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7.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8.xml" ContentType="application/vnd.openxmlformats-officedocument.themeOverride+xml"/>
  <Override PartName="/ppt/notesSlides/notesSlide1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9.xml" ContentType="application/vnd.openxmlformats-officedocument.themeOverr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0.xml" ContentType="application/vnd.openxmlformats-officedocument.themeOverr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1.xml" ContentType="application/vnd.openxmlformats-officedocument.themeOverr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2.xml" ContentType="application/vnd.openxmlformats-officedocument.themeOverride+xml"/>
  <Override PartName="/ppt/notesSlides/notesSlide14.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3.xml" ContentType="application/vnd.openxmlformats-officedocument.themeOverr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4.xml" ContentType="application/vnd.openxmlformats-officedocument.themeOverr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15.xml" ContentType="application/vnd.openxmlformats-officedocument.themeOverr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16.xml" ContentType="application/vnd.openxmlformats-officedocument.themeOverr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17.xml" ContentType="application/vnd.openxmlformats-officedocument.themeOverr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18.xml" ContentType="application/vnd.openxmlformats-officedocument.themeOverrid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19.xml" ContentType="application/vnd.openxmlformats-officedocument.themeOverr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20.xml" ContentType="application/vnd.openxmlformats-officedocument.themeOverrid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21.xml" ContentType="application/vnd.openxmlformats-officedocument.themeOverrid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22.xml" ContentType="application/vnd.openxmlformats-officedocument.themeOverrid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23.xml" ContentType="application/vnd.openxmlformats-officedocument.themeOverrid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24.xml" ContentType="application/vnd.openxmlformats-officedocument.themeOverrid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25.xml" ContentType="application/vnd.openxmlformats-officedocument.themeOverrid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26.xml" ContentType="application/vnd.openxmlformats-officedocument.themeOverrid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27.xml" ContentType="application/vnd.openxmlformats-officedocument.themeOverrid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28.xml" ContentType="application/vnd.openxmlformats-officedocument.themeOverrid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29.xml" ContentType="application/vnd.openxmlformats-officedocument.themeOverrid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30.xml" ContentType="application/vnd.openxmlformats-officedocument.themeOverrid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theme/themeOverride31.xml" ContentType="application/vnd.openxmlformats-officedocument.themeOverrid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theme/themeOverride32.xml" ContentType="application/vnd.openxmlformats-officedocument.themeOverrid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theme/themeOverride33.xml" ContentType="application/vnd.openxmlformats-officedocument.themeOverrid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theme/themeOverride34.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theme/themeOverride35.xml" ContentType="application/vnd.openxmlformats-officedocument.themeOverr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theme/themeOverride36.xml" ContentType="application/vnd.openxmlformats-officedocument.themeOverr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theme/themeOverride37.xml" ContentType="application/vnd.openxmlformats-officedocument.themeOverr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notesSlides/notesSlide97.xml" ContentType="application/vnd.openxmlformats-officedocument.presentationml.notesSlid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theme/themeOverride38.xml" ContentType="application/vnd.openxmlformats-officedocument.themeOverr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12"/>
    <p:sldMasterId id="2147483667" r:id="rId13"/>
    <p:sldMasterId id="2147483679" r:id="rId14"/>
    <p:sldMasterId id="2147483690" r:id="rId15"/>
    <p:sldMasterId id="2147483702" r:id="rId16"/>
  </p:sldMasterIdLst>
  <p:notesMasterIdLst>
    <p:notesMasterId r:id="rId240"/>
  </p:notesMasterIdLst>
  <p:handoutMasterIdLst>
    <p:handoutMasterId r:id="rId241"/>
  </p:handoutMasterIdLst>
  <p:sldIdLst>
    <p:sldId id="323" r:id="rId17"/>
    <p:sldId id="501" r:id="rId18"/>
    <p:sldId id="1957" r:id="rId19"/>
    <p:sldId id="339" r:id="rId20"/>
    <p:sldId id="453" r:id="rId21"/>
    <p:sldId id="346" r:id="rId22"/>
    <p:sldId id="2147310122" r:id="rId23"/>
    <p:sldId id="454" r:id="rId24"/>
    <p:sldId id="391" r:id="rId25"/>
    <p:sldId id="455" r:id="rId26"/>
    <p:sldId id="394" r:id="rId27"/>
    <p:sldId id="451" r:id="rId28"/>
    <p:sldId id="457" r:id="rId29"/>
    <p:sldId id="465" r:id="rId30"/>
    <p:sldId id="309" r:id="rId31"/>
    <p:sldId id="467" r:id="rId32"/>
    <p:sldId id="395" r:id="rId33"/>
    <p:sldId id="409" r:id="rId34"/>
    <p:sldId id="412" r:id="rId35"/>
    <p:sldId id="2147310085" r:id="rId36"/>
    <p:sldId id="378" r:id="rId37"/>
    <p:sldId id="1221" r:id="rId38"/>
    <p:sldId id="1222" r:id="rId39"/>
    <p:sldId id="1223" r:id="rId40"/>
    <p:sldId id="1224" r:id="rId41"/>
    <p:sldId id="1211" r:id="rId42"/>
    <p:sldId id="1212" r:id="rId43"/>
    <p:sldId id="1225" r:id="rId44"/>
    <p:sldId id="1227" r:id="rId45"/>
    <p:sldId id="1228" r:id="rId46"/>
    <p:sldId id="1229" r:id="rId47"/>
    <p:sldId id="1230" r:id="rId48"/>
    <p:sldId id="1231" r:id="rId49"/>
    <p:sldId id="1232" r:id="rId50"/>
    <p:sldId id="1233" r:id="rId51"/>
    <p:sldId id="1234" r:id="rId52"/>
    <p:sldId id="1235" r:id="rId53"/>
    <p:sldId id="1236" r:id="rId54"/>
    <p:sldId id="1237" r:id="rId55"/>
    <p:sldId id="1239" r:id="rId56"/>
    <p:sldId id="386" r:id="rId57"/>
    <p:sldId id="387" r:id="rId58"/>
    <p:sldId id="452" r:id="rId59"/>
    <p:sldId id="340" r:id="rId60"/>
    <p:sldId id="303" r:id="rId61"/>
    <p:sldId id="347" r:id="rId62"/>
    <p:sldId id="431" r:id="rId63"/>
    <p:sldId id="432" r:id="rId64"/>
    <p:sldId id="433" r:id="rId65"/>
    <p:sldId id="429" r:id="rId66"/>
    <p:sldId id="459" r:id="rId67"/>
    <p:sldId id="458" r:id="rId68"/>
    <p:sldId id="460" r:id="rId69"/>
    <p:sldId id="461" r:id="rId70"/>
    <p:sldId id="462" r:id="rId71"/>
    <p:sldId id="463" r:id="rId72"/>
    <p:sldId id="484" r:id="rId73"/>
    <p:sldId id="464" r:id="rId74"/>
    <p:sldId id="466" r:id="rId75"/>
    <p:sldId id="456" r:id="rId76"/>
    <p:sldId id="485" r:id="rId77"/>
    <p:sldId id="486" r:id="rId78"/>
    <p:sldId id="487" r:id="rId79"/>
    <p:sldId id="488" r:id="rId80"/>
    <p:sldId id="493" r:id="rId81"/>
    <p:sldId id="492" r:id="rId82"/>
    <p:sldId id="494" r:id="rId83"/>
    <p:sldId id="495" r:id="rId84"/>
    <p:sldId id="496" r:id="rId85"/>
    <p:sldId id="497" r:id="rId86"/>
    <p:sldId id="498" r:id="rId87"/>
    <p:sldId id="499" r:id="rId88"/>
    <p:sldId id="500" r:id="rId89"/>
    <p:sldId id="416" r:id="rId90"/>
    <p:sldId id="417" r:id="rId91"/>
    <p:sldId id="418" r:id="rId92"/>
    <p:sldId id="262" r:id="rId93"/>
    <p:sldId id="420" r:id="rId94"/>
    <p:sldId id="423" r:id="rId95"/>
    <p:sldId id="424" r:id="rId96"/>
    <p:sldId id="267" r:id="rId97"/>
    <p:sldId id="425" r:id="rId98"/>
    <p:sldId id="273" r:id="rId99"/>
    <p:sldId id="274" r:id="rId100"/>
    <p:sldId id="276" r:id="rId101"/>
    <p:sldId id="277" r:id="rId102"/>
    <p:sldId id="275" r:id="rId103"/>
    <p:sldId id="278" r:id="rId104"/>
    <p:sldId id="426" r:id="rId105"/>
    <p:sldId id="427" r:id="rId106"/>
    <p:sldId id="283" r:id="rId107"/>
    <p:sldId id="284" r:id="rId108"/>
    <p:sldId id="285" r:id="rId109"/>
    <p:sldId id="287" r:id="rId110"/>
    <p:sldId id="288" r:id="rId111"/>
    <p:sldId id="291" r:id="rId112"/>
    <p:sldId id="428" r:id="rId113"/>
    <p:sldId id="413" r:id="rId114"/>
    <p:sldId id="257" r:id="rId115"/>
    <p:sldId id="258" r:id="rId116"/>
    <p:sldId id="414" r:id="rId117"/>
    <p:sldId id="260" r:id="rId118"/>
    <p:sldId id="415" r:id="rId119"/>
    <p:sldId id="263" r:id="rId120"/>
    <p:sldId id="264" r:id="rId121"/>
    <p:sldId id="265" r:id="rId122"/>
    <p:sldId id="266" r:id="rId123"/>
    <p:sldId id="268" r:id="rId124"/>
    <p:sldId id="269" r:id="rId125"/>
    <p:sldId id="434" r:id="rId126"/>
    <p:sldId id="282" r:id="rId127"/>
    <p:sldId id="435" r:id="rId128"/>
    <p:sldId id="436" r:id="rId129"/>
    <p:sldId id="297" r:id="rId130"/>
    <p:sldId id="298" r:id="rId131"/>
    <p:sldId id="437" r:id="rId132"/>
    <p:sldId id="438" r:id="rId133"/>
    <p:sldId id="439" r:id="rId134"/>
    <p:sldId id="440" r:id="rId135"/>
    <p:sldId id="441" r:id="rId136"/>
    <p:sldId id="442" r:id="rId137"/>
    <p:sldId id="443" r:id="rId138"/>
    <p:sldId id="444" r:id="rId139"/>
    <p:sldId id="446" r:id="rId140"/>
    <p:sldId id="398" r:id="rId141"/>
    <p:sldId id="261" r:id="rId142"/>
    <p:sldId id="399" r:id="rId143"/>
    <p:sldId id="296" r:id="rId144"/>
    <p:sldId id="410" r:id="rId145"/>
    <p:sldId id="430" r:id="rId146"/>
    <p:sldId id="396" r:id="rId147"/>
    <p:sldId id="397" r:id="rId148"/>
    <p:sldId id="256" r:id="rId149"/>
    <p:sldId id="259" r:id="rId150"/>
    <p:sldId id="449" r:id="rId151"/>
    <p:sldId id="1961" r:id="rId152"/>
    <p:sldId id="1962" r:id="rId153"/>
    <p:sldId id="938" r:id="rId154"/>
    <p:sldId id="1959" r:id="rId155"/>
    <p:sldId id="1960" r:id="rId156"/>
    <p:sldId id="1963" r:id="rId157"/>
    <p:sldId id="1968" r:id="rId158"/>
    <p:sldId id="1969" r:id="rId159"/>
    <p:sldId id="1970" r:id="rId160"/>
    <p:sldId id="2147310086" r:id="rId161"/>
    <p:sldId id="1972" r:id="rId162"/>
    <p:sldId id="1971" r:id="rId163"/>
    <p:sldId id="1974" r:id="rId164"/>
    <p:sldId id="1975" r:id="rId165"/>
    <p:sldId id="1976" r:id="rId166"/>
    <p:sldId id="1977" r:id="rId167"/>
    <p:sldId id="1964" r:id="rId168"/>
    <p:sldId id="1965" r:id="rId169"/>
    <p:sldId id="1973" r:id="rId170"/>
    <p:sldId id="2147310087" r:id="rId171"/>
    <p:sldId id="1958" r:id="rId172"/>
    <p:sldId id="2147310088" r:id="rId173"/>
    <p:sldId id="2147310089" r:id="rId174"/>
    <p:sldId id="2147310090" r:id="rId175"/>
    <p:sldId id="279" r:id="rId176"/>
    <p:sldId id="302" r:id="rId177"/>
    <p:sldId id="2147310091" r:id="rId178"/>
    <p:sldId id="299" r:id="rId179"/>
    <p:sldId id="304" r:id="rId180"/>
    <p:sldId id="305" r:id="rId181"/>
    <p:sldId id="281" r:id="rId182"/>
    <p:sldId id="322" r:id="rId183"/>
    <p:sldId id="308" r:id="rId184"/>
    <p:sldId id="2147310092" r:id="rId185"/>
    <p:sldId id="306" r:id="rId186"/>
    <p:sldId id="307" r:id="rId187"/>
    <p:sldId id="2147310093" r:id="rId188"/>
    <p:sldId id="2147310094" r:id="rId189"/>
    <p:sldId id="310" r:id="rId190"/>
    <p:sldId id="293" r:id="rId191"/>
    <p:sldId id="311" r:id="rId192"/>
    <p:sldId id="312" r:id="rId193"/>
    <p:sldId id="314" r:id="rId194"/>
    <p:sldId id="313" r:id="rId195"/>
    <p:sldId id="315" r:id="rId196"/>
    <p:sldId id="2147310095" r:id="rId197"/>
    <p:sldId id="317" r:id="rId198"/>
    <p:sldId id="294" r:id="rId199"/>
    <p:sldId id="316" r:id="rId200"/>
    <p:sldId id="318" r:id="rId201"/>
    <p:sldId id="295" r:id="rId202"/>
    <p:sldId id="324" r:id="rId203"/>
    <p:sldId id="2147310096" r:id="rId204"/>
    <p:sldId id="2147310097" r:id="rId205"/>
    <p:sldId id="325" r:id="rId206"/>
    <p:sldId id="319" r:id="rId207"/>
    <p:sldId id="326" r:id="rId208"/>
    <p:sldId id="2147310098" r:id="rId209"/>
    <p:sldId id="2147310099" r:id="rId210"/>
    <p:sldId id="2147310100" r:id="rId211"/>
    <p:sldId id="270" r:id="rId212"/>
    <p:sldId id="271" r:id="rId213"/>
    <p:sldId id="2147310101" r:id="rId214"/>
    <p:sldId id="2147310102" r:id="rId215"/>
    <p:sldId id="272" r:id="rId216"/>
    <p:sldId id="280" r:id="rId217"/>
    <p:sldId id="2147310103" r:id="rId218"/>
    <p:sldId id="2147310104" r:id="rId219"/>
    <p:sldId id="2147310105" r:id="rId220"/>
    <p:sldId id="2147310106" r:id="rId221"/>
    <p:sldId id="286" r:id="rId222"/>
    <p:sldId id="2147310107" r:id="rId223"/>
    <p:sldId id="2147310108" r:id="rId224"/>
    <p:sldId id="289" r:id="rId225"/>
    <p:sldId id="2147310109" r:id="rId226"/>
    <p:sldId id="2147310110" r:id="rId227"/>
    <p:sldId id="2147310111" r:id="rId228"/>
    <p:sldId id="2147310112" r:id="rId229"/>
    <p:sldId id="2147310113" r:id="rId230"/>
    <p:sldId id="2147310114" r:id="rId231"/>
    <p:sldId id="2147310115" r:id="rId232"/>
    <p:sldId id="2147310116" r:id="rId233"/>
    <p:sldId id="2147310117" r:id="rId234"/>
    <p:sldId id="2147310118" r:id="rId235"/>
    <p:sldId id="2147310119" r:id="rId236"/>
    <p:sldId id="2147310120" r:id="rId237"/>
    <p:sldId id="290" r:id="rId238"/>
    <p:sldId id="2147310121" r:id="rId239"/>
  </p:sldIdLst>
  <p:sldSz cx="12192000" cy="6858000"/>
  <p:notesSz cx="7315200" cy="9601200"/>
  <p:defaultTextStyle>
    <a:defPPr>
      <a:defRPr lang="en-GB"/>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Noto Sans CJK SC Regular" charset="0"/>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n-ea"/>
        <a:cs typeface="Noto Sans CJK SC Regular" charset="0"/>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Noto Sans CJK SC Regular" charset="0"/>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Noto Sans CJK SC Regular" charset="0"/>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Noto Sans CJK SC Regular" charset="0"/>
      </a:defRPr>
    </a:lvl5pPr>
    <a:lvl6pPr marL="2286000" algn="l" defTabSz="914400" rtl="0" eaLnBrk="1" latinLnBrk="0" hangingPunct="1">
      <a:defRPr kern="1200">
        <a:solidFill>
          <a:schemeClr val="tx1"/>
        </a:solidFill>
        <a:latin typeface="Arial" panose="020B0604020202020204" pitchFamily="34" charset="0"/>
        <a:ea typeface="+mn-ea"/>
        <a:cs typeface="Noto Sans CJK SC Regular" charset="0"/>
      </a:defRPr>
    </a:lvl6pPr>
    <a:lvl7pPr marL="2743200" algn="l" defTabSz="914400" rtl="0" eaLnBrk="1" latinLnBrk="0" hangingPunct="1">
      <a:defRPr kern="1200">
        <a:solidFill>
          <a:schemeClr val="tx1"/>
        </a:solidFill>
        <a:latin typeface="Arial" panose="020B0604020202020204" pitchFamily="34" charset="0"/>
        <a:ea typeface="+mn-ea"/>
        <a:cs typeface="Noto Sans CJK SC Regular" charset="0"/>
      </a:defRPr>
    </a:lvl7pPr>
    <a:lvl8pPr marL="3200400" algn="l" defTabSz="914400" rtl="0" eaLnBrk="1" latinLnBrk="0" hangingPunct="1">
      <a:defRPr kern="1200">
        <a:solidFill>
          <a:schemeClr val="tx1"/>
        </a:solidFill>
        <a:latin typeface="Arial" panose="020B0604020202020204" pitchFamily="34" charset="0"/>
        <a:ea typeface="+mn-ea"/>
        <a:cs typeface="Noto Sans CJK SC Regular" charset="0"/>
      </a:defRPr>
    </a:lvl8pPr>
    <a:lvl9pPr marL="3657600" algn="l" defTabSz="914400" rtl="0" eaLnBrk="1" latinLnBrk="0" hangingPunct="1">
      <a:defRPr kern="1200">
        <a:solidFill>
          <a:schemeClr val="tx1"/>
        </a:solidFill>
        <a:latin typeface="Arial" panose="020B0604020202020204" pitchFamily="34" charset="0"/>
        <a:ea typeface="+mn-ea"/>
        <a:cs typeface="Noto Sans CJK SC Regular"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67F00"/>
    <a:srgbClr val="FF9A05"/>
    <a:srgbClr val="996633"/>
    <a:srgbClr val="F1A22F"/>
    <a:srgbClr val="F9D8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5B6D51-4AE0-4362-A31E-CCA34E6AE051}" v="49" dt="2026-03-11T05:37:38.5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3" autoAdjust="0"/>
    <p:restoredTop sz="75123" autoAdjust="0"/>
  </p:normalViewPr>
  <p:slideViewPr>
    <p:cSldViewPr>
      <p:cViewPr varScale="1">
        <p:scale>
          <a:sx n="55" d="100"/>
          <a:sy n="55" d="100"/>
        </p:scale>
        <p:origin x="980" y="52"/>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80" d="100"/>
          <a:sy n="80" d="100"/>
        </p:scale>
        <p:origin x="380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01.xml"/><Relationship Id="rId21" Type="http://schemas.openxmlformats.org/officeDocument/2006/relationships/slide" Target="slides/slide5.xml"/><Relationship Id="rId42" Type="http://schemas.openxmlformats.org/officeDocument/2006/relationships/slide" Target="slides/slide26.xml"/><Relationship Id="rId63" Type="http://schemas.openxmlformats.org/officeDocument/2006/relationships/slide" Target="slides/slide47.xml"/><Relationship Id="rId84" Type="http://schemas.openxmlformats.org/officeDocument/2006/relationships/slide" Target="slides/slide68.xml"/><Relationship Id="rId138" Type="http://schemas.openxmlformats.org/officeDocument/2006/relationships/slide" Target="slides/slide122.xml"/><Relationship Id="rId159" Type="http://schemas.openxmlformats.org/officeDocument/2006/relationships/slide" Target="slides/slide143.xml"/><Relationship Id="rId170" Type="http://schemas.openxmlformats.org/officeDocument/2006/relationships/slide" Target="slides/slide154.xml"/><Relationship Id="rId191" Type="http://schemas.openxmlformats.org/officeDocument/2006/relationships/slide" Target="slides/slide175.xml"/><Relationship Id="rId205" Type="http://schemas.openxmlformats.org/officeDocument/2006/relationships/slide" Target="slides/slide189.xml"/><Relationship Id="rId226" Type="http://schemas.openxmlformats.org/officeDocument/2006/relationships/slide" Target="slides/slide210.xml"/><Relationship Id="rId247" Type="http://schemas.microsoft.com/office/2015/10/relationships/revisionInfo" Target="revisionInfo.xml"/><Relationship Id="rId107" Type="http://schemas.openxmlformats.org/officeDocument/2006/relationships/slide" Target="slides/slide91.xml"/><Relationship Id="rId11" Type="http://schemas.openxmlformats.org/officeDocument/2006/relationships/customXml" Target="../customXml/item11.xml"/><Relationship Id="rId32" Type="http://schemas.openxmlformats.org/officeDocument/2006/relationships/slide" Target="slides/slide16.xml"/><Relationship Id="rId53" Type="http://schemas.openxmlformats.org/officeDocument/2006/relationships/slide" Target="slides/slide37.xml"/><Relationship Id="rId74" Type="http://schemas.openxmlformats.org/officeDocument/2006/relationships/slide" Target="slides/slide58.xml"/><Relationship Id="rId128" Type="http://schemas.openxmlformats.org/officeDocument/2006/relationships/slide" Target="slides/slide112.xml"/><Relationship Id="rId149" Type="http://schemas.openxmlformats.org/officeDocument/2006/relationships/slide" Target="slides/slide133.xml"/><Relationship Id="rId5" Type="http://schemas.openxmlformats.org/officeDocument/2006/relationships/customXml" Target="../customXml/item5.xml"/><Relationship Id="rId95" Type="http://schemas.openxmlformats.org/officeDocument/2006/relationships/slide" Target="slides/slide79.xml"/><Relationship Id="rId160" Type="http://schemas.openxmlformats.org/officeDocument/2006/relationships/slide" Target="slides/slide144.xml"/><Relationship Id="rId181" Type="http://schemas.openxmlformats.org/officeDocument/2006/relationships/slide" Target="slides/slide165.xml"/><Relationship Id="rId216" Type="http://schemas.openxmlformats.org/officeDocument/2006/relationships/slide" Target="slides/slide200.xml"/><Relationship Id="rId237" Type="http://schemas.openxmlformats.org/officeDocument/2006/relationships/slide" Target="slides/slide221.xml"/><Relationship Id="rId22" Type="http://schemas.openxmlformats.org/officeDocument/2006/relationships/slide" Target="slides/slide6.xml"/><Relationship Id="rId43" Type="http://schemas.openxmlformats.org/officeDocument/2006/relationships/slide" Target="slides/slide27.xml"/><Relationship Id="rId64" Type="http://schemas.openxmlformats.org/officeDocument/2006/relationships/slide" Target="slides/slide48.xml"/><Relationship Id="rId118" Type="http://schemas.openxmlformats.org/officeDocument/2006/relationships/slide" Target="slides/slide102.xml"/><Relationship Id="rId139" Type="http://schemas.openxmlformats.org/officeDocument/2006/relationships/slide" Target="slides/slide123.xml"/><Relationship Id="rId85" Type="http://schemas.openxmlformats.org/officeDocument/2006/relationships/slide" Target="slides/slide69.xml"/><Relationship Id="rId150" Type="http://schemas.openxmlformats.org/officeDocument/2006/relationships/slide" Target="slides/slide134.xml"/><Relationship Id="rId171" Type="http://schemas.openxmlformats.org/officeDocument/2006/relationships/slide" Target="slides/slide155.xml"/><Relationship Id="rId192" Type="http://schemas.openxmlformats.org/officeDocument/2006/relationships/slide" Target="slides/slide176.xml"/><Relationship Id="rId206" Type="http://schemas.openxmlformats.org/officeDocument/2006/relationships/slide" Target="slides/slide190.xml"/><Relationship Id="rId227" Type="http://schemas.openxmlformats.org/officeDocument/2006/relationships/slide" Target="slides/slide211.xml"/><Relationship Id="rId12" Type="http://schemas.openxmlformats.org/officeDocument/2006/relationships/slideMaster" Target="slideMasters/slideMaster1.xml"/><Relationship Id="rId33" Type="http://schemas.openxmlformats.org/officeDocument/2006/relationships/slide" Target="slides/slide17.xml"/><Relationship Id="rId108" Type="http://schemas.openxmlformats.org/officeDocument/2006/relationships/slide" Target="slides/slide92.xml"/><Relationship Id="rId129" Type="http://schemas.openxmlformats.org/officeDocument/2006/relationships/slide" Target="slides/slide113.xml"/><Relationship Id="rId54" Type="http://schemas.openxmlformats.org/officeDocument/2006/relationships/slide" Target="slides/slide38.xml"/><Relationship Id="rId75" Type="http://schemas.openxmlformats.org/officeDocument/2006/relationships/slide" Target="slides/slide59.xml"/><Relationship Id="rId96" Type="http://schemas.openxmlformats.org/officeDocument/2006/relationships/slide" Target="slides/slide80.xml"/><Relationship Id="rId140" Type="http://schemas.openxmlformats.org/officeDocument/2006/relationships/slide" Target="slides/slide124.xml"/><Relationship Id="rId161" Type="http://schemas.openxmlformats.org/officeDocument/2006/relationships/slide" Target="slides/slide145.xml"/><Relationship Id="rId182" Type="http://schemas.openxmlformats.org/officeDocument/2006/relationships/slide" Target="slides/slide166.xml"/><Relationship Id="rId217" Type="http://schemas.openxmlformats.org/officeDocument/2006/relationships/slide" Target="slides/slide201.xml"/><Relationship Id="rId6" Type="http://schemas.openxmlformats.org/officeDocument/2006/relationships/customXml" Target="../customXml/item6.xml"/><Relationship Id="rId238" Type="http://schemas.openxmlformats.org/officeDocument/2006/relationships/slide" Target="slides/slide222.xml"/><Relationship Id="rId23" Type="http://schemas.openxmlformats.org/officeDocument/2006/relationships/slide" Target="slides/slide7.xml"/><Relationship Id="rId119" Type="http://schemas.openxmlformats.org/officeDocument/2006/relationships/slide" Target="slides/slide103.xml"/><Relationship Id="rId44" Type="http://schemas.openxmlformats.org/officeDocument/2006/relationships/slide" Target="slides/slide28.xml"/><Relationship Id="rId65" Type="http://schemas.openxmlformats.org/officeDocument/2006/relationships/slide" Target="slides/slide49.xml"/><Relationship Id="rId86" Type="http://schemas.openxmlformats.org/officeDocument/2006/relationships/slide" Target="slides/slide70.xml"/><Relationship Id="rId130" Type="http://schemas.openxmlformats.org/officeDocument/2006/relationships/slide" Target="slides/slide114.xml"/><Relationship Id="rId151" Type="http://schemas.openxmlformats.org/officeDocument/2006/relationships/slide" Target="slides/slide135.xml"/><Relationship Id="rId172" Type="http://schemas.openxmlformats.org/officeDocument/2006/relationships/slide" Target="slides/slide156.xml"/><Relationship Id="rId193" Type="http://schemas.openxmlformats.org/officeDocument/2006/relationships/slide" Target="slides/slide177.xml"/><Relationship Id="rId207" Type="http://schemas.openxmlformats.org/officeDocument/2006/relationships/slide" Target="slides/slide191.xml"/><Relationship Id="rId228" Type="http://schemas.openxmlformats.org/officeDocument/2006/relationships/slide" Target="slides/slide212.xml"/><Relationship Id="rId13" Type="http://schemas.openxmlformats.org/officeDocument/2006/relationships/slideMaster" Target="slideMasters/slideMaster2.xml"/><Relationship Id="rId109" Type="http://schemas.openxmlformats.org/officeDocument/2006/relationships/slide" Target="slides/slide93.xml"/><Relationship Id="rId34" Type="http://schemas.openxmlformats.org/officeDocument/2006/relationships/slide" Target="slides/slide18.xml"/><Relationship Id="rId55" Type="http://schemas.openxmlformats.org/officeDocument/2006/relationships/slide" Target="slides/slide39.xml"/><Relationship Id="rId76" Type="http://schemas.openxmlformats.org/officeDocument/2006/relationships/slide" Target="slides/slide60.xml"/><Relationship Id="rId97" Type="http://schemas.openxmlformats.org/officeDocument/2006/relationships/slide" Target="slides/slide81.xml"/><Relationship Id="rId120" Type="http://schemas.openxmlformats.org/officeDocument/2006/relationships/slide" Target="slides/slide104.xml"/><Relationship Id="rId141" Type="http://schemas.openxmlformats.org/officeDocument/2006/relationships/slide" Target="slides/slide125.xml"/><Relationship Id="rId7" Type="http://schemas.openxmlformats.org/officeDocument/2006/relationships/customXml" Target="../customXml/item7.xml"/><Relationship Id="rId162" Type="http://schemas.openxmlformats.org/officeDocument/2006/relationships/slide" Target="slides/slide146.xml"/><Relationship Id="rId183" Type="http://schemas.openxmlformats.org/officeDocument/2006/relationships/slide" Target="slides/slide167.xml"/><Relationship Id="rId218" Type="http://schemas.openxmlformats.org/officeDocument/2006/relationships/slide" Target="slides/slide202.xml"/><Relationship Id="rId239" Type="http://schemas.openxmlformats.org/officeDocument/2006/relationships/slide" Target="slides/slide223.xml"/><Relationship Id="rId24" Type="http://schemas.openxmlformats.org/officeDocument/2006/relationships/slide" Target="slides/slide8.xml"/><Relationship Id="rId45" Type="http://schemas.openxmlformats.org/officeDocument/2006/relationships/slide" Target="slides/slide29.xml"/><Relationship Id="rId66" Type="http://schemas.openxmlformats.org/officeDocument/2006/relationships/slide" Target="slides/slide50.xml"/><Relationship Id="rId87" Type="http://schemas.openxmlformats.org/officeDocument/2006/relationships/slide" Target="slides/slide71.xml"/><Relationship Id="rId110" Type="http://schemas.openxmlformats.org/officeDocument/2006/relationships/slide" Target="slides/slide94.xml"/><Relationship Id="rId131" Type="http://schemas.openxmlformats.org/officeDocument/2006/relationships/slide" Target="slides/slide115.xml"/><Relationship Id="rId152" Type="http://schemas.openxmlformats.org/officeDocument/2006/relationships/slide" Target="slides/slide136.xml"/><Relationship Id="rId173" Type="http://schemas.openxmlformats.org/officeDocument/2006/relationships/slide" Target="slides/slide157.xml"/><Relationship Id="rId194" Type="http://schemas.openxmlformats.org/officeDocument/2006/relationships/slide" Target="slides/slide178.xml"/><Relationship Id="rId208" Type="http://schemas.openxmlformats.org/officeDocument/2006/relationships/slide" Target="slides/slide192.xml"/><Relationship Id="rId229" Type="http://schemas.openxmlformats.org/officeDocument/2006/relationships/slide" Target="slides/slide213.xml"/><Relationship Id="rId240" Type="http://schemas.openxmlformats.org/officeDocument/2006/relationships/notesMaster" Target="notesMasters/notesMaster1.xml"/><Relationship Id="rId14" Type="http://schemas.openxmlformats.org/officeDocument/2006/relationships/slideMaster" Target="slideMasters/slideMaster3.xml"/><Relationship Id="rId35" Type="http://schemas.openxmlformats.org/officeDocument/2006/relationships/slide" Target="slides/slide19.xml"/><Relationship Id="rId56" Type="http://schemas.openxmlformats.org/officeDocument/2006/relationships/slide" Target="slides/slide40.xml"/><Relationship Id="rId77" Type="http://schemas.openxmlformats.org/officeDocument/2006/relationships/slide" Target="slides/slide61.xml"/><Relationship Id="rId100" Type="http://schemas.openxmlformats.org/officeDocument/2006/relationships/slide" Target="slides/slide84.xml"/><Relationship Id="rId8" Type="http://schemas.openxmlformats.org/officeDocument/2006/relationships/customXml" Target="../customXml/item8.xml"/><Relationship Id="rId98" Type="http://schemas.openxmlformats.org/officeDocument/2006/relationships/slide" Target="slides/slide82.xml"/><Relationship Id="rId121" Type="http://schemas.openxmlformats.org/officeDocument/2006/relationships/slide" Target="slides/slide105.xml"/><Relationship Id="rId142" Type="http://schemas.openxmlformats.org/officeDocument/2006/relationships/slide" Target="slides/slide126.xml"/><Relationship Id="rId163" Type="http://schemas.openxmlformats.org/officeDocument/2006/relationships/slide" Target="slides/slide147.xml"/><Relationship Id="rId184" Type="http://schemas.openxmlformats.org/officeDocument/2006/relationships/slide" Target="slides/slide168.xml"/><Relationship Id="rId219" Type="http://schemas.openxmlformats.org/officeDocument/2006/relationships/slide" Target="slides/slide203.xml"/><Relationship Id="rId230" Type="http://schemas.openxmlformats.org/officeDocument/2006/relationships/slide" Target="slides/slide214.xml"/><Relationship Id="rId25" Type="http://schemas.openxmlformats.org/officeDocument/2006/relationships/slide" Target="slides/slide9.xml"/><Relationship Id="rId46" Type="http://schemas.openxmlformats.org/officeDocument/2006/relationships/slide" Target="slides/slide30.xml"/><Relationship Id="rId67" Type="http://schemas.openxmlformats.org/officeDocument/2006/relationships/slide" Target="slides/slide51.xml"/><Relationship Id="rId88" Type="http://schemas.openxmlformats.org/officeDocument/2006/relationships/slide" Target="slides/slide72.xml"/><Relationship Id="rId111" Type="http://schemas.openxmlformats.org/officeDocument/2006/relationships/slide" Target="slides/slide95.xml"/><Relationship Id="rId132" Type="http://schemas.openxmlformats.org/officeDocument/2006/relationships/slide" Target="slides/slide116.xml"/><Relationship Id="rId153" Type="http://schemas.openxmlformats.org/officeDocument/2006/relationships/slide" Target="slides/slide137.xml"/><Relationship Id="rId174" Type="http://schemas.openxmlformats.org/officeDocument/2006/relationships/slide" Target="slides/slide158.xml"/><Relationship Id="rId195" Type="http://schemas.openxmlformats.org/officeDocument/2006/relationships/slide" Target="slides/slide179.xml"/><Relationship Id="rId209" Type="http://schemas.openxmlformats.org/officeDocument/2006/relationships/slide" Target="slides/slide193.xml"/><Relationship Id="rId220" Type="http://schemas.openxmlformats.org/officeDocument/2006/relationships/slide" Target="slides/slide204.xml"/><Relationship Id="rId241" Type="http://schemas.openxmlformats.org/officeDocument/2006/relationships/handoutMaster" Target="handoutMasters/handoutMaster1.xml"/><Relationship Id="rId15" Type="http://schemas.openxmlformats.org/officeDocument/2006/relationships/slideMaster" Target="slideMasters/slideMaster4.xml"/><Relationship Id="rId36" Type="http://schemas.openxmlformats.org/officeDocument/2006/relationships/slide" Target="slides/slide20.xml"/><Relationship Id="rId57" Type="http://schemas.openxmlformats.org/officeDocument/2006/relationships/slide" Target="slides/slide41.xml"/><Relationship Id="rId10" Type="http://schemas.openxmlformats.org/officeDocument/2006/relationships/customXml" Target="../customXml/item10.xml"/><Relationship Id="rId31" Type="http://schemas.openxmlformats.org/officeDocument/2006/relationships/slide" Target="slides/slide15.xml"/><Relationship Id="rId52" Type="http://schemas.openxmlformats.org/officeDocument/2006/relationships/slide" Target="slides/slide36.xml"/><Relationship Id="rId73" Type="http://schemas.openxmlformats.org/officeDocument/2006/relationships/slide" Target="slides/slide57.xml"/><Relationship Id="rId78" Type="http://schemas.openxmlformats.org/officeDocument/2006/relationships/slide" Target="slides/slide62.xml"/><Relationship Id="rId94" Type="http://schemas.openxmlformats.org/officeDocument/2006/relationships/slide" Target="slides/slide78.xml"/><Relationship Id="rId99" Type="http://schemas.openxmlformats.org/officeDocument/2006/relationships/slide" Target="slides/slide83.xml"/><Relationship Id="rId101" Type="http://schemas.openxmlformats.org/officeDocument/2006/relationships/slide" Target="slides/slide85.xml"/><Relationship Id="rId122" Type="http://schemas.openxmlformats.org/officeDocument/2006/relationships/slide" Target="slides/slide106.xml"/><Relationship Id="rId143" Type="http://schemas.openxmlformats.org/officeDocument/2006/relationships/slide" Target="slides/slide127.xml"/><Relationship Id="rId148" Type="http://schemas.openxmlformats.org/officeDocument/2006/relationships/slide" Target="slides/slide132.xml"/><Relationship Id="rId164" Type="http://schemas.openxmlformats.org/officeDocument/2006/relationships/slide" Target="slides/slide148.xml"/><Relationship Id="rId169" Type="http://schemas.openxmlformats.org/officeDocument/2006/relationships/slide" Target="slides/slide153.xml"/><Relationship Id="rId185" Type="http://schemas.openxmlformats.org/officeDocument/2006/relationships/slide" Target="slides/slide169.xml"/><Relationship Id="rId4" Type="http://schemas.openxmlformats.org/officeDocument/2006/relationships/customXml" Target="../customXml/item4.xml"/><Relationship Id="rId9" Type="http://schemas.openxmlformats.org/officeDocument/2006/relationships/customXml" Target="../customXml/item9.xml"/><Relationship Id="rId180" Type="http://schemas.openxmlformats.org/officeDocument/2006/relationships/slide" Target="slides/slide164.xml"/><Relationship Id="rId210" Type="http://schemas.openxmlformats.org/officeDocument/2006/relationships/slide" Target="slides/slide194.xml"/><Relationship Id="rId215" Type="http://schemas.openxmlformats.org/officeDocument/2006/relationships/slide" Target="slides/slide199.xml"/><Relationship Id="rId236" Type="http://schemas.openxmlformats.org/officeDocument/2006/relationships/slide" Target="slides/slide220.xml"/><Relationship Id="rId26" Type="http://schemas.openxmlformats.org/officeDocument/2006/relationships/slide" Target="slides/slide10.xml"/><Relationship Id="rId231" Type="http://schemas.openxmlformats.org/officeDocument/2006/relationships/slide" Target="slides/slide215.xml"/><Relationship Id="rId47" Type="http://schemas.openxmlformats.org/officeDocument/2006/relationships/slide" Target="slides/slide31.xml"/><Relationship Id="rId68" Type="http://schemas.openxmlformats.org/officeDocument/2006/relationships/slide" Target="slides/slide52.xml"/><Relationship Id="rId89" Type="http://schemas.openxmlformats.org/officeDocument/2006/relationships/slide" Target="slides/slide73.xml"/><Relationship Id="rId112" Type="http://schemas.openxmlformats.org/officeDocument/2006/relationships/slide" Target="slides/slide96.xml"/><Relationship Id="rId133" Type="http://schemas.openxmlformats.org/officeDocument/2006/relationships/slide" Target="slides/slide117.xml"/><Relationship Id="rId154" Type="http://schemas.openxmlformats.org/officeDocument/2006/relationships/slide" Target="slides/slide138.xml"/><Relationship Id="rId175" Type="http://schemas.openxmlformats.org/officeDocument/2006/relationships/slide" Target="slides/slide159.xml"/><Relationship Id="rId196" Type="http://schemas.openxmlformats.org/officeDocument/2006/relationships/slide" Target="slides/slide180.xml"/><Relationship Id="rId200" Type="http://schemas.openxmlformats.org/officeDocument/2006/relationships/slide" Target="slides/slide184.xml"/><Relationship Id="rId16" Type="http://schemas.openxmlformats.org/officeDocument/2006/relationships/slideMaster" Target="slideMasters/slideMaster5.xml"/><Relationship Id="rId221" Type="http://schemas.openxmlformats.org/officeDocument/2006/relationships/slide" Target="slides/slide205.xml"/><Relationship Id="rId242" Type="http://schemas.openxmlformats.org/officeDocument/2006/relationships/presProps" Target="presProps.xml"/><Relationship Id="rId37" Type="http://schemas.openxmlformats.org/officeDocument/2006/relationships/slide" Target="slides/slide21.xml"/><Relationship Id="rId58" Type="http://schemas.openxmlformats.org/officeDocument/2006/relationships/slide" Target="slides/slide42.xml"/><Relationship Id="rId79" Type="http://schemas.openxmlformats.org/officeDocument/2006/relationships/slide" Target="slides/slide63.xml"/><Relationship Id="rId102" Type="http://schemas.openxmlformats.org/officeDocument/2006/relationships/slide" Target="slides/slide86.xml"/><Relationship Id="rId123" Type="http://schemas.openxmlformats.org/officeDocument/2006/relationships/slide" Target="slides/slide107.xml"/><Relationship Id="rId144" Type="http://schemas.openxmlformats.org/officeDocument/2006/relationships/slide" Target="slides/slide128.xml"/><Relationship Id="rId90" Type="http://schemas.openxmlformats.org/officeDocument/2006/relationships/slide" Target="slides/slide74.xml"/><Relationship Id="rId165" Type="http://schemas.openxmlformats.org/officeDocument/2006/relationships/slide" Target="slides/slide149.xml"/><Relationship Id="rId186" Type="http://schemas.openxmlformats.org/officeDocument/2006/relationships/slide" Target="slides/slide170.xml"/><Relationship Id="rId211" Type="http://schemas.openxmlformats.org/officeDocument/2006/relationships/slide" Target="slides/slide195.xml"/><Relationship Id="rId232" Type="http://schemas.openxmlformats.org/officeDocument/2006/relationships/slide" Target="slides/slide216.xml"/><Relationship Id="rId27" Type="http://schemas.openxmlformats.org/officeDocument/2006/relationships/slide" Target="slides/slide11.xml"/><Relationship Id="rId48" Type="http://schemas.openxmlformats.org/officeDocument/2006/relationships/slide" Target="slides/slide32.xml"/><Relationship Id="rId69" Type="http://schemas.openxmlformats.org/officeDocument/2006/relationships/slide" Target="slides/slide53.xml"/><Relationship Id="rId113" Type="http://schemas.openxmlformats.org/officeDocument/2006/relationships/slide" Target="slides/slide97.xml"/><Relationship Id="rId134" Type="http://schemas.openxmlformats.org/officeDocument/2006/relationships/slide" Target="slides/slide118.xml"/><Relationship Id="rId80" Type="http://schemas.openxmlformats.org/officeDocument/2006/relationships/slide" Target="slides/slide64.xml"/><Relationship Id="rId155" Type="http://schemas.openxmlformats.org/officeDocument/2006/relationships/slide" Target="slides/slide139.xml"/><Relationship Id="rId176" Type="http://schemas.openxmlformats.org/officeDocument/2006/relationships/slide" Target="slides/slide160.xml"/><Relationship Id="rId197" Type="http://schemas.openxmlformats.org/officeDocument/2006/relationships/slide" Target="slides/slide181.xml"/><Relationship Id="rId201" Type="http://schemas.openxmlformats.org/officeDocument/2006/relationships/slide" Target="slides/slide185.xml"/><Relationship Id="rId222" Type="http://schemas.openxmlformats.org/officeDocument/2006/relationships/slide" Target="slides/slide206.xml"/><Relationship Id="rId243" Type="http://schemas.openxmlformats.org/officeDocument/2006/relationships/viewProps" Target="viewProps.xml"/><Relationship Id="rId17" Type="http://schemas.openxmlformats.org/officeDocument/2006/relationships/slide" Target="slides/slide1.xml"/><Relationship Id="rId38" Type="http://schemas.openxmlformats.org/officeDocument/2006/relationships/slide" Target="slides/slide22.xml"/><Relationship Id="rId59" Type="http://schemas.openxmlformats.org/officeDocument/2006/relationships/slide" Target="slides/slide43.xml"/><Relationship Id="rId103" Type="http://schemas.openxmlformats.org/officeDocument/2006/relationships/slide" Target="slides/slide87.xml"/><Relationship Id="rId124" Type="http://schemas.openxmlformats.org/officeDocument/2006/relationships/slide" Target="slides/slide108.xml"/><Relationship Id="rId70" Type="http://schemas.openxmlformats.org/officeDocument/2006/relationships/slide" Target="slides/slide54.xml"/><Relationship Id="rId91" Type="http://schemas.openxmlformats.org/officeDocument/2006/relationships/slide" Target="slides/slide75.xml"/><Relationship Id="rId145" Type="http://schemas.openxmlformats.org/officeDocument/2006/relationships/slide" Target="slides/slide129.xml"/><Relationship Id="rId166" Type="http://schemas.openxmlformats.org/officeDocument/2006/relationships/slide" Target="slides/slide150.xml"/><Relationship Id="rId187" Type="http://schemas.openxmlformats.org/officeDocument/2006/relationships/slide" Target="slides/slide171.xml"/><Relationship Id="rId1" Type="http://schemas.openxmlformats.org/officeDocument/2006/relationships/customXml" Target="../customXml/item1.xml"/><Relationship Id="rId212" Type="http://schemas.openxmlformats.org/officeDocument/2006/relationships/slide" Target="slides/slide196.xml"/><Relationship Id="rId233" Type="http://schemas.openxmlformats.org/officeDocument/2006/relationships/slide" Target="slides/slide217.xml"/><Relationship Id="rId28" Type="http://schemas.openxmlformats.org/officeDocument/2006/relationships/slide" Target="slides/slide12.xml"/><Relationship Id="rId49" Type="http://schemas.openxmlformats.org/officeDocument/2006/relationships/slide" Target="slides/slide33.xml"/><Relationship Id="rId114" Type="http://schemas.openxmlformats.org/officeDocument/2006/relationships/slide" Target="slides/slide98.xml"/><Relationship Id="rId60" Type="http://schemas.openxmlformats.org/officeDocument/2006/relationships/slide" Target="slides/slide44.xml"/><Relationship Id="rId81" Type="http://schemas.openxmlformats.org/officeDocument/2006/relationships/slide" Target="slides/slide65.xml"/><Relationship Id="rId135" Type="http://schemas.openxmlformats.org/officeDocument/2006/relationships/slide" Target="slides/slide119.xml"/><Relationship Id="rId156" Type="http://schemas.openxmlformats.org/officeDocument/2006/relationships/slide" Target="slides/slide140.xml"/><Relationship Id="rId177" Type="http://schemas.openxmlformats.org/officeDocument/2006/relationships/slide" Target="slides/slide161.xml"/><Relationship Id="rId198" Type="http://schemas.openxmlformats.org/officeDocument/2006/relationships/slide" Target="slides/slide182.xml"/><Relationship Id="rId202" Type="http://schemas.openxmlformats.org/officeDocument/2006/relationships/slide" Target="slides/slide186.xml"/><Relationship Id="rId223" Type="http://schemas.openxmlformats.org/officeDocument/2006/relationships/slide" Target="slides/slide207.xml"/><Relationship Id="rId244" Type="http://schemas.openxmlformats.org/officeDocument/2006/relationships/theme" Target="theme/theme1.xml"/><Relationship Id="rId18" Type="http://schemas.openxmlformats.org/officeDocument/2006/relationships/slide" Target="slides/slide2.xml"/><Relationship Id="rId39" Type="http://schemas.openxmlformats.org/officeDocument/2006/relationships/slide" Target="slides/slide23.xml"/><Relationship Id="rId50" Type="http://schemas.openxmlformats.org/officeDocument/2006/relationships/slide" Target="slides/slide34.xml"/><Relationship Id="rId104" Type="http://schemas.openxmlformats.org/officeDocument/2006/relationships/slide" Target="slides/slide88.xml"/><Relationship Id="rId125" Type="http://schemas.openxmlformats.org/officeDocument/2006/relationships/slide" Target="slides/slide109.xml"/><Relationship Id="rId146" Type="http://schemas.openxmlformats.org/officeDocument/2006/relationships/slide" Target="slides/slide130.xml"/><Relationship Id="rId167" Type="http://schemas.openxmlformats.org/officeDocument/2006/relationships/slide" Target="slides/slide151.xml"/><Relationship Id="rId188" Type="http://schemas.openxmlformats.org/officeDocument/2006/relationships/slide" Target="slides/slide172.xml"/><Relationship Id="rId71" Type="http://schemas.openxmlformats.org/officeDocument/2006/relationships/slide" Target="slides/slide55.xml"/><Relationship Id="rId92" Type="http://schemas.openxmlformats.org/officeDocument/2006/relationships/slide" Target="slides/slide76.xml"/><Relationship Id="rId213" Type="http://schemas.openxmlformats.org/officeDocument/2006/relationships/slide" Target="slides/slide197.xml"/><Relationship Id="rId234" Type="http://schemas.openxmlformats.org/officeDocument/2006/relationships/slide" Target="slides/slide218.xml"/><Relationship Id="rId2" Type="http://schemas.openxmlformats.org/officeDocument/2006/relationships/customXml" Target="../customXml/item2.xml"/><Relationship Id="rId29" Type="http://schemas.openxmlformats.org/officeDocument/2006/relationships/slide" Target="slides/slide13.xml"/><Relationship Id="rId40" Type="http://schemas.openxmlformats.org/officeDocument/2006/relationships/slide" Target="slides/slide24.xml"/><Relationship Id="rId115" Type="http://schemas.openxmlformats.org/officeDocument/2006/relationships/slide" Target="slides/slide99.xml"/><Relationship Id="rId136" Type="http://schemas.openxmlformats.org/officeDocument/2006/relationships/slide" Target="slides/slide120.xml"/><Relationship Id="rId157" Type="http://schemas.openxmlformats.org/officeDocument/2006/relationships/slide" Target="slides/slide141.xml"/><Relationship Id="rId178" Type="http://schemas.openxmlformats.org/officeDocument/2006/relationships/slide" Target="slides/slide162.xml"/><Relationship Id="rId61" Type="http://schemas.openxmlformats.org/officeDocument/2006/relationships/slide" Target="slides/slide45.xml"/><Relationship Id="rId82" Type="http://schemas.openxmlformats.org/officeDocument/2006/relationships/slide" Target="slides/slide66.xml"/><Relationship Id="rId199" Type="http://schemas.openxmlformats.org/officeDocument/2006/relationships/slide" Target="slides/slide183.xml"/><Relationship Id="rId203" Type="http://schemas.openxmlformats.org/officeDocument/2006/relationships/slide" Target="slides/slide187.xml"/><Relationship Id="rId19" Type="http://schemas.openxmlformats.org/officeDocument/2006/relationships/slide" Target="slides/slide3.xml"/><Relationship Id="rId224" Type="http://schemas.openxmlformats.org/officeDocument/2006/relationships/slide" Target="slides/slide208.xml"/><Relationship Id="rId245" Type="http://schemas.openxmlformats.org/officeDocument/2006/relationships/tableStyles" Target="tableStyles.xml"/><Relationship Id="rId30" Type="http://schemas.openxmlformats.org/officeDocument/2006/relationships/slide" Target="slides/slide14.xml"/><Relationship Id="rId105" Type="http://schemas.openxmlformats.org/officeDocument/2006/relationships/slide" Target="slides/slide89.xml"/><Relationship Id="rId126" Type="http://schemas.openxmlformats.org/officeDocument/2006/relationships/slide" Target="slides/slide110.xml"/><Relationship Id="rId147" Type="http://schemas.openxmlformats.org/officeDocument/2006/relationships/slide" Target="slides/slide131.xml"/><Relationship Id="rId168" Type="http://schemas.openxmlformats.org/officeDocument/2006/relationships/slide" Target="slides/slide152.xml"/><Relationship Id="rId51" Type="http://schemas.openxmlformats.org/officeDocument/2006/relationships/slide" Target="slides/slide35.xml"/><Relationship Id="rId72" Type="http://schemas.openxmlformats.org/officeDocument/2006/relationships/slide" Target="slides/slide56.xml"/><Relationship Id="rId93" Type="http://schemas.openxmlformats.org/officeDocument/2006/relationships/slide" Target="slides/slide77.xml"/><Relationship Id="rId189" Type="http://schemas.openxmlformats.org/officeDocument/2006/relationships/slide" Target="slides/slide173.xml"/><Relationship Id="rId3" Type="http://schemas.openxmlformats.org/officeDocument/2006/relationships/customXml" Target="../customXml/item3.xml"/><Relationship Id="rId214" Type="http://schemas.openxmlformats.org/officeDocument/2006/relationships/slide" Target="slides/slide198.xml"/><Relationship Id="rId235" Type="http://schemas.openxmlformats.org/officeDocument/2006/relationships/slide" Target="slides/slide219.xml"/><Relationship Id="rId116" Type="http://schemas.openxmlformats.org/officeDocument/2006/relationships/slide" Target="slides/slide100.xml"/><Relationship Id="rId137" Type="http://schemas.openxmlformats.org/officeDocument/2006/relationships/slide" Target="slides/slide121.xml"/><Relationship Id="rId158" Type="http://schemas.openxmlformats.org/officeDocument/2006/relationships/slide" Target="slides/slide142.xml"/><Relationship Id="rId20" Type="http://schemas.openxmlformats.org/officeDocument/2006/relationships/slide" Target="slides/slide4.xml"/><Relationship Id="rId41" Type="http://schemas.openxmlformats.org/officeDocument/2006/relationships/slide" Target="slides/slide25.xml"/><Relationship Id="rId62" Type="http://schemas.openxmlformats.org/officeDocument/2006/relationships/slide" Target="slides/slide46.xml"/><Relationship Id="rId83" Type="http://schemas.openxmlformats.org/officeDocument/2006/relationships/slide" Target="slides/slide67.xml"/><Relationship Id="rId179" Type="http://schemas.openxmlformats.org/officeDocument/2006/relationships/slide" Target="slides/slide163.xml"/><Relationship Id="rId190" Type="http://schemas.openxmlformats.org/officeDocument/2006/relationships/slide" Target="slides/slide174.xml"/><Relationship Id="rId204" Type="http://schemas.openxmlformats.org/officeDocument/2006/relationships/slide" Target="slides/slide188.xml"/><Relationship Id="rId225" Type="http://schemas.openxmlformats.org/officeDocument/2006/relationships/slide" Target="slides/slide209.xml"/><Relationship Id="rId246" Type="http://schemas.microsoft.com/office/2016/11/relationships/changesInfo" Target="changesInfos/changesInfo1.xml"/><Relationship Id="rId106" Type="http://schemas.openxmlformats.org/officeDocument/2006/relationships/slide" Target="slides/slide90.xml"/><Relationship Id="rId127" Type="http://schemas.openxmlformats.org/officeDocument/2006/relationships/slide" Target="slides/slide11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 Sinclair" userId="6196793098_tp_box_2" providerId="OAuth2" clId="{55C1A6DB-8C46-4022-9ADB-57311DD8AF6E}"/>
    <pc:docChg chg="undo custSel addSld delSld modSld sldOrd">
      <pc:chgData name="Matt Sinclair" userId="6196793098_tp_box_2" providerId="OAuth2" clId="{55C1A6DB-8C46-4022-9ADB-57311DD8AF6E}" dt="2026-03-11T05:38:12.102" v="496" actId="20577"/>
      <pc:docMkLst>
        <pc:docMk/>
      </pc:docMkLst>
      <pc:sldChg chg="add">
        <pc:chgData name="Matt Sinclair" userId="6196793098_tp_box_2" providerId="OAuth2" clId="{55C1A6DB-8C46-4022-9ADB-57311DD8AF6E}" dt="2026-03-11T05:25:18.668" v="277"/>
        <pc:sldMkLst>
          <pc:docMk/>
          <pc:sldMk cId="344230874" sldId="270"/>
        </pc:sldMkLst>
      </pc:sldChg>
      <pc:sldChg chg="add">
        <pc:chgData name="Matt Sinclair" userId="6196793098_tp_box_2" providerId="OAuth2" clId="{55C1A6DB-8C46-4022-9ADB-57311DD8AF6E}" dt="2026-03-11T05:25:18.668" v="277"/>
        <pc:sldMkLst>
          <pc:docMk/>
          <pc:sldMk cId="1372865838" sldId="271"/>
        </pc:sldMkLst>
      </pc:sldChg>
      <pc:sldChg chg="add">
        <pc:chgData name="Matt Sinclair" userId="6196793098_tp_box_2" providerId="OAuth2" clId="{55C1A6DB-8C46-4022-9ADB-57311DD8AF6E}" dt="2026-03-11T05:25:18.668" v="277"/>
        <pc:sldMkLst>
          <pc:docMk/>
          <pc:sldMk cId="4156211137" sldId="272"/>
        </pc:sldMkLst>
      </pc:sldChg>
      <pc:sldChg chg="add modNotes">
        <pc:chgData name="Matt Sinclair" userId="6196793098_tp_box_2" providerId="OAuth2" clId="{55C1A6DB-8C46-4022-9ADB-57311DD8AF6E}" dt="2026-03-11T05:27:44.713" v="346"/>
        <pc:sldMkLst>
          <pc:docMk/>
          <pc:sldMk cId="468289852" sldId="279"/>
        </pc:sldMkLst>
      </pc:sldChg>
      <pc:sldChg chg="add">
        <pc:chgData name="Matt Sinclair" userId="6196793098_tp_box_2" providerId="OAuth2" clId="{55C1A6DB-8C46-4022-9ADB-57311DD8AF6E}" dt="2026-03-11T05:25:18.668" v="277"/>
        <pc:sldMkLst>
          <pc:docMk/>
          <pc:sldMk cId="485045525" sldId="280"/>
        </pc:sldMkLst>
      </pc:sldChg>
      <pc:sldChg chg="add modNotes">
        <pc:chgData name="Matt Sinclair" userId="6196793098_tp_box_2" providerId="OAuth2" clId="{55C1A6DB-8C46-4022-9ADB-57311DD8AF6E}" dt="2026-03-11T05:27:44.713" v="346"/>
        <pc:sldMkLst>
          <pc:docMk/>
          <pc:sldMk cId="1742322729" sldId="281"/>
        </pc:sldMkLst>
      </pc:sldChg>
      <pc:sldChg chg="add">
        <pc:chgData name="Matt Sinclair" userId="6196793098_tp_box_2" providerId="OAuth2" clId="{55C1A6DB-8C46-4022-9ADB-57311DD8AF6E}" dt="2026-03-11T05:25:18.668" v="277"/>
        <pc:sldMkLst>
          <pc:docMk/>
          <pc:sldMk cId="681517430" sldId="286"/>
        </pc:sldMkLst>
      </pc:sldChg>
      <pc:sldChg chg="add">
        <pc:chgData name="Matt Sinclair" userId="6196793098_tp_box_2" providerId="OAuth2" clId="{55C1A6DB-8C46-4022-9ADB-57311DD8AF6E}" dt="2026-03-11T05:25:18.668" v="277"/>
        <pc:sldMkLst>
          <pc:docMk/>
          <pc:sldMk cId="3904646798" sldId="289"/>
        </pc:sldMkLst>
      </pc:sldChg>
      <pc:sldChg chg="add">
        <pc:chgData name="Matt Sinclair" userId="6196793098_tp_box_2" providerId="OAuth2" clId="{55C1A6DB-8C46-4022-9ADB-57311DD8AF6E}" dt="2026-03-11T05:25:18.668" v="277"/>
        <pc:sldMkLst>
          <pc:docMk/>
          <pc:sldMk cId="769343378" sldId="290"/>
        </pc:sldMkLst>
      </pc:sldChg>
      <pc:sldChg chg="add modNotes">
        <pc:chgData name="Matt Sinclair" userId="6196793098_tp_box_2" providerId="OAuth2" clId="{55C1A6DB-8C46-4022-9ADB-57311DD8AF6E}" dt="2026-03-11T05:27:44.713" v="346"/>
        <pc:sldMkLst>
          <pc:docMk/>
          <pc:sldMk cId="2248961475" sldId="293"/>
        </pc:sldMkLst>
      </pc:sldChg>
      <pc:sldChg chg="add modNotes">
        <pc:chgData name="Matt Sinclair" userId="6196793098_tp_box_2" providerId="OAuth2" clId="{55C1A6DB-8C46-4022-9ADB-57311DD8AF6E}" dt="2026-03-11T05:27:44.713" v="346"/>
        <pc:sldMkLst>
          <pc:docMk/>
          <pc:sldMk cId="3911520290" sldId="294"/>
        </pc:sldMkLst>
      </pc:sldChg>
      <pc:sldChg chg="add modNotes">
        <pc:chgData name="Matt Sinclair" userId="6196793098_tp_box_2" providerId="OAuth2" clId="{55C1A6DB-8C46-4022-9ADB-57311DD8AF6E}" dt="2026-03-11T05:27:44.713" v="346"/>
        <pc:sldMkLst>
          <pc:docMk/>
          <pc:sldMk cId="1621031153" sldId="295"/>
        </pc:sldMkLst>
      </pc:sldChg>
      <pc:sldChg chg="add modNotes">
        <pc:chgData name="Matt Sinclair" userId="6196793098_tp_box_2" providerId="OAuth2" clId="{55C1A6DB-8C46-4022-9ADB-57311DD8AF6E}" dt="2026-03-11T05:27:44.713" v="346"/>
        <pc:sldMkLst>
          <pc:docMk/>
          <pc:sldMk cId="1416291131" sldId="299"/>
        </pc:sldMkLst>
      </pc:sldChg>
      <pc:sldChg chg="add modNotes">
        <pc:chgData name="Matt Sinclair" userId="6196793098_tp_box_2" providerId="OAuth2" clId="{55C1A6DB-8C46-4022-9ADB-57311DD8AF6E}" dt="2026-03-11T05:27:44.713" v="346"/>
        <pc:sldMkLst>
          <pc:docMk/>
          <pc:sldMk cId="3111309663" sldId="302"/>
        </pc:sldMkLst>
      </pc:sldChg>
      <pc:sldChg chg="ord">
        <pc:chgData name="Matt Sinclair" userId="6196793098_tp_box_2" providerId="OAuth2" clId="{55C1A6DB-8C46-4022-9ADB-57311DD8AF6E}" dt="2026-03-11T05:23:30.027" v="274"/>
        <pc:sldMkLst>
          <pc:docMk/>
          <pc:sldMk cId="507078292" sldId="303"/>
        </pc:sldMkLst>
      </pc:sldChg>
      <pc:sldChg chg="add modNotes">
        <pc:chgData name="Matt Sinclair" userId="6196793098_tp_box_2" providerId="OAuth2" clId="{55C1A6DB-8C46-4022-9ADB-57311DD8AF6E}" dt="2026-03-11T05:27:44.713" v="346"/>
        <pc:sldMkLst>
          <pc:docMk/>
          <pc:sldMk cId="1234813434" sldId="304"/>
        </pc:sldMkLst>
      </pc:sldChg>
      <pc:sldChg chg="add modNotes">
        <pc:chgData name="Matt Sinclair" userId="6196793098_tp_box_2" providerId="OAuth2" clId="{55C1A6DB-8C46-4022-9ADB-57311DD8AF6E}" dt="2026-03-11T05:27:44.713" v="346"/>
        <pc:sldMkLst>
          <pc:docMk/>
          <pc:sldMk cId="1547716804" sldId="305"/>
        </pc:sldMkLst>
      </pc:sldChg>
      <pc:sldChg chg="add modNotes">
        <pc:chgData name="Matt Sinclair" userId="6196793098_tp_box_2" providerId="OAuth2" clId="{55C1A6DB-8C46-4022-9ADB-57311DD8AF6E}" dt="2026-03-11T05:27:44.713" v="346"/>
        <pc:sldMkLst>
          <pc:docMk/>
          <pc:sldMk cId="2281733299" sldId="306"/>
        </pc:sldMkLst>
      </pc:sldChg>
      <pc:sldChg chg="add modNotes">
        <pc:chgData name="Matt Sinclair" userId="6196793098_tp_box_2" providerId="OAuth2" clId="{55C1A6DB-8C46-4022-9ADB-57311DD8AF6E}" dt="2026-03-11T05:27:44.713" v="346"/>
        <pc:sldMkLst>
          <pc:docMk/>
          <pc:sldMk cId="1077815726" sldId="307"/>
        </pc:sldMkLst>
      </pc:sldChg>
      <pc:sldChg chg="add modNotes">
        <pc:chgData name="Matt Sinclair" userId="6196793098_tp_box_2" providerId="OAuth2" clId="{55C1A6DB-8C46-4022-9ADB-57311DD8AF6E}" dt="2026-03-11T05:27:44.713" v="346"/>
        <pc:sldMkLst>
          <pc:docMk/>
          <pc:sldMk cId="3709932877" sldId="308"/>
        </pc:sldMkLst>
      </pc:sldChg>
      <pc:sldChg chg="add modNotes">
        <pc:chgData name="Matt Sinclair" userId="6196793098_tp_box_2" providerId="OAuth2" clId="{55C1A6DB-8C46-4022-9ADB-57311DD8AF6E}" dt="2026-03-11T05:27:44.713" v="346"/>
        <pc:sldMkLst>
          <pc:docMk/>
          <pc:sldMk cId="3638256898" sldId="310"/>
        </pc:sldMkLst>
      </pc:sldChg>
      <pc:sldChg chg="add modNotes">
        <pc:chgData name="Matt Sinclair" userId="6196793098_tp_box_2" providerId="OAuth2" clId="{55C1A6DB-8C46-4022-9ADB-57311DD8AF6E}" dt="2026-03-11T05:27:44.713" v="346"/>
        <pc:sldMkLst>
          <pc:docMk/>
          <pc:sldMk cId="2014941337" sldId="311"/>
        </pc:sldMkLst>
      </pc:sldChg>
      <pc:sldChg chg="add modNotes">
        <pc:chgData name="Matt Sinclair" userId="6196793098_tp_box_2" providerId="OAuth2" clId="{55C1A6DB-8C46-4022-9ADB-57311DD8AF6E}" dt="2026-03-11T05:27:44.713" v="346"/>
        <pc:sldMkLst>
          <pc:docMk/>
          <pc:sldMk cId="2866733228" sldId="312"/>
        </pc:sldMkLst>
      </pc:sldChg>
      <pc:sldChg chg="add modNotes">
        <pc:chgData name="Matt Sinclair" userId="6196793098_tp_box_2" providerId="OAuth2" clId="{55C1A6DB-8C46-4022-9ADB-57311DD8AF6E}" dt="2026-03-11T05:27:44.713" v="346"/>
        <pc:sldMkLst>
          <pc:docMk/>
          <pc:sldMk cId="444789562" sldId="313"/>
        </pc:sldMkLst>
      </pc:sldChg>
      <pc:sldChg chg="add modNotes">
        <pc:chgData name="Matt Sinclair" userId="6196793098_tp_box_2" providerId="OAuth2" clId="{55C1A6DB-8C46-4022-9ADB-57311DD8AF6E}" dt="2026-03-11T05:27:44.713" v="346"/>
        <pc:sldMkLst>
          <pc:docMk/>
          <pc:sldMk cId="2107175444" sldId="314"/>
        </pc:sldMkLst>
      </pc:sldChg>
      <pc:sldChg chg="add modNotes">
        <pc:chgData name="Matt Sinclair" userId="6196793098_tp_box_2" providerId="OAuth2" clId="{55C1A6DB-8C46-4022-9ADB-57311DD8AF6E}" dt="2026-03-11T05:27:44.713" v="346"/>
        <pc:sldMkLst>
          <pc:docMk/>
          <pc:sldMk cId="8066071" sldId="315"/>
        </pc:sldMkLst>
      </pc:sldChg>
      <pc:sldChg chg="add modNotes">
        <pc:chgData name="Matt Sinclair" userId="6196793098_tp_box_2" providerId="OAuth2" clId="{55C1A6DB-8C46-4022-9ADB-57311DD8AF6E}" dt="2026-03-11T05:27:44.713" v="346"/>
        <pc:sldMkLst>
          <pc:docMk/>
          <pc:sldMk cId="59632759" sldId="316"/>
        </pc:sldMkLst>
      </pc:sldChg>
      <pc:sldChg chg="add modNotes">
        <pc:chgData name="Matt Sinclair" userId="6196793098_tp_box_2" providerId="OAuth2" clId="{55C1A6DB-8C46-4022-9ADB-57311DD8AF6E}" dt="2026-03-11T05:27:44.713" v="346"/>
        <pc:sldMkLst>
          <pc:docMk/>
          <pc:sldMk cId="1253133007" sldId="317"/>
        </pc:sldMkLst>
      </pc:sldChg>
      <pc:sldChg chg="add modNotes">
        <pc:chgData name="Matt Sinclair" userId="6196793098_tp_box_2" providerId="OAuth2" clId="{55C1A6DB-8C46-4022-9ADB-57311DD8AF6E}" dt="2026-03-11T05:27:44.713" v="346"/>
        <pc:sldMkLst>
          <pc:docMk/>
          <pc:sldMk cId="647023521" sldId="318"/>
        </pc:sldMkLst>
      </pc:sldChg>
      <pc:sldChg chg="add modNotes">
        <pc:chgData name="Matt Sinclair" userId="6196793098_tp_box_2" providerId="OAuth2" clId="{55C1A6DB-8C46-4022-9ADB-57311DD8AF6E}" dt="2026-03-11T05:27:44.713" v="346"/>
        <pc:sldMkLst>
          <pc:docMk/>
          <pc:sldMk cId="27411172" sldId="319"/>
        </pc:sldMkLst>
      </pc:sldChg>
      <pc:sldChg chg="add modNotes">
        <pc:chgData name="Matt Sinclair" userId="6196793098_tp_box_2" providerId="OAuth2" clId="{55C1A6DB-8C46-4022-9ADB-57311DD8AF6E}" dt="2026-03-11T05:27:44.713" v="346"/>
        <pc:sldMkLst>
          <pc:docMk/>
          <pc:sldMk cId="571365647" sldId="322"/>
        </pc:sldMkLst>
      </pc:sldChg>
      <pc:sldChg chg="addSp delSp modSp mod">
        <pc:chgData name="Matt Sinclair" userId="6196793098_tp_box_2" providerId="OAuth2" clId="{55C1A6DB-8C46-4022-9ADB-57311DD8AF6E}" dt="2026-03-11T05:19:07.489" v="203" actId="1076"/>
        <pc:sldMkLst>
          <pc:docMk/>
          <pc:sldMk cId="0" sldId="323"/>
        </pc:sldMkLst>
        <pc:spChg chg="mod">
          <ac:chgData name="Matt Sinclair" userId="6196793098_tp_box_2" providerId="OAuth2" clId="{55C1A6DB-8C46-4022-9ADB-57311DD8AF6E}" dt="2026-03-11T05:19:07.489" v="203" actId="1076"/>
          <ac:spMkLst>
            <pc:docMk/>
            <pc:sldMk cId="0" sldId="323"/>
            <ac:spMk id="4098" creationId="{6EFA3388-5C24-4B90-BD8C-7A067502D174}"/>
          </ac:spMkLst>
        </pc:spChg>
        <pc:spChg chg="mod">
          <ac:chgData name="Matt Sinclair" userId="6196793098_tp_box_2" providerId="OAuth2" clId="{55C1A6DB-8C46-4022-9ADB-57311DD8AF6E}" dt="2026-03-11T05:18:45.091" v="199" actId="1035"/>
          <ac:spMkLst>
            <pc:docMk/>
            <pc:sldMk cId="0" sldId="323"/>
            <ac:spMk id="4099" creationId="{AFB78DB7-EF7D-4A29-8222-A1EF1150683F}"/>
          </ac:spMkLst>
        </pc:spChg>
        <pc:grpChg chg="add mod">
          <ac:chgData name="Matt Sinclair" userId="6196793098_tp_box_2" providerId="OAuth2" clId="{55C1A6DB-8C46-4022-9ADB-57311DD8AF6E}" dt="2026-03-11T05:19:00.764" v="202"/>
          <ac:grpSpMkLst>
            <pc:docMk/>
            <pc:sldMk cId="0" sldId="323"/>
            <ac:grpSpMk id="2" creationId="{5406FCA8-124D-B2AF-A9D3-75C6910454A3}"/>
          </ac:grpSpMkLst>
        </pc:grpChg>
        <pc:picChg chg="add del mod">
          <ac:chgData name="Matt Sinclair" userId="6196793098_tp_box_2" providerId="OAuth2" clId="{55C1A6DB-8C46-4022-9ADB-57311DD8AF6E}" dt="2026-03-11T05:19:00.306" v="201" actId="478"/>
          <ac:picMkLst>
            <pc:docMk/>
            <pc:sldMk cId="0" sldId="323"/>
            <ac:picMk id="3" creationId="{82019CD1-AC68-46ED-9442-30F71736EE0C}"/>
          </ac:picMkLst>
        </pc:picChg>
        <pc:picChg chg="mod">
          <ac:chgData name="Matt Sinclair" userId="6196793098_tp_box_2" providerId="OAuth2" clId="{55C1A6DB-8C46-4022-9ADB-57311DD8AF6E}" dt="2026-03-11T05:19:00.764" v="202"/>
          <ac:picMkLst>
            <pc:docMk/>
            <pc:sldMk cId="0" sldId="323"/>
            <ac:picMk id="4" creationId="{0C73BCB3-90F3-7C5A-C60F-5E6E6965F205}"/>
          </ac:picMkLst>
        </pc:picChg>
        <pc:picChg chg="mod">
          <ac:chgData name="Matt Sinclair" userId="6196793098_tp_box_2" providerId="OAuth2" clId="{55C1A6DB-8C46-4022-9ADB-57311DD8AF6E}" dt="2026-03-11T05:19:00.764" v="202"/>
          <ac:picMkLst>
            <pc:docMk/>
            <pc:sldMk cId="0" sldId="323"/>
            <ac:picMk id="5" creationId="{7164CE96-989A-98B0-C9CB-1551E1AC344E}"/>
          </ac:picMkLst>
        </pc:picChg>
        <pc:picChg chg="mod">
          <ac:chgData name="Matt Sinclair" userId="6196793098_tp_box_2" providerId="OAuth2" clId="{55C1A6DB-8C46-4022-9ADB-57311DD8AF6E}" dt="2026-03-11T05:19:00.764" v="202"/>
          <ac:picMkLst>
            <pc:docMk/>
            <pc:sldMk cId="0" sldId="323"/>
            <ac:picMk id="6" creationId="{B8A254FA-4DB4-274C-6BA6-409B96C81450}"/>
          </ac:picMkLst>
        </pc:picChg>
        <pc:picChg chg="mod">
          <ac:chgData name="Matt Sinclair" userId="6196793098_tp_box_2" providerId="OAuth2" clId="{55C1A6DB-8C46-4022-9ADB-57311DD8AF6E}" dt="2026-03-11T05:19:00.764" v="202"/>
          <ac:picMkLst>
            <pc:docMk/>
            <pc:sldMk cId="0" sldId="323"/>
            <ac:picMk id="7" creationId="{ACEF1CD6-FD32-6798-47F9-BB6A6589EA3E}"/>
          </ac:picMkLst>
        </pc:picChg>
        <pc:picChg chg="add del mod">
          <ac:chgData name="Matt Sinclair" userId="6196793098_tp_box_2" providerId="OAuth2" clId="{55C1A6DB-8C46-4022-9ADB-57311DD8AF6E}" dt="2026-03-11T05:19:00.306" v="201" actId="478"/>
          <ac:picMkLst>
            <pc:docMk/>
            <pc:sldMk cId="0" sldId="323"/>
            <ac:picMk id="8" creationId="{41913472-E606-5947-4448-79AE35993698}"/>
          </ac:picMkLst>
        </pc:picChg>
        <pc:picChg chg="mod">
          <ac:chgData name="Matt Sinclair" userId="6196793098_tp_box_2" providerId="OAuth2" clId="{55C1A6DB-8C46-4022-9ADB-57311DD8AF6E}" dt="2026-03-11T05:19:00.764" v="202"/>
          <ac:picMkLst>
            <pc:docMk/>
            <pc:sldMk cId="0" sldId="323"/>
            <ac:picMk id="9" creationId="{8F915508-0E66-534A-A5D0-16F577F6DECB}"/>
          </ac:picMkLst>
        </pc:picChg>
        <pc:picChg chg="add del mod">
          <ac:chgData name="Matt Sinclair" userId="6196793098_tp_box_2" providerId="OAuth2" clId="{55C1A6DB-8C46-4022-9ADB-57311DD8AF6E}" dt="2026-03-11T05:19:00.306" v="201" actId="478"/>
          <ac:picMkLst>
            <pc:docMk/>
            <pc:sldMk cId="0" sldId="323"/>
            <ac:picMk id="10" creationId="{CB9C15CE-D97A-5F64-99B8-59E102664D9E}"/>
          </ac:picMkLst>
        </pc:picChg>
      </pc:sldChg>
      <pc:sldChg chg="add modNotes">
        <pc:chgData name="Matt Sinclair" userId="6196793098_tp_box_2" providerId="OAuth2" clId="{55C1A6DB-8C46-4022-9ADB-57311DD8AF6E}" dt="2026-03-11T05:27:44.713" v="346"/>
        <pc:sldMkLst>
          <pc:docMk/>
          <pc:sldMk cId="4195931132" sldId="324"/>
        </pc:sldMkLst>
      </pc:sldChg>
      <pc:sldChg chg="add modNotes">
        <pc:chgData name="Matt Sinclair" userId="6196793098_tp_box_2" providerId="OAuth2" clId="{55C1A6DB-8C46-4022-9ADB-57311DD8AF6E}" dt="2026-03-11T05:27:44.713" v="346"/>
        <pc:sldMkLst>
          <pc:docMk/>
          <pc:sldMk cId="248376059" sldId="325"/>
        </pc:sldMkLst>
      </pc:sldChg>
      <pc:sldChg chg="add">
        <pc:chgData name="Matt Sinclair" userId="6196793098_tp_box_2" providerId="OAuth2" clId="{55C1A6DB-8C46-4022-9ADB-57311DD8AF6E}" dt="2026-03-11T05:24:42.351" v="276"/>
        <pc:sldMkLst>
          <pc:docMk/>
          <pc:sldMk cId="3221679799" sldId="326"/>
        </pc:sldMkLst>
      </pc:sldChg>
      <pc:sldChg chg="modSp mod ord">
        <pc:chgData name="Matt Sinclair" userId="6196793098_tp_box_2" providerId="OAuth2" clId="{55C1A6DB-8C46-4022-9ADB-57311DD8AF6E}" dt="2026-03-11T05:38:12.102" v="496" actId="20577"/>
        <pc:sldMkLst>
          <pc:docMk/>
          <pc:sldMk cId="3765961213" sldId="339"/>
        </pc:sldMkLst>
        <pc:spChg chg="mod">
          <ac:chgData name="Matt Sinclair" userId="6196793098_tp_box_2" providerId="OAuth2" clId="{55C1A6DB-8C46-4022-9ADB-57311DD8AF6E}" dt="2026-03-11T05:38:12.102" v="496" actId="20577"/>
          <ac:spMkLst>
            <pc:docMk/>
            <pc:sldMk cId="3765961213" sldId="339"/>
            <ac:spMk id="3" creationId="{59D19C8F-6A60-5F75-C77C-0795A89D67CB}"/>
          </ac:spMkLst>
        </pc:spChg>
      </pc:sldChg>
      <pc:sldChg chg="ord">
        <pc:chgData name="Matt Sinclair" userId="6196793098_tp_box_2" providerId="OAuth2" clId="{55C1A6DB-8C46-4022-9ADB-57311DD8AF6E}" dt="2026-03-11T05:23:30.027" v="274"/>
        <pc:sldMkLst>
          <pc:docMk/>
          <pc:sldMk cId="3987166783" sldId="340"/>
        </pc:sldMkLst>
      </pc:sldChg>
      <pc:sldChg chg="ord">
        <pc:chgData name="Matt Sinclair" userId="6196793098_tp_box_2" providerId="OAuth2" clId="{55C1A6DB-8C46-4022-9ADB-57311DD8AF6E}" dt="2026-03-11T05:33:04.175" v="364"/>
        <pc:sldMkLst>
          <pc:docMk/>
          <pc:sldMk cId="3036806579" sldId="346"/>
        </pc:sldMkLst>
      </pc:sldChg>
      <pc:sldChg chg="ord">
        <pc:chgData name="Matt Sinclair" userId="6196793098_tp_box_2" providerId="OAuth2" clId="{55C1A6DB-8C46-4022-9ADB-57311DD8AF6E}" dt="2026-03-11T05:29:54.334" v="356"/>
        <pc:sldMkLst>
          <pc:docMk/>
          <pc:sldMk cId="1704468683" sldId="347"/>
        </pc:sldMkLst>
      </pc:sldChg>
      <pc:sldChg chg="del">
        <pc:chgData name="Matt Sinclair" userId="6196793098_tp_box_2" providerId="OAuth2" clId="{55C1A6DB-8C46-4022-9ADB-57311DD8AF6E}" dt="2026-03-11T05:07:33.743" v="73" actId="47"/>
        <pc:sldMkLst>
          <pc:docMk/>
          <pc:sldMk cId="2327746999" sldId="382"/>
        </pc:sldMkLst>
      </pc:sldChg>
      <pc:sldChg chg="del">
        <pc:chgData name="Matt Sinclair" userId="6196793098_tp_box_2" providerId="OAuth2" clId="{55C1A6DB-8C46-4022-9ADB-57311DD8AF6E}" dt="2026-03-11T05:07:33.743" v="73" actId="47"/>
        <pc:sldMkLst>
          <pc:docMk/>
          <pc:sldMk cId="3245416800" sldId="383"/>
        </pc:sldMkLst>
      </pc:sldChg>
      <pc:sldChg chg="del">
        <pc:chgData name="Matt Sinclair" userId="6196793098_tp_box_2" providerId="OAuth2" clId="{55C1A6DB-8C46-4022-9ADB-57311DD8AF6E}" dt="2026-03-11T05:07:33.743" v="73" actId="47"/>
        <pc:sldMkLst>
          <pc:docMk/>
          <pc:sldMk cId="2734810567" sldId="384"/>
        </pc:sldMkLst>
      </pc:sldChg>
      <pc:sldChg chg="del">
        <pc:chgData name="Matt Sinclair" userId="6196793098_tp_box_2" providerId="OAuth2" clId="{55C1A6DB-8C46-4022-9ADB-57311DD8AF6E}" dt="2026-03-11T05:07:33.743" v="73" actId="47"/>
        <pc:sldMkLst>
          <pc:docMk/>
          <pc:sldMk cId="2962873482" sldId="385"/>
        </pc:sldMkLst>
      </pc:sldChg>
      <pc:sldChg chg="ord">
        <pc:chgData name="Matt Sinclair" userId="6196793098_tp_box_2" providerId="OAuth2" clId="{55C1A6DB-8C46-4022-9ADB-57311DD8AF6E}" dt="2026-03-11T05:22:55.532" v="271"/>
        <pc:sldMkLst>
          <pc:docMk/>
          <pc:sldMk cId="3704384532" sldId="386"/>
        </pc:sldMkLst>
      </pc:sldChg>
      <pc:sldChg chg="delSp modSp mod ord delAnim">
        <pc:chgData name="Matt Sinclair" userId="6196793098_tp_box_2" providerId="OAuth2" clId="{55C1A6DB-8C46-4022-9ADB-57311DD8AF6E}" dt="2026-03-11T05:22:55.532" v="271"/>
        <pc:sldMkLst>
          <pc:docMk/>
          <pc:sldMk cId="2739636612" sldId="387"/>
        </pc:sldMkLst>
        <pc:spChg chg="del mod">
          <ac:chgData name="Matt Sinclair" userId="6196793098_tp_box_2" providerId="OAuth2" clId="{55C1A6DB-8C46-4022-9ADB-57311DD8AF6E}" dt="2026-03-11T05:13:42.716" v="75" actId="478"/>
          <ac:spMkLst>
            <pc:docMk/>
            <pc:sldMk cId="2739636612" sldId="387"/>
            <ac:spMk id="51" creationId="{FC14762A-2E79-C17B-5792-03FD52E5175A}"/>
          </ac:spMkLst>
        </pc:spChg>
      </pc:sldChg>
      <pc:sldChg chg="modSp">
        <pc:chgData name="Matt Sinclair" userId="6196793098_tp_box_2" providerId="OAuth2" clId="{55C1A6DB-8C46-4022-9ADB-57311DD8AF6E}" dt="2026-03-11T05:17:38.866" v="178" actId="1076"/>
        <pc:sldMkLst>
          <pc:docMk/>
          <pc:sldMk cId="702442460" sldId="394"/>
        </pc:sldMkLst>
        <pc:spChg chg="mod">
          <ac:chgData name="Matt Sinclair" userId="6196793098_tp_box_2" providerId="OAuth2" clId="{55C1A6DB-8C46-4022-9ADB-57311DD8AF6E}" dt="2026-03-11T05:17:38.866" v="178" actId="1076"/>
          <ac:spMkLst>
            <pc:docMk/>
            <pc:sldMk cId="702442460" sldId="394"/>
            <ac:spMk id="3" creationId="{CDBD07DD-CDE6-443E-9099-427E18014126}"/>
          </ac:spMkLst>
        </pc:spChg>
      </pc:sldChg>
      <pc:sldChg chg="modSp mod">
        <pc:chgData name="Matt Sinclair" userId="6196793098_tp_box_2" providerId="OAuth2" clId="{55C1A6DB-8C46-4022-9ADB-57311DD8AF6E}" dt="2026-03-11T05:21:04.047" v="249" actId="14100"/>
        <pc:sldMkLst>
          <pc:docMk/>
          <pc:sldMk cId="1896361219" sldId="409"/>
        </pc:sldMkLst>
        <pc:spChg chg="mod">
          <ac:chgData name="Matt Sinclair" userId="6196793098_tp_box_2" providerId="OAuth2" clId="{55C1A6DB-8C46-4022-9ADB-57311DD8AF6E}" dt="2026-03-11T05:21:04.047" v="249" actId="14100"/>
          <ac:spMkLst>
            <pc:docMk/>
            <pc:sldMk cId="1896361219" sldId="409"/>
            <ac:spMk id="3" creationId="{86FCED41-5E2C-4F16-B72C-E7860C9E8BCC}"/>
          </ac:spMkLst>
        </pc:spChg>
      </pc:sldChg>
      <pc:sldChg chg="delSp mod">
        <pc:chgData name="Matt Sinclair" userId="6196793098_tp_box_2" providerId="OAuth2" clId="{55C1A6DB-8C46-4022-9ADB-57311DD8AF6E}" dt="2026-03-11T05:18:21.182" v="182" actId="21"/>
        <pc:sldMkLst>
          <pc:docMk/>
          <pc:sldMk cId="3166991759" sldId="412"/>
        </pc:sldMkLst>
        <pc:picChg chg="del">
          <ac:chgData name="Matt Sinclair" userId="6196793098_tp_box_2" providerId="OAuth2" clId="{55C1A6DB-8C46-4022-9ADB-57311DD8AF6E}" dt="2026-03-11T05:18:21.182" v="182" actId="21"/>
          <ac:picMkLst>
            <pc:docMk/>
            <pc:sldMk cId="3166991759" sldId="412"/>
            <ac:picMk id="3" creationId="{82019CD1-AC68-46ED-9442-30F71736EE0C}"/>
          </ac:picMkLst>
        </pc:picChg>
        <pc:picChg chg="del">
          <ac:chgData name="Matt Sinclair" userId="6196793098_tp_box_2" providerId="OAuth2" clId="{55C1A6DB-8C46-4022-9ADB-57311DD8AF6E}" dt="2026-03-11T05:18:15.384" v="181" actId="478"/>
          <ac:picMkLst>
            <pc:docMk/>
            <pc:sldMk cId="3166991759" sldId="412"/>
            <ac:picMk id="6" creationId="{D5A67FEF-C56E-4043-8602-82D2039E256C}"/>
          </ac:picMkLst>
        </pc:picChg>
        <pc:picChg chg="del">
          <ac:chgData name="Matt Sinclair" userId="6196793098_tp_box_2" providerId="OAuth2" clId="{55C1A6DB-8C46-4022-9ADB-57311DD8AF6E}" dt="2026-03-11T05:18:21.182" v="182" actId="21"/>
          <ac:picMkLst>
            <pc:docMk/>
            <pc:sldMk cId="3166991759" sldId="412"/>
            <ac:picMk id="8" creationId="{41913472-E606-5947-4448-79AE35993698}"/>
          </ac:picMkLst>
        </pc:picChg>
        <pc:picChg chg="del">
          <ac:chgData name="Matt Sinclair" userId="6196793098_tp_box_2" providerId="OAuth2" clId="{55C1A6DB-8C46-4022-9ADB-57311DD8AF6E}" dt="2026-03-11T05:18:21.182" v="182" actId="21"/>
          <ac:picMkLst>
            <pc:docMk/>
            <pc:sldMk cId="3166991759" sldId="412"/>
            <ac:picMk id="10" creationId="{CB9C15CE-D97A-5F64-99B8-59E102664D9E}"/>
          </ac:picMkLst>
        </pc:picChg>
      </pc:sldChg>
      <pc:sldChg chg="ord">
        <pc:chgData name="Matt Sinclair" userId="6196793098_tp_box_2" providerId="OAuth2" clId="{55C1A6DB-8C46-4022-9ADB-57311DD8AF6E}" dt="2026-03-11T05:16:17.278" v="159"/>
        <pc:sldMkLst>
          <pc:docMk/>
          <pc:sldMk cId="2449747152" sldId="429"/>
        </pc:sldMkLst>
      </pc:sldChg>
      <pc:sldChg chg="ord">
        <pc:chgData name="Matt Sinclair" userId="6196793098_tp_box_2" providerId="OAuth2" clId="{55C1A6DB-8C46-4022-9ADB-57311DD8AF6E}" dt="2026-03-11T05:18:10.486" v="180"/>
        <pc:sldMkLst>
          <pc:docMk/>
          <pc:sldMk cId="514475576" sldId="431"/>
        </pc:sldMkLst>
      </pc:sldChg>
      <pc:sldChg chg="ord">
        <pc:chgData name="Matt Sinclair" userId="6196793098_tp_box_2" providerId="OAuth2" clId="{55C1A6DB-8C46-4022-9ADB-57311DD8AF6E}" dt="2026-03-11T05:18:10.486" v="180"/>
        <pc:sldMkLst>
          <pc:docMk/>
          <pc:sldMk cId="1633801030" sldId="432"/>
        </pc:sldMkLst>
      </pc:sldChg>
      <pc:sldChg chg="ord">
        <pc:chgData name="Matt Sinclair" userId="6196793098_tp_box_2" providerId="OAuth2" clId="{55C1A6DB-8C46-4022-9ADB-57311DD8AF6E}" dt="2026-03-11T05:18:10.486" v="180"/>
        <pc:sldMkLst>
          <pc:docMk/>
          <pc:sldMk cId="916210533" sldId="433"/>
        </pc:sldMkLst>
      </pc:sldChg>
      <pc:sldChg chg="modSp mod">
        <pc:chgData name="Matt Sinclair" userId="6196793098_tp_box_2" providerId="OAuth2" clId="{55C1A6DB-8C46-4022-9ADB-57311DD8AF6E}" dt="2026-03-11T05:21:31.434" v="268" actId="1037"/>
        <pc:sldMkLst>
          <pc:docMk/>
          <pc:sldMk cId="1905567949" sldId="451"/>
        </pc:sldMkLst>
        <pc:spChg chg="mod">
          <ac:chgData name="Matt Sinclair" userId="6196793098_tp_box_2" providerId="OAuth2" clId="{55C1A6DB-8C46-4022-9ADB-57311DD8AF6E}" dt="2026-03-11T05:21:31.434" v="268" actId="1037"/>
          <ac:spMkLst>
            <pc:docMk/>
            <pc:sldMk cId="1905567949" sldId="451"/>
            <ac:spMk id="29" creationId="{E7308E86-0BC5-4714-BC29-8C7FC2124B63}"/>
          </ac:spMkLst>
        </pc:spChg>
      </pc:sldChg>
      <pc:sldChg chg="delSp modSp mod ord delAnim">
        <pc:chgData name="Matt Sinclair" userId="6196793098_tp_box_2" providerId="OAuth2" clId="{55C1A6DB-8C46-4022-9ADB-57311DD8AF6E}" dt="2026-03-11T05:23:30.027" v="274"/>
        <pc:sldMkLst>
          <pc:docMk/>
          <pc:sldMk cId="3025290557" sldId="452"/>
        </pc:sldMkLst>
        <pc:spChg chg="mod">
          <ac:chgData name="Matt Sinclair" userId="6196793098_tp_box_2" providerId="OAuth2" clId="{55C1A6DB-8C46-4022-9ADB-57311DD8AF6E}" dt="2026-03-11T05:13:50.811" v="77" actId="20577"/>
          <ac:spMkLst>
            <pc:docMk/>
            <pc:sldMk cId="3025290557" sldId="452"/>
            <ac:spMk id="7" creationId="{360430B6-E405-4E91-81C8-4074ACF074BC}"/>
          </ac:spMkLst>
        </pc:spChg>
        <pc:spChg chg="del">
          <ac:chgData name="Matt Sinclair" userId="6196793098_tp_box_2" providerId="OAuth2" clId="{55C1A6DB-8C46-4022-9ADB-57311DD8AF6E}" dt="2026-03-11T05:13:48.748" v="76" actId="478"/>
          <ac:spMkLst>
            <pc:docMk/>
            <pc:sldMk cId="3025290557" sldId="452"/>
            <ac:spMk id="8" creationId="{F7049649-E684-1D22-C680-9D70BBEC0610}"/>
          </ac:spMkLst>
        </pc:spChg>
      </pc:sldChg>
      <pc:sldChg chg="delSp modSp mod delAnim">
        <pc:chgData name="Matt Sinclair" userId="6196793098_tp_box_2" providerId="OAuth2" clId="{55C1A6DB-8C46-4022-9ADB-57311DD8AF6E}" dt="2026-03-11T05:28:33.276" v="351" actId="1036"/>
        <pc:sldMkLst>
          <pc:docMk/>
          <pc:sldMk cId="1865272917" sldId="453"/>
        </pc:sldMkLst>
        <pc:spChg chg="mod">
          <ac:chgData name="Matt Sinclair" userId="6196793098_tp_box_2" providerId="OAuth2" clId="{55C1A6DB-8C46-4022-9ADB-57311DD8AF6E}" dt="2026-03-11T05:28:33.276" v="351" actId="1036"/>
          <ac:spMkLst>
            <pc:docMk/>
            <pc:sldMk cId="1865272917" sldId="453"/>
            <ac:spMk id="2" creationId="{4F72EA6F-44E2-4D47-9010-A71AAE959121}"/>
          </ac:spMkLst>
        </pc:spChg>
        <pc:spChg chg="mod">
          <ac:chgData name="Matt Sinclair" userId="6196793098_tp_box_2" providerId="OAuth2" clId="{55C1A6DB-8C46-4022-9ADB-57311DD8AF6E}" dt="2026-03-11T05:28:30.516" v="350" actId="1036"/>
          <ac:spMkLst>
            <pc:docMk/>
            <pc:sldMk cId="1865272917" sldId="453"/>
            <ac:spMk id="3" creationId="{95895148-E5BC-4A94-B031-1F47F9BC02E0}"/>
          </ac:spMkLst>
        </pc:spChg>
        <pc:spChg chg="mod">
          <ac:chgData name="Matt Sinclair" userId="6196793098_tp_box_2" providerId="OAuth2" clId="{55C1A6DB-8C46-4022-9ADB-57311DD8AF6E}" dt="2026-03-11T05:28:30.516" v="350" actId="1036"/>
          <ac:spMkLst>
            <pc:docMk/>
            <pc:sldMk cId="1865272917" sldId="453"/>
            <ac:spMk id="4" creationId="{75C7F5BB-EB31-B037-81C7-7ACFBA677822}"/>
          </ac:spMkLst>
        </pc:spChg>
        <pc:spChg chg="del">
          <ac:chgData name="Matt Sinclair" userId="6196793098_tp_box_2" providerId="OAuth2" clId="{55C1A6DB-8C46-4022-9ADB-57311DD8AF6E}" dt="2026-03-11T05:14:05.020" v="78" actId="478"/>
          <ac:spMkLst>
            <pc:docMk/>
            <pc:sldMk cId="1865272917" sldId="453"/>
            <ac:spMk id="5" creationId="{2502C4ED-6F66-4B9B-6B86-B2FC318E4CFD}"/>
          </ac:spMkLst>
        </pc:spChg>
      </pc:sldChg>
      <pc:sldChg chg="modSp mod">
        <pc:chgData name="Matt Sinclair" userId="6196793098_tp_box_2" providerId="OAuth2" clId="{55C1A6DB-8C46-4022-9ADB-57311DD8AF6E}" dt="2026-03-11T05:14:40.531" v="153" actId="1036"/>
        <pc:sldMkLst>
          <pc:docMk/>
          <pc:sldMk cId="3600030073" sldId="454"/>
        </pc:sldMkLst>
        <pc:spChg chg="mod">
          <ac:chgData name="Matt Sinclair" userId="6196793098_tp_box_2" providerId="OAuth2" clId="{55C1A6DB-8C46-4022-9ADB-57311DD8AF6E}" dt="2026-03-11T05:14:40.531" v="153" actId="1036"/>
          <ac:spMkLst>
            <pc:docMk/>
            <pc:sldMk cId="3600030073" sldId="454"/>
            <ac:spMk id="3" creationId="{02357A8A-0C70-C2C2-71F9-D6D8C9DE80A4}"/>
          </ac:spMkLst>
        </pc:spChg>
        <pc:spChg chg="mod">
          <ac:chgData name="Matt Sinclair" userId="6196793098_tp_box_2" providerId="OAuth2" clId="{55C1A6DB-8C46-4022-9ADB-57311DD8AF6E}" dt="2026-03-11T05:14:37.480" v="148" actId="1035"/>
          <ac:spMkLst>
            <pc:docMk/>
            <pc:sldMk cId="3600030073" sldId="454"/>
            <ac:spMk id="4" creationId="{FA832C6C-E404-024A-6B3E-D3FA555CE654}"/>
          </ac:spMkLst>
        </pc:spChg>
      </pc:sldChg>
      <pc:sldChg chg="ord">
        <pc:chgData name="Matt Sinclair" userId="6196793098_tp_box_2" providerId="OAuth2" clId="{55C1A6DB-8C46-4022-9ADB-57311DD8AF6E}" dt="2026-03-11T05:33:28.315" v="366"/>
        <pc:sldMkLst>
          <pc:docMk/>
          <pc:sldMk cId="3489751517" sldId="455"/>
        </pc:sldMkLst>
      </pc:sldChg>
      <pc:sldChg chg="ord">
        <pc:chgData name="Matt Sinclair" userId="6196793098_tp_box_2" providerId="OAuth2" clId="{55C1A6DB-8C46-4022-9ADB-57311DD8AF6E}" dt="2026-03-11T05:15:50.501" v="157"/>
        <pc:sldMkLst>
          <pc:docMk/>
          <pc:sldMk cId="2989764901" sldId="456"/>
        </pc:sldMkLst>
      </pc:sldChg>
      <pc:sldChg chg="ord">
        <pc:chgData name="Matt Sinclair" userId="6196793098_tp_box_2" providerId="OAuth2" clId="{55C1A6DB-8C46-4022-9ADB-57311DD8AF6E}" dt="2026-03-11T05:15:20.927" v="155"/>
        <pc:sldMkLst>
          <pc:docMk/>
          <pc:sldMk cId="1732670188" sldId="458"/>
        </pc:sldMkLst>
      </pc:sldChg>
      <pc:sldChg chg="ord">
        <pc:chgData name="Matt Sinclair" userId="6196793098_tp_box_2" providerId="OAuth2" clId="{55C1A6DB-8C46-4022-9ADB-57311DD8AF6E}" dt="2026-03-11T05:15:20.927" v="155"/>
        <pc:sldMkLst>
          <pc:docMk/>
          <pc:sldMk cId="2678833132" sldId="459"/>
        </pc:sldMkLst>
      </pc:sldChg>
      <pc:sldChg chg="ord">
        <pc:chgData name="Matt Sinclair" userId="6196793098_tp_box_2" providerId="OAuth2" clId="{55C1A6DB-8C46-4022-9ADB-57311DD8AF6E}" dt="2026-03-11T05:15:20.927" v="155"/>
        <pc:sldMkLst>
          <pc:docMk/>
          <pc:sldMk cId="96614824" sldId="460"/>
        </pc:sldMkLst>
      </pc:sldChg>
      <pc:sldChg chg="ord">
        <pc:chgData name="Matt Sinclair" userId="6196793098_tp_box_2" providerId="OAuth2" clId="{55C1A6DB-8C46-4022-9ADB-57311DD8AF6E}" dt="2026-03-11T05:15:20.927" v="155"/>
        <pc:sldMkLst>
          <pc:docMk/>
          <pc:sldMk cId="2858051841" sldId="461"/>
        </pc:sldMkLst>
      </pc:sldChg>
      <pc:sldChg chg="ord">
        <pc:chgData name="Matt Sinclair" userId="6196793098_tp_box_2" providerId="OAuth2" clId="{55C1A6DB-8C46-4022-9ADB-57311DD8AF6E}" dt="2026-03-11T05:15:20.927" v="155"/>
        <pc:sldMkLst>
          <pc:docMk/>
          <pc:sldMk cId="141952928" sldId="462"/>
        </pc:sldMkLst>
      </pc:sldChg>
      <pc:sldChg chg="ord">
        <pc:chgData name="Matt Sinclair" userId="6196793098_tp_box_2" providerId="OAuth2" clId="{55C1A6DB-8C46-4022-9ADB-57311DD8AF6E}" dt="2026-03-11T05:15:20.927" v="155"/>
        <pc:sldMkLst>
          <pc:docMk/>
          <pc:sldMk cId="298624988" sldId="463"/>
        </pc:sldMkLst>
      </pc:sldChg>
      <pc:sldChg chg="ord">
        <pc:chgData name="Matt Sinclair" userId="6196793098_tp_box_2" providerId="OAuth2" clId="{55C1A6DB-8C46-4022-9ADB-57311DD8AF6E}" dt="2026-03-11T05:15:20.927" v="155"/>
        <pc:sldMkLst>
          <pc:docMk/>
          <pc:sldMk cId="489933477" sldId="464"/>
        </pc:sldMkLst>
      </pc:sldChg>
      <pc:sldChg chg="modSp mod ord">
        <pc:chgData name="Matt Sinclair" userId="6196793098_tp_box_2" providerId="OAuth2" clId="{55C1A6DB-8C46-4022-9ADB-57311DD8AF6E}" dt="2026-03-11T05:30:48.745" v="360" actId="14100"/>
        <pc:sldMkLst>
          <pc:docMk/>
          <pc:sldMk cId="923263539" sldId="465"/>
        </pc:sldMkLst>
        <pc:spChg chg="mod">
          <ac:chgData name="Matt Sinclair" userId="6196793098_tp_box_2" providerId="OAuth2" clId="{55C1A6DB-8C46-4022-9ADB-57311DD8AF6E}" dt="2026-03-11T05:17:12.432" v="176" actId="20577"/>
          <ac:spMkLst>
            <pc:docMk/>
            <pc:sldMk cId="923263539" sldId="465"/>
            <ac:spMk id="8" creationId="{86D09F3E-0804-9F41-A0AB-BD860A6A47C9}"/>
          </ac:spMkLst>
        </pc:spChg>
        <pc:picChg chg="mod">
          <ac:chgData name="Matt Sinclair" userId="6196793098_tp_box_2" providerId="OAuth2" clId="{55C1A6DB-8C46-4022-9ADB-57311DD8AF6E}" dt="2026-03-11T05:30:48.745" v="360" actId="14100"/>
          <ac:picMkLst>
            <pc:docMk/>
            <pc:sldMk cId="923263539" sldId="465"/>
            <ac:picMk id="7" creationId="{5E74B9D7-48E1-D308-E146-698304A06A4D}"/>
          </ac:picMkLst>
        </pc:picChg>
      </pc:sldChg>
      <pc:sldChg chg="ord">
        <pc:chgData name="Matt Sinclair" userId="6196793098_tp_box_2" providerId="OAuth2" clId="{55C1A6DB-8C46-4022-9ADB-57311DD8AF6E}" dt="2026-03-11T05:16:43.248" v="161"/>
        <pc:sldMkLst>
          <pc:docMk/>
          <pc:sldMk cId="4090939644" sldId="466"/>
        </pc:sldMkLst>
      </pc:sldChg>
      <pc:sldChg chg="mod modShow">
        <pc:chgData name="Matt Sinclair" userId="6196793098_tp_box_2" providerId="OAuth2" clId="{55C1A6DB-8C46-4022-9ADB-57311DD8AF6E}" dt="2026-03-11T05:17:31.089" v="177" actId="729"/>
        <pc:sldMkLst>
          <pc:docMk/>
          <pc:sldMk cId="1074182146" sldId="467"/>
        </pc:sldMkLst>
      </pc:sldChg>
      <pc:sldChg chg="ord">
        <pc:chgData name="Matt Sinclair" userId="6196793098_tp_box_2" providerId="OAuth2" clId="{55C1A6DB-8C46-4022-9ADB-57311DD8AF6E}" dt="2026-03-11T05:15:20.927" v="155"/>
        <pc:sldMkLst>
          <pc:docMk/>
          <pc:sldMk cId="1553449743" sldId="484"/>
        </pc:sldMkLst>
      </pc:sldChg>
      <pc:sldChg chg="ord">
        <pc:chgData name="Matt Sinclair" userId="6196793098_tp_box_2" providerId="OAuth2" clId="{55C1A6DB-8C46-4022-9ADB-57311DD8AF6E}" dt="2026-03-11T05:15:50.501" v="157"/>
        <pc:sldMkLst>
          <pc:docMk/>
          <pc:sldMk cId="3429438228" sldId="485"/>
        </pc:sldMkLst>
      </pc:sldChg>
      <pc:sldChg chg="ord">
        <pc:chgData name="Matt Sinclair" userId="6196793098_tp_box_2" providerId="OAuth2" clId="{55C1A6DB-8C46-4022-9ADB-57311DD8AF6E}" dt="2026-03-11T05:15:50.501" v="157"/>
        <pc:sldMkLst>
          <pc:docMk/>
          <pc:sldMk cId="3443923534" sldId="486"/>
        </pc:sldMkLst>
      </pc:sldChg>
      <pc:sldChg chg="ord">
        <pc:chgData name="Matt Sinclair" userId="6196793098_tp_box_2" providerId="OAuth2" clId="{55C1A6DB-8C46-4022-9ADB-57311DD8AF6E}" dt="2026-03-11T05:15:50.501" v="157"/>
        <pc:sldMkLst>
          <pc:docMk/>
          <pc:sldMk cId="3560248365" sldId="487"/>
        </pc:sldMkLst>
      </pc:sldChg>
      <pc:sldChg chg="ord">
        <pc:chgData name="Matt Sinclair" userId="6196793098_tp_box_2" providerId="OAuth2" clId="{55C1A6DB-8C46-4022-9ADB-57311DD8AF6E}" dt="2026-03-11T05:15:50.501" v="157"/>
        <pc:sldMkLst>
          <pc:docMk/>
          <pc:sldMk cId="2568352003" sldId="488"/>
        </pc:sldMkLst>
      </pc:sldChg>
      <pc:sldChg chg="ord">
        <pc:chgData name="Matt Sinclair" userId="6196793098_tp_box_2" providerId="OAuth2" clId="{55C1A6DB-8C46-4022-9ADB-57311DD8AF6E}" dt="2026-03-11T05:15:50.501" v="157"/>
        <pc:sldMkLst>
          <pc:docMk/>
          <pc:sldMk cId="111590198" sldId="492"/>
        </pc:sldMkLst>
      </pc:sldChg>
      <pc:sldChg chg="ord">
        <pc:chgData name="Matt Sinclair" userId="6196793098_tp_box_2" providerId="OAuth2" clId="{55C1A6DB-8C46-4022-9ADB-57311DD8AF6E}" dt="2026-03-11T05:15:50.501" v="157"/>
        <pc:sldMkLst>
          <pc:docMk/>
          <pc:sldMk cId="505429656" sldId="493"/>
        </pc:sldMkLst>
      </pc:sldChg>
      <pc:sldChg chg="ord">
        <pc:chgData name="Matt Sinclair" userId="6196793098_tp_box_2" providerId="OAuth2" clId="{55C1A6DB-8C46-4022-9ADB-57311DD8AF6E}" dt="2026-03-11T05:15:50.501" v="157"/>
        <pc:sldMkLst>
          <pc:docMk/>
          <pc:sldMk cId="3862509207" sldId="494"/>
        </pc:sldMkLst>
      </pc:sldChg>
      <pc:sldChg chg="ord">
        <pc:chgData name="Matt Sinclair" userId="6196793098_tp_box_2" providerId="OAuth2" clId="{55C1A6DB-8C46-4022-9ADB-57311DD8AF6E}" dt="2026-03-11T05:15:50.501" v="157"/>
        <pc:sldMkLst>
          <pc:docMk/>
          <pc:sldMk cId="2855175940" sldId="495"/>
        </pc:sldMkLst>
      </pc:sldChg>
      <pc:sldChg chg="ord">
        <pc:chgData name="Matt Sinclair" userId="6196793098_tp_box_2" providerId="OAuth2" clId="{55C1A6DB-8C46-4022-9ADB-57311DD8AF6E}" dt="2026-03-11T05:15:50.501" v="157"/>
        <pc:sldMkLst>
          <pc:docMk/>
          <pc:sldMk cId="3478884810" sldId="496"/>
        </pc:sldMkLst>
      </pc:sldChg>
      <pc:sldChg chg="ord">
        <pc:chgData name="Matt Sinclair" userId="6196793098_tp_box_2" providerId="OAuth2" clId="{55C1A6DB-8C46-4022-9ADB-57311DD8AF6E}" dt="2026-03-11T05:15:50.501" v="157"/>
        <pc:sldMkLst>
          <pc:docMk/>
          <pc:sldMk cId="2111792649" sldId="497"/>
        </pc:sldMkLst>
      </pc:sldChg>
      <pc:sldChg chg="ord">
        <pc:chgData name="Matt Sinclair" userId="6196793098_tp_box_2" providerId="OAuth2" clId="{55C1A6DB-8C46-4022-9ADB-57311DD8AF6E}" dt="2026-03-11T05:15:50.501" v="157"/>
        <pc:sldMkLst>
          <pc:docMk/>
          <pc:sldMk cId="2983354912" sldId="498"/>
        </pc:sldMkLst>
      </pc:sldChg>
      <pc:sldChg chg="ord">
        <pc:chgData name="Matt Sinclair" userId="6196793098_tp_box_2" providerId="OAuth2" clId="{55C1A6DB-8C46-4022-9ADB-57311DD8AF6E}" dt="2026-03-11T05:15:50.501" v="157"/>
        <pc:sldMkLst>
          <pc:docMk/>
          <pc:sldMk cId="21580401" sldId="499"/>
        </pc:sldMkLst>
      </pc:sldChg>
      <pc:sldChg chg="ord">
        <pc:chgData name="Matt Sinclair" userId="6196793098_tp_box_2" providerId="OAuth2" clId="{55C1A6DB-8C46-4022-9ADB-57311DD8AF6E}" dt="2026-03-11T05:15:50.501" v="157"/>
        <pc:sldMkLst>
          <pc:docMk/>
          <pc:sldMk cId="1151469627" sldId="500"/>
        </pc:sldMkLst>
      </pc:sldChg>
      <pc:sldChg chg="add">
        <pc:chgData name="Matt Sinclair" userId="6196793098_tp_box_2" providerId="OAuth2" clId="{55C1A6DB-8C46-4022-9ADB-57311DD8AF6E}" dt="2026-03-11T05:22:46.882" v="269"/>
        <pc:sldMkLst>
          <pc:docMk/>
          <pc:sldMk cId="2587514731" sldId="501"/>
        </pc:sldMkLst>
      </pc:sldChg>
      <pc:sldChg chg="add">
        <pc:chgData name="Matt Sinclair" userId="6196793098_tp_box_2" providerId="OAuth2" clId="{55C1A6DB-8C46-4022-9ADB-57311DD8AF6E}" dt="2026-03-11T05:23:46.387" v="275"/>
        <pc:sldMkLst>
          <pc:docMk/>
          <pc:sldMk cId="1056195135" sldId="938"/>
        </pc:sldMkLst>
      </pc:sldChg>
      <pc:sldChg chg="add">
        <pc:chgData name="Matt Sinclair" userId="6196793098_tp_box_2" providerId="OAuth2" clId="{55C1A6DB-8C46-4022-9ADB-57311DD8AF6E}" dt="2026-03-11T05:28:08.853" v="348"/>
        <pc:sldMkLst>
          <pc:docMk/>
          <pc:sldMk cId="1329968196" sldId="1211"/>
        </pc:sldMkLst>
      </pc:sldChg>
      <pc:sldChg chg="add">
        <pc:chgData name="Matt Sinclair" userId="6196793098_tp_box_2" providerId="OAuth2" clId="{55C1A6DB-8C46-4022-9ADB-57311DD8AF6E}" dt="2026-03-11T05:28:08.853" v="348"/>
        <pc:sldMkLst>
          <pc:docMk/>
          <pc:sldMk cId="4279550616" sldId="1212"/>
        </pc:sldMkLst>
      </pc:sldChg>
      <pc:sldChg chg="add del">
        <pc:chgData name="Matt Sinclair" userId="6196793098_tp_box_2" providerId="OAuth2" clId="{55C1A6DB-8C46-4022-9ADB-57311DD8AF6E}" dt="2026-03-11T05:27:46.646" v="347"/>
        <pc:sldMkLst>
          <pc:docMk/>
          <pc:sldMk cId="4230124451" sldId="1221"/>
        </pc:sldMkLst>
      </pc:sldChg>
      <pc:sldChg chg="add del">
        <pc:chgData name="Matt Sinclair" userId="6196793098_tp_box_2" providerId="OAuth2" clId="{55C1A6DB-8C46-4022-9ADB-57311DD8AF6E}" dt="2026-03-11T05:27:46.646" v="347"/>
        <pc:sldMkLst>
          <pc:docMk/>
          <pc:sldMk cId="2739780784" sldId="1222"/>
        </pc:sldMkLst>
      </pc:sldChg>
      <pc:sldChg chg="add del">
        <pc:chgData name="Matt Sinclair" userId="6196793098_tp_box_2" providerId="OAuth2" clId="{55C1A6DB-8C46-4022-9ADB-57311DD8AF6E}" dt="2026-03-11T05:27:46.646" v="347"/>
        <pc:sldMkLst>
          <pc:docMk/>
          <pc:sldMk cId="3353381363" sldId="1223"/>
        </pc:sldMkLst>
      </pc:sldChg>
      <pc:sldChg chg="add">
        <pc:chgData name="Matt Sinclair" userId="6196793098_tp_box_2" providerId="OAuth2" clId="{55C1A6DB-8C46-4022-9ADB-57311DD8AF6E}" dt="2026-03-11T05:28:08.853" v="348"/>
        <pc:sldMkLst>
          <pc:docMk/>
          <pc:sldMk cId="3867585561" sldId="1224"/>
        </pc:sldMkLst>
      </pc:sldChg>
      <pc:sldChg chg="add">
        <pc:chgData name="Matt Sinclair" userId="6196793098_tp_box_2" providerId="OAuth2" clId="{55C1A6DB-8C46-4022-9ADB-57311DD8AF6E}" dt="2026-03-11T05:28:08.853" v="348"/>
        <pc:sldMkLst>
          <pc:docMk/>
          <pc:sldMk cId="824340636" sldId="1225"/>
        </pc:sldMkLst>
      </pc:sldChg>
      <pc:sldChg chg="add">
        <pc:chgData name="Matt Sinclair" userId="6196793098_tp_box_2" providerId="OAuth2" clId="{55C1A6DB-8C46-4022-9ADB-57311DD8AF6E}" dt="2026-03-11T05:28:08.853" v="348"/>
        <pc:sldMkLst>
          <pc:docMk/>
          <pc:sldMk cId="1456958856" sldId="1227"/>
        </pc:sldMkLst>
      </pc:sldChg>
      <pc:sldChg chg="add">
        <pc:chgData name="Matt Sinclair" userId="6196793098_tp_box_2" providerId="OAuth2" clId="{55C1A6DB-8C46-4022-9ADB-57311DD8AF6E}" dt="2026-03-11T05:28:08.853" v="348"/>
        <pc:sldMkLst>
          <pc:docMk/>
          <pc:sldMk cId="1135194584" sldId="1228"/>
        </pc:sldMkLst>
      </pc:sldChg>
      <pc:sldChg chg="add">
        <pc:chgData name="Matt Sinclair" userId="6196793098_tp_box_2" providerId="OAuth2" clId="{55C1A6DB-8C46-4022-9ADB-57311DD8AF6E}" dt="2026-03-11T05:28:08.853" v="348"/>
        <pc:sldMkLst>
          <pc:docMk/>
          <pc:sldMk cId="1487117059" sldId="1229"/>
        </pc:sldMkLst>
      </pc:sldChg>
      <pc:sldChg chg="add">
        <pc:chgData name="Matt Sinclair" userId="6196793098_tp_box_2" providerId="OAuth2" clId="{55C1A6DB-8C46-4022-9ADB-57311DD8AF6E}" dt="2026-03-11T05:28:08.853" v="348"/>
        <pc:sldMkLst>
          <pc:docMk/>
          <pc:sldMk cId="4142728521" sldId="1230"/>
        </pc:sldMkLst>
      </pc:sldChg>
      <pc:sldChg chg="add">
        <pc:chgData name="Matt Sinclair" userId="6196793098_tp_box_2" providerId="OAuth2" clId="{55C1A6DB-8C46-4022-9ADB-57311DD8AF6E}" dt="2026-03-11T05:28:08.853" v="348"/>
        <pc:sldMkLst>
          <pc:docMk/>
          <pc:sldMk cId="3691216338" sldId="1231"/>
        </pc:sldMkLst>
      </pc:sldChg>
      <pc:sldChg chg="add">
        <pc:chgData name="Matt Sinclair" userId="6196793098_tp_box_2" providerId="OAuth2" clId="{55C1A6DB-8C46-4022-9ADB-57311DD8AF6E}" dt="2026-03-11T05:28:08.853" v="348"/>
        <pc:sldMkLst>
          <pc:docMk/>
          <pc:sldMk cId="1617742658" sldId="1232"/>
        </pc:sldMkLst>
      </pc:sldChg>
      <pc:sldChg chg="add">
        <pc:chgData name="Matt Sinclair" userId="6196793098_tp_box_2" providerId="OAuth2" clId="{55C1A6DB-8C46-4022-9ADB-57311DD8AF6E}" dt="2026-03-11T05:28:08.853" v="348"/>
        <pc:sldMkLst>
          <pc:docMk/>
          <pc:sldMk cId="1664418423" sldId="1233"/>
        </pc:sldMkLst>
      </pc:sldChg>
      <pc:sldChg chg="add">
        <pc:chgData name="Matt Sinclair" userId="6196793098_tp_box_2" providerId="OAuth2" clId="{55C1A6DB-8C46-4022-9ADB-57311DD8AF6E}" dt="2026-03-11T05:28:08.853" v="348"/>
        <pc:sldMkLst>
          <pc:docMk/>
          <pc:sldMk cId="3675749295" sldId="1234"/>
        </pc:sldMkLst>
      </pc:sldChg>
      <pc:sldChg chg="add">
        <pc:chgData name="Matt Sinclair" userId="6196793098_tp_box_2" providerId="OAuth2" clId="{55C1A6DB-8C46-4022-9ADB-57311DD8AF6E}" dt="2026-03-11T05:28:08.853" v="348"/>
        <pc:sldMkLst>
          <pc:docMk/>
          <pc:sldMk cId="3483231348" sldId="1235"/>
        </pc:sldMkLst>
      </pc:sldChg>
      <pc:sldChg chg="add ord">
        <pc:chgData name="Matt Sinclair" userId="6196793098_tp_box_2" providerId="OAuth2" clId="{55C1A6DB-8C46-4022-9ADB-57311DD8AF6E}" dt="2026-03-11T05:37:50.995" v="472"/>
        <pc:sldMkLst>
          <pc:docMk/>
          <pc:sldMk cId="3207165342" sldId="1236"/>
        </pc:sldMkLst>
      </pc:sldChg>
      <pc:sldChg chg="add">
        <pc:chgData name="Matt Sinclair" userId="6196793098_tp_box_2" providerId="OAuth2" clId="{55C1A6DB-8C46-4022-9ADB-57311DD8AF6E}" dt="2026-03-11T05:28:08.853" v="348"/>
        <pc:sldMkLst>
          <pc:docMk/>
          <pc:sldMk cId="281523004" sldId="1237"/>
        </pc:sldMkLst>
      </pc:sldChg>
      <pc:sldChg chg="add">
        <pc:chgData name="Matt Sinclair" userId="6196793098_tp_box_2" providerId="OAuth2" clId="{55C1A6DB-8C46-4022-9ADB-57311DD8AF6E}" dt="2026-03-11T05:28:08.853" v="348"/>
        <pc:sldMkLst>
          <pc:docMk/>
          <pc:sldMk cId="1088000817" sldId="1239"/>
        </pc:sldMkLst>
      </pc:sldChg>
      <pc:sldChg chg="modSp add mod">
        <pc:chgData name="Matt Sinclair" userId="6196793098_tp_box_2" providerId="OAuth2" clId="{55C1A6DB-8C46-4022-9ADB-57311DD8AF6E}" dt="2026-03-11T05:36:38.486" v="459" actId="20577"/>
        <pc:sldMkLst>
          <pc:docMk/>
          <pc:sldMk cId="4044470654" sldId="1957"/>
        </pc:sldMkLst>
        <pc:spChg chg="mod">
          <ac:chgData name="Matt Sinclair" userId="6196793098_tp_box_2" providerId="OAuth2" clId="{55C1A6DB-8C46-4022-9ADB-57311DD8AF6E}" dt="2026-03-11T05:36:38.486" v="459" actId="20577"/>
          <ac:spMkLst>
            <pc:docMk/>
            <pc:sldMk cId="4044470654" sldId="1957"/>
            <ac:spMk id="3" creationId="{3142E21E-0ABB-357E-7494-138EF4022B4B}"/>
          </ac:spMkLst>
        </pc:spChg>
      </pc:sldChg>
      <pc:sldChg chg="add">
        <pc:chgData name="Matt Sinclair" userId="6196793098_tp_box_2" providerId="OAuth2" clId="{55C1A6DB-8C46-4022-9ADB-57311DD8AF6E}" dt="2026-03-11T05:23:46.387" v="275"/>
        <pc:sldMkLst>
          <pc:docMk/>
          <pc:sldMk cId="19135712" sldId="1958"/>
        </pc:sldMkLst>
      </pc:sldChg>
      <pc:sldChg chg="add">
        <pc:chgData name="Matt Sinclair" userId="6196793098_tp_box_2" providerId="OAuth2" clId="{55C1A6DB-8C46-4022-9ADB-57311DD8AF6E}" dt="2026-03-11T05:23:46.387" v="275"/>
        <pc:sldMkLst>
          <pc:docMk/>
          <pc:sldMk cId="1409988835" sldId="1959"/>
        </pc:sldMkLst>
      </pc:sldChg>
      <pc:sldChg chg="add">
        <pc:chgData name="Matt Sinclair" userId="6196793098_tp_box_2" providerId="OAuth2" clId="{55C1A6DB-8C46-4022-9ADB-57311DD8AF6E}" dt="2026-03-11T05:23:46.387" v="275"/>
        <pc:sldMkLst>
          <pc:docMk/>
          <pc:sldMk cId="2834268535" sldId="1960"/>
        </pc:sldMkLst>
      </pc:sldChg>
      <pc:sldChg chg="add">
        <pc:chgData name="Matt Sinclair" userId="6196793098_tp_box_2" providerId="OAuth2" clId="{55C1A6DB-8C46-4022-9ADB-57311DD8AF6E}" dt="2026-03-11T05:23:46.387" v="275"/>
        <pc:sldMkLst>
          <pc:docMk/>
          <pc:sldMk cId="4107889748" sldId="1961"/>
        </pc:sldMkLst>
      </pc:sldChg>
      <pc:sldChg chg="add">
        <pc:chgData name="Matt Sinclair" userId="6196793098_tp_box_2" providerId="OAuth2" clId="{55C1A6DB-8C46-4022-9ADB-57311DD8AF6E}" dt="2026-03-11T05:23:46.387" v="275"/>
        <pc:sldMkLst>
          <pc:docMk/>
          <pc:sldMk cId="1936299758" sldId="1962"/>
        </pc:sldMkLst>
      </pc:sldChg>
      <pc:sldChg chg="add">
        <pc:chgData name="Matt Sinclair" userId="6196793098_tp_box_2" providerId="OAuth2" clId="{55C1A6DB-8C46-4022-9ADB-57311DD8AF6E}" dt="2026-03-11T05:23:46.387" v="275"/>
        <pc:sldMkLst>
          <pc:docMk/>
          <pc:sldMk cId="1040755757" sldId="1963"/>
        </pc:sldMkLst>
      </pc:sldChg>
      <pc:sldChg chg="add">
        <pc:chgData name="Matt Sinclair" userId="6196793098_tp_box_2" providerId="OAuth2" clId="{55C1A6DB-8C46-4022-9ADB-57311DD8AF6E}" dt="2026-03-11T05:23:46.387" v="275"/>
        <pc:sldMkLst>
          <pc:docMk/>
          <pc:sldMk cId="2441523373" sldId="1964"/>
        </pc:sldMkLst>
      </pc:sldChg>
      <pc:sldChg chg="add">
        <pc:chgData name="Matt Sinclair" userId="6196793098_tp_box_2" providerId="OAuth2" clId="{55C1A6DB-8C46-4022-9ADB-57311DD8AF6E}" dt="2026-03-11T05:23:46.387" v="275"/>
        <pc:sldMkLst>
          <pc:docMk/>
          <pc:sldMk cId="782963733" sldId="1965"/>
        </pc:sldMkLst>
      </pc:sldChg>
      <pc:sldChg chg="add">
        <pc:chgData name="Matt Sinclair" userId="6196793098_tp_box_2" providerId="OAuth2" clId="{55C1A6DB-8C46-4022-9ADB-57311DD8AF6E}" dt="2026-03-11T05:23:46.387" v="275"/>
        <pc:sldMkLst>
          <pc:docMk/>
          <pc:sldMk cId="3780311182" sldId="1968"/>
        </pc:sldMkLst>
      </pc:sldChg>
      <pc:sldChg chg="add">
        <pc:chgData name="Matt Sinclair" userId="6196793098_tp_box_2" providerId="OAuth2" clId="{55C1A6DB-8C46-4022-9ADB-57311DD8AF6E}" dt="2026-03-11T05:23:46.387" v="275"/>
        <pc:sldMkLst>
          <pc:docMk/>
          <pc:sldMk cId="3283529544" sldId="1969"/>
        </pc:sldMkLst>
      </pc:sldChg>
      <pc:sldChg chg="add">
        <pc:chgData name="Matt Sinclair" userId="6196793098_tp_box_2" providerId="OAuth2" clId="{55C1A6DB-8C46-4022-9ADB-57311DD8AF6E}" dt="2026-03-11T05:23:46.387" v="275"/>
        <pc:sldMkLst>
          <pc:docMk/>
          <pc:sldMk cId="2626790527" sldId="1970"/>
        </pc:sldMkLst>
      </pc:sldChg>
      <pc:sldChg chg="add">
        <pc:chgData name="Matt Sinclair" userId="6196793098_tp_box_2" providerId="OAuth2" clId="{55C1A6DB-8C46-4022-9ADB-57311DD8AF6E}" dt="2026-03-11T05:23:46.387" v="275"/>
        <pc:sldMkLst>
          <pc:docMk/>
          <pc:sldMk cId="659499121" sldId="1971"/>
        </pc:sldMkLst>
      </pc:sldChg>
      <pc:sldChg chg="add">
        <pc:chgData name="Matt Sinclair" userId="6196793098_tp_box_2" providerId="OAuth2" clId="{55C1A6DB-8C46-4022-9ADB-57311DD8AF6E}" dt="2026-03-11T05:23:46.387" v="275"/>
        <pc:sldMkLst>
          <pc:docMk/>
          <pc:sldMk cId="1365662274" sldId="1972"/>
        </pc:sldMkLst>
      </pc:sldChg>
      <pc:sldChg chg="add">
        <pc:chgData name="Matt Sinclair" userId="6196793098_tp_box_2" providerId="OAuth2" clId="{55C1A6DB-8C46-4022-9ADB-57311DD8AF6E}" dt="2026-03-11T05:23:46.387" v="275"/>
        <pc:sldMkLst>
          <pc:docMk/>
          <pc:sldMk cId="1525136877" sldId="1973"/>
        </pc:sldMkLst>
      </pc:sldChg>
      <pc:sldChg chg="add">
        <pc:chgData name="Matt Sinclair" userId="6196793098_tp_box_2" providerId="OAuth2" clId="{55C1A6DB-8C46-4022-9ADB-57311DD8AF6E}" dt="2026-03-11T05:23:46.387" v="275"/>
        <pc:sldMkLst>
          <pc:docMk/>
          <pc:sldMk cId="3604062758" sldId="1974"/>
        </pc:sldMkLst>
      </pc:sldChg>
      <pc:sldChg chg="add">
        <pc:chgData name="Matt Sinclair" userId="6196793098_tp_box_2" providerId="OAuth2" clId="{55C1A6DB-8C46-4022-9ADB-57311DD8AF6E}" dt="2026-03-11T05:23:46.387" v="275"/>
        <pc:sldMkLst>
          <pc:docMk/>
          <pc:sldMk cId="3859303310" sldId="1975"/>
        </pc:sldMkLst>
      </pc:sldChg>
      <pc:sldChg chg="add">
        <pc:chgData name="Matt Sinclair" userId="6196793098_tp_box_2" providerId="OAuth2" clId="{55C1A6DB-8C46-4022-9ADB-57311DD8AF6E}" dt="2026-03-11T05:23:46.387" v="275"/>
        <pc:sldMkLst>
          <pc:docMk/>
          <pc:sldMk cId="648389797" sldId="1976"/>
        </pc:sldMkLst>
      </pc:sldChg>
      <pc:sldChg chg="add">
        <pc:chgData name="Matt Sinclair" userId="6196793098_tp_box_2" providerId="OAuth2" clId="{55C1A6DB-8C46-4022-9ADB-57311DD8AF6E}" dt="2026-03-11T05:23:46.387" v="275"/>
        <pc:sldMkLst>
          <pc:docMk/>
          <pc:sldMk cId="873093706" sldId="1977"/>
        </pc:sldMkLst>
      </pc:sldChg>
      <pc:sldChg chg="add del mod modShow">
        <pc:chgData name="Matt Sinclair" userId="6196793098_tp_box_2" providerId="OAuth2" clId="{55C1A6DB-8C46-4022-9ADB-57311DD8AF6E}" dt="2026-03-11T05:20:12.414" v="218" actId="47"/>
        <pc:sldMkLst>
          <pc:docMk/>
          <pc:sldMk cId="3287882379" sldId="2147310084"/>
        </pc:sldMkLst>
      </pc:sldChg>
      <pc:sldChg chg="add">
        <pc:chgData name="Matt Sinclair" userId="6196793098_tp_box_2" providerId="OAuth2" clId="{55C1A6DB-8C46-4022-9ADB-57311DD8AF6E}" dt="2026-03-11T05:20:01.007" v="216"/>
        <pc:sldMkLst>
          <pc:docMk/>
          <pc:sldMk cId="1959067871" sldId="2147310085"/>
        </pc:sldMkLst>
      </pc:sldChg>
      <pc:sldChg chg="add">
        <pc:chgData name="Matt Sinclair" userId="6196793098_tp_box_2" providerId="OAuth2" clId="{55C1A6DB-8C46-4022-9ADB-57311DD8AF6E}" dt="2026-03-11T05:23:46.387" v="275"/>
        <pc:sldMkLst>
          <pc:docMk/>
          <pc:sldMk cId="0" sldId="2147310086"/>
        </pc:sldMkLst>
      </pc:sldChg>
      <pc:sldChg chg="add">
        <pc:chgData name="Matt Sinclair" userId="6196793098_tp_box_2" providerId="OAuth2" clId="{55C1A6DB-8C46-4022-9ADB-57311DD8AF6E}" dt="2026-03-11T05:23:46.387" v="275"/>
        <pc:sldMkLst>
          <pc:docMk/>
          <pc:sldMk cId="1000689554" sldId="2147310087"/>
        </pc:sldMkLst>
      </pc:sldChg>
      <pc:sldChg chg="add">
        <pc:chgData name="Matt Sinclair" userId="6196793098_tp_box_2" providerId="OAuth2" clId="{55C1A6DB-8C46-4022-9ADB-57311DD8AF6E}" dt="2026-03-11T05:23:46.387" v="275"/>
        <pc:sldMkLst>
          <pc:docMk/>
          <pc:sldMk cId="0" sldId="2147310088"/>
        </pc:sldMkLst>
      </pc:sldChg>
      <pc:sldChg chg="add">
        <pc:chgData name="Matt Sinclair" userId="6196793098_tp_box_2" providerId="OAuth2" clId="{55C1A6DB-8C46-4022-9ADB-57311DD8AF6E}" dt="2026-03-11T05:23:46.387" v="275"/>
        <pc:sldMkLst>
          <pc:docMk/>
          <pc:sldMk cId="0" sldId="2147310089"/>
        </pc:sldMkLst>
      </pc:sldChg>
      <pc:sldChg chg="add">
        <pc:chgData name="Matt Sinclair" userId="6196793098_tp_box_2" providerId="OAuth2" clId="{55C1A6DB-8C46-4022-9ADB-57311DD8AF6E}" dt="2026-03-11T05:24:42.351" v="276"/>
        <pc:sldMkLst>
          <pc:docMk/>
          <pc:sldMk cId="3696032885" sldId="2147310090"/>
        </pc:sldMkLst>
      </pc:sldChg>
      <pc:sldChg chg="add modNotes">
        <pc:chgData name="Matt Sinclair" userId="6196793098_tp_box_2" providerId="OAuth2" clId="{55C1A6DB-8C46-4022-9ADB-57311DD8AF6E}" dt="2026-03-11T05:27:44.713" v="346"/>
        <pc:sldMkLst>
          <pc:docMk/>
          <pc:sldMk cId="1690175127" sldId="2147310091"/>
        </pc:sldMkLst>
      </pc:sldChg>
      <pc:sldChg chg="add modNotes">
        <pc:chgData name="Matt Sinclair" userId="6196793098_tp_box_2" providerId="OAuth2" clId="{55C1A6DB-8C46-4022-9ADB-57311DD8AF6E}" dt="2026-03-11T05:27:44.713" v="346"/>
        <pc:sldMkLst>
          <pc:docMk/>
          <pc:sldMk cId="3898268983" sldId="2147310092"/>
        </pc:sldMkLst>
      </pc:sldChg>
      <pc:sldChg chg="add modNotes">
        <pc:chgData name="Matt Sinclair" userId="6196793098_tp_box_2" providerId="OAuth2" clId="{55C1A6DB-8C46-4022-9ADB-57311DD8AF6E}" dt="2026-03-11T05:27:44.713" v="346"/>
        <pc:sldMkLst>
          <pc:docMk/>
          <pc:sldMk cId="2719416307" sldId="2147310093"/>
        </pc:sldMkLst>
      </pc:sldChg>
      <pc:sldChg chg="add modNotes">
        <pc:chgData name="Matt Sinclair" userId="6196793098_tp_box_2" providerId="OAuth2" clId="{55C1A6DB-8C46-4022-9ADB-57311DD8AF6E}" dt="2026-03-11T05:27:44.713" v="346"/>
        <pc:sldMkLst>
          <pc:docMk/>
          <pc:sldMk cId="1895899753" sldId="2147310094"/>
        </pc:sldMkLst>
      </pc:sldChg>
      <pc:sldChg chg="add modNotes">
        <pc:chgData name="Matt Sinclair" userId="6196793098_tp_box_2" providerId="OAuth2" clId="{55C1A6DB-8C46-4022-9ADB-57311DD8AF6E}" dt="2026-03-11T05:27:44.713" v="346"/>
        <pc:sldMkLst>
          <pc:docMk/>
          <pc:sldMk cId="122708545" sldId="2147310095"/>
        </pc:sldMkLst>
      </pc:sldChg>
      <pc:sldChg chg="add modNotes">
        <pc:chgData name="Matt Sinclair" userId="6196793098_tp_box_2" providerId="OAuth2" clId="{55C1A6DB-8C46-4022-9ADB-57311DD8AF6E}" dt="2026-03-11T05:27:44.713" v="346"/>
        <pc:sldMkLst>
          <pc:docMk/>
          <pc:sldMk cId="973515840" sldId="2147310096"/>
        </pc:sldMkLst>
      </pc:sldChg>
      <pc:sldChg chg="add modNotes">
        <pc:chgData name="Matt Sinclair" userId="6196793098_tp_box_2" providerId="OAuth2" clId="{55C1A6DB-8C46-4022-9ADB-57311DD8AF6E}" dt="2026-03-11T05:27:44.713" v="346"/>
        <pc:sldMkLst>
          <pc:docMk/>
          <pc:sldMk cId="2423407317" sldId="2147310097"/>
        </pc:sldMkLst>
      </pc:sldChg>
      <pc:sldChg chg="add">
        <pc:chgData name="Matt Sinclair" userId="6196793098_tp_box_2" providerId="OAuth2" clId="{55C1A6DB-8C46-4022-9ADB-57311DD8AF6E}" dt="2026-03-11T05:24:42.351" v="276"/>
        <pc:sldMkLst>
          <pc:docMk/>
          <pc:sldMk cId="0" sldId="2147310098"/>
        </pc:sldMkLst>
      </pc:sldChg>
      <pc:sldChg chg="add">
        <pc:chgData name="Matt Sinclair" userId="6196793098_tp_box_2" providerId="OAuth2" clId="{55C1A6DB-8C46-4022-9ADB-57311DD8AF6E}" dt="2026-03-11T05:25:18.668" v="277"/>
        <pc:sldMkLst>
          <pc:docMk/>
          <pc:sldMk cId="0" sldId="2147310099"/>
        </pc:sldMkLst>
      </pc:sldChg>
      <pc:sldChg chg="add">
        <pc:chgData name="Matt Sinclair" userId="6196793098_tp_box_2" providerId="OAuth2" clId="{55C1A6DB-8C46-4022-9ADB-57311DD8AF6E}" dt="2026-03-11T05:25:18.668" v="277"/>
        <pc:sldMkLst>
          <pc:docMk/>
          <pc:sldMk cId="0" sldId="2147310100"/>
        </pc:sldMkLst>
      </pc:sldChg>
      <pc:sldChg chg="add">
        <pc:chgData name="Matt Sinclair" userId="6196793098_tp_box_2" providerId="OAuth2" clId="{55C1A6DB-8C46-4022-9ADB-57311DD8AF6E}" dt="2026-03-11T05:25:18.668" v="277"/>
        <pc:sldMkLst>
          <pc:docMk/>
          <pc:sldMk cId="0" sldId="2147310101"/>
        </pc:sldMkLst>
      </pc:sldChg>
      <pc:sldChg chg="add">
        <pc:chgData name="Matt Sinclair" userId="6196793098_tp_box_2" providerId="OAuth2" clId="{55C1A6DB-8C46-4022-9ADB-57311DD8AF6E}" dt="2026-03-11T05:25:18.668" v="277"/>
        <pc:sldMkLst>
          <pc:docMk/>
          <pc:sldMk cId="3919755064" sldId="2147310102"/>
        </pc:sldMkLst>
      </pc:sldChg>
      <pc:sldChg chg="add">
        <pc:chgData name="Matt Sinclair" userId="6196793098_tp_box_2" providerId="OAuth2" clId="{55C1A6DB-8C46-4022-9ADB-57311DD8AF6E}" dt="2026-03-11T05:25:18.668" v="277"/>
        <pc:sldMkLst>
          <pc:docMk/>
          <pc:sldMk cId="0" sldId="2147310103"/>
        </pc:sldMkLst>
      </pc:sldChg>
      <pc:sldChg chg="add">
        <pc:chgData name="Matt Sinclair" userId="6196793098_tp_box_2" providerId="OAuth2" clId="{55C1A6DB-8C46-4022-9ADB-57311DD8AF6E}" dt="2026-03-11T05:25:18.668" v="277"/>
        <pc:sldMkLst>
          <pc:docMk/>
          <pc:sldMk cId="434341221" sldId="2147310104"/>
        </pc:sldMkLst>
      </pc:sldChg>
      <pc:sldChg chg="add">
        <pc:chgData name="Matt Sinclair" userId="6196793098_tp_box_2" providerId="OAuth2" clId="{55C1A6DB-8C46-4022-9ADB-57311DD8AF6E}" dt="2026-03-11T05:25:18.668" v="277"/>
        <pc:sldMkLst>
          <pc:docMk/>
          <pc:sldMk cId="0" sldId="2147310105"/>
        </pc:sldMkLst>
      </pc:sldChg>
      <pc:sldChg chg="add">
        <pc:chgData name="Matt Sinclair" userId="6196793098_tp_box_2" providerId="OAuth2" clId="{55C1A6DB-8C46-4022-9ADB-57311DD8AF6E}" dt="2026-03-11T05:25:18.668" v="277"/>
        <pc:sldMkLst>
          <pc:docMk/>
          <pc:sldMk cId="2416354939" sldId="2147310106"/>
        </pc:sldMkLst>
      </pc:sldChg>
      <pc:sldChg chg="add">
        <pc:chgData name="Matt Sinclair" userId="6196793098_tp_box_2" providerId="OAuth2" clId="{55C1A6DB-8C46-4022-9ADB-57311DD8AF6E}" dt="2026-03-11T05:25:18.668" v="277"/>
        <pc:sldMkLst>
          <pc:docMk/>
          <pc:sldMk cId="0" sldId="2147310107"/>
        </pc:sldMkLst>
      </pc:sldChg>
      <pc:sldChg chg="add">
        <pc:chgData name="Matt Sinclair" userId="6196793098_tp_box_2" providerId="OAuth2" clId="{55C1A6DB-8C46-4022-9ADB-57311DD8AF6E}" dt="2026-03-11T05:25:18.668" v="277"/>
        <pc:sldMkLst>
          <pc:docMk/>
          <pc:sldMk cId="0" sldId="2147310108"/>
        </pc:sldMkLst>
      </pc:sldChg>
      <pc:sldChg chg="add">
        <pc:chgData name="Matt Sinclair" userId="6196793098_tp_box_2" providerId="OAuth2" clId="{55C1A6DB-8C46-4022-9ADB-57311DD8AF6E}" dt="2026-03-11T05:25:18.668" v="277"/>
        <pc:sldMkLst>
          <pc:docMk/>
          <pc:sldMk cId="3895135080" sldId="2147310109"/>
        </pc:sldMkLst>
      </pc:sldChg>
      <pc:sldChg chg="add">
        <pc:chgData name="Matt Sinclair" userId="6196793098_tp_box_2" providerId="OAuth2" clId="{55C1A6DB-8C46-4022-9ADB-57311DD8AF6E}" dt="2026-03-11T05:25:18.668" v="277"/>
        <pc:sldMkLst>
          <pc:docMk/>
          <pc:sldMk cId="1945487992" sldId="2147310110"/>
        </pc:sldMkLst>
      </pc:sldChg>
      <pc:sldChg chg="add">
        <pc:chgData name="Matt Sinclair" userId="6196793098_tp_box_2" providerId="OAuth2" clId="{55C1A6DB-8C46-4022-9ADB-57311DD8AF6E}" dt="2026-03-11T05:25:18.668" v="277"/>
        <pc:sldMkLst>
          <pc:docMk/>
          <pc:sldMk cId="0" sldId="2147310111"/>
        </pc:sldMkLst>
      </pc:sldChg>
      <pc:sldChg chg="add">
        <pc:chgData name="Matt Sinclair" userId="6196793098_tp_box_2" providerId="OAuth2" clId="{55C1A6DB-8C46-4022-9ADB-57311DD8AF6E}" dt="2026-03-11T05:25:18.668" v="277"/>
        <pc:sldMkLst>
          <pc:docMk/>
          <pc:sldMk cId="0" sldId="2147310112"/>
        </pc:sldMkLst>
      </pc:sldChg>
      <pc:sldChg chg="add">
        <pc:chgData name="Matt Sinclair" userId="6196793098_tp_box_2" providerId="OAuth2" clId="{55C1A6DB-8C46-4022-9ADB-57311DD8AF6E}" dt="2026-03-11T05:25:18.668" v="277"/>
        <pc:sldMkLst>
          <pc:docMk/>
          <pc:sldMk cId="0" sldId="2147310113"/>
        </pc:sldMkLst>
      </pc:sldChg>
      <pc:sldChg chg="add">
        <pc:chgData name="Matt Sinclair" userId="6196793098_tp_box_2" providerId="OAuth2" clId="{55C1A6DB-8C46-4022-9ADB-57311DD8AF6E}" dt="2026-03-11T05:25:18.668" v="277"/>
        <pc:sldMkLst>
          <pc:docMk/>
          <pc:sldMk cId="1368329896" sldId="2147310114"/>
        </pc:sldMkLst>
      </pc:sldChg>
      <pc:sldChg chg="add">
        <pc:chgData name="Matt Sinclair" userId="6196793098_tp_box_2" providerId="OAuth2" clId="{55C1A6DB-8C46-4022-9ADB-57311DD8AF6E}" dt="2026-03-11T05:25:18.668" v="277"/>
        <pc:sldMkLst>
          <pc:docMk/>
          <pc:sldMk cId="0" sldId="2147310115"/>
        </pc:sldMkLst>
      </pc:sldChg>
      <pc:sldChg chg="add">
        <pc:chgData name="Matt Sinclair" userId="6196793098_tp_box_2" providerId="OAuth2" clId="{55C1A6DB-8C46-4022-9ADB-57311DD8AF6E}" dt="2026-03-11T05:25:18.668" v="277"/>
        <pc:sldMkLst>
          <pc:docMk/>
          <pc:sldMk cId="537633818" sldId="2147310116"/>
        </pc:sldMkLst>
      </pc:sldChg>
      <pc:sldChg chg="add">
        <pc:chgData name="Matt Sinclair" userId="6196793098_tp_box_2" providerId="OAuth2" clId="{55C1A6DB-8C46-4022-9ADB-57311DD8AF6E}" dt="2026-03-11T05:25:18.668" v="277"/>
        <pc:sldMkLst>
          <pc:docMk/>
          <pc:sldMk cId="3841039553" sldId="2147310117"/>
        </pc:sldMkLst>
      </pc:sldChg>
      <pc:sldChg chg="add">
        <pc:chgData name="Matt Sinclair" userId="6196793098_tp_box_2" providerId="OAuth2" clId="{55C1A6DB-8C46-4022-9ADB-57311DD8AF6E}" dt="2026-03-11T05:25:18.668" v="277"/>
        <pc:sldMkLst>
          <pc:docMk/>
          <pc:sldMk cId="807098121" sldId="2147310118"/>
        </pc:sldMkLst>
      </pc:sldChg>
      <pc:sldChg chg="add">
        <pc:chgData name="Matt Sinclair" userId="6196793098_tp_box_2" providerId="OAuth2" clId="{55C1A6DB-8C46-4022-9ADB-57311DD8AF6E}" dt="2026-03-11T05:25:18.668" v="277"/>
        <pc:sldMkLst>
          <pc:docMk/>
          <pc:sldMk cId="4286594763" sldId="2147310119"/>
        </pc:sldMkLst>
      </pc:sldChg>
      <pc:sldChg chg="add">
        <pc:chgData name="Matt Sinclair" userId="6196793098_tp_box_2" providerId="OAuth2" clId="{55C1A6DB-8C46-4022-9ADB-57311DD8AF6E}" dt="2026-03-11T05:25:18.668" v="277"/>
        <pc:sldMkLst>
          <pc:docMk/>
          <pc:sldMk cId="2181917442" sldId="2147310120"/>
        </pc:sldMkLst>
      </pc:sldChg>
      <pc:sldChg chg="add">
        <pc:chgData name="Matt Sinclair" userId="6196793098_tp_box_2" providerId="OAuth2" clId="{55C1A6DB-8C46-4022-9ADB-57311DD8AF6E}" dt="2026-03-11T05:25:18.668" v="277"/>
        <pc:sldMkLst>
          <pc:docMk/>
          <pc:sldMk cId="2220217133" sldId="2147310121"/>
        </pc:sldMkLst>
      </pc:sldChg>
      <pc:sldChg chg="addSp modSp add mod">
        <pc:chgData name="Matt Sinclair" userId="6196793098_tp_box_2" providerId="OAuth2" clId="{55C1A6DB-8C46-4022-9ADB-57311DD8AF6E}" dt="2026-03-11T05:37:38.549" v="470"/>
        <pc:sldMkLst>
          <pc:docMk/>
          <pc:sldMk cId="2214367283" sldId="2147310122"/>
        </pc:sldMkLst>
        <pc:spChg chg="mod">
          <ac:chgData name="Matt Sinclair" userId="6196793098_tp_box_2" providerId="OAuth2" clId="{55C1A6DB-8C46-4022-9ADB-57311DD8AF6E}" dt="2026-03-11T05:37:34.063" v="469" actId="20577"/>
          <ac:spMkLst>
            <pc:docMk/>
            <pc:sldMk cId="2214367283" sldId="2147310122"/>
            <ac:spMk id="3" creationId="{E24D9E7D-A0B7-A497-F780-F5253CA82770}"/>
          </ac:spMkLst>
        </pc:spChg>
        <pc:spChg chg="add mod">
          <ac:chgData name="Matt Sinclair" userId="6196793098_tp_box_2" providerId="OAuth2" clId="{55C1A6DB-8C46-4022-9ADB-57311DD8AF6E}" dt="2026-03-11T05:37:38.549" v="470"/>
          <ac:spMkLst>
            <pc:docMk/>
            <pc:sldMk cId="2214367283" sldId="2147310122"/>
            <ac:spMk id="4" creationId="{1A13E608-C20C-299D-2FC0-54D5CCF78A8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Matt\Box\Research\UW\HAL\gem5\ModSim21\Components\ISPASS21\gpu_register_alloc_stats_final.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8.xlsx"/></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9.xlsx"/></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package" Target="../embeddings/Microsoft_Excel_Worksheet10.xlsx"/></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11.xlsx"/></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package" Target="../embeddings/Microsoft_Excel_Worksheet12.xlsx"/></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package" Target="../embeddings/Microsoft_Excel_Worksheet13.xlsx"/></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package" Target="../embeddings/Microsoft_Excel_Worksheet14.xlsx"/></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package" Target="../embeddings/Microsoft_Excel_Worksheet15.xlsx"/></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package" Target="../embeddings/Microsoft_Excel_Worksheet16.xlsx"/></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package" Target="../embeddings/Microsoft_Excel_Worksheet17.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package" Target="../embeddings/Microsoft_Excel_Worksheet18.xlsx"/></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package" Target="../embeddings/Microsoft_Excel_Worksheet19.xlsx"/></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package" Target="../embeddings/Microsoft_Excel_Worksheet20.xlsx"/></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package" Target="../embeddings/Microsoft_Excel_Worksheet21.xlsx"/></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package" Target="../embeddings/Microsoft_Excel_Worksheet22.xlsx"/></Relationships>
</file>

<file path=ppt/charts/_rels/chart25.xml.rels><?xml version="1.0" encoding="UTF-8" standalone="yes"?>
<Relationships xmlns="http://schemas.openxmlformats.org/package/2006/relationships"><Relationship Id="rId3" Type="http://schemas.openxmlformats.org/officeDocument/2006/relationships/themeOverride" Target="../theme/themeOverride24.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package" Target="../embeddings/Microsoft_Excel_Worksheet23.xlsx"/></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5.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package" Target="../embeddings/Microsoft_Excel_Worksheet24.xlsx"/></Relationships>
</file>

<file path=ppt/charts/_rels/chart27.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package" Target="../embeddings/Microsoft_Excel_Worksheet25.xlsx"/></Relationships>
</file>

<file path=ppt/charts/_rels/chart28.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package" Target="../embeddings/Microsoft_Excel_Worksheet26.xlsx"/></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8.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package" Target="../embeddings/Microsoft_Excel_Worksheet27.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30.xml.rels><?xml version="1.0" encoding="UTF-8" standalone="yes"?>
<Relationships xmlns="http://schemas.openxmlformats.org/package/2006/relationships"><Relationship Id="rId3" Type="http://schemas.openxmlformats.org/officeDocument/2006/relationships/themeOverride" Target="../theme/themeOverride29.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package" Target="../embeddings/Microsoft_Excel_Worksheet28.xlsx"/></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0.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package" Target="../embeddings/Microsoft_Excel_Worksheet29.xlsx"/></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32.xml"/><Relationship Id="rId1" Type="http://schemas.microsoft.com/office/2011/relationships/chartStyle" Target="style32.xml"/><Relationship Id="rId4" Type="http://schemas.openxmlformats.org/officeDocument/2006/relationships/package" Target="../embeddings/Microsoft_Excel_Worksheet30.xlsx"/></Relationships>
</file>

<file path=ppt/charts/_rels/chart33.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33.xml"/><Relationship Id="rId1" Type="http://schemas.microsoft.com/office/2011/relationships/chartStyle" Target="style33.xml"/><Relationship Id="rId4" Type="http://schemas.openxmlformats.org/officeDocument/2006/relationships/package" Target="../embeddings/Microsoft_Excel_Worksheet31.xlsx"/></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34.xml"/><Relationship Id="rId1" Type="http://schemas.microsoft.com/office/2011/relationships/chartStyle" Target="style34.xml"/><Relationship Id="rId4" Type="http://schemas.openxmlformats.org/officeDocument/2006/relationships/package" Target="../embeddings/Microsoft_Excel_Worksheet32.xlsx"/></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35.xml"/><Relationship Id="rId1" Type="http://schemas.microsoft.com/office/2011/relationships/chartStyle" Target="style35.xml"/><Relationship Id="rId4" Type="http://schemas.openxmlformats.org/officeDocument/2006/relationships/package" Target="../embeddings/Microsoft_Excel_Worksheet33.xlsx"/></Relationships>
</file>

<file path=ppt/charts/_rels/chart36.xml.rels><?xml version="1.0" encoding="UTF-8" standalone="yes"?>
<Relationships xmlns="http://schemas.openxmlformats.org/package/2006/relationships"><Relationship Id="rId3" Type="http://schemas.openxmlformats.org/officeDocument/2006/relationships/oleObject" Target="file:///\\Users\bwyogatama\Google%20Drive\State%20Machine.xlsx" TargetMode="External"/><Relationship Id="rId2" Type="http://schemas.microsoft.com/office/2011/relationships/chartColorStyle" Target="colors36.xml"/><Relationship Id="rId1" Type="http://schemas.microsoft.com/office/2011/relationships/chartStyle" Target="style36.xm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37.xml"/><Relationship Id="rId1" Type="http://schemas.microsoft.com/office/2011/relationships/chartStyle" Target="style37.xml"/><Relationship Id="rId4" Type="http://schemas.openxmlformats.org/officeDocument/2006/relationships/oleObject" Target="https://uwprod-my.sharepoint.com/personal/vramadas_wisc_edu/Documents/YArch.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38.xml"/><Relationship Id="rId1" Type="http://schemas.microsoft.com/office/2011/relationships/chartStyle" Target="style38.xml"/><Relationship Id="rId4" Type="http://schemas.openxmlformats.org/officeDocument/2006/relationships/oleObject" Target="https://uwprod-my.sharepoint.com/personal/vramadas_wisc_edu/Documents/YArch.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39.xml"/><Relationship Id="rId1" Type="http://schemas.microsoft.com/office/2011/relationships/chartStyle" Target="style39.xml"/><Relationship Id="rId4" Type="http://schemas.openxmlformats.org/officeDocument/2006/relationships/package" Target="../embeddings/Microsoft_Excel_Worksheet34.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40.xml.rels><?xml version="1.0" encoding="UTF-8" standalone="yes"?>
<Relationships xmlns="http://schemas.openxmlformats.org/package/2006/relationships"><Relationship Id="rId3" Type="http://schemas.openxmlformats.org/officeDocument/2006/relationships/oleObject" Target="file:///C:\Users\mattd\Box\Research%20(Matt%20Sinclair)\UW\HAL\Talks\2025\gem5Workshop25\yxia-memBW.xlsx" TargetMode="External"/><Relationship Id="rId2" Type="http://schemas.microsoft.com/office/2011/relationships/chartColorStyle" Target="colors40.xml"/><Relationship Id="rId1" Type="http://schemas.microsoft.com/office/2011/relationships/chartStyle" Target="style40.xml"/></Relationships>
</file>

<file path=ppt/charts/_rels/chart41.xml.rels><?xml version="1.0" encoding="UTF-8" standalone="yes"?>
<Relationships xmlns="http://schemas.openxmlformats.org/package/2006/relationships"><Relationship Id="rId3" Type="http://schemas.openxmlformats.org/officeDocument/2006/relationships/oleObject" Target="file:///C:\Users\mattd\Box\Research%20(Matt%20Sinclair)\UW\HAL\Talks\2025\gem5Workshop25\yxia-memBW.xlsx" TargetMode="External"/><Relationship Id="rId2" Type="http://schemas.microsoft.com/office/2011/relationships/chartColorStyle" Target="colors41.xml"/><Relationship Id="rId1" Type="http://schemas.microsoft.com/office/2011/relationships/chartStyle" Target="style41.xm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42.xml"/><Relationship Id="rId1" Type="http://schemas.microsoft.com/office/2011/relationships/chartStyle" Target="style42.xml"/><Relationship Id="rId4" Type="http://schemas.openxmlformats.org/officeDocument/2006/relationships/package" Target="../embeddings/Microsoft_Excel_Worksheet35.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5.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661074228466535E-2"/>
          <c:y val="7.7891074206077035E-2"/>
          <c:w val="0.90935635496543321"/>
          <c:h val="0.56898241570714914"/>
        </c:manualLayout>
      </c:layout>
      <c:barChart>
        <c:barDir val="col"/>
        <c:grouping val="clustered"/>
        <c:varyColors val="0"/>
        <c:ser>
          <c:idx val="0"/>
          <c:order val="0"/>
          <c:tx>
            <c:v>Static Register Allocation</c:v>
          </c:tx>
          <c:spPr>
            <a:solidFill>
              <a:srgbClr val="0070C0"/>
            </a:solidFill>
            <a:ln>
              <a:noFill/>
            </a:ln>
            <a:effectLst/>
          </c:spPr>
          <c:invertIfNegative val="0"/>
          <c:cat>
            <c:strRef>
              <c:f>Sheet1!$B$3:$B$32</c:f>
              <c:strCache>
                <c:ptCount val="30"/>
                <c:pt idx="0">
                  <c:v>2dshfl</c:v>
                </c:pt>
                <c:pt idx="1">
                  <c:v>dynamic_shared</c:v>
                </c:pt>
                <c:pt idx="2">
                  <c:v>inline_asm</c:v>
                </c:pt>
                <c:pt idx="3">
                  <c:v>MatrixTranspose</c:v>
                </c:pt>
                <c:pt idx="4">
                  <c:v>sharedMemory</c:v>
                </c:pt>
                <c:pt idx="5">
                  <c:v>shfl</c:v>
                </c:pt>
                <c:pt idx="6">
                  <c:v>stream</c:v>
                </c:pt>
                <c:pt idx="7">
                  <c:v>unroll</c:v>
                </c:pt>
                <c:pt idx="8">
                  <c:v>faMutex</c:v>
                </c:pt>
                <c:pt idx="9">
                  <c:v>faMutexUniq</c:v>
                </c:pt>
                <c:pt idx="10">
                  <c:v>lfTreeBarrUniq</c:v>
                </c:pt>
                <c:pt idx="11">
                  <c:v>lfTreeBarrUniq_LocalExch</c:v>
                </c:pt>
                <c:pt idx="12">
                  <c:v>sleepMutex</c:v>
                </c:pt>
                <c:pt idx="13">
                  <c:v>sleepMutexUniq</c:v>
                </c:pt>
                <c:pt idx="14">
                  <c:v>spinMutexUniq</c:v>
                </c:pt>
                <c:pt idx="15">
                  <c:v>spinMutexEBO</c:v>
                </c:pt>
                <c:pt idx="16">
                  <c:v>spinMutexEBOUniq</c:v>
                </c:pt>
                <c:pt idx="17">
                  <c:v>forceTreeTest</c:v>
                </c:pt>
                <c:pt idx="18">
                  <c:v>Lulesh</c:v>
                </c:pt>
                <c:pt idx="19">
                  <c:v>noh</c:v>
                </c:pt>
                <c:pt idx="20">
                  <c:v>bwd_bn</c:v>
                </c:pt>
                <c:pt idx="21">
                  <c:v>bwd_bypass</c:v>
                </c:pt>
                <c:pt idx="22">
                  <c:v>bwd_composed_model</c:v>
                </c:pt>
                <c:pt idx="23">
                  <c:v>bwd_pool</c:v>
                </c:pt>
                <c:pt idx="24">
                  <c:v>bwd_softmax</c:v>
                </c:pt>
                <c:pt idx="25">
                  <c:v>fwd_bn</c:v>
                </c:pt>
                <c:pt idx="26">
                  <c:v>fwd_bypass</c:v>
                </c:pt>
                <c:pt idx="27">
                  <c:v>fwd_composed_model</c:v>
                </c:pt>
                <c:pt idx="28">
                  <c:v>fwd_pool</c:v>
                </c:pt>
                <c:pt idx="29">
                  <c:v>fwd_softmax</c:v>
                </c:pt>
              </c:strCache>
            </c:strRef>
          </c:cat>
          <c:val>
            <c:numRef>
              <c:f>Sheet1!$E$3:$E$32</c:f>
              <c:numCache>
                <c:formatCode>General</c:formatCode>
                <c:ptCount val="3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numCache>
            </c:numRef>
          </c:val>
          <c:extLst>
            <c:ext xmlns:c16="http://schemas.microsoft.com/office/drawing/2014/chart" uri="{C3380CC4-5D6E-409C-BE32-E72D297353CC}">
              <c16:uniqueId val="{00000000-5FBD-4AFB-8AA2-57B2599E1771}"/>
            </c:ext>
          </c:extLst>
        </c:ser>
        <c:ser>
          <c:idx val="1"/>
          <c:order val="1"/>
          <c:tx>
            <c:v>Dynamic Register Allocation</c:v>
          </c:tx>
          <c:spPr>
            <a:solidFill>
              <a:srgbClr val="FF9A05"/>
            </a:solidFill>
            <a:ln>
              <a:noFill/>
            </a:ln>
            <a:effectLst/>
          </c:spPr>
          <c:invertIfNegative val="0"/>
          <c:cat>
            <c:strRef>
              <c:f>Sheet1!$B$3:$B$32</c:f>
              <c:strCache>
                <c:ptCount val="30"/>
                <c:pt idx="0">
                  <c:v>2dshfl</c:v>
                </c:pt>
                <c:pt idx="1">
                  <c:v>dynamic_shared</c:v>
                </c:pt>
                <c:pt idx="2">
                  <c:v>inline_asm</c:v>
                </c:pt>
                <c:pt idx="3">
                  <c:v>MatrixTranspose</c:v>
                </c:pt>
                <c:pt idx="4">
                  <c:v>sharedMemory</c:v>
                </c:pt>
                <c:pt idx="5">
                  <c:v>shfl</c:v>
                </c:pt>
                <c:pt idx="6">
                  <c:v>stream</c:v>
                </c:pt>
                <c:pt idx="7">
                  <c:v>unroll</c:v>
                </c:pt>
                <c:pt idx="8">
                  <c:v>faMutex</c:v>
                </c:pt>
                <c:pt idx="9">
                  <c:v>faMutexUniq</c:v>
                </c:pt>
                <c:pt idx="10">
                  <c:v>lfTreeBarrUniq</c:v>
                </c:pt>
                <c:pt idx="11">
                  <c:v>lfTreeBarrUniq_LocalExch</c:v>
                </c:pt>
                <c:pt idx="12">
                  <c:v>sleepMutex</c:v>
                </c:pt>
                <c:pt idx="13">
                  <c:v>sleepMutexUniq</c:v>
                </c:pt>
                <c:pt idx="14">
                  <c:v>spinMutexUniq</c:v>
                </c:pt>
                <c:pt idx="15">
                  <c:v>spinMutexEBO</c:v>
                </c:pt>
                <c:pt idx="16">
                  <c:v>spinMutexEBOUniq</c:v>
                </c:pt>
                <c:pt idx="17">
                  <c:v>forceTreeTest</c:v>
                </c:pt>
                <c:pt idx="18">
                  <c:v>Lulesh</c:v>
                </c:pt>
                <c:pt idx="19">
                  <c:v>noh</c:v>
                </c:pt>
                <c:pt idx="20">
                  <c:v>bwd_bn</c:v>
                </c:pt>
                <c:pt idx="21">
                  <c:v>bwd_bypass</c:v>
                </c:pt>
                <c:pt idx="22">
                  <c:v>bwd_composed_model</c:v>
                </c:pt>
                <c:pt idx="23">
                  <c:v>bwd_pool</c:v>
                </c:pt>
                <c:pt idx="24">
                  <c:v>bwd_softmax</c:v>
                </c:pt>
                <c:pt idx="25">
                  <c:v>fwd_bn</c:v>
                </c:pt>
                <c:pt idx="26">
                  <c:v>fwd_bypass</c:v>
                </c:pt>
                <c:pt idx="27">
                  <c:v>fwd_composed_model</c:v>
                </c:pt>
                <c:pt idx="28">
                  <c:v>fwd_pool</c:v>
                </c:pt>
                <c:pt idx="29">
                  <c:v>fwd_softmax</c:v>
                </c:pt>
              </c:strCache>
            </c:strRef>
          </c:cat>
          <c:val>
            <c:numRef>
              <c:f>Sheet1!$F$3:$F$32</c:f>
              <c:numCache>
                <c:formatCode>General</c:formatCode>
                <c:ptCount val="30"/>
                <c:pt idx="0">
                  <c:v>1</c:v>
                </c:pt>
                <c:pt idx="1">
                  <c:v>1</c:v>
                </c:pt>
                <c:pt idx="2">
                  <c:v>2.5087567030046616</c:v>
                </c:pt>
                <c:pt idx="3">
                  <c:v>1.7205807213627631</c:v>
                </c:pt>
                <c:pt idx="4">
                  <c:v>1</c:v>
                </c:pt>
                <c:pt idx="5">
                  <c:v>1</c:v>
                </c:pt>
                <c:pt idx="6">
                  <c:v>1.3575030443618621</c:v>
                </c:pt>
                <c:pt idx="7">
                  <c:v>1</c:v>
                </c:pt>
                <c:pt idx="8">
                  <c:v>0.62267175576716638</c:v>
                </c:pt>
                <c:pt idx="9">
                  <c:v>0.65231497657415438</c:v>
                </c:pt>
                <c:pt idx="10">
                  <c:v>0.84556825230126897</c:v>
                </c:pt>
                <c:pt idx="11">
                  <c:v>0.8667489405304033</c:v>
                </c:pt>
                <c:pt idx="12">
                  <c:v>0.64633998468432152</c:v>
                </c:pt>
                <c:pt idx="13">
                  <c:v>0.57996252004220328</c:v>
                </c:pt>
                <c:pt idx="14">
                  <c:v>0.61630087399558331</c:v>
                </c:pt>
                <c:pt idx="15">
                  <c:v>0.67891356133613701</c:v>
                </c:pt>
                <c:pt idx="16">
                  <c:v>0.65294209357381283</c:v>
                </c:pt>
                <c:pt idx="17">
                  <c:v>0.99907176705023559</c:v>
                </c:pt>
                <c:pt idx="18">
                  <c:v>0.99844070790709083</c:v>
                </c:pt>
                <c:pt idx="19">
                  <c:v>1.0597631773337874</c:v>
                </c:pt>
                <c:pt idx="20">
                  <c:v>3.1066096844070898</c:v>
                </c:pt>
                <c:pt idx="21">
                  <c:v>0.99696667860169186</c:v>
                </c:pt>
                <c:pt idx="22">
                  <c:v>1.0570231955903766</c:v>
                </c:pt>
                <c:pt idx="23">
                  <c:v>1.1075313569097494</c:v>
                </c:pt>
                <c:pt idx="24">
                  <c:v>1.0059898780767689</c:v>
                </c:pt>
                <c:pt idx="25">
                  <c:v>0.99249712912275878</c:v>
                </c:pt>
                <c:pt idx="26">
                  <c:v>0.99512323239425704</c:v>
                </c:pt>
                <c:pt idx="27">
                  <c:v>1.009633289496765</c:v>
                </c:pt>
                <c:pt idx="28">
                  <c:v>0.77239095613013375</c:v>
                </c:pt>
                <c:pt idx="29">
                  <c:v>1.0261378568740707</c:v>
                </c:pt>
              </c:numCache>
            </c:numRef>
          </c:val>
          <c:extLst>
            <c:ext xmlns:c16="http://schemas.microsoft.com/office/drawing/2014/chart" uri="{C3380CC4-5D6E-409C-BE32-E72D297353CC}">
              <c16:uniqueId val="{00000001-5FBD-4AFB-8AA2-57B2599E1771}"/>
            </c:ext>
          </c:extLst>
        </c:ser>
        <c:dLbls>
          <c:showLegendKey val="0"/>
          <c:showVal val="0"/>
          <c:showCatName val="0"/>
          <c:showSerName val="0"/>
          <c:showPercent val="0"/>
          <c:showBubbleSize val="0"/>
        </c:dLbls>
        <c:gapWidth val="219"/>
        <c:overlap val="-27"/>
        <c:axId val="357880696"/>
        <c:axId val="357881016"/>
      </c:barChart>
      <c:catAx>
        <c:axId val="357880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57881016"/>
        <c:crosses val="autoZero"/>
        <c:auto val="1"/>
        <c:lblAlgn val="ctr"/>
        <c:lblOffset val="100"/>
        <c:noMultiLvlLbl val="0"/>
      </c:catAx>
      <c:valAx>
        <c:axId val="3578810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en-US" sz="1800" b="1"/>
                  <a:t>Nromalized Speedup</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57880696"/>
        <c:crosses val="autoZero"/>
        <c:crossBetween val="between"/>
      </c:valAx>
      <c:spPr>
        <a:noFill/>
        <a:ln>
          <a:noFill/>
        </a:ln>
        <a:effectLst/>
      </c:spPr>
    </c:plotArea>
    <c:legend>
      <c:legendPos val="t"/>
      <c:layout>
        <c:manualLayout>
          <c:xMode val="edge"/>
          <c:yMode val="edge"/>
          <c:x val="0.4638682174532105"/>
          <c:y val="0"/>
          <c:w val="0.5361317825467895"/>
          <c:h val="6.6282375049060607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Backprop % Virtual</a:t>
            </a:r>
            <a:r>
              <a:rPr lang="en-US" baseline="0"/>
              <a:t> Register X Use / Instruction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c:f>
              <c:strCache>
                <c:ptCount val="1"/>
                <c:pt idx="0">
                  <c:v>gfx801</c:v>
                </c:pt>
              </c:strCache>
            </c:strRef>
          </c:tx>
          <c:spPr>
            <a:solidFill>
              <a:schemeClr val="accent1"/>
            </a:solidFill>
            <a:ln>
              <a:noFill/>
            </a:ln>
            <a:effectLst/>
          </c:spPr>
          <c:invertIfNegative val="0"/>
          <c:val>
            <c:numRef>
              <c:f>Sheet1!$C$2:$W$2</c:f>
              <c:numCache>
                <c:formatCode>General</c:formatCode>
                <c:ptCount val="21"/>
                <c:pt idx="0">
                  <c:v>2.53297460463285E-2</c:v>
                </c:pt>
                <c:pt idx="1">
                  <c:v>1.5092853861801956E-2</c:v>
                </c:pt>
                <c:pt idx="2">
                  <c:v>1.8898877879125926E-2</c:v>
                </c:pt>
                <c:pt idx="3">
                  <c:v>8.1238926438742698E-2</c:v>
                </c:pt>
                <c:pt idx="4">
                  <c:v>4.6525362556598199E-2</c:v>
                </c:pt>
                <c:pt idx="5">
                  <c:v>4.5541046000393728E-2</c:v>
                </c:pt>
                <c:pt idx="6">
                  <c:v>5.1184460922632721E-2</c:v>
                </c:pt>
                <c:pt idx="7">
                  <c:v>0.12284270621431853</c:v>
                </c:pt>
                <c:pt idx="8">
                  <c:v>0.16969617428965156</c:v>
                </c:pt>
                <c:pt idx="9">
                  <c:v>8.1763895268718426E-2</c:v>
                </c:pt>
                <c:pt idx="10">
                  <c:v>0.13977295098103551</c:v>
                </c:pt>
                <c:pt idx="11">
                  <c:v>8.1370168646236626E-2</c:v>
                </c:pt>
                <c:pt idx="12">
                  <c:v>6.5096134916989304E-2</c:v>
                </c:pt>
                <c:pt idx="13">
                  <c:v>2.9398254478640331E-2</c:v>
                </c:pt>
                <c:pt idx="14">
                  <c:v>2.414856617888313E-2</c:v>
                </c:pt>
                <c:pt idx="15">
                  <c:v>1.0499376599514404E-3</c:v>
                </c:pt>
                <c:pt idx="16">
                  <c:v>1.0499376599514404E-3</c:v>
                </c:pt>
                <c:pt idx="17">
                  <c:v>0</c:v>
                </c:pt>
                <c:pt idx="18">
                  <c:v>0</c:v>
                </c:pt>
                <c:pt idx="19">
                  <c:v>0</c:v>
                </c:pt>
                <c:pt idx="20">
                  <c:v>0</c:v>
                </c:pt>
              </c:numCache>
            </c:numRef>
          </c:val>
          <c:extLst>
            <c:ext xmlns:c16="http://schemas.microsoft.com/office/drawing/2014/chart" uri="{C3380CC4-5D6E-409C-BE32-E72D297353CC}">
              <c16:uniqueId val="{00000000-F60C-43D7-B909-6154436C2A3B}"/>
            </c:ext>
          </c:extLst>
        </c:ser>
        <c:ser>
          <c:idx val="1"/>
          <c:order val="1"/>
          <c:tx>
            <c:strRef>
              <c:f>Sheet1!$B$3</c:f>
              <c:strCache>
                <c:ptCount val="1"/>
                <c:pt idx="0">
                  <c:v>gfx803</c:v>
                </c:pt>
              </c:strCache>
            </c:strRef>
          </c:tx>
          <c:spPr>
            <a:solidFill>
              <a:schemeClr val="accent2"/>
            </a:solidFill>
            <a:ln>
              <a:noFill/>
            </a:ln>
            <a:effectLst/>
          </c:spPr>
          <c:invertIfNegative val="0"/>
          <c:val>
            <c:numRef>
              <c:f>Sheet1!$C$3:$W$3</c:f>
              <c:numCache>
                <c:formatCode>General</c:formatCode>
                <c:ptCount val="21"/>
                <c:pt idx="0">
                  <c:v>0.13256081368681188</c:v>
                </c:pt>
                <c:pt idx="1">
                  <c:v>0.10059273094589186</c:v>
                </c:pt>
                <c:pt idx="2">
                  <c:v>0.13503846715838558</c:v>
                </c:pt>
                <c:pt idx="3">
                  <c:v>0.27138564358637163</c:v>
                </c:pt>
                <c:pt idx="4">
                  <c:v>7.162959715895735E-2</c:v>
                </c:pt>
                <c:pt idx="5">
                  <c:v>0.20189699314515872</c:v>
                </c:pt>
                <c:pt idx="6">
                  <c:v>4.396246672638447E-3</c:v>
                </c:pt>
                <c:pt idx="7">
                  <c:v>4.1675401983393371E-3</c:v>
                </c:pt>
                <c:pt idx="8">
                  <c:v>3.5195385211585252E-3</c:v>
                </c:pt>
                <c:pt idx="9">
                  <c:v>1.0812733868252366E-2</c:v>
                </c:pt>
                <c:pt idx="10">
                  <c:v>1.5869688133310463E-2</c:v>
                </c:pt>
                <c:pt idx="11">
                  <c:v>7.826843787125096E-3</c:v>
                </c:pt>
                <c:pt idx="12">
                  <c:v>1.4230625067500174E-2</c:v>
                </c:pt>
                <c:pt idx="13">
                  <c:v>8.5891987014554624E-3</c:v>
                </c:pt>
                <c:pt idx="14">
                  <c:v>6.2513102975090057E-3</c:v>
                </c:pt>
                <c:pt idx="15">
                  <c:v>5.2348370784018501E-3</c:v>
                </c:pt>
                <c:pt idx="16">
                  <c:v>3.1510669792321816E-3</c:v>
                </c:pt>
                <c:pt idx="17">
                  <c:v>8.1317857528572424E-4</c:v>
                </c:pt>
                <c:pt idx="18">
                  <c:v>6.0988393146429315E-4</c:v>
                </c:pt>
                <c:pt idx="19">
                  <c:v>8.1317857528572424E-4</c:v>
                </c:pt>
                <c:pt idx="20">
                  <c:v>6.0988393146429315E-4</c:v>
                </c:pt>
              </c:numCache>
            </c:numRef>
          </c:val>
          <c:extLst>
            <c:ext xmlns:c16="http://schemas.microsoft.com/office/drawing/2014/chart" uri="{C3380CC4-5D6E-409C-BE32-E72D297353CC}">
              <c16:uniqueId val="{00000001-F60C-43D7-B909-6154436C2A3B}"/>
            </c:ext>
          </c:extLst>
        </c:ser>
        <c:ser>
          <c:idx val="2"/>
          <c:order val="2"/>
          <c:tx>
            <c:strRef>
              <c:f>Sheet1!$B$4</c:f>
              <c:strCache>
                <c:ptCount val="1"/>
                <c:pt idx="0">
                  <c:v>gfx900</c:v>
                </c:pt>
              </c:strCache>
            </c:strRef>
          </c:tx>
          <c:spPr>
            <a:solidFill>
              <a:schemeClr val="accent3"/>
            </a:solidFill>
            <a:ln>
              <a:noFill/>
            </a:ln>
            <a:effectLst/>
          </c:spPr>
          <c:invertIfNegative val="0"/>
          <c:val>
            <c:numRef>
              <c:f>Sheet1!$C$4:$W$4</c:f>
              <c:numCache>
                <c:formatCode>General</c:formatCode>
                <c:ptCount val="21"/>
                <c:pt idx="0">
                  <c:v>0.13256081368681188</c:v>
                </c:pt>
                <c:pt idx="1">
                  <c:v>0.10059273094589186</c:v>
                </c:pt>
                <c:pt idx="2">
                  <c:v>0.13503846715838558</c:v>
                </c:pt>
                <c:pt idx="3">
                  <c:v>0.27138564358637163</c:v>
                </c:pt>
                <c:pt idx="4">
                  <c:v>7.162959715895735E-2</c:v>
                </c:pt>
                <c:pt idx="5">
                  <c:v>0.20189699314515872</c:v>
                </c:pt>
                <c:pt idx="6">
                  <c:v>4.396246672638447E-3</c:v>
                </c:pt>
                <c:pt idx="7">
                  <c:v>4.1675401983393371E-3</c:v>
                </c:pt>
                <c:pt idx="8">
                  <c:v>3.5195385211585252E-3</c:v>
                </c:pt>
                <c:pt idx="9">
                  <c:v>1.0812733868252366E-2</c:v>
                </c:pt>
                <c:pt idx="10">
                  <c:v>1.5869688133310463E-2</c:v>
                </c:pt>
                <c:pt idx="11">
                  <c:v>7.826843787125096E-3</c:v>
                </c:pt>
                <c:pt idx="12">
                  <c:v>1.4230625067500174E-2</c:v>
                </c:pt>
                <c:pt idx="13">
                  <c:v>8.5891987014554624E-3</c:v>
                </c:pt>
                <c:pt idx="14">
                  <c:v>6.2513102975090057E-3</c:v>
                </c:pt>
                <c:pt idx="15">
                  <c:v>5.2348370784018501E-3</c:v>
                </c:pt>
                <c:pt idx="16">
                  <c:v>3.1510669792321816E-3</c:v>
                </c:pt>
                <c:pt idx="17">
                  <c:v>8.1317857528572424E-4</c:v>
                </c:pt>
                <c:pt idx="18">
                  <c:v>6.0988393146429315E-4</c:v>
                </c:pt>
                <c:pt idx="19">
                  <c:v>8.1317857528572424E-4</c:v>
                </c:pt>
                <c:pt idx="20">
                  <c:v>6.0988393146429315E-4</c:v>
                </c:pt>
              </c:numCache>
            </c:numRef>
          </c:val>
          <c:extLst>
            <c:ext xmlns:c16="http://schemas.microsoft.com/office/drawing/2014/chart" uri="{C3380CC4-5D6E-409C-BE32-E72D297353CC}">
              <c16:uniqueId val="{00000002-F60C-43D7-B909-6154436C2A3B}"/>
            </c:ext>
          </c:extLst>
        </c:ser>
        <c:dLbls>
          <c:showLegendKey val="0"/>
          <c:showVal val="0"/>
          <c:showCatName val="0"/>
          <c:showSerName val="0"/>
          <c:showPercent val="0"/>
          <c:showBubbleSize val="0"/>
        </c:dLbls>
        <c:gapWidth val="219"/>
        <c:overlap val="-27"/>
        <c:axId val="591854872"/>
        <c:axId val="224988384"/>
      </c:barChart>
      <c:catAx>
        <c:axId val="59185487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4988384"/>
        <c:crosses val="autoZero"/>
        <c:auto val="1"/>
        <c:lblAlgn val="ctr"/>
        <c:lblOffset val="100"/>
        <c:noMultiLvlLbl val="0"/>
      </c:catAx>
      <c:valAx>
        <c:axId val="224988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91854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hacc % Virtual Register X Use / Instruction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Sheet1!$B$5</c:f>
              <c:strCache>
                <c:ptCount val="1"/>
                <c:pt idx="0">
                  <c:v>gfx801</c:v>
                </c:pt>
              </c:strCache>
            </c:strRef>
          </c:tx>
          <c:spPr>
            <a:solidFill>
              <a:schemeClr val="accent1"/>
            </a:solidFill>
            <a:ln>
              <a:noFill/>
            </a:ln>
            <a:effectLst/>
          </c:spPr>
          <c:invertIfNegative val="0"/>
          <c:val>
            <c:numRef>
              <c:f>Sheet1!$C$5:$AH$5</c:f>
              <c:numCache>
                <c:formatCode>General</c:formatCode>
                <c:ptCount val="32"/>
                <c:pt idx="0">
                  <c:v>2.7172411595596142E-3</c:v>
                </c:pt>
                <c:pt idx="1">
                  <c:v>2.2643676329663453E-3</c:v>
                </c:pt>
                <c:pt idx="2">
                  <c:v>1.2227585218018264E-2</c:v>
                </c:pt>
                <c:pt idx="3">
                  <c:v>2.2396222980551861E-3</c:v>
                </c:pt>
                <c:pt idx="4">
                  <c:v>1.8114941063730762E-3</c:v>
                </c:pt>
                <c:pt idx="5">
                  <c:v>9.0574705318653811E-4</c:v>
                </c:pt>
                <c:pt idx="6">
                  <c:v>9.0574705318653811E-4</c:v>
                </c:pt>
                <c:pt idx="7">
                  <c:v>3.2833330678012007E-3</c:v>
                </c:pt>
                <c:pt idx="8">
                  <c:v>1.9247124880213936E-3</c:v>
                </c:pt>
                <c:pt idx="9">
                  <c:v>5.6609190824158633E-4</c:v>
                </c:pt>
                <c:pt idx="10">
                  <c:v>2.8304595412079318E-3</c:v>
                </c:pt>
                <c:pt idx="11">
                  <c:v>9.3971256768103327E-3</c:v>
                </c:pt>
                <c:pt idx="12">
                  <c:v>2.4090769956180418E-2</c:v>
                </c:pt>
                <c:pt idx="13">
                  <c:v>2.4996517009366958E-2</c:v>
                </c:pt>
                <c:pt idx="14">
                  <c:v>7.3906857881440011E-2</c:v>
                </c:pt>
                <c:pt idx="15">
                  <c:v>6.3873133040750818E-2</c:v>
                </c:pt>
                <c:pt idx="16">
                  <c:v>2.6581574352443398E-2</c:v>
                </c:pt>
                <c:pt idx="17">
                  <c:v>2.026609031504879E-2</c:v>
                </c:pt>
                <c:pt idx="18">
                  <c:v>2.0718963841642058E-2</c:v>
                </c:pt>
                <c:pt idx="19">
                  <c:v>1.6869538865599273E-2</c:v>
                </c:pt>
                <c:pt idx="20">
                  <c:v>8.5798516703609537E-3</c:v>
                </c:pt>
                <c:pt idx="21">
                  <c:v>2.0379308696697108E-2</c:v>
                </c:pt>
                <c:pt idx="22">
                  <c:v>0.104589039308134</c:v>
                </c:pt>
                <c:pt idx="23">
                  <c:v>0.10232467167516765</c:v>
                </c:pt>
                <c:pt idx="24">
                  <c:v>0.10141892462198111</c:v>
                </c:pt>
                <c:pt idx="25">
                  <c:v>0.17275023380951718</c:v>
                </c:pt>
                <c:pt idx="26">
                  <c:v>6.9148635057495619E-2</c:v>
                </c:pt>
                <c:pt idx="27">
                  <c:v>7.4484136036970211E-2</c:v>
                </c:pt>
                <c:pt idx="28">
                  <c:v>2.1440985257543003E-2</c:v>
                </c:pt>
                <c:pt idx="29">
                  <c:v>5.3602463143857509E-3</c:v>
                </c:pt>
                <c:pt idx="30">
                  <c:v>3.5734975429238341E-3</c:v>
                </c:pt>
                <c:pt idx="31">
                  <c:v>3.5734975429238341E-3</c:v>
                </c:pt>
              </c:numCache>
            </c:numRef>
          </c:val>
          <c:extLst>
            <c:ext xmlns:c16="http://schemas.microsoft.com/office/drawing/2014/chart" uri="{C3380CC4-5D6E-409C-BE32-E72D297353CC}">
              <c16:uniqueId val="{00000000-ECF0-468D-8690-9537F13DBAE2}"/>
            </c:ext>
          </c:extLst>
        </c:ser>
        <c:ser>
          <c:idx val="1"/>
          <c:order val="1"/>
          <c:tx>
            <c:strRef>
              <c:f>Sheet1!$B$6</c:f>
              <c:strCache>
                <c:ptCount val="1"/>
                <c:pt idx="0">
                  <c:v>gfx803</c:v>
                </c:pt>
              </c:strCache>
            </c:strRef>
          </c:tx>
          <c:spPr>
            <a:solidFill>
              <a:schemeClr val="accent2"/>
            </a:solidFill>
            <a:ln>
              <a:noFill/>
            </a:ln>
            <a:effectLst/>
          </c:spPr>
          <c:invertIfNegative val="0"/>
          <c:val>
            <c:numRef>
              <c:f>Sheet1!$C$6:$AH$6</c:f>
              <c:numCache>
                <c:formatCode>General</c:formatCode>
                <c:ptCount val="32"/>
                <c:pt idx="0">
                  <c:v>4.3903699294419157E-3</c:v>
                </c:pt>
                <c:pt idx="1">
                  <c:v>3.8248624750710477E-3</c:v>
                </c:pt>
                <c:pt idx="2">
                  <c:v>1.4385012314493E-2</c:v>
                </c:pt>
                <c:pt idx="3">
                  <c:v>6.2483226119759904E-3</c:v>
                </c:pt>
                <c:pt idx="4">
                  <c:v>3.1049434108187724E-3</c:v>
                </c:pt>
                <c:pt idx="5">
                  <c:v>3.9231244086319434E-3</c:v>
                </c:pt>
                <c:pt idx="6">
                  <c:v>8.9304723290718627E-4</c:v>
                </c:pt>
                <c:pt idx="7">
                  <c:v>3.2372962192885502E-3</c:v>
                </c:pt>
                <c:pt idx="8">
                  <c:v>1.8977253699277708E-3</c:v>
                </c:pt>
                <c:pt idx="9">
                  <c:v>5.5815452056699136E-4</c:v>
                </c:pt>
                <c:pt idx="10">
                  <c:v>2.7907726028349573E-3</c:v>
                </c:pt>
                <c:pt idx="11">
                  <c:v>9.2653650414120572E-3</c:v>
                </c:pt>
                <c:pt idx="12">
                  <c:v>2.3752984204895515E-2</c:v>
                </c:pt>
                <c:pt idx="13">
                  <c:v>2.4646031437802703E-2</c:v>
                </c:pt>
                <c:pt idx="14">
                  <c:v>7.2870582014790755E-2</c:v>
                </c:pt>
                <c:pt idx="15">
                  <c:v>6.2977543805938702E-2</c:v>
                </c:pt>
                <c:pt idx="16">
                  <c:v>2.6208864095390277E-2</c:v>
                </c:pt>
                <c:pt idx="17">
                  <c:v>1.9981931836298292E-2</c:v>
                </c:pt>
                <c:pt idx="18">
                  <c:v>2.0428455452751886E-2</c:v>
                </c:pt>
                <c:pt idx="19">
                  <c:v>1.6633004712896342E-2</c:v>
                </c:pt>
                <c:pt idx="20">
                  <c:v>8.4595503413599522E-3</c:v>
                </c:pt>
                <c:pt idx="21">
                  <c:v>2.0093562740411689E-2</c:v>
                </c:pt>
                <c:pt idx="22">
                  <c:v>0.10312255702952169</c:v>
                </c:pt>
                <c:pt idx="23">
                  <c:v>0.10088993894725373</c:v>
                </c:pt>
                <c:pt idx="24">
                  <c:v>9.9996891714346545E-2</c:v>
                </c:pt>
                <c:pt idx="25">
                  <c:v>0.1703280377726894</c:v>
                </c:pt>
                <c:pt idx="26">
                  <c:v>6.8179076023653723E-2</c:v>
                </c:pt>
                <c:pt idx="27">
                  <c:v>7.3439765936063564E-2</c:v>
                </c:pt>
                <c:pt idx="28">
                  <c:v>2.1140353134672659E-2</c:v>
                </c:pt>
                <c:pt idx="29">
                  <c:v>5.2850882836681648E-3</c:v>
                </c:pt>
                <c:pt idx="30">
                  <c:v>3.5233921891121098E-3</c:v>
                </c:pt>
                <c:pt idx="31">
                  <c:v>3.5233921891121098E-3</c:v>
                </c:pt>
              </c:numCache>
            </c:numRef>
          </c:val>
          <c:extLst>
            <c:ext xmlns:c16="http://schemas.microsoft.com/office/drawing/2014/chart" uri="{C3380CC4-5D6E-409C-BE32-E72D297353CC}">
              <c16:uniqueId val="{00000001-ECF0-468D-8690-9537F13DBAE2}"/>
            </c:ext>
          </c:extLst>
        </c:ser>
        <c:ser>
          <c:idx val="2"/>
          <c:order val="2"/>
          <c:tx>
            <c:strRef>
              <c:f>Sheet1!$B$7</c:f>
              <c:strCache>
                <c:ptCount val="1"/>
                <c:pt idx="0">
                  <c:v>gfx900</c:v>
                </c:pt>
              </c:strCache>
            </c:strRef>
          </c:tx>
          <c:spPr>
            <a:solidFill>
              <a:schemeClr val="accent3"/>
            </a:solidFill>
            <a:ln>
              <a:noFill/>
            </a:ln>
            <a:effectLst/>
          </c:spPr>
          <c:invertIfNegative val="0"/>
          <c:val>
            <c:numRef>
              <c:f>Sheet1!$C$7:$AH$7</c:f>
              <c:numCache>
                <c:formatCode>General</c:formatCode>
                <c:ptCount val="32"/>
                <c:pt idx="0">
                  <c:v>4.3903699294419157E-3</c:v>
                </c:pt>
                <c:pt idx="1">
                  <c:v>3.8248624750710477E-3</c:v>
                </c:pt>
                <c:pt idx="2">
                  <c:v>1.4385012314493E-2</c:v>
                </c:pt>
                <c:pt idx="3">
                  <c:v>6.2483226119759904E-3</c:v>
                </c:pt>
                <c:pt idx="4">
                  <c:v>3.1049434108187724E-3</c:v>
                </c:pt>
                <c:pt idx="5">
                  <c:v>3.9231244086319434E-3</c:v>
                </c:pt>
                <c:pt idx="6">
                  <c:v>8.9304723290718627E-4</c:v>
                </c:pt>
                <c:pt idx="7">
                  <c:v>3.2372962192885502E-3</c:v>
                </c:pt>
                <c:pt idx="8">
                  <c:v>1.8977253699277708E-3</c:v>
                </c:pt>
                <c:pt idx="9">
                  <c:v>5.5815452056699136E-4</c:v>
                </c:pt>
                <c:pt idx="10">
                  <c:v>2.7907726028349573E-3</c:v>
                </c:pt>
                <c:pt idx="11">
                  <c:v>9.2653650414120572E-3</c:v>
                </c:pt>
                <c:pt idx="12">
                  <c:v>2.3752984204895515E-2</c:v>
                </c:pt>
                <c:pt idx="13">
                  <c:v>2.4646031437802703E-2</c:v>
                </c:pt>
                <c:pt idx="14">
                  <c:v>7.2870582014790755E-2</c:v>
                </c:pt>
                <c:pt idx="15">
                  <c:v>6.2977543805938702E-2</c:v>
                </c:pt>
                <c:pt idx="16">
                  <c:v>2.6208864095390277E-2</c:v>
                </c:pt>
                <c:pt idx="17">
                  <c:v>1.9981931836298292E-2</c:v>
                </c:pt>
                <c:pt idx="18">
                  <c:v>2.0428455452751886E-2</c:v>
                </c:pt>
                <c:pt idx="19">
                  <c:v>1.6633004712896342E-2</c:v>
                </c:pt>
                <c:pt idx="20">
                  <c:v>8.4595503413599522E-3</c:v>
                </c:pt>
                <c:pt idx="21">
                  <c:v>2.0093562740411689E-2</c:v>
                </c:pt>
                <c:pt idx="22">
                  <c:v>0.10312255702952169</c:v>
                </c:pt>
                <c:pt idx="23">
                  <c:v>0.10088993894725373</c:v>
                </c:pt>
                <c:pt idx="24">
                  <c:v>9.9996891714346545E-2</c:v>
                </c:pt>
                <c:pt idx="25">
                  <c:v>0.1703280377726894</c:v>
                </c:pt>
                <c:pt idx="26">
                  <c:v>6.8179076023653723E-2</c:v>
                </c:pt>
                <c:pt idx="27">
                  <c:v>7.3439765936063564E-2</c:v>
                </c:pt>
                <c:pt idx="28">
                  <c:v>2.1140353134672659E-2</c:v>
                </c:pt>
                <c:pt idx="29">
                  <c:v>5.2850882836681648E-3</c:v>
                </c:pt>
                <c:pt idx="30">
                  <c:v>3.5233921891121098E-3</c:v>
                </c:pt>
                <c:pt idx="31">
                  <c:v>3.5233921891121098E-3</c:v>
                </c:pt>
              </c:numCache>
            </c:numRef>
          </c:val>
          <c:extLst>
            <c:ext xmlns:c16="http://schemas.microsoft.com/office/drawing/2014/chart" uri="{C3380CC4-5D6E-409C-BE32-E72D297353CC}">
              <c16:uniqueId val="{00000002-ECF0-468D-8690-9537F13DBAE2}"/>
            </c:ext>
          </c:extLst>
        </c:ser>
        <c:dLbls>
          <c:showLegendKey val="0"/>
          <c:showVal val="0"/>
          <c:showCatName val="0"/>
          <c:showSerName val="0"/>
          <c:showPercent val="0"/>
          <c:showBubbleSize val="0"/>
        </c:dLbls>
        <c:gapWidth val="219"/>
        <c:overlap val="-27"/>
        <c:axId val="692252408"/>
        <c:axId val="692255360"/>
      </c:barChart>
      <c:catAx>
        <c:axId val="69225240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55360"/>
        <c:crosses val="autoZero"/>
        <c:auto val="1"/>
        <c:lblAlgn val="ctr"/>
        <c:lblOffset val="100"/>
        <c:noMultiLvlLbl val="0"/>
      </c:catAx>
      <c:valAx>
        <c:axId val="692255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52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hashtable % Virtual</a:t>
            </a:r>
            <a:r>
              <a:rPr lang="en-US" baseline="0"/>
              <a:t> Register X Use / Instruction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Sheet1!$B$8</c:f>
              <c:strCache>
                <c:ptCount val="1"/>
                <c:pt idx="0">
                  <c:v>gfx801</c:v>
                </c:pt>
              </c:strCache>
            </c:strRef>
          </c:tx>
          <c:spPr>
            <a:solidFill>
              <a:schemeClr val="accent1"/>
            </a:solidFill>
            <a:ln>
              <a:noFill/>
            </a:ln>
            <a:effectLst/>
          </c:spPr>
          <c:invertIfNegative val="0"/>
          <c:val>
            <c:numRef>
              <c:f>Sheet1!$C$8:$T$8</c:f>
              <c:numCache>
                <c:formatCode>General</c:formatCode>
                <c:ptCount val="18"/>
                <c:pt idx="0">
                  <c:v>5.9725039441063783E-2</c:v>
                </c:pt>
                <c:pt idx="1">
                  <c:v>9.5785440613026823E-2</c:v>
                </c:pt>
                <c:pt idx="2">
                  <c:v>3.4708136128014426E-2</c:v>
                </c:pt>
                <c:pt idx="3">
                  <c:v>2.2537750732476897E-2</c:v>
                </c:pt>
                <c:pt idx="4">
                  <c:v>8.4065810232138827E-2</c:v>
                </c:pt>
                <c:pt idx="5">
                  <c:v>0.22582826233941852</c:v>
                </c:pt>
                <c:pt idx="6">
                  <c:v>3.110209601081812E-2</c:v>
                </c:pt>
                <c:pt idx="7">
                  <c:v>7.0768537299977466E-2</c:v>
                </c:pt>
                <c:pt idx="8">
                  <c:v>2.0283975659229209E-2</c:v>
                </c:pt>
                <c:pt idx="9">
                  <c:v>2.9975208474194274E-2</c:v>
                </c:pt>
                <c:pt idx="10">
                  <c:v>2.2763128239801669E-2</c:v>
                </c:pt>
                <c:pt idx="11">
                  <c:v>3.7187288708586883E-2</c:v>
                </c:pt>
                <c:pt idx="12">
                  <c:v>2.6369168356997971E-2</c:v>
                </c:pt>
                <c:pt idx="13">
                  <c:v>2.9975208474194274E-2</c:v>
                </c:pt>
                <c:pt idx="14">
                  <c:v>7.3247689880549915E-2</c:v>
                </c:pt>
                <c:pt idx="15">
                  <c:v>7.8882127563669149E-2</c:v>
                </c:pt>
                <c:pt idx="16">
                  <c:v>4.9583051611449179E-2</c:v>
                </c:pt>
                <c:pt idx="17">
                  <c:v>7.2120802343926078E-3</c:v>
                </c:pt>
              </c:numCache>
            </c:numRef>
          </c:val>
          <c:extLst>
            <c:ext xmlns:c16="http://schemas.microsoft.com/office/drawing/2014/chart" uri="{C3380CC4-5D6E-409C-BE32-E72D297353CC}">
              <c16:uniqueId val="{00000000-555F-4177-BFE6-C29062B34FA5}"/>
            </c:ext>
          </c:extLst>
        </c:ser>
        <c:ser>
          <c:idx val="1"/>
          <c:order val="1"/>
          <c:tx>
            <c:strRef>
              <c:f>Sheet1!$B$9</c:f>
              <c:strCache>
                <c:ptCount val="1"/>
                <c:pt idx="0">
                  <c:v>gfx803</c:v>
                </c:pt>
              </c:strCache>
            </c:strRef>
          </c:tx>
          <c:spPr>
            <a:solidFill>
              <a:schemeClr val="accent2"/>
            </a:solidFill>
            <a:ln>
              <a:noFill/>
            </a:ln>
            <a:effectLst/>
          </c:spPr>
          <c:invertIfNegative val="0"/>
          <c:val>
            <c:numRef>
              <c:f>Sheet1!$C$9:$T$9</c:f>
              <c:numCache>
                <c:formatCode>General</c:formatCode>
                <c:ptCount val="18"/>
                <c:pt idx="0">
                  <c:v>7.2851493504471551E-2</c:v>
                </c:pt>
                <c:pt idx="1">
                  <c:v>7.2703318791452684E-2</c:v>
                </c:pt>
                <c:pt idx="2">
                  <c:v>0.17434580327337268</c:v>
                </c:pt>
                <c:pt idx="3">
                  <c:v>0.24685477697021366</c:v>
                </c:pt>
                <c:pt idx="4">
                  <c:v>0.11289409910311349</c:v>
                </c:pt>
                <c:pt idx="5">
                  <c:v>0.18613643025641741</c:v>
                </c:pt>
                <c:pt idx="6">
                  <c:v>1.4817471301886652E-4</c:v>
                </c:pt>
                <c:pt idx="7">
                  <c:v>3.3715115860814555E-4</c:v>
                </c:pt>
                <c:pt idx="8">
                  <c:v>3.3081615276168673E-2</c:v>
                </c:pt>
                <c:pt idx="9">
                  <c:v>3.3127785657761512E-2</c:v>
                </c:pt>
                <c:pt idx="10">
                  <c:v>3.3093426304018007E-2</c:v>
                </c:pt>
                <c:pt idx="11">
                  <c:v>3.3162145011505016E-2</c:v>
                </c:pt>
                <c:pt idx="12">
                  <c:v>1.2562638712469116E-4</c:v>
                </c:pt>
                <c:pt idx="13">
                  <c:v>1.4280606399644382E-4</c:v>
                </c:pt>
                <c:pt idx="14">
                  <c:v>3.4896218645747546E-4</c:v>
                </c:pt>
                <c:pt idx="15">
                  <c:v>3.7580543156958898E-4</c:v>
                </c:pt>
                <c:pt idx="16">
                  <c:v>2.3622055698659878E-4</c:v>
                </c:pt>
                <c:pt idx="17">
                  <c:v>3.435935374350528E-5</c:v>
                </c:pt>
              </c:numCache>
            </c:numRef>
          </c:val>
          <c:extLst>
            <c:ext xmlns:c16="http://schemas.microsoft.com/office/drawing/2014/chart" uri="{C3380CC4-5D6E-409C-BE32-E72D297353CC}">
              <c16:uniqueId val="{00000001-555F-4177-BFE6-C29062B34FA5}"/>
            </c:ext>
          </c:extLst>
        </c:ser>
        <c:ser>
          <c:idx val="2"/>
          <c:order val="2"/>
          <c:tx>
            <c:strRef>
              <c:f>Sheet1!$B$10</c:f>
              <c:strCache>
                <c:ptCount val="1"/>
                <c:pt idx="0">
                  <c:v>gfx900</c:v>
                </c:pt>
              </c:strCache>
            </c:strRef>
          </c:tx>
          <c:spPr>
            <a:solidFill>
              <a:schemeClr val="accent3"/>
            </a:solidFill>
            <a:ln>
              <a:noFill/>
            </a:ln>
            <a:effectLst/>
          </c:spPr>
          <c:invertIfNegative val="0"/>
          <c:val>
            <c:numRef>
              <c:f>Sheet1!$C$10:$T$10</c:f>
              <c:numCache>
                <c:formatCode>General</c:formatCode>
                <c:ptCount val="18"/>
                <c:pt idx="0">
                  <c:v>7.2851493504471551E-2</c:v>
                </c:pt>
                <c:pt idx="1">
                  <c:v>7.2703318791452684E-2</c:v>
                </c:pt>
                <c:pt idx="2">
                  <c:v>0.17434580327337268</c:v>
                </c:pt>
                <c:pt idx="3">
                  <c:v>0.24685477697021366</c:v>
                </c:pt>
                <c:pt idx="4">
                  <c:v>0.11289409910311349</c:v>
                </c:pt>
                <c:pt idx="5">
                  <c:v>0.18613643025641741</c:v>
                </c:pt>
                <c:pt idx="6">
                  <c:v>1.4817471301886652E-4</c:v>
                </c:pt>
                <c:pt idx="7">
                  <c:v>3.3715115860814555E-4</c:v>
                </c:pt>
                <c:pt idx="8">
                  <c:v>3.3081615276168673E-2</c:v>
                </c:pt>
                <c:pt idx="9">
                  <c:v>3.3127785657761512E-2</c:v>
                </c:pt>
                <c:pt idx="10">
                  <c:v>3.3093426304018007E-2</c:v>
                </c:pt>
                <c:pt idx="11">
                  <c:v>3.3162145011505016E-2</c:v>
                </c:pt>
                <c:pt idx="12">
                  <c:v>1.2562638712469116E-4</c:v>
                </c:pt>
                <c:pt idx="13">
                  <c:v>1.4280606399644382E-4</c:v>
                </c:pt>
                <c:pt idx="14">
                  <c:v>3.4896218645747546E-4</c:v>
                </c:pt>
                <c:pt idx="15">
                  <c:v>3.7580543156958898E-4</c:v>
                </c:pt>
                <c:pt idx="16">
                  <c:v>2.3622055698659878E-4</c:v>
                </c:pt>
                <c:pt idx="17">
                  <c:v>3.435935374350528E-5</c:v>
                </c:pt>
              </c:numCache>
            </c:numRef>
          </c:val>
          <c:extLst>
            <c:ext xmlns:c16="http://schemas.microsoft.com/office/drawing/2014/chart" uri="{C3380CC4-5D6E-409C-BE32-E72D297353CC}">
              <c16:uniqueId val="{00000002-555F-4177-BFE6-C29062B34FA5}"/>
            </c:ext>
          </c:extLst>
        </c:ser>
        <c:dLbls>
          <c:showLegendKey val="0"/>
          <c:showVal val="0"/>
          <c:showCatName val="0"/>
          <c:showSerName val="0"/>
          <c:showPercent val="0"/>
          <c:showBubbleSize val="0"/>
        </c:dLbls>
        <c:gapWidth val="219"/>
        <c:overlap val="-27"/>
        <c:axId val="630938480"/>
        <c:axId val="630934872"/>
      </c:barChart>
      <c:catAx>
        <c:axId val="630938480"/>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34872"/>
        <c:crosses val="autoZero"/>
        <c:auto val="1"/>
        <c:lblAlgn val="ctr"/>
        <c:lblOffset val="100"/>
        <c:noMultiLvlLbl val="0"/>
      </c:catAx>
      <c:valAx>
        <c:axId val="630934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384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hipBusBandwidth % Virtual Register X Use / Instruction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Sheet1!$B$11</c:f>
              <c:strCache>
                <c:ptCount val="1"/>
                <c:pt idx="0">
                  <c:v>gfx801</c:v>
                </c:pt>
              </c:strCache>
            </c:strRef>
          </c:tx>
          <c:spPr>
            <a:solidFill>
              <a:schemeClr val="accent1"/>
            </a:solidFill>
            <a:ln>
              <a:noFill/>
            </a:ln>
            <a:effectLst/>
          </c:spPr>
          <c:invertIfNegative val="0"/>
          <c:val>
            <c:numRef>
              <c:f>Sheet1!$C$11:$N$11</c:f>
              <c:numCache>
                <c:formatCode>General</c:formatCode>
                <c:ptCount val="12"/>
                <c:pt idx="0">
                  <c:v>0.11329681274900398</c:v>
                </c:pt>
                <c:pt idx="1">
                  <c:v>0.11171978751660026</c:v>
                </c:pt>
                <c:pt idx="2">
                  <c:v>0.1201859229747676</c:v>
                </c:pt>
                <c:pt idx="3">
                  <c:v>0.19156706507304117</c:v>
                </c:pt>
                <c:pt idx="4">
                  <c:v>0.15861553784860558</c:v>
                </c:pt>
                <c:pt idx="5">
                  <c:v>0.12159694555112882</c:v>
                </c:pt>
                <c:pt idx="6">
                  <c:v>5.8100929614873841E-4</c:v>
                </c:pt>
                <c:pt idx="7">
                  <c:v>1.6600265604249667E-4</c:v>
                </c:pt>
                <c:pt idx="8">
                  <c:v>4.5650730411686588E-2</c:v>
                </c:pt>
                <c:pt idx="9">
                  <c:v>4.5650730411686588E-2</c:v>
                </c:pt>
                <c:pt idx="10">
                  <c:v>4.5484727755644092E-2</c:v>
                </c:pt>
                <c:pt idx="11">
                  <c:v>4.5484727755644092E-2</c:v>
                </c:pt>
              </c:numCache>
            </c:numRef>
          </c:val>
          <c:extLst>
            <c:ext xmlns:c16="http://schemas.microsoft.com/office/drawing/2014/chart" uri="{C3380CC4-5D6E-409C-BE32-E72D297353CC}">
              <c16:uniqueId val="{00000000-E899-47C6-A458-639FD4F89719}"/>
            </c:ext>
          </c:extLst>
        </c:ser>
        <c:ser>
          <c:idx val="1"/>
          <c:order val="1"/>
          <c:tx>
            <c:strRef>
              <c:f>Sheet1!$B$12</c:f>
              <c:strCache>
                <c:ptCount val="1"/>
                <c:pt idx="0">
                  <c:v>gfx803</c:v>
                </c:pt>
              </c:strCache>
            </c:strRef>
          </c:tx>
          <c:spPr>
            <a:solidFill>
              <a:schemeClr val="accent2"/>
            </a:solidFill>
            <a:ln>
              <a:noFill/>
            </a:ln>
            <a:effectLst/>
          </c:spPr>
          <c:invertIfNegative val="0"/>
          <c:val>
            <c:numRef>
              <c:f>Sheet1!$C$12:$N$12</c:f>
              <c:numCache>
                <c:formatCode>General</c:formatCode>
                <c:ptCount val="12"/>
                <c:pt idx="0">
                  <c:v>0.11749556458536027</c:v>
                </c:pt>
                <c:pt idx="1">
                  <c:v>0.11498454758770675</c:v>
                </c:pt>
                <c:pt idx="2">
                  <c:v>0.1349653751502318</c:v>
                </c:pt>
                <c:pt idx="3">
                  <c:v>0.22355920563154583</c:v>
                </c:pt>
                <c:pt idx="4">
                  <c:v>0.13859597664968809</c:v>
                </c:pt>
                <c:pt idx="5">
                  <c:v>0.15244591655697362</c:v>
                </c:pt>
                <c:pt idx="6">
                  <c:v>4.0061809649173007E-4</c:v>
                </c:pt>
                <c:pt idx="7">
                  <c:v>1.1446231328335145E-4</c:v>
                </c:pt>
                <c:pt idx="8">
                  <c:v>2.9416814513821325E-2</c:v>
                </c:pt>
                <c:pt idx="9">
                  <c:v>2.9416814513821325E-2</c:v>
                </c:pt>
                <c:pt idx="10">
                  <c:v>2.9302352200537972E-2</c:v>
                </c:pt>
                <c:pt idx="11">
                  <c:v>2.9302352200537972E-2</c:v>
                </c:pt>
              </c:numCache>
            </c:numRef>
          </c:val>
          <c:extLst>
            <c:ext xmlns:c16="http://schemas.microsoft.com/office/drawing/2014/chart" uri="{C3380CC4-5D6E-409C-BE32-E72D297353CC}">
              <c16:uniqueId val="{00000001-E899-47C6-A458-639FD4F89719}"/>
            </c:ext>
          </c:extLst>
        </c:ser>
        <c:ser>
          <c:idx val="2"/>
          <c:order val="2"/>
          <c:tx>
            <c:strRef>
              <c:f>Sheet1!$B$13</c:f>
              <c:strCache>
                <c:ptCount val="1"/>
                <c:pt idx="0">
                  <c:v>gfx900</c:v>
                </c:pt>
              </c:strCache>
            </c:strRef>
          </c:tx>
          <c:spPr>
            <a:solidFill>
              <a:schemeClr val="accent3"/>
            </a:solidFill>
            <a:ln>
              <a:noFill/>
            </a:ln>
            <a:effectLst/>
          </c:spPr>
          <c:invertIfNegative val="0"/>
          <c:val>
            <c:numRef>
              <c:f>Sheet1!$C$13:$N$13</c:f>
              <c:numCache>
                <c:formatCode>General</c:formatCode>
                <c:ptCount val="12"/>
                <c:pt idx="0">
                  <c:v>0.11749556458536027</c:v>
                </c:pt>
                <c:pt idx="1">
                  <c:v>0.11498454758770675</c:v>
                </c:pt>
                <c:pt idx="2">
                  <c:v>0.1349653751502318</c:v>
                </c:pt>
                <c:pt idx="3">
                  <c:v>0.22355920563154583</c:v>
                </c:pt>
                <c:pt idx="4">
                  <c:v>0.13859597664968809</c:v>
                </c:pt>
                <c:pt idx="5">
                  <c:v>0.15244591655697362</c:v>
                </c:pt>
                <c:pt idx="6">
                  <c:v>4.0061809649173007E-4</c:v>
                </c:pt>
                <c:pt idx="7">
                  <c:v>1.1446231328335145E-4</c:v>
                </c:pt>
                <c:pt idx="8">
                  <c:v>2.9416814513821325E-2</c:v>
                </c:pt>
                <c:pt idx="9">
                  <c:v>2.9416814513821325E-2</c:v>
                </c:pt>
                <c:pt idx="10">
                  <c:v>2.9302352200537972E-2</c:v>
                </c:pt>
                <c:pt idx="11">
                  <c:v>2.9302352200537972E-2</c:v>
                </c:pt>
              </c:numCache>
            </c:numRef>
          </c:val>
          <c:extLst>
            <c:ext xmlns:c16="http://schemas.microsoft.com/office/drawing/2014/chart" uri="{C3380CC4-5D6E-409C-BE32-E72D297353CC}">
              <c16:uniqueId val="{00000002-E899-47C6-A458-639FD4F89719}"/>
            </c:ext>
          </c:extLst>
        </c:ser>
        <c:dLbls>
          <c:showLegendKey val="0"/>
          <c:showVal val="0"/>
          <c:showCatName val="0"/>
          <c:showSerName val="0"/>
          <c:showPercent val="0"/>
          <c:showBubbleSize val="0"/>
        </c:dLbls>
        <c:gapWidth val="219"/>
        <c:overlap val="-27"/>
        <c:axId val="630926672"/>
        <c:axId val="630932248"/>
      </c:barChart>
      <c:catAx>
        <c:axId val="63092667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32248"/>
        <c:crosses val="autoZero"/>
        <c:auto val="1"/>
        <c:lblAlgn val="ctr"/>
        <c:lblOffset val="100"/>
        <c:noMultiLvlLbl val="0"/>
      </c:catAx>
      <c:valAx>
        <c:axId val="6309322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266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hotspot % Virtual</a:t>
            </a:r>
            <a:r>
              <a:rPr lang="en-US" baseline="0"/>
              <a:t> Register X Use / Instruction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Sheet1!$B$14</c:f>
              <c:strCache>
                <c:ptCount val="1"/>
                <c:pt idx="0">
                  <c:v>gfx801</c:v>
                </c:pt>
              </c:strCache>
            </c:strRef>
          </c:tx>
          <c:spPr>
            <a:solidFill>
              <a:schemeClr val="accent1"/>
            </a:solidFill>
            <a:ln>
              <a:noFill/>
            </a:ln>
            <a:effectLst/>
          </c:spPr>
          <c:invertIfNegative val="0"/>
          <c:val>
            <c:numRef>
              <c:f>Sheet1!$C$14:$AG$14</c:f>
              <c:numCache>
                <c:formatCode>General</c:formatCode>
                <c:ptCount val="31"/>
                <c:pt idx="0">
                  <c:v>3.976177964617271E-2</c:v>
                </c:pt>
                <c:pt idx="1">
                  <c:v>3.1354002452268347E-2</c:v>
                </c:pt>
                <c:pt idx="2">
                  <c:v>3.7484673322823611E-2</c:v>
                </c:pt>
                <c:pt idx="3">
                  <c:v>4.238921001926782E-2</c:v>
                </c:pt>
                <c:pt idx="4">
                  <c:v>1.0509721492380452E-2</c:v>
                </c:pt>
                <c:pt idx="5">
                  <c:v>2.6099141706078122E-2</c:v>
                </c:pt>
                <c:pt idx="6">
                  <c:v>4.2564372044140833E-2</c:v>
                </c:pt>
                <c:pt idx="7">
                  <c:v>5.0096339113680152E-2</c:v>
                </c:pt>
                <c:pt idx="8">
                  <c:v>3.5382729024347519E-2</c:v>
                </c:pt>
                <c:pt idx="9">
                  <c:v>2.4522683482221055E-2</c:v>
                </c:pt>
                <c:pt idx="10">
                  <c:v>3.2930460676125414E-2</c:v>
                </c:pt>
                <c:pt idx="11">
                  <c:v>3.9061131546680679E-2</c:v>
                </c:pt>
                <c:pt idx="12">
                  <c:v>3.5382729024347519E-2</c:v>
                </c:pt>
                <c:pt idx="13">
                  <c:v>2.6974951830443159E-2</c:v>
                </c:pt>
                <c:pt idx="14">
                  <c:v>1.0159397442634437E-2</c:v>
                </c:pt>
                <c:pt idx="15">
                  <c:v>1.85671746365388E-2</c:v>
                </c:pt>
                <c:pt idx="16">
                  <c:v>1.85671746365388E-2</c:v>
                </c:pt>
                <c:pt idx="17">
                  <c:v>1.0159397442634437E-2</c:v>
                </c:pt>
                <c:pt idx="18">
                  <c:v>1.0159397442634437E-2</c:v>
                </c:pt>
                <c:pt idx="19">
                  <c:v>1.4363286039586618E-2</c:v>
                </c:pt>
                <c:pt idx="20">
                  <c:v>6.3058328954282714E-3</c:v>
                </c:pt>
                <c:pt idx="21">
                  <c:v>2.5223331581713086E-2</c:v>
                </c:pt>
                <c:pt idx="22">
                  <c:v>6.621124540199684E-2</c:v>
                </c:pt>
                <c:pt idx="23">
                  <c:v>3.5733053074093538E-2</c:v>
                </c:pt>
                <c:pt idx="24">
                  <c:v>5.8504116307584515E-2</c:v>
                </c:pt>
                <c:pt idx="25">
                  <c:v>6.2708004904536693E-2</c:v>
                </c:pt>
                <c:pt idx="26">
                  <c:v>6.9364161849710976E-2</c:v>
                </c:pt>
                <c:pt idx="27">
                  <c:v>4.6242774566473986E-2</c:v>
                </c:pt>
                <c:pt idx="28">
                  <c:v>3.8535645472061654E-2</c:v>
                </c:pt>
                <c:pt idx="29">
                  <c:v>2.3121387283236993E-2</c:v>
                </c:pt>
                <c:pt idx="30">
                  <c:v>1.1560693641618497E-2</c:v>
                </c:pt>
              </c:numCache>
            </c:numRef>
          </c:val>
          <c:extLst>
            <c:ext xmlns:c16="http://schemas.microsoft.com/office/drawing/2014/chart" uri="{C3380CC4-5D6E-409C-BE32-E72D297353CC}">
              <c16:uniqueId val="{00000000-9729-4DF1-AA53-EB4F96C002DD}"/>
            </c:ext>
          </c:extLst>
        </c:ser>
        <c:ser>
          <c:idx val="1"/>
          <c:order val="1"/>
          <c:tx>
            <c:strRef>
              <c:f>Sheet1!$B$15</c:f>
              <c:strCache>
                <c:ptCount val="1"/>
                <c:pt idx="0">
                  <c:v>gfx803</c:v>
                </c:pt>
              </c:strCache>
            </c:strRef>
          </c:tx>
          <c:spPr>
            <a:solidFill>
              <a:schemeClr val="accent2"/>
            </a:solidFill>
            <a:ln>
              <a:noFill/>
            </a:ln>
            <a:effectLst/>
          </c:spPr>
          <c:invertIfNegative val="0"/>
          <c:val>
            <c:numRef>
              <c:f>Sheet1!$C$15:$AG$15</c:f>
              <c:numCache>
                <c:formatCode>General</c:formatCode>
                <c:ptCount val="31"/>
                <c:pt idx="0">
                  <c:v>5.1555418211784096E-2</c:v>
                </c:pt>
                <c:pt idx="1">
                  <c:v>4.0849042027194069E-2</c:v>
                </c:pt>
                <c:pt idx="2">
                  <c:v>5.1207766790276062E-2</c:v>
                </c:pt>
                <c:pt idx="3">
                  <c:v>7.2015348166460658E-2</c:v>
                </c:pt>
                <c:pt idx="4">
                  <c:v>1.8757081788215904E-2</c:v>
                </c:pt>
                <c:pt idx="5">
                  <c:v>4.8989879480840541E-2</c:v>
                </c:pt>
                <c:pt idx="6">
                  <c:v>3.754635352286774E-2</c:v>
                </c:pt>
                <c:pt idx="7">
                  <c:v>4.4190358467243514E-2</c:v>
                </c:pt>
                <c:pt idx="8">
                  <c:v>3.1211372064276884E-2</c:v>
                </c:pt>
                <c:pt idx="9">
                  <c:v>2.1631644004944377E-2</c:v>
                </c:pt>
                <c:pt idx="10">
                  <c:v>2.9048207663782449E-2</c:v>
                </c:pt>
                <c:pt idx="11">
                  <c:v>3.4456118665018541E-2</c:v>
                </c:pt>
                <c:pt idx="12">
                  <c:v>3.1211372064276884E-2</c:v>
                </c:pt>
                <c:pt idx="13">
                  <c:v>2.3794808405438812E-2</c:v>
                </c:pt>
                <c:pt idx="14">
                  <c:v>8.9616810877626695E-3</c:v>
                </c:pt>
                <c:pt idx="15">
                  <c:v>1.6378244746600743E-2</c:v>
                </c:pt>
                <c:pt idx="16">
                  <c:v>1.6378244746600743E-2</c:v>
                </c:pt>
                <c:pt idx="17">
                  <c:v>8.9616810877626695E-3</c:v>
                </c:pt>
                <c:pt idx="18">
                  <c:v>8.9616810877626695E-3</c:v>
                </c:pt>
                <c:pt idx="19">
                  <c:v>1.2669962917181705E-2</c:v>
                </c:pt>
                <c:pt idx="20">
                  <c:v>5.5624227441285539E-3</c:v>
                </c:pt>
                <c:pt idx="21">
                  <c:v>2.2249690976514216E-2</c:v>
                </c:pt>
                <c:pt idx="22">
                  <c:v>5.8405438813349815E-2</c:v>
                </c:pt>
                <c:pt idx="23">
                  <c:v>3.1520395550061801E-2</c:v>
                </c:pt>
                <c:pt idx="24">
                  <c:v>5.1606922126081582E-2</c:v>
                </c:pt>
                <c:pt idx="25">
                  <c:v>5.5315203955500616E-2</c:v>
                </c:pt>
                <c:pt idx="26">
                  <c:v>6.1186650185414089E-2</c:v>
                </c:pt>
                <c:pt idx="27">
                  <c:v>4.0791100123609397E-2</c:v>
                </c:pt>
                <c:pt idx="28">
                  <c:v>3.3992583436341164E-2</c:v>
                </c:pt>
                <c:pt idx="29">
                  <c:v>2.0395550061804699E-2</c:v>
                </c:pt>
                <c:pt idx="30">
                  <c:v>1.0197775030902349E-2</c:v>
                </c:pt>
              </c:numCache>
            </c:numRef>
          </c:val>
          <c:extLst>
            <c:ext xmlns:c16="http://schemas.microsoft.com/office/drawing/2014/chart" uri="{C3380CC4-5D6E-409C-BE32-E72D297353CC}">
              <c16:uniqueId val="{00000001-9729-4DF1-AA53-EB4F96C002DD}"/>
            </c:ext>
          </c:extLst>
        </c:ser>
        <c:ser>
          <c:idx val="2"/>
          <c:order val="2"/>
          <c:tx>
            <c:strRef>
              <c:f>Sheet1!$B$16</c:f>
              <c:strCache>
                <c:ptCount val="1"/>
                <c:pt idx="0">
                  <c:v>gfx900</c:v>
                </c:pt>
              </c:strCache>
            </c:strRef>
          </c:tx>
          <c:spPr>
            <a:solidFill>
              <a:schemeClr val="accent3"/>
            </a:solidFill>
            <a:ln>
              <a:noFill/>
            </a:ln>
            <a:effectLst/>
          </c:spPr>
          <c:invertIfNegative val="0"/>
          <c:val>
            <c:numRef>
              <c:f>Sheet1!$C$16:$AG$16</c:f>
              <c:numCache>
                <c:formatCode>General</c:formatCode>
                <c:ptCount val="31"/>
                <c:pt idx="0">
                  <c:v>5.1555418211784096E-2</c:v>
                </c:pt>
                <c:pt idx="1">
                  <c:v>4.0849042027194069E-2</c:v>
                </c:pt>
                <c:pt idx="2">
                  <c:v>5.1207766790276062E-2</c:v>
                </c:pt>
                <c:pt idx="3">
                  <c:v>7.2015348166460658E-2</c:v>
                </c:pt>
                <c:pt idx="4">
                  <c:v>1.8757081788215904E-2</c:v>
                </c:pt>
                <c:pt idx="5">
                  <c:v>4.8989879480840541E-2</c:v>
                </c:pt>
                <c:pt idx="6">
                  <c:v>3.754635352286774E-2</c:v>
                </c:pt>
                <c:pt idx="7">
                  <c:v>4.4190358467243514E-2</c:v>
                </c:pt>
                <c:pt idx="8">
                  <c:v>3.1211372064276884E-2</c:v>
                </c:pt>
                <c:pt idx="9">
                  <c:v>2.1631644004944377E-2</c:v>
                </c:pt>
                <c:pt idx="10">
                  <c:v>2.9048207663782449E-2</c:v>
                </c:pt>
                <c:pt idx="11">
                  <c:v>3.4456118665018541E-2</c:v>
                </c:pt>
                <c:pt idx="12">
                  <c:v>3.1211372064276884E-2</c:v>
                </c:pt>
                <c:pt idx="13">
                  <c:v>2.3794808405438812E-2</c:v>
                </c:pt>
                <c:pt idx="14">
                  <c:v>8.9616810877626695E-3</c:v>
                </c:pt>
                <c:pt idx="15">
                  <c:v>1.6378244746600743E-2</c:v>
                </c:pt>
                <c:pt idx="16">
                  <c:v>1.6378244746600743E-2</c:v>
                </c:pt>
                <c:pt idx="17">
                  <c:v>8.9616810877626695E-3</c:v>
                </c:pt>
                <c:pt idx="18">
                  <c:v>8.9616810877626695E-3</c:v>
                </c:pt>
                <c:pt idx="19">
                  <c:v>1.2669962917181705E-2</c:v>
                </c:pt>
                <c:pt idx="20">
                  <c:v>5.5624227441285539E-3</c:v>
                </c:pt>
                <c:pt idx="21">
                  <c:v>2.2249690976514216E-2</c:v>
                </c:pt>
                <c:pt idx="22">
                  <c:v>5.8405438813349815E-2</c:v>
                </c:pt>
                <c:pt idx="23">
                  <c:v>3.1520395550061801E-2</c:v>
                </c:pt>
                <c:pt idx="24">
                  <c:v>5.1606922126081582E-2</c:v>
                </c:pt>
                <c:pt idx="25">
                  <c:v>5.5315203955500616E-2</c:v>
                </c:pt>
                <c:pt idx="26">
                  <c:v>6.1186650185414089E-2</c:v>
                </c:pt>
                <c:pt idx="27">
                  <c:v>4.0791100123609397E-2</c:v>
                </c:pt>
                <c:pt idx="28">
                  <c:v>3.3992583436341164E-2</c:v>
                </c:pt>
                <c:pt idx="29">
                  <c:v>2.0395550061804699E-2</c:v>
                </c:pt>
                <c:pt idx="30">
                  <c:v>1.0197775030902349E-2</c:v>
                </c:pt>
              </c:numCache>
            </c:numRef>
          </c:val>
          <c:extLst>
            <c:ext xmlns:c16="http://schemas.microsoft.com/office/drawing/2014/chart" uri="{C3380CC4-5D6E-409C-BE32-E72D297353CC}">
              <c16:uniqueId val="{00000002-9729-4DF1-AA53-EB4F96C002DD}"/>
            </c:ext>
          </c:extLst>
        </c:ser>
        <c:dLbls>
          <c:showLegendKey val="0"/>
          <c:showVal val="0"/>
          <c:showCatName val="0"/>
          <c:showSerName val="0"/>
          <c:showPercent val="0"/>
          <c:showBubbleSize val="0"/>
        </c:dLbls>
        <c:gapWidth val="219"/>
        <c:overlap val="-27"/>
        <c:axId val="611429672"/>
        <c:axId val="611426392"/>
      </c:barChart>
      <c:catAx>
        <c:axId val="61142967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1426392"/>
        <c:crosses val="autoZero"/>
        <c:auto val="1"/>
        <c:lblAlgn val="ctr"/>
        <c:lblOffset val="100"/>
        <c:noMultiLvlLbl val="0"/>
      </c:catAx>
      <c:valAx>
        <c:axId val="611426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14296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interac % Virtual Register X Use / Instruction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Sheet1!$B$17</c:f>
              <c:strCache>
                <c:ptCount val="1"/>
                <c:pt idx="0">
                  <c:v>gfx801</c:v>
                </c:pt>
              </c:strCache>
            </c:strRef>
          </c:tx>
          <c:spPr>
            <a:solidFill>
              <a:schemeClr val="accent1"/>
            </a:solidFill>
            <a:ln>
              <a:noFill/>
            </a:ln>
            <a:effectLst/>
          </c:spPr>
          <c:invertIfNegative val="0"/>
          <c:val>
            <c:numRef>
              <c:f>Sheet1!$C$17:$P$17</c:f>
              <c:numCache>
                <c:formatCode>General</c:formatCode>
                <c:ptCount val="14"/>
                <c:pt idx="0">
                  <c:v>6.6963733135289027E-2</c:v>
                </c:pt>
                <c:pt idx="1">
                  <c:v>0.34855798985022901</c:v>
                </c:pt>
                <c:pt idx="2">
                  <c:v>0.13070924619383587</c:v>
                </c:pt>
                <c:pt idx="3">
                  <c:v>9.1100383710855298E-2</c:v>
                </c:pt>
                <c:pt idx="4">
                  <c:v>3.9608862482980567E-2</c:v>
                </c:pt>
                <c:pt idx="5">
                  <c:v>2.5745760613937369E-2</c:v>
                </c:pt>
                <c:pt idx="6">
                  <c:v>2.1042208194083426E-2</c:v>
                </c:pt>
                <c:pt idx="7">
                  <c:v>2.1042208194083426E-2</c:v>
                </c:pt>
                <c:pt idx="8">
                  <c:v>1.0273548706523085E-2</c:v>
                </c:pt>
                <c:pt idx="9">
                  <c:v>2.4136650575566285E-2</c:v>
                </c:pt>
                <c:pt idx="10">
                  <c:v>8.181705656640674E-2</c:v>
                </c:pt>
                <c:pt idx="11">
                  <c:v>7.909394727070182E-2</c:v>
                </c:pt>
                <c:pt idx="12">
                  <c:v>4.6045302636464912E-2</c:v>
                </c:pt>
                <c:pt idx="13">
                  <c:v>1.3863101869043198E-2</c:v>
                </c:pt>
              </c:numCache>
            </c:numRef>
          </c:val>
          <c:extLst>
            <c:ext xmlns:c16="http://schemas.microsoft.com/office/drawing/2014/chart" uri="{C3380CC4-5D6E-409C-BE32-E72D297353CC}">
              <c16:uniqueId val="{00000000-1FE4-4575-B5AD-E83CA659E116}"/>
            </c:ext>
          </c:extLst>
        </c:ser>
        <c:ser>
          <c:idx val="1"/>
          <c:order val="1"/>
          <c:tx>
            <c:strRef>
              <c:f>Sheet1!$B$18</c:f>
              <c:strCache>
                <c:ptCount val="1"/>
                <c:pt idx="0">
                  <c:v>gfx803</c:v>
                </c:pt>
              </c:strCache>
            </c:strRef>
          </c:tx>
          <c:spPr>
            <a:solidFill>
              <a:schemeClr val="accent2"/>
            </a:solidFill>
            <a:ln>
              <a:noFill/>
            </a:ln>
            <a:effectLst/>
          </c:spPr>
          <c:invertIfNegative val="0"/>
          <c:val>
            <c:numRef>
              <c:f>Sheet1!$C$18:$P$18</c:f>
              <c:numCache>
                <c:formatCode>General</c:formatCode>
                <c:ptCount val="14"/>
                <c:pt idx="0">
                  <c:v>2.4670357949837633E-2</c:v>
                </c:pt>
                <c:pt idx="1">
                  <c:v>2.9662591483891217E-2</c:v>
                </c:pt>
                <c:pt idx="2">
                  <c:v>0.17875104149116147</c:v>
                </c:pt>
                <c:pt idx="3">
                  <c:v>0.20164653694091253</c:v>
                </c:pt>
                <c:pt idx="4">
                  <c:v>0.12706538371881007</c:v>
                </c:pt>
                <c:pt idx="5">
                  <c:v>0.15044094600863658</c:v>
                </c:pt>
                <c:pt idx="6">
                  <c:v>3.8774629390707474E-4</c:v>
                </c:pt>
                <c:pt idx="7">
                  <c:v>3.8774629390707474E-4</c:v>
                </c:pt>
                <c:pt idx="8">
                  <c:v>7.1093744590592992E-2</c:v>
                </c:pt>
                <c:pt idx="9">
                  <c:v>7.1352242119864379E-2</c:v>
                </c:pt>
                <c:pt idx="10">
                  <c:v>7.1961557724575492E-2</c:v>
                </c:pt>
                <c:pt idx="11">
                  <c:v>7.1887701287640812E-2</c:v>
                </c:pt>
                <c:pt idx="12">
                  <c:v>4.339065669912503E-4</c:v>
                </c:pt>
                <c:pt idx="13">
                  <c:v>2.5849752927138318E-4</c:v>
                </c:pt>
              </c:numCache>
            </c:numRef>
          </c:val>
          <c:extLst>
            <c:ext xmlns:c16="http://schemas.microsoft.com/office/drawing/2014/chart" uri="{C3380CC4-5D6E-409C-BE32-E72D297353CC}">
              <c16:uniqueId val="{00000001-1FE4-4575-B5AD-E83CA659E116}"/>
            </c:ext>
          </c:extLst>
        </c:ser>
        <c:ser>
          <c:idx val="2"/>
          <c:order val="2"/>
          <c:tx>
            <c:strRef>
              <c:f>Sheet1!$B$19</c:f>
              <c:strCache>
                <c:ptCount val="1"/>
                <c:pt idx="0">
                  <c:v>gfx900</c:v>
                </c:pt>
              </c:strCache>
            </c:strRef>
          </c:tx>
          <c:spPr>
            <a:solidFill>
              <a:schemeClr val="accent3"/>
            </a:solidFill>
            <a:ln>
              <a:noFill/>
            </a:ln>
            <a:effectLst/>
          </c:spPr>
          <c:invertIfNegative val="0"/>
          <c:val>
            <c:numRef>
              <c:f>Sheet1!$C$19:$P$19</c:f>
              <c:numCache>
                <c:formatCode>General</c:formatCode>
                <c:ptCount val="14"/>
                <c:pt idx="0">
                  <c:v>2.4742624994229259E-2</c:v>
                </c:pt>
                <c:pt idx="1">
                  <c:v>2.9666220396103598E-2</c:v>
                </c:pt>
                <c:pt idx="2">
                  <c:v>0.17873597710170352</c:v>
                </c:pt>
                <c:pt idx="3">
                  <c:v>0.20148654263422741</c:v>
                </c:pt>
                <c:pt idx="4">
                  <c:v>0.12693319791330041</c:v>
                </c:pt>
                <c:pt idx="5">
                  <c:v>0.15034855269839803</c:v>
                </c:pt>
                <c:pt idx="6">
                  <c:v>3.9010202668390197E-4</c:v>
                </c:pt>
                <c:pt idx="7">
                  <c:v>3.9010202668390197E-4</c:v>
                </c:pt>
                <c:pt idx="8">
                  <c:v>7.1102442177184796E-2</c:v>
                </c:pt>
                <c:pt idx="9">
                  <c:v>7.1360971330963488E-2</c:v>
                </c:pt>
                <c:pt idx="10">
                  <c:v>7.212963390425188E-2</c:v>
                </c:pt>
                <c:pt idx="11">
                  <c:v>7.2067309911823085E-2</c:v>
                </c:pt>
                <c:pt idx="12">
                  <c:v>5.7245741193850703E-4</c:v>
                </c:pt>
                <c:pt idx="13">
                  <c:v>7.3865472508194448E-5</c:v>
                </c:pt>
              </c:numCache>
            </c:numRef>
          </c:val>
          <c:extLst>
            <c:ext xmlns:c16="http://schemas.microsoft.com/office/drawing/2014/chart" uri="{C3380CC4-5D6E-409C-BE32-E72D297353CC}">
              <c16:uniqueId val="{00000002-1FE4-4575-B5AD-E83CA659E116}"/>
            </c:ext>
          </c:extLst>
        </c:ser>
        <c:dLbls>
          <c:showLegendKey val="0"/>
          <c:showVal val="0"/>
          <c:showCatName val="0"/>
          <c:showSerName val="0"/>
          <c:showPercent val="0"/>
          <c:showBubbleSize val="0"/>
        </c:dLbls>
        <c:gapWidth val="219"/>
        <c:overlap val="-27"/>
        <c:axId val="675082528"/>
        <c:axId val="675086136"/>
      </c:barChart>
      <c:catAx>
        <c:axId val="67508252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5086136"/>
        <c:crosses val="autoZero"/>
        <c:auto val="1"/>
        <c:lblAlgn val="ctr"/>
        <c:lblOffset val="100"/>
        <c:noMultiLvlLbl val="0"/>
      </c:catAx>
      <c:valAx>
        <c:axId val="6750861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50825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nw % Virtual</a:t>
            </a:r>
            <a:r>
              <a:rPr lang="en-US" baseline="0"/>
              <a:t> Register X Use / Instruction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Sheet1!$B$20</c:f>
              <c:strCache>
                <c:ptCount val="1"/>
                <c:pt idx="0">
                  <c:v>gfx801</c:v>
                </c:pt>
              </c:strCache>
            </c:strRef>
          </c:tx>
          <c:spPr>
            <a:solidFill>
              <a:schemeClr val="accent1"/>
            </a:solidFill>
            <a:ln>
              <a:noFill/>
            </a:ln>
            <a:effectLst/>
          </c:spPr>
          <c:invertIfNegative val="0"/>
          <c:val>
            <c:numRef>
              <c:f>Sheet1!$C$20:$X$20</c:f>
              <c:numCache>
                <c:formatCode>General</c:formatCode>
                <c:ptCount val="22"/>
                <c:pt idx="0">
                  <c:v>8.1334723670490092E-2</c:v>
                </c:pt>
                <c:pt idx="1">
                  <c:v>2.3983315954118872E-2</c:v>
                </c:pt>
                <c:pt idx="2">
                  <c:v>1.9812304483837331E-2</c:v>
                </c:pt>
                <c:pt idx="3">
                  <c:v>8.3420229405630868E-3</c:v>
                </c:pt>
                <c:pt idx="4">
                  <c:v>6.2565172054223151E-3</c:v>
                </c:pt>
                <c:pt idx="5">
                  <c:v>8.863399374348279E-3</c:v>
                </c:pt>
                <c:pt idx="6">
                  <c:v>5.7351407716371219E-3</c:v>
                </c:pt>
                <c:pt idx="7">
                  <c:v>6.7778936392075082E-3</c:v>
                </c:pt>
                <c:pt idx="8">
                  <c:v>4.6923879040667365E-3</c:v>
                </c:pt>
                <c:pt idx="9">
                  <c:v>6.7778936392075082E-3</c:v>
                </c:pt>
                <c:pt idx="10">
                  <c:v>4.6923879040667365E-3</c:v>
                </c:pt>
                <c:pt idx="11">
                  <c:v>6.7778936392075082E-3</c:v>
                </c:pt>
                <c:pt idx="12">
                  <c:v>4.6923879040667365E-3</c:v>
                </c:pt>
                <c:pt idx="13">
                  <c:v>6.7778936392075082E-3</c:v>
                </c:pt>
                <c:pt idx="14">
                  <c:v>4.6923879040667365E-3</c:v>
                </c:pt>
                <c:pt idx="15">
                  <c:v>6.7778936392075082E-3</c:v>
                </c:pt>
                <c:pt idx="16">
                  <c:v>4.6923879040667365E-3</c:v>
                </c:pt>
                <c:pt idx="17">
                  <c:v>6.7778936392075082E-3</c:v>
                </c:pt>
                <c:pt idx="18">
                  <c:v>4.6923879040667365E-3</c:v>
                </c:pt>
                <c:pt idx="19">
                  <c:v>6.7778936392075082E-3</c:v>
                </c:pt>
                <c:pt idx="20">
                  <c:v>4.6923879040667365E-3</c:v>
                </c:pt>
                <c:pt idx="21">
                  <c:v>6.7778936392075082E-3</c:v>
                </c:pt>
              </c:numCache>
            </c:numRef>
          </c:val>
          <c:extLst>
            <c:ext xmlns:c16="http://schemas.microsoft.com/office/drawing/2014/chart" uri="{C3380CC4-5D6E-409C-BE32-E72D297353CC}">
              <c16:uniqueId val="{00000000-720F-4906-8696-85DF1858FD2D}"/>
            </c:ext>
          </c:extLst>
        </c:ser>
        <c:ser>
          <c:idx val="1"/>
          <c:order val="1"/>
          <c:tx>
            <c:strRef>
              <c:f>Sheet1!$B$21</c:f>
              <c:strCache>
                <c:ptCount val="1"/>
                <c:pt idx="0">
                  <c:v>gfx803</c:v>
                </c:pt>
              </c:strCache>
            </c:strRef>
          </c:tx>
          <c:spPr>
            <a:solidFill>
              <a:schemeClr val="accent2"/>
            </a:solidFill>
            <a:ln>
              <a:noFill/>
            </a:ln>
            <a:effectLst/>
          </c:spPr>
          <c:invertIfNegative val="0"/>
          <c:val>
            <c:numRef>
              <c:f>Sheet1!$C$21:$X$21</c:f>
              <c:numCache>
                <c:formatCode>General</c:formatCode>
                <c:ptCount val="22"/>
                <c:pt idx="0">
                  <c:v>0.14171596826521987</c:v>
                </c:pt>
                <c:pt idx="1">
                  <c:v>0.10927233566891137</c:v>
                </c:pt>
                <c:pt idx="2">
                  <c:v>0.14801384988685623</c:v>
                </c:pt>
                <c:pt idx="3">
                  <c:v>0.2873033615965539</c:v>
                </c:pt>
                <c:pt idx="4">
                  <c:v>7.5888110362877945E-2</c:v>
                </c:pt>
                <c:pt idx="5">
                  <c:v>0.21554568008942446</c:v>
                </c:pt>
                <c:pt idx="6">
                  <c:v>1.4994956241991329E-4</c:v>
                </c:pt>
                <c:pt idx="7">
                  <c:v>1.7721311922353389E-4</c:v>
                </c:pt>
                <c:pt idx="8">
                  <c:v>1.2268600561629269E-4</c:v>
                </c:pt>
                <c:pt idx="9">
                  <c:v>1.7721311922353389E-4</c:v>
                </c:pt>
                <c:pt idx="10">
                  <c:v>1.2268600561629269E-4</c:v>
                </c:pt>
                <c:pt idx="11">
                  <c:v>1.7721311922353389E-4</c:v>
                </c:pt>
                <c:pt idx="12">
                  <c:v>1.2268600561629269E-4</c:v>
                </c:pt>
                <c:pt idx="13">
                  <c:v>1.7721311922353389E-4</c:v>
                </c:pt>
                <c:pt idx="14">
                  <c:v>1.2268600561629269E-4</c:v>
                </c:pt>
                <c:pt idx="15">
                  <c:v>1.7721311922353389E-4</c:v>
                </c:pt>
                <c:pt idx="16">
                  <c:v>1.2268600561629269E-4</c:v>
                </c:pt>
                <c:pt idx="17">
                  <c:v>1.7721311922353389E-4</c:v>
                </c:pt>
                <c:pt idx="18">
                  <c:v>1.2268600561629269E-4</c:v>
                </c:pt>
                <c:pt idx="19">
                  <c:v>1.7721311922353389E-4</c:v>
                </c:pt>
                <c:pt idx="20">
                  <c:v>1.2268600561629269E-4</c:v>
                </c:pt>
                <c:pt idx="21">
                  <c:v>1.7721311922353389E-4</c:v>
                </c:pt>
              </c:numCache>
            </c:numRef>
          </c:val>
          <c:extLst>
            <c:ext xmlns:c16="http://schemas.microsoft.com/office/drawing/2014/chart" uri="{C3380CC4-5D6E-409C-BE32-E72D297353CC}">
              <c16:uniqueId val="{00000001-720F-4906-8696-85DF1858FD2D}"/>
            </c:ext>
          </c:extLst>
        </c:ser>
        <c:ser>
          <c:idx val="2"/>
          <c:order val="2"/>
          <c:tx>
            <c:strRef>
              <c:f>Sheet1!$B$22</c:f>
              <c:strCache>
                <c:ptCount val="1"/>
                <c:pt idx="0">
                  <c:v>gfx900</c:v>
                </c:pt>
              </c:strCache>
            </c:strRef>
          </c:tx>
          <c:spPr>
            <a:solidFill>
              <a:schemeClr val="accent3"/>
            </a:solidFill>
            <a:ln>
              <a:noFill/>
            </a:ln>
            <a:effectLst/>
          </c:spPr>
          <c:invertIfNegative val="0"/>
          <c:val>
            <c:numRef>
              <c:f>Sheet1!$C$22:$X$22</c:f>
              <c:numCache>
                <c:formatCode>General</c:formatCode>
                <c:ptCount val="22"/>
                <c:pt idx="0">
                  <c:v>0.1419711768321836</c:v>
                </c:pt>
                <c:pt idx="1">
                  <c:v>0.10984222389181067</c:v>
                </c:pt>
                <c:pt idx="2">
                  <c:v>0.14859640734922477</c:v>
                </c:pt>
                <c:pt idx="3">
                  <c:v>0.28886005054299568</c:v>
                </c:pt>
                <c:pt idx="4">
                  <c:v>7.7836213373403462E-2</c:v>
                </c:pt>
                <c:pt idx="5">
                  <c:v>0.21745782391913121</c:v>
                </c:pt>
                <c:pt idx="6">
                  <c:v>8.3327641554538628E-4</c:v>
                </c:pt>
                <c:pt idx="7">
                  <c:v>1.2704050269790315E-3</c:v>
                </c:pt>
                <c:pt idx="8">
                  <c:v>1.1747831432279215E-3</c:v>
                </c:pt>
                <c:pt idx="9">
                  <c:v>1.3796871798374428E-3</c:v>
                </c:pt>
                <c:pt idx="10">
                  <c:v>1.0108599139403045E-3</c:v>
                </c:pt>
                <c:pt idx="11">
                  <c:v>1.0245201830476061E-3</c:v>
                </c:pt>
                <c:pt idx="12">
                  <c:v>1.0108599139403045E-3</c:v>
                </c:pt>
                <c:pt idx="13">
                  <c:v>1.0108599139403045E-3</c:v>
                </c:pt>
                <c:pt idx="14">
                  <c:v>1.0108599139403045E-3</c:v>
                </c:pt>
                <c:pt idx="15">
                  <c:v>1.0108599139403045E-3</c:v>
                </c:pt>
                <c:pt idx="16">
                  <c:v>1.0108599139403045E-3</c:v>
                </c:pt>
                <c:pt idx="17">
                  <c:v>1.3113858343009358E-3</c:v>
                </c:pt>
                <c:pt idx="18">
                  <c:v>8.605969537599891E-4</c:v>
                </c:pt>
                <c:pt idx="19">
                  <c:v>7.3765453179427639E-4</c:v>
                </c:pt>
                <c:pt idx="20">
                  <c:v>4.3712861143364526E-4</c:v>
                </c:pt>
                <c:pt idx="21">
                  <c:v>3.4150672768253537E-4</c:v>
                </c:pt>
              </c:numCache>
            </c:numRef>
          </c:val>
          <c:extLst>
            <c:ext xmlns:c16="http://schemas.microsoft.com/office/drawing/2014/chart" uri="{C3380CC4-5D6E-409C-BE32-E72D297353CC}">
              <c16:uniqueId val="{00000002-720F-4906-8696-85DF1858FD2D}"/>
            </c:ext>
          </c:extLst>
        </c:ser>
        <c:dLbls>
          <c:showLegendKey val="0"/>
          <c:showVal val="0"/>
          <c:showCatName val="0"/>
          <c:showSerName val="0"/>
          <c:showPercent val="0"/>
          <c:showBubbleSize val="0"/>
        </c:dLbls>
        <c:gapWidth val="219"/>
        <c:overlap val="-27"/>
        <c:axId val="225449648"/>
        <c:axId val="225450304"/>
      </c:barChart>
      <c:catAx>
        <c:axId val="22544964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5450304"/>
        <c:crosses val="autoZero"/>
        <c:auto val="1"/>
        <c:lblAlgn val="ctr"/>
        <c:lblOffset val="100"/>
        <c:noMultiLvlLbl val="0"/>
      </c:catAx>
      <c:valAx>
        <c:axId val="225450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5449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square </a:t>
            </a:r>
            <a:r>
              <a:rPr lang="en-US" baseline="0"/>
              <a:t>% Virtual Register X Use / Instruction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Sheet1!$B$23</c:f>
              <c:strCache>
                <c:ptCount val="1"/>
                <c:pt idx="0">
                  <c:v>gfx801</c:v>
                </c:pt>
              </c:strCache>
            </c:strRef>
          </c:tx>
          <c:spPr>
            <a:solidFill>
              <a:schemeClr val="accent1"/>
            </a:solidFill>
            <a:ln>
              <a:noFill/>
            </a:ln>
            <a:effectLst/>
          </c:spPr>
          <c:invertIfNegative val="0"/>
          <c:val>
            <c:numRef>
              <c:f>Sheet1!$C$23:$K$23</c:f>
              <c:numCache>
                <c:formatCode>General</c:formatCode>
                <c:ptCount val="9"/>
                <c:pt idx="0">
                  <c:v>3.8809831824062092E-2</c:v>
                </c:pt>
                <c:pt idx="1">
                  <c:v>0.13389391979301424</c:v>
                </c:pt>
                <c:pt idx="2">
                  <c:v>0.39586028460543338</c:v>
                </c:pt>
                <c:pt idx="3">
                  <c:v>8.538163001293661E-2</c:v>
                </c:pt>
                <c:pt idx="4">
                  <c:v>0.20116429495472185</c:v>
                </c:pt>
                <c:pt idx="5">
                  <c:v>8.7322121604139713E-2</c:v>
                </c:pt>
                <c:pt idx="6">
                  <c:v>2.9754204398447608E-2</c:v>
                </c:pt>
                <c:pt idx="7">
                  <c:v>2.5873221216041398E-2</c:v>
                </c:pt>
                <c:pt idx="8">
                  <c:v>1.9404915912031048E-3</c:v>
                </c:pt>
              </c:numCache>
            </c:numRef>
          </c:val>
          <c:extLst>
            <c:ext xmlns:c16="http://schemas.microsoft.com/office/drawing/2014/chart" uri="{C3380CC4-5D6E-409C-BE32-E72D297353CC}">
              <c16:uniqueId val="{00000000-9F6E-4D60-8F72-8B9B6FB5D075}"/>
            </c:ext>
          </c:extLst>
        </c:ser>
        <c:ser>
          <c:idx val="1"/>
          <c:order val="1"/>
          <c:tx>
            <c:strRef>
              <c:f>Sheet1!$B$24</c:f>
              <c:strCache>
                <c:ptCount val="1"/>
                <c:pt idx="0">
                  <c:v>gfx803</c:v>
                </c:pt>
              </c:strCache>
            </c:strRef>
          </c:tx>
          <c:spPr>
            <a:solidFill>
              <a:schemeClr val="accent2"/>
            </a:solidFill>
            <a:ln>
              <a:noFill/>
            </a:ln>
            <a:effectLst/>
          </c:spPr>
          <c:invertIfNegative val="0"/>
          <c:val>
            <c:numRef>
              <c:f>Sheet1!$C$24:$K$24</c:f>
              <c:numCache>
                <c:formatCode>General</c:formatCode>
                <c:ptCount val="9"/>
                <c:pt idx="0">
                  <c:v>0.11215686274509803</c:v>
                </c:pt>
                <c:pt idx="1">
                  <c:v>0.1182843137254902</c:v>
                </c:pt>
                <c:pt idx="2">
                  <c:v>0.22519607843137254</c:v>
                </c:pt>
                <c:pt idx="3">
                  <c:v>0.23147058823529412</c:v>
                </c:pt>
                <c:pt idx="4">
                  <c:v>0.11477941176470588</c:v>
                </c:pt>
                <c:pt idx="5">
                  <c:v>0.18066176470588236</c:v>
                </c:pt>
                <c:pt idx="6">
                  <c:v>9.0196078431372551E-3</c:v>
                </c:pt>
                <c:pt idx="7">
                  <c:v>7.8431372549019607E-3</c:v>
                </c:pt>
                <c:pt idx="8">
                  <c:v>5.8823529411764701E-4</c:v>
                </c:pt>
              </c:numCache>
            </c:numRef>
          </c:val>
          <c:extLst>
            <c:ext xmlns:c16="http://schemas.microsoft.com/office/drawing/2014/chart" uri="{C3380CC4-5D6E-409C-BE32-E72D297353CC}">
              <c16:uniqueId val="{00000001-9F6E-4D60-8F72-8B9B6FB5D075}"/>
            </c:ext>
          </c:extLst>
        </c:ser>
        <c:ser>
          <c:idx val="2"/>
          <c:order val="2"/>
          <c:tx>
            <c:strRef>
              <c:f>Sheet1!$B$25</c:f>
              <c:strCache>
                <c:ptCount val="1"/>
                <c:pt idx="0">
                  <c:v>gfx900</c:v>
                </c:pt>
              </c:strCache>
            </c:strRef>
          </c:tx>
          <c:spPr>
            <a:solidFill>
              <a:schemeClr val="accent3"/>
            </a:solidFill>
            <a:ln>
              <a:noFill/>
            </a:ln>
            <a:effectLst/>
          </c:spPr>
          <c:invertIfNegative val="0"/>
          <c:val>
            <c:numRef>
              <c:f>Sheet1!$C$25:$K$25</c:f>
              <c:numCache>
                <c:formatCode>General</c:formatCode>
                <c:ptCount val="9"/>
                <c:pt idx="0">
                  <c:v>0.11215686274509803</c:v>
                </c:pt>
                <c:pt idx="1">
                  <c:v>0.1182843137254902</c:v>
                </c:pt>
                <c:pt idx="2">
                  <c:v>0.22519607843137254</c:v>
                </c:pt>
                <c:pt idx="3">
                  <c:v>0.23147058823529412</c:v>
                </c:pt>
                <c:pt idx="4">
                  <c:v>0.11477941176470588</c:v>
                </c:pt>
                <c:pt idx="5">
                  <c:v>0.18066176470588236</c:v>
                </c:pt>
                <c:pt idx="6">
                  <c:v>9.0196078431372551E-3</c:v>
                </c:pt>
                <c:pt idx="7">
                  <c:v>7.8431372549019607E-3</c:v>
                </c:pt>
                <c:pt idx="8">
                  <c:v>5.8823529411764701E-4</c:v>
                </c:pt>
              </c:numCache>
            </c:numRef>
          </c:val>
          <c:extLst>
            <c:ext xmlns:c16="http://schemas.microsoft.com/office/drawing/2014/chart" uri="{C3380CC4-5D6E-409C-BE32-E72D297353CC}">
              <c16:uniqueId val="{00000002-9F6E-4D60-8F72-8B9B6FB5D075}"/>
            </c:ext>
          </c:extLst>
        </c:ser>
        <c:dLbls>
          <c:showLegendKey val="0"/>
          <c:showVal val="0"/>
          <c:showCatName val="0"/>
          <c:showSerName val="0"/>
          <c:showPercent val="0"/>
          <c:showBubbleSize val="0"/>
        </c:dLbls>
        <c:gapWidth val="219"/>
        <c:overlap val="-27"/>
        <c:axId val="683375184"/>
        <c:axId val="683376168"/>
      </c:barChart>
      <c:catAx>
        <c:axId val="68337518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3376168"/>
        <c:crosses val="autoZero"/>
        <c:auto val="1"/>
        <c:lblAlgn val="ctr"/>
        <c:lblOffset val="100"/>
        <c:noMultiLvlLbl val="0"/>
      </c:catAx>
      <c:valAx>
        <c:axId val="683376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33751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backprop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c:f>
              <c:strCache>
                <c:ptCount val="1"/>
                <c:pt idx="0">
                  <c:v>gfx801</c:v>
                </c:pt>
              </c:strCache>
            </c:strRef>
          </c:tx>
          <c:spPr>
            <a:solidFill>
              <a:schemeClr val="accent1"/>
            </a:solidFill>
            <a:ln>
              <a:noFill/>
            </a:ln>
            <a:effectLst/>
          </c:spPr>
          <c:invertIfNegative val="0"/>
          <c:val>
            <c:numRef>
              <c:f>Sheet1!$C$2:$AG$2</c:f>
              <c:numCache>
                <c:formatCode>General</c:formatCode>
                <c:ptCount val="31"/>
                <c:pt idx="0">
                  <c:v>0</c:v>
                </c:pt>
                <c:pt idx="1">
                  <c:v>0.20163011837764408</c:v>
                </c:pt>
                <c:pt idx="2">
                  <c:v>0.18591111973607607</c:v>
                </c:pt>
                <c:pt idx="3">
                  <c:v>0.15350281389481854</c:v>
                </c:pt>
                <c:pt idx="4">
                  <c:v>4.1141082864350864E-2</c:v>
                </c:pt>
                <c:pt idx="5">
                  <c:v>6.4040364836017855E-2</c:v>
                </c:pt>
                <c:pt idx="6">
                  <c:v>5.2590723850184359E-2</c:v>
                </c:pt>
                <c:pt idx="7">
                  <c:v>2.3869590529788473E-2</c:v>
                </c:pt>
                <c:pt idx="8">
                  <c:v>3.5901416650494858E-2</c:v>
                </c:pt>
                <c:pt idx="9">
                  <c:v>2.4839899087909956E-2</c:v>
                </c:pt>
                <c:pt idx="10">
                  <c:v>1.0867455850960606E-2</c:v>
                </c:pt>
                <c:pt idx="11">
                  <c:v>7.7624684649718612E-3</c:v>
                </c:pt>
                <c:pt idx="12">
                  <c:v>6.4040364836017855E-3</c:v>
                </c:pt>
                <c:pt idx="13">
                  <c:v>1.901804773918106E-2</c:v>
                </c:pt>
                <c:pt idx="14">
                  <c:v>1.5524936929943722E-3</c:v>
                </c:pt>
                <c:pt idx="15">
                  <c:v>7.9565301765961577E-3</c:v>
                </c:pt>
                <c:pt idx="16">
                  <c:v>4.6574810789831167E-3</c:v>
                </c:pt>
                <c:pt idx="17">
                  <c:v>1.4166504948573647E-2</c:v>
                </c:pt>
                <c:pt idx="18">
                  <c:v>6.2099747719774889E-3</c:v>
                </c:pt>
                <c:pt idx="19">
                  <c:v>0</c:v>
                </c:pt>
                <c:pt idx="20">
                  <c:v>3.1049873859887445E-3</c:v>
                </c:pt>
                <c:pt idx="21">
                  <c:v>1.9406171162429653E-3</c:v>
                </c:pt>
                <c:pt idx="22">
                  <c:v>0</c:v>
                </c:pt>
                <c:pt idx="23">
                  <c:v>2.4839899087909956E-2</c:v>
                </c:pt>
                <c:pt idx="24">
                  <c:v>7.7624684649718612E-3</c:v>
                </c:pt>
                <c:pt idx="25">
                  <c:v>1.7465554046186688E-3</c:v>
                </c:pt>
                <c:pt idx="26">
                  <c:v>4.6574810789831167E-3</c:v>
                </c:pt>
                <c:pt idx="27">
                  <c:v>6.2099747719774889E-3</c:v>
                </c:pt>
                <c:pt idx="28">
                  <c:v>0</c:v>
                </c:pt>
                <c:pt idx="29">
                  <c:v>0</c:v>
                </c:pt>
                <c:pt idx="30">
                  <c:v>0</c:v>
                </c:pt>
              </c:numCache>
            </c:numRef>
          </c:val>
          <c:extLst>
            <c:ext xmlns:c16="http://schemas.microsoft.com/office/drawing/2014/chart" uri="{C3380CC4-5D6E-409C-BE32-E72D297353CC}">
              <c16:uniqueId val="{00000000-8BBC-42BD-AF7A-5A3BED76BE7E}"/>
            </c:ext>
          </c:extLst>
        </c:ser>
        <c:ser>
          <c:idx val="1"/>
          <c:order val="1"/>
          <c:tx>
            <c:strRef>
              <c:f>Sheet1!$B$3</c:f>
              <c:strCache>
                <c:ptCount val="1"/>
                <c:pt idx="0">
                  <c:v>gfx803</c:v>
                </c:pt>
              </c:strCache>
            </c:strRef>
          </c:tx>
          <c:spPr>
            <a:solidFill>
              <a:schemeClr val="accent2"/>
            </a:solidFill>
            <a:ln>
              <a:noFill/>
            </a:ln>
            <a:effectLst/>
          </c:spPr>
          <c:invertIfNegative val="0"/>
          <c:val>
            <c:numRef>
              <c:f>Sheet1!$C$3:$AG$3</c:f>
              <c:numCache>
                <c:formatCode>General</c:formatCode>
                <c:ptCount val="31"/>
                <c:pt idx="0">
                  <c:v>0</c:v>
                </c:pt>
                <c:pt idx="1">
                  <c:v>1.68252040747487E-2</c:v>
                </c:pt>
                <c:pt idx="2">
                  <c:v>0.29044053160628752</c:v>
                </c:pt>
                <c:pt idx="3">
                  <c:v>8.9995277609120957E-3</c:v>
                </c:pt>
                <c:pt idx="4">
                  <c:v>3.3461512514335831E-3</c:v>
                </c:pt>
                <c:pt idx="5">
                  <c:v>5.1001821493624772E-3</c:v>
                </c:pt>
                <c:pt idx="6">
                  <c:v>3.6564797949133103E-3</c:v>
                </c:pt>
                <c:pt idx="7">
                  <c:v>6.8258787020171352E-2</c:v>
                </c:pt>
                <c:pt idx="8">
                  <c:v>7.5355865884099038E-2</c:v>
                </c:pt>
                <c:pt idx="9">
                  <c:v>0.14339877217837144</c:v>
                </c:pt>
                <c:pt idx="10">
                  <c:v>0.10985630439182352</c:v>
                </c:pt>
                <c:pt idx="11">
                  <c:v>6.9635026647777098E-2</c:v>
                </c:pt>
                <c:pt idx="12">
                  <c:v>9.8495581191391764E-4</c:v>
                </c:pt>
                <c:pt idx="13">
                  <c:v>9.9844835728260138E-4</c:v>
                </c:pt>
                <c:pt idx="14">
                  <c:v>9.7146326654523379E-4</c:v>
                </c:pt>
                <c:pt idx="15">
                  <c:v>6.2848276327329144E-2</c:v>
                </c:pt>
                <c:pt idx="16">
                  <c:v>1.1873439924441746E-3</c:v>
                </c:pt>
                <c:pt idx="17">
                  <c:v>6.2295081967213117E-2</c:v>
                </c:pt>
                <c:pt idx="18">
                  <c:v>6.4764217769682246E-4</c:v>
                </c:pt>
                <c:pt idx="19">
                  <c:v>4.3176145179788167E-4</c:v>
                </c:pt>
                <c:pt idx="20">
                  <c:v>1.0794036294947042E-4</c:v>
                </c:pt>
                <c:pt idx="21">
                  <c:v>2.4286581663630845E-4</c:v>
                </c:pt>
                <c:pt idx="22">
                  <c:v>6.3414963232813872E-4</c:v>
                </c:pt>
                <c:pt idx="23">
                  <c:v>8.7701544896444719E-4</c:v>
                </c:pt>
                <c:pt idx="24">
                  <c:v>8.6352290359576335E-4</c:v>
                </c:pt>
                <c:pt idx="25">
                  <c:v>2.2937327126762463E-4</c:v>
                </c:pt>
                <c:pt idx="26">
                  <c:v>1.0794036294947042E-4</c:v>
                </c:pt>
                <c:pt idx="27">
                  <c:v>0</c:v>
                </c:pt>
                <c:pt idx="28">
                  <c:v>3.2382108884841123E-4</c:v>
                </c:pt>
                <c:pt idx="29">
                  <c:v>5.3970181474735212E-4</c:v>
                </c:pt>
                <c:pt idx="30">
                  <c:v>1.0794036294947042E-4</c:v>
                </c:pt>
              </c:numCache>
            </c:numRef>
          </c:val>
          <c:extLst>
            <c:ext xmlns:c16="http://schemas.microsoft.com/office/drawing/2014/chart" uri="{C3380CC4-5D6E-409C-BE32-E72D297353CC}">
              <c16:uniqueId val="{00000001-8BBC-42BD-AF7A-5A3BED76BE7E}"/>
            </c:ext>
          </c:extLst>
        </c:ser>
        <c:ser>
          <c:idx val="2"/>
          <c:order val="2"/>
          <c:tx>
            <c:strRef>
              <c:f>Sheet1!$B$4</c:f>
              <c:strCache>
                <c:ptCount val="1"/>
                <c:pt idx="0">
                  <c:v>gfx900</c:v>
                </c:pt>
              </c:strCache>
            </c:strRef>
          </c:tx>
          <c:spPr>
            <a:solidFill>
              <a:schemeClr val="accent3"/>
            </a:solidFill>
            <a:ln>
              <a:noFill/>
            </a:ln>
            <a:effectLst/>
          </c:spPr>
          <c:invertIfNegative val="0"/>
          <c:val>
            <c:numRef>
              <c:f>Sheet1!$C$4:$AG$4</c:f>
              <c:numCache>
                <c:formatCode>General</c:formatCode>
                <c:ptCount val="31"/>
                <c:pt idx="0">
                  <c:v>0</c:v>
                </c:pt>
                <c:pt idx="1">
                  <c:v>1.68252040747487E-2</c:v>
                </c:pt>
                <c:pt idx="2">
                  <c:v>0.29044053160628752</c:v>
                </c:pt>
                <c:pt idx="3">
                  <c:v>8.9995277609120957E-3</c:v>
                </c:pt>
                <c:pt idx="4">
                  <c:v>3.3461512514335831E-3</c:v>
                </c:pt>
                <c:pt idx="5">
                  <c:v>5.1001821493624772E-3</c:v>
                </c:pt>
                <c:pt idx="6">
                  <c:v>3.6564797949133103E-3</c:v>
                </c:pt>
                <c:pt idx="7">
                  <c:v>6.8258787020171352E-2</c:v>
                </c:pt>
                <c:pt idx="8">
                  <c:v>7.5355865884099038E-2</c:v>
                </c:pt>
                <c:pt idx="9">
                  <c:v>0.14339877217837144</c:v>
                </c:pt>
                <c:pt idx="10">
                  <c:v>0.10985630439182352</c:v>
                </c:pt>
                <c:pt idx="11">
                  <c:v>6.9635026647777098E-2</c:v>
                </c:pt>
                <c:pt idx="12">
                  <c:v>9.8495581191391764E-4</c:v>
                </c:pt>
                <c:pt idx="13">
                  <c:v>9.9844835728260138E-4</c:v>
                </c:pt>
                <c:pt idx="14">
                  <c:v>9.7146326654523379E-4</c:v>
                </c:pt>
                <c:pt idx="15">
                  <c:v>6.2848276327329144E-2</c:v>
                </c:pt>
                <c:pt idx="16">
                  <c:v>1.1873439924441746E-3</c:v>
                </c:pt>
                <c:pt idx="17">
                  <c:v>6.2295081967213117E-2</c:v>
                </c:pt>
                <c:pt idx="18">
                  <c:v>6.4764217769682246E-4</c:v>
                </c:pt>
                <c:pt idx="19">
                  <c:v>4.3176145179788167E-4</c:v>
                </c:pt>
                <c:pt idx="20">
                  <c:v>1.0794036294947042E-4</c:v>
                </c:pt>
                <c:pt idx="21">
                  <c:v>2.4286581663630845E-4</c:v>
                </c:pt>
                <c:pt idx="22">
                  <c:v>6.3414963232813872E-4</c:v>
                </c:pt>
                <c:pt idx="23">
                  <c:v>8.7701544896444719E-4</c:v>
                </c:pt>
                <c:pt idx="24">
                  <c:v>8.6352290359576335E-4</c:v>
                </c:pt>
                <c:pt idx="25">
                  <c:v>2.2937327126762463E-4</c:v>
                </c:pt>
                <c:pt idx="26">
                  <c:v>1.0794036294947042E-4</c:v>
                </c:pt>
                <c:pt idx="27">
                  <c:v>0</c:v>
                </c:pt>
                <c:pt idx="28">
                  <c:v>3.2382108884841123E-4</c:v>
                </c:pt>
                <c:pt idx="29">
                  <c:v>5.3970181474735212E-4</c:v>
                </c:pt>
                <c:pt idx="30">
                  <c:v>1.0794036294947042E-4</c:v>
                </c:pt>
              </c:numCache>
            </c:numRef>
          </c:val>
          <c:extLst>
            <c:ext xmlns:c16="http://schemas.microsoft.com/office/drawing/2014/chart" uri="{C3380CC4-5D6E-409C-BE32-E72D297353CC}">
              <c16:uniqueId val="{00000002-8BBC-42BD-AF7A-5A3BED76BE7E}"/>
            </c:ext>
          </c:extLst>
        </c:ser>
        <c:dLbls>
          <c:showLegendKey val="0"/>
          <c:showVal val="0"/>
          <c:showCatName val="0"/>
          <c:showSerName val="0"/>
          <c:showPercent val="0"/>
          <c:showBubbleSize val="0"/>
        </c:dLbls>
        <c:gapWidth val="219"/>
        <c:overlap val="-27"/>
        <c:axId val="571532944"/>
        <c:axId val="571531960"/>
      </c:barChart>
      <c:catAx>
        <c:axId val="57153294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1531960"/>
        <c:crosses val="autoZero"/>
        <c:auto val="1"/>
        <c:lblAlgn val="ctr"/>
        <c:lblOffset val="100"/>
        <c:noMultiLvlLbl val="0"/>
      </c:catAx>
      <c:valAx>
        <c:axId val="5715319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1532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hacc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Sheet1!$B$5</c:f>
              <c:strCache>
                <c:ptCount val="1"/>
                <c:pt idx="0">
                  <c:v>gfx801</c:v>
                </c:pt>
              </c:strCache>
            </c:strRef>
          </c:tx>
          <c:spPr>
            <a:solidFill>
              <a:schemeClr val="accent1"/>
            </a:solidFill>
            <a:ln>
              <a:noFill/>
            </a:ln>
            <a:effectLst/>
          </c:spPr>
          <c:invertIfNegative val="0"/>
          <c:val>
            <c:numRef>
              <c:f>Sheet1!$C$5:$AG$5</c:f>
              <c:numCache>
                <c:formatCode>General</c:formatCode>
                <c:ptCount val="31"/>
                <c:pt idx="0">
                  <c:v>0</c:v>
                </c:pt>
                <c:pt idx="1">
                  <c:v>0.15680286141682381</c:v>
                </c:pt>
                <c:pt idx="2">
                  <c:v>0.102117625392366</c:v>
                </c:pt>
                <c:pt idx="3">
                  <c:v>0.1182410808673444</c:v>
                </c:pt>
                <c:pt idx="4">
                  <c:v>6.1923186991458899E-2</c:v>
                </c:pt>
                <c:pt idx="5">
                  <c:v>7.2363259826866949E-2</c:v>
                </c:pt>
                <c:pt idx="6">
                  <c:v>2.3474252574923062E-2</c:v>
                </c:pt>
                <c:pt idx="7">
                  <c:v>7.9213471481073897E-3</c:v>
                </c:pt>
                <c:pt idx="8">
                  <c:v>6.0101850405749552E-3</c:v>
                </c:pt>
                <c:pt idx="9">
                  <c:v>6.4197262262537885E-2</c:v>
                </c:pt>
                <c:pt idx="10">
                  <c:v>3.430522441484766E-4</c:v>
                </c:pt>
                <c:pt idx="11">
                  <c:v>3.117351853339749E-2</c:v>
                </c:pt>
                <c:pt idx="12">
                  <c:v>1.6037241029409507E-2</c:v>
                </c:pt>
                <c:pt idx="13">
                  <c:v>1.3920698959919763E-3</c:v>
                </c:pt>
                <c:pt idx="14">
                  <c:v>5.1903804539664512E-2</c:v>
                </c:pt>
                <c:pt idx="15">
                  <c:v>5.0600206011900302E-3</c:v>
                </c:pt>
                <c:pt idx="16">
                  <c:v>2.7740287784722078E-2</c:v>
                </c:pt>
                <c:pt idx="17">
                  <c:v>2.5592600182539903E-2</c:v>
                </c:pt>
                <c:pt idx="18">
                  <c:v>0</c:v>
                </c:pt>
                <c:pt idx="19">
                  <c:v>5.9645952028657499E-3</c:v>
                </c:pt>
                <c:pt idx="20">
                  <c:v>0</c:v>
                </c:pt>
                <c:pt idx="21">
                  <c:v>2.2388672776005843E-3</c:v>
                </c:pt>
                <c:pt idx="22">
                  <c:v>4.1301684657349489E-3</c:v>
                </c:pt>
                <c:pt idx="23">
                  <c:v>3.0152486722523998E-4</c:v>
                </c:pt>
                <c:pt idx="24">
                  <c:v>1.2060994689009599E-3</c:v>
                </c:pt>
                <c:pt idx="25">
                  <c:v>2.309283264557377E-3</c:v>
                </c:pt>
                <c:pt idx="26">
                  <c:v>1.2060994689009599E-3</c:v>
                </c:pt>
                <c:pt idx="27">
                  <c:v>3.6182984067028795E-3</c:v>
                </c:pt>
                <c:pt idx="28">
                  <c:v>4.8614114072093335E-3</c:v>
                </c:pt>
                <c:pt idx="29">
                  <c:v>1.0185943344019109E-2</c:v>
                </c:pt>
                <c:pt idx="30">
                  <c:v>9.5357690644513923E-2</c:v>
                </c:pt>
              </c:numCache>
            </c:numRef>
          </c:val>
          <c:extLst>
            <c:ext xmlns:c16="http://schemas.microsoft.com/office/drawing/2014/chart" uri="{C3380CC4-5D6E-409C-BE32-E72D297353CC}">
              <c16:uniqueId val="{00000000-D294-4598-9DC6-2E1DE1D17B1B}"/>
            </c:ext>
          </c:extLst>
        </c:ser>
        <c:ser>
          <c:idx val="1"/>
          <c:order val="1"/>
          <c:tx>
            <c:strRef>
              <c:f>Sheet1!$B$6</c:f>
              <c:strCache>
                <c:ptCount val="1"/>
                <c:pt idx="0">
                  <c:v>gfx803</c:v>
                </c:pt>
              </c:strCache>
            </c:strRef>
          </c:tx>
          <c:spPr>
            <a:solidFill>
              <a:schemeClr val="accent2"/>
            </a:solidFill>
            <a:ln>
              <a:noFill/>
            </a:ln>
            <a:effectLst/>
          </c:spPr>
          <c:invertIfNegative val="0"/>
          <c:val>
            <c:numRef>
              <c:f>Sheet1!$C$6:$AG$6</c:f>
              <c:numCache>
                <c:formatCode>General</c:formatCode>
                <c:ptCount val="31"/>
                <c:pt idx="0">
                  <c:v>0</c:v>
                </c:pt>
                <c:pt idx="1">
                  <c:v>0.1544462277866451</c:v>
                </c:pt>
                <c:pt idx="2">
                  <c:v>0.10513602553785552</c:v>
                </c:pt>
                <c:pt idx="3">
                  <c:v>0.11646355831603096</c:v>
                </c:pt>
                <c:pt idx="4">
                  <c:v>6.1000084474104238E-2</c:v>
                </c:pt>
                <c:pt idx="5">
                  <c:v>7.1253017726223875E-2</c:v>
                </c:pt>
                <c:pt idx="6">
                  <c:v>2.3165911586734898E-2</c:v>
                </c:pt>
                <c:pt idx="7">
                  <c:v>8.3620471187661454E-3</c:v>
                </c:pt>
                <c:pt idx="8">
                  <c:v>7.5955557729158237E-3</c:v>
                </c:pt>
                <c:pt idx="9">
                  <c:v>6.6069419929664197E-2</c:v>
                </c:pt>
                <c:pt idx="10">
                  <c:v>3.5425771715402298E-3</c:v>
                </c:pt>
                <c:pt idx="11">
                  <c:v>3.2075261980873286E-2</c:v>
                </c:pt>
                <c:pt idx="12">
                  <c:v>1.5799325096367167E-2</c:v>
                </c:pt>
                <c:pt idx="13">
                  <c:v>1.3711480919967455E-3</c:v>
                </c:pt>
                <c:pt idx="14">
                  <c:v>5.1123727886680209E-2</c:v>
                </c:pt>
                <c:pt idx="15">
                  <c:v>5.4392431120260003E-3</c:v>
                </c:pt>
                <c:pt idx="16">
                  <c:v>2.7323371317040206E-2</c:v>
                </c:pt>
                <c:pt idx="17">
                  <c:v>2.5663232868429361E-2</c:v>
                </c:pt>
                <c:pt idx="18">
                  <c:v>0</c:v>
                </c:pt>
                <c:pt idx="19">
                  <c:v>5.874951649690336E-3</c:v>
                </c:pt>
                <c:pt idx="20">
                  <c:v>0</c:v>
                </c:pt>
                <c:pt idx="21">
                  <c:v>2.2621275914654479E-3</c:v>
                </c:pt>
                <c:pt idx="22">
                  <c:v>4.2388216307058923E-3</c:v>
                </c:pt>
                <c:pt idx="23">
                  <c:v>2.9699316648956747E-4</c:v>
                </c:pt>
                <c:pt idx="24">
                  <c:v>1.3017904064093616E-3</c:v>
                </c:pt>
                <c:pt idx="25">
                  <c:v>2.3883941472783777E-3</c:v>
                </c:pt>
                <c:pt idx="26">
                  <c:v>1.1879726659582699E-3</c:v>
                </c:pt>
                <c:pt idx="27">
                  <c:v>3.5639179978748095E-3</c:v>
                </c:pt>
                <c:pt idx="28">
                  <c:v>4.7883479088213195E-3</c:v>
                </c:pt>
                <c:pt idx="29">
                  <c:v>1.003285598054428E-2</c:v>
                </c:pt>
                <c:pt idx="30">
                  <c:v>9.3924533502874344E-2</c:v>
                </c:pt>
              </c:numCache>
            </c:numRef>
          </c:val>
          <c:extLst>
            <c:ext xmlns:c16="http://schemas.microsoft.com/office/drawing/2014/chart" uri="{C3380CC4-5D6E-409C-BE32-E72D297353CC}">
              <c16:uniqueId val="{00000001-D294-4598-9DC6-2E1DE1D17B1B}"/>
            </c:ext>
          </c:extLst>
        </c:ser>
        <c:ser>
          <c:idx val="2"/>
          <c:order val="2"/>
          <c:tx>
            <c:strRef>
              <c:f>Sheet1!$B$7</c:f>
              <c:strCache>
                <c:ptCount val="1"/>
                <c:pt idx="0">
                  <c:v>gfx900</c:v>
                </c:pt>
              </c:strCache>
            </c:strRef>
          </c:tx>
          <c:spPr>
            <a:solidFill>
              <a:schemeClr val="accent3"/>
            </a:solidFill>
            <a:ln>
              <a:noFill/>
            </a:ln>
            <a:effectLst/>
          </c:spPr>
          <c:invertIfNegative val="0"/>
          <c:val>
            <c:numRef>
              <c:f>Sheet1!$C$7:$AG$7</c:f>
              <c:numCache>
                <c:formatCode>General</c:formatCode>
                <c:ptCount val="31"/>
                <c:pt idx="0">
                  <c:v>0</c:v>
                </c:pt>
                <c:pt idx="1">
                  <c:v>0.15563420045260337</c:v>
                </c:pt>
                <c:pt idx="2">
                  <c:v>0.10276497081197399</c:v>
                </c:pt>
                <c:pt idx="3">
                  <c:v>0.11764664037595422</c:v>
                </c:pt>
                <c:pt idx="4">
                  <c:v>6.0989414060936949E-2</c:v>
                </c:pt>
                <c:pt idx="5">
                  <c:v>7.2751766175679466E-2</c:v>
                </c:pt>
                <c:pt idx="6">
                  <c:v>2.2398975640335939E-2</c:v>
                </c:pt>
                <c:pt idx="7">
                  <c:v>7.9281169832963582E-3</c:v>
                </c:pt>
                <c:pt idx="8">
                  <c:v>8.8159842789245994E-3</c:v>
                </c:pt>
                <c:pt idx="9">
                  <c:v>6.4572449882403155E-2</c:v>
                </c:pt>
                <c:pt idx="10">
                  <c:v>4.7296606364012252E-3</c:v>
                </c:pt>
                <c:pt idx="11">
                  <c:v>3.2070371374838279E-2</c:v>
                </c:pt>
                <c:pt idx="12">
                  <c:v>1.4606461824373891E-2</c:v>
                </c:pt>
                <c:pt idx="13">
                  <c:v>1.3711480919967455E-3</c:v>
                </c:pt>
                <c:pt idx="14">
                  <c:v>5.1123727886680209E-2</c:v>
                </c:pt>
                <c:pt idx="15">
                  <c:v>5.4392431120260003E-3</c:v>
                </c:pt>
                <c:pt idx="16">
                  <c:v>2.7323371317040206E-2</c:v>
                </c:pt>
                <c:pt idx="17">
                  <c:v>2.5663232868429361E-2</c:v>
                </c:pt>
                <c:pt idx="18">
                  <c:v>0</c:v>
                </c:pt>
                <c:pt idx="19">
                  <c:v>6.2164048710436105E-3</c:v>
                </c:pt>
                <c:pt idx="20">
                  <c:v>8.4651944460499464E-4</c:v>
                </c:pt>
                <c:pt idx="21">
                  <c:v>1.7126013133500206E-3</c:v>
                </c:pt>
                <c:pt idx="22">
                  <c:v>3.8973684093526174E-3</c:v>
                </c:pt>
                <c:pt idx="23">
                  <c:v>0</c:v>
                </c:pt>
                <c:pt idx="24">
                  <c:v>1.3017904064093616E-3</c:v>
                </c:pt>
                <c:pt idx="25">
                  <c:v>3.2793736467470803E-3</c:v>
                </c:pt>
                <c:pt idx="26">
                  <c:v>1.1879726659582699E-3</c:v>
                </c:pt>
                <c:pt idx="27">
                  <c:v>2.9699316648956744E-3</c:v>
                </c:pt>
                <c:pt idx="28">
                  <c:v>4.7883479088213195E-3</c:v>
                </c:pt>
                <c:pt idx="29">
                  <c:v>9.7358628140547122E-3</c:v>
                </c:pt>
                <c:pt idx="30">
                  <c:v>9.4221526669363911E-2</c:v>
                </c:pt>
              </c:numCache>
            </c:numRef>
          </c:val>
          <c:extLst>
            <c:ext xmlns:c16="http://schemas.microsoft.com/office/drawing/2014/chart" uri="{C3380CC4-5D6E-409C-BE32-E72D297353CC}">
              <c16:uniqueId val="{00000002-D294-4598-9DC6-2E1DE1D17B1B}"/>
            </c:ext>
          </c:extLst>
        </c:ser>
        <c:dLbls>
          <c:showLegendKey val="0"/>
          <c:showVal val="0"/>
          <c:showCatName val="0"/>
          <c:showSerName val="0"/>
          <c:showPercent val="0"/>
          <c:showBubbleSize val="0"/>
        </c:dLbls>
        <c:gapWidth val="219"/>
        <c:overlap val="-27"/>
        <c:axId val="225566192"/>
        <c:axId val="225568160"/>
      </c:barChart>
      <c:catAx>
        <c:axId val="22556619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5568160"/>
        <c:crosses val="autoZero"/>
        <c:auto val="1"/>
        <c:lblAlgn val="ctr"/>
        <c:lblOffset val="100"/>
        <c:noMultiLvlLbl val="0"/>
      </c:catAx>
      <c:valAx>
        <c:axId val="2255681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5566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[Chart in Microsoft PowerPoint]Sheet1!PivotTable3</c:name>
    <c:fmtId val="32"/>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Instruction mix proportions (by benchmark)</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bar"/>
        <c:grouping val="percentStacked"/>
        <c:varyColors val="0"/>
        <c:ser>
          <c:idx val="0"/>
          <c:order val="0"/>
          <c:tx>
            <c:strRef>
              <c:f>Sheet1!$B$3</c:f>
              <c:strCache>
                <c:ptCount val="1"/>
                <c:pt idx="0">
                  <c:v>Sum of branch_insts</c:v>
                </c:pt>
              </c:strCache>
            </c:strRef>
          </c:tx>
          <c:spPr>
            <a:solidFill>
              <a:schemeClr val="accent1"/>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Sheet1!$B$4:$B$36</c:f>
              <c:numCache>
                <c:formatCode>General</c:formatCode>
                <c:ptCount val="24"/>
                <c:pt idx="0">
                  <c:v>64</c:v>
                </c:pt>
                <c:pt idx="1">
                  <c:v>10548</c:v>
                </c:pt>
                <c:pt idx="2">
                  <c:v>10548</c:v>
                </c:pt>
                <c:pt idx="3">
                  <c:v>141616</c:v>
                </c:pt>
                <c:pt idx="4">
                  <c:v>148584</c:v>
                </c:pt>
                <c:pt idx="5">
                  <c:v>148584</c:v>
                </c:pt>
                <c:pt idx="6">
                  <c:v>94</c:v>
                </c:pt>
                <c:pt idx="7">
                  <c:v>81183</c:v>
                </c:pt>
                <c:pt idx="8">
                  <c:v>81183</c:v>
                </c:pt>
                <c:pt idx="9">
                  <c:v>27040</c:v>
                </c:pt>
                <c:pt idx="10">
                  <c:v>41604</c:v>
                </c:pt>
                <c:pt idx="11">
                  <c:v>41604</c:v>
                </c:pt>
                <c:pt idx="12">
                  <c:v>14976</c:v>
                </c:pt>
                <c:pt idx="13">
                  <c:v>20612</c:v>
                </c:pt>
                <c:pt idx="14">
                  <c:v>20612</c:v>
                </c:pt>
                <c:pt idx="15">
                  <c:v>409</c:v>
                </c:pt>
                <c:pt idx="16">
                  <c:v>38551</c:v>
                </c:pt>
                <c:pt idx="17">
                  <c:v>38570</c:v>
                </c:pt>
                <c:pt idx="18">
                  <c:v>31</c:v>
                </c:pt>
                <c:pt idx="19">
                  <c:v>5441</c:v>
                </c:pt>
                <c:pt idx="20">
                  <c:v>5441</c:v>
                </c:pt>
                <c:pt idx="21">
                  <c:v>272</c:v>
                </c:pt>
                <c:pt idx="22">
                  <c:v>4564</c:v>
                </c:pt>
                <c:pt idx="23">
                  <c:v>4564</c:v>
                </c:pt>
              </c:numCache>
            </c:numRef>
          </c:val>
          <c:extLst>
            <c:ext xmlns:c16="http://schemas.microsoft.com/office/drawing/2014/chart" uri="{C3380CC4-5D6E-409C-BE32-E72D297353CC}">
              <c16:uniqueId val="{00000000-7D35-47EF-BB53-8A0314845529}"/>
            </c:ext>
          </c:extLst>
        </c:ser>
        <c:ser>
          <c:idx val="1"/>
          <c:order val="1"/>
          <c:tx>
            <c:strRef>
              <c:f>Sheet1!$C$3</c:f>
              <c:strCache>
                <c:ptCount val="1"/>
                <c:pt idx="0">
                  <c:v>Sum of flat_vmem_insts</c:v>
                </c:pt>
              </c:strCache>
            </c:strRef>
          </c:tx>
          <c:spPr>
            <a:solidFill>
              <a:schemeClr val="accent2"/>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Sheet1!$C$4:$C$36</c:f>
              <c:numCache>
                <c:formatCode>General</c:formatCode>
                <c:ptCount val="24"/>
                <c:pt idx="0">
                  <c:v>103</c:v>
                </c:pt>
                <c:pt idx="1">
                  <c:v>347</c:v>
                </c:pt>
                <c:pt idx="2">
                  <c:v>347</c:v>
                </c:pt>
                <c:pt idx="3">
                  <c:v>220962</c:v>
                </c:pt>
                <c:pt idx="4">
                  <c:v>222810</c:v>
                </c:pt>
                <c:pt idx="5">
                  <c:v>222810</c:v>
                </c:pt>
                <c:pt idx="6">
                  <c:v>242</c:v>
                </c:pt>
                <c:pt idx="7">
                  <c:v>47560</c:v>
                </c:pt>
                <c:pt idx="8">
                  <c:v>47560</c:v>
                </c:pt>
                <c:pt idx="9">
                  <c:v>25760</c:v>
                </c:pt>
                <c:pt idx="10">
                  <c:v>29316</c:v>
                </c:pt>
                <c:pt idx="11">
                  <c:v>29316</c:v>
                </c:pt>
                <c:pt idx="12">
                  <c:v>3264</c:v>
                </c:pt>
                <c:pt idx="13">
                  <c:v>3780</c:v>
                </c:pt>
                <c:pt idx="14">
                  <c:v>3780</c:v>
                </c:pt>
                <c:pt idx="15">
                  <c:v>205</c:v>
                </c:pt>
                <c:pt idx="16">
                  <c:v>33279</c:v>
                </c:pt>
                <c:pt idx="17">
                  <c:v>33280</c:v>
                </c:pt>
                <c:pt idx="18">
                  <c:v>35</c:v>
                </c:pt>
                <c:pt idx="19">
                  <c:v>325</c:v>
                </c:pt>
                <c:pt idx="20">
                  <c:v>325</c:v>
                </c:pt>
                <c:pt idx="21">
                  <c:v>288</c:v>
                </c:pt>
                <c:pt idx="22">
                  <c:v>484</c:v>
                </c:pt>
                <c:pt idx="23">
                  <c:v>484</c:v>
                </c:pt>
              </c:numCache>
            </c:numRef>
          </c:val>
          <c:extLst>
            <c:ext xmlns:c16="http://schemas.microsoft.com/office/drawing/2014/chart" uri="{C3380CC4-5D6E-409C-BE32-E72D297353CC}">
              <c16:uniqueId val="{00000001-7D35-47EF-BB53-8A0314845529}"/>
            </c:ext>
          </c:extLst>
        </c:ser>
        <c:ser>
          <c:idx val="2"/>
          <c:order val="2"/>
          <c:tx>
            <c:strRef>
              <c:f>Sheet1!$D$3</c:f>
              <c:strCache>
                <c:ptCount val="1"/>
                <c:pt idx="0">
                  <c:v>Sum of salu_insts</c:v>
                </c:pt>
              </c:strCache>
            </c:strRef>
          </c:tx>
          <c:spPr>
            <a:solidFill>
              <a:schemeClr val="accent3"/>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Sheet1!$D$4:$D$36</c:f>
              <c:numCache>
                <c:formatCode>General</c:formatCode>
                <c:ptCount val="24"/>
                <c:pt idx="0">
                  <c:v>336</c:v>
                </c:pt>
                <c:pt idx="1">
                  <c:v>13266</c:v>
                </c:pt>
                <c:pt idx="2">
                  <c:v>13266</c:v>
                </c:pt>
                <c:pt idx="3">
                  <c:v>451568</c:v>
                </c:pt>
                <c:pt idx="4">
                  <c:v>458892</c:v>
                </c:pt>
                <c:pt idx="5">
                  <c:v>448204</c:v>
                </c:pt>
                <c:pt idx="6">
                  <c:v>521</c:v>
                </c:pt>
                <c:pt idx="7">
                  <c:v>51060</c:v>
                </c:pt>
                <c:pt idx="8">
                  <c:v>51028</c:v>
                </c:pt>
                <c:pt idx="9">
                  <c:v>18240</c:v>
                </c:pt>
                <c:pt idx="10">
                  <c:v>34354</c:v>
                </c:pt>
                <c:pt idx="11">
                  <c:v>34290</c:v>
                </c:pt>
                <c:pt idx="12">
                  <c:v>72288</c:v>
                </c:pt>
                <c:pt idx="13">
                  <c:v>78946</c:v>
                </c:pt>
                <c:pt idx="14">
                  <c:v>78946</c:v>
                </c:pt>
                <c:pt idx="15">
                  <c:v>2688</c:v>
                </c:pt>
                <c:pt idx="16">
                  <c:v>10152</c:v>
                </c:pt>
                <c:pt idx="17">
                  <c:v>9953</c:v>
                </c:pt>
                <c:pt idx="18">
                  <c:v>142</c:v>
                </c:pt>
                <c:pt idx="19">
                  <c:v>6687</c:v>
                </c:pt>
                <c:pt idx="20">
                  <c:v>6729</c:v>
                </c:pt>
                <c:pt idx="21">
                  <c:v>1600</c:v>
                </c:pt>
                <c:pt idx="22">
                  <c:v>6818</c:v>
                </c:pt>
                <c:pt idx="23">
                  <c:v>6306</c:v>
                </c:pt>
              </c:numCache>
            </c:numRef>
          </c:val>
          <c:extLst>
            <c:ext xmlns:c16="http://schemas.microsoft.com/office/drawing/2014/chart" uri="{C3380CC4-5D6E-409C-BE32-E72D297353CC}">
              <c16:uniqueId val="{00000002-7D35-47EF-BB53-8A0314845529}"/>
            </c:ext>
          </c:extLst>
        </c:ser>
        <c:ser>
          <c:idx val="3"/>
          <c:order val="3"/>
          <c:tx>
            <c:strRef>
              <c:f>Sheet1!$E$3</c:f>
              <c:strCache>
                <c:ptCount val="1"/>
                <c:pt idx="0">
                  <c:v>Sum of valu_insts</c:v>
                </c:pt>
              </c:strCache>
            </c:strRef>
          </c:tx>
          <c:spPr>
            <a:solidFill>
              <a:schemeClr val="accent4"/>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Sheet1!$E$4:$E$36</c:f>
              <c:numCache>
                <c:formatCode>General</c:formatCode>
                <c:ptCount val="24"/>
                <c:pt idx="0">
                  <c:v>5439</c:v>
                </c:pt>
                <c:pt idx="1">
                  <c:v>86201</c:v>
                </c:pt>
                <c:pt idx="2">
                  <c:v>86201</c:v>
                </c:pt>
                <c:pt idx="3">
                  <c:v>2148314</c:v>
                </c:pt>
                <c:pt idx="4">
                  <c:v>2192614</c:v>
                </c:pt>
                <c:pt idx="5">
                  <c:v>2192614</c:v>
                </c:pt>
                <c:pt idx="6">
                  <c:v>1826</c:v>
                </c:pt>
                <c:pt idx="7">
                  <c:v>382009</c:v>
                </c:pt>
                <c:pt idx="8">
                  <c:v>382009</c:v>
                </c:pt>
                <c:pt idx="9">
                  <c:v>120768</c:v>
                </c:pt>
                <c:pt idx="10">
                  <c:v>214970</c:v>
                </c:pt>
                <c:pt idx="11">
                  <c:v>214970</c:v>
                </c:pt>
                <c:pt idx="12">
                  <c:v>202272</c:v>
                </c:pt>
                <c:pt idx="13">
                  <c:v>243242</c:v>
                </c:pt>
                <c:pt idx="14">
                  <c:v>243242</c:v>
                </c:pt>
                <c:pt idx="15">
                  <c:v>3168</c:v>
                </c:pt>
                <c:pt idx="16">
                  <c:v>125332</c:v>
                </c:pt>
                <c:pt idx="17">
                  <c:v>125275</c:v>
                </c:pt>
                <c:pt idx="18">
                  <c:v>599</c:v>
                </c:pt>
                <c:pt idx="19">
                  <c:v>41004</c:v>
                </c:pt>
                <c:pt idx="20">
                  <c:v>40972</c:v>
                </c:pt>
                <c:pt idx="21">
                  <c:v>10944</c:v>
                </c:pt>
                <c:pt idx="22">
                  <c:v>43178</c:v>
                </c:pt>
                <c:pt idx="23">
                  <c:v>43178</c:v>
                </c:pt>
              </c:numCache>
            </c:numRef>
          </c:val>
          <c:extLst>
            <c:ext xmlns:c16="http://schemas.microsoft.com/office/drawing/2014/chart" uri="{C3380CC4-5D6E-409C-BE32-E72D297353CC}">
              <c16:uniqueId val="{00000003-7D35-47EF-BB53-8A0314845529}"/>
            </c:ext>
          </c:extLst>
        </c:ser>
        <c:ser>
          <c:idx val="4"/>
          <c:order val="4"/>
          <c:tx>
            <c:strRef>
              <c:f>Sheet1!$F$3</c:f>
              <c:strCache>
                <c:ptCount val="1"/>
                <c:pt idx="0">
                  <c:v>Sum of scalar_mem_reads</c:v>
                </c:pt>
              </c:strCache>
            </c:strRef>
          </c:tx>
          <c:spPr>
            <a:solidFill>
              <a:schemeClr val="accent5"/>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Sheet1!$F$4:$F$36</c:f>
              <c:numCache>
                <c:formatCode>General</c:formatCode>
                <c:ptCount val="24"/>
                <c:pt idx="0">
                  <c:v>72</c:v>
                </c:pt>
                <c:pt idx="1">
                  <c:v>15432</c:v>
                </c:pt>
                <c:pt idx="2">
                  <c:v>15432</c:v>
                </c:pt>
                <c:pt idx="3">
                  <c:v>21376</c:v>
                </c:pt>
                <c:pt idx="4">
                  <c:v>29056</c:v>
                </c:pt>
                <c:pt idx="5">
                  <c:v>29056</c:v>
                </c:pt>
                <c:pt idx="6">
                  <c:v>96</c:v>
                </c:pt>
                <c:pt idx="7">
                  <c:v>50784</c:v>
                </c:pt>
                <c:pt idx="8">
                  <c:v>50784</c:v>
                </c:pt>
                <c:pt idx="9">
                  <c:v>2048</c:v>
                </c:pt>
                <c:pt idx="10">
                  <c:v>18560</c:v>
                </c:pt>
                <c:pt idx="11">
                  <c:v>18560</c:v>
                </c:pt>
                <c:pt idx="12">
                  <c:v>14784</c:v>
                </c:pt>
                <c:pt idx="13">
                  <c:v>22464</c:v>
                </c:pt>
                <c:pt idx="14">
                  <c:v>22464</c:v>
                </c:pt>
                <c:pt idx="15">
                  <c:v>272</c:v>
                </c:pt>
                <c:pt idx="16">
                  <c:v>7952</c:v>
                </c:pt>
                <c:pt idx="17">
                  <c:v>7952</c:v>
                </c:pt>
                <c:pt idx="18">
                  <c:v>5</c:v>
                </c:pt>
                <c:pt idx="19">
                  <c:v>7685</c:v>
                </c:pt>
                <c:pt idx="20">
                  <c:v>7685</c:v>
                </c:pt>
                <c:pt idx="21">
                  <c:v>544</c:v>
                </c:pt>
                <c:pt idx="22">
                  <c:v>6688</c:v>
                </c:pt>
                <c:pt idx="23">
                  <c:v>6688</c:v>
                </c:pt>
              </c:numCache>
            </c:numRef>
          </c:val>
          <c:extLst>
            <c:ext xmlns:c16="http://schemas.microsoft.com/office/drawing/2014/chart" uri="{C3380CC4-5D6E-409C-BE32-E72D297353CC}">
              <c16:uniqueId val="{00000004-7D35-47EF-BB53-8A0314845529}"/>
            </c:ext>
          </c:extLst>
        </c:ser>
        <c:ser>
          <c:idx val="5"/>
          <c:order val="5"/>
          <c:tx>
            <c:strRef>
              <c:f>Sheet1!$G$3</c:f>
              <c:strCache>
                <c:ptCount val="1"/>
                <c:pt idx="0">
                  <c:v>Sum of scalar_mem_writes</c:v>
                </c:pt>
              </c:strCache>
            </c:strRef>
          </c:tx>
          <c:spPr>
            <a:solidFill>
              <a:schemeClr val="accent6"/>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Sheet1!$G$4:$G$36</c:f>
              <c:numCache>
                <c:formatCode>General</c:formatCode>
                <c:ptCount val="2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numCache>
            </c:numRef>
          </c:val>
          <c:extLst>
            <c:ext xmlns:c16="http://schemas.microsoft.com/office/drawing/2014/chart" uri="{C3380CC4-5D6E-409C-BE32-E72D297353CC}">
              <c16:uniqueId val="{00000005-7D35-47EF-BB53-8A0314845529}"/>
            </c:ext>
          </c:extLst>
        </c:ser>
        <c:ser>
          <c:idx val="6"/>
          <c:order val="6"/>
          <c:tx>
            <c:strRef>
              <c:f>Sheet1!$H$3</c:f>
              <c:strCache>
                <c:ptCount val="1"/>
                <c:pt idx="0">
                  <c:v>Sum of vector_mem_writes</c:v>
                </c:pt>
              </c:strCache>
            </c:strRef>
          </c:tx>
          <c:spPr>
            <a:solidFill>
              <a:schemeClr val="accent1">
                <a:lumMod val="60000"/>
              </a:schemeClr>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Sheet1!$H$4:$H$36</c:f>
              <c:numCache>
                <c:formatCode>General</c:formatCode>
                <c:ptCount val="2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64</c:v>
                </c:pt>
                <c:pt idx="16">
                  <c:v>64</c:v>
                </c:pt>
                <c:pt idx="17">
                  <c:v>64</c:v>
                </c:pt>
                <c:pt idx="18">
                  <c:v>0</c:v>
                </c:pt>
                <c:pt idx="19">
                  <c:v>0</c:v>
                </c:pt>
                <c:pt idx="20">
                  <c:v>0</c:v>
                </c:pt>
                <c:pt idx="21">
                  <c:v>0</c:v>
                </c:pt>
                <c:pt idx="22">
                  <c:v>0</c:v>
                </c:pt>
                <c:pt idx="23">
                  <c:v>0</c:v>
                </c:pt>
              </c:numCache>
            </c:numRef>
          </c:val>
          <c:extLst>
            <c:ext xmlns:c16="http://schemas.microsoft.com/office/drawing/2014/chart" uri="{C3380CC4-5D6E-409C-BE32-E72D297353CC}">
              <c16:uniqueId val="{00000006-7D35-47EF-BB53-8A0314845529}"/>
            </c:ext>
          </c:extLst>
        </c:ser>
        <c:ser>
          <c:idx val="7"/>
          <c:order val="7"/>
          <c:tx>
            <c:strRef>
              <c:f>Sheet1!$I$3</c:f>
              <c:strCache>
                <c:ptCount val="1"/>
                <c:pt idx="0">
                  <c:v>Sum of vector_mem_reads</c:v>
                </c:pt>
              </c:strCache>
            </c:strRef>
          </c:tx>
          <c:spPr>
            <a:solidFill>
              <a:schemeClr val="accent2">
                <a:lumMod val="60000"/>
              </a:schemeClr>
            </a:solidFill>
            <a:ln>
              <a:noFill/>
            </a:ln>
            <a:effectLst/>
          </c:spPr>
          <c:invertIfNegative val="0"/>
          <c:cat>
            <c:multiLvlStrRef>
              <c:f>Sheet1!$A$4:$A$36</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Sheet1!$I$4:$I$36</c:f>
              <c:numCache>
                <c:formatCode>General</c:formatCode>
                <c:ptCount val="2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64</c:v>
                </c:pt>
                <c:pt idx="16">
                  <c:v>64</c:v>
                </c:pt>
                <c:pt idx="17">
                  <c:v>64</c:v>
                </c:pt>
                <c:pt idx="18">
                  <c:v>0</c:v>
                </c:pt>
                <c:pt idx="19">
                  <c:v>0</c:v>
                </c:pt>
                <c:pt idx="20">
                  <c:v>0</c:v>
                </c:pt>
                <c:pt idx="21">
                  <c:v>0</c:v>
                </c:pt>
                <c:pt idx="22">
                  <c:v>0</c:v>
                </c:pt>
                <c:pt idx="23">
                  <c:v>0</c:v>
                </c:pt>
              </c:numCache>
            </c:numRef>
          </c:val>
          <c:extLst>
            <c:ext xmlns:c16="http://schemas.microsoft.com/office/drawing/2014/chart" uri="{C3380CC4-5D6E-409C-BE32-E72D297353CC}">
              <c16:uniqueId val="{00000007-7D35-47EF-BB53-8A0314845529}"/>
            </c:ext>
          </c:extLst>
        </c:ser>
        <c:dLbls>
          <c:showLegendKey val="0"/>
          <c:showVal val="0"/>
          <c:showCatName val="0"/>
          <c:showSerName val="0"/>
          <c:showPercent val="0"/>
          <c:showBubbleSize val="0"/>
        </c:dLbls>
        <c:gapWidth val="150"/>
        <c:overlap val="100"/>
        <c:axId val="692258640"/>
        <c:axId val="692257984"/>
      </c:barChart>
      <c:catAx>
        <c:axId val="6922586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57984"/>
        <c:crosses val="autoZero"/>
        <c:auto val="1"/>
        <c:lblAlgn val="ctr"/>
        <c:lblOffset val="100"/>
        <c:noMultiLvlLbl val="0"/>
      </c:catAx>
      <c:valAx>
        <c:axId val="69225798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5864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hashtable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Sheet1!$B$8</c:f>
              <c:strCache>
                <c:ptCount val="1"/>
                <c:pt idx="0">
                  <c:v>gfx801</c:v>
                </c:pt>
              </c:strCache>
            </c:strRef>
          </c:tx>
          <c:spPr>
            <a:solidFill>
              <a:schemeClr val="accent1"/>
            </a:solidFill>
            <a:ln>
              <a:noFill/>
            </a:ln>
            <a:effectLst/>
          </c:spPr>
          <c:invertIfNegative val="0"/>
          <c:val>
            <c:numRef>
              <c:f>Sheet1!$C$8:$AG$8</c:f>
              <c:numCache>
                <c:formatCode>General</c:formatCode>
                <c:ptCount val="31"/>
                <c:pt idx="0">
                  <c:v>0</c:v>
                </c:pt>
                <c:pt idx="1">
                  <c:v>0.18473074301295161</c:v>
                </c:pt>
                <c:pt idx="2">
                  <c:v>0.12338104976141787</c:v>
                </c:pt>
                <c:pt idx="3">
                  <c:v>2.8629856850715747E-2</c:v>
                </c:pt>
                <c:pt idx="4">
                  <c:v>6.1349693251533742E-2</c:v>
                </c:pt>
                <c:pt idx="5">
                  <c:v>2.1813224267211998E-2</c:v>
                </c:pt>
                <c:pt idx="6">
                  <c:v>5.3851397409679619E-2</c:v>
                </c:pt>
                <c:pt idx="7">
                  <c:v>6.1349693251533742E-2</c:v>
                </c:pt>
                <c:pt idx="8">
                  <c:v>4.7034764826175871E-2</c:v>
                </c:pt>
                <c:pt idx="9">
                  <c:v>6.1349693251533742E-2</c:v>
                </c:pt>
                <c:pt idx="10">
                  <c:v>3.4083162917518746E-3</c:v>
                </c:pt>
                <c:pt idx="11">
                  <c:v>1.4314928425357873E-2</c:v>
                </c:pt>
                <c:pt idx="12">
                  <c:v>4.6353101567825496E-2</c:v>
                </c:pt>
                <c:pt idx="13">
                  <c:v>1.0906612133605999E-2</c:v>
                </c:pt>
                <c:pt idx="14">
                  <c:v>3.4083162917518746E-3</c:v>
                </c:pt>
                <c:pt idx="15">
                  <c:v>1.4314928425357873E-2</c:v>
                </c:pt>
                <c:pt idx="16">
                  <c:v>2.1813224267211998E-2</c:v>
                </c:pt>
                <c:pt idx="17">
                  <c:v>0</c:v>
                </c:pt>
                <c:pt idx="18">
                  <c:v>1.7723244717109749E-2</c:v>
                </c:pt>
                <c:pt idx="19">
                  <c:v>1.4314928425357873E-2</c:v>
                </c:pt>
                <c:pt idx="20">
                  <c:v>1.7723244717109749E-2</c:v>
                </c:pt>
                <c:pt idx="21">
                  <c:v>0</c:v>
                </c:pt>
                <c:pt idx="22">
                  <c:v>1.0906612133605999E-2</c:v>
                </c:pt>
                <c:pt idx="23">
                  <c:v>0</c:v>
                </c:pt>
                <c:pt idx="24">
                  <c:v>0</c:v>
                </c:pt>
                <c:pt idx="25">
                  <c:v>0</c:v>
                </c:pt>
                <c:pt idx="26">
                  <c:v>0</c:v>
                </c:pt>
                <c:pt idx="27">
                  <c:v>1.0906612133605999E-2</c:v>
                </c:pt>
                <c:pt idx="28">
                  <c:v>0</c:v>
                </c:pt>
                <c:pt idx="29">
                  <c:v>0</c:v>
                </c:pt>
                <c:pt idx="30">
                  <c:v>0</c:v>
                </c:pt>
              </c:numCache>
            </c:numRef>
          </c:val>
          <c:extLst>
            <c:ext xmlns:c16="http://schemas.microsoft.com/office/drawing/2014/chart" uri="{C3380CC4-5D6E-409C-BE32-E72D297353CC}">
              <c16:uniqueId val="{00000000-25EA-4EA0-9763-84686A8DB36A}"/>
            </c:ext>
          </c:extLst>
        </c:ser>
        <c:ser>
          <c:idx val="1"/>
          <c:order val="1"/>
          <c:tx>
            <c:strRef>
              <c:f>Sheet1!$B$9</c:f>
              <c:strCache>
                <c:ptCount val="1"/>
                <c:pt idx="0">
                  <c:v>gfx803</c:v>
                </c:pt>
              </c:strCache>
            </c:strRef>
          </c:tx>
          <c:spPr>
            <a:solidFill>
              <a:schemeClr val="accent2"/>
            </a:solidFill>
            <a:ln>
              <a:noFill/>
            </a:ln>
            <a:effectLst/>
          </c:spPr>
          <c:invertIfNegative val="0"/>
          <c:val>
            <c:numRef>
              <c:f>Sheet1!$C$9:$AG$9</c:f>
              <c:numCache>
                <c:formatCode>General</c:formatCode>
                <c:ptCount val="31"/>
                <c:pt idx="0">
                  <c:v>0</c:v>
                </c:pt>
                <c:pt idx="1">
                  <c:v>6.9214226971583861E-4</c:v>
                </c:pt>
                <c:pt idx="2">
                  <c:v>0.17307387788669298</c:v>
                </c:pt>
                <c:pt idx="3">
                  <c:v>1.0726928165337719E-4</c:v>
                </c:pt>
                <c:pt idx="4">
                  <c:v>2.29862746400094E-4</c:v>
                </c:pt>
                <c:pt idx="5">
                  <c:v>8.1728976497811201E-5</c:v>
                </c:pt>
                <c:pt idx="6">
                  <c:v>2.0176841072897138E-4</c:v>
                </c:pt>
                <c:pt idx="7">
                  <c:v>3.8106135292104472E-3</c:v>
                </c:pt>
                <c:pt idx="8">
                  <c:v>8.557023839320832E-2</c:v>
                </c:pt>
                <c:pt idx="9">
                  <c:v>0.43210876083547445</c:v>
                </c:pt>
                <c:pt idx="10">
                  <c:v>0.1271779495221409</c:v>
                </c:pt>
                <c:pt idx="11">
                  <c:v>4.5924022700223222E-2</c:v>
                </c:pt>
                <c:pt idx="12">
                  <c:v>1.4047167835561301E-4</c:v>
                </c:pt>
                <c:pt idx="13">
                  <c:v>4.0864488248905601E-5</c:v>
                </c:pt>
                <c:pt idx="14">
                  <c:v>6.6404793404471594E-5</c:v>
                </c:pt>
                <c:pt idx="15">
                  <c:v>4.1763506990381519E-2</c:v>
                </c:pt>
                <c:pt idx="16">
                  <c:v>8.1728976497811201E-5</c:v>
                </c:pt>
                <c:pt idx="17">
                  <c:v>4.1763506990381519E-2</c:v>
                </c:pt>
                <c:pt idx="18">
                  <c:v>1.2003943423116019E-4</c:v>
                </c:pt>
                <c:pt idx="19">
                  <c:v>5.3634640826688597E-5</c:v>
                </c:pt>
                <c:pt idx="20">
                  <c:v>1.2770152577783E-5</c:v>
                </c:pt>
                <c:pt idx="21">
                  <c:v>4.0864488248905601E-5</c:v>
                </c:pt>
                <c:pt idx="22">
                  <c:v>4.0864488248905601E-5</c:v>
                </c:pt>
                <c:pt idx="23">
                  <c:v>0</c:v>
                </c:pt>
                <c:pt idx="24">
                  <c:v>0</c:v>
                </c:pt>
                <c:pt idx="25">
                  <c:v>0</c:v>
                </c:pt>
                <c:pt idx="26">
                  <c:v>0</c:v>
                </c:pt>
                <c:pt idx="27">
                  <c:v>8.1728976497811201E-5</c:v>
                </c:pt>
                <c:pt idx="28">
                  <c:v>4.0864488248905601E-5</c:v>
                </c:pt>
                <c:pt idx="29">
                  <c:v>0</c:v>
                </c:pt>
                <c:pt idx="30">
                  <c:v>1.02161220622264E-5</c:v>
                </c:pt>
              </c:numCache>
            </c:numRef>
          </c:val>
          <c:extLst>
            <c:ext xmlns:c16="http://schemas.microsoft.com/office/drawing/2014/chart" uri="{C3380CC4-5D6E-409C-BE32-E72D297353CC}">
              <c16:uniqueId val="{00000001-25EA-4EA0-9763-84686A8DB36A}"/>
            </c:ext>
          </c:extLst>
        </c:ser>
        <c:ser>
          <c:idx val="2"/>
          <c:order val="2"/>
          <c:tx>
            <c:strRef>
              <c:f>Sheet1!$B$10</c:f>
              <c:strCache>
                <c:ptCount val="1"/>
                <c:pt idx="0">
                  <c:v>gfx900</c:v>
                </c:pt>
              </c:strCache>
            </c:strRef>
          </c:tx>
          <c:spPr>
            <a:solidFill>
              <a:schemeClr val="accent3"/>
            </a:solidFill>
            <a:ln>
              <a:noFill/>
            </a:ln>
            <a:effectLst/>
          </c:spPr>
          <c:invertIfNegative val="0"/>
          <c:val>
            <c:numRef>
              <c:f>Sheet1!$C$10:$AG$10</c:f>
              <c:numCache>
                <c:formatCode>General</c:formatCode>
                <c:ptCount val="31"/>
                <c:pt idx="0">
                  <c:v>0</c:v>
                </c:pt>
                <c:pt idx="1">
                  <c:v>6.9214226971583861E-4</c:v>
                </c:pt>
                <c:pt idx="2">
                  <c:v>0.17307387788669298</c:v>
                </c:pt>
                <c:pt idx="3">
                  <c:v>1.0726928165337719E-4</c:v>
                </c:pt>
                <c:pt idx="4">
                  <c:v>2.29862746400094E-4</c:v>
                </c:pt>
                <c:pt idx="5">
                  <c:v>8.1728976497811201E-5</c:v>
                </c:pt>
                <c:pt idx="6">
                  <c:v>2.0176841072897138E-4</c:v>
                </c:pt>
                <c:pt idx="7">
                  <c:v>3.8514780174593527E-3</c:v>
                </c:pt>
                <c:pt idx="8">
                  <c:v>8.557023839320832E-2</c:v>
                </c:pt>
                <c:pt idx="9">
                  <c:v>0.43210876083547445</c:v>
                </c:pt>
                <c:pt idx="10">
                  <c:v>0.127183057583172</c:v>
                </c:pt>
                <c:pt idx="11">
                  <c:v>4.5878050150943206E-2</c:v>
                </c:pt>
                <c:pt idx="12">
                  <c:v>9.9607190106707391E-5</c:v>
                </c:pt>
                <c:pt idx="13">
                  <c:v>8.1728976497811201E-5</c:v>
                </c:pt>
                <c:pt idx="14">
                  <c:v>6.6404793404471594E-5</c:v>
                </c:pt>
                <c:pt idx="15">
                  <c:v>4.1763506990381519E-2</c:v>
                </c:pt>
                <c:pt idx="16">
                  <c:v>8.1728976497811201E-5</c:v>
                </c:pt>
                <c:pt idx="17">
                  <c:v>4.1763506990381519E-2</c:v>
                </c:pt>
                <c:pt idx="18">
                  <c:v>1.2003943423116019E-4</c:v>
                </c:pt>
                <c:pt idx="19">
                  <c:v>9.4499129075594198E-5</c:v>
                </c:pt>
                <c:pt idx="20">
                  <c:v>1.2770152577783E-5</c:v>
                </c:pt>
                <c:pt idx="21">
                  <c:v>0</c:v>
                </c:pt>
                <c:pt idx="22">
                  <c:v>4.0864488248905601E-5</c:v>
                </c:pt>
                <c:pt idx="23">
                  <c:v>0</c:v>
                </c:pt>
                <c:pt idx="24">
                  <c:v>0</c:v>
                </c:pt>
                <c:pt idx="25">
                  <c:v>4.0864488248905601E-5</c:v>
                </c:pt>
                <c:pt idx="26">
                  <c:v>0</c:v>
                </c:pt>
                <c:pt idx="27">
                  <c:v>4.0864488248905601E-5</c:v>
                </c:pt>
                <c:pt idx="28">
                  <c:v>4.0864488248905601E-5</c:v>
                </c:pt>
                <c:pt idx="29">
                  <c:v>0</c:v>
                </c:pt>
                <c:pt idx="30">
                  <c:v>1.02161220622264E-5</c:v>
                </c:pt>
              </c:numCache>
            </c:numRef>
          </c:val>
          <c:extLst>
            <c:ext xmlns:c16="http://schemas.microsoft.com/office/drawing/2014/chart" uri="{C3380CC4-5D6E-409C-BE32-E72D297353CC}">
              <c16:uniqueId val="{00000002-25EA-4EA0-9763-84686A8DB36A}"/>
            </c:ext>
          </c:extLst>
        </c:ser>
        <c:dLbls>
          <c:showLegendKey val="0"/>
          <c:showVal val="0"/>
          <c:showCatName val="0"/>
          <c:showSerName val="0"/>
          <c:showPercent val="0"/>
          <c:showBubbleSize val="0"/>
        </c:dLbls>
        <c:gapWidth val="219"/>
        <c:overlap val="-27"/>
        <c:axId val="494720808"/>
        <c:axId val="494723104"/>
      </c:barChart>
      <c:catAx>
        <c:axId val="49472080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4723104"/>
        <c:crosses val="autoZero"/>
        <c:auto val="1"/>
        <c:lblAlgn val="ctr"/>
        <c:lblOffset val="100"/>
        <c:noMultiLvlLbl val="0"/>
      </c:catAx>
      <c:valAx>
        <c:axId val="494723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47208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hipBusBandwidth</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Sheet1!$B$11</c:f>
              <c:strCache>
                <c:ptCount val="1"/>
                <c:pt idx="0">
                  <c:v>gfx801</c:v>
                </c:pt>
              </c:strCache>
            </c:strRef>
          </c:tx>
          <c:spPr>
            <a:solidFill>
              <a:schemeClr val="accent1"/>
            </a:solidFill>
            <a:ln>
              <a:noFill/>
            </a:ln>
            <a:effectLst/>
          </c:spPr>
          <c:invertIfNegative val="0"/>
          <c:val>
            <c:numRef>
              <c:f>Sheet1!$C$11:$AG$11</c:f>
              <c:numCache>
                <c:formatCode>General</c:formatCode>
                <c:ptCount val="31"/>
                <c:pt idx="0">
                  <c:v>0</c:v>
                </c:pt>
                <c:pt idx="1">
                  <c:v>1.7661993597527321E-3</c:v>
                </c:pt>
                <c:pt idx="2">
                  <c:v>7.462192294955293E-2</c:v>
                </c:pt>
                <c:pt idx="3">
                  <c:v>5.6959929352025609E-2</c:v>
                </c:pt>
                <c:pt idx="4">
                  <c:v>5.7180704271994703E-2</c:v>
                </c:pt>
                <c:pt idx="5">
                  <c:v>8.8309967987636607E-4</c:v>
                </c:pt>
                <c:pt idx="6">
                  <c:v>6.6232475990727453E-4</c:v>
                </c:pt>
                <c:pt idx="7">
                  <c:v>4.41549839938183E-3</c:v>
                </c:pt>
                <c:pt idx="8">
                  <c:v>6.579092615078927E-2</c:v>
                </c:pt>
                <c:pt idx="9">
                  <c:v>0.53604150568495423</c:v>
                </c:pt>
                <c:pt idx="10">
                  <c:v>5.6518379512087429E-2</c:v>
                </c:pt>
                <c:pt idx="11">
                  <c:v>8.8861905287559335E-3</c:v>
                </c:pt>
                <c:pt idx="12">
                  <c:v>0.11281598410420576</c:v>
                </c:pt>
                <c:pt idx="13">
                  <c:v>0</c:v>
                </c:pt>
                <c:pt idx="14">
                  <c:v>0</c:v>
                </c:pt>
                <c:pt idx="15">
                  <c:v>4.0843360194281926E-3</c:v>
                </c:pt>
                <c:pt idx="16">
                  <c:v>0</c:v>
                </c:pt>
                <c:pt idx="17">
                  <c:v>3.8635610994591013E-3</c:v>
                </c:pt>
                <c:pt idx="18">
                  <c:v>5.5193729992272879E-5</c:v>
                </c:pt>
                <c:pt idx="19">
                  <c:v>5.5193729992272879E-5</c:v>
                </c:pt>
                <c:pt idx="20">
                  <c:v>2.7596864996136438E-4</c:v>
                </c:pt>
                <c:pt idx="21">
                  <c:v>5.5193729992272879E-5</c:v>
                </c:pt>
                <c:pt idx="22">
                  <c:v>5.5193729992272879E-5</c:v>
                </c:pt>
                <c:pt idx="23">
                  <c:v>1.1038745998454576E-4</c:v>
                </c:pt>
                <c:pt idx="24">
                  <c:v>5.5193729992272879E-5</c:v>
                </c:pt>
                <c:pt idx="25">
                  <c:v>0</c:v>
                </c:pt>
                <c:pt idx="26">
                  <c:v>0</c:v>
                </c:pt>
                <c:pt idx="27">
                  <c:v>1.9869742797218237E-3</c:v>
                </c:pt>
                <c:pt idx="28">
                  <c:v>5.5193729992272879E-5</c:v>
                </c:pt>
                <c:pt idx="29">
                  <c:v>0</c:v>
                </c:pt>
                <c:pt idx="30">
                  <c:v>0</c:v>
                </c:pt>
              </c:numCache>
            </c:numRef>
          </c:val>
          <c:extLst>
            <c:ext xmlns:c16="http://schemas.microsoft.com/office/drawing/2014/chart" uri="{C3380CC4-5D6E-409C-BE32-E72D297353CC}">
              <c16:uniqueId val="{00000000-7ADC-433E-9D50-6BAB588379D0}"/>
            </c:ext>
          </c:extLst>
        </c:ser>
        <c:ser>
          <c:idx val="1"/>
          <c:order val="1"/>
          <c:tx>
            <c:strRef>
              <c:f>Sheet1!$B$12</c:f>
              <c:strCache>
                <c:ptCount val="1"/>
                <c:pt idx="0">
                  <c:v>gfx803</c:v>
                </c:pt>
              </c:strCache>
            </c:strRef>
          </c:tx>
          <c:spPr>
            <a:solidFill>
              <a:schemeClr val="accent2"/>
            </a:solidFill>
            <a:ln>
              <a:noFill/>
            </a:ln>
            <a:effectLst/>
          </c:spPr>
          <c:invertIfNegative val="0"/>
          <c:val>
            <c:numRef>
              <c:f>Sheet1!$C$12:$AG$12</c:f>
              <c:numCache>
                <c:formatCode>General</c:formatCode>
                <c:ptCount val="31"/>
                <c:pt idx="0">
                  <c:v>0</c:v>
                </c:pt>
                <c:pt idx="1">
                  <c:v>1.1409318204102007E-3</c:v>
                </c:pt>
                <c:pt idx="2">
                  <c:v>0.14632450596760824</c:v>
                </c:pt>
                <c:pt idx="3">
                  <c:v>3.6795051208228971E-2</c:v>
                </c:pt>
                <c:pt idx="4">
                  <c:v>3.6937667685780246E-2</c:v>
                </c:pt>
                <c:pt idx="5">
                  <c:v>5.7046591020510034E-4</c:v>
                </c:pt>
                <c:pt idx="6">
                  <c:v>4.2784943265382526E-4</c:v>
                </c:pt>
                <c:pt idx="7">
                  <c:v>6.3999144301134696E-3</c:v>
                </c:pt>
                <c:pt idx="8">
                  <c:v>8.7441727798625538E-2</c:v>
                </c:pt>
                <c:pt idx="9">
                  <c:v>0.39748994999509757</c:v>
                </c:pt>
                <c:pt idx="10">
                  <c:v>0.10563424221626005</c:v>
                </c:pt>
                <c:pt idx="11">
                  <c:v>2.9806843808216493E-2</c:v>
                </c:pt>
                <c:pt idx="12">
                  <c:v>7.287702002870157E-2</c:v>
                </c:pt>
                <c:pt idx="13">
                  <c:v>0</c:v>
                </c:pt>
                <c:pt idx="14">
                  <c:v>0</c:v>
                </c:pt>
                <c:pt idx="15">
                  <c:v>2.495788357147314E-2</c:v>
                </c:pt>
                <c:pt idx="16">
                  <c:v>0</c:v>
                </c:pt>
                <c:pt idx="17">
                  <c:v>2.4815267093921865E-2</c:v>
                </c:pt>
                <c:pt idx="18">
                  <c:v>1.4261647755127509E-4</c:v>
                </c:pt>
                <c:pt idx="19">
                  <c:v>1.4261647755127509E-4</c:v>
                </c:pt>
                <c:pt idx="20">
                  <c:v>2.8523295510255017E-4</c:v>
                </c:pt>
                <c:pt idx="21">
                  <c:v>2.8523295510255017E-4</c:v>
                </c:pt>
                <c:pt idx="22">
                  <c:v>0</c:v>
                </c:pt>
                <c:pt idx="23">
                  <c:v>2.8523295510255017E-4</c:v>
                </c:pt>
                <c:pt idx="24">
                  <c:v>1.4261647755127509E-4</c:v>
                </c:pt>
                <c:pt idx="25">
                  <c:v>0</c:v>
                </c:pt>
                <c:pt idx="26">
                  <c:v>0</c:v>
                </c:pt>
                <c:pt idx="27">
                  <c:v>0</c:v>
                </c:pt>
                <c:pt idx="28">
                  <c:v>1.4261647755127509E-4</c:v>
                </c:pt>
                <c:pt idx="29">
                  <c:v>0</c:v>
                </c:pt>
                <c:pt idx="30">
                  <c:v>0</c:v>
                </c:pt>
              </c:numCache>
            </c:numRef>
          </c:val>
          <c:extLst>
            <c:ext xmlns:c16="http://schemas.microsoft.com/office/drawing/2014/chart" uri="{C3380CC4-5D6E-409C-BE32-E72D297353CC}">
              <c16:uniqueId val="{00000001-7ADC-433E-9D50-6BAB588379D0}"/>
            </c:ext>
          </c:extLst>
        </c:ser>
        <c:ser>
          <c:idx val="2"/>
          <c:order val="2"/>
          <c:tx>
            <c:strRef>
              <c:f>Sheet1!$B$13</c:f>
              <c:strCache>
                <c:ptCount val="1"/>
                <c:pt idx="0">
                  <c:v>gfx900</c:v>
                </c:pt>
              </c:strCache>
            </c:strRef>
          </c:tx>
          <c:spPr>
            <a:solidFill>
              <a:schemeClr val="accent3"/>
            </a:solidFill>
            <a:ln>
              <a:noFill/>
            </a:ln>
            <a:effectLst/>
          </c:spPr>
          <c:invertIfNegative val="0"/>
          <c:val>
            <c:numRef>
              <c:f>Sheet1!$C$13:$AG$13</c:f>
              <c:numCache>
                <c:formatCode>General</c:formatCode>
                <c:ptCount val="31"/>
                <c:pt idx="0">
                  <c:v>0</c:v>
                </c:pt>
                <c:pt idx="1">
                  <c:v>1.1409318204102007E-3</c:v>
                </c:pt>
                <c:pt idx="2">
                  <c:v>0.14632450596760824</c:v>
                </c:pt>
                <c:pt idx="3">
                  <c:v>3.6795051208228971E-2</c:v>
                </c:pt>
                <c:pt idx="4">
                  <c:v>3.6937667685780246E-2</c:v>
                </c:pt>
                <c:pt idx="5">
                  <c:v>5.7046591020510034E-4</c:v>
                </c:pt>
                <c:pt idx="6">
                  <c:v>4.2784943265382526E-4</c:v>
                </c:pt>
                <c:pt idx="7">
                  <c:v>6.3999144301134696E-3</c:v>
                </c:pt>
                <c:pt idx="8">
                  <c:v>8.7441727798625538E-2</c:v>
                </c:pt>
                <c:pt idx="9">
                  <c:v>0.39763256647264883</c:v>
                </c:pt>
                <c:pt idx="10">
                  <c:v>0.10563424221626005</c:v>
                </c:pt>
                <c:pt idx="11">
                  <c:v>2.9664227330665215E-2</c:v>
                </c:pt>
                <c:pt idx="12">
                  <c:v>7.287702002870157E-2</c:v>
                </c:pt>
                <c:pt idx="13">
                  <c:v>0</c:v>
                </c:pt>
                <c:pt idx="14">
                  <c:v>0</c:v>
                </c:pt>
                <c:pt idx="15">
                  <c:v>2.495788357147314E-2</c:v>
                </c:pt>
                <c:pt idx="16">
                  <c:v>0</c:v>
                </c:pt>
                <c:pt idx="17">
                  <c:v>2.4815267093921865E-2</c:v>
                </c:pt>
                <c:pt idx="18">
                  <c:v>2.8523295510255017E-4</c:v>
                </c:pt>
                <c:pt idx="19">
                  <c:v>2.8523295510255017E-4</c:v>
                </c:pt>
                <c:pt idx="20">
                  <c:v>1.4261647755127509E-4</c:v>
                </c:pt>
                <c:pt idx="21">
                  <c:v>4.2784943265382526E-4</c:v>
                </c:pt>
                <c:pt idx="22">
                  <c:v>0</c:v>
                </c:pt>
                <c:pt idx="23">
                  <c:v>0</c:v>
                </c:pt>
                <c:pt idx="24">
                  <c:v>1.4261647755127509E-4</c:v>
                </c:pt>
                <c:pt idx="25">
                  <c:v>0</c:v>
                </c:pt>
                <c:pt idx="26">
                  <c:v>0</c:v>
                </c:pt>
                <c:pt idx="27">
                  <c:v>0</c:v>
                </c:pt>
                <c:pt idx="28">
                  <c:v>1.4261647755127509E-4</c:v>
                </c:pt>
                <c:pt idx="29">
                  <c:v>0</c:v>
                </c:pt>
                <c:pt idx="30">
                  <c:v>0</c:v>
                </c:pt>
              </c:numCache>
            </c:numRef>
          </c:val>
          <c:extLst>
            <c:ext xmlns:c16="http://schemas.microsoft.com/office/drawing/2014/chart" uri="{C3380CC4-5D6E-409C-BE32-E72D297353CC}">
              <c16:uniqueId val="{00000002-7ADC-433E-9D50-6BAB588379D0}"/>
            </c:ext>
          </c:extLst>
        </c:ser>
        <c:dLbls>
          <c:showLegendKey val="0"/>
          <c:showVal val="0"/>
          <c:showCatName val="0"/>
          <c:showSerName val="0"/>
          <c:showPercent val="0"/>
          <c:showBubbleSize val="0"/>
        </c:dLbls>
        <c:gapWidth val="219"/>
        <c:overlap val="-27"/>
        <c:axId val="488969032"/>
        <c:axId val="488969360"/>
      </c:barChart>
      <c:catAx>
        <c:axId val="48896903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69360"/>
        <c:crosses val="autoZero"/>
        <c:auto val="1"/>
        <c:lblAlgn val="ctr"/>
        <c:lblOffset val="100"/>
        <c:noMultiLvlLbl val="0"/>
      </c:catAx>
      <c:valAx>
        <c:axId val="4889693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690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hotspot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Sheet1!$B$14</c:f>
              <c:strCache>
                <c:ptCount val="1"/>
                <c:pt idx="0">
                  <c:v>gfx801</c:v>
                </c:pt>
              </c:strCache>
            </c:strRef>
          </c:tx>
          <c:spPr>
            <a:solidFill>
              <a:schemeClr val="accent1"/>
            </a:solidFill>
            <a:ln>
              <a:noFill/>
            </a:ln>
            <a:effectLst/>
          </c:spPr>
          <c:invertIfNegative val="0"/>
          <c:val>
            <c:numRef>
              <c:f>Sheet1!$C$14:$AG$14</c:f>
              <c:numCache>
                <c:formatCode>General</c:formatCode>
                <c:ptCount val="31"/>
                <c:pt idx="0">
                  <c:v>0</c:v>
                </c:pt>
                <c:pt idx="1">
                  <c:v>8.9600716805734448E-2</c:v>
                </c:pt>
                <c:pt idx="2">
                  <c:v>0.10662485299882399</c:v>
                </c:pt>
                <c:pt idx="3">
                  <c:v>4.076832614660917E-2</c:v>
                </c:pt>
                <c:pt idx="4">
                  <c:v>0.1500812006496052</c:v>
                </c:pt>
                <c:pt idx="5">
                  <c:v>6.2720501764014114E-2</c:v>
                </c:pt>
                <c:pt idx="6">
                  <c:v>4.5248361986895892E-2</c:v>
                </c:pt>
                <c:pt idx="7">
                  <c:v>2.5984207873662988E-2</c:v>
                </c:pt>
                <c:pt idx="8">
                  <c:v>1.61281290250322E-2</c:v>
                </c:pt>
                <c:pt idx="9">
                  <c:v>1.2805435776819548E-2</c:v>
                </c:pt>
                <c:pt idx="10">
                  <c:v>1.8078811297157042E-2</c:v>
                </c:pt>
                <c:pt idx="11">
                  <c:v>2.5200201601612813E-4</c:v>
                </c:pt>
                <c:pt idx="12">
                  <c:v>3.1360250882007057E-2</c:v>
                </c:pt>
                <c:pt idx="13">
                  <c:v>4.659237273898191E-2</c:v>
                </c:pt>
                <c:pt idx="14">
                  <c:v>0</c:v>
                </c:pt>
                <c:pt idx="15">
                  <c:v>2.1308170465363725E-2</c:v>
                </c:pt>
                <c:pt idx="16">
                  <c:v>1.3374773664855986E-2</c:v>
                </c:pt>
                <c:pt idx="17">
                  <c:v>1.2805435776819548E-2</c:v>
                </c:pt>
                <c:pt idx="18">
                  <c:v>1.0080080640645125E-2</c:v>
                </c:pt>
                <c:pt idx="19">
                  <c:v>2.0160161281290251E-2</c:v>
                </c:pt>
                <c:pt idx="20">
                  <c:v>5.3760430083440664E-3</c:v>
                </c:pt>
                <c:pt idx="21">
                  <c:v>5.3760430083440664E-3</c:v>
                </c:pt>
                <c:pt idx="22">
                  <c:v>5.3760430083440664E-3</c:v>
                </c:pt>
                <c:pt idx="23">
                  <c:v>0</c:v>
                </c:pt>
                <c:pt idx="24">
                  <c:v>5.3760430083440664E-3</c:v>
                </c:pt>
                <c:pt idx="25">
                  <c:v>0</c:v>
                </c:pt>
                <c:pt idx="26">
                  <c:v>0</c:v>
                </c:pt>
                <c:pt idx="27">
                  <c:v>5.3760430083440664E-3</c:v>
                </c:pt>
                <c:pt idx="28">
                  <c:v>9.8560788486307897E-3</c:v>
                </c:pt>
                <c:pt idx="29">
                  <c:v>5.3760430083440664E-3</c:v>
                </c:pt>
                <c:pt idx="30">
                  <c:v>4.7040376323010582E-3</c:v>
                </c:pt>
              </c:numCache>
            </c:numRef>
          </c:val>
          <c:extLst>
            <c:ext xmlns:c16="http://schemas.microsoft.com/office/drawing/2014/chart" uri="{C3380CC4-5D6E-409C-BE32-E72D297353CC}">
              <c16:uniqueId val="{00000000-1703-4864-A7DA-216633197D9F}"/>
            </c:ext>
          </c:extLst>
        </c:ser>
        <c:ser>
          <c:idx val="1"/>
          <c:order val="1"/>
          <c:tx>
            <c:strRef>
              <c:f>Sheet1!$B$15</c:f>
              <c:strCache>
                <c:ptCount val="1"/>
                <c:pt idx="0">
                  <c:v>gfx803</c:v>
                </c:pt>
              </c:strCache>
            </c:strRef>
          </c:tx>
          <c:spPr>
            <a:solidFill>
              <a:schemeClr val="accent2"/>
            </a:solidFill>
            <a:ln>
              <a:noFill/>
            </a:ln>
            <a:effectLst/>
          </c:spPr>
          <c:invertIfNegative val="0"/>
          <c:val>
            <c:numRef>
              <c:f>Sheet1!$C$15:$AG$15</c:f>
              <c:numCache>
                <c:formatCode>General</c:formatCode>
                <c:ptCount val="31"/>
                <c:pt idx="0">
                  <c:v>0</c:v>
                </c:pt>
                <c:pt idx="1">
                  <c:v>7.690149201080726E-2</c:v>
                </c:pt>
                <c:pt idx="2">
                  <c:v>0.13270157378678918</c:v>
                </c:pt>
                <c:pt idx="3">
                  <c:v>3.4955223641276026E-2</c:v>
                </c:pt>
                <c:pt idx="4">
                  <c:v>0.12898156833505706</c:v>
                </c:pt>
                <c:pt idx="5">
                  <c:v>5.3875941025085985E-2</c:v>
                </c:pt>
                <c:pt idx="6">
                  <c:v>3.8867643168097744E-2</c:v>
                </c:pt>
                <c:pt idx="7">
                  <c:v>3.0513665407957927E-2</c:v>
                </c:pt>
                <c:pt idx="8">
                  <c:v>2.6184348718442087E-2</c:v>
                </c:pt>
                <c:pt idx="9">
                  <c:v>3.1539873808435752E-2</c:v>
                </c:pt>
                <c:pt idx="10">
                  <c:v>3.2513970063576821E-2</c:v>
                </c:pt>
                <c:pt idx="11">
                  <c:v>1.4683599105274552E-2</c:v>
                </c:pt>
                <c:pt idx="12">
                  <c:v>2.6873832487513127E-2</c:v>
                </c:pt>
                <c:pt idx="13">
                  <c:v>4.0599369843904082E-2</c:v>
                </c:pt>
                <c:pt idx="14">
                  <c:v>1.1544844505375568E-3</c:v>
                </c:pt>
                <c:pt idx="15">
                  <c:v>3.0076725112441974E-2</c:v>
                </c:pt>
                <c:pt idx="16">
                  <c:v>9.4002292934394823E-3</c:v>
                </c:pt>
                <c:pt idx="17">
                  <c:v>1.6002437244951134E-2</c:v>
                </c:pt>
                <c:pt idx="18">
                  <c:v>9.8131178295692324E-3</c:v>
                </c:pt>
                <c:pt idx="19">
                  <c:v>1.7317266758063353E-2</c:v>
                </c:pt>
                <c:pt idx="20">
                  <c:v>4.6179378021502272E-3</c:v>
                </c:pt>
                <c:pt idx="21">
                  <c:v>4.6179378021502272E-3</c:v>
                </c:pt>
                <c:pt idx="22">
                  <c:v>4.6179378021502272E-3</c:v>
                </c:pt>
                <c:pt idx="23">
                  <c:v>5.772422252687784E-4</c:v>
                </c:pt>
                <c:pt idx="24">
                  <c:v>4.6179378021502272E-3</c:v>
                </c:pt>
                <c:pt idx="25">
                  <c:v>0</c:v>
                </c:pt>
                <c:pt idx="26">
                  <c:v>0</c:v>
                </c:pt>
                <c:pt idx="27">
                  <c:v>5.1951800274190061E-3</c:v>
                </c:pt>
                <c:pt idx="28">
                  <c:v>8.4662193039420838E-3</c:v>
                </c:pt>
                <c:pt idx="29">
                  <c:v>4.6179378021502272E-3</c:v>
                </c:pt>
                <c:pt idx="30">
                  <c:v>4.0406955768814493E-3</c:v>
                </c:pt>
              </c:numCache>
            </c:numRef>
          </c:val>
          <c:extLst>
            <c:ext xmlns:c16="http://schemas.microsoft.com/office/drawing/2014/chart" uri="{C3380CC4-5D6E-409C-BE32-E72D297353CC}">
              <c16:uniqueId val="{00000001-1703-4864-A7DA-216633197D9F}"/>
            </c:ext>
          </c:extLst>
        </c:ser>
        <c:ser>
          <c:idx val="2"/>
          <c:order val="2"/>
          <c:tx>
            <c:strRef>
              <c:f>Sheet1!$B$16</c:f>
              <c:strCache>
                <c:ptCount val="1"/>
                <c:pt idx="0">
                  <c:v>gfx900</c:v>
                </c:pt>
              </c:strCache>
            </c:strRef>
          </c:tx>
          <c:spPr>
            <a:solidFill>
              <a:schemeClr val="accent3"/>
            </a:solidFill>
            <a:ln>
              <a:noFill/>
            </a:ln>
            <a:effectLst/>
          </c:spPr>
          <c:invertIfNegative val="0"/>
          <c:val>
            <c:numRef>
              <c:f>Sheet1!$C$16:$AG$16</c:f>
              <c:numCache>
                <c:formatCode>General</c:formatCode>
                <c:ptCount val="31"/>
                <c:pt idx="0">
                  <c:v>0</c:v>
                </c:pt>
                <c:pt idx="1">
                  <c:v>7.690149201080726E-2</c:v>
                </c:pt>
                <c:pt idx="2">
                  <c:v>0.13270157378678918</c:v>
                </c:pt>
                <c:pt idx="3">
                  <c:v>3.4955223641276026E-2</c:v>
                </c:pt>
                <c:pt idx="4">
                  <c:v>0.12898156833505706</c:v>
                </c:pt>
                <c:pt idx="5">
                  <c:v>5.3875941025085985E-2</c:v>
                </c:pt>
                <c:pt idx="6">
                  <c:v>3.8867643168097744E-2</c:v>
                </c:pt>
                <c:pt idx="7">
                  <c:v>3.0513665407957927E-2</c:v>
                </c:pt>
                <c:pt idx="8">
                  <c:v>2.6184348718442087E-2</c:v>
                </c:pt>
                <c:pt idx="9">
                  <c:v>3.1539873808435752E-2</c:v>
                </c:pt>
                <c:pt idx="10">
                  <c:v>3.2513970063576821E-2</c:v>
                </c:pt>
                <c:pt idx="11">
                  <c:v>1.4683599105274552E-2</c:v>
                </c:pt>
                <c:pt idx="12">
                  <c:v>2.6873832487513127E-2</c:v>
                </c:pt>
                <c:pt idx="13">
                  <c:v>4.0599369843904082E-2</c:v>
                </c:pt>
                <c:pt idx="14">
                  <c:v>1.1544844505375568E-3</c:v>
                </c:pt>
                <c:pt idx="15">
                  <c:v>3.0076725112441974E-2</c:v>
                </c:pt>
                <c:pt idx="16">
                  <c:v>9.4002292934394823E-3</c:v>
                </c:pt>
                <c:pt idx="17">
                  <c:v>1.6002437244951134E-2</c:v>
                </c:pt>
                <c:pt idx="18">
                  <c:v>9.8131178295692324E-3</c:v>
                </c:pt>
                <c:pt idx="19">
                  <c:v>1.7317266758063353E-2</c:v>
                </c:pt>
                <c:pt idx="20">
                  <c:v>4.6179378021502272E-3</c:v>
                </c:pt>
                <c:pt idx="21">
                  <c:v>4.6179378021502272E-3</c:v>
                </c:pt>
                <c:pt idx="22">
                  <c:v>4.6179378021502272E-3</c:v>
                </c:pt>
                <c:pt idx="23">
                  <c:v>5.772422252687784E-4</c:v>
                </c:pt>
                <c:pt idx="24">
                  <c:v>4.6179378021502272E-3</c:v>
                </c:pt>
                <c:pt idx="25">
                  <c:v>0</c:v>
                </c:pt>
                <c:pt idx="26">
                  <c:v>0</c:v>
                </c:pt>
                <c:pt idx="27">
                  <c:v>5.1951800274190061E-3</c:v>
                </c:pt>
                <c:pt idx="28">
                  <c:v>8.4662193039420838E-3</c:v>
                </c:pt>
                <c:pt idx="29">
                  <c:v>4.6179378021502272E-3</c:v>
                </c:pt>
                <c:pt idx="30">
                  <c:v>4.0406955768814493E-3</c:v>
                </c:pt>
              </c:numCache>
            </c:numRef>
          </c:val>
          <c:extLst>
            <c:ext xmlns:c16="http://schemas.microsoft.com/office/drawing/2014/chart" uri="{C3380CC4-5D6E-409C-BE32-E72D297353CC}">
              <c16:uniqueId val="{00000002-1703-4864-A7DA-216633197D9F}"/>
            </c:ext>
          </c:extLst>
        </c:ser>
        <c:dLbls>
          <c:showLegendKey val="0"/>
          <c:showVal val="0"/>
          <c:showCatName val="0"/>
          <c:showSerName val="0"/>
          <c:showPercent val="0"/>
          <c:showBubbleSize val="0"/>
        </c:dLbls>
        <c:gapWidth val="219"/>
        <c:overlap val="-27"/>
        <c:axId val="566772616"/>
        <c:axId val="566772944"/>
      </c:barChart>
      <c:catAx>
        <c:axId val="56677261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772944"/>
        <c:crosses val="autoZero"/>
        <c:auto val="1"/>
        <c:lblAlgn val="ctr"/>
        <c:lblOffset val="100"/>
        <c:noMultiLvlLbl val="0"/>
      </c:catAx>
      <c:valAx>
        <c:axId val="566772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7726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interac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Sheet1!$B$17</c:f>
              <c:strCache>
                <c:ptCount val="1"/>
                <c:pt idx="0">
                  <c:v>gfx801</c:v>
                </c:pt>
              </c:strCache>
            </c:strRef>
          </c:tx>
          <c:spPr>
            <a:solidFill>
              <a:schemeClr val="accent1"/>
            </a:solidFill>
            <a:ln>
              <a:noFill/>
            </a:ln>
            <a:effectLst/>
          </c:spPr>
          <c:invertIfNegative val="0"/>
          <c:val>
            <c:numRef>
              <c:f>Sheet1!$C$17:$AG$17</c:f>
              <c:numCache>
                <c:formatCode>General</c:formatCode>
                <c:ptCount val="31"/>
                <c:pt idx="0">
                  <c:v>0</c:v>
                </c:pt>
                <c:pt idx="1">
                  <c:v>0.25393356643356646</c:v>
                </c:pt>
                <c:pt idx="2">
                  <c:v>0.21416083916083917</c:v>
                </c:pt>
                <c:pt idx="3">
                  <c:v>6.3374125874125872E-2</c:v>
                </c:pt>
                <c:pt idx="4">
                  <c:v>0.12194055944055944</c:v>
                </c:pt>
                <c:pt idx="5">
                  <c:v>5.7255244755244752E-2</c:v>
                </c:pt>
                <c:pt idx="6">
                  <c:v>2.4912587412587412E-2</c:v>
                </c:pt>
                <c:pt idx="7">
                  <c:v>3.8461538461538464E-2</c:v>
                </c:pt>
                <c:pt idx="8">
                  <c:v>2.403846153846154E-2</c:v>
                </c:pt>
                <c:pt idx="9">
                  <c:v>2.2727272727272728E-2</c:v>
                </c:pt>
                <c:pt idx="10">
                  <c:v>2.5349650349650348E-2</c:v>
                </c:pt>
                <c:pt idx="11">
                  <c:v>1.7045454545454544E-2</c:v>
                </c:pt>
                <c:pt idx="12">
                  <c:v>2.666083916083916E-2</c:v>
                </c:pt>
                <c:pt idx="13">
                  <c:v>2.8846153846153848E-2</c:v>
                </c:pt>
                <c:pt idx="14">
                  <c:v>0</c:v>
                </c:pt>
                <c:pt idx="15">
                  <c:v>6.993006993006993E-3</c:v>
                </c:pt>
                <c:pt idx="16">
                  <c:v>0</c:v>
                </c:pt>
                <c:pt idx="17">
                  <c:v>6.993006993006993E-3</c:v>
                </c:pt>
                <c:pt idx="18">
                  <c:v>6.993006993006993E-3</c:v>
                </c:pt>
                <c:pt idx="19">
                  <c:v>0</c:v>
                </c:pt>
                <c:pt idx="20">
                  <c:v>0</c:v>
                </c:pt>
                <c:pt idx="21">
                  <c:v>0</c:v>
                </c:pt>
                <c:pt idx="22">
                  <c:v>0</c:v>
                </c:pt>
                <c:pt idx="23">
                  <c:v>0</c:v>
                </c:pt>
                <c:pt idx="24">
                  <c:v>0</c:v>
                </c:pt>
                <c:pt idx="25">
                  <c:v>0</c:v>
                </c:pt>
                <c:pt idx="26">
                  <c:v>0</c:v>
                </c:pt>
                <c:pt idx="27">
                  <c:v>0</c:v>
                </c:pt>
                <c:pt idx="28">
                  <c:v>0</c:v>
                </c:pt>
                <c:pt idx="29">
                  <c:v>0</c:v>
                </c:pt>
                <c:pt idx="30">
                  <c:v>0</c:v>
                </c:pt>
              </c:numCache>
            </c:numRef>
          </c:val>
          <c:extLst>
            <c:ext xmlns:c16="http://schemas.microsoft.com/office/drawing/2014/chart" uri="{C3380CC4-5D6E-409C-BE32-E72D297353CC}">
              <c16:uniqueId val="{00000000-5CFF-4F9B-B60C-34DC637B1BA3}"/>
            </c:ext>
          </c:extLst>
        </c:ser>
        <c:ser>
          <c:idx val="1"/>
          <c:order val="1"/>
          <c:tx>
            <c:strRef>
              <c:f>Sheet1!$B$18</c:f>
              <c:strCache>
                <c:ptCount val="1"/>
                <c:pt idx="0">
                  <c:v>gfx803</c:v>
                </c:pt>
              </c:strCache>
            </c:strRef>
          </c:tx>
          <c:spPr>
            <a:solidFill>
              <a:schemeClr val="accent2"/>
            </a:solidFill>
            <a:ln>
              <a:noFill/>
            </a:ln>
            <a:effectLst/>
          </c:spPr>
          <c:invertIfNegative val="0"/>
          <c:val>
            <c:numRef>
              <c:f>Sheet1!$C$18:$AG$18</c:f>
              <c:numCache>
                <c:formatCode>General</c:formatCode>
                <c:ptCount val="31"/>
                <c:pt idx="0">
                  <c:v>0</c:v>
                </c:pt>
                <c:pt idx="1">
                  <c:v>3.5138537503513856E-3</c:v>
                </c:pt>
                <c:pt idx="2">
                  <c:v>6.5266014006526596E-2</c:v>
                </c:pt>
                <c:pt idx="3">
                  <c:v>6.0499395006049941E-4</c:v>
                </c:pt>
                <c:pt idx="4">
                  <c:v>1.6927608501692761E-3</c:v>
                </c:pt>
                <c:pt idx="5">
                  <c:v>8.0054755008005473E-4</c:v>
                </c:pt>
                <c:pt idx="6">
                  <c:v>3.422188000342219E-4</c:v>
                </c:pt>
                <c:pt idx="7">
                  <c:v>8.2315843508231588E-3</c:v>
                </c:pt>
                <c:pt idx="8">
                  <c:v>2.9620259352962027E-2</c:v>
                </c:pt>
                <c:pt idx="9">
                  <c:v>0.77145895207714588</c:v>
                </c:pt>
                <c:pt idx="10">
                  <c:v>4.2416798054241679E-2</c:v>
                </c:pt>
                <c:pt idx="11">
                  <c:v>2.2122001002212201E-2</c:v>
                </c:pt>
                <c:pt idx="12">
                  <c:v>3.9110720003911073E-4</c:v>
                </c:pt>
                <c:pt idx="13">
                  <c:v>3.972182500397218E-4</c:v>
                </c:pt>
                <c:pt idx="14">
                  <c:v>0</c:v>
                </c:pt>
                <c:pt idx="15">
                  <c:v>9.6799032009679906E-3</c:v>
                </c:pt>
                <c:pt idx="16">
                  <c:v>1.3688752001368876E-3</c:v>
                </c:pt>
                <c:pt idx="17">
                  <c:v>9.6799032009679906E-3</c:v>
                </c:pt>
                <c:pt idx="18">
                  <c:v>1.5644288001564429E-3</c:v>
                </c:pt>
                <c:pt idx="19">
                  <c:v>0</c:v>
                </c:pt>
                <c:pt idx="20">
                  <c:v>2.9333040002933303E-3</c:v>
                </c:pt>
                <c:pt idx="21">
                  <c:v>1.4666520001466652E-3</c:v>
                </c:pt>
                <c:pt idx="22">
                  <c:v>0</c:v>
                </c:pt>
                <c:pt idx="23">
                  <c:v>0</c:v>
                </c:pt>
                <c:pt idx="24">
                  <c:v>9.7776800009777683E-5</c:v>
                </c:pt>
                <c:pt idx="25">
                  <c:v>2.4444200002444421E-5</c:v>
                </c:pt>
                <c:pt idx="26">
                  <c:v>7.3332600007333255E-5</c:v>
                </c:pt>
                <c:pt idx="27">
                  <c:v>0</c:v>
                </c:pt>
                <c:pt idx="28">
                  <c:v>0</c:v>
                </c:pt>
                <c:pt idx="29">
                  <c:v>1.4666520001466652E-3</c:v>
                </c:pt>
                <c:pt idx="30">
                  <c:v>0</c:v>
                </c:pt>
              </c:numCache>
            </c:numRef>
          </c:val>
          <c:extLst>
            <c:ext xmlns:c16="http://schemas.microsoft.com/office/drawing/2014/chart" uri="{C3380CC4-5D6E-409C-BE32-E72D297353CC}">
              <c16:uniqueId val="{00000001-5CFF-4F9B-B60C-34DC637B1BA3}"/>
            </c:ext>
          </c:extLst>
        </c:ser>
        <c:ser>
          <c:idx val="2"/>
          <c:order val="2"/>
          <c:tx>
            <c:strRef>
              <c:f>Sheet1!$B$19</c:f>
              <c:strCache>
                <c:ptCount val="1"/>
                <c:pt idx="0">
                  <c:v>gfx900</c:v>
                </c:pt>
              </c:strCache>
            </c:strRef>
          </c:tx>
          <c:spPr>
            <a:solidFill>
              <a:schemeClr val="accent3"/>
            </a:solidFill>
            <a:ln>
              <a:noFill/>
            </a:ln>
            <a:effectLst/>
          </c:spPr>
          <c:invertIfNegative val="0"/>
          <c:val>
            <c:numRef>
              <c:f>Sheet1!$C$19:$AG$19</c:f>
              <c:numCache>
                <c:formatCode>General</c:formatCode>
                <c:ptCount val="31"/>
                <c:pt idx="0">
                  <c:v>0</c:v>
                </c:pt>
                <c:pt idx="1">
                  <c:v>3.4349558712074911E-3</c:v>
                </c:pt>
                <c:pt idx="2">
                  <c:v>6.6590470136664789E-2</c:v>
                </c:pt>
                <c:pt idx="3">
                  <c:v>5.6230594332934013E-4</c:v>
                </c:pt>
                <c:pt idx="4">
                  <c:v>2.3225680267951007E-4</c:v>
                </c:pt>
                <c:pt idx="5">
                  <c:v>6.0509009119135511E-4</c:v>
                </c:pt>
                <c:pt idx="6">
                  <c:v>3.0560105615725009E-4</c:v>
                </c:pt>
                <c:pt idx="7">
                  <c:v>8.3734689387086527E-3</c:v>
                </c:pt>
                <c:pt idx="8">
                  <c:v>2.9955015524533654E-2</c:v>
                </c:pt>
                <c:pt idx="9">
                  <c:v>0.77153265041683983</c:v>
                </c:pt>
                <c:pt idx="10">
                  <c:v>4.2619123291690097E-2</c:v>
                </c:pt>
                <c:pt idx="11">
                  <c:v>2.2119404444661761E-2</c:v>
                </c:pt>
                <c:pt idx="12">
                  <c:v>2.1392073931007506E-4</c:v>
                </c:pt>
                <c:pt idx="13">
                  <c:v>2.0169669706378505E-4</c:v>
                </c:pt>
                <c:pt idx="14">
                  <c:v>9.7792337970320026E-5</c:v>
                </c:pt>
                <c:pt idx="15">
                  <c:v>9.6814414590616817E-3</c:v>
                </c:pt>
                <c:pt idx="16">
                  <c:v>1.3690927315844804E-3</c:v>
                </c:pt>
                <c:pt idx="17">
                  <c:v>9.6814414590616817E-3</c:v>
                </c:pt>
                <c:pt idx="18">
                  <c:v>1.5646774075251204E-3</c:v>
                </c:pt>
                <c:pt idx="19">
                  <c:v>2.9337701391096006E-3</c:v>
                </c:pt>
                <c:pt idx="20">
                  <c:v>0</c:v>
                </c:pt>
                <c:pt idx="21">
                  <c:v>0</c:v>
                </c:pt>
                <c:pt idx="22">
                  <c:v>1.4668850695548003E-3</c:v>
                </c:pt>
                <c:pt idx="23">
                  <c:v>9.7792337970320026E-5</c:v>
                </c:pt>
                <c:pt idx="24">
                  <c:v>0</c:v>
                </c:pt>
                <c:pt idx="25">
                  <c:v>2.4448084492580006E-5</c:v>
                </c:pt>
                <c:pt idx="26">
                  <c:v>7.3344253477740013E-5</c:v>
                </c:pt>
                <c:pt idx="27">
                  <c:v>0</c:v>
                </c:pt>
                <c:pt idx="28">
                  <c:v>0</c:v>
                </c:pt>
                <c:pt idx="29">
                  <c:v>1.5646774075251204E-3</c:v>
                </c:pt>
                <c:pt idx="30">
                  <c:v>9.7792337970320026E-5</c:v>
                </c:pt>
              </c:numCache>
            </c:numRef>
          </c:val>
          <c:extLst>
            <c:ext xmlns:c16="http://schemas.microsoft.com/office/drawing/2014/chart" uri="{C3380CC4-5D6E-409C-BE32-E72D297353CC}">
              <c16:uniqueId val="{00000002-5CFF-4F9B-B60C-34DC637B1BA3}"/>
            </c:ext>
          </c:extLst>
        </c:ser>
        <c:dLbls>
          <c:showLegendKey val="0"/>
          <c:showVal val="0"/>
          <c:showCatName val="0"/>
          <c:showSerName val="0"/>
          <c:showPercent val="0"/>
          <c:showBubbleSize val="0"/>
        </c:dLbls>
        <c:gapWidth val="219"/>
        <c:overlap val="-27"/>
        <c:axId val="224983136"/>
        <c:axId val="224983464"/>
      </c:barChart>
      <c:catAx>
        <c:axId val="22498313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4983464"/>
        <c:crosses val="autoZero"/>
        <c:auto val="1"/>
        <c:lblAlgn val="ctr"/>
        <c:lblOffset val="100"/>
        <c:noMultiLvlLbl val="0"/>
      </c:catAx>
      <c:valAx>
        <c:axId val="2249834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49831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nw</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Sheet1!$B$20</c:f>
              <c:strCache>
                <c:ptCount val="1"/>
                <c:pt idx="0">
                  <c:v>gfx801</c:v>
                </c:pt>
              </c:strCache>
            </c:strRef>
          </c:tx>
          <c:spPr>
            <a:solidFill>
              <a:schemeClr val="accent1"/>
            </a:solidFill>
            <a:ln>
              <a:noFill/>
            </a:ln>
            <a:effectLst/>
          </c:spPr>
          <c:invertIfNegative val="0"/>
          <c:val>
            <c:numRef>
              <c:f>Sheet1!$C$20:$AG$20</c:f>
              <c:numCache>
                <c:formatCode>General</c:formatCode>
                <c:ptCount val="31"/>
                <c:pt idx="0">
                  <c:v>0</c:v>
                </c:pt>
                <c:pt idx="1">
                  <c:v>9.4233473980309429E-2</c:v>
                </c:pt>
                <c:pt idx="2">
                  <c:v>0.14627285513361463</c:v>
                </c:pt>
                <c:pt idx="3">
                  <c:v>0.10970464135021098</c:v>
                </c:pt>
                <c:pt idx="4">
                  <c:v>0.17018284106891701</c:v>
                </c:pt>
                <c:pt idx="5">
                  <c:v>0.10407876230661041</c:v>
                </c:pt>
                <c:pt idx="6">
                  <c:v>3.5161744022503515E-2</c:v>
                </c:pt>
                <c:pt idx="7">
                  <c:v>9.8452883263009851E-3</c:v>
                </c:pt>
                <c:pt idx="8">
                  <c:v>7.0323488045007029E-3</c:v>
                </c:pt>
                <c:pt idx="9">
                  <c:v>2.8129395218002813E-3</c:v>
                </c:pt>
                <c:pt idx="10">
                  <c:v>4.7819971870604779E-2</c:v>
                </c:pt>
                <c:pt idx="11">
                  <c:v>4.2194092827004218E-2</c:v>
                </c:pt>
                <c:pt idx="12">
                  <c:v>2.1097046413502109E-2</c:v>
                </c:pt>
                <c:pt idx="13">
                  <c:v>3.0942334739803096E-2</c:v>
                </c:pt>
                <c:pt idx="14">
                  <c:v>1.4064697609001407E-3</c:v>
                </c:pt>
                <c:pt idx="15">
                  <c:v>4.2194092827004216E-3</c:v>
                </c:pt>
                <c:pt idx="16">
                  <c:v>2.5316455696202531E-2</c:v>
                </c:pt>
                <c:pt idx="17">
                  <c:v>2.1097046413502109E-2</c:v>
                </c:pt>
                <c:pt idx="18">
                  <c:v>5.6258790436005627E-3</c:v>
                </c:pt>
                <c:pt idx="19">
                  <c:v>1.1251758087201125E-2</c:v>
                </c:pt>
                <c:pt idx="20">
                  <c:v>0</c:v>
                </c:pt>
                <c:pt idx="21">
                  <c:v>1.4064697609001407E-3</c:v>
                </c:pt>
                <c:pt idx="22">
                  <c:v>9.8452883263009851E-3</c:v>
                </c:pt>
                <c:pt idx="23">
                  <c:v>1.2658227848101266E-2</c:v>
                </c:pt>
                <c:pt idx="24">
                  <c:v>0</c:v>
                </c:pt>
                <c:pt idx="25">
                  <c:v>1.969057665260197E-2</c:v>
                </c:pt>
                <c:pt idx="26">
                  <c:v>0</c:v>
                </c:pt>
                <c:pt idx="27">
                  <c:v>0</c:v>
                </c:pt>
                <c:pt idx="28">
                  <c:v>1.4064697609001407E-3</c:v>
                </c:pt>
                <c:pt idx="29">
                  <c:v>0</c:v>
                </c:pt>
                <c:pt idx="30">
                  <c:v>0</c:v>
                </c:pt>
              </c:numCache>
            </c:numRef>
          </c:val>
          <c:extLst>
            <c:ext xmlns:c16="http://schemas.microsoft.com/office/drawing/2014/chart" uri="{C3380CC4-5D6E-409C-BE32-E72D297353CC}">
              <c16:uniqueId val="{00000000-56CE-4DC8-AE63-2D958D813E1A}"/>
            </c:ext>
          </c:extLst>
        </c:ser>
        <c:ser>
          <c:idx val="1"/>
          <c:order val="1"/>
          <c:tx>
            <c:strRef>
              <c:f>Sheet1!$B$21</c:f>
              <c:strCache>
                <c:ptCount val="1"/>
                <c:pt idx="0">
                  <c:v>gfx803</c:v>
                </c:pt>
              </c:strCache>
            </c:strRef>
          </c:tx>
          <c:spPr>
            <a:solidFill>
              <a:schemeClr val="accent2"/>
            </a:solidFill>
            <a:ln>
              <a:noFill/>
            </a:ln>
            <a:effectLst/>
          </c:spPr>
          <c:invertIfNegative val="0"/>
          <c:val>
            <c:numRef>
              <c:f>Sheet1!$C$21:$AG$21</c:f>
              <c:numCache>
                <c:formatCode>General</c:formatCode>
                <c:ptCount val="31"/>
                <c:pt idx="0">
                  <c:v>0</c:v>
                </c:pt>
                <c:pt idx="1">
                  <c:v>1.9439447571519758E-3</c:v>
                </c:pt>
                <c:pt idx="2">
                  <c:v>0.30012185922358264</c:v>
                </c:pt>
                <c:pt idx="3">
                  <c:v>2.2630998665351359E-3</c:v>
                </c:pt>
                <c:pt idx="4">
                  <c:v>3.5107062032147624E-3</c:v>
                </c:pt>
                <c:pt idx="5">
                  <c:v>2.1470434631230776E-3</c:v>
                </c:pt>
                <c:pt idx="6">
                  <c:v>7.2535252132536413E-4</c:v>
                </c:pt>
                <c:pt idx="7">
                  <c:v>6.6065107642314158E-2</c:v>
                </c:pt>
                <c:pt idx="8">
                  <c:v>8.2835257935356579E-2</c:v>
                </c:pt>
                <c:pt idx="9">
                  <c:v>0.15702431381651483</c:v>
                </c:pt>
                <c:pt idx="10">
                  <c:v>0.12502176057563977</c:v>
                </c:pt>
                <c:pt idx="11">
                  <c:v>7.5175535310160732E-2</c:v>
                </c:pt>
                <c:pt idx="12">
                  <c:v>4.3521151279521847E-4</c:v>
                </c:pt>
                <c:pt idx="13">
                  <c:v>6.3831021876632039E-4</c:v>
                </c:pt>
                <c:pt idx="14">
                  <c:v>5.8028201706029132E-5</c:v>
                </c:pt>
                <c:pt idx="15">
                  <c:v>5.9449892647826845E-2</c:v>
                </c:pt>
                <c:pt idx="16">
                  <c:v>5.2225381535426216E-4</c:v>
                </c:pt>
                <c:pt idx="17">
                  <c:v>5.9798061858063016E-2</c:v>
                </c:pt>
                <c:pt idx="18">
                  <c:v>1.1605640341205826E-4</c:v>
                </c:pt>
                <c:pt idx="19">
                  <c:v>2.3211280682411653E-4</c:v>
                </c:pt>
                <c:pt idx="20">
                  <c:v>0</c:v>
                </c:pt>
                <c:pt idx="21">
                  <c:v>5.8028201706029132E-5</c:v>
                </c:pt>
                <c:pt idx="22">
                  <c:v>2.0309870597110194E-4</c:v>
                </c:pt>
                <c:pt idx="23">
                  <c:v>2.6112690767713108E-4</c:v>
                </c:pt>
                <c:pt idx="24">
                  <c:v>0</c:v>
                </c:pt>
                <c:pt idx="25">
                  <c:v>4.0619741194220389E-4</c:v>
                </c:pt>
                <c:pt idx="26">
                  <c:v>2.9014100853014566E-5</c:v>
                </c:pt>
                <c:pt idx="27">
                  <c:v>0</c:v>
                </c:pt>
                <c:pt idx="28">
                  <c:v>2.9014100853014566E-5</c:v>
                </c:pt>
                <c:pt idx="29">
                  <c:v>0</c:v>
                </c:pt>
                <c:pt idx="30">
                  <c:v>0</c:v>
                </c:pt>
              </c:numCache>
            </c:numRef>
          </c:val>
          <c:extLst>
            <c:ext xmlns:c16="http://schemas.microsoft.com/office/drawing/2014/chart" uri="{C3380CC4-5D6E-409C-BE32-E72D297353CC}">
              <c16:uniqueId val="{00000001-56CE-4DC8-AE63-2D958D813E1A}"/>
            </c:ext>
          </c:extLst>
        </c:ser>
        <c:ser>
          <c:idx val="2"/>
          <c:order val="2"/>
          <c:tx>
            <c:strRef>
              <c:f>Sheet1!$B$22</c:f>
              <c:strCache>
                <c:ptCount val="1"/>
                <c:pt idx="0">
                  <c:v>gfx900</c:v>
                </c:pt>
              </c:strCache>
            </c:strRef>
          </c:tx>
          <c:spPr>
            <a:solidFill>
              <a:schemeClr val="accent3"/>
            </a:solidFill>
            <a:ln>
              <a:noFill/>
            </a:ln>
            <a:effectLst/>
          </c:spPr>
          <c:invertIfNegative val="0"/>
          <c:val>
            <c:numRef>
              <c:f>Sheet1!$C$22:$AG$22</c:f>
              <c:numCache>
                <c:formatCode>General</c:formatCode>
                <c:ptCount val="31"/>
                <c:pt idx="0">
                  <c:v>0</c:v>
                </c:pt>
                <c:pt idx="1">
                  <c:v>1.9168215613382901E-3</c:v>
                </c:pt>
                <c:pt idx="2">
                  <c:v>0.30018587360594795</c:v>
                </c:pt>
                <c:pt idx="3">
                  <c:v>3.1366171003717473E-3</c:v>
                </c:pt>
                <c:pt idx="4">
                  <c:v>2.4395910780669145E-3</c:v>
                </c:pt>
                <c:pt idx="5">
                  <c:v>2.8171468401486988E-3</c:v>
                </c:pt>
                <c:pt idx="6">
                  <c:v>6.3894052044609665E-4</c:v>
                </c:pt>
                <c:pt idx="7">
                  <c:v>6.5956087360594801E-2</c:v>
                </c:pt>
                <c:pt idx="8">
                  <c:v>8.2888011152416355E-2</c:v>
                </c:pt>
                <c:pt idx="9">
                  <c:v>0.15720841078066913</c:v>
                </c:pt>
                <c:pt idx="10">
                  <c:v>0.12511617100371747</c:v>
                </c:pt>
                <c:pt idx="11">
                  <c:v>7.5191682156133824E-2</c:v>
                </c:pt>
                <c:pt idx="12">
                  <c:v>4.3564126394052044E-4</c:v>
                </c:pt>
                <c:pt idx="13">
                  <c:v>6.0989776951672864E-4</c:v>
                </c:pt>
                <c:pt idx="14">
                  <c:v>2.9042750929368028E-5</c:v>
                </c:pt>
                <c:pt idx="15">
                  <c:v>5.9479553903345722E-2</c:v>
                </c:pt>
                <c:pt idx="16">
                  <c:v>4.6468401486988845E-4</c:v>
                </c:pt>
                <c:pt idx="17">
                  <c:v>5.985710966542751E-2</c:v>
                </c:pt>
                <c:pt idx="18">
                  <c:v>1.7425650557620817E-4</c:v>
                </c:pt>
                <c:pt idx="19">
                  <c:v>2.6138475836431224E-4</c:v>
                </c:pt>
                <c:pt idx="20">
                  <c:v>0</c:v>
                </c:pt>
                <c:pt idx="21">
                  <c:v>8.7128252788104085E-5</c:v>
                </c:pt>
                <c:pt idx="22">
                  <c:v>2.0329925650557621E-4</c:v>
                </c:pt>
                <c:pt idx="23">
                  <c:v>2.3234200743494423E-4</c:v>
                </c:pt>
                <c:pt idx="24">
                  <c:v>0</c:v>
                </c:pt>
                <c:pt idx="25">
                  <c:v>4.0659851301115242E-4</c:v>
                </c:pt>
                <c:pt idx="26">
                  <c:v>2.9042750929368028E-5</c:v>
                </c:pt>
                <c:pt idx="27">
                  <c:v>0</c:v>
                </c:pt>
                <c:pt idx="28">
                  <c:v>0</c:v>
                </c:pt>
                <c:pt idx="29">
                  <c:v>0</c:v>
                </c:pt>
                <c:pt idx="30">
                  <c:v>0</c:v>
                </c:pt>
              </c:numCache>
            </c:numRef>
          </c:val>
          <c:extLst>
            <c:ext xmlns:c16="http://schemas.microsoft.com/office/drawing/2014/chart" uri="{C3380CC4-5D6E-409C-BE32-E72D297353CC}">
              <c16:uniqueId val="{00000002-56CE-4DC8-AE63-2D958D813E1A}"/>
            </c:ext>
          </c:extLst>
        </c:ser>
        <c:dLbls>
          <c:showLegendKey val="0"/>
          <c:showVal val="0"/>
          <c:showCatName val="0"/>
          <c:showSerName val="0"/>
          <c:showPercent val="0"/>
          <c:showBubbleSize val="0"/>
        </c:dLbls>
        <c:gapWidth val="219"/>
        <c:overlap val="-27"/>
        <c:axId val="630924704"/>
        <c:axId val="630936184"/>
      </c:barChart>
      <c:catAx>
        <c:axId val="63092470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36184"/>
        <c:crosses val="autoZero"/>
        <c:auto val="1"/>
        <c:lblAlgn val="ctr"/>
        <c:lblOffset val="100"/>
        <c:noMultiLvlLbl val="0"/>
      </c:catAx>
      <c:valAx>
        <c:axId val="630936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24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square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Sheet1!$B$23</c:f>
              <c:strCache>
                <c:ptCount val="1"/>
                <c:pt idx="0">
                  <c:v>gfx801</c:v>
                </c:pt>
              </c:strCache>
            </c:strRef>
          </c:tx>
          <c:spPr>
            <a:solidFill>
              <a:schemeClr val="accent1"/>
            </a:solidFill>
            <a:ln>
              <a:noFill/>
            </a:ln>
            <a:effectLst/>
          </c:spPr>
          <c:invertIfNegative val="0"/>
          <c:val>
            <c:numRef>
              <c:f>Sheet1!$C$23:$AG$23</c:f>
              <c:numCache>
                <c:formatCode>General</c:formatCode>
                <c:ptCount val="31"/>
                <c:pt idx="0">
                  <c:v>0</c:v>
                </c:pt>
                <c:pt idx="1">
                  <c:v>0.2671081677704194</c:v>
                </c:pt>
                <c:pt idx="2">
                  <c:v>0.25827814569536423</c:v>
                </c:pt>
                <c:pt idx="3">
                  <c:v>3.9735099337748346E-2</c:v>
                </c:pt>
                <c:pt idx="4">
                  <c:v>0.11037527593818984</c:v>
                </c:pt>
                <c:pt idx="5">
                  <c:v>4.194260485651214E-2</c:v>
                </c:pt>
                <c:pt idx="6">
                  <c:v>7.2847682119205295E-2</c:v>
                </c:pt>
                <c:pt idx="7">
                  <c:v>4.4150110375275938E-3</c:v>
                </c:pt>
                <c:pt idx="8">
                  <c:v>7.505518763796909E-2</c:v>
                </c:pt>
                <c:pt idx="9">
                  <c:v>7.0640176600441501E-2</c:v>
                </c:pt>
                <c:pt idx="10">
                  <c:v>0</c:v>
                </c:pt>
                <c:pt idx="11">
                  <c:v>2.2075055187637969E-3</c:v>
                </c:pt>
                <c:pt idx="12">
                  <c:v>0</c:v>
                </c:pt>
                <c:pt idx="13">
                  <c:v>0</c:v>
                </c:pt>
                <c:pt idx="14">
                  <c:v>2.2075055187637969E-3</c:v>
                </c:pt>
                <c:pt idx="15">
                  <c:v>0</c:v>
                </c:pt>
                <c:pt idx="16">
                  <c:v>0</c:v>
                </c:pt>
                <c:pt idx="17">
                  <c:v>0</c:v>
                </c:pt>
                <c:pt idx="18">
                  <c:v>0</c:v>
                </c:pt>
                <c:pt idx="19">
                  <c:v>0</c:v>
                </c:pt>
                <c:pt idx="20">
                  <c:v>0</c:v>
                </c:pt>
                <c:pt idx="21">
                  <c:v>2.2075055187637969E-3</c:v>
                </c:pt>
                <c:pt idx="22">
                  <c:v>0</c:v>
                </c:pt>
                <c:pt idx="23">
                  <c:v>2.2075055187637969E-3</c:v>
                </c:pt>
                <c:pt idx="24">
                  <c:v>0</c:v>
                </c:pt>
                <c:pt idx="25">
                  <c:v>4.4150110375275938E-3</c:v>
                </c:pt>
                <c:pt idx="26">
                  <c:v>0</c:v>
                </c:pt>
                <c:pt idx="27">
                  <c:v>0</c:v>
                </c:pt>
                <c:pt idx="28">
                  <c:v>0</c:v>
                </c:pt>
                <c:pt idx="29">
                  <c:v>0</c:v>
                </c:pt>
                <c:pt idx="30">
                  <c:v>0</c:v>
                </c:pt>
              </c:numCache>
            </c:numRef>
          </c:val>
          <c:extLst>
            <c:ext xmlns:c16="http://schemas.microsoft.com/office/drawing/2014/chart" uri="{C3380CC4-5D6E-409C-BE32-E72D297353CC}">
              <c16:uniqueId val="{00000000-EDC6-4CB8-83CE-1A0E5B1670E0}"/>
            </c:ext>
          </c:extLst>
        </c:ser>
        <c:ser>
          <c:idx val="1"/>
          <c:order val="1"/>
          <c:tx>
            <c:strRef>
              <c:f>Sheet1!$B$24</c:f>
              <c:strCache>
                <c:ptCount val="1"/>
                <c:pt idx="0">
                  <c:v>gfx803</c:v>
                </c:pt>
              </c:strCache>
            </c:strRef>
          </c:tx>
          <c:spPr>
            <a:solidFill>
              <a:schemeClr val="accent2"/>
            </a:solidFill>
            <a:ln>
              <a:noFill/>
            </a:ln>
            <a:effectLst/>
          </c:spPr>
          <c:invertIfNegative val="0"/>
          <c:val>
            <c:numRef>
              <c:f>Sheet1!$C$24:$AG$24</c:f>
              <c:numCache>
                <c:formatCode>General</c:formatCode>
                <c:ptCount val="31"/>
                <c:pt idx="0">
                  <c:v>0</c:v>
                </c:pt>
                <c:pt idx="1">
                  <c:v>5.508450463779662E-2</c:v>
                </c:pt>
                <c:pt idx="2">
                  <c:v>0.28634837534854607</c:v>
                </c:pt>
                <c:pt idx="3">
                  <c:v>8.1943891196722251E-3</c:v>
                </c:pt>
                <c:pt idx="4">
                  <c:v>2.2762191999089514E-2</c:v>
                </c:pt>
                <c:pt idx="5">
                  <c:v>8.6496329596540151E-3</c:v>
                </c:pt>
                <c:pt idx="6">
                  <c:v>1.5023046719399078E-2</c:v>
                </c:pt>
                <c:pt idx="7">
                  <c:v>5.3604962157855804E-2</c:v>
                </c:pt>
                <c:pt idx="8">
                  <c:v>7.9326239116826944E-2</c:v>
                </c:pt>
                <c:pt idx="9">
                  <c:v>0.13668696295453253</c:v>
                </c:pt>
                <c:pt idx="10">
                  <c:v>9.5771922836169129E-2</c:v>
                </c:pt>
                <c:pt idx="11">
                  <c:v>6.6010356797359587E-2</c:v>
                </c:pt>
                <c:pt idx="12">
                  <c:v>0</c:v>
                </c:pt>
                <c:pt idx="13">
                  <c:v>0</c:v>
                </c:pt>
                <c:pt idx="14">
                  <c:v>4.5524383998179026E-4</c:v>
                </c:pt>
                <c:pt idx="15">
                  <c:v>4.3248164798270074E-2</c:v>
                </c:pt>
                <c:pt idx="16">
                  <c:v>0</c:v>
                </c:pt>
                <c:pt idx="17">
                  <c:v>3.5964263358561427E-2</c:v>
                </c:pt>
                <c:pt idx="18">
                  <c:v>1.5023046719399078E-2</c:v>
                </c:pt>
                <c:pt idx="19">
                  <c:v>0</c:v>
                </c:pt>
                <c:pt idx="20">
                  <c:v>4.5524383998179026E-4</c:v>
                </c:pt>
                <c:pt idx="21">
                  <c:v>7.7391452796904342E-3</c:v>
                </c:pt>
                <c:pt idx="22">
                  <c:v>0</c:v>
                </c:pt>
                <c:pt idx="23">
                  <c:v>7.7391452796904342E-3</c:v>
                </c:pt>
                <c:pt idx="24">
                  <c:v>0</c:v>
                </c:pt>
                <c:pt idx="25">
                  <c:v>1.3657315199453706E-3</c:v>
                </c:pt>
                <c:pt idx="26">
                  <c:v>0</c:v>
                </c:pt>
                <c:pt idx="27">
                  <c:v>0</c:v>
                </c:pt>
                <c:pt idx="28">
                  <c:v>0</c:v>
                </c:pt>
                <c:pt idx="29">
                  <c:v>4.5524383998179026E-4</c:v>
                </c:pt>
                <c:pt idx="30">
                  <c:v>0</c:v>
                </c:pt>
              </c:numCache>
            </c:numRef>
          </c:val>
          <c:extLst>
            <c:ext xmlns:c16="http://schemas.microsoft.com/office/drawing/2014/chart" uri="{C3380CC4-5D6E-409C-BE32-E72D297353CC}">
              <c16:uniqueId val="{00000001-EDC6-4CB8-83CE-1A0E5B1670E0}"/>
            </c:ext>
          </c:extLst>
        </c:ser>
        <c:ser>
          <c:idx val="2"/>
          <c:order val="2"/>
          <c:tx>
            <c:strRef>
              <c:f>Sheet1!$B$25</c:f>
              <c:strCache>
                <c:ptCount val="1"/>
                <c:pt idx="0">
                  <c:v>gfx900</c:v>
                </c:pt>
              </c:strCache>
            </c:strRef>
          </c:tx>
          <c:spPr>
            <a:solidFill>
              <a:schemeClr val="accent3"/>
            </a:solidFill>
            <a:ln>
              <a:noFill/>
            </a:ln>
            <a:effectLst/>
          </c:spPr>
          <c:invertIfNegative val="0"/>
          <c:val>
            <c:numRef>
              <c:f>Sheet1!$C$25:$AG$25</c:f>
              <c:numCache>
                <c:formatCode>General</c:formatCode>
                <c:ptCount val="31"/>
                <c:pt idx="0">
                  <c:v>0</c:v>
                </c:pt>
                <c:pt idx="1">
                  <c:v>5.508450463779662E-2</c:v>
                </c:pt>
                <c:pt idx="2">
                  <c:v>0.28589313150856427</c:v>
                </c:pt>
                <c:pt idx="3">
                  <c:v>8.6496329596540151E-3</c:v>
                </c:pt>
                <c:pt idx="4">
                  <c:v>2.2762191999089514E-2</c:v>
                </c:pt>
                <c:pt idx="5">
                  <c:v>8.6496329596540151E-3</c:v>
                </c:pt>
                <c:pt idx="6">
                  <c:v>1.5023046719399078E-2</c:v>
                </c:pt>
                <c:pt idx="7">
                  <c:v>5.3604962157855804E-2</c:v>
                </c:pt>
                <c:pt idx="8">
                  <c:v>7.9326239116826944E-2</c:v>
                </c:pt>
                <c:pt idx="9">
                  <c:v>0.14397086439424117</c:v>
                </c:pt>
                <c:pt idx="10">
                  <c:v>9.5771922836169129E-2</c:v>
                </c:pt>
                <c:pt idx="11">
                  <c:v>5.872645535765094E-2</c:v>
                </c:pt>
                <c:pt idx="12">
                  <c:v>0</c:v>
                </c:pt>
                <c:pt idx="13">
                  <c:v>7.2839014397086442E-3</c:v>
                </c:pt>
                <c:pt idx="14">
                  <c:v>4.5524383998179026E-4</c:v>
                </c:pt>
                <c:pt idx="15">
                  <c:v>3.5964263358561427E-2</c:v>
                </c:pt>
                <c:pt idx="16">
                  <c:v>1.4567802879417288E-2</c:v>
                </c:pt>
                <c:pt idx="17">
                  <c:v>3.5964263358561427E-2</c:v>
                </c:pt>
                <c:pt idx="18">
                  <c:v>4.5524383998179026E-4</c:v>
                </c:pt>
                <c:pt idx="19">
                  <c:v>7.2839014397086442E-3</c:v>
                </c:pt>
                <c:pt idx="20">
                  <c:v>4.5524383998179026E-4</c:v>
                </c:pt>
                <c:pt idx="21">
                  <c:v>4.5524383998179026E-4</c:v>
                </c:pt>
                <c:pt idx="22">
                  <c:v>0</c:v>
                </c:pt>
                <c:pt idx="23">
                  <c:v>7.7391452796904342E-3</c:v>
                </c:pt>
                <c:pt idx="24">
                  <c:v>0</c:v>
                </c:pt>
                <c:pt idx="25">
                  <c:v>1.3657315199453706E-3</c:v>
                </c:pt>
                <c:pt idx="26">
                  <c:v>0</c:v>
                </c:pt>
                <c:pt idx="27">
                  <c:v>0</c:v>
                </c:pt>
                <c:pt idx="28">
                  <c:v>0</c:v>
                </c:pt>
                <c:pt idx="29">
                  <c:v>4.5524383998179026E-4</c:v>
                </c:pt>
                <c:pt idx="30">
                  <c:v>0</c:v>
                </c:pt>
              </c:numCache>
            </c:numRef>
          </c:val>
          <c:extLst>
            <c:ext xmlns:c16="http://schemas.microsoft.com/office/drawing/2014/chart" uri="{C3380CC4-5D6E-409C-BE32-E72D297353CC}">
              <c16:uniqueId val="{00000002-EDC6-4CB8-83CE-1A0E5B1670E0}"/>
            </c:ext>
          </c:extLst>
        </c:ser>
        <c:dLbls>
          <c:showLegendKey val="0"/>
          <c:showVal val="0"/>
          <c:showCatName val="0"/>
          <c:showSerName val="0"/>
          <c:showPercent val="0"/>
          <c:showBubbleSize val="0"/>
        </c:dLbls>
        <c:gapWidth val="219"/>
        <c:overlap val="-27"/>
        <c:axId val="683378464"/>
        <c:axId val="683378136"/>
      </c:barChart>
      <c:catAx>
        <c:axId val="68337846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3378136"/>
        <c:crosses val="autoZero"/>
        <c:auto val="1"/>
        <c:lblAlgn val="ctr"/>
        <c:lblOffset val="100"/>
        <c:noMultiLvlLbl val="0"/>
      </c:catAx>
      <c:valAx>
        <c:axId val="6833781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83378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backprop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c:f>
              <c:strCache>
                <c:ptCount val="1"/>
                <c:pt idx="0">
                  <c:v>gfx801</c:v>
                </c:pt>
              </c:strCache>
            </c:strRef>
          </c:tx>
          <c:spPr>
            <a:solidFill>
              <a:schemeClr val="accent1"/>
            </a:solidFill>
            <a:ln>
              <a:noFill/>
            </a:ln>
            <a:effectLst/>
          </c:spPr>
          <c:invertIfNegative val="0"/>
          <c:val>
            <c:numRef>
              <c:f>Sheet1!$C$2:$AG$2</c:f>
              <c:numCache>
                <c:formatCode>General</c:formatCode>
                <c:ptCount val="31"/>
                <c:pt idx="0">
                  <c:v>2.7897435897435898E-2</c:v>
                </c:pt>
                <c:pt idx="1">
                  <c:v>0.48020512820512823</c:v>
                </c:pt>
                <c:pt idx="2">
                  <c:v>0.22594871794871796</c:v>
                </c:pt>
                <c:pt idx="3">
                  <c:v>9.1384615384615384E-2</c:v>
                </c:pt>
                <c:pt idx="4">
                  <c:v>6.697435897435898E-2</c:v>
                </c:pt>
                <c:pt idx="5">
                  <c:v>2.1025641025641025E-2</c:v>
                </c:pt>
                <c:pt idx="6">
                  <c:v>1.7846153846153845E-2</c:v>
                </c:pt>
                <c:pt idx="7">
                  <c:v>9.743589743589744E-3</c:v>
                </c:pt>
                <c:pt idx="8">
                  <c:v>1.1487179487179488E-2</c:v>
                </c:pt>
                <c:pt idx="9">
                  <c:v>6.1538461538461538E-3</c:v>
                </c:pt>
                <c:pt idx="10">
                  <c:v>2.0512820512820513E-3</c:v>
                </c:pt>
                <c:pt idx="11">
                  <c:v>8.2051282051282047E-4</c:v>
                </c:pt>
                <c:pt idx="12">
                  <c:v>2.4615384615384616E-3</c:v>
                </c:pt>
                <c:pt idx="13">
                  <c:v>4.1025641025641026E-3</c:v>
                </c:pt>
                <c:pt idx="14">
                  <c:v>1.6410256410256409E-3</c:v>
                </c:pt>
                <c:pt idx="15">
                  <c:v>3.6923076923076922E-3</c:v>
                </c:pt>
                <c:pt idx="16">
                  <c:v>2.4615384615384616E-3</c:v>
                </c:pt>
                <c:pt idx="17">
                  <c:v>8.2051282051282047E-4</c:v>
                </c:pt>
                <c:pt idx="18">
                  <c:v>0</c:v>
                </c:pt>
                <c:pt idx="19">
                  <c:v>0</c:v>
                </c:pt>
                <c:pt idx="20">
                  <c:v>2.4615384615384616E-3</c:v>
                </c:pt>
                <c:pt idx="21">
                  <c:v>0</c:v>
                </c:pt>
                <c:pt idx="22">
                  <c:v>0</c:v>
                </c:pt>
                <c:pt idx="23">
                  <c:v>8.2051282051282047E-4</c:v>
                </c:pt>
                <c:pt idx="24">
                  <c:v>2.0512820512820512E-4</c:v>
                </c:pt>
                <c:pt idx="25">
                  <c:v>0</c:v>
                </c:pt>
                <c:pt idx="26">
                  <c:v>2.4615384615384616E-3</c:v>
                </c:pt>
                <c:pt idx="27">
                  <c:v>0</c:v>
                </c:pt>
                <c:pt idx="28">
                  <c:v>3.2820512820512819E-3</c:v>
                </c:pt>
                <c:pt idx="29">
                  <c:v>1.6410256410256409E-3</c:v>
                </c:pt>
                <c:pt idx="30">
                  <c:v>0</c:v>
                </c:pt>
              </c:numCache>
            </c:numRef>
          </c:val>
          <c:extLst>
            <c:ext xmlns:c16="http://schemas.microsoft.com/office/drawing/2014/chart" uri="{C3380CC4-5D6E-409C-BE32-E72D297353CC}">
              <c16:uniqueId val="{00000000-3D01-4F9D-B73E-49182BBA897E}"/>
            </c:ext>
          </c:extLst>
        </c:ser>
        <c:ser>
          <c:idx val="1"/>
          <c:order val="1"/>
          <c:tx>
            <c:strRef>
              <c:f>Sheet1!$B$3</c:f>
              <c:strCache>
                <c:ptCount val="1"/>
                <c:pt idx="0">
                  <c:v>gfx803</c:v>
                </c:pt>
              </c:strCache>
            </c:strRef>
          </c:tx>
          <c:spPr>
            <a:solidFill>
              <a:schemeClr val="accent2"/>
            </a:solidFill>
            <a:ln>
              <a:noFill/>
            </a:ln>
            <a:effectLst/>
          </c:spPr>
          <c:invertIfNegative val="0"/>
          <c:val>
            <c:numRef>
              <c:f>Sheet1!$C$3:$AG$3</c:f>
              <c:numCache>
                <c:formatCode>General</c:formatCode>
                <c:ptCount val="31"/>
                <c:pt idx="0">
                  <c:v>3.8467228880011838E-3</c:v>
                </c:pt>
                <c:pt idx="1">
                  <c:v>6.3446269171968245E-2</c:v>
                </c:pt>
                <c:pt idx="2">
                  <c:v>0.37953099570942445</c:v>
                </c:pt>
                <c:pt idx="3">
                  <c:v>0.14362331705873649</c:v>
                </c:pt>
                <c:pt idx="4">
                  <c:v>0.13548601864181092</c:v>
                </c:pt>
                <c:pt idx="5">
                  <c:v>0.13200917295457909</c:v>
                </c:pt>
                <c:pt idx="6">
                  <c:v>3.5310943433446762E-2</c:v>
                </c:pt>
                <c:pt idx="7">
                  <c:v>4.3522217290526211E-3</c:v>
                </c:pt>
                <c:pt idx="8">
                  <c:v>2.9836760862060464E-3</c:v>
                </c:pt>
                <c:pt idx="9">
                  <c:v>7.8907136164126839E-4</c:v>
                </c:pt>
                <c:pt idx="10">
                  <c:v>3.3054692508753758E-2</c:v>
                </c:pt>
                <c:pt idx="11">
                  <c:v>3.0453222863342705E-2</c:v>
                </c:pt>
                <c:pt idx="12">
                  <c:v>2.8702470779701138E-2</c:v>
                </c:pt>
                <c:pt idx="13">
                  <c:v>2.8357252058983085E-4</c:v>
                </c:pt>
                <c:pt idx="14">
                  <c:v>4.9316960102579273E-4</c:v>
                </c:pt>
                <c:pt idx="15">
                  <c:v>4.9316960102579274E-5</c:v>
                </c:pt>
                <c:pt idx="16">
                  <c:v>3.6987720076934457E-4</c:v>
                </c:pt>
                <c:pt idx="17">
                  <c:v>9.8633920205158548E-5</c:v>
                </c:pt>
                <c:pt idx="18">
                  <c:v>9.8633920205158548E-5</c:v>
                </c:pt>
                <c:pt idx="19">
                  <c:v>9.8633920205158548E-5</c:v>
                </c:pt>
                <c:pt idx="20">
                  <c:v>3.2056024066676528E-4</c:v>
                </c:pt>
                <c:pt idx="21">
                  <c:v>1.6028012033338266E-3</c:v>
                </c:pt>
                <c:pt idx="22">
                  <c:v>3.9453568082063419E-4</c:v>
                </c:pt>
                <c:pt idx="23">
                  <c:v>9.8633920205158548E-5</c:v>
                </c:pt>
                <c:pt idx="24">
                  <c:v>2.4658480051289637E-5</c:v>
                </c:pt>
                <c:pt idx="25">
                  <c:v>0</c:v>
                </c:pt>
                <c:pt idx="26">
                  <c:v>1.972678404103171E-4</c:v>
                </c:pt>
                <c:pt idx="27">
                  <c:v>0</c:v>
                </c:pt>
                <c:pt idx="28">
                  <c:v>9.8633920205158548E-5</c:v>
                </c:pt>
                <c:pt idx="29">
                  <c:v>1.972678404103171E-4</c:v>
                </c:pt>
                <c:pt idx="30">
                  <c:v>0</c:v>
                </c:pt>
              </c:numCache>
            </c:numRef>
          </c:val>
          <c:extLst>
            <c:ext xmlns:c16="http://schemas.microsoft.com/office/drawing/2014/chart" uri="{C3380CC4-5D6E-409C-BE32-E72D297353CC}">
              <c16:uniqueId val="{00000001-3D01-4F9D-B73E-49182BBA897E}"/>
            </c:ext>
          </c:extLst>
        </c:ser>
        <c:ser>
          <c:idx val="2"/>
          <c:order val="2"/>
          <c:tx>
            <c:strRef>
              <c:f>Sheet1!$B$4</c:f>
              <c:strCache>
                <c:ptCount val="1"/>
                <c:pt idx="0">
                  <c:v>gfx900</c:v>
                </c:pt>
              </c:strCache>
            </c:strRef>
          </c:tx>
          <c:spPr>
            <a:solidFill>
              <a:schemeClr val="accent3"/>
            </a:solidFill>
            <a:ln>
              <a:noFill/>
            </a:ln>
            <a:effectLst/>
          </c:spPr>
          <c:invertIfNegative val="0"/>
          <c:val>
            <c:numRef>
              <c:f>Sheet1!$C$4:$AG$4</c:f>
              <c:numCache>
                <c:formatCode>General</c:formatCode>
                <c:ptCount val="31"/>
                <c:pt idx="0">
                  <c:v>3.8467228880011838E-3</c:v>
                </c:pt>
                <c:pt idx="1">
                  <c:v>6.3446269171968245E-2</c:v>
                </c:pt>
                <c:pt idx="2">
                  <c:v>0.37953099570942445</c:v>
                </c:pt>
                <c:pt idx="3">
                  <c:v>0.14362331705873649</c:v>
                </c:pt>
                <c:pt idx="4">
                  <c:v>0.13548601864181092</c:v>
                </c:pt>
                <c:pt idx="5">
                  <c:v>0.13200917295457909</c:v>
                </c:pt>
                <c:pt idx="6">
                  <c:v>3.5310943433446762E-2</c:v>
                </c:pt>
                <c:pt idx="7">
                  <c:v>4.3522217290526211E-3</c:v>
                </c:pt>
                <c:pt idx="8">
                  <c:v>2.9836760862060464E-3</c:v>
                </c:pt>
                <c:pt idx="9">
                  <c:v>7.8907136164126839E-4</c:v>
                </c:pt>
                <c:pt idx="10">
                  <c:v>3.3054692508753758E-2</c:v>
                </c:pt>
                <c:pt idx="11">
                  <c:v>3.0453222863342705E-2</c:v>
                </c:pt>
                <c:pt idx="12">
                  <c:v>2.8702470779701138E-2</c:v>
                </c:pt>
                <c:pt idx="13">
                  <c:v>2.8357252058983085E-4</c:v>
                </c:pt>
                <c:pt idx="14">
                  <c:v>4.9316960102579273E-4</c:v>
                </c:pt>
                <c:pt idx="15">
                  <c:v>4.9316960102579274E-5</c:v>
                </c:pt>
                <c:pt idx="16">
                  <c:v>3.6987720076934457E-4</c:v>
                </c:pt>
                <c:pt idx="17">
                  <c:v>9.8633920205158548E-5</c:v>
                </c:pt>
                <c:pt idx="18">
                  <c:v>9.8633920205158548E-5</c:v>
                </c:pt>
                <c:pt idx="19">
                  <c:v>9.8633920205158548E-5</c:v>
                </c:pt>
                <c:pt idx="20">
                  <c:v>3.2056024066676528E-4</c:v>
                </c:pt>
                <c:pt idx="21">
                  <c:v>1.6028012033338266E-3</c:v>
                </c:pt>
                <c:pt idx="22">
                  <c:v>3.9453568082063419E-4</c:v>
                </c:pt>
                <c:pt idx="23">
                  <c:v>9.8633920205158548E-5</c:v>
                </c:pt>
                <c:pt idx="24">
                  <c:v>2.4658480051289637E-5</c:v>
                </c:pt>
                <c:pt idx="25">
                  <c:v>0</c:v>
                </c:pt>
                <c:pt idx="26">
                  <c:v>1.972678404103171E-4</c:v>
                </c:pt>
                <c:pt idx="27">
                  <c:v>0</c:v>
                </c:pt>
                <c:pt idx="28">
                  <c:v>9.8633920205158548E-5</c:v>
                </c:pt>
                <c:pt idx="29">
                  <c:v>1.972678404103171E-4</c:v>
                </c:pt>
                <c:pt idx="30">
                  <c:v>0</c:v>
                </c:pt>
              </c:numCache>
            </c:numRef>
          </c:val>
          <c:extLst>
            <c:ext xmlns:c16="http://schemas.microsoft.com/office/drawing/2014/chart" uri="{C3380CC4-5D6E-409C-BE32-E72D297353CC}">
              <c16:uniqueId val="{00000002-3D01-4F9D-B73E-49182BBA897E}"/>
            </c:ext>
          </c:extLst>
        </c:ser>
        <c:dLbls>
          <c:showLegendKey val="0"/>
          <c:showVal val="0"/>
          <c:showCatName val="0"/>
          <c:showSerName val="0"/>
          <c:showPercent val="0"/>
          <c:showBubbleSize val="0"/>
        </c:dLbls>
        <c:gapWidth val="219"/>
        <c:overlap val="-27"/>
        <c:axId val="488973952"/>
        <c:axId val="488971000"/>
      </c:barChart>
      <c:catAx>
        <c:axId val="48897395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1000"/>
        <c:crosses val="autoZero"/>
        <c:auto val="1"/>
        <c:lblAlgn val="ctr"/>
        <c:lblOffset val="100"/>
        <c:noMultiLvlLbl val="0"/>
      </c:catAx>
      <c:valAx>
        <c:axId val="4889710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3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hacc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Sheet1!$B$5</c:f>
              <c:strCache>
                <c:ptCount val="1"/>
                <c:pt idx="0">
                  <c:v>gfx801</c:v>
                </c:pt>
              </c:strCache>
            </c:strRef>
          </c:tx>
          <c:spPr>
            <a:solidFill>
              <a:schemeClr val="accent1"/>
            </a:solidFill>
            <a:ln>
              <a:noFill/>
            </a:ln>
            <a:effectLst/>
          </c:spPr>
          <c:invertIfNegative val="0"/>
          <c:val>
            <c:numRef>
              <c:f>Sheet1!$C$5:$AG$5</c:f>
              <c:numCache>
                <c:formatCode>General</c:formatCode>
                <c:ptCount val="31"/>
                <c:pt idx="0">
                  <c:v>5.6217233901325214E-2</c:v>
                </c:pt>
                <c:pt idx="1">
                  <c:v>0.39042008202398221</c:v>
                </c:pt>
                <c:pt idx="2">
                  <c:v>5.5890888822154677E-2</c:v>
                </c:pt>
                <c:pt idx="3">
                  <c:v>0.12882873698359631</c:v>
                </c:pt>
                <c:pt idx="4">
                  <c:v>0.12626119352540227</c:v>
                </c:pt>
                <c:pt idx="5">
                  <c:v>3.0236785794625336E-2</c:v>
                </c:pt>
                <c:pt idx="6">
                  <c:v>2.5955515121024713E-2</c:v>
                </c:pt>
                <c:pt idx="7">
                  <c:v>6.813907951849418E-3</c:v>
                </c:pt>
                <c:pt idx="8">
                  <c:v>2.5509214677439194E-3</c:v>
                </c:pt>
                <c:pt idx="9">
                  <c:v>2.383205584102285E-2</c:v>
                </c:pt>
                <c:pt idx="10">
                  <c:v>3.701163206891699E-3</c:v>
                </c:pt>
                <c:pt idx="11">
                  <c:v>7.4023264137833983E-4</c:v>
                </c:pt>
                <c:pt idx="12">
                  <c:v>1.4804652827566797E-3</c:v>
                </c:pt>
                <c:pt idx="13">
                  <c:v>0</c:v>
                </c:pt>
                <c:pt idx="14">
                  <c:v>1.4804652827566797E-3</c:v>
                </c:pt>
                <c:pt idx="15">
                  <c:v>7.4023264137833983E-4</c:v>
                </c:pt>
                <c:pt idx="16">
                  <c:v>7.5269913421592408E-4</c:v>
                </c:pt>
                <c:pt idx="17">
                  <c:v>1.3114750465138699E-3</c:v>
                </c:pt>
                <c:pt idx="18">
                  <c:v>1.4508227331206458E-3</c:v>
                </c:pt>
                <c:pt idx="19">
                  <c:v>1.1081326966741614E-6</c:v>
                </c:pt>
                <c:pt idx="20">
                  <c:v>2.1575343604245921E-3</c:v>
                </c:pt>
                <c:pt idx="21">
                  <c:v>0</c:v>
                </c:pt>
                <c:pt idx="22">
                  <c:v>0</c:v>
                </c:pt>
                <c:pt idx="23">
                  <c:v>7.4023264137833983E-4</c:v>
                </c:pt>
                <c:pt idx="24">
                  <c:v>1.5585332312373742E-2</c:v>
                </c:pt>
                <c:pt idx="25">
                  <c:v>7.4023264137833983E-4</c:v>
                </c:pt>
                <c:pt idx="26">
                  <c:v>7.3158920634428136E-3</c:v>
                </c:pt>
                <c:pt idx="27">
                  <c:v>1.4804652827566797E-3</c:v>
                </c:pt>
                <c:pt idx="28">
                  <c:v>7.4023264137833983E-4</c:v>
                </c:pt>
                <c:pt idx="29">
                  <c:v>5.840967444169504E-3</c:v>
                </c:pt>
                <c:pt idx="30">
                  <c:v>7.4718617404997009E-2</c:v>
                </c:pt>
              </c:numCache>
            </c:numRef>
          </c:val>
          <c:extLst>
            <c:ext xmlns:c16="http://schemas.microsoft.com/office/drawing/2014/chart" uri="{C3380CC4-5D6E-409C-BE32-E72D297353CC}">
              <c16:uniqueId val="{00000000-A681-498E-A7B2-40255D97EC65}"/>
            </c:ext>
          </c:extLst>
        </c:ser>
        <c:ser>
          <c:idx val="1"/>
          <c:order val="1"/>
          <c:tx>
            <c:strRef>
              <c:f>Sheet1!$B$6</c:f>
              <c:strCache>
                <c:ptCount val="1"/>
                <c:pt idx="0">
                  <c:v>gfx803</c:v>
                </c:pt>
              </c:strCache>
            </c:strRef>
          </c:tx>
          <c:spPr>
            <a:solidFill>
              <a:schemeClr val="accent2"/>
            </a:solidFill>
            <a:ln>
              <a:noFill/>
            </a:ln>
            <a:effectLst/>
          </c:spPr>
          <c:invertIfNegative val="0"/>
          <c:val>
            <c:numRef>
              <c:f>Sheet1!$C$6:$AG$6</c:f>
              <c:numCache>
                <c:formatCode>General</c:formatCode>
                <c:ptCount val="31"/>
                <c:pt idx="0">
                  <c:v>5.5533115279529213E-2</c:v>
                </c:pt>
                <c:pt idx="1">
                  <c:v>0.38617471013731258</c:v>
                </c:pt>
                <c:pt idx="2">
                  <c:v>5.9569902007145861E-2</c:v>
                </c:pt>
                <c:pt idx="3">
                  <c:v>0.12937421185372006</c:v>
                </c:pt>
                <c:pt idx="4">
                  <c:v>0.1261502009773014</c:v>
                </c:pt>
                <c:pt idx="5">
                  <c:v>3.1549659783522491E-2</c:v>
                </c:pt>
                <c:pt idx="6">
                  <c:v>2.6111724113773296E-2</c:v>
                </c:pt>
                <c:pt idx="7">
                  <c:v>7.027911324786325E-3</c:v>
                </c:pt>
                <c:pt idx="8">
                  <c:v>2.7732897225725096E-3</c:v>
                </c:pt>
                <c:pt idx="9">
                  <c:v>2.3623590093876979E-2</c:v>
                </c:pt>
                <c:pt idx="10">
                  <c:v>4.0064102564102561E-3</c:v>
                </c:pt>
                <c:pt idx="11">
                  <c:v>9.1019948858063612E-4</c:v>
                </c:pt>
                <c:pt idx="12">
                  <c:v>1.6025641025641025E-3</c:v>
                </c:pt>
                <c:pt idx="13">
                  <c:v>0</c:v>
                </c:pt>
                <c:pt idx="14">
                  <c:v>1.4624492083508476E-3</c:v>
                </c:pt>
                <c:pt idx="15">
                  <c:v>7.3122460417542382E-4</c:v>
                </c:pt>
                <c:pt idx="16">
                  <c:v>7.5366488020176545E-4</c:v>
                </c:pt>
                <c:pt idx="17">
                  <c:v>1.2963364333753679E-3</c:v>
                </c:pt>
                <c:pt idx="18">
                  <c:v>1.4219472467423286E-3</c:v>
                </c:pt>
                <c:pt idx="19">
                  <c:v>8.2098570828079025E-7</c:v>
                </c:pt>
                <c:pt idx="20">
                  <c:v>2.1318262225024521E-3</c:v>
                </c:pt>
                <c:pt idx="21">
                  <c:v>8.97611041053664E-5</c:v>
                </c:pt>
                <c:pt idx="22">
                  <c:v>0</c:v>
                </c:pt>
                <c:pt idx="23">
                  <c:v>7.3122460417542382E-4</c:v>
                </c:pt>
                <c:pt idx="24">
                  <c:v>1.5395671325486899E-2</c:v>
                </c:pt>
                <c:pt idx="25">
                  <c:v>7.3122460417542382E-4</c:v>
                </c:pt>
                <c:pt idx="26">
                  <c:v>7.2268635280930364E-3</c:v>
                </c:pt>
                <c:pt idx="27">
                  <c:v>1.4624492083508476E-3</c:v>
                </c:pt>
                <c:pt idx="28">
                  <c:v>7.3122460417542382E-4</c:v>
                </c:pt>
                <c:pt idx="29">
                  <c:v>5.7698875577973938E-3</c:v>
                </c:pt>
                <c:pt idx="30">
                  <c:v>7.3809351793470646E-2</c:v>
                </c:pt>
              </c:numCache>
            </c:numRef>
          </c:val>
          <c:extLst>
            <c:ext xmlns:c16="http://schemas.microsoft.com/office/drawing/2014/chart" uri="{C3380CC4-5D6E-409C-BE32-E72D297353CC}">
              <c16:uniqueId val="{00000001-A681-498E-A7B2-40255D97EC65}"/>
            </c:ext>
          </c:extLst>
        </c:ser>
        <c:ser>
          <c:idx val="2"/>
          <c:order val="2"/>
          <c:tx>
            <c:strRef>
              <c:f>Sheet1!$B$7</c:f>
              <c:strCache>
                <c:ptCount val="1"/>
                <c:pt idx="0">
                  <c:v>gfx900</c:v>
                </c:pt>
              </c:strCache>
            </c:strRef>
          </c:tx>
          <c:spPr>
            <a:solidFill>
              <a:schemeClr val="accent3"/>
            </a:solidFill>
            <a:ln>
              <a:noFill/>
            </a:ln>
            <a:effectLst/>
          </c:spPr>
          <c:invertIfNegative val="0"/>
          <c:val>
            <c:numRef>
              <c:f>Sheet1!$C$7:$AG$7</c:f>
              <c:numCache>
                <c:formatCode>General</c:formatCode>
                <c:ptCount val="31"/>
                <c:pt idx="0">
                  <c:v>5.5533115279529213E-2</c:v>
                </c:pt>
                <c:pt idx="1">
                  <c:v>0.38617471013731258</c:v>
                </c:pt>
                <c:pt idx="2">
                  <c:v>5.9853142076502733E-2</c:v>
                </c:pt>
                <c:pt idx="3">
                  <c:v>0.12914433585540142</c:v>
                </c:pt>
                <c:pt idx="4">
                  <c:v>0.12612502408224743</c:v>
                </c:pt>
                <c:pt idx="5">
                  <c:v>3.1518188664705057E-2</c:v>
                </c:pt>
                <c:pt idx="6">
                  <c:v>2.6247734079445147E-2</c:v>
                </c:pt>
                <c:pt idx="7">
                  <c:v>6.8957326257531176E-3</c:v>
                </c:pt>
                <c:pt idx="8">
                  <c:v>2.772742398766989E-3</c:v>
                </c:pt>
                <c:pt idx="9">
                  <c:v>2.3623590093876979E-2</c:v>
                </c:pt>
                <c:pt idx="10">
                  <c:v>4.0064102564102561E-3</c:v>
                </c:pt>
                <c:pt idx="11">
                  <c:v>9.1019948858063612E-4</c:v>
                </c:pt>
                <c:pt idx="12">
                  <c:v>1.6025641025641025E-3</c:v>
                </c:pt>
                <c:pt idx="13">
                  <c:v>0</c:v>
                </c:pt>
                <c:pt idx="14">
                  <c:v>1.4624492083508476E-3</c:v>
                </c:pt>
                <c:pt idx="15">
                  <c:v>7.3122460417542382E-4</c:v>
                </c:pt>
                <c:pt idx="16">
                  <c:v>7.5339121829900513E-4</c:v>
                </c:pt>
                <c:pt idx="17">
                  <c:v>1.2927788286394844E-3</c:v>
                </c:pt>
                <c:pt idx="18">
                  <c:v>1.4271468228947738E-3</c:v>
                </c:pt>
                <c:pt idx="19">
                  <c:v>0</c:v>
                </c:pt>
                <c:pt idx="20">
                  <c:v>2.1312788986969314E-3</c:v>
                </c:pt>
                <c:pt idx="21">
                  <c:v>8.97611041053664E-5</c:v>
                </c:pt>
                <c:pt idx="22">
                  <c:v>7.3122460417542382E-4</c:v>
                </c:pt>
                <c:pt idx="23">
                  <c:v>7.3122460417542382E-4</c:v>
                </c:pt>
                <c:pt idx="24">
                  <c:v>1.4664446721311475E-2</c:v>
                </c:pt>
                <c:pt idx="25">
                  <c:v>7.3122460417542382E-4</c:v>
                </c:pt>
                <c:pt idx="26">
                  <c:v>7.2268635280930364E-3</c:v>
                </c:pt>
                <c:pt idx="27">
                  <c:v>1.4624492083508476E-3</c:v>
                </c:pt>
                <c:pt idx="28">
                  <c:v>1.8127364438839848E-3</c:v>
                </c:pt>
                <c:pt idx="29">
                  <c:v>6.1508249264396802E-3</c:v>
                </c:pt>
                <c:pt idx="30">
                  <c:v>7.3008069742188597E-2</c:v>
                </c:pt>
              </c:numCache>
            </c:numRef>
          </c:val>
          <c:extLst>
            <c:ext xmlns:c16="http://schemas.microsoft.com/office/drawing/2014/chart" uri="{C3380CC4-5D6E-409C-BE32-E72D297353CC}">
              <c16:uniqueId val="{00000002-A681-498E-A7B2-40255D97EC65}"/>
            </c:ext>
          </c:extLst>
        </c:ser>
        <c:dLbls>
          <c:showLegendKey val="0"/>
          <c:showVal val="0"/>
          <c:showCatName val="0"/>
          <c:showSerName val="0"/>
          <c:showPercent val="0"/>
          <c:showBubbleSize val="0"/>
        </c:dLbls>
        <c:gapWidth val="219"/>
        <c:overlap val="-27"/>
        <c:axId val="488970344"/>
        <c:axId val="488963784"/>
      </c:barChart>
      <c:catAx>
        <c:axId val="48897034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63784"/>
        <c:crosses val="autoZero"/>
        <c:auto val="1"/>
        <c:lblAlgn val="ctr"/>
        <c:lblOffset val="100"/>
        <c:noMultiLvlLbl val="0"/>
      </c:catAx>
      <c:valAx>
        <c:axId val="488963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0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hashtable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Sheet1!$B$8</c:f>
              <c:strCache>
                <c:ptCount val="1"/>
                <c:pt idx="0">
                  <c:v>gfx801</c:v>
                </c:pt>
              </c:strCache>
            </c:strRef>
          </c:tx>
          <c:spPr>
            <a:solidFill>
              <a:schemeClr val="accent1"/>
            </a:solidFill>
            <a:ln>
              <a:noFill/>
            </a:ln>
            <a:effectLst/>
          </c:spPr>
          <c:invertIfNegative val="0"/>
          <c:val>
            <c:numRef>
              <c:f>Sheet1!$C$8:$AG$8</c:f>
              <c:numCache>
                <c:formatCode>General</c:formatCode>
                <c:ptCount val="31"/>
                <c:pt idx="0">
                  <c:v>0</c:v>
                </c:pt>
                <c:pt idx="1">
                  <c:v>0.35137166478767379</c:v>
                </c:pt>
                <c:pt idx="2">
                  <c:v>0.19917324314167606</c:v>
                </c:pt>
                <c:pt idx="3">
                  <c:v>7.7038707252912439E-2</c:v>
                </c:pt>
                <c:pt idx="4">
                  <c:v>6.5764750093949637E-2</c:v>
                </c:pt>
                <c:pt idx="5">
                  <c:v>3.0063885757234121E-2</c:v>
                </c:pt>
                <c:pt idx="6">
                  <c:v>3.1942878617061257E-2</c:v>
                </c:pt>
                <c:pt idx="7">
                  <c:v>1.3904547162720781E-2</c:v>
                </c:pt>
                <c:pt idx="8">
                  <c:v>6.0127771514468242E-3</c:v>
                </c:pt>
                <c:pt idx="9">
                  <c:v>6.0127771514468242E-3</c:v>
                </c:pt>
                <c:pt idx="10">
                  <c:v>6.0127771514468242E-3</c:v>
                </c:pt>
                <c:pt idx="11">
                  <c:v>6.0127771514468242E-3</c:v>
                </c:pt>
                <c:pt idx="12">
                  <c:v>6.0127771514468242E-3</c:v>
                </c:pt>
                <c:pt idx="13">
                  <c:v>0</c:v>
                </c:pt>
                <c:pt idx="14">
                  <c:v>6.0127771514468242E-3</c:v>
                </c:pt>
                <c:pt idx="15">
                  <c:v>0</c:v>
                </c:pt>
                <c:pt idx="16">
                  <c:v>0</c:v>
                </c:pt>
                <c:pt idx="17">
                  <c:v>0</c:v>
                </c:pt>
                <c:pt idx="18">
                  <c:v>0</c:v>
                </c:pt>
                <c:pt idx="19">
                  <c:v>0</c:v>
                </c:pt>
                <c:pt idx="20">
                  <c:v>1.5783540022547914E-2</c:v>
                </c:pt>
                <c:pt idx="21">
                  <c:v>6.0127771514468242E-3</c:v>
                </c:pt>
                <c:pt idx="22">
                  <c:v>6.0127771514468242E-3</c:v>
                </c:pt>
                <c:pt idx="23">
                  <c:v>6.0127771514468242E-3</c:v>
                </c:pt>
                <c:pt idx="24">
                  <c:v>1.2025554302893648E-2</c:v>
                </c:pt>
                <c:pt idx="25">
                  <c:v>0</c:v>
                </c:pt>
                <c:pt idx="26">
                  <c:v>0</c:v>
                </c:pt>
                <c:pt idx="27">
                  <c:v>6.0127771514468242E-3</c:v>
                </c:pt>
                <c:pt idx="28">
                  <c:v>6.0127771514468242E-3</c:v>
                </c:pt>
                <c:pt idx="29">
                  <c:v>6.0127771514468242E-3</c:v>
                </c:pt>
                <c:pt idx="30">
                  <c:v>6.0127771514468242E-3</c:v>
                </c:pt>
              </c:numCache>
            </c:numRef>
          </c:val>
          <c:extLst>
            <c:ext xmlns:c16="http://schemas.microsoft.com/office/drawing/2014/chart" uri="{C3380CC4-5D6E-409C-BE32-E72D297353CC}">
              <c16:uniqueId val="{00000000-E122-46C9-A014-8F2896F3D5DD}"/>
            </c:ext>
          </c:extLst>
        </c:ser>
        <c:ser>
          <c:idx val="1"/>
          <c:order val="1"/>
          <c:tx>
            <c:strRef>
              <c:f>Sheet1!$B$9</c:f>
              <c:strCache>
                <c:ptCount val="1"/>
                <c:pt idx="0">
                  <c:v>gfx803</c:v>
                </c:pt>
              </c:strCache>
            </c:strRef>
          </c:tx>
          <c:spPr>
            <a:solidFill>
              <a:schemeClr val="accent2"/>
            </a:solidFill>
            <a:ln>
              <a:noFill/>
            </a:ln>
            <a:effectLst/>
          </c:spPr>
          <c:invertIfNegative val="0"/>
          <c:val>
            <c:numRef>
              <c:f>Sheet1!$C$9:$AG$9</c:f>
              <c:numCache>
                <c:formatCode>General</c:formatCode>
                <c:ptCount val="31"/>
                <c:pt idx="0">
                  <c:v>0</c:v>
                </c:pt>
                <c:pt idx="1">
                  <c:v>8.9968191462782524E-2</c:v>
                </c:pt>
                <c:pt idx="2">
                  <c:v>0.31974292138853772</c:v>
                </c:pt>
                <c:pt idx="3">
                  <c:v>0.22437697404975257</c:v>
                </c:pt>
                <c:pt idx="4">
                  <c:v>6.3331804435295916E-2</c:v>
                </c:pt>
                <c:pt idx="5">
                  <c:v>0.10730626810905144</c:v>
                </c:pt>
                <c:pt idx="6">
                  <c:v>6.0930315810670217E-2</c:v>
                </c:pt>
                <c:pt idx="7">
                  <c:v>4.3159672890400382E-2</c:v>
                </c:pt>
                <c:pt idx="8">
                  <c:v>4.3187640537426304E-2</c:v>
                </c:pt>
                <c:pt idx="9">
                  <c:v>1.0515835281746076E-3</c:v>
                </c:pt>
                <c:pt idx="10">
                  <c:v>1.4826581943341277E-2</c:v>
                </c:pt>
                <c:pt idx="11">
                  <c:v>1.3368535278389959E-3</c:v>
                </c:pt>
                <c:pt idx="12">
                  <c:v>1.5274064295756003E-2</c:v>
                </c:pt>
                <c:pt idx="13">
                  <c:v>2.9832156827648444E-5</c:v>
                </c:pt>
                <c:pt idx="14">
                  <c:v>2.9832156827648444E-5</c:v>
                </c:pt>
                <c:pt idx="15">
                  <c:v>0</c:v>
                </c:pt>
                <c:pt idx="16">
                  <c:v>7.458039206912111E-6</c:v>
                </c:pt>
                <c:pt idx="17">
                  <c:v>0</c:v>
                </c:pt>
                <c:pt idx="18">
                  <c:v>0</c:v>
                </c:pt>
                <c:pt idx="19">
                  <c:v>7.8309411672577157E-5</c:v>
                </c:pt>
                <c:pt idx="20">
                  <c:v>0</c:v>
                </c:pt>
                <c:pt idx="21">
                  <c:v>1.3519560572329928E-2</c:v>
                </c:pt>
                <c:pt idx="22">
                  <c:v>2.9832156827648444E-5</c:v>
                </c:pt>
                <c:pt idx="23">
                  <c:v>2.9832156827648444E-5</c:v>
                </c:pt>
                <c:pt idx="24">
                  <c:v>5.9664313655296888E-5</c:v>
                </c:pt>
                <c:pt idx="25">
                  <c:v>0</c:v>
                </c:pt>
                <c:pt idx="26">
                  <c:v>0</c:v>
                </c:pt>
                <c:pt idx="27">
                  <c:v>2.9832156827648444E-5</c:v>
                </c:pt>
                <c:pt idx="28">
                  <c:v>8.9496470482945326E-5</c:v>
                </c:pt>
                <c:pt idx="29">
                  <c:v>2.9832156827648444E-5</c:v>
                </c:pt>
                <c:pt idx="30">
                  <c:v>0</c:v>
                </c:pt>
              </c:numCache>
            </c:numRef>
          </c:val>
          <c:extLst>
            <c:ext xmlns:c16="http://schemas.microsoft.com/office/drawing/2014/chart" uri="{C3380CC4-5D6E-409C-BE32-E72D297353CC}">
              <c16:uniqueId val="{00000001-E122-46C9-A014-8F2896F3D5DD}"/>
            </c:ext>
          </c:extLst>
        </c:ser>
        <c:ser>
          <c:idx val="2"/>
          <c:order val="2"/>
          <c:tx>
            <c:strRef>
              <c:f>Sheet1!$B$10</c:f>
              <c:strCache>
                <c:ptCount val="1"/>
                <c:pt idx="0">
                  <c:v>gfx900</c:v>
                </c:pt>
              </c:strCache>
            </c:strRef>
          </c:tx>
          <c:spPr>
            <a:solidFill>
              <a:schemeClr val="accent3"/>
            </a:solidFill>
            <a:ln>
              <a:noFill/>
            </a:ln>
            <a:effectLst/>
          </c:spPr>
          <c:invertIfNegative val="0"/>
          <c:val>
            <c:numRef>
              <c:f>Sheet1!$C$10:$AG$10</c:f>
              <c:numCache>
                <c:formatCode>General</c:formatCode>
                <c:ptCount val="31"/>
                <c:pt idx="0">
                  <c:v>0</c:v>
                </c:pt>
                <c:pt idx="1">
                  <c:v>8.9968191462782524E-2</c:v>
                </c:pt>
                <c:pt idx="2">
                  <c:v>0.31974665040814121</c:v>
                </c:pt>
                <c:pt idx="3">
                  <c:v>0.22434341287332146</c:v>
                </c:pt>
                <c:pt idx="4">
                  <c:v>6.3361636592123571E-2</c:v>
                </c:pt>
                <c:pt idx="5">
                  <c:v>0.10730626810905144</c:v>
                </c:pt>
                <c:pt idx="6">
                  <c:v>6.0930315810670217E-2</c:v>
                </c:pt>
                <c:pt idx="7">
                  <c:v>4.3159672890400382E-2</c:v>
                </c:pt>
                <c:pt idx="8">
                  <c:v>4.3187640537426304E-2</c:v>
                </c:pt>
                <c:pt idx="9">
                  <c:v>1.0515835281746076E-3</c:v>
                </c:pt>
                <c:pt idx="10">
                  <c:v>1.4826581943341277E-2</c:v>
                </c:pt>
                <c:pt idx="11">
                  <c:v>1.3666856846666442E-3</c:v>
                </c:pt>
                <c:pt idx="12">
                  <c:v>1.5274064295756003E-2</c:v>
                </c:pt>
                <c:pt idx="13">
                  <c:v>0</c:v>
                </c:pt>
                <c:pt idx="14">
                  <c:v>2.9832156827648444E-5</c:v>
                </c:pt>
                <c:pt idx="15">
                  <c:v>0</c:v>
                </c:pt>
                <c:pt idx="16">
                  <c:v>7.458039206912111E-6</c:v>
                </c:pt>
                <c:pt idx="17">
                  <c:v>0</c:v>
                </c:pt>
                <c:pt idx="18">
                  <c:v>0</c:v>
                </c:pt>
                <c:pt idx="19">
                  <c:v>7.8309411672577157E-5</c:v>
                </c:pt>
                <c:pt idx="20">
                  <c:v>0</c:v>
                </c:pt>
                <c:pt idx="21">
                  <c:v>1.3519560572329928E-2</c:v>
                </c:pt>
                <c:pt idx="22">
                  <c:v>2.9832156827648444E-5</c:v>
                </c:pt>
                <c:pt idx="23">
                  <c:v>2.9832156827648444E-5</c:v>
                </c:pt>
                <c:pt idx="24">
                  <c:v>5.9664313655296888E-5</c:v>
                </c:pt>
                <c:pt idx="25">
                  <c:v>0</c:v>
                </c:pt>
                <c:pt idx="26">
                  <c:v>0</c:v>
                </c:pt>
                <c:pt idx="27">
                  <c:v>2.9832156827648444E-5</c:v>
                </c:pt>
                <c:pt idx="28">
                  <c:v>8.9496470482945326E-5</c:v>
                </c:pt>
                <c:pt idx="29">
                  <c:v>2.9832156827648444E-5</c:v>
                </c:pt>
                <c:pt idx="30">
                  <c:v>0</c:v>
                </c:pt>
              </c:numCache>
            </c:numRef>
          </c:val>
          <c:extLst>
            <c:ext xmlns:c16="http://schemas.microsoft.com/office/drawing/2014/chart" uri="{C3380CC4-5D6E-409C-BE32-E72D297353CC}">
              <c16:uniqueId val="{00000002-E122-46C9-A014-8F2896F3D5DD}"/>
            </c:ext>
          </c:extLst>
        </c:ser>
        <c:dLbls>
          <c:showLegendKey val="0"/>
          <c:showVal val="0"/>
          <c:showCatName val="0"/>
          <c:showSerName val="0"/>
          <c:showPercent val="0"/>
          <c:showBubbleSize val="0"/>
        </c:dLbls>
        <c:gapWidth val="219"/>
        <c:overlap val="-27"/>
        <c:axId val="488968376"/>
        <c:axId val="488971656"/>
      </c:barChart>
      <c:catAx>
        <c:axId val="48896837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1656"/>
        <c:crosses val="autoZero"/>
        <c:auto val="1"/>
        <c:lblAlgn val="ctr"/>
        <c:lblOffset val="100"/>
        <c:noMultiLvlLbl val="0"/>
      </c:catAx>
      <c:valAx>
        <c:axId val="4889716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683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hipBusBandwidth</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Sheet1!$B$11</c:f>
              <c:strCache>
                <c:ptCount val="1"/>
                <c:pt idx="0">
                  <c:v>gfx801</c:v>
                </c:pt>
              </c:strCache>
            </c:strRef>
          </c:tx>
          <c:spPr>
            <a:solidFill>
              <a:schemeClr val="accent1"/>
            </a:solidFill>
            <a:ln>
              <a:noFill/>
            </a:ln>
            <a:effectLst/>
          </c:spPr>
          <c:invertIfNegative val="0"/>
          <c:val>
            <c:numRef>
              <c:f>Sheet1!$C$11:$AG$11</c:f>
              <c:numCache>
                <c:formatCode>General</c:formatCode>
                <c:ptCount val="31"/>
                <c:pt idx="0">
                  <c:v>0</c:v>
                </c:pt>
                <c:pt idx="1">
                  <c:v>0.17939911300810296</c:v>
                </c:pt>
                <c:pt idx="2">
                  <c:v>0.25890743272533262</c:v>
                </c:pt>
                <c:pt idx="3">
                  <c:v>0.19259145019840609</c:v>
                </c:pt>
                <c:pt idx="4">
                  <c:v>4.0014672046417017E-2</c:v>
                </c:pt>
                <c:pt idx="5">
                  <c:v>4.2282170129047315E-2</c:v>
                </c:pt>
                <c:pt idx="6">
                  <c:v>0.13712944746407016</c:v>
                </c:pt>
                <c:pt idx="7">
                  <c:v>7.0959351762312842E-2</c:v>
                </c:pt>
                <c:pt idx="8">
                  <c:v>4.0135549701557235E-2</c:v>
                </c:pt>
                <c:pt idx="9">
                  <c:v>1.333822401547234E-4</c:v>
                </c:pt>
                <c:pt idx="10">
                  <c:v>1.333822401547234E-4</c:v>
                </c:pt>
                <c:pt idx="11">
                  <c:v>0</c:v>
                </c:pt>
                <c:pt idx="12">
                  <c:v>3.6813498282703659E-2</c:v>
                </c:pt>
                <c:pt idx="13">
                  <c:v>0</c:v>
                </c:pt>
                <c:pt idx="14">
                  <c:v>0</c:v>
                </c:pt>
                <c:pt idx="15">
                  <c:v>0</c:v>
                </c:pt>
                <c:pt idx="16">
                  <c:v>3.3345560038680849E-5</c:v>
                </c:pt>
                <c:pt idx="17">
                  <c:v>0</c:v>
                </c:pt>
                <c:pt idx="18">
                  <c:v>0</c:v>
                </c:pt>
                <c:pt idx="19">
                  <c:v>0</c:v>
                </c:pt>
                <c:pt idx="20">
                  <c:v>0</c:v>
                </c:pt>
                <c:pt idx="21">
                  <c:v>0</c:v>
                </c:pt>
                <c:pt idx="22">
                  <c:v>0</c:v>
                </c:pt>
                <c:pt idx="23">
                  <c:v>0</c:v>
                </c:pt>
                <c:pt idx="24">
                  <c:v>0</c:v>
                </c:pt>
                <c:pt idx="25">
                  <c:v>0</c:v>
                </c:pt>
                <c:pt idx="26">
                  <c:v>0</c:v>
                </c:pt>
                <c:pt idx="27">
                  <c:v>1.2004401613925106E-3</c:v>
                </c:pt>
                <c:pt idx="28">
                  <c:v>0</c:v>
                </c:pt>
                <c:pt idx="29">
                  <c:v>0</c:v>
                </c:pt>
                <c:pt idx="30">
                  <c:v>0</c:v>
                </c:pt>
              </c:numCache>
            </c:numRef>
          </c:val>
          <c:extLst>
            <c:ext xmlns:c16="http://schemas.microsoft.com/office/drawing/2014/chart" uri="{C3380CC4-5D6E-409C-BE32-E72D297353CC}">
              <c16:uniqueId val="{00000000-6D5E-47E3-9E1A-0F823AA83435}"/>
            </c:ext>
          </c:extLst>
        </c:ser>
        <c:ser>
          <c:idx val="1"/>
          <c:order val="1"/>
          <c:tx>
            <c:strRef>
              <c:f>Sheet1!$B$12</c:f>
              <c:strCache>
                <c:ptCount val="1"/>
                <c:pt idx="0">
                  <c:v>gfx803</c:v>
                </c:pt>
              </c:strCache>
            </c:strRef>
          </c:tx>
          <c:spPr>
            <a:solidFill>
              <a:schemeClr val="accent2"/>
            </a:solidFill>
            <a:ln>
              <a:noFill/>
            </a:ln>
            <a:effectLst/>
          </c:spPr>
          <c:invertIfNegative val="0"/>
          <c:val>
            <c:numRef>
              <c:f>Sheet1!$C$12:$AG$12</c:f>
              <c:numCache>
                <c:formatCode>General</c:formatCode>
                <c:ptCount val="31"/>
                <c:pt idx="0">
                  <c:v>0</c:v>
                </c:pt>
                <c:pt idx="1">
                  <c:v>0.14050937513192732</c:v>
                </c:pt>
                <c:pt idx="2">
                  <c:v>0.290119473376314</c:v>
                </c:pt>
                <c:pt idx="3">
                  <c:v>0.18259343469371755</c:v>
                </c:pt>
                <c:pt idx="4">
                  <c:v>6.2143042379576748E-2</c:v>
                </c:pt>
                <c:pt idx="5">
                  <c:v>6.9144990380614071E-2</c:v>
                </c:pt>
                <c:pt idx="6">
                  <c:v>0.11599351068385089</c:v>
                </c:pt>
                <c:pt idx="7">
                  <c:v>5.6697082823214381E-2</c:v>
                </c:pt>
                <c:pt idx="8">
                  <c:v>3.1270542967595634E-2</c:v>
                </c:pt>
                <c:pt idx="9">
                  <c:v>9.6495407421703027E-5</c:v>
                </c:pt>
                <c:pt idx="10">
                  <c:v>8.5880912605315694E-3</c:v>
                </c:pt>
                <c:pt idx="11">
                  <c:v>2.1590847410606052E-3</c:v>
                </c:pt>
                <c:pt idx="12">
                  <c:v>3.3296946523451401E-2</c:v>
                </c:pt>
                <c:pt idx="13">
                  <c:v>0</c:v>
                </c:pt>
                <c:pt idx="14">
                  <c:v>0</c:v>
                </c:pt>
                <c:pt idx="15">
                  <c:v>0</c:v>
                </c:pt>
                <c:pt idx="16">
                  <c:v>9.6495407421703027E-5</c:v>
                </c:pt>
                <c:pt idx="17">
                  <c:v>0</c:v>
                </c:pt>
                <c:pt idx="18">
                  <c:v>0</c:v>
                </c:pt>
                <c:pt idx="19">
                  <c:v>0</c:v>
                </c:pt>
                <c:pt idx="20">
                  <c:v>0</c:v>
                </c:pt>
                <c:pt idx="21">
                  <c:v>7.098443408459029E-3</c:v>
                </c:pt>
                <c:pt idx="22">
                  <c:v>0</c:v>
                </c:pt>
                <c:pt idx="23">
                  <c:v>0</c:v>
                </c:pt>
                <c:pt idx="24">
                  <c:v>0</c:v>
                </c:pt>
                <c:pt idx="25">
                  <c:v>0</c:v>
                </c:pt>
                <c:pt idx="26">
                  <c:v>0</c:v>
                </c:pt>
                <c:pt idx="27">
                  <c:v>0</c:v>
                </c:pt>
                <c:pt idx="28">
                  <c:v>0</c:v>
                </c:pt>
                <c:pt idx="29">
                  <c:v>0</c:v>
                </c:pt>
                <c:pt idx="30">
                  <c:v>0</c:v>
                </c:pt>
              </c:numCache>
            </c:numRef>
          </c:val>
          <c:extLst>
            <c:ext xmlns:c16="http://schemas.microsoft.com/office/drawing/2014/chart" uri="{C3380CC4-5D6E-409C-BE32-E72D297353CC}">
              <c16:uniqueId val="{00000001-6D5E-47E3-9E1A-0F823AA83435}"/>
            </c:ext>
          </c:extLst>
        </c:ser>
        <c:ser>
          <c:idx val="2"/>
          <c:order val="2"/>
          <c:tx>
            <c:strRef>
              <c:f>Sheet1!$B$13</c:f>
              <c:strCache>
                <c:ptCount val="1"/>
                <c:pt idx="0">
                  <c:v>gfx900</c:v>
                </c:pt>
              </c:strCache>
            </c:strRef>
          </c:tx>
          <c:spPr>
            <a:solidFill>
              <a:schemeClr val="accent3"/>
            </a:solidFill>
            <a:ln>
              <a:noFill/>
            </a:ln>
            <a:effectLst/>
          </c:spPr>
          <c:invertIfNegative val="0"/>
          <c:val>
            <c:numRef>
              <c:f>Sheet1!$C$13:$AG$13</c:f>
              <c:numCache>
                <c:formatCode>General</c:formatCode>
                <c:ptCount val="31"/>
                <c:pt idx="0">
                  <c:v>0</c:v>
                </c:pt>
                <c:pt idx="1">
                  <c:v>0.14050937513192732</c:v>
                </c:pt>
                <c:pt idx="2">
                  <c:v>0.290119473376314</c:v>
                </c:pt>
                <c:pt idx="3">
                  <c:v>0.18259343469371755</c:v>
                </c:pt>
                <c:pt idx="4">
                  <c:v>6.2143042379576748E-2</c:v>
                </c:pt>
                <c:pt idx="5">
                  <c:v>6.9144990380614071E-2</c:v>
                </c:pt>
                <c:pt idx="6">
                  <c:v>0.11599351068385089</c:v>
                </c:pt>
                <c:pt idx="7">
                  <c:v>5.6697082823214381E-2</c:v>
                </c:pt>
                <c:pt idx="8">
                  <c:v>3.1270542967595634E-2</c:v>
                </c:pt>
                <c:pt idx="9">
                  <c:v>9.6495407421703027E-5</c:v>
                </c:pt>
                <c:pt idx="10">
                  <c:v>8.6845866679532719E-3</c:v>
                </c:pt>
                <c:pt idx="11">
                  <c:v>2.1590847410606052E-3</c:v>
                </c:pt>
                <c:pt idx="12">
                  <c:v>3.3200451116029699E-2</c:v>
                </c:pt>
                <c:pt idx="13">
                  <c:v>0</c:v>
                </c:pt>
                <c:pt idx="14">
                  <c:v>0</c:v>
                </c:pt>
                <c:pt idx="15">
                  <c:v>0</c:v>
                </c:pt>
                <c:pt idx="16">
                  <c:v>9.6495407421703027E-5</c:v>
                </c:pt>
                <c:pt idx="17">
                  <c:v>0</c:v>
                </c:pt>
                <c:pt idx="18">
                  <c:v>0</c:v>
                </c:pt>
                <c:pt idx="19">
                  <c:v>0</c:v>
                </c:pt>
                <c:pt idx="20">
                  <c:v>0</c:v>
                </c:pt>
                <c:pt idx="21">
                  <c:v>7.098443408459029E-3</c:v>
                </c:pt>
                <c:pt idx="22">
                  <c:v>0</c:v>
                </c:pt>
                <c:pt idx="23">
                  <c:v>0</c:v>
                </c:pt>
                <c:pt idx="24">
                  <c:v>0</c:v>
                </c:pt>
                <c:pt idx="25">
                  <c:v>0</c:v>
                </c:pt>
                <c:pt idx="26">
                  <c:v>0</c:v>
                </c:pt>
                <c:pt idx="27">
                  <c:v>0</c:v>
                </c:pt>
                <c:pt idx="28">
                  <c:v>0</c:v>
                </c:pt>
                <c:pt idx="29">
                  <c:v>0</c:v>
                </c:pt>
                <c:pt idx="30">
                  <c:v>0</c:v>
                </c:pt>
              </c:numCache>
            </c:numRef>
          </c:val>
          <c:extLst>
            <c:ext xmlns:c16="http://schemas.microsoft.com/office/drawing/2014/chart" uri="{C3380CC4-5D6E-409C-BE32-E72D297353CC}">
              <c16:uniqueId val="{00000002-6D5E-47E3-9E1A-0F823AA83435}"/>
            </c:ext>
          </c:extLst>
        </c:ser>
        <c:dLbls>
          <c:showLegendKey val="0"/>
          <c:showVal val="0"/>
          <c:showCatName val="0"/>
          <c:showSerName val="0"/>
          <c:showPercent val="0"/>
          <c:showBubbleSize val="0"/>
        </c:dLbls>
        <c:gapWidth val="219"/>
        <c:overlap val="-27"/>
        <c:axId val="675080232"/>
        <c:axId val="675086464"/>
      </c:barChart>
      <c:catAx>
        <c:axId val="67508023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5086464"/>
        <c:crosses val="autoZero"/>
        <c:auto val="1"/>
        <c:lblAlgn val="ctr"/>
        <c:lblOffset val="100"/>
        <c:noMultiLvlLbl val="0"/>
      </c:catAx>
      <c:valAx>
        <c:axId val="6750864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5080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[Chart in Microsoft PowerPoint]Sheet1!PivotTable3</c:name>
    <c:fmtId val="26"/>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Instruction mix proportions (by ISA)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bar"/>
        <c:grouping val="percentStacked"/>
        <c:varyColors val="0"/>
        <c:ser>
          <c:idx val="0"/>
          <c:order val="0"/>
          <c:tx>
            <c:strRef>
              <c:f>Sheet1!$B$3</c:f>
              <c:strCache>
                <c:ptCount val="1"/>
                <c:pt idx="0">
                  <c:v>Sum of branch_insts</c:v>
                </c:pt>
              </c:strCache>
            </c:strRef>
          </c:tx>
          <c:spPr>
            <a:solidFill>
              <a:schemeClr val="accent1"/>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Sheet1!$B$4:$B$31</c:f>
              <c:numCache>
                <c:formatCode>General</c:formatCode>
                <c:ptCount val="24"/>
                <c:pt idx="0">
                  <c:v>64</c:v>
                </c:pt>
                <c:pt idx="1">
                  <c:v>141616</c:v>
                </c:pt>
                <c:pt idx="2">
                  <c:v>94</c:v>
                </c:pt>
                <c:pt idx="3">
                  <c:v>27040</c:v>
                </c:pt>
                <c:pt idx="4">
                  <c:v>14976</c:v>
                </c:pt>
                <c:pt idx="5">
                  <c:v>409</c:v>
                </c:pt>
                <c:pt idx="6">
                  <c:v>31</c:v>
                </c:pt>
                <c:pt idx="7">
                  <c:v>272</c:v>
                </c:pt>
                <c:pt idx="8">
                  <c:v>10548</c:v>
                </c:pt>
                <c:pt idx="9">
                  <c:v>148584</c:v>
                </c:pt>
                <c:pt idx="10">
                  <c:v>81183</c:v>
                </c:pt>
                <c:pt idx="11">
                  <c:v>41604</c:v>
                </c:pt>
                <c:pt idx="12">
                  <c:v>20612</c:v>
                </c:pt>
                <c:pt idx="13">
                  <c:v>38551</c:v>
                </c:pt>
                <c:pt idx="14">
                  <c:v>5441</c:v>
                </c:pt>
                <c:pt idx="15">
                  <c:v>4564</c:v>
                </c:pt>
                <c:pt idx="16">
                  <c:v>10548</c:v>
                </c:pt>
                <c:pt idx="17">
                  <c:v>148584</c:v>
                </c:pt>
                <c:pt idx="18">
                  <c:v>81183</c:v>
                </c:pt>
                <c:pt idx="19">
                  <c:v>41604</c:v>
                </c:pt>
                <c:pt idx="20">
                  <c:v>20612</c:v>
                </c:pt>
                <c:pt idx="21">
                  <c:v>38570</c:v>
                </c:pt>
                <c:pt idx="22">
                  <c:v>5441</c:v>
                </c:pt>
                <c:pt idx="23">
                  <c:v>4564</c:v>
                </c:pt>
              </c:numCache>
            </c:numRef>
          </c:val>
          <c:extLst>
            <c:ext xmlns:c16="http://schemas.microsoft.com/office/drawing/2014/chart" uri="{C3380CC4-5D6E-409C-BE32-E72D297353CC}">
              <c16:uniqueId val="{00000000-2343-4A2F-9C82-100AE99DB103}"/>
            </c:ext>
          </c:extLst>
        </c:ser>
        <c:ser>
          <c:idx val="1"/>
          <c:order val="1"/>
          <c:tx>
            <c:strRef>
              <c:f>Sheet1!$C$3</c:f>
              <c:strCache>
                <c:ptCount val="1"/>
                <c:pt idx="0">
                  <c:v>Sum of flat_vmem_insts</c:v>
                </c:pt>
              </c:strCache>
            </c:strRef>
          </c:tx>
          <c:spPr>
            <a:solidFill>
              <a:schemeClr val="accent2"/>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Sheet1!$C$4:$C$31</c:f>
              <c:numCache>
                <c:formatCode>General</c:formatCode>
                <c:ptCount val="24"/>
                <c:pt idx="0">
                  <c:v>103</c:v>
                </c:pt>
                <c:pt idx="1">
                  <c:v>220962</c:v>
                </c:pt>
                <c:pt idx="2">
                  <c:v>242</c:v>
                </c:pt>
                <c:pt idx="3">
                  <c:v>25760</c:v>
                </c:pt>
                <c:pt idx="4">
                  <c:v>3264</c:v>
                </c:pt>
                <c:pt idx="5">
                  <c:v>205</c:v>
                </c:pt>
                <c:pt idx="6">
                  <c:v>35</c:v>
                </c:pt>
                <c:pt idx="7">
                  <c:v>288</c:v>
                </c:pt>
                <c:pt idx="8">
                  <c:v>347</c:v>
                </c:pt>
                <c:pt idx="9">
                  <c:v>222810</c:v>
                </c:pt>
                <c:pt idx="10">
                  <c:v>47560</c:v>
                </c:pt>
                <c:pt idx="11">
                  <c:v>29316</c:v>
                </c:pt>
                <c:pt idx="12">
                  <c:v>3780</c:v>
                </c:pt>
                <c:pt idx="13">
                  <c:v>33279</c:v>
                </c:pt>
                <c:pt idx="14">
                  <c:v>325</c:v>
                </c:pt>
                <c:pt idx="15">
                  <c:v>484</c:v>
                </c:pt>
                <c:pt idx="16">
                  <c:v>347</c:v>
                </c:pt>
                <c:pt idx="17">
                  <c:v>222810</c:v>
                </c:pt>
                <c:pt idx="18">
                  <c:v>47560</c:v>
                </c:pt>
                <c:pt idx="19">
                  <c:v>29316</c:v>
                </c:pt>
                <c:pt idx="20">
                  <c:v>3780</c:v>
                </c:pt>
                <c:pt idx="21">
                  <c:v>33280</c:v>
                </c:pt>
                <c:pt idx="22">
                  <c:v>325</c:v>
                </c:pt>
                <c:pt idx="23">
                  <c:v>484</c:v>
                </c:pt>
              </c:numCache>
            </c:numRef>
          </c:val>
          <c:extLst>
            <c:ext xmlns:c16="http://schemas.microsoft.com/office/drawing/2014/chart" uri="{C3380CC4-5D6E-409C-BE32-E72D297353CC}">
              <c16:uniqueId val="{00000001-2343-4A2F-9C82-100AE99DB103}"/>
            </c:ext>
          </c:extLst>
        </c:ser>
        <c:ser>
          <c:idx val="2"/>
          <c:order val="2"/>
          <c:tx>
            <c:strRef>
              <c:f>Sheet1!$D$3</c:f>
              <c:strCache>
                <c:ptCount val="1"/>
                <c:pt idx="0">
                  <c:v>Sum of salu_insts</c:v>
                </c:pt>
              </c:strCache>
            </c:strRef>
          </c:tx>
          <c:spPr>
            <a:solidFill>
              <a:schemeClr val="accent3"/>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Sheet1!$D$4:$D$31</c:f>
              <c:numCache>
                <c:formatCode>General</c:formatCode>
                <c:ptCount val="24"/>
                <c:pt idx="0">
                  <c:v>336</c:v>
                </c:pt>
                <c:pt idx="1">
                  <c:v>451568</c:v>
                </c:pt>
                <c:pt idx="2">
                  <c:v>521</c:v>
                </c:pt>
                <c:pt idx="3">
                  <c:v>18240</c:v>
                </c:pt>
                <c:pt idx="4">
                  <c:v>72288</c:v>
                </c:pt>
                <c:pt idx="5">
                  <c:v>2688</c:v>
                </c:pt>
                <c:pt idx="6">
                  <c:v>142</c:v>
                </c:pt>
                <c:pt idx="7">
                  <c:v>1600</c:v>
                </c:pt>
                <c:pt idx="8">
                  <c:v>13266</c:v>
                </c:pt>
                <c:pt idx="9">
                  <c:v>458892</c:v>
                </c:pt>
                <c:pt idx="10">
                  <c:v>51060</c:v>
                </c:pt>
                <c:pt idx="11">
                  <c:v>34354</c:v>
                </c:pt>
                <c:pt idx="12">
                  <c:v>78946</c:v>
                </c:pt>
                <c:pt idx="13">
                  <c:v>10152</c:v>
                </c:pt>
                <c:pt idx="14">
                  <c:v>6687</c:v>
                </c:pt>
                <c:pt idx="15">
                  <c:v>6818</c:v>
                </c:pt>
                <c:pt idx="16">
                  <c:v>13266</c:v>
                </c:pt>
                <c:pt idx="17">
                  <c:v>448204</c:v>
                </c:pt>
                <c:pt idx="18">
                  <c:v>51028</c:v>
                </c:pt>
                <c:pt idx="19">
                  <c:v>34290</c:v>
                </c:pt>
                <c:pt idx="20">
                  <c:v>78946</c:v>
                </c:pt>
                <c:pt idx="21">
                  <c:v>9953</c:v>
                </c:pt>
                <c:pt idx="22">
                  <c:v>6729</c:v>
                </c:pt>
                <c:pt idx="23">
                  <c:v>6306</c:v>
                </c:pt>
              </c:numCache>
            </c:numRef>
          </c:val>
          <c:extLst>
            <c:ext xmlns:c16="http://schemas.microsoft.com/office/drawing/2014/chart" uri="{C3380CC4-5D6E-409C-BE32-E72D297353CC}">
              <c16:uniqueId val="{00000002-2343-4A2F-9C82-100AE99DB103}"/>
            </c:ext>
          </c:extLst>
        </c:ser>
        <c:ser>
          <c:idx val="3"/>
          <c:order val="3"/>
          <c:tx>
            <c:strRef>
              <c:f>Sheet1!$E$3</c:f>
              <c:strCache>
                <c:ptCount val="1"/>
                <c:pt idx="0">
                  <c:v>Sum of valu_insts</c:v>
                </c:pt>
              </c:strCache>
            </c:strRef>
          </c:tx>
          <c:spPr>
            <a:solidFill>
              <a:schemeClr val="accent4"/>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Sheet1!$E$4:$E$31</c:f>
              <c:numCache>
                <c:formatCode>General</c:formatCode>
                <c:ptCount val="24"/>
                <c:pt idx="0">
                  <c:v>5439</c:v>
                </c:pt>
                <c:pt idx="1">
                  <c:v>2148314</c:v>
                </c:pt>
                <c:pt idx="2">
                  <c:v>1826</c:v>
                </c:pt>
                <c:pt idx="3">
                  <c:v>120768</c:v>
                </c:pt>
                <c:pt idx="4">
                  <c:v>202272</c:v>
                </c:pt>
                <c:pt idx="5">
                  <c:v>3168</c:v>
                </c:pt>
                <c:pt idx="6">
                  <c:v>599</c:v>
                </c:pt>
                <c:pt idx="7">
                  <c:v>10944</c:v>
                </c:pt>
                <c:pt idx="8">
                  <c:v>86201</c:v>
                </c:pt>
                <c:pt idx="9">
                  <c:v>2192614</c:v>
                </c:pt>
                <c:pt idx="10">
                  <c:v>382009</c:v>
                </c:pt>
                <c:pt idx="11">
                  <c:v>214970</c:v>
                </c:pt>
                <c:pt idx="12">
                  <c:v>243242</c:v>
                </c:pt>
                <c:pt idx="13">
                  <c:v>125332</c:v>
                </c:pt>
                <c:pt idx="14">
                  <c:v>41004</c:v>
                </c:pt>
                <c:pt idx="15">
                  <c:v>43178</c:v>
                </c:pt>
                <c:pt idx="16">
                  <c:v>86201</c:v>
                </c:pt>
                <c:pt idx="17">
                  <c:v>2192614</c:v>
                </c:pt>
                <c:pt idx="18">
                  <c:v>382009</c:v>
                </c:pt>
                <c:pt idx="19">
                  <c:v>214970</c:v>
                </c:pt>
                <c:pt idx="20">
                  <c:v>243242</c:v>
                </c:pt>
                <c:pt idx="21">
                  <c:v>125275</c:v>
                </c:pt>
                <c:pt idx="22">
                  <c:v>40972</c:v>
                </c:pt>
                <c:pt idx="23">
                  <c:v>43178</c:v>
                </c:pt>
              </c:numCache>
            </c:numRef>
          </c:val>
          <c:extLst>
            <c:ext xmlns:c16="http://schemas.microsoft.com/office/drawing/2014/chart" uri="{C3380CC4-5D6E-409C-BE32-E72D297353CC}">
              <c16:uniqueId val="{00000003-2343-4A2F-9C82-100AE99DB103}"/>
            </c:ext>
          </c:extLst>
        </c:ser>
        <c:ser>
          <c:idx val="4"/>
          <c:order val="4"/>
          <c:tx>
            <c:strRef>
              <c:f>Sheet1!$F$3</c:f>
              <c:strCache>
                <c:ptCount val="1"/>
                <c:pt idx="0">
                  <c:v>Sum of scalar_mem_reads</c:v>
                </c:pt>
              </c:strCache>
            </c:strRef>
          </c:tx>
          <c:spPr>
            <a:solidFill>
              <a:schemeClr val="accent5"/>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Sheet1!$F$4:$F$31</c:f>
              <c:numCache>
                <c:formatCode>General</c:formatCode>
                <c:ptCount val="24"/>
                <c:pt idx="0">
                  <c:v>72</c:v>
                </c:pt>
                <c:pt idx="1">
                  <c:v>21376</c:v>
                </c:pt>
                <c:pt idx="2">
                  <c:v>96</c:v>
                </c:pt>
                <c:pt idx="3">
                  <c:v>2048</c:v>
                </c:pt>
                <c:pt idx="4">
                  <c:v>14784</c:v>
                </c:pt>
                <c:pt idx="5">
                  <c:v>272</c:v>
                </c:pt>
                <c:pt idx="6">
                  <c:v>5</c:v>
                </c:pt>
                <c:pt idx="7">
                  <c:v>544</c:v>
                </c:pt>
                <c:pt idx="8">
                  <c:v>15432</c:v>
                </c:pt>
                <c:pt idx="9">
                  <c:v>29056</c:v>
                </c:pt>
                <c:pt idx="10">
                  <c:v>50784</c:v>
                </c:pt>
                <c:pt idx="11">
                  <c:v>18560</c:v>
                </c:pt>
                <c:pt idx="12">
                  <c:v>22464</c:v>
                </c:pt>
                <c:pt idx="13">
                  <c:v>7952</c:v>
                </c:pt>
                <c:pt idx="14">
                  <c:v>7685</c:v>
                </c:pt>
                <c:pt idx="15">
                  <c:v>6688</c:v>
                </c:pt>
                <c:pt idx="16">
                  <c:v>15432</c:v>
                </c:pt>
                <c:pt idx="17">
                  <c:v>29056</c:v>
                </c:pt>
                <c:pt idx="18">
                  <c:v>50784</c:v>
                </c:pt>
                <c:pt idx="19">
                  <c:v>18560</c:v>
                </c:pt>
                <c:pt idx="20">
                  <c:v>22464</c:v>
                </c:pt>
                <c:pt idx="21">
                  <c:v>7952</c:v>
                </c:pt>
                <c:pt idx="22">
                  <c:v>7685</c:v>
                </c:pt>
                <c:pt idx="23">
                  <c:v>6688</c:v>
                </c:pt>
              </c:numCache>
            </c:numRef>
          </c:val>
          <c:extLst>
            <c:ext xmlns:c16="http://schemas.microsoft.com/office/drawing/2014/chart" uri="{C3380CC4-5D6E-409C-BE32-E72D297353CC}">
              <c16:uniqueId val="{00000004-2343-4A2F-9C82-100AE99DB103}"/>
            </c:ext>
          </c:extLst>
        </c:ser>
        <c:ser>
          <c:idx val="5"/>
          <c:order val="5"/>
          <c:tx>
            <c:strRef>
              <c:f>Sheet1!$G$3</c:f>
              <c:strCache>
                <c:ptCount val="1"/>
                <c:pt idx="0">
                  <c:v>Sum of scalar_mem_writes</c:v>
                </c:pt>
              </c:strCache>
            </c:strRef>
          </c:tx>
          <c:spPr>
            <a:solidFill>
              <a:schemeClr val="accent6"/>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Sheet1!$G$4:$G$31</c:f>
              <c:numCache>
                <c:formatCode>General</c:formatCode>
                <c:ptCount val="2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numCache>
            </c:numRef>
          </c:val>
          <c:extLst>
            <c:ext xmlns:c16="http://schemas.microsoft.com/office/drawing/2014/chart" uri="{C3380CC4-5D6E-409C-BE32-E72D297353CC}">
              <c16:uniqueId val="{00000005-2343-4A2F-9C82-100AE99DB103}"/>
            </c:ext>
          </c:extLst>
        </c:ser>
        <c:ser>
          <c:idx val="6"/>
          <c:order val="6"/>
          <c:tx>
            <c:strRef>
              <c:f>Sheet1!$H$3</c:f>
              <c:strCache>
                <c:ptCount val="1"/>
                <c:pt idx="0">
                  <c:v>Sum of vector_mem_writes</c:v>
                </c:pt>
              </c:strCache>
            </c:strRef>
          </c:tx>
          <c:spPr>
            <a:solidFill>
              <a:schemeClr val="accent1">
                <a:lumMod val="60000"/>
              </a:schemeClr>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Sheet1!$H$4:$H$31</c:f>
              <c:numCache>
                <c:formatCode>General</c:formatCode>
                <c:ptCount val="24"/>
                <c:pt idx="0">
                  <c:v>0</c:v>
                </c:pt>
                <c:pt idx="1">
                  <c:v>0</c:v>
                </c:pt>
                <c:pt idx="2">
                  <c:v>0</c:v>
                </c:pt>
                <c:pt idx="3">
                  <c:v>0</c:v>
                </c:pt>
                <c:pt idx="4">
                  <c:v>0</c:v>
                </c:pt>
                <c:pt idx="5">
                  <c:v>64</c:v>
                </c:pt>
                <c:pt idx="6">
                  <c:v>0</c:v>
                </c:pt>
                <c:pt idx="7">
                  <c:v>0</c:v>
                </c:pt>
                <c:pt idx="8">
                  <c:v>0</c:v>
                </c:pt>
                <c:pt idx="9">
                  <c:v>0</c:v>
                </c:pt>
                <c:pt idx="10">
                  <c:v>0</c:v>
                </c:pt>
                <c:pt idx="11">
                  <c:v>0</c:v>
                </c:pt>
                <c:pt idx="12">
                  <c:v>0</c:v>
                </c:pt>
                <c:pt idx="13">
                  <c:v>64</c:v>
                </c:pt>
                <c:pt idx="14">
                  <c:v>0</c:v>
                </c:pt>
                <c:pt idx="15">
                  <c:v>0</c:v>
                </c:pt>
                <c:pt idx="16">
                  <c:v>0</c:v>
                </c:pt>
                <c:pt idx="17">
                  <c:v>0</c:v>
                </c:pt>
                <c:pt idx="18">
                  <c:v>0</c:v>
                </c:pt>
                <c:pt idx="19">
                  <c:v>0</c:v>
                </c:pt>
                <c:pt idx="20">
                  <c:v>0</c:v>
                </c:pt>
                <c:pt idx="21">
                  <c:v>64</c:v>
                </c:pt>
                <c:pt idx="22">
                  <c:v>0</c:v>
                </c:pt>
                <c:pt idx="23">
                  <c:v>0</c:v>
                </c:pt>
              </c:numCache>
            </c:numRef>
          </c:val>
          <c:extLst>
            <c:ext xmlns:c16="http://schemas.microsoft.com/office/drawing/2014/chart" uri="{C3380CC4-5D6E-409C-BE32-E72D297353CC}">
              <c16:uniqueId val="{00000006-2343-4A2F-9C82-100AE99DB103}"/>
            </c:ext>
          </c:extLst>
        </c:ser>
        <c:ser>
          <c:idx val="7"/>
          <c:order val="7"/>
          <c:tx>
            <c:strRef>
              <c:f>Sheet1!$I$3</c:f>
              <c:strCache>
                <c:ptCount val="1"/>
                <c:pt idx="0">
                  <c:v>Sum of vector_mem_reads</c:v>
                </c:pt>
              </c:strCache>
            </c:strRef>
          </c:tx>
          <c:spPr>
            <a:solidFill>
              <a:schemeClr val="accent2">
                <a:lumMod val="60000"/>
              </a:schemeClr>
            </a:solidFill>
            <a:ln>
              <a:noFill/>
            </a:ln>
            <a:effectLst/>
          </c:spPr>
          <c:invertIfNegative val="0"/>
          <c:cat>
            <c:multiLvlStrRef>
              <c:f>Sheet1!$A$4:$A$31</c:f>
              <c:multiLvlStrCache>
                <c:ptCount val="24"/>
                <c:lvl>
                  <c:pt idx="0">
                    <c:v>backprop</c:v>
                  </c:pt>
                  <c:pt idx="1">
                    <c:v>hacc</c:v>
                  </c:pt>
                  <c:pt idx="2">
                    <c:v>hashtable</c:v>
                  </c:pt>
                  <c:pt idx="3">
                    <c:v>hipBusBandwidth</c:v>
                  </c:pt>
                  <c:pt idx="4">
                    <c:v>hotspot</c:v>
                  </c:pt>
                  <c:pt idx="5">
                    <c:v>interac</c:v>
                  </c:pt>
                  <c:pt idx="6">
                    <c:v>nw</c:v>
                  </c:pt>
                  <c:pt idx="7">
                    <c:v>square</c:v>
                  </c:pt>
                  <c:pt idx="8">
                    <c:v>backprop</c:v>
                  </c:pt>
                  <c:pt idx="9">
                    <c:v>hacc</c:v>
                  </c:pt>
                  <c:pt idx="10">
                    <c:v>hashtable</c:v>
                  </c:pt>
                  <c:pt idx="11">
                    <c:v>hipBusBandwidth</c:v>
                  </c:pt>
                  <c:pt idx="12">
                    <c:v>hotspot</c:v>
                  </c:pt>
                  <c:pt idx="13">
                    <c:v>interac</c:v>
                  </c:pt>
                  <c:pt idx="14">
                    <c:v>nw</c:v>
                  </c:pt>
                  <c:pt idx="15">
                    <c:v>square</c:v>
                  </c:pt>
                  <c:pt idx="16">
                    <c:v>backprop</c:v>
                  </c:pt>
                  <c:pt idx="17">
                    <c:v>hacc</c:v>
                  </c:pt>
                  <c:pt idx="18">
                    <c:v>hashtable</c:v>
                  </c:pt>
                  <c:pt idx="19">
                    <c:v>hipBusBandwidth</c:v>
                  </c:pt>
                  <c:pt idx="20">
                    <c:v>hotspot</c:v>
                  </c:pt>
                  <c:pt idx="21">
                    <c:v>interac</c:v>
                  </c:pt>
                  <c:pt idx="22">
                    <c:v>nw</c:v>
                  </c:pt>
                  <c:pt idx="23">
                    <c:v>square</c:v>
                  </c:pt>
                </c:lvl>
                <c:lvl>
                  <c:pt idx="0">
                    <c:v>gfx801</c:v>
                  </c:pt>
                  <c:pt idx="8">
                    <c:v>gfx803</c:v>
                  </c:pt>
                  <c:pt idx="16">
                    <c:v>gfx900</c:v>
                  </c:pt>
                </c:lvl>
              </c:multiLvlStrCache>
            </c:multiLvlStrRef>
          </c:cat>
          <c:val>
            <c:numRef>
              <c:f>Sheet1!$I$4:$I$31</c:f>
              <c:numCache>
                <c:formatCode>General</c:formatCode>
                <c:ptCount val="24"/>
                <c:pt idx="0">
                  <c:v>0</c:v>
                </c:pt>
                <c:pt idx="1">
                  <c:v>0</c:v>
                </c:pt>
                <c:pt idx="2">
                  <c:v>0</c:v>
                </c:pt>
                <c:pt idx="3">
                  <c:v>0</c:v>
                </c:pt>
                <c:pt idx="4">
                  <c:v>0</c:v>
                </c:pt>
                <c:pt idx="5">
                  <c:v>64</c:v>
                </c:pt>
                <c:pt idx="6">
                  <c:v>0</c:v>
                </c:pt>
                <c:pt idx="7">
                  <c:v>0</c:v>
                </c:pt>
                <c:pt idx="8">
                  <c:v>0</c:v>
                </c:pt>
                <c:pt idx="9">
                  <c:v>0</c:v>
                </c:pt>
                <c:pt idx="10">
                  <c:v>0</c:v>
                </c:pt>
                <c:pt idx="11">
                  <c:v>0</c:v>
                </c:pt>
                <c:pt idx="12">
                  <c:v>0</c:v>
                </c:pt>
                <c:pt idx="13">
                  <c:v>64</c:v>
                </c:pt>
                <c:pt idx="14">
                  <c:v>0</c:v>
                </c:pt>
                <c:pt idx="15">
                  <c:v>0</c:v>
                </c:pt>
                <c:pt idx="16">
                  <c:v>0</c:v>
                </c:pt>
                <c:pt idx="17">
                  <c:v>0</c:v>
                </c:pt>
                <c:pt idx="18">
                  <c:v>0</c:v>
                </c:pt>
                <c:pt idx="19">
                  <c:v>0</c:v>
                </c:pt>
                <c:pt idx="20">
                  <c:v>0</c:v>
                </c:pt>
                <c:pt idx="21">
                  <c:v>64</c:v>
                </c:pt>
                <c:pt idx="22">
                  <c:v>0</c:v>
                </c:pt>
                <c:pt idx="23">
                  <c:v>0</c:v>
                </c:pt>
              </c:numCache>
            </c:numRef>
          </c:val>
          <c:extLst>
            <c:ext xmlns:c16="http://schemas.microsoft.com/office/drawing/2014/chart" uri="{C3380CC4-5D6E-409C-BE32-E72D297353CC}">
              <c16:uniqueId val="{00000007-2343-4A2F-9C82-100AE99DB103}"/>
            </c:ext>
          </c:extLst>
        </c:ser>
        <c:dLbls>
          <c:showLegendKey val="0"/>
          <c:showVal val="0"/>
          <c:showCatName val="0"/>
          <c:showSerName val="0"/>
          <c:showPercent val="0"/>
          <c:showBubbleSize val="0"/>
        </c:dLbls>
        <c:gapWidth val="150"/>
        <c:overlap val="100"/>
        <c:axId val="692258640"/>
        <c:axId val="692257984"/>
      </c:barChart>
      <c:catAx>
        <c:axId val="6922586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57984"/>
        <c:crosses val="autoZero"/>
        <c:auto val="1"/>
        <c:lblAlgn val="ctr"/>
        <c:lblOffset val="100"/>
        <c:noMultiLvlLbl val="0"/>
      </c:catAx>
      <c:valAx>
        <c:axId val="69225798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58640"/>
        <c:crosses val="autoZero"/>
        <c:crossBetween val="between"/>
      </c:valAx>
      <c:spPr>
        <a:noFill/>
        <a:ln>
          <a:noFill/>
        </a:ln>
        <a:effectLst/>
      </c:spPr>
    </c:plotArea>
    <c:legend>
      <c:legendPos val="b"/>
      <c:layout>
        <c:manualLayout>
          <c:xMode val="edge"/>
          <c:yMode val="edge"/>
          <c:x val="0.28377232555909288"/>
          <c:y val="0.8677653593914697"/>
          <c:w val="0.7154966022872935"/>
          <c:h val="0.1010809759891124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hotspot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Sheet1!$B$14</c:f>
              <c:strCache>
                <c:ptCount val="1"/>
                <c:pt idx="0">
                  <c:v>gfx801</c:v>
                </c:pt>
              </c:strCache>
            </c:strRef>
          </c:tx>
          <c:spPr>
            <a:solidFill>
              <a:schemeClr val="accent1"/>
            </a:solidFill>
            <a:ln>
              <a:noFill/>
            </a:ln>
            <a:effectLst/>
          </c:spPr>
          <c:invertIfNegative val="0"/>
          <c:val>
            <c:numRef>
              <c:f>Sheet1!$C$14:$AG$14</c:f>
              <c:numCache>
                <c:formatCode>General</c:formatCode>
                <c:ptCount val="31"/>
                <c:pt idx="0">
                  <c:v>1.9906323185011711E-2</c:v>
                </c:pt>
                <c:pt idx="1">
                  <c:v>0.27926790593286493</c:v>
                </c:pt>
                <c:pt idx="2">
                  <c:v>0.13056815964090554</c:v>
                </c:pt>
                <c:pt idx="3">
                  <c:v>7.8454332552693212E-2</c:v>
                </c:pt>
                <c:pt idx="4">
                  <c:v>0.10431303669008588</c:v>
                </c:pt>
                <c:pt idx="5">
                  <c:v>4.8790007806401248E-2</c:v>
                </c:pt>
                <c:pt idx="6">
                  <c:v>2.4004683840749413E-2</c:v>
                </c:pt>
                <c:pt idx="7">
                  <c:v>2.4297423887587821E-2</c:v>
                </c:pt>
                <c:pt idx="8">
                  <c:v>7.0257611241217799E-3</c:v>
                </c:pt>
                <c:pt idx="9">
                  <c:v>1.7564402810304448E-2</c:v>
                </c:pt>
                <c:pt idx="10">
                  <c:v>1.0538641686182669E-2</c:v>
                </c:pt>
                <c:pt idx="11">
                  <c:v>1.3758782201405152E-2</c:v>
                </c:pt>
                <c:pt idx="12">
                  <c:v>1.0538641686182669E-2</c:v>
                </c:pt>
                <c:pt idx="13">
                  <c:v>1.4088114754098361E-3</c:v>
                </c:pt>
                <c:pt idx="14">
                  <c:v>2.2156762295081966E-2</c:v>
                </c:pt>
                <c:pt idx="15">
                  <c:v>3.2201405152224825E-3</c:v>
                </c:pt>
                <c:pt idx="16">
                  <c:v>2.4828015222482437E-2</c:v>
                </c:pt>
                <c:pt idx="17">
                  <c:v>4.8850995316159253E-3</c:v>
                </c:pt>
                <c:pt idx="18">
                  <c:v>3.5128805620608899E-3</c:v>
                </c:pt>
                <c:pt idx="19">
                  <c:v>6.733021077283372E-3</c:v>
                </c:pt>
                <c:pt idx="20">
                  <c:v>0</c:v>
                </c:pt>
                <c:pt idx="21">
                  <c:v>0</c:v>
                </c:pt>
                <c:pt idx="22">
                  <c:v>4.3911007025761121E-3</c:v>
                </c:pt>
                <c:pt idx="23">
                  <c:v>0</c:v>
                </c:pt>
                <c:pt idx="24">
                  <c:v>0</c:v>
                </c:pt>
                <c:pt idx="25">
                  <c:v>0</c:v>
                </c:pt>
                <c:pt idx="26">
                  <c:v>3.2201405152224825E-3</c:v>
                </c:pt>
                <c:pt idx="27">
                  <c:v>1.0245901639344262E-2</c:v>
                </c:pt>
                <c:pt idx="28">
                  <c:v>0</c:v>
                </c:pt>
                <c:pt idx="29">
                  <c:v>0</c:v>
                </c:pt>
                <c:pt idx="30">
                  <c:v>2.9274004683840749E-4</c:v>
                </c:pt>
              </c:numCache>
            </c:numRef>
          </c:val>
          <c:extLst>
            <c:ext xmlns:c16="http://schemas.microsoft.com/office/drawing/2014/chart" uri="{C3380CC4-5D6E-409C-BE32-E72D297353CC}">
              <c16:uniqueId val="{00000000-1488-4784-AF3D-B173C89D0CD1}"/>
            </c:ext>
          </c:extLst>
        </c:ser>
        <c:ser>
          <c:idx val="1"/>
          <c:order val="1"/>
          <c:tx>
            <c:strRef>
              <c:f>Sheet1!$B$15</c:f>
              <c:strCache>
                <c:ptCount val="1"/>
                <c:pt idx="0">
                  <c:v>gfx803</c:v>
                </c:pt>
              </c:strCache>
            </c:strRef>
          </c:tx>
          <c:spPr>
            <a:solidFill>
              <a:schemeClr val="accent2"/>
            </a:solidFill>
            <a:ln>
              <a:noFill/>
            </a:ln>
            <a:effectLst/>
          </c:spPr>
          <c:invertIfNegative val="0"/>
          <c:val>
            <c:numRef>
              <c:f>Sheet1!$C$15:$AG$15</c:f>
              <c:numCache>
                <c:formatCode>General</c:formatCode>
                <c:ptCount val="31"/>
                <c:pt idx="0">
                  <c:v>1.7867015540581226E-2</c:v>
                </c:pt>
                <c:pt idx="1">
                  <c:v>0.25065550708057127</c:v>
                </c:pt>
                <c:pt idx="2">
                  <c:v>0.15286863035969411</c:v>
                </c:pt>
                <c:pt idx="3">
                  <c:v>9.2192486438256435E-2</c:v>
                </c:pt>
                <c:pt idx="4">
                  <c:v>0.11048647110021184</c:v>
                </c:pt>
                <c:pt idx="5">
                  <c:v>5.5708522413141892E-2</c:v>
                </c:pt>
                <c:pt idx="6">
                  <c:v>2.5754996359814541E-2</c:v>
                </c:pt>
                <c:pt idx="7">
                  <c:v>2.2514410207846378E-2</c:v>
                </c:pt>
                <c:pt idx="8">
                  <c:v>7.0121467241067862E-3</c:v>
                </c:pt>
                <c:pt idx="9">
                  <c:v>1.5945654494397398E-2</c:v>
                </c:pt>
                <c:pt idx="10">
                  <c:v>1.3175829168559746E-2</c:v>
                </c:pt>
                <c:pt idx="11">
                  <c:v>1.514645588259444E-2</c:v>
                </c:pt>
                <c:pt idx="12">
                  <c:v>1.1867551988964491E-2</c:v>
                </c:pt>
                <c:pt idx="13">
                  <c:v>1.2644854748389287E-3</c:v>
                </c:pt>
                <c:pt idx="14">
                  <c:v>1.9886907922466786E-2</c:v>
                </c:pt>
                <c:pt idx="15">
                  <c:v>2.8902525139175511E-3</c:v>
                </c:pt>
                <c:pt idx="16">
                  <c:v>2.2284503757875666E-2</c:v>
                </c:pt>
                <c:pt idx="17">
                  <c:v>4.3846444387271944E-3</c:v>
                </c:pt>
                <c:pt idx="18">
                  <c:v>3.1530027424555105E-3</c:v>
                </c:pt>
                <c:pt idx="19">
                  <c:v>6.4373805991800002E-3</c:v>
                </c:pt>
                <c:pt idx="20">
                  <c:v>0</c:v>
                </c:pt>
                <c:pt idx="21">
                  <c:v>7.0614123919576538E-4</c:v>
                </c:pt>
                <c:pt idx="22">
                  <c:v>3.9412534280693877E-3</c:v>
                </c:pt>
                <c:pt idx="23">
                  <c:v>0</c:v>
                </c:pt>
                <c:pt idx="24">
                  <c:v>0</c:v>
                </c:pt>
                <c:pt idx="25">
                  <c:v>2.9559400710520411E-4</c:v>
                </c:pt>
                <c:pt idx="26">
                  <c:v>2.8902525139175511E-3</c:v>
                </c:pt>
                <c:pt idx="27">
                  <c:v>9.2947893345303075E-3</c:v>
                </c:pt>
                <c:pt idx="28">
                  <c:v>0</c:v>
                </c:pt>
                <c:pt idx="29">
                  <c:v>0</c:v>
                </c:pt>
                <c:pt idx="30">
                  <c:v>2.6275022853795919E-4</c:v>
                </c:pt>
              </c:numCache>
            </c:numRef>
          </c:val>
          <c:extLst>
            <c:ext xmlns:c16="http://schemas.microsoft.com/office/drawing/2014/chart" uri="{C3380CC4-5D6E-409C-BE32-E72D297353CC}">
              <c16:uniqueId val="{00000001-1488-4784-AF3D-B173C89D0CD1}"/>
            </c:ext>
          </c:extLst>
        </c:ser>
        <c:ser>
          <c:idx val="2"/>
          <c:order val="2"/>
          <c:tx>
            <c:strRef>
              <c:f>Sheet1!$B$16</c:f>
              <c:strCache>
                <c:ptCount val="1"/>
                <c:pt idx="0">
                  <c:v>gfx900</c:v>
                </c:pt>
              </c:strCache>
            </c:strRef>
          </c:tx>
          <c:spPr>
            <a:solidFill>
              <a:schemeClr val="accent3"/>
            </a:solidFill>
            <a:ln>
              <a:noFill/>
            </a:ln>
            <a:effectLst/>
          </c:spPr>
          <c:invertIfNegative val="0"/>
          <c:val>
            <c:numRef>
              <c:f>Sheet1!$C$16:$AG$16</c:f>
              <c:numCache>
                <c:formatCode>General</c:formatCode>
                <c:ptCount val="31"/>
                <c:pt idx="0">
                  <c:v>1.7867015540581226E-2</c:v>
                </c:pt>
                <c:pt idx="1">
                  <c:v>0.25065550708057127</c:v>
                </c:pt>
                <c:pt idx="2">
                  <c:v>0.15286863035969411</c:v>
                </c:pt>
                <c:pt idx="3">
                  <c:v>9.2192486438256435E-2</c:v>
                </c:pt>
                <c:pt idx="4">
                  <c:v>0.11048647110021184</c:v>
                </c:pt>
                <c:pt idx="5">
                  <c:v>5.5708522413141892E-2</c:v>
                </c:pt>
                <c:pt idx="6">
                  <c:v>2.5754996359814541E-2</c:v>
                </c:pt>
                <c:pt idx="7">
                  <c:v>2.2514410207846378E-2</c:v>
                </c:pt>
                <c:pt idx="8">
                  <c:v>7.0121467241067862E-3</c:v>
                </c:pt>
                <c:pt idx="9">
                  <c:v>1.5945654494397398E-2</c:v>
                </c:pt>
                <c:pt idx="10">
                  <c:v>1.3175829168559746E-2</c:v>
                </c:pt>
                <c:pt idx="11">
                  <c:v>1.514645588259444E-2</c:v>
                </c:pt>
                <c:pt idx="12">
                  <c:v>1.1867551988964491E-2</c:v>
                </c:pt>
                <c:pt idx="13">
                  <c:v>1.2644854748389287E-3</c:v>
                </c:pt>
                <c:pt idx="14">
                  <c:v>1.9886907922466786E-2</c:v>
                </c:pt>
                <c:pt idx="15">
                  <c:v>2.8902525139175511E-3</c:v>
                </c:pt>
                <c:pt idx="16">
                  <c:v>2.2284503757875666E-2</c:v>
                </c:pt>
                <c:pt idx="17">
                  <c:v>4.3846444387271944E-3</c:v>
                </c:pt>
                <c:pt idx="18">
                  <c:v>3.1530027424555105E-3</c:v>
                </c:pt>
                <c:pt idx="19">
                  <c:v>6.4373805991800002E-3</c:v>
                </c:pt>
                <c:pt idx="20">
                  <c:v>0</c:v>
                </c:pt>
                <c:pt idx="21">
                  <c:v>7.0614123919576538E-4</c:v>
                </c:pt>
                <c:pt idx="22">
                  <c:v>3.9412534280693877E-3</c:v>
                </c:pt>
                <c:pt idx="23">
                  <c:v>0</c:v>
                </c:pt>
                <c:pt idx="24">
                  <c:v>0</c:v>
                </c:pt>
                <c:pt idx="25">
                  <c:v>2.9559400710520411E-4</c:v>
                </c:pt>
                <c:pt idx="26">
                  <c:v>2.8902525139175511E-3</c:v>
                </c:pt>
                <c:pt idx="27">
                  <c:v>9.2947893345303075E-3</c:v>
                </c:pt>
                <c:pt idx="28">
                  <c:v>0</c:v>
                </c:pt>
                <c:pt idx="29">
                  <c:v>0</c:v>
                </c:pt>
                <c:pt idx="30">
                  <c:v>2.6275022853795919E-4</c:v>
                </c:pt>
              </c:numCache>
            </c:numRef>
          </c:val>
          <c:extLst>
            <c:ext xmlns:c16="http://schemas.microsoft.com/office/drawing/2014/chart" uri="{C3380CC4-5D6E-409C-BE32-E72D297353CC}">
              <c16:uniqueId val="{00000002-1488-4784-AF3D-B173C89D0CD1}"/>
            </c:ext>
          </c:extLst>
        </c:ser>
        <c:dLbls>
          <c:showLegendKey val="0"/>
          <c:showVal val="0"/>
          <c:showCatName val="0"/>
          <c:showSerName val="0"/>
          <c:showPercent val="0"/>
          <c:showBubbleSize val="0"/>
        </c:dLbls>
        <c:gapWidth val="219"/>
        <c:overlap val="-27"/>
        <c:axId val="612785928"/>
        <c:axId val="612788224"/>
      </c:barChart>
      <c:catAx>
        <c:axId val="61278592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2788224"/>
        <c:crosses val="autoZero"/>
        <c:auto val="1"/>
        <c:lblAlgn val="ctr"/>
        <c:lblOffset val="100"/>
        <c:noMultiLvlLbl val="0"/>
      </c:catAx>
      <c:valAx>
        <c:axId val="612788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2785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interac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Sheet1!$B$17</c:f>
              <c:strCache>
                <c:ptCount val="1"/>
                <c:pt idx="0">
                  <c:v>gfx801</c:v>
                </c:pt>
              </c:strCache>
            </c:strRef>
          </c:tx>
          <c:spPr>
            <a:solidFill>
              <a:schemeClr val="accent1"/>
            </a:solidFill>
            <a:ln>
              <a:noFill/>
            </a:ln>
            <a:effectLst/>
          </c:spPr>
          <c:invertIfNegative val="0"/>
          <c:val>
            <c:numRef>
              <c:f>Sheet1!$C$17:$AG$17</c:f>
              <c:numCache>
                <c:formatCode>General</c:formatCode>
                <c:ptCount val="31"/>
                <c:pt idx="0">
                  <c:v>3.8638010142477662E-3</c:v>
                </c:pt>
                <c:pt idx="1">
                  <c:v>0.33470176285921277</c:v>
                </c:pt>
                <c:pt idx="2">
                  <c:v>0.23496739917894227</c:v>
                </c:pt>
                <c:pt idx="3">
                  <c:v>0.16227964259840619</c:v>
                </c:pt>
                <c:pt idx="4">
                  <c:v>0.10045882637044193</c:v>
                </c:pt>
                <c:pt idx="5">
                  <c:v>7.7276020284955324E-3</c:v>
                </c:pt>
                <c:pt idx="6">
                  <c:v>2.8978507606858248E-2</c:v>
                </c:pt>
                <c:pt idx="7">
                  <c:v>1.9077517507848345E-2</c:v>
                </c:pt>
                <c:pt idx="8">
                  <c:v>1.1591403042743299E-2</c:v>
                </c:pt>
                <c:pt idx="9">
                  <c:v>0</c:v>
                </c:pt>
                <c:pt idx="10">
                  <c:v>7.7276020284955324E-3</c:v>
                </c:pt>
                <c:pt idx="11">
                  <c:v>3.8638010142477662E-3</c:v>
                </c:pt>
                <c:pt idx="12">
                  <c:v>1.1591403042743299E-2</c:v>
                </c:pt>
                <c:pt idx="13">
                  <c:v>7.7276020284955324E-3</c:v>
                </c:pt>
                <c:pt idx="14">
                  <c:v>7.7276020284955324E-3</c:v>
                </c:pt>
                <c:pt idx="15">
                  <c:v>9.1765274088384443E-3</c:v>
                </c:pt>
                <c:pt idx="16">
                  <c:v>7.2446269017145616E-4</c:v>
                </c:pt>
                <c:pt idx="17">
                  <c:v>0</c:v>
                </c:pt>
                <c:pt idx="18">
                  <c:v>0</c:v>
                </c:pt>
                <c:pt idx="19">
                  <c:v>0</c:v>
                </c:pt>
                <c:pt idx="20">
                  <c:v>0</c:v>
                </c:pt>
                <c:pt idx="21">
                  <c:v>0</c:v>
                </c:pt>
                <c:pt idx="22">
                  <c:v>0</c:v>
                </c:pt>
                <c:pt idx="23">
                  <c:v>0</c:v>
                </c:pt>
                <c:pt idx="24">
                  <c:v>0</c:v>
                </c:pt>
                <c:pt idx="25">
                  <c:v>0</c:v>
                </c:pt>
                <c:pt idx="26">
                  <c:v>0</c:v>
                </c:pt>
                <c:pt idx="27">
                  <c:v>0</c:v>
                </c:pt>
                <c:pt idx="28">
                  <c:v>3.8638010142477662E-3</c:v>
                </c:pt>
                <c:pt idx="29">
                  <c:v>0</c:v>
                </c:pt>
                <c:pt idx="30">
                  <c:v>0</c:v>
                </c:pt>
              </c:numCache>
            </c:numRef>
          </c:val>
          <c:extLst>
            <c:ext xmlns:c16="http://schemas.microsoft.com/office/drawing/2014/chart" uri="{C3380CC4-5D6E-409C-BE32-E72D297353CC}">
              <c16:uniqueId val="{00000000-CF2D-4925-B79D-AABCCF5A2740}"/>
            </c:ext>
          </c:extLst>
        </c:ser>
        <c:ser>
          <c:idx val="1"/>
          <c:order val="1"/>
          <c:tx>
            <c:strRef>
              <c:f>Sheet1!$B$18</c:f>
              <c:strCache>
                <c:ptCount val="1"/>
                <c:pt idx="0">
                  <c:v>gfx803</c:v>
                </c:pt>
              </c:strCache>
            </c:strRef>
          </c:tx>
          <c:spPr>
            <a:solidFill>
              <a:schemeClr val="accent2"/>
            </a:solidFill>
            <a:ln>
              <a:noFill/>
            </a:ln>
            <a:effectLst/>
          </c:spPr>
          <c:invertIfNegative val="0"/>
          <c:val>
            <c:numRef>
              <c:f>Sheet1!$C$18:$AG$18</c:f>
              <c:numCache>
                <c:formatCode>General</c:formatCode>
                <c:ptCount val="31"/>
                <c:pt idx="0">
                  <c:v>6.0102248951027939E-5</c:v>
                </c:pt>
                <c:pt idx="1">
                  <c:v>0.1290620668412136</c:v>
                </c:pt>
                <c:pt idx="2">
                  <c:v>0.29580824377472176</c:v>
                </c:pt>
                <c:pt idx="3">
                  <c:v>0.26531010882263451</c:v>
                </c:pt>
                <c:pt idx="4">
                  <c:v>2.0787865355936786E-2</c:v>
                </c:pt>
                <c:pt idx="5">
                  <c:v>8.1476111234237245E-2</c:v>
                </c:pt>
                <c:pt idx="6">
                  <c:v>6.9121342684241568E-2</c:v>
                </c:pt>
                <c:pt idx="7">
                  <c:v>6.0184889543335597E-2</c:v>
                </c:pt>
                <c:pt idx="8">
                  <c:v>6.038022185242644E-2</c:v>
                </c:pt>
                <c:pt idx="9">
                  <c:v>2.9600357608381258E-3</c:v>
                </c:pt>
                <c:pt idx="10">
                  <c:v>3.0051124475513969E-3</c:v>
                </c:pt>
                <c:pt idx="11">
                  <c:v>2.516781674824295E-3</c:v>
                </c:pt>
                <c:pt idx="12">
                  <c:v>3.1253169454534529E-3</c:v>
                </c:pt>
                <c:pt idx="13">
                  <c:v>1.2020449790205588E-4</c:v>
                </c:pt>
                <c:pt idx="14">
                  <c:v>1.2020449790205588E-4</c:v>
                </c:pt>
                <c:pt idx="15">
                  <c:v>1.0442765755241104E-3</c:v>
                </c:pt>
                <c:pt idx="16">
                  <c:v>7.4752172132840999E-4</c:v>
                </c:pt>
                <c:pt idx="17">
                  <c:v>0</c:v>
                </c:pt>
                <c:pt idx="18">
                  <c:v>1.0818404811185028E-3</c:v>
                </c:pt>
                <c:pt idx="19">
                  <c:v>0</c:v>
                </c:pt>
                <c:pt idx="20">
                  <c:v>0</c:v>
                </c:pt>
                <c:pt idx="21">
                  <c:v>4.2822852377607406E-4</c:v>
                </c:pt>
                <c:pt idx="22">
                  <c:v>0</c:v>
                </c:pt>
                <c:pt idx="23">
                  <c:v>0</c:v>
                </c:pt>
                <c:pt idx="24">
                  <c:v>0</c:v>
                </c:pt>
                <c:pt idx="25">
                  <c:v>0</c:v>
                </c:pt>
                <c:pt idx="26">
                  <c:v>0</c:v>
                </c:pt>
                <c:pt idx="27">
                  <c:v>0</c:v>
                </c:pt>
                <c:pt idx="28">
                  <c:v>6.0102248951027939E-5</c:v>
                </c:pt>
                <c:pt idx="29">
                  <c:v>0</c:v>
                </c:pt>
                <c:pt idx="30">
                  <c:v>0</c:v>
                </c:pt>
              </c:numCache>
            </c:numRef>
          </c:val>
          <c:extLst>
            <c:ext xmlns:c16="http://schemas.microsoft.com/office/drawing/2014/chart" uri="{C3380CC4-5D6E-409C-BE32-E72D297353CC}">
              <c16:uniqueId val="{00000001-CF2D-4925-B79D-AABCCF5A2740}"/>
            </c:ext>
          </c:extLst>
        </c:ser>
        <c:ser>
          <c:idx val="2"/>
          <c:order val="2"/>
          <c:tx>
            <c:strRef>
              <c:f>Sheet1!$B$19</c:f>
              <c:strCache>
                <c:ptCount val="1"/>
                <c:pt idx="0">
                  <c:v>gfx900</c:v>
                </c:pt>
              </c:strCache>
            </c:strRef>
          </c:tx>
          <c:spPr>
            <a:solidFill>
              <a:schemeClr val="accent3"/>
            </a:solidFill>
            <a:ln>
              <a:noFill/>
            </a:ln>
            <a:effectLst/>
          </c:spPr>
          <c:invertIfNegative val="0"/>
          <c:val>
            <c:numRef>
              <c:f>Sheet1!$C$19:$AG$19</c:f>
              <c:numCache>
                <c:formatCode>General</c:formatCode>
                <c:ptCount val="31"/>
                <c:pt idx="0">
                  <c:v>6.0105184072126222E-5</c:v>
                </c:pt>
                <c:pt idx="1">
                  <c:v>0.12932381667918857</c:v>
                </c:pt>
                <c:pt idx="2">
                  <c:v>0.29655522163786624</c:v>
                </c:pt>
                <c:pt idx="3">
                  <c:v>0.26530803906836964</c:v>
                </c:pt>
                <c:pt idx="4">
                  <c:v>1.9830954169797146E-2</c:v>
                </c:pt>
                <c:pt idx="5">
                  <c:v>8.1419984973703979E-2</c:v>
                </c:pt>
                <c:pt idx="6">
                  <c:v>6.9120961682945153E-2</c:v>
                </c:pt>
                <c:pt idx="7">
                  <c:v>6.030428249436514E-2</c:v>
                </c:pt>
                <c:pt idx="8">
                  <c:v>6.1344853493613821E-2</c:v>
                </c:pt>
                <c:pt idx="9">
                  <c:v>2.058602554470323E-3</c:v>
                </c:pt>
                <c:pt idx="10">
                  <c:v>3.0052592036063112E-3</c:v>
                </c:pt>
                <c:pt idx="11">
                  <c:v>2.5169045830202856E-3</c:v>
                </c:pt>
                <c:pt idx="12">
                  <c:v>2.9752066115702478E-3</c:v>
                </c:pt>
                <c:pt idx="13">
                  <c:v>9.0157776108189337E-5</c:v>
                </c:pt>
                <c:pt idx="14">
                  <c:v>1.0217881292261457E-3</c:v>
                </c:pt>
                <c:pt idx="15">
                  <c:v>1.4274981217129976E-4</c:v>
                </c:pt>
                <c:pt idx="16">
                  <c:v>2.6296018031555223E-5</c:v>
                </c:pt>
                <c:pt idx="17">
                  <c:v>7.2126220886551469E-4</c:v>
                </c:pt>
                <c:pt idx="18">
                  <c:v>9.0157776108189334E-4</c:v>
                </c:pt>
                <c:pt idx="19">
                  <c:v>1.8031555221637867E-4</c:v>
                </c:pt>
                <c:pt idx="20">
                  <c:v>0</c:v>
                </c:pt>
                <c:pt idx="21">
                  <c:v>4.2824943651389931E-4</c:v>
                </c:pt>
                <c:pt idx="22">
                  <c:v>0</c:v>
                </c:pt>
                <c:pt idx="23">
                  <c:v>0</c:v>
                </c:pt>
                <c:pt idx="24">
                  <c:v>6.0105184072126222E-5</c:v>
                </c:pt>
                <c:pt idx="25">
                  <c:v>0</c:v>
                </c:pt>
                <c:pt idx="26">
                  <c:v>0</c:v>
                </c:pt>
                <c:pt idx="27">
                  <c:v>0</c:v>
                </c:pt>
                <c:pt idx="28">
                  <c:v>6.0105184072126222E-5</c:v>
                </c:pt>
                <c:pt idx="29">
                  <c:v>0</c:v>
                </c:pt>
                <c:pt idx="30">
                  <c:v>0</c:v>
                </c:pt>
              </c:numCache>
            </c:numRef>
          </c:val>
          <c:extLst>
            <c:ext xmlns:c16="http://schemas.microsoft.com/office/drawing/2014/chart" uri="{C3380CC4-5D6E-409C-BE32-E72D297353CC}">
              <c16:uniqueId val="{00000002-CF2D-4925-B79D-AABCCF5A2740}"/>
            </c:ext>
          </c:extLst>
        </c:ser>
        <c:dLbls>
          <c:showLegendKey val="0"/>
          <c:showVal val="0"/>
          <c:showCatName val="0"/>
          <c:showSerName val="0"/>
          <c:showPercent val="0"/>
          <c:showBubbleSize val="0"/>
        </c:dLbls>
        <c:gapWidth val="219"/>
        <c:overlap val="-27"/>
        <c:axId val="630931264"/>
        <c:axId val="630923720"/>
      </c:barChart>
      <c:catAx>
        <c:axId val="63093126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23720"/>
        <c:crosses val="autoZero"/>
        <c:auto val="1"/>
        <c:lblAlgn val="ctr"/>
        <c:lblOffset val="100"/>
        <c:noMultiLvlLbl val="0"/>
      </c:catAx>
      <c:valAx>
        <c:axId val="630923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0931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nw</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Sheet1!$B$20</c:f>
              <c:strCache>
                <c:ptCount val="1"/>
                <c:pt idx="0">
                  <c:v>gfx801</c:v>
                </c:pt>
              </c:strCache>
            </c:strRef>
          </c:tx>
          <c:spPr>
            <a:solidFill>
              <a:schemeClr val="accent1"/>
            </a:solidFill>
            <a:ln>
              <a:noFill/>
            </a:ln>
            <a:effectLst/>
          </c:spPr>
          <c:invertIfNegative val="0"/>
          <c:val>
            <c:numRef>
              <c:f>Sheet1!$C$20:$AG$20</c:f>
              <c:numCache>
                <c:formatCode>General</c:formatCode>
                <c:ptCount val="31"/>
                <c:pt idx="0">
                  <c:v>0</c:v>
                </c:pt>
                <c:pt idx="1">
                  <c:v>0.31654676258992803</c:v>
                </c:pt>
                <c:pt idx="2">
                  <c:v>0.14478417266187049</c:v>
                </c:pt>
                <c:pt idx="3">
                  <c:v>0.14838129496402877</c:v>
                </c:pt>
                <c:pt idx="4">
                  <c:v>0.1420863309352518</c:v>
                </c:pt>
                <c:pt idx="5">
                  <c:v>6.83453237410072E-2</c:v>
                </c:pt>
                <c:pt idx="6">
                  <c:v>4.1366906474820143E-2</c:v>
                </c:pt>
                <c:pt idx="7">
                  <c:v>3.1474820143884891E-2</c:v>
                </c:pt>
                <c:pt idx="8">
                  <c:v>1.3489208633093525E-2</c:v>
                </c:pt>
                <c:pt idx="9">
                  <c:v>1.5287769784172662E-2</c:v>
                </c:pt>
                <c:pt idx="10">
                  <c:v>8.9928057553956839E-4</c:v>
                </c:pt>
                <c:pt idx="11">
                  <c:v>2.6978417266187052E-3</c:v>
                </c:pt>
                <c:pt idx="12">
                  <c:v>2.6978417266187052E-3</c:v>
                </c:pt>
                <c:pt idx="13">
                  <c:v>2.6978417266187052E-3</c:v>
                </c:pt>
                <c:pt idx="14">
                  <c:v>1.2589928057553957E-2</c:v>
                </c:pt>
                <c:pt idx="15">
                  <c:v>8.9928057553956839E-4</c:v>
                </c:pt>
                <c:pt idx="16">
                  <c:v>0</c:v>
                </c:pt>
                <c:pt idx="17">
                  <c:v>0</c:v>
                </c:pt>
                <c:pt idx="18">
                  <c:v>1.618705035971223E-2</c:v>
                </c:pt>
                <c:pt idx="19">
                  <c:v>0</c:v>
                </c:pt>
                <c:pt idx="20">
                  <c:v>0</c:v>
                </c:pt>
                <c:pt idx="21">
                  <c:v>0</c:v>
                </c:pt>
                <c:pt idx="22">
                  <c:v>8.9928057553956839E-4</c:v>
                </c:pt>
                <c:pt idx="23">
                  <c:v>8.9928057553956839E-4</c:v>
                </c:pt>
                <c:pt idx="24">
                  <c:v>2.6978417266187052E-3</c:v>
                </c:pt>
                <c:pt idx="25">
                  <c:v>1.0791366906474821E-2</c:v>
                </c:pt>
                <c:pt idx="26">
                  <c:v>0</c:v>
                </c:pt>
                <c:pt idx="27">
                  <c:v>0</c:v>
                </c:pt>
                <c:pt idx="28">
                  <c:v>8.9928057553956839E-4</c:v>
                </c:pt>
                <c:pt idx="29">
                  <c:v>8.9928057553956839E-4</c:v>
                </c:pt>
                <c:pt idx="30">
                  <c:v>0</c:v>
                </c:pt>
              </c:numCache>
            </c:numRef>
          </c:val>
          <c:extLst>
            <c:ext xmlns:c16="http://schemas.microsoft.com/office/drawing/2014/chart" uri="{C3380CC4-5D6E-409C-BE32-E72D297353CC}">
              <c16:uniqueId val="{00000000-1A13-4C8F-884E-F773548698CC}"/>
            </c:ext>
          </c:extLst>
        </c:ser>
        <c:ser>
          <c:idx val="1"/>
          <c:order val="1"/>
          <c:tx>
            <c:strRef>
              <c:f>Sheet1!$B$21</c:f>
              <c:strCache>
                <c:ptCount val="1"/>
                <c:pt idx="0">
                  <c:v>gfx803</c:v>
                </c:pt>
              </c:strCache>
            </c:strRef>
          </c:tx>
          <c:spPr>
            <a:solidFill>
              <a:schemeClr val="accent2"/>
            </a:solidFill>
            <a:ln>
              <a:noFill/>
            </a:ln>
            <a:effectLst/>
          </c:spPr>
          <c:invertIfNegative val="0"/>
          <c:val>
            <c:numRef>
              <c:f>Sheet1!$C$21:$AG$21</c:f>
              <c:numCache>
                <c:formatCode>General</c:formatCode>
                <c:ptCount val="31"/>
                <c:pt idx="0">
                  <c:v>0</c:v>
                </c:pt>
                <c:pt idx="1">
                  <c:v>1.7345725710580351E-2</c:v>
                </c:pt>
                <c:pt idx="2">
                  <c:v>0.39260239922187401</c:v>
                </c:pt>
                <c:pt idx="3">
                  <c:v>0.15454447206311467</c:v>
                </c:pt>
                <c:pt idx="4">
                  <c:v>0.14260239922187398</c:v>
                </c:pt>
                <c:pt idx="5">
                  <c:v>0.14430454987571598</c:v>
                </c:pt>
                <c:pt idx="6">
                  <c:v>3.9743866853993302E-2</c:v>
                </c:pt>
                <c:pt idx="7">
                  <c:v>4.8632875824057061E-3</c:v>
                </c:pt>
                <c:pt idx="8">
                  <c:v>4.322922295471739E-3</c:v>
                </c:pt>
                <c:pt idx="9">
                  <c:v>4.863287582405706E-4</c:v>
                </c:pt>
                <c:pt idx="10">
                  <c:v>3.4610396628120613E-2</c:v>
                </c:pt>
                <c:pt idx="11">
                  <c:v>3.0746784826542743E-2</c:v>
                </c:pt>
                <c:pt idx="12">
                  <c:v>2.7720739219712527E-2</c:v>
                </c:pt>
                <c:pt idx="13">
                  <c:v>8.10547930400951E-5</c:v>
                </c:pt>
                <c:pt idx="14">
                  <c:v>3.7825570085377717E-4</c:v>
                </c:pt>
                <c:pt idx="15">
                  <c:v>5.4036528693396736E-5</c:v>
                </c:pt>
                <c:pt idx="16">
                  <c:v>0</c:v>
                </c:pt>
                <c:pt idx="17">
                  <c:v>0</c:v>
                </c:pt>
                <c:pt idx="18">
                  <c:v>4.863287582405706E-4</c:v>
                </c:pt>
                <c:pt idx="19">
                  <c:v>0</c:v>
                </c:pt>
                <c:pt idx="20">
                  <c:v>0</c:v>
                </c:pt>
                <c:pt idx="21">
                  <c:v>3.9176483302712636E-3</c:v>
                </c:pt>
                <c:pt idx="22">
                  <c:v>2.7018264346698368E-5</c:v>
                </c:pt>
                <c:pt idx="23">
                  <c:v>2.7018264346698368E-5</c:v>
                </c:pt>
                <c:pt idx="24">
                  <c:v>8.10547930400951E-5</c:v>
                </c:pt>
                <c:pt idx="25">
                  <c:v>3.242191721603804E-4</c:v>
                </c:pt>
                <c:pt idx="26">
                  <c:v>0</c:v>
                </c:pt>
                <c:pt idx="27">
                  <c:v>0</c:v>
                </c:pt>
                <c:pt idx="28">
                  <c:v>2.7018264346698368E-5</c:v>
                </c:pt>
                <c:pt idx="29">
                  <c:v>2.7018264346698368E-5</c:v>
                </c:pt>
                <c:pt idx="30">
                  <c:v>0</c:v>
                </c:pt>
              </c:numCache>
            </c:numRef>
          </c:val>
          <c:extLst>
            <c:ext xmlns:c16="http://schemas.microsoft.com/office/drawing/2014/chart" uri="{C3380CC4-5D6E-409C-BE32-E72D297353CC}">
              <c16:uniqueId val="{00000001-1A13-4C8F-884E-F773548698CC}"/>
            </c:ext>
          </c:extLst>
        </c:ser>
        <c:ser>
          <c:idx val="2"/>
          <c:order val="2"/>
          <c:tx>
            <c:strRef>
              <c:f>Sheet1!$B$22</c:f>
              <c:strCache>
                <c:ptCount val="1"/>
                <c:pt idx="0">
                  <c:v>gfx900</c:v>
                </c:pt>
              </c:strCache>
            </c:strRef>
          </c:tx>
          <c:spPr>
            <a:solidFill>
              <a:schemeClr val="accent3"/>
            </a:solidFill>
            <a:ln>
              <a:noFill/>
            </a:ln>
            <a:effectLst/>
          </c:spPr>
          <c:invertIfNegative val="0"/>
          <c:val>
            <c:numRef>
              <c:f>Sheet1!$C$22:$AG$22</c:f>
              <c:numCache>
                <c:formatCode>General</c:formatCode>
                <c:ptCount val="31"/>
                <c:pt idx="0">
                  <c:v>0</c:v>
                </c:pt>
                <c:pt idx="1">
                  <c:v>1.607577807848444E-2</c:v>
                </c:pt>
                <c:pt idx="2">
                  <c:v>0.39285520974289578</c:v>
                </c:pt>
                <c:pt idx="3">
                  <c:v>0.15504736129905278</c:v>
                </c:pt>
                <c:pt idx="4">
                  <c:v>0.14254397834912044</c:v>
                </c:pt>
                <c:pt idx="5">
                  <c:v>0.14630581867388362</c:v>
                </c:pt>
                <c:pt idx="6">
                  <c:v>3.9621109607577809E-2</c:v>
                </c:pt>
                <c:pt idx="7">
                  <c:v>4.22192151556157E-3</c:v>
                </c:pt>
                <c:pt idx="8">
                  <c:v>4.3301759133964821E-3</c:v>
                </c:pt>
                <c:pt idx="9">
                  <c:v>4.6008119079837616E-4</c:v>
                </c:pt>
                <c:pt idx="10">
                  <c:v>3.4641407307171856E-2</c:v>
                </c:pt>
                <c:pt idx="11">
                  <c:v>3.0771312584573749E-2</c:v>
                </c:pt>
                <c:pt idx="12">
                  <c:v>2.7713125845737482E-2</c:v>
                </c:pt>
                <c:pt idx="13">
                  <c:v>8.1190798376184039E-5</c:v>
                </c:pt>
                <c:pt idx="14">
                  <c:v>3.5182679296346417E-4</c:v>
                </c:pt>
                <c:pt idx="15">
                  <c:v>0</c:v>
                </c:pt>
                <c:pt idx="16">
                  <c:v>0</c:v>
                </c:pt>
                <c:pt idx="17">
                  <c:v>0</c:v>
                </c:pt>
                <c:pt idx="18">
                  <c:v>4.8714479025710418E-4</c:v>
                </c:pt>
                <c:pt idx="19">
                  <c:v>0</c:v>
                </c:pt>
                <c:pt idx="20">
                  <c:v>0</c:v>
                </c:pt>
                <c:pt idx="21">
                  <c:v>3.9242219215155612E-3</c:v>
                </c:pt>
                <c:pt idx="22">
                  <c:v>2.7063599458728009E-5</c:v>
                </c:pt>
                <c:pt idx="23">
                  <c:v>0</c:v>
                </c:pt>
                <c:pt idx="24">
                  <c:v>5.4127198917456019E-5</c:v>
                </c:pt>
                <c:pt idx="25">
                  <c:v>3.2476319350473615E-4</c:v>
                </c:pt>
                <c:pt idx="26">
                  <c:v>0</c:v>
                </c:pt>
                <c:pt idx="27">
                  <c:v>0</c:v>
                </c:pt>
                <c:pt idx="28">
                  <c:v>0</c:v>
                </c:pt>
                <c:pt idx="29">
                  <c:v>0</c:v>
                </c:pt>
                <c:pt idx="30">
                  <c:v>0</c:v>
                </c:pt>
              </c:numCache>
            </c:numRef>
          </c:val>
          <c:extLst>
            <c:ext xmlns:c16="http://schemas.microsoft.com/office/drawing/2014/chart" uri="{C3380CC4-5D6E-409C-BE32-E72D297353CC}">
              <c16:uniqueId val="{00000002-1A13-4C8F-884E-F773548698CC}"/>
            </c:ext>
          </c:extLst>
        </c:ser>
        <c:dLbls>
          <c:showLegendKey val="0"/>
          <c:showVal val="0"/>
          <c:showCatName val="0"/>
          <c:showSerName val="0"/>
          <c:showPercent val="0"/>
          <c:showBubbleSize val="0"/>
        </c:dLbls>
        <c:gapWidth val="219"/>
        <c:overlap val="-27"/>
        <c:axId val="488964768"/>
        <c:axId val="488977560"/>
      </c:barChart>
      <c:catAx>
        <c:axId val="48896476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7560"/>
        <c:crosses val="autoZero"/>
        <c:auto val="1"/>
        <c:lblAlgn val="ctr"/>
        <c:lblOffset val="100"/>
        <c:noMultiLvlLbl val="0"/>
      </c:catAx>
      <c:valAx>
        <c:axId val="4889775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64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square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Sheet1!$B$23</c:f>
              <c:strCache>
                <c:ptCount val="1"/>
                <c:pt idx="0">
                  <c:v>gfx801</c:v>
                </c:pt>
              </c:strCache>
            </c:strRef>
          </c:tx>
          <c:spPr>
            <a:solidFill>
              <a:schemeClr val="accent1"/>
            </a:solidFill>
            <a:ln>
              <a:noFill/>
            </a:ln>
            <a:effectLst/>
          </c:spPr>
          <c:invertIfNegative val="0"/>
          <c:val>
            <c:numRef>
              <c:f>Sheet1!$C$23:$AG$23</c:f>
              <c:numCache>
                <c:formatCode>General</c:formatCode>
                <c:ptCount val="31"/>
                <c:pt idx="0">
                  <c:v>1.0384215991692627E-3</c:v>
                </c:pt>
                <c:pt idx="1">
                  <c:v>0.52647975077881615</c:v>
                </c:pt>
                <c:pt idx="2">
                  <c:v>0.23052959501557632</c:v>
                </c:pt>
                <c:pt idx="3">
                  <c:v>3.7383177570093455E-2</c:v>
                </c:pt>
                <c:pt idx="4">
                  <c:v>3.7383177570093455E-2</c:v>
                </c:pt>
                <c:pt idx="5">
                  <c:v>5.0882658359293877E-2</c:v>
                </c:pt>
                <c:pt idx="6">
                  <c:v>3.4267912772585667E-2</c:v>
                </c:pt>
                <c:pt idx="7">
                  <c:v>1.0384215991692627E-3</c:v>
                </c:pt>
                <c:pt idx="8">
                  <c:v>3.1152647975077881E-3</c:v>
                </c:pt>
                <c:pt idx="9">
                  <c:v>2.284527518172378E-2</c:v>
                </c:pt>
                <c:pt idx="10">
                  <c:v>1.0384215991692627E-3</c:v>
                </c:pt>
                <c:pt idx="11">
                  <c:v>1.6614745586708203E-2</c:v>
                </c:pt>
                <c:pt idx="12">
                  <c:v>1.0384215991692627E-3</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1.6614745586708203E-2</c:v>
                </c:pt>
                <c:pt idx="29">
                  <c:v>0</c:v>
                </c:pt>
                <c:pt idx="30">
                  <c:v>0</c:v>
                </c:pt>
              </c:numCache>
            </c:numRef>
          </c:val>
          <c:extLst>
            <c:ext xmlns:c16="http://schemas.microsoft.com/office/drawing/2014/chart" uri="{C3380CC4-5D6E-409C-BE32-E72D297353CC}">
              <c16:uniqueId val="{00000000-F739-4914-97B5-10934A7D96D6}"/>
            </c:ext>
          </c:extLst>
        </c:ser>
        <c:ser>
          <c:idx val="1"/>
          <c:order val="1"/>
          <c:tx>
            <c:strRef>
              <c:f>Sheet1!$B$24</c:f>
              <c:strCache>
                <c:ptCount val="1"/>
                <c:pt idx="0">
                  <c:v>gfx803</c:v>
                </c:pt>
              </c:strCache>
            </c:strRef>
          </c:tx>
          <c:spPr>
            <a:solidFill>
              <a:schemeClr val="accent2"/>
            </a:solidFill>
            <a:ln>
              <a:noFill/>
            </a:ln>
            <a:effectLst/>
          </c:spPr>
          <c:invertIfNegative val="0"/>
          <c:val>
            <c:numRef>
              <c:f>Sheet1!$C$24:$AG$24</c:f>
              <c:numCache>
                <c:formatCode>General</c:formatCode>
                <c:ptCount val="31"/>
                <c:pt idx="0">
                  <c:v>3.6253228803190284E-4</c:v>
                </c:pt>
                <c:pt idx="1">
                  <c:v>0.18824489056056556</c:v>
                </c:pt>
                <c:pt idx="2">
                  <c:v>0.34014591924593285</c:v>
                </c:pt>
                <c:pt idx="3">
                  <c:v>0.11252095889790184</c:v>
                </c:pt>
                <c:pt idx="4">
                  <c:v>0.10585942810531562</c:v>
                </c:pt>
                <c:pt idx="5">
                  <c:v>0.11279285811392577</c:v>
                </c:pt>
                <c:pt idx="6">
                  <c:v>3.7386142203289979E-2</c:v>
                </c:pt>
                <c:pt idx="7">
                  <c:v>2.583042552227308E-3</c:v>
                </c:pt>
                <c:pt idx="8">
                  <c:v>3.3081071282911132E-3</c:v>
                </c:pt>
                <c:pt idx="9">
                  <c:v>7.975710336701863E-3</c:v>
                </c:pt>
                <c:pt idx="10">
                  <c:v>2.3564598722073685E-2</c:v>
                </c:pt>
                <c:pt idx="11">
                  <c:v>2.6782072778356824E-2</c:v>
                </c:pt>
                <c:pt idx="12">
                  <c:v>1.1963565505052794E-2</c:v>
                </c:pt>
                <c:pt idx="13">
                  <c:v>0</c:v>
                </c:pt>
                <c:pt idx="14">
                  <c:v>0</c:v>
                </c:pt>
                <c:pt idx="15">
                  <c:v>1.1238500928988988E-2</c:v>
                </c:pt>
                <c:pt idx="16">
                  <c:v>0</c:v>
                </c:pt>
                <c:pt idx="17">
                  <c:v>3.6253228803190284E-4</c:v>
                </c:pt>
                <c:pt idx="18">
                  <c:v>0</c:v>
                </c:pt>
                <c:pt idx="19">
                  <c:v>0</c:v>
                </c:pt>
                <c:pt idx="20">
                  <c:v>0</c:v>
                </c:pt>
                <c:pt idx="21">
                  <c:v>2.2205102641954049E-3</c:v>
                </c:pt>
                <c:pt idx="22">
                  <c:v>0</c:v>
                </c:pt>
                <c:pt idx="23">
                  <c:v>0</c:v>
                </c:pt>
                <c:pt idx="24">
                  <c:v>0</c:v>
                </c:pt>
                <c:pt idx="25">
                  <c:v>0</c:v>
                </c:pt>
                <c:pt idx="26">
                  <c:v>0</c:v>
                </c:pt>
                <c:pt idx="27">
                  <c:v>0</c:v>
                </c:pt>
                <c:pt idx="28">
                  <c:v>5.8005166085104455E-3</c:v>
                </c:pt>
                <c:pt idx="29">
                  <c:v>0</c:v>
                </c:pt>
                <c:pt idx="30">
                  <c:v>0</c:v>
                </c:pt>
              </c:numCache>
            </c:numRef>
          </c:val>
          <c:extLst>
            <c:ext xmlns:c16="http://schemas.microsoft.com/office/drawing/2014/chart" uri="{C3380CC4-5D6E-409C-BE32-E72D297353CC}">
              <c16:uniqueId val="{00000001-F739-4914-97B5-10934A7D96D6}"/>
            </c:ext>
          </c:extLst>
        </c:ser>
        <c:ser>
          <c:idx val="2"/>
          <c:order val="2"/>
          <c:tx>
            <c:strRef>
              <c:f>Sheet1!$B$25</c:f>
              <c:strCache>
                <c:ptCount val="1"/>
                <c:pt idx="0">
                  <c:v>gfx900</c:v>
                </c:pt>
              </c:strCache>
            </c:strRef>
          </c:tx>
          <c:spPr>
            <a:solidFill>
              <a:schemeClr val="accent3"/>
            </a:solidFill>
            <a:ln>
              <a:noFill/>
            </a:ln>
            <a:effectLst/>
          </c:spPr>
          <c:invertIfNegative val="0"/>
          <c:val>
            <c:numRef>
              <c:f>Sheet1!$C$25:$AG$25</c:f>
              <c:numCache>
                <c:formatCode>General</c:formatCode>
                <c:ptCount val="31"/>
                <c:pt idx="0">
                  <c:v>3.6253228803190284E-4</c:v>
                </c:pt>
                <c:pt idx="1">
                  <c:v>0.18824489056056556</c:v>
                </c:pt>
                <c:pt idx="2">
                  <c:v>0.34014591924593285</c:v>
                </c:pt>
                <c:pt idx="3">
                  <c:v>0.11215842660986994</c:v>
                </c:pt>
                <c:pt idx="4">
                  <c:v>0.10622196039334754</c:v>
                </c:pt>
                <c:pt idx="5">
                  <c:v>0.11279285811392577</c:v>
                </c:pt>
                <c:pt idx="6">
                  <c:v>3.7386142203289979E-2</c:v>
                </c:pt>
                <c:pt idx="7">
                  <c:v>2.583042552227308E-3</c:v>
                </c:pt>
                <c:pt idx="8">
                  <c:v>3.6706394163230163E-3</c:v>
                </c:pt>
                <c:pt idx="9">
                  <c:v>7.6131780486699595E-3</c:v>
                </c:pt>
                <c:pt idx="10">
                  <c:v>2.3564598722073685E-2</c:v>
                </c:pt>
                <c:pt idx="11">
                  <c:v>2.6782072778356824E-2</c:v>
                </c:pt>
                <c:pt idx="12">
                  <c:v>1.1963565505052794E-2</c:v>
                </c:pt>
                <c:pt idx="13">
                  <c:v>5.8005166085104455E-3</c:v>
                </c:pt>
                <c:pt idx="14">
                  <c:v>0</c:v>
                </c:pt>
                <c:pt idx="15">
                  <c:v>5.4379843204785429E-3</c:v>
                </c:pt>
                <c:pt idx="16">
                  <c:v>0</c:v>
                </c:pt>
                <c:pt idx="17">
                  <c:v>3.6253228803190284E-4</c:v>
                </c:pt>
                <c:pt idx="18">
                  <c:v>0</c:v>
                </c:pt>
                <c:pt idx="19">
                  <c:v>0</c:v>
                </c:pt>
                <c:pt idx="20">
                  <c:v>0</c:v>
                </c:pt>
                <c:pt idx="21">
                  <c:v>2.2205102641954049E-3</c:v>
                </c:pt>
                <c:pt idx="22">
                  <c:v>0</c:v>
                </c:pt>
                <c:pt idx="23">
                  <c:v>0</c:v>
                </c:pt>
                <c:pt idx="24">
                  <c:v>0</c:v>
                </c:pt>
                <c:pt idx="25">
                  <c:v>0</c:v>
                </c:pt>
                <c:pt idx="26">
                  <c:v>0</c:v>
                </c:pt>
                <c:pt idx="27">
                  <c:v>0</c:v>
                </c:pt>
                <c:pt idx="28">
                  <c:v>5.8005166085104455E-3</c:v>
                </c:pt>
                <c:pt idx="29">
                  <c:v>0</c:v>
                </c:pt>
                <c:pt idx="30">
                  <c:v>0</c:v>
                </c:pt>
              </c:numCache>
            </c:numRef>
          </c:val>
          <c:extLst>
            <c:ext xmlns:c16="http://schemas.microsoft.com/office/drawing/2014/chart" uri="{C3380CC4-5D6E-409C-BE32-E72D297353CC}">
              <c16:uniqueId val="{00000002-F739-4914-97B5-10934A7D96D6}"/>
            </c:ext>
          </c:extLst>
        </c:ser>
        <c:dLbls>
          <c:showLegendKey val="0"/>
          <c:showVal val="0"/>
          <c:showCatName val="0"/>
          <c:showSerName val="0"/>
          <c:showPercent val="0"/>
          <c:showBubbleSize val="0"/>
        </c:dLbls>
        <c:gapWidth val="219"/>
        <c:overlap val="-27"/>
        <c:axId val="571535568"/>
        <c:axId val="571537536"/>
      </c:barChart>
      <c:catAx>
        <c:axId val="57153556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1537536"/>
        <c:crosses val="autoZero"/>
        <c:auto val="1"/>
        <c:lblAlgn val="ctr"/>
        <c:lblOffset val="100"/>
        <c:noMultiLvlLbl val="0"/>
      </c:catAx>
      <c:valAx>
        <c:axId val="5715375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15355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 of #</a:t>
            </a:r>
            <a:r>
              <a:rPr lang="en-US" baseline="0"/>
              <a:t> reads per register value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0</c:v>
          </c:tx>
          <c:spPr>
            <a:solidFill>
              <a:schemeClr val="accent1"/>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Sheet1!$C$2:$C$25</c:f>
              <c:numCache>
                <c:formatCode>General</c:formatCode>
                <c:ptCount val="24"/>
                <c:pt idx="0">
                  <c:v>1.5034767900770532E-3</c:v>
                </c:pt>
                <c:pt idx="1">
                  <c:v>0.26825504126117622</c:v>
                </c:pt>
                <c:pt idx="2">
                  <c:v>0.26825504126117622</c:v>
                </c:pt>
                <c:pt idx="3">
                  <c:v>7.7855484458024676E-2</c:v>
                </c:pt>
                <c:pt idx="4">
                  <c:v>8.0938140501940467E-2</c:v>
                </c:pt>
                <c:pt idx="5">
                  <c:v>8.0938140501940467E-2</c:v>
                </c:pt>
                <c:pt idx="6">
                  <c:v>3.896103896103896E-2</c:v>
                </c:pt>
                <c:pt idx="7">
                  <c:v>0.16800268196379348</c:v>
                </c:pt>
                <c:pt idx="8">
                  <c:v>0.16800268196379348</c:v>
                </c:pt>
                <c:pt idx="9">
                  <c:v>1.754770783066462E-2</c:v>
                </c:pt>
                <c:pt idx="10">
                  <c:v>0.10680295168313733</c:v>
                </c:pt>
                <c:pt idx="11">
                  <c:v>0.10680295168313733</c:v>
                </c:pt>
                <c:pt idx="12">
                  <c:v>6.1685490877497827E-2</c:v>
                </c:pt>
                <c:pt idx="13">
                  <c:v>9.2483399322800849E-2</c:v>
                </c:pt>
                <c:pt idx="14">
                  <c:v>9.2483399322800849E-2</c:v>
                </c:pt>
                <c:pt idx="15">
                  <c:v>1.7161885245901641E-2</c:v>
                </c:pt>
                <c:pt idx="16">
                  <c:v>6.1255660814681867E-2</c:v>
                </c:pt>
                <c:pt idx="17">
                  <c:v>6.1270954702175723E-2</c:v>
                </c:pt>
                <c:pt idx="18">
                  <c:v>1.3123359580052493E-3</c:v>
                </c:pt>
                <c:pt idx="19">
                  <c:v>0.27435904305194631</c:v>
                </c:pt>
                <c:pt idx="20">
                  <c:v>0.27481551053267139</c:v>
                </c:pt>
                <c:pt idx="21">
                  <c:v>0</c:v>
                </c:pt>
                <c:pt idx="22">
                  <c:v>0.21283450246817356</c:v>
                </c:pt>
                <c:pt idx="23">
                  <c:v>0.21283450246817356</c:v>
                </c:pt>
              </c:numCache>
            </c:numRef>
          </c:val>
          <c:extLst>
            <c:ext xmlns:c16="http://schemas.microsoft.com/office/drawing/2014/chart" uri="{C3380CC4-5D6E-409C-BE32-E72D297353CC}">
              <c16:uniqueId val="{00000000-D43D-4FE2-9F9B-0BEE956E9D76}"/>
            </c:ext>
          </c:extLst>
        </c:ser>
        <c:ser>
          <c:idx val="1"/>
          <c:order val="1"/>
          <c:tx>
            <c:v>1</c:v>
          </c:tx>
          <c:spPr>
            <a:solidFill>
              <a:schemeClr val="accent2"/>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Sheet1!$D$2:$D$25</c:f>
              <c:numCache>
                <c:formatCode>General</c:formatCode>
                <c:ptCount val="24"/>
                <c:pt idx="0">
                  <c:v>0.6784439015222703</c:v>
                </c:pt>
                <c:pt idx="1">
                  <c:v>0.6009463923574353</c:v>
                </c:pt>
                <c:pt idx="2">
                  <c:v>0.6009463923574353</c:v>
                </c:pt>
                <c:pt idx="3">
                  <c:v>0.61765510331074125</c:v>
                </c:pt>
                <c:pt idx="4">
                  <c:v>0.61665233304666089</c:v>
                </c:pt>
                <c:pt idx="5">
                  <c:v>0.61665233304666089</c:v>
                </c:pt>
                <c:pt idx="6">
                  <c:v>0.7125917560700169</c:v>
                </c:pt>
                <c:pt idx="7">
                  <c:v>0.53295835506220668</c:v>
                </c:pt>
                <c:pt idx="8">
                  <c:v>0.53295835506220668</c:v>
                </c:pt>
                <c:pt idx="9">
                  <c:v>0.62053081816187761</c:v>
                </c:pt>
                <c:pt idx="10">
                  <c:v>0.59695097042232714</c:v>
                </c:pt>
                <c:pt idx="11">
                  <c:v>0.59695097042232714</c:v>
                </c:pt>
                <c:pt idx="12">
                  <c:v>0.66246741963509992</c:v>
                </c:pt>
                <c:pt idx="13">
                  <c:v>0.65247441132487738</c:v>
                </c:pt>
                <c:pt idx="14">
                  <c:v>0.65247441132487738</c:v>
                </c:pt>
                <c:pt idx="15">
                  <c:v>0.85809426229508201</c:v>
                </c:pt>
                <c:pt idx="16">
                  <c:v>0.52016498080374651</c:v>
                </c:pt>
                <c:pt idx="17">
                  <c:v>0.51995006539055999</c:v>
                </c:pt>
                <c:pt idx="18">
                  <c:v>0.7769028871391076</c:v>
                </c:pt>
                <c:pt idx="19">
                  <c:v>0.60270045811342998</c:v>
                </c:pt>
                <c:pt idx="20">
                  <c:v>0.60287132698242318</c:v>
                </c:pt>
                <c:pt idx="21">
                  <c:v>0.70325900514579764</c:v>
                </c:pt>
                <c:pt idx="22">
                  <c:v>0.62525331254871397</c:v>
                </c:pt>
                <c:pt idx="23">
                  <c:v>0.62525331254871397</c:v>
                </c:pt>
              </c:numCache>
            </c:numRef>
          </c:val>
          <c:extLst>
            <c:ext xmlns:c16="http://schemas.microsoft.com/office/drawing/2014/chart" uri="{C3380CC4-5D6E-409C-BE32-E72D297353CC}">
              <c16:uniqueId val="{00000001-D43D-4FE2-9F9B-0BEE956E9D76}"/>
            </c:ext>
          </c:extLst>
        </c:ser>
        <c:ser>
          <c:idx val="2"/>
          <c:order val="2"/>
          <c:tx>
            <c:v>2</c:v>
          </c:tx>
          <c:spPr>
            <a:solidFill>
              <a:schemeClr val="accent3"/>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Sheet1!$E$2:$E$25</c:f>
              <c:numCache>
                <c:formatCode>General</c:formatCode>
                <c:ptCount val="24"/>
                <c:pt idx="0">
                  <c:v>0.16594625070475474</c:v>
                </c:pt>
                <c:pt idx="1">
                  <c:v>8.1412701044602881E-2</c:v>
                </c:pt>
                <c:pt idx="2">
                  <c:v>8.1412701044602881E-2</c:v>
                </c:pt>
                <c:pt idx="3">
                  <c:v>0.14704088614530511</c:v>
                </c:pt>
                <c:pt idx="4">
                  <c:v>0.14637075350202655</c:v>
                </c:pt>
                <c:pt idx="5">
                  <c:v>0.14637075350202655</c:v>
                </c:pt>
                <c:pt idx="6">
                  <c:v>0.11349520045172219</c:v>
                </c:pt>
                <c:pt idx="7">
                  <c:v>0.1599617571829447</c:v>
                </c:pt>
                <c:pt idx="8">
                  <c:v>0.1599617571829447</c:v>
                </c:pt>
                <c:pt idx="9">
                  <c:v>0.18205746874314543</c:v>
                </c:pt>
                <c:pt idx="10">
                  <c:v>0.15479822342746385</c:v>
                </c:pt>
                <c:pt idx="11">
                  <c:v>0.15479822342746385</c:v>
                </c:pt>
                <c:pt idx="12">
                  <c:v>0.15855777584708949</c:v>
                </c:pt>
                <c:pt idx="13">
                  <c:v>0.14766660726323211</c:v>
                </c:pt>
                <c:pt idx="14">
                  <c:v>0.14766660726323211</c:v>
                </c:pt>
                <c:pt idx="15">
                  <c:v>7.4795081967213115E-2</c:v>
                </c:pt>
                <c:pt idx="16">
                  <c:v>0.21351226064114298</c:v>
                </c:pt>
                <c:pt idx="17">
                  <c:v>0.21366662703602426</c:v>
                </c:pt>
                <c:pt idx="18">
                  <c:v>0.17454068241469817</c:v>
                </c:pt>
                <c:pt idx="19">
                  <c:v>7.9915342781364695E-2</c:v>
                </c:pt>
                <c:pt idx="20">
                  <c:v>7.9565275727894805E-2</c:v>
                </c:pt>
                <c:pt idx="21">
                  <c:v>0.17838765008576329</c:v>
                </c:pt>
                <c:pt idx="22">
                  <c:v>0.10153286567939725</c:v>
                </c:pt>
                <c:pt idx="23">
                  <c:v>0.10153286567939725</c:v>
                </c:pt>
              </c:numCache>
            </c:numRef>
          </c:val>
          <c:extLst>
            <c:ext xmlns:c16="http://schemas.microsoft.com/office/drawing/2014/chart" uri="{C3380CC4-5D6E-409C-BE32-E72D297353CC}">
              <c16:uniqueId val="{00000002-D43D-4FE2-9F9B-0BEE956E9D76}"/>
            </c:ext>
          </c:extLst>
        </c:ser>
        <c:ser>
          <c:idx val="3"/>
          <c:order val="3"/>
          <c:tx>
            <c:v>3</c:v>
          </c:tx>
          <c:spPr>
            <a:solidFill>
              <a:schemeClr val="accent4"/>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Sheet1!$F$2:$F$25</c:f>
              <c:numCache>
                <c:formatCode>General</c:formatCode>
                <c:ptCount val="24"/>
                <c:pt idx="0">
                  <c:v>5.4501033640293177E-2</c:v>
                </c:pt>
                <c:pt idx="1">
                  <c:v>8.9537390150887085E-3</c:v>
                </c:pt>
                <c:pt idx="2">
                  <c:v>8.9537390150887085E-3</c:v>
                </c:pt>
                <c:pt idx="3">
                  <c:v>9.5085005757926333E-2</c:v>
                </c:pt>
                <c:pt idx="4">
                  <c:v>9.4215797359425452E-2</c:v>
                </c:pt>
                <c:pt idx="5">
                  <c:v>9.4215797359425452E-2</c:v>
                </c:pt>
                <c:pt idx="6">
                  <c:v>4.5736871823828344E-2</c:v>
                </c:pt>
                <c:pt idx="7">
                  <c:v>0.11770592763664357</c:v>
                </c:pt>
                <c:pt idx="8">
                  <c:v>0.11770592763664357</c:v>
                </c:pt>
                <c:pt idx="9">
                  <c:v>0.12042114498793595</c:v>
                </c:pt>
                <c:pt idx="10">
                  <c:v>9.1801169895613322E-2</c:v>
                </c:pt>
                <c:pt idx="11">
                  <c:v>9.1801169895613322E-2</c:v>
                </c:pt>
                <c:pt idx="12">
                  <c:v>5.6038227628149438E-2</c:v>
                </c:pt>
                <c:pt idx="13">
                  <c:v>4.997636776408055E-2</c:v>
                </c:pt>
                <c:pt idx="14">
                  <c:v>4.997636776408055E-2</c:v>
                </c:pt>
                <c:pt idx="15">
                  <c:v>2.7407786885245901E-2</c:v>
                </c:pt>
                <c:pt idx="16">
                  <c:v>0.19693691980363956</c:v>
                </c:pt>
                <c:pt idx="17">
                  <c:v>0.19707525858994174</c:v>
                </c:pt>
                <c:pt idx="18">
                  <c:v>2.0997375328083989E-2</c:v>
                </c:pt>
                <c:pt idx="19">
                  <c:v>8.1978192729123683E-3</c:v>
                </c:pt>
                <c:pt idx="20">
                  <c:v>8.1846236414866505E-3</c:v>
                </c:pt>
                <c:pt idx="21">
                  <c:v>3.0874785591766724E-2</c:v>
                </c:pt>
                <c:pt idx="22">
                  <c:v>1.2574694725902832E-2</c:v>
                </c:pt>
                <c:pt idx="23">
                  <c:v>1.2574694725902832E-2</c:v>
                </c:pt>
              </c:numCache>
            </c:numRef>
          </c:val>
          <c:extLst>
            <c:ext xmlns:c16="http://schemas.microsoft.com/office/drawing/2014/chart" uri="{C3380CC4-5D6E-409C-BE32-E72D297353CC}">
              <c16:uniqueId val="{00000003-D43D-4FE2-9F9B-0BEE956E9D76}"/>
            </c:ext>
          </c:extLst>
        </c:ser>
        <c:ser>
          <c:idx val="4"/>
          <c:order val="4"/>
          <c:tx>
            <c:v>4</c:v>
          </c:tx>
          <c:spPr>
            <a:solidFill>
              <a:schemeClr val="accent5"/>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Sheet1!$G$2:$G$25</c:f>
              <c:numCache>
                <c:formatCode>General</c:formatCode>
                <c:ptCount val="24"/>
                <c:pt idx="0">
                  <c:v>2.7438451418906221E-2</c:v>
                </c:pt>
                <c:pt idx="1">
                  <c:v>2.1682843768733341E-3</c:v>
                </c:pt>
                <c:pt idx="2">
                  <c:v>2.1682843768733341E-3</c:v>
                </c:pt>
                <c:pt idx="3">
                  <c:v>2.7908018343930103E-2</c:v>
                </c:pt>
                <c:pt idx="4">
                  <c:v>2.7417070080532045E-2</c:v>
                </c:pt>
                <c:pt idx="5">
                  <c:v>2.7417070080532045E-2</c:v>
                </c:pt>
                <c:pt idx="6">
                  <c:v>4.4607566346696784E-2</c:v>
                </c:pt>
                <c:pt idx="7">
                  <c:v>1.9618068489408725E-4</c:v>
                </c:pt>
                <c:pt idx="8">
                  <c:v>1.9618068489408725E-4</c:v>
                </c:pt>
                <c:pt idx="9">
                  <c:v>5.6372011406010093E-2</c:v>
                </c:pt>
                <c:pt idx="10">
                  <c:v>3.5740050237716529E-2</c:v>
                </c:pt>
                <c:pt idx="11">
                  <c:v>3.5740050237716529E-2</c:v>
                </c:pt>
                <c:pt idx="12">
                  <c:v>2.5195482189400521E-2</c:v>
                </c:pt>
                <c:pt idx="13">
                  <c:v>2.1571195016310118E-2</c:v>
                </c:pt>
                <c:pt idx="14">
                  <c:v>2.1571195016310118E-2</c:v>
                </c:pt>
                <c:pt idx="15">
                  <c:v>8.7090163934426222E-3</c:v>
                </c:pt>
                <c:pt idx="16">
                  <c:v>2.0206582591434787E-4</c:v>
                </c:pt>
                <c:pt idx="17">
                  <c:v>1.0700273451432648E-4</c:v>
                </c:pt>
                <c:pt idx="18">
                  <c:v>1.8372703412073491E-2</c:v>
                </c:pt>
                <c:pt idx="19">
                  <c:v>3.7506362686527179E-4</c:v>
                </c:pt>
                <c:pt idx="20">
                  <c:v>0</c:v>
                </c:pt>
                <c:pt idx="21">
                  <c:v>3.0874785591766724E-2</c:v>
                </c:pt>
                <c:pt idx="22">
                  <c:v>7.4824629773967265E-3</c:v>
                </c:pt>
                <c:pt idx="23">
                  <c:v>7.4824629773967265E-3</c:v>
                </c:pt>
              </c:numCache>
            </c:numRef>
          </c:val>
          <c:extLst>
            <c:ext xmlns:c16="http://schemas.microsoft.com/office/drawing/2014/chart" uri="{C3380CC4-5D6E-409C-BE32-E72D297353CC}">
              <c16:uniqueId val="{00000004-D43D-4FE2-9F9B-0BEE956E9D76}"/>
            </c:ext>
          </c:extLst>
        </c:ser>
        <c:ser>
          <c:idx val="5"/>
          <c:order val="5"/>
          <c:tx>
            <c:v>Overflow</c:v>
          </c:tx>
          <c:spPr>
            <a:solidFill>
              <a:schemeClr val="accent6"/>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Sheet1!$H$2:$H$25</c:f>
              <c:numCache>
                <c:formatCode>General</c:formatCode>
                <c:ptCount val="24"/>
                <c:pt idx="0">
                  <c:v>7.2166885923698548E-2</c:v>
                </c:pt>
                <c:pt idx="1">
                  <c:v>3.8263841944823539E-2</c:v>
                </c:pt>
                <c:pt idx="2">
                  <c:v>3.8263841944823539E-2</c:v>
                </c:pt>
                <c:pt idx="3">
                  <c:v>3.4455501984072538E-2</c:v>
                </c:pt>
                <c:pt idx="4">
                  <c:v>3.4405905509414539E-2</c:v>
                </c:pt>
                <c:pt idx="5">
                  <c:v>3.4405905509414539E-2</c:v>
                </c:pt>
                <c:pt idx="6">
                  <c:v>4.4607566346696784E-2</c:v>
                </c:pt>
                <c:pt idx="7">
                  <c:v>2.1175097469517495E-2</c:v>
                </c:pt>
                <c:pt idx="8">
                  <c:v>2.1175097469517495E-2</c:v>
                </c:pt>
                <c:pt idx="9">
                  <c:v>3.0708488703663083E-3</c:v>
                </c:pt>
                <c:pt idx="10">
                  <c:v>1.3906634333741841E-2</c:v>
                </c:pt>
                <c:pt idx="11">
                  <c:v>1.3906634333741841E-2</c:v>
                </c:pt>
                <c:pt idx="12">
                  <c:v>3.6055603822762815E-2</c:v>
                </c:pt>
                <c:pt idx="13">
                  <c:v>3.5828019308698986E-2</c:v>
                </c:pt>
                <c:pt idx="14">
                  <c:v>3.5828019308698986E-2</c:v>
                </c:pt>
                <c:pt idx="15">
                  <c:v>1.3831967213114754E-2</c:v>
                </c:pt>
                <c:pt idx="16">
                  <c:v>7.928112110874708E-3</c:v>
                </c:pt>
                <c:pt idx="17">
                  <c:v>7.9300915467839742E-3</c:v>
                </c:pt>
                <c:pt idx="18">
                  <c:v>7.874015748031496E-3</c:v>
                </c:pt>
                <c:pt idx="19">
                  <c:v>3.4452273153481393E-2</c:v>
                </c:pt>
                <c:pt idx="20">
                  <c:v>3.4563263115523948E-2</c:v>
                </c:pt>
                <c:pt idx="21">
                  <c:v>5.6603773584905662E-2</c:v>
                </c:pt>
                <c:pt idx="22">
                  <c:v>4.0322161600415692E-2</c:v>
                </c:pt>
                <c:pt idx="23">
                  <c:v>4.0322161600415692E-2</c:v>
                </c:pt>
              </c:numCache>
            </c:numRef>
          </c:val>
          <c:extLst>
            <c:ext xmlns:c16="http://schemas.microsoft.com/office/drawing/2014/chart" uri="{C3380CC4-5D6E-409C-BE32-E72D297353CC}">
              <c16:uniqueId val="{00000005-D43D-4FE2-9F9B-0BEE956E9D76}"/>
            </c:ext>
          </c:extLst>
        </c:ser>
        <c:dLbls>
          <c:showLegendKey val="0"/>
          <c:showVal val="0"/>
          <c:showCatName val="0"/>
          <c:showSerName val="0"/>
          <c:showPercent val="0"/>
          <c:showBubbleSize val="0"/>
        </c:dLbls>
        <c:gapWidth val="219"/>
        <c:overlap val="-27"/>
        <c:axId val="488974280"/>
        <c:axId val="488975592"/>
      </c:barChart>
      <c:catAx>
        <c:axId val="488974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5592"/>
        <c:crosses val="autoZero"/>
        <c:auto val="1"/>
        <c:lblAlgn val="ctr"/>
        <c:lblOffset val="100"/>
        <c:noMultiLvlLbl val="0"/>
      </c:catAx>
      <c:valAx>
        <c:axId val="488975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42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 of # reads per register</a:t>
            </a:r>
            <a:r>
              <a:rPr lang="en-US" baseline="0"/>
              <a:t> value (apu relative)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Sheet2!$C$2:$C$25</c:f>
              <c:numCache>
                <c:formatCode>General</c:formatCode>
                <c:ptCount val="24"/>
                <c:pt idx="0">
                  <c:v>1</c:v>
                </c:pt>
                <c:pt idx="1">
                  <c:v>178.42313431883983</c:v>
                </c:pt>
                <c:pt idx="2">
                  <c:v>178.42313431883983</c:v>
                </c:pt>
                <c:pt idx="3">
                  <c:v>1</c:v>
                </c:pt>
                <c:pt idx="4">
                  <c:v>1.0395945907391764</c:v>
                </c:pt>
                <c:pt idx="5">
                  <c:v>1.0395945907391764</c:v>
                </c:pt>
                <c:pt idx="6">
                  <c:v>1</c:v>
                </c:pt>
                <c:pt idx="7">
                  <c:v>4.312068837070699</c:v>
                </c:pt>
                <c:pt idx="8">
                  <c:v>4.312068837070699</c:v>
                </c:pt>
                <c:pt idx="9">
                  <c:v>1</c:v>
                </c:pt>
                <c:pt idx="10">
                  <c:v>6.0864332090427888</c:v>
                </c:pt>
                <c:pt idx="11">
                  <c:v>6.0864332090427888</c:v>
                </c:pt>
                <c:pt idx="12">
                  <c:v>1</c:v>
                </c:pt>
                <c:pt idx="13">
                  <c:v>1.4992731355006166</c:v>
                </c:pt>
                <c:pt idx="14">
                  <c:v>1.4992731355006166</c:v>
                </c:pt>
                <c:pt idx="15">
                  <c:v>1</c:v>
                </c:pt>
                <c:pt idx="16">
                  <c:v>3.5692850719480296</c:v>
                </c:pt>
                <c:pt idx="17">
                  <c:v>3.5701762262282686</c:v>
                </c:pt>
                <c:pt idx="18">
                  <c:v>1</c:v>
                </c:pt>
                <c:pt idx="19">
                  <c:v>209.06159080558308</c:v>
                </c:pt>
                <c:pt idx="20">
                  <c:v>209.4094190258956</c:v>
                </c:pt>
                <c:pt idx="21">
                  <c:v>0</c:v>
                </c:pt>
                <c:pt idx="22">
                  <c:v>0</c:v>
                </c:pt>
                <c:pt idx="23">
                  <c:v>0</c:v>
                </c:pt>
              </c:numCache>
            </c:numRef>
          </c:val>
          <c:extLst>
            <c:ext xmlns:c16="http://schemas.microsoft.com/office/drawing/2014/chart" uri="{C3380CC4-5D6E-409C-BE32-E72D297353CC}">
              <c16:uniqueId val="{00000000-1D47-4CCA-AFF4-ECFA79CFFE3F}"/>
            </c:ext>
          </c:extLst>
        </c:ser>
        <c:ser>
          <c:idx val="1"/>
          <c:order val="1"/>
          <c:spPr>
            <a:solidFill>
              <a:schemeClr val="accent2"/>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Sheet2!$D$2:$D$25</c:f>
              <c:numCache>
                <c:formatCode>General</c:formatCode>
                <c:ptCount val="24"/>
                <c:pt idx="0">
                  <c:v>1</c:v>
                </c:pt>
                <c:pt idx="1">
                  <c:v>0.8857716769346019</c:v>
                </c:pt>
                <c:pt idx="2">
                  <c:v>0.8857716769346019</c:v>
                </c:pt>
                <c:pt idx="3">
                  <c:v>1</c:v>
                </c:pt>
                <c:pt idx="4">
                  <c:v>0.99837648833676707</c:v>
                </c:pt>
                <c:pt idx="5">
                  <c:v>0.99837648833676707</c:v>
                </c:pt>
                <c:pt idx="6">
                  <c:v>1</c:v>
                </c:pt>
                <c:pt idx="7">
                  <c:v>0.74791540952073543</c:v>
                </c:pt>
                <c:pt idx="8">
                  <c:v>0.74791540952073543</c:v>
                </c:pt>
                <c:pt idx="9">
                  <c:v>1</c:v>
                </c:pt>
                <c:pt idx="10">
                  <c:v>0.96200052108709422</c:v>
                </c:pt>
                <c:pt idx="11">
                  <c:v>0.96200052108709422</c:v>
                </c:pt>
                <c:pt idx="12">
                  <c:v>1</c:v>
                </c:pt>
                <c:pt idx="13">
                  <c:v>0.98491547204581487</c:v>
                </c:pt>
                <c:pt idx="14">
                  <c:v>0.98491547204581487</c:v>
                </c:pt>
                <c:pt idx="15">
                  <c:v>1</c:v>
                </c:pt>
                <c:pt idx="16">
                  <c:v>0.60618629404711233</c:v>
                </c:pt>
                <c:pt idx="17">
                  <c:v>0.60593583739843171</c:v>
                </c:pt>
                <c:pt idx="18">
                  <c:v>1</c:v>
                </c:pt>
                <c:pt idx="19">
                  <c:v>0.7757732248014082</c:v>
                </c:pt>
                <c:pt idx="20">
                  <c:v>0.77599316074426772</c:v>
                </c:pt>
                <c:pt idx="21">
                  <c:v>1</c:v>
                </c:pt>
                <c:pt idx="22">
                  <c:v>0.88907971028268351</c:v>
                </c:pt>
                <c:pt idx="23">
                  <c:v>0.88907971028268351</c:v>
                </c:pt>
              </c:numCache>
            </c:numRef>
          </c:val>
          <c:extLst>
            <c:ext xmlns:c16="http://schemas.microsoft.com/office/drawing/2014/chart" uri="{C3380CC4-5D6E-409C-BE32-E72D297353CC}">
              <c16:uniqueId val="{00000001-1D47-4CCA-AFF4-ECFA79CFFE3F}"/>
            </c:ext>
          </c:extLst>
        </c:ser>
        <c:ser>
          <c:idx val="2"/>
          <c:order val="2"/>
          <c:spPr>
            <a:solidFill>
              <a:schemeClr val="accent3"/>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Sheet2!$E$2:$E$25</c:f>
              <c:numCache>
                <c:formatCode>General</c:formatCode>
                <c:ptCount val="24"/>
                <c:pt idx="0">
                  <c:v>1</c:v>
                </c:pt>
                <c:pt idx="1">
                  <c:v>0.49059680889958318</c:v>
                </c:pt>
                <c:pt idx="2">
                  <c:v>0.49059680889958318</c:v>
                </c:pt>
                <c:pt idx="3">
                  <c:v>1</c:v>
                </c:pt>
                <c:pt idx="4">
                  <c:v>0.99544254213337413</c:v>
                </c:pt>
                <c:pt idx="5">
                  <c:v>0.99544254213337413</c:v>
                </c:pt>
                <c:pt idx="6">
                  <c:v>1</c:v>
                </c:pt>
                <c:pt idx="7">
                  <c:v>1.4094142884129108</c:v>
                </c:pt>
                <c:pt idx="8">
                  <c:v>1.4094142884129108</c:v>
                </c:pt>
                <c:pt idx="9">
                  <c:v>1</c:v>
                </c:pt>
                <c:pt idx="10">
                  <c:v>0.85027120554916591</c:v>
                </c:pt>
                <c:pt idx="11">
                  <c:v>0.85027120554916591</c:v>
                </c:pt>
                <c:pt idx="12">
                  <c:v>1</c:v>
                </c:pt>
                <c:pt idx="13">
                  <c:v>0.93131104087660355</c:v>
                </c:pt>
                <c:pt idx="14">
                  <c:v>0.93131104087660355</c:v>
                </c:pt>
                <c:pt idx="15">
                  <c:v>1</c:v>
                </c:pt>
                <c:pt idx="16">
                  <c:v>2.8546296765171992</c:v>
                </c:pt>
                <c:pt idx="17">
                  <c:v>2.8566935340706805</c:v>
                </c:pt>
                <c:pt idx="18">
                  <c:v>1</c:v>
                </c:pt>
                <c:pt idx="19">
                  <c:v>0.45786083608571349</c:v>
                </c:pt>
                <c:pt idx="20">
                  <c:v>0.4558551887568108</c:v>
                </c:pt>
                <c:pt idx="21">
                  <c:v>1</c:v>
                </c:pt>
                <c:pt idx="22">
                  <c:v>0.56916981433739033</c:v>
                </c:pt>
                <c:pt idx="23">
                  <c:v>0.56916981433739033</c:v>
                </c:pt>
              </c:numCache>
            </c:numRef>
          </c:val>
          <c:extLst>
            <c:ext xmlns:c16="http://schemas.microsoft.com/office/drawing/2014/chart" uri="{C3380CC4-5D6E-409C-BE32-E72D297353CC}">
              <c16:uniqueId val="{00000002-1D47-4CCA-AFF4-ECFA79CFFE3F}"/>
            </c:ext>
          </c:extLst>
        </c:ser>
        <c:ser>
          <c:idx val="3"/>
          <c:order val="3"/>
          <c:spPr>
            <a:solidFill>
              <a:schemeClr val="accent4"/>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Sheet2!$F$2:$F$25</c:f>
              <c:numCache>
                <c:formatCode>General</c:formatCode>
                <c:ptCount val="24"/>
                <c:pt idx="0">
                  <c:v>1</c:v>
                </c:pt>
                <c:pt idx="1">
                  <c:v>0.16428567344581732</c:v>
                </c:pt>
                <c:pt idx="2">
                  <c:v>0.16428567344581732</c:v>
                </c:pt>
                <c:pt idx="3">
                  <c:v>1</c:v>
                </c:pt>
                <c:pt idx="4">
                  <c:v>0.99085861759619842</c:v>
                </c:pt>
                <c:pt idx="5">
                  <c:v>0.99085861759619842</c:v>
                </c:pt>
                <c:pt idx="6">
                  <c:v>1</c:v>
                </c:pt>
                <c:pt idx="7">
                  <c:v>2.5735456524011826</c:v>
                </c:pt>
                <c:pt idx="8">
                  <c:v>2.5735456524011826</c:v>
                </c:pt>
                <c:pt idx="9">
                  <c:v>1</c:v>
                </c:pt>
                <c:pt idx="10">
                  <c:v>0.76233430519872702</c:v>
                </c:pt>
                <c:pt idx="11">
                  <c:v>0.76233430519872702</c:v>
                </c:pt>
                <c:pt idx="12">
                  <c:v>1</c:v>
                </c:pt>
                <c:pt idx="13">
                  <c:v>0.89182634568149932</c:v>
                </c:pt>
                <c:pt idx="14">
                  <c:v>0.89182634568149932</c:v>
                </c:pt>
                <c:pt idx="15">
                  <c:v>1</c:v>
                </c:pt>
                <c:pt idx="16">
                  <c:v>7.1854367748916719</c:v>
                </c:pt>
                <c:pt idx="17">
                  <c:v>7.1904842012629215</c:v>
                </c:pt>
                <c:pt idx="18">
                  <c:v>1</c:v>
                </c:pt>
                <c:pt idx="19">
                  <c:v>0.39042114287245155</c:v>
                </c:pt>
                <c:pt idx="20">
                  <c:v>0.38979270092580176</c:v>
                </c:pt>
                <c:pt idx="21">
                  <c:v>1</c:v>
                </c:pt>
                <c:pt idx="22">
                  <c:v>0.40728039028896396</c:v>
                </c:pt>
                <c:pt idx="23">
                  <c:v>0.40728039028896396</c:v>
                </c:pt>
              </c:numCache>
            </c:numRef>
          </c:val>
          <c:extLst>
            <c:ext xmlns:c16="http://schemas.microsoft.com/office/drawing/2014/chart" uri="{C3380CC4-5D6E-409C-BE32-E72D297353CC}">
              <c16:uniqueId val="{00000003-1D47-4CCA-AFF4-ECFA79CFFE3F}"/>
            </c:ext>
          </c:extLst>
        </c:ser>
        <c:ser>
          <c:idx val="4"/>
          <c:order val="4"/>
          <c:spPr>
            <a:solidFill>
              <a:schemeClr val="accent5"/>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Sheet2!$G$2:$G$25</c:f>
              <c:numCache>
                <c:formatCode>General</c:formatCode>
                <c:ptCount val="24"/>
                <c:pt idx="0">
                  <c:v>1</c:v>
                </c:pt>
                <c:pt idx="1">
                  <c:v>7.9023569653034323E-2</c:v>
                </c:pt>
                <c:pt idx="2">
                  <c:v>7.9023569653034323E-2</c:v>
                </c:pt>
                <c:pt idx="3">
                  <c:v>1</c:v>
                </c:pt>
                <c:pt idx="4">
                  <c:v>0.98240834381905018</c:v>
                </c:pt>
                <c:pt idx="5">
                  <c:v>0.98240834381905018</c:v>
                </c:pt>
                <c:pt idx="6">
                  <c:v>1</c:v>
                </c:pt>
                <c:pt idx="7">
                  <c:v>4.3979239613598543E-3</c:v>
                </c:pt>
                <c:pt idx="8">
                  <c:v>4.3979239613598543E-3</c:v>
                </c:pt>
                <c:pt idx="9">
                  <c:v>1</c:v>
                </c:pt>
                <c:pt idx="10">
                  <c:v>0.63400345927529045</c:v>
                </c:pt>
                <c:pt idx="11">
                  <c:v>0.63400345927529045</c:v>
                </c:pt>
                <c:pt idx="12">
                  <c:v>1</c:v>
                </c:pt>
                <c:pt idx="13">
                  <c:v>0.8561532918542395</c:v>
                </c:pt>
                <c:pt idx="14">
                  <c:v>0.8561532918542395</c:v>
                </c:pt>
                <c:pt idx="15">
                  <c:v>1</c:v>
                </c:pt>
                <c:pt idx="16">
                  <c:v>2.3201911304988651E-2</c:v>
                </c:pt>
                <c:pt idx="17">
                  <c:v>1.2286431633645019E-2</c:v>
                </c:pt>
                <c:pt idx="18">
                  <c:v>1</c:v>
                </c:pt>
                <c:pt idx="19">
                  <c:v>2.0414177405095508E-2</c:v>
                </c:pt>
                <c:pt idx="20">
                  <c:v>0</c:v>
                </c:pt>
                <c:pt idx="21">
                  <c:v>1</c:v>
                </c:pt>
                <c:pt idx="22">
                  <c:v>0.24234866199012731</c:v>
                </c:pt>
                <c:pt idx="23">
                  <c:v>0.24234866199012731</c:v>
                </c:pt>
              </c:numCache>
            </c:numRef>
          </c:val>
          <c:extLst>
            <c:ext xmlns:c16="http://schemas.microsoft.com/office/drawing/2014/chart" uri="{C3380CC4-5D6E-409C-BE32-E72D297353CC}">
              <c16:uniqueId val="{00000004-1D47-4CCA-AFF4-ECFA79CFFE3F}"/>
            </c:ext>
          </c:extLst>
        </c:ser>
        <c:ser>
          <c:idx val="5"/>
          <c:order val="5"/>
          <c:spPr>
            <a:solidFill>
              <a:schemeClr val="accent6"/>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Sheet2!$H$2:$H$25</c:f>
              <c:numCache>
                <c:formatCode>General</c:formatCode>
                <c:ptCount val="24"/>
                <c:pt idx="0">
                  <c:v>1</c:v>
                </c:pt>
                <c:pt idx="1">
                  <c:v>0.53021328903230747</c:v>
                </c:pt>
                <c:pt idx="2">
                  <c:v>0.53021328903230747</c:v>
                </c:pt>
                <c:pt idx="3">
                  <c:v>1</c:v>
                </c:pt>
                <c:pt idx="4">
                  <c:v>0.99856056444393337</c:v>
                </c:pt>
                <c:pt idx="5">
                  <c:v>0.99856056444393337</c:v>
                </c:pt>
                <c:pt idx="6">
                  <c:v>1</c:v>
                </c:pt>
                <c:pt idx="7">
                  <c:v>0.47469743820905674</c:v>
                </c:pt>
                <c:pt idx="8">
                  <c:v>0.47469743820905674</c:v>
                </c:pt>
                <c:pt idx="9">
                  <c:v>1</c:v>
                </c:pt>
                <c:pt idx="10">
                  <c:v>4.5285961376806467</c:v>
                </c:pt>
                <c:pt idx="11">
                  <c:v>4.5285961376806467</c:v>
                </c:pt>
                <c:pt idx="12">
                  <c:v>1</c:v>
                </c:pt>
                <c:pt idx="13">
                  <c:v>0.99368795721235015</c:v>
                </c:pt>
                <c:pt idx="14">
                  <c:v>0.99368795721235015</c:v>
                </c:pt>
                <c:pt idx="15">
                  <c:v>1</c:v>
                </c:pt>
                <c:pt idx="16">
                  <c:v>0.57317314223805294</c:v>
                </c:pt>
                <c:pt idx="17">
                  <c:v>0.57331624812304882</c:v>
                </c:pt>
                <c:pt idx="18">
                  <c:v>1</c:v>
                </c:pt>
                <c:pt idx="19">
                  <c:v>4.3754386904921372</c:v>
                </c:pt>
                <c:pt idx="20">
                  <c:v>4.3895344156715419</c:v>
                </c:pt>
                <c:pt idx="21">
                  <c:v>1</c:v>
                </c:pt>
                <c:pt idx="22">
                  <c:v>0.71235818827401054</c:v>
                </c:pt>
                <c:pt idx="23">
                  <c:v>0.71235818827401054</c:v>
                </c:pt>
              </c:numCache>
            </c:numRef>
          </c:val>
          <c:extLst>
            <c:ext xmlns:c16="http://schemas.microsoft.com/office/drawing/2014/chart" uri="{C3380CC4-5D6E-409C-BE32-E72D297353CC}">
              <c16:uniqueId val="{00000005-1D47-4CCA-AFF4-ECFA79CFFE3F}"/>
            </c:ext>
          </c:extLst>
        </c:ser>
        <c:dLbls>
          <c:showLegendKey val="0"/>
          <c:showVal val="0"/>
          <c:showCatName val="0"/>
          <c:showSerName val="0"/>
          <c:showPercent val="0"/>
          <c:showBubbleSize val="0"/>
        </c:dLbls>
        <c:gapWidth val="219"/>
        <c:overlap val="-27"/>
        <c:axId val="89287600"/>
        <c:axId val="89285632"/>
      </c:barChart>
      <c:catAx>
        <c:axId val="89287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285632"/>
        <c:crosses val="autoZero"/>
        <c:auto val="1"/>
        <c:lblAlgn val="ctr"/>
        <c:lblOffset val="100"/>
        <c:noMultiLvlLbl val="0"/>
      </c:catAx>
      <c:valAx>
        <c:axId val="89285632"/>
        <c:scaling>
          <c:orientation val="minMax"/>
          <c:max val="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28760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Sheet1!$F$46</c:f>
              <c:strCache>
                <c:ptCount val="1"/>
                <c:pt idx="0">
                  <c:v>1 GPU</c:v>
                </c:pt>
              </c:strCache>
            </c:strRef>
          </c:tx>
          <c:spPr>
            <a:solidFill>
              <a:schemeClr val="accent1"/>
            </a:solidFill>
            <a:ln>
              <a:noFill/>
            </a:ln>
            <a:effectLst/>
          </c:spPr>
          <c:invertIfNegative val="0"/>
          <c:cat>
            <c:strRef>
              <c:f>Sheet1!$G$45:$J$45</c:f>
              <c:strCache>
                <c:ptCount val="4"/>
                <c:pt idx="0">
                  <c:v>GMM</c:v>
                </c:pt>
                <c:pt idx="1">
                  <c:v>Stemmer</c:v>
                </c:pt>
                <c:pt idx="2">
                  <c:v>Histogram</c:v>
                </c:pt>
                <c:pt idx="3">
                  <c:v>SimpleMultiGPU</c:v>
                </c:pt>
              </c:strCache>
            </c:strRef>
          </c:cat>
          <c:val>
            <c:numRef>
              <c:f>Sheet1!$G$46:$J$46</c:f>
              <c:numCache>
                <c:formatCode>General</c:formatCode>
                <c:ptCount val="4"/>
                <c:pt idx="0">
                  <c:v>1</c:v>
                </c:pt>
                <c:pt idx="1">
                  <c:v>1</c:v>
                </c:pt>
                <c:pt idx="2">
                  <c:v>1</c:v>
                </c:pt>
                <c:pt idx="3">
                  <c:v>1</c:v>
                </c:pt>
              </c:numCache>
            </c:numRef>
          </c:val>
          <c:extLst>
            <c:ext xmlns:c16="http://schemas.microsoft.com/office/drawing/2014/chart" uri="{C3380CC4-5D6E-409C-BE32-E72D297353CC}">
              <c16:uniqueId val="{00000000-18F4-E849-B732-7938A1D3B0EA}"/>
            </c:ext>
          </c:extLst>
        </c:ser>
        <c:ser>
          <c:idx val="1"/>
          <c:order val="1"/>
          <c:tx>
            <c:strRef>
              <c:f>Sheet1!$F$47</c:f>
              <c:strCache>
                <c:ptCount val="1"/>
                <c:pt idx="0">
                  <c:v>2 GPUs</c:v>
                </c:pt>
              </c:strCache>
            </c:strRef>
          </c:tx>
          <c:spPr>
            <a:solidFill>
              <a:schemeClr val="accent2"/>
            </a:solidFill>
            <a:ln>
              <a:noFill/>
            </a:ln>
            <a:effectLst/>
          </c:spPr>
          <c:invertIfNegative val="0"/>
          <c:cat>
            <c:strRef>
              <c:f>Sheet1!$G$45:$J$45</c:f>
              <c:strCache>
                <c:ptCount val="4"/>
                <c:pt idx="0">
                  <c:v>GMM</c:v>
                </c:pt>
                <c:pt idx="1">
                  <c:v>Stemmer</c:v>
                </c:pt>
                <c:pt idx="2">
                  <c:v>Histogram</c:v>
                </c:pt>
                <c:pt idx="3">
                  <c:v>SimpleMultiGPU</c:v>
                </c:pt>
              </c:strCache>
            </c:strRef>
          </c:cat>
          <c:val>
            <c:numRef>
              <c:f>Sheet1!$G$47:$J$47</c:f>
              <c:numCache>
                <c:formatCode>General</c:formatCode>
                <c:ptCount val="4"/>
                <c:pt idx="0">
                  <c:v>0.55721036549328473</c:v>
                </c:pt>
                <c:pt idx="1">
                  <c:v>0.5412833566017804</c:v>
                </c:pt>
                <c:pt idx="2">
                  <c:v>0.62276970398995457</c:v>
                </c:pt>
                <c:pt idx="3">
                  <c:v>0.62436912765066133</c:v>
                </c:pt>
              </c:numCache>
            </c:numRef>
          </c:val>
          <c:extLst>
            <c:ext xmlns:c16="http://schemas.microsoft.com/office/drawing/2014/chart" uri="{C3380CC4-5D6E-409C-BE32-E72D297353CC}">
              <c16:uniqueId val="{00000001-18F4-E849-B732-7938A1D3B0EA}"/>
            </c:ext>
          </c:extLst>
        </c:ser>
        <c:ser>
          <c:idx val="2"/>
          <c:order val="2"/>
          <c:tx>
            <c:strRef>
              <c:f>Sheet1!$F$48</c:f>
              <c:strCache>
                <c:ptCount val="1"/>
                <c:pt idx="0">
                  <c:v>4 GPUs</c:v>
                </c:pt>
              </c:strCache>
            </c:strRef>
          </c:tx>
          <c:spPr>
            <a:solidFill>
              <a:schemeClr val="accent3"/>
            </a:solidFill>
            <a:ln>
              <a:noFill/>
            </a:ln>
            <a:effectLst/>
          </c:spPr>
          <c:invertIfNegative val="0"/>
          <c:cat>
            <c:strRef>
              <c:f>Sheet1!$G$45:$J$45</c:f>
              <c:strCache>
                <c:ptCount val="4"/>
                <c:pt idx="0">
                  <c:v>GMM</c:v>
                </c:pt>
                <c:pt idx="1">
                  <c:v>Stemmer</c:v>
                </c:pt>
                <c:pt idx="2">
                  <c:v>Histogram</c:v>
                </c:pt>
                <c:pt idx="3">
                  <c:v>SimpleMultiGPU</c:v>
                </c:pt>
              </c:strCache>
            </c:strRef>
          </c:cat>
          <c:val>
            <c:numRef>
              <c:f>Sheet1!$G$48:$J$48</c:f>
              <c:numCache>
                <c:formatCode>General</c:formatCode>
                <c:ptCount val="4"/>
                <c:pt idx="0">
                  <c:v>0.44982599015090213</c:v>
                </c:pt>
                <c:pt idx="1">
                  <c:v>0.31861991124370292</c:v>
                </c:pt>
                <c:pt idx="2">
                  <c:v>0.40939133481938617</c:v>
                </c:pt>
                <c:pt idx="3">
                  <c:v>0.39109098525803426</c:v>
                </c:pt>
              </c:numCache>
            </c:numRef>
          </c:val>
          <c:extLst>
            <c:ext xmlns:c16="http://schemas.microsoft.com/office/drawing/2014/chart" uri="{C3380CC4-5D6E-409C-BE32-E72D297353CC}">
              <c16:uniqueId val="{00000002-18F4-E849-B732-7938A1D3B0EA}"/>
            </c:ext>
          </c:extLst>
        </c:ser>
        <c:dLbls>
          <c:showLegendKey val="0"/>
          <c:showVal val="0"/>
          <c:showCatName val="0"/>
          <c:showSerName val="0"/>
          <c:showPercent val="0"/>
          <c:showBubbleSize val="0"/>
        </c:dLbls>
        <c:gapWidth val="219"/>
        <c:overlap val="-27"/>
        <c:axId val="1632269855"/>
        <c:axId val="1632466223"/>
      </c:barChart>
      <c:catAx>
        <c:axId val="1632269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632466223"/>
        <c:crosses val="autoZero"/>
        <c:auto val="1"/>
        <c:lblAlgn val="ctr"/>
        <c:lblOffset val="100"/>
        <c:noMultiLvlLbl val="0"/>
      </c:catAx>
      <c:valAx>
        <c:axId val="1632466223"/>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Normalized</a:t>
                </a:r>
                <a:r>
                  <a:rPr lang="en-US" sz="1400" baseline="0"/>
                  <a:t> Execution Time</a:t>
                </a:r>
                <a:endParaRPr lang="en-US" sz="1400"/>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632269855"/>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933420822397212E-2"/>
          <c:y val="4.5681015801664844E-2"/>
          <c:w val="0.91906657917760259"/>
          <c:h val="0.67502880745943439"/>
        </c:manualLayout>
      </c:layout>
      <c:barChart>
        <c:barDir val="col"/>
        <c:grouping val="clustered"/>
        <c:varyColors val="0"/>
        <c:ser>
          <c:idx val="0"/>
          <c:order val="0"/>
          <c:tx>
            <c:strRef>
              <c:f>Sheet1!$B$32</c:f>
              <c:strCache>
                <c:ptCount val="1"/>
                <c:pt idx="0">
                  <c:v>Initial</c:v>
                </c:pt>
              </c:strCache>
            </c:strRef>
          </c:tx>
          <c:spPr>
            <a:solidFill>
              <a:srgbClr val="0070C0"/>
            </a:solidFill>
            <a:ln>
              <a:noFill/>
            </a:ln>
            <a:effectLst/>
          </c:spPr>
          <c:invertIfNegative val="0"/>
          <c:dPt>
            <c:idx val="9"/>
            <c:invertIfNegative val="0"/>
            <c:bubble3D val="0"/>
            <c:extLst>
              <c:ext xmlns:c16="http://schemas.microsoft.com/office/drawing/2014/chart" uri="{C3380CC4-5D6E-409C-BE32-E72D297353CC}">
                <c16:uniqueId val="{00000000-B611-46F5-8C7B-DF933ECCCC4A}"/>
              </c:ext>
            </c:extLst>
          </c:dPt>
          <c:cat>
            <c:strRef>
              <c:f>Sheet1!$A$33:$A$51</c:f>
              <c:strCache>
                <c:ptCount val="19"/>
                <c:pt idx="0">
                  <c:v>atomic_add_bw</c:v>
                </c:pt>
                <c:pt idx="1">
                  <c:v>atomic_add_bw_conflict</c:v>
                </c:pt>
                <c:pt idx="2">
                  <c:v>atomic_add_lat</c:v>
                </c:pt>
                <c:pt idx="3">
                  <c:v>l1_bw_128</c:v>
                </c:pt>
                <c:pt idx="4">
                  <c:v>l1_bw_32_f_unroll</c:v>
                </c:pt>
                <c:pt idx="5">
                  <c:v>l1_bw_64f</c:v>
                </c:pt>
                <c:pt idx="6">
                  <c:v>l1_lat</c:v>
                </c:pt>
                <c:pt idx="7">
                  <c:v>l1_lat_Scalar</c:v>
                </c:pt>
                <c:pt idx="8">
                  <c:v>l1_lds_bw</c:v>
                </c:pt>
                <c:pt idx="9">
                  <c:v>l2_bw_128</c:v>
                </c:pt>
                <c:pt idx="10">
                  <c:v>l2_bw_32f</c:v>
                </c:pt>
                <c:pt idx="11">
                  <c:v>l2_bw_64f</c:v>
                </c:pt>
                <c:pt idx="12">
                  <c:v>l2_lat</c:v>
                </c:pt>
                <c:pt idx="13">
                  <c:v>lds_bw</c:v>
                </c:pt>
                <c:pt idx="14">
                  <c:v>lds_lat</c:v>
                </c:pt>
                <c:pt idx="15">
                  <c:v>MaxFlops</c:v>
                </c:pt>
                <c:pt idx="16">
                  <c:v>mem_bw_byte/clk</c:v>
                </c:pt>
                <c:pt idx="17">
                  <c:v>mem_bw_GBPS</c:v>
                </c:pt>
                <c:pt idx="18">
                  <c:v>mem_lat</c:v>
                </c:pt>
              </c:strCache>
            </c:strRef>
          </c:cat>
          <c:val>
            <c:numRef>
              <c:f>Sheet1!$B$33:$B$51</c:f>
              <c:numCache>
                <c:formatCode>General</c:formatCode>
                <c:ptCount val="19"/>
                <c:pt idx="0">
                  <c:v>23.042248471689426</c:v>
                </c:pt>
                <c:pt idx="1">
                  <c:v>32.81378228762194</c:v>
                </c:pt>
                <c:pt idx="2">
                  <c:v>32.727064875369358</c:v>
                </c:pt>
                <c:pt idx="3">
                  <c:v>17.606489979436859</c:v>
                </c:pt>
                <c:pt idx="4">
                  <c:v>33.914725513206008</c:v>
                </c:pt>
                <c:pt idx="5">
                  <c:v>8.087749570360975</c:v>
                </c:pt>
                <c:pt idx="6">
                  <c:v>27.779497206555497</c:v>
                </c:pt>
                <c:pt idx="7">
                  <c:v>39.705283975851174</c:v>
                </c:pt>
                <c:pt idx="8">
                  <c:v>24.889407790033733</c:v>
                </c:pt>
                <c:pt idx="9">
                  <c:v>98.594859811191611</c:v>
                </c:pt>
                <c:pt idx="10">
                  <c:v>99.102364834132786</c:v>
                </c:pt>
                <c:pt idx="11">
                  <c:v>98.195524435473175</c:v>
                </c:pt>
                <c:pt idx="12">
                  <c:v>61.014924390419864</c:v>
                </c:pt>
                <c:pt idx="13">
                  <c:v>62.604280491799571</c:v>
                </c:pt>
                <c:pt idx="14">
                  <c:v>56.988943488292151</c:v>
                </c:pt>
                <c:pt idx="15">
                  <c:v>2.5447931580909673</c:v>
                </c:pt>
                <c:pt idx="16">
                  <c:v>89.63116689549291</c:v>
                </c:pt>
                <c:pt idx="17">
                  <c:v>81.319703387542958</c:v>
                </c:pt>
                <c:pt idx="18">
                  <c:v>38.796267401780931</c:v>
                </c:pt>
              </c:numCache>
            </c:numRef>
          </c:val>
          <c:extLst>
            <c:ext xmlns:c16="http://schemas.microsoft.com/office/drawing/2014/chart" uri="{C3380CC4-5D6E-409C-BE32-E72D297353CC}">
              <c16:uniqueId val="{00000001-B611-46F5-8C7B-DF933ECCCC4A}"/>
            </c:ext>
          </c:extLst>
        </c:ser>
        <c:dLbls>
          <c:showLegendKey val="0"/>
          <c:showVal val="0"/>
          <c:showCatName val="0"/>
          <c:showSerName val="0"/>
          <c:showPercent val="0"/>
          <c:showBubbleSize val="0"/>
        </c:dLbls>
        <c:gapWidth val="100"/>
        <c:overlap val="-24"/>
        <c:axId val="1822759808"/>
        <c:axId val="207547567"/>
      </c:barChart>
      <c:catAx>
        <c:axId val="182275980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07547567"/>
        <c:crosses val="autoZero"/>
        <c:auto val="1"/>
        <c:lblAlgn val="ctr"/>
        <c:lblOffset val="100"/>
        <c:noMultiLvlLbl val="0"/>
      </c:catAx>
      <c:valAx>
        <c:axId val="207547567"/>
        <c:scaling>
          <c:orientation val="minMax"/>
          <c:max val="10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2"/>
                    </a:solidFill>
                    <a:latin typeface="+mn-lt"/>
                    <a:ea typeface="+mn-ea"/>
                    <a:cs typeface="+mn-cs"/>
                  </a:defRPr>
                </a:pPr>
                <a:r>
                  <a:rPr lang="en-US" sz="2000"/>
                  <a:t>Absolute Error (%)</a:t>
                </a:r>
              </a:p>
            </c:rich>
          </c:tx>
          <c:layout>
            <c:manualLayout>
              <c:xMode val="edge"/>
              <c:yMode val="edge"/>
              <c:x val="4.0944881889763784E-5"/>
              <c:y val="4.8040230754470711E-2"/>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crossAx val="1822759808"/>
        <c:crosses val="autoZero"/>
        <c:crossBetween val="between"/>
        <c:majorUnit val="2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2837634989117124E-2"/>
          <c:y val="3.4263350984940273E-2"/>
          <c:w val="0.90716237220033469"/>
          <c:h val="0.84610130208128143"/>
        </c:manualLayout>
      </c:layout>
      <c:lineChart>
        <c:grouping val="standard"/>
        <c:varyColors val="0"/>
        <c:ser>
          <c:idx val="2"/>
          <c:order val="0"/>
          <c:tx>
            <c:strRef>
              <c:f>Sheet1!$V$2</c:f>
              <c:strCache>
                <c:ptCount val="1"/>
                <c:pt idx="0">
                  <c:v>Performance</c:v>
                </c:pt>
              </c:strCache>
            </c:strRef>
          </c:tx>
          <c:spPr>
            <a:ln w="38100" cap="rnd">
              <a:solidFill>
                <a:srgbClr val="C00000"/>
              </a:solidFill>
              <a:round/>
            </a:ln>
            <a:effectLst/>
          </c:spPr>
          <c:marker>
            <c:symbol val="triangle"/>
            <c:size val="7"/>
            <c:spPr>
              <a:solidFill>
                <a:srgbClr val="C00000"/>
              </a:solidFill>
              <a:ln w="50800">
                <a:solidFill>
                  <a:srgbClr val="C00000"/>
                </a:solidFill>
                <a:round/>
              </a:ln>
              <a:effectLst/>
            </c:spPr>
          </c:marker>
          <c:cat>
            <c:strRef>
              <c:f>Sheet1!$S$3:$S$7</c:f>
              <c:strCache>
                <c:ptCount val="5"/>
                <c:pt idx="0">
                  <c:v>Initial</c:v>
                </c:pt>
                <c:pt idx="1">
                  <c:v>After Clock Fixes</c:v>
                </c:pt>
                <c:pt idx="2">
                  <c:v>After Cache Fixes</c:v>
                </c:pt>
                <c:pt idx="3">
                  <c:v>After Coherence Protocol Fixes</c:v>
                </c:pt>
                <c:pt idx="4">
                  <c:v>After Atomic Fixes</c:v>
                </c:pt>
              </c:strCache>
            </c:strRef>
          </c:cat>
          <c:val>
            <c:numRef>
              <c:f>Sheet1!$V$3:$V$7</c:f>
              <c:numCache>
                <c:formatCode>General</c:formatCode>
                <c:ptCount val="5"/>
                <c:pt idx="0">
                  <c:v>36.541416599999998</c:v>
                </c:pt>
                <c:pt idx="1">
                  <c:v>20.6014239</c:v>
                </c:pt>
                <c:pt idx="2">
                  <c:v>16.116380199999998</c:v>
                </c:pt>
                <c:pt idx="3">
                  <c:v>10.331618499999999</c:v>
                </c:pt>
                <c:pt idx="4">
                  <c:v>5.7860152200000003</c:v>
                </c:pt>
              </c:numCache>
            </c:numRef>
          </c:val>
          <c:smooth val="0"/>
          <c:extLst>
            <c:ext xmlns:c16="http://schemas.microsoft.com/office/drawing/2014/chart" uri="{C3380CC4-5D6E-409C-BE32-E72D297353CC}">
              <c16:uniqueId val="{00000000-2C40-4840-A9F0-1308614EEA8D}"/>
            </c:ext>
          </c:extLst>
        </c:ser>
        <c:dLbls>
          <c:showLegendKey val="0"/>
          <c:showVal val="0"/>
          <c:showCatName val="0"/>
          <c:showSerName val="0"/>
          <c:showPercent val="0"/>
          <c:showBubbleSize val="0"/>
        </c:dLbls>
        <c:marker val="1"/>
        <c:smooth val="0"/>
        <c:axId val="1290545280"/>
        <c:axId val="490075791"/>
      </c:lineChart>
      <c:catAx>
        <c:axId val="1290545280"/>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500" b="1" i="0" u="none" strike="noStrike" kern="1200" baseline="0">
                <a:solidFill>
                  <a:schemeClr val="tx2"/>
                </a:solidFill>
                <a:latin typeface="+mn-lt"/>
                <a:ea typeface="+mn-ea"/>
                <a:cs typeface="+mn-cs"/>
              </a:defRPr>
            </a:pPr>
            <a:endParaRPr lang="en-US"/>
          </a:p>
        </c:txPr>
        <c:crossAx val="490075791"/>
        <c:crosses val="autoZero"/>
        <c:auto val="1"/>
        <c:lblAlgn val="ctr"/>
        <c:lblOffset val="100"/>
        <c:noMultiLvlLbl val="0"/>
      </c:catAx>
      <c:valAx>
        <c:axId val="490075791"/>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sz="2000"/>
                  <a:t>Geomean of absolute Errors (%)</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crossAx val="129054528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146916413004"/>
          <c:y val="3.2369188191368213E-2"/>
          <c:w val="0.895853083586996"/>
          <c:h val="0.86527304839148278"/>
        </c:manualLayout>
      </c:layout>
      <c:barChart>
        <c:barDir val="col"/>
        <c:grouping val="clustered"/>
        <c:varyColors val="0"/>
        <c:ser>
          <c:idx val="0"/>
          <c:order val="0"/>
          <c:spPr>
            <a:solidFill>
              <a:srgbClr val="0070C0"/>
            </a:solidFill>
            <a:ln>
              <a:noFill/>
            </a:ln>
            <a:effectLst/>
          </c:spPr>
          <c:invertIfNegative val="0"/>
          <c:cat>
            <c:strRef>
              <c:f>Sheet1!$A$2:$A$7</c:f>
              <c:strCache>
                <c:ptCount val="6"/>
                <c:pt idx="0">
                  <c:v>Real GPU</c:v>
                </c:pt>
                <c:pt idx="1">
                  <c:v>gem5 Baseline</c:v>
                </c:pt>
                <c:pt idx="2">
                  <c:v>gem5 Better HBM Model</c:v>
                </c:pt>
                <c:pt idx="3">
                  <c:v>gem5 Multi-Page Size Support</c:v>
                </c:pt>
                <c:pt idx="4">
                  <c:v>gem5 Page Walk Cache</c:v>
                </c:pt>
                <c:pt idx="5">
                  <c:v>gem5 Adjusted NW Bandwidth</c:v>
                </c:pt>
              </c:strCache>
            </c:strRef>
          </c:cat>
          <c:val>
            <c:numRef>
              <c:f>Sheet1!$B$2:$B$4</c:f>
              <c:numCache>
                <c:formatCode>General</c:formatCode>
                <c:ptCount val="3"/>
                <c:pt idx="0">
                  <c:v>1223</c:v>
                </c:pt>
                <c:pt idx="1">
                  <c:v>153</c:v>
                </c:pt>
                <c:pt idx="2">
                  <c:v>166</c:v>
                </c:pt>
              </c:numCache>
            </c:numRef>
          </c:val>
          <c:extLst>
            <c:ext xmlns:c16="http://schemas.microsoft.com/office/drawing/2014/chart" uri="{C3380CC4-5D6E-409C-BE32-E72D297353CC}">
              <c16:uniqueId val="{00000000-458C-4DDB-84DF-6F431ED5773A}"/>
            </c:ext>
          </c:extLst>
        </c:ser>
        <c:dLbls>
          <c:showLegendKey val="0"/>
          <c:showVal val="0"/>
          <c:showCatName val="0"/>
          <c:showSerName val="0"/>
          <c:showPercent val="0"/>
          <c:showBubbleSize val="0"/>
        </c:dLbls>
        <c:gapWidth val="219"/>
        <c:overlap val="-27"/>
        <c:axId val="2079431552"/>
        <c:axId val="2079428672"/>
      </c:barChart>
      <c:catAx>
        <c:axId val="2079431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079428672"/>
        <c:crosses val="autoZero"/>
        <c:auto val="1"/>
        <c:lblAlgn val="ctr"/>
        <c:lblOffset val="100"/>
        <c:noMultiLvlLbl val="0"/>
      </c:catAx>
      <c:valAx>
        <c:axId val="2079428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a:t>Obtained BW (GB/s)</a:t>
                </a:r>
              </a:p>
            </c:rich>
          </c:tx>
          <c:layout>
            <c:manualLayout>
              <c:xMode val="edge"/>
              <c:yMode val="edge"/>
              <c:x val="2.0719641287353812E-3"/>
              <c:y val="0.19004104937154462"/>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7943155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 Dst Operands/Instruction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0</c:v>
          </c:tx>
          <c:spPr>
            <a:solidFill>
              <a:schemeClr val="accent1"/>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Sheet1!$C$2:$C$25</c:f>
              <c:numCache>
                <c:formatCode>General</c:formatCode>
                <c:ptCount val="24"/>
                <c:pt idx="0">
                  <c:v>7.6706648896786619E-2</c:v>
                </c:pt>
                <c:pt idx="1">
                  <c:v>0.14894166856978017</c:v>
                </c:pt>
                <c:pt idx="2">
                  <c:v>0.14894166856978017</c:v>
                </c:pt>
                <c:pt idx="3">
                  <c:v>0.1120502626994823</c:v>
                </c:pt>
                <c:pt idx="4">
                  <c:v>0.10700461165934561</c:v>
                </c:pt>
                <c:pt idx="5">
                  <c:v>0.10266179404227341</c:v>
                </c:pt>
                <c:pt idx="6">
                  <c:v>0.25020419275796352</c:v>
                </c:pt>
                <c:pt idx="7">
                  <c:v>0.19456808218809671</c:v>
                </c:pt>
                <c:pt idx="8">
                  <c:v>0.19456808218809671</c:v>
                </c:pt>
                <c:pt idx="9">
                  <c:v>0.25025317880049508</c:v>
                </c:pt>
                <c:pt idx="10">
                  <c:v>0.21385045671060948</c:v>
                </c:pt>
                <c:pt idx="11">
                  <c:v>0.21387873153599835</c:v>
                </c:pt>
                <c:pt idx="12">
                  <c:v>0.13653227801137768</c:v>
                </c:pt>
                <c:pt idx="13">
                  <c:v>0.1402731259206432</c:v>
                </c:pt>
                <c:pt idx="14">
                  <c:v>0.1402731259206432</c:v>
                </c:pt>
                <c:pt idx="15">
                  <c:v>0.20983955151749467</c:v>
                </c:pt>
                <c:pt idx="16">
                  <c:v>0.235845429487407</c:v>
                </c:pt>
                <c:pt idx="17">
                  <c:v>0.23603547166020017</c:v>
                </c:pt>
                <c:pt idx="18">
                  <c:v>0.24263431542461006</c:v>
                </c:pt>
                <c:pt idx="19">
                  <c:v>0.15549085061280182</c:v>
                </c:pt>
                <c:pt idx="20">
                  <c:v>0.15548219702045241</c:v>
                </c:pt>
                <c:pt idx="21">
                  <c:v>5.7971014492753624E-2</c:v>
                </c:pt>
                <c:pt idx="22">
                  <c:v>0.13476616317226522</c:v>
                </c:pt>
                <c:pt idx="23">
                  <c:v>0.13522684428804826</c:v>
                </c:pt>
              </c:numCache>
            </c:numRef>
          </c:val>
          <c:extLst>
            <c:ext xmlns:c16="http://schemas.microsoft.com/office/drawing/2014/chart" uri="{C3380CC4-5D6E-409C-BE32-E72D297353CC}">
              <c16:uniqueId val="{00000000-A360-41E0-9F48-B7756119FB8D}"/>
            </c:ext>
          </c:extLst>
        </c:ser>
        <c:ser>
          <c:idx val="1"/>
          <c:order val="1"/>
          <c:tx>
            <c:v>1</c:v>
          </c:tx>
          <c:spPr>
            <a:solidFill>
              <a:schemeClr val="accent2"/>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Sheet1!$D$2:$D$25</c:f>
              <c:numCache>
                <c:formatCode>General</c:formatCode>
                <c:ptCount val="24"/>
                <c:pt idx="0">
                  <c:v>0.83740559751221677</c:v>
                </c:pt>
                <c:pt idx="1">
                  <c:v>0.53488106542303204</c:v>
                </c:pt>
                <c:pt idx="2">
                  <c:v>0.53488106542303204</c:v>
                </c:pt>
                <c:pt idx="3">
                  <c:v>0.71937318306676745</c:v>
                </c:pt>
                <c:pt idx="4">
                  <c:v>0.71391991044376579</c:v>
                </c:pt>
                <c:pt idx="5">
                  <c:v>0.71071376538182796</c:v>
                </c:pt>
                <c:pt idx="6">
                  <c:v>0.62510209637898173</c:v>
                </c:pt>
                <c:pt idx="7">
                  <c:v>0.44722722749643656</c:v>
                </c:pt>
                <c:pt idx="8">
                  <c:v>0.44722722749643656</c:v>
                </c:pt>
                <c:pt idx="9">
                  <c:v>0.45459660177787781</c:v>
                </c:pt>
                <c:pt idx="10">
                  <c:v>0.47217804070941966</c:v>
                </c:pt>
                <c:pt idx="11">
                  <c:v>0.47210825327961986</c:v>
                </c:pt>
                <c:pt idx="12">
                  <c:v>0.7516695523126391</c:v>
                </c:pt>
                <c:pt idx="13">
                  <c:v>0.70945667723681805</c:v>
                </c:pt>
                <c:pt idx="14">
                  <c:v>0.70945667723681805</c:v>
                </c:pt>
                <c:pt idx="15">
                  <c:v>0.62681229460661125</c:v>
                </c:pt>
                <c:pt idx="16">
                  <c:v>0.38675752090948884</c:v>
                </c:pt>
                <c:pt idx="17">
                  <c:v>0.38722145556734267</c:v>
                </c:pt>
                <c:pt idx="18">
                  <c:v>0.51559792027729634</c:v>
                </c:pt>
                <c:pt idx="19">
                  <c:v>0.5168611875928949</c:v>
                </c:pt>
                <c:pt idx="20">
                  <c:v>0.51710864507327059</c:v>
                </c:pt>
                <c:pt idx="21">
                  <c:v>0.76293995859213248</c:v>
                </c:pt>
                <c:pt idx="22">
                  <c:v>0.56546679692392476</c:v>
                </c:pt>
                <c:pt idx="23">
                  <c:v>0.56398140002513508</c:v>
                </c:pt>
              </c:numCache>
            </c:numRef>
          </c:val>
          <c:extLst>
            <c:ext xmlns:c16="http://schemas.microsoft.com/office/drawing/2014/chart" uri="{C3380CC4-5D6E-409C-BE32-E72D297353CC}">
              <c16:uniqueId val="{00000001-A360-41E0-9F48-B7756119FB8D}"/>
            </c:ext>
          </c:extLst>
        </c:ser>
        <c:ser>
          <c:idx val="2"/>
          <c:order val="2"/>
          <c:tx>
            <c:v>2</c:v>
          </c:tx>
          <c:spPr>
            <a:solidFill>
              <a:schemeClr val="accent3"/>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Sheet1!$E$2:$E$25</c:f>
              <c:numCache>
                <c:formatCode>General</c:formatCode>
                <c:ptCount val="24"/>
                <c:pt idx="0">
                  <c:v>8.5887753590996596E-2</c:v>
                </c:pt>
                <c:pt idx="1">
                  <c:v>0.31617726600718776</c:v>
                </c:pt>
                <c:pt idx="2">
                  <c:v>0.31617726600718776</c:v>
                </c:pt>
                <c:pt idx="3">
                  <c:v>0.16857655423375026</c:v>
                </c:pt>
                <c:pt idx="4">
                  <c:v>0.17907547789688866</c:v>
                </c:pt>
                <c:pt idx="5">
                  <c:v>0.18662444057589864</c:v>
                </c:pt>
                <c:pt idx="6">
                  <c:v>0.12469371086305472</c:v>
                </c:pt>
                <c:pt idx="7">
                  <c:v>0.35820469031546676</c:v>
                </c:pt>
                <c:pt idx="8">
                  <c:v>0.35820469031546676</c:v>
                </c:pt>
                <c:pt idx="9">
                  <c:v>0.29515021942162711</c:v>
                </c:pt>
                <c:pt idx="10">
                  <c:v>0.31397150257997081</c:v>
                </c:pt>
                <c:pt idx="11">
                  <c:v>0.31401301518438179</c:v>
                </c:pt>
                <c:pt idx="12">
                  <c:v>0.11179816967598318</c:v>
                </c:pt>
                <c:pt idx="13">
                  <c:v>0.1502701968425387</c:v>
                </c:pt>
                <c:pt idx="14">
                  <c:v>0.1502701968425387</c:v>
                </c:pt>
                <c:pt idx="15">
                  <c:v>0.16334815387589408</c:v>
                </c:pt>
                <c:pt idx="16">
                  <c:v>0.37739704960310416</c:v>
                </c:pt>
                <c:pt idx="17">
                  <c:v>0.37674307277245717</c:v>
                </c:pt>
                <c:pt idx="18">
                  <c:v>0.24176776429809357</c:v>
                </c:pt>
                <c:pt idx="19">
                  <c:v>0.32764796179430328</c:v>
                </c:pt>
                <c:pt idx="20">
                  <c:v>0.327409157906277</c:v>
                </c:pt>
                <c:pt idx="21">
                  <c:v>0.17908902691511386</c:v>
                </c:pt>
                <c:pt idx="22">
                  <c:v>0.29976703990381004</c:v>
                </c:pt>
                <c:pt idx="23">
                  <c:v>0.30079175568681665</c:v>
                </c:pt>
              </c:numCache>
            </c:numRef>
          </c:val>
          <c:extLst>
            <c:ext xmlns:c16="http://schemas.microsoft.com/office/drawing/2014/chart" uri="{C3380CC4-5D6E-409C-BE32-E72D297353CC}">
              <c16:uniqueId val="{00000002-A360-41E0-9F48-B7756119FB8D}"/>
            </c:ext>
          </c:extLst>
        </c:ser>
        <c:dLbls>
          <c:showLegendKey val="0"/>
          <c:showVal val="0"/>
          <c:showCatName val="0"/>
          <c:showSerName val="0"/>
          <c:showPercent val="0"/>
          <c:showBubbleSize val="0"/>
        </c:dLbls>
        <c:gapWidth val="219"/>
        <c:overlap val="-27"/>
        <c:axId val="225451616"/>
        <c:axId val="225448336"/>
      </c:barChart>
      <c:catAx>
        <c:axId val="2254516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5448336"/>
        <c:crosses val="autoZero"/>
        <c:auto val="1"/>
        <c:lblAlgn val="ctr"/>
        <c:lblOffset val="100"/>
        <c:noMultiLvlLbl val="0"/>
      </c:catAx>
      <c:valAx>
        <c:axId val="2254483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54516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952017620655513E-2"/>
          <c:y val="2.8921118334275485E-2"/>
          <c:w val="0.90138822363794713"/>
          <c:h val="0.81813705773216794"/>
        </c:manualLayout>
      </c:layout>
      <c:barChart>
        <c:barDir val="col"/>
        <c:grouping val="clustered"/>
        <c:varyColors val="0"/>
        <c:ser>
          <c:idx val="0"/>
          <c:order val="0"/>
          <c:spPr>
            <a:solidFill>
              <a:srgbClr val="0070C0"/>
            </a:solidFill>
            <a:ln>
              <a:noFill/>
            </a:ln>
            <a:effectLst/>
          </c:spPr>
          <c:invertIfNegative val="0"/>
          <c:cat>
            <c:strRef>
              <c:f>Sheet1!$A$2:$A$7</c:f>
              <c:strCache>
                <c:ptCount val="6"/>
                <c:pt idx="0">
                  <c:v>Real GPU</c:v>
                </c:pt>
                <c:pt idx="1">
                  <c:v>gem5 Baseline</c:v>
                </c:pt>
                <c:pt idx="2">
                  <c:v>gem5 Better HBM Model</c:v>
                </c:pt>
                <c:pt idx="3">
                  <c:v>gem5 Multi-Page Size Support</c:v>
                </c:pt>
                <c:pt idx="4">
                  <c:v>gem5 Page Walk Cache</c:v>
                </c:pt>
                <c:pt idx="5">
                  <c:v>gem5 Adjusted NW Bandwidth</c:v>
                </c:pt>
              </c:strCache>
            </c:strRef>
          </c:cat>
          <c:val>
            <c:numRef>
              <c:f>Sheet1!$B$2:$B$5</c:f>
              <c:numCache>
                <c:formatCode>General</c:formatCode>
                <c:ptCount val="4"/>
                <c:pt idx="0">
                  <c:v>1223</c:v>
                </c:pt>
                <c:pt idx="1">
                  <c:v>153</c:v>
                </c:pt>
                <c:pt idx="2">
                  <c:v>166</c:v>
                </c:pt>
                <c:pt idx="3">
                  <c:v>302</c:v>
                </c:pt>
              </c:numCache>
            </c:numRef>
          </c:val>
          <c:extLst>
            <c:ext xmlns:c16="http://schemas.microsoft.com/office/drawing/2014/chart" uri="{C3380CC4-5D6E-409C-BE32-E72D297353CC}">
              <c16:uniqueId val="{00000000-B3B6-4933-8D48-1750DCE26A08}"/>
            </c:ext>
          </c:extLst>
        </c:ser>
        <c:dLbls>
          <c:showLegendKey val="0"/>
          <c:showVal val="0"/>
          <c:showCatName val="0"/>
          <c:showSerName val="0"/>
          <c:showPercent val="0"/>
          <c:showBubbleSize val="0"/>
        </c:dLbls>
        <c:gapWidth val="219"/>
        <c:overlap val="-27"/>
        <c:axId val="2079431552"/>
        <c:axId val="2079428672"/>
      </c:barChart>
      <c:catAx>
        <c:axId val="2079431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079428672"/>
        <c:crosses val="autoZero"/>
        <c:auto val="1"/>
        <c:lblAlgn val="ctr"/>
        <c:lblOffset val="100"/>
        <c:noMultiLvlLbl val="0"/>
      </c:catAx>
      <c:valAx>
        <c:axId val="2079428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a:t>Obtained BW (GB/s)</a:t>
                </a:r>
              </a:p>
            </c:rich>
          </c:tx>
          <c:layout>
            <c:manualLayout>
              <c:xMode val="edge"/>
              <c:yMode val="edge"/>
              <c:x val="2.2832475710301897E-4"/>
              <c:y val="0.15882438470235249"/>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7943155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424732500025522E-2"/>
          <c:y val="2.9218810563151794E-2"/>
          <c:w val="0.90129717617445504"/>
          <c:h val="0.81626509745705123"/>
        </c:manualLayout>
      </c:layout>
      <c:barChart>
        <c:barDir val="col"/>
        <c:grouping val="clustered"/>
        <c:varyColors val="0"/>
        <c:ser>
          <c:idx val="0"/>
          <c:order val="0"/>
          <c:spPr>
            <a:solidFill>
              <a:srgbClr val="0070C0"/>
            </a:solidFill>
            <a:ln>
              <a:noFill/>
            </a:ln>
            <a:effectLst/>
          </c:spPr>
          <c:invertIfNegative val="0"/>
          <c:cat>
            <c:strRef>
              <c:f>Sheet1!$A$2:$A$7</c:f>
              <c:strCache>
                <c:ptCount val="6"/>
                <c:pt idx="0">
                  <c:v>Real GPU</c:v>
                </c:pt>
                <c:pt idx="1">
                  <c:v>gem5 Baseline</c:v>
                </c:pt>
                <c:pt idx="2">
                  <c:v>gem5 Better HBM Model</c:v>
                </c:pt>
                <c:pt idx="3">
                  <c:v>gem5 Multi-Page Size Support</c:v>
                </c:pt>
                <c:pt idx="4">
                  <c:v>gem5 Page Walk Cache</c:v>
                </c:pt>
                <c:pt idx="5">
                  <c:v>gem5 Adjusted NW Bandwidth</c:v>
                </c:pt>
              </c:strCache>
            </c:strRef>
          </c:cat>
          <c:val>
            <c:numRef>
              <c:f>Sheet1!$B$2:$B$6</c:f>
              <c:numCache>
                <c:formatCode>General</c:formatCode>
                <c:ptCount val="5"/>
                <c:pt idx="0">
                  <c:v>1223</c:v>
                </c:pt>
                <c:pt idx="1">
                  <c:v>153</c:v>
                </c:pt>
                <c:pt idx="2">
                  <c:v>166</c:v>
                </c:pt>
                <c:pt idx="3">
                  <c:v>302</c:v>
                </c:pt>
                <c:pt idx="4">
                  <c:v>341</c:v>
                </c:pt>
              </c:numCache>
            </c:numRef>
          </c:val>
          <c:extLst>
            <c:ext xmlns:c16="http://schemas.microsoft.com/office/drawing/2014/chart" uri="{C3380CC4-5D6E-409C-BE32-E72D297353CC}">
              <c16:uniqueId val="{00000000-6912-4C25-B654-6D29B78AF214}"/>
            </c:ext>
          </c:extLst>
        </c:ser>
        <c:dLbls>
          <c:showLegendKey val="0"/>
          <c:showVal val="0"/>
          <c:showCatName val="0"/>
          <c:showSerName val="0"/>
          <c:showPercent val="0"/>
          <c:showBubbleSize val="0"/>
        </c:dLbls>
        <c:gapWidth val="219"/>
        <c:overlap val="-27"/>
        <c:axId val="2079431552"/>
        <c:axId val="2079428672"/>
      </c:barChart>
      <c:catAx>
        <c:axId val="2079431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079428672"/>
        <c:crosses val="autoZero"/>
        <c:auto val="1"/>
        <c:lblAlgn val="ctr"/>
        <c:lblOffset val="100"/>
        <c:noMultiLvlLbl val="0"/>
      </c:catAx>
      <c:valAx>
        <c:axId val="2079428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a:t>Obtained BW (GB/s)</a:t>
                </a:r>
              </a:p>
            </c:rich>
          </c:tx>
          <c:layout>
            <c:manualLayout>
              <c:xMode val="edge"/>
              <c:yMode val="edge"/>
              <c:x val="2.2832473629176391E-4"/>
              <c:y val="0.17866218443094259"/>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7943155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958374709232684E-2"/>
          <c:y val="3.1912696156060634E-2"/>
          <c:w val="0.90604162529076737"/>
          <c:h val="0.8033474373013163"/>
        </c:manualLayout>
      </c:layout>
      <c:barChart>
        <c:barDir val="col"/>
        <c:grouping val="clustered"/>
        <c:varyColors val="0"/>
        <c:ser>
          <c:idx val="0"/>
          <c:order val="0"/>
          <c:spPr>
            <a:solidFill>
              <a:srgbClr val="0070C0"/>
            </a:solidFill>
            <a:ln>
              <a:noFill/>
            </a:ln>
            <a:effectLst/>
          </c:spPr>
          <c:invertIfNegative val="0"/>
          <c:cat>
            <c:strRef>
              <c:f>Sheet1!$A$2:$A$7</c:f>
              <c:strCache>
                <c:ptCount val="6"/>
                <c:pt idx="0">
                  <c:v>Real GPU</c:v>
                </c:pt>
                <c:pt idx="1">
                  <c:v>gem5 Baseline</c:v>
                </c:pt>
                <c:pt idx="2">
                  <c:v>gem5 Better HBM Model</c:v>
                </c:pt>
                <c:pt idx="3">
                  <c:v>gem5 Multi-Page Size Support</c:v>
                </c:pt>
                <c:pt idx="4">
                  <c:v>gem5 Page Walk Cache</c:v>
                </c:pt>
                <c:pt idx="5">
                  <c:v>gem5 Adjusted NW Bandwidth</c:v>
                </c:pt>
              </c:strCache>
            </c:strRef>
          </c:cat>
          <c:val>
            <c:numRef>
              <c:f>Sheet1!$B$2:$B$7</c:f>
              <c:numCache>
                <c:formatCode>General</c:formatCode>
                <c:ptCount val="6"/>
                <c:pt idx="0">
                  <c:v>1223</c:v>
                </c:pt>
                <c:pt idx="1">
                  <c:v>153</c:v>
                </c:pt>
                <c:pt idx="2">
                  <c:v>166</c:v>
                </c:pt>
                <c:pt idx="3">
                  <c:v>302</c:v>
                </c:pt>
                <c:pt idx="4">
                  <c:v>341</c:v>
                </c:pt>
                <c:pt idx="5">
                  <c:v>583</c:v>
                </c:pt>
              </c:numCache>
            </c:numRef>
          </c:val>
          <c:extLst>
            <c:ext xmlns:c16="http://schemas.microsoft.com/office/drawing/2014/chart" uri="{C3380CC4-5D6E-409C-BE32-E72D297353CC}">
              <c16:uniqueId val="{00000000-611F-4024-9E6D-C8C5AE5DC91C}"/>
            </c:ext>
          </c:extLst>
        </c:ser>
        <c:dLbls>
          <c:showLegendKey val="0"/>
          <c:showVal val="0"/>
          <c:showCatName val="0"/>
          <c:showSerName val="0"/>
          <c:showPercent val="0"/>
          <c:showBubbleSize val="0"/>
        </c:dLbls>
        <c:gapWidth val="219"/>
        <c:overlap val="-27"/>
        <c:axId val="2079431552"/>
        <c:axId val="2079428672"/>
      </c:barChart>
      <c:catAx>
        <c:axId val="2079431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2079428672"/>
        <c:crosses val="autoZero"/>
        <c:auto val="1"/>
        <c:lblAlgn val="ctr"/>
        <c:lblOffset val="100"/>
        <c:noMultiLvlLbl val="0"/>
      </c:catAx>
      <c:valAx>
        <c:axId val="2079428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a:t>Obtained BW (GB/s)</a:t>
                </a:r>
              </a:p>
            </c:rich>
          </c:tx>
          <c:layout>
            <c:manualLayout>
              <c:xMode val="edge"/>
              <c:yMode val="edge"/>
              <c:x val="1.8539075911666451E-3"/>
              <c:y val="0.19319546260473608"/>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07943155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 Dst Operands/Instruction (apu</a:t>
            </a:r>
            <a:r>
              <a:rPr lang="en-US" baseline="0"/>
              <a:t> relative)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0</c:v>
          </c:tx>
          <c:spPr>
            <a:solidFill>
              <a:schemeClr val="accent1"/>
            </a:solidFill>
            <a:ln>
              <a:noFill/>
            </a:ln>
            <a:effectLst/>
          </c:spPr>
          <c:invertIfNegative val="0"/>
          <c:cat>
            <c:multiLvlStrRef>
              <c:f>Sheet3!$A$2:$B$25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Sheet3!$C$2:$C$25</c:f>
              <c:numCache>
                <c:formatCode>General</c:formatCode>
                <c:ptCount val="24"/>
                <c:pt idx="0">
                  <c:v>1</c:v>
                </c:pt>
                <c:pt idx="1">
                  <c:v>1.9417048028025587</c:v>
                </c:pt>
                <c:pt idx="2">
                  <c:v>1.9417048028025587</c:v>
                </c:pt>
                <c:pt idx="3">
                  <c:v>1</c:v>
                </c:pt>
                <c:pt idx="4">
                  <c:v>0.95496975269331508</c:v>
                </c:pt>
                <c:pt idx="5">
                  <c:v>0.91621198887869926</c:v>
                </c:pt>
                <c:pt idx="6">
                  <c:v>1</c:v>
                </c:pt>
                <c:pt idx="7">
                  <c:v>0.7776371772327304</c:v>
                </c:pt>
                <c:pt idx="8">
                  <c:v>0.7776371772327304</c:v>
                </c:pt>
                <c:pt idx="9">
                  <c:v>1</c:v>
                </c:pt>
                <c:pt idx="10">
                  <c:v>0.85453642481438252</c:v>
                </c:pt>
                <c:pt idx="11">
                  <c:v>0.85464940969443237</c:v>
                </c:pt>
                <c:pt idx="12">
                  <c:v>1</c:v>
                </c:pt>
                <c:pt idx="13">
                  <c:v>1.0273990001760154</c:v>
                </c:pt>
                <c:pt idx="14">
                  <c:v>1.0273990001760154</c:v>
                </c:pt>
                <c:pt idx="15">
                  <c:v>1</c:v>
                </c:pt>
                <c:pt idx="16">
                  <c:v>1.1239322033517793</c:v>
                </c:pt>
                <c:pt idx="17">
                  <c:v>1.1248378580361267</c:v>
                </c:pt>
                <c:pt idx="18">
                  <c:v>1</c:v>
                </c:pt>
                <c:pt idx="19">
                  <c:v>0.6408444343113332</c:v>
                </c:pt>
                <c:pt idx="20">
                  <c:v>0.64080876914857887</c:v>
                </c:pt>
                <c:pt idx="21">
                  <c:v>1</c:v>
                </c:pt>
                <c:pt idx="22">
                  <c:v>2.324716314721575</c:v>
                </c:pt>
                <c:pt idx="23">
                  <c:v>2.3326630639688326</c:v>
                </c:pt>
              </c:numCache>
            </c:numRef>
          </c:val>
          <c:extLst>
            <c:ext xmlns:c16="http://schemas.microsoft.com/office/drawing/2014/chart" uri="{C3380CC4-5D6E-409C-BE32-E72D297353CC}">
              <c16:uniqueId val="{00000000-005C-41A5-AA1D-3024A3A8E6CA}"/>
            </c:ext>
          </c:extLst>
        </c:ser>
        <c:ser>
          <c:idx val="1"/>
          <c:order val="1"/>
          <c:tx>
            <c:v>1</c:v>
          </c:tx>
          <c:spPr>
            <a:solidFill>
              <a:schemeClr val="accent2"/>
            </a:solidFill>
            <a:ln>
              <a:noFill/>
            </a:ln>
            <a:effectLst/>
          </c:spPr>
          <c:invertIfNegative val="0"/>
          <c:cat>
            <c:multiLvlStrRef>
              <c:f>Sheet3!$A$2:$B$25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Sheet3!$D$2:$D$25</c:f>
              <c:numCache>
                <c:formatCode>General</c:formatCode>
                <c:ptCount val="24"/>
                <c:pt idx="0">
                  <c:v>1</c:v>
                </c:pt>
                <c:pt idx="1">
                  <c:v>0.63873595664044835</c:v>
                </c:pt>
                <c:pt idx="2">
                  <c:v>0.63873595664044835</c:v>
                </c:pt>
                <c:pt idx="3">
                  <c:v>1</c:v>
                </c:pt>
                <c:pt idx="4">
                  <c:v>0.99241941074345619</c:v>
                </c:pt>
                <c:pt idx="5">
                  <c:v>0.9879625514423217</c:v>
                </c:pt>
                <c:pt idx="6">
                  <c:v>1</c:v>
                </c:pt>
                <c:pt idx="7">
                  <c:v>0.71544669276760087</c:v>
                </c:pt>
                <c:pt idx="8">
                  <c:v>0.71544669276760087</c:v>
                </c:pt>
                <c:pt idx="9">
                  <c:v>1</c:v>
                </c:pt>
                <c:pt idx="10">
                  <c:v>1.0386748138080724</c:v>
                </c:pt>
                <c:pt idx="11">
                  <c:v>1.038521298736629</c:v>
                </c:pt>
                <c:pt idx="12">
                  <c:v>1</c:v>
                </c:pt>
                <c:pt idx="13">
                  <c:v>0.94384118001594453</c:v>
                </c:pt>
                <c:pt idx="14">
                  <c:v>0.94384118001594453</c:v>
                </c:pt>
                <c:pt idx="15">
                  <c:v>1</c:v>
                </c:pt>
                <c:pt idx="16">
                  <c:v>0.61702286990432864</c:v>
                </c:pt>
                <c:pt idx="17">
                  <c:v>0.61776301916726706</c:v>
                </c:pt>
                <c:pt idx="18">
                  <c:v>1</c:v>
                </c:pt>
                <c:pt idx="19">
                  <c:v>1.0024501016507577</c:v>
                </c:pt>
                <c:pt idx="20">
                  <c:v>1.0029300443942089</c:v>
                </c:pt>
                <c:pt idx="21">
                  <c:v>1</c:v>
                </c:pt>
                <c:pt idx="22">
                  <c:v>0.74116814902104655</c:v>
                </c:pt>
                <c:pt idx="23">
                  <c:v>0.73922121088776183</c:v>
                </c:pt>
              </c:numCache>
            </c:numRef>
          </c:val>
          <c:extLst>
            <c:ext xmlns:c16="http://schemas.microsoft.com/office/drawing/2014/chart" uri="{C3380CC4-5D6E-409C-BE32-E72D297353CC}">
              <c16:uniqueId val="{00000001-005C-41A5-AA1D-3024A3A8E6CA}"/>
            </c:ext>
          </c:extLst>
        </c:ser>
        <c:ser>
          <c:idx val="2"/>
          <c:order val="2"/>
          <c:tx>
            <c:v>2</c:v>
          </c:tx>
          <c:spPr>
            <a:solidFill>
              <a:schemeClr val="accent3"/>
            </a:solidFill>
            <a:ln>
              <a:noFill/>
            </a:ln>
            <a:effectLst/>
          </c:spPr>
          <c:invertIfNegative val="0"/>
          <c:cat>
            <c:multiLvlStrRef>
              <c:f>Sheet3!$A$2:$B$25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Sheet3!$E$2:$E$25</c:f>
              <c:numCache>
                <c:formatCode>General</c:formatCode>
                <c:ptCount val="24"/>
                <c:pt idx="0">
                  <c:v>1</c:v>
                </c:pt>
                <c:pt idx="1">
                  <c:v>3.6812846161147221</c:v>
                </c:pt>
                <c:pt idx="2">
                  <c:v>3.6812846161147221</c:v>
                </c:pt>
                <c:pt idx="3">
                  <c:v>1</c:v>
                </c:pt>
                <c:pt idx="4">
                  <c:v>1.0622798568333558</c:v>
                </c:pt>
                <c:pt idx="5">
                  <c:v>1.1070604772068302</c:v>
                </c:pt>
                <c:pt idx="6">
                  <c:v>1</c:v>
                </c:pt>
                <c:pt idx="7">
                  <c:v>2.8726764793203263</c:v>
                </c:pt>
                <c:pt idx="8">
                  <c:v>2.8726764793203263</c:v>
                </c:pt>
                <c:pt idx="9">
                  <c:v>1</c:v>
                </c:pt>
                <c:pt idx="10">
                  <c:v>1.0637684877728557</c:v>
                </c:pt>
                <c:pt idx="11">
                  <c:v>1.063909136844682</c:v>
                </c:pt>
                <c:pt idx="12">
                  <c:v>1</c:v>
                </c:pt>
                <c:pt idx="13">
                  <c:v>1.3441203668902302</c:v>
                </c:pt>
                <c:pt idx="14">
                  <c:v>1.3441203668902302</c:v>
                </c:pt>
                <c:pt idx="15">
                  <c:v>1</c:v>
                </c:pt>
                <c:pt idx="16">
                  <c:v>2.3103845415347428</c:v>
                </c:pt>
                <c:pt idx="17">
                  <c:v>2.3063809650318587</c:v>
                </c:pt>
                <c:pt idx="18">
                  <c:v>1</c:v>
                </c:pt>
                <c:pt idx="19">
                  <c:v>1.3552177344466882</c:v>
                </c:pt>
                <c:pt idx="20">
                  <c:v>1.3542299936338484</c:v>
                </c:pt>
                <c:pt idx="21">
                  <c:v>1</c:v>
                </c:pt>
                <c:pt idx="22">
                  <c:v>1.6738437025842805</c:v>
                </c:pt>
                <c:pt idx="23">
                  <c:v>1.6795655259737856</c:v>
                </c:pt>
              </c:numCache>
            </c:numRef>
          </c:val>
          <c:extLst>
            <c:ext xmlns:c16="http://schemas.microsoft.com/office/drawing/2014/chart" uri="{C3380CC4-5D6E-409C-BE32-E72D297353CC}">
              <c16:uniqueId val="{00000002-005C-41A5-AA1D-3024A3A8E6CA}"/>
            </c:ext>
          </c:extLst>
        </c:ser>
        <c:dLbls>
          <c:showLegendKey val="0"/>
          <c:showVal val="0"/>
          <c:showCatName val="0"/>
          <c:showSerName val="0"/>
          <c:showPercent val="0"/>
          <c:showBubbleSize val="0"/>
        </c:dLbls>
        <c:gapWidth val="219"/>
        <c:overlap val="-27"/>
        <c:axId val="594056128"/>
        <c:axId val="594056456"/>
      </c:barChart>
      <c:catAx>
        <c:axId val="594056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94056456"/>
        <c:crosses val="autoZero"/>
        <c:auto val="1"/>
        <c:lblAlgn val="ctr"/>
        <c:lblOffset val="100"/>
        <c:noMultiLvlLbl val="0"/>
      </c:catAx>
      <c:valAx>
        <c:axId val="594056456"/>
        <c:scaling>
          <c:orientation val="minMax"/>
          <c:max val="2"/>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94056128"/>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t>
            </a:r>
            <a:r>
              <a:rPr lang="en-US" baseline="0"/>
              <a:t> Src Operands/Instruction (apu relative)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0</c:v>
          </c:tx>
          <c:spPr>
            <a:solidFill>
              <a:schemeClr val="accent1"/>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Sheet2!$C$2:$C$25</c:f>
              <c:numCache>
                <c:formatCode>General</c:formatCode>
                <c:ptCount val="24"/>
                <c:pt idx="0">
                  <c:v>1</c:v>
                </c:pt>
                <c:pt idx="1">
                  <c:v>2.0991929002745042</c:v>
                </c:pt>
                <c:pt idx="2">
                  <c:v>2.0991929002745042</c:v>
                </c:pt>
                <c:pt idx="3">
                  <c:v>1</c:v>
                </c:pt>
                <c:pt idx="4">
                  <c:v>1.4282280430643552</c:v>
                </c:pt>
                <c:pt idx="5">
                  <c:v>1.3702629347346085</c:v>
                </c:pt>
                <c:pt idx="6">
                  <c:v>1</c:v>
                </c:pt>
                <c:pt idx="7">
                  <c:v>0.38671429858342904</c:v>
                </c:pt>
                <c:pt idx="8">
                  <c:v>0.38671429858342904</c:v>
                </c:pt>
                <c:pt idx="9">
                  <c:v>1</c:v>
                </c:pt>
                <c:pt idx="10">
                  <c:v>0.9701836721471383</c:v>
                </c:pt>
                <c:pt idx="11">
                  <c:v>0.97031194764557327</c:v>
                </c:pt>
                <c:pt idx="12">
                  <c:v>1</c:v>
                </c:pt>
                <c:pt idx="13">
                  <c:v>1.246611328854748</c:v>
                </c:pt>
                <c:pt idx="14">
                  <c:v>1.246611328854748</c:v>
                </c:pt>
                <c:pt idx="15">
                  <c:v>1</c:v>
                </c:pt>
                <c:pt idx="16">
                  <c:v>0.25257037593738058</c:v>
                </c:pt>
                <c:pt idx="17">
                  <c:v>0.25227916746219947</c:v>
                </c:pt>
                <c:pt idx="18">
                  <c:v>1</c:v>
                </c:pt>
                <c:pt idx="19">
                  <c:v>1.1633914865622184</c:v>
                </c:pt>
                <c:pt idx="20">
                  <c:v>1.1632355986503111</c:v>
                </c:pt>
                <c:pt idx="21">
                  <c:v>1</c:v>
                </c:pt>
                <c:pt idx="22">
                  <c:v>1.5873750657548658</c:v>
                </c:pt>
                <c:pt idx="23">
                  <c:v>1.5928013070252607</c:v>
                </c:pt>
              </c:numCache>
            </c:numRef>
          </c:val>
          <c:extLst>
            <c:ext xmlns:c16="http://schemas.microsoft.com/office/drawing/2014/chart" uri="{C3380CC4-5D6E-409C-BE32-E72D297353CC}">
              <c16:uniqueId val="{00000000-59E2-4614-9116-962B7739D237}"/>
            </c:ext>
          </c:extLst>
        </c:ser>
        <c:ser>
          <c:idx val="1"/>
          <c:order val="1"/>
          <c:tx>
            <c:v>1</c:v>
          </c:tx>
          <c:spPr>
            <a:solidFill>
              <a:schemeClr val="accent2"/>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Sheet2!$D$2:$D$25</c:f>
              <c:numCache>
                <c:formatCode>General</c:formatCode>
                <c:ptCount val="24"/>
                <c:pt idx="0">
                  <c:v>1</c:v>
                </c:pt>
                <c:pt idx="1">
                  <c:v>1.2693913613580909</c:v>
                </c:pt>
                <c:pt idx="2">
                  <c:v>1.2693913613580909</c:v>
                </c:pt>
                <c:pt idx="3">
                  <c:v>1</c:v>
                </c:pt>
                <c:pt idx="4">
                  <c:v>1.0007826466854315</c:v>
                </c:pt>
                <c:pt idx="5">
                  <c:v>1.0056961078414961</c:v>
                </c:pt>
                <c:pt idx="6">
                  <c:v>1</c:v>
                </c:pt>
                <c:pt idx="7">
                  <c:v>0.71423773402712964</c:v>
                </c:pt>
                <c:pt idx="8">
                  <c:v>0.7143300318092507</c:v>
                </c:pt>
                <c:pt idx="9">
                  <c:v>1</c:v>
                </c:pt>
                <c:pt idx="10">
                  <c:v>1.034960880995764</c:v>
                </c:pt>
                <c:pt idx="11">
                  <c:v>1.0350977211907513</c:v>
                </c:pt>
                <c:pt idx="12">
                  <c:v>1</c:v>
                </c:pt>
                <c:pt idx="13">
                  <c:v>0.97875218628296523</c:v>
                </c:pt>
                <c:pt idx="14">
                  <c:v>0.97875218628296523</c:v>
                </c:pt>
                <c:pt idx="15">
                  <c:v>1</c:v>
                </c:pt>
                <c:pt idx="16">
                  <c:v>0.7126322075289534</c:v>
                </c:pt>
                <c:pt idx="17">
                  <c:v>0.71188111527413589</c:v>
                </c:pt>
                <c:pt idx="18">
                  <c:v>1</c:v>
                </c:pt>
                <c:pt idx="19">
                  <c:v>0.71537227304266282</c:v>
                </c:pt>
                <c:pt idx="20">
                  <c:v>0.71626173688810424</c:v>
                </c:pt>
                <c:pt idx="21">
                  <c:v>1</c:v>
                </c:pt>
                <c:pt idx="22">
                  <c:v>1.2254539398729578</c:v>
                </c:pt>
                <c:pt idx="23">
                  <c:v>1.2296429994638267</c:v>
                </c:pt>
              </c:numCache>
            </c:numRef>
          </c:val>
          <c:extLst>
            <c:ext xmlns:c16="http://schemas.microsoft.com/office/drawing/2014/chart" uri="{C3380CC4-5D6E-409C-BE32-E72D297353CC}">
              <c16:uniqueId val="{00000001-59E2-4614-9116-962B7739D237}"/>
            </c:ext>
          </c:extLst>
        </c:ser>
        <c:ser>
          <c:idx val="2"/>
          <c:order val="2"/>
          <c:tx>
            <c:v>2</c:v>
          </c:tx>
          <c:spPr>
            <a:solidFill>
              <a:schemeClr val="accent3"/>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Sheet2!$E$2:$E$25</c:f>
              <c:numCache>
                <c:formatCode>General</c:formatCode>
                <c:ptCount val="24"/>
                <c:pt idx="0">
                  <c:v>1</c:v>
                </c:pt>
                <c:pt idx="1">
                  <c:v>0.93795385220369787</c:v>
                </c:pt>
                <c:pt idx="2">
                  <c:v>0.93795385220369787</c:v>
                </c:pt>
                <c:pt idx="3">
                  <c:v>1</c:v>
                </c:pt>
                <c:pt idx="4">
                  <c:v>0.98025536186889228</c:v>
                </c:pt>
                <c:pt idx="5">
                  <c:v>0.98465304102648288</c:v>
                </c:pt>
                <c:pt idx="6">
                  <c:v>1</c:v>
                </c:pt>
                <c:pt idx="7">
                  <c:v>1.1331010865711908</c:v>
                </c:pt>
                <c:pt idx="8">
                  <c:v>1.1330252610472489</c:v>
                </c:pt>
                <c:pt idx="9">
                  <c:v>1</c:v>
                </c:pt>
                <c:pt idx="10">
                  <c:v>0.97308074722687155</c:v>
                </c:pt>
                <c:pt idx="11">
                  <c:v>0.97298040185080847</c:v>
                </c:pt>
                <c:pt idx="12">
                  <c:v>1</c:v>
                </c:pt>
                <c:pt idx="13">
                  <c:v>0.98115964520024701</c:v>
                </c:pt>
                <c:pt idx="14">
                  <c:v>0.98115964520024701</c:v>
                </c:pt>
                <c:pt idx="15">
                  <c:v>1</c:v>
                </c:pt>
                <c:pt idx="16">
                  <c:v>0.97777842769640644</c:v>
                </c:pt>
                <c:pt idx="17">
                  <c:v>0.9789765611550364</c:v>
                </c:pt>
                <c:pt idx="18">
                  <c:v>1</c:v>
                </c:pt>
                <c:pt idx="19">
                  <c:v>1.156170215593719</c:v>
                </c:pt>
                <c:pt idx="20">
                  <c:v>1.1555041233722729</c:v>
                </c:pt>
                <c:pt idx="21">
                  <c:v>1</c:v>
                </c:pt>
                <c:pt idx="22">
                  <c:v>0.90084123039554842</c:v>
                </c:pt>
                <c:pt idx="23">
                  <c:v>0.8984983943870718</c:v>
                </c:pt>
              </c:numCache>
            </c:numRef>
          </c:val>
          <c:extLst>
            <c:ext xmlns:c16="http://schemas.microsoft.com/office/drawing/2014/chart" uri="{C3380CC4-5D6E-409C-BE32-E72D297353CC}">
              <c16:uniqueId val="{00000002-59E2-4614-9116-962B7739D237}"/>
            </c:ext>
          </c:extLst>
        </c:ser>
        <c:ser>
          <c:idx val="3"/>
          <c:order val="3"/>
          <c:tx>
            <c:v>3</c:v>
          </c:tx>
          <c:spPr>
            <a:solidFill>
              <a:schemeClr val="accent4"/>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Sheet2!$F$2:$F$25</c:f>
              <c:numCache>
                <c:formatCode>General</c:formatCode>
                <c:ptCount val="24"/>
                <c:pt idx="0">
                  <c:v>1</c:v>
                </c:pt>
                <c:pt idx="1">
                  <c:v>0.79992432837513472</c:v>
                </c:pt>
                <c:pt idx="2">
                  <c:v>0.79992432837513472</c:v>
                </c:pt>
                <c:pt idx="3">
                  <c:v>1</c:v>
                </c:pt>
                <c:pt idx="4">
                  <c:v>1.1268347780498187</c:v>
                </c:pt>
                <c:pt idx="5">
                  <c:v>1.0811018152386125</c:v>
                </c:pt>
                <c:pt idx="6">
                  <c:v>1</c:v>
                </c:pt>
                <c:pt idx="7">
                  <c:v>1.9944399176300149</c:v>
                </c:pt>
                <c:pt idx="8">
                  <c:v>1.9944399176300149</c:v>
                </c:pt>
                <c:pt idx="9">
                  <c:v>1</c:v>
                </c:pt>
                <c:pt idx="10">
                  <c:v>1.0565234242032244</c:v>
                </c:pt>
                <c:pt idx="11">
                  <c:v>1.0566631153490753</c:v>
                </c:pt>
                <c:pt idx="12">
                  <c:v>1</c:v>
                </c:pt>
                <c:pt idx="13">
                  <c:v>1.2264779619682586</c:v>
                </c:pt>
                <c:pt idx="14">
                  <c:v>1.2264779619682586</c:v>
                </c:pt>
                <c:pt idx="15">
                  <c:v>1</c:v>
                </c:pt>
                <c:pt idx="16">
                  <c:v>7.3377214008396336</c:v>
                </c:pt>
                <c:pt idx="17">
                  <c:v>7.3232582292685526</c:v>
                </c:pt>
                <c:pt idx="18">
                  <c:v>1</c:v>
                </c:pt>
                <c:pt idx="19">
                  <c:v>1.2146068217496788</c:v>
                </c:pt>
                <c:pt idx="20">
                  <c:v>1.2145444800409291</c:v>
                </c:pt>
                <c:pt idx="21">
                  <c:v>1</c:v>
                </c:pt>
                <c:pt idx="22">
                  <c:v>1.0273540241977908</c:v>
                </c:pt>
                <c:pt idx="23">
                  <c:v>1.0308659042352646</c:v>
                </c:pt>
              </c:numCache>
            </c:numRef>
          </c:val>
          <c:extLst>
            <c:ext xmlns:c16="http://schemas.microsoft.com/office/drawing/2014/chart" uri="{C3380CC4-5D6E-409C-BE32-E72D297353CC}">
              <c16:uniqueId val="{00000003-59E2-4614-9116-962B7739D237}"/>
            </c:ext>
          </c:extLst>
        </c:ser>
        <c:dLbls>
          <c:showLegendKey val="0"/>
          <c:showVal val="0"/>
          <c:showCatName val="0"/>
          <c:showSerName val="0"/>
          <c:showPercent val="0"/>
          <c:showBubbleSize val="0"/>
        </c:dLbls>
        <c:gapWidth val="219"/>
        <c:overlap val="-27"/>
        <c:axId val="692250112"/>
        <c:axId val="692247816"/>
      </c:barChart>
      <c:catAx>
        <c:axId val="692250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47816"/>
        <c:crosses val="autoZero"/>
        <c:auto val="1"/>
        <c:lblAlgn val="ctr"/>
        <c:lblOffset val="100"/>
        <c:noMultiLvlLbl val="0"/>
      </c:catAx>
      <c:valAx>
        <c:axId val="692247816"/>
        <c:scaling>
          <c:orientation val="minMax"/>
          <c:max val="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22501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 Src Operands/Instruction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0</c:v>
          </c:tx>
          <c:spPr>
            <a:solidFill>
              <a:schemeClr val="accent1"/>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Sheet1!$C$2:$C$25</c:f>
              <c:numCache>
                <c:formatCode>General</c:formatCode>
                <c:ptCount val="24"/>
                <c:pt idx="0">
                  <c:v>1.7177550718199319E-2</c:v>
                </c:pt>
                <c:pt idx="1">
                  <c:v>3.6058992511749224E-2</c:v>
                </c:pt>
                <c:pt idx="2">
                  <c:v>3.6058992511749224E-2</c:v>
                </c:pt>
                <c:pt idx="3">
                  <c:v>1.4231180745878237E-3</c:v>
                </c:pt>
                <c:pt idx="4">
                  <c:v>2.0325371427180805E-3</c:v>
                </c:pt>
                <c:pt idx="5">
                  <c:v>1.9500459493585769E-3</c:v>
                </c:pt>
                <c:pt idx="6">
                  <c:v>5.5812687176694797E-2</c:v>
                </c:pt>
                <c:pt idx="7">
                  <c:v>2.1583564173591873E-2</c:v>
                </c:pt>
                <c:pt idx="8">
                  <c:v>2.1583564173591873E-2</c:v>
                </c:pt>
                <c:pt idx="9">
                  <c:v>3.2294362552042308E-2</c:v>
                </c:pt>
                <c:pt idx="10">
                  <c:v>3.1331463250391434E-2</c:v>
                </c:pt>
                <c:pt idx="11">
                  <c:v>3.1335605825844437E-2</c:v>
                </c:pt>
                <c:pt idx="12">
                  <c:v>1.5582488251298541E-2</c:v>
                </c:pt>
                <c:pt idx="13">
                  <c:v>1.9425306385814772E-2</c:v>
                </c:pt>
                <c:pt idx="14">
                  <c:v>1.9425306385814772E-2</c:v>
                </c:pt>
                <c:pt idx="15">
                  <c:v>3.8372317803982217E-2</c:v>
                </c:pt>
                <c:pt idx="16">
                  <c:v>9.691710733340431E-3</c:v>
                </c:pt>
                <c:pt idx="17">
                  <c:v>9.6805363891835673E-3</c:v>
                </c:pt>
                <c:pt idx="18">
                  <c:v>3.1195840554592721E-2</c:v>
                </c:pt>
                <c:pt idx="19">
                  <c:v>3.6292975317365563E-2</c:v>
                </c:pt>
                <c:pt idx="20">
                  <c:v>3.6288112262921321E-2</c:v>
                </c:pt>
                <c:pt idx="21">
                  <c:v>2.0703933747412008E-2</c:v>
                </c:pt>
                <c:pt idx="22">
                  <c:v>3.286490819368252E-2</c:v>
                </c:pt>
                <c:pt idx="23">
                  <c:v>3.297725273344225E-2</c:v>
                </c:pt>
              </c:numCache>
            </c:numRef>
          </c:val>
          <c:extLst>
            <c:ext xmlns:c16="http://schemas.microsoft.com/office/drawing/2014/chart" uri="{C3380CC4-5D6E-409C-BE32-E72D297353CC}">
              <c16:uniqueId val="{00000000-AFF4-460D-BA14-08D3BEC736FB}"/>
            </c:ext>
          </c:extLst>
        </c:ser>
        <c:ser>
          <c:idx val="1"/>
          <c:order val="1"/>
          <c:tx>
            <c:v>1</c:v>
          </c:tx>
          <c:spPr>
            <a:solidFill>
              <a:schemeClr val="accent2"/>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Sheet1!$D$2:$D$25</c:f>
              <c:numCache>
                <c:formatCode>General</c:formatCode>
                <c:ptCount val="24"/>
                <c:pt idx="0">
                  <c:v>0.20361320894417295</c:v>
                </c:pt>
                <c:pt idx="1">
                  <c:v>0.25846484849213314</c:v>
                </c:pt>
                <c:pt idx="2">
                  <c:v>0.25846484849213314</c:v>
                </c:pt>
                <c:pt idx="3">
                  <c:v>0.29534433371702734</c:v>
                </c:pt>
                <c:pt idx="4">
                  <c:v>0.29557548398087197</c:v>
                </c:pt>
                <c:pt idx="5">
                  <c:v>0.29702664689225433</c:v>
                </c:pt>
                <c:pt idx="6">
                  <c:v>0.38851075415191944</c:v>
                </c:pt>
                <c:pt idx="7">
                  <c:v>0.27748904069063818</c:v>
                </c:pt>
                <c:pt idx="8">
                  <c:v>0.27752489937157659</c:v>
                </c:pt>
                <c:pt idx="9">
                  <c:v>0.2577922808596827</c:v>
                </c:pt>
                <c:pt idx="10">
                  <c:v>0.26680492611244461</c:v>
                </c:pt>
                <c:pt idx="11">
                  <c:v>0.26684020245842371</c:v>
                </c:pt>
                <c:pt idx="12">
                  <c:v>0.30175612169181298</c:v>
                </c:pt>
                <c:pt idx="13">
                  <c:v>0.29534446383013047</c:v>
                </c:pt>
                <c:pt idx="14">
                  <c:v>0.29534446383013047</c:v>
                </c:pt>
                <c:pt idx="15">
                  <c:v>0.38265996520394358</c:v>
                </c:pt>
                <c:pt idx="16">
                  <c:v>0.2726958157362388</c:v>
                </c:pt>
                <c:pt idx="17">
                  <c:v>0.27240840280014539</c:v>
                </c:pt>
                <c:pt idx="18">
                  <c:v>0.37088388214904677</c:v>
                </c:pt>
                <c:pt idx="19">
                  <c:v>0.26532004580785068</c:v>
                </c:pt>
                <c:pt idx="20">
                  <c:v>0.26564993361187922</c:v>
                </c:pt>
                <c:pt idx="21">
                  <c:v>0.20600414078674947</c:v>
                </c:pt>
                <c:pt idx="22">
                  <c:v>0.2524485859572656</c:v>
                </c:pt>
                <c:pt idx="23">
                  <c:v>0.25331154957898705</c:v>
                </c:pt>
              </c:numCache>
            </c:numRef>
          </c:val>
          <c:extLst>
            <c:ext xmlns:c16="http://schemas.microsoft.com/office/drawing/2014/chart" uri="{C3380CC4-5D6E-409C-BE32-E72D297353CC}">
              <c16:uniqueId val="{00000001-AFF4-460D-BA14-08D3BEC736FB}"/>
            </c:ext>
          </c:extLst>
        </c:ser>
        <c:ser>
          <c:idx val="2"/>
          <c:order val="2"/>
          <c:tx>
            <c:v>2</c:v>
          </c:tx>
          <c:spPr>
            <a:solidFill>
              <a:schemeClr val="accent3"/>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Sheet1!$E$2:$E$25</c:f>
              <c:numCache>
                <c:formatCode>General</c:formatCode>
                <c:ptCount val="24"/>
                <c:pt idx="0">
                  <c:v>0.59529098178587292</c:v>
                </c:pt>
                <c:pt idx="1">
                  <c:v>0.55835546954818083</c:v>
                </c:pt>
                <c:pt idx="2">
                  <c:v>0.55835546954818083</c:v>
                </c:pt>
                <c:pt idx="3">
                  <c:v>0.61423981516109682</c:v>
                </c:pt>
                <c:pt idx="4">
                  <c:v>0.6021118722850225</c:v>
                </c:pt>
                <c:pt idx="5">
                  <c:v>0.60481310191791871</c:v>
                </c:pt>
                <c:pt idx="6">
                  <c:v>0.4729104274435067</c:v>
                </c:pt>
                <c:pt idx="7">
                  <c:v>0.53585531918708373</c:v>
                </c:pt>
                <c:pt idx="8">
                  <c:v>0.53581946050614526</c:v>
                </c:pt>
                <c:pt idx="9">
                  <c:v>0.57736018904017106</c:v>
                </c:pt>
                <c:pt idx="10">
                  <c:v>0.56181808417025747</c:v>
                </c:pt>
                <c:pt idx="11">
                  <c:v>0.56176014874496438</c:v>
                </c:pt>
                <c:pt idx="12">
                  <c:v>0.61488993321790752</c:v>
                </c:pt>
                <c:pt idx="13">
                  <c:v>0.60330518871328576</c:v>
                </c:pt>
                <c:pt idx="14">
                  <c:v>0.60330518871328576</c:v>
                </c:pt>
                <c:pt idx="15">
                  <c:v>0.54803788903924222</c:v>
                </c:pt>
                <c:pt idx="16">
                  <c:v>0.53585962546284793</c:v>
                </c:pt>
                <c:pt idx="17">
                  <c:v>0.53651624799430275</c:v>
                </c:pt>
                <c:pt idx="18">
                  <c:v>0.47660311958405543</c:v>
                </c:pt>
                <c:pt idx="19">
                  <c:v>0.55103433152213643</c:v>
                </c:pt>
                <c:pt idx="20">
                  <c:v>0.55071686989146451</c:v>
                </c:pt>
                <c:pt idx="21">
                  <c:v>0.63043478260869568</c:v>
                </c:pt>
                <c:pt idx="22">
                  <c:v>0.5679216452493675</c:v>
                </c:pt>
                <c:pt idx="23">
                  <c:v>0.56644463993967575</c:v>
                </c:pt>
              </c:numCache>
            </c:numRef>
          </c:val>
          <c:extLst>
            <c:ext xmlns:c16="http://schemas.microsoft.com/office/drawing/2014/chart" uri="{C3380CC4-5D6E-409C-BE32-E72D297353CC}">
              <c16:uniqueId val="{00000002-AFF4-460D-BA14-08D3BEC736FB}"/>
            </c:ext>
          </c:extLst>
        </c:ser>
        <c:ser>
          <c:idx val="3"/>
          <c:order val="3"/>
          <c:tx>
            <c:v>3</c:v>
          </c:tx>
          <c:spPr>
            <a:solidFill>
              <a:schemeClr val="accent4"/>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Sheet1!$F$2:$F$25</c:f>
              <c:numCache>
                <c:formatCode>General</c:formatCode>
                <c:ptCount val="24"/>
                <c:pt idx="0">
                  <c:v>0.18391825855175478</c:v>
                </c:pt>
                <c:pt idx="1">
                  <c:v>0.14712068944793683</c:v>
                </c:pt>
                <c:pt idx="2">
                  <c:v>0.14712068944793683</c:v>
                </c:pt>
                <c:pt idx="3">
                  <c:v>8.8992733047287984E-2</c:v>
                </c:pt>
                <c:pt idx="4">
                  <c:v>0.10028010659138752</c:v>
                </c:pt>
                <c:pt idx="5">
                  <c:v>9.6210205240468305E-2</c:v>
                </c:pt>
                <c:pt idx="6">
                  <c:v>8.2766131227879111E-2</c:v>
                </c:pt>
                <c:pt idx="7">
                  <c:v>0.16507207594868623</c:v>
                </c:pt>
                <c:pt idx="8">
                  <c:v>0.16507207594868623</c:v>
                </c:pt>
                <c:pt idx="9">
                  <c:v>0.13255316754810398</c:v>
                </c:pt>
                <c:pt idx="10">
                  <c:v>0.14004552646690654</c:v>
                </c:pt>
                <c:pt idx="11">
                  <c:v>0.14006404297076749</c:v>
                </c:pt>
                <c:pt idx="12">
                  <c:v>6.4803363838733613E-2</c:v>
                </c:pt>
                <c:pt idx="13">
                  <c:v>7.9479897609617559E-2</c:v>
                </c:pt>
                <c:pt idx="14">
                  <c:v>7.9479897609617559E-2</c:v>
                </c:pt>
                <c:pt idx="15">
                  <c:v>2.4743862362265608E-2</c:v>
                </c:pt>
                <c:pt idx="16">
                  <c:v>0.18156356839502669</c:v>
                </c:pt>
                <c:pt idx="17">
                  <c:v>0.18120569366835002</c:v>
                </c:pt>
                <c:pt idx="18">
                  <c:v>0.12131715771230503</c:v>
                </c:pt>
                <c:pt idx="19">
                  <c:v>0.14735264735264736</c:v>
                </c:pt>
                <c:pt idx="20">
                  <c:v>0.14734508423373491</c:v>
                </c:pt>
                <c:pt idx="21">
                  <c:v>0.14285714285714285</c:v>
                </c:pt>
                <c:pt idx="22">
                  <c:v>0.14676486059968438</c:v>
                </c:pt>
                <c:pt idx="23">
                  <c:v>0.14726655774789493</c:v>
                </c:pt>
              </c:numCache>
            </c:numRef>
          </c:val>
          <c:extLst>
            <c:ext xmlns:c16="http://schemas.microsoft.com/office/drawing/2014/chart" uri="{C3380CC4-5D6E-409C-BE32-E72D297353CC}">
              <c16:uniqueId val="{00000003-AFF4-460D-BA14-08D3BEC736FB}"/>
            </c:ext>
          </c:extLst>
        </c:ser>
        <c:ser>
          <c:idx val="4"/>
          <c:order val="4"/>
          <c:tx>
            <c:v>4</c:v>
          </c:tx>
          <c:spPr>
            <a:solidFill>
              <a:schemeClr val="accent5"/>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Sheet1!$G$2:$G$25</c:f>
              <c:numCache>
                <c:formatCode>General</c:formatCode>
                <c:ptCount val="24"/>
                <c:pt idx="0">
                  <c:v>0</c:v>
                </c:pt>
                <c:pt idx="1">
                  <c:v>0</c:v>
                </c:pt>
                <c:pt idx="2">
                  <c:v>0</c:v>
                </c:pt>
                <c:pt idx="3">
                  <c:v>0</c:v>
                </c:pt>
                <c:pt idx="4">
                  <c:v>0</c:v>
                </c:pt>
                <c:pt idx="5">
                  <c:v>0</c:v>
                </c:pt>
                <c:pt idx="6">
                  <c:v>0</c:v>
                </c:pt>
                <c:pt idx="7">
                  <c:v>0</c:v>
                </c:pt>
                <c:pt idx="8">
                  <c:v>0</c:v>
                </c:pt>
                <c:pt idx="9">
                  <c:v>0</c:v>
                </c:pt>
                <c:pt idx="10">
                  <c:v>0</c:v>
                </c:pt>
                <c:pt idx="11">
                  <c:v>0</c:v>
                </c:pt>
                <c:pt idx="12">
                  <c:v>2.968093000247341E-3</c:v>
                </c:pt>
                <c:pt idx="13">
                  <c:v>2.4451434611515097E-3</c:v>
                </c:pt>
                <c:pt idx="14">
                  <c:v>2.4451434611515097E-3</c:v>
                </c:pt>
                <c:pt idx="15">
                  <c:v>6.1859655905664021E-3</c:v>
                </c:pt>
                <c:pt idx="16">
                  <c:v>1.8927967254616651E-4</c:v>
                </c:pt>
                <c:pt idx="17">
                  <c:v>1.8911914801823817E-4</c:v>
                </c:pt>
                <c:pt idx="18">
                  <c:v>0</c:v>
                </c:pt>
                <c:pt idx="19">
                  <c:v>0</c:v>
                </c:pt>
                <c:pt idx="20">
                  <c:v>0</c:v>
                </c:pt>
                <c:pt idx="21">
                  <c:v>0</c:v>
                </c:pt>
                <c:pt idx="22">
                  <c:v>0</c:v>
                </c:pt>
                <c:pt idx="23">
                  <c:v>0</c:v>
                </c:pt>
              </c:numCache>
            </c:numRef>
          </c:val>
          <c:extLst>
            <c:ext xmlns:c16="http://schemas.microsoft.com/office/drawing/2014/chart" uri="{C3380CC4-5D6E-409C-BE32-E72D297353CC}">
              <c16:uniqueId val="{00000004-AFF4-460D-BA14-08D3BEC736FB}"/>
            </c:ext>
          </c:extLst>
        </c:ser>
        <c:dLbls>
          <c:showLegendKey val="0"/>
          <c:showVal val="0"/>
          <c:showCatName val="0"/>
          <c:showSerName val="0"/>
          <c:showPercent val="0"/>
          <c:showBubbleSize val="0"/>
        </c:dLbls>
        <c:gapWidth val="219"/>
        <c:overlap val="-27"/>
        <c:axId val="580161768"/>
        <c:axId val="580164392"/>
      </c:barChart>
      <c:catAx>
        <c:axId val="580161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0164392"/>
        <c:crosses val="autoZero"/>
        <c:auto val="1"/>
        <c:lblAlgn val="ctr"/>
        <c:lblOffset val="100"/>
        <c:noMultiLvlLbl val="0"/>
      </c:catAx>
      <c:valAx>
        <c:axId val="580164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0161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t>
            </a:r>
            <a:r>
              <a:rPr lang="en-US" baseline="0"/>
              <a:t> Operands/Instruction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0</c:v>
          </c:tx>
          <c:spPr>
            <a:solidFill>
              <a:schemeClr val="accent1"/>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Sheet1!$C$2:$C$25</c:f>
              <c:numCache>
                <c:formatCode>General</c:formatCode>
                <c:ptCount val="24"/>
                <c:pt idx="0">
                  <c:v>1.7177550718199319E-2</c:v>
                </c:pt>
                <c:pt idx="1">
                  <c:v>3.6058992511749224E-2</c:v>
                </c:pt>
                <c:pt idx="2">
                  <c:v>3.6058992511749224E-2</c:v>
                </c:pt>
                <c:pt idx="3">
                  <c:v>1.4231180745878237E-3</c:v>
                </c:pt>
                <c:pt idx="4">
                  <c:v>2.0325371427180805E-3</c:v>
                </c:pt>
                <c:pt idx="5">
                  <c:v>1.9500459493585769E-3</c:v>
                </c:pt>
                <c:pt idx="6">
                  <c:v>5.5812687176694797E-2</c:v>
                </c:pt>
                <c:pt idx="7">
                  <c:v>2.1583564173591873E-2</c:v>
                </c:pt>
                <c:pt idx="8">
                  <c:v>2.1583564173591873E-2</c:v>
                </c:pt>
                <c:pt idx="9">
                  <c:v>3.2294362552042308E-2</c:v>
                </c:pt>
                <c:pt idx="10">
                  <c:v>3.1331463250391434E-2</c:v>
                </c:pt>
                <c:pt idx="11">
                  <c:v>3.1335605825844437E-2</c:v>
                </c:pt>
                <c:pt idx="12">
                  <c:v>1.5582488251298541E-2</c:v>
                </c:pt>
                <c:pt idx="13">
                  <c:v>1.9425306385814772E-2</c:v>
                </c:pt>
                <c:pt idx="14">
                  <c:v>1.9425306385814772E-2</c:v>
                </c:pt>
                <c:pt idx="15">
                  <c:v>3.8372317803982217E-2</c:v>
                </c:pt>
                <c:pt idx="16">
                  <c:v>9.691710733340431E-3</c:v>
                </c:pt>
                <c:pt idx="17">
                  <c:v>9.6805363891835673E-3</c:v>
                </c:pt>
                <c:pt idx="18">
                  <c:v>3.1195840554592721E-2</c:v>
                </c:pt>
                <c:pt idx="19">
                  <c:v>3.6292975317365563E-2</c:v>
                </c:pt>
                <c:pt idx="20">
                  <c:v>3.6288112262921321E-2</c:v>
                </c:pt>
                <c:pt idx="21">
                  <c:v>2.0703933747412008E-2</c:v>
                </c:pt>
                <c:pt idx="22">
                  <c:v>3.286490819368252E-2</c:v>
                </c:pt>
                <c:pt idx="23">
                  <c:v>3.297725273344225E-2</c:v>
                </c:pt>
              </c:numCache>
            </c:numRef>
          </c:val>
          <c:extLst>
            <c:ext xmlns:c16="http://schemas.microsoft.com/office/drawing/2014/chart" uri="{C3380CC4-5D6E-409C-BE32-E72D297353CC}">
              <c16:uniqueId val="{00000000-3F12-499C-B446-2787B0C31DB3}"/>
            </c:ext>
          </c:extLst>
        </c:ser>
        <c:ser>
          <c:idx val="1"/>
          <c:order val="1"/>
          <c:tx>
            <c:v>1</c:v>
          </c:tx>
          <c:spPr>
            <a:solidFill>
              <a:schemeClr val="accent2"/>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Sheet1!$D$2:$D$25</c:f>
              <c:numCache>
                <c:formatCode>General</c:formatCode>
                <c:ptCount val="24"/>
                <c:pt idx="0">
                  <c:v>4.1463053457722492E-2</c:v>
                </c:pt>
                <c:pt idx="1">
                  <c:v>3.3757226823082562E-2</c:v>
                </c:pt>
                <c:pt idx="2">
                  <c:v>3.3757226823082562E-2</c:v>
                </c:pt>
                <c:pt idx="3">
                  <c:v>0.1066313869315525</c:v>
                </c:pt>
                <c:pt idx="4">
                  <c:v>9.9225873964201836E-2</c:v>
                </c:pt>
                <c:pt idx="5">
                  <c:v>9.5198758993746399E-2</c:v>
                </c:pt>
                <c:pt idx="6">
                  <c:v>0.15736455213721753</c:v>
                </c:pt>
                <c:pt idx="7">
                  <c:v>7.249280585213673E-2</c:v>
                </c:pt>
                <c:pt idx="8">
                  <c:v>7.249280585213673E-2</c:v>
                </c:pt>
                <c:pt idx="9">
                  <c:v>0.12186339597164397</c:v>
                </c:pt>
                <c:pt idx="10">
                  <c:v>9.0301044795234181E-2</c:v>
                </c:pt>
                <c:pt idx="11">
                  <c:v>9.0312984195847532E-2</c:v>
                </c:pt>
                <c:pt idx="12">
                  <c:v>7.1481573089290137E-2</c:v>
                </c:pt>
                <c:pt idx="13">
                  <c:v>6.5416077667265218E-2</c:v>
                </c:pt>
                <c:pt idx="14">
                  <c:v>6.5416077667265218E-2</c:v>
                </c:pt>
                <c:pt idx="15">
                  <c:v>0.12429924608544365</c:v>
                </c:pt>
                <c:pt idx="16">
                  <c:v>0.10826205770664017</c:v>
                </c:pt>
                <c:pt idx="17">
                  <c:v>0.10842732653489397</c:v>
                </c:pt>
                <c:pt idx="18">
                  <c:v>0.15424610051993068</c:v>
                </c:pt>
                <c:pt idx="19">
                  <c:v>3.6889939328963721E-2</c:v>
                </c:pt>
                <c:pt idx="20">
                  <c:v>3.689717759126844E-2</c:v>
                </c:pt>
                <c:pt idx="21">
                  <c:v>3.6231884057971016E-2</c:v>
                </c:pt>
                <c:pt idx="22">
                  <c:v>3.5119360737456473E-2</c:v>
                </c:pt>
                <c:pt idx="23">
                  <c:v>3.5239411838632648E-2</c:v>
                </c:pt>
              </c:numCache>
            </c:numRef>
          </c:val>
          <c:extLst>
            <c:ext xmlns:c16="http://schemas.microsoft.com/office/drawing/2014/chart" uri="{C3380CC4-5D6E-409C-BE32-E72D297353CC}">
              <c16:uniqueId val="{00000001-3F12-499C-B446-2787B0C31DB3}"/>
            </c:ext>
          </c:extLst>
        </c:ser>
        <c:ser>
          <c:idx val="2"/>
          <c:order val="2"/>
          <c:tx>
            <c:v>2</c:v>
          </c:tx>
          <c:spPr>
            <a:solidFill>
              <a:schemeClr val="accent3"/>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Sheet1!$E$2:$E$25</c:f>
              <c:numCache>
                <c:formatCode>General</c:formatCode>
                <c:ptCount val="24"/>
                <c:pt idx="0">
                  <c:v>0.18021620020731527</c:v>
                </c:pt>
                <c:pt idx="1">
                  <c:v>0.30383307090399897</c:v>
                </c:pt>
                <c:pt idx="2">
                  <c:v>0.30383307090399897</c:v>
                </c:pt>
                <c:pt idx="3">
                  <c:v>0.19270870447881683</c:v>
                </c:pt>
                <c:pt idx="4">
                  <c:v>0.20209581056909579</c:v>
                </c:pt>
                <c:pt idx="5">
                  <c:v>0.20734087699767639</c:v>
                </c:pt>
                <c:pt idx="6">
                  <c:v>0.26817315545875309</c:v>
                </c:pt>
                <c:pt idx="7">
                  <c:v>0.30548794700086956</c:v>
                </c:pt>
                <c:pt idx="8">
                  <c:v>0.30552380568180798</c:v>
                </c:pt>
                <c:pt idx="9">
                  <c:v>0.23202430516484754</c:v>
                </c:pt>
                <c:pt idx="10">
                  <c:v>0.26872182998219429</c:v>
                </c:pt>
                <c:pt idx="11">
                  <c:v>0.26875735977688253</c:v>
                </c:pt>
                <c:pt idx="12">
                  <c:v>0.27974276527331188</c:v>
                </c:pt>
                <c:pt idx="13">
                  <c:v>0.28536012803042843</c:v>
                </c:pt>
                <c:pt idx="14">
                  <c:v>0.28536012803042843</c:v>
                </c:pt>
                <c:pt idx="15">
                  <c:v>0.29934274115600235</c:v>
                </c:pt>
                <c:pt idx="16">
                  <c:v>0.28213613940447885</c:v>
                </c:pt>
                <c:pt idx="17">
                  <c:v>0.28171956585335584</c:v>
                </c:pt>
                <c:pt idx="18">
                  <c:v>0.27383015597920279</c:v>
                </c:pt>
                <c:pt idx="19">
                  <c:v>0.31073804244535952</c:v>
                </c:pt>
                <c:pt idx="20">
                  <c:v>0.31104966318687344</c:v>
                </c:pt>
                <c:pt idx="21">
                  <c:v>0.17080745341614906</c:v>
                </c:pt>
                <c:pt idx="22">
                  <c:v>0.28411111946093537</c:v>
                </c:pt>
                <c:pt idx="23">
                  <c:v>0.28508231745632778</c:v>
                </c:pt>
              </c:numCache>
            </c:numRef>
          </c:val>
          <c:extLst>
            <c:ext xmlns:c16="http://schemas.microsoft.com/office/drawing/2014/chart" uri="{C3380CC4-5D6E-409C-BE32-E72D297353CC}">
              <c16:uniqueId val="{00000002-3F12-499C-B446-2787B0C31DB3}"/>
            </c:ext>
          </c:extLst>
        </c:ser>
        <c:ser>
          <c:idx val="3"/>
          <c:order val="3"/>
          <c:tx>
            <c:v>3</c:v>
          </c:tx>
          <c:spPr>
            <a:solidFill>
              <a:schemeClr val="accent4"/>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Sheet1!$F$2:$F$25</c:f>
              <c:numCache>
                <c:formatCode>General</c:formatCode>
                <c:ptCount val="24"/>
                <c:pt idx="0">
                  <c:v>0.50111061750333186</c:v>
                </c:pt>
                <c:pt idx="1">
                  <c:v>0.30411553301200767</c:v>
                </c:pt>
                <c:pt idx="2">
                  <c:v>0.30411553301200767</c:v>
                </c:pt>
                <c:pt idx="3">
                  <c:v>0.498265054701101</c:v>
                </c:pt>
                <c:pt idx="4">
                  <c:v>0.48725697528685979</c:v>
                </c:pt>
                <c:pt idx="5">
                  <c:v>0.47980282868734264</c:v>
                </c:pt>
                <c:pt idx="6">
                  <c:v>0.33732643615573099</c:v>
                </c:pt>
                <c:pt idx="7">
                  <c:v>0.24199791123183534</c:v>
                </c:pt>
                <c:pt idx="8">
                  <c:v>0.24196205255089692</c:v>
                </c:pt>
                <c:pt idx="9">
                  <c:v>0.3175424777765275</c:v>
                </c:pt>
                <c:pt idx="10">
                  <c:v>0.29501315805781281</c:v>
                </c:pt>
                <c:pt idx="11">
                  <c:v>0.29491994628654067</c:v>
                </c:pt>
                <c:pt idx="12">
                  <c:v>0.46796932970566413</c:v>
                </c:pt>
                <c:pt idx="13">
                  <c:v>0.43551570877322565</c:v>
                </c:pt>
                <c:pt idx="14">
                  <c:v>0.43551570877322565</c:v>
                </c:pt>
                <c:pt idx="15">
                  <c:v>0.35917262710226172</c:v>
                </c:pt>
                <c:pt idx="16">
                  <c:v>0.22203984337107097</c:v>
                </c:pt>
                <c:pt idx="17">
                  <c:v>0.22295670058006389</c:v>
                </c:pt>
                <c:pt idx="18">
                  <c:v>0.20797227036395147</c:v>
                </c:pt>
                <c:pt idx="19">
                  <c:v>0.28715187251772617</c:v>
                </c:pt>
                <c:pt idx="20">
                  <c:v>0.28707685186313087</c:v>
                </c:pt>
                <c:pt idx="21">
                  <c:v>0.46997929606625261</c:v>
                </c:pt>
                <c:pt idx="22">
                  <c:v>0.32429047368552893</c:v>
                </c:pt>
                <c:pt idx="23">
                  <c:v>0.32198064597210002</c:v>
                </c:pt>
              </c:numCache>
            </c:numRef>
          </c:val>
          <c:extLst>
            <c:ext xmlns:c16="http://schemas.microsoft.com/office/drawing/2014/chart" uri="{C3380CC4-5D6E-409C-BE32-E72D297353CC}">
              <c16:uniqueId val="{00000003-3F12-499C-B446-2787B0C31DB3}"/>
            </c:ext>
          </c:extLst>
        </c:ser>
        <c:ser>
          <c:idx val="4"/>
          <c:order val="4"/>
          <c:tx>
            <c:v>4</c:v>
          </c:tx>
          <c:spPr>
            <a:solidFill>
              <a:schemeClr val="accent5"/>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Sheet1!$G$2:$G$25</c:f>
              <c:numCache>
                <c:formatCode>General</c:formatCode>
                <c:ptCount val="24"/>
                <c:pt idx="0">
                  <c:v>0.25025914408411076</c:v>
                </c:pt>
                <c:pt idx="1">
                  <c:v>0.18117239804319868</c:v>
                </c:pt>
                <c:pt idx="2">
                  <c:v>0.18117239804319868</c:v>
                </c:pt>
                <c:pt idx="3">
                  <c:v>0.14437418434684551</c:v>
                </c:pt>
                <c:pt idx="4">
                  <c:v>0.13942202158597278</c:v>
                </c:pt>
                <c:pt idx="5">
                  <c:v>0.14858033292738507</c:v>
                </c:pt>
                <c:pt idx="6">
                  <c:v>0.15518649605227336</c:v>
                </c:pt>
                <c:pt idx="7">
                  <c:v>0.19359877721898</c:v>
                </c:pt>
                <c:pt idx="8">
                  <c:v>0.19359877721898</c:v>
                </c:pt>
                <c:pt idx="9">
                  <c:v>0.16484753010014627</c:v>
                </c:pt>
                <c:pt idx="10">
                  <c:v>0.17524797878185716</c:v>
                </c:pt>
                <c:pt idx="11">
                  <c:v>0.1752711496746204</c:v>
                </c:pt>
                <c:pt idx="12">
                  <c:v>0.14790996784565916</c:v>
                </c:pt>
                <c:pt idx="13">
                  <c:v>0.15392517691207247</c:v>
                </c:pt>
                <c:pt idx="14">
                  <c:v>0.15392517691207247</c:v>
                </c:pt>
                <c:pt idx="15">
                  <c:v>0.16334815387589408</c:v>
                </c:pt>
                <c:pt idx="16">
                  <c:v>0.19659059989826216</c:v>
                </c:pt>
                <c:pt idx="17">
                  <c:v>0.19629385569618008</c:v>
                </c:pt>
                <c:pt idx="18">
                  <c:v>0.3024263431542461</c:v>
                </c:pt>
                <c:pt idx="19">
                  <c:v>0.18285373163421945</c:v>
                </c:pt>
                <c:pt idx="20">
                  <c:v>0.18262214805160001</c:v>
                </c:pt>
                <c:pt idx="21">
                  <c:v>0.28260869565217389</c:v>
                </c:pt>
                <c:pt idx="22">
                  <c:v>0.20069637534129905</c:v>
                </c:pt>
                <c:pt idx="23">
                  <c:v>0.20138243056428301</c:v>
                </c:pt>
              </c:numCache>
            </c:numRef>
          </c:val>
          <c:extLst>
            <c:ext xmlns:c16="http://schemas.microsoft.com/office/drawing/2014/chart" uri="{C3380CC4-5D6E-409C-BE32-E72D297353CC}">
              <c16:uniqueId val="{00000004-3F12-499C-B446-2787B0C31DB3}"/>
            </c:ext>
          </c:extLst>
        </c:ser>
        <c:ser>
          <c:idx val="5"/>
          <c:order val="5"/>
          <c:tx>
            <c:v>5</c:v>
          </c:tx>
          <c:spPr>
            <a:solidFill>
              <a:schemeClr val="accent6"/>
            </a:solidFill>
            <a:ln>
              <a:noFill/>
            </a:ln>
            <a:effectLst/>
          </c:spPr>
          <c:invertIfNegative val="0"/>
          <c:cat>
            <c:multiLvlStrRef>
              <c:f>Sheet1!$A$2:$B$25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Sheet1!$H$2:$H$25</c:f>
              <c:numCache>
                <c:formatCode>General</c:formatCode>
                <c:ptCount val="24"/>
                <c:pt idx="0">
                  <c:v>9.7734340293203024E-3</c:v>
                </c:pt>
                <c:pt idx="1">
                  <c:v>0.14106277870596295</c:v>
                </c:pt>
                <c:pt idx="2">
                  <c:v>0.14106277870596295</c:v>
                </c:pt>
                <c:pt idx="3">
                  <c:v>5.6597551467096378E-2</c:v>
                </c:pt>
                <c:pt idx="4">
                  <c:v>6.9966781451151691E-2</c:v>
                </c:pt>
                <c:pt idx="5">
                  <c:v>6.7127156444490937E-2</c:v>
                </c:pt>
                <c:pt idx="6">
                  <c:v>2.6136673019330248E-2</c:v>
                </c:pt>
                <c:pt idx="7">
                  <c:v>0.16483899452258649</c:v>
                </c:pt>
                <c:pt idx="8">
                  <c:v>0.16483899452258649</c:v>
                </c:pt>
                <c:pt idx="9">
                  <c:v>0.1314279284347924</c:v>
                </c:pt>
                <c:pt idx="10">
                  <c:v>0.13938452513251012</c:v>
                </c:pt>
                <c:pt idx="11">
                  <c:v>0.13940295424026444</c:v>
                </c:pt>
                <c:pt idx="12">
                  <c:v>1.7313875834776157E-2</c:v>
                </c:pt>
                <c:pt idx="13">
                  <c:v>4.0357602231193411E-2</c:v>
                </c:pt>
                <c:pt idx="14">
                  <c:v>4.0357602231193411E-2</c:v>
                </c:pt>
                <c:pt idx="15">
                  <c:v>1.5464913976416006E-2</c:v>
                </c:pt>
                <c:pt idx="16">
                  <c:v>0.18127964888620743</c:v>
                </c:pt>
                <c:pt idx="17">
                  <c:v>0.18092201494632268</c:v>
                </c:pt>
                <c:pt idx="18">
                  <c:v>3.0329289428076257E-2</c:v>
                </c:pt>
                <c:pt idx="19">
                  <c:v>0.14607343875636558</c:v>
                </c:pt>
                <c:pt idx="20">
                  <c:v>0.14606604704420595</c:v>
                </c:pt>
                <c:pt idx="21">
                  <c:v>1.9668737060041408E-2</c:v>
                </c:pt>
                <c:pt idx="22">
                  <c:v>0.12291776258109767</c:v>
                </c:pt>
                <c:pt idx="23">
                  <c:v>0.12333794143521427</c:v>
                </c:pt>
              </c:numCache>
            </c:numRef>
          </c:val>
          <c:extLst>
            <c:ext xmlns:c16="http://schemas.microsoft.com/office/drawing/2014/chart" uri="{C3380CC4-5D6E-409C-BE32-E72D297353CC}">
              <c16:uniqueId val="{00000005-3F12-499C-B446-2787B0C31DB3}"/>
            </c:ext>
          </c:extLst>
        </c:ser>
        <c:dLbls>
          <c:showLegendKey val="0"/>
          <c:showVal val="0"/>
          <c:showCatName val="0"/>
          <c:showSerName val="0"/>
          <c:showPercent val="0"/>
          <c:showBubbleSize val="0"/>
        </c:dLbls>
        <c:gapWidth val="219"/>
        <c:overlap val="-27"/>
        <c:axId val="488979528"/>
        <c:axId val="488974280"/>
      </c:barChart>
      <c:catAx>
        <c:axId val="4889795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4280"/>
        <c:crosses val="autoZero"/>
        <c:auto val="1"/>
        <c:lblAlgn val="ctr"/>
        <c:lblOffset val="100"/>
        <c:noMultiLvlLbl val="0"/>
      </c:catAx>
      <c:valAx>
        <c:axId val="488974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89795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 Operands/Instruction (apu</a:t>
            </a:r>
            <a:r>
              <a:rPr lang="en-US" baseline="0"/>
              <a:t> relative)</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0</c:v>
          </c:tx>
          <c:spPr>
            <a:solidFill>
              <a:schemeClr val="accent1"/>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Sheet2!$C$2:$C$25</c:f>
              <c:numCache>
                <c:formatCode>General</c:formatCode>
                <c:ptCount val="24"/>
                <c:pt idx="0">
                  <c:v>1</c:v>
                </c:pt>
                <c:pt idx="1">
                  <c:v>2.0991929002745042</c:v>
                </c:pt>
                <c:pt idx="2">
                  <c:v>2.0991929002745042</c:v>
                </c:pt>
                <c:pt idx="3">
                  <c:v>1</c:v>
                </c:pt>
                <c:pt idx="4">
                  <c:v>1.4282280430643552</c:v>
                </c:pt>
                <c:pt idx="5">
                  <c:v>1.3702629347346085</c:v>
                </c:pt>
                <c:pt idx="6">
                  <c:v>1</c:v>
                </c:pt>
                <c:pt idx="7">
                  <c:v>0.38671429858342904</c:v>
                </c:pt>
                <c:pt idx="8">
                  <c:v>0.38671429858342904</c:v>
                </c:pt>
                <c:pt idx="9">
                  <c:v>1</c:v>
                </c:pt>
                <c:pt idx="10">
                  <c:v>0.9701836721471383</c:v>
                </c:pt>
                <c:pt idx="11">
                  <c:v>0.97031194764557327</c:v>
                </c:pt>
                <c:pt idx="12">
                  <c:v>1</c:v>
                </c:pt>
                <c:pt idx="13">
                  <c:v>1.246611328854748</c:v>
                </c:pt>
                <c:pt idx="14">
                  <c:v>1.246611328854748</c:v>
                </c:pt>
                <c:pt idx="15">
                  <c:v>1</c:v>
                </c:pt>
                <c:pt idx="16">
                  <c:v>0.25257037593738058</c:v>
                </c:pt>
                <c:pt idx="17">
                  <c:v>0.25227916746219947</c:v>
                </c:pt>
                <c:pt idx="18">
                  <c:v>1</c:v>
                </c:pt>
                <c:pt idx="19">
                  <c:v>1.1633914865622184</c:v>
                </c:pt>
                <c:pt idx="20">
                  <c:v>1.1632355986503111</c:v>
                </c:pt>
                <c:pt idx="21">
                  <c:v>1</c:v>
                </c:pt>
                <c:pt idx="22">
                  <c:v>1.5873750657548658</c:v>
                </c:pt>
                <c:pt idx="23">
                  <c:v>1.5928013070252607</c:v>
                </c:pt>
              </c:numCache>
            </c:numRef>
          </c:val>
          <c:extLst>
            <c:ext xmlns:c16="http://schemas.microsoft.com/office/drawing/2014/chart" uri="{C3380CC4-5D6E-409C-BE32-E72D297353CC}">
              <c16:uniqueId val="{00000000-300C-4771-8984-28C272FB6E79}"/>
            </c:ext>
          </c:extLst>
        </c:ser>
        <c:ser>
          <c:idx val="1"/>
          <c:order val="1"/>
          <c:tx>
            <c:v>1</c:v>
          </c:tx>
          <c:spPr>
            <a:solidFill>
              <a:schemeClr val="accent2"/>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Sheet2!$D$2:$D$25</c:f>
              <c:numCache>
                <c:formatCode>General</c:formatCode>
                <c:ptCount val="24"/>
                <c:pt idx="0">
                  <c:v>1</c:v>
                </c:pt>
                <c:pt idx="1">
                  <c:v>0.81415197405813056</c:v>
                </c:pt>
                <c:pt idx="2">
                  <c:v>0.81415197405813056</c:v>
                </c:pt>
                <c:pt idx="3">
                  <c:v>1</c:v>
                </c:pt>
                <c:pt idx="4">
                  <c:v>0.93055034563036942</c:v>
                </c:pt>
                <c:pt idx="5">
                  <c:v>0.89278365154206618</c:v>
                </c:pt>
                <c:pt idx="6">
                  <c:v>1</c:v>
                </c:pt>
                <c:pt idx="7">
                  <c:v>0.4606679513752564</c:v>
                </c:pt>
                <c:pt idx="8">
                  <c:v>0.4606679513752564</c:v>
                </c:pt>
                <c:pt idx="9">
                  <c:v>1</c:v>
                </c:pt>
                <c:pt idx="10">
                  <c:v>0.74100220230401304</c:v>
                </c:pt>
                <c:pt idx="11">
                  <c:v>0.74110017594505728</c:v>
                </c:pt>
                <c:pt idx="12">
                  <c:v>1</c:v>
                </c:pt>
                <c:pt idx="13">
                  <c:v>0.91514602771194897</c:v>
                </c:pt>
                <c:pt idx="14">
                  <c:v>0.91514602771194897</c:v>
                </c:pt>
                <c:pt idx="15">
                  <c:v>1</c:v>
                </c:pt>
                <c:pt idx="16">
                  <c:v>0.8709791983148516</c:v>
                </c:pt>
                <c:pt idx="17">
                  <c:v>0.87230880274495559</c:v>
                </c:pt>
                <c:pt idx="18">
                  <c:v>1</c:v>
                </c:pt>
                <c:pt idx="19">
                  <c:v>0.23916286508777604</c:v>
                </c:pt>
                <c:pt idx="20">
                  <c:v>0.2392097917995718</c:v>
                </c:pt>
                <c:pt idx="21">
                  <c:v>1</c:v>
                </c:pt>
                <c:pt idx="22">
                  <c:v>0.96929435635379857</c:v>
                </c:pt>
                <c:pt idx="23">
                  <c:v>0.97260776674626104</c:v>
                </c:pt>
              </c:numCache>
            </c:numRef>
          </c:val>
          <c:extLst>
            <c:ext xmlns:c16="http://schemas.microsoft.com/office/drawing/2014/chart" uri="{C3380CC4-5D6E-409C-BE32-E72D297353CC}">
              <c16:uniqueId val="{00000001-300C-4771-8984-28C272FB6E79}"/>
            </c:ext>
          </c:extLst>
        </c:ser>
        <c:ser>
          <c:idx val="2"/>
          <c:order val="2"/>
          <c:tx>
            <c:v>2</c:v>
          </c:tx>
          <c:spPr>
            <a:solidFill>
              <a:schemeClr val="accent3"/>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Sheet2!$E$2:$E$25</c:f>
              <c:numCache>
                <c:formatCode>General</c:formatCode>
                <c:ptCount val="24"/>
                <c:pt idx="0">
                  <c:v>1</c:v>
                </c:pt>
                <c:pt idx="1">
                  <c:v>1.6859365060104397</c:v>
                </c:pt>
                <c:pt idx="2">
                  <c:v>1.6859365060104397</c:v>
                </c:pt>
                <c:pt idx="3">
                  <c:v>1</c:v>
                </c:pt>
                <c:pt idx="4">
                  <c:v>1.0487113756260595</c:v>
                </c:pt>
                <c:pt idx="5">
                  <c:v>1.0759289652142723</c:v>
                </c:pt>
                <c:pt idx="6">
                  <c:v>1</c:v>
                </c:pt>
                <c:pt idx="7">
                  <c:v>1.1391443952631408</c:v>
                </c:pt>
                <c:pt idx="8">
                  <c:v>1.1392781099180513</c:v>
                </c:pt>
                <c:pt idx="9">
                  <c:v>1</c:v>
                </c:pt>
                <c:pt idx="10">
                  <c:v>1.1581624166109412</c:v>
                </c:pt>
                <c:pt idx="11">
                  <c:v>1.1583155462352837</c:v>
                </c:pt>
                <c:pt idx="12">
                  <c:v>1</c:v>
                </c:pt>
                <c:pt idx="13">
                  <c:v>1.0200804576719913</c:v>
                </c:pt>
                <c:pt idx="14">
                  <c:v>1.0200804576719913</c:v>
                </c:pt>
                <c:pt idx="15">
                  <c:v>1</c:v>
                </c:pt>
                <c:pt idx="16">
                  <c:v>0.94251872724531416</c:v>
                </c:pt>
                <c:pt idx="17">
                  <c:v>0.94112709987691934</c:v>
                </c:pt>
                <c:pt idx="18">
                  <c:v>1</c:v>
                </c:pt>
                <c:pt idx="19">
                  <c:v>1.1347838638669141</c:v>
                </c:pt>
                <c:pt idx="20">
                  <c:v>1.1359218712583921</c:v>
                </c:pt>
                <c:pt idx="21">
                  <c:v>1</c:v>
                </c:pt>
                <c:pt idx="22">
                  <c:v>1.6633414630258399</c:v>
                </c:pt>
                <c:pt idx="23">
                  <c:v>1.6690273858352282</c:v>
                </c:pt>
              </c:numCache>
            </c:numRef>
          </c:val>
          <c:extLst>
            <c:ext xmlns:c16="http://schemas.microsoft.com/office/drawing/2014/chart" uri="{C3380CC4-5D6E-409C-BE32-E72D297353CC}">
              <c16:uniqueId val="{00000002-300C-4771-8984-28C272FB6E79}"/>
            </c:ext>
          </c:extLst>
        </c:ser>
        <c:ser>
          <c:idx val="3"/>
          <c:order val="3"/>
          <c:tx>
            <c:v>3</c:v>
          </c:tx>
          <c:spPr>
            <a:solidFill>
              <a:schemeClr val="accent4"/>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Sheet2!$F$2:$F$25</c:f>
              <c:numCache>
                <c:formatCode>General</c:formatCode>
                <c:ptCount val="24"/>
                <c:pt idx="0">
                  <c:v>1</c:v>
                </c:pt>
                <c:pt idx="1">
                  <c:v>0.606883036179104</c:v>
                </c:pt>
                <c:pt idx="2">
                  <c:v>0.606883036179104</c:v>
                </c:pt>
                <c:pt idx="3">
                  <c:v>1</c:v>
                </c:pt>
                <c:pt idx="4">
                  <c:v>0.97790718150835454</c:v>
                </c:pt>
                <c:pt idx="5">
                  <c:v>0.96294697803996421</c:v>
                </c:pt>
                <c:pt idx="6">
                  <c:v>1</c:v>
                </c:pt>
                <c:pt idx="7">
                  <c:v>0.7173997804314215</c:v>
                </c:pt>
                <c:pt idx="8">
                  <c:v>0.71729347782037489</c:v>
                </c:pt>
                <c:pt idx="9">
                  <c:v>1</c:v>
                </c:pt>
                <c:pt idx="10">
                  <c:v>0.92905100484046155</c:v>
                </c:pt>
                <c:pt idx="11">
                  <c:v>0.92875746373085999</c:v>
                </c:pt>
                <c:pt idx="12">
                  <c:v>1</c:v>
                </c:pt>
                <c:pt idx="13">
                  <c:v>0.93065011129500597</c:v>
                </c:pt>
                <c:pt idx="14">
                  <c:v>0.93065011129500597</c:v>
                </c:pt>
                <c:pt idx="15">
                  <c:v>1</c:v>
                </c:pt>
                <c:pt idx="16">
                  <c:v>0.61819812150621645</c:v>
                </c:pt>
                <c:pt idx="17">
                  <c:v>0.62075081383243846</c:v>
                </c:pt>
                <c:pt idx="18">
                  <c:v>1</c:v>
                </c:pt>
                <c:pt idx="19">
                  <c:v>1.3807219203560668</c:v>
                </c:pt>
                <c:pt idx="20">
                  <c:v>1.3803611960418876</c:v>
                </c:pt>
                <c:pt idx="21">
                  <c:v>1</c:v>
                </c:pt>
                <c:pt idx="22">
                  <c:v>0.69001012682868046</c:v>
                </c:pt>
                <c:pt idx="23">
                  <c:v>0.68509538327984276</c:v>
                </c:pt>
              </c:numCache>
            </c:numRef>
          </c:val>
          <c:extLst>
            <c:ext xmlns:c16="http://schemas.microsoft.com/office/drawing/2014/chart" uri="{C3380CC4-5D6E-409C-BE32-E72D297353CC}">
              <c16:uniqueId val="{00000003-300C-4771-8984-28C272FB6E79}"/>
            </c:ext>
          </c:extLst>
        </c:ser>
        <c:ser>
          <c:idx val="4"/>
          <c:order val="4"/>
          <c:tx>
            <c:v>4</c:v>
          </c:tx>
          <c:spPr>
            <a:solidFill>
              <a:schemeClr val="accent5"/>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Sheet2!$G$2:$G$25</c:f>
              <c:numCache>
                <c:formatCode>General</c:formatCode>
                <c:ptCount val="24"/>
                <c:pt idx="0">
                  <c:v>1</c:v>
                </c:pt>
                <c:pt idx="1">
                  <c:v>0.72393917395604779</c:v>
                </c:pt>
                <c:pt idx="2">
                  <c:v>0.72393917395604779</c:v>
                </c:pt>
                <c:pt idx="3">
                  <c:v>1</c:v>
                </c:pt>
                <c:pt idx="4">
                  <c:v>0.96569911176796241</c:v>
                </c:pt>
                <c:pt idx="5">
                  <c:v>1.0291336612536952</c:v>
                </c:pt>
                <c:pt idx="6">
                  <c:v>1</c:v>
                </c:pt>
                <c:pt idx="7">
                  <c:v>1.2475233486409008</c:v>
                </c:pt>
                <c:pt idx="8">
                  <c:v>1.2475233486409008</c:v>
                </c:pt>
                <c:pt idx="9">
                  <c:v>1</c:v>
                </c:pt>
                <c:pt idx="10">
                  <c:v>1.063091322480795</c:v>
                </c:pt>
                <c:pt idx="11">
                  <c:v>1.0632318820193527</c:v>
                </c:pt>
                <c:pt idx="12">
                  <c:v>1</c:v>
                </c:pt>
                <c:pt idx="13">
                  <c:v>1.0406680439055336</c:v>
                </c:pt>
                <c:pt idx="14">
                  <c:v>1.0406680439055336</c:v>
                </c:pt>
                <c:pt idx="15">
                  <c:v>1</c:v>
                </c:pt>
                <c:pt idx="16">
                  <c:v>1.2035067139333848</c:v>
                </c:pt>
                <c:pt idx="17">
                  <c:v>1.2016900775341295</c:v>
                </c:pt>
                <c:pt idx="18">
                  <c:v>1</c:v>
                </c:pt>
                <c:pt idx="19">
                  <c:v>0.60462236763865107</c:v>
                </c:pt>
                <c:pt idx="20">
                  <c:v>0.60385661562047688</c:v>
                </c:pt>
                <c:pt idx="21">
                  <c:v>1</c:v>
                </c:pt>
                <c:pt idx="22">
                  <c:v>0.71015640505382749</c:v>
                </c:pt>
                <c:pt idx="23">
                  <c:v>0.71258398507361687</c:v>
                </c:pt>
              </c:numCache>
            </c:numRef>
          </c:val>
          <c:extLst>
            <c:ext xmlns:c16="http://schemas.microsoft.com/office/drawing/2014/chart" uri="{C3380CC4-5D6E-409C-BE32-E72D297353CC}">
              <c16:uniqueId val="{00000004-300C-4771-8984-28C272FB6E79}"/>
            </c:ext>
          </c:extLst>
        </c:ser>
        <c:ser>
          <c:idx val="5"/>
          <c:order val="5"/>
          <c:tx>
            <c:v>5</c:v>
          </c:tx>
          <c:spPr>
            <a:solidFill>
              <a:schemeClr val="accent6"/>
            </a:solidFill>
            <a:ln>
              <a:noFill/>
            </a:ln>
            <a:effectLst/>
          </c:spPr>
          <c:invertIfNegative val="0"/>
          <c:cat>
            <c:multiLvlStrRef>
              <c:f>Sheet2!$A$2:$B$25</c:f>
              <c:multiLvlStrCache>
                <c:ptCount val="24"/>
                <c:lvl>
                  <c:pt idx="0">
                    <c:v>gfx801</c:v>
                  </c:pt>
                  <c:pt idx="1">
                    <c:v>gfx803</c:v>
                  </c:pt>
                  <c:pt idx="2">
                    <c:v>gfx900</c:v>
                  </c:pt>
                  <c:pt idx="3">
                    <c:v>gfx801</c:v>
                  </c:pt>
                  <c:pt idx="4">
                    <c:v>gfx803</c:v>
                  </c:pt>
                  <c:pt idx="5">
                    <c:v>gfx900</c:v>
                  </c:pt>
                  <c:pt idx="6">
                    <c:v>gfx801</c:v>
                  </c:pt>
                  <c:pt idx="7">
                    <c:v>gfx803</c:v>
                  </c:pt>
                  <c:pt idx="8">
                    <c:v>gfx900</c:v>
                  </c:pt>
                  <c:pt idx="9">
                    <c:v>gfx801</c:v>
                  </c:pt>
                  <c:pt idx="10">
                    <c:v>gfx803</c:v>
                  </c:pt>
                  <c:pt idx="11">
                    <c:v>gfx900</c:v>
                  </c:pt>
                  <c:pt idx="12">
                    <c:v>gfx801</c:v>
                  </c:pt>
                  <c:pt idx="13">
                    <c:v>gfx803</c:v>
                  </c:pt>
                  <c:pt idx="14">
                    <c:v>gfx900</c:v>
                  </c:pt>
                  <c:pt idx="15">
                    <c:v>gfx801</c:v>
                  </c:pt>
                  <c:pt idx="16">
                    <c:v>gfx803</c:v>
                  </c:pt>
                  <c:pt idx="17">
                    <c:v>gfx900</c:v>
                  </c:pt>
                  <c:pt idx="18">
                    <c:v>gfx801</c:v>
                  </c:pt>
                  <c:pt idx="19">
                    <c:v>gfx803</c:v>
                  </c:pt>
                  <c:pt idx="20">
                    <c:v>gfx900</c:v>
                  </c:pt>
                  <c:pt idx="21">
                    <c:v>gfx801</c:v>
                  </c:pt>
                  <c:pt idx="22">
                    <c:v>gfx803</c:v>
                  </c:pt>
                  <c:pt idx="23">
                    <c:v>gfx900</c:v>
                  </c:pt>
                </c:lvl>
                <c:lvl>
                  <c:pt idx="0">
                    <c:v>backprop</c:v>
                  </c:pt>
                  <c:pt idx="3">
                    <c:v>hacc</c:v>
                  </c:pt>
                  <c:pt idx="6">
                    <c:v>hashtable</c:v>
                  </c:pt>
                  <c:pt idx="9">
                    <c:v>hipBusBandwidth</c:v>
                  </c:pt>
                  <c:pt idx="12">
                    <c:v>hotspot</c:v>
                  </c:pt>
                  <c:pt idx="15">
                    <c:v>interac</c:v>
                  </c:pt>
                  <c:pt idx="18">
                    <c:v>nw</c:v>
                  </c:pt>
                  <c:pt idx="21">
                    <c:v>square</c:v>
                  </c:pt>
                </c:lvl>
              </c:multiLvlStrCache>
            </c:multiLvlStrRef>
          </c:cat>
          <c:val>
            <c:numRef>
              <c:f>Sheet2!$H$2:$H$25</c:f>
              <c:numCache>
                <c:formatCode>General</c:formatCode>
                <c:ptCount val="24"/>
                <c:pt idx="0">
                  <c:v>1</c:v>
                </c:pt>
                <c:pt idx="1">
                  <c:v>14.433287039414664</c:v>
                </c:pt>
                <c:pt idx="2">
                  <c:v>14.433287039414664</c:v>
                </c:pt>
                <c:pt idx="3">
                  <c:v>1</c:v>
                </c:pt>
                <c:pt idx="4">
                  <c:v>1.2362156955116277</c:v>
                </c:pt>
                <c:pt idx="5">
                  <c:v>1.1860434719250366</c:v>
                </c:pt>
                <c:pt idx="6">
                  <c:v>1</c:v>
                </c:pt>
                <c:pt idx="7">
                  <c:v>6.3068086133485437</c:v>
                </c:pt>
                <c:pt idx="8">
                  <c:v>6.3068086133485437</c:v>
                </c:pt>
                <c:pt idx="9">
                  <c:v>1</c:v>
                </c:pt>
                <c:pt idx="10">
                  <c:v>1.0605396188806657</c:v>
                </c:pt>
                <c:pt idx="11">
                  <c:v>1.0606798410387244</c:v>
                </c:pt>
                <c:pt idx="12">
                  <c:v>1</c:v>
                </c:pt>
                <c:pt idx="13">
                  <c:v>2.3309397974387851</c:v>
                </c:pt>
                <c:pt idx="14">
                  <c:v>2.3309397974387851</c:v>
                </c:pt>
                <c:pt idx="15">
                  <c:v>1</c:v>
                </c:pt>
                <c:pt idx="16">
                  <c:v>11.721995296104389</c:v>
                </c:pt>
                <c:pt idx="17">
                  <c:v>11.69886979146659</c:v>
                </c:pt>
                <c:pt idx="18">
                  <c:v>1</c:v>
                </c:pt>
                <c:pt idx="19">
                  <c:v>4.8162499521384534</c:v>
                </c:pt>
                <c:pt idx="20">
                  <c:v>4.8160062368289616</c:v>
                </c:pt>
                <c:pt idx="21">
                  <c:v>1</c:v>
                </c:pt>
                <c:pt idx="22">
                  <c:v>6.2493978238600185</c:v>
                </c:pt>
                <c:pt idx="23">
                  <c:v>6.2707606013903678</c:v>
                </c:pt>
              </c:numCache>
            </c:numRef>
          </c:val>
          <c:extLst>
            <c:ext xmlns:c16="http://schemas.microsoft.com/office/drawing/2014/chart" uri="{C3380CC4-5D6E-409C-BE32-E72D297353CC}">
              <c16:uniqueId val="{00000005-300C-4771-8984-28C272FB6E79}"/>
            </c:ext>
          </c:extLst>
        </c:ser>
        <c:dLbls>
          <c:showLegendKey val="0"/>
          <c:showVal val="0"/>
          <c:showCatName val="0"/>
          <c:showSerName val="0"/>
          <c:showPercent val="0"/>
          <c:showBubbleSize val="0"/>
        </c:dLbls>
        <c:gapWidth val="219"/>
        <c:overlap val="-27"/>
        <c:axId val="675081544"/>
        <c:axId val="675079576"/>
      </c:barChart>
      <c:catAx>
        <c:axId val="675081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5079576"/>
        <c:crosses val="autoZero"/>
        <c:auto val="1"/>
        <c:lblAlgn val="ctr"/>
        <c:lblOffset val="100"/>
        <c:noMultiLvlLbl val="0"/>
      </c:catAx>
      <c:valAx>
        <c:axId val="675079576"/>
        <c:scaling>
          <c:orientation val="minMax"/>
          <c:max val="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750815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8.xml><?xml version="1.0" encoding="utf-8"?>
<cs:chartStyle xmlns:cs="http://schemas.microsoft.com/office/drawing/2012/chartStyle" xmlns:a="http://schemas.openxmlformats.org/drawingml/2006/main" id="231">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image" Target="../media/image49.png"/><Relationship Id="rId5" Type="http://schemas.openxmlformats.org/officeDocument/2006/relationships/image" Target="../media/image53.jpg"/><Relationship Id="rId4" Type="http://schemas.openxmlformats.org/officeDocument/2006/relationships/image" Target="../media/image5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image" Target="../media/image49.png"/><Relationship Id="rId5" Type="http://schemas.openxmlformats.org/officeDocument/2006/relationships/image" Target="../media/image53.jpg"/><Relationship Id="rId4" Type="http://schemas.openxmlformats.org/officeDocument/2006/relationships/image" Target="../media/image5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8355BF-901F-C74A-9721-4F3223C3352B}" type="doc">
      <dgm:prSet loTypeId="urn:microsoft.com/office/officeart/2005/8/layout/pList1" loCatId="" qsTypeId="urn:microsoft.com/office/officeart/2005/8/quickstyle/simple1" qsCatId="simple" csTypeId="urn:microsoft.com/office/officeart/2005/8/colors/accent1_2" csCatId="accent1" phldr="1"/>
      <dgm:spPr/>
      <dgm:t>
        <a:bodyPr/>
        <a:lstStyle/>
        <a:p>
          <a:endParaRPr lang="en-US"/>
        </a:p>
      </dgm:t>
    </dgm:pt>
    <dgm:pt modelId="{670E33FC-843C-D44C-A29C-C628D94810E3}">
      <dgm:prSet phldrT="[Text]"/>
      <dgm:spPr>
        <a:xfrm>
          <a:off x="5719" y="1739327"/>
          <a:ext cx="1973375" cy="732122"/>
        </a:xfrm>
        <a:prstGeom prst="rect">
          <a:avLst/>
        </a:prstGeom>
        <a:noFill/>
        <a:ln>
          <a:noFill/>
        </a:ln>
        <a:effectLst/>
      </dgm:spPr>
      <dgm:t>
        <a:bodyPr/>
        <a:lstStyle/>
        <a:p>
          <a:pPr>
            <a:buNone/>
          </a:pPr>
          <a:r>
            <a:rPr lang="en-US" dirty="0" err="1">
              <a:solidFill>
                <a:srgbClr val="202020">
                  <a:hueOff val="0"/>
                  <a:satOff val="0"/>
                  <a:lumOff val="0"/>
                  <a:alphaOff val="0"/>
                </a:srgbClr>
              </a:solidFill>
              <a:latin typeface="Calibri" panose="020F0502020204030204"/>
              <a:ea typeface="+mn-ea"/>
              <a:cs typeface="+mn-cs"/>
            </a:rPr>
            <a:t>PyTorch</a:t>
          </a:r>
          <a:endParaRPr lang="en-US" dirty="0">
            <a:solidFill>
              <a:srgbClr val="202020">
                <a:hueOff val="0"/>
                <a:satOff val="0"/>
                <a:lumOff val="0"/>
                <a:alphaOff val="0"/>
              </a:srgbClr>
            </a:solidFill>
            <a:latin typeface="Calibri" panose="020F0502020204030204"/>
            <a:ea typeface="+mn-ea"/>
            <a:cs typeface="+mn-cs"/>
          </a:endParaRPr>
        </a:p>
      </dgm:t>
    </dgm:pt>
    <dgm:pt modelId="{2AB8BF6A-0A5D-C94F-9323-A1729A366BB5}" type="parTrans" cxnId="{1EC24A44-623F-594C-8101-1161030B91B7}">
      <dgm:prSet/>
      <dgm:spPr/>
      <dgm:t>
        <a:bodyPr/>
        <a:lstStyle/>
        <a:p>
          <a:endParaRPr lang="en-US"/>
        </a:p>
      </dgm:t>
    </dgm:pt>
    <dgm:pt modelId="{2B97D3D2-6C41-BA48-97E2-30AD9007A9AB}" type="sibTrans" cxnId="{1EC24A44-623F-594C-8101-1161030B91B7}">
      <dgm:prSet/>
      <dgm:spPr/>
      <dgm:t>
        <a:bodyPr/>
        <a:lstStyle/>
        <a:p>
          <a:endParaRPr lang="en-US"/>
        </a:p>
      </dgm:t>
    </dgm:pt>
    <dgm:pt modelId="{AACD48EA-B628-5944-9D7C-C5584D02252C}">
      <dgm:prSet phldrT="[Text]"/>
      <dgm:spPr>
        <a:xfrm>
          <a:off x="4347312" y="1739327"/>
          <a:ext cx="1973375" cy="732122"/>
        </a:xfrm>
        <a:prstGeom prst="rect">
          <a:avLst/>
        </a:prstGeom>
        <a:noFill/>
        <a:ln>
          <a:noFill/>
        </a:ln>
        <a:effectLst/>
      </dgm:spPr>
      <dgm:t>
        <a:bodyPr/>
        <a:lstStyle/>
        <a:p>
          <a:pPr>
            <a:buNone/>
          </a:pPr>
          <a:r>
            <a:rPr lang="en-US" dirty="0">
              <a:solidFill>
                <a:srgbClr val="202020">
                  <a:hueOff val="0"/>
                  <a:satOff val="0"/>
                  <a:lumOff val="0"/>
                  <a:alphaOff val="0"/>
                </a:srgbClr>
              </a:solidFill>
              <a:latin typeface="Calibri" panose="020F0502020204030204"/>
              <a:ea typeface="+mn-ea"/>
              <a:cs typeface="+mn-cs"/>
            </a:rPr>
            <a:t>Mixed-Fidelity Simulations</a:t>
          </a:r>
        </a:p>
      </dgm:t>
    </dgm:pt>
    <dgm:pt modelId="{F9836C48-2188-8E40-83DB-EFB15CADDA8E}" type="parTrans" cxnId="{CA449DA1-20C7-4A40-8F69-FF2B1599B88A}">
      <dgm:prSet/>
      <dgm:spPr/>
      <dgm:t>
        <a:bodyPr/>
        <a:lstStyle/>
        <a:p>
          <a:endParaRPr lang="en-US"/>
        </a:p>
      </dgm:t>
    </dgm:pt>
    <dgm:pt modelId="{7F87ED72-4834-B147-ABE0-769240F9D811}" type="sibTrans" cxnId="{CA449DA1-20C7-4A40-8F69-FF2B1599B88A}">
      <dgm:prSet/>
      <dgm:spPr/>
      <dgm:t>
        <a:bodyPr/>
        <a:lstStyle/>
        <a:p>
          <a:endParaRPr lang="en-US"/>
        </a:p>
      </dgm:t>
    </dgm:pt>
    <dgm:pt modelId="{D7D07656-4112-2F44-8D58-83970215F4CF}">
      <dgm:prSet phldrT="[Text]"/>
      <dgm:spPr>
        <a:xfrm>
          <a:off x="6518108" y="1739327"/>
          <a:ext cx="1973375" cy="732122"/>
        </a:xfrm>
        <a:prstGeom prst="rect">
          <a:avLst/>
        </a:prstGeom>
        <a:noFill/>
        <a:ln>
          <a:noFill/>
        </a:ln>
        <a:effectLst/>
      </dgm:spPr>
      <dgm:t>
        <a:bodyPr/>
        <a:lstStyle/>
        <a:p>
          <a:pPr>
            <a:buNone/>
          </a:pPr>
          <a:r>
            <a:rPr lang="en-US" dirty="0">
              <a:solidFill>
                <a:srgbClr val="202020">
                  <a:hueOff val="0"/>
                  <a:satOff val="0"/>
                  <a:lumOff val="0"/>
                  <a:alphaOff val="0"/>
                </a:srgbClr>
              </a:solidFill>
              <a:latin typeface="Calibri" panose="020F0502020204030204"/>
              <a:ea typeface="+mn-ea"/>
              <a:cs typeface="+mn-cs"/>
            </a:rPr>
            <a:t>Application Checkpointing</a:t>
          </a:r>
        </a:p>
      </dgm:t>
    </dgm:pt>
    <dgm:pt modelId="{AEC42953-6841-1643-82E9-B4E9AC95C215}" type="parTrans" cxnId="{BF2E70B0-FCF1-7848-A673-2845680D7869}">
      <dgm:prSet/>
      <dgm:spPr/>
      <dgm:t>
        <a:bodyPr/>
        <a:lstStyle/>
        <a:p>
          <a:endParaRPr lang="en-US"/>
        </a:p>
      </dgm:t>
    </dgm:pt>
    <dgm:pt modelId="{B9FCE1EA-D313-F641-8F67-02B8531DA0DC}" type="sibTrans" cxnId="{BF2E70B0-FCF1-7848-A673-2845680D7869}">
      <dgm:prSet/>
      <dgm:spPr/>
      <dgm:t>
        <a:bodyPr/>
        <a:lstStyle/>
        <a:p>
          <a:endParaRPr lang="en-US"/>
        </a:p>
      </dgm:t>
    </dgm:pt>
    <dgm:pt modelId="{1E132495-2E17-A84C-8010-DA2E777589F9}">
      <dgm:prSet phldrT="[Text]"/>
      <dgm:spPr>
        <a:xfrm>
          <a:off x="8688904" y="1739327"/>
          <a:ext cx="1973375" cy="732122"/>
        </a:xfrm>
        <a:prstGeom prst="rect">
          <a:avLst/>
        </a:prstGeom>
        <a:noFill/>
        <a:ln>
          <a:noFill/>
        </a:ln>
        <a:effectLst/>
      </dgm:spPr>
      <dgm:t>
        <a:bodyPr/>
        <a:lstStyle/>
        <a:p>
          <a:pPr>
            <a:buNone/>
          </a:pPr>
          <a:r>
            <a:rPr lang="en-US" dirty="0">
              <a:solidFill>
                <a:srgbClr val="202020">
                  <a:hueOff val="0"/>
                  <a:satOff val="0"/>
                  <a:lumOff val="0"/>
                  <a:alphaOff val="0"/>
                </a:srgbClr>
              </a:solidFill>
              <a:latin typeface="Calibri" panose="020F0502020204030204"/>
              <a:ea typeface="+mn-ea"/>
              <a:cs typeface="+mn-cs"/>
            </a:rPr>
            <a:t>Custom Accelerators</a:t>
          </a:r>
        </a:p>
      </dgm:t>
    </dgm:pt>
    <dgm:pt modelId="{C400FDEB-3AD1-7E4C-87AC-CBFBF1758088}" type="parTrans" cxnId="{DD7E7898-1217-054E-8166-322A2E29E987}">
      <dgm:prSet/>
      <dgm:spPr/>
      <dgm:t>
        <a:bodyPr/>
        <a:lstStyle/>
        <a:p>
          <a:endParaRPr lang="en-US"/>
        </a:p>
      </dgm:t>
    </dgm:pt>
    <dgm:pt modelId="{13E375F9-15C8-C240-869C-7DFF2A17C134}" type="sibTrans" cxnId="{DD7E7898-1217-054E-8166-322A2E29E987}">
      <dgm:prSet/>
      <dgm:spPr/>
      <dgm:t>
        <a:bodyPr/>
        <a:lstStyle/>
        <a:p>
          <a:endParaRPr lang="en-US"/>
        </a:p>
      </dgm:t>
    </dgm:pt>
    <dgm:pt modelId="{4E9E12D9-8345-A345-981F-203F1C30646C}">
      <dgm:prSet/>
      <dgm:spPr>
        <a:xfrm>
          <a:off x="2176515" y="1739327"/>
          <a:ext cx="1973375" cy="732122"/>
        </a:xfrm>
        <a:prstGeom prst="rect">
          <a:avLst/>
        </a:prstGeom>
        <a:noFill/>
        <a:ln>
          <a:noFill/>
        </a:ln>
        <a:effectLst/>
      </dgm:spPr>
      <dgm:t>
        <a:bodyPr/>
        <a:lstStyle/>
        <a:p>
          <a:pPr>
            <a:buNone/>
          </a:pPr>
          <a:r>
            <a:rPr lang="en-US" dirty="0">
              <a:solidFill>
                <a:srgbClr val="202020">
                  <a:hueOff val="0"/>
                  <a:satOff val="0"/>
                  <a:lumOff val="0"/>
                  <a:alphaOff val="0"/>
                </a:srgbClr>
              </a:solidFill>
              <a:latin typeface="Calibri" panose="020F0502020204030204"/>
              <a:ea typeface="+mn-ea"/>
              <a:cs typeface="+mn-cs"/>
            </a:rPr>
            <a:t>TensorFlow</a:t>
          </a:r>
        </a:p>
      </dgm:t>
    </dgm:pt>
    <dgm:pt modelId="{5908EB14-49E8-B340-9CCA-CF8AD8E6AB61}" type="parTrans" cxnId="{BB77508A-0FC8-7241-8E2E-A0DA5EA97257}">
      <dgm:prSet/>
      <dgm:spPr/>
      <dgm:t>
        <a:bodyPr/>
        <a:lstStyle/>
        <a:p>
          <a:endParaRPr lang="en-US"/>
        </a:p>
      </dgm:t>
    </dgm:pt>
    <dgm:pt modelId="{5B8D28AB-FDD9-AE44-954A-31F196B28CBF}" type="sibTrans" cxnId="{BB77508A-0FC8-7241-8E2E-A0DA5EA97257}">
      <dgm:prSet/>
      <dgm:spPr/>
      <dgm:t>
        <a:bodyPr/>
        <a:lstStyle/>
        <a:p>
          <a:endParaRPr lang="en-US"/>
        </a:p>
      </dgm:t>
    </dgm:pt>
    <dgm:pt modelId="{DF386284-6242-6D41-86C7-F2AF3B9E9C5B}" type="pres">
      <dgm:prSet presAssocID="{808355BF-901F-C74A-9721-4F3223C3352B}" presName="Name0" presStyleCnt="0">
        <dgm:presLayoutVars>
          <dgm:dir/>
          <dgm:resizeHandles val="exact"/>
        </dgm:presLayoutVars>
      </dgm:prSet>
      <dgm:spPr/>
    </dgm:pt>
    <dgm:pt modelId="{974D28C8-C0BA-BB48-B339-A7E4AFB00597}" type="pres">
      <dgm:prSet presAssocID="{670E33FC-843C-D44C-A29C-C628D94810E3}" presName="compNode" presStyleCnt="0"/>
      <dgm:spPr/>
    </dgm:pt>
    <dgm:pt modelId="{919B354E-70B2-F342-AD3B-2A43F0527107}" type="pres">
      <dgm:prSet presAssocID="{670E33FC-843C-D44C-A29C-C628D94810E3}" presName="pictRect" presStyleLbl="node1" presStyleIdx="0" presStyleCnt="5"/>
      <dgm:spPr>
        <a:xfrm>
          <a:off x="5719" y="379671"/>
          <a:ext cx="1973375" cy="1359656"/>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a:ln w="12700" cap="flat" cmpd="sng" algn="ctr">
          <a:solidFill>
            <a:srgbClr val="FFFFFF">
              <a:hueOff val="0"/>
              <a:satOff val="0"/>
              <a:lumOff val="0"/>
              <a:alphaOff val="0"/>
            </a:srgbClr>
          </a:solidFill>
          <a:prstDash val="solid"/>
          <a:miter lim="800000"/>
        </a:ln>
        <a:effectLst/>
      </dgm:spPr>
    </dgm:pt>
    <dgm:pt modelId="{2D1AC766-D325-D145-B17D-BDD1F833BCFD}" type="pres">
      <dgm:prSet presAssocID="{670E33FC-843C-D44C-A29C-C628D94810E3}" presName="textRect" presStyleLbl="revTx" presStyleIdx="0" presStyleCnt="5">
        <dgm:presLayoutVars>
          <dgm:bulletEnabled val="1"/>
        </dgm:presLayoutVars>
      </dgm:prSet>
      <dgm:spPr/>
    </dgm:pt>
    <dgm:pt modelId="{125C664B-1F1D-7C4A-8DF3-005D9DEA9D8D}" type="pres">
      <dgm:prSet presAssocID="{2B97D3D2-6C41-BA48-97E2-30AD9007A9AB}" presName="sibTrans" presStyleLbl="sibTrans2D1" presStyleIdx="0" presStyleCnt="0"/>
      <dgm:spPr/>
    </dgm:pt>
    <dgm:pt modelId="{5722B0D8-DBA3-6847-B6AD-05AB9C55EF3F}" type="pres">
      <dgm:prSet presAssocID="{4E9E12D9-8345-A345-981F-203F1C30646C}" presName="compNode" presStyleCnt="0"/>
      <dgm:spPr/>
    </dgm:pt>
    <dgm:pt modelId="{608308EB-D94F-1B4C-A394-8C5C952EDD6D}" type="pres">
      <dgm:prSet presAssocID="{4E9E12D9-8345-A345-981F-203F1C30646C}" presName="pictRect" presStyleLbl="node1" presStyleIdx="1" presStyleCnt="5"/>
      <dgm:spPr>
        <a:xfrm>
          <a:off x="2176515" y="379671"/>
          <a:ext cx="1973375" cy="1359656"/>
        </a:xfrm>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3000" b="-23000"/>
          </a:stretch>
        </a:blipFill>
        <a:ln w="12700" cap="flat" cmpd="sng" algn="ctr">
          <a:solidFill>
            <a:srgbClr val="FFFFFF">
              <a:hueOff val="0"/>
              <a:satOff val="0"/>
              <a:lumOff val="0"/>
              <a:alphaOff val="0"/>
            </a:srgbClr>
          </a:solidFill>
          <a:prstDash val="solid"/>
          <a:miter lim="800000"/>
        </a:ln>
        <a:effectLst/>
      </dgm:spPr>
    </dgm:pt>
    <dgm:pt modelId="{AEF4B3AC-19F0-6E40-A4AB-148A784EE4ED}" type="pres">
      <dgm:prSet presAssocID="{4E9E12D9-8345-A345-981F-203F1C30646C}" presName="textRect" presStyleLbl="revTx" presStyleIdx="1" presStyleCnt="5">
        <dgm:presLayoutVars>
          <dgm:bulletEnabled val="1"/>
        </dgm:presLayoutVars>
      </dgm:prSet>
      <dgm:spPr/>
    </dgm:pt>
    <dgm:pt modelId="{B01F00AD-C49A-3F44-861E-A9D9B6FB8850}" type="pres">
      <dgm:prSet presAssocID="{5B8D28AB-FDD9-AE44-954A-31F196B28CBF}" presName="sibTrans" presStyleLbl="sibTrans2D1" presStyleIdx="0" presStyleCnt="0"/>
      <dgm:spPr/>
    </dgm:pt>
    <dgm:pt modelId="{25CC22C7-7131-B24B-B253-9E6B4237CE42}" type="pres">
      <dgm:prSet presAssocID="{AACD48EA-B628-5944-9D7C-C5584D02252C}" presName="compNode" presStyleCnt="0"/>
      <dgm:spPr/>
    </dgm:pt>
    <dgm:pt modelId="{F58A9AA7-91C7-F242-9D9E-9115F273434A}" type="pres">
      <dgm:prSet presAssocID="{AACD48EA-B628-5944-9D7C-C5584D02252C}" presName="pictRect" presStyleLbl="node1" presStyleIdx="2" presStyleCnt="5"/>
      <dgm:spPr>
        <a:xfrm>
          <a:off x="4347312" y="379671"/>
          <a:ext cx="1973375" cy="1359656"/>
        </a:xfrm>
        <a:prstGeom prst="round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w="12700" cap="flat" cmpd="sng" algn="ctr">
          <a:solidFill>
            <a:srgbClr val="FFFFFF">
              <a:hueOff val="0"/>
              <a:satOff val="0"/>
              <a:lumOff val="0"/>
              <a:alphaOff val="0"/>
            </a:srgbClr>
          </a:solidFill>
          <a:prstDash val="solid"/>
          <a:miter lim="800000"/>
        </a:ln>
        <a:effectLst/>
      </dgm:spPr>
    </dgm:pt>
    <dgm:pt modelId="{4F7A0941-EE41-0B47-84E4-76D551FB5D73}" type="pres">
      <dgm:prSet presAssocID="{AACD48EA-B628-5944-9D7C-C5584D02252C}" presName="textRect" presStyleLbl="revTx" presStyleIdx="2" presStyleCnt="5">
        <dgm:presLayoutVars>
          <dgm:bulletEnabled val="1"/>
        </dgm:presLayoutVars>
      </dgm:prSet>
      <dgm:spPr/>
    </dgm:pt>
    <dgm:pt modelId="{D76E5D53-622B-304E-BE25-081717361704}" type="pres">
      <dgm:prSet presAssocID="{7F87ED72-4834-B147-ABE0-769240F9D811}" presName="sibTrans" presStyleLbl="sibTrans2D1" presStyleIdx="0" presStyleCnt="0"/>
      <dgm:spPr/>
    </dgm:pt>
    <dgm:pt modelId="{D84E4611-6FAC-C44A-86EE-B085045766AE}" type="pres">
      <dgm:prSet presAssocID="{D7D07656-4112-2F44-8D58-83970215F4CF}" presName="compNode" presStyleCnt="0"/>
      <dgm:spPr/>
    </dgm:pt>
    <dgm:pt modelId="{CC23EF54-8C09-4244-859D-24829851531A}" type="pres">
      <dgm:prSet presAssocID="{D7D07656-4112-2F44-8D58-83970215F4CF}" presName="pictRect" presStyleLbl="node1" presStyleIdx="3" presStyleCnt="5" custScaleX="81983" custLinFactNeighborX="1173" custLinFactNeighborY="1703"/>
      <dgm:spPr>
        <a:xfrm>
          <a:off x="6719027" y="402826"/>
          <a:ext cx="1617832" cy="1359656"/>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23000" b="-23000"/>
          </a:stretch>
        </a:blipFill>
        <a:ln w="12700" cap="flat" cmpd="sng" algn="ctr">
          <a:solidFill>
            <a:srgbClr val="FFFFFF">
              <a:hueOff val="0"/>
              <a:satOff val="0"/>
              <a:lumOff val="0"/>
              <a:alphaOff val="0"/>
            </a:srgbClr>
          </a:solidFill>
          <a:prstDash val="solid"/>
          <a:miter lim="800000"/>
        </a:ln>
        <a:effectLst/>
      </dgm:spPr>
    </dgm:pt>
    <dgm:pt modelId="{DFDB2AA0-68A1-2344-A790-33C9FD72527B}" type="pres">
      <dgm:prSet presAssocID="{D7D07656-4112-2F44-8D58-83970215F4CF}" presName="textRect" presStyleLbl="revTx" presStyleIdx="3" presStyleCnt="5">
        <dgm:presLayoutVars>
          <dgm:bulletEnabled val="1"/>
        </dgm:presLayoutVars>
      </dgm:prSet>
      <dgm:spPr/>
    </dgm:pt>
    <dgm:pt modelId="{3765C18E-2E2D-EA40-8DD3-E9B3B2145F3B}" type="pres">
      <dgm:prSet presAssocID="{B9FCE1EA-D313-F641-8F67-02B8531DA0DC}" presName="sibTrans" presStyleLbl="sibTrans2D1" presStyleIdx="0" presStyleCnt="0"/>
      <dgm:spPr/>
    </dgm:pt>
    <dgm:pt modelId="{7E6D27F3-4C38-9B4D-840B-1BFA97532168}" type="pres">
      <dgm:prSet presAssocID="{1E132495-2E17-A84C-8010-DA2E777589F9}" presName="compNode" presStyleCnt="0"/>
      <dgm:spPr/>
    </dgm:pt>
    <dgm:pt modelId="{6C6869F1-C293-4C41-9C2F-0BA507B0A6CD}" type="pres">
      <dgm:prSet presAssocID="{1E132495-2E17-A84C-8010-DA2E777589F9}" presName="pictRect" presStyleLbl="node1" presStyleIdx="4" presStyleCnt="5"/>
      <dgm:spPr>
        <a:xfrm>
          <a:off x="8688904" y="379671"/>
          <a:ext cx="1973375" cy="1359656"/>
        </a:xfrm>
        <a:prstGeom prst="round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23000" b="-23000"/>
          </a:stretch>
        </a:blipFill>
        <a:ln w="12700" cap="flat" cmpd="sng" algn="ctr">
          <a:solidFill>
            <a:srgbClr val="FFFFFF">
              <a:hueOff val="0"/>
              <a:satOff val="0"/>
              <a:lumOff val="0"/>
              <a:alphaOff val="0"/>
            </a:srgbClr>
          </a:solidFill>
          <a:prstDash val="solid"/>
          <a:miter lim="800000"/>
        </a:ln>
        <a:effectLst/>
      </dgm:spPr>
    </dgm:pt>
    <dgm:pt modelId="{A3DB7ABC-AB10-024A-A38F-CBAF5662BE2F}" type="pres">
      <dgm:prSet presAssocID="{1E132495-2E17-A84C-8010-DA2E777589F9}" presName="textRect" presStyleLbl="revTx" presStyleIdx="4" presStyleCnt="5">
        <dgm:presLayoutVars>
          <dgm:bulletEnabled val="1"/>
        </dgm:presLayoutVars>
      </dgm:prSet>
      <dgm:spPr/>
    </dgm:pt>
  </dgm:ptLst>
  <dgm:cxnLst>
    <dgm:cxn modelId="{2FF2B308-7CBD-5445-B02E-1C822281F713}" type="presOf" srcId="{2B97D3D2-6C41-BA48-97E2-30AD9007A9AB}" destId="{125C664B-1F1D-7C4A-8DF3-005D9DEA9D8D}" srcOrd="0" destOrd="0" presId="urn:microsoft.com/office/officeart/2005/8/layout/pList1"/>
    <dgm:cxn modelId="{E05C4E34-1EEE-324B-AF08-319FAA4F4AB5}" type="presOf" srcId="{670E33FC-843C-D44C-A29C-C628D94810E3}" destId="{2D1AC766-D325-D145-B17D-BDD1F833BCFD}" srcOrd="0" destOrd="0" presId="urn:microsoft.com/office/officeart/2005/8/layout/pList1"/>
    <dgm:cxn modelId="{1EC24A44-623F-594C-8101-1161030B91B7}" srcId="{808355BF-901F-C74A-9721-4F3223C3352B}" destId="{670E33FC-843C-D44C-A29C-C628D94810E3}" srcOrd="0" destOrd="0" parTransId="{2AB8BF6A-0A5D-C94F-9323-A1729A366BB5}" sibTransId="{2B97D3D2-6C41-BA48-97E2-30AD9007A9AB}"/>
    <dgm:cxn modelId="{37860768-372D-C545-8757-4541DEA88C12}" type="presOf" srcId="{D7D07656-4112-2F44-8D58-83970215F4CF}" destId="{DFDB2AA0-68A1-2344-A790-33C9FD72527B}" srcOrd="0" destOrd="0" presId="urn:microsoft.com/office/officeart/2005/8/layout/pList1"/>
    <dgm:cxn modelId="{5883C372-010B-0049-AE8D-4515F2D9F07C}" type="presOf" srcId="{B9FCE1EA-D313-F641-8F67-02B8531DA0DC}" destId="{3765C18E-2E2D-EA40-8DD3-E9B3B2145F3B}" srcOrd="0" destOrd="0" presId="urn:microsoft.com/office/officeart/2005/8/layout/pList1"/>
    <dgm:cxn modelId="{E862FE56-ADA7-9D45-A94A-D3823E796A92}" type="presOf" srcId="{4E9E12D9-8345-A345-981F-203F1C30646C}" destId="{AEF4B3AC-19F0-6E40-A4AB-148A784EE4ED}" srcOrd="0" destOrd="0" presId="urn:microsoft.com/office/officeart/2005/8/layout/pList1"/>
    <dgm:cxn modelId="{BB77508A-0FC8-7241-8E2E-A0DA5EA97257}" srcId="{808355BF-901F-C74A-9721-4F3223C3352B}" destId="{4E9E12D9-8345-A345-981F-203F1C30646C}" srcOrd="1" destOrd="0" parTransId="{5908EB14-49E8-B340-9CCA-CF8AD8E6AB61}" sibTransId="{5B8D28AB-FDD9-AE44-954A-31F196B28CBF}"/>
    <dgm:cxn modelId="{DD7E7898-1217-054E-8166-322A2E29E987}" srcId="{808355BF-901F-C74A-9721-4F3223C3352B}" destId="{1E132495-2E17-A84C-8010-DA2E777589F9}" srcOrd="4" destOrd="0" parTransId="{C400FDEB-3AD1-7E4C-87AC-CBFBF1758088}" sibTransId="{13E375F9-15C8-C240-869C-7DFF2A17C134}"/>
    <dgm:cxn modelId="{25C81FA0-9514-3E4C-B759-C0D9AFEBF17E}" type="presOf" srcId="{5B8D28AB-FDD9-AE44-954A-31F196B28CBF}" destId="{B01F00AD-C49A-3F44-861E-A9D9B6FB8850}" srcOrd="0" destOrd="0" presId="urn:microsoft.com/office/officeart/2005/8/layout/pList1"/>
    <dgm:cxn modelId="{CA449DA1-20C7-4A40-8F69-FF2B1599B88A}" srcId="{808355BF-901F-C74A-9721-4F3223C3352B}" destId="{AACD48EA-B628-5944-9D7C-C5584D02252C}" srcOrd="2" destOrd="0" parTransId="{F9836C48-2188-8E40-83DB-EFB15CADDA8E}" sibTransId="{7F87ED72-4834-B147-ABE0-769240F9D811}"/>
    <dgm:cxn modelId="{6F99C2A8-4961-E847-B68A-03897D4B9EBB}" type="presOf" srcId="{7F87ED72-4834-B147-ABE0-769240F9D811}" destId="{D76E5D53-622B-304E-BE25-081717361704}" srcOrd="0" destOrd="0" presId="urn:microsoft.com/office/officeart/2005/8/layout/pList1"/>
    <dgm:cxn modelId="{BF2E70B0-FCF1-7848-A673-2845680D7869}" srcId="{808355BF-901F-C74A-9721-4F3223C3352B}" destId="{D7D07656-4112-2F44-8D58-83970215F4CF}" srcOrd="3" destOrd="0" parTransId="{AEC42953-6841-1643-82E9-B4E9AC95C215}" sibTransId="{B9FCE1EA-D313-F641-8F67-02B8531DA0DC}"/>
    <dgm:cxn modelId="{0C6D79BB-813C-1546-9342-A12AEE9F51D5}" type="presOf" srcId="{AACD48EA-B628-5944-9D7C-C5584D02252C}" destId="{4F7A0941-EE41-0B47-84E4-76D551FB5D73}" srcOrd="0" destOrd="0" presId="urn:microsoft.com/office/officeart/2005/8/layout/pList1"/>
    <dgm:cxn modelId="{1B8291DD-74C4-8341-8854-AB44DCEBFF62}" type="presOf" srcId="{808355BF-901F-C74A-9721-4F3223C3352B}" destId="{DF386284-6242-6D41-86C7-F2AF3B9E9C5B}" srcOrd="0" destOrd="0" presId="urn:microsoft.com/office/officeart/2005/8/layout/pList1"/>
    <dgm:cxn modelId="{D6609DDD-50AB-3642-8718-98B9193CE7B6}" type="presOf" srcId="{1E132495-2E17-A84C-8010-DA2E777589F9}" destId="{A3DB7ABC-AB10-024A-A38F-CBAF5662BE2F}" srcOrd="0" destOrd="0" presId="urn:microsoft.com/office/officeart/2005/8/layout/pList1"/>
    <dgm:cxn modelId="{1A2E19EF-C9B8-4E43-8346-D629AE56BBE1}" type="presParOf" srcId="{DF386284-6242-6D41-86C7-F2AF3B9E9C5B}" destId="{974D28C8-C0BA-BB48-B339-A7E4AFB00597}" srcOrd="0" destOrd="0" presId="urn:microsoft.com/office/officeart/2005/8/layout/pList1"/>
    <dgm:cxn modelId="{EA2F6816-2401-CF4D-9D4A-76B26AAD4445}" type="presParOf" srcId="{974D28C8-C0BA-BB48-B339-A7E4AFB00597}" destId="{919B354E-70B2-F342-AD3B-2A43F0527107}" srcOrd="0" destOrd="0" presId="urn:microsoft.com/office/officeart/2005/8/layout/pList1"/>
    <dgm:cxn modelId="{C17A217B-AE35-4345-8857-9173338EC954}" type="presParOf" srcId="{974D28C8-C0BA-BB48-B339-A7E4AFB00597}" destId="{2D1AC766-D325-D145-B17D-BDD1F833BCFD}" srcOrd="1" destOrd="0" presId="urn:microsoft.com/office/officeart/2005/8/layout/pList1"/>
    <dgm:cxn modelId="{B400EB5F-AA80-784A-BA87-7C73B2B012FA}" type="presParOf" srcId="{DF386284-6242-6D41-86C7-F2AF3B9E9C5B}" destId="{125C664B-1F1D-7C4A-8DF3-005D9DEA9D8D}" srcOrd="1" destOrd="0" presId="urn:microsoft.com/office/officeart/2005/8/layout/pList1"/>
    <dgm:cxn modelId="{CFA0C8F6-EB83-2F45-8492-5993148569F4}" type="presParOf" srcId="{DF386284-6242-6D41-86C7-F2AF3B9E9C5B}" destId="{5722B0D8-DBA3-6847-B6AD-05AB9C55EF3F}" srcOrd="2" destOrd="0" presId="urn:microsoft.com/office/officeart/2005/8/layout/pList1"/>
    <dgm:cxn modelId="{4561577A-3A8C-4249-8C60-A2E2630B57BD}" type="presParOf" srcId="{5722B0D8-DBA3-6847-B6AD-05AB9C55EF3F}" destId="{608308EB-D94F-1B4C-A394-8C5C952EDD6D}" srcOrd="0" destOrd="0" presId="urn:microsoft.com/office/officeart/2005/8/layout/pList1"/>
    <dgm:cxn modelId="{6211AA58-D9D3-8549-BE79-FB3E49CB69E4}" type="presParOf" srcId="{5722B0D8-DBA3-6847-B6AD-05AB9C55EF3F}" destId="{AEF4B3AC-19F0-6E40-A4AB-148A784EE4ED}" srcOrd="1" destOrd="0" presId="urn:microsoft.com/office/officeart/2005/8/layout/pList1"/>
    <dgm:cxn modelId="{23BA02A9-5147-4946-AA66-98631AC0B443}" type="presParOf" srcId="{DF386284-6242-6D41-86C7-F2AF3B9E9C5B}" destId="{B01F00AD-C49A-3F44-861E-A9D9B6FB8850}" srcOrd="3" destOrd="0" presId="urn:microsoft.com/office/officeart/2005/8/layout/pList1"/>
    <dgm:cxn modelId="{315361B5-7A45-7247-8723-FBD5C455FF60}" type="presParOf" srcId="{DF386284-6242-6D41-86C7-F2AF3B9E9C5B}" destId="{25CC22C7-7131-B24B-B253-9E6B4237CE42}" srcOrd="4" destOrd="0" presId="urn:microsoft.com/office/officeart/2005/8/layout/pList1"/>
    <dgm:cxn modelId="{054DC1F9-78C3-B848-B899-2FF0193B61F7}" type="presParOf" srcId="{25CC22C7-7131-B24B-B253-9E6B4237CE42}" destId="{F58A9AA7-91C7-F242-9D9E-9115F273434A}" srcOrd="0" destOrd="0" presId="urn:microsoft.com/office/officeart/2005/8/layout/pList1"/>
    <dgm:cxn modelId="{159078D4-B63A-3B42-9BCF-D77D36230E33}" type="presParOf" srcId="{25CC22C7-7131-B24B-B253-9E6B4237CE42}" destId="{4F7A0941-EE41-0B47-84E4-76D551FB5D73}" srcOrd="1" destOrd="0" presId="urn:microsoft.com/office/officeart/2005/8/layout/pList1"/>
    <dgm:cxn modelId="{C5237D3F-2789-0C43-A1A2-544C2418342F}" type="presParOf" srcId="{DF386284-6242-6D41-86C7-F2AF3B9E9C5B}" destId="{D76E5D53-622B-304E-BE25-081717361704}" srcOrd="5" destOrd="0" presId="urn:microsoft.com/office/officeart/2005/8/layout/pList1"/>
    <dgm:cxn modelId="{0F898E07-9BCD-2B4D-BBD8-3F33B44DCEE7}" type="presParOf" srcId="{DF386284-6242-6D41-86C7-F2AF3B9E9C5B}" destId="{D84E4611-6FAC-C44A-86EE-B085045766AE}" srcOrd="6" destOrd="0" presId="urn:microsoft.com/office/officeart/2005/8/layout/pList1"/>
    <dgm:cxn modelId="{2B534390-A7EE-FD4C-A67F-437505E71ACC}" type="presParOf" srcId="{D84E4611-6FAC-C44A-86EE-B085045766AE}" destId="{CC23EF54-8C09-4244-859D-24829851531A}" srcOrd="0" destOrd="0" presId="urn:microsoft.com/office/officeart/2005/8/layout/pList1"/>
    <dgm:cxn modelId="{0CA11E94-22A8-ED4E-8EC9-3C5489F5709D}" type="presParOf" srcId="{D84E4611-6FAC-C44A-86EE-B085045766AE}" destId="{DFDB2AA0-68A1-2344-A790-33C9FD72527B}" srcOrd="1" destOrd="0" presId="urn:microsoft.com/office/officeart/2005/8/layout/pList1"/>
    <dgm:cxn modelId="{5303E44A-0E92-7447-B1CA-518251C2B37F}" type="presParOf" srcId="{DF386284-6242-6D41-86C7-F2AF3B9E9C5B}" destId="{3765C18E-2E2D-EA40-8DD3-E9B3B2145F3B}" srcOrd="7" destOrd="0" presId="urn:microsoft.com/office/officeart/2005/8/layout/pList1"/>
    <dgm:cxn modelId="{8443A6F1-70C2-644A-8B45-ADB52F3FA754}" type="presParOf" srcId="{DF386284-6242-6D41-86C7-F2AF3B9E9C5B}" destId="{7E6D27F3-4C38-9B4D-840B-1BFA97532168}" srcOrd="8" destOrd="0" presId="urn:microsoft.com/office/officeart/2005/8/layout/pList1"/>
    <dgm:cxn modelId="{43ADD7BD-9BF9-6347-BB93-0502CFE252B7}" type="presParOf" srcId="{7E6D27F3-4C38-9B4D-840B-1BFA97532168}" destId="{6C6869F1-C293-4C41-9C2F-0BA507B0A6CD}" srcOrd="0" destOrd="0" presId="urn:microsoft.com/office/officeart/2005/8/layout/pList1"/>
    <dgm:cxn modelId="{6D8978B1-ADE1-894E-8C50-17AF696C42EC}" type="presParOf" srcId="{7E6D27F3-4C38-9B4D-840B-1BFA97532168}" destId="{A3DB7ABC-AB10-024A-A38F-CBAF5662BE2F}"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7D08AE-0CB5-4873-9A2A-A5D9DE9309F4}"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IN"/>
        </a:p>
      </dgm:t>
    </dgm:pt>
    <dgm:pt modelId="{C7F01F48-A5BE-45E3-A4D0-25029FFF913A}">
      <dgm:prSet phldrT="[Text]" custT="1"/>
      <dgm:spPr>
        <a:ln>
          <a:solidFill>
            <a:schemeClr val="tx1"/>
          </a:solidFill>
        </a:ln>
      </dgm:spPr>
      <dgm:t>
        <a:bodyPr/>
        <a:lstStyle/>
        <a:p>
          <a:r>
            <a:rPr lang="en-US" sz="2400" b="1" dirty="0">
              <a:latin typeface="Calibri "/>
            </a:rPr>
            <a:t>Cross-layer observability </a:t>
          </a:r>
          <a:r>
            <a:rPr lang="en-US" sz="2400" dirty="0">
              <a:latin typeface="Calibri "/>
            </a:rPr>
            <a:t>to guide early-stage co-optimization</a:t>
          </a:r>
          <a:endParaRPr lang="en-IN" sz="2400" dirty="0"/>
        </a:p>
      </dgm:t>
    </dgm:pt>
    <dgm:pt modelId="{0DC5899D-FEEE-44AB-B9CD-EE0227BABA21}" type="parTrans" cxnId="{FA12F2DC-A99B-4016-946E-6EC0E5CDFFB2}">
      <dgm:prSet/>
      <dgm:spPr/>
      <dgm:t>
        <a:bodyPr/>
        <a:lstStyle/>
        <a:p>
          <a:endParaRPr lang="en-IN"/>
        </a:p>
      </dgm:t>
    </dgm:pt>
    <dgm:pt modelId="{DC937E2B-4450-45AD-A811-5611F132A7B8}" type="sibTrans" cxnId="{FA12F2DC-A99B-4016-946E-6EC0E5CDFFB2}">
      <dgm:prSet/>
      <dgm:spPr/>
      <dgm:t>
        <a:bodyPr/>
        <a:lstStyle/>
        <a:p>
          <a:endParaRPr lang="en-IN" dirty="0"/>
        </a:p>
      </dgm:t>
    </dgm:pt>
    <dgm:pt modelId="{E5FE2DC7-BE1B-4BF9-9A0C-0F4DE28FEF56}">
      <dgm:prSet phldrT="[Text]" custT="1"/>
      <dgm:spPr>
        <a:ln>
          <a:solidFill>
            <a:schemeClr val="tx1"/>
          </a:solidFill>
        </a:ln>
      </dgm:spPr>
      <dgm:t>
        <a:bodyPr/>
        <a:lstStyle/>
        <a:p>
          <a:r>
            <a:rPr lang="en-US" sz="2400" b="1" dirty="0">
              <a:latin typeface="Calibri "/>
            </a:rPr>
            <a:t>Full-system context</a:t>
          </a:r>
          <a:r>
            <a:rPr lang="en-US" sz="2400" dirty="0">
              <a:latin typeface="Calibri "/>
            </a:rPr>
            <a:t> including memory hierarchy and software stack</a:t>
          </a:r>
          <a:endParaRPr lang="en-IN" sz="2400" dirty="0"/>
        </a:p>
      </dgm:t>
    </dgm:pt>
    <dgm:pt modelId="{E2EB5834-6921-4588-90F8-E3D081A36FD9}" type="parTrans" cxnId="{D4DDAF02-F24E-4D70-BAE2-CD093A78E62D}">
      <dgm:prSet/>
      <dgm:spPr/>
      <dgm:t>
        <a:bodyPr/>
        <a:lstStyle/>
        <a:p>
          <a:endParaRPr lang="en-IN"/>
        </a:p>
      </dgm:t>
    </dgm:pt>
    <dgm:pt modelId="{C11FA966-DEA4-4FBA-B913-8C5131D41757}" type="sibTrans" cxnId="{D4DDAF02-F24E-4D70-BAE2-CD093A78E62D}">
      <dgm:prSet/>
      <dgm:spPr/>
      <dgm:t>
        <a:bodyPr/>
        <a:lstStyle/>
        <a:p>
          <a:endParaRPr lang="en-IN" dirty="0"/>
        </a:p>
      </dgm:t>
    </dgm:pt>
    <dgm:pt modelId="{49F85571-7FA4-4EE3-8CC4-DFA9377EC091}">
      <dgm:prSet phldrT="[Text]" custT="1"/>
      <dgm:spPr>
        <a:ln>
          <a:solidFill>
            <a:schemeClr val="tx1"/>
          </a:solidFill>
        </a:ln>
      </dgm:spPr>
      <dgm:t>
        <a:bodyPr/>
        <a:lstStyle/>
        <a:p>
          <a:r>
            <a:rPr lang="en-US" sz="2400" b="1" dirty="0">
              <a:latin typeface="Calibri "/>
            </a:rPr>
            <a:t>Validated, cycle-level simulation </a:t>
          </a:r>
          <a:r>
            <a:rPr lang="en-US" sz="2400" dirty="0">
              <a:latin typeface="Calibri "/>
            </a:rPr>
            <a:t>of all components </a:t>
          </a:r>
          <a:endParaRPr lang="en-IN" sz="2400" dirty="0"/>
        </a:p>
      </dgm:t>
    </dgm:pt>
    <dgm:pt modelId="{54D39A3A-195F-40DA-85B7-E6758389C38F}" type="sibTrans" cxnId="{59F94873-997B-4F9A-81EC-F8A327A318ED}">
      <dgm:prSet/>
      <dgm:spPr/>
      <dgm:t>
        <a:bodyPr/>
        <a:lstStyle/>
        <a:p>
          <a:endParaRPr lang="en-IN" dirty="0"/>
        </a:p>
      </dgm:t>
    </dgm:pt>
    <dgm:pt modelId="{E1DDB0A4-31C8-40A0-B8A6-2917EFEAABFB}" type="parTrans" cxnId="{59F94873-997B-4F9A-81EC-F8A327A318ED}">
      <dgm:prSet/>
      <dgm:spPr/>
      <dgm:t>
        <a:bodyPr/>
        <a:lstStyle/>
        <a:p>
          <a:endParaRPr lang="en-IN"/>
        </a:p>
      </dgm:t>
    </dgm:pt>
    <dgm:pt modelId="{82920C7B-F2C2-4ACC-B564-527A29831627}" type="pres">
      <dgm:prSet presAssocID="{C37D08AE-0CB5-4873-9A2A-A5D9DE9309F4}" presName="Name0" presStyleCnt="0">
        <dgm:presLayoutVars>
          <dgm:dir/>
          <dgm:resizeHandles val="exact"/>
        </dgm:presLayoutVars>
      </dgm:prSet>
      <dgm:spPr/>
    </dgm:pt>
    <dgm:pt modelId="{322F04D2-D570-42E4-88D8-F51A2A677C03}" type="pres">
      <dgm:prSet presAssocID="{49F85571-7FA4-4EE3-8CC4-DFA9377EC091}" presName="node" presStyleLbl="node1" presStyleIdx="0" presStyleCnt="3" custRadScaleRad="51223" custRadScaleInc="0">
        <dgm:presLayoutVars>
          <dgm:bulletEnabled val="1"/>
        </dgm:presLayoutVars>
      </dgm:prSet>
      <dgm:spPr/>
    </dgm:pt>
    <dgm:pt modelId="{98547534-2B57-4E47-836B-2ECAFF3AB0BF}" type="pres">
      <dgm:prSet presAssocID="{54D39A3A-195F-40DA-85B7-E6758389C38F}" presName="sibTrans" presStyleLbl="sibTrans2D1" presStyleIdx="0" presStyleCnt="3"/>
      <dgm:spPr/>
    </dgm:pt>
    <dgm:pt modelId="{E25C6F8C-FA5E-4B77-9090-89ADFB84C9E5}" type="pres">
      <dgm:prSet presAssocID="{54D39A3A-195F-40DA-85B7-E6758389C38F}" presName="connectorText" presStyleLbl="sibTrans2D1" presStyleIdx="0" presStyleCnt="3"/>
      <dgm:spPr/>
    </dgm:pt>
    <dgm:pt modelId="{16CD52B6-4E83-42F1-A541-E185494D04EF}" type="pres">
      <dgm:prSet presAssocID="{C7F01F48-A5BE-45E3-A4D0-25029FFF913A}" presName="node" presStyleLbl="node1" presStyleIdx="1" presStyleCnt="3">
        <dgm:presLayoutVars>
          <dgm:bulletEnabled val="1"/>
        </dgm:presLayoutVars>
      </dgm:prSet>
      <dgm:spPr/>
    </dgm:pt>
    <dgm:pt modelId="{60A64DC2-702C-40A9-A439-B09B88A88032}" type="pres">
      <dgm:prSet presAssocID="{DC937E2B-4450-45AD-A811-5611F132A7B8}" presName="sibTrans" presStyleLbl="sibTrans2D1" presStyleIdx="1" presStyleCnt="3"/>
      <dgm:spPr/>
    </dgm:pt>
    <dgm:pt modelId="{1D90A1D9-F1EE-4235-8E69-1DB619ED3F1D}" type="pres">
      <dgm:prSet presAssocID="{DC937E2B-4450-45AD-A811-5611F132A7B8}" presName="connectorText" presStyleLbl="sibTrans2D1" presStyleIdx="1" presStyleCnt="3"/>
      <dgm:spPr/>
    </dgm:pt>
    <dgm:pt modelId="{E489143F-5C2B-4D69-8B2F-E33D19ABAD9F}" type="pres">
      <dgm:prSet presAssocID="{E5FE2DC7-BE1B-4BF9-9A0C-0F4DE28FEF56}" presName="node" presStyleLbl="node1" presStyleIdx="2" presStyleCnt="3" custScaleX="104362" custScaleY="111080">
        <dgm:presLayoutVars>
          <dgm:bulletEnabled val="1"/>
        </dgm:presLayoutVars>
      </dgm:prSet>
      <dgm:spPr/>
    </dgm:pt>
    <dgm:pt modelId="{B8D30E8A-55E8-4B53-A803-1A1A7370DD1C}" type="pres">
      <dgm:prSet presAssocID="{C11FA966-DEA4-4FBA-B913-8C5131D41757}" presName="sibTrans" presStyleLbl="sibTrans2D1" presStyleIdx="2" presStyleCnt="3"/>
      <dgm:spPr/>
    </dgm:pt>
    <dgm:pt modelId="{7418AEA0-015F-42EE-A398-413A36453FD6}" type="pres">
      <dgm:prSet presAssocID="{C11FA966-DEA4-4FBA-B913-8C5131D41757}" presName="connectorText" presStyleLbl="sibTrans2D1" presStyleIdx="2" presStyleCnt="3"/>
      <dgm:spPr/>
    </dgm:pt>
  </dgm:ptLst>
  <dgm:cxnLst>
    <dgm:cxn modelId="{D4DDAF02-F24E-4D70-BAE2-CD093A78E62D}" srcId="{C37D08AE-0CB5-4873-9A2A-A5D9DE9309F4}" destId="{E5FE2DC7-BE1B-4BF9-9A0C-0F4DE28FEF56}" srcOrd="2" destOrd="0" parTransId="{E2EB5834-6921-4588-90F8-E3D081A36FD9}" sibTransId="{C11FA966-DEA4-4FBA-B913-8C5131D41757}"/>
    <dgm:cxn modelId="{E4554231-1FA8-4532-8D9B-C3A3C66674A5}" type="presOf" srcId="{DC937E2B-4450-45AD-A811-5611F132A7B8}" destId="{1D90A1D9-F1EE-4235-8E69-1DB619ED3F1D}" srcOrd="1" destOrd="0" presId="urn:microsoft.com/office/officeart/2005/8/layout/cycle7"/>
    <dgm:cxn modelId="{940D055B-3A42-4802-B8AE-400A40563EED}" type="presOf" srcId="{C11FA966-DEA4-4FBA-B913-8C5131D41757}" destId="{7418AEA0-015F-42EE-A398-413A36453FD6}" srcOrd="1" destOrd="0" presId="urn:microsoft.com/office/officeart/2005/8/layout/cycle7"/>
    <dgm:cxn modelId="{59F94873-997B-4F9A-81EC-F8A327A318ED}" srcId="{C37D08AE-0CB5-4873-9A2A-A5D9DE9309F4}" destId="{49F85571-7FA4-4EE3-8CC4-DFA9377EC091}" srcOrd="0" destOrd="0" parTransId="{E1DDB0A4-31C8-40A0-B8A6-2917EFEAABFB}" sibTransId="{54D39A3A-195F-40DA-85B7-E6758389C38F}"/>
    <dgm:cxn modelId="{952B6A7B-D76C-4DB8-942C-147458444A74}" type="presOf" srcId="{E5FE2DC7-BE1B-4BF9-9A0C-0F4DE28FEF56}" destId="{E489143F-5C2B-4D69-8B2F-E33D19ABAD9F}" srcOrd="0" destOrd="0" presId="urn:microsoft.com/office/officeart/2005/8/layout/cycle7"/>
    <dgm:cxn modelId="{866B7A93-ADFC-4E30-B4C6-98CA6FDF27C3}" type="presOf" srcId="{49F85571-7FA4-4EE3-8CC4-DFA9377EC091}" destId="{322F04D2-D570-42E4-88D8-F51A2A677C03}" srcOrd="0" destOrd="0" presId="urn:microsoft.com/office/officeart/2005/8/layout/cycle7"/>
    <dgm:cxn modelId="{3E54D2A8-6D33-4496-B17A-8F8EBCAD0B80}" type="presOf" srcId="{C11FA966-DEA4-4FBA-B913-8C5131D41757}" destId="{B8D30E8A-55E8-4B53-A803-1A1A7370DD1C}" srcOrd="0" destOrd="0" presId="urn:microsoft.com/office/officeart/2005/8/layout/cycle7"/>
    <dgm:cxn modelId="{E86564B8-4B91-4733-AD03-8A9D300BCE9E}" type="presOf" srcId="{DC937E2B-4450-45AD-A811-5611F132A7B8}" destId="{60A64DC2-702C-40A9-A439-B09B88A88032}" srcOrd="0" destOrd="0" presId="urn:microsoft.com/office/officeart/2005/8/layout/cycle7"/>
    <dgm:cxn modelId="{D7135BCD-C41A-4710-9056-BAB0544A9F82}" type="presOf" srcId="{54D39A3A-195F-40DA-85B7-E6758389C38F}" destId="{98547534-2B57-4E47-836B-2ECAFF3AB0BF}" srcOrd="0" destOrd="0" presId="urn:microsoft.com/office/officeart/2005/8/layout/cycle7"/>
    <dgm:cxn modelId="{55BF43DB-BACC-438B-A2DC-6C76D3B24BFE}" type="presOf" srcId="{C37D08AE-0CB5-4873-9A2A-A5D9DE9309F4}" destId="{82920C7B-F2C2-4ACC-B564-527A29831627}" srcOrd="0" destOrd="0" presId="urn:microsoft.com/office/officeart/2005/8/layout/cycle7"/>
    <dgm:cxn modelId="{FA12F2DC-A99B-4016-946E-6EC0E5CDFFB2}" srcId="{C37D08AE-0CB5-4873-9A2A-A5D9DE9309F4}" destId="{C7F01F48-A5BE-45E3-A4D0-25029FFF913A}" srcOrd="1" destOrd="0" parTransId="{0DC5899D-FEEE-44AB-B9CD-EE0227BABA21}" sibTransId="{DC937E2B-4450-45AD-A811-5611F132A7B8}"/>
    <dgm:cxn modelId="{758A4CEA-E651-4036-A1FD-971885B97F35}" type="presOf" srcId="{54D39A3A-195F-40DA-85B7-E6758389C38F}" destId="{E25C6F8C-FA5E-4B77-9090-89ADFB84C9E5}" srcOrd="1" destOrd="0" presId="urn:microsoft.com/office/officeart/2005/8/layout/cycle7"/>
    <dgm:cxn modelId="{442CD7ED-64DD-4950-A348-B6DDEE38B462}" type="presOf" srcId="{C7F01F48-A5BE-45E3-A4D0-25029FFF913A}" destId="{16CD52B6-4E83-42F1-A541-E185494D04EF}" srcOrd="0" destOrd="0" presId="urn:microsoft.com/office/officeart/2005/8/layout/cycle7"/>
    <dgm:cxn modelId="{D3D09806-8974-4A59-AE63-78E0D2FFF9F4}" type="presParOf" srcId="{82920C7B-F2C2-4ACC-B564-527A29831627}" destId="{322F04D2-D570-42E4-88D8-F51A2A677C03}" srcOrd="0" destOrd="0" presId="urn:microsoft.com/office/officeart/2005/8/layout/cycle7"/>
    <dgm:cxn modelId="{3736FA2D-AA6C-48B0-9AA4-F2C6940B7B54}" type="presParOf" srcId="{82920C7B-F2C2-4ACC-B564-527A29831627}" destId="{98547534-2B57-4E47-836B-2ECAFF3AB0BF}" srcOrd="1" destOrd="0" presId="urn:microsoft.com/office/officeart/2005/8/layout/cycle7"/>
    <dgm:cxn modelId="{BD8A40DC-DB8F-4995-8AB0-C4EFBAF4E90D}" type="presParOf" srcId="{98547534-2B57-4E47-836B-2ECAFF3AB0BF}" destId="{E25C6F8C-FA5E-4B77-9090-89ADFB84C9E5}" srcOrd="0" destOrd="0" presId="urn:microsoft.com/office/officeart/2005/8/layout/cycle7"/>
    <dgm:cxn modelId="{BDBB5D1E-D9C6-41C9-878E-7A1F2C36719C}" type="presParOf" srcId="{82920C7B-F2C2-4ACC-B564-527A29831627}" destId="{16CD52B6-4E83-42F1-A541-E185494D04EF}" srcOrd="2" destOrd="0" presId="urn:microsoft.com/office/officeart/2005/8/layout/cycle7"/>
    <dgm:cxn modelId="{8AD6D4B2-7AA9-4B28-8881-295C1E2389DB}" type="presParOf" srcId="{82920C7B-F2C2-4ACC-B564-527A29831627}" destId="{60A64DC2-702C-40A9-A439-B09B88A88032}" srcOrd="3" destOrd="0" presId="urn:microsoft.com/office/officeart/2005/8/layout/cycle7"/>
    <dgm:cxn modelId="{8CDDE78F-F599-4C7C-A9D9-3816A13CDF75}" type="presParOf" srcId="{60A64DC2-702C-40A9-A439-B09B88A88032}" destId="{1D90A1D9-F1EE-4235-8E69-1DB619ED3F1D}" srcOrd="0" destOrd="0" presId="urn:microsoft.com/office/officeart/2005/8/layout/cycle7"/>
    <dgm:cxn modelId="{A299B3F0-4E29-42BA-B5D6-9034053A0562}" type="presParOf" srcId="{82920C7B-F2C2-4ACC-B564-527A29831627}" destId="{E489143F-5C2B-4D69-8B2F-E33D19ABAD9F}" srcOrd="4" destOrd="0" presId="urn:microsoft.com/office/officeart/2005/8/layout/cycle7"/>
    <dgm:cxn modelId="{49CBDEDD-5A30-4146-B097-A364C5E8CEF1}" type="presParOf" srcId="{82920C7B-F2C2-4ACC-B564-527A29831627}" destId="{B8D30E8A-55E8-4B53-A803-1A1A7370DD1C}" srcOrd="5" destOrd="0" presId="urn:microsoft.com/office/officeart/2005/8/layout/cycle7"/>
    <dgm:cxn modelId="{A1909164-90F9-4594-A58B-8FCF01DFC0FC}" type="presParOf" srcId="{B8D30E8A-55E8-4B53-A803-1A1A7370DD1C}" destId="{7418AEA0-015F-42EE-A398-413A36453FD6}"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9B354E-70B2-F342-AD3B-2A43F0527107}">
      <dsp:nvSpPr>
        <dsp:cNvPr id="0" name=""/>
        <dsp:cNvSpPr/>
      </dsp:nvSpPr>
      <dsp:spPr>
        <a:xfrm>
          <a:off x="5719" y="379671"/>
          <a:ext cx="1973375" cy="1359656"/>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1AC766-D325-D145-B17D-BDD1F833BCFD}">
      <dsp:nvSpPr>
        <dsp:cNvPr id="0" name=""/>
        <dsp:cNvSpPr/>
      </dsp:nvSpPr>
      <dsp:spPr>
        <a:xfrm>
          <a:off x="5719" y="1739327"/>
          <a:ext cx="1973375" cy="732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dirty="0" err="1">
              <a:solidFill>
                <a:srgbClr val="202020">
                  <a:hueOff val="0"/>
                  <a:satOff val="0"/>
                  <a:lumOff val="0"/>
                  <a:alphaOff val="0"/>
                </a:srgbClr>
              </a:solidFill>
              <a:latin typeface="Calibri" panose="020F0502020204030204"/>
              <a:ea typeface="+mn-ea"/>
              <a:cs typeface="+mn-cs"/>
            </a:rPr>
            <a:t>PyTorch</a:t>
          </a:r>
          <a:endParaRPr lang="en-US" sz="2000" kern="1200" dirty="0">
            <a:solidFill>
              <a:srgbClr val="202020">
                <a:hueOff val="0"/>
                <a:satOff val="0"/>
                <a:lumOff val="0"/>
                <a:alphaOff val="0"/>
              </a:srgbClr>
            </a:solidFill>
            <a:latin typeface="Calibri" panose="020F0502020204030204"/>
            <a:ea typeface="+mn-ea"/>
            <a:cs typeface="+mn-cs"/>
          </a:endParaRPr>
        </a:p>
      </dsp:txBody>
      <dsp:txXfrm>
        <a:off x="5719" y="1739327"/>
        <a:ext cx="1973375" cy="732122"/>
      </dsp:txXfrm>
    </dsp:sp>
    <dsp:sp modelId="{608308EB-D94F-1B4C-A394-8C5C952EDD6D}">
      <dsp:nvSpPr>
        <dsp:cNvPr id="0" name=""/>
        <dsp:cNvSpPr/>
      </dsp:nvSpPr>
      <dsp:spPr>
        <a:xfrm>
          <a:off x="2176515" y="379671"/>
          <a:ext cx="1973375" cy="1359656"/>
        </a:xfrm>
        <a:prstGeom prst="round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3000" b="-23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F4B3AC-19F0-6E40-A4AB-148A784EE4ED}">
      <dsp:nvSpPr>
        <dsp:cNvPr id="0" name=""/>
        <dsp:cNvSpPr/>
      </dsp:nvSpPr>
      <dsp:spPr>
        <a:xfrm>
          <a:off x="2176515" y="1739327"/>
          <a:ext cx="1973375" cy="732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dirty="0">
              <a:solidFill>
                <a:srgbClr val="202020">
                  <a:hueOff val="0"/>
                  <a:satOff val="0"/>
                  <a:lumOff val="0"/>
                  <a:alphaOff val="0"/>
                </a:srgbClr>
              </a:solidFill>
              <a:latin typeface="Calibri" panose="020F0502020204030204"/>
              <a:ea typeface="+mn-ea"/>
              <a:cs typeface="+mn-cs"/>
            </a:rPr>
            <a:t>TensorFlow</a:t>
          </a:r>
        </a:p>
      </dsp:txBody>
      <dsp:txXfrm>
        <a:off x="2176515" y="1739327"/>
        <a:ext cx="1973375" cy="732122"/>
      </dsp:txXfrm>
    </dsp:sp>
    <dsp:sp modelId="{F58A9AA7-91C7-F242-9D9E-9115F273434A}">
      <dsp:nvSpPr>
        <dsp:cNvPr id="0" name=""/>
        <dsp:cNvSpPr/>
      </dsp:nvSpPr>
      <dsp:spPr>
        <a:xfrm>
          <a:off x="4347312" y="379671"/>
          <a:ext cx="1973375" cy="1359656"/>
        </a:xfrm>
        <a:prstGeom prst="round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7A0941-EE41-0B47-84E4-76D551FB5D73}">
      <dsp:nvSpPr>
        <dsp:cNvPr id="0" name=""/>
        <dsp:cNvSpPr/>
      </dsp:nvSpPr>
      <dsp:spPr>
        <a:xfrm>
          <a:off x="4347312" y="1739327"/>
          <a:ext cx="1973375" cy="732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dirty="0">
              <a:solidFill>
                <a:srgbClr val="202020">
                  <a:hueOff val="0"/>
                  <a:satOff val="0"/>
                  <a:lumOff val="0"/>
                  <a:alphaOff val="0"/>
                </a:srgbClr>
              </a:solidFill>
              <a:latin typeface="Calibri" panose="020F0502020204030204"/>
              <a:ea typeface="+mn-ea"/>
              <a:cs typeface="+mn-cs"/>
            </a:rPr>
            <a:t>Mixed-Fidelity Simulations</a:t>
          </a:r>
        </a:p>
      </dsp:txBody>
      <dsp:txXfrm>
        <a:off x="4347312" y="1739327"/>
        <a:ext cx="1973375" cy="732122"/>
      </dsp:txXfrm>
    </dsp:sp>
    <dsp:sp modelId="{CC23EF54-8C09-4244-859D-24829851531A}">
      <dsp:nvSpPr>
        <dsp:cNvPr id="0" name=""/>
        <dsp:cNvSpPr/>
      </dsp:nvSpPr>
      <dsp:spPr>
        <a:xfrm>
          <a:off x="6719027" y="402826"/>
          <a:ext cx="1617832" cy="1359656"/>
        </a:xfrm>
        <a:prstGeom prst="round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23000" b="-23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DB2AA0-68A1-2344-A790-33C9FD72527B}">
      <dsp:nvSpPr>
        <dsp:cNvPr id="0" name=""/>
        <dsp:cNvSpPr/>
      </dsp:nvSpPr>
      <dsp:spPr>
        <a:xfrm>
          <a:off x="6518108" y="1739327"/>
          <a:ext cx="1973375" cy="732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dirty="0">
              <a:solidFill>
                <a:srgbClr val="202020">
                  <a:hueOff val="0"/>
                  <a:satOff val="0"/>
                  <a:lumOff val="0"/>
                  <a:alphaOff val="0"/>
                </a:srgbClr>
              </a:solidFill>
              <a:latin typeface="Calibri" panose="020F0502020204030204"/>
              <a:ea typeface="+mn-ea"/>
              <a:cs typeface="+mn-cs"/>
            </a:rPr>
            <a:t>Application Checkpointing</a:t>
          </a:r>
        </a:p>
      </dsp:txBody>
      <dsp:txXfrm>
        <a:off x="6518108" y="1739327"/>
        <a:ext cx="1973375" cy="732122"/>
      </dsp:txXfrm>
    </dsp:sp>
    <dsp:sp modelId="{6C6869F1-C293-4C41-9C2F-0BA507B0A6CD}">
      <dsp:nvSpPr>
        <dsp:cNvPr id="0" name=""/>
        <dsp:cNvSpPr/>
      </dsp:nvSpPr>
      <dsp:spPr>
        <a:xfrm>
          <a:off x="8688904" y="379671"/>
          <a:ext cx="1973375" cy="1359656"/>
        </a:xfrm>
        <a:prstGeom prst="round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23000" b="-23000"/>
          </a:stretch>
        </a:blip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DB7ABC-AB10-024A-A38F-CBAF5662BE2F}">
      <dsp:nvSpPr>
        <dsp:cNvPr id="0" name=""/>
        <dsp:cNvSpPr/>
      </dsp:nvSpPr>
      <dsp:spPr>
        <a:xfrm>
          <a:off x="8688904" y="1739327"/>
          <a:ext cx="1973375" cy="732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dirty="0">
              <a:solidFill>
                <a:srgbClr val="202020">
                  <a:hueOff val="0"/>
                  <a:satOff val="0"/>
                  <a:lumOff val="0"/>
                  <a:alphaOff val="0"/>
                </a:srgbClr>
              </a:solidFill>
              <a:latin typeface="Calibri" panose="020F0502020204030204"/>
              <a:ea typeface="+mn-ea"/>
              <a:cs typeface="+mn-cs"/>
            </a:rPr>
            <a:t>Custom Accelerators</a:t>
          </a:r>
        </a:p>
      </dsp:txBody>
      <dsp:txXfrm>
        <a:off x="8688904" y="1739327"/>
        <a:ext cx="1973375" cy="7321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2F04D2-D570-42E4-88D8-F51A2A677C03}">
      <dsp:nvSpPr>
        <dsp:cNvPr id="0" name=""/>
        <dsp:cNvSpPr/>
      </dsp:nvSpPr>
      <dsp:spPr>
        <a:xfrm>
          <a:off x="2691645" y="1267517"/>
          <a:ext cx="2805906" cy="1402953"/>
        </a:xfrm>
        <a:prstGeom prst="roundRect">
          <a:avLst>
            <a:gd name="adj" fmla="val 10000"/>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Calibri "/>
            </a:rPr>
            <a:t>Validated, cycle-level simulation </a:t>
          </a:r>
          <a:r>
            <a:rPr lang="en-US" sz="2400" kern="1200" dirty="0">
              <a:latin typeface="Calibri "/>
            </a:rPr>
            <a:t>of all components </a:t>
          </a:r>
          <a:endParaRPr lang="en-IN" sz="2400" kern="1200" dirty="0"/>
        </a:p>
      </dsp:txBody>
      <dsp:txXfrm>
        <a:off x="2732736" y="1308608"/>
        <a:ext cx="2723724" cy="1320771"/>
      </dsp:txXfrm>
    </dsp:sp>
    <dsp:sp modelId="{98547534-2B57-4E47-836B-2ECAFF3AB0BF}">
      <dsp:nvSpPr>
        <dsp:cNvPr id="0" name=""/>
        <dsp:cNvSpPr/>
      </dsp:nvSpPr>
      <dsp:spPr>
        <a:xfrm rot="2967058">
          <a:off x="4606965" y="3077358"/>
          <a:ext cx="1291923" cy="49103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IN" sz="2100" kern="1200" dirty="0"/>
        </a:p>
      </dsp:txBody>
      <dsp:txXfrm>
        <a:off x="4754275" y="3175565"/>
        <a:ext cx="997303" cy="294619"/>
      </dsp:txXfrm>
    </dsp:sp>
    <dsp:sp modelId="{16CD52B6-4E83-42F1-A541-E185494D04EF}">
      <dsp:nvSpPr>
        <dsp:cNvPr id="0" name=""/>
        <dsp:cNvSpPr/>
      </dsp:nvSpPr>
      <dsp:spPr>
        <a:xfrm>
          <a:off x="5008303" y="3975279"/>
          <a:ext cx="2805906" cy="1402953"/>
        </a:xfrm>
        <a:prstGeom prst="roundRect">
          <a:avLst>
            <a:gd name="adj" fmla="val 10000"/>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Calibri "/>
            </a:rPr>
            <a:t>Cross-layer observability </a:t>
          </a:r>
          <a:r>
            <a:rPr lang="en-US" sz="2400" kern="1200" dirty="0">
              <a:latin typeface="Calibri "/>
            </a:rPr>
            <a:t>to guide early-stage co-optimization</a:t>
          </a:r>
          <a:endParaRPr lang="en-IN" sz="2400" kern="1200" dirty="0"/>
        </a:p>
      </dsp:txBody>
      <dsp:txXfrm>
        <a:off x="5049394" y="4016370"/>
        <a:ext cx="2723724" cy="1320771"/>
      </dsp:txXfrm>
    </dsp:sp>
    <dsp:sp modelId="{60A64DC2-702C-40A9-A439-B09B88A88032}">
      <dsp:nvSpPr>
        <dsp:cNvPr id="0" name=""/>
        <dsp:cNvSpPr/>
      </dsp:nvSpPr>
      <dsp:spPr>
        <a:xfrm rot="10800000">
          <a:off x="3479234" y="4431239"/>
          <a:ext cx="1291923" cy="49103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IN" sz="2100" kern="1200" dirty="0"/>
        </a:p>
      </dsp:txBody>
      <dsp:txXfrm rot="10800000">
        <a:off x="3626544" y="4529446"/>
        <a:ext cx="997303" cy="294619"/>
      </dsp:txXfrm>
    </dsp:sp>
    <dsp:sp modelId="{E489143F-5C2B-4D69-8B2F-E33D19ABAD9F}">
      <dsp:nvSpPr>
        <dsp:cNvPr id="0" name=""/>
        <dsp:cNvSpPr/>
      </dsp:nvSpPr>
      <dsp:spPr>
        <a:xfrm>
          <a:off x="313790" y="3897556"/>
          <a:ext cx="2928299" cy="1558400"/>
        </a:xfrm>
        <a:prstGeom prst="roundRect">
          <a:avLst>
            <a:gd name="adj" fmla="val 10000"/>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Calibri "/>
            </a:rPr>
            <a:t>Full-system context</a:t>
          </a:r>
          <a:r>
            <a:rPr lang="en-US" sz="2400" kern="1200" dirty="0">
              <a:latin typeface="Calibri "/>
            </a:rPr>
            <a:t> including memory hierarchy and software stack</a:t>
          </a:r>
          <a:endParaRPr lang="en-IN" sz="2400" kern="1200" dirty="0"/>
        </a:p>
      </dsp:txBody>
      <dsp:txXfrm>
        <a:off x="359434" y="3943200"/>
        <a:ext cx="2837011" cy="1467112"/>
      </dsp:txXfrm>
    </dsp:sp>
    <dsp:sp modelId="{B8D30E8A-55E8-4B53-A803-1A1A7370DD1C}">
      <dsp:nvSpPr>
        <dsp:cNvPr id="0" name=""/>
        <dsp:cNvSpPr/>
      </dsp:nvSpPr>
      <dsp:spPr>
        <a:xfrm rot="18632942">
          <a:off x="2323556" y="3038496"/>
          <a:ext cx="1291923" cy="49103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IN" sz="2100" kern="1200" dirty="0"/>
        </a:p>
      </dsp:txBody>
      <dsp:txXfrm>
        <a:off x="2470866" y="3136703"/>
        <a:ext cx="997303" cy="294619"/>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568CFFE-8DEB-46D4-A45C-B11A3266CC80}"/>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a:extLst>
              <a:ext uri="{FF2B5EF4-FFF2-40B4-BE49-F238E27FC236}">
                <a16:creationId xmlns:a16="http://schemas.microsoft.com/office/drawing/2014/main" id="{3E3F611C-54BC-47CF-BDF5-BF70306B5FCA}"/>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smtClean="0"/>
            </a:lvl1pPr>
          </a:lstStyle>
          <a:p>
            <a:pPr>
              <a:defRPr/>
            </a:pPr>
            <a:fld id="{FC4D94E5-C892-4182-B60E-83BF2A5F4498}" type="datetimeFigureOut">
              <a:rPr lang="en-US"/>
              <a:pPr>
                <a:defRPr/>
              </a:pPr>
              <a:t>3/11/2026</a:t>
            </a:fld>
            <a:endParaRPr lang="en-US"/>
          </a:p>
        </p:txBody>
      </p:sp>
      <p:sp>
        <p:nvSpPr>
          <p:cNvPr id="4" name="Footer Placeholder 3">
            <a:extLst>
              <a:ext uri="{FF2B5EF4-FFF2-40B4-BE49-F238E27FC236}">
                <a16:creationId xmlns:a16="http://schemas.microsoft.com/office/drawing/2014/main" id="{67680D7B-1527-46D0-99C1-873FF0F1148E}"/>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a:extLst>
              <a:ext uri="{FF2B5EF4-FFF2-40B4-BE49-F238E27FC236}">
                <a16:creationId xmlns:a16="http://schemas.microsoft.com/office/drawing/2014/main" id="{500FDB8B-B290-4F4F-B65A-CA0000CD338C}"/>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smtClean="0"/>
            </a:lvl1pPr>
          </a:lstStyle>
          <a:p>
            <a:pPr>
              <a:defRPr/>
            </a:pPr>
            <a:fld id="{280E7DDE-31A5-4A03-9FF8-982504E5DD04}"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4F274BDB-1766-4B27-B1D9-69EA4E373B4C}"/>
              </a:ext>
            </a:extLst>
          </p:cNvPr>
          <p:cNvSpPr>
            <a:spLocks noGrp="1" noRot="1" noChangeAspect="1" noChangeArrowheads="1"/>
          </p:cNvSpPr>
          <p:nvPr>
            <p:ph type="sldImg"/>
          </p:nvPr>
        </p:nvSpPr>
        <p:spPr bwMode="auto">
          <a:xfrm>
            <a:off x="1106488" y="812800"/>
            <a:ext cx="5343525" cy="400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2">
            <a:extLst>
              <a:ext uri="{FF2B5EF4-FFF2-40B4-BE49-F238E27FC236}">
                <a16:creationId xmlns:a16="http://schemas.microsoft.com/office/drawing/2014/main" id="{73CA3D43-2AA1-4D27-82A6-AB0DDC4BB825}"/>
              </a:ext>
            </a:extLst>
          </p:cNvPr>
          <p:cNvSpPr>
            <a:spLocks noGrp="1" noChangeArrowheads="1"/>
          </p:cNvSpPr>
          <p:nvPr>
            <p:ph type="body"/>
          </p:nvPr>
        </p:nvSpPr>
        <p:spPr bwMode="auto">
          <a:xfrm>
            <a:off x="755650" y="5078413"/>
            <a:ext cx="6046788" cy="4810125"/>
          </a:xfrm>
          <a:prstGeom prst="rect">
            <a:avLst/>
          </a:prstGeom>
          <a:noFill/>
          <a:ln>
            <a:noFill/>
          </a:ln>
          <a:effectLst/>
        </p:spPr>
        <p:txBody>
          <a:bodyPr vert="horz" wrap="square" lIns="0" tIns="0" rIns="0" bIns="0" numCol="1" anchor="t" anchorCtr="0" compatLnSpc="1">
            <a:prstTxWarp prst="textNoShape">
              <a:avLst/>
            </a:prstTxWarp>
          </a:bodyPr>
          <a:lstStyle/>
          <a:p>
            <a:pPr lvl="0"/>
            <a:endParaRPr lang="en-US" altLang="en-US" noProof="0"/>
          </a:p>
        </p:txBody>
      </p:sp>
      <p:sp>
        <p:nvSpPr>
          <p:cNvPr id="3075" name="Rectangle 3">
            <a:extLst>
              <a:ext uri="{FF2B5EF4-FFF2-40B4-BE49-F238E27FC236}">
                <a16:creationId xmlns:a16="http://schemas.microsoft.com/office/drawing/2014/main" id="{6E58294F-904C-4BD1-99FD-B97A9E188B84}"/>
              </a:ext>
            </a:extLst>
          </p:cNvPr>
          <p:cNvSpPr>
            <a:spLocks noGrp="1" noChangeArrowheads="1"/>
          </p:cNvSpPr>
          <p:nvPr>
            <p:ph type="hdr"/>
          </p:nvPr>
        </p:nvSpPr>
        <p:spPr bwMode="auto">
          <a:xfrm>
            <a:off x="0" y="0"/>
            <a:ext cx="3279775" cy="533400"/>
          </a:xfrm>
          <a:prstGeom prst="rect">
            <a:avLst/>
          </a:prstGeom>
          <a:noFill/>
          <a:ln>
            <a:noFill/>
          </a:ln>
          <a:effectLst/>
        </p:spPr>
        <p:txBody>
          <a:bodyPr vert="horz" wrap="square" lIns="0" tIns="0" rIns="0" bIns="0" numCol="1" anchor="t"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charset="0"/>
              </a:defRPr>
            </a:lvl1pPr>
          </a:lstStyle>
          <a:p>
            <a:pPr>
              <a:defRPr/>
            </a:pPr>
            <a:endParaRPr lang="en-US" altLang="en-US"/>
          </a:p>
        </p:txBody>
      </p:sp>
      <p:sp>
        <p:nvSpPr>
          <p:cNvPr id="3076" name="Rectangle 4">
            <a:extLst>
              <a:ext uri="{FF2B5EF4-FFF2-40B4-BE49-F238E27FC236}">
                <a16:creationId xmlns:a16="http://schemas.microsoft.com/office/drawing/2014/main" id="{311DDECB-97DF-42FB-856E-50F5D833CF40}"/>
              </a:ext>
            </a:extLst>
          </p:cNvPr>
          <p:cNvSpPr>
            <a:spLocks noGrp="1" noChangeArrowheads="1"/>
          </p:cNvSpPr>
          <p:nvPr>
            <p:ph type="dt"/>
          </p:nvPr>
        </p:nvSpPr>
        <p:spPr bwMode="auto">
          <a:xfrm>
            <a:off x="4278313" y="0"/>
            <a:ext cx="3279775" cy="533400"/>
          </a:xfrm>
          <a:prstGeom prst="rect">
            <a:avLst/>
          </a:prstGeom>
          <a:noFill/>
          <a:ln>
            <a:noFill/>
          </a:ln>
          <a:effectLst/>
        </p:spPr>
        <p:txBody>
          <a:bodyPr vert="horz" wrap="square" lIns="0" tIns="0" rIns="0" bIns="0"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charset="0"/>
              </a:defRPr>
            </a:lvl1pPr>
          </a:lstStyle>
          <a:p>
            <a:pPr>
              <a:defRPr/>
            </a:pPr>
            <a:endParaRPr lang="en-US" altLang="en-US"/>
          </a:p>
        </p:txBody>
      </p:sp>
      <p:sp>
        <p:nvSpPr>
          <p:cNvPr id="3077" name="Rectangle 5">
            <a:extLst>
              <a:ext uri="{FF2B5EF4-FFF2-40B4-BE49-F238E27FC236}">
                <a16:creationId xmlns:a16="http://schemas.microsoft.com/office/drawing/2014/main" id="{7A5513FA-3E48-495F-A282-D096C6089CF1}"/>
              </a:ext>
            </a:extLst>
          </p:cNvPr>
          <p:cNvSpPr>
            <a:spLocks noGrp="1" noChangeArrowheads="1"/>
          </p:cNvSpPr>
          <p:nvPr>
            <p:ph type="ftr"/>
          </p:nvPr>
        </p:nvSpPr>
        <p:spPr bwMode="auto">
          <a:xfrm>
            <a:off x="0" y="10156825"/>
            <a:ext cx="3279775" cy="533400"/>
          </a:xfrm>
          <a:prstGeom prst="rect">
            <a:avLst/>
          </a:prstGeom>
          <a:noFill/>
          <a:ln>
            <a:noFill/>
          </a:ln>
          <a:effectLst/>
        </p:spPr>
        <p:txBody>
          <a:bodyPr vert="horz" wrap="square" lIns="0" tIns="0" rIns="0" bIns="0" numCol="1" anchor="b"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charset="0"/>
              </a:defRPr>
            </a:lvl1pPr>
          </a:lstStyle>
          <a:p>
            <a:pPr>
              <a:defRPr/>
            </a:pPr>
            <a:endParaRPr lang="en-US" altLang="en-US"/>
          </a:p>
        </p:txBody>
      </p:sp>
      <p:sp>
        <p:nvSpPr>
          <p:cNvPr id="3078" name="Rectangle 6">
            <a:extLst>
              <a:ext uri="{FF2B5EF4-FFF2-40B4-BE49-F238E27FC236}">
                <a16:creationId xmlns:a16="http://schemas.microsoft.com/office/drawing/2014/main" id="{41FF3EEB-CCD1-46E1-A8A7-6D655A8EFB81}"/>
              </a:ext>
            </a:extLst>
          </p:cNvPr>
          <p:cNvSpPr>
            <a:spLocks noGrp="1" noChangeArrowheads="1"/>
          </p:cNvSpPr>
          <p:nvPr>
            <p:ph type="sldNum"/>
          </p:nvPr>
        </p:nvSpPr>
        <p:spPr bwMode="auto">
          <a:xfrm>
            <a:off x="4278313" y="10156825"/>
            <a:ext cx="3279775" cy="533400"/>
          </a:xfrm>
          <a:prstGeom prst="rect">
            <a:avLst/>
          </a:prstGeom>
          <a:noFill/>
          <a:ln>
            <a:noFill/>
          </a:ln>
          <a:effectLst/>
        </p:spPr>
        <p:txBody>
          <a:bodyPr vert="horz" wrap="square" lIns="0" tIns="0" rIns="0" bIns="0" numCol="1" anchor="b"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pitchFamily="34" charset="0"/>
              </a:defRPr>
            </a:lvl1pPr>
          </a:lstStyle>
          <a:p>
            <a:pPr>
              <a:defRPr/>
            </a:pPr>
            <a:fld id="{FA486B15-5CAA-4ADB-8522-047D1366A1E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id="{38C01DA6-4F36-496D-88C2-EF2BB6C03A9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Lst>
              <a:defRPr sz="1200">
                <a:solidFill>
                  <a:srgbClr val="000000"/>
                </a:solidFill>
                <a:latin typeface="Times New Roman" panose="02020603050405020304" pitchFamily="18" charset="0"/>
              </a:defRPr>
            </a:lvl9pPr>
          </a:lstStyle>
          <a:p>
            <a:pPr>
              <a:spcBef>
                <a:spcPct val="0"/>
              </a:spcBef>
            </a:pPr>
            <a:fld id="{6553EDDF-2161-4270-BCF9-4E667D92998B}" type="slidenum">
              <a:rPr lang="en-US" altLang="en-US" sz="1400" smtClean="0"/>
              <a:pPr>
                <a:spcBef>
                  <a:spcPct val="0"/>
                </a:spcBef>
              </a:pPr>
              <a:t>1</a:t>
            </a:fld>
            <a:endParaRPr lang="en-US" altLang="en-US" sz="1400"/>
          </a:p>
        </p:txBody>
      </p:sp>
      <p:sp>
        <p:nvSpPr>
          <p:cNvPr id="5123" name="Text Box 1">
            <a:extLst>
              <a:ext uri="{FF2B5EF4-FFF2-40B4-BE49-F238E27FC236}">
                <a16:creationId xmlns:a16="http://schemas.microsoft.com/office/drawing/2014/main" id="{EAFB91B7-0109-4F7A-BB20-043D7940EC9E}"/>
              </a:ext>
            </a:extLst>
          </p:cNvPr>
          <p:cNvSpPr>
            <a:spLocks noGrp="1" noChangeArrowheads="1"/>
          </p:cNvSpPr>
          <p:nvPr>
            <p:ph type="body"/>
          </p:nvPr>
        </p:nvSpPr>
        <p:spPr>
          <a:xfrm>
            <a:off x="685800" y="4400550"/>
            <a:ext cx="5486400" cy="3598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a:spcBef>
                <a:spcPct val="0"/>
              </a:spcBef>
            </a:pPr>
            <a:endParaRPr lang="en-US" altLang="en-US"/>
          </a:p>
        </p:txBody>
      </p:sp>
      <p:sp>
        <p:nvSpPr>
          <p:cNvPr id="5124" name="Rectangle 2">
            <a:extLst>
              <a:ext uri="{FF2B5EF4-FFF2-40B4-BE49-F238E27FC236}">
                <a16:creationId xmlns:a16="http://schemas.microsoft.com/office/drawing/2014/main" id="{3781B916-DB90-495B-844A-EBF7E3894CA7}"/>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pPr>
              <a:spcBef>
                <a:spcPts val="1000"/>
              </a:spcBef>
              <a:buFont typeface="Arial" pitchFamily="34" charset="0"/>
              <a:buChar char="•"/>
            </a:pPr>
            <a:r>
              <a:rPr lang="en-US" sz="2800" b="1" dirty="0">
                <a:latin typeface="Arial Narrow" pitchFamily="34" charset="0"/>
              </a:rPr>
              <a:t> 32 float tests suffer – seems to indicate</a:t>
            </a:r>
            <a:r>
              <a:rPr lang="en-US" sz="2800" b="1" dirty="0">
                <a:solidFill>
                  <a:srgbClr val="FF0000"/>
                </a:solidFill>
                <a:latin typeface="Arial Narrow" pitchFamily="34" charset="0"/>
              </a:rPr>
              <a:t> sectored caches</a:t>
            </a:r>
          </a:p>
          <a:p>
            <a:pPr>
              <a:spcBef>
                <a:spcPts val="1000"/>
              </a:spcBef>
              <a:buFont typeface="Arial" pitchFamily="34" charset="0"/>
              <a:buChar char="•"/>
            </a:pPr>
            <a:r>
              <a:rPr lang="en-US" sz="2800" b="1" dirty="0">
                <a:latin typeface="Arial Narrow" pitchFamily="34" charset="0"/>
              </a:rPr>
              <a:t> Tuning L1 helps scalar cache too</a:t>
            </a:r>
          </a:p>
          <a:p>
            <a:pPr>
              <a:spcBef>
                <a:spcPts val="1000"/>
              </a:spcBef>
              <a:buFont typeface="Arial" pitchFamily="34" charset="0"/>
              <a:buChar char="•"/>
            </a:pPr>
            <a:r>
              <a:rPr lang="en-US" sz="2800" b="1" dirty="0">
                <a:latin typeface="Arial Narrow" pitchFamily="34" charset="0"/>
              </a:rPr>
              <a:t> Bypassing support makes most tests independent</a:t>
            </a:r>
          </a:p>
          <a:p>
            <a:pPr marL="719539" lvl="1" indent="-269828">
              <a:buSzPct val="100000"/>
              <a:buFont typeface="Arial Narrow" pitchFamily="34" charset="0"/>
              <a:buChar char="-"/>
              <a:tabLst>
                <a:tab pos="603143" algn="l"/>
                <a:tab pos="1206287" algn="l"/>
                <a:tab pos="1809429" algn="l"/>
                <a:tab pos="2412573" algn="l"/>
                <a:tab pos="3015716" algn="l"/>
                <a:tab pos="3618859" algn="l"/>
                <a:tab pos="4222002" algn="l"/>
                <a:tab pos="4825145" algn="l"/>
                <a:tab pos="5428288" algn="l"/>
                <a:tab pos="6031432" algn="l"/>
                <a:tab pos="6634574" algn="l"/>
                <a:tab pos="7237718" algn="l"/>
              </a:tabLst>
            </a:pPr>
            <a:r>
              <a:rPr lang="en-US" sz="2600" b="1" dirty="0">
                <a:latin typeface="Arial Narrow" pitchFamily="34" charset="0"/>
              </a:rPr>
              <a:t>Hurts </a:t>
            </a:r>
            <a:r>
              <a:rPr lang="en-US" sz="2600" b="1" dirty="0" err="1">
                <a:latin typeface="Arial Narrow" pitchFamily="34" charset="0"/>
              </a:rPr>
              <a:t>mem_lat</a:t>
            </a:r>
            <a:r>
              <a:rPr lang="en-US" sz="2600" b="1" dirty="0">
                <a:latin typeface="Arial Narrow" pitchFamily="34" charset="0"/>
              </a:rPr>
              <a:t>: prev. L1/L2 caching artificially reduced error</a:t>
            </a:r>
          </a:p>
          <a:p>
            <a:pPr marL="719539" lvl="1" indent="-269828">
              <a:buSzPct val="100000"/>
              <a:buFont typeface="Arial Narrow" pitchFamily="34" charset="0"/>
              <a:buChar char="-"/>
              <a:tabLst>
                <a:tab pos="603143" algn="l"/>
                <a:tab pos="1206287" algn="l"/>
                <a:tab pos="1809429" algn="l"/>
                <a:tab pos="2412573" algn="l"/>
                <a:tab pos="3015716" algn="l"/>
                <a:tab pos="3618859" algn="l"/>
                <a:tab pos="4222002" algn="l"/>
                <a:tab pos="4825145" algn="l"/>
                <a:tab pos="5428288" algn="l"/>
                <a:tab pos="6031432" algn="l"/>
                <a:tab pos="6634574" algn="l"/>
                <a:tab pos="7237718" algn="l"/>
              </a:tabLst>
            </a:pPr>
            <a:r>
              <a:rPr lang="en-US" sz="2600" b="1" dirty="0">
                <a:latin typeface="Arial Narrow" pitchFamily="34" charset="0"/>
              </a:rPr>
              <a:t>Requests like atomics unaffected – GLC atomics ignore flag</a:t>
            </a:r>
          </a:p>
          <a:p>
            <a:endParaRPr lang="en-US" dirty="0"/>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54</a:t>
            </a:fld>
            <a:endParaRPr lang="en-US" altLang="en-US"/>
          </a:p>
        </p:txBody>
      </p:sp>
    </p:spTree>
    <p:extLst>
      <p:ext uri="{BB962C8B-B14F-4D97-AF65-F5344CB8AC3E}">
        <p14:creationId xmlns:p14="http://schemas.microsoft.com/office/powerpoint/2010/main" val="252603449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3685404dd5e_1_13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g3685404dd5e_1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685404dd5e_1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9" name="Google Shape;219;g3685404dd5e_1_9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Times New Roman"/>
                <a:ea typeface="Times New Roman"/>
                <a:cs typeface="Times New Roman"/>
                <a:sym typeface="Times New Roman"/>
              </a:rPr>
              <a:t>All of these improvements have made the</a:t>
            </a:r>
            <a:r>
              <a:rPr lang="en-US"/>
              <a:t> </a:t>
            </a:r>
            <a:r>
              <a:rPr lang="en-US">
                <a:latin typeface="Times New Roman"/>
                <a:ea typeface="Times New Roman"/>
                <a:cs typeface="Times New Roman"/>
                <a:sym typeface="Times New Roman"/>
              </a:rPr>
              <a:t>GPU model </a:t>
            </a:r>
            <a:r>
              <a:rPr lang="en-US"/>
              <a:t>more accurate for caches and atomic operations</a:t>
            </a:r>
            <a:r>
              <a:rPr lang="en-US">
                <a:latin typeface="Times New Roman"/>
                <a:ea typeface="Times New Roman"/>
                <a:cs typeface="Times New Roman"/>
                <a:sym typeface="Times New Roman"/>
              </a:rPr>
              <a:t>. As you can see from the</a:t>
            </a:r>
            <a:r>
              <a:rPr lang="en-US"/>
              <a:t> chart</a:t>
            </a:r>
            <a:r>
              <a:rPr lang="en-US">
                <a:latin typeface="Times New Roman"/>
                <a:ea typeface="Times New Roman"/>
                <a:cs typeface="Times New Roman"/>
                <a:sym typeface="Times New Roman"/>
              </a:rPr>
              <a:t>. </a:t>
            </a:r>
            <a:r>
              <a:rPr lang="en-US"/>
              <a:t>Orange colored bars are the absolute errors after integrating our improvements. We can see drastically reduced errors.</a:t>
            </a:r>
            <a:endParaRPr/>
          </a:p>
          <a:p>
            <a:pPr marL="0" lvl="0" indent="0" algn="l" rtl="0">
              <a:spcBef>
                <a:spcPts val="0"/>
              </a:spcBef>
              <a:spcAft>
                <a:spcPts val="0"/>
              </a:spcAft>
              <a:buNone/>
            </a:pPr>
            <a:endParaRPr>
              <a:latin typeface="Times New Roman"/>
              <a:ea typeface="Times New Roman"/>
              <a:cs typeface="Times New Roman"/>
              <a:sym typeface="Times New Roman"/>
            </a:endParaRPr>
          </a:p>
          <a:p>
            <a:pPr marL="0" lvl="0" indent="0" algn="l" rtl="0">
              <a:spcBef>
                <a:spcPts val="0"/>
              </a:spcBef>
              <a:spcAft>
                <a:spcPts val="0"/>
              </a:spcAft>
              <a:buNone/>
            </a:pPr>
            <a:r>
              <a:rPr lang="en-US">
                <a:latin typeface="Times New Roman"/>
                <a:ea typeface="Times New Roman"/>
                <a:cs typeface="Times New Roman"/>
                <a:sym typeface="Times New Roman"/>
              </a:rPr>
              <a:t>But one challenge remains,,, that is the memory bandwidth, which </a:t>
            </a:r>
            <a:r>
              <a:rPr lang="en-US"/>
              <a:t>hasn't</a:t>
            </a:r>
            <a:r>
              <a:rPr lang="en-US">
                <a:latin typeface="Times New Roman"/>
                <a:ea typeface="Times New Roman"/>
                <a:cs typeface="Times New Roman"/>
                <a:sym typeface="Times New Roman"/>
              </a:rPr>
              <a:t> be</a:t>
            </a:r>
            <a:r>
              <a:rPr lang="en-US"/>
              <a:t>en shown in the chart</a:t>
            </a:r>
            <a:r>
              <a:rPr lang="en-US">
                <a:latin typeface="Times New Roman"/>
                <a:ea typeface="Times New Roman"/>
                <a:cs typeface="Times New Roman"/>
                <a:sym typeface="Times New Roman"/>
              </a:rPr>
              <a:t>. </a:t>
            </a:r>
            <a:r>
              <a:rPr lang="en-US"/>
              <a:t>W</a:t>
            </a:r>
            <a:r>
              <a:rPr lang="en-US">
                <a:latin typeface="Times New Roman"/>
                <a:ea typeface="Times New Roman"/>
                <a:cs typeface="Times New Roman"/>
                <a:sym typeface="Times New Roman"/>
              </a:rPr>
              <a:t>e ran our benchmark on the actual Vega 20 GPU, </a:t>
            </a:r>
            <a:r>
              <a:rPr lang="en-US"/>
              <a:t>and</a:t>
            </a:r>
            <a:r>
              <a:rPr lang="en-US">
                <a:latin typeface="Times New Roman"/>
                <a:ea typeface="Times New Roman"/>
                <a:cs typeface="Times New Roman"/>
                <a:sym typeface="Times New Roman"/>
              </a:rPr>
              <a:t> measured 1223 GB/s, which is very close to its rated 1TB/s bandwidth. However, in the gem5 model with similar configurations, it only has 153 GB/s</a:t>
            </a:r>
            <a:r>
              <a:rPr lang="en-US"/>
              <a:t>, error of more than 87%. </a:t>
            </a:r>
            <a:r>
              <a:rPr lang="en-US">
                <a:latin typeface="Times New Roman"/>
                <a:ea typeface="Times New Roman"/>
                <a:cs typeface="Times New Roman"/>
                <a:sym typeface="Times New Roman"/>
              </a:rPr>
              <a:t>This gap is significant, and I will show how we improved it.</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685404dd5e_1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3" name="Google Shape;213;g3685404dd5e_1_9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latin typeface="Times New Roman"/>
                <a:ea typeface="Times New Roman"/>
                <a:cs typeface="Times New Roman"/>
                <a:sym typeface="Times New Roman"/>
              </a:rPr>
              <a:t>With the results of the microbenchmarks, we have already made several improvement</a:t>
            </a:r>
            <a:r>
              <a:rPr lang="en-US"/>
              <a:t>s,</a:t>
            </a:r>
            <a:r>
              <a:rPr lang="en-US">
                <a:latin typeface="Times New Roman"/>
                <a:ea typeface="Times New Roman"/>
                <a:cs typeface="Times New Roman"/>
                <a:sym typeface="Times New Roman"/>
              </a:rPr>
              <a:t> </a:t>
            </a:r>
            <a:r>
              <a:rPr lang="en-US"/>
              <a:t>that aimed</a:t>
            </a:r>
            <a:r>
              <a:rPr lang="en-US">
                <a:latin typeface="Times New Roman"/>
                <a:ea typeface="Times New Roman"/>
                <a:cs typeface="Times New Roman"/>
                <a:sym typeface="Times New Roman"/>
              </a:rPr>
              <a:t> </a:t>
            </a:r>
            <a:r>
              <a:rPr lang="en-US"/>
              <a:t>to</a:t>
            </a:r>
            <a:r>
              <a:rPr lang="en-US">
                <a:latin typeface="Times New Roman"/>
                <a:ea typeface="Times New Roman"/>
                <a:cs typeface="Times New Roman"/>
                <a:sym typeface="Times New Roman"/>
              </a:rPr>
              <a:t> </a:t>
            </a:r>
            <a:r>
              <a:rPr lang="en-US"/>
              <a:t>enhance</a:t>
            </a:r>
            <a:r>
              <a:rPr lang="en-US">
                <a:latin typeface="Times New Roman"/>
                <a:ea typeface="Times New Roman"/>
                <a:cs typeface="Times New Roman"/>
                <a:sym typeface="Times New Roman"/>
              </a:rPr>
              <a:t> the simulation </a:t>
            </a:r>
            <a:r>
              <a:rPr lang="en-US"/>
              <a:t>fidelity</a:t>
            </a:r>
            <a:r>
              <a:rPr lang="en-US">
                <a:latin typeface="Times New Roman"/>
                <a:ea typeface="Times New Roman"/>
                <a:cs typeface="Times New Roman"/>
                <a:sym typeface="Times New Roman"/>
              </a:rPr>
              <a:t>.</a:t>
            </a:r>
            <a:endParaRPr/>
          </a:p>
          <a:p>
            <a:pPr marL="0" marR="0" lvl="0" indent="0" algn="l" rtl="0">
              <a:spcBef>
                <a:spcPts val="0"/>
              </a:spcBef>
              <a:spcAft>
                <a:spcPts val="0"/>
              </a:spcAft>
              <a:buNone/>
            </a:pPr>
            <a:endParaRPr/>
          </a:p>
          <a:p>
            <a:pPr marL="0" marR="0" lvl="0" indent="0" algn="l" rtl="0">
              <a:spcBef>
                <a:spcPts val="0"/>
              </a:spcBef>
              <a:spcAft>
                <a:spcPts val="0"/>
              </a:spcAft>
              <a:buNone/>
            </a:pPr>
            <a:r>
              <a:rPr lang="en-US">
                <a:latin typeface="Times New Roman"/>
                <a:ea typeface="Times New Roman"/>
                <a:cs typeface="Times New Roman"/>
                <a:sym typeface="Times New Roman"/>
              </a:rPr>
              <a:t>These include a dynamic register allocator and register dependency tracking scoreboard</a:t>
            </a:r>
            <a:r>
              <a:rPr lang="en-US"/>
              <a:t>. They decrease the number of unnecessary </a:t>
            </a:r>
            <a:r>
              <a:rPr lang="en-US">
                <a:latin typeface="Times New Roman"/>
                <a:ea typeface="Times New Roman"/>
                <a:cs typeface="Times New Roman"/>
                <a:sym typeface="Times New Roman"/>
              </a:rPr>
              <a:t>stalls.</a:t>
            </a:r>
            <a:endParaRPr/>
          </a:p>
          <a:p>
            <a:pPr marL="0" marR="0" lvl="0" indent="0" algn="l" rtl="0">
              <a:spcBef>
                <a:spcPts val="0"/>
              </a:spcBef>
              <a:spcAft>
                <a:spcPts val="0"/>
              </a:spcAft>
              <a:buNone/>
            </a:pPr>
            <a:endParaRPr/>
          </a:p>
          <a:p>
            <a:pPr marL="0" marR="0" lvl="0" indent="0" algn="l" rtl="0">
              <a:spcBef>
                <a:spcPts val="0"/>
              </a:spcBef>
              <a:spcAft>
                <a:spcPts val="0"/>
              </a:spcAft>
              <a:buNone/>
            </a:pPr>
            <a:r>
              <a:rPr lang="en-US">
                <a:latin typeface="Times New Roman"/>
                <a:ea typeface="Times New Roman"/>
                <a:cs typeface="Times New Roman"/>
                <a:sym typeface="Times New Roman"/>
              </a:rPr>
              <a:t>Next, </a:t>
            </a:r>
            <a:r>
              <a:rPr lang="en-US"/>
              <a:t>w</a:t>
            </a:r>
            <a:r>
              <a:rPr lang="en-US">
                <a:latin typeface="Times New Roman"/>
                <a:ea typeface="Times New Roman"/>
                <a:cs typeface="Times New Roman"/>
                <a:sym typeface="Times New Roman"/>
              </a:rPr>
              <a:t>e added </a:t>
            </a:r>
            <a:r>
              <a:rPr lang="en-US"/>
              <a:t>loads and stores </a:t>
            </a:r>
            <a:r>
              <a:rPr lang="en-US">
                <a:latin typeface="Times New Roman"/>
                <a:ea typeface="Times New Roman"/>
                <a:cs typeface="Times New Roman"/>
                <a:sym typeface="Times New Roman"/>
              </a:rPr>
              <a:t>support for GLC and SLC (which </a:t>
            </a:r>
            <a:r>
              <a:rPr lang="en-US"/>
              <a:t>are</a:t>
            </a:r>
            <a:r>
              <a:rPr lang="en-US">
                <a:latin typeface="Times New Roman"/>
                <a:ea typeface="Times New Roman"/>
                <a:cs typeface="Times New Roman"/>
                <a:sym typeface="Times New Roman"/>
              </a:rPr>
              <a:t> </a:t>
            </a:r>
            <a:r>
              <a:rPr lang="en-US"/>
              <a:t>Global-Level and System-Level Coherence respectively</a:t>
            </a:r>
            <a:r>
              <a:rPr lang="en-US">
                <a:latin typeface="Times New Roman"/>
                <a:ea typeface="Times New Roman"/>
                <a:cs typeface="Times New Roman"/>
                <a:sym typeface="Times New Roman"/>
              </a:rPr>
              <a:t>).</a:t>
            </a:r>
            <a:r>
              <a:rPr lang="en-US"/>
              <a:t> </a:t>
            </a:r>
            <a:endParaRPr/>
          </a:p>
          <a:p>
            <a:pPr marL="0" marR="0" lvl="0" indent="0" algn="l" rtl="0">
              <a:spcBef>
                <a:spcPts val="0"/>
              </a:spcBef>
              <a:spcAft>
                <a:spcPts val="0"/>
              </a:spcAft>
              <a:buNone/>
            </a:pPr>
            <a:endParaRPr/>
          </a:p>
          <a:p>
            <a:pPr marL="0" marR="0" lvl="0" indent="0" algn="l" rtl="0">
              <a:spcBef>
                <a:spcPts val="0"/>
              </a:spcBef>
              <a:spcAft>
                <a:spcPts val="0"/>
              </a:spcAft>
              <a:buNone/>
            </a:pPr>
            <a:r>
              <a:rPr lang="en-US"/>
              <a:t>Finally,</a:t>
            </a:r>
            <a:r>
              <a:rPr lang="en-US">
                <a:latin typeface="Times New Roman"/>
                <a:ea typeface="Times New Roman"/>
                <a:cs typeface="Times New Roman"/>
                <a:sym typeface="Times New Roman"/>
              </a:rPr>
              <a:t> </a:t>
            </a:r>
            <a:r>
              <a:rPr lang="en-US">
                <a:solidFill>
                  <a:schemeClr val="dk1"/>
                </a:solidFill>
              </a:rPr>
              <a:t>after a great many of benchmark runs, </a:t>
            </a:r>
            <a:r>
              <a:rPr lang="en-US">
                <a:latin typeface="Times New Roman"/>
                <a:ea typeface="Times New Roman"/>
                <a:cs typeface="Times New Roman"/>
                <a:sym typeface="Times New Roman"/>
              </a:rPr>
              <a:t>we got a set of tuned parameters that reflects the real hardware.</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a:extLst>
            <a:ext uri="{FF2B5EF4-FFF2-40B4-BE49-F238E27FC236}">
              <a16:creationId xmlns:a16="http://schemas.microsoft.com/office/drawing/2014/main" id="{31F5A56D-C6F3-6315-85AD-B19C8898FD6E}"/>
            </a:ext>
          </a:extLst>
        </p:cNvPr>
        <p:cNvGrpSpPr/>
        <p:nvPr/>
      </p:nvGrpSpPr>
      <p:grpSpPr>
        <a:xfrm>
          <a:off x="0" y="0"/>
          <a:ext cx="0" cy="0"/>
          <a:chOff x="0" y="0"/>
          <a:chExt cx="0" cy="0"/>
        </a:xfrm>
      </p:grpSpPr>
      <p:sp>
        <p:nvSpPr>
          <p:cNvPr id="212" name="Google Shape;212;g3685404dd5e_1_91:notes">
            <a:extLst>
              <a:ext uri="{FF2B5EF4-FFF2-40B4-BE49-F238E27FC236}">
                <a16:creationId xmlns:a16="http://schemas.microsoft.com/office/drawing/2014/main" id="{B38567DC-E144-58F0-E76C-E8AE701271C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3" name="Google Shape;213;g3685404dd5e_1_91:notes">
            <a:extLst>
              <a:ext uri="{FF2B5EF4-FFF2-40B4-BE49-F238E27FC236}">
                <a16:creationId xmlns:a16="http://schemas.microsoft.com/office/drawing/2014/main" id="{76CF658D-1398-2219-745D-4C8554E945FD}"/>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latin typeface="Times New Roman"/>
                <a:ea typeface="Times New Roman"/>
                <a:cs typeface="Times New Roman"/>
                <a:sym typeface="Times New Roman"/>
              </a:rPr>
              <a:t>With the results of the microbenchmarks, we have already made several improvement</a:t>
            </a:r>
            <a:r>
              <a:rPr lang="en-US"/>
              <a:t>s,</a:t>
            </a:r>
            <a:r>
              <a:rPr lang="en-US">
                <a:latin typeface="Times New Roman"/>
                <a:ea typeface="Times New Roman"/>
                <a:cs typeface="Times New Roman"/>
                <a:sym typeface="Times New Roman"/>
              </a:rPr>
              <a:t> </a:t>
            </a:r>
            <a:r>
              <a:rPr lang="en-US"/>
              <a:t>that aimed</a:t>
            </a:r>
            <a:r>
              <a:rPr lang="en-US">
                <a:latin typeface="Times New Roman"/>
                <a:ea typeface="Times New Roman"/>
                <a:cs typeface="Times New Roman"/>
                <a:sym typeface="Times New Roman"/>
              </a:rPr>
              <a:t> </a:t>
            </a:r>
            <a:r>
              <a:rPr lang="en-US"/>
              <a:t>to</a:t>
            </a:r>
            <a:r>
              <a:rPr lang="en-US">
                <a:latin typeface="Times New Roman"/>
                <a:ea typeface="Times New Roman"/>
                <a:cs typeface="Times New Roman"/>
                <a:sym typeface="Times New Roman"/>
              </a:rPr>
              <a:t> </a:t>
            </a:r>
            <a:r>
              <a:rPr lang="en-US"/>
              <a:t>enhance</a:t>
            </a:r>
            <a:r>
              <a:rPr lang="en-US">
                <a:latin typeface="Times New Roman"/>
                <a:ea typeface="Times New Roman"/>
                <a:cs typeface="Times New Roman"/>
                <a:sym typeface="Times New Roman"/>
              </a:rPr>
              <a:t> the simulation </a:t>
            </a:r>
            <a:r>
              <a:rPr lang="en-US"/>
              <a:t>fidelity</a:t>
            </a:r>
            <a:r>
              <a:rPr lang="en-US">
                <a:latin typeface="Times New Roman"/>
                <a:ea typeface="Times New Roman"/>
                <a:cs typeface="Times New Roman"/>
                <a:sym typeface="Times New Roman"/>
              </a:rPr>
              <a:t>.</a:t>
            </a:r>
            <a:endParaRPr/>
          </a:p>
          <a:p>
            <a:pPr marL="0" marR="0" lvl="0" indent="0" algn="l" rtl="0">
              <a:spcBef>
                <a:spcPts val="0"/>
              </a:spcBef>
              <a:spcAft>
                <a:spcPts val="0"/>
              </a:spcAft>
              <a:buNone/>
            </a:pPr>
            <a:endParaRPr/>
          </a:p>
          <a:p>
            <a:pPr marL="0" marR="0" lvl="0" indent="0" algn="l" rtl="0">
              <a:spcBef>
                <a:spcPts val="0"/>
              </a:spcBef>
              <a:spcAft>
                <a:spcPts val="0"/>
              </a:spcAft>
              <a:buNone/>
            </a:pPr>
            <a:r>
              <a:rPr lang="en-US">
                <a:latin typeface="Times New Roman"/>
                <a:ea typeface="Times New Roman"/>
                <a:cs typeface="Times New Roman"/>
                <a:sym typeface="Times New Roman"/>
              </a:rPr>
              <a:t>These include a dynamic register allocator and register dependency tracking scoreboard</a:t>
            </a:r>
            <a:r>
              <a:rPr lang="en-US"/>
              <a:t>. They decrease the number of unnecessary </a:t>
            </a:r>
            <a:r>
              <a:rPr lang="en-US">
                <a:latin typeface="Times New Roman"/>
                <a:ea typeface="Times New Roman"/>
                <a:cs typeface="Times New Roman"/>
                <a:sym typeface="Times New Roman"/>
              </a:rPr>
              <a:t>stalls.</a:t>
            </a:r>
            <a:endParaRPr/>
          </a:p>
          <a:p>
            <a:pPr marL="0" marR="0" lvl="0" indent="0" algn="l" rtl="0">
              <a:spcBef>
                <a:spcPts val="0"/>
              </a:spcBef>
              <a:spcAft>
                <a:spcPts val="0"/>
              </a:spcAft>
              <a:buNone/>
            </a:pPr>
            <a:endParaRPr/>
          </a:p>
          <a:p>
            <a:pPr marL="0" marR="0" lvl="0" indent="0" algn="l" rtl="0">
              <a:spcBef>
                <a:spcPts val="0"/>
              </a:spcBef>
              <a:spcAft>
                <a:spcPts val="0"/>
              </a:spcAft>
              <a:buNone/>
            </a:pPr>
            <a:r>
              <a:rPr lang="en-US">
                <a:latin typeface="Times New Roman"/>
                <a:ea typeface="Times New Roman"/>
                <a:cs typeface="Times New Roman"/>
                <a:sym typeface="Times New Roman"/>
              </a:rPr>
              <a:t>Next, </a:t>
            </a:r>
            <a:r>
              <a:rPr lang="en-US"/>
              <a:t>w</a:t>
            </a:r>
            <a:r>
              <a:rPr lang="en-US">
                <a:latin typeface="Times New Roman"/>
                <a:ea typeface="Times New Roman"/>
                <a:cs typeface="Times New Roman"/>
                <a:sym typeface="Times New Roman"/>
              </a:rPr>
              <a:t>e added </a:t>
            </a:r>
            <a:r>
              <a:rPr lang="en-US"/>
              <a:t>loads and stores </a:t>
            </a:r>
            <a:r>
              <a:rPr lang="en-US">
                <a:latin typeface="Times New Roman"/>
                <a:ea typeface="Times New Roman"/>
                <a:cs typeface="Times New Roman"/>
                <a:sym typeface="Times New Roman"/>
              </a:rPr>
              <a:t>support for GLC and SLC (which </a:t>
            </a:r>
            <a:r>
              <a:rPr lang="en-US"/>
              <a:t>are</a:t>
            </a:r>
            <a:r>
              <a:rPr lang="en-US">
                <a:latin typeface="Times New Roman"/>
                <a:ea typeface="Times New Roman"/>
                <a:cs typeface="Times New Roman"/>
                <a:sym typeface="Times New Roman"/>
              </a:rPr>
              <a:t> </a:t>
            </a:r>
            <a:r>
              <a:rPr lang="en-US"/>
              <a:t>Global-Level and System-Level Coherence respectively</a:t>
            </a:r>
            <a:r>
              <a:rPr lang="en-US">
                <a:latin typeface="Times New Roman"/>
                <a:ea typeface="Times New Roman"/>
                <a:cs typeface="Times New Roman"/>
                <a:sym typeface="Times New Roman"/>
              </a:rPr>
              <a:t>).</a:t>
            </a:r>
            <a:r>
              <a:rPr lang="en-US"/>
              <a:t> </a:t>
            </a:r>
            <a:endParaRPr/>
          </a:p>
          <a:p>
            <a:pPr marL="0" marR="0" lvl="0" indent="0" algn="l" rtl="0">
              <a:spcBef>
                <a:spcPts val="0"/>
              </a:spcBef>
              <a:spcAft>
                <a:spcPts val="0"/>
              </a:spcAft>
              <a:buNone/>
            </a:pPr>
            <a:endParaRPr/>
          </a:p>
          <a:p>
            <a:pPr marL="0" marR="0" lvl="0" indent="0" algn="l" rtl="0">
              <a:spcBef>
                <a:spcPts val="0"/>
              </a:spcBef>
              <a:spcAft>
                <a:spcPts val="0"/>
              </a:spcAft>
              <a:buNone/>
            </a:pPr>
            <a:r>
              <a:rPr lang="en-US"/>
              <a:t>Finally,</a:t>
            </a:r>
            <a:r>
              <a:rPr lang="en-US">
                <a:latin typeface="Times New Roman"/>
                <a:ea typeface="Times New Roman"/>
                <a:cs typeface="Times New Roman"/>
                <a:sym typeface="Times New Roman"/>
              </a:rPr>
              <a:t> </a:t>
            </a:r>
            <a:r>
              <a:rPr lang="en-US">
                <a:solidFill>
                  <a:schemeClr val="dk1"/>
                </a:solidFill>
              </a:rPr>
              <a:t>after a great many of benchmark runs, </a:t>
            </a:r>
            <a:r>
              <a:rPr lang="en-US">
                <a:latin typeface="Times New Roman"/>
                <a:ea typeface="Times New Roman"/>
                <a:cs typeface="Times New Roman"/>
                <a:sym typeface="Times New Roman"/>
              </a:rPr>
              <a:t>we got a set of tuned parameters that reflects the real hardware.</a:t>
            </a:r>
            <a:endParaRPr/>
          </a:p>
        </p:txBody>
      </p:sp>
    </p:spTree>
    <p:extLst>
      <p:ext uri="{BB962C8B-B14F-4D97-AF65-F5344CB8AC3E}">
        <p14:creationId xmlns:p14="http://schemas.microsoft.com/office/powerpoint/2010/main" val="339297516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685404dd5e_1_13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1" name="Google Shape;271;g3685404dd5e_1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00748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pPr>
              <a:spcBef>
                <a:spcPts val="1000"/>
              </a:spcBef>
              <a:buFont typeface="Arial" pitchFamily="34" charset="0"/>
              <a:buChar char="•"/>
            </a:pPr>
            <a:r>
              <a:rPr lang="en-US" sz="2800" b="1" dirty="0">
                <a:latin typeface="Arial Narrow" pitchFamily="34" charset="0"/>
              </a:rPr>
              <a:t>Properly modeling conflicts, GLC atomics helps a lot</a:t>
            </a:r>
            <a:endParaRPr lang="en-US" sz="2800" b="1" dirty="0">
              <a:solidFill>
                <a:srgbClr val="FF0000"/>
              </a:solidFill>
              <a:latin typeface="Arial Narrow" pitchFamily="34" charset="0"/>
            </a:endParaRPr>
          </a:p>
          <a:p>
            <a:pPr>
              <a:spcBef>
                <a:spcPts val="1000"/>
              </a:spcBef>
              <a:buFont typeface="Arial" pitchFamily="34" charset="0"/>
              <a:buChar char="•"/>
            </a:pPr>
            <a:r>
              <a:rPr lang="en-US" sz="2800" b="1" dirty="0">
                <a:latin typeface="Arial Narrow" pitchFamily="34" charset="0"/>
              </a:rPr>
              <a:t> Latency errors confined to LDS, main memory</a:t>
            </a:r>
          </a:p>
          <a:p>
            <a:pPr marL="719539" lvl="1" indent="-269828">
              <a:buSzPct val="100000"/>
              <a:buFont typeface="Arial Narrow" pitchFamily="34" charset="0"/>
              <a:buChar char="-"/>
              <a:tabLst>
                <a:tab pos="603143" algn="l"/>
                <a:tab pos="1206287" algn="l"/>
                <a:tab pos="1809429" algn="l"/>
                <a:tab pos="2412573" algn="l"/>
                <a:tab pos="3015716" algn="l"/>
                <a:tab pos="3618859" algn="l"/>
                <a:tab pos="4222002" algn="l"/>
                <a:tab pos="4825145" algn="l"/>
                <a:tab pos="5428288" algn="l"/>
                <a:tab pos="6031432" algn="l"/>
                <a:tab pos="6634574" algn="l"/>
                <a:tab pos="7237718" algn="l"/>
              </a:tabLst>
            </a:pPr>
            <a:r>
              <a:rPr lang="en-US" sz="2600" b="1" dirty="0">
                <a:latin typeface="Arial Narrow" pitchFamily="34" charset="0"/>
              </a:rPr>
              <a:t>LDS latency impacted by WB LLC – need to rebalance</a:t>
            </a:r>
          </a:p>
          <a:p>
            <a:pPr marL="719539" lvl="1" indent="-269828">
              <a:buSzPct val="100000"/>
              <a:buFont typeface="Arial Narrow" pitchFamily="34" charset="0"/>
              <a:buChar char="-"/>
              <a:tabLst>
                <a:tab pos="603143" algn="l"/>
                <a:tab pos="1206287" algn="l"/>
                <a:tab pos="1809429" algn="l"/>
                <a:tab pos="2412573" algn="l"/>
                <a:tab pos="3015716" algn="l"/>
                <a:tab pos="3618859" algn="l"/>
                <a:tab pos="4222002" algn="l"/>
                <a:tab pos="4825145" algn="l"/>
                <a:tab pos="5428288" algn="l"/>
                <a:tab pos="6031432" algn="l"/>
                <a:tab pos="6634574" algn="l"/>
                <a:tab pos="7237718" algn="l"/>
              </a:tabLst>
            </a:pPr>
            <a:r>
              <a:rPr lang="en-US" sz="2600" b="1" dirty="0">
                <a:latin typeface="Arial Narrow" pitchFamily="34" charset="0"/>
              </a:rPr>
              <a:t>Changes thus far have ignored main memory</a:t>
            </a:r>
            <a:endParaRPr lang="en-US" dirty="0"/>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56</a:t>
            </a:fld>
            <a:endParaRPr lang="en-US" altLang="en-US"/>
          </a:p>
        </p:txBody>
      </p:sp>
    </p:spTree>
    <p:extLst>
      <p:ext uri="{BB962C8B-B14F-4D97-AF65-F5344CB8AC3E}">
        <p14:creationId xmlns:p14="http://schemas.microsoft.com/office/powerpoint/2010/main" val="3917513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r>
              <a:rPr lang="en-US">
                <a:latin typeface="Myriad Pro"/>
              </a:rPr>
              <a:t>Again, going back to that high level overview we can compare the previous sets of changes against what we have now in green. In making these changes targeting atomics, we observed increases to some bandwidth inaccuracies (click), which are highlighted here. Some of these can likely be attributed to a now writeback L2, but further targeted investigation is required.</a:t>
            </a:r>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57</a:t>
            </a:fld>
            <a:endParaRPr lang="en-US" altLang="en-US"/>
          </a:p>
        </p:txBody>
      </p:sp>
    </p:spTree>
    <p:extLst>
      <p:ext uri="{BB962C8B-B14F-4D97-AF65-F5344CB8AC3E}">
        <p14:creationId xmlns:p14="http://schemas.microsoft.com/office/powerpoint/2010/main" val="3971920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FCFCDA-E355-4520-BEA3-612134FB0FD2}" type="slidenum">
              <a:rPr lang="en-US" smtClean="0"/>
              <a:t>87</a:t>
            </a:fld>
            <a:endParaRPr lang="en-US"/>
          </a:p>
        </p:txBody>
      </p:sp>
    </p:spTree>
    <p:extLst>
      <p:ext uri="{BB962C8B-B14F-4D97-AF65-F5344CB8AC3E}">
        <p14:creationId xmlns:p14="http://schemas.microsoft.com/office/powerpoint/2010/main" val="1328517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FCFCDA-E355-4520-BEA3-612134FB0FD2}" type="slidenum">
              <a:rPr lang="en-US" smtClean="0"/>
              <a:t>88</a:t>
            </a:fld>
            <a:endParaRPr lang="en-US"/>
          </a:p>
        </p:txBody>
      </p:sp>
    </p:spTree>
    <p:extLst>
      <p:ext uri="{BB962C8B-B14F-4D97-AF65-F5344CB8AC3E}">
        <p14:creationId xmlns:p14="http://schemas.microsoft.com/office/powerpoint/2010/main" val="4119058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d726c8ae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ad726c8ae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ad726c8aea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ad726c8aea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ad726c8aea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ad726c8aea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ad726c8aea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ad726c8aea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r>
              <a:rPr lang="en-US" dirty="0"/>
              <a:t>The existing gem5 GPU support was introduced by AMD Research at HPCA 2018. They introduced a new cycle-level, execution-driven GPU model that uses AMD’s ROCm stack to run HIP applications.</a:t>
            </a:r>
          </a:p>
          <a:p>
            <a:endParaRPr lang="en-US" dirty="0"/>
          </a:p>
          <a:p>
            <a:r>
              <a:rPr lang="en-US" dirty="0">
                <a:latin typeface="Times New Roman"/>
                <a:cs typeface="Times New Roman"/>
              </a:rPr>
              <a:t>Our group has been enhancing this to run CPU-GPU experiments in gem5. Prior work </a:t>
            </a:r>
            <a:r>
              <a:rPr lang="en-US" i="1" dirty="0">
                <a:latin typeface="Times New Roman"/>
                <a:cs typeface="Times New Roman"/>
              </a:rPr>
              <a:t>our</a:t>
            </a:r>
            <a:r>
              <a:rPr lang="en-US" dirty="0">
                <a:latin typeface="Times New Roman"/>
                <a:cs typeface="Times New Roman"/>
              </a:rPr>
              <a:t> group has done includes creating, validating, and releasing a docker image to run GPU models that include updated versions of ROCm. Additionally, we’ve updated gem5 to make it easier to reproduce results, released support for a number of GPU workloads in gem5-resources, as well as enabled continuous-integration testing for many of these.</a:t>
            </a:r>
          </a:p>
          <a:p>
            <a:endParaRPr lang="en-US" dirty="0"/>
          </a:p>
          <a:p>
            <a:r>
              <a:rPr lang="en-US" dirty="0">
                <a:latin typeface="Times New Roman"/>
                <a:cs typeface="Times New Roman"/>
              </a:rPr>
              <a:t>One major area for improvement in gem5s GPU support is the accuracy of its models when compared to real GPUs (at least in the public models). This mismatch in accuracy has the potential to be hazardous, with gem5 users prototyping new optimizations being at risk of drawing incorrect conclusions as to the efficacy of their optimizations.</a:t>
            </a:r>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10</a:t>
            </a:fld>
            <a:endParaRPr lang="en-US" altLang="en-US"/>
          </a:p>
        </p:txBody>
      </p:sp>
    </p:spTree>
    <p:extLst>
      <p:ext uri="{BB962C8B-B14F-4D97-AF65-F5344CB8AC3E}">
        <p14:creationId xmlns:p14="http://schemas.microsoft.com/office/powerpoint/2010/main" val="4043242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ad726c8aea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ad726c8aea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af61f4138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af61f4138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ad726c8ae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ad726c8ae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ad726c8aea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ad726c8aea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a79b5b8cae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a79b5b8cae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ad726c8aea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ad726c8aea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We’ve included workloads with applications in signal/image processing, search, and applied math/physics</a:t>
            </a:r>
            <a:endParaRPr/>
          </a:p>
          <a:p>
            <a:pPr marL="457200" lvl="0" indent="-298450" algn="l" rtl="0">
              <a:spcBef>
                <a:spcPts val="0"/>
              </a:spcBef>
              <a:spcAft>
                <a:spcPts val="0"/>
              </a:spcAft>
              <a:buSzPts val="1100"/>
              <a:buChar char="-"/>
            </a:pPr>
            <a:r>
              <a:rPr lang="en"/>
              <a:t>Takes roughly 10-20 per workload, a neural network out of the question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ad726c8aea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ad726c8aea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SIMD interleaving mean: how many instructions able to run at a time per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ae964a1697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ae964a169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UW Madison logo</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112</a:t>
            </a:fld>
            <a:endParaRPr/>
          </a:p>
        </p:txBody>
      </p:sp>
    </p:spTree>
    <p:extLst>
      <p:ext uri="{BB962C8B-B14F-4D97-AF65-F5344CB8AC3E}">
        <p14:creationId xmlns:p14="http://schemas.microsoft.com/office/powerpoint/2010/main" val="1155640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Print website </a:t>
            </a:r>
            <a:r>
              <a:rPr lang="en-US" dirty="0" err="1"/>
              <a:t>facebook</a:t>
            </a:r>
            <a:r>
              <a:rPr lang="en-US" dirty="0"/>
              <a:t>, put a slide after this about gem5</a:t>
            </a:r>
          </a:p>
          <a:p>
            <a:pPr marL="0" lvl="0" indent="0" algn="l" rtl="0">
              <a:lnSpc>
                <a:spcPct val="100000"/>
              </a:lnSpc>
              <a:spcBef>
                <a:spcPts val="0"/>
              </a:spcBef>
              <a:spcAft>
                <a:spcPts val="0"/>
              </a:spcAft>
              <a:buSzPts val="1400"/>
              <a:buNone/>
            </a:pPr>
            <a:r>
              <a:rPr lang="en-US" dirty="0"/>
              <a:t>“The reason why multi-GPU support is important, in real workload we are using them across a wide variety of workload”</a:t>
            </a:r>
          </a:p>
          <a:p>
            <a:pPr marL="0" lvl="0" indent="0" algn="l" rtl="0">
              <a:lnSpc>
                <a:spcPct val="100000"/>
              </a:lnSpc>
              <a:spcBef>
                <a:spcPts val="0"/>
              </a:spcBef>
              <a:spcAft>
                <a:spcPts val="0"/>
              </a:spcAft>
              <a:buSzPts val="1400"/>
              <a:buNone/>
            </a:pPr>
            <a:r>
              <a:rPr lang="en-US" dirty="0"/>
              <a:t>look</a:t>
            </a:r>
            <a:endParaRPr dirty="0"/>
          </a:p>
        </p:txBody>
      </p:sp>
      <p:sp>
        <p:nvSpPr>
          <p:cNvPr id="95" name="Google Shape;95;p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113</a:t>
            </a:fld>
            <a:endParaRPr/>
          </a:p>
        </p:txBody>
      </p:sp>
    </p:spTree>
    <p:extLst>
      <p:ext uri="{BB962C8B-B14F-4D97-AF65-F5344CB8AC3E}">
        <p14:creationId xmlns:p14="http://schemas.microsoft.com/office/powerpoint/2010/main" val="1528055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r>
              <a:rPr lang="en-US" dirty="0">
                <a:latin typeface="+mj-lt"/>
              </a:rPr>
              <a:t>More automated way to compare real GPU and gem5 GPU</a:t>
            </a:r>
            <a:endParaRPr lang="en-US" dirty="0"/>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16</a:t>
            </a:fld>
            <a:endParaRPr lang="en-US" altLang="en-US"/>
          </a:p>
        </p:txBody>
      </p:sp>
    </p:spTree>
    <p:extLst>
      <p:ext uri="{BB962C8B-B14F-4D97-AF65-F5344CB8AC3E}">
        <p14:creationId xmlns:p14="http://schemas.microsoft.com/office/powerpoint/2010/main" val="28462965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Print website </a:t>
            </a:r>
            <a:r>
              <a:rPr lang="en-US" dirty="0" err="1"/>
              <a:t>facebook</a:t>
            </a:r>
            <a:r>
              <a:rPr lang="en-US" dirty="0"/>
              <a:t>, put a slide after this about gem5</a:t>
            </a:r>
          </a:p>
          <a:p>
            <a:pPr marL="0" lvl="0" indent="0" algn="l" rtl="0">
              <a:lnSpc>
                <a:spcPct val="100000"/>
              </a:lnSpc>
              <a:spcBef>
                <a:spcPts val="0"/>
              </a:spcBef>
              <a:spcAft>
                <a:spcPts val="0"/>
              </a:spcAft>
              <a:buSzPts val="1400"/>
              <a:buNone/>
            </a:pPr>
            <a:r>
              <a:rPr lang="en-US" dirty="0"/>
              <a:t>“The reason why multi-GPU support is important, in real workload we are using them across a wide variety of workload”</a:t>
            </a:r>
          </a:p>
          <a:p>
            <a:pPr marL="0" lvl="0" indent="0" algn="l" rtl="0">
              <a:lnSpc>
                <a:spcPct val="100000"/>
              </a:lnSpc>
              <a:spcBef>
                <a:spcPts val="0"/>
              </a:spcBef>
              <a:spcAft>
                <a:spcPts val="0"/>
              </a:spcAft>
              <a:buSzPts val="1400"/>
              <a:buNone/>
            </a:pPr>
            <a:r>
              <a:rPr lang="en-US" dirty="0"/>
              <a:t>look</a:t>
            </a:r>
            <a:endParaRPr dirty="0"/>
          </a:p>
        </p:txBody>
      </p:sp>
      <p:sp>
        <p:nvSpPr>
          <p:cNvPr id="95" name="Google Shape;95;p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114</a:t>
            </a:fld>
            <a:endParaRPr/>
          </a:p>
        </p:txBody>
      </p:sp>
    </p:spTree>
    <p:extLst>
      <p:ext uri="{BB962C8B-B14F-4D97-AF65-F5344CB8AC3E}">
        <p14:creationId xmlns:p14="http://schemas.microsoft.com/office/powerpoint/2010/main" val="30226638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This is an overview</a:t>
            </a:r>
          </a:p>
          <a:p>
            <a:pPr marL="0" lvl="0" indent="0" algn="l" rtl="0">
              <a:lnSpc>
                <a:spcPct val="100000"/>
              </a:lnSpc>
              <a:spcBef>
                <a:spcPts val="0"/>
              </a:spcBef>
              <a:spcAft>
                <a:spcPts val="0"/>
              </a:spcAft>
              <a:buSzPts val="1400"/>
              <a:buNone/>
            </a:pPr>
            <a:r>
              <a:rPr lang="en-US" dirty="0"/>
              <a:t>Tony and Matt P will give a separate talk about </a:t>
            </a:r>
          </a:p>
          <a:p>
            <a:pPr marL="0" lvl="0" indent="0" algn="l" rtl="0">
              <a:lnSpc>
                <a:spcPct val="100000"/>
              </a:lnSpc>
              <a:spcBef>
                <a:spcPts val="0"/>
              </a:spcBef>
              <a:spcAft>
                <a:spcPts val="0"/>
              </a:spcAft>
              <a:buSzPts val="1400"/>
              <a:buNone/>
            </a:pPr>
            <a:r>
              <a:rPr lang="en-US" dirty="0"/>
              <a:t>Talk a little bit about what is HCC</a:t>
            </a:r>
            <a:endParaRPr dirty="0"/>
          </a:p>
        </p:txBody>
      </p:sp>
      <p:sp>
        <p:nvSpPr>
          <p:cNvPr id="104" name="Google Shape;104;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115</a:t>
            </a:fld>
            <a:endParaRPr/>
          </a:p>
        </p:txBody>
      </p:sp>
    </p:spTree>
    <p:extLst>
      <p:ext uri="{BB962C8B-B14F-4D97-AF65-F5344CB8AC3E}">
        <p14:creationId xmlns:p14="http://schemas.microsoft.com/office/powerpoint/2010/main" val="23863798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64" name="Google Shape;164;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116</a:t>
            </a:fld>
            <a:endParaRPr/>
          </a:p>
        </p:txBody>
      </p:sp>
    </p:spTree>
    <p:extLst>
      <p:ext uri="{BB962C8B-B14F-4D97-AF65-F5344CB8AC3E}">
        <p14:creationId xmlns:p14="http://schemas.microsoft.com/office/powerpoint/2010/main" val="11844698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We realize the coherence protocol  in gem5 is writethrough</a:t>
            </a:r>
          </a:p>
          <a:p>
            <a:pPr marL="0" lvl="0" indent="0" algn="l" rtl="0">
              <a:lnSpc>
                <a:spcPct val="100000"/>
              </a:lnSpc>
              <a:spcBef>
                <a:spcPts val="0"/>
              </a:spcBef>
              <a:spcAft>
                <a:spcPts val="0"/>
              </a:spcAft>
              <a:buSzPts val="1400"/>
              <a:buNone/>
            </a:pPr>
            <a:r>
              <a:rPr lang="en-US" dirty="0"/>
              <a:t>More representative of what the real GPU is doing</a:t>
            </a:r>
          </a:p>
          <a:p>
            <a:pPr marL="0" lvl="0" indent="0" algn="l" rtl="0">
              <a:lnSpc>
                <a:spcPct val="100000"/>
              </a:lnSpc>
              <a:spcBef>
                <a:spcPts val="0"/>
              </a:spcBef>
              <a:spcAft>
                <a:spcPts val="0"/>
              </a:spcAft>
              <a:buSzPts val="1400"/>
              <a:buNone/>
            </a:pPr>
            <a:r>
              <a:rPr lang="en-US" dirty="0"/>
              <a:t>AMD documentations says the protocol is writeback in L2</a:t>
            </a:r>
          </a:p>
          <a:p>
            <a:pPr marL="0" lvl="0" indent="0" algn="l" rtl="0">
              <a:lnSpc>
                <a:spcPct val="100000"/>
              </a:lnSpc>
              <a:spcBef>
                <a:spcPts val="0"/>
              </a:spcBef>
              <a:spcAft>
                <a:spcPts val="0"/>
              </a:spcAft>
              <a:buSzPts val="1400"/>
              <a:buNone/>
            </a:pPr>
            <a:endParaRPr dirty="0"/>
          </a:p>
        </p:txBody>
      </p:sp>
      <p:sp>
        <p:nvSpPr>
          <p:cNvPr id="238" name="Google Shape;23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117</a:t>
            </a:fld>
            <a:endParaRPr/>
          </a:p>
        </p:txBody>
      </p:sp>
    </p:spTree>
    <p:extLst>
      <p:ext uri="{BB962C8B-B14F-4D97-AF65-F5344CB8AC3E}">
        <p14:creationId xmlns:p14="http://schemas.microsoft.com/office/powerpoint/2010/main" val="27789557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GPU 1 -&gt; GPU N</a:t>
            </a:r>
          </a:p>
          <a:p>
            <a:pPr marL="0" lvl="0" indent="0" algn="l" rtl="0">
              <a:lnSpc>
                <a:spcPct val="100000"/>
              </a:lnSpc>
              <a:spcBef>
                <a:spcPts val="0"/>
              </a:spcBef>
              <a:spcAft>
                <a:spcPts val="0"/>
              </a:spcAft>
              <a:buSzPts val="1400"/>
              <a:buNone/>
            </a:pPr>
            <a:r>
              <a:rPr lang="en-US" dirty="0"/>
              <a:t>Have one sentence explaining the code</a:t>
            </a:r>
            <a:endParaRPr dirty="0"/>
          </a:p>
        </p:txBody>
      </p:sp>
      <p:sp>
        <p:nvSpPr>
          <p:cNvPr id="332" name="Google Shape;332;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834575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41" name="Google Shape;341;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119</a:t>
            </a:fld>
            <a:endParaRPr/>
          </a:p>
        </p:txBody>
      </p:sp>
    </p:spTree>
    <p:extLst>
      <p:ext uri="{BB962C8B-B14F-4D97-AF65-F5344CB8AC3E}">
        <p14:creationId xmlns:p14="http://schemas.microsoft.com/office/powerpoint/2010/main" val="15566161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50" name="Google Shape;350;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120</a:t>
            </a:fld>
            <a:endParaRPr/>
          </a:p>
        </p:txBody>
      </p:sp>
    </p:spTree>
    <p:extLst>
      <p:ext uri="{BB962C8B-B14F-4D97-AF65-F5344CB8AC3E}">
        <p14:creationId xmlns:p14="http://schemas.microsoft.com/office/powerpoint/2010/main" val="32266339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Being clear on there is a flush instruction at the end of the kernel</a:t>
            </a:r>
          </a:p>
          <a:p>
            <a:pPr marL="0" lvl="0" indent="0" algn="l" rtl="0">
              <a:lnSpc>
                <a:spcPct val="100000"/>
              </a:lnSpc>
              <a:spcBef>
                <a:spcPts val="0"/>
              </a:spcBef>
              <a:spcAft>
                <a:spcPts val="0"/>
              </a:spcAft>
              <a:buSzPts val="1400"/>
              <a:buNone/>
            </a:pPr>
            <a:r>
              <a:rPr lang="en-US" dirty="0"/>
              <a:t>Get rid of the states, store/hold the dirty data</a:t>
            </a:r>
            <a:endParaRPr dirty="0"/>
          </a:p>
        </p:txBody>
      </p:sp>
      <p:sp>
        <p:nvSpPr>
          <p:cNvPr id="378" name="Google Shape;378;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121</a:t>
            </a:fld>
            <a:endParaRPr/>
          </a:p>
        </p:txBody>
      </p:sp>
    </p:spTree>
    <p:extLst>
      <p:ext uri="{BB962C8B-B14F-4D97-AF65-F5344CB8AC3E}">
        <p14:creationId xmlns:p14="http://schemas.microsoft.com/office/powerpoint/2010/main" val="4509975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Test methodology</a:t>
            </a:r>
            <a:endParaRPr dirty="0"/>
          </a:p>
        </p:txBody>
      </p:sp>
      <p:sp>
        <p:nvSpPr>
          <p:cNvPr id="387" name="Google Shape;387;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122</a:t>
            </a:fld>
            <a:endParaRPr/>
          </a:p>
        </p:txBody>
      </p:sp>
    </p:spTree>
    <p:extLst>
      <p:ext uri="{BB962C8B-B14F-4D97-AF65-F5344CB8AC3E}">
        <p14:creationId xmlns:p14="http://schemas.microsoft.com/office/powerpoint/2010/main" val="35062677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4" name="Google Shape;39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Talk about the takeaway longer</a:t>
            </a:r>
          </a:p>
          <a:p>
            <a:pPr marL="0" lvl="0" indent="0" algn="l" rtl="0">
              <a:lnSpc>
                <a:spcPct val="100000"/>
              </a:lnSpc>
              <a:spcBef>
                <a:spcPts val="0"/>
              </a:spcBef>
              <a:spcAft>
                <a:spcPts val="0"/>
              </a:spcAft>
              <a:buSzPts val="1400"/>
              <a:buNone/>
            </a:pPr>
            <a:r>
              <a:rPr lang="en-US" dirty="0"/>
              <a:t>Execution time vs speedup</a:t>
            </a:r>
          </a:p>
          <a:p>
            <a:pPr marL="0" lvl="0" indent="0" algn="l" rtl="0">
              <a:lnSpc>
                <a:spcPct val="100000"/>
              </a:lnSpc>
              <a:spcBef>
                <a:spcPts val="0"/>
              </a:spcBef>
              <a:spcAft>
                <a:spcPts val="0"/>
              </a:spcAft>
              <a:buSzPts val="1400"/>
              <a:buNone/>
            </a:pPr>
            <a:r>
              <a:rPr lang="en-US" dirty="0"/>
              <a:t>Add 1 GPU  2GPU on the legend</a:t>
            </a:r>
            <a:endParaRPr dirty="0"/>
          </a:p>
        </p:txBody>
      </p:sp>
      <p:sp>
        <p:nvSpPr>
          <p:cNvPr id="395" name="Google Shape;395;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123</a:t>
            </a:fld>
            <a:endParaRPr/>
          </a:p>
        </p:txBody>
      </p:sp>
    </p:spTree>
    <p:extLst>
      <p:ext uri="{BB962C8B-B14F-4D97-AF65-F5344CB8AC3E}">
        <p14:creationId xmlns:p14="http://schemas.microsoft.com/office/powerpoint/2010/main" val="3704939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r>
              <a:rPr lang="en-US" dirty="0">
                <a:latin typeface="Myriad Pro"/>
              </a:rPr>
              <a:t>Improve gem5's ease-of-use</a:t>
            </a:r>
          </a:p>
          <a:p>
            <a:pPr lvl="1"/>
            <a:r>
              <a:rPr lang="en-US" dirty="0">
                <a:latin typeface="Myriad Pro"/>
              </a:rPr>
              <a:t>Reducing setup time</a:t>
            </a:r>
          </a:p>
          <a:p>
            <a:pPr lvl="1"/>
            <a:r>
              <a:rPr lang="en-US" dirty="0">
                <a:latin typeface="Myriad Pro"/>
              </a:rPr>
              <a:t>Creating easily reproducible environments</a:t>
            </a:r>
          </a:p>
          <a:p>
            <a:pPr lvl="1"/>
            <a:endParaRPr lang="en-US" dirty="0">
              <a:latin typeface="Myriad Pro"/>
            </a:endParaRPr>
          </a:p>
          <a:p>
            <a:r>
              <a:rPr lang="en-US" dirty="0">
                <a:latin typeface="Myriad Pro"/>
              </a:rPr>
              <a:t>Improve usability of gem5's GPU model</a:t>
            </a:r>
            <a:endParaRPr lang="en-US" dirty="0"/>
          </a:p>
          <a:p>
            <a:pPr lvl="1"/>
            <a:r>
              <a:rPr lang="en-US" dirty="0">
                <a:latin typeface="Myriad Pro"/>
              </a:rPr>
              <a:t>Known working environment</a:t>
            </a:r>
            <a:endParaRPr lang="en-US" dirty="0"/>
          </a:p>
          <a:p>
            <a:pPr lvl="1"/>
            <a:r>
              <a:rPr lang="en-US" dirty="0">
                <a:latin typeface="Myriad Pro"/>
              </a:rPr>
              <a:t>Simulator-specific optimizations</a:t>
            </a:r>
            <a:endParaRPr lang="en-US" dirty="0"/>
          </a:p>
          <a:p>
            <a:pPr lvl="1"/>
            <a:r>
              <a:rPr lang="en-US" dirty="0">
                <a:latin typeface="Myriad Pro"/>
              </a:rPr>
              <a:t>On-going: integrate into develop branch to enable GPU regression testing</a:t>
            </a:r>
          </a:p>
          <a:p>
            <a:pPr lvl="1"/>
            <a:endParaRPr lang="en-US" dirty="0">
              <a:latin typeface="Myriad Pro"/>
            </a:endParaRPr>
          </a:p>
          <a:p>
            <a:r>
              <a:rPr lang="en-US" dirty="0">
                <a:latin typeface="Myriad Pro"/>
              </a:rPr>
              <a:t>Reduce barriers to entry for simulation</a:t>
            </a:r>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18</a:t>
            </a:fld>
            <a:endParaRPr lang="en-US" altLang="en-US"/>
          </a:p>
        </p:txBody>
      </p:sp>
    </p:spTree>
    <p:extLst>
      <p:ext uri="{BB962C8B-B14F-4D97-AF65-F5344CB8AC3E}">
        <p14:creationId xmlns:p14="http://schemas.microsoft.com/office/powerpoint/2010/main" val="1677243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0" name="Google Shape;47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In conclusion </a:t>
            </a:r>
            <a:r>
              <a:rPr lang="en-US" dirty="0" err="1"/>
              <a:t>blabla</a:t>
            </a:r>
            <a:endParaRPr dirty="0"/>
          </a:p>
        </p:txBody>
      </p:sp>
      <p:sp>
        <p:nvSpPr>
          <p:cNvPr id="471" name="Google Shape;471;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124</a:t>
            </a:fld>
            <a:endParaRPr/>
          </a:p>
        </p:txBody>
      </p:sp>
    </p:spTree>
    <p:extLst>
      <p:ext uri="{BB962C8B-B14F-4D97-AF65-F5344CB8AC3E}">
        <p14:creationId xmlns:p14="http://schemas.microsoft.com/office/powerpoint/2010/main" val="26388483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127</a:t>
            </a:fld>
            <a:endParaRPr lang="en-US" altLang="en-US"/>
          </a:p>
        </p:txBody>
      </p:sp>
    </p:spTree>
    <p:extLst>
      <p:ext uri="{BB962C8B-B14F-4D97-AF65-F5344CB8AC3E}">
        <p14:creationId xmlns:p14="http://schemas.microsoft.com/office/powerpoint/2010/main" val="4010152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r>
              <a:rPr lang="en-US" dirty="0"/>
              <a:t>Shows roughly the same trends!</a:t>
            </a:r>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130</a:t>
            </a:fld>
            <a:endParaRPr lang="en-US" altLang="en-US"/>
          </a:p>
        </p:txBody>
      </p:sp>
    </p:spTree>
    <p:extLst>
      <p:ext uri="{BB962C8B-B14F-4D97-AF65-F5344CB8AC3E}">
        <p14:creationId xmlns:p14="http://schemas.microsoft.com/office/powerpoint/2010/main" val="17949583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3683d347a93_0_58:notes"/>
          <p:cNvSpPr txBox="1">
            <a:spLocks noGrp="1"/>
          </p:cNvSpPr>
          <p:nvPr>
            <p:ph type="body" idx="1"/>
          </p:nvPr>
        </p:nvSpPr>
        <p:spPr>
          <a:xfrm>
            <a:off x="685787" y="4343386"/>
            <a:ext cx="5486400" cy="4114800"/>
          </a:xfrm>
          <a:prstGeom prst="rect">
            <a:avLst/>
          </a:prstGeom>
        </p:spPr>
        <p:txBody>
          <a:bodyPr spcFirstLastPara="1" wrap="square" lIns="81475" tIns="81475" rIns="81475" bIns="81475" anchor="t" anchorCtr="0">
            <a:noAutofit/>
          </a:bodyPr>
          <a:lstStyle/>
          <a:p>
            <a:pPr marL="0" lvl="0" indent="0" algn="l" rtl="0">
              <a:spcBef>
                <a:spcPts val="0"/>
              </a:spcBef>
              <a:spcAft>
                <a:spcPts val="0"/>
              </a:spcAft>
              <a:buNone/>
            </a:pPr>
            <a:endParaRPr dirty="0"/>
          </a:p>
        </p:txBody>
      </p:sp>
      <p:sp>
        <p:nvSpPr>
          <p:cNvPr id="248" name="Google Shape;248;g3683d347a93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a:extLst>
            <a:ext uri="{FF2B5EF4-FFF2-40B4-BE49-F238E27FC236}">
              <a16:creationId xmlns:a16="http://schemas.microsoft.com/office/drawing/2014/main" id="{12DB7801-3283-5A39-DD61-9BC735F91FF5}"/>
            </a:ext>
          </a:extLst>
        </p:cNvPr>
        <p:cNvGrpSpPr/>
        <p:nvPr/>
      </p:nvGrpSpPr>
      <p:grpSpPr>
        <a:xfrm>
          <a:off x="0" y="0"/>
          <a:ext cx="0" cy="0"/>
          <a:chOff x="0" y="0"/>
          <a:chExt cx="0" cy="0"/>
        </a:xfrm>
      </p:grpSpPr>
      <p:sp>
        <p:nvSpPr>
          <p:cNvPr id="247" name="Google Shape;247;g3683d347a93_0_58:notes">
            <a:extLst>
              <a:ext uri="{FF2B5EF4-FFF2-40B4-BE49-F238E27FC236}">
                <a16:creationId xmlns:a16="http://schemas.microsoft.com/office/drawing/2014/main" id="{BDAA51AA-9B25-9F4B-7CD4-947FEB36A745}"/>
              </a:ext>
            </a:extLst>
          </p:cNvPr>
          <p:cNvSpPr txBox="1">
            <a:spLocks noGrp="1"/>
          </p:cNvSpPr>
          <p:nvPr>
            <p:ph type="body" idx="1"/>
          </p:nvPr>
        </p:nvSpPr>
        <p:spPr>
          <a:xfrm>
            <a:off x="685787" y="4343386"/>
            <a:ext cx="5486400" cy="4114800"/>
          </a:xfrm>
          <a:prstGeom prst="rect">
            <a:avLst/>
          </a:prstGeom>
        </p:spPr>
        <p:txBody>
          <a:bodyPr spcFirstLastPara="1" wrap="square" lIns="81475" tIns="81475" rIns="81475" bIns="81475" anchor="t" anchorCtr="0">
            <a:noAutofit/>
          </a:bodyPr>
          <a:lstStyle/>
          <a:p>
            <a:pPr marL="0" lvl="0" indent="0" algn="l" rtl="0">
              <a:spcBef>
                <a:spcPts val="0"/>
              </a:spcBef>
              <a:spcAft>
                <a:spcPts val="0"/>
              </a:spcAft>
              <a:buNone/>
            </a:pPr>
            <a:endParaRPr dirty="0"/>
          </a:p>
        </p:txBody>
      </p:sp>
      <p:sp>
        <p:nvSpPr>
          <p:cNvPr id="248" name="Google Shape;248;g3683d347a93_0_58:notes">
            <a:extLst>
              <a:ext uri="{FF2B5EF4-FFF2-40B4-BE49-F238E27FC236}">
                <a16:creationId xmlns:a16="http://schemas.microsoft.com/office/drawing/2014/main" id="{51B942B5-2594-6DCA-6BD6-1916EEB8952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589384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a:extLst>
            <a:ext uri="{FF2B5EF4-FFF2-40B4-BE49-F238E27FC236}">
              <a16:creationId xmlns:a16="http://schemas.microsoft.com/office/drawing/2014/main" id="{ED2DD46E-A8A1-FFA9-87B5-409669169164}"/>
            </a:ext>
          </a:extLst>
        </p:cNvPr>
        <p:cNvGrpSpPr/>
        <p:nvPr/>
      </p:nvGrpSpPr>
      <p:grpSpPr>
        <a:xfrm>
          <a:off x="0" y="0"/>
          <a:ext cx="0" cy="0"/>
          <a:chOff x="0" y="0"/>
          <a:chExt cx="0" cy="0"/>
        </a:xfrm>
      </p:grpSpPr>
      <p:sp>
        <p:nvSpPr>
          <p:cNvPr id="247" name="Google Shape;247;g3683d347a93_0_58:notes">
            <a:extLst>
              <a:ext uri="{FF2B5EF4-FFF2-40B4-BE49-F238E27FC236}">
                <a16:creationId xmlns:a16="http://schemas.microsoft.com/office/drawing/2014/main" id="{F9A91F13-BB95-18D0-A39A-340F858CCB2F}"/>
              </a:ext>
            </a:extLst>
          </p:cNvPr>
          <p:cNvSpPr txBox="1">
            <a:spLocks noGrp="1"/>
          </p:cNvSpPr>
          <p:nvPr>
            <p:ph type="body" idx="1"/>
          </p:nvPr>
        </p:nvSpPr>
        <p:spPr>
          <a:xfrm>
            <a:off x="685787" y="4343386"/>
            <a:ext cx="5486400" cy="4114800"/>
          </a:xfrm>
          <a:prstGeom prst="rect">
            <a:avLst/>
          </a:prstGeom>
        </p:spPr>
        <p:txBody>
          <a:bodyPr spcFirstLastPara="1" wrap="square" lIns="81475" tIns="81475" rIns="81475" bIns="81475" anchor="t" anchorCtr="0">
            <a:noAutofit/>
          </a:bodyPr>
          <a:lstStyle/>
          <a:p>
            <a:pPr marL="0" lvl="0" indent="0" algn="l" rtl="0">
              <a:spcBef>
                <a:spcPts val="0"/>
              </a:spcBef>
              <a:spcAft>
                <a:spcPts val="0"/>
              </a:spcAft>
              <a:buNone/>
            </a:pPr>
            <a:endParaRPr dirty="0"/>
          </a:p>
        </p:txBody>
      </p:sp>
      <p:sp>
        <p:nvSpPr>
          <p:cNvPr id="248" name="Google Shape;248;g3683d347a93_0_58:notes">
            <a:extLst>
              <a:ext uri="{FF2B5EF4-FFF2-40B4-BE49-F238E27FC236}">
                <a16:creationId xmlns:a16="http://schemas.microsoft.com/office/drawing/2014/main" id="{67892957-7923-0C55-B05E-38B3DE188BE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49708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0192aa3b0f_0_60:notes"/>
          <p:cNvSpPr txBox="1">
            <a:spLocks noGrp="1"/>
          </p:cNvSpPr>
          <p:nvPr>
            <p:ph type="body" idx="1"/>
          </p:nvPr>
        </p:nvSpPr>
        <p:spPr>
          <a:xfrm>
            <a:off x="685787" y="4343386"/>
            <a:ext cx="5486400" cy="4114800"/>
          </a:xfrm>
          <a:prstGeom prst="rect">
            <a:avLst/>
          </a:prstGeom>
        </p:spPr>
        <p:txBody>
          <a:bodyPr spcFirstLastPara="1" wrap="square" lIns="81475" tIns="81475" rIns="81475" bIns="81475" anchor="t" anchorCtr="0">
            <a:noAutofit/>
          </a:bodyPr>
          <a:lstStyle/>
          <a:p>
            <a:pPr marL="0" lvl="0" indent="0" algn="l" rtl="0">
              <a:spcBef>
                <a:spcPts val="0"/>
              </a:spcBef>
              <a:spcAft>
                <a:spcPts val="0"/>
              </a:spcAft>
              <a:buNone/>
            </a:pPr>
            <a:endParaRPr dirty="0"/>
          </a:p>
        </p:txBody>
      </p:sp>
      <p:sp>
        <p:nvSpPr>
          <p:cNvPr id="223" name="Google Shape;223;g30192aa3b0f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0192aa3b0f_0_0:notes"/>
          <p:cNvSpPr txBox="1">
            <a:spLocks noGrp="1"/>
          </p:cNvSpPr>
          <p:nvPr>
            <p:ph type="body" idx="1"/>
          </p:nvPr>
        </p:nvSpPr>
        <p:spPr>
          <a:xfrm>
            <a:off x="685787" y="4343386"/>
            <a:ext cx="5486400" cy="4114800"/>
          </a:xfrm>
          <a:prstGeom prst="rect">
            <a:avLst/>
          </a:prstGeom>
        </p:spPr>
        <p:txBody>
          <a:bodyPr spcFirstLastPara="1" wrap="square" lIns="81475" tIns="81475" rIns="81475" bIns="81475" anchor="t" anchorCtr="0">
            <a:noAutofit/>
          </a:bodyPr>
          <a:lstStyle/>
          <a:p>
            <a:pPr marL="0" lvl="0" indent="0" algn="l" rtl="0">
              <a:spcBef>
                <a:spcPts val="0"/>
              </a:spcBef>
              <a:spcAft>
                <a:spcPts val="0"/>
              </a:spcAft>
              <a:buNone/>
            </a:pPr>
            <a:endParaRPr dirty="0"/>
          </a:p>
        </p:txBody>
      </p:sp>
      <p:sp>
        <p:nvSpPr>
          <p:cNvPr id="236" name="Google Shape;236;g30192aa3b0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ADD OUTLINE SLIDES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61156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E7AF21-F598-DB1D-9A94-A7B37C8F2D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D99B3-DDA6-3F23-7BB5-B6457D8C5BA6}"/>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CF8FCAA3-68AA-3BA9-5309-A94771BA995D}"/>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79CB89EE-EA64-A30B-1C98-F075C751464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3100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D33103C7-0874-427C-B575-2DB609652495}"/>
              </a:ext>
            </a:extLst>
          </p:cNvPr>
          <p:cNvSpPr>
            <a:spLocks noGrp="1" noRot="1" noChangeAspect="1" noChangeArrowheads="1" noTextEdit="1"/>
          </p:cNvSpPr>
          <p:nvPr>
            <p:ph type="sldImg"/>
          </p:nvPr>
        </p:nvSpPr>
        <p:spPr>
          <a:xfrm>
            <a:off x="217488" y="812800"/>
            <a:ext cx="7121525" cy="4006850"/>
          </a:xfrm>
        </p:spPr>
      </p:sp>
      <p:sp>
        <p:nvSpPr>
          <p:cNvPr id="54275" name="Notes Placeholder 2">
            <a:extLst>
              <a:ext uri="{FF2B5EF4-FFF2-40B4-BE49-F238E27FC236}">
                <a16:creationId xmlns:a16="http://schemas.microsoft.com/office/drawing/2014/main" id="{48BE58A8-3D21-4BC0-A07B-EF1A6F8FC3D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4276" name="Slide Number Placeholder 3">
            <a:extLst>
              <a:ext uri="{FF2B5EF4-FFF2-40B4-BE49-F238E27FC236}">
                <a16:creationId xmlns:a16="http://schemas.microsoft.com/office/drawing/2014/main" id="{9A372186-5AF2-42D1-B009-B33B74A3834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1pPr>
            <a:lvl2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2pPr>
            <a:lvl3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3pPr>
            <a:lvl4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4pPr>
            <a:lvl5pPr>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Lst>
              <a:defRPr>
                <a:solidFill>
                  <a:schemeClr val="tx1"/>
                </a:solidFill>
                <a:latin typeface="Arial" panose="020B0604020202020204" pitchFamily="34" charset="0"/>
                <a:cs typeface="Noto Sans CJK SC Regular" charset="0"/>
              </a:defRPr>
            </a:lvl9pPr>
          </a:lstStyle>
          <a:p>
            <a:fld id="{35925149-9894-4B04-B1C2-2D053ACF8CC9}" type="slidenum">
              <a:rPr lang="en-US" altLang="en-US" smtClean="0">
                <a:solidFill>
                  <a:srgbClr val="000000"/>
                </a:solidFill>
                <a:latin typeface="Times New Roman" panose="02020603050405020304" pitchFamily="18" charset="0"/>
                <a:cs typeface="DejaVu Sans" pitchFamily="34" charset="0"/>
              </a:rPr>
              <a:pPr/>
              <a:t>21</a:t>
            </a:fld>
            <a:endParaRPr lang="en-US" altLang="en-US">
              <a:solidFill>
                <a:srgbClr val="000000"/>
              </a:solidFill>
              <a:latin typeface="Times New Roman" panose="02020603050405020304" pitchFamily="18" charset="0"/>
              <a:cs typeface="DejaVu Sans"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77757-8DA6-A37F-ECF4-6B8CDAE355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FB4899-462E-C73B-29B2-3F3E5BFB611B}"/>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551302A5-ECFA-9454-2114-5AE85AE03E59}"/>
              </a:ext>
            </a:extLst>
          </p:cNvPr>
          <p:cNvSpPr>
            <a:spLocks noGrp="1"/>
          </p:cNvSpPr>
          <p:nvPr>
            <p:ph type="body" idx="1"/>
          </p:nvPr>
        </p:nvSpPr>
        <p:spPr/>
        <p:txBody>
          <a:bodyPr/>
          <a:lstStyle/>
          <a:p>
            <a:r>
              <a:rPr lang="en-IN" dirty="0"/>
              <a:t>Die Shot for Visuals?? Venn diagram / triangular flow??</a:t>
            </a:r>
          </a:p>
          <a:p>
            <a:endParaRPr lang="en-IN" dirty="0"/>
          </a:p>
          <a:p>
            <a:pPr>
              <a:spcAft>
                <a:spcPts val="600"/>
              </a:spcAft>
            </a:pPr>
            <a:r>
              <a:rPr lang="en-US" sz="2400" dirty="0">
                <a:latin typeface="Calibri "/>
              </a:rPr>
              <a:t>Next-generation computing systems are increasingly heterogeneous</a:t>
            </a:r>
          </a:p>
          <a:p>
            <a:pPr lvl="1">
              <a:spcAft>
                <a:spcPts val="600"/>
              </a:spcAft>
            </a:pPr>
            <a:r>
              <a:rPr lang="en-US" sz="2200" dirty="0">
                <a:latin typeface="Calibri "/>
              </a:rPr>
              <a:t>CPUs, GPUs, and domain-specific accelerators integrated at scale</a:t>
            </a:r>
          </a:p>
          <a:p>
            <a:endParaRPr lang="en-IN" dirty="0"/>
          </a:p>
          <a:p>
            <a:r>
              <a:rPr lang="en-IN" dirty="0"/>
              <a:t>https://awsdocs-neuron.readthedocs-hosted.com/en/latest/general/arch/neuron-hardware/trainium2.html</a:t>
            </a:r>
          </a:p>
          <a:p>
            <a:r>
              <a:rPr lang="en-IN" dirty="0"/>
              <a:t>https://cdrdv2-public.intel.com/</a:t>
            </a:r>
          </a:p>
          <a:p>
            <a:endParaRPr lang="en-IN" dirty="0"/>
          </a:p>
        </p:txBody>
      </p:sp>
      <p:sp>
        <p:nvSpPr>
          <p:cNvPr id="4" name="Slide Number Placeholder 3">
            <a:extLst>
              <a:ext uri="{FF2B5EF4-FFF2-40B4-BE49-F238E27FC236}">
                <a16:creationId xmlns:a16="http://schemas.microsoft.com/office/drawing/2014/main" id="{8D920B01-4533-5126-294C-9E786353B56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11442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9A6D5-45A3-5DCD-9CFA-BA6E4E0616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CB51DD-2E67-B20E-5E2F-0500C01C4296}"/>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20BB3D5E-0F04-66A2-E449-38EE60DD1B55}"/>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061E3377-F71B-906C-4FF0-C97E82ABE47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122878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77240-C2C2-C489-BED9-538BC76BE1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9C1848-55AF-C9A1-38E2-F88B272C10EB}"/>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2A239D49-BC4E-8F1D-8E41-85DE7AB46CF6}"/>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7204BB29-24F8-8282-111D-339E7CB36EB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54677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7550E3-6392-F5A3-1506-FAE1C1C7ED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0BD02B-2FD8-174A-EEF4-37FF31AFB579}"/>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6ED2A843-CDD0-87D9-FC51-D2C91D5402C7}"/>
              </a:ext>
            </a:extLst>
          </p:cNvPr>
          <p:cNvSpPr>
            <a:spLocks noGrp="1"/>
          </p:cNvSpPr>
          <p:nvPr>
            <p:ph type="body" idx="1"/>
          </p:nvPr>
        </p:nvSpPr>
        <p:spPr/>
        <p:txBody>
          <a:bodyPr/>
          <a:lstStyle/>
          <a:p>
            <a:r>
              <a:rPr lang="en-IN" dirty="0"/>
              <a:t>Add the table from poster </a:t>
            </a:r>
          </a:p>
        </p:txBody>
      </p:sp>
      <p:sp>
        <p:nvSpPr>
          <p:cNvPr id="4" name="Slide Number Placeholder 3">
            <a:extLst>
              <a:ext uri="{FF2B5EF4-FFF2-40B4-BE49-F238E27FC236}">
                <a16:creationId xmlns:a16="http://schemas.microsoft.com/office/drawing/2014/main" id="{04DED5A1-CA15-0D1E-91E4-80464B140DD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0993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06F30-D76A-CA6E-B80C-8F605FD73C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FCEF75-2821-DB5B-3088-89F371859FA9}"/>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456AA69C-4B4E-56C6-61C1-CA49FFE78205}"/>
              </a:ext>
            </a:extLst>
          </p:cNvPr>
          <p:cNvSpPr>
            <a:spLocks noGrp="1"/>
          </p:cNvSpPr>
          <p:nvPr>
            <p:ph type="body" idx="1"/>
          </p:nvPr>
        </p:nvSpPr>
        <p:spPr/>
        <p:txBody>
          <a:bodyPr/>
          <a:lstStyle/>
          <a:p>
            <a:r>
              <a:rPr lang="en-IN" dirty="0"/>
              <a:t>Add the table from poster </a:t>
            </a:r>
          </a:p>
        </p:txBody>
      </p:sp>
      <p:sp>
        <p:nvSpPr>
          <p:cNvPr id="4" name="Slide Number Placeholder 3">
            <a:extLst>
              <a:ext uri="{FF2B5EF4-FFF2-40B4-BE49-F238E27FC236}">
                <a16:creationId xmlns:a16="http://schemas.microsoft.com/office/drawing/2014/main" id="{0A1CC7B2-EFE4-1BB1-F54F-5058F35BADB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19267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pPr>
              <a:spcAft>
                <a:spcPts val="600"/>
              </a:spcAft>
            </a:pPr>
            <a:r>
              <a:rPr lang="en-US" sz="2400" dirty="0">
                <a:latin typeface="+mn-lt"/>
              </a:rPr>
              <a:t>We integrate SALAM’s accelerator modeling capabilities into the gem5 mainline (v24)</a:t>
            </a:r>
            <a:r>
              <a:rPr lang="en-US" sz="2200" b="1" dirty="0">
                <a:latin typeface="+mn-lt"/>
              </a:rPr>
              <a:t>Unify simulation of CPUs, GPUs, and accelerators </a:t>
            </a:r>
            <a:r>
              <a:rPr lang="en-US" sz="2200" dirty="0">
                <a:latin typeface="+mn-lt"/>
              </a:rPr>
              <a:t>under a single framework</a:t>
            </a:r>
          </a:p>
          <a:p>
            <a:pPr>
              <a:spcAft>
                <a:spcPts val="600"/>
              </a:spcAft>
            </a:pPr>
            <a:endParaRPr lang="en-US" sz="2200" dirty="0">
              <a:latin typeface="+mn-lt"/>
            </a:endParaRPr>
          </a:p>
          <a:p>
            <a:pPr marL="457200" lvl="0" indent="-369570" algn="l" rtl="0">
              <a:lnSpc>
                <a:spcPct val="150000"/>
              </a:lnSpc>
              <a:spcBef>
                <a:spcPts val="1000"/>
              </a:spcBef>
              <a:spcAft>
                <a:spcPts val="0"/>
              </a:spcAft>
              <a:buSzPct val="100000"/>
              <a:buChar char="●"/>
            </a:pPr>
            <a:r>
              <a:rPr lang="en-US" sz="2400" b="1" dirty="0"/>
              <a:t>gem5 </a:t>
            </a:r>
            <a:r>
              <a:rPr lang="en-US" sz="2400" dirty="0"/>
              <a:t>provides detailed </a:t>
            </a:r>
            <a:r>
              <a:rPr lang="en-US" sz="2400" b="1" dirty="0"/>
              <a:t>CPU modeling</a:t>
            </a:r>
            <a:r>
              <a:rPr lang="en-US" sz="2400" dirty="0"/>
              <a:t> and now supports </a:t>
            </a:r>
            <a:r>
              <a:rPr lang="en-US" sz="2400" b="1" dirty="0"/>
              <a:t>full-system GPU </a:t>
            </a:r>
            <a:r>
              <a:rPr lang="en-US" sz="2400" dirty="0"/>
              <a:t>simulation; however, accelerator modeling remains fragmented.</a:t>
            </a:r>
          </a:p>
          <a:p>
            <a:pPr marL="457200" lvl="0" indent="-369570" algn="l" rtl="0">
              <a:lnSpc>
                <a:spcPct val="150000"/>
              </a:lnSpc>
              <a:spcBef>
                <a:spcPts val="0"/>
              </a:spcBef>
              <a:spcAft>
                <a:spcPts val="0"/>
              </a:spcAft>
              <a:buSzPct val="100000"/>
              <a:buChar char="●"/>
            </a:pPr>
            <a:r>
              <a:rPr lang="en-US" sz="2400" b="1" dirty="0"/>
              <a:t>gem5-SALAM</a:t>
            </a:r>
            <a:r>
              <a:rPr lang="en-US" sz="2400" dirty="0"/>
              <a:t> enables </a:t>
            </a:r>
            <a:r>
              <a:rPr lang="en-US" sz="2400" b="1" dirty="0"/>
              <a:t>LLVM-based accelerator simulation</a:t>
            </a:r>
            <a:r>
              <a:rPr lang="en-US" sz="2400" dirty="0"/>
              <a:t> atop gem5 v21.1:</a:t>
            </a:r>
          </a:p>
          <a:p>
            <a:pPr marL="914400" lvl="1" indent="-357822" algn="l" rtl="0">
              <a:lnSpc>
                <a:spcPct val="150000"/>
              </a:lnSpc>
              <a:spcBef>
                <a:spcPts val="0"/>
              </a:spcBef>
              <a:spcAft>
                <a:spcPts val="0"/>
              </a:spcAft>
              <a:buSzPct val="100000"/>
              <a:buChar char="○"/>
            </a:pPr>
            <a:r>
              <a:rPr lang="en-US" sz="2200" dirty="0"/>
              <a:t>Operates outside the gem5 mainline.</a:t>
            </a:r>
          </a:p>
          <a:p>
            <a:pPr marL="914400" lvl="1" indent="-357822" algn="l" rtl="0">
              <a:lnSpc>
                <a:spcPct val="150000"/>
              </a:lnSpc>
              <a:spcBef>
                <a:spcPts val="0"/>
              </a:spcBef>
              <a:spcAft>
                <a:spcPts val="0"/>
              </a:spcAft>
              <a:buSzPct val="100000"/>
              <a:buChar char="○"/>
            </a:pPr>
            <a:r>
              <a:rPr lang="en-US" sz="2200" dirty="0"/>
              <a:t>Restricts modeling to standalone accelerators.</a:t>
            </a:r>
          </a:p>
          <a:p>
            <a:pPr marL="914400" lvl="1" indent="-357822" algn="l" rtl="0">
              <a:lnSpc>
                <a:spcPct val="150000"/>
              </a:lnSpc>
              <a:spcBef>
                <a:spcPts val="0"/>
              </a:spcBef>
              <a:spcAft>
                <a:spcPts val="0"/>
              </a:spcAft>
              <a:buSzPct val="100000"/>
              <a:buChar char="○"/>
            </a:pPr>
            <a:r>
              <a:rPr lang="en-US" sz="2200" dirty="0"/>
              <a:t>Cannot utilize recent gem5 features </a:t>
            </a:r>
          </a:p>
          <a:p>
            <a:pPr marL="1371600" lvl="2" indent="-345122" algn="l" rtl="0">
              <a:lnSpc>
                <a:spcPct val="150000"/>
              </a:lnSpc>
              <a:spcBef>
                <a:spcPts val="0"/>
              </a:spcBef>
              <a:spcAft>
                <a:spcPts val="0"/>
              </a:spcAft>
              <a:buSzPct val="100000"/>
              <a:buChar char="■"/>
            </a:pPr>
            <a:r>
              <a:rPr lang="en-US" sz="1983" dirty="0"/>
              <a:t>(e.g., GPU integration, memory system improvements).</a:t>
            </a:r>
          </a:p>
          <a:p>
            <a:pPr marL="457200" lvl="0" indent="-369570" algn="l" rtl="0">
              <a:lnSpc>
                <a:spcPct val="150000"/>
              </a:lnSpc>
              <a:spcBef>
                <a:spcPts val="0"/>
              </a:spcBef>
              <a:spcAft>
                <a:spcPts val="0"/>
              </a:spcAft>
              <a:buSzPct val="100000"/>
              <a:buChar char="●"/>
            </a:pPr>
            <a:r>
              <a:rPr lang="en-US" sz="2400" dirty="0"/>
              <a:t>To bridge this gap, we </a:t>
            </a:r>
            <a:r>
              <a:rPr lang="en-US" sz="2400" b="1" dirty="0"/>
              <a:t>integrate gem5-SALAM into mainline gem5</a:t>
            </a:r>
            <a:r>
              <a:rPr lang="en-US" sz="2400" dirty="0"/>
              <a:t>, enabling tightly coupled, full-system simulation of</a:t>
            </a:r>
            <a:r>
              <a:rPr lang="en-US" sz="2400" b="1" dirty="0"/>
              <a:t> heterogeneous systems</a:t>
            </a:r>
            <a:r>
              <a:rPr lang="en-US" sz="2400" dirty="0"/>
              <a:t> consisting of </a:t>
            </a:r>
            <a:r>
              <a:rPr lang="en-US" sz="2400" b="1" dirty="0"/>
              <a:t>CPUs, GPUs, and accelerators</a:t>
            </a:r>
            <a:r>
              <a:rPr lang="en-US" sz="2400" dirty="0"/>
              <a:t> within a unified framework.</a:t>
            </a:r>
          </a:p>
          <a:p>
            <a:pPr>
              <a:spcAft>
                <a:spcPts val="600"/>
              </a:spcAft>
            </a:pPr>
            <a:endParaRPr lang="en-US" sz="2200" dirty="0">
              <a:latin typeface="+mn-lt"/>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74423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57D2D-8F6C-288D-62C6-1F57489B72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D3D538-5D5D-1C08-B9F7-07FACF1C4FBB}"/>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F82D96CE-417A-47DF-3E57-6C5674A6FFF4}"/>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30AF8066-D847-EC9D-8E95-FC7020777E6F}"/>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6381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DFCB6-197B-5F68-ADBB-4B15AF0427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BD4DC-7AC8-8D8F-FFA7-9ADC2AE33E6B}"/>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51BBD370-7844-E932-08A3-56E8E0446E93}"/>
              </a:ext>
            </a:extLst>
          </p:cNvPr>
          <p:cNvSpPr>
            <a:spLocks noGrp="1"/>
          </p:cNvSpPr>
          <p:nvPr>
            <p:ph type="body" idx="1"/>
          </p:nvPr>
        </p:nvSpPr>
        <p:spPr/>
        <p:txBody>
          <a:bodyPr/>
          <a:lstStyle/>
          <a:p>
            <a:pPr>
              <a:spcAft>
                <a:spcPts val="600"/>
              </a:spcAft>
            </a:pPr>
            <a:r>
              <a:rPr lang="en-US" sz="2400" dirty="0">
                <a:latin typeface="+mn-lt"/>
              </a:rPr>
              <a:t>Integration effort focused on three key dimensions:</a:t>
            </a:r>
          </a:p>
          <a:p>
            <a:pPr lvl="1">
              <a:spcAft>
                <a:spcPts val="600"/>
              </a:spcAft>
            </a:pPr>
            <a:r>
              <a:rPr lang="en-US" sz="2200" b="1" dirty="0">
                <a:latin typeface="+mn-lt"/>
              </a:rPr>
              <a:t>Incorporating SALAM’s simulation components </a:t>
            </a:r>
            <a:r>
              <a:rPr lang="en-US" sz="2200" dirty="0">
                <a:latin typeface="+mn-lt"/>
              </a:rPr>
              <a:t>and memory abstractions</a:t>
            </a:r>
          </a:p>
          <a:p>
            <a:pPr lvl="1">
              <a:spcAft>
                <a:spcPts val="600"/>
              </a:spcAft>
            </a:pPr>
            <a:r>
              <a:rPr lang="en-US" sz="2200" b="1" dirty="0">
                <a:latin typeface="+mn-lt"/>
              </a:rPr>
              <a:t>Aligning interfaces </a:t>
            </a:r>
            <a:r>
              <a:rPr lang="en-US" sz="2200" dirty="0">
                <a:latin typeface="+mn-lt"/>
              </a:rPr>
              <a:t>with gem5’s current software architecture</a:t>
            </a:r>
          </a:p>
          <a:p>
            <a:pPr lvl="1">
              <a:spcAft>
                <a:spcPts val="600"/>
              </a:spcAft>
            </a:pPr>
            <a:r>
              <a:rPr lang="en-US" sz="2200" b="1" dirty="0">
                <a:latin typeface="+mn-lt"/>
              </a:rPr>
              <a:t>Validating correctness </a:t>
            </a:r>
            <a:r>
              <a:rPr lang="en-US" sz="2200" dirty="0">
                <a:latin typeface="+mn-lt"/>
              </a:rPr>
              <a:t>through regression testing and comparing functional equivalence</a:t>
            </a:r>
          </a:p>
          <a:p>
            <a:endParaRPr lang="en-IN" dirty="0"/>
          </a:p>
        </p:txBody>
      </p:sp>
      <p:sp>
        <p:nvSpPr>
          <p:cNvPr id="4" name="Slide Number Placeholder 3">
            <a:extLst>
              <a:ext uri="{FF2B5EF4-FFF2-40B4-BE49-F238E27FC236}">
                <a16:creationId xmlns:a16="http://schemas.microsoft.com/office/drawing/2014/main" id="{431C7813-4EF9-DB0A-9529-0D692CDE233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1813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628EC-BA21-EB63-30EF-F6B29FDBAA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86F939-43CC-2999-623E-F6467962EBCC}"/>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09F487AF-16F7-7A8A-5AC6-ED7876814099}"/>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629CB8A6-5FA2-DEC1-2054-36C83CEFA17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713581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1782C-0F9E-69BF-3686-88FAFD95B2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7AE28F-C15F-5AB8-FF3B-D48290363ADA}"/>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EDBE4B88-2779-340E-292A-3745C0C135D8}"/>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C2B35D59-DA75-EF0F-892C-77E5E566C99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0357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r>
              <a:rPr lang="en-US" dirty="0"/>
              <a:t>High fidelity tools that model the entire system, including the CPU, GPU, memory system, components between the CPU and GPU, etc.</a:t>
            </a:r>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42</a:t>
            </a:fld>
            <a:endParaRPr lang="en-US" altLang="en-US"/>
          </a:p>
        </p:txBody>
      </p:sp>
    </p:spTree>
    <p:extLst>
      <p:ext uri="{BB962C8B-B14F-4D97-AF65-F5344CB8AC3E}">
        <p14:creationId xmlns:p14="http://schemas.microsoft.com/office/powerpoint/2010/main" val="241171442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05FF65-A4E5-1E1F-E2A6-89708DF301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87A374-D805-FA74-C7F8-4D5C522321C1}"/>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D89E08E4-A392-A727-F02C-6EB7233395DE}"/>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B1819FD4-E21C-3139-91FD-6DD7E4C871E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578417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376429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108425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F83BC-92C6-FF83-6F31-82B10F7AA6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8FE66A-6BAB-B305-75CF-B919CCCAC722}"/>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47805A5C-05EE-35E8-2598-D8C51A4F9420}"/>
              </a:ext>
            </a:extLst>
          </p:cNvPr>
          <p:cNvSpPr>
            <a:spLocks noGrp="1"/>
          </p:cNvSpPr>
          <p:nvPr>
            <p:ph type="body" idx="1"/>
          </p:nvPr>
        </p:nvSpPr>
        <p:spPr/>
        <p:txBody>
          <a:bodyPr/>
          <a:lstStyle/>
          <a:p>
            <a:r>
              <a:rPr lang="en-IN" dirty="0"/>
              <a:t>More specifics for first two bullet points.</a:t>
            </a:r>
          </a:p>
        </p:txBody>
      </p:sp>
      <p:sp>
        <p:nvSpPr>
          <p:cNvPr id="4" name="Slide Number Placeholder 3">
            <a:extLst>
              <a:ext uri="{FF2B5EF4-FFF2-40B4-BE49-F238E27FC236}">
                <a16:creationId xmlns:a16="http://schemas.microsoft.com/office/drawing/2014/main" id="{BB6ADB56-8F63-BC6C-980F-5711F64154E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785762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419250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E7B79-A79C-7108-07F6-15AEB49E88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9275BA-EB3D-0830-8BD7-F9A3EA7197DB}"/>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E05F6410-6386-2E40-B8FF-3472122CB710}"/>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DC61E609-A71E-BCBE-FAD4-CF8ACFD8E76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36364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15643-4359-F2D7-4C4D-2F3A029EF7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9F8334-581B-31F1-3C35-C609BC656D59}"/>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32328832-91CF-2EE5-8E81-EF490A7A0C24}"/>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DDEF0894-D99E-C595-530B-2BBE4EA5BB4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280204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2EC7F-5FE7-B4BB-0EEF-ABD65B000B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B65D24-93A8-9039-EE80-B224BF3CBEE8}"/>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3DB68F4C-D06D-1DF9-6C8B-5331302D7471}"/>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7536047D-F38D-E431-1F1D-2EEDA678181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57977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96A88-6222-3B22-7064-BA1154DF50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36EAA3-4628-DC20-353F-4536185F7CF9}"/>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D0606FDB-55B8-1C65-462D-34AEC29DCA0E}"/>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F48E5C8B-0B9F-00A1-391A-84F6942C5F6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369051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3F854-13C1-3E2C-44E6-29491456E6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2E1FE4-28BB-D714-885C-9B93E8D8A674}"/>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656C1197-1472-FE06-AF1A-E0BEAAE51D8B}"/>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F19AEA9E-5C9C-D73D-E52F-169301810A49}"/>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5961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r>
              <a:rPr lang="en-US" dirty="0"/>
              <a:t>Future systems will rely on </a:t>
            </a:r>
            <a:r>
              <a:rPr lang="en-US" b="1" dirty="0"/>
              <a:t>hardware-software co-design</a:t>
            </a:r>
          </a:p>
          <a:p>
            <a:endParaRPr lang="en-US" dirty="0"/>
          </a:p>
          <a:p>
            <a:r>
              <a:rPr lang="en-US" b="1" dirty="0"/>
              <a:t>Need</a:t>
            </a:r>
            <a:r>
              <a:rPr lang="en-US" dirty="0"/>
              <a:t> a tool to evaluate end-to-end perf, power, energy </a:t>
            </a:r>
            <a:br>
              <a:rPr lang="en-US" dirty="0"/>
            </a:br>
            <a:r>
              <a:rPr lang="en-US" dirty="0"/>
              <a:t>	</a:t>
            </a:r>
            <a:r>
              <a:rPr lang="en-US" i="1" dirty="0"/>
              <a:t>with full software stack</a:t>
            </a:r>
          </a:p>
          <a:p>
            <a:endParaRPr lang="en-US" dirty="0"/>
          </a:p>
          <a:p>
            <a:r>
              <a:rPr lang="en-US" b="1" dirty="0"/>
              <a:t>Need</a:t>
            </a:r>
            <a:r>
              <a:rPr lang="en-US" dirty="0"/>
              <a:t> multi-fidelity modeling</a:t>
            </a:r>
          </a:p>
          <a:p>
            <a:pPr lvl="1"/>
            <a:r>
              <a:rPr lang="en-US" dirty="0"/>
              <a:t>Highly detailed models</a:t>
            </a:r>
          </a:p>
          <a:p>
            <a:pPr lvl="1"/>
            <a:r>
              <a:rPr lang="en-US" dirty="0"/>
              <a:t>Low detail models</a:t>
            </a:r>
          </a:p>
          <a:p>
            <a:pPr lvl="1"/>
            <a:r>
              <a:rPr lang="en-US" dirty="0"/>
              <a:t>Fast functional-only models</a:t>
            </a:r>
          </a:p>
          <a:p>
            <a:endParaRPr lang="en-US" dirty="0"/>
          </a:p>
          <a:p>
            <a:r>
              <a:rPr lang="en-US" b="1" dirty="0"/>
              <a:t>Need</a:t>
            </a:r>
            <a:r>
              <a:rPr lang="en-US" dirty="0"/>
              <a:t> next-gen architects with performance evaluation experience</a:t>
            </a:r>
          </a:p>
          <a:p>
            <a:endParaRPr lang="en-US" dirty="0"/>
          </a:p>
          <a:p>
            <a:r>
              <a:rPr lang="en-US" dirty="0"/>
              <a:t>Systems are </a:t>
            </a:r>
            <a:r>
              <a:rPr lang="en-US" b="1" dirty="0"/>
              <a:t>too complex </a:t>
            </a:r>
            <a:r>
              <a:rPr lang="en-US" dirty="0"/>
              <a:t>to build everything from scratch</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Need simulation &amp; modeling that captures full system effects</a:t>
            </a:r>
          </a:p>
          <a:p>
            <a:pPr marL="457200" indent="-457200">
              <a:buFont typeface="Arial" panose="020B0604020202020204" pitchFamily="34" charset="0"/>
              <a:buChar char="•"/>
            </a:pPr>
            <a:r>
              <a:rPr lang="en-US" sz="2800" dirty="0"/>
              <a:t>Issue: modern simulators too slow, inflexible, or high level</a:t>
            </a:r>
          </a:p>
          <a:p>
            <a:pPr marL="857250" lvl="1" indent="-457200">
              <a:buFont typeface="Arial" panose="020B0604020202020204" pitchFamily="34" charset="0"/>
              <a:buChar char="•"/>
            </a:pPr>
            <a:r>
              <a:rPr lang="en-US" sz="2400" dirty="0"/>
              <a:t>gem5 models full system (including OS and runtime) …</a:t>
            </a:r>
          </a:p>
          <a:p>
            <a:pPr marL="1257300" lvl="2" indent="-457200">
              <a:buFont typeface="Arial" panose="020B0604020202020204" pitchFamily="34" charset="0"/>
              <a:buChar char="•"/>
            </a:pPr>
            <a:r>
              <a:rPr lang="en-US" sz="2000" dirty="0"/>
              <a:t>… but </a:t>
            </a:r>
            <a:r>
              <a:rPr lang="en-US" sz="2000" dirty="0">
                <a:solidFill>
                  <a:srgbClr val="FF0000"/>
                </a:solidFill>
              </a:rPr>
              <a:t>200000X slower </a:t>
            </a:r>
            <a:r>
              <a:rPr lang="en-US" sz="2000" dirty="0"/>
              <a:t>than bare metal</a:t>
            </a:r>
          </a:p>
          <a:p>
            <a:pPr marL="857250" lvl="1" indent="-457200">
              <a:buFont typeface="Arial" panose="020B0604020202020204" pitchFamily="34" charset="0"/>
              <a:buChar char="•"/>
            </a:pPr>
            <a:r>
              <a:rPr lang="en-US" sz="2400" dirty="0"/>
              <a:t>SST scales to full HPC systems; cost: less design details</a:t>
            </a:r>
          </a:p>
          <a:p>
            <a:pPr marL="857250" lvl="1" indent="-457200">
              <a:buFont typeface="Arial" panose="020B0604020202020204" pitchFamily="34" charset="0"/>
              <a:buChar char="•"/>
            </a:pPr>
            <a:r>
              <a:rPr lang="en-US" sz="2400" dirty="0" err="1"/>
              <a:t>FireSim</a:t>
            </a:r>
            <a:r>
              <a:rPr lang="en-US" sz="2400" dirty="0"/>
              <a:t> can run full systems, but often require full RTL designs</a:t>
            </a:r>
          </a:p>
          <a:p>
            <a:pPr marL="1257300" lvl="2" indent="-457200">
              <a:buFont typeface="Arial" panose="020B0604020202020204" pitchFamily="34" charset="0"/>
              <a:buChar char="•"/>
            </a:pPr>
            <a:r>
              <a:rPr lang="en-US" sz="2000" dirty="0"/>
              <a:t>Some do not extend well to new designs (e.g., accelerators)</a:t>
            </a:r>
          </a:p>
          <a:p>
            <a:endParaRPr lang="en-US" dirty="0"/>
          </a:p>
        </p:txBody>
      </p:sp>
      <p:sp>
        <p:nvSpPr>
          <p:cNvPr id="4" name="Footer Placeholder 3"/>
          <p:cNvSpPr>
            <a:spLocks noGrp="1"/>
          </p:cNvSpPr>
          <p:nvPr>
            <p:ph type="ftr" sz="quarter" idx="4"/>
          </p:nvPr>
        </p:nvSpPr>
        <p:spPr/>
        <p:txBody>
          <a:bodyPr/>
          <a:lstStyle/>
          <a:p>
            <a:pPr defTabSz="914099" eaLnBrk="0" hangingPunct="0"/>
            <a:r>
              <a:rPr lang="en-US">
                <a:ea typeface="Segoe UI" pitchFamily="34" charset="0"/>
              </a:rPr>
              <a:t>© Advanced Micro Devices, Inc. All rights reserved. Confidential – Not for distribution.</a:t>
            </a:r>
            <a:endParaRPr lang="en-US" dirty="0">
              <a:ea typeface="Segoe UI" pitchFamily="34" charset="0"/>
            </a:endParaRPr>
          </a:p>
        </p:txBody>
      </p:sp>
      <p:sp>
        <p:nvSpPr>
          <p:cNvPr id="5" name="Slide Number Placeholder 4"/>
          <p:cNvSpPr>
            <a:spLocks noGrp="1"/>
          </p:cNvSpPr>
          <p:nvPr>
            <p:ph type="sldNum" sz="quarter" idx="5"/>
          </p:nvPr>
        </p:nvSpPr>
        <p:spPr/>
        <p:txBody>
          <a:bodyPr/>
          <a:lstStyle/>
          <a:p>
            <a:fld id="{B4008EB6-D09E-4580-8CD6-DDB14511944F}" type="slidenum">
              <a:rPr lang="en-US" smtClean="0"/>
              <a:pPr/>
              <a:t>45</a:t>
            </a:fld>
            <a:endParaRPr lang="en-US" dirty="0"/>
          </a:p>
        </p:txBody>
      </p:sp>
    </p:spTree>
    <p:extLst>
      <p:ext uri="{BB962C8B-B14F-4D97-AF65-F5344CB8AC3E}">
        <p14:creationId xmlns:p14="http://schemas.microsoft.com/office/powerpoint/2010/main" val="193393287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CB70F8-3304-F2E0-AFD5-A025D1BE52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FDF130-2E08-4209-4FAB-48FC1CEA7F07}"/>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1B821EE8-7A29-35E0-5469-2274202FE8C6}"/>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7F86D4C9-67D9-11DE-11D8-4187C427A71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268826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A23E2-2E71-DC3B-4558-5ED42D3217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77A07F-AB8B-0A1D-AFD2-145494E7D608}"/>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53B79E50-963C-7BAF-EA66-D7D2DDAD5FD0}"/>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5E441B32-7B1A-7407-0BD6-735BAE23002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127696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061881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92810B-4A92-9249-EB11-314C058EF1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D6725B-5941-B149-C446-6411800B047A}"/>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FFD9E67A-3E27-6F39-8E93-76EAFC7B7D10}"/>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42E0C3FA-6D2D-ECE6-F6BF-BF28974474D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544239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7BA4-C92A-2CDA-7C19-D9EC9213B8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4C15D6-F954-2C7E-E381-8C1B2C9C864E}"/>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68409ECE-4E8C-01A9-47FE-CAC705D9867C}"/>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F33578B4-381F-772F-C565-0C61F179777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052080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607895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B8150-87C1-F30B-45A9-B46749A14C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FABDBB-38D3-BD9A-6AB2-A64E5DAB6EC0}"/>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C9C9E5DA-9622-E301-BED8-B4A5D15AF320}"/>
              </a:ext>
            </a:extLst>
          </p:cNvPr>
          <p:cNvSpPr>
            <a:spLocks noGrp="1"/>
          </p:cNvSpPr>
          <p:nvPr>
            <p:ph type="body" idx="1"/>
          </p:nvPr>
        </p:nvSpPr>
        <p:spPr/>
        <p:txBody>
          <a:bodyPr/>
          <a:lstStyle/>
          <a:p>
            <a:r>
              <a:rPr lang="en-IN" dirty="0"/>
              <a:t>Die Shot for Visuals?? Venn diagram / triangular flow??</a:t>
            </a:r>
          </a:p>
        </p:txBody>
      </p:sp>
      <p:sp>
        <p:nvSpPr>
          <p:cNvPr id="4" name="Slide Number Placeholder 3">
            <a:extLst>
              <a:ext uri="{FF2B5EF4-FFF2-40B4-BE49-F238E27FC236}">
                <a16:creationId xmlns:a16="http://schemas.microsoft.com/office/drawing/2014/main" id="{97AD2CA3-5932-0C1B-1E3C-4C6131648D0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608601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Small input sizes limit utilization for some benchmarks, reducing observable gains</a:t>
            </a:r>
          </a:p>
          <a:p>
            <a:endParaRPr lang="en-IN"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00170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383649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11253-D18A-EA84-D775-6D320EF820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71DA84-B468-A4FB-4246-1F4F44CBC9B0}"/>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43D493A2-5134-EBCC-3B81-C09B595B272C}"/>
              </a:ext>
            </a:extLst>
          </p:cNvPr>
          <p:cNvSpPr>
            <a:spLocks noGrp="1"/>
          </p:cNvSpPr>
          <p:nvPr>
            <p:ph type="body" idx="1"/>
          </p:nvPr>
        </p:nvSpPr>
        <p:spPr/>
        <p:txBody>
          <a:bodyPr/>
          <a:lstStyle/>
          <a:p>
            <a:r>
              <a:rPr lang="en-IN" dirty="0"/>
              <a:t>Die Shot for Visuals?? Venn diagram / triangular flow??</a:t>
            </a:r>
          </a:p>
        </p:txBody>
      </p:sp>
      <p:sp>
        <p:nvSpPr>
          <p:cNvPr id="4" name="Slide Number Placeholder 3">
            <a:extLst>
              <a:ext uri="{FF2B5EF4-FFF2-40B4-BE49-F238E27FC236}">
                <a16:creationId xmlns:a16="http://schemas.microsoft.com/office/drawing/2014/main" id="{4C7364CC-EC6E-738C-8073-000A0C2B43B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6847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pPr>
              <a:buChar char="-"/>
            </a:pPr>
            <a:r>
              <a:rPr lang="en-US" dirty="0"/>
              <a:t>Enables design space exploration of GPU scheduling </a:t>
            </a:r>
          </a:p>
          <a:p>
            <a:pPr lvl="1">
              <a:spcBef>
                <a:spcPts val="0"/>
              </a:spcBef>
              <a:buChar char="-"/>
            </a:pPr>
            <a:r>
              <a:rPr lang="en-US" dirty="0"/>
              <a:t>Scoreboard not often used in practice because cost</a:t>
            </a:r>
          </a:p>
          <a:p>
            <a:pPr lvl="1">
              <a:spcBef>
                <a:spcPts val="0"/>
              </a:spcBef>
              <a:buChar char="-"/>
            </a:pPr>
            <a:r>
              <a:rPr lang="en-US" dirty="0"/>
              <a:t>Open source alternative to proprietary scheduling </a:t>
            </a:r>
          </a:p>
          <a:p>
            <a:pPr marL="0" indent="0">
              <a:buNone/>
            </a:pPr>
            <a:endParaRPr lang="en-US" dirty="0"/>
          </a:p>
          <a:p>
            <a:pPr>
              <a:buChar char="-"/>
            </a:pPr>
            <a:r>
              <a:rPr lang="en-US" dirty="0"/>
              <a:t>Better models dependencies than existing implementation and increases performance</a:t>
            </a:r>
          </a:p>
          <a:p>
            <a:endParaRPr lang="en-US" dirty="0"/>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49</a:t>
            </a:fld>
            <a:endParaRPr lang="en-US" altLang="en-US"/>
          </a:p>
        </p:txBody>
      </p:sp>
    </p:spTree>
    <p:extLst>
      <p:ext uri="{BB962C8B-B14F-4D97-AF65-F5344CB8AC3E}">
        <p14:creationId xmlns:p14="http://schemas.microsoft.com/office/powerpoint/2010/main" val="410315821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BFC311-C0D9-7B4A-9121-C8BCD51666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AD66FE-5F3C-4DDB-FBB3-05501482E8DC}"/>
              </a:ext>
            </a:extLst>
          </p:cNvPr>
          <p:cNvSpPr>
            <a:spLocks noGrp="1" noRot="1" noChangeAspect="1"/>
          </p:cNvSpPr>
          <p:nvPr>
            <p:ph type="sldImg"/>
          </p:nvPr>
        </p:nvSpPr>
        <p:spPr>
          <a:xfrm>
            <a:off x="217488" y="812800"/>
            <a:ext cx="7121525" cy="4006850"/>
          </a:xfrm>
        </p:spPr>
      </p:sp>
      <p:sp>
        <p:nvSpPr>
          <p:cNvPr id="3" name="Notes Placeholder 2">
            <a:extLst>
              <a:ext uri="{FF2B5EF4-FFF2-40B4-BE49-F238E27FC236}">
                <a16:creationId xmlns:a16="http://schemas.microsoft.com/office/drawing/2014/main" id="{75F744F8-0047-DB83-7CBC-4C08D09773FA}"/>
              </a:ext>
            </a:extLst>
          </p:cNvPr>
          <p:cNvSpPr>
            <a:spLocks noGrp="1"/>
          </p:cNvSpPr>
          <p:nvPr>
            <p:ph type="body" idx="1"/>
          </p:nvPr>
        </p:nvSpPr>
        <p:spPr/>
        <p:txBody>
          <a:bodyPr/>
          <a:lstStyle/>
          <a:p>
            <a:endParaRPr lang="en-IN" dirty="0"/>
          </a:p>
        </p:txBody>
      </p:sp>
      <p:sp>
        <p:nvSpPr>
          <p:cNvPr id="4" name="Slide Number Placeholder 3">
            <a:extLst>
              <a:ext uri="{FF2B5EF4-FFF2-40B4-BE49-F238E27FC236}">
                <a16:creationId xmlns:a16="http://schemas.microsoft.com/office/drawing/2014/main" id="{17D8C03E-B8D4-918B-6FF4-A87FABF971A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80FB02-D9C2-6A4D-8A7B-43D279C71DB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634890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35a890d1a25_1_2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35a890d1a25_1_2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g35a890d1a25_1_2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193</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685404dd5e_1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9" name="Google Shape;189;g3685404dd5e_1_8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latin typeface="Times New Roman"/>
                <a:ea typeface="Times New Roman"/>
                <a:cs typeface="Times New Roman"/>
                <a:sym typeface="Times New Roman"/>
              </a:rPr>
              <a:t>Good day everyone. My name is Yu, a student from </a:t>
            </a:r>
            <a:r>
              <a:rPr lang="en-US"/>
              <a:t>the</a:t>
            </a:r>
            <a:r>
              <a:rPr lang="en-US">
                <a:latin typeface="Times New Roman"/>
                <a:ea typeface="Times New Roman"/>
                <a:cs typeface="Times New Roman"/>
                <a:sym typeface="Times New Roman"/>
              </a:rPr>
              <a:t> University of Wisconsin-Madison. </a:t>
            </a:r>
            <a:r>
              <a:rPr lang="en-US"/>
              <a:t>Today</a:t>
            </a:r>
            <a:r>
              <a:rPr lang="en-US">
                <a:latin typeface="Times New Roman"/>
                <a:ea typeface="Times New Roman"/>
                <a:cs typeface="Times New Roman"/>
                <a:sym typeface="Times New Roman"/>
              </a:rPr>
              <a:t>, I will present our continued work on improving the accuracy of gem5’s GPU model. The work </a:t>
            </a:r>
            <a:r>
              <a:rPr lang="en-US"/>
              <a:t> is a </a:t>
            </a:r>
            <a:r>
              <a:rPr lang="en-US">
                <a:latin typeface="Times New Roman"/>
                <a:ea typeface="Times New Roman"/>
                <a:cs typeface="Times New Roman"/>
                <a:sym typeface="Times New Roman"/>
              </a:rPr>
              <a:t>collaboration with Vishnu Ramadas, Matthew Poremba</a:t>
            </a:r>
            <a:r>
              <a:rPr lang="en-US"/>
              <a:t> and</a:t>
            </a:r>
            <a:r>
              <a:rPr lang="en-US">
                <a:latin typeface="Times New Roman"/>
                <a:ea typeface="Times New Roman"/>
                <a:cs typeface="Times New Roman"/>
                <a:sym typeface="Times New Roman"/>
              </a:rPr>
              <a:t> Professor Matthew Sinclair</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687d1c8fc2_3_46:notes"/>
          <p:cNvSpPr>
            <a:spLocks noGrp="1" noRot="1" noChangeAspect="1"/>
          </p:cNvSpPr>
          <p:nvPr>
            <p:ph type="sldImg" idx="2"/>
          </p:nvPr>
        </p:nvSpPr>
        <p:spPr>
          <a:xfrm>
            <a:off x="150813" y="774700"/>
            <a:ext cx="6781800" cy="38147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95" name="Google Shape;195;g3687d1c8fc2_3_46:notes"/>
          <p:cNvSpPr txBox="1">
            <a:spLocks noGrp="1"/>
          </p:cNvSpPr>
          <p:nvPr>
            <p:ph type="body" idx="1"/>
          </p:nvPr>
        </p:nvSpPr>
        <p:spPr>
          <a:xfrm>
            <a:off x="708422" y="4836584"/>
            <a:ext cx="5668864" cy="4581071"/>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sz="1300"/>
              <a:t>Let’s start with some background. Researchers usually rely on simulators to rapidly implement and verify ideas. For GPUs, gem5 has its cycle-level, execution-driven model. In 2018, AMD Research updated the GPU support in gem5, which is capable to run real HIP applications</a:t>
            </a:r>
            <a:r>
              <a:rPr lang="en-US" sz="1600" b="0" i="0" u="none" strike="noStrike">
                <a:solidFill>
                  <a:srgbClr val="000000"/>
                </a:solidFill>
                <a:effectLst/>
                <a:latin typeface="Aptos" panose="020B0004020202020204" pitchFamily="34" charset="0"/>
              </a:rPr>
              <a:t>. AMD and </a:t>
            </a:r>
            <a:r>
              <a:rPr lang="en-US" sz="1300" b="0" i="0" u="none" strike="noStrike">
                <a:solidFill>
                  <a:srgbClr val="000000"/>
                </a:solidFill>
                <a:effectLst/>
                <a:latin typeface="Aptos" panose="020B0004020202020204" pitchFamily="34" charset="0"/>
              </a:rPr>
              <a:t>o</a:t>
            </a:r>
            <a:r>
              <a:rPr lang="en-US" sz="1300"/>
              <a:t>ur group have been providing support to this model. Now it can run modern, unmodified </a:t>
            </a:r>
            <a:r>
              <a:rPr lang="en-US" sz="1300" err="1"/>
              <a:t>ROCm</a:t>
            </a:r>
            <a:r>
              <a:rPr lang="en-US" sz="1300"/>
              <a:t> stack, with support of dedicated GPU connected via PCIe in Full-system mode. It can also run various GPU applications. Recently, </a:t>
            </a:r>
            <a:r>
              <a:rPr lang="en-US" sz="1300" dirty="0"/>
              <a:t>we made </a:t>
            </a:r>
            <a:r>
              <a:rPr lang="en-US" sz="1300"/>
              <a:t>models for newer GPUs available</a:t>
            </a:r>
            <a:r>
              <a:rPr lang="en-US" sz="1300" dirty="0"/>
              <a:t>, such as Mi200 and 300</a:t>
            </a:r>
            <a:r>
              <a:rPr lang="en-US" sz="1300"/>
              <a:t>.</a:t>
            </a:r>
          </a:p>
          <a:p>
            <a:pPr marL="0" lvl="0" indent="0" algn="l" rtl="0">
              <a:spcBef>
                <a:spcPts val="0"/>
              </a:spcBef>
              <a:spcAft>
                <a:spcPts val="0"/>
              </a:spcAft>
              <a:buNone/>
            </a:pPr>
            <a:endParaRPr lang="en-US" sz="1300"/>
          </a:p>
          <a:p>
            <a:pPr marL="0" lvl="0" indent="0" algn="l" rtl="0">
              <a:spcBef>
                <a:spcPts val="0"/>
              </a:spcBef>
              <a:spcAft>
                <a:spcPts val="0"/>
              </a:spcAft>
              <a:buNone/>
            </a:pPr>
            <a:r>
              <a:rPr lang="en-US" sz="1300"/>
              <a:t>(click) But we need to make sure that this model and the configurations are as accurate as possible. Because the researchers might draw misleading or even wrong conclusions, if the inaccuracy is too much.</a:t>
            </a:r>
          </a:p>
        </p:txBody>
      </p:sp>
      <p:sp>
        <p:nvSpPr>
          <p:cNvPr id="196" name="Google Shape;196;g3687d1c8fc2_3_46:notes"/>
          <p:cNvSpPr txBox="1">
            <a:spLocks noGrp="1"/>
          </p:cNvSpPr>
          <p:nvPr>
            <p:ph type="sldNum" idx="12"/>
          </p:nvPr>
        </p:nvSpPr>
        <p:spPr>
          <a:xfrm>
            <a:off x="4010918" y="9673167"/>
            <a:ext cx="3074789" cy="508000"/>
          </a:xfrm>
          <a:prstGeom prst="rect">
            <a:avLst/>
          </a:prstGeom>
          <a:noFill/>
          <a:ln>
            <a:noFill/>
          </a:ln>
        </p:spPr>
        <p:txBody>
          <a:bodyPr spcFirstLastPara="1" wrap="square" lIns="0" tIns="0" rIns="0" bIns="0" anchor="b" anchorCtr="0">
            <a:noAutofit/>
          </a:bodyPr>
          <a:lstStyle/>
          <a:p>
            <a:pPr marL="0" marR="0" lvl="0" indent="0" algn="r" defTabSz="914400" rtl="0" eaLnBrk="1" fontAlgn="auto" latinLnBrk="0" hangingPunct="1">
              <a:lnSpc>
                <a:spcPct val="93000"/>
              </a:lnSpc>
              <a:spcBef>
                <a:spcPts val="0"/>
              </a:spcBef>
              <a:spcAft>
                <a:spcPts val="0"/>
              </a:spcAft>
              <a:buClr>
                <a:srgbClr val="000000"/>
              </a:buClr>
              <a:buSzPts val="1300"/>
              <a:buFont typeface="Arial"/>
              <a:buNone/>
              <a:tabLst/>
              <a:defRPr/>
            </a:pPr>
            <a:fld id="{00000000-1234-1234-1234-123412341234}" type="slidenum">
              <a:rPr kumimoji="0" lang="en-US" sz="13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93000"/>
                </a:lnSpc>
                <a:spcBef>
                  <a:spcPts val="0"/>
                </a:spcBef>
                <a:spcAft>
                  <a:spcPts val="0"/>
                </a:spcAft>
                <a:buClr>
                  <a:srgbClr val="000000"/>
                </a:buClr>
                <a:buSzPts val="1300"/>
                <a:buFont typeface="Arial"/>
                <a:buNone/>
                <a:tabLst/>
                <a:defRPr/>
              </a:pPr>
              <a:t>195</a:t>
            </a:fld>
            <a:endParaRPr kumimoji="0" sz="13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a:extLst>
            <a:ext uri="{FF2B5EF4-FFF2-40B4-BE49-F238E27FC236}">
              <a16:creationId xmlns:a16="http://schemas.microsoft.com/office/drawing/2014/main" id="{E8F2C9DF-FB01-D347-9BA3-02AA81FDA975}"/>
            </a:ext>
          </a:extLst>
        </p:cNvPr>
        <p:cNvGrpSpPr/>
        <p:nvPr/>
      </p:nvGrpSpPr>
      <p:grpSpPr>
        <a:xfrm>
          <a:off x="0" y="0"/>
          <a:ext cx="0" cy="0"/>
          <a:chOff x="0" y="0"/>
          <a:chExt cx="0" cy="0"/>
        </a:xfrm>
      </p:grpSpPr>
      <p:sp>
        <p:nvSpPr>
          <p:cNvPr id="206" name="Google Shape;206;g3685404dd5e_1_86:notes">
            <a:extLst>
              <a:ext uri="{FF2B5EF4-FFF2-40B4-BE49-F238E27FC236}">
                <a16:creationId xmlns:a16="http://schemas.microsoft.com/office/drawing/2014/main" id="{9AE31064-4A5C-EE34-8F95-35DB2D3BECC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7" name="Google Shape;207;g3685404dd5e_1_86:notes">
            <a:extLst>
              <a:ext uri="{FF2B5EF4-FFF2-40B4-BE49-F238E27FC236}">
                <a16:creationId xmlns:a16="http://schemas.microsoft.com/office/drawing/2014/main" id="{20AE5C8F-B004-2D41-CE00-F65C67CBEEDA}"/>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Naturally, we wanted to know how good the initial GPU model performed. So, we measured some performance metrics and compared it against a real Vega 20 GPU.</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It turned out a lot of parts were very inaccurate, including </a:t>
            </a:r>
          </a:p>
          <a:p>
            <a:pPr marL="0" lvl="0" indent="0" algn="l" rtl="0">
              <a:spcBef>
                <a:spcPts val="0"/>
              </a:spcBef>
              <a:spcAft>
                <a:spcPts val="0"/>
              </a:spcAft>
              <a:buNone/>
            </a:pPr>
            <a:r>
              <a:rPr lang="en-US" dirty="0"/>
              <a:t>(click) The memory system.</a:t>
            </a:r>
          </a:p>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(click)</a:t>
            </a:r>
          </a:p>
          <a:p>
            <a:pPr marL="0" lvl="0" indent="0" algn="l" rtl="0">
              <a:spcBef>
                <a:spcPts val="0"/>
              </a:spcBef>
              <a:spcAft>
                <a:spcPts val="0"/>
              </a:spcAft>
              <a:buNone/>
            </a:pPr>
            <a:r>
              <a:rPr lang="en-US" dirty="0"/>
              <a:t>Overall, there is a 37% mean error.</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More work needs to be done to fix this.</a:t>
            </a:r>
          </a:p>
        </p:txBody>
      </p:sp>
    </p:spTree>
    <p:extLst>
      <p:ext uri="{BB962C8B-B14F-4D97-AF65-F5344CB8AC3E}">
        <p14:creationId xmlns:p14="http://schemas.microsoft.com/office/powerpoint/2010/main" val="361341751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a:extLst>
            <a:ext uri="{FF2B5EF4-FFF2-40B4-BE49-F238E27FC236}">
              <a16:creationId xmlns:a16="http://schemas.microsoft.com/office/drawing/2014/main" id="{D16A7D73-DE13-6094-C860-68A960478E50}"/>
            </a:ext>
          </a:extLst>
        </p:cNvPr>
        <p:cNvGrpSpPr/>
        <p:nvPr/>
      </p:nvGrpSpPr>
      <p:grpSpPr>
        <a:xfrm>
          <a:off x="0" y="0"/>
          <a:ext cx="0" cy="0"/>
          <a:chOff x="0" y="0"/>
          <a:chExt cx="0" cy="0"/>
        </a:xfrm>
      </p:grpSpPr>
      <p:sp>
        <p:nvSpPr>
          <p:cNvPr id="206" name="Google Shape;206;g3685404dd5e_1_86:notes">
            <a:extLst>
              <a:ext uri="{FF2B5EF4-FFF2-40B4-BE49-F238E27FC236}">
                <a16:creationId xmlns:a16="http://schemas.microsoft.com/office/drawing/2014/main" id="{FB91B820-4A1E-67F3-02B9-F0CC46EB188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7" name="Google Shape;207;g3685404dd5e_1_86:notes">
            <a:extLst>
              <a:ext uri="{FF2B5EF4-FFF2-40B4-BE49-F238E27FC236}">
                <a16:creationId xmlns:a16="http://schemas.microsoft.com/office/drawing/2014/main" id="{AE4931A7-227D-1F90-BF63-EAA1F639037E}"/>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Our group have been working on addressing the inaccuracies in our prior works. We found it is necessary to have a standard, systematic approach for validating the GPU models.</a:t>
            </a:r>
          </a:p>
          <a:p>
            <a:pPr marL="0" lvl="0" indent="0" algn="l" rtl="0">
              <a:spcBef>
                <a:spcPts val="0"/>
              </a:spcBef>
              <a:spcAft>
                <a:spcPts val="0"/>
              </a:spcAft>
              <a:buNone/>
            </a:pPr>
            <a:endParaRPr lang="en-US"/>
          </a:p>
          <a:p>
            <a:pPr marL="0" lvl="0" indent="0" algn="l" rtl="0">
              <a:spcBef>
                <a:spcPts val="0"/>
              </a:spcBef>
              <a:spcAft>
                <a:spcPts val="0"/>
              </a:spcAft>
              <a:buNone/>
            </a:pPr>
            <a:r>
              <a:rPr lang="en-US"/>
              <a:t>So, we created gem5 GPU Accuracy Profiler, or GAP, to help us, iteratively refine GPU models. It takes the </a:t>
            </a:r>
            <a:r>
              <a:rPr lang="en-US" err="1"/>
              <a:t>gpu</a:t>
            </a:r>
            <a:r>
              <a:rPr lang="en-US"/>
              <a:t> application, gem5 configuration, and metrics interested. Then, it automatically runs the application on both gem5 and the real GPU, collecting gem5 stats and Roc profiler metrics from real GPU. Finally, it matches the corresponding metrics and generates a per application comparison. But running generic benchmarks with GAP can’t give us the stats of isolated components, such as memory systems. This prevents us from doing targeted improvements.</a:t>
            </a:r>
          </a:p>
        </p:txBody>
      </p:sp>
    </p:spTree>
    <p:extLst>
      <p:ext uri="{BB962C8B-B14F-4D97-AF65-F5344CB8AC3E}">
        <p14:creationId xmlns:p14="http://schemas.microsoft.com/office/powerpoint/2010/main" val="83563099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685404dd5e_1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7" name="Google Shape;207;g3685404dd5e_1_8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Therefore, we created </a:t>
            </a:r>
            <a:r>
              <a:rPr lang="en-US">
                <a:latin typeface="Times New Roman"/>
                <a:ea typeface="Times New Roman"/>
                <a:cs typeface="Times New Roman"/>
                <a:sym typeface="Times New Roman"/>
              </a:rPr>
              <a:t>a set of microbenchmarks to excises specific components. These microbenchmarks have kernels with hand-tuned assembly, allowing us to accurately measure metrics such as bandwidth of different levels of cache,,, and the memory.</a:t>
            </a:r>
          </a:p>
          <a:p>
            <a:pPr marL="0" lvl="0" indent="0" algn="l" rtl="0">
              <a:spcBef>
                <a:spcPts val="0"/>
              </a:spcBef>
              <a:spcAft>
                <a:spcPts val="0"/>
              </a:spcAft>
              <a:buNone/>
            </a:pPr>
            <a:endParaRPr lang="en-US">
              <a:latin typeface="Times New Roman"/>
              <a:cs typeface="Times New Roman"/>
              <a:sym typeface="Times New Roman"/>
            </a:endParaRPr>
          </a:p>
          <a:p>
            <a:pPr marL="0" lvl="0" indent="0" algn="l" rtl="0">
              <a:spcBef>
                <a:spcPts val="0"/>
              </a:spcBef>
              <a:spcAft>
                <a:spcPts val="0"/>
              </a:spcAft>
              <a:buNone/>
            </a:pPr>
            <a:r>
              <a:rPr lang="en-US">
                <a:latin typeface="Times New Roman"/>
                <a:cs typeface="Times New Roman"/>
                <a:sym typeface="Times New Roman"/>
              </a:rPr>
              <a:t>Considering both the microbenchmark output and the GAP result, we were able to make targeted, iterative refinements for the GPU models, which is much more feasible. By leveraging patents</a:t>
            </a:r>
            <a:r>
              <a:rPr lang="en-US" dirty="0">
                <a:latin typeface="Times New Roman"/>
                <a:cs typeface="Times New Roman"/>
                <a:sym typeface="Times New Roman"/>
              </a:rPr>
              <a:t>,</a:t>
            </a:r>
            <a:r>
              <a:rPr lang="en-US">
                <a:latin typeface="Times New Roman"/>
                <a:cs typeface="Times New Roman"/>
                <a:sym typeface="Times New Roman"/>
              </a:rPr>
              <a:t> publicly disclosed information</a:t>
            </a:r>
            <a:r>
              <a:rPr lang="en-US" dirty="0">
                <a:latin typeface="Times New Roman"/>
                <a:cs typeface="Times New Roman"/>
                <a:sym typeface="Times New Roman"/>
              </a:rPr>
              <a:t> and</a:t>
            </a:r>
            <a:r>
              <a:rPr lang="en-US">
                <a:latin typeface="Times New Roman"/>
                <a:cs typeface="Times New Roman"/>
                <a:sym typeface="Times New Roman"/>
              </a:rPr>
              <a:t> some reverse engineering, we discovered some hardware features that gem5 lacked. Then we added those missing features in.</a:t>
            </a: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Applying this methodology, we aimed to improve the accuracy of Vega 20 model. We added new hardware features and improved configurations to gem5 model. These changes can also be easily extended to the new MI200 and 300 GPUs.</a:t>
            </a:r>
          </a:p>
        </p:txBody>
      </p:sp>
    </p:spTree>
    <p:extLst>
      <p:ext uri="{BB962C8B-B14F-4D97-AF65-F5344CB8AC3E}">
        <p14:creationId xmlns:p14="http://schemas.microsoft.com/office/powerpoint/2010/main" val="295097528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After 4 iterative fixes, we drastically decreased error, from 37% to 6% geomean. However, if you look at individual metrics, memory system is still way off.</a:t>
            </a:r>
          </a:p>
          <a:p>
            <a:r>
              <a:rPr lang="en-US"/>
              <a:t>(Click)</a:t>
            </a:r>
          </a:p>
          <a:p>
            <a:r>
              <a:rPr lang="en-US"/>
              <a:t>The memory bandwidth has about 88% error.</a:t>
            </a:r>
          </a:p>
          <a:p>
            <a:r>
              <a:rPr lang="en-US"/>
              <a:t>(Click)</a:t>
            </a:r>
          </a:p>
          <a:p>
            <a:r>
              <a:rPr lang="en-US"/>
              <a:t> In this work, we are going to further close this memory bandwidth gap</a:t>
            </a:r>
            <a:r>
              <a:rPr lang="en-US" dirty="0"/>
              <a:t> for Full system simulation</a:t>
            </a:r>
            <a:r>
              <a:rPr lang="en-US"/>
              <a:t>.</a:t>
            </a:r>
          </a:p>
        </p:txBody>
      </p:sp>
    </p:spTree>
    <p:extLst>
      <p:ext uri="{BB962C8B-B14F-4D97-AF65-F5344CB8AC3E}">
        <p14:creationId xmlns:p14="http://schemas.microsoft.com/office/powerpoint/2010/main" val="29373703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a:extLst>
            <a:ext uri="{FF2B5EF4-FFF2-40B4-BE49-F238E27FC236}">
              <a16:creationId xmlns:a16="http://schemas.microsoft.com/office/drawing/2014/main" id="{83B2EE87-4578-5EEA-EAFA-A60923395EA0}"/>
            </a:ext>
          </a:extLst>
        </p:cNvPr>
        <p:cNvGrpSpPr/>
        <p:nvPr/>
      </p:nvGrpSpPr>
      <p:grpSpPr>
        <a:xfrm>
          <a:off x="0" y="0"/>
          <a:ext cx="0" cy="0"/>
          <a:chOff x="0" y="0"/>
          <a:chExt cx="0" cy="0"/>
        </a:xfrm>
      </p:grpSpPr>
      <p:sp>
        <p:nvSpPr>
          <p:cNvPr id="206" name="Google Shape;206;g3685404dd5e_1_86:notes">
            <a:extLst>
              <a:ext uri="{FF2B5EF4-FFF2-40B4-BE49-F238E27FC236}">
                <a16:creationId xmlns:a16="http://schemas.microsoft.com/office/drawing/2014/main" id="{A556F2E8-B240-E495-C525-8A5A67A7582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7" name="Google Shape;207;g3685404dd5e_1_86:notes">
            <a:extLst>
              <a:ext uri="{FF2B5EF4-FFF2-40B4-BE49-F238E27FC236}">
                <a16:creationId xmlns:a16="http://schemas.microsoft.com/office/drawing/2014/main" id="{0DECE180-E7D8-55DD-31C7-0E117E39AEEE}"/>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Here are the designs we introduced</a:t>
            </a:r>
            <a:r>
              <a:rPr lang="en-US" dirty="0"/>
              <a:t> to improve it.</a:t>
            </a:r>
            <a:endParaRPr/>
          </a:p>
        </p:txBody>
      </p:sp>
    </p:spTree>
    <p:extLst>
      <p:ext uri="{BB962C8B-B14F-4D97-AF65-F5344CB8AC3E}">
        <p14:creationId xmlns:p14="http://schemas.microsoft.com/office/powerpoint/2010/main" val="706909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1525" cy="4006850"/>
          </a:xfrm>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US" sz="1200" b="1" dirty="0">
                <a:solidFill>
                  <a:srgbClr val="D67F00"/>
                </a:solidFill>
              </a:rPr>
              <a:t>Changes not completely independent of one another</a:t>
            </a:r>
          </a:p>
          <a:p>
            <a:endParaRPr lang="en-US" dirty="0"/>
          </a:p>
        </p:txBody>
      </p:sp>
      <p:sp>
        <p:nvSpPr>
          <p:cNvPr id="4" name="Slide Number Placeholder 3"/>
          <p:cNvSpPr>
            <a:spLocks noGrp="1"/>
          </p:cNvSpPr>
          <p:nvPr>
            <p:ph type="sldNum"/>
          </p:nvPr>
        </p:nvSpPr>
        <p:spPr/>
        <p:txBody>
          <a:bodyPr/>
          <a:lstStyle/>
          <a:p>
            <a:pPr>
              <a:defRPr/>
            </a:pPr>
            <a:fld id="{FA486B15-5CAA-4ADB-8522-047D1366A1E6}" type="slidenum">
              <a:rPr lang="en-US" altLang="en-US" smtClean="0"/>
              <a:pPr>
                <a:defRPr/>
              </a:pPr>
              <a:t>52</a:t>
            </a:fld>
            <a:endParaRPr lang="en-US" altLang="en-US"/>
          </a:p>
        </p:txBody>
      </p:sp>
    </p:spTree>
    <p:extLst>
      <p:ext uri="{BB962C8B-B14F-4D97-AF65-F5344CB8AC3E}">
        <p14:creationId xmlns:p14="http://schemas.microsoft.com/office/powerpoint/2010/main" val="339872629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3685404dd5e_1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6" name="Google Shape;226;g3685404dd5e_1_10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latin typeface="Times New Roman"/>
                <a:ea typeface="Times New Roman"/>
                <a:cs typeface="Times New Roman"/>
                <a:sym typeface="Times New Roman"/>
              </a:rPr>
              <a:t>We have already known that the default GPU configuration uses a memory controller that doesn’t fully support HBM2</a:t>
            </a:r>
          </a:p>
          <a:p>
            <a:pPr marL="0" lvl="0" indent="0" algn="l" rtl="0">
              <a:spcBef>
                <a:spcPts val="0"/>
              </a:spcBef>
              <a:spcAft>
                <a:spcPts val="0"/>
              </a:spcAft>
              <a:buNone/>
            </a:pPr>
            <a:endParaRPr dirty="0"/>
          </a:p>
          <a:p>
            <a:pPr marL="0" lvl="0" indent="0" algn="l" rtl="0">
              <a:spcBef>
                <a:spcPts val="0"/>
              </a:spcBef>
              <a:spcAft>
                <a:spcPts val="0"/>
              </a:spcAft>
              <a:buNone/>
            </a:pPr>
            <a:r>
              <a:rPr lang="en-US" dirty="0">
                <a:latin typeface="Times New Roman"/>
                <a:ea typeface="Times New Roman"/>
                <a:cs typeface="Times New Roman"/>
                <a:sym typeface="Times New Roman"/>
              </a:rPr>
              <a:t>As previously reported by </a:t>
            </a:r>
            <a:r>
              <a:rPr lang="en-US" dirty="0" err="1">
                <a:latin typeface="Times New Roman"/>
                <a:ea typeface="Times New Roman"/>
                <a:cs typeface="Times New Roman"/>
                <a:sym typeface="Times New Roman"/>
              </a:rPr>
              <a:t>Akram</a:t>
            </a:r>
            <a:r>
              <a:rPr lang="en-US" dirty="0">
                <a:latin typeface="Times New Roman"/>
                <a:ea typeface="Times New Roman"/>
                <a:cs typeface="Times New Roman"/>
                <a:sym typeface="Times New Roman"/>
              </a:rPr>
              <a:t> et al., the old controller didn’t support correct timing parameters or pseudo-channel mode, which is critical feature for HBM2. Thanks to their work, we now have a much more accurate memory controller. We can just use this controller. To test it, we set up a standalone experiment using the new controller, where we instantiated memory with the same capacity as a real GPU, and then directly connected </a:t>
            </a:r>
            <a:r>
              <a:rPr lang="en-US" dirty="0"/>
              <a:t>it</a:t>
            </a:r>
            <a:r>
              <a:rPr lang="en-US" dirty="0">
                <a:latin typeface="Times New Roman"/>
                <a:ea typeface="Times New Roman"/>
                <a:cs typeface="Times New Roman"/>
                <a:sym typeface="Times New Roman"/>
              </a:rPr>
              <a:t> to traffic generators. The results were promising, 1TB/s bandwidth achieved. The old controller couldn’t come close to this. So, we updated the GPU model, expecting big gains.</a:t>
            </a:r>
            <a:endParaRPr dirty="0"/>
          </a:p>
          <a:p>
            <a:pPr marL="0" lvl="0" indent="0" algn="l" rtl="0">
              <a:spcBef>
                <a:spcPts val="0"/>
              </a:spcBef>
              <a:spcAft>
                <a:spcPts val="0"/>
              </a:spcAft>
              <a:buNone/>
            </a:pPr>
            <a:endParaRPr dirty="0">
              <a:latin typeface="Times New Roman"/>
              <a:ea typeface="Times New Roman"/>
              <a:cs typeface="Times New Roman"/>
              <a:sym typeface="Times New Roman"/>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latin typeface="Times New Roman"/>
                <a:ea typeface="Times New Roman"/>
                <a:cs typeface="Times New Roman"/>
                <a:sym typeface="Times New Roman"/>
              </a:rPr>
              <a:t>But, after integrating the new controller into the GPU model, we only see slight improvement from the baseline 153GB/s to 166GB/s.  Far from the real GPU.</a:t>
            </a:r>
          </a:p>
          <a:p>
            <a:pPr marL="0" lvl="0" indent="0" algn="l" rtl="0">
              <a:spcBef>
                <a:spcPts val="0"/>
              </a:spcBef>
              <a:spcAft>
                <a:spcPts val="0"/>
              </a:spcAft>
              <a:buNone/>
            </a:pPr>
            <a:endParaRPr lang="en-US" dirty="0">
              <a:latin typeface="Times New Roman"/>
              <a:ea typeface="Times New Roman"/>
              <a:cs typeface="Times New Roman"/>
              <a:sym typeface="Times New Roman"/>
            </a:endParaRPr>
          </a:p>
          <a:p>
            <a:pPr marL="0" lvl="0" indent="0" algn="l" rtl="0">
              <a:spcBef>
                <a:spcPts val="0"/>
              </a:spcBef>
              <a:spcAft>
                <a:spcPts val="0"/>
              </a:spcAft>
              <a:buNone/>
            </a:pPr>
            <a:r>
              <a:rPr lang="en-US" dirty="0">
                <a:latin typeface="Times New Roman"/>
                <a:ea typeface="Times New Roman"/>
                <a:cs typeface="Times New Roman"/>
                <a:sym typeface="Times New Roman"/>
              </a:rPr>
              <a:t>Obviously, something else before the memory controller is causing the bottleneck. It is time to dig deeper into stats and traces to find out.</a:t>
            </a:r>
            <a:endParaRPr lang="en-US" dirty="0"/>
          </a:p>
        </p:txBody>
      </p:sp>
    </p:spTree>
    <p:extLst>
      <p:ext uri="{BB962C8B-B14F-4D97-AF65-F5344CB8AC3E}">
        <p14:creationId xmlns:p14="http://schemas.microsoft.com/office/powerpoint/2010/main" val="422655934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3685404dd5e_1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32" name="Google Shape;232;g3685404dd5e_1_10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a:latin typeface="Times New Roman"/>
                <a:ea typeface="Times New Roman"/>
                <a:cs typeface="Times New Roman"/>
                <a:sym typeface="Times New Roman"/>
              </a:rPr>
              <a:t>One thing we discover from it is that the GPU frequently utilizes 2MB pages. This is because since ROCm5, the default GPU page size is 2MB. Unfortunately, the current GPU TLB model in gem5 doesn’t properly handle huge pages.</a:t>
            </a:r>
          </a:p>
          <a:p>
            <a:pPr marL="0" lvl="0" indent="0" algn="l" rtl="0">
              <a:spcBef>
                <a:spcPts val="0"/>
              </a:spcBef>
              <a:spcAft>
                <a:spcPts val="0"/>
              </a:spcAft>
              <a:buNone/>
            </a:pPr>
            <a:endParaRPr>
              <a:latin typeface="Times New Roman"/>
              <a:ea typeface="Times New Roman"/>
              <a:cs typeface="Times New Roman"/>
              <a:sym typeface="Times New Roman"/>
            </a:endParaRPr>
          </a:p>
          <a:p>
            <a:pPr marL="0" lvl="0" indent="0" algn="l" rtl="0">
              <a:spcBef>
                <a:spcPts val="0"/>
              </a:spcBef>
              <a:spcAft>
                <a:spcPts val="0"/>
              </a:spcAft>
              <a:buNone/>
            </a:pPr>
            <a:r>
              <a:rPr lang="en-US">
                <a:latin typeface="Times New Roman"/>
                <a:ea typeface="Times New Roman"/>
                <a:cs typeface="Times New Roman"/>
                <a:sym typeface="Times New Roman"/>
              </a:rPr>
              <a:t>Why does it matter? Huge pages have many advantages, including more efficient address translation. Imagine scanning a continuous 2MB memory region. With 4k pages, you would go through more than 500 pages, potentially more than 500 TLB misses. But with 2M page, you would only have 1 or 2 pages, which is much fewer misses. </a:t>
            </a:r>
          </a:p>
          <a:p>
            <a:pPr marL="0" lvl="0" indent="0" algn="l" rtl="0">
              <a:spcBef>
                <a:spcPts val="0"/>
              </a:spcBef>
              <a:spcAft>
                <a:spcPts val="0"/>
              </a:spcAft>
              <a:buNone/>
            </a:pPr>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a:latin typeface="Times New Roman"/>
                <a:ea typeface="Times New Roman"/>
                <a:cs typeface="Times New Roman"/>
                <a:sym typeface="Times New Roman"/>
              </a:rPr>
              <a:t>This was noticeable in our benchmark program, where over 99% of L3 TLB misses come from accesses to these 2M pages, not the standard 4K pages. The memory system performance was tanked by those redundant translations.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a:latin typeface="Times New Roman"/>
              <a:cs typeface="Times New Roman"/>
              <a:sym typeface="Times New Roman"/>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a:t>So, we need to add the multi-page size support to reduce TLB misses for better address translation performance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a:latin typeface="Times New Roman"/>
              <a:cs typeface="Times New Roman"/>
              <a:sym typeface="Times New Roman"/>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a:p>
          <a:p>
            <a:pPr marL="0" lvl="0" indent="0" algn="l" rtl="0">
              <a:spcBef>
                <a:spcPts val="0"/>
              </a:spcBef>
              <a:spcAft>
                <a:spcPts val="0"/>
              </a:spcAft>
              <a:buNone/>
            </a:pP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a:extLst>
            <a:ext uri="{FF2B5EF4-FFF2-40B4-BE49-F238E27FC236}">
              <a16:creationId xmlns:a16="http://schemas.microsoft.com/office/drawing/2014/main" id="{02B5D715-EBEC-BFDA-3EA9-BE52E912AD40}"/>
            </a:ext>
          </a:extLst>
        </p:cNvPr>
        <p:cNvGrpSpPr/>
        <p:nvPr/>
      </p:nvGrpSpPr>
      <p:grpSpPr>
        <a:xfrm>
          <a:off x="0" y="0"/>
          <a:ext cx="0" cy="0"/>
          <a:chOff x="0" y="0"/>
          <a:chExt cx="0" cy="0"/>
        </a:xfrm>
      </p:grpSpPr>
      <p:sp>
        <p:nvSpPr>
          <p:cNvPr id="231" name="Google Shape;231;g3685404dd5e_1_107:notes">
            <a:extLst>
              <a:ext uri="{FF2B5EF4-FFF2-40B4-BE49-F238E27FC236}">
                <a16:creationId xmlns:a16="http://schemas.microsoft.com/office/drawing/2014/main" id="{67B32785-09C4-8CEE-C181-B61E1CB9A54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32" name="Google Shape;232;g3685404dd5e_1_107:notes">
            <a:extLst>
              <a:ext uri="{FF2B5EF4-FFF2-40B4-BE49-F238E27FC236}">
                <a16:creationId xmlns:a16="http://schemas.microsoft.com/office/drawing/2014/main" id="{E519251C-7FB8-4A31-80D1-354E89942CA0}"/>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algn="l" rtl="0">
              <a:spcBef>
                <a:spcPts val="0"/>
              </a:spcBef>
              <a:spcAft>
                <a:spcPts val="0"/>
              </a:spcAft>
            </a:pPr>
            <a:r>
              <a:rPr lang="en-US">
                <a:latin typeface="Times New Roman"/>
                <a:ea typeface="Times New Roman"/>
                <a:cs typeface="Times New Roman"/>
                <a:sym typeface="Times New Roman"/>
              </a:rPr>
              <a:t>Before making any changes, lets first </a:t>
            </a:r>
            <a:r>
              <a:rPr lang="en-US" sz="1400" b="0" i="0" u="none" strike="noStrike">
                <a:solidFill>
                  <a:srgbClr val="000000"/>
                </a:solidFill>
                <a:effectLst/>
                <a:latin typeface="Times New Roman" panose="02020603050405020304" pitchFamily="18" charset="0"/>
              </a:rPr>
              <a:t>take a close look at the current GPU TLB model in gem5.</a:t>
            </a:r>
            <a:endParaRPr lang="en-US" b="0" i="0" u="none" strike="noStrike">
              <a:solidFill>
                <a:srgbClr val="000000"/>
              </a:solidFill>
              <a:effectLst/>
            </a:endParaRPr>
          </a:p>
          <a:p>
            <a:pPr algn="l" rtl="0">
              <a:spcBef>
                <a:spcPts val="0"/>
              </a:spcBef>
              <a:spcAft>
                <a:spcPts val="0"/>
              </a:spcAft>
            </a:pPr>
            <a:endParaRPr lang="en-US" sz="1400" b="0" i="0" u="none" strike="noStrike">
              <a:solidFill>
                <a:srgbClr val="000000"/>
              </a:solidFill>
              <a:effectLst/>
              <a:latin typeface="Times New Roman" panose="02020603050405020304" pitchFamily="18" charset="0"/>
            </a:endParaRPr>
          </a:p>
          <a:p>
            <a:pPr algn="l" rtl="0">
              <a:spcBef>
                <a:spcPts val="0"/>
              </a:spcBef>
              <a:spcAft>
                <a:spcPts val="0"/>
              </a:spcAft>
            </a:pPr>
            <a:r>
              <a:rPr lang="en-US" sz="1400" b="0" i="0" u="none" strike="noStrike">
                <a:solidFill>
                  <a:srgbClr val="000000"/>
                </a:solidFill>
                <a:effectLst/>
                <a:latin typeface="Times New Roman" panose="02020603050405020304" pitchFamily="18" charset="0"/>
              </a:rPr>
              <a:t>A level of GPU TLB has two major components, TLB coalescer and the TLB itself.</a:t>
            </a:r>
            <a:endParaRPr lang="en-US" b="0" i="0" u="none" strike="noStrike">
              <a:solidFill>
                <a:srgbClr val="000000"/>
              </a:solidFill>
              <a:effectLst/>
            </a:endParaRPr>
          </a:p>
          <a:p>
            <a:pPr algn="l" rtl="0">
              <a:spcBef>
                <a:spcPts val="0"/>
              </a:spcBef>
              <a:spcAft>
                <a:spcPts val="0"/>
              </a:spcAft>
            </a:pPr>
            <a:endParaRPr lang="en-US" sz="1400" b="0" i="0" u="none" strike="noStrike">
              <a:solidFill>
                <a:srgbClr val="000000"/>
              </a:solidFill>
              <a:effectLst/>
              <a:latin typeface="Times New Roman" panose="02020603050405020304" pitchFamily="18" charset="0"/>
            </a:endParaRPr>
          </a:p>
          <a:p>
            <a:pPr algn="l" rtl="0">
              <a:spcBef>
                <a:spcPts val="0"/>
              </a:spcBef>
              <a:spcAft>
                <a:spcPts val="0"/>
              </a:spcAft>
            </a:pPr>
            <a:r>
              <a:rPr lang="en-US" sz="1400" b="0" i="0" u="none" strike="noStrike">
                <a:solidFill>
                  <a:srgbClr val="000000"/>
                </a:solidFill>
                <a:effectLst/>
                <a:latin typeface="Times New Roman" panose="02020603050405020304" pitchFamily="18" charset="0"/>
              </a:rPr>
              <a:t>The TLB coalescer acts like request filter. In a given time window, it only lets one translation request per 4k page pass through to the TLB, while the other requests to the same page are buffered.</a:t>
            </a:r>
          </a:p>
          <a:p>
            <a:pPr algn="l" rtl="0">
              <a:spcBef>
                <a:spcPts val="0"/>
              </a:spcBef>
              <a:spcAft>
                <a:spcPts val="0"/>
              </a:spcAft>
            </a:pPr>
            <a:endParaRPr lang="en-US" sz="1400" b="0" i="0" u="none" strike="noStrike">
              <a:solidFill>
                <a:srgbClr val="000000"/>
              </a:solidFill>
              <a:effectLst/>
              <a:latin typeface="Times New Roman" panose="02020603050405020304" pitchFamily="18" charset="0"/>
            </a:endParaRPr>
          </a:p>
          <a:p>
            <a:pPr algn="l" rtl="0">
              <a:spcBef>
                <a:spcPts val="0"/>
              </a:spcBef>
              <a:spcAft>
                <a:spcPts val="0"/>
              </a:spcAft>
            </a:pPr>
            <a:r>
              <a:rPr lang="en-US" sz="1400" b="0" i="0" u="none" strike="noStrike">
                <a:solidFill>
                  <a:srgbClr val="000000"/>
                </a:solidFill>
                <a:effectLst/>
                <a:latin typeface="Times New Roman" panose="02020603050405020304" pitchFamily="18" charset="0"/>
              </a:rPr>
              <a:t>Once it receives the response from the TLB, the coalescer reuses the result to translate the buffered queries. It works, because you just need to know one translation per page. The Coalescer reduces redundant TLB lookups.  </a:t>
            </a:r>
          </a:p>
          <a:p>
            <a:pPr algn="l" rtl="0">
              <a:spcBef>
                <a:spcPts val="0"/>
              </a:spcBef>
              <a:spcAft>
                <a:spcPts val="0"/>
              </a:spcAft>
            </a:pPr>
            <a:endParaRPr lang="en-US" sz="1400" b="0" i="0" u="none" strike="noStrike">
              <a:solidFill>
                <a:srgbClr val="000000"/>
              </a:solidFill>
              <a:effectLst/>
              <a:latin typeface="Times New Roman" panose="02020603050405020304" pitchFamily="18" charset="0"/>
            </a:endParaRPr>
          </a:p>
          <a:p>
            <a:pPr algn="l" rtl="0">
              <a:spcBef>
                <a:spcPts val="0"/>
              </a:spcBef>
              <a:spcAft>
                <a:spcPts val="0"/>
              </a:spcAft>
            </a:pPr>
            <a:r>
              <a:rPr lang="en-US" sz="1400" b="0" i="0" u="none" strike="noStrike">
                <a:solidFill>
                  <a:srgbClr val="000000"/>
                </a:solidFill>
                <a:effectLst/>
                <a:latin typeface="Times New Roman" panose="02020603050405020304" pitchFamily="18" charset="0"/>
              </a:rPr>
              <a:t>The TLB itself works much like a set-associative cache. It maps the virtual address to a TLB entry using the hard-coded 4k page size. </a:t>
            </a:r>
          </a:p>
          <a:p>
            <a:pPr algn="l" rtl="0">
              <a:spcBef>
                <a:spcPts val="0"/>
              </a:spcBef>
              <a:spcAft>
                <a:spcPts val="0"/>
              </a:spcAft>
            </a:pPr>
            <a:endParaRPr lang="en-US" sz="1400" b="0" i="0" u="none" strike="noStrike">
              <a:solidFill>
                <a:srgbClr val="000000"/>
              </a:solidFill>
              <a:effectLst/>
              <a:latin typeface="Times New Roman" panose="02020603050405020304" pitchFamily="18" charset="0"/>
            </a:endParaRPr>
          </a:p>
          <a:p>
            <a:pPr algn="l" rtl="0">
              <a:spcBef>
                <a:spcPts val="0"/>
              </a:spcBef>
              <a:spcAft>
                <a:spcPts val="0"/>
              </a:spcAft>
            </a:pPr>
            <a:endParaRPr lang="en-US" sz="1400" b="0" i="0" u="none" strike="noStrike">
              <a:solidFill>
                <a:srgbClr val="000000"/>
              </a:solidFill>
              <a:effectLst/>
              <a:latin typeface="Times New Roman" panose="02020603050405020304" pitchFamily="18" charset="0"/>
            </a:endParaRPr>
          </a:p>
          <a:p>
            <a:pPr algn="l" rtl="0">
              <a:spcBef>
                <a:spcPts val="0"/>
              </a:spcBef>
              <a:spcAft>
                <a:spcPts val="0"/>
              </a:spcAft>
            </a:pPr>
            <a:endParaRPr lang="en-US" sz="1400" b="0" i="0" u="none" strike="noStrike">
              <a:solidFill>
                <a:srgbClr val="000000"/>
              </a:solidFill>
              <a:effectLst/>
              <a:latin typeface="Times New Roman" panose="02020603050405020304" pitchFamily="18" charset="0"/>
            </a:endParaRPr>
          </a:p>
          <a:p>
            <a:pPr algn="l" rtl="0">
              <a:spcBef>
                <a:spcPts val="0"/>
              </a:spcBef>
              <a:spcAft>
                <a:spcPts val="0"/>
              </a:spcAft>
            </a:pPr>
            <a:r>
              <a:rPr lang="en-US" sz="1400" b="0" i="0" u="none" strike="noStrike">
                <a:solidFill>
                  <a:srgbClr val="000000"/>
                </a:solidFill>
                <a:effectLst/>
                <a:latin typeface="Times New Roman" panose="02020603050405020304" pitchFamily="18" charset="0"/>
              </a:rPr>
              <a:t>click</a:t>
            </a:r>
            <a:endParaRPr lang="en-US" b="0" i="0" u="none" strike="noStrike">
              <a:solidFill>
                <a:srgbClr val="000000"/>
              </a:solidFill>
              <a:effectLst/>
            </a:endParaRPr>
          </a:p>
          <a:p>
            <a:endParaRPr lang="en-US"/>
          </a:p>
          <a:p>
            <a:r>
              <a:rPr lang="en-US"/>
              <a:t>So, both Coalescer and TLB need large page support.</a:t>
            </a:r>
          </a:p>
          <a:p>
            <a:endParaRPr lang="en-US"/>
          </a:p>
          <a:p>
            <a:r>
              <a:rPr lang="en-US"/>
              <a:t>For the Coalescer, it doesn’t know the request's page size until it’s returned. We chose to make it speculatively buffer and stall all the requests potentially belongs to the same 2M page. If it turns out </a:t>
            </a:r>
            <a:r>
              <a:rPr lang="en-US" err="1"/>
              <a:t>thats</a:t>
            </a:r>
            <a:r>
              <a:rPr lang="en-US"/>
              <a:t> not a 2M page, the Coalescer re-coalesce the requests, falling back to 4k page size. This solution might increase the critical path if the speculation were wrong. But since there are a lot of 2M pages accesses, this drawback is minimal.</a:t>
            </a:r>
          </a:p>
          <a:p>
            <a:endParaRPr lang="en-US"/>
          </a:p>
          <a:p>
            <a:r>
              <a:rPr lang="en-US"/>
              <a:t>Finally, we make the TLB insert the translation according to the page size. At translation lookup, TLB searches for all possible page size.</a:t>
            </a:r>
            <a:br>
              <a:rPr lang="en-US"/>
            </a:br>
            <a:endParaRPr/>
          </a:p>
        </p:txBody>
      </p:sp>
    </p:spTree>
    <p:extLst>
      <p:ext uri="{BB962C8B-B14F-4D97-AF65-F5344CB8AC3E}">
        <p14:creationId xmlns:p14="http://schemas.microsoft.com/office/powerpoint/2010/main" val="326036653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Did it work? Yes, it improves the bandwidth to 302GB/s. We can finally see some good improvements. but this is not enough.</a:t>
            </a:r>
          </a:p>
        </p:txBody>
      </p:sp>
    </p:spTree>
    <p:extLst>
      <p:ext uri="{BB962C8B-B14F-4D97-AF65-F5344CB8AC3E}">
        <p14:creationId xmlns:p14="http://schemas.microsoft.com/office/powerpoint/2010/main" val="24566810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685404dd5e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46" name="Google Shape;246;g3685404dd5e_1_1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latin typeface="Times New Roman"/>
                <a:ea typeface="Times New Roman"/>
                <a:cs typeface="Times New Roman"/>
                <a:sym typeface="Times New Roman"/>
              </a:rPr>
              <a:t>With our improved TLB model, T</a:t>
            </a:r>
            <a:r>
              <a:rPr lang="en-US"/>
              <a:t>LB </a:t>
            </a:r>
            <a:r>
              <a:rPr lang="en-US">
                <a:latin typeface="Times New Roman"/>
                <a:ea typeface="Times New Roman"/>
                <a:cs typeface="Times New Roman"/>
                <a:sym typeface="Times New Roman"/>
              </a:rPr>
              <a:t>misses are still inevitable and costly. Every last-level TLB miss triggers a page walk, requiring multiple memory requests to traverse the page directory. It get worse if there is a data cache miss and requests go to the actual memory. We can tune this page walk latency, but it still relies on the memory system.</a:t>
            </a:r>
          </a:p>
          <a:p>
            <a:pPr marL="0" lvl="0" indent="0" algn="l" rtl="0">
              <a:spcBef>
                <a:spcPts val="0"/>
              </a:spcBef>
              <a:spcAft>
                <a:spcPts val="0"/>
              </a:spcAft>
              <a:buNone/>
            </a:pPr>
            <a:endParaRPr lang="en-US">
              <a:latin typeface="Times New Roman"/>
              <a:ea typeface="Times New Roman"/>
              <a:cs typeface="Times New Roman"/>
              <a:sym typeface="Times New Roman"/>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a:latin typeface="Times New Roman"/>
                <a:ea typeface="Times New Roman"/>
                <a:cs typeface="Times New Roman"/>
                <a:sym typeface="Times New Roman"/>
              </a:rPr>
              <a:t>Our solution is page walk cache or PWC, which stores frequently accessed page directory entries. So, on TLB misses, there will be fewer memory requests. We tried several sizes. Small size, such as 64 entry is already enough to boost the memory bandwidth.</a:t>
            </a:r>
            <a:endParaRPr lang="en-US" dirty="0">
              <a:latin typeface="Times New Roman"/>
              <a:ea typeface="Times New Roman"/>
              <a:cs typeface="Times New Roman"/>
              <a:sym typeface="Times New Roman"/>
            </a:endParaRPr>
          </a:p>
          <a:p>
            <a:pPr marL="0" lvl="0" indent="0" algn="l" rtl="0">
              <a:spcBef>
                <a:spcPts val="0"/>
              </a:spcBef>
              <a:spcAft>
                <a:spcPts val="0"/>
              </a:spcAft>
              <a:buNone/>
            </a:pPr>
            <a:r>
              <a:rPr lang="en-US">
                <a:latin typeface="Times New Roman"/>
                <a:ea typeface="Times New Roman"/>
                <a:cs typeface="Times New Roman"/>
                <a:sym typeface="Times New Roman"/>
              </a:rPr>
              <a:t>Eviction/invalidate?</a:t>
            </a:r>
            <a:endParaRPr/>
          </a:p>
          <a:p>
            <a:pPr marL="0" lvl="0" indent="0" algn="l" rtl="0">
              <a:spcBef>
                <a:spcPts val="0"/>
              </a:spcBef>
              <a:spcAft>
                <a:spcPts val="0"/>
              </a:spcAft>
              <a:buNone/>
            </a:pPr>
            <a:endParaRPr lang="en-US" dirty="0">
              <a:latin typeface="Times New Roman"/>
              <a:ea typeface="Times New Roman"/>
              <a:cs typeface="Times New Roman"/>
              <a:sym typeface="Times New Roman"/>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685404dd5e_1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52" name="Google Shape;252;g3685404dd5e_1_12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Times New Roman"/>
                <a:ea typeface="Times New Roman"/>
                <a:cs typeface="Times New Roman"/>
                <a:sym typeface="Times New Roman"/>
              </a:rPr>
              <a:t>This further increases it to 341 GB/s. There </a:t>
            </a:r>
            <a:r>
              <a:rPr lang="en-US">
                <a:latin typeface="Times New Roman"/>
                <a:ea typeface="Times New Roman"/>
                <a:cs typeface="Times New Roman"/>
                <a:sym typeface="Times New Roman"/>
              </a:rPr>
              <a:t>is one </a:t>
            </a:r>
            <a:r>
              <a:rPr lang="en-US" dirty="0">
                <a:latin typeface="Times New Roman"/>
                <a:ea typeface="Times New Roman"/>
                <a:cs typeface="Times New Roman"/>
                <a:sym typeface="Times New Roman"/>
              </a:rPr>
              <a:t>more adjustment we can do </a:t>
            </a:r>
            <a:r>
              <a:rPr lang="en-US">
                <a:latin typeface="Times New Roman"/>
                <a:ea typeface="Times New Roman"/>
                <a:cs typeface="Times New Roman"/>
                <a:sym typeface="Times New Roman"/>
              </a:rPr>
              <a:t>to the </a:t>
            </a:r>
            <a:r>
              <a:rPr lang="en-US" dirty="0">
                <a:latin typeface="Times New Roman"/>
                <a:ea typeface="Times New Roman"/>
                <a:cs typeface="Times New Roman"/>
                <a:sym typeface="Times New Roman"/>
              </a:rPr>
              <a:t>network</a:t>
            </a:r>
            <a:r>
              <a:rPr lang="en-US">
                <a:latin typeface="Times New Roman"/>
                <a:ea typeface="Times New Roman"/>
                <a:cs typeface="Times New Roman"/>
                <a:sym typeface="Times New Roman"/>
              </a:rPr>
              <a:t>.</a:t>
            </a:r>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685404dd5e_1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52" name="Google Shape;252;g3685404dd5e_1_12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Times New Roman"/>
                <a:ea typeface="Times New Roman"/>
                <a:cs typeface="Times New Roman"/>
                <a:sym typeface="Times New Roman"/>
              </a:rPr>
              <a:t>The adjustments make the network to resemble the real GPU, which brings the memory bandwidth to 583 GB/s</a:t>
            </a:r>
            <a:endParaRPr lang="en-US" dirty="0"/>
          </a:p>
          <a:p>
            <a:pPr marL="0" marR="0" lvl="0" indent="0" algn="l" rtl="0">
              <a:spcBef>
                <a:spcPts val="0"/>
              </a:spcBef>
              <a:spcAft>
                <a:spcPts val="0"/>
              </a:spcAft>
              <a:buNone/>
            </a:pPr>
            <a:endParaRPr lang="en-US" dirty="0">
              <a:latin typeface="Times New Roman"/>
              <a:ea typeface="Times New Roman"/>
              <a:cs typeface="Times New Roman"/>
              <a:sym typeface="Times New Roman"/>
            </a:endParaRPr>
          </a:p>
          <a:p>
            <a:pPr marL="0" marR="0" lvl="0" indent="0" algn="l" rtl="0">
              <a:spcBef>
                <a:spcPts val="0"/>
              </a:spcBef>
              <a:spcAft>
                <a:spcPts val="0"/>
              </a:spcAft>
              <a:buNone/>
            </a:pPr>
            <a:r>
              <a:rPr lang="en-US" dirty="0">
                <a:latin typeface="Times New Roman"/>
                <a:ea typeface="Times New Roman"/>
                <a:cs typeface="Times New Roman"/>
                <a:sym typeface="Times New Roman"/>
              </a:rPr>
              <a:t>As you can see, each improvement we added is making the memory bandwidth in gem5 GPU model one step closer to the real GPU.</a:t>
            </a:r>
            <a:endParaRPr dirty="0"/>
          </a:p>
        </p:txBody>
      </p:sp>
    </p:spTree>
    <p:extLst>
      <p:ext uri="{BB962C8B-B14F-4D97-AF65-F5344CB8AC3E}">
        <p14:creationId xmlns:p14="http://schemas.microsoft.com/office/powerpoint/2010/main" val="260536031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a:extLst>
            <a:ext uri="{FF2B5EF4-FFF2-40B4-BE49-F238E27FC236}">
              <a16:creationId xmlns:a16="http://schemas.microsoft.com/office/drawing/2014/main" id="{F8F4063A-E76F-DAF8-886E-88D135D959AC}"/>
            </a:ext>
          </a:extLst>
        </p:cNvPr>
        <p:cNvGrpSpPr/>
        <p:nvPr/>
      </p:nvGrpSpPr>
      <p:grpSpPr>
        <a:xfrm>
          <a:off x="0" y="0"/>
          <a:ext cx="0" cy="0"/>
          <a:chOff x="0" y="0"/>
          <a:chExt cx="0" cy="0"/>
        </a:xfrm>
      </p:grpSpPr>
      <p:sp>
        <p:nvSpPr>
          <p:cNvPr id="206" name="Google Shape;206;g3685404dd5e_1_86:notes">
            <a:extLst>
              <a:ext uri="{FF2B5EF4-FFF2-40B4-BE49-F238E27FC236}">
                <a16:creationId xmlns:a16="http://schemas.microsoft.com/office/drawing/2014/main" id="{9D97BFCD-0588-4C84-E413-2571762C954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07" name="Google Shape;207;g3685404dd5e_1_86:notes">
            <a:extLst>
              <a:ext uri="{FF2B5EF4-FFF2-40B4-BE49-F238E27FC236}">
                <a16:creationId xmlns:a16="http://schemas.microsoft.com/office/drawing/2014/main" id="{9145DA61-43D5-C8EE-13D9-3DAD8F958457}"/>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242873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a:extLst>
            <a:ext uri="{FF2B5EF4-FFF2-40B4-BE49-F238E27FC236}">
              <a16:creationId xmlns:a16="http://schemas.microsoft.com/office/drawing/2014/main" id="{3CE2BAEF-C978-64A9-6E72-8485A69A86D3}"/>
            </a:ext>
          </a:extLst>
        </p:cNvPr>
        <p:cNvGrpSpPr/>
        <p:nvPr/>
      </p:nvGrpSpPr>
      <p:grpSpPr>
        <a:xfrm>
          <a:off x="0" y="0"/>
          <a:ext cx="0" cy="0"/>
          <a:chOff x="0" y="0"/>
          <a:chExt cx="0" cy="0"/>
        </a:xfrm>
      </p:grpSpPr>
      <p:sp>
        <p:nvSpPr>
          <p:cNvPr id="245" name="Google Shape;245;g3685404dd5e_1_119:notes">
            <a:extLst>
              <a:ext uri="{FF2B5EF4-FFF2-40B4-BE49-F238E27FC236}">
                <a16:creationId xmlns:a16="http://schemas.microsoft.com/office/drawing/2014/main" id="{7E885975-32B8-5AAC-EAE4-28BBB0871FB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46" name="Google Shape;246;g3685404dd5e_1_119:notes">
            <a:extLst>
              <a:ext uri="{FF2B5EF4-FFF2-40B4-BE49-F238E27FC236}">
                <a16:creationId xmlns:a16="http://schemas.microsoft.com/office/drawing/2014/main" id="{99DC26B9-26B8-ECB6-43AC-F4EC899D2716}"/>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 have reiterated that it is important to have an accurate model. And we need a scalable method to validate those models. Thus, we created GAP framework. With it, we have made several improvements. However, main memory bandwidth is still inaccurate. </a:t>
            </a:r>
          </a:p>
          <a:p>
            <a:pPr marL="0" lvl="0" indent="0" algn="l" rtl="0">
              <a:spcBef>
                <a:spcPts val="0"/>
              </a:spcBef>
              <a:spcAft>
                <a:spcPts val="0"/>
              </a:spcAft>
              <a:buNone/>
            </a:pPr>
            <a:endParaRPr lang="en-US"/>
          </a:p>
          <a:p>
            <a:pPr marL="0" lvl="0" indent="0" algn="l" rtl="0">
              <a:spcBef>
                <a:spcPts val="0"/>
              </a:spcBef>
              <a:spcAft>
                <a:spcPts val="0"/>
              </a:spcAft>
              <a:buNone/>
            </a:pPr>
            <a:r>
              <a:rPr lang="en-US"/>
              <a:t>In this work, we have made additional improvements that noticeably increase the memory bandwidth.</a:t>
            </a:r>
          </a:p>
          <a:p>
            <a:pPr marL="0" lvl="0" indent="0" algn="l" rtl="0">
              <a:spcBef>
                <a:spcPts val="0"/>
              </a:spcBef>
              <a:spcAft>
                <a:spcPts val="0"/>
              </a:spcAft>
              <a:buNone/>
            </a:pPr>
            <a:endParaRPr lang="en-US">
              <a:latin typeface="Times New Roman"/>
              <a:ea typeface="Times New Roman"/>
              <a:cs typeface="Times New Roman"/>
              <a:sym typeface="Times New Roman"/>
            </a:endParaRPr>
          </a:p>
          <a:p>
            <a:pPr marL="0" lvl="0" indent="0" algn="l" rtl="0">
              <a:spcBef>
                <a:spcPts val="0"/>
              </a:spcBef>
              <a:spcAft>
                <a:spcPts val="0"/>
              </a:spcAft>
              <a:buNone/>
            </a:pPr>
            <a:r>
              <a:rPr lang="en-US">
                <a:latin typeface="Times New Roman"/>
                <a:ea typeface="Times New Roman"/>
                <a:cs typeface="Times New Roman"/>
                <a:sym typeface="Times New Roman"/>
              </a:rPr>
              <a:t>However, the gap </a:t>
            </a:r>
            <a:r>
              <a:rPr lang="en-US" dirty="0">
                <a:latin typeface="Times New Roman"/>
                <a:ea typeface="Times New Roman"/>
                <a:cs typeface="Times New Roman"/>
                <a:sym typeface="Times New Roman"/>
              </a:rPr>
              <a:t>hasn’t</a:t>
            </a:r>
            <a:r>
              <a:rPr lang="en-US">
                <a:latin typeface="Times New Roman"/>
                <a:ea typeface="Times New Roman"/>
                <a:cs typeface="Times New Roman"/>
                <a:sym typeface="Times New Roman"/>
              </a:rPr>
              <a:t> been completely closed. We are currently actively investigating other potential bottlenecks with the memory. Our group will keep working on validating GPU models for the community.</a:t>
            </a:r>
            <a:endParaRPr lang="en-US"/>
          </a:p>
          <a:p>
            <a:pPr marL="0" lvl="0" indent="0" algn="l" rtl="0">
              <a:spcBef>
                <a:spcPts val="0"/>
              </a:spcBef>
              <a:spcAft>
                <a:spcPts val="0"/>
              </a:spcAft>
              <a:buNone/>
            </a:pPr>
            <a:endParaRPr lang="en-US">
              <a:latin typeface="Times New Roman"/>
              <a:ea typeface="Times New Roman"/>
              <a:cs typeface="Times New Roman"/>
              <a:sym typeface="Times New Roman"/>
            </a:endParaRPr>
          </a:p>
          <a:p>
            <a:pPr marL="0" lvl="0" indent="0" algn="l" rtl="0">
              <a:spcBef>
                <a:spcPts val="0"/>
              </a:spcBef>
              <a:spcAft>
                <a:spcPts val="0"/>
              </a:spcAft>
              <a:buNone/>
            </a:pPr>
            <a:r>
              <a:rPr lang="en-US">
                <a:latin typeface="Times New Roman"/>
                <a:ea typeface="Times New Roman"/>
                <a:cs typeface="Times New Roman"/>
                <a:sym typeface="Times New Roman"/>
              </a:rPr>
              <a:t>Thank you.</a:t>
            </a:r>
            <a:endParaRPr lang="en-US"/>
          </a:p>
          <a:p>
            <a:pPr marL="0" lvl="0" indent="0" algn="l" rtl="0">
              <a:spcBef>
                <a:spcPts val="0"/>
              </a:spcBef>
              <a:spcAft>
                <a:spcPts val="0"/>
              </a:spcAft>
              <a:buNone/>
            </a:pPr>
            <a:endParaRPr/>
          </a:p>
        </p:txBody>
      </p:sp>
    </p:spTree>
    <p:extLst>
      <p:ext uri="{BB962C8B-B14F-4D97-AF65-F5344CB8AC3E}">
        <p14:creationId xmlns:p14="http://schemas.microsoft.com/office/powerpoint/2010/main" val="2677723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263055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95864"/>
            <a:ext cx="10971213" cy="1143000"/>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8543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3050"/>
            <a:ext cx="2741613" cy="53070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3050"/>
            <a:ext cx="8077200" cy="53070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1071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60"/>
        <p:cNvGrpSpPr/>
        <p:nvPr/>
      </p:nvGrpSpPr>
      <p:grpSpPr>
        <a:xfrm>
          <a:off x="0" y="0"/>
          <a:ext cx="0" cy="0"/>
          <a:chOff x="0" y="0"/>
          <a:chExt cx="0" cy="0"/>
        </a:xfrm>
      </p:grpSpPr>
      <p:sp>
        <p:nvSpPr>
          <p:cNvPr id="61" name="Google Shape;61;p12"/>
          <p:cNvSpPr txBox="1">
            <a:spLocks noGrp="1"/>
          </p:cNvSpPr>
          <p:nvPr>
            <p:ph type="title"/>
          </p:nvPr>
        </p:nvSpPr>
        <p:spPr>
          <a:xfrm>
            <a:off x="415600" y="593367"/>
            <a:ext cx="11360800" cy="763600"/>
          </a:xfrm>
          <a:prstGeom prst="rect">
            <a:avLst/>
          </a:prstGeom>
        </p:spPr>
        <p:txBody>
          <a:bodyPr spcFirstLastPara="1" wrap="square" lIns="68575" tIns="68575" rIns="68575" bIns="68575" anchor="ctr" anchorCtr="0">
            <a:no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2" name="Google Shape;62;p12"/>
          <p:cNvSpPr txBox="1">
            <a:spLocks noGrp="1"/>
          </p:cNvSpPr>
          <p:nvPr>
            <p:ph type="body" idx="1"/>
          </p:nvPr>
        </p:nvSpPr>
        <p:spPr>
          <a:xfrm>
            <a:off x="415600" y="1536633"/>
            <a:ext cx="11360800" cy="4555200"/>
          </a:xfrm>
          <a:prstGeom prst="rect">
            <a:avLst/>
          </a:prstGeom>
        </p:spPr>
        <p:txBody>
          <a:bodyPr spcFirstLastPara="1" wrap="square" lIns="68575" tIns="68575" rIns="68575" bIns="68575" anchor="t" anchorCtr="0">
            <a:noAutofit/>
          </a:bodyPr>
          <a:lstStyle>
            <a:lvl1pPr marL="609585" lvl="0" indent="-482588" rtl="0">
              <a:spcBef>
                <a:spcPts val="1067"/>
              </a:spcBef>
              <a:spcAft>
                <a:spcPts val="0"/>
              </a:spcAft>
              <a:buSzPts val="2100"/>
              <a:buChar char="•"/>
              <a:defRPr/>
            </a:lvl1pPr>
            <a:lvl2pPr marL="1219170" lvl="1" indent="-457189" rtl="0">
              <a:spcBef>
                <a:spcPts val="533"/>
              </a:spcBef>
              <a:spcAft>
                <a:spcPts val="0"/>
              </a:spcAft>
              <a:buSzPts val="1800"/>
              <a:buChar char="•"/>
              <a:defRPr/>
            </a:lvl2pPr>
            <a:lvl3pPr marL="1828754" lvl="2" indent="-431789" rtl="0">
              <a:spcBef>
                <a:spcPts val="533"/>
              </a:spcBef>
              <a:spcAft>
                <a:spcPts val="0"/>
              </a:spcAft>
              <a:buSzPts val="1500"/>
              <a:buChar char="•"/>
              <a:defRPr/>
            </a:lvl3pPr>
            <a:lvl4pPr marL="2438339" lvl="3" indent="-423323" rtl="0">
              <a:spcBef>
                <a:spcPts val="533"/>
              </a:spcBef>
              <a:spcAft>
                <a:spcPts val="0"/>
              </a:spcAft>
              <a:buSzPts val="1400"/>
              <a:buChar char="•"/>
              <a:defRPr/>
            </a:lvl4pPr>
            <a:lvl5pPr marL="3047924" lvl="4" indent="-423323" rtl="0">
              <a:spcBef>
                <a:spcPts val="533"/>
              </a:spcBef>
              <a:spcAft>
                <a:spcPts val="0"/>
              </a:spcAft>
              <a:buSzPts val="1400"/>
              <a:buChar char="•"/>
              <a:defRPr/>
            </a:lvl5pPr>
            <a:lvl6pPr marL="3657509" lvl="5" indent="-423323" rtl="0">
              <a:spcBef>
                <a:spcPts val="533"/>
              </a:spcBef>
              <a:spcAft>
                <a:spcPts val="0"/>
              </a:spcAft>
              <a:buSzPts val="1400"/>
              <a:buChar char="•"/>
              <a:defRPr/>
            </a:lvl6pPr>
            <a:lvl7pPr marL="4267093" lvl="6" indent="-423323" rtl="0">
              <a:spcBef>
                <a:spcPts val="533"/>
              </a:spcBef>
              <a:spcAft>
                <a:spcPts val="0"/>
              </a:spcAft>
              <a:buSzPts val="1400"/>
              <a:buChar char="•"/>
              <a:defRPr/>
            </a:lvl7pPr>
            <a:lvl8pPr marL="4876678" lvl="7" indent="-423323" rtl="0">
              <a:spcBef>
                <a:spcPts val="533"/>
              </a:spcBef>
              <a:spcAft>
                <a:spcPts val="0"/>
              </a:spcAft>
              <a:buSzPts val="1400"/>
              <a:buChar char="•"/>
              <a:defRPr/>
            </a:lvl8pPr>
            <a:lvl9pPr marL="5486263" lvl="8" indent="-423323" rtl="0">
              <a:spcBef>
                <a:spcPts val="533"/>
              </a:spcBef>
              <a:spcAft>
                <a:spcPts val="0"/>
              </a:spcAft>
              <a:buSzPts val="1400"/>
              <a:buChar char="•"/>
              <a:defRPr/>
            </a:lvl9pPr>
          </a:lstStyle>
          <a:p>
            <a:endParaRPr/>
          </a:p>
        </p:txBody>
      </p:sp>
      <p:sp>
        <p:nvSpPr>
          <p:cNvPr id="63" name="Google Shape;63;p12"/>
          <p:cNvSpPr txBox="1">
            <a:spLocks noGrp="1"/>
          </p:cNvSpPr>
          <p:nvPr>
            <p:ph type="sldNum" idx="12"/>
          </p:nvPr>
        </p:nvSpPr>
        <p:spPr>
          <a:xfrm>
            <a:off x="11296611" y="6217623"/>
            <a:ext cx="731600" cy="524800"/>
          </a:xfrm>
          <a:prstGeom prst="rect">
            <a:avLst/>
          </a:prstGeom>
        </p:spPr>
        <p:txBody>
          <a:bodyPr spcFirstLastPara="1" wrap="square" lIns="68575" tIns="34275" rIns="68575" bIns="3427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spcBef>
                <a:spcPts val="0"/>
              </a:spcBef>
              <a:spcAft>
                <a:spcPts val="0"/>
              </a:spcAft>
            </a:pPr>
            <a:fld id="{00000000-1234-1234-1234-123412341234}" type="slidenum">
              <a:rPr lang="en" smtClean="0"/>
              <a:pPr algn="r">
                <a:spcBef>
                  <a:spcPts val="0"/>
                </a:spcBef>
                <a:spcAft>
                  <a:spcPts val="0"/>
                </a:spcAft>
              </a:pPr>
              <a:t>‹#›</a:t>
            </a:fld>
            <a:endParaRPr lang="en"/>
          </a:p>
        </p:txBody>
      </p:sp>
    </p:spTree>
    <p:extLst>
      <p:ext uri="{BB962C8B-B14F-4D97-AF65-F5344CB8AC3E}">
        <p14:creationId xmlns:p14="http://schemas.microsoft.com/office/powerpoint/2010/main" val="2080886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ontent Full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3C9CD-CEB4-6749-878D-F8E61EC7FB62}"/>
              </a:ext>
            </a:extLst>
          </p:cNvPr>
          <p:cNvSpPr>
            <a:spLocks noGrp="1"/>
          </p:cNvSpPr>
          <p:nvPr>
            <p:ph type="title"/>
          </p:nvPr>
        </p:nvSpPr>
        <p:spPr/>
        <p:txBody>
          <a:bodyPr>
            <a:noAutofit/>
          </a:bodyPr>
          <a:lstStyle>
            <a:lvl1pPr>
              <a:defRPr sz="2363">
                <a:solidFill>
                  <a:schemeClr val="accent1"/>
                </a:solidFill>
                <a:latin typeface="Klavika Medium"/>
              </a:defRPr>
            </a:lvl1pPr>
          </a:lstStyle>
          <a:p>
            <a:r>
              <a:rPr lang="en-US" dirty="0"/>
              <a:t>Click to edit Master title style</a:t>
            </a:r>
          </a:p>
        </p:txBody>
      </p:sp>
      <p:sp>
        <p:nvSpPr>
          <p:cNvPr id="5" name="Content Placeholder 4">
            <a:extLst>
              <a:ext uri="{FF2B5EF4-FFF2-40B4-BE49-F238E27FC236}">
                <a16:creationId xmlns:a16="http://schemas.microsoft.com/office/drawing/2014/main" id="{BDC00CF4-3647-9142-A97E-5B77428DAD21}"/>
              </a:ext>
            </a:extLst>
          </p:cNvPr>
          <p:cNvSpPr>
            <a:spLocks noGrp="1"/>
          </p:cNvSpPr>
          <p:nvPr>
            <p:ph sz="quarter" idx="10"/>
          </p:nvPr>
        </p:nvSpPr>
        <p:spPr>
          <a:xfrm>
            <a:off x="266700" y="914400"/>
            <a:ext cx="11658600" cy="5448300"/>
          </a:xfrm>
          <a:prstGeom prst="rect">
            <a:avLst/>
          </a:prstGeom>
        </p:spPr>
        <p:txBody>
          <a:bodyPr/>
          <a:lstStyle>
            <a:lvl1pPr>
              <a:defRPr>
                <a:latin typeface="Klavika Medium"/>
              </a:defRPr>
            </a:lvl1pPr>
            <a:lvl2pPr>
              <a:defRPr>
                <a:latin typeface="Klavika Medium"/>
              </a:defRPr>
            </a:lvl2pPr>
            <a:lvl3pPr>
              <a:defRPr>
                <a:latin typeface="Klavika Medium"/>
              </a:defRPr>
            </a:lvl3pPr>
            <a:lvl4pPr>
              <a:defRPr>
                <a:latin typeface="Klavika Medium"/>
              </a:defRPr>
            </a:lvl4pPr>
            <a:lvl5pPr>
              <a:defRPr>
                <a:latin typeface="Klavika Medium"/>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a:extLst>
              <a:ext uri="{FF2B5EF4-FFF2-40B4-BE49-F238E27FC236}">
                <a16:creationId xmlns:a16="http://schemas.microsoft.com/office/drawing/2014/main" id="{ABD6A8F2-94B1-9E4C-90B8-875D6B180F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4E889B6-A0D8-F246-951C-FE4F9EBCDDCA}"/>
              </a:ext>
            </a:extLst>
          </p:cNvPr>
          <p:cNvSpPr>
            <a:spLocks noGrp="1"/>
          </p:cNvSpPr>
          <p:nvPr>
            <p:ph type="sldNum" sz="quarter" idx="12"/>
          </p:nvPr>
        </p:nvSpPr>
        <p:spPr/>
        <p:txBody>
          <a:bodyPr/>
          <a:lstStyle/>
          <a:p>
            <a:fld id="{612DA36C-D6C6-4348-83A2-49BA0E2ABB76}" type="slidenum">
              <a:rPr lang="en-US" smtClean="0"/>
              <a:t>‹#›</a:t>
            </a:fld>
            <a:endParaRPr lang="en-US"/>
          </a:p>
        </p:txBody>
      </p:sp>
    </p:spTree>
    <p:extLst>
      <p:ext uri="{BB962C8B-B14F-4D97-AF65-F5344CB8AC3E}">
        <p14:creationId xmlns:p14="http://schemas.microsoft.com/office/powerpoint/2010/main" val="970604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ulleted List and Descri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2D3FF-76D2-344A-A522-D36162071C7D}"/>
              </a:ext>
            </a:extLst>
          </p:cNvPr>
          <p:cNvSpPr>
            <a:spLocks noGrp="1"/>
          </p:cNvSpPr>
          <p:nvPr>
            <p:ph type="title"/>
          </p:nvPr>
        </p:nvSpPr>
        <p:spPr/>
        <p:txBody>
          <a:bodyPr/>
          <a:lstStyle>
            <a:lvl1pPr>
              <a:defRPr>
                <a:solidFill>
                  <a:schemeClr val="accent5"/>
                </a:solidFill>
              </a:defRPr>
            </a:lvl1pPr>
          </a:lstStyle>
          <a:p>
            <a:r>
              <a:rPr lang="en-US"/>
              <a:t>Click to edit Master title style</a:t>
            </a:r>
            <a:endParaRPr lang="en-US" dirty="0"/>
          </a:p>
        </p:txBody>
      </p:sp>
      <p:sp>
        <p:nvSpPr>
          <p:cNvPr id="6" name="Content Placeholder 5">
            <a:extLst>
              <a:ext uri="{FF2B5EF4-FFF2-40B4-BE49-F238E27FC236}">
                <a16:creationId xmlns:a16="http://schemas.microsoft.com/office/drawing/2014/main" id="{E19CDF75-3DB1-E344-A637-BCAA753403FA}"/>
              </a:ext>
            </a:extLst>
          </p:cNvPr>
          <p:cNvSpPr>
            <a:spLocks noGrp="1"/>
          </p:cNvSpPr>
          <p:nvPr>
            <p:ph sz="quarter" idx="11"/>
          </p:nvPr>
        </p:nvSpPr>
        <p:spPr>
          <a:xfrm>
            <a:off x="6096000" y="914401"/>
            <a:ext cx="5829300" cy="5318125"/>
          </a:xfrm>
          <a:prstGeom prst="rect">
            <a:avLst/>
          </a:prstGeom>
        </p:spPr>
        <p:txBody>
          <a:bodyPr/>
          <a:lstStyle>
            <a:lvl1pPr marL="0" indent="0">
              <a:buFont typeface="Wingdings" pitchFamily="2" charset="2"/>
              <a:buNone/>
              <a:defRPr/>
            </a:lvl1pPr>
            <a:lvl2pPr>
              <a:buFont typeface="+mj-lt"/>
              <a:buAutoNum type="alphaLcParenR"/>
              <a:defRPr/>
            </a:lvl2pPr>
            <a:lvl3pPr marL="1060847" indent="-289322">
              <a:buFont typeface="+mj-lt"/>
              <a:buAutoNum type="romanLcPeriod"/>
              <a:defRPr/>
            </a:lvl3pPr>
            <a:lvl4pPr marL="1446609" indent="-289322">
              <a:buFont typeface="+mj-lt"/>
              <a:buAutoNum type="alphaLcParenR"/>
              <a:defRPr/>
            </a:lvl4pPr>
            <a:lvl5pPr marL="1832372" indent="-289322">
              <a:buFont typeface="+mj-lt"/>
              <a:buAutoNum type="romanLcPeriod"/>
              <a:defRPr/>
            </a:lvl5pPr>
          </a:lstStyle>
          <a:p>
            <a:pPr lvl="0"/>
            <a:r>
              <a:rPr lang="en-US"/>
              <a:t>Click to edit Master text styles</a:t>
            </a:r>
          </a:p>
        </p:txBody>
      </p:sp>
      <p:sp>
        <p:nvSpPr>
          <p:cNvPr id="9" name="Content Placeholder 5">
            <a:extLst>
              <a:ext uri="{FF2B5EF4-FFF2-40B4-BE49-F238E27FC236}">
                <a16:creationId xmlns:a16="http://schemas.microsoft.com/office/drawing/2014/main" id="{8194ECFE-F64B-934A-8E18-4618E150D6E3}"/>
              </a:ext>
            </a:extLst>
          </p:cNvPr>
          <p:cNvSpPr>
            <a:spLocks noGrp="1"/>
          </p:cNvSpPr>
          <p:nvPr>
            <p:ph sz="quarter" idx="12"/>
          </p:nvPr>
        </p:nvSpPr>
        <p:spPr>
          <a:xfrm>
            <a:off x="266701" y="914401"/>
            <a:ext cx="5524501" cy="53181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FF2B5EF4-FFF2-40B4-BE49-F238E27FC236}">
                <a16:creationId xmlns:a16="http://schemas.microsoft.com/office/drawing/2014/main" id="{B5FB0EE8-6435-264E-A214-FAA949F9B2E2}"/>
              </a:ext>
            </a:extLst>
          </p:cNvPr>
          <p:cNvSpPr>
            <a:spLocks noGrp="1"/>
          </p:cNvSpPr>
          <p:nvPr>
            <p:ph type="ftr" sz="quarter" idx="13"/>
          </p:nvPr>
        </p:nvSpPr>
        <p:spPr/>
        <p:txBody>
          <a:bodyPr/>
          <a:lstStyle/>
          <a:p>
            <a:endParaRPr lang="en-US" dirty="0"/>
          </a:p>
        </p:txBody>
      </p:sp>
      <p:sp>
        <p:nvSpPr>
          <p:cNvPr id="4" name="Slide Number Placeholder 3">
            <a:extLst>
              <a:ext uri="{FF2B5EF4-FFF2-40B4-BE49-F238E27FC236}">
                <a16:creationId xmlns:a16="http://schemas.microsoft.com/office/drawing/2014/main" id="{2BD8C343-4411-A840-9E51-D9A0AD42BD3A}"/>
              </a:ext>
            </a:extLst>
          </p:cNvPr>
          <p:cNvSpPr>
            <a:spLocks noGrp="1"/>
          </p:cNvSpPr>
          <p:nvPr>
            <p:ph type="sldNum" sz="quarter" idx="14"/>
          </p:nvPr>
        </p:nvSpPr>
        <p:spPr/>
        <p:txBody>
          <a:bodyPr/>
          <a:lstStyle/>
          <a:p>
            <a:fld id="{9BC932D5-48D2-3F48-87E1-D925B9343798}" type="slidenum">
              <a:rPr lang="en-US" smtClean="0"/>
              <a:pPr/>
              <a:t>‹#›</a:t>
            </a:fld>
            <a:endParaRPr lang="en-US" dirty="0"/>
          </a:p>
        </p:txBody>
      </p:sp>
    </p:spTree>
    <p:extLst>
      <p:ext uri="{BB962C8B-B14F-4D97-AF65-F5344CB8AC3E}">
        <p14:creationId xmlns:p14="http://schemas.microsoft.com/office/powerpoint/2010/main" val="6284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ontent with Image">
    <p:spTree>
      <p:nvGrpSpPr>
        <p:cNvPr id="1" name=""/>
        <p:cNvGrpSpPr/>
        <p:nvPr/>
      </p:nvGrpSpPr>
      <p:grpSpPr>
        <a:xfrm>
          <a:off x="0" y="0"/>
          <a:ext cx="0" cy="0"/>
          <a:chOff x="0" y="0"/>
          <a:chExt cx="0" cy="0"/>
        </a:xfrm>
      </p:grpSpPr>
      <p:sp>
        <p:nvSpPr>
          <p:cNvPr id="19" name="Picture Placeholder 8">
            <a:extLst>
              <a:ext uri="{FF2B5EF4-FFF2-40B4-BE49-F238E27FC236}">
                <a16:creationId xmlns:a16="http://schemas.microsoft.com/office/drawing/2014/main" id="{30020CC3-51C8-F741-BD32-2904D6558348}"/>
              </a:ext>
            </a:extLst>
          </p:cNvPr>
          <p:cNvSpPr>
            <a:spLocks noGrp="1"/>
          </p:cNvSpPr>
          <p:nvPr>
            <p:ph type="pic" sz="quarter" idx="11"/>
          </p:nvPr>
        </p:nvSpPr>
        <p:spPr>
          <a:xfrm>
            <a:off x="6509982" y="266701"/>
            <a:ext cx="5415319" cy="6000285"/>
          </a:xfrm>
          <a:prstGeom prst="rect">
            <a:avLst/>
          </a:prstGeom>
        </p:spPr>
        <p:txBody>
          <a:bodyPr anchor="ctr"/>
          <a:lstStyle>
            <a:lvl1pPr marL="0" indent="0" algn="ctr">
              <a:buNone/>
              <a:defRPr/>
            </a:lvl1pPr>
          </a:lstStyle>
          <a:p>
            <a:r>
              <a:rPr lang="en-US"/>
              <a:t>Click icon to add picture</a:t>
            </a:r>
          </a:p>
        </p:txBody>
      </p:sp>
      <p:sp>
        <p:nvSpPr>
          <p:cNvPr id="20" name="Text Placeholder 2">
            <a:extLst>
              <a:ext uri="{FF2B5EF4-FFF2-40B4-BE49-F238E27FC236}">
                <a16:creationId xmlns:a16="http://schemas.microsoft.com/office/drawing/2014/main" id="{F1DF5726-1147-D34E-80F1-0936FC4C4A3C}"/>
              </a:ext>
            </a:extLst>
          </p:cNvPr>
          <p:cNvSpPr>
            <a:spLocks noGrp="1"/>
          </p:cNvSpPr>
          <p:nvPr>
            <p:ph type="body" sz="quarter" idx="14"/>
          </p:nvPr>
        </p:nvSpPr>
        <p:spPr>
          <a:xfrm>
            <a:off x="266700" y="914401"/>
            <a:ext cx="6001060" cy="5352585"/>
          </a:xfrm>
          <a:prstGeom prst="rect">
            <a:avLst/>
          </a:prstGeom>
        </p:spPr>
        <p:txBody>
          <a:bodyPr>
            <a:normAutofit/>
          </a:bodyPr>
          <a:lstStyle>
            <a:lvl1pPr>
              <a:defRPr sz="1519">
                <a:latin typeface="Klavika Medium"/>
              </a:defRPr>
            </a:lvl1pPr>
            <a:lvl2pPr>
              <a:defRPr sz="1519">
                <a:latin typeface="Klavika Medium"/>
              </a:defRPr>
            </a:lvl2pPr>
            <a:lvl3pPr>
              <a:defRPr sz="1519">
                <a:latin typeface="Klavika Medium"/>
              </a:defRPr>
            </a:lvl3pPr>
            <a:lvl4pPr>
              <a:defRPr sz="1519">
                <a:latin typeface="Klavika Medium"/>
              </a:defRPr>
            </a:lvl4pPr>
            <a:lvl5pPr>
              <a:defRPr sz="1519">
                <a:latin typeface="Klavika Medium"/>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Title 3">
            <a:extLst>
              <a:ext uri="{FF2B5EF4-FFF2-40B4-BE49-F238E27FC236}">
                <a16:creationId xmlns:a16="http://schemas.microsoft.com/office/drawing/2014/main" id="{DCBC74F1-D998-184C-95A9-D7C31AB27659}"/>
              </a:ext>
            </a:extLst>
          </p:cNvPr>
          <p:cNvSpPr>
            <a:spLocks noGrp="1"/>
          </p:cNvSpPr>
          <p:nvPr>
            <p:ph type="title"/>
          </p:nvPr>
        </p:nvSpPr>
        <p:spPr>
          <a:xfrm>
            <a:off x="266700" y="266701"/>
            <a:ext cx="6001060" cy="419100"/>
          </a:xfrm>
          <a:prstGeom prst="rect">
            <a:avLst/>
          </a:prstGeom>
        </p:spPr>
        <p:txBody>
          <a:bodyPr>
            <a:noAutofit/>
          </a:bodyPr>
          <a:lstStyle>
            <a:lvl1pPr algn="l">
              <a:defRPr sz="2363" b="0" i="0" cap="none" baseline="0">
                <a:solidFill>
                  <a:schemeClr val="accent1"/>
                </a:solidFill>
                <a:latin typeface="Klavika Medium"/>
              </a:defRPr>
            </a:lvl1pPr>
          </a:lstStyle>
          <a:p>
            <a:r>
              <a:rPr lang="en-US" dirty="0"/>
              <a:t>Click to edit Master title style</a:t>
            </a:r>
          </a:p>
        </p:txBody>
      </p:sp>
      <p:sp>
        <p:nvSpPr>
          <p:cNvPr id="2" name="Footer Placeholder 1">
            <a:extLst>
              <a:ext uri="{FF2B5EF4-FFF2-40B4-BE49-F238E27FC236}">
                <a16:creationId xmlns:a16="http://schemas.microsoft.com/office/drawing/2014/main" id="{87A78D97-F662-1E44-969F-124AA219F814}"/>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F189EFD3-6613-3F4D-AF4C-47BEFE8A6448}"/>
              </a:ext>
            </a:extLst>
          </p:cNvPr>
          <p:cNvSpPr>
            <a:spLocks noGrp="1"/>
          </p:cNvSpPr>
          <p:nvPr>
            <p:ph type="sldNum" sz="quarter" idx="16"/>
          </p:nvPr>
        </p:nvSpPr>
        <p:spPr/>
        <p:txBody>
          <a:bodyPr/>
          <a:lstStyle/>
          <a:p>
            <a:fld id="{612DA36C-D6C6-4348-83A2-49BA0E2ABB76}" type="slidenum">
              <a:rPr lang="en-US" smtClean="0"/>
              <a:t>‹#›</a:t>
            </a:fld>
            <a:endParaRPr lang="en-US"/>
          </a:p>
        </p:txBody>
      </p:sp>
    </p:spTree>
    <p:extLst>
      <p:ext uri="{BB962C8B-B14F-4D97-AF65-F5344CB8AC3E}">
        <p14:creationId xmlns:p14="http://schemas.microsoft.com/office/powerpoint/2010/main" val="14694456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833D0-FC88-5E42-A8BB-579304789A7E}"/>
              </a:ext>
            </a:extLst>
          </p:cNvPr>
          <p:cNvSpPr>
            <a:spLocks noGrp="1"/>
          </p:cNvSpPr>
          <p:nvPr>
            <p:ph type="title"/>
          </p:nvPr>
        </p:nvSpPr>
        <p:spPr/>
        <p:txBody>
          <a:bodyPr/>
          <a:lstStyle>
            <a:lvl1pPr>
              <a:defRPr>
                <a:solidFill>
                  <a:schemeClr val="accent1"/>
                </a:solidFill>
                <a:latin typeface="Klavika Medium" panose="020B0803040000020004"/>
              </a:defRPr>
            </a:lvl1pPr>
          </a:lstStyle>
          <a:p>
            <a:r>
              <a:rPr lang="en-US" dirty="0"/>
              <a:t>Click to edit Master title style</a:t>
            </a:r>
          </a:p>
        </p:txBody>
      </p:sp>
      <p:sp>
        <p:nvSpPr>
          <p:cNvPr id="3" name="Footer Placeholder 2">
            <a:extLst>
              <a:ext uri="{FF2B5EF4-FFF2-40B4-BE49-F238E27FC236}">
                <a16:creationId xmlns:a16="http://schemas.microsoft.com/office/drawing/2014/main" id="{89BECA3B-F6B1-F94C-83C9-1B64CFA85903}"/>
              </a:ext>
            </a:extLst>
          </p:cNvPr>
          <p:cNvSpPr>
            <a:spLocks noGrp="1"/>
          </p:cNvSpPr>
          <p:nvPr>
            <p:ph type="ftr" sz="quarter" idx="10"/>
          </p:nvPr>
        </p:nvSpPr>
        <p:spPr/>
        <p:txBody>
          <a:bodyPr/>
          <a:lstStyle/>
          <a:p>
            <a:endParaRPr lang="en-US"/>
          </a:p>
        </p:txBody>
      </p:sp>
      <p:sp>
        <p:nvSpPr>
          <p:cNvPr id="4" name="Slide Number Placeholder 3">
            <a:extLst>
              <a:ext uri="{FF2B5EF4-FFF2-40B4-BE49-F238E27FC236}">
                <a16:creationId xmlns:a16="http://schemas.microsoft.com/office/drawing/2014/main" id="{9AD1504C-0BC7-734F-9382-7D7E38D05346}"/>
              </a:ext>
            </a:extLst>
          </p:cNvPr>
          <p:cNvSpPr>
            <a:spLocks noGrp="1"/>
          </p:cNvSpPr>
          <p:nvPr>
            <p:ph type="sldNum" sz="quarter" idx="11"/>
          </p:nvPr>
        </p:nvSpPr>
        <p:spPr/>
        <p:txBody>
          <a:bodyPr/>
          <a:lstStyle/>
          <a:p>
            <a:fld id="{612DA36C-D6C6-4348-83A2-49BA0E2ABB76}" type="slidenum">
              <a:rPr lang="en-US" smtClean="0"/>
              <a:t>‹#›</a:t>
            </a:fld>
            <a:endParaRPr lang="en-US"/>
          </a:p>
        </p:txBody>
      </p:sp>
      <p:sp>
        <p:nvSpPr>
          <p:cNvPr id="6" name="Text Placeholder 5">
            <a:extLst>
              <a:ext uri="{FF2B5EF4-FFF2-40B4-BE49-F238E27FC236}">
                <a16:creationId xmlns:a16="http://schemas.microsoft.com/office/drawing/2014/main" id="{4CDD44F1-8C4B-8646-A78E-876C714D4F3C}"/>
              </a:ext>
            </a:extLst>
          </p:cNvPr>
          <p:cNvSpPr>
            <a:spLocks noGrp="1"/>
          </p:cNvSpPr>
          <p:nvPr>
            <p:ph type="body" sz="quarter" idx="12" hasCustomPrompt="1"/>
          </p:nvPr>
        </p:nvSpPr>
        <p:spPr>
          <a:xfrm>
            <a:off x="266700" y="762000"/>
            <a:ext cx="11658600" cy="304800"/>
          </a:xfrm>
        </p:spPr>
        <p:txBody>
          <a:bodyPr/>
          <a:lstStyle>
            <a:lvl1pPr marL="0" indent="0">
              <a:buNone/>
              <a:defRPr>
                <a:latin typeface="Klavika Medium" panose="020B0803040000020004"/>
              </a:defRPr>
            </a:lvl1pPr>
            <a:lvl2pPr marL="385763" indent="0">
              <a:buNone/>
              <a:defRPr/>
            </a:lvl2pPr>
            <a:lvl3pPr marL="771525" indent="0">
              <a:buNone/>
              <a:defRPr/>
            </a:lvl3pPr>
            <a:lvl4pPr marL="1157288" indent="0">
              <a:buNone/>
              <a:defRPr/>
            </a:lvl4pPr>
            <a:lvl5pPr marL="1543050" indent="0">
              <a:buNone/>
              <a:defRPr/>
            </a:lvl5pPr>
          </a:lstStyle>
          <a:p>
            <a:pPr lvl="0"/>
            <a:r>
              <a:rPr lang="en-US" dirty="0"/>
              <a:t>SUBTITLE</a:t>
            </a:r>
          </a:p>
        </p:txBody>
      </p:sp>
    </p:spTree>
    <p:extLst>
      <p:ext uri="{BB962C8B-B14F-4D97-AF65-F5344CB8AC3E}">
        <p14:creationId xmlns:p14="http://schemas.microsoft.com/office/powerpoint/2010/main" val="2785437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nchor="t"/>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4831840"/>
          </a:xfrm>
        </p:spPr>
        <p:txBody>
          <a:bodyPr wrap="square">
            <a:no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5780143"/>
      </p:ext>
    </p:extLst>
  </p:cSld>
  <p:clrMapOvr>
    <a:masterClrMapping/>
  </p:clrMapOvr>
  <p:transition>
    <p:fade/>
  </p:transition>
  <p:extLst>
    <p:ext uri="{DCECCB84-F9BA-43D5-87BE-67443E8EF086}">
      <p15:sldGuideLst xmlns:p15="http://schemas.microsoft.com/office/powerpoint/2012/main">
        <p15:guide id="2" orient="horz" pos="903">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_l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331B425-093C-0149-952F-11573DF09F2E}"/>
              </a:ext>
              <a:ext uri="{C183D7F6-B498-43B3-948B-1728B52AA6E4}">
                <adec:decorative xmlns:adec="http://schemas.microsoft.com/office/drawing/2017/decorative" val="0"/>
              </a:ext>
            </a:extLst>
          </p:cNvPr>
          <p:cNvSpPr/>
          <p:nvPr userDrawn="1"/>
        </p:nvSpPr>
        <p:spPr>
          <a:xfrm>
            <a:off x="851888" y="3218871"/>
            <a:ext cx="471523"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91AB265-C0D2-A543-B156-B0221787BF01}"/>
              </a:ext>
              <a:ext uri="{C183D7F6-B498-43B3-948B-1728B52AA6E4}">
                <adec:decorative xmlns:adec="http://schemas.microsoft.com/office/drawing/2017/decorative" val="1"/>
              </a:ext>
            </a:extLst>
          </p:cNvPr>
          <p:cNvSpPr/>
          <p:nvPr userDrawn="1"/>
        </p:nvSpPr>
        <p:spPr>
          <a:xfrm>
            <a:off x="0" y="5733906"/>
            <a:ext cx="12192000" cy="11240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 Placeholder 10">
            <a:extLst>
              <a:ext uri="{FF2B5EF4-FFF2-40B4-BE49-F238E27FC236}">
                <a16:creationId xmlns:a16="http://schemas.microsoft.com/office/drawing/2014/main" id="{BB10240F-B4BA-0448-B9CB-BAB80DBF6BF3}"/>
              </a:ext>
            </a:extLst>
          </p:cNvPr>
          <p:cNvSpPr>
            <a:spLocks noGrp="1"/>
          </p:cNvSpPr>
          <p:nvPr>
            <p:ph type="body" sz="quarter" idx="12" hasCustomPrompt="1"/>
          </p:nvPr>
        </p:nvSpPr>
        <p:spPr>
          <a:xfrm>
            <a:off x="851889" y="3519488"/>
            <a:ext cx="8334246" cy="701877"/>
          </a:xfrm>
        </p:spPr>
        <p:txBody>
          <a:bodyPr anchor="t">
            <a:noAutofit/>
          </a:bodyPr>
          <a:lstStyle>
            <a:lvl1pPr marL="0" indent="0">
              <a:buNone/>
              <a:defRPr sz="2300">
                <a:solidFill>
                  <a:schemeClr val="tx1">
                    <a:lumMod val="75000"/>
                    <a:lumOff val="25000"/>
                  </a:schemeClr>
                </a:solidFill>
              </a:defRPr>
            </a:lvl1pPr>
          </a:lstStyle>
          <a:p>
            <a:pPr lvl="0"/>
            <a:r>
              <a:rPr lang="en-US" dirty="0"/>
              <a:t>Insert subtitle, date or other important information, not to exceed two lines </a:t>
            </a:r>
          </a:p>
        </p:txBody>
      </p:sp>
      <p:sp>
        <p:nvSpPr>
          <p:cNvPr id="13" name="Text Placeholder 10">
            <a:extLst>
              <a:ext uri="{FF2B5EF4-FFF2-40B4-BE49-F238E27FC236}">
                <a16:creationId xmlns:a16="http://schemas.microsoft.com/office/drawing/2014/main" id="{254FFE49-5199-9649-BB93-1060548611E9}"/>
              </a:ext>
            </a:extLst>
          </p:cNvPr>
          <p:cNvSpPr>
            <a:spLocks noGrp="1"/>
          </p:cNvSpPr>
          <p:nvPr>
            <p:ph type="body" sz="quarter" idx="13" hasCustomPrompt="1"/>
          </p:nvPr>
        </p:nvSpPr>
        <p:spPr>
          <a:xfrm>
            <a:off x="851889" y="5953913"/>
            <a:ext cx="10311412" cy="523088"/>
          </a:xfrm>
        </p:spPr>
        <p:txBody>
          <a:bodyPr anchor="t" anchorCtr="0">
            <a:normAutofit/>
          </a:bodyPr>
          <a:lstStyle>
            <a:lvl1pPr marL="0" indent="0">
              <a:buNone/>
              <a:defRPr sz="1800" b="1">
                <a:solidFill>
                  <a:schemeClr val="bg1"/>
                </a:solidFill>
              </a:defRPr>
            </a:lvl1pPr>
          </a:lstStyle>
          <a:p>
            <a:pPr lvl="0"/>
            <a:r>
              <a:rPr lang="en-US" dirty="0"/>
              <a:t>Insert name, position, unit/faculty</a:t>
            </a:r>
          </a:p>
        </p:txBody>
      </p:sp>
      <p:sp>
        <p:nvSpPr>
          <p:cNvPr id="2" name="Title 1">
            <a:extLst>
              <a:ext uri="{FF2B5EF4-FFF2-40B4-BE49-F238E27FC236}">
                <a16:creationId xmlns:a16="http://schemas.microsoft.com/office/drawing/2014/main" id="{5EC7DDB1-82A5-B7B2-21F2-EAF249AE8EB7}"/>
              </a:ext>
            </a:extLst>
          </p:cNvPr>
          <p:cNvSpPr>
            <a:spLocks noGrp="1"/>
          </p:cNvSpPr>
          <p:nvPr>
            <p:ph type="title" hasCustomPrompt="1"/>
          </p:nvPr>
        </p:nvSpPr>
        <p:spPr>
          <a:xfrm>
            <a:off x="851888" y="905690"/>
            <a:ext cx="8334246" cy="2106570"/>
          </a:xfrm>
        </p:spPr>
        <p:txBody>
          <a:bodyPr rIns="91440">
            <a:normAutofit/>
          </a:bodyPr>
          <a:lstStyle>
            <a:lvl1pPr>
              <a:defRPr sz="4000">
                <a:solidFill>
                  <a:schemeClr val="tx1">
                    <a:lumMod val="90000"/>
                    <a:lumOff val="10000"/>
                  </a:schemeClr>
                </a:solidFill>
              </a:defRPr>
            </a:lvl1pPr>
          </a:lstStyle>
          <a:p>
            <a:r>
              <a:rPr lang="en-US" dirty="0"/>
              <a:t>Insert slide title in title or sentence case</a:t>
            </a:r>
          </a:p>
        </p:txBody>
      </p:sp>
    </p:spTree>
    <p:extLst>
      <p:ext uri="{BB962C8B-B14F-4D97-AF65-F5344CB8AC3E}">
        <p14:creationId xmlns:p14="http://schemas.microsoft.com/office/powerpoint/2010/main" val="428675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_dar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B1C6F3-8D05-7245-98E0-6A89EF37B52B}"/>
              </a:ext>
              <a:ext uri="{C183D7F6-B498-43B3-948B-1728B52AA6E4}">
                <adec:decorative xmlns:adec="http://schemas.microsoft.com/office/drawing/2017/decorative" val="1"/>
              </a:ext>
            </a:extLst>
          </p:cNvPr>
          <p:cNvSpPr/>
          <p:nvPr userDrawn="1"/>
        </p:nvSpPr>
        <p:spPr>
          <a:xfrm>
            <a:off x="0" y="0"/>
            <a:ext cx="12192000" cy="57339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A331B425-093C-0149-952F-11573DF09F2E}"/>
              </a:ext>
              <a:ext uri="{C183D7F6-B498-43B3-948B-1728B52AA6E4}">
                <adec:decorative xmlns:adec="http://schemas.microsoft.com/office/drawing/2017/decorative" val="1"/>
              </a:ext>
            </a:extLst>
          </p:cNvPr>
          <p:cNvSpPr/>
          <p:nvPr userDrawn="1"/>
        </p:nvSpPr>
        <p:spPr>
          <a:xfrm>
            <a:off x="851888" y="3218871"/>
            <a:ext cx="471523"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 Placeholder 10">
            <a:extLst>
              <a:ext uri="{FF2B5EF4-FFF2-40B4-BE49-F238E27FC236}">
                <a16:creationId xmlns:a16="http://schemas.microsoft.com/office/drawing/2014/main" id="{BB10240F-B4BA-0448-B9CB-BAB80DBF6BF3}"/>
              </a:ext>
            </a:extLst>
          </p:cNvPr>
          <p:cNvSpPr>
            <a:spLocks noGrp="1"/>
          </p:cNvSpPr>
          <p:nvPr>
            <p:ph type="body" sz="quarter" idx="12" hasCustomPrompt="1"/>
          </p:nvPr>
        </p:nvSpPr>
        <p:spPr>
          <a:xfrm>
            <a:off x="851889" y="3519488"/>
            <a:ext cx="8334246" cy="701877"/>
          </a:xfrm>
        </p:spPr>
        <p:txBody>
          <a:bodyPr anchor="t">
            <a:noAutofit/>
          </a:bodyPr>
          <a:lstStyle>
            <a:lvl1pPr marL="0" indent="0">
              <a:buNone/>
              <a:defRPr sz="2300">
                <a:solidFill>
                  <a:schemeClr val="tx1">
                    <a:lumMod val="25000"/>
                    <a:lumOff val="75000"/>
                  </a:schemeClr>
                </a:solidFill>
              </a:defRPr>
            </a:lvl1pPr>
          </a:lstStyle>
          <a:p>
            <a:pPr lvl="0"/>
            <a:r>
              <a:rPr lang="en-US" dirty="0"/>
              <a:t>Insert subtitle, date or other important information, not to exceed two lines </a:t>
            </a:r>
          </a:p>
        </p:txBody>
      </p:sp>
      <p:sp>
        <p:nvSpPr>
          <p:cNvPr id="13" name="Text Placeholder 10">
            <a:extLst>
              <a:ext uri="{FF2B5EF4-FFF2-40B4-BE49-F238E27FC236}">
                <a16:creationId xmlns:a16="http://schemas.microsoft.com/office/drawing/2014/main" id="{254FFE49-5199-9649-BB93-1060548611E9}"/>
              </a:ext>
            </a:extLst>
          </p:cNvPr>
          <p:cNvSpPr>
            <a:spLocks noGrp="1"/>
          </p:cNvSpPr>
          <p:nvPr>
            <p:ph type="body" sz="quarter" idx="13" hasCustomPrompt="1"/>
          </p:nvPr>
        </p:nvSpPr>
        <p:spPr>
          <a:xfrm>
            <a:off x="851889" y="5953913"/>
            <a:ext cx="10311412" cy="523088"/>
          </a:xfrm>
        </p:spPr>
        <p:txBody>
          <a:bodyPr anchor="t" anchorCtr="0">
            <a:normAutofit/>
          </a:bodyPr>
          <a:lstStyle>
            <a:lvl1pPr marL="0" indent="0">
              <a:buNone/>
              <a:defRPr sz="1800" b="1">
                <a:solidFill>
                  <a:schemeClr val="tx1">
                    <a:lumMod val="90000"/>
                    <a:lumOff val="10000"/>
                  </a:schemeClr>
                </a:solidFill>
              </a:defRPr>
            </a:lvl1pPr>
          </a:lstStyle>
          <a:p>
            <a:pPr lvl="0"/>
            <a:r>
              <a:rPr lang="en-US" dirty="0"/>
              <a:t>Insert name, position, unit/faculty</a:t>
            </a:r>
          </a:p>
        </p:txBody>
      </p:sp>
      <p:sp>
        <p:nvSpPr>
          <p:cNvPr id="8" name="Rectangle 7">
            <a:extLst>
              <a:ext uri="{FF2B5EF4-FFF2-40B4-BE49-F238E27FC236}">
                <a16:creationId xmlns:a16="http://schemas.microsoft.com/office/drawing/2014/main" id="{DBD50E08-9389-704F-B967-8B33E01F63EE}"/>
              </a:ext>
            </a:extLst>
          </p:cNvPr>
          <p:cNvSpPr/>
          <p:nvPr userDrawn="1"/>
        </p:nvSpPr>
        <p:spPr>
          <a:xfrm>
            <a:off x="11506200" y="9797"/>
            <a:ext cx="570641"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descr="Logo&#10;&#10;Description automatically generated">
            <a:extLst>
              <a:ext uri="{FF2B5EF4-FFF2-40B4-BE49-F238E27FC236}">
                <a16:creationId xmlns:a16="http://schemas.microsoft.com/office/drawing/2014/main" id="{DA47717F-59FB-F445-B50C-D4B473F1A79E}"/>
              </a:ext>
            </a:extLst>
          </p:cNvPr>
          <p:cNvPicPr>
            <a:picLocks noChangeAspect="1"/>
          </p:cNvPicPr>
          <p:nvPr userDrawn="1"/>
        </p:nvPicPr>
        <p:blipFill>
          <a:blip r:embed="rId2"/>
          <a:stretch>
            <a:fillRect/>
          </a:stretch>
        </p:blipFill>
        <p:spPr>
          <a:xfrm>
            <a:off x="11563459" y="232022"/>
            <a:ext cx="456122" cy="716763"/>
          </a:xfrm>
          <a:prstGeom prst="rect">
            <a:avLst/>
          </a:prstGeom>
        </p:spPr>
      </p:pic>
      <p:sp>
        <p:nvSpPr>
          <p:cNvPr id="3" name="Title 1">
            <a:extLst>
              <a:ext uri="{FF2B5EF4-FFF2-40B4-BE49-F238E27FC236}">
                <a16:creationId xmlns:a16="http://schemas.microsoft.com/office/drawing/2014/main" id="{F1048FA7-FE9A-2229-BF1C-BEC488C5557F}"/>
              </a:ext>
            </a:extLst>
          </p:cNvPr>
          <p:cNvSpPr>
            <a:spLocks noGrp="1"/>
          </p:cNvSpPr>
          <p:nvPr>
            <p:ph type="title" hasCustomPrompt="1"/>
          </p:nvPr>
        </p:nvSpPr>
        <p:spPr>
          <a:xfrm>
            <a:off x="850347" y="905691"/>
            <a:ext cx="8334246" cy="2106570"/>
          </a:xfrm>
        </p:spPr>
        <p:txBody>
          <a:bodyPr rIns="91440">
            <a:normAutofit/>
          </a:bodyPr>
          <a:lstStyle>
            <a:lvl1pPr>
              <a:defRPr sz="4000">
                <a:solidFill>
                  <a:schemeClr val="bg1"/>
                </a:solidFill>
              </a:defRPr>
            </a:lvl1pPr>
          </a:lstStyle>
          <a:p>
            <a:r>
              <a:rPr lang="en-US" dirty="0"/>
              <a:t>Insert slide title in title or sentence case</a:t>
            </a:r>
          </a:p>
        </p:txBody>
      </p:sp>
    </p:spTree>
    <p:extLst>
      <p:ext uri="{BB962C8B-B14F-4D97-AF65-F5344CB8AC3E}">
        <p14:creationId xmlns:p14="http://schemas.microsoft.com/office/powerpoint/2010/main" val="3832442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07898"/>
            <a:ext cx="10971213" cy="1143000"/>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22853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_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B8D4A-1484-2705-3193-0B1575E02323}"/>
              </a:ext>
            </a:extLst>
          </p:cNvPr>
          <p:cNvSpPr>
            <a:spLocks noGrp="1"/>
          </p:cNvSpPr>
          <p:nvPr>
            <p:ph type="title" hasCustomPrompt="1"/>
          </p:nvPr>
        </p:nvSpPr>
        <p:spPr/>
        <p:txBody>
          <a:bodyPr rIns="91440"/>
          <a:lstStyle>
            <a:lvl1pPr>
              <a:defRPr>
                <a:solidFill>
                  <a:schemeClr val="tx1">
                    <a:lumMod val="90000"/>
                    <a:lumOff val="10000"/>
                  </a:schemeClr>
                </a:solidFill>
              </a:defRPr>
            </a:lvl1pPr>
          </a:lstStyle>
          <a:p>
            <a:r>
              <a:rPr lang="en-US" dirty="0"/>
              <a:t>Insert slide title in title or sentence case</a:t>
            </a:r>
          </a:p>
        </p:txBody>
      </p:sp>
      <p:sp>
        <p:nvSpPr>
          <p:cNvPr id="5" name="Footer Placeholder 4"/>
          <p:cNvSpPr>
            <a:spLocks noGrp="1"/>
          </p:cNvSpPr>
          <p:nvPr>
            <p:ph type="ftr" sz="quarter" idx="11"/>
          </p:nvPr>
        </p:nvSpPr>
        <p:spPr/>
        <p:txBody>
          <a:bodyPr/>
          <a:lstStyle/>
          <a:p>
            <a:endParaRPr lang="en-US" dirty="0"/>
          </a:p>
        </p:txBody>
      </p:sp>
      <p:sp>
        <p:nvSpPr>
          <p:cNvPr id="7" name="Rectangle 6">
            <a:extLst>
              <a:ext uri="{FF2B5EF4-FFF2-40B4-BE49-F238E27FC236}">
                <a16:creationId xmlns:a16="http://schemas.microsoft.com/office/drawing/2014/main" id="{4EDFC75F-7C56-4347-B180-B45A7C3C2BFE}"/>
              </a:ext>
              <a:ext uri="{C183D7F6-B498-43B3-948B-1728B52AA6E4}">
                <adec:decorative xmlns:adec="http://schemas.microsoft.com/office/drawing/2017/decorative" val="1"/>
              </a:ext>
            </a:extLst>
          </p:cNvPr>
          <p:cNvSpPr/>
          <p:nvPr userDrawn="1"/>
        </p:nvSpPr>
        <p:spPr>
          <a:xfrm>
            <a:off x="495300" y="1625704"/>
            <a:ext cx="471523"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ontent Placeholder 10">
            <a:extLst>
              <a:ext uri="{FF2B5EF4-FFF2-40B4-BE49-F238E27FC236}">
                <a16:creationId xmlns:a16="http://schemas.microsoft.com/office/drawing/2014/main" id="{733615FB-E867-334E-BB0E-3B18A2659575}"/>
              </a:ext>
            </a:extLst>
          </p:cNvPr>
          <p:cNvSpPr>
            <a:spLocks noGrp="1"/>
          </p:cNvSpPr>
          <p:nvPr>
            <p:ph sz="quarter" idx="13" hasCustomPrompt="1"/>
          </p:nvPr>
        </p:nvSpPr>
        <p:spPr>
          <a:xfrm>
            <a:off x="1485900" y="1840447"/>
            <a:ext cx="9677400" cy="4446053"/>
          </a:xfrm>
        </p:spPr>
        <p:txBody>
          <a:bodyPr>
            <a:normAutofit/>
          </a:bodyPr>
          <a:lstStyle>
            <a:lvl1pPr marL="228600" indent="-228600">
              <a:buFont typeface="Arial" panose="020B0604020202020204" pitchFamily="34" charset="0"/>
              <a:buChar char="•"/>
              <a:tabLst/>
              <a:defRPr sz="2600">
                <a:solidFill>
                  <a:schemeClr val="tx1">
                    <a:lumMod val="90000"/>
                    <a:lumOff val="10000"/>
                  </a:schemeClr>
                </a:solidFill>
              </a:defRPr>
            </a:lvl1pPr>
            <a:lvl2pPr>
              <a:defRPr sz="2100"/>
            </a:lvl2pPr>
            <a:lvl3pPr>
              <a:defRPr sz="2100"/>
            </a:lvl3pPr>
            <a:lvl4pPr>
              <a:defRPr sz="2100"/>
            </a:lvl4pPr>
            <a:lvl5pPr>
              <a:defRPr sz="2100"/>
            </a:lvl5pPr>
          </a:lstStyle>
          <a:p>
            <a:pPr lvl="0"/>
            <a:r>
              <a:rPr lang="en-US" dirty="0"/>
              <a:t>Bulleted list</a:t>
            </a:r>
          </a:p>
          <a:p>
            <a:pPr lvl="0"/>
            <a:r>
              <a:rPr lang="en-US" dirty="0"/>
              <a:t>Bulleted list</a:t>
            </a:r>
          </a:p>
          <a:p>
            <a:pPr lvl="0"/>
            <a:r>
              <a:rPr lang="en-US" dirty="0"/>
              <a:t>Bulleted list</a:t>
            </a:r>
          </a:p>
        </p:txBody>
      </p:sp>
      <p:sp>
        <p:nvSpPr>
          <p:cNvPr id="13" name="Text Placeholder 12">
            <a:extLst>
              <a:ext uri="{FF2B5EF4-FFF2-40B4-BE49-F238E27FC236}">
                <a16:creationId xmlns:a16="http://schemas.microsoft.com/office/drawing/2014/main" id="{73A315EF-C99D-DF4A-94FC-CDB4F9DECBFE}"/>
              </a:ext>
            </a:extLst>
          </p:cNvPr>
          <p:cNvSpPr>
            <a:spLocks noGrp="1"/>
          </p:cNvSpPr>
          <p:nvPr>
            <p:ph type="body" sz="quarter" idx="14" hasCustomPrompt="1"/>
          </p:nvPr>
        </p:nvSpPr>
        <p:spPr>
          <a:xfrm>
            <a:off x="0" y="6498902"/>
            <a:ext cx="6345327" cy="350865"/>
          </a:xfrm>
          <a:solidFill>
            <a:schemeClr val="accent1"/>
          </a:solidFill>
          <a:ln>
            <a:noFill/>
          </a:ln>
        </p:spPr>
        <p:txBody>
          <a:bodyPr wrap="none" lIns="274320" tIns="64008" rIns="91440" bIns="91440" anchor="ctr" anchorCtr="0">
            <a:spAutoFit/>
          </a:bodyPr>
          <a:lstStyle>
            <a:lvl1pPr marL="0" indent="0">
              <a:buNone/>
              <a:defRPr sz="1400">
                <a:solidFill>
                  <a:schemeClr val="bg1"/>
                </a:solidFill>
              </a:defRPr>
            </a:lvl1pPr>
            <a:lvl2pPr>
              <a:defRPr sz="1400"/>
            </a:lvl2pPr>
            <a:lvl3pPr>
              <a:defRPr sz="1400"/>
            </a:lvl3pPr>
            <a:lvl4pPr>
              <a:defRPr sz="1400"/>
            </a:lvl4pPr>
            <a:lvl5pPr>
              <a:defRPr sz="1400"/>
            </a:lvl5pPr>
          </a:lstStyle>
          <a:p>
            <a:pPr lvl="0"/>
            <a:r>
              <a:rPr lang="en-US" dirty="0"/>
              <a:t>Insert presentation topic or department/unit name (text box will expand to fit)</a:t>
            </a:r>
          </a:p>
        </p:txBody>
      </p:sp>
    </p:spTree>
    <p:extLst>
      <p:ext uri="{BB962C8B-B14F-4D97-AF65-F5344CB8AC3E}">
        <p14:creationId xmlns:p14="http://schemas.microsoft.com/office/powerpoint/2010/main" val="19861729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_2 columns">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dirty="0"/>
          </a:p>
        </p:txBody>
      </p:sp>
      <p:sp>
        <p:nvSpPr>
          <p:cNvPr id="7" name="Rectangle 6">
            <a:extLst>
              <a:ext uri="{FF2B5EF4-FFF2-40B4-BE49-F238E27FC236}">
                <a16:creationId xmlns:a16="http://schemas.microsoft.com/office/drawing/2014/main" id="{4EDFC75F-7C56-4347-B180-B45A7C3C2BFE}"/>
              </a:ext>
              <a:ext uri="{C183D7F6-B498-43B3-948B-1728B52AA6E4}">
                <adec:decorative xmlns:adec="http://schemas.microsoft.com/office/drawing/2017/decorative" val="1"/>
              </a:ext>
            </a:extLst>
          </p:cNvPr>
          <p:cNvSpPr/>
          <p:nvPr userDrawn="1"/>
        </p:nvSpPr>
        <p:spPr>
          <a:xfrm>
            <a:off x="495300" y="1625704"/>
            <a:ext cx="471523"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ontent Placeholder 10">
            <a:extLst>
              <a:ext uri="{FF2B5EF4-FFF2-40B4-BE49-F238E27FC236}">
                <a16:creationId xmlns:a16="http://schemas.microsoft.com/office/drawing/2014/main" id="{733615FB-E867-334E-BB0E-3B18A2659575}"/>
              </a:ext>
            </a:extLst>
          </p:cNvPr>
          <p:cNvSpPr>
            <a:spLocks noGrp="1"/>
          </p:cNvSpPr>
          <p:nvPr>
            <p:ph sz="quarter" idx="13" hasCustomPrompt="1"/>
          </p:nvPr>
        </p:nvSpPr>
        <p:spPr>
          <a:xfrm>
            <a:off x="1485900" y="1840447"/>
            <a:ext cx="4482548" cy="4446053"/>
          </a:xfrm>
        </p:spPr>
        <p:txBody>
          <a:bodyPr>
            <a:normAutofit/>
          </a:bodyPr>
          <a:lstStyle>
            <a:lvl1pPr marL="228600" indent="-228600">
              <a:buFont typeface="Arial" panose="020B0604020202020204" pitchFamily="34" charset="0"/>
              <a:buChar char="•"/>
              <a:tabLst/>
              <a:defRPr sz="2600">
                <a:solidFill>
                  <a:schemeClr val="tx1"/>
                </a:solidFill>
              </a:defRPr>
            </a:lvl1pPr>
            <a:lvl2pPr>
              <a:defRPr sz="2100"/>
            </a:lvl2pPr>
            <a:lvl3pPr>
              <a:defRPr sz="2100"/>
            </a:lvl3pPr>
            <a:lvl4pPr>
              <a:defRPr sz="2100"/>
            </a:lvl4pPr>
            <a:lvl5pPr>
              <a:defRPr sz="2100"/>
            </a:lvl5pPr>
          </a:lstStyle>
          <a:p>
            <a:pPr lvl="0"/>
            <a:r>
              <a:rPr lang="en-US" dirty="0"/>
              <a:t>Bulleted list</a:t>
            </a:r>
          </a:p>
          <a:p>
            <a:pPr lvl="0"/>
            <a:r>
              <a:rPr lang="en-US" dirty="0"/>
              <a:t>Bulleted list</a:t>
            </a:r>
          </a:p>
          <a:p>
            <a:pPr lvl="0"/>
            <a:r>
              <a:rPr lang="en-US" dirty="0"/>
              <a:t>Bulleted list</a:t>
            </a:r>
          </a:p>
        </p:txBody>
      </p:sp>
      <p:sp>
        <p:nvSpPr>
          <p:cNvPr id="13" name="Text Placeholder 12">
            <a:extLst>
              <a:ext uri="{FF2B5EF4-FFF2-40B4-BE49-F238E27FC236}">
                <a16:creationId xmlns:a16="http://schemas.microsoft.com/office/drawing/2014/main" id="{73A315EF-C99D-DF4A-94FC-CDB4F9DECBFE}"/>
              </a:ext>
            </a:extLst>
          </p:cNvPr>
          <p:cNvSpPr>
            <a:spLocks noGrp="1"/>
          </p:cNvSpPr>
          <p:nvPr>
            <p:ph type="body" sz="quarter" idx="14" hasCustomPrompt="1"/>
          </p:nvPr>
        </p:nvSpPr>
        <p:spPr>
          <a:xfrm>
            <a:off x="0" y="6498902"/>
            <a:ext cx="6345327" cy="350865"/>
          </a:xfrm>
          <a:solidFill>
            <a:schemeClr val="accent1"/>
          </a:solidFill>
          <a:ln>
            <a:noFill/>
          </a:ln>
        </p:spPr>
        <p:txBody>
          <a:bodyPr wrap="none" lIns="274320" tIns="64008" rIns="91440" bIns="91440" anchor="ctr" anchorCtr="0">
            <a:spAutoFit/>
          </a:bodyPr>
          <a:lstStyle>
            <a:lvl1pPr marL="0" indent="0">
              <a:buNone/>
              <a:defRPr sz="1400">
                <a:solidFill>
                  <a:schemeClr val="bg1"/>
                </a:solidFill>
              </a:defRPr>
            </a:lvl1pPr>
            <a:lvl2pPr>
              <a:defRPr sz="1400"/>
            </a:lvl2pPr>
            <a:lvl3pPr>
              <a:defRPr sz="1400"/>
            </a:lvl3pPr>
            <a:lvl4pPr>
              <a:defRPr sz="1400"/>
            </a:lvl4pPr>
            <a:lvl5pPr>
              <a:defRPr sz="1400"/>
            </a:lvl5pPr>
          </a:lstStyle>
          <a:p>
            <a:pPr lvl="0"/>
            <a:r>
              <a:rPr lang="en-US" dirty="0"/>
              <a:t>Insert presentation topic or department/unit name (text box will expand to fit)</a:t>
            </a:r>
          </a:p>
        </p:txBody>
      </p:sp>
      <p:sp>
        <p:nvSpPr>
          <p:cNvPr id="8" name="Content Placeholder 10">
            <a:extLst>
              <a:ext uri="{FF2B5EF4-FFF2-40B4-BE49-F238E27FC236}">
                <a16:creationId xmlns:a16="http://schemas.microsoft.com/office/drawing/2014/main" id="{B0DEE38D-2FF0-2A49-A7D1-AF607FA3AB7A}"/>
              </a:ext>
            </a:extLst>
          </p:cNvPr>
          <p:cNvSpPr>
            <a:spLocks noGrp="1"/>
          </p:cNvSpPr>
          <p:nvPr>
            <p:ph sz="quarter" idx="15" hasCustomPrompt="1"/>
          </p:nvPr>
        </p:nvSpPr>
        <p:spPr>
          <a:xfrm>
            <a:off x="6223554" y="1840447"/>
            <a:ext cx="4939746" cy="4446053"/>
          </a:xfrm>
        </p:spPr>
        <p:txBody>
          <a:bodyPr>
            <a:normAutofit/>
          </a:bodyPr>
          <a:lstStyle>
            <a:lvl1pPr marL="228600" indent="-228600">
              <a:buFont typeface="Arial" panose="020B0604020202020204" pitchFamily="34" charset="0"/>
              <a:buChar char="•"/>
              <a:tabLst/>
              <a:defRPr sz="2600">
                <a:solidFill>
                  <a:schemeClr val="tx1"/>
                </a:solidFill>
              </a:defRPr>
            </a:lvl1pPr>
            <a:lvl2pPr>
              <a:defRPr sz="2100"/>
            </a:lvl2pPr>
            <a:lvl3pPr>
              <a:defRPr sz="2100"/>
            </a:lvl3pPr>
            <a:lvl4pPr>
              <a:defRPr sz="2100"/>
            </a:lvl4pPr>
            <a:lvl5pPr>
              <a:defRPr sz="2100"/>
            </a:lvl5pPr>
          </a:lstStyle>
          <a:p>
            <a:pPr lvl="0"/>
            <a:r>
              <a:rPr lang="en-US" dirty="0"/>
              <a:t>Bulleted list</a:t>
            </a:r>
          </a:p>
          <a:p>
            <a:pPr lvl="0"/>
            <a:r>
              <a:rPr lang="en-US" dirty="0"/>
              <a:t>Bulleted list</a:t>
            </a:r>
          </a:p>
          <a:p>
            <a:pPr lvl="0"/>
            <a:r>
              <a:rPr lang="en-US" dirty="0"/>
              <a:t>Bulleted list</a:t>
            </a:r>
          </a:p>
        </p:txBody>
      </p:sp>
      <p:sp>
        <p:nvSpPr>
          <p:cNvPr id="2" name="Title 1">
            <a:extLst>
              <a:ext uri="{FF2B5EF4-FFF2-40B4-BE49-F238E27FC236}">
                <a16:creationId xmlns:a16="http://schemas.microsoft.com/office/drawing/2014/main" id="{C81D5C9C-09F6-F2DD-C583-AC7B6CA2B5A5}"/>
              </a:ext>
            </a:extLst>
          </p:cNvPr>
          <p:cNvSpPr>
            <a:spLocks noGrp="1"/>
          </p:cNvSpPr>
          <p:nvPr>
            <p:ph type="title" hasCustomPrompt="1"/>
          </p:nvPr>
        </p:nvSpPr>
        <p:spPr>
          <a:xfrm>
            <a:off x="495300" y="457200"/>
            <a:ext cx="10668000" cy="1066800"/>
          </a:xfrm>
        </p:spPr>
        <p:txBody>
          <a:bodyPr rIns="91440"/>
          <a:lstStyle>
            <a:lvl1pPr>
              <a:defRPr>
                <a:solidFill>
                  <a:schemeClr val="tx1">
                    <a:lumMod val="90000"/>
                    <a:lumOff val="10000"/>
                  </a:schemeClr>
                </a:solidFill>
              </a:defRPr>
            </a:lvl1pPr>
          </a:lstStyle>
          <a:p>
            <a:r>
              <a:rPr lang="en-US" dirty="0"/>
              <a:t>Insert slide title in title or sentence case</a:t>
            </a:r>
          </a:p>
        </p:txBody>
      </p:sp>
    </p:spTree>
    <p:extLst>
      <p:ext uri="{BB962C8B-B14F-4D97-AF65-F5344CB8AC3E}">
        <p14:creationId xmlns:p14="http://schemas.microsoft.com/office/powerpoint/2010/main" val="4244403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_re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7A194C-A4B8-2148-8BE0-5451BAAC534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8234"/>
            <a:ext cx="12192000" cy="6858000"/>
          </a:xfrm>
          <a:prstGeom prst="rect">
            <a:avLst/>
          </a:prstGeom>
        </p:spPr>
      </p:pic>
      <p:sp>
        <p:nvSpPr>
          <p:cNvPr id="12" name="Rectangle 11">
            <a:extLst>
              <a:ext uri="{FF2B5EF4-FFF2-40B4-BE49-F238E27FC236}">
                <a16:creationId xmlns:a16="http://schemas.microsoft.com/office/drawing/2014/main" id="{C7C912DB-E11B-3D4C-9D09-221D4E874712}"/>
              </a:ext>
              <a:ext uri="{C183D7F6-B498-43B3-948B-1728B52AA6E4}">
                <adec:decorative xmlns:adec="http://schemas.microsoft.com/office/drawing/2017/decorative" val="1"/>
              </a:ext>
            </a:extLst>
          </p:cNvPr>
          <p:cNvSpPr/>
          <p:nvPr userDrawn="1"/>
        </p:nvSpPr>
        <p:spPr>
          <a:xfrm>
            <a:off x="0" y="1024128"/>
            <a:ext cx="11163300" cy="58256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963DBCEB-EA83-B646-A716-9EAB713C5280}"/>
              </a:ext>
            </a:extLst>
          </p:cNvPr>
          <p:cNvSpPr>
            <a:spLocks noGrp="1"/>
          </p:cNvSpPr>
          <p:nvPr>
            <p:ph type="body" sz="quarter" idx="13" hasCustomPrompt="1"/>
          </p:nvPr>
        </p:nvSpPr>
        <p:spPr>
          <a:xfrm>
            <a:off x="1485900" y="4226928"/>
            <a:ext cx="5264150" cy="354459"/>
          </a:xfrm>
        </p:spPr>
        <p:txBody>
          <a:bodyPr>
            <a:noAutofit/>
          </a:bodyPr>
          <a:lstStyle>
            <a:lvl1pPr marL="0" indent="0">
              <a:buNone/>
              <a:defRPr sz="2300">
                <a:solidFill>
                  <a:schemeClr val="tx1">
                    <a:lumMod val="10000"/>
                    <a:lumOff val="90000"/>
                  </a:schemeClr>
                </a:solidFill>
              </a:defRPr>
            </a:lvl1pPr>
            <a:lvl2pPr>
              <a:defRPr sz="2100"/>
            </a:lvl2pPr>
            <a:lvl3pPr>
              <a:defRPr sz="2100"/>
            </a:lvl3pPr>
            <a:lvl4pPr>
              <a:defRPr sz="2100"/>
            </a:lvl4pPr>
            <a:lvl5pPr>
              <a:defRPr sz="2100"/>
            </a:lvl5pPr>
          </a:lstStyle>
          <a:p>
            <a:pPr lvl="0"/>
            <a:r>
              <a:rPr lang="en-US" dirty="0"/>
              <a:t>Insert subtitle if needed</a:t>
            </a:r>
          </a:p>
        </p:txBody>
      </p:sp>
      <p:sp>
        <p:nvSpPr>
          <p:cNvPr id="13" name="Freeform 12">
            <a:extLst>
              <a:ext uri="{FF2B5EF4-FFF2-40B4-BE49-F238E27FC236}">
                <a16:creationId xmlns:a16="http://schemas.microsoft.com/office/drawing/2014/main" id="{A2A8E911-3157-1444-8D3E-B3404B047192}"/>
              </a:ext>
            </a:extLst>
          </p:cNvPr>
          <p:cNvSpPr/>
          <p:nvPr userDrawn="1"/>
        </p:nvSpPr>
        <p:spPr>
          <a:xfrm>
            <a:off x="8714232" y="1024128"/>
            <a:ext cx="2449068" cy="5833872"/>
          </a:xfrm>
          <a:custGeom>
            <a:avLst/>
            <a:gdLst>
              <a:gd name="connsiteX0" fmla="*/ 0 w 3290316"/>
              <a:gd name="connsiteY0" fmla="*/ 0 h 6193766"/>
              <a:gd name="connsiteX1" fmla="*/ 1490472 w 3290316"/>
              <a:gd name="connsiteY1" fmla="*/ 0 h 6193766"/>
              <a:gd name="connsiteX2" fmla="*/ 2980944 w 3290316"/>
              <a:gd name="connsiteY2" fmla="*/ 0 h 6193766"/>
              <a:gd name="connsiteX3" fmla="*/ 3290316 w 3290316"/>
              <a:gd name="connsiteY3" fmla="*/ 0 h 6193766"/>
              <a:gd name="connsiteX4" fmla="*/ 3290316 w 3290316"/>
              <a:gd name="connsiteY4" fmla="*/ 6185532 h 6193766"/>
              <a:gd name="connsiteX5" fmla="*/ 1492453 w 3290316"/>
              <a:gd name="connsiteY5" fmla="*/ 6185532 h 6193766"/>
              <a:gd name="connsiteX6" fmla="*/ 1490472 w 3290316"/>
              <a:gd name="connsiteY6" fmla="*/ 6193766 h 619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0316" h="6193766">
                <a:moveTo>
                  <a:pt x="0" y="0"/>
                </a:moveTo>
                <a:lnTo>
                  <a:pt x="1490472" y="0"/>
                </a:lnTo>
                <a:lnTo>
                  <a:pt x="2980944" y="0"/>
                </a:lnTo>
                <a:lnTo>
                  <a:pt x="3290316" y="0"/>
                </a:lnTo>
                <a:lnTo>
                  <a:pt x="3290316" y="6185532"/>
                </a:lnTo>
                <a:lnTo>
                  <a:pt x="1492453" y="6185532"/>
                </a:lnTo>
                <a:lnTo>
                  <a:pt x="1490472" y="6193766"/>
                </a:lnTo>
                <a:close/>
              </a:path>
            </a:pathLst>
          </a:custGeom>
          <a:solidFill>
            <a:schemeClr val="accent1">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angle 7">
            <a:extLst>
              <a:ext uri="{FF2B5EF4-FFF2-40B4-BE49-F238E27FC236}">
                <a16:creationId xmlns:a16="http://schemas.microsoft.com/office/drawing/2014/main" id="{B6B6D0D8-B441-B94F-81C3-D858DB039304}"/>
              </a:ext>
            </a:extLst>
          </p:cNvPr>
          <p:cNvSpPr/>
          <p:nvPr userDrawn="1"/>
        </p:nvSpPr>
        <p:spPr>
          <a:xfrm>
            <a:off x="11507059" y="0"/>
            <a:ext cx="570641"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Logo&#10;&#10;Description automatically generated">
            <a:extLst>
              <a:ext uri="{FF2B5EF4-FFF2-40B4-BE49-F238E27FC236}">
                <a16:creationId xmlns:a16="http://schemas.microsoft.com/office/drawing/2014/main" id="{C54FEC2B-37AF-0F44-BE06-966950F82A61}"/>
              </a:ext>
            </a:extLst>
          </p:cNvPr>
          <p:cNvPicPr>
            <a:picLocks noChangeAspect="1"/>
          </p:cNvPicPr>
          <p:nvPr userDrawn="1"/>
        </p:nvPicPr>
        <p:blipFill>
          <a:blip r:embed="rId3"/>
          <a:stretch>
            <a:fillRect/>
          </a:stretch>
        </p:blipFill>
        <p:spPr>
          <a:xfrm>
            <a:off x="11564318" y="222225"/>
            <a:ext cx="456122" cy="716763"/>
          </a:xfrm>
          <a:prstGeom prst="rect">
            <a:avLst/>
          </a:prstGeom>
        </p:spPr>
      </p:pic>
      <p:sp>
        <p:nvSpPr>
          <p:cNvPr id="14" name="Rectangle 13">
            <a:extLst>
              <a:ext uri="{FF2B5EF4-FFF2-40B4-BE49-F238E27FC236}">
                <a16:creationId xmlns:a16="http://schemas.microsoft.com/office/drawing/2014/main" id="{8EB6C9F2-5465-8D47-8351-B6B681C458B1}"/>
              </a:ext>
              <a:ext uri="{C183D7F6-B498-43B3-948B-1728B52AA6E4}">
                <adec:decorative xmlns:adec="http://schemas.microsoft.com/office/drawing/2017/decorative" val="1"/>
              </a:ext>
            </a:extLst>
          </p:cNvPr>
          <p:cNvSpPr/>
          <p:nvPr userDrawn="1"/>
        </p:nvSpPr>
        <p:spPr>
          <a:xfrm>
            <a:off x="1485900" y="4007404"/>
            <a:ext cx="471523" cy="94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C80FAE3-817C-39BF-9406-1BB722EB9D1B}"/>
              </a:ext>
            </a:extLst>
          </p:cNvPr>
          <p:cNvSpPr>
            <a:spLocks noGrp="1"/>
          </p:cNvSpPr>
          <p:nvPr>
            <p:ph type="title" hasCustomPrompt="1"/>
          </p:nvPr>
        </p:nvSpPr>
        <p:spPr>
          <a:xfrm>
            <a:off x="1485900" y="2514600"/>
            <a:ext cx="8279202" cy="1367286"/>
          </a:xfrm>
        </p:spPr>
        <p:txBody>
          <a:bodyPr rIns="91440">
            <a:normAutofit/>
          </a:bodyPr>
          <a:lstStyle>
            <a:lvl1pPr>
              <a:defRPr sz="4000">
                <a:solidFill>
                  <a:schemeClr val="bg1"/>
                </a:solidFill>
              </a:defRPr>
            </a:lvl1pPr>
          </a:lstStyle>
          <a:p>
            <a:r>
              <a:rPr lang="en-US" dirty="0"/>
              <a:t>Insert section header slide title</a:t>
            </a:r>
          </a:p>
        </p:txBody>
      </p:sp>
    </p:spTree>
    <p:extLst>
      <p:ext uri="{BB962C8B-B14F-4D97-AF65-F5344CB8AC3E}">
        <p14:creationId xmlns:p14="http://schemas.microsoft.com/office/powerpoint/2010/main" val="7374772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_blac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ECEB0E-880C-6049-9B69-BA2FEE345667}"/>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8234"/>
            <a:ext cx="12192000" cy="6858000"/>
          </a:xfrm>
          <a:prstGeom prst="rect">
            <a:avLst/>
          </a:prstGeom>
        </p:spPr>
      </p:pic>
      <p:sp>
        <p:nvSpPr>
          <p:cNvPr id="12" name="Rectangle 11">
            <a:extLst>
              <a:ext uri="{FF2B5EF4-FFF2-40B4-BE49-F238E27FC236}">
                <a16:creationId xmlns:a16="http://schemas.microsoft.com/office/drawing/2014/main" id="{C7C912DB-E11B-3D4C-9D09-221D4E874712}"/>
              </a:ext>
              <a:ext uri="{C183D7F6-B498-43B3-948B-1728B52AA6E4}">
                <adec:decorative xmlns:adec="http://schemas.microsoft.com/office/drawing/2017/decorative" val="1"/>
              </a:ext>
            </a:extLst>
          </p:cNvPr>
          <p:cNvSpPr/>
          <p:nvPr userDrawn="1"/>
        </p:nvSpPr>
        <p:spPr>
          <a:xfrm>
            <a:off x="0" y="1024128"/>
            <a:ext cx="11163300" cy="58338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10">
            <a:extLst>
              <a:ext uri="{FF2B5EF4-FFF2-40B4-BE49-F238E27FC236}">
                <a16:creationId xmlns:a16="http://schemas.microsoft.com/office/drawing/2014/main" id="{963DBCEB-EA83-B646-A716-9EAB713C5280}"/>
              </a:ext>
            </a:extLst>
          </p:cNvPr>
          <p:cNvSpPr>
            <a:spLocks noGrp="1"/>
          </p:cNvSpPr>
          <p:nvPr>
            <p:ph type="body" sz="quarter" idx="13" hasCustomPrompt="1"/>
          </p:nvPr>
        </p:nvSpPr>
        <p:spPr>
          <a:xfrm>
            <a:off x="1485900" y="4226928"/>
            <a:ext cx="5264150" cy="354459"/>
          </a:xfrm>
        </p:spPr>
        <p:txBody>
          <a:bodyPr>
            <a:noAutofit/>
          </a:bodyPr>
          <a:lstStyle>
            <a:lvl1pPr marL="0" indent="0">
              <a:buNone/>
              <a:defRPr sz="2300">
                <a:solidFill>
                  <a:schemeClr val="tx1">
                    <a:lumMod val="25000"/>
                    <a:lumOff val="75000"/>
                  </a:schemeClr>
                </a:solidFill>
              </a:defRPr>
            </a:lvl1pPr>
            <a:lvl2pPr>
              <a:defRPr sz="2100"/>
            </a:lvl2pPr>
            <a:lvl3pPr>
              <a:defRPr sz="2100"/>
            </a:lvl3pPr>
            <a:lvl4pPr>
              <a:defRPr sz="2100"/>
            </a:lvl4pPr>
            <a:lvl5pPr>
              <a:defRPr sz="2100"/>
            </a:lvl5pPr>
          </a:lstStyle>
          <a:p>
            <a:pPr lvl="0"/>
            <a:r>
              <a:rPr lang="en-US" dirty="0"/>
              <a:t>Insert subtitle if needed</a:t>
            </a:r>
          </a:p>
        </p:txBody>
      </p:sp>
      <p:sp>
        <p:nvSpPr>
          <p:cNvPr id="6" name="Rectangle 5">
            <a:extLst>
              <a:ext uri="{FF2B5EF4-FFF2-40B4-BE49-F238E27FC236}">
                <a16:creationId xmlns:a16="http://schemas.microsoft.com/office/drawing/2014/main" id="{2783DD59-F90E-824A-BBB1-FEED68A85CFA}"/>
              </a:ext>
            </a:extLst>
          </p:cNvPr>
          <p:cNvSpPr/>
          <p:nvPr userDrawn="1"/>
        </p:nvSpPr>
        <p:spPr>
          <a:xfrm>
            <a:off x="11507059" y="0"/>
            <a:ext cx="570641"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Logo&#10;&#10;Description automatically generated">
            <a:extLst>
              <a:ext uri="{FF2B5EF4-FFF2-40B4-BE49-F238E27FC236}">
                <a16:creationId xmlns:a16="http://schemas.microsoft.com/office/drawing/2014/main" id="{FB906E23-D9AF-EB4E-BF01-60C6ADFFAA28}"/>
              </a:ext>
            </a:extLst>
          </p:cNvPr>
          <p:cNvPicPr>
            <a:picLocks noChangeAspect="1"/>
          </p:cNvPicPr>
          <p:nvPr userDrawn="1"/>
        </p:nvPicPr>
        <p:blipFill>
          <a:blip r:embed="rId3"/>
          <a:stretch>
            <a:fillRect/>
          </a:stretch>
        </p:blipFill>
        <p:spPr>
          <a:xfrm>
            <a:off x="11564318" y="222225"/>
            <a:ext cx="456122" cy="716763"/>
          </a:xfrm>
          <a:prstGeom prst="rect">
            <a:avLst/>
          </a:prstGeom>
        </p:spPr>
      </p:pic>
      <p:sp>
        <p:nvSpPr>
          <p:cNvPr id="8" name="Rectangle 7">
            <a:extLst>
              <a:ext uri="{FF2B5EF4-FFF2-40B4-BE49-F238E27FC236}">
                <a16:creationId xmlns:a16="http://schemas.microsoft.com/office/drawing/2014/main" id="{211E94CE-F71B-1944-B826-00353C8726F4}"/>
              </a:ext>
              <a:ext uri="{C183D7F6-B498-43B3-948B-1728B52AA6E4}">
                <adec:decorative xmlns:adec="http://schemas.microsoft.com/office/drawing/2017/decorative" val="1"/>
              </a:ext>
            </a:extLst>
          </p:cNvPr>
          <p:cNvSpPr/>
          <p:nvPr userDrawn="1"/>
        </p:nvSpPr>
        <p:spPr>
          <a:xfrm>
            <a:off x="1485900" y="4007404"/>
            <a:ext cx="471523" cy="94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0FF968CE-35E2-E543-8D71-1D8778441684}"/>
              </a:ext>
            </a:extLst>
          </p:cNvPr>
          <p:cNvSpPr/>
          <p:nvPr userDrawn="1"/>
        </p:nvSpPr>
        <p:spPr>
          <a:xfrm>
            <a:off x="8714232" y="1024128"/>
            <a:ext cx="2449068" cy="5833872"/>
          </a:xfrm>
          <a:custGeom>
            <a:avLst/>
            <a:gdLst>
              <a:gd name="connsiteX0" fmla="*/ 0 w 3290316"/>
              <a:gd name="connsiteY0" fmla="*/ 0 h 6193766"/>
              <a:gd name="connsiteX1" fmla="*/ 1490472 w 3290316"/>
              <a:gd name="connsiteY1" fmla="*/ 0 h 6193766"/>
              <a:gd name="connsiteX2" fmla="*/ 2980944 w 3290316"/>
              <a:gd name="connsiteY2" fmla="*/ 0 h 6193766"/>
              <a:gd name="connsiteX3" fmla="*/ 3290316 w 3290316"/>
              <a:gd name="connsiteY3" fmla="*/ 0 h 6193766"/>
              <a:gd name="connsiteX4" fmla="*/ 3290316 w 3290316"/>
              <a:gd name="connsiteY4" fmla="*/ 6185532 h 6193766"/>
              <a:gd name="connsiteX5" fmla="*/ 1492453 w 3290316"/>
              <a:gd name="connsiteY5" fmla="*/ 6185532 h 6193766"/>
              <a:gd name="connsiteX6" fmla="*/ 1490472 w 3290316"/>
              <a:gd name="connsiteY6" fmla="*/ 6193766 h 6193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0316" h="6193766">
                <a:moveTo>
                  <a:pt x="0" y="0"/>
                </a:moveTo>
                <a:lnTo>
                  <a:pt x="1490472" y="0"/>
                </a:lnTo>
                <a:lnTo>
                  <a:pt x="2980944" y="0"/>
                </a:lnTo>
                <a:lnTo>
                  <a:pt x="3290316" y="0"/>
                </a:lnTo>
                <a:lnTo>
                  <a:pt x="3290316" y="6185532"/>
                </a:lnTo>
                <a:lnTo>
                  <a:pt x="1492453" y="6185532"/>
                </a:lnTo>
                <a:lnTo>
                  <a:pt x="1490472" y="6193766"/>
                </a:lnTo>
                <a:close/>
              </a:path>
            </a:pathLst>
          </a:custGeom>
          <a:solidFill>
            <a:schemeClr val="tx1">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A53A01DD-C106-CC69-522D-8C62DD01D111}"/>
              </a:ext>
            </a:extLst>
          </p:cNvPr>
          <p:cNvSpPr>
            <a:spLocks noGrp="1"/>
          </p:cNvSpPr>
          <p:nvPr>
            <p:ph type="title" hasCustomPrompt="1"/>
          </p:nvPr>
        </p:nvSpPr>
        <p:spPr>
          <a:xfrm>
            <a:off x="1485900" y="2500868"/>
            <a:ext cx="8279202" cy="1367286"/>
          </a:xfrm>
        </p:spPr>
        <p:txBody>
          <a:bodyPr rIns="91440">
            <a:normAutofit/>
          </a:bodyPr>
          <a:lstStyle>
            <a:lvl1pPr>
              <a:defRPr sz="4000">
                <a:solidFill>
                  <a:schemeClr val="bg1"/>
                </a:solidFill>
              </a:defRPr>
            </a:lvl1pPr>
          </a:lstStyle>
          <a:p>
            <a:r>
              <a:rPr lang="en-US" dirty="0"/>
              <a:t>Insert section header slide title</a:t>
            </a:r>
          </a:p>
        </p:txBody>
      </p:sp>
    </p:spTree>
    <p:extLst>
      <p:ext uri="{BB962C8B-B14F-4D97-AF65-F5344CB8AC3E}">
        <p14:creationId xmlns:p14="http://schemas.microsoft.com/office/powerpoint/2010/main" val="913447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5300" y="457200"/>
            <a:ext cx="10668000" cy="1066800"/>
          </a:xfrm>
        </p:spPr>
        <p:txBody>
          <a:bodyPr rIns="91440"/>
          <a:lstStyle>
            <a:lvl1pPr>
              <a:defRPr>
                <a:solidFill>
                  <a:schemeClr val="tx1">
                    <a:lumMod val="90000"/>
                    <a:lumOff val="10000"/>
                  </a:schemeClr>
                </a:solidFill>
              </a:defRPr>
            </a:lvl1pPr>
          </a:lstStyle>
          <a:p>
            <a:r>
              <a:rPr lang="en-US" dirty="0"/>
              <a:t>Insert slide title in title or sentence case</a:t>
            </a:r>
          </a:p>
        </p:txBody>
      </p:sp>
      <p:sp>
        <p:nvSpPr>
          <p:cNvPr id="3" name="Text Placeholder 12">
            <a:extLst>
              <a:ext uri="{FF2B5EF4-FFF2-40B4-BE49-F238E27FC236}">
                <a16:creationId xmlns:a16="http://schemas.microsoft.com/office/drawing/2014/main" id="{CAD2E0F7-912A-902F-9556-B2EC9FF82B46}"/>
              </a:ext>
            </a:extLst>
          </p:cNvPr>
          <p:cNvSpPr>
            <a:spLocks noGrp="1"/>
          </p:cNvSpPr>
          <p:nvPr>
            <p:ph type="body" sz="quarter" idx="14" hasCustomPrompt="1"/>
          </p:nvPr>
        </p:nvSpPr>
        <p:spPr>
          <a:xfrm>
            <a:off x="0" y="6498902"/>
            <a:ext cx="6345327" cy="350865"/>
          </a:xfrm>
          <a:solidFill>
            <a:schemeClr val="accent1"/>
          </a:solidFill>
          <a:ln>
            <a:noFill/>
          </a:ln>
        </p:spPr>
        <p:txBody>
          <a:bodyPr wrap="none" lIns="274320" tIns="64008" rIns="91440" bIns="91440" anchor="ctr" anchorCtr="0">
            <a:spAutoFit/>
          </a:bodyPr>
          <a:lstStyle>
            <a:lvl1pPr marL="0" indent="0">
              <a:buNone/>
              <a:defRPr sz="1400">
                <a:solidFill>
                  <a:schemeClr val="bg1"/>
                </a:solidFill>
              </a:defRPr>
            </a:lvl1pPr>
            <a:lvl2pPr>
              <a:defRPr sz="1400"/>
            </a:lvl2pPr>
            <a:lvl3pPr>
              <a:defRPr sz="1400"/>
            </a:lvl3pPr>
            <a:lvl4pPr>
              <a:defRPr sz="1400"/>
            </a:lvl4pPr>
            <a:lvl5pPr>
              <a:defRPr sz="1400"/>
            </a:lvl5pPr>
          </a:lstStyle>
          <a:p>
            <a:pPr lvl="0"/>
            <a:r>
              <a:rPr lang="en-US" dirty="0"/>
              <a:t>Insert presentation topic or department/unit name (text box will expand to fit)</a:t>
            </a:r>
          </a:p>
        </p:txBody>
      </p:sp>
    </p:spTree>
    <p:extLst>
      <p:ext uri="{BB962C8B-B14F-4D97-AF65-F5344CB8AC3E}">
        <p14:creationId xmlns:p14="http://schemas.microsoft.com/office/powerpoint/2010/main" val="18845608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314EC-B97D-4AB8-DA8F-64CFE8CFB80E}"/>
              </a:ext>
            </a:extLst>
          </p:cNvPr>
          <p:cNvSpPr>
            <a:spLocks noGrp="1"/>
          </p:cNvSpPr>
          <p:nvPr>
            <p:ph type="title" hasCustomPrompt="1"/>
          </p:nvPr>
        </p:nvSpPr>
        <p:spPr>
          <a:xfrm>
            <a:off x="0" y="-177501"/>
            <a:ext cx="10668000" cy="177501"/>
          </a:xfrm>
        </p:spPr>
        <p:txBody>
          <a:bodyPr>
            <a:normAutofit/>
          </a:bodyPr>
          <a:lstStyle>
            <a:lvl1pPr>
              <a:defRPr sz="1200" b="0" i="0">
                <a:latin typeface="Arial" panose="020B0604020202020204" pitchFamily="34" charset="0"/>
                <a:cs typeface="Arial" panose="020B0604020202020204" pitchFamily="34" charset="0"/>
              </a:defRPr>
            </a:lvl1pPr>
          </a:lstStyle>
          <a:p>
            <a:r>
              <a:rPr lang="en-US" dirty="0"/>
              <a:t>Blank Slide</a:t>
            </a:r>
          </a:p>
        </p:txBody>
      </p:sp>
      <p:sp>
        <p:nvSpPr>
          <p:cNvPr id="4" name="Text Placeholder 12">
            <a:extLst>
              <a:ext uri="{FF2B5EF4-FFF2-40B4-BE49-F238E27FC236}">
                <a16:creationId xmlns:a16="http://schemas.microsoft.com/office/drawing/2014/main" id="{E66283C0-88D1-0527-6D93-19304F20854D}"/>
              </a:ext>
            </a:extLst>
          </p:cNvPr>
          <p:cNvSpPr>
            <a:spLocks noGrp="1"/>
          </p:cNvSpPr>
          <p:nvPr>
            <p:ph type="body" sz="quarter" idx="14" hasCustomPrompt="1"/>
          </p:nvPr>
        </p:nvSpPr>
        <p:spPr>
          <a:xfrm>
            <a:off x="0" y="6498902"/>
            <a:ext cx="6345327" cy="350865"/>
          </a:xfrm>
          <a:solidFill>
            <a:schemeClr val="accent1"/>
          </a:solidFill>
          <a:ln>
            <a:noFill/>
          </a:ln>
        </p:spPr>
        <p:txBody>
          <a:bodyPr wrap="none" lIns="274320" tIns="64008" rIns="91440" bIns="91440" anchor="ctr" anchorCtr="0">
            <a:spAutoFit/>
          </a:bodyPr>
          <a:lstStyle>
            <a:lvl1pPr marL="0" indent="0">
              <a:buNone/>
              <a:defRPr sz="1400">
                <a:solidFill>
                  <a:schemeClr val="bg1"/>
                </a:solidFill>
              </a:defRPr>
            </a:lvl1pPr>
            <a:lvl2pPr>
              <a:defRPr sz="1400"/>
            </a:lvl2pPr>
            <a:lvl3pPr>
              <a:defRPr sz="1400"/>
            </a:lvl3pPr>
            <a:lvl4pPr>
              <a:defRPr sz="1400"/>
            </a:lvl4pPr>
            <a:lvl5pPr>
              <a:defRPr sz="1400"/>
            </a:lvl5pPr>
          </a:lstStyle>
          <a:p>
            <a:pPr lvl="0"/>
            <a:r>
              <a:rPr lang="en-US" dirty="0"/>
              <a:t>Insert presentation topic or department/unit name (text box will expand to fit)</a:t>
            </a:r>
          </a:p>
        </p:txBody>
      </p:sp>
    </p:spTree>
    <p:extLst>
      <p:ext uri="{BB962C8B-B14F-4D97-AF65-F5344CB8AC3E}">
        <p14:creationId xmlns:p14="http://schemas.microsoft.com/office/powerpoint/2010/main" val="13928958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End-r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305D359-7029-C74B-8048-D1347E3FF64A}"/>
              </a:ext>
              <a:ext uri="{C183D7F6-B498-43B3-948B-1728B52AA6E4}">
                <adec:decorative xmlns:adec="http://schemas.microsoft.com/office/drawing/2017/decorative" val="1"/>
              </a:ext>
            </a:extLst>
          </p:cNvPr>
          <p:cNvSpPr/>
          <p:nvPr userDrawn="1"/>
        </p:nvSpPr>
        <p:spPr>
          <a:xfrm>
            <a:off x="0" y="-9939"/>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UW–Madison logo in white text on a red background">
            <a:extLst>
              <a:ext uri="{FF2B5EF4-FFF2-40B4-BE49-F238E27FC236}">
                <a16:creationId xmlns:a16="http://schemas.microsoft.com/office/drawing/2014/main" id="{9442AFA6-CAED-D743-9BD0-FB7276EC21DE}"/>
              </a:ext>
            </a:extLst>
          </p:cNvPr>
          <p:cNvPicPr>
            <a:picLocks noChangeAspect="1"/>
          </p:cNvPicPr>
          <p:nvPr userDrawn="1"/>
        </p:nvPicPr>
        <p:blipFill>
          <a:blip r:embed="rId2"/>
          <a:stretch>
            <a:fillRect/>
          </a:stretch>
        </p:blipFill>
        <p:spPr>
          <a:xfrm>
            <a:off x="4557092" y="2911281"/>
            <a:ext cx="3077817" cy="1035438"/>
          </a:xfrm>
          <a:prstGeom prst="rect">
            <a:avLst/>
          </a:prstGeom>
        </p:spPr>
      </p:pic>
      <p:sp>
        <p:nvSpPr>
          <p:cNvPr id="2" name="Title 1">
            <a:extLst>
              <a:ext uri="{FF2B5EF4-FFF2-40B4-BE49-F238E27FC236}">
                <a16:creationId xmlns:a16="http://schemas.microsoft.com/office/drawing/2014/main" id="{35BD7F9E-D457-5EE9-AC3D-A497DF40BA87}"/>
              </a:ext>
            </a:extLst>
          </p:cNvPr>
          <p:cNvSpPr>
            <a:spLocks noGrp="1"/>
          </p:cNvSpPr>
          <p:nvPr>
            <p:ph type="title" hasCustomPrompt="1"/>
          </p:nvPr>
        </p:nvSpPr>
        <p:spPr>
          <a:xfrm>
            <a:off x="0" y="-208956"/>
            <a:ext cx="10668000" cy="188259"/>
          </a:xfrm>
        </p:spPr>
        <p:txBody>
          <a:bodyPr>
            <a:normAutofit/>
          </a:bodyPr>
          <a:lstStyle>
            <a:lvl1pPr>
              <a:defRPr sz="1200" b="0" i="0">
                <a:latin typeface="Arial" panose="020B0604020202020204" pitchFamily="34" charset="0"/>
                <a:cs typeface="Arial" panose="020B0604020202020204" pitchFamily="34" charset="0"/>
              </a:defRPr>
            </a:lvl1pPr>
          </a:lstStyle>
          <a:p>
            <a:r>
              <a:rPr lang="en-US" dirty="0"/>
              <a:t>Red Closing Slide</a:t>
            </a:r>
          </a:p>
        </p:txBody>
      </p:sp>
    </p:spTree>
    <p:extLst>
      <p:ext uri="{BB962C8B-B14F-4D97-AF65-F5344CB8AC3E}">
        <p14:creationId xmlns:p14="http://schemas.microsoft.com/office/powerpoint/2010/main" val="41442458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End-blac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305D359-7029-C74B-8048-D1347E3FF64A}"/>
              </a:ext>
              <a:ext uri="{C183D7F6-B498-43B3-948B-1728B52AA6E4}">
                <adec:decorative xmlns:adec="http://schemas.microsoft.com/office/drawing/2017/decorative" val="1"/>
              </a:ext>
            </a:extLst>
          </p:cNvPr>
          <p:cNvSpPr/>
          <p:nvPr userDrawn="1"/>
        </p:nvSpPr>
        <p:spPr>
          <a:xfrm>
            <a:off x="0" y="-9939"/>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UW–Madison logo with white text on a black background">
            <a:extLst>
              <a:ext uri="{FF2B5EF4-FFF2-40B4-BE49-F238E27FC236}">
                <a16:creationId xmlns:a16="http://schemas.microsoft.com/office/drawing/2014/main" id="{9442AFA6-CAED-D743-9BD0-FB7276EC21DE}"/>
              </a:ext>
            </a:extLst>
          </p:cNvPr>
          <p:cNvPicPr>
            <a:picLocks noChangeAspect="1"/>
          </p:cNvPicPr>
          <p:nvPr userDrawn="1"/>
        </p:nvPicPr>
        <p:blipFill>
          <a:blip r:embed="rId2"/>
          <a:stretch>
            <a:fillRect/>
          </a:stretch>
        </p:blipFill>
        <p:spPr>
          <a:xfrm>
            <a:off x="4557092" y="2911281"/>
            <a:ext cx="3077817" cy="1035438"/>
          </a:xfrm>
          <a:prstGeom prst="rect">
            <a:avLst/>
          </a:prstGeom>
        </p:spPr>
      </p:pic>
      <p:sp>
        <p:nvSpPr>
          <p:cNvPr id="2" name="Title 1">
            <a:extLst>
              <a:ext uri="{FF2B5EF4-FFF2-40B4-BE49-F238E27FC236}">
                <a16:creationId xmlns:a16="http://schemas.microsoft.com/office/drawing/2014/main" id="{B5D12E06-23AB-9F35-311A-C472E2F129AB}"/>
              </a:ext>
            </a:extLst>
          </p:cNvPr>
          <p:cNvSpPr>
            <a:spLocks noGrp="1"/>
          </p:cNvSpPr>
          <p:nvPr>
            <p:ph type="title" hasCustomPrompt="1"/>
          </p:nvPr>
        </p:nvSpPr>
        <p:spPr>
          <a:xfrm>
            <a:off x="0" y="-251986"/>
            <a:ext cx="10668000" cy="242047"/>
          </a:xfrm>
        </p:spPr>
        <p:txBody>
          <a:bodyPr>
            <a:normAutofit/>
          </a:bodyPr>
          <a:lstStyle>
            <a:lvl1pPr>
              <a:defRPr sz="1200" b="0" i="0">
                <a:latin typeface="Arial" panose="020B0604020202020204" pitchFamily="34" charset="0"/>
                <a:cs typeface="Arial" panose="020B0604020202020204" pitchFamily="34" charset="0"/>
              </a:defRPr>
            </a:lvl1pPr>
          </a:lstStyle>
          <a:p>
            <a:r>
              <a:rPr lang="en-US" dirty="0"/>
              <a:t>Black Closing Slide</a:t>
            </a:r>
          </a:p>
        </p:txBody>
      </p:sp>
    </p:spTree>
    <p:extLst>
      <p:ext uri="{BB962C8B-B14F-4D97-AF65-F5344CB8AC3E}">
        <p14:creationId xmlns:p14="http://schemas.microsoft.com/office/powerpoint/2010/main" val="2790528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Content_1 column">
  <p:cSld name="1_Title and Content_1 column">
    <p:spTree>
      <p:nvGrpSpPr>
        <p:cNvPr id="1" name="Shape 32"/>
        <p:cNvGrpSpPr/>
        <p:nvPr/>
      </p:nvGrpSpPr>
      <p:grpSpPr>
        <a:xfrm>
          <a:off x="0" y="0"/>
          <a:ext cx="0" cy="0"/>
          <a:chOff x="0" y="0"/>
          <a:chExt cx="0" cy="0"/>
        </a:xfrm>
      </p:grpSpPr>
      <p:sp>
        <p:nvSpPr>
          <p:cNvPr id="33" name="Google Shape;33;p5"/>
          <p:cNvSpPr txBox="1">
            <a:spLocks noGrp="1"/>
          </p:cNvSpPr>
          <p:nvPr>
            <p:ph type="ftr" idx="11"/>
          </p:nvPr>
        </p:nvSpPr>
        <p:spPr>
          <a:xfrm>
            <a:off x="0" y="6505057"/>
            <a:ext cx="1060586" cy="344710"/>
          </a:xfrm>
          <a:prstGeom prst="rect">
            <a:avLst/>
          </a:prstGeom>
          <a:solidFill>
            <a:schemeClr val="accent1"/>
          </a:solidFill>
          <a:ln>
            <a:noFill/>
          </a:ln>
        </p:spPr>
        <p:txBody>
          <a:bodyPr spcFirstLastPara="1" wrap="square" lIns="91425" tIns="64000" rIns="91425" bIns="64000" anchor="ctr" anchorCtr="0">
            <a:sp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p:nvPr/>
        </p:nvSpPr>
        <p:spPr>
          <a:xfrm>
            <a:off x="495300" y="1625704"/>
            <a:ext cx="471523" cy="9400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5" name="Google Shape;35;p5"/>
          <p:cNvSpPr txBox="1">
            <a:spLocks noGrp="1"/>
          </p:cNvSpPr>
          <p:nvPr>
            <p:ph type="body" idx="1"/>
          </p:nvPr>
        </p:nvSpPr>
        <p:spPr>
          <a:xfrm>
            <a:off x="495300" y="457200"/>
            <a:ext cx="10668000" cy="1066800"/>
          </a:xfrm>
          <a:prstGeom prst="rect">
            <a:avLst/>
          </a:prstGeom>
          <a:noFill/>
          <a:ln>
            <a:noFill/>
          </a:ln>
        </p:spPr>
        <p:txBody>
          <a:bodyPr spcFirstLastPara="1" wrap="square" lIns="0" tIns="45700" rIns="91425" bIns="0" anchor="b" anchorCtr="0">
            <a:normAutofit/>
          </a:bodyPr>
          <a:lstStyle>
            <a:lvl1pPr marL="457200" lvl="0" indent="-228600" algn="l">
              <a:lnSpc>
                <a:spcPct val="90000"/>
              </a:lnSpc>
              <a:spcBef>
                <a:spcPts val="1000"/>
              </a:spcBef>
              <a:spcAft>
                <a:spcPts val="0"/>
              </a:spcAft>
              <a:buSzPts val="3060"/>
              <a:buNone/>
              <a:defRPr sz="3400" b="1">
                <a:solidFill>
                  <a:srgbClr val="353535"/>
                </a:solidFill>
              </a:defRPr>
            </a:lvl1pPr>
            <a:lvl2pPr marL="914400" lvl="1" indent="-431800" algn="l">
              <a:lnSpc>
                <a:spcPct val="90000"/>
              </a:lnSpc>
              <a:spcBef>
                <a:spcPts val="500"/>
              </a:spcBef>
              <a:spcAft>
                <a:spcPts val="0"/>
              </a:spcAft>
              <a:buClr>
                <a:schemeClr val="dk1"/>
              </a:buClr>
              <a:buSzPts val="3200"/>
              <a:buChar char="•"/>
              <a:defRPr sz="3200" b="1"/>
            </a:lvl2pPr>
            <a:lvl3pPr marL="1371600" lvl="2" indent="-431800" algn="l">
              <a:lnSpc>
                <a:spcPct val="90000"/>
              </a:lnSpc>
              <a:spcBef>
                <a:spcPts val="500"/>
              </a:spcBef>
              <a:spcAft>
                <a:spcPts val="0"/>
              </a:spcAft>
              <a:buClr>
                <a:schemeClr val="dk1"/>
              </a:buClr>
              <a:buSzPts val="3200"/>
              <a:buChar char="•"/>
              <a:defRPr sz="3200" b="1"/>
            </a:lvl3pPr>
            <a:lvl4pPr marL="1828800" lvl="3" indent="-431800" algn="l">
              <a:lnSpc>
                <a:spcPct val="90000"/>
              </a:lnSpc>
              <a:spcBef>
                <a:spcPts val="500"/>
              </a:spcBef>
              <a:spcAft>
                <a:spcPts val="0"/>
              </a:spcAft>
              <a:buClr>
                <a:schemeClr val="dk1"/>
              </a:buClr>
              <a:buSzPts val="3200"/>
              <a:buChar char="•"/>
              <a:defRPr sz="3200" b="1"/>
            </a:lvl4pPr>
            <a:lvl5pPr marL="2286000" lvl="4" indent="-431800" algn="l">
              <a:lnSpc>
                <a:spcPct val="90000"/>
              </a:lnSpc>
              <a:spcBef>
                <a:spcPts val="500"/>
              </a:spcBef>
              <a:spcAft>
                <a:spcPts val="0"/>
              </a:spcAft>
              <a:buClr>
                <a:schemeClr val="dk1"/>
              </a:buClr>
              <a:buSzPts val="3200"/>
              <a:buChar char="•"/>
              <a:defRPr sz="32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495300" y="1828800"/>
            <a:ext cx="10668000" cy="4446000"/>
          </a:xfrm>
          <a:prstGeom prst="rect">
            <a:avLst/>
          </a:prstGeom>
          <a:noFill/>
          <a:ln>
            <a:noFill/>
          </a:ln>
        </p:spPr>
        <p:txBody>
          <a:bodyPr spcFirstLastPara="1" wrap="square" lIns="0" tIns="45700" rIns="91425" bIns="45700" anchor="t" anchorCtr="0">
            <a:normAutofit/>
          </a:bodyPr>
          <a:lstStyle>
            <a:lvl1pPr marL="457200" lvl="0" indent="-377190" algn="l">
              <a:lnSpc>
                <a:spcPct val="90000"/>
              </a:lnSpc>
              <a:spcBef>
                <a:spcPts val="1000"/>
              </a:spcBef>
              <a:spcAft>
                <a:spcPts val="0"/>
              </a:spcAft>
              <a:buSzPts val="2340"/>
              <a:buFont typeface="Arial"/>
              <a:buChar char="-"/>
              <a:defRPr sz="2600">
                <a:solidFill>
                  <a:srgbClr val="353535"/>
                </a:solidFill>
              </a:defRPr>
            </a:lvl1pPr>
            <a:lvl2pPr marL="914400" lvl="1" indent="-361950" algn="l">
              <a:lnSpc>
                <a:spcPct val="90000"/>
              </a:lnSpc>
              <a:spcBef>
                <a:spcPts val="500"/>
              </a:spcBef>
              <a:spcAft>
                <a:spcPts val="0"/>
              </a:spcAft>
              <a:buClr>
                <a:schemeClr val="dk1"/>
              </a:buClr>
              <a:buSzPts val="2100"/>
              <a:buChar char="-"/>
              <a:defRPr sz="2100"/>
            </a:lvl2pPr>
            <a:lvl3pPr marL="1371600" lvl="2" indent="-361950" algn="l">
              <a:lnSpc>
                <a:spcPct val="90000"/>
              </a:lnSpc>
              <a:spcBef>
                <a:spcPts val="500"/>
              </a:spcBef>
              <a:spcAft>
                <a:spcPts val="0"/>
              </a:spcAft>
              <a:buClr>
                <a:schemeClr val="dk1"/>
              </a:buClr>
              <a:buSzPts val="2100"/>
              <a:buChar char="-"/>
              <a:defRPr sz="2100"/>
            </a:lvl3pPr>
            <a:lvl4pPr marL="1828800" lvl="3" indent="-361950" algn="l">
              <a:lnSpc>
                <a:spcPct val="90000"/>
              </a:lnSpc>
              <a:spcBef>
                <a:spcPts val="500"/>
              </a:spcBef>
              <a:spcAft>
                <a:spcPts val="0"/>
              </a:spcAft>
              <a:buClr>
                <a:schemeClr val="dk1"/>
              </a:buClr>
              <a:buSzPts val="2100"/>
              <a:buChar char="-"/>
              <a:defRPr sz="2100"/>
            </a:lvl4pPr>
            <a:lvl5pPr marL="2286000" lvl="4" indent="-361950" algn="l">
              <a:lnSpc>
                <a:spcPct val="90000"/>
              </a:lnSpc>
              <a:spcBef>
                <a:spcPts val="500"/>
              </a:spcBef>
              <a:spcAft>
                <a:spcPts val="0"/>
              </a:spcAft>
              <a:buClr>
                <a:schemeClr val="dk1"/>
              </a:buClr>
              <a:buSzPts val="2100"/>
              <a:buChar char="-"/>
              <a:defRPr sz="2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5"/>
          <p:cNvSpPr txBox="1">
            <a:spLocks noGrp="1"/>
          </p:cNvSpPr>
          <p:nvPr>
            <p:ph type="body" idx="3"/>
          </p:nvPr>
        </p:nvSpPr>
        <p:spPr>
          <a:xfrm>
            <a:off x="0" y="6498902"/>
            <a:ext cx="6345327" cy="350865"/>
          </a:xfrm>
          <a:prstGeom prst="rect">
            <a:avLst/>
          </a:prstGeom>
          <a:solidFill>
            <a:schemeClr val="accent1"/>
          </a:solidFill>
          <a:ln>
            <a:noFill/>
          </a:ln>
        </p:spPr>
        <p:txBody>
          <a:bodyPr spcFirstLastPara="1" wrap="square" lIns="274300" tIns="64000" rIns="91425" bIns="91425" anchor="ctr" anchorCtr="0">
            <a:spAutoFit/>
          </a:bodyPr>
          <a:lstStyle>
            <a:lvl1pPr marL="457200" lvl="0" indent="-228600" algn="l">
              <a:lnSpc>
                <a:spcPct val="90000"/>
              </a:lnSpc>
              <a:spcBef>
                <a:spcPts val="1000"/>
              </a:spcBef>
              <a:spcAft>
                <a:spcPts val="0"/>
              </a:spcAft>
              <a:buSzPts val="1260"/>
              <a:buNone/>
              <a:defRPr sz="1400">
                <a:solidFill>
                  <a:schemeClr val="lt1"/>
                </a:solidFill>
              </a:defRPr>
            </a:lvl1pPr>
            <a:lvl2pPr marL="914400" lvl="1" indent="-317500" algn="l">
              <a:lnSpc>
                <a:spcPct val="90000"/>
              </a:lnSpc>
              <a:spcBef>
                <a:spcPts val="500"/>
              </a:spcBef>
              <a:spcAft>
                <a:spcPts val="0"/>
              </a:spcAft>
              <a:buClr>
                <a:schemeClr val="dk1"/>
              </a:buClr>
              <a:buSzPts val="1400"/>
              <a:buChar char="•"/>
              <a:defRPr sz="1400"/>
            </a:lvl2pPr>
            <a:lvl3pPr marL="1371600" lvl="2" indent="-317500" algn="l">
              <a:lnSpc>
                <a:spcPct val="90000"/>
              </a:lnSpc>
              <a:spcBef>
                <a:spcPts val="500"/>
              </a:spcBef>
              <a:spcAft>
                <a:spcPts val="0"/>
              </a:spcAft>
              <a:buClr>
                <a:schemeClr val="dk1"/>
              </a:buClr>
              <a:buSzPts val="1400"/>
              <a:buChar char="•"/>
              <a:defRPr sz="1400"/>
            </a:lvl3pPr>
            <a:lvl4pPr marL="1828800" lvl="3" indent="-317500" algn="l">
              <a:lnSpc>
                <a:spcPct val="90000"/>
              </a:lnSpc>
              <a:spcBef>
                <a:spcPts val="500"/>
              </a:spcBef>
              <a:spcAft>
                <a:spcPts val="0"/>
              </a:spcAft>
              <a:buClr>
                <a:schemeClr val="dk1"/>
              </a:buClr>
              <a:buSzPts val="1400"/>
              <a:buChar char="•"/>
              <a:defRPr sz="1400"/>
            </a:lvl4pPr>
            <a:lvl5pPr marL="2286000" lvl="4" indent="-317500" algn="l">
              <a:lnSpc>
                <a:spcPct val="90000"/>
              </a:lnSpc>
              <a:spcBef>
                <a:spcPts val="500"/>
              </a:spcBef>
              <a:spcAft>
                <a:spcPts val="0"/>
              </a:spcAft>
              <a:buClr>
                <a:schemeClr val="dk1"/>
              </a:buClr>
              <a:buSzPts val="1400"/>
              <a:buChar char="•"/>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8128737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TITLE_AND_BODY" type="title">
  <p:cSld name="TITLE_AND_BODY">
    <p:spTree>
      <p:nvGrpSpPr>
        <p:cNvPr id="1" name="Shape 67"/>
        <p:cNvGrpSpPr/>
        <p:nvPr/>
      </p:nvGrpSpPr>
      <p:grpSpPr>
        <a:xfrm>
          <a:off x="0" y="0"/>
          <a:ext cx="0" cy="0"/>
          <a:chOff x="0" y="0"/>
          <a:chExt cx="0" cy="0"/>
        </a:xfrm>
      </p:grpSpPr>
      <p:sp>
        <p:nvSpPr>
          <p:cNvPr id="68" name="Google Shape;68;g3685404dd5e_1_6"/>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 name="Google Shape;69;g3685404dd5e_1_6"/>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0" name="Google Shape;70;g3685404dd5e_1_6"/>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71" name="Google Shape;71;g3685404dd5e_1_6" descr="Google Shape;17;p12"/>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72" name="Google Shape;72;g3685404dd5e_1_6"/>
          <p:cNvSpPr txBox="1">
            <a:spLocks noGrp="1"/>
          </p:cNvSpPr>
          <p:nvPr>
            <p:ph type="title"/>
          </p:nvPr>
        </p:nvSpPr>
        <p:spPr>
          <a:xfrm>
            <a:off x="609600" y="107898"/>
            <a:ext cx="10971215" cy="1143001"/>
          </a:xfrm>
          <a:prstGeom prst="rect">
            <a:avLst/>
          </a:prstGeom>
          <a:noFill/>
          <a:ln>
            <a:noFill/>
          </a:ln>
        </p:spPr>
        <p:txBody>
          <a:bodyPr spcFirstLastPara="1" wrap="square" lIns="0" tIns="0" rIns="0" bIns="0" anchor="ctr" anchorCtr="0">
            <a:normAutofit/>
          </a:bodyPr>
          <a:lstStyle>
            <a:lvl1pPr lvl="0" algn="ctr">
              <a:lnSpc>
                <a:spcPct val="93000"/>
              </a:lnSpc>
              <a:spcBef>
                <a:spcPts val="0"/>
              </a:spcBef>
              <a:spcAft>
                <a:spcPts val="0"/>
              </a:spcAft>
              <a:buClr>
                <a:srgbClr val="000000"/>
              </a:buClr>
              <a:buSzPts val="1800"/>
              <a:buNone/>
              <a:defRPr/>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73" name="Google Shape;73;g3685404dd5e_1_6"/>
          <p:cNvSpPr txBox="1">
            <a:spLocks noGrp="1"/>
          </p:cNvSpPr>
          <p:nvPr>
            <p:ph type="body" idx="1"/>
          </p:nvPr>
        </p:nvSpPr>
        <p:spPr>
          <a:xfrm>
            <a:off x="609600" y="1604962"/>
            <a:ext cx="10971215" cy="3975102"/>
          </a:xfrm>
          <a:prstGeom prst="rect">
            <a:avLst/>
          </a:prstGeom>
          <a:noFill/>
          <a:ln>
            <a:noFill/>
          </a:ln>
        </p:spPr>
        <p:txBody>
          <a:bodyPr spcFirstLastPara="1" wrap="square" lIns="0" tIns="0" rIns="0" bIns="0" anchor="t" anchorCtr="0">
            <a:normAutofit/>
          </a:bodyPr>
          <a:lstStyle>
            <a:lvl1pPr marL="457200" lvl="0" indent="-228600" algn="l">
              <a:lnSpc>
                <a:spcPct val="93000"/>
              </a:lnSpc>
              <a:spcBef>
                <a:spcPts val="1400"/>
              </a:spcBef>
              <a:spcAft>
                <a:spcPts val="0"/>
              </a:spcAft>
              <a:buClr>
                <a:srgbClr val="000000"/>
              </a:buClr>
              <a:buSzPts val="1800"/>
              <a:buNone/>
              <a:defRPr/>
            </a:lvl1pPr>
            <a:lvl2pPr marL="914400" lvl="1" indent="-228600" algn="l">
              <a:lnSpc>
                <a:spcPct val="93000"/>
              </a:lnSpc>
              <a:spcBef>
                <a:spcPts val="1400"/>
              </a:spcBef>
              <a:spcAft>
                <a:spcPts val="0"/>
              </a:spcAft>
              <a:buClr>
                <a:srgbClr val="000000"/>
              </a:buClr>
              <a:buSzPts val="1800"/>
              <a:buNone/>
              <a:defRPr/>
            </a:lvl2pPr>
            <a:lvl3pPr marL="1371600" lvl="2" indent="-228600" algn="l">
              <a:lnSpc>
                <a:spcPct val="93000"/>
              </a:lnSpc>
              <a:spcBef>
                <a:spcPts val="1400"/>
              </a:spcBef>
              <a:spcAft>
                <a:spcPts val="0"/>
              </a:spcAft>
              <a:buClr>
                <a:srgbClr val="000000"/>
              </a:buClr>
              <a:buSzPts val="1800"/>
              <a:buNone/>
              <a:defRPr/>
            </a:lvl3pPr>
            <a:lvl4pPr marL="1828800" lvl="3" indent="-228600" algn="l">
              <a:lnSpc>
                <a:spcPct val="93000"/>
              </a:lnSpc>
              <a:spcBef>
                <a:spcPts val="1400"/>
              </a:spcBef>
              <a:spcAft>
                <a:spcPts val="0"/>
              </a:spcAft>
              <a:buClr>
                <a:srgbClr val="000000"/>
              </a:buClr>
              <a:buSzPts val="1800"/>
              <a:buNone/>
              <a:defRPr/>
            </a:lvl4pPr>
            <a:lvl5pPr marL="2286000" lvl="4" indent="-228600" algn="l">
              <a:lnSpc>
                <a:spcPct val="93000"/>
              </a:lnSpc>
              <a:spcBef>
                <a:spcPts val="1400"/>
              </a:spcBef>
              <a:spcAft>
                <a:spcPts val="0"/>
              </a:spcAft>
              <a:buClr>
                <a:srgbClr val="000000"/>
              </a:buClr>
              <a:buSzPts val="1800"/>
              <a:buNone/>
              <a:defRPr/>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74" name="Google Shape;74;g3685404dd5e_1_6"/>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46351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4041415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Two Content" type="tx">
  <p:cSld name="Two Content">
    <p:spTree>
      <p:nvGrpSpPr>
        <p:cNvPr id="1" name="Shape 75"/>
        <p:cNvGrpSpPr/>
        <p:nvPr/>
      </p:nvGrpSpPr>
      <p:grpSpPr>
        <a:xfrm>
          <a:off x="0" y="0"/>
          <a:ext cx="0" cy="0"/>
          <a:chOff x="0" y="0"/>
          <a:chExt cx="0" cy="0"/>
        </a:xfrm>
      </p:grpSpPr>
      <p:sp>
        <p:nvSpPr>
          <p:cNvPr id="76" name="Google Shape;76;g3685404dd5e_1_14"/>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7" name="Google Shape;77;g3685404dd5e_1_14"/>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78" name="Google Shape;78;g3685404dd5e_1_14"/>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79" name="Google Shape;79;g3685404dd5e_1_14" descr="Google Shape;25;p13"/>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80" name="Google Shape;80;g3685404dd5e_1_14"/>
          <p:cNvSpPr txBox="1">
            <a:spLocks noGrp="1"/>
          </p:cNvSpPr>
          <p:nvPr>
            <p:ph type="title"/>
          </p:nvPr>
        </p:nvSpPr>
        <p:spPr>
          <a:xfrm>
            <a:off x="609600" y="100778"/>
            <a:ext cx="10971215" cy="1143002"/>
          </a:xfrm>
          <a:prstGeom prst="rect">
            <a:avLst/>
          </a:prstGeom>
          <a:noFill/>
          <a:ln>
            <a:noFill/>
          </a:ln>
        </p:spPr>
        <p:txBody>
          <a:bodyPr spcFirstLastPara="1" wrap="square" lIns="0" tIns="0" rIns="0" bIns="0" anchor="ctr" anchorCtr="0">
            <a:normAutofit/>
          </a:bodyPr>
          <a:lstStyle>
            <a:lvl1pPr lvl="0" algn="ctr">
              <a:lnSpc>
                <a:spcPct val="93000"/>
              </a:lnSpc>
              <a:spcBef>
                <a:spcPts val="0"/>
              </a:spcBef>
              <a:spcAft>
                <a:spcPts val="0"/>
              </a:spcAft>
              <a:buClr>
                <a:srgbClr val="000000"/>
              </a:buClr>
              <a:buSzPts val="1800"/>
              <a:buNone/>
              <a:defRPr/>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81" name="Google Shape;81;g3685404dd5e_1_14"/>
          <p:cNvSpPr txBox="1">
            <a:spLocks noGrp="1"/>
          </p:cNvSpPr>
          <p:nvPr>
            <p:ph type="body" idx="1"/>
          </p:nvPr>
        </p:nvSpPr>
        <p:spPr>
          <a:xfrm>
            <a:off x="609600" y="1604962"/>
            <a:ext cx="5408613" cy="3975102"/>
          </a:xfrm>
          <a:prstGeom prst="rect">
            <a:avLst/>
          </a:prstGeom>
          <a:noFill/>
          <a:ln>
            <a:noFill/>
          </a:ln>
        </p:spPr>
        <p:txBody>
          <a:bodyPr spcFirstLastPara="1" wrap="square" lIns="0" tIns="0" rIns="0" bIns="0" anchor="t" anchorCtr="0">
            <a:normAutofit/>
          </a:bodyPr>
          <a:lstStyle>
            <a:lvl1pPr marL="457200" lvl="0" indent="-228600" algn="l">
              <a:lnSpc>
                <a:spcPct val="93000"/>
              </a:lnSpc>
              <a:spcBef>
                <a:spcPts val="1400"/>
              </a:spcBef>
              <a:spcAft>
                <a:spcPts val="0"/>
              </a:spcAft>
              <a:buClr>
                <a:srgbClr val="000000"/>
              </a:buClr>
              <a:buSzPts val="1800"/>
              <a:buNone/>
              <a:defRPr/>
            </a:lvl1pPr>
            <a:lvl2pPr marL="914400" lvl="1" indent="-228600" algn="l">
              <a:lnSpc>
                <a:spcPct val="93000"/>
              </a:lnSpc>
              <a:spcBef>
                <a:spcPts val="1400"/>
              </a:spcBef>
              <a:spcAft>
                <a:spcPts val="0"/>
              </a:spcAft>
              <a:buClr>
                <a:srgbClr val="000000"/>
              </a:buClr>
              <a:buSzPts val="1800"/>
              <a:buNone/>
              <a:defRPr/>
            </a:lvl2pPr>
            <a:lvl3pPr marL="1371600" lvl="2" indent="-228600" algn="l">
              <a:lnSpc>
                <a:spcPct val="93000"/>
              </a:lnSpc>
              <a:spcBef>
                <a:spcPts val="1400"/>
              </a:spcBef>
              <a:spcAft>
                <a:spcPts val="0"/>
              </a:spcAft>
              <a:buClr>
                <a:srgbClr val="000000"/>
              </a:buClr>
              <a:buSzPts val="1800"/>
              <a:buNone/>
              <a:defRPr/>
            </a:lvl3pPr>
            <a:lvl4pPr marL="1828800" lvl="3" indent="-228600" algn="l">
              <a:lnSpc>
                <a:spcPct val="93000"/>
              </a:lnSpc>
              <a:spcBef>
                <a:spcPts val="1400"/>
              </a:spcBef>
              <a:spcAft>
                <a:spcPts val="0"/>
              </a:spcAft>
              <a:buClr>
                <a:srgbClr val="000000"/>
              </a:buClr>
              <a:buSzPts val="1800"/>
              <a:buNone/>
              <a:defRPr/>
            </a:lvl4pPr>
            <a:lvl5pPr marL="2286000" lvl="4" indent="-228600" algn="l">
              <a:lnSpc>
                <a:spcPct val="93000"/>
              </a:lnSpc>
              <a:spcBef>
                <a:spcPts val="1400"/>
              </a:spcBef>
              <a:spcAft>
                <a:spcPts val="0"/>
              </a:spcAft>
              <a:buClr>
                <a:srgbClr val="000000"/>
              </a:buClr>
              <a:buSzPts val="1800"/>
              <a:buNone/>
              <a:defRPr/>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82" name="Google Shape;82;g3685404dd5e_1_14"/>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511635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End-red">
  <p:cSld name="End-red">
    <p:spTree>
      <p:nvGrpSpPr>
        <p:cNvPr id="1" name="Shape 83"/>
        <p:cNvGrpSpPr/>
        <p:nvPr/>
      </p:nvGrpSpPr>
      <p:grpSpPr>
        <a:xfrm>
          <a:off x="0" y="0"/>
          <a:ext cx="0" cy="0"/>
          <a:chOff x="0" y="0"/>
          <a:chExt cx="0" cy="0"/>
        </a:xfrm>
      </p:grpSpPr>
      <p:sp>
        <p:nvSpPr>
          <p:cNvPr id="84" name="Google Shape;84;g3685404dd5e_1_22"/>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858176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p:cSld name="TITLE">
    <p:spTree>
      <p:nvGrpSpPr>
        <p:cNvPr id="1" name="Shape 85"/>
        <p:cNvGrpSpPr/>
        <p:nvPr/>
      </p:nvGrpSpPr>
      <p:grpSpPr>
        <a:xfrm>
          <a:off x="0" y="0"/>
          <a:ext cx="0" cy="0"/>
          <a:chOff x="0" y="0"/>
          <a:chExt cx="0" cy="0"/>
        </a:xfrm>
      </p:grpSpPr>
      <p:sp>
        <p:nvSpPr>
          <p:cNvPr id="86" name="Google Shape;86;g3685404dd5e_1_24"/>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87" name="Google Shape;87;g3685404dd5e_1_24"/>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88" name="Google Shape;88;g3685404dd5e_1_24"/>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89" name="Google Shape;89;g3685404dd5e_1_24" descr="Google Shape;9;p11"/>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90" name="Google Shape;90;g3685404dd5e_1_24"/>
          <p:cNvSpPr txBox="1">
            <a:spLocks noGrp="1"/>
          </p:cNvSpPr>
          <p:nvPr>
            <p:ph type="title"/>
          </p:nvPr>
        </p:nvSpPr>
        <p:spPr>
          <a:xfrm>
            <a:off x="1524000" y="1122362"/>
            <a:ext cx="9144000" cy="2387601"/>
          </a:xfrm>
          <a:prstGeom prst="rect">
            <a:avLst/>
          </a:prstGeom>
          <a:noFill/>
          <a:ln>
            <a:noFill/>
          </a:ln>
        </p:spPr>
        <p:txBody>
          <a:bodyPr spcFirstLastPara="1" wrap="square" lIns="0" tIns="0" rIns="0" bIns="0" anchor="b" anchorCtr="0">
            <a:normAutofit/>
          </a:bodyPr>
          <a:lstStyle>
            <a:lvl1pPr lvl="0" algn="ctr">
              <a:lnSpc>
                <a:spcPct val="93000"/>
              </a:lnSpc>
              <a:spcBef>
                <a:spcPts val="0"/>
              </a:spcBef>
              <a:spcAft>
                <a:spcPts val="0"/>
              </a:spcAft>
              <a:buClr>
                <a:srgbClr val="000000"/>
              </a:buClr>
              <a:buSzPts val="6000"/>
              <a:buFont typeface="Arial"/>
              <a:buNone/>
              <a:defRPr sz="6000"/>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91" name="Google Shape;91;g3685404dd5e_1_24"/>
          <p:cNvSpPr txBox="1">
            <a:spLocks noGrp="1"/>
          </p:cNvSpPr>
          <p:nvPr>
            <p:ph type="body" idx="1"/>
          </p:nvPr>
        </p:nvSpPr>
        <p:spPr>
          <a:xfrm>
            <a:off x="1524000" y="3602037"/>
            <a:ext cx="9144000" cy="1655764"/>
          </a:xfrm>
          <a:prstGeom prst="rect">
            <a:avLst/>
          </a:prstGeom>
          <a:noFill/>
          <a:ln>
            <a:noFill/>
          </a:ln>
        </p:spPr>
        <p:txBody>
          <a:bodyPr spcFirstLastPara="1" wrap="square" lIns="0" tIns="0" rIns="0" bIns="0" anchor="t" anchorCtr="0">
            <a:normAutofit/>
          </a:bodyPr>
          <a:lstStyle>
            <a:lvl1pPr marL="457200" lvl="0" indent="-228600" algn="ctr">
              <a:lnSpc>
                <a:spcPct val="93000"/>
              </a:lnSpc>
              <a:spcBef>
                <a:spcPts val="1400"/>
              </a:spcBef>
              <a:spcAft>
                <a:spcPts val="0"/>
              </a:spcAft>
              <a:buClr>
                <a:srgbClr val="000000"/>
              </a:buClr>
              <a:buSzPts val="2400"/>
              <a:buFont typeface="Arial"/>
              <a:buNone/>
              <a:defRPr sz="2400"/>
            </a:lvl1pPr>
            <a:lvl2pPr marL="914400" lvl="1" indent="-228600" algn="ctr">
              <a:lnSpc>
                <a:spcPct val="93000"/>
              </a:lnSpc>
              <a:spcBef>
                <a:spcPts val="1400"/>
              </a:spcBef>
              <a:spcAft>
                <a:spcPts val="0"/>
              </a:spcAft>
              <a:buClr>
                <a:srgbClr val="000000"/>
              </a:buClr>
              <a:buSzPts val="2400"/>
              <a:buFont typeface="Arial"/>
              <a:buNone/>
              <a:defRPr sz="2400"/>
            </a:lvl2pPr>
            <a:lvl3pPr marL="1371600" lvl="2" indent="-228600" algn="ctr">
              <a:lnSpc>
                <a:spcPct val="93000"/>
              </a:lnSpc>
              <a:spcBef>
                <a:spcPts val="1400"/>
              </a:spcBef>
              <a:spcAft>
                <a:spcPts val="0"/>
              </a:spcAft>
              <a:buClr>
                <a:srgbClr val="000000"/>
              </a:buClr>
              <a:buSzPts val="2400"/>
              <a:buFont typeface="Arial"/>
              <a:buNone/>
              <a:defRPr sz="2400"/>
            </a:lvl3pPr>
            <a:lvl4pPr marL="1828800" lvl="3" indent="-228600" algn="ctr">
              <a:lnSpc>
                <a:spcPct val="93000"/>
              </a:lnSpc>
              <a:spcBef>
                <a:spcPts val="1400"/>
              </a:spcBef>
              <a:spcAft>
                <a:spcPts val="0"/>
              </a:spcAft>
              <a:buClr>
                <a:srgbClr val="000000"/>
              </a:buClr>
              <a:buSzPts val="2400"/>
              <a:buFont typeface="Arial"/>
              <a:buNone/>
              <a:defRPr sz="2400"/>
            </a:lvl4pPr>
            <a:lvl5pPr marL="2286000" lvl="4" indent="-228600" algn="ctr">
              <a:lnSpc>
                <a:spcPct val="93000"/>
              </a:lnSpc>
              <a:spcBef>
                <a:spcPts val="1400"/>
              </a:spcBef>
              <a:spcAft>
                <a:spcPts val="0"/>
              </a:spcAft>
              <a:buClr>
                <a:srgbClr val="000000"/>
              </a:buClr>
              <a:buSzPts val="2400"/>
              <a:buFont typeface="Arial"/>
              <a:buNone/>
              <a:defRPr sz="2400"/>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92" name="Google Shape;92;g3685404dd5e_1_24"/>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92068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Section Header">
  <p:cSld name="Section Header">
    <p:spTree>
      <p:nvGrpSpPr>
        <p:cNvPr id="1" name="Shape 93"/>
        <p:cNvGrpSpPr/>
        <p:nvPr/>
      </p:nvGrpSpPr>
      <p:grpSpPr>
        <a:xfrm>
          <a:off x="0" y="0"/>
          <a:ext cx="0" cy="0"/>
          <a:chOff x="0" y="0"/>
          <a:chExt cx="0" cy="0"/>
        </a:xfrm>
      </p:grpSpPr>
      <p:sp>
        <p:nvSpPr>
          <p:cNvPr id="94" name="Google Shape;94;g3685404dd5e_1_32"/>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95" name="Google Shape;95;g3685404dd5e_1_32"/>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96" name="Google Shape;96;g3685404dd5e_1_32"/>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97" name="Google Shape;97;g3685404dd5e_1_32" descr="Google Shape;9;p11"/>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98" name="Google Shape;98;g3685404dd5e_1_32"/>
          <p:cNvSpPr txBox="1">
            <a:spLocks noGrp="1"/>
          </p:cNvSpPr>
          <p:nvPr>
            <p:ph type="title"/>
          </p:nvPr>
        </p:nvSpPr>
        <p:spPr>
          <a:xfrm>
            <a:off x="831850" y="1709738"/>
            <a:ext cx="10515600" cy="2852737"/>
          </a:xfrm>
          <a:prstGeom prst="rect">
            <a:avLst/>
          </a:prstGeom>
          <a:noFill/>
          <a:ln>
            <a:noFill/>
          </a:ln>
        </p:spPr>
        <p:txBody>
          <a:bodyPr spcFirstLastPara="1" wrap="square" lIns="0" tIns="0" rIns="0" bIns="0" anchor="b" anchorCtr="0">
            <a:normAutofit/>
          </a:bodyPr>
          <a:lstStyle>
            <a:lvl1pPr lvl="0" algn="ctr">
              <a:lnSpc>
                <a:spcPct val="93000"/>
              </a:lnSpc>
              <a:spcBef>
                <a:spcPts val="0"/>
              </a:spcBef>
              <a:spcAft>
                <a:spcPts val="0"/>
              </a:spcAft>
              <a:buClr>
                <a:srgbClr val="000000"/>
              </a:buClr>
              <a:buSzPts val="6000"/>
              <a:buFont typeface="Arial"/>
              <a:buNone/>
              <a:defRPr sz="6000"/>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99" name="Google Shape;99;g3685404dd5e_1_32"/>
          <p:cNvSpPr txBox="1">
            <a:spLocks noGrp="1"/>
          </p:cNvSpPr>
          <p:nvPr>
            <p:ph type="body" idx="1"/>
          </p:nvPr>
        </p:nvSpPr>
        <p:spPr>
          <a:xfrm>
            <a:off x="831850" y="4589462"/>
            <a:ext cx="10515600" cy="1500189"/>
          </a:xfrm>
          <a:prstGeom prst="rect">
            <a:avLst/>
          </a:prstGeom>
          <a:noFill/>
          <a:ln>
            <a:noFill/>
          </a:ln>
        </p:spPr>
        <p:txBody>
          <a:bodyPr spcFirstLastPara="1" wrap="square" lIns="0" tIns="0" rIns="0" bIns="0" anchor="t" anchorCtr="0">
            <a:normAutofit/>
          </a:bodyPr>
          <a:lstStyle>
            <a:lvl1pPr marL="457200" lvl="0" indent="-228600" algn="l">
              <a:lnSpc>
                <a:spcPct val="93000"/>
              </a:lnSpc>
              <a:spcBef>
                <a:spcPts val="1400"/>
              </a:spcBef>
              <a:spcAft>
                <a:spcPts val="0"/>
              </a:spcAft>
              <a:buClr>
                <a:srgbClr val="000000"/>
              </a:buClr>
              <a:buSzPts val="2400"/>
              <a:buFont typeface="Arial"/>
              <a:buNone/>
              <a:defRPr sz="2400"/>
            </a:lvl1pPr>
            <a:lvl2pPr marL="914400" lvl="1" indent="-228600" algn="l">
              <a:lnSpc>
                <a:spcPct val="93000"/>
              </a:lnSpc>
              <a:spcBef>
                <a:spcPts val="1400"/>
              </a:spcBef>
              <a:spcAft>
                <a:spcPts val="0"/>
              </a:spcAft>
              <a:buClr>
                <a:srgbClr val="000000"/>
              </a:buClr>
              <a:buSzPts val="2400"/>
              <a:buFont typeface="Arial"/>
              <a:buNone/>
              <a:defRPr sz="2400"/>
            </a:lvl2pPr>
            <a:lvl3pPr marL="1371600" lvl="2" indent="-228600" algn="l">
              <a:lnSpc>
                <a:spcPct val="93000"/>
              </a:lnSpc>
              <a:spcBef>
                <a:spcPts val="1400"/>
              </a:spcBef>
              <a:spcAft>
                <a:spcPts val="0"/>
              </a:spcAft>
              <a:buClr>
                <a:srgbClr val="000000"/>
              </a:buClr>
              <a:buSzPts val="2400"/>
              <a:buFont typeface="Arial"/>
              <a:buNone/>
              <a:defRPr sz="2400"/>
            </a:lvl3pPr>
            <a:lvl4pPr marL="1828800" lvl="3" indent="-228600" algn="l">
              <a:lnSpc>
                <a:spcPct val="93000"/>
              </a:lnSpc>
              <a:spcBef>
                <a:spcPts val="1400"/>
              </a:spcBef>
              <a:spcAft>
                <a:spcPts val="0"/>
              </a:spcAft>
              <a:buClr>
                <a:srgbClr val="000000"/>
              </a:buClr>
              <a:buSzPts val="2400"/>
              <a:buFont typeface="Arial"/>
              <a:buNone/>
              <a:defRPr sz="2400"/>
            </a:lvl4pPr>
            <a:lvl5pPr marL="2286000" lvl="4" indent="-228600" algn="l">
              <a:lnSpc>
                <a:spcPct val="93000"/>
              </a:lnSpc>
              <a:spcBef>
                <a:spcPts val="1400"/>
              </a:spcBef>
              <a:spcAft>
                <a:spcPts val="0"/>
              </a:spcAft>
              <a:buClr>
                <a:srgbClr val="000000"/>
              </a:buClr>
              <a:buSzPts val="2400"/>
              <a:buFont typeface="Arial"/>
              <a:buNone/>
              <a:defRPr sz="2400"/>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100" name="Google Shape;100;g3685404dd5e_1_32"/>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12983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Comparison">
  <p:cSld name="Comparison">
    <p:spTree>
      <p:nvGrpSpPr>
        <p:cNvPr id="1" name="Shape 101"/>
        <p:cNvGrpSpPr/>
        <p:nvPr/>
      </p:nvGrpSpPr>
      <p:grpSpPr>
        <a:xfrm>
          <a:off x="0" y="0"/>
          <a:ext cx="0" cy="0"/>
          <a:chOff x="0" y="0"/>
          <a:chExt cx="0" cy="0"/>
        </a:xfrm>
      </p:grpSpPr>
      <p:sp>
        <p:nvSpPr>
          <p:cNvPr id="102" name="Google Shape;102;g3685404dd5e_1_40"/>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03" name="Google Shape;103;g3685404dd5e_1_40"/>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04" name="Google Shape;104;g3685404dd5e_1_40"/>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105" name="Google Shape;105;g3685404dd5e_1_40" descr="Google Shape;9;p11"/>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106" name="Google Shape;106;g3685404dd5e_1_40"/>
          <p:cNvSpPr txBox="1">
            <a:spLocks noGrp="1"/>
          </p:cNvSpPr>
          <p:nvPr>
            <p:ph type="title"/>
          </p:nvPr>
        </p:nvSpPr>
        <p:spPr>
          <a:xfrm>
            <a:off x="838200" y="95864"/>
            <a:ext cx="10515600" cy="1325563"/>
          </a:xfrm>
          <a:prstGeom prst="rect">
            <a:avLst/>
          </a:prstGeom>
          <a:noFill/>
          <a:ln>
            <a:noFill/>
          </a:ln>
        </p:spPr>
        <p:txBody>
          <a:bodyPr spcFirstLastPara="1" wrap="square" lIns="0" tIns="0" rIns="0" bIns="0" anchor="ctr" anchorCtr="0">
            <a:normAutofit/>
          </a:bodyPr>
          <a:lstStyle>
            <a:lvl1pPr lvl="0" algn="ctr">
              <a:lnSpc>
                <a:spcPct val="93000"/>
              </a:lnSpc>
              <a:spcBef>
                <a:spcPts val="0"/>
              </a:spcBef>
              <a:spcAft>
                <a:spcPts val="0"/>
              </a:spcAft>
              <a:buClr>
                <a:srgbClr val="000000"/>
              </a:buClr>
              <a:buSzPts val="1800"/>
              <a:buNone/>
              <a:defRPr/>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107" name="Google Shape;107;g3685404dd5e_1_40"/>
          <p:cNvSpPr txBox="1">
            <a:spLocks noGrp="1"/>
          </p:cNvSpPr>
          <p:nvPr>
            <p:ph type="body" idx="1"/>
          </p:nvPr>
        </p:nvSpPr>
        <p:spPr>
          <a:xfrm>
            <a:off x="839787" y="1681163"/>
            <a:ext cx="5157790" cy="823914"/>
          </a:xfrm>
          <a:prstGeom prst="rect">
            <a:avLst/>
          </a:prstGeom>
          <a:noFill/>
          <a:ln>
            <a:noFill/>
          </a:ln>
        </p:spPr>
        <p:txBody>
          <a:bodyPr spcFirstLastPara="1" wrap="square" lIns="0" tIns="0" rIns="0" bIns="0" anchor="b" anchorCtr="0">
            <a:normAutofit/>
          </a:bodyPr>
          <a:lstStyle>
            <a:lvl1pPr marL="457200" lvl="0" indent="-228600" algn="l">
              <a:lnSpc>
                <a:spcPct val="93000"/>
              </a:lnSpc>
              <a:spcBef>
                <a:spcPts val="1400"/>
              </a:spcBef>
              <a:spcAft>
                <a:spcPts val="0"/>
              </a:spcAft>
              <a:buClr>
                <a:srgbClr val="000000"/>
              </a:buClr>
              <a:buSzPts val="2400"/>
              <a:buFont typeface="Arial"/>
              <a:buNone/>
              <a:defRPr sz="2400" b="1"/>
            </a:lvl1pPr>
            <a:lvl2pPr marL="914400" lvl="1" indent="-228600" algn="l">
              <a:lnSpc>
                <a:spcPct val="93000"/>
              </a:lnSpc>
              <a:spcBef>
                <a:spcPts val="1400"/>
              </a:spcBef>
              <a:spcAft>
                <a:spcPts val="0"/>
              </a:spcAft>
              <a:buClr>
                <a:srgbClr val="000000"/>
              </a:buClr>
              <a:buSzPts val="2400"/>
              <a:buFont typeface="Arial"/>
              <a:buNone/>
              <a:defRPr sz="2400" b="1"/>
            </a:lvl2pPr>
            <a:lvl3pPr marL="1371600" lvl="2" indent="-228600" algn="l">
              <a:lnSpc>
                <a:spcPct val="93000"/>
              </a:lnSpc>
              <a:spcBef>
                <a:spcPts val="1400"/>
              </a:spcBef>
              <a:spcAft>
                <a:spcPts val="0"/>
              </a:spcAft>
              <a:buClr>
                <a:srgbClr val="000000"/>
              </a:buClr>
              <a:buSzPts val="2400"/>
              <a:buFont typeface="Arial"/>
              <a:buNone/>
              <a:defRPr sz="2400" b="1"/>
            </a:lvl3pPr>
            <a:lvl4pPr marL="1828800" lvl="3" indent="-228600" algn="l">
              <a:lnSpc>
                <a:spcPct val="93000"/>
              </a:lnSpc>
              <a:spcBef>
                <a:spcPts val="1400"/>
              </a:spcBef>
              <a:spcAft>
                <a:spcPts val="0"/>
              </a:spcAft>
              <a:buClr>
                <a:srgbClr val="000000"/>
              </a:buClr>
              <a:buSzPts val="2400"/>
              <a:buFont typeface="Arial"/>
              <a:buNone/>
              <a:defRPr sz="2400" b="1"/>
            </a:lvl4pPr>
            <a:lvl5pPr marL="2286000" lvl="4" indent="-228600" algn="l">
              <a:lnSpc>
                <a:spcPct val="93000"/>
              </a:lnSpc>
              <a:spcBef>
                <a:spcPts val="1400"/>
              </a:spcBef>
              <a:spcAft>
                <a:spcPts val="0"/>
              </a:spcAft>
              <a:buClr>
                <a:srgbClr val="000000"/>
              </a:buClr>
              <a:buSzPts val="2400"/>
              <a:buFont typeface="Arial"/>
              <a:buNone/>
              <a:defRPr sz="2400" b="1"/>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108" name="Google Shape;108;g3685404dd5e_1_40"/>
          <p:cNvSpPr txBox="1">
            <a:spLocks noGrp="1"/>
          </p:cNvSpPr>
          <p:nvPr>
            <p:ph type="body" idx="2"/>
          </p:nvPr>
        </p:nvSpPr>
        <p:spPr>
          <a:xfrm>
            <a:off x="6172200" y="1681163"/>
            <a:ext cx="5183188" cy="823914"/>
          </a:xfrm>
          <a:prstGeom prst="rect">
            <a:avLst/>
          </a:prstGeom>
          <a:noFill/>
          <a:ln>
            <a:noFill/>
          </a:ln>
        </p:spPr>
        <p:txBody>
          <a:bodyPr spcFirstLastPara="1" wrap="square" lIns="0" tIns="0" rIns="0" bIns="0" anchor="b" anchorCtr="0">
            <a:normAutofit/>
          </a:bodyPr>
          <a:lstStyle>
            <a:lvl1pPr marL="457200" lvl="0" indent="-228600" algn="l">
              <a:lnSpc>
                <a:spcPct val="93000"/>
              </a:lnSpc>
              <a:spcBef>
                <a:spcPts val="1400"/>
              </a:spcBef>
              <a:spcAft>
                <a:spcPts val="0"/>
              </a:spcAft>
              <a:buClr>
                <a:srgbClr val="000000"/>
              </a:buClr>
              <a:buSzPts val="1800"/>
              <a:buNone/>
              <a:defRPr/>
            </a:lvl1pPr>
            <a:lvl2pPr marL="914400" lvl="1" indent="-228600" algn="l">
              <a:lnSpc>
                <a:spcPct val="93000"/>
              </a:lnSpc>
              <a:spcBef>
                <a:spcPts val="1400"/>
              </a:spcBef>
              <a:spcAft>
                <a:spcPts val="0"/>
              </a:spcAft>
              <a:buClr>
                <a:srgbClr val="000000"/>
              </a:buClr>
              <a:buSzPts val="1800"/>
              <a:buNone/>
              <a:defRPr/>
            </a:lvl2pPr>
            <a:lvl3pPr marL="1371600" lvl="2" indent="-228600" algn="l">
              <a:lnSpc>
                <a:spcPct val="93000"/>
              </a:lnSpc>
              <a:spcBef>
                <a:spcPts val="1400"/>
              </a:spcBef>
              <a:spcAft>
                <a:spcPts val="0"/>
              </a:spcAft>
              <a:buClr>
                <a:srgbClr val="000000"/>
              </a:buClr>
              <a:buSzPts val="1800"/>
              <a:buNone/>
              <a:defRPr/>
            </a:lvl3pPr>
            <a:lvl4pPr marL="1828800" lvl="3" indent="-228600" algn="l">
              <a:lnSpc>
                <a:spcPct val="93000"/>
              </a:lnSpc>
              <a:spcBef>
                <a:spcPts val="1400"/>
              </a:spcBef>
              <a:spcAft>
                <a:spcPts val="0"/>
              </a:spcAft>
              <a:buClr>
                <a:srgbClr val="000000"/>
              </a:buClr>
              <a:buSzPts val="1800"/>
              <a:buNone/>
              <a:defRPr/>
            </a:lvl4pPr>
            <a:lvl5pPr marL="2286000" lvl="4" indent="-228600" algn="l">
              <a:lnSpc>
                <a:spcPct val="93000"/>
              </a:lnSpc>
              <a:spcBef>
                <a:spcPts val="1400"/>
              </a:spcBef>
              <a:spcAft>
                <a:spcPts val="0"/>
              </a:spcAft>
              <a:buClr>
                <a:srgbClr val="000000"/>
              </a:buClr>
              <a:buSzPts val="1800"/>
              <a:buNone/>
              <a:defRPr/>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109" name="Google Shape;109;g3685404dd5e_1_40"/>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626375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110"/>
        <p:cNvGrpSpPr/>
        <p:nvPr/>
      </p:nvGrpSpPr>
      <p:grpSpPr>
        <a:xfrm>
          <a:off x="0" y="0"/>
          <a:ext cx="0" cy="0"/>
          <a:chOff x="0" y="0"/>
          <a:chExt cx="0" cy="0"/>
        </a:xfrm>
      </p:grpSpPr>
      <p:sp>
        <p:nvSpPr>
          <p:cNvPr id="111" name="Google Shape;111;g3685404dd5e_1_49"/>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12" name="Google Shape;112;g3685404dd5e_1_49"/>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13" name="Google Shape;113;g3685404dd5e_1_49"/>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114" name="Google Shape;114;g3685404dd5e_1_49" descr="Google Shape;9;p11"/>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115" name="Google Shape;115;g3685404dd5e_1_49"/>
          <p:cNvSpPr txBox="1">
            <a:spLocks noGrp="1"/>
          </p:cNvSpPr>
          <p:nvPr>
            <p:ph type="title"/>
          </p:nvPr>
        </p:nvSpPr>
        <p:spPr>
          <a:xfrm>
            <a:off x="610393" y="95864"/>
            <a:ext cx="10971215" cy="1143001"/>
          </a:xfrm>
          <a:prstGeom prst="rect">
            <a:avLst/>
          </a:prstGeom>
          <a:noFill/>
          <a:ln>
            <a:noFill/>
          </a:ln>
        </p:spPr>
        <p:txBody>
          <a:bodyPr spcFirstLastPara="1" wrap="square" lIns="0" tIns="0" rIns="0" bIns="0" anchor="ctr" anchorCtr="0">
            <a:normAutofit/>
          </a:bodyPr>
          <a:lstStyle>
            <a:lvl1pPr lvl="0" algn="ctr">
              <a:lnSpc>
                <a:spcPct val="93000"/>
              </a:lnSpc>
              <a:spcBef>
                <a:spcPts val="0"/>
              </a:spcBef>
              <a:spcAft>
                <a:spcPts val="0"/>
              </a:spcAft>
              <a:buClr>
                <a:srgbClr val="000000"/>
              </a:buClr>
              <a:buSzPts val="1800"/>
              <a:buNone/>
              <a:defRPr/>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116" name="Google Shape;116;g3685404dd5e_1_49"/>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523665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117"/>
        <p:cNvGrpSpPr/>
        <p:nvPr/>
      </p:nvGrpSpPr>
      <p:grpSpPr>
        <a:xfrm>
          <a:off x="0" y="0"/>
          <a:ext cx="0" cy="0"/>
          <a:chOff x="0" y="0"/>
          <a:chExt cx="0" cy="0"/>
        </a:xfrm>
      </p:grpSpPr>
      <p:sp>
        <p:nvSpPr>
          <p:cNvPr id="118" name="Google Shape;118;g3685404dd5e_1_56"/>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19" name="Google Shape;119;g3685404dd5e_1_56"/>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20" name="Google Shape;120;g3685404dd5e_1_56"/>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121" name="Google Shape;121;g3685404dd5e_1_56" descr="Google Shape;9;p11"/>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122" name="Google Shape;122;g3685404dd5e_1_56"/>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871608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Content with Caption">
  <p:cSld name="Content with Caption">
    <p:spTree>
      <p:nvGrpSpPr>
        <p:cNvPr id="1" name="Shape 123"/>
        <p:cNvGrpSpPr/>
        <p:nvPr/>
      </p:nvGrpSpPr>
      <p:grpSpPr>
        <a:xfrm>
          <a:off x="0" y="0"/>
          <a:ext cx="0" cy="0"/>
          <a:chOff x="0" y="0"/>
          <a:chExt cx="0" cy="0"/>
        </a:xfrm>
      </p:grpSpPr>
      <p:sp>
        <p:nvSpPr>
          <p:cNvPr id="124" name="Google Shape;124;g3685404dd5e_1_62"/>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25" name="Google Shape;125;g3685404dd5e_1_62"/>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26" name="Google Shape;126;g3685404dd5e_1_62"/>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127" name="Google Shape;127;g3685404dd5e_1_62" descr="Google Shape;9;p11"/>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128" name="Google Shape;128;g3685404dd5e_1_62"/>
          <p:cNvSpPr txBox="1">
            <a:spLocks noGrp="1"/>
          </p:cNvSpPr>
          <p:nvPr>
            <p:ph type="title"/>
          </p:nvPr>
        </p:nvSpPr>
        <p:spPr>
          <a:xfrm>
            <a:off x="839787" y="457200"/>
            <a:ext cx="3932240" cy="1600200"/>
          </a:xfrm>
          <a:prstGeom prst="rect">
            <a:avLst/>
          </a:prstGeom>
          <a:noFill/>
          <a:ln>
            <a:noFill/>
          </a:ln>
        </p:spPr>
        <p:txBody>
          <a:bodyPr spcFirstLastPara="1" wrap="square" lIns="0" tIns="0" rIns="0" bIns="0" anchor="b" anchorCtr="0">
            <a:normAutofit/>
          </a:bodyPr>
          <a:lstStyle>
            <a:lvl1pPr lvl="0" algn="ctr">
              <a:lnSpc>
                <a:spcPct val="93000"/>
              </a:lnSpc>
              <a:spcBef>
                <a:spcPts val="0"/>
              </a:spcBef>
              <a:spcAft>
                <a:spcPts val="0"/>
              </a:spcAft>
              <a:buClr>
                <a:srgbClr val="000000"/>
              </a:buClr>
              <a:buSzPts val="3200"/>
              <a:buFont typeface="Arial"/>
              <a:buNone/>
              <a:defRPr sz="3200"/>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129" name="Google Shape;129;g3685404dd5e_1_62"/>
          <p:cNvSpPr txBox="1">
            <a:spLocks noGrp="1"/>
          </p:cNvSpPr>
          <p:nvPr>
            <p:ph type="body" idx="1"/>
          </p:nvPr>
        </p:nvSpPr>
        <p:spPr>
          <a:xfrm>
            <a:off x="5183187" y="987425"/>
            <a:ext cx="6172202" cy="4873625"/>
          </a:xfrm>
          <a:prstGeom prst="rect">
            <a:avLst/>
          </a:prstGeom>
          <a:noFill/>
          <a:ln>
            <a:noFill/>
          </a:ln>
        </p:spPr>
        <p:txBody>
          <a:bodyPr spcFirstLastPara="1" wrap="square" lIns="0" tIns="0" rIns="0" bIns="0" anchor="t" anchorCtr="0">
            <a:normAutofit/>
          </a:bodyPr>
          <a:lstStyle>
            <a:lvl1pPr marL="457200" lvl="0" indent="-228600" algn="l">
              <a:lnSpc>
                <a:spcPct val="93000"/>
              </a:lnSpc>
              <a:spcBef>
                <a:spcPts val="1400"/>
              </a:spcBef>
              <a:spcAft>
                <a:spcPts val="0"/>
              </a:spcAft>
              <a:buClr>
                <a:srgbClr val="000000"/>
              </a:buClr>
              <a:buSzPts val="1800"/>
              <a:buNone/>
              <a:defRPr/>
            </a:lvl1pPr>
            <a:lvl2pPr marL="914400" lvl="1" indent="-228600" algn="l">
              <a:lnSpc>
                <a:spcPct val="93000"/>
              </a:lnSpc>
              <a:spcBef>
                <a:spcPts val="1400"/>
              </a:spcBef>
              <a:spcAft>
                <a:spcPts val="0"/>
              </a:spcAft>
              <a:buClr>
                <a:srgbClr val="000000"/>
              </a:buClr>
              <a:buSzPts val="1800"/>
              <a:buNone/>
              <a:defRPr/>
            </a:lvl2pPr>
            <a:lvl3pPr marL="1371600" lvl="2" indent="-228600" algn="l">
              <a:lnSpc>
                <a:spcPct val="93000"/>
              </a:lnSpc>
              <a:spcBef>
                <a:spcPts val="1400"/>
              </a:spcBef>
              <a:spcAft>
                <a:spcPts val="0"/>
              </a:spcAft>
              <a:buClr>
                <a:srgbClr val="000000"/>
              </a:buClr>
              <a:buSzPts val="1800"/>
              <a:buNone/>
              <a:defRPr/>
            </a:lvl3pPr>
            <a:lvl4pPr marL="1828800" lvl="3" indent="-228600" algn="l">
              <a:lnSpc>
                <a:spcPct val="93000"/>
              </a:lnSpc>
              <a:spcBef>
                <a:spcPts val="1400"/>
              </a:spcBef>
              <a:spcAft>
                <a:spcPts val="0"/>
              </a:spcAft>
              <a:buClr>
                <a:srgbClr val="000000"/>
              </a:buClr>
              <a:buSzPts val="1800"/>
              <a:buNone/>
              <a:defRPr/>
            </a:lvl4pPr>
            <a:lvl5pPr marL="2286000" lvl="4" indent="-228600" algn="l">
              <a:lnSpc>
                <a:spcPct val="93000"/>
              </a:lnSpc>
              <a:spcBef>
                <a:spcPts val="1400"/>
              </a:spcBef>
              <a:spcAft>
                <a:spcPts val="0"/>
              </a:spcAft>
              <a:buClr>
                <a:srgbClr val="000000"/>
              </a:buClr>
              <a:buSzPts val="1800"/>
              <a:buNone/>
              <a:defRPr/>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130" name="Google Shape;130;g3685404dd5e_1_62"/>
          <p:cNvSpPr txBox="1">
            <a:spLocks noGrp="1"/>
          </p:cNvSpPr>
          <p:nvPr>
            <p:ph type="body" idx="2"/>
          </p:nvPr>
        </p:nvSpPr>
        <p:spPr>
          <a:xfrm>
            <a:off x="839787" y="2057400"/>
            <a:ext cx="3932238" cy="3811588"/>
          </a:xfrm>
          <a:prstGeom prst="rect">
            <a:avLst/>
          </a:prstGeom>
          <a:noFill/>
          <a:ln>
            <a:noFill/>
          </a:ln>
        </p:spPr>
        <p:txBody>
          <a:bodyPr spcFirstLastPara="1" wrap="square" lIns="0" tIns="0" rIns="0" bIns="0" anchor="t" anchorCtr="0">
            <a:normAutofit/>
          </a:bodyPr>
          <a:lstStyle>
            <a:lvl1pPr marL="457200" lvl="0" indent="-228600" algn="l">
              <a:lnSpc>
                <a:spcPct val="93000"/>
              </a:lnSpc>
              <a:spcBef>
                <a:spcPts val="1400"/>
              </a:spcBef>
              <a:spcAft>
                <a:spcPts val="0"/>
              </a:spcAft>
              <a:buClr>
                <a:srgbClr val="000000"/>
              </a:buClr>
              <a:buSzPts val="1800"/>
              <a:buNone/>
              <a:defRPr/>
            </a:lvl1pPr>
            <a:lvl2pPr marL="914400" lvl="1" indent="-228600" algn="l">
              <a:lnSpc>
                <a:spcPct val="93000"/>
              </a:lnSpc>
              <a:spcBef>
                <a:spcPts val="1400"/>
              </a:spcBef>
              <a:spcAft>
                <a:spcPts val="0"/>
              </a:spcAft>
              <a:buClr>
                <a:srgbClr val="000000"/>
              </a:buClr>
              <a:buSzPts val="1800"/>
              <a:buNone/>
              <a:defRPr/>
            </a:lvl2pPr>
            <a:lvl3pPr marL="1371600" lvl="2" indent="-228600" algn="l">
              <a:lnSpc>
                <a:spcPct val="93000"/>
              </a:lnSpc>
              <a:spcBef>
                <a:spcPts val="1400"/>
              </a:spcBef>
              <a:spcAft>
                <a:spcPts val="0"/>
              </a:spcAft>
              <a:buClr>
                <a:srgbClr val="000000"/>
              </a:buClr>
              <a:buSzPts val="1800"/>
              <a:buNone/>
              <a:defRPr/>
            </a:lvl3pPr>
            <a:lvl4pPr marL="1828800" lvl="3" indent="-228600" algn="l">
              <a:lnSpc>
                <a:spcPct val="93000"/>
              </a:lnSpc>
              <a:spcBef>
                <a:spcPts val="1400"/>
              </a:spcBef>
              <a:spcAft>
                <a:spcPts val="0"/>
              </a:spcAft>
              <a:buClr>
                <a:srgbClr val="000000"/>
              </a:buClr>
              <a:buSzPts val="1800"/>
              <a:buNone/>
              <a:defRPr/>
            </a:lvl4pPr>
            <a:lvl5pPr marL="2286000" lvl="4" indent="-228600" algn="l">
              <a:lnSpc>
                <a:spcPct val="93000"/>
              </a:lnSpc>
              <a:spcBef>
                <a:spcPts val="1400"/>
              </a:spcBef>
              <a:spcAft>
                <a:spcPts val="0"/>
              </a:spcAft>
              <a:buClr>
                <a:srgbClr val="000000"/>
              </a:buClr>
              <a:buSzPts val="1800"/>
              <a:buNone/>
              <a:defRPr/>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131" name="Google Shape;131;g3685404dd5e_1_62"/>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235920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icture with Caption">
  <p:cSld name="Picture with Caption">
    <p:spTree>
      <p:nvGrpSpPr>
        <p:cNvPr id="1" name="Shape 132"/>
        <p:cNvGrpSpPr/>
        <p:nvPr/>
      </p:nvGrpSpPr>
      <p:grpSpPr>
        <a:xfrm>
          <a:off x="0" y="0"/>
          <a:ext cx="0" cy="0"/>
          <a:chOff x="0" y="0"/>
          <a:chExt cx="0" cy="0"/>
        </a:xfrm>
      </p:grpSpPr>
      <p:sp>
        <p:nvSpPr>
          <p:cNvPr id="133" name="Google Shape;133;g3685404dd5e_1_71"/>
          <p:cNvSpPr/>
          <p:nvPr/>
        </p:nvSpPr>
        <p:spPr>
          <a:xfrm rot="5400000">
            <a:off x="3657599" y="-3656013"/>
            <a:ext cx="90489" cy="740569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34" name="Google Shape;134;g3685404dd5e_1_71"/>
          <p:cNvSpPr/>
          <p:nvPr/>
        </p:nvSpPr>
        <p:spPr>
          <a:xfrm>
            <a:off x="-6353" y="0"/>
            <a:ext cx="91444" cy="6858000"/>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35" name="Google Shape;135;g3685404dd5e_1_71"/>
          <p:cNvSpPr/>
          <p:nvPr/>
        </p:nvSpPr>
        <p:spPr>
          <a:xfrm rot="5400000">
            <a:off x="8504236" y="-3598862"/>
            <a:ext cx="90489" cy="7285037"/>
          </a:xfrm>
          <a:prstGeom prst="rect">
            <a:avLst/>
          </a:prstGeom>
          <a:solidFill>
            <a:srgbClr val="C5050C"/>
          </a:solidFill>
          <a:ln>
            <a:noFill/>
          </a:ln>
        </p:spPr>
        <p:txBody>
          <a:bodyPr spcFirstLastPara="1" wrap="square" lIns="0" tIns="0" rIns="0" bIns="0" anchor="ctr" anchorCtr="0">
            <a:noAutofit/>
          </a:bodyPr>
          <a:lstStyle/>
          <a:p>
            <a:pPr marL="0" marR="0" lvl="0" indent="0" algn="l" rtl="0">
              <a:lnSpc>
                <a:spcPct val="93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pic>
        <p:nvPicPr>
          <p:cNvPr id="136" name="Google Shape;136;g3685404dd5e_1_71" descr="Google Shape;9;p11"/>
          <p:cNvPicPr preferRelativeResize="0"/>
          <p:nvPr/>
        </p:nvPicPr>
        <p:blipFill rotWithShape="1">
          <a:blip r:embed="rId2">
            <a:alphaModFix/>
          </a:blip>
          <a:srcRect/>
          <a:stretch/>
        </p:blipFill>
        <p:spPr>
          <a:xfrm>
            <a:off x="164592" y="164592"/>
            <a:ext cx="452081" cy="710413"/>
          </a:xfrm>
          <a:prstGeom prst="rect">
            <a:avLst/>
          </a:prstGeom>
          <a:noFill/>
          <a:ln>
            <a:noFill/>
          </a:ln>
        </p:spPr>
      </p:pic>
      <p:sp>
        <p:nvSpPr>
          <p:cNvPr id="137" name="Google Shape;137;g3685404dd5e_1_71"/>
          <p:cNvSpPr txBox="1">
            <a:spLocks noGrp="1"/>
          </p:cNvSpPr>
          <p:nvPr>
            <p:ph type="title"/>
          </p:nvPr>
        </p:nvSpPr>
        <p:spPr>
          <a:xfrm>
            <a:off x="839787" y="457200"/>
            <a:ext cx="3932240" cy="1600200"/>
          </a:xfrm>
          <a:prstGeom prst="rect">
            <a:avLst/>
          </a:prstGeom>
          <a:noFill/>
          <a:ln>
            <a:noFill/>
          </a:ln>
        </p:spPr>
        <p:txBody>
          <a:bodyPr spcFirstLastPara="1" wrap="square" lIns="0" tIns="0" rIns="0" bIns="0" anchor="b" anchorCtr="0">
            <a:normAutofit/>
          </a:bodyPr>
          <a:lstStyle>
            <a:lvl1pPr lvl="0" algn="ctr">
              <a:lnSpc>
                <a:spcPct val="93000"/>
              </a:lnSpc>
              <a:spcBef>
                <a:spcPts val="0"/>
              </a:spcBef>
              <a:spcAft>
                <a:spcPts val="0"/>
              </a:spcAft>
              <a:buClr>
                <a:srgbClr val="000000"/>
              </a:buClr>
              <a:buSzPts val="3200"/>
              <a:buFont typeface="Arial"/>
              <a:buNone/>
              <a:defRPr sz="3200"/>
            </a:lvl1pPr>
            <a:lvl2pPr lvl="1" algn="ctr">
              <a:lnSpc>
                <a:spcPct val="93000"/>
              </a:lnSpc>
              <a:spcBef>
                <a:spcPts val="0"/>
              </a:spcBef>
              <a:spcAft>
                <a:spcPts val="0"/>
              </a:spcAft>
              <a:buClr>
                <a:srgbClr val="000000"/>
              </a:buClr>
              <a:buSzPts val="1800"/>
              <a:buNone/>
              <a:defRPr/>
            </a:lvl2pPr>
            <a:lvl3pPr lvl="2" algn="ctr">
              <a:lnSpc>
                <a:spcPct val="93000"/>
              </a:lnSpc>
              <a:spcBef>
                <a:spcPts val="0"/>
              </a:spcBef>
              <a:spcAft>
                <a:spcPts val="0"/>
              </a:spcAft>
              <a:buClr>
                <a:srgbClr val="000000"/>
              </a:buClr>
              <a:buSzPts val="1800"/>
              <a:buNone/>
              <a:defRPr/>
            </a:lvl3pPr>
            <a:lvl4pPr lvl="3" algn="ctr">
              <a:lnSpc>
                <a:spcPct val="93000"/>
              </a:lnSpc>
              <a:spcBef>
                <a:spcPts val="0"/>
              </a:spcBef>
              <a:spcAft>
                <a:spcPts val="0"/>
              </a:spcAft>
              <a:buClr>
                <a:srgbClr val="000000"/>
              </a:buClr>
              <a:buSzPts val="1800"/>
              <a:buNone/>
              <a:defRPr/>
            </a:lvl4pPr>
            <a:lvl5pPr lvl="4" algn="ctr">
              <a:lnSpc>
                <a:spcPct val="93000"/>
              </a:lnSpc>
              <a:spcBef>
                <a:spcPts val="0"/>
              </a:spcBef>
              <a:spcAft>
                <a:spcPts val="0"/>
              </a:spcAft>
              <a:buClr>
                <a:srgbClr val="000000"/>
              </a:buClr>
              <a:buSzPts val="1800"/>
              <a:buNone/>
              <a:defRPr/>
            </a:lvl5pPr>
            <a:lvl6pPr lvl="5" algn="ctr">
              <a:lnSpc>
                <a:spcPct val="93000"/>
              </a:lnSpc>
              <a:spcBef>
                <a:spcPts val="0"/>
              </a:spcBef>
              <a:spcAft>
                <a:spcPts val="0"/>
              </a:spcAft>
              <a:buClr>
                <a:srgbClr val="000000"/>
              </a:buClr>
              <a:buSzPts val="1800"/>
              <a:buNone/>
              <a:defRPr/>
            </a:lvl6pPr>
            <a:lvl7pPr lvl="6" algn="ctr">
              <a:lnSpc>
                <a:spcPct val="93000"/>
              </a:lnSpc>
              <a:spcBef>
                <a:spcPts val="0"/>
              </a:spcBef>
              <a:spcAft>
                <a:spcPts val="0"/>
              </a:spcAft>
              <a:buClr>
                <a:srgbClr val="000000"/>
              </a:buClr>
              <a:buSzPts val="1800"/>
              <a:buNone/>
              <a:defRPr/>
            </a:lvl7pPr>
            <a:lvl8pPr lvl="7" algn="ctr">
              <a:lnSpc>
                <a:spcPct val="93000"/>
              </a:lnSpc>
              <a:spcBef>
                <a:spcPts val="0"/>
              </a:spcBef>
              <a:spcAft>
                <a:spcPts val="0"/>
              </a:spcAft>
              <a:buClr>
                <a:srgbClr val="000000"/>
              </a:buClr>
              <a:buSzPts val="1800"/>
              <a:buNone/>
              <a:defRPr/>
            </a:lvl8pPr>
            <a:lvl9pPr lvl="8" algn="ctr">
              <a:lnSpc>
                <a:spcPct val="93000"/>
              </a:lnSpc>
              <a:spcBef>
                <a:spcPts val="0"/>
              </a:spcBef>
              <a:spcAft>
                <a:spcPts val="0"/>
              </a:spcAft>
              <a:buClr>
                <a:srgbClr val="000000"/>
              </a:buClr>
              <a:buSzPts val="1800"/>
              <a:buNone/>
              <a:defRPr/>
            </a:lvl9pPr>
          </a:lstStyle>
          <a:p>
            <a:endParaRPr/>
          </a:p>
        </p:txBody>
      </p:sp>
      <p:sp>
        <p:nvSpPr>
          <p:cNvPr id="138" name="Google Shape;138;g3685404dd5e_1_71"/>
          <p:cNvSpPr>
            <a:spLocks noGrp="1"/>
          </p:cNvSpPr>
          <p:nvPr>
            <p:ph type="pic" idx="2"/>
          </p:nvPr>
        </p:nvSpPr>
        <p:spPr>
          <a:xfrm>
            <a:off x="5183187" y="987425"/>
            <a:ext cx="6172202" cy="4873625"/>
          </a:xfrm>
          <a:prstGeom prst="rect">
            <a:avLst/>
          </a:prstGeom>
          <a:noFill/>
          <a:ln>
            <a:noFill/>
          </a:ln>
        </p:spPr>
      </p:sp>
      <p:sp>
        <p:nvSpPr>
          <p:cNvPr id="139" name="Google Shape;139;g3685404dd5e_1_71"/>
          <p:cNvSpPr txBox="1">
            <a:spLocks noGrp="1"/>
          </p:cNvSpPr>
          <p:nvPr>
            <p:ph type="body" idx="1"/>
          </p:nvPr>
        </p:nvSpPr>
        <p:spPr>
          <a:xfrm>
            <a:off x="839787" y="2057400"/>
            <a:ext cx="3932240" cy="3811588"/>
          </a:xfrm>
          <a:prstGeom prst="rect">
            <a:avLst/>
          </a:prstGeom>
          <a:noFill/>
          <a:ln>
            <a:noFill/>
          </a:ln>
        </p:spPr>
        <p:txBody>
          <a:bodyPr spcFirstLastPara="1" wrap="square" lIns="0" tIns="0" rIns="0" bIns="0" anchor="t" anchorCtr="0">
            <a:normAutofit/>
          </a:bodyPr>
          <a:lstStyle>
            <a:lvl1pPr marL="457200" lvl="0" indent="-228600" algn="l">
              <a:lnSpc>
                <a:spcPct val="93000"/>
              </a:lnSpc>
              <a:spcBef>
                <a:spcPts val="1400"/>
              </a:spcBef>
              <a:spcAft>
                <a:spcPts val="0"/>
              </a:spcAft>
              <a:buClr>
                <a:srgbClr val="000000"/>
              </a:buClr>
              <a:buSzPts val="1600"/>
              <a:buFont typeface="Arial"/>
              <a:buNone/>
              <a:defRPr sz="1600"/>
            </a:lvl1pPr>
            <a:lvl2pPr marL="914400" lvl="1" indent="-228600" algn="l">
              <a:lnSpc>
                <a:spcPct val="93000"/>
              </a:lnSpc>
              <a:spcBef>
                <a:spcPts val="1400"/>
              </a:spcBef>
              <a:spcAft>
                <a:spcPts val="0"/>
              </a:spcAft>
              <a:buClr>
                <a:srgbClr val="000000"/>
              </a:buClr>
              <a:buSzPts val="1600"/>
              <a:buFont typeface="Arial"/>
              <a:buNone/>
              <a:defRPr sz="1600"/>
            </a:lvl2pPr>
            <a:lvl3pPr marL="1371600" lvl="2" indent="-228600" algn="l">
              <a:lnSpc>
                <a:spcPct val="93000"/>
              </a:lnSpc>
              <a:spcBef>
                <a:spcPts val="1400"/>
              </a:spcBef>
              <a:spcAft>
                <a:spcPts val="0"/>
              </a:spcAft>
              <a:buClr>
                <a:srgbClr val="000000"/>
              </a:buClr>
              <a:buSzPts val="1600"/>
              <a:buFont typeface="Arial"/>
              <a:buNone/>
              <a:defRPr sz="1600"/>
            </a:lvl3pPr>
            <a:lvl4pPr marL="1828800" lvl="3" indent="-228600" algn="l">
              <a:lnSpc>
                <a:spcPct val="93000"/>
              </a:lnSpc>
              <a:spcBef>
                <a:spcPts val="1400"/>
              </a:spcBef>
              <a:spcAft>
                <a:spcPts val="0"/>
              </a:spcAft>
              <a:buClr>
                <a:srgbClr val="000000"/>
              </a:buClr>
              <a:buSzPts val="1600"/>
              <a:buFont typeface="Arial"/>
              <a:buNone/>
              <a:defRPr sz="1600"/>
            </a:lvl4pPr>
            <a:lvl5pPr marL="2286000" lvl="4" indent="-228600" algn="l">
              <a:lnSpc>
                <a:spcPct val="93000"/>
              </a:lnSpc>
              <a:spcBef>
                <a:spcPts val="1400"/>
              </a:spcBef>
              <a:spcAft>
                <a:spcPts val="0"/>
              </a:spcAft>
              <a:buClr>
                <a:srgbClr val="000000"/>
              </a:buClr>
              <a:buSzPts val="1600"/>
              <a:buFont typeface="Arial"/>
              <a:buNone/>
              <a:defRPr sz="1600"/>
            </a:lvl5pPr>
            <a:lvl6pPr marL="2743200" lvl="5" indent="-431800" algn="l">
              <a:lnSpc>
                <a:spcPct val="93000"/>
              </a:lnSpc>
              <a:spcBef>
                <a:spcPts val="1400"/>
              </a:spcBef>
              <a:spcAft>
                <a:spcPts val="0"/>
              </a:spcAft>
              <a:buClr>
                <a:srgbClr val="000000"/>
              </a:buClr>
              <a:buSzPts val="3200"/>
              <a:buChar char="•"/>
              <a:defRPr/>
            </a:lvl6pPr>
            <a:lvl7pPr marL="3200400" lvl="6" indent="-431800" algn="l">
              <a:lnSpc>
                <a:spcPct val="93000"/>
              </a:lnSpc>
              <a:spcBef>
                <a:spcPts val="1400"/>
              </a:spcBef>
              <a:spcAft>
                <a:spcPts val="0"/>
              </a:spcAft>
              <a:buClr>
                <a:srgbClr val="000000"/>
              </a:buClr>
              <a:buSzPts val="3200"/>
              <a:buChar char="•"/>
              <a:defRPr/>
            </a:lvl7pPr>
            <a:lvl8pPr marL="3657600" lvl="7" indent="-431800" algn="l">
              <a:lnSpc>
                <a:spcPct val="93000"/>
              </a:lnSpc>
              <a:spcBef>
                <a:spcPts val="1400"/>
              </a:spcBef>
              <a:spcAft>
                <a:spcPts val="0"/>
              </a:spcAft>
              <a:buClr>
                <a:srgbClr val="000000"/>
              </a:buClr>
              <a:buSzPts val="3200"/>
              <a:buChar char="•"/>
              <a:defRPr/>
            </a:lvl8pPr>
            <a:lvl9pPr marL="4114800" lvl="8" indent="-431800" algn="l">
              <a:lnSpc>
                <a:spcPct val="93000"/>
              </a:lnSpc>
              <a:spcBef>
                <a:spcPts val="1400"/>
              </a:spcBef>
              <a:spcAft>
                <a:spcPts val="0"/>
              </a:spcAft>
              <a:buClr>
                <a:srgbClr val="000000"/>
              </a:buClr>
              <a:buSzPts val="3200"/>
              <a:buChar char="•"/>
              <a:defRPr/>
            </a:lvl9pPr>
          </a:lstStyle>
          <a:p>
            <a:endParaRPr/>
          </a:p>
        </p:txBody>
      </p:sp>
      <p:sp>
        <p:nvSpPr>
          <p:cNvPr id="140" name="Google Shape;140;g3685404dd5e_1_71"/>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lvl="0" indent="0" algn="r">
              <a:lnSpc>
                <a:spcPct val="100000"/>
              </a:lnSpc>
              <a:spcBef>
                <a:spcPts val="0"/>
              </a:spcBef>
              <a:spcAft>
                <a:spcPts val="0"/>
              </a:spcAft>
              <a:buClr>
                <a:srgbClr val="000000"/>
              </a:buClr>
              <a:buSzPts val="1200"/>
              <a:buFont typeface="Arial"/>
              <a:buNone/>
              <a:defRPr sz="1200"/>
            </a:lvl1pPr>
            <a:lvl2pPr marL="0" lvl="1" indent="0" algn="r">
              <a:lnSpc>
                <a:spcPct val="100000"/>
              </a:lnSpc>
              <a:spcBef>
                <a:spcPts val="0"/>
              </a:spcBef>
              <a:spcAft>
                <a:spcPts val="0"/>
              </a:spcAft>
              <a:buClr>
                <a:srgbClr val="000000"/>
              </a:buClr>
              <a:buSzPts val="1200"/>
              <a:buFont typeface="Arial"/>
              <a:buNone/>
              <a:defRPr sz="1200"/>
            </a:lvl2pPr>
            <a:lvl3pPr marL="0" lvl="2" indent="0" algn="r">
              <a:lnSpc>
                <a:spcPct val="100000"/>
              </a:lnSpc>
              <a:spcBef>
                <a:spcPts val="0"/>
              </a:spcBef>
              <a:spcAft>
                <a:spcPts val="0"/>
              </a:spcAft>
              <a:buClr>
                <a:srgbClr val="000000"/>
              </a:buClr>
              <a:buSzPts val="1200"/>
              <a:buFont typeface="Arial"/>
              <a:buNone/>
              <a:defRPr sz="1200"/>
            </a:lvl3pPr>
            <a:lvl4pPr marL="0" lvl="3" indent="0" algn="r">
              <a:lnSpc>
                <a:spcPct val="100000"/>
              </a:lnSpc>
              <a:spcBef>
                <a:spcPts val="0"/>
              </a:spcBef>
              <a:spcAft>
                <a:spcPts val="0"/>
              </a:spcAft>
              <a:buClr>
                <a:srgbClr val="000000"/>
              </a:buClr>
              <a:buSzPts val="1200"/>
              <a:buFont typeface="Arial"/>
              <a:buNone/>
              <a:defRPr sz="1200"/>
            </a:lvl4pPr>
            <a:lvl5pPr marL="0" lvl="4" indent="0" algn="r">
              <a:lnSpc>
                <a:spcPct val="100000"/>
              </a:lnSpc>
              <a:spcBef>
                <a:spcPts val="0"/>
              </a:spcBef>
              <a:spcAft>
                <a:spcPts val="0"/>
              </a:spcAft>
              <a:buClr>
                <a:srgbClr val="000000"/>
              </a:buClr>
              <a:buSzPts val="1200"/>
              <a:buFont typeface="Arial"/>
              <a:buNone/>
              <a:defRPr sz="1200"/>
            </a:lvl5pPr>
            <a:lvl6pPr marL="0" lvl="5" indent="0" algn="r">
              <a:lnSpc>
                <a:spcPct val="100000"/>
              </a:lnSpc>
              <a:spcBef>
                <a:spcPts val="0"/>
              </a:spcBef>
              <a:spcAft>
                <a:spcPts val="0"/>
              </a:spcAft>
              <a:buClr>
                <a:srgbClr val="000000"/>
              </a:buClr>
              <a:buSzPts val="1200"/>
              <a:buFont typeface="Arial"/>
              <a:buNone/>
              <a:defRPr sz="1200"/>
            </a:lvl6pPr>
            <a:lvl7pPr marL="0" lvl="6" indent="0" algn="r">
              <a:lnSpc>
                <a:spcPct val="100000"/>
              </a:lnSpc>
              <a:spcBef>
                <a:spcPts val="0"/>
              </a:spcBef>
              <a:spcAft>
                <a:spcPts val="0"/>
              </a:spcAft>
              <a:buClr>
                <a:srgbClr val="000000"/>
              </a:buClr>
              <a:buSzPts val="1200"/>
              <a:buFont typeface="Arial"/>
              <a:buNone/>
              <a:defRPr sz="1200"/>
            </a:lvl7pPr>
            <a:lvl8pPr marL="0" lvl="7" indent="0" algn="r">
              <a:lnSpc>
                <a:spcPct val="100000"/>
              </a:lnSpc>
              <a:spcBef>
                <a:spcPts val="0"/>
              </a:spcBef>
              <a:spcAft>
                <a:spcPts val="0"/>
              </a:spcAft>
              <a:buClr>
                <a:srgbClr val="000000"/>
              </a:buClr>
              <a:buSzPts val="1200"/>
              <a:buFont typeface="Arial"/>
              <a:buNone/>
              <a:defRPr sz="1200"/>
            </a:lvl8pPr>
            <a:lvl9pPr marL="0" lvl="8" indent="0" algn="r">
              <a:lnSpc>
                <a:spcPct val="100000"/>
              </a:lnSpc>
              <a:spcBef>
                <a:spcPts val="0"/>
              </a:spcBef>
              <a:spcAft>
                <a:spcPts val="0"/>
              </a:spcAft>
              <a:buClr>
                <a:srgbClr val="000000"/>
              </a:buClr>
              <a:buSzPts val="1200"/>
              <a:buFont typeface="Arial"/>
              <a:buNone/>
              <a:defRPr sz="1200"/>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841675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151"/>
        <p:cNvGrpSpPr/>
        <p:nvPr/>
      </p:nvGrpSpPr>
      <p:grpSpPr>
        <a:xfrm>
          <a:off x="0" y="0"/>
          <a:ext cx="0" cy="0"/>
          <a:chOff x="0" y="0"/>
          <a:chExt cx="0" cy="0"/>
        </a:xfrm>
      </p:grpSpPr>
      <p:sp>
        <p:nvSpPr>
          <p:cNvPr id="152" name="Google Shape;152;g3687d1c8fc2_3_10"/>
          <p:cNvSpPr txBox="1">
            <a:spLocks noGrp="1"/>
          </p:cNvSpPr>
          <p:nvPr>
            <p:ph type="title"/>
          </p:nvPr>
        </p:nvSpPr>
        <p:spPr>
          <a:xfrm>
            <a:off x="609600" y="100780"/>
            <a:ext cx="10971213" cy="1143000"/>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53" name="Google Shape;153;g3687d1c8fc2_3_10"/>
          <p:cNvSpPr txBox="1">
            <a:spLocks noGrp="1"/>
          </p:cNvSpPr>
          <p:nvPr>
            <p:ph type="body" idx="1"/>
          </p:nvPr>
        </p:nvSpPr>
        <p:spPr>
          <a:xfrm>
            <a:off x="609600" y="1604963"/>
            <a:ext cx="5408613" cy="3975100"/>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4" name="Google Shape;154;g3687d1c8fc2_3_10"/>
          <p:cNvSpPr txBox="1">
            <a:spLocks noGrp="1"/>
          </p:cNvSpPr>
          <p:nvPr>
            <p:ph type="body" idx="2"/>
          </p:nvPr>
        </p:nvSpPr>
        <p:spPr>
          <a:xfrm>
            <a:off x="6170613" y="1604963"/>
            <a:ext cx="5410200" cy="3975100"/>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940580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00780"/>
            <a:ext cx="10971213" cy="1143000"/>
          </a:xfrm>
        </p:spPr>
        <p:txBody>
          <a:bodyPr/>
          <a:lstStyle/>
          <a:p>
            <a:r>
              <a:rPr lang="en-US"/>
              <a:t>Click to edit Master title style</a:t>
            </a:r>
          </a:p>
        </p:txBody>
      </p:sp>
      <p:sp>
        <p:nvSpPr>
          <p:cNvPr id="3" name="Content Placeholder 2"/>
          <p:cNvSpPr>
            <a:spLocks noGrp="1"/>
          </p:cNvSpPr>
          <p:nvPr>
            <p:ph sz="half" idx="1"/>
          </p:nvPr>
        </p:nvSpPr>
        <p:spPr>
          <a:xfrm>
            <a:off x="609600" y="1604963"/>
            <a:ext cx="5408613" cy="3975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0613" y="1604963"/>
            <a:ext cx="5410200" cy="3975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38575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End-red">
  <p:cSld name="End-red">
    <p:spTree>
      <p:nvGrpSpPr>
        <p:cNvPr id="1" name="Shape 155"/>
        <p:cNvGrpSpPr/>
        <p:nvPr/>
      </p:nvGrpSpPr>
      <p:grpSpPr>
        <a:xfrm>
          <a:off x="0" y="0"/>
          <a:ext cx="0" cy="0"/>
          <a:chOff x="0" y="0"/>
          <a:chExt cx="0" cy="0"/>
        </a:xfrm>
      </p:grpSpPr>
      <p:sp>
        <p:nvSpPr>
          <p:cNvPr id="156" name="Google Shape;156;g3687d1c8fc2_3_14"/>
          <p:cNvSpPr/>
          <p:nvPr/>
        </p:nvSpPr>
        <p:spPr>
          <a:xfrm>
            <a:off x="0" y="-9939"/>
            <a:ext cx="12192000" cy="6858000"/>
          </a:xfrm>
          <a:prstGeom prst="rect">
            <a:avLst/>
          </a:prstGeom>
          <a:solidFill>
            <a:srgbClr val="C5050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7" name="Google Shape;157;g3687d1c8fc2_3_14" descr="UW–Madison logo with white text on red background"/>
          <p:cNvPicPr preferRelativeResize="0"/>
          <p:nvPr/>
        </p:nvPicPr>
        <p:blipFill rotWithShape="1">
          <a:blip r:embed="rId2">
            <a:alphaModFix/>
          </a:blip>
          <a:srcRect/>
          <a:stretch/>
        </p:blipFill>
        <p:spPr>
          <a:xfrm>
            <a:off x="4557092" y="2911281"/>
            <a:ext cx="3077817" cy="1035438"/>
          </a:xfrm>
          <a:prstGeom prst="rect">
            <a:avLst/>
          </a:prstGeom>
          <a:noFill/>
          <a:ln>
            <a:noFill/>
          </a:ln>
        </p:spPr>
      </p:pic>
    </p:spTree>
    <p:extLst>
      <p:ext uri="{BB962C8B-B14F-4D97-AF65-F5344CB8AC3E}">
        <p14:creationId xmlns:p14="http://schemas.microsoft.com/office/powerpoint/2010/main" val="39428800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8"/>
        <p:cNvGrpSpPr/>
        <p:nvPr/>
      </p:nvGrpSpPr>
      <p:grpSpPr>
        <a:xfrm>
          <a:off x="0" y="0"/>
          <a:ext cx="0" cy="0"/>
          <a:chOff x="0" y="0"/>
          <a:chExt cx="0" cy="0"/>
        </a:xfrm>
      </p:grpSpPr>
      <p:sp>
        <p:nvSpPr>
          <p:cNvPr id="159" name="Google Shape;159;g3687d1c8fc2_3_17"/>
          <p:cNvSpPr txBox="1">
            <a:spLocks noGrp="1"/>
          </p:cNvSpPr>
          <p:nvPr>
            <p:ph type="ctrTitle"/>
          </p:nvPr>
        </p:nvSpPr>
        <p:spPr>
          <a:xfrm>
            <a:off x="1524000" y="1122363"/>
            <a:ext cx="9144000" cy="2387600"/>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60" name="Google Shape;160;g3687d1c8fc2_3_17"/>
          <p:cNvSpPr txBox="1">
            <a:spLocks noGrp="1"/>
          </p:cNvSpPr>
          <p:nvPr>
            <p:ph type="subTitle" idx="1"/>
          </p:nvPr>
        </p:nvSpPr>
        <p:spPr>
          <a:xfrm>
            <a:off x="1524000" y="3602038"/>
            <a:ext cx="9144000" cy="1655762"/>
          </a:xfrm>
          <a:prstGeom prst="rect">
            <a:avLst/>
          </a:prstGeom>
          <a:noFill/>
          <a:ln>
            <a:noFill/>
          </a:ln>
        </p:spPr>
        <p:txBody>
          <a:bodyPr spcFirstLastPara="1" wrap="square" lIns="0" tIns="28425" rIns="0" bIns="0" anchor="t" anchorCtr="0">
            <a:noAutofit/>
          </a:bodyPr>
          <a:lstStyle>
            <a:lvl1pPr lvl="0" algn="ctr">
              <a:lnSpc>
                <a:spcPct val="93000"/>
              </a:lnSpc>
              <a:spcBef>
                <a:spcPts val="1425"/>
              </a:spcBef>
              <a:spcAft>
                <a:spcPts val="0"/>
              </a:spcAft>
              <a:buSzPts val="2400"/>
              <a:buNone/>
              <a:defRPr sz="2400"/>
            </a:lvl1pPr>
            <a:lvl2pPr lvl="1" algn="ctr">
              <a:lnSpc>
                <a:spcPct val="93000"/>
              </a:lnSpc>
              <a:spcBef>
                <a:spcPts val="1138"/>
              </a:spcBef>
              <a:spcAft>
                <a:spcPts val="0"/>
              </a:spcAft>
              <a:buSzPts val="2000"/>
              <a:buNone/>
              <a:defRPr sz="2000"/>
            </a:lvl2pPr>
            <a:lvl3pPr lvl="2" algn="ctr">
              <a:lnSpc>
                <a:spcPct val="93000"/>
              </a:lnSpc>
              <a:spcBef>
                <a:spcPts val="850"/>
              </a:spcBef>
              <a:spcAft>
                <a:spcPts val="0"/>
              </a:spcAft>
              <a:buSzPts val="1800"/>
              <a:buNone/>
              <a:defRPr sz="1800"/>
            </a:lvl3pPr>
            <a:lvl4pPr lvl="3" algn="ctr">
              <a:lnSpc>
                <a:spcPct val="93000"/>
              </a:lnSpc>
              <a:spcBef>
                <a:spcPts val="575"/>
              </a:spcBef>
              <a:spcAft>
                <a:spcPts val="0"/>
              </a:spcAft>
              <a:buSzPts val="1600"/>
              <a:buNone/>
              <a:defRPr sz="1600"/>
            </a:lvl4pPr>
            <a:lvl5pPr lvl="4" algn="ctr">
              <a:lnSpc>
                <a:spcPct val="93000"/>
              </a:lnSpc>
              <a:spcBef>
                <a:spcPts val="288"/>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extLst>
      <p:ext uri="{BB962C8B-B14F-4D97-AF65-F5344CB8AC3E}">
        <p14:creationId xmlns:p14="http://schemas.microsoft.com/office/powerpoint/2010/main" val="39012913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61"/>
        <p:cNvGrpSpPr/>
        <p:nvPr/>
      </p:nvGrpSpPr>
      <p:grpSpPr>
        <a:xfrm>
          <a:off x="0" y="0"/>
          <a:ext cx="0" cy="0"/>
          <a:chOff x="0" y="0"/>
          <a:chExt cx="0" cy="0"/>
        </a:xfrm>
      </p:grpSpPr>
      <p:sp>
        <p:nvSpPr>
          <p:cNvPr id="162" name="Google Shape;162;g3687d1c8fc2_3_20"/>
          <p:cNvSpPr txBox="1">
            <a:spLocks noGrp="1"/>
          </p:cNvSpPr>
          <p:nvPr>
            <p:ph type="title"/>
          </p:nvPr>
        </p:nvSpPr>
        <p:spPr>
          <a:xfrm>
            <a:off x="831850" y="1709738"/>
            <a:ext cx="10515600" cy="2852737"/>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60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63" name="Google Shape;163;g3687d1c8fc2_3_20"/>
          <p:cNvSpPr txBox="1">
            <a:spLocks noGrp="1"/>
          </p:cNvSpPr>
          <p:nvPr>
            <p:ph type="body" idx="1"/>
          </p:nvPr>
        </p:nvSpPr>
        <p:spPr>
          <a:xfrm>
            <a:off x="831850" y="4589463"/>
            <a:ext cx="10515600" cy="1500187"/>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2400"/>
              <a:buNone/>
              <a:defRPr sz="2400"/>
            </a:lvl1pPr>
            <a:lvl2pPr marL="914400" lvl="1" indent="-228600" algn="l">
              <a:lnSpc>
                <a:spcPct val="93000"/>
              </a:lnSpc>
              <a:spcBef>
                <a:spcPts val="1138"/>
              </a:spcBef>
              <a:spcAft>
                <a:spcPts val="0"/>
              </a:spcAft>
              <a:buSzPts val="2000"/>
              <a:buNone/>
              <a:defRPr sz="2000"/>
            </a:lvl2pPr>
            <a:lvl3pPr marL="1371600" lvl="2" indent="-228600" algn="l">
              <a:lnSpc>
                <a:spcPct val="93000"/>
              </a:lnSpc>
              <a:spcBef>
                <a:spcPts val="850"/>
              </a:spcBef>
              <a:spcAft>
                <a:spcPts val="0"/>
              </a:spcAft>
              <a:buSzPts val="1800"/>
              <a:buNone/>
              <a:defRPr sz="1800"/>
            </a:lvl3pPr>
            <a:lvl4pPr marL="1828800" lvl="3" indent="-228600" algn="l">
              <a:lnSpc>
                <a:spcPct val="93000"/>
              </a:lnSpc>
              <a:spcBef>
                <a:spcPts val="575"/>
              </a:spcBef>
              <a:spcAft>
                <a:spcPts val="0"/>
              </a:spcAft>
              <a:buSzPts val="1600"/>
              <a:buNone/>
              <a:defRPr sz="1600"/>
            </a:lvl4pPr>
            <a:lvl5pPr marL="2286000" lvl="4" indent="-228600" algn="l">
              <a:lnSpc>
                <a:spcPct val="93000"/>
              </a:lnSpc>
              <a:spcBef>
                <a:spcPts val="288"/>
              </a:spcBef>
              <a:spcAft>
                <a:spcPts val="0"/>
              </a:spcAft>
              <a:buSzPts val="1600"/>
              <a:buNone/>
              <a:defRPr sz="1600"/>
            </a:lvl5pPr>
            <a:lvl6pPr marL="2743200" lvl="5" indent="-228600" algn="l">
              <a:lnSpc>
                <a:spcPct val="90000"/>
              </a:lnSpc>
              <a:spcBef>
                <a:spcPts val="500"/>
              </a:spcBef>
              <a:spcAft>
                <a:spcPts val="0"/>
              </a:spcAft>
              <a:buClr>
                <a:schemeClr val="dk1"/>
              </a:buClr>
              <a:buSzPts val="1600"/>
              <a:buNone/>
              <a:defRPr sz="1600"/>
            </a:lvl6pPr>
            <a:lvl7pPr marL="3200400" lvl="6" indent="-228600" algn="l">
              <a:lnSpc>
                <a:spcPct val="90000"/>
              </a:lnSpc>
              <a:spcBef>
                <a:spcPts val="500"/>
              </a:spcBef>
              <a:spcAft>
                <a:spcPts val="0"/>
              </a:spcAft>
              <a:buClr>
                <a:schemeClr val="dk1"/>
              </a:buClr>
              <a:buSzPts val="1600"/>
              <a:buNone/>
              <a:defRPr sz="1600"/>
            </a:lvl7pPr>
            <a:lvl8pPr marL="3657600" lvl="7" indent="-228600" algn="l">
              <a:lnSpc>
                <a:spcPct val="90000"/>
              </a:lnSpc>
              <a:spcBef>
                <a:spcPts val="500"/>
              </a:spcBef>
              <a:spcAft>
                <a:spcPts val="0"/>
              </a:spcAft>
              <a:buClr>
                <a:schemeClr val="dk1"/>
              </a:buClr>
              <a:buSzPts val="1600"/>
              <a:buNone/>
              <a:defRPr sz="1600"/>
            </a:lvl8pPr>
            <a:lvl9pPr marL="4114800" lvl="8" indent="-228600" algn="l">
              <a:lnSpc>
                <a:spcPct val="90000"/>
              </a:lnSpc>
              <a:spcBef>
                <a:spcPts val="500"/>
              </a:spcBef>
              <a:spcAft>
                <a:spcPts val="0"/>
              </a:spcAft>
              <a:buClr>
                <a:schemeClr val="dk1"/>
              </a:buClr>
              <a:buSzPts val="1600"/>
              <a:buNone/>
              <a:defRPr sz="1600"/>
            </a:lvl9pPr>
          </a:lstStyle>
          <a:p>
            <a:endParaRPr/>
          </a:p>
        </p:txBody>
      </p:sp>
    </p:spTree>
    <p:extLst>
      <p:ext uri="{BB962C8B-B14F-4D97-AF65-F5344CB8AC3E}">
        <p14:creationId xmlns:p14="http://schemas.microsoft.com/office/powerpoint/2010/main" val="9570553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164"/>
        <p:cNvGrpSpPr/>
        <p:nvPr/>
      </p:nvGrpSpPr>
      <p:grpSpPr>
        <a:xfrm>
          <a:off x="0" y="0"/>
          <a:ext cx="0" cy="0"/>
          <a:chOff x="0" y="0"/>
          <a:chExt cx="0" cy="0"/>
        </a:xfrm>
      </p:grpSpPr>
      <p:sp>
        <p:nvSpPr>
          <p:cNvPr id="165" name="Google Shape;165;g3687d1c8fc2_3_23"/>
          <p:cNvSpPr txBox="1">
            <a:spLocks noGrp="1"/>
          </p:cNvSpPr>
          <p:nvPr>
            <p:ph type="title"/>
          </p:nvPr>
        </p:nvSpPr>
        <p:spPr>
          <a:xfrm>
            <a:off x="838200" y="95864"/>
            <a:ext cx="10515600" cy="1325563"/>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66" name="Google Shape;166;g3687d1c8fc2_3_23"/>
          <p:cNvSpPr txBox="1">
            <a:spLocks noGrp="1"/>
          </p:cNvSpPr>
          <p:nvPr>
            <p:ph type="body" idx="1"/>
          </p:nvPr>
        </p:nvSpPr>
        <p:spPr>
          <a:xfrm>
            <a:off x="839788" y="1681163"/>
            <a:ext cx="5157787" cy="823912"/>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67" name="Google Shape;167;g3687d1c8fc2_3_23"/>
          <p:cNvSpPr txBox="1">
            <a:spLocks noGrp="1"/>
          </p:cNvSpPr>
          <p:nvPr>
            <p:ph type="body" idx="2"/>
          </p:nvPr>
        </p:nvSpPr>
        <p:spPr>
          <a:xfrm>
            <a:off x="839788" y="2505075"/>
            <a:ext cx="5157787" cy="36845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8" name="Google Shape;168;g3687d1c8fc2_3_23"/>
          <p:cNvSpPr txBox="1">
            <a:spLocks noGrp="1"/>
          </p:cNvSpPr>
          <p:nvPr>
            <p:ph type="body" idx="3"/>
          </p:nvPr>
        </p:nvSpPr>
        <p:spPr>
          <a:xfrm>
            <a:off x="6172200" y="1681163"/>
            <a:ext cx="5183188" cy="823912"/>
          </a:xfrm>
          <a:prstGeom prst="rect">
            <a:avLst/>
          </a:prstGeom>
          <a:noFill/>
          <a:ln>
            <a:noFill/>
          </a:ln>
        </p:spPr>
        <p:txBody>
          <a:bodyPr spcFirstLastPara="1" wrap="square" lIns="0" tIns="28425" rIns="0" bIns="0" anchor="b" anchorCtr="0">
            <a:noAutofit/>
          </a:bodyPr>
          <a:lstStyle>
            <a:lvl1pPr marL="457200" lvl="0" indent="-228600" algn="l">
              <a:lnSpc>
                <a:spcPct val="93000"/>
              </a:lnSpc>
              <a:spcBef>
                <a:spcPts val="1425"/>
              </a:spcBef>
              <a:spcAft>
                <a:spcPts val="0"/>
              </a:spcAft>
              <a:buSzPts val="2400"/>
              <a:buNone/>
              <a:defRPr sz="2400" b="1"/>
            </a:lvl1pPr>
            <a:lvl2pPr marL="914400" lvl="1" indent="-228600" algn="l">
              <a:lnSpc>
                <a:spcPct val="93000"/>
              </a:lnSpc>
              <a:spcBef>
                <a:spcPts val="1138"/>
              </a:spcBef>
              <a:spcAft>
                <a:spcPts val="0"/>
              </a:spcAft>
              <a:buSzPts val="2000"/>
              <a:buNone/>
              <a:defRPr sz="2000" b="1"/>
            </a:lvl2pPr>
            <a:lvl3pPr marL="1371600" lvl="2" indent="-228600" algn="l">
              <a:lnSpc>
                <a:spcPct val="93000"/>
              </a:lnSpc>
              <a:spcBef>
                <a:spcPts val="850"/>
              </a:spcBef>
              <a:spcAft>
                <a:spcPts val="0"/>
              </a:spcAft>
              <a:buSzPts val="1800"/>
              <a:buNone/>
              <a:defRPr sz="1800" b="1"/>
            </a:lvl3pPr>
            <a:lvl4pPr marL="1828800" lvl="3" indent="-228600" algn="l">
              <a:lnSpc>
                <a:spcPct val="93000"/>
              </a:lnSpc>
              <a:spcBef>
                <a:spcPts val="575"/>
              </a:spcBef>
              <a:spcAft>
                <a:spcPts val="0"/>
              </a:spcAft>
              <a:buSzPts val="1600"/>
              <a:buNone/>
              <a:defRPr sz="1600" b="1"/>
            </a:lvl4pPr>
            <a:lvl5pPr marL="2286000" lvl="4" indent="-228600" algn="l">
              <a:lnSpc>
                <a:spcPct val="93000"/>
              </a:lnSpc>
              <a:spcBef>
                <a:spcPts val="288"/>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69" name="Google Shape;169;g3687d1c8fc2_3_23"/>
          <p:cNvSpPr txBox="1">
            <a:spLocks noGrp="1"/>
          </p:cNvSpPr>
          <p:nvPr>
            <p:ph type="body" idx="4"/>
          </p:nvPr>
        </p:nvSpPr>
        <p:spPr>
          <a:xfrm>
            <a:off x="6172200" y="2505075"/>
            <a:ext cx="5183188" cy="36845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0514795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70"/>
        <p:cNvGrpSpPr/>
        <p:nvPr/>
      </p:nvGrpSpPr>
      <p:grpSpPr>
        <a:xfrm>
          <a:off x="0" y="0"/>
          <a:ext cx="0" cy="0"/>
          <a:chOff x="0" y="0"/>
          <a:chExt cx="0" cy="0"/>
        </a:xfrm>
      </p:grpSpPr>
      <p:sp>
        <p:nvSpPr>
          <p:cNvPr id="171" name="Google Shape;171;g3687d1c8fc2_3_29"/>
          <p:cNvSpPr txBox="1">
            <a:spLocks noGrp="1"/>
          </p:cNvSpPr>
          <p:nvPr>
            <p:ph type="title"/>
          </p:nvPr>
        </p:nvSpPr>
        <p:spPr>
          <a:xfrm>
            <a:off x="610393" y="95864"/>
            <a:ext cx="10971213" cy="1143000"/>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998483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2"/>
        <p:cNvGrpSpPr/>
        <p:nvPr/>
      </p:nvGrpSpPr>
      <p:grpSpPr>
        <a:xfrm>
          <a:off x="0" y="0"/>
          <a:ext cx="0" cy="0"/>
          <a:chOff x="0" y="0"/>
          <a:chExt cx="0" cy="0"/>
        </a:xfrm>
      </p:grpSpPr>
    </p:spTree>
    <p:extLst>
      <p:ext uri="{BB962C8B-B14F-4D97-AF65-F5344CB8AC3E}">
        <p14:creationId xmlns:p14="http://schemas.microsoft.com/office/powerpoint/2010/main" val="35829660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73"/>
        <p:cNvGrpSpPr/>
        <p:nvPr/>
      </p:nvGrpSpPr>
      <p:grpSpPr>
        <a:xfrm>
          <a:off x="0" y="0"/>
          <a:ext cx="0" cy="0"/>
          <a:chOff x="0" y="0"/>
          <a:chExt cx="0" cy="0"/>
        </a:xfrm>
      </p:grpSpPr>
      <p:sp>
        <p:nvSpPr>
          <p:cNvPr id="174" name="Google Shape;174;g3687d1c8fc2_3_32"/>
          <p:cNvSpPr txBox="1">
            <a:spLocks noGrp="1"/>
          </p:cNvSpPr>
          <p:nvPr>
            <p:ph type="title"/>
          </p:nvPr>
        </p:nvSpPr>
        <p:spPr>
          <a:xfrm>
            <a:off x="839788" y="457200"/>
            <a:ext cx="3932237" cy="1600200"/>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75" name="Google Shape;175;g3687d1c8fc2_3_32"/>
          <p:cNvSpPr txBox="1">
            <a:spLocks noGrp="1"/>
          </p:cNvSpPr>
          <p:nvPr>
            <p:ph type="body" idx="1"/>
          </p:nvPr>
        </p:nvSpPr>
        <p:spPr>
          <a:xfrm>
            <a:off x="5183188" y="987425"/>
            <a:ext cx="6172200" cy="4873625"/>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sz="3200"/>
            </a:lvl1pPr>
            <a:lvl2pPr marL="914400" lvl="1" indent="-228600" algn="l">
              <a:lnSpc>
                <a:spcPct val="93000"/>
              </a:lnSpc>
              <a:spcBef>
                <a:spcPts val="1138"/>
              </a:spcBef>
              <a:spcAft>
                <a:spcPts val="0"/>
              </a:spcAft>
              <a:buSzPts val="1400"/>
              <a:buNone/>
              <a:defRPr sz="2800"/>
            </a:lvl2pPr>
            <a:lvl3pPr marL="1371600" lvl="2" indent="-228600" algn="l">
              <a:lnSpc>
                <a:spcPct val="93000"/>
              </a:lnSpc>
              <a:spcBef>
                <a:spcPts val="850"/>
              </a:spcBef>
              <a:spcAft>
                <a:spcPts val="0"/>
              </a:spcAft>
              <a:buSzPts val="1400"/>
              <a:buNone/>
              <a:defRPr sz="2400"/>
            </a:lvl3pPr>
            <a:lvl4pPr marL="1828800" lvl="3" indent="-228600" algn="l">
              <a:lnSpc>
                <a:spcPct val="93000"/>
              </a:lnSpc>
              <a:spcBef>
                <a:spcPts val="575"/>
              </a:spcBef>
              <a:spcAft>
                <a:spcPts val="0"/>
              </a:spcAft>
              <a:buSzPts val="1400"/>
              <a:buNone/>
              <a:defRPr sz="2000"/>
            </a:lvl4pPr>
            <a:lvl5pPr marL="2286000" lvl="4" indent="-228600" algn="l">
              <a:lnSpc>
                <a:spcPct val="93000"/>
              </a:lnSpc>
              <a:spcBef>
                <a:spcPts val="288"/>
              </a:spcBef>
              <a:spcAft>
                <a:spcPts val="0"/>
              </a:spcAft>
              <a:buSzPts val="1400"/>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76" name="Google Shape;176;g3687d1c8fc2_3_32"/>
          <p:cNvSpPr txBox="1">
            <a:spLocks noGrp="1"/>
          </p:cNvSpPr>
          <p:nvPr>
            <p:ph type="body" idx="2"/>
          </p:nvPr>
        </p:nvSpPr>
        <p:spPr>
          <a:xfrm>
            <a:off x="839788" y="2057400"/>
            <a:ext cx="3932237" cy="38115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extLst>
      <p:ext uri="{BB962C8B-B14F-4D97-AF65-F5344CB8AC3E}">
        <p14:creationId xmlns:p14="http://schemas.microsoft.com/office/powerpoint/2010/main" val="38533027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177"/>
        <p:cNvGrpSpPr/>
        <p:nvPr/>
      </p:nvGrpSpPr>
      <p:grpSpPr>
        <a:xfrm>
          <a:off x="0" y="0"/>
          <a:ext cx="0" cy="0"/>
          <a:chOff x="0" y="0"/>
          <a:chExt cx="0" cy="0"/>
        </a:xfrm>
      </p:grpSpPr>
      <p:sp>
        <p:nvSpPr>
          <p:cNvPr id="178" name="Google Shape;178;g3687d1c8fc2_3_36"/>
          <p:cNvSpPr txBox="1">
            <a:spLocks noGrp="1"/>
          </p:cNvSpPr>
          <p:nvPr>
            <p:ph type="title"/>
          </p:nvPr>
        </p:nvSpPr>
        <p:spPr>
          <a:xfrm>
            <a:off x="839788" y="457200"/>
            <a:ext cx="3932237" cy="1600200"/>
          </a:xfrm>
          <a:prstGeom prst="rect">
            <a:avLst/>
          </a:prstGeom>
          <a:noFill/>
          <a:ln>
            <a:noFill/>
          </a:ln>
        </p:spPr>
        <p:txBody>
          <a:bodyPr spcFirstLastPara="1" wrap="square" lIns="0" tIns="0" rIns="0" bIns="0" anchor="b" anchorCtr="0">
            <a:noAutofit/>
          </a:bodyPr>
          <a:lstStyle>
            <a:lvl1pPr lvl="0" algn="ctr">
              <a:lnSpc>
                <a:spcPct val="93000"/>
              </a:lnSpc>
              <a:spcBef>
                <a:spcPts val="0"/>
              </a:spcBef>
              <a:spcAft>
                <a:spcPts val="0"/>
              </a:spcAft>
              <a:buSzPts val="1400"/>
              <a:buNone/>
              <a:defRPr sz="3200"/>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79" name="Google Shape;179;g3687d1c8fc2_3_36"/>
          <p:cNvSpPr>
            <a:spLocks noGrp="1"/>
          </p:cNvSpPr>
          <p:nvPr>
            <p:ph type="pic" idx="2"/>
          </p:nvPr>
        </p:nvSpPr>
        <p:spPr>
          <a:xfrm>
            <a:off x="5183188" y="987425"/>
            <a:ext cx="6172200" cy="4873625"/>
          </a:xfrm>
          <a:prstGeom prst="rect">
            <a:avLst/>
          </a:prstGeom>
          <a:noFill/>
          <a:ln>
            <a:noFill/>
          </a:ln>
        </p:spPr>
      </p:sp>
      <p:sp>
        <p:nvSpPr>
          <p:cNvPr id="180" name="Google Shape;180;g3687d1c8fc2_3_36"/>
          <p:cNvSpPr txBox="1">
            <a:spLocks noGrp="1"/>
          </p:cNvSpPr>
          <p:nvPr>
            <p:ph type="body" idx="1"/>
          </p:nvPr>
        </p:nvSpPr>
        <p:spPr>
          <a:xfrm>
            <a:off x="839788" y="2057400"/>
            <a:ext cx="3932237" cy="3811588"/>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600"/>
              <a:buNone/>
              <a:defRPr sz="1600"/>
            </a:lvl1pPr>
            <a:lvl2pPr marL="914400" lvl="1" indent="-228600" algn="l">
              <a:lnSpc>
                <a:spcPct val="93000"/>
              </a:lnSpc>
              <a:spcBef>
                <a:spcPts val="1138"/>
              </a:spcBef>
              <a:spcAft>
                <a:spcPts val="0"/>
              </a:spcAft>
              <a:buSzPts val="1400"/>
              <a:buNone/>
              <a:defRPr sz="1400"/>
            </a:lvl2pPr>
            <a:lvl3pPr marL="1371600" lvl="2" indent="-228600" algn="l">
              <a:lnSpc>
                <a:spcPct val="93000"/>
              </a:lnSpc>
              <a:spcBef>
                <a:spcPts val="850"/>
              </a:spcBef>
              <a:spcAft>
                <a:spcPts val="0"/>
              </a:spcAft>
              <a:buSzPts val="1200"/>
              <a:buNone/>
              <a:defRPr sz="1200"/>
            </a:lvl3pPr>
            <a:lvl4pPr marL="1828800" lvl="3" indent="-228600" algn="l">
              <a:lnSpc>
                <a:spcPct val="93000"/>
              </a:lnSpc>
              <a:spcBef>
                <a:spcPts val="575"/>
              </a:spcBef>
              <a:spcAft>
                <a:spcPts val="0"/>
              </a:spcAft>
              <a:buSzPts val="1000"/>
              <a:buNone/>
              <a:defRPr sz="1000"/>
            </a:lvl4pPr>
            <a:lvl5pPr marL="2286000" lvl="4" indent="-228600" algn="l">
              <a:lnSpc>
                <a:spcPct val="93000"/>
              </a:lnSpc>
              <a:spcBef>
                <a:spcPts val="288"/>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extLst>
      <p:ext uri="{BB962C8B-B14F-4D97-AF65-F5344CB8AC3E}">
        <p14:creationId xmlns:p14="http://schemas.microsoft.com/office/powerpoint/2010/main" val="9472818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181"/>
        <p:cNvGrpSpPr/>
        <p:nvPr/>
      </p:nvGrpSpPr>
      <p:grpSpPr>
        <a:xfrm>
          <a:off x="0" y="0"/>
          <a:ext cx="0" cy="0"/>
          <a:chOff x="0" y="0"/>
          <a:chExt cx="0" cy="0"/>
        </a:xfrm>
      </p:grpSpPr>
      <p:sp>
        <p:nvSpPr>
          <p:cNvPr id="182" name="Google Shape;182;g3687d1c8fc2_3_40"/>
          <p:cNvSpPr txBox="1">
            <a:spLocks noGrp="1"/>
          </p:cNvSpPr>
          <p:nvPr>
            <p:ph type="title"/>
          </p:nvPr>
        </p:nvSpPr>
        <p:spPr>
          <a:xfrm>
            <a:off x="609600" y="95864"/>
            <a:ext cx="10971213" cy="1143000"/>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83" name="Google Shape;183;g3687d1c8fc2_3_40"/>
          <p:cNvSpPr txBox="1">
            <a:spLocks noGrp="1"/>
          </p:cNvSpPr>
          <p:nvPr>
            <p:ph type="body" idx="1"/>
          </p:nvPr>
        </p:nvSpPr>
        <p:spPr>
          <a:xfrm rot="5400000">
            <a:off x="4107657" y="-1893094"/>
            <a:ext cx="3975100" cy="10971213"/>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8380489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184"/>
        <p:cNvGrpSpPr/>
        <p:nvPr/>
      </p:nvGrpSpPr>
      <p:grpSpPr>
        <a:xfrm>
          <a:off x="0" y="0"/>
          <a:ext cx="0" cy="0"/>
          <a:chOff x="0" y="0"/>
          <a:chExt cx="0" cy="0"/>
        </a:xfrm>
      </p:grpSpPr>
      <p:sp>
        <p:nvSpPr>
          <p:cNvPr id="185" name="Google Shape;185;g3687d1c8fc2_3_43"/>
          <p:cNvSpPr txBox="1">
            <a:spLocks noGrp="1"/>
          </p:cNvSpPr>
          <p:nvPr>
            <p:ph type="title"/>
          </p:nvPr>
        </p:nvSpPr>
        <p:spPr>
          <a:xfrm rot="5400000">
            <a:off x="7556500" y="1555750"/>
            <a:ext cx="5307013" cy="2741613"/>
          </a:xfrm>
          <a:prstGeom prst="rect">
            <a:avLst/>
          </a:prstGeom>
          <a:noFill/>
          <a:ln>
            <a:noFill/>
          </a:ln>
        </p:spPr>
        <p:txBody>
          <a:bodyPr spcFirstLastPara="1" wrap="square" lIns="0" tIns="0" rIns="0" bIns="0" anchor="ctr" anchorCtr="0">
            <a:noAutofit/>
          </a:bodyPr>
          <a:lstStyle>
            <a:lvl1pPr lvl="0" algn="ctr">
              <a:lnSpc>
                <a:spcPct val="93000"/>
              </a:lnSpc>
              <a:spcBef>
                <a:spcPts val="0"/>
              </a:spcBef>
              <a:spcAft>
                <a:spcPts val="0"/>
              </a:spcAft>
              <a:buSzPts val="1400"/>
              <a:buNone/>
              <a:defRPr/>
            </a:lvl1pPr>
            <a:lvl2pPr lvl="1" algn="ctr">
              <a:lnSpc>
                <a:spcPct val="93000"/>
              </a:lnSpc>
              <a:spcBef>
                <a:spcPts val="0"/>
              </a:spcBef>
              <a:spcAft>
                <a:spcPts val="0"/>
              </a:spcAft>
              <a:buSzPts val="1400"/>
              <a:buNone/>
              <a:defRPr/>
            </a:lvl2pPr>
            <a:lvl3pPr lvl="2" algn="ctr">
              <a:lnSpc>
                <a:spcPct val="93000"/>
              </a:lnSpc>
              <a:spcBef>
                <a:spcPts val="0"/>
              </a:spcBef>
              <a:spcAft>
                <a:spcPts val="0"/>
              </a:spcAft>
              <a:buSzPts val="1400"/>
              <a:buNone/>
              <a:defRPr/>
            </a:lvl3pPr>
            <a:lvl4pPr lvl="3" algn="ctr">
              <a:lnSpc>
                <a:spcPct val="93000"/>
              </a:lnSpc>
              <a:spcBef>
                <a:spcPts val="0"/>
              </a:spcBef>
              <a:spcAft>
                <a:spcPts val="0"/>
              </a:spcAft>
              <a:buSzPts val="1400"/>
              <a:buNone/>
              <a:defRPr/>
            </a:lvl4pPr>
            <a:lvl5pPr lvl="4" algn="ctr">
              <a:lnSpc>
                <a:spcPct val="93000"/>
              </a:lnSpc>
              <a:spcBef>
                <a:spcPts val="0"/>
              </a:spcBef>
              <a:spcAft>
                <a:spcPts val="0"/>
              </a:spcAft>
              <a:buSzPts val="1400"/>
              <a:buNone/>
              <a:defRPr/>
            </a:lvl5pPr>
            <a:lvl6pPr lvl="5" algn="ctr">
              <a:lnSpc>
                <a:spcPct val="93000"/>
              </a:lnSpc>
              <a:spcBef>
                <a:spcPts val="0"/>
              </a:spcBef>
              <a:spcAft>
                <a:spcPts val="0"/>
              </a:spcAft>
              <a:buSzPts val="1400"/>
              <a:buNone/>
              <a:defRPr/>
            </a:lvl6pPr>
            <a:lvl7pPr lvl="6" algn="ctr">
              <a:lnSpc>
                <a:spcPct val="93000"/>
              </a:lnSpc>
              <a:spcBef>
                <a:spcPts val="0"/>
              </a:spcBef>
              <a:spcAft>
                <a:spcPts val="0"/>
              </a:spcAft>
              <a:buSzPts val="1400"/>
              <a:buNone/>
              <a:defRPr/>
            </a:lvl7pPr>
            <a:lvl8pPr lvl="7" algn="ctr">
              <a:lnSpc>
                <a:spcPct val="93000"/>
              </a:lnSpc>
              <a:spcBef>
                <a:spcPts val="0"/>
              </a:spcBef>
              <a:spcAft>
                <a:spcPts val="0"/>
              </a:spcAft>
              <a:buSzPts val="1400"/>
              <a:buNone/>
              <a:defRPr/>
            </a:lvl8pPr>
            <a:lvl9pPr lvl="8" algn="ctr">
              <a:lnSpc>
                <a:spcPct val="93000"/>
              </a:lnSpc>
              <a:spcBef>
                <a:spcPts val="0"/>
              </a:spcBef>
              <a:spcAft>
                <a:spcPts val="0"/>
              </a:spcAft>
              <a:buSzPts val="1400"/>
              <a:buNone/>
              <a:defRPr/>
            </a:lvl9pPr>
          </a:lstStyle>
          <a:p>
            <a:endParaRPr/>
          </a:p>
        </p:txBody>
      </p:sp>
      <p:sp>
        <p:nvSpPr>
          <p:cNvPr id="186" name="Google Shape;186;g3687d1c8fc2_3_43"/>
          <p:cNvSpPr txBox="1">
            <a:spLocks noGrp="1"/>
          </p:cNvSpPr>
          <p:nvPr>
            <p:ph type="body" idx="1"/>
          </p:nvPr>
        </p:nvSpPr>
        <p:spPr>
          <a:xfrm rot="5400000">
            <a:off x="1994694" y="-1112044"/>
            <a:ext cx="5307013" cy="8077200"/>
          </a:xfrm>
          <a:prstGeom prst="rect">
            <a:avLst/>
          </a:prstGeom>
          <a:noFill/>
          <a:ln>
            <a:noFill/>
          </a:ln>
        </p:spPr>
        <p:txBody>
          <a:bodyPr spcFirstLastPara="1" wrap="square" lIns="0" tIns="28425" rIns="0" bIns="0" anchor="t" anchorCtr="0">
            <a:noAutofit/>
          </a:bodyPr>
          <a:lstStyle>
            <a:lvl1pPr marL="457200" lvl="0" indent="-228600" algn="l">
              <a:lnSpc>
                <a:spcPct val="93000"/>
              </a:lnSpc>
              <a:spcBef>
                <a:spcPts val="1425"/>
              </a:spcBef>
              <a:spcAft>
                <a:spcPts val="0"/>
              </a:spcAft>
              <a:buSzPts val="1400"/>
              <a:buNone/>
              <a:defRPr/>
            </a:lvl1pPr>
            <a:lvl2pPr marL="914400" lvl="1" indent="-228600" algn="l">
              <a:lnSpc>
                <a:spcPct val="93000"/>
              </a:lnSpc>
              <a:spcBef>
                <a:spcPts val="1138"/>
              </a:spcBef>
              <a:spcAft>
                <a:spcPts val="0"/>
              </a:spcAft>
              <a:buSzPts val="1400"/>
              <a:buNone/>
              <a:defRPr/>
            </a:lvl2pPr>
            <a:lvl3pPr marL="1371600" lvl="2" indent="-228600" algn="l">
              <a:lnSpc>
                <a:spcPct val="93000"/>
              </a:lnSpc>
              <a:spcBef>
                <a:spcPts val="850"/>
              </a:spcBef>
              <a:spcAft>
                <a:spcPts val="0"/>
              </a:spcAft>
              <a:buSzPts val="1400"/>
              <a:buNone/>
              <a:defRPr/>
            </a:lvl3pPr>
            <a:lvl4pPr marL="1828800" lvl="3" indent="-228600" algn="l">
              <a:lnSpc>
                <a:spcPct val="93000"/>
              </a:lnSpc>
              <a:spcBef>
                <a:spcPts val="575"/>
              </a:spcBef>
              <a:spcAft>
                <a:spcPts val="0"/>
              </a:spcAft>
              <a:buSzPts val="1400"/>
              <a:buNone/>
              <a:defRPr/>
            </a:lvl4pPr>
            <a:lvl5pPr marL="2286000" lvl="4" indent="-228600" algn="l">
              <a:lnSpc>
                <a:spcPct val="93000"/>
              </a:lnSpc>
              <a:spcBef>
                <a:spcPts val="288"/>
              </a:spcBef>
              <a:spcAft>
                <a:spcPts val="0"/>
              </a:spcAft>
              <a:buSzPts val="14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178433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8200" y="95864"/>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43020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8537" name="Rectangle 57"/>
          <p:cNvSpPr>
            <a:spLocks noGrp="1" noChangeArrowheads="1"/>
          </p:cNvSpPr>
          <p:nvPr>
            <p:ph type="ctrTitle"/>
          </p:nvPr>
        </p:nvSpPr>
        <p:spPr>
          <a:xfrm>
            <a:off x="1320800" y="1752600"/>
            <a:ext cx="10363200" cy="1143000"/>
          </a:xfrm>
        </p:spPr>
        <p:txBody>
          <a:bodyPr/>
          <a:lstStyle>
            <a:lvl1pPr algn="ctr">
              <a:defRPr>
                <a:solidFill>
                  <a:srgbClr val="4B96D7"/>
                </a:solidFill>
              </a:defRPr>
            </a:lvl1pPr>
          </a:lstStyle>
          <a:p>
            <a:r>
              <a:rPr lang="en-US"/>
              <a:t>Click to edit Master title style</a:t>
            </a:r>
          </a:p>
        </p:txBody>
      </p:sp>
      <p:sp>
        <p:nvSpPr>
          <p:cNvPr id="148538" name="Rectangle 58" descr="Rectangle: Click to edit Master text styles&#10;Second level&#10;Third level&#10;Fourth level&#10;Fifth level"/>
          <p:cNvSpPr>
            <a:spLocks noGrp="1" noChangeArrowheads="1"/>
          </p:cNvSpPr>
          <p:nvPr>
            <p:ph type="subTitle" idx="1"/>
          </p:nvPr>
        </p:nvSpPr>
        <p:spPr>
          <a:xfrm>
            <a:off x="1320800" y="3309938"/>
            <a:ext cx="85344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0428966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0">
            <a:extLst>
              <a:ext uri="{FF2B5EF4-FFF2-40B4-BE49-F238E27FC236}">
                <a16:creationId xmlns:a16="http://schemas.microsoft.com/office/drawing/2014/main" id="{966CAE63-A559-4E25-AD9E-9D0BEAB7A569}"/>
              </a:ext>
            </a:extLst>
          </p:cNvPr>
          <p:cNvSpPr>
            <a:spLocks noGrp="1" noChangeArrowheads="1"/>
          </p:cNvSpPr>
          <p:nvPr>
            <p:ph type="ftr" sz="quarter" idx="10"/>
          </p:nvPr>
        </p:nvSpPr>
        <p:spPr>
          <a:ln/>
        </p:spPr>
        <p:txBody>
          <a:bodyPr/>
          <a:lstStyle>
            <a:lvl1pPr>
              <a:defRPr/>
            </a:lvl1pPr>
          </a:lstStyle>
          <a:p>
            <a:pPr>
              <a:defRPr/>
            </a:pPr>
            <a:endParaRPr lang="en-US" altLang="en-US" dirty="0">
              <a:solidFill>
                <a:schemeClr val="tx1"/>
              </a:solidFill>
            </a:endParaRPr>
          </a:p>
        </p:txBody>
      </p:sp>
    </p:spTree>
    <p:extLst>
      <p:ext uri="{BB962C8B-B14F-4D97-AF65-F5344CB8AC3E}">
        <p14:creationId xmlns:p14="http://schemas.microsoft.com/office/powerpoint/2010/main" val="14896941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7" name="Title 1"/>
          <p:cNvSpPr>
            <a:spLocks noGrp="1"/>
          </p:cNvSpPr>
          <p:nvPr>
            <p:ph type="title"/>
          </p:nvPr>
        </p:nvSpPr>
        <p:spPr>
          <a:xfrm>
            <a:off x="406400" y="3086100"/>
            <a:ext cx="11379200" cy="685800"/>
          </a:xfrm>
        </p:spPr>
        <p:txBody>
          <a:bodyPr/>
          <a:lstStyle>
            <a:lvl1pPr algn="ctr">
              <a:defRPr/>
            </a:lvl1pPr>
          </a:lstStyle>
          <a:p>
            <a:r>
              <a:rPr lang="en-US" dirty="0"/>
              <a:t>Click to edit Master title style</a:t>
            </a:r>
          </a:p>
        </p:txBody>
      </p:sp>
      <p:sp>
        <p:nvSpPr>
          <p:cNvPr id="3" name="Rectangle 60">
            <a:extLst>
              <a:ext uri="{FF2B5EF4-FFF2-40B4-BE49-F238E27FC236}">
                <a16:creationId xmlns:a16="http://schemas.microsoft.com/office/drawing/2014/main" id="{2076FF76-CB90-4A46-8803-103CA4B90010}"/>
              </a:ext>
            </a:extLst>
          </p:cNvPr>
          <p:cNvSpPr>
            <a:spLocks noGrp="1" noChangeArrowheads="1"/>
          </p:cNvSpPr>
          <p:nvPr>
            <p:ph type="ftr" sz="quarter" idx="10"/>
          </p:nvPr>
        </p:nvSpPr>
        <p:spPr/>
        <p:txBody>
          <a:bodyPr/>
          <a:lstStyle>
            <a:lvl1pPr>
              <a:defRPr/>
            </a:lvl1pPr>
          </a:lstStyle>
          <a:p>
            <a:pPr>
              <a:defRPr/>
            </a:pPr>
            <a:endParaRPr lang="en-US" altLang="en-US" dirty="0"/>
          </a:p>
        </p:txBody>
      </p:sp>
    </p:spTree>
    <p:extLst>
      <p:ext uri="{BB962C8B-B14F-4D97-AF65-F5344CB8AC3E}">
        <p14:creationId xmlns:p14="http://schemas.microsoft.com/office/powerpoint/2010/main" val="1071512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10393" y="95864"/>
            <a:ext cx="10971213" cy="1143000"/>
          </a:xfrm>
        </p:spPr>
        <p:txBody>
          <a:bodyPr/>
          <a:lstStyle/>
          <a:p>
            <a:r>
              <a:rPr lang="en-US"/>
              <a:t>Click to edit Master title style</a:t>
            </a:r>
          </a:p>
        </p:txBody>
      </p:sp>
    </p:spTree>
    <p:extLst>
      <p:ext uri="{BB962C8B-B14F-4D97-AF65-F5344CB8AC3E}">
        <p14:creationId xmlns:p14="http://schemas.microsoft.com/office/powerpoint/2010/main" val="170860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07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8170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613830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5.pn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theme" Target="../theme/theme3.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6.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slideLayout" Target="../slideLayouts/slideLayout51.xml"/><Relationship Id="rId1" Type="http://schemas.openxmlformats.org/officeDocument/2006/relationships/slideLayout" Target="../slideLayouts/slideLayout50.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1E3795F1-CA62-485B-B938-CB20A7A92101}"/>
              </a:ext>
            </a:extLst>
          </p:cNvPr>
          <p:cNvSpPr>
            <a:spLocks noChangeArrowheads="1"/>
          </p:cNvSpPr>
          <p:nvPr/>
        </p:nvSpPr>
        <p:spPr bwMode="auto">
          <a:xfrm rot="5400000">
            <a:off x="3657600" y="-3656012"/>
            <a:ext cx="90487" cy="7405688"/>
          </a:xfrm>
          <a:prstGeom prst="rect">
            <a:avLst/>
          </a:prstGeom>
          <a:solidFill>
            <a:srgbClr val="C5050C"/>
          </a:solidFill>
          <a:ln>
            <a:noFill/>
          </a:ln>
          <a:effectLst/>
          <a:extLst>
            <a:ext uri="{91240B29-F687-4F45-9708-019B960494DF}">
              <a14:hiddenLine xmlns:a14="http://schemas.microsoft.com/office/drawing/2010/main" w="255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1028" name="Rectangle 3">
            <a:extLst>
              <a:ext uri="{FF2B5EF4-FFF2-40B4-BE49-F238E27FC236}">
                <a16:creationId xmlns:a16="http://schemas.microsoft.com/office/drawing/2014/main" id="{13687324-ED05-4441-B31A-BF5CD032ADBE}"/>
              </a:ext>
            </a:extLst>
          </p:cNvPr>
          <p:cNvSpPr>
            <a:spLocks noChangeArrowheads="1"/>
          </p:cNvSpPr>
          <p:nvPr/>
        </p:nvSpPr>
        <p:spPr bwMode="auto">
          <a:xfrm>
            <a:off x="-6351" y="0"/>
            <a:ext cx="136525" cy="6858000"/>
          </a:xfrm>
          <a:prstGeom prst="rect">
            <a:avLst/>
          </a:prstGeom>
          <a:solidFill>
            <a:srgbClr val="C5050C"/>
          </a:solidFill>
          <a:ln>
            <a:noFill/>
          </a:ln>
          <a:effectLst/>
          <a:extLst>
            <a:ext uri="{91240B29-F687-4F45-9708-019B960494DF}">
              <a14:hiddenLine xmlns:a14="http://schemas.microsoft.com/office/drawing/2010/main" w="255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1029" name="Rectangle 4">
            <a:extLst>
              <a:ext uri="{FF2B5EF4-FFF2-40B4-BE49-F238E27FC236}">
                <a16:creationId xmlns:a16="http://schemas.microsoft.com/office/drawing/2014/main" id="{4F74E04D-B36C-4A67-8686-C9CFCC38D419}"/>
              </a:ext>
            </a:extLst>
          </p:cNvPr>
          <p:cNvSpPr>
            <a:spLocks noChangeArrowheads="1"/>
          </p:cNvSpPr>
          <p:nvPr/>
        </p:nvSpPr>
        <p:spPr bwMode="auto">
          <a:xfrm rot="5400000">
            <a:off x="8504237" y="-3598862"/>
            <a:ext cx="90487" cy="7285037"/>
          </a:xfrm>
          <a:prstGeom prst="rect">
            <a:avLst/>
          </a:prstGeom>
          <a:solidFill>
            <a:srgbClr val="C5050C"/>
          </a:solidFill>
          <a:ln>
            <a:noFill/>
          </a:ln>
          <a:effectLst/>
          <a:extLst>
            <a:ext uri="{91240B29-F687-4F45-9708-019B960494DF}">
              <a14:hiddenLine xmlns:a14="http://schemas.microsoft.com/office/drawing/2010/main" w="25560">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pic>
        <p:nvPicPr>
          <p:cNvPr id="1030" name="Picture 5">
            <a:extLst>
              <a:ext uri="{FF2B5EF4-FFF2-40B4-BE49-F238E27FC236}">
                <a16:creationId xmlns:a16="http://schemas.microsoft.com/office/drawing/2014/main" id="{8A790C3C-8225-4493-9C79-D6C14D917FA6}"/>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36525" y="114300"/>
            <a:ext cx="393700" cy="619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31" name="Rectangle 6">
            <a:extLst>
              <a:ext uri="{FF2B5EF4-FFF2-40B4-BE49-F238E27FC236}">
                <a16:creationId xmlns:a16="http://schemas.microsoft.com/office/drawing/2014/main" id="{FE7ABA84-8D40-4D3F-8B88-93C6D0E2A97D}"/>
              </a:ext>
            </a:extLst>
          </p:cNvPr>
          <p:cNvSpPr>
            <a:spLocks noGrp="1" noChangeArrowheads="1"/>
          </p:cNvSpPr>
          <p:nvPr>
            <p:ph type="title"/>
          </p:nvPr>
        </p:nvSpPr>
        <p:spPr bwMode="auto">
          <a:xfrm>
            <a:off x="609600" y="273050"/>
            <a:ext cx="10971213"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a:t>Click to edit the title text format</a:t>
            </a:r>
          </a:p>
        </p:txBody>
      </p:sp>
      <p:sp>
        <p:nvSpPr>
          <p:cNvPr id="1032" name="Rectangle 7">
            <a:extLst>
              <a:ext uri="{FF2B5EF4-FFF2-40B4-BE49-F238E27FC236}">
                <a16:creationId xmlns:a16="http://schemas.microsoft.com/office/drawing/2014/main" id="{E8309804-19B7-4FF0-BC5A-1F2A42CA234F}"/>
              </a:ext>
            </a:extLst>
          </p:cNvPr>
          <p:cNvSpPr>
            <a:spLocks noGrp="1" noChangeArrowheads="1"/>
          </p:cNvSpPr>
          <p:nvPr>
            <p:ph type="body" idx="1"/>
          </p:nvPr>
        </p:nvSpPr>
        <p:spPr bwMode="auto">
          <a:xfrm>
            <a:off x="609600" y="1604963"/>
            <a:ext cx="10971213" cy="397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448" rIns="0" bIns="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Lst>
  <p:hf hdr="0" ftr="0" dt="0"/>
  <p:txStyles>
    <p:titleStyle>
      <a:lvl1pPr algn="ctr"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algn="ctr"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2pPr>
      <a:lvl3pPr algn="ctr"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3pPr>
      <a:lvl4pPr algn="ctr"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4pPr>
      <a:lvl5pPr algn="ctr"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Noto Sans CJK SC Regular" charset="0"/>
        </a:defRPr>
      </a:lvl9pPr>
    </p:titleStyle>
    <p:bodyStyle>
      <a:lvl1pPr marL="342900" indent="-342900" algn="l" defTabSz="457200" rtl="0" eaLnBrk="0" fontAlgn="base" hangingPunct="0">
        <a:lnSpc>
          <a:spcPct val="93000"/>
        </a:lnSpc>
        <a:spcBef>
          <a:spcPts val="1425"/>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eaLnBrk="0" fontAlgn="base" hangingPunct="0">
        <a:lnSpc>
          <a:spcPct val="93000"/>
        </a:lnSpc>
        <a:spcBef>
          <a:spcPts val="1138"/>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eaLnBrk="0" fontAlgn="base" hangingPunct="0">
        <a:lnSpc>
          <a:spcPct val="93000"/>
        </a:lnSpc>
        <a:spcBef>
          <a:spcPts val="85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eaLnBrk="0" fontAlgn="base" hangingPunct="0">
        <a:lnSpc>
          <a:spcPct val="93000"/>
        </a:lnSpc>
        <a:spcBef>
          <a:spcPts val="575"/>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eaLnBrk="0" fontAlgn="base" hangingPunct="0">
        <a:lnSpc>
          <a:spcPct val="93000"/>
        </a:lnSpc>
        <a:spcBef>
          <a:spcPts val="288"/>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457200"/>
            <a:ext cx="10668000" cy="1066800"/>
          </a:xfrm>
          <a:prstGeom prst="rect">
            <a:avLst/>
          </a:prstGeom>
        </p:spPr>
        <p:txBody>
          <a:bodyPr vert="horz" lIns="0" tIns="45720" rIns="0" bIns="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1485900" y="1828799"/>
            <a:ext cx="9677400" cy="4457701"/>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0" y="6505057"/>
            <a:ext cx="1060586" cy="344710"/>
          </a:xfrm>
          <a:prstGeom prst="rect">
            <a:avLst/>
          </a:prstGeom>
          <a:solidFill>
            <a:schemeClr val="accent1"/>
          </a:solidFill>
          <a:ln>
            <a:noFill/>
          </a:ln>
        </p:spPr>
        <p:txBody>
          <a:bodyPr vert="horz" wrap="square" lIns="91440" tIns="64008" rIns="91440" bIns="64008" rtlCol="0" anchor="ctr">
            <a:spAutoFit/>
          </a:bodyPr>
          <a:lstStyle>
            <a:lvl1pPr algn="ctr">
              <a:defRPr sz="1400" b="0" i="0">
                <a:solidFill>
                  <a:schemeClr val="bg1"/>
                </a:solidFill>
                <a:latin typeface="Arial" panose="020B0604020202020204" pitchFamily="34" charset="0"/>
                <a:cs typeface="Arial" panose="020B0604020202020204" pitchFamily="34" charset="0"/>
              </a:defRPr>
            </a:lvl1pPr>
          </a:lstStyle>
          <a:p>
            <a:endParaRPr lang="en-US" dirty="0"/>
          </a:p>
        </p:txBody>
      </p:sp>
      <p:sp>
        <p:nvSpPr>
          <p:cNvPr id="7" name="Rectangle 6">
            <a:extLst>
              <a:ext uri="{FF2B5EF4-FFF2-40B4-BE49-F238E27FC236}">
                <a16:creationId xmlns:a16="http://schemas.microsoft.com/office/drawing/2014/main" id="{EF1B1986-83A7-3542-BAD9-60B6AA5AD8E5}"/>
              </a:ext>
              <a:ext uri="{C183D7F6-B498-43B3-948B-1728B52AA6E4}">
                <adec:decorative xmlns:adec="http://schemas.microsoft.com/office/drawing/2017/decorative" val="1"/>
              </a:ext>
            </a:extLst>
          </p:cNvPr>
          <p:cNvSpPr/>
          <p:nvPr userDrawn="1"/>
        </p:nvSpPr>
        <p:spPr>
          <a:xfrm>
            <a:off x="11507059" y="0"/>
            <a:ext cx="570641" cy="1024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UW–Madison red crest logo&#10;">
            <a:extLst>
              <a:ext uri="{FF2B5EF4-FFF2-40B4-BE49-F238E27FC236}">
                <a16:creationId xmlns:a16="http://schemas.microsoft.com/office/drawing/2014/main" id="{0E552B7F-AB27-DB49-8004-05CB28567967}"/>
              </a:ext>
            </a:extLst>
          </p:cNvPr>
          <p:cNvPicPr>
            <a:picLocks noChangeAspect="1"/>
          </p:cNvPicPr>
          <p:nvPr userDrawn="1"/>
        </p:nvPicPr>
        <p:blipFill>
          <a:blip r:embed="rId13"/>
          <a:stretch>
            <a:fillRect/>
          </a:stretch>
        </p:blipFill>
        <p:spPr>
          <a:xfrm>
            <a:off x="11564318" y="222225"/>
            <a:ext cx="456122" cy="716763"/>
          </a:xfrm>
          <a:prstGeom prst="rect">
            <a:avLst/>
          </a:prstGeom>
        </p:spPr>
      </p:pic>
    </p:spTree>
    <p:extLst>
      <p:ext uri="{BB962C8B-B14F-4D97-AF65-F5344CB8AC3E}">
        <p14:creationId xmlns:p14="http://schemas.microsoft.com/office/powerpoint/2010/main" val="328602961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3200" b="1" i="0" kern="1200">
          <a:solidFill>
            <a:schemeClr val="tx1"/>
          </a:solidFill>
          <a:latin typeface="Arial" panose="020B0604020202020204" pitchFamily="34" charset="0"/>
          <a:ea typeface="+mj-ea"/>
          <a:cs typeface="Arial" panose="020B0604020202020204" pitchFamily="34" charset="0"/>
        </a:defRPr>
      </a:lvl1pPr>
    </p:titleStyle>
    <p:bodyStyle>
      <a:lvl1pPr marL="176213" indent="-176213" algn="l" defTabSz="914400" rtl="0" eaLnBrk="1" latinLnBrk="0" hangingPunct="1">
        <a:lnSpc>
          <a:spcPct val="90000"/>
        </a:lnSpc>
        <a:spcBef>
          <a:spcPts val="1000"/>
        </a:spcBef>
        <a:buClr>
          <a:schemeClr val="accent1"/>
        </a:buClr>
        <a:buSzPct val="90000"/>
        <a:buFont typeface="Arial" panose="020B0604020202020204" pitchFamily="34" charset="0"/>
        <a:buChar char="•"/>
        <a:tabLst/>
        <a:defRPr sz="2600" b="0" i="0" kern="1200">
          <a:solidFill>
            <a:schemeClr val="tx1"/>
          </a:solidFill>
          <a:latin typeface="Arial" panose="020B0604020202020204" pitchFamily="34" charset="0"/>
          <a:ea typeface="+mn-ea"/>
          <a:cs typeface="Arial" panose="020B0604020202020204" pitchFamily="34" charset="0"/>
        </a:defRPr>
      </a:lvl1pPr>
      <a:lvl2pPr marL="635000" indent="-177800" algn="l" defTabSz="914400" rtl="0" eaLnBrk="1" latinLnBrk="0" hangingPunct="1">
        <a:lnSpc>
          <a:spcPct val="90000"/>
        </a:lnSpc>
        <a:spcBef>
          <a:spcPts val="500"/>
        </a:spcBef>
        <a:buFont typeface="Arial" panose="020B0604020202020204" pitchFamily="34" charset="0"/>
        <a:buChar char="•"/>
        <a:tabLst/>
        <a:defRPr sz="2100" b="0" i="0" kern="1200">
          <a:solidFill>
            <a:schemeClr val="tx1"/>
          </a:solidFill>
          <a:latin typeface="Arial" panose="020B0604020202020204" pitchFamily="34" charset="0"/>
          <a:ea typeface="+mn-ea"/>
          <a:cs typeface="Arial" panose="020B0604020202020204" pitchFamily="34" charset="0"/>
        </a:defRPr>
      </a:lvl2pPr>
      <a:lvl3pPr marL="1092200" indent="-177800"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1543050" indent="-171450" algn="l" defTabSz="914400" rtl="0" eaLnBrk="1" latinLnBrk="0" hangingPunct="1">
        <a:lnSpc>
          <a:spcPct val="90000"/>
        </a:lnSpc>
        <a:spcBef>
          <a:spcPts val="500"/>
        </a:spcBef>
        <a:buFont typeface="Arial" panose="020B0604020202020204" pitchFamily="34" charset="0"/>
        <a:buChar char="•"/>
        <a:tabLst/>
        <a:defRPr sz="1800" b="0" i="0" kern="1200">
          <a:solidFill>
            <a:schemeClr val="tx1"/>
          </a:solidFill>
          <a:latin typeface="Arial" panose="020B0604020202020204" pitchFamily="34" charset="0"/>
          <a:ea typeface="+mn-ea"/>
          <a:cs typeface="Arial" panose="020B0604020202020204" pitchFamily="34" charset="0"/>
        </a:defRPr>
      </a:lvl4pPr>
      <a:lvl5pPr marL="2001838" indent="-173038" algn="l" defTabSz="914400" rtl="0" eaLnBrk="1" latinLnBrk="0" hangingPunct="1">
        <a:lnSpc>
          <a:spcPct val="90000"/>
        </a:lnSpc>
        <a:spcBef>
          <a:spcPts val="500"/>
        </a:spcBef>
        <a:buFont typeface="Arial" panose="020B0604020202020204" pitchFamily="34" charset="0"/>
        <a:buChar char="•"/>
        <a:tabLst/>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2">
          <p15:clr>
            <a:srgbClr val="F26B43"/>
          </p15:clr>
        </p15:guide>
        <p15:guide id="2" pos="72">
          <p15:clr>
            <a:srgbClr val="F26B43"/>
          </p15:clr>
        </p15:guide>
        <p15:guide id="3" pos="7608">
          <p15:clr>
            <a:srgbClr val="F26B43"/>
          </p15:clr>
        </p15:guide>
        <p15:guide id="4" pos="312">
          <p15:clr>
            <a:srgbClr val="F26B43"/>
          </p15:clr>
        </p15:guide>
        <p15:guide id="5" pos="7248">
          <p15:clr>
            <a:srgbClr val="F26B43"/>
          </p15:clr>
        </p15:guide>
        <p15:guide id="6" orient="horz" pos="4248">
          <p15:clr>
            <a:srgbClr val="F26B43"/>
          </p15:clr>
        </p15:guide>
        <p15:guide id="7" orient="horz" pos="288">
          <p15:clr>
            <a:srgbClr val="F26B43"/>
          </p15:clr>
        </p15:guide>
        <p15:guide id="8" orient="horz" pos="960">
          <p15:clr>
            <a:srgbClr val="F26B43"/>
          </p15:clr>
        </p15:guide>
        <p15:guide id="9" pos="7032">
          <p15:clr>
            <a:srgbClr val="F26B43"/>
          </p15:clr>
        </p15:guide>
        <p15:guide id="10" pos="936">
          <p15:clr>
            <a:srgbClr val="F26B43"/>
          </p15:clr>
        </p15:guide>
        <p15:guide id="11" orient="horz" pos="1152">
          <p15:clr>
            <a:srgbClr val="F26B43"/>
          </p15:clr>
        </p15:guide>
        <p15:guide id="12" orient="horz" pos="39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1"/>
        <p:cNvGrpSpPr/>
        <p:nvPr/>
      </p:nvGrpSpPr>
      <p:grpSpPr>
        <a:xfrm>
          <a:off x="0" y="0"/>
          <a:ext cx="0" cy="0"/>
          <a:chOff x="0" y="0"/>
          <a:chExt cx="0" cy="0"/>
        </a:xfrm>
      </p:grpSpPr>
      <p:sp>
        <p:nvSpPr>
          <p:cNvPr id="62" name="Google Shape;62;g3685404dd5e_1_0"/>
          <p:cNvSpPr/>
          <p:nvPr/>
        </p:nvSpPr>
        <p:spPr>
          <a:xfrm>
            <a:off x="0" y="-9940"/>
            <a:ext cx="12192000" cy="6858001"/>
          </a:xfrm>
          <a:prstGeom prst="rect">
            <a:avLst/>
          </a:prstGeom>
          <a:solidFill>
            <a:srgbClr val="C5050C"/>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FFFFFF"/>
              </a:buClr>
              <a:buSzPts val="1800"/>
              <a:buFont typeface="Arial"/>
              <a:buNone/>
            </a:pPr>
            <a:endParaRPr sz="1800" b="0" i="0" u="none" strike="noStrike" cap="none">
              <a:solidFill>
                <a:srgbClr val="FFFFFF"/>
              </a:solidFill>
              <a:latin typeface="Arial"/>
              <a:ea typeface="Arial"/>
              <a:cs typeface="Arial"/>
              <a:sym typeface="Arial"/>
            </a:endParaRPr>
          </a:p>
        </p:txBody>
      </p:sp>
      <p:pic>
        <p:nvPicPr>
          <p:cNvPr id="63" name="Google Shape;63;g3685404dd5e_1_0" descr="Google Shape;31;p14"/>
          <p:cNvPicPr preferRelativeResize="0"/>
          <p:nvPr/>
        </p:nvPicPr>
        <p:blipFill rotWithShape="1">
          <a:blip r:embed="rId12">
            <a:alphaModFix/>
          </a:blip>
          <a:srcRect/>
          <a:stretch/>
        </p:blipFill>
        <p:spPr>
          <a:xfrm>
            <a:off x="4557090" y="2911281"/>
            <a:ext cx="3077819" cy="1035438"/>
          </a:xfrm>
          <a:prstGeom prst="rect">
            <a:avLst/>
          </a:prstGeom>
          <a:noFill/>
          <a:ln>
            <a:noFill/>
          </a:ln>
        </p:spPr>
      </p:pic>
      <p:sp>
        <p:nvSpPr>
          <p:cNvPr id="64" name="Google Shape;64;g3685404dd5e_1_0"/>
          <p:cNvSpPr txBox="1">
            <a:spLocks noGrp="1"/>
          </p:cNvSpPr>
          <p:nvPr>
            <p:ph type="title"/>
          </p:nvPr>
        </p:nvSpPr>
        <p:spPr>
          <a:xfrm>
            <a:off x="609600" y="92074"/>
            <a:ext cx="10972800" cy="1508127"/>
          </a:xfrm>
          <a:prstGeom prst="rect">
            <a:avLst/>
          </a:prstGeom>
          <a:noFill/>
          <a:ln>
            <a:noFill/>
          </a:ln>
        </p:spPr>
        <p:txBody>
          <a:bodyPr spcFirstLastPara="1" wrap="square" lIns="0" tIns="0" rIns="0" bIns="0" anchor="ctr" anchorCtr="0">
            <a:normAutofit/>
          </a:bodyPr>
          <a:lstStyle>
            <a:lvl1pPr marR="0" lvl="0"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1pPr>
            <a:lvl2pPr marR="0" lvl="1"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2pPr>
            <a:lvl3pPr marR="0" lvl="2"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3pPr>
            <a:lvl4pPr marR="0" lvl="3"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4pPr>
            <a:lvl5pPr marR="0" lvl="4"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5pPr>
            <a:lvl6pPr marR="0" lvl="5"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6pPr>
            <a:lvl7pPr marR="0" lvl="6"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7pPr>
            <a:lvl8pPr marR="0" lvl="7"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8pPr>
            <a:lvl9pPr marR="0" lvl="8" algn="ctr" rtl="0">
              <a:lnSpc>
                <a:spcPct val="93000"/>
              </a:lnSpc>
              <a:spcBef>
                <a:spcPts val="0"/>
              </a:spcBef>
              <a:spcAft>
                <a:spcPts val="0"/>
              </a:spcAft>
              <a:buClr>
                <a:srgbClr val="000000"/>
              </a:buClr>
              <a:buSzPts val="4400"/>
              <a:buFont typeface="Arial"/>
              <a:buNone/>
              <a:defRPr sz="4400" b="0" i="0" u="none" strike="noStrike" cap="none">
                <a:solidFill>
                  <a:srgbClr val="000000"/>
                </a:solidFill>
                <a:latin typeface="Arial"/>
                <a:ea typeface="Arial"/>
                <a:cs typeface="Arial"/>
                <a:sym typeface="Arial"/>
              </a:defRPr>
            </a:lvl9pPr>
          </a:lstStyle>
          <a:p>
            <a:endParaRPr/>
          </a:p>
        </p:txBody>
      </p:sp>
      <p:sp>
        <p:nvSpPr>
          <p:cNvPr id="65" name="Google Shape;65;g3685404dd5e_1_0"/>
          <p:cNvSpPr txBox="1">
            <a:spLocks noGrp="1"/>
          </p:cNvSpPr>
          <p:nvPr>
            <p:ph type="body" idx="1"/>
          </p:nvPr>
        </p:nvSpPr>
        <p:spPr>
          <a:xfrm>
            <a:off x="609600" y="1600200"/>
            <a:ext cx="10972800" cy="5257800"/>
          </a:xfrm>
          <a:prstGeom prst="rect">
            <a:avLst/>
          </a:prstGeom>
          <a:noFill/>
          <a:ln>
            <a:noFill/>
          </a:ln>
        </p:spPr>
        <p:txBody>
          <a:bodyPr spcFirstLastPara="1" wrap="square" lIns="0" tIns="0" rIns="0" bIns="0" anchor="t" anchorCtr="0">
            <a:noAutofit/>
          </a:bodyPr>
          <a:lstStyle>
            <a:lvl1pPr marL="457200" marR="0" lvl="0" indent="-228600" algn="l" rtl="0">
              <a:lnSpc>
                <a:spcPct val="93000"/>
              </a:lnSpc>
              <a:spcBef>
                <a:spcPts val="1400"/>
              </a:spcBef>
              <a:spcAft>
                <a:spcPts val="0"/>
              </a:spcAft>
              <a:buClr>
                <a:srgbClr val="000000"/>
              </a:buClr>
              <a:buSzPts val="3200"/>
              <a:buFont typeface="Arial"/>
              <a:buNone/>
              <a:defRPr sz="3200" b="0" i="0" u="none" strike="noStrike" cap="none">
                <a:solidFill>
                  <a:srgbClr val="000000"/>
                </a:solidFill>
                <a:latin typeface="Arial"/>
                <a:ea typeface="Arial"/>
                <a:cs typeface="Arial"/>
                <a:sym typeface="Arial"/>
              </a:defRPr>
            </a:lvl1pPr>
            <a:lvl2pPr marL="914400" marR="0" lvl="1" indent="-228600" algn="l" rtl="0">
              <a:lnSpc>
                <a:spcPct val="93000"/>
              </a:lnSpc>
              <a:spcBef>
                <a:spcPts val="1400"/>
              </a:spcBef>
              <a:spcAft>
                <a:spcPts val="0"/>
              </a:spcAft>
              <a:buClr>
                <a:srgbClr val="000000"/>
              </a:buClr>
              <a:buSzPts val="3200"/>
              <a:buFont typeface="Arial"/>
              <a:buNone/>
              <a:defRPr sz="3200" b="0" i="0" u="none" strike="noStrike" cap="none">
                <a:solidFill>
                  <a:srgbClr val="000000"/>
                </a:solidFill>
                <a:latin typeface="Arial"/>
                <a:ea typeface="Arial"/>
                <a:cs typeface="Arial"/>
                <a:sym typeface="Arial"/>
              </a:defRPr>
            </a:lvl2pPr>
            <a:lvl3pPr marL="1371600" marR="0" lvl="2" indent="-228600" algn="l" rtl="0">
              <a:lnSpc>
                <a:spcPct val="93000"/>
              </a:lnSpc>
              <a:spcBef>
                <a:spcPts val="1400"/>
              </a:spcBef>
              <a:spcAft>
                <a:spcPts val="0"/>
              </a:spcAft>
              <a:buClr>
                <a:srgbClr val="000000"/>
              </a:buClr>
              <a:buSzPts val="3200"/>
              <a:buFont typeface="Arial"/>
              <a:buNone/>
              <a:defRPr sz="3200" b="0" i="0" u="none" strike="noStrike" cap="none">
                <a:solidFill>
                  <a:srgbClr val="000000"/>
                </a:solidFill>
                <a:latin typeface="Arial"/>
                <a:ea typeface="Arial"/>
                <a:cs typeface="Arial"/>
                <a:sym typeface="Arial"/>
              </a:defRPr>
            </a:lvl3pPr>
            <a:lvl4pPr marL="1828800" marR="0" lvl="3" indent="-228600" algn="l" rtl="0">
              <a:lnSpc>
                <a:spcPct val="93000"/>
              </a:lnSpc>
              <a:spcBef>
                <a:spcPts val="1400"/>
              </a:spcBef>
              <a:spcAft>
                <a:spcPts val="0"/>
              </a:spcAft>
              <a:buClr>
                <a:srgbClr val="000000"/>
              </a:buClr>
              <a:buSzPts val="3200"/>
              <a:buFont typeface="Arial"/>
              <a:buNone/>
              <a:defRPr sz="3200" b="0" i="0" u="none" strike="noStrike" cap="none">
                <a:solidFill>
                  <a:srgbClr val="000000"/>
                </a:solidFill>
                <a:latin typeface="Arial"/>
                <a:ea typeface="Arial"/>
                <a:cs typeface="Arial"/>
                <a:sym typeface="Arial"/>
              </a:defRPr>
            </a:lvl4pPr>
            <a:lvl5pPr marL="2286000" marR="0" lvl="4" indent="-228600" algn="l" rtl="0">
              <a:lnSpc>
                <a:spcPct val="93000"/>
              </a:lnSpc>
              <a:spcBef>
                <a:spcPts val="1400"/>
              </a:spcBef>
              <a:spcAft>
                <a:spcPts val="0"/>
              </a:spcAft>
              <a:buClr>
                <a:srgbClr val="000000"/>
              </a:buClr>
              <a:buSzPts val="3200"/>
              <a:buFont typeface="Arial"/>
              <a:buNone/>
              <a:defRPr sz="3200" b="0" i="0" u="none" strike="noStrike" cap="none">
                <a:solidFill>
                  <a:srgbClr val="000000"/>
                </a:solidFill>
                <a:latin typeface="Arial"/>
                <a:ea typeface="Arial"/>
                <a:cs typeface="Arial"/>
                <a:sym typeface="Arial"/>
              </a:defRPr>
            </a:lvl5pPr>
            <a:lvl6pPr marL="2743200" marR="0" lvl="5" indent="-431800" algn="l" rtl="0">
              <a:lnSpc>
                <a:spcPct val="93000"/>
              </a:lnSpc>
              <a:spcBef>
                <a:spcPts val="1400"/>
              </a:spcBef>
              <a:spcAft>
                <a:spcPts val="0"/>
              </a:spcAft>
              <a:buClr>
                <a:srgbClr val="000000"/>
              </a:buClr>
              <a:buSzPts val="3200"/>
              <a:buFont typeface="Arial"/>
              <a:buChar char="•"/>
              <a:defRPr sz="3200" b="0" i="0" u="none" strike="noStrike" cap="none">
                <a:solidFill>
                  <a:srgbClr val="000000"/>
                </a:solidFill>
                <a:latin typeface="Arial"/>
                <a:ea typeface="Arial"/>
                <a:cs typeface="Arial"/>
                <a:sym typeface="Arial"/>
              </a:defRPr>
            </a:lvl6pPr>
            <a:lvl7pPr marL="3200400" marR="0" lvl="6" indent="-431800" algn="l" rtl="0">
              <a:lnSpc>
                <a:spcPct val="93000"/>
              </a:lnSpc>
              <a:spcBef>
                <a:spcPts val="1400"/>
              </a:spcBef>
              <a:spcAft>
                <a:spcPts val="0"/>
              </a:spcAft>
              <a:buClr>
                <a:srgbClr val="000000"/>
              </a:buClr>
              <a:buSzPts val="3200"/>
              <a:buFont typeface="Arial"/>
              <a:buChar char="•"/>
              <a:defRPr sz="3200" b="0" i="0" u="none" strike="noStrike" cap="none">
                <a:solidFill>
                  <a:srgbClr val="000000"/>
                </a:solidFill>
                <a:latin typeface="Arial"/>
                <a:ea typeface="Arial"/>
                <a:cs typeface="Arial"/>
                <a:sym typeface="Arial"/>
              </a:defRPr>
            </a:lvl7pPr>
            <a:lvl8pPr marL="3657600" marR="0" lvl="7" indent="-431800" algn="l" rtl="0">
              <a:lnSpc>
                <a:spcPct val="93000"/>
              </a:lnSpc>
              <a:spcBef>
                <a:spcPts val="1400"/>
              </a:spcBef>
              <a:spcAft>
                <a:spcPts val="0"/>
              </a:spcAft>
              <a:buClr>
                <a:srgbClr val="000000"/>
              </a:buClr>
              <a:buSzPts val="3200"/>
              <a:buFont typeface="Arial"/>
              <a:buChar char="•"/>
              <a:defRPr sz="3200" b="0" i="0" u="none" strike="noStrike" cap="none">
                <a:solidFill>
                  <a:srgbClr val="000000"/>
                </a:solidFill>
                <a:latin typeface="Arial"/>
                <a:ea typeface="Arial"/>
                <a:cs typeface="Arial"/>
                <a:sym typeface="Arial"/>
              </a:defRPr>
            </a:lvl8pPr>
            <a:lvl9pPr marL="4114800" marR="0" lvl="8" indent="-431800" algn="l" rtl="0">
              <a:lnSpc>
                <a:spcPct val="93000"/>
              </a:lnSpc>
              <a:spcBef>
                <a:spcPts val="1400"/>
              </a:spcBef>
              <a:spcAft>
                <a:spcPts val="0"/>
              </a:spcAft>
              <a:buClr>
                <a:srgbClr val="000000"/>
              </a:buClr>
              <a:buSzPts val="3200"/>
              <a:buFont typeface="Arial"/>
              <a:buChar char="•"/>
              <a:defRPr sz="3200" b="0" i="0" u="none" strike="noStrike" cap="none">
                <a:solidFill>
                  <a:srgbClr val="000000"/>
                </a:solidFill>
                <a:latin typeface="Arial"/>
                <a:ea typeface="Arial"/>
                <a:cs typeface="Arial"/>
                <a:sym typeface="Arial"/>
              </a:defRPr>
            </a:lvl9pPr>
          </a:lstStyle>
          <a:p>
            <a:endParaRPr/>
          </a:p>
        </p:txBody>
      </p:sp>
      <p:sp>
        <p:nvSpPr>
          <p:cNvPr id="66" name="Google Shape;66;g3685404dd5e_1_0"/>
          <p:cNvSpPr txBox="1">
            <a:spLocks noGrp="1"/>
          </p:cNvSpPr>
          <p:nvPr>
            <p:ph type="sldNum" idx="12"/>
          </p:nvPr>
        </p:nvSpPr>
        <p:spPr>
          <a:xfrm>
            <a:off x="8463984" y="6224243"/>
            <a:ext cx="273616" cy="264215"/>
          </a:xfrm>
          <a:prstGeom prst="rect">
            <a:avLst/>
          </a:prstGeom>
          <a:noFill/>
          <a:ln>
            <a:noFill/>
          </a:ln>
        </p:spPr>
        <p:txBody>
          <a:bodyPr spcFirstLastPara="1" wrap="square" lIns="45675" tIns="45675" rIns="45675" bIns="45675" anchor="ctr" anchorCtr="0">
            <a:sp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a:p>
        </p:txBody>
      </p:sp>
    </p:spTree>
    <p:extLst>
      <p:ext uri="{BB962C8B-B14F-4D97-AF65-F5344CB8AC3E}">
        <p14:creationId xmlns:p14="http://schemas.microsoft.com/office/powerpoint/2010/main" val="4222072647"/>
      </p:ext>
    </p:extLst>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1"/>
        <p:cNvGrpSpPr/>
        <p:nvPr/>
      </p:nvGrpSpPr>
      <p:grpSpPr>
        <a:xfrm>
          <a:off x="0" y="0"/>
          <a:ext cx="0" cy="0"/>
          <a:chOff x="0" y="0"/>
          <a:chExt cx="0" cy="0"/>
        </a:xfrm>
      </p:grpSpPr>
      <p:sp>
        <p:nvSpPr>
          <p:cNvPr id="142" name="Google Shape;142;g3687d1c8fc2_3_0"/>
          <p:cNvSpPr/>
          <p:nvPr/>
        </p:nvSpPr>
        <p:spPr>
          <a:xfrm rot="5400000">
            <a:off x="3657600" y="-3656012"/>
            <a:ext cx="90487" cy="7405688"/>
          </a:xfrm>
          <a:prstGeom prst="rect">
            <a:avLst/>
          </a:prstGeom>
          <a:solidFill>
            <a:srgbClr val="C5050C"/>
          </a:solid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dk1"/>
              </a:solidFill>
              <a:latin typeface="Arial"/>
              <a:ea typeface="Arial"/>
              <a:cs typeface="Arial"/>
              <a:sym typeface="Arial"/>
            </a:endParaRPr>
          </a:p>
        </p:txBody>
      </p:sp>
      <p:sp>
        <p:nvSpPr>
          <p:cNvPr id="143" name="Google Shape;143;g3687d1c8fc2_3_0"/>
          <p:cNvSpPr/>
          <p:nvPr/>
        </p:nvSpPr>
        <p:spPr>
          <a:xfrm>
            <a:off x="-6351" y="0"/>
            <a:ext cx="91440" cy="6858000"/>
          </a:xfrm>
          <a:prstGeom prst="rect">
            <a:avLst/>
          </a:prstGeom>
          <a:solidFill>
            <a:srgbClr val="C5050C"/>
          </a:solid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dk1"/>
              </a:solidFill>
              <a:latin typeface="Arial"/>
              <a:ea typeface="Arial"/>
              <a:cs typeface="Arial"/>
              <a:sym typeface="Arial"/>
            </a:endParaRPr>
          </a:p>
        </p:txBody>
      </p:sp>
      <p:sp>
        <p:nvSpPr>
          <p:cNvPr id="144" name="Google Shape;144;g3687d1c8fc2_3_0"/>
          <p:cNvSpPr/>
          <p:nvPr/>
        </p:nvSpPr>
        <p:spPr>
          <a:xfrm rot="5400000">
            <a:off x="8504237" y="-3598862"/>
            <a:ext cx="90487" cy="7285037"/>
          </a:xfrm>
          <a:prstGeom prst="rect">
            <a:avLst/>
          </a:prstGeom>
          <a:solidFill>
            <a:srgbClr val="C5050C"/>
          </a:solidFill>
          <a:ln>
            <a:no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Clr>
                <a:srgbClr val="000000"/>
              </a:buClr>
              <a:buSzPts val="1800"/>
              <a:buFont typeface="Times New Roman"/>
              <a:buNone/>
            </a:pPr>
            <a:endParaRPr sz="1800" b="0" i="0" u="none" strike="noStrike" cap="none">
              <a:solidFill>
                <a:schemeClr val="dk1"/>
              </a:solidFill>
              <a:latin typeface="Arial"/>
              <a:ea typeface="Arial"/>
              <a:cs typeface="Arial"/>
              <a:sym typeface="Arial"/>
            </a:endParaRPr>
          </a:p>
        </p:txBody>
      </p:sp>
      <p:sp>
        <p:nvSpPr>
          <p:cNvPr id="145" name="Google Shape;145;g3687d1c8fc2_3_0"/>
          <p:cNvSpPr txBox="1">
            <a:spLocks noGrp="1"/>
          </p:cNvSpPr>
          <p:nvPr>
            <p:ph type="title"/>
          </p:nvPr>
        </p:nvSpPr>
        <p:spPr>
          <a:xfrm>
            <a:off x="609600" y="273050"/>
            <a:ext cx="10971213" cy="1143000"/>
          </a:xfrm>
          <a:prstGeom prst="rect">
            <a:avLst/>
          </a:prstGeom>
          <a:noFill/>
          <a:ln>
            <a:noFill/>
          </a:ln>
        </p:spPr>
        <p:txBody>
          <a:bodyPr spcFirstLastPara="1" wrap="square" lIns="0" tIns="0" rIns="0" bIns="0" anchor="ctr" anchorCtr="0">
            <a:noAutofit/>
          </a:bodyPr>
          <a:lstStyle>
            <a:lvl1pPr marR="0" lvl="0"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2pPr>
            <a:lvl3pPr marR="0" lvl="2"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3pPr>
            <a:lvl4pPr marR="0" lvl="3"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4pPr>
            <a:lvl5pPr marR="0" lvl="4"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5pPr>
            <a:lvl6pPr marR="0" lvl="5"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6pPr>
            <a:lvl7pPr marR="0" lvl="6"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7pPr>
            <a:lvl8pPr marR="0" lvl="7"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8pPr>
            <a:lvl9pPr marR="0" lvl="8" algn="ctr" rtl="0">
              <a:lnSpc>
                <a:spcPct val="93000"/>
              </a:lnSpc>
              <a:spcBef>
                <a:spcPts val="0"/>
              </a:spcBef>
              <a:spcAft>
                <a:spcPts val="0"/>
              </a:spcAft>
              <a:buSzPts val="1400"/>
              <a:buNone/>
              <a:defRPr sz="4400" b="0" i="0" u="none" strike="noStrike" cap="none">
                <a:solidFill>
                  <a:srgbClr val="000000"/>
                </a:solidFill>
                <a:latin typeface="Arial"/>
                <a:ea typeface="Arial"/>
                <a:cs typeface="Arial"/>
                <a:sym typeface="Arial"/>
              </a:defRPr>
            </a:lvl9pPr>
          </a:lstStyle>
          <a:p>
            <a:endParaRPr/>
          </a:p>
        </p:txBody>
      </p:sp>
      <p:sp>
        <p:nvSpPr>
          <p:cNvPr id="146" name="Google Shape;146;g3687d1c8fc2_3_0"/>
          <p:cNvSpPr txBox="1">
            <a:spLocks noGrp="1"/>
          </p:cNvSpPr>
          <p:nvPr>
            <p:ph type="body" idx="1"/>
          </p:nvPr>
        </p:nvSpPr>
        <p:spPr>
          <a:xfrm>
            <a:off x="609600" y="1604963"/>
            <a:ext cx="10971213" cy="3975100"/>
          </a:xfrm>
          <a:prstGeom prst="rect">
            <a:avLst/>
          </a:prstGeom>
          <a:noFill/>
          <a:ln>
            <a:noFill/>
          </a:ln>
        </p:spPr>
        <p:txBody>
          <a:bodyPr spcFirstLastPara="1" wrap="square" lIns="0" tIns="28425" rIns="0" bIns="0" anchor="t" anchorCtr="0">
            <a:noAutofit/>
          </a:bodyPr>
          <a:lstStyle>
            <a:lvl1pPr marL="457200" marR="0" lvl="0" indent="-228600" algn="l" rtl="0">
              <a:lnSpc>
                <a:spcPct val="93000"/>
              </a:lnSpc>
              <a:spcBef>
                <a:spcPts val="1425"/>
              </a:spcBef>
              <a:spcAft>
                <a:spcPts val="0"/>
              </a:spcAft>
              <a:buSzPts val="1400"/>
              <a:buNone/>
              <a:defRPr sz="3200" b="0" i="0" u="none" strike="noStrike" cap="none">
                <a:solidFill>
                  <a:srgbClr val="000000"/>
                </a:solidFill>
                <a:latin typeface="Arial"/>
                <a:ea typeface="Arial"/>
                <a:cs typeface="Arial"/>
                <a:sym typeface="Arial"/>
              </a:defRPr>
            </a:lvl1pPr>
            <a:lvl2pPr marL="914400" marR="0" lvl="1" indent="-228600" algn="l" rtl="0">
              <a:lnSpc>
                <a:spcPct val="93000"/>
              </a:lnSpc>
              <a:spcBef>
                <a:spcPts val="1138"/>
              </a:spcBef>
              <a:spcAft>
                <a:spcPts val="0"/>
              </a:spcAft>
              <a:buSzPts val="1400"/>
              <a:buNone/>
              <a:defRPr sz="2800" b="0" i="0" u="none" strike="noStrike" cap="none">
                <a:solidFill>
                  <a:srgbClr val="000000"/>
                </a:solidFill>
                <a:latin typeface="Arial"/>
                <a:ea typeface="Arial"/>
                <a:cs typeface="Arial"/>
                <a:sym typeface="Arial"/>
              </a:defRPr>
            </a:lvl2pPr>
            <a:lvl3pPr marL="1371600" marR="0" lvl="2" indent="-228600" algn="l" rtl="0">
              <a:lnSpc>
                <a:spcPct val="93000"/>
              </a:lnSpc>
              <a:spcBef>
                <a:spcPts val="850"/>
              </a:spcBef>
              <a:spcAft>
                <a:spcPts val="0"/>
              </a:spcAft>
              <a:buSzPts val="1400"/>
              <a:buNone/>
              <a:defRPr sz="2400" b="0" i="0" u="none" strike="noStrike" cap="none">
                <a:solidFill>
                  <a:srgbClr val="000000"/>
                </a:solidFill>
                <a:latin typeface="Arial"/>
                <a:ea typeface="Arial"/>
                <a:cs typeface="Arial"/>
                <a:sym typeface="Arial"/>
              </a:defRPr>
            </a:lvl3pPr>
            <a:lvl4pPr marL="1828800" marR="0" lvl="3" indent="-228600" algn="l" rtl="0">
              <a:lnSpc>
                <a:spcPct val="93000"/>
              </a:lnSpc>
              <a:spcBef>
                <a:spcPts val="575"/>
              </a:spcBef>
              <a:spcAft>
                <a:spcPts val="0"/>
              </a:spcAft>
              <a:buSzPts val="1400"/>
              <a:buNone/>
              <a:defRPr sz="2000" b="0" i="0" u="none" strike="noStrike" cap="none">
                <a:solidFill>
                  <a:srgbClr val="000000"/>
                </a:solidFill>
                <a:latin typeface="Arial"/>
                <a:ea typeface="Arial"/>
                <a:cs typeface="Arial"/>
                <a:sym typeface="Arial"/>
              </a:defRPr>
            </a:lvl4pPr>
            <a:lvl5pPr marL="2286000" marR="0" lvl="4" indent="-228600" algn="l" rtl="0">
              <a:lnSpc>
                <a:spcPct val="93000"/>
              </a:lnSpc>
              <a:spcBef>
                <a:spcPts val="288"/>
              </a:spcBef>
              <a:spcAft>
                <a:spcPts val="0"/>
              </a:spcAft>
              <a:buSzPts val="1400"/>
              <a:buNone/>
              <a:defRPr sz="20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47" name="Google Shape;147;g3687d1c8fc2_3_0" descr="Logo&#10;&#10;Description automatically generated"/>
          <p:cNvPicPr preferRelativeResize="0"/>
          <p:nvPr/>
        </p:nvPicPr>
        <p:blipFill rotWithShape="1">
          <a:blip r:embed="rId13">
            <a:alphaModFix/>
          </a:blip>
          <a:srcRect/>
          <a:stretch/>
        </p:blipFill>
        <p:spPr>
          <a:xfrm>
            <a:off x="164592" y="164592"/>
            <a:ext cx="452081" cy="710413"/>
          </a:xfrm>
          <a:prstGeom prst="rect">
            <a:avLst/>
          </a:prstGeom>
          <a:noFill/>
          <a:ln>
            <a:noFill/>
          </a:ln>
        </p:spPr>
      </p:pic>
    </p:spTree>
    <p:extLst>
      <p:ext uri="{BB962C8B-B14F-4D97-AF65-F5344CB8AC3E}">
        <p14:creationId xmlns:p14="http://schemas.microsoft.com/office/powerpoint/2010/main" val="640322447"/>
      </p:ext>
    </p:extLst>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7"/>
          <p:cNvSpPr>
            <a:spLocks noGrp="1" noChangeArrowheads="1"/>
          </p:cNvSpPr>
          <p:nvPr>
            <p:ph type="title"/>
          </p:nvPr>
        </p:nvSpPr>
        <p:spPr bwMode="auto">
          <a:xfrm>
            <a:off x="406400" y="228600"/>
            <a:ext cx="11379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58" descr="Rectangle: Click to edit Master text styles&#10;Second level&#10;Third level&#10;Fourth level&#10;Fifth level"/>
          <p:cNvSpPr>
            <a:spLocks noGrp="1" noChangeArrowheads="1"/>
          </p:cNvSpPr>
          <p:nvPr>
            <p:ph type="body" idx="1"/>
          </p:nvPr>
        </p:nvSpPr>
        <p:spPr bwMode="auto">
          <a:xfrm>
            <a:off x="406400" y="1143000"/>
            <a:ext cx="11379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7516" name="Rectangle 60">
            <a:extLst>
              <a:ext uri="{FF2B5EF4-FFF2-40B4-BE49-F238E27FC236}">
                <a16:creationId xmlns:a16="http://schemas.microsoft.com/office/drawing/2014/main" id="{966CAE63-A559-4E25-AD9E-9D0BEAB7A569}"/>
              </a:ext>
            </a:extLst>
          </p:cNvPr>
          <p:cNvSpPr>
            <a:spLocks noGrp="1" noChangeArrowheads="1"/>
          </p:cNvSpPr>
          <p:nvPr>
            <p:ph type="ftr" sz="quarter" idx="3"/>
          </p:nvPr>
        </p:nvSpPr>
        <p:spPr bwMode="auto">
          <a:xfrm>
            <a:off x="406400" y="6400800"/>
            <a:ext cx="76200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400">
                <a:solidFill>
                  <a:srgbClr val="000000"/>
                </a:solidFill>
                <a:latin typeface="Tahoma" panose="020B0604030504040204" pitchFamily="34" charset="0"/>
              </a:defRPr>
            </a:lvl1pPr>
          </a:lstStyle>
          <a:p>
            <a:pPr>
              <a:defRPr/>
            </a:pPr>
            <a:endParaRPr lang="en-US" altLang="en-US" dirty="0">
              <a:solidFill>
                <a:schemeClr val="tx1"/>
              </a:solidFill>
            </a:endParaRPr>
          </a:p>
        </p:txBody>
      </p:sp>
      <p:sp>
        <p:nvSpPr>
          <p:cNvPr id="8" name="Rectangle 7"/>
          <p:cNvSpPr/>
          <p:nvPr userDrawn="1"/>
        </p:nvSpPr>
        <p:spPr>
          <a:xfrm>
            <a:off x="11774457" y="6611780"/>
            <a:ext cx="397866"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mj-lt"/>
                <a:ea typeface="ＭＳ Ｐゴシック" pitchFamily="-96" charset="-128"/>
                <a:cs typeface="ＭＳ Ｐゴシック" pitchFamily="-96" charset="-128"/>
              </a:rPr>
              <a:pPr/>
              <a:t>‹#›</a:t>
            </a:fld>
            <a:endParaRPr lang="en-US" dirty="0">
              <a:latin typeface="+mj-lt"/>
            </a:endParaRPr>
          </a:p>
        </p:txBody>
      </p:sp>
    </p:spTree>
    <p:extLst>
      <p:ext uri="{BB962C8B-B14F-4D97-AF65-F5344CB8AC3E}">
        <p14:creationId xmlns:p14="http://schemas.microsoft.com/office/powerpoint/2010/main" val="126705561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Lst>
  <p:hf hdr="0" ftr="0" dt="0"/>
  <p:txStyles>
    <p:titleStyle>
      <a:lvl1pPr algn="l" rtl="0" eaLnBrk="0" fontAlgn="base" hangingPunct="0">
        <a:spcBef>
          <a:spcPct val="0"/>
        </a:spcBef>
        <a:spcAft>
          <a:spcPct val="0"/>
        </a:spcAft>
        <a:defRPr sz="3600">
          <a:solidFill>
            <a:srgbClr val="4B96D7"/>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2pPr>
      <a:lvl3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3pPr>
      <a:lvl4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4pPr>
      <a:lvl5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5pPr>
      <a:lvl6pPr marL="457200" algn="l" rtl="0" fontAlgn="base">
        <a:spcBef>
          <a:spcPct val="0"/>
        </a:spcBef>
        <a:spcAft>
          <a:spcPct val="0"/>
        </a:spcAft>
        <a:defRPr sz="3600">
          <a:solidFill>
            <a:srgbClr val="6B02FF"/>
          </a:solidFill>
          <a:latin typeface="Tahoma" charset="0"/>
        </a:defRPr>
      </a:lvl6pPr>
      <a:lvl7pPr marL="914400" algn="l" rtl="0" fontAlgn="base">
        <a:spcBef>
          <a:spcPct val="0"/>
        </a:spcBef>
        <a:spcAft>
          <a:spcPct val="0"/>
        </a:spcAft>
        <a:defRPr sz="3600">
          <a:solidFill>
            <a:srgbClr val="6B02FF"/>
          </a:solidFill>
          <a:latin typeface="Tahoma" charset="0"/>
        </a:defRPr>
      </a:lvl7pPr>
      <a:lvl8pPr marL="1371600" algn="l" rtl="0" fontAlgn="base">
        <a:spcBef>
          <a:spcPct val="0"/>
        </a:spcBef>
        <a:spcAft>
          <a:spcPct val="0"/>
        </a:spcAft>
        <a:defRPr sz="3600">
          <a:solidFill>
            <a:srgbClr val="6B02FF"/>
          </a:solidFill>
          <a:latin typeface="Tahoma" charset="0"/>
        </a:defRPr>
      </a:lvl8pPr>
      <a:lvl9pPr marL="1828800" algn="l" rtl="0" fontAlgn="base">
        <a:spcBef>
          <a:spcPct val="0"/>
        </a:spcBef>
        <a:spcAft>
          <a:spcPct val="0"/>
        </a:spcAft>
        <a:defRPr sz="3600">
          <a:solidFill>
            <a:srgbClr val="6B02FF"/>
          </a:solidFill>
          <a:latin typeface="Tahoma" charset="0"/>
        </a:defRPr>
      </a:lvl9pPr>
    </p:titleStyle>
    <p:bodyStyle>
      <a:lvl1pPr marL="342900" indent="-342900" algn="l" rtl="0" eaLnBrk="0" fontAlgn="base" hangingPunct="0">
        <a:spcBef>
          <a:spcPct val="20000"/>
        </a:spcBef>
        <a:spcAft>
          <a:spcPct val="0"/>
        </a:spcAft>
        <a:buClr>
          <a:srgbClr val="030305"/>
        </a:buClr>
        <a:buChar char="•"/>
        <a:defRPr sz="2400">
          <a:solidFill>
            <a:srgbClr val="030305"/>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2pPr>
      <a:lvl3pPr marL="1143000" indent="-22860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3pPr>
      <a:lvl4pPr marL="1600200" indent="-22860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4pPr>
      <a:lvl5pPr marL="2057400" indent="-22860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5pPr>
      <a:lvl6pPr marL="25146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6pPr>
      <a:lvl7pPr marL="29718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7pPr>
      <a:lvl8pPr marL="34290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8pPr>
      <a:lvl9pPr marL="38862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mailto:sinclair@cs.wisc.edu" TargetMode="External"/><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0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10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hyperlink" Target="https://devblogs.nvidia.com/easy-multi-gpu-deep-learning-digits-2/" TargetMode="External"/><Relationship Id="rId4" Type="http://schemas.openxmlformats.org/officeDocument/2006/relationships/image" Target="../media/image68.tiff"/></Relationships>
</file>

<file path=ppt/slides/_rels/slide114.xml.rels><?xml version="1.0" encoding="UTF-8" standalone="yes"?>
<Relationships xmlns="http://schemas.openxmlformats.org/package/2006/relationships"><Relationship Id="rId3" Type="http://schemas.openxmlformats.org/officeDocument/2006/relationships/image" Target="../media/image70.tiff"/><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11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hyperlink" Target="https://gem5.googlesource.com/" TargetMode="Externa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customXml" Target="../../customXml/item7.xml"/><Relationship Id="rId1" Type="http://schemas.openxmlformats.org/officeDocument/2006/relationships/customXml" Target="../../customXml/item6.xml"/></Relationships>
</file>

<file path=ppt/slides/_rels/slide15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88.png"/><Relationship Id="rId4" Type="http://schemas.openxmlformats.org/officeDocument/2006/relationships/image" Target="../media/image87.png"/></Relationships>
</file>

<file path=ppt/slides/_rels/slide159.xml.rels><?xml version="1.0" encoding="UTF-8" standalone="yes"?>
<Relationships xmlns="http://schemas.openxmlformats.org/package/2006/relationships"><Relationship Id="rId3" Type="http://schemas.openxmlformats.org/officeDocument/2006/relationships/hyperlink" Target="mailto:sinclair@cs.wisc.edu" TargetMode="External"/><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6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9.xml"/><Relationship Id="rId1" Type="http://schemas.openxmlformats.org/officeDocument/2006/relationships/slideLayout" Target="../slideLayouts/slideLayout20.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16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0.xml"/><Relationship Id="rId1" Type="http://schemas.openxmlformats.org/officeDocument/2006/relationships/slideLayout" Target="../slideLayouts/slideLayout20.xml"/><Relationship Id="rId6" Type="http://schemas.openxmlformats.org/officeDocument/2006/relationships/image" Target="../media/image96.jpeg"/><Relationship Id="rId5" Type="http://schemas.openxmlformats.org/officeDocument/2006/relationships/image" Target="../media/image95.png"/><Relationship Id="rId4" Type="http://schemas.openxmlformats.org/officeDocument/2006/relationships/image" Target="../media/image94.png"/></Relationships>
</file>

<file path=ppt/slides/_rels/slide16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1.xml"/><Relationship Id="rId1" Type="http://schemas.openxmlformats.org/officeDocument/2006/relationships/slideLayout" Target="../slideLayouts/slideLayout20.xml"/><Relationship Id="rId6" Type="http://schemas.openxmlformats.org/officeDocument/2006/relationships/image" Target="../media/image96.jpeg"/><Relationship Id="rId5" Type="http://schemas.openxmlformats.org/officeDocument/2006/relationships/image" Target="../media/image95.png"/><Relationship Id="rId4" Type="http://schemas.openxmlformats.org/officeDocument/2006/relationships/image" Target="../media/image94.png"/></Relationships>
</file>

<file path=ppt/slides/_rels/slide16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2.xml"/><Relationship Id="rId1" Type="http://schemas.openxmlformats.org/officeDocument/2006/relationships/slideLayout" Target="../slideLayouts/slideLayout2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0.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0.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0.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0.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0.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0.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0.xml"/></Relationships>
</file>

<file path=ppt/slides/_rels/slide175.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64.xml"/><Relationship Id="rId1" Type="http://schemas.openxmlformats.org/officeDocument/2006/relationships/slideLayout" Target="../slideLayouts/slideLayout20.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0.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0.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0.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0.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0.xml"/></Relationships>
</file>

<file path=ppt/slides/_rels/slide18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72.xml"/><Relationship Id="rId1" Type="http://schemas.openxmlformats.org/officeDocument/2006/relationships/slideLayout" Target="../slideLayouts/slideLayout20.xml"/></Relationships>
</file>

<file path=ppt/slides/_rels/slide18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73.xml"/><Relationship Id="rId1" Type="http://schemas.openxmlformats.org/officeDocument/2006/relationships/slideLayout" Target="../slideLayouts/slideLayout20.xml"/></Relationships>
</file>

<file path=ppt/slides/_rels/slide18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74.xml"/><Relationship Id="rId1" Type="http://schemas.openxmlformats.org/officeDocument/2006/relationships/slideLayout" Target="../slideLayouts/slideLayout20.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18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7.xml"/><Relationship Id="rId1" Type="http://schemas.openxmlformats.org/officeDocument/2006/relationships/slideLayout" Target="../slideLayouts/slideLayout20.xml"/></Relationships>
</file>

<file path=ppt/slides/_rels/slide18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0.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8.xml"/></Relationships>
</file>

<file path=ppt/slides/_rels/slide194.xml.rels><?xml version="1.0" encoding="UTF-8" standalone="yes"?>
<Relationships xmlns="http://schemas.openxmlformats.org/package/2006/relationships"><Relationship Id="rId3" Type="http://schemas.openxmlformats.org/officeDocument/2006/relationships/hyperlink" Target="mailto:xia73@wisc.edu" TargetMode="External"/><Relationship Id="rId2" Type="http://schemas.openxmlformats.org/officeDocument/2006/relationships/notesSlide" Target="../notesSlides/notesSlide82.xml"/><Relationship Id="rId1" Type="http://schemas.openxmlformats.org/officeDocument/2006/relationships/slideLayout" Target="../slideLayouts/slideLayout29.xml"/></Relationships>
</file>

<file path=ppt/slides/_rels/slide19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83.xml"/><Relationship Id="rId1" Type="http://schemas.openxmlformats.org/officeDocument/2006/relationships/slideLayout" Target="../slideLayouts/slideLayout39.xml"/></Relationships>
</file>

<file path=ppt/slides/_rels/slide196.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84.xml"/><Relationship Id="rId1" Type="http://schemas.openxmlformats.org/officeDocument/2006/relationships/slideLayout" Target="../slideLayouts/slideLayout41.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1.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9.xml"/></Relationships>
</file>

<file path=ppt/slides/_rels/slide19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7.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88.xml"/><Relationship Id="rId1" Type="http://schemas.openxmlformats.org/officeDocument/2006/relationships/slideLayout" Target="../slideLayouts/slideLayout29.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9.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9.xml"/></Relationships>
</file>

<file path=ppt/slides/_rels/slide203.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91.xml"/><Relationship Id="rId1" Type="http://schemas.openxmlformats.org/officeDocument/2006/relationships/slideLayout" Target="../slideLayouts/slideLayout29.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9.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9.xml"/></Relationships>
</file>

<file path=ppt/slides/_rels/slide206.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94.xml"/><Relationship Id="rId1" Type="http://schemas.openxmlformats.org/officeDocument/2006/relationships/slideLayout" Target="../slideLayouts/slideLayout29.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9.xml"/></Relationships>
</file>

<file path=ppt/slides/_rels/slide208.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96.xml"/><Relationship Id="rId1" Type="http://schemas.openxmlformats.org/officeDocument/2006/relationships/slideLayout" Target="../slideLayouts/slideLayout30.xml"/></Relationships>
</file>

<file path=ppt/slides/_rels/slide209.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97.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9.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9.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1.xml"/></Relationships>
</file>

<file path=ppt/slides/_rels/slide21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01.xml"/><Relationship Id="rId1" Type="http://schemas.openxmlformats.org/officeDocument/2006/relationships/slideLayout" Target="../slideLayouts/slideLayout30.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9.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9.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30.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8.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9.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1.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30.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23.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gif"/><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51.xml"/><Relationship Id="rId4" Type="http://schemas.openxmlformats.org/officeDocument/2006/relationships/image" Target="../media/image21.gif"/></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1.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51.xml"/><Relationship Id="rId4" Type="http://schemas.openxmlformats.org/officeDocument/2006/relationships/image" Target="../media/image21.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1.xml"/></Relationships>
</file>

<file path=ppt/slides/_rels/slide4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gif"/><Relationship Id="rId4" Type="http://schemas.openxmlformats.org/officeDocument/2006/relationships/image" Target="../media/image29.jpg"/><Relationship Id="rId9" Type="http://schemas.openxmlformats.org/officeDocument/2006/relationships/image" Target="../media/image34.png"/></Relationships>
</file>

<file path=ppt/slides/_rels/slide42.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5.jpeg"/><Relationship Id="rId7"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customXml" Target="../../customXml/item9.xml"/><Relationship Id="rId1" Type="http://schemas.openxmlformats.org/officeDocument/2006/relationships/customXml" Target="../../customXml/item8.xml"/><Relationship Id="rId5" Type="http://schemas.openxmlformats.org/officeDocument/2006/relationships/image" Target="../media/image41.emf"/><Relationship Id="rId4" Type="http://schemas.openxmlformats.org/officeDocument/2006/relationships/image" Target="../media/image4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customXml" Target="../../customXml/item11.xml"/><Relationship Id="rId1" Type="http://schemas.openxmlformats.org/officeDocument/2006/relationships/customXml" Target="../../customXml/item10.xml"/><Relationship Id="rId4" Type="http://schemas.openxmlformats.org/officeDocument/2006/relationships/notesSlide" Target="../notesSlides/notesSlide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customXml" Target="../../customXml/item5.xml"/><Relationship Id="rId1" Type="http://schemas.openxmlformats.org/officeDocument/2006/relationships/customXml" Target="../../customXml/item4.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45.png"/><Relationship Id="rId4" Type="http://schemas.openxmlformats.org/officeDocument/2006/relationships/image" Target="../media/image4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6.xml"/></Relationships>
</file>

<file path=ppt/slides/_rels/slide8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6.xml"/></Relationships>
</file>

<file path=ppt/slides/_rels/slide8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16.xml"/></Relationships>
</file>

<file path=ppt/slides/_rels/slide8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chart" Target="../charts/chart13.xml"/><Relationship Id="rId5" Type="http://schemas.openxmlformats.org/officeDocument/2006/relationships/chart" Target="../charts/chart12.xml"/><Relationship Id="rId4" Type="http://schemas.openxmlformats.org/officeDocument/2006/relationships/chart" Target="../charts/chart11.xml"/></Relationships>
</file>

<file path=ppt/slides/_rels/slide8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4.xml"/><Relationship Id="rId1" Type="http://schemas.openxmlformats.org/officeDocument/2006/relationships/slideLayout" Target="../slideLayouts/slideLayout16.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chart" Target="../charts/chart15.xml"/></Relationships>
</file>

<file path=ppt/slides/_rels/slide89.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16.xml"/><Relationship Id="rId5" Type="http://schemas.openxmlformats.org/officeDocument/2006/relationships/chart" Target="../charts/chart21.xml"/><Relationship Id="rId4" Type="http://schemas.openxmlformats.org/officeDocument/2006/relationships/chart" Target="../charts/char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16.xml"/><Relationship Id="rId5" Type="http://schemas.openxmlformats.org/officeDocument/2006/relationships/chart" Target="../charts/chart25.xml"/><Relationship Id="rId4" Type="http://schemas.openxmlformats.org/officeDocument/2006/relationships/chart" Target="../charts/chart24.xml"/></Relationships>
</file>

<file path=ppt/slides/_rels/slide91.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chart" Target="../charts/chart26.xml"/><Relationship Id="rId1" Type="http://schemas.openxmlformats.org/officeDocument/2006/relationships/slideLayout" Target="../slideLayouts/slideLayout16.xml"/><Relationship Id="rId5" Type="http://schemas.openxmlformats.org/officeDocument/2006/relationships/chart" Target="../charts/chart29.xml"/><Relationship Id="rId4" Type="http://schemas.openxmlformats.org/officeDocument/2006/relationships/chart" Target="../charts/chart28.xml"/></Relationships>
</file>

<file path=ppt/slides/_rels/slide92.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chart" Target="../charts/chart30.xml"/><Relationship Id="rId1" Type="http://schemas.openxmlformats.org/officeDocument/2006/relationships/slideLayout" Target="../slideLayouts/slideLayout16.xml"/><Relationship Id="rId5" Type="http://schemas.openxmlformats.org/officeDocument/2006/relationships/chart" Target="../charts/chart33.xml"/><Relationship Id="rId4" Type="http://schemas.openxmlformats.org/officeDocument/2006/relationships/chart" Target="../charts/chart32.xml"/></Relationships>
</file>

<file path=ppt/slides/_rels/slide93.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chart" Target="../charts/chart34.xml"/><Relationship Id="rId1" Type="http://schemas.openxmlformats.org/officeDocument/2006/relationships/slideLayout" Target="../slideLayouts/slideLayout16.xml"/></Relationships>
</file>

<file path=ppt/slides/_rels/slide9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6.xml"/></Relationships>
</file>

<file path=ppt/slides/_rels/slide9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6.xml"/></Relationships>
</file>

<file path=ppt/slides/_rels/slide9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a:extLst>
              <a:ext uri="{FF2B5EF4-FFF2-40B4-BE49-F238E27FC236}">
                <a16:creationId xmlns:a16="http://schemas.microsoft.com/office/drawing/2014/main" id="{6EFA3388-5C24-4B90-BD8C-7A067502D174}"/>
              </a:ext>
            </a:extLst>
          </p:cNvPr>
          <p:cNvSpPr>
            <a:spLocks noChangeArrowheads="1"/>
          </p:cNvSpPr>
          <p:nvPr/>
        </p:nvSpPr>
        <p:spPr bwMode="auto">
          <a:xfrm>
            <a:off x="304800" y="418414"/>
            <a:ext cx="120269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b"/>
          <a:lstStyle>
            <a:lvl1pPr>
              <a:lnSpc>
                <a:spcPct val="93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3200">
                <a:solidFill>
                  <a:srgbClr val="000000"/>
                </a:solidFill>
                <a:latin typeface="Arial" panose="020B0604020202020204" pitchFamily="34" charset="0"/>
                <a:cs typeface="Noto Sans CJK SC Regular" charset="0"/>
              </a:defRPr>
            </a:lvl1pPr>
            <a:lvl2pPr>
              <a:lnSpc>
                <a:spcPct val="93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800">
                <a:solidFill>
                  <a:srgbClr val="000000"/>
                </a:solidFill>
                <a:latin typeface="Arial" panose="020B0604020202020204" pitchFamily="34" charset="0"/>
                <a:cs typeface="Noto Sans CJK SC Regular" charset="0"/>
              </a:defRPr>
            </a:lvl2pPr>
            <a:lvl3pPr>
              <a:lnSpc>
                <a:spcPct val="93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400">
                <a:solidFill>
                  <a:srgbClr val="000000"/>
                </a:solidFill>
                <a:latin typeface="Arial" panose="020B0604020202020204" pitchFamily="34" charset="0"/>
                <a:cs typeface="Noto Sans CJK SC Regular" charset="0"/>
              </a:defRPr>
            </a:lvl3pPr>
            <a:lvl4pPr>
              <a:lnSpc>
                <a:spcPct val="93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Noto Sans CJK SC Regular" charset="0"/>
              </a:defRPr>
            </a:lvl4pPr>
            <a:lvl5pPr>
              <a:lnSpc>
                <a:spcPct val="93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Noto Sans CJK SC Regular" charset="0"/>
              </a:defRPr>
            </a:lvl5pPr>
            <a:lvl6pPr marL="25146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Noto Sans CJK SC Regular" charset="0"/>
              </a:defRPr>
            </a:lvl6pPr>
            <a:lvl7pPr marL="29718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Noto Sans CJK SC Regular" charset="0"/>
              </a:defRPr>
            </a:lvl7pPr>
            <a:lvl8pPr marL="34290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Noto Sans CJK SC Regular" charset="0"/>
              </a:defRPr>
            </a:lvl8pPr>
            <a:lvl9pPr marL="38862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Lst>
              <a:defRPr sz="2000">
                <a:solidFill>
                  <a:srgbClr val="000000"/>
                </a:solidFill>
                <a:latin typeface="Arial" panose="020B0604020202020204" pitchFamily="34" charset="0"/>
                <a:cs typeface="Noto Sans CJK SC Regular" charset="0"/>
              </a:defRPr>
            </a:lvl9pPr>
          </a:lstStyle>
          <a:p>
            <a:pPr algn="ctr" eaLnBrk="1">
              <a:lnSpc>
                <a:spcPct val="100000"/>
              </a:lnSpc>
              <a:spcBef>
                <a:spcPct val="0"/>
              </a:spcBef>
            </a:pPr>
            <a:r>
              <a:rPr lang="en-US" altLang="en-US" b="1" dirty="0">
                <a:solidFill>
                  <a:srgbClr val="202124"/>
                </a:solidFill>
                <a:latin typeface="Roboto"/>
              </a:rPr>
              <a:t>Using gem5 For Open Source </a:t>
            </a:r>
            <a:br>
              <a:rPr lang="en-US" altLang="en-US" b="1" dirty="0">
                <a:solidFill>
                  <a:srgbClr val="202124"/>
                </a:solidFill>
                <a:latin typeface="Roboto"/>
              </a:rPr>
            </a:br>
            <a:r>
              <a:rPr lang="en-US" altLang="en-US" b="1" dirty="0">
                <a:solidFill>
                  <a:srgbClr val="202124"/>
                </a:solidFill>
                <a:latin typeface="Roboto"/>
              </a:rPr>
              <a:t>Computer Architecture Research</a:t>
            </a:r>
            <a:endParaRPr lang="en-US" altLang="en-US" b="1" dirty="0">
              <a:latin typeface="Trebuchet MS" panose="020B0603020202020204" pitchFamily="34" charset="0"/>
            </a:endParaRPr>
          </a:p>
        </p:txBody>
      </p:sp>
      <p:sp>
        <p:nvSpPr>
          <p:cNvPr id="4099" name="Rectangle 2">
            <a:extLst>
              <a:ext uri="{FF2B5EF4-FFF2-40B4-BE49-F238E27FC236}">
                <a16:creationId xmlns:a16="http://schemas.microsoft.com/office/drawing/2014/main" id="{AFB78DB7-EF7D-4A29-8222-A1EF1150683F}"/>
              </a:ext>
            </a:extLst>
          </p:cNvPr>
          <p:cNvSpPr>
            <a:spLocks noChangeArrowheads="1"/>
          </p:cNvSpPr>
          <p:nvPr/>
        </p:nvSpPr>
        <p:spPr bwMode="auto">
          <a:xfrm>
            <a:off x="457200" y="1828800"/>
            <a:ext cx="11582400" cy="358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Arial" panose="020B0604020202020204" pitchFamily="34" charset="0"/>
                <a:cs typeface="Noto Sans CJK SC Regular" charset="0"/>
              </a:defRPr>
            </a:lvl1pPr>
            <a:lvl2pPr>
              <a:lnSpc>
                <a:spcPct val="93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panose="020B0604020202020204" pitchFamily="34" charset="0"/>
                <a:cs typeface="Noto Sans CJK SC Regular" charset="0"/>
              </a:defRPr>
            </a:lvl2pPr>
            <a:lvl3pPr>
              <a:lnSpc>
                <a:spcPct val="93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panose="020B0604020202020204" pitchFamily="34" charset="0"/>
                <a:cs typeface="Noto Sans CJK SC Regular" charset="0"/>
              </a:defRPr>
            </a:lvl3pPr>
            <a:lvl4pPr>
              <a:lnSpc>
                <a:spcPct val="93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Noto Sans CJK SC Regular" charset="0"/>
              </a:defRPr>
            </a:lvl4pPr>
            <a:lvl5pPr>
              <a:lnSpc>
                <a:spcPct val="93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Noto Sans CJK SC Regular" charset="0"/>
              </a:defRPr>
            </a:lvl5pPr>
            <a:lvl6pPr marL="25146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Noto Sans CJK SC Regular" charset="0"/>
              </a:defRPr>
            </a:lvl6pPr>
            <a:lvl7pPr marL="29718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Noto Sans CJK SC Regular" charset="0"/>
              </a:defRPr>
            </a:lvl7pPr>
            <a:lvl8pPr marL="34290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Noto Sans CJK SC Regular" charset="0"/>
              </a:defRPr>
            </a:lvl8pPr>
            <a:lvl9pPr marL="38862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Noto Sans CJK SC Regular" charset="0"/>
              </a:defRPr>
            </a:lvl9pPr>
          </a:lstStyle>
          <a:p>
            <a:pPr algn="ctr"/>
            <a:r>
              <a:rPr lang="en-US" altLang="en-US" sz="2000" b="1" dirty="0"/>
              <a:t>Matthew D. Sinclair</a:t>
            </a:r>
          </a:p>
          <a:p>
            <a:pPr algn="ctr"/>
            <a:r>
              <a:rPr lang="en-US" altLang="en-US" sz="2000" dirty="0"/>
              <a:t>University of Wisconsin-Madison, Computer Sciences Department</a:t>
            </a:r>
          </a:p>
          <a:p>
            <a:pPr algn="ctr"/>
            <a:r>
              <a:rPr lang="en-US" altLang="en-US" sz="2000" dirty="0">
                <a:solidFill>
                  <a:srgbClr val="002060"/>
                </a:solidFill>
                <a:hlinkClick r:id="rId3">
                  <a:extLst>
                    <a:ext uri="{A12FA001-AC4F-418D-AE19-62706E023703}">
                      <ahyp:hlinkClr xmlns:ahyp="http://schemas.microsoft.com/office/drawing/2018/hyperlinkcolor" val="tx"/>
                    </a:ext>
                  </a:extLst>
                </a:hlinkClick>
              </a:rPr>
              <a:t>sinclair@cs.wisc.edu</a:t>
            </a:r>
            <a:endParaRPr lang="en-US" altLang="en-US" sz="2000" dirty="0">
              <a:solidFill>
                <a:srgbClr val="002060"/>
              </a:solidFill>
            </a:endParaRPr>
          </a:p>
          <a:p>
            <a:pPr algn="ctr"/>
            <a:r>
              <a:rPr lang="en-US" altLang="en-US" sz="2000" u="sng" dirty="0"/>
              <a:t>Collaborators</a:t>
            </a:r>
            <a:r>
              <a:rPr lang="en-US" altLang="en-US" sz="2000" dirty="0"/>
              <a:t>: John Alsop (AMDR), Brad Beckmann (AMDR), Bobby Bruce (UCD),</a:t>
            </a:r>
            <a:br>
              <a:rPr lang="en-US" altLang="en-US" sz="2000" dirty="0"/>
            </a:br>
            <a:r>
              <a:rPr lang="en-US" altLang="en-US" sz="2000" dirty="0"/>
              <a:t> Alexandru Dutu (AMDR), Anthony Gutierrez (AMDR), Michael </a:t>
            </a:r>
            <a:r>
              <a:rPr lang="en-US" altLang="en-US" sz="2000" dirty="0" err="1"/>
              <a:t>LeBeane</a:t>
            </a:r>
            <a:r>
              <a:rPr lang="en-US" altLang="en-US" sz="2000" dirty="0"/>
              <a:t> (AMDR/Qualcomm), </a:t>
            </a:r>
            <a:br>
              <a:rPr lang="en-US" altLang="en-US" sz="2000" dirty="0"/>
            </a:br>
            <a:r>
              <a:rPr lang="en-US" altLang="en-US" sz="2000" dirty="0"/>
              <a:t>Jason Lowe-Power (UCD), Matthew Poremba (AMDR), Mike Swift (UW), and others</a:t>
            </a:r>
            <a:br>
              <a:rPr lang="en-US" altLang="en-US" sz="2000" dirty="0"/>
            </a:br>
            <a:br>
              <a:rPr lang="en-US" altLang="en-US" sz="2000" dirty="0"/>
            </a:br>
            <a:r>
              <a:rPr lang="en-US" altLang="en-US" sz="2000" u="sng" dirty="0"/>
              <a:t>Students</a:t>
            </a:r>
            <a:r>
              <a:rPr lang="en-US" altLang="en-US" sz="2000" dirty="0"/>
              <a:t>: Divyanshu Agarwal, Kai Batley, Aatman Borda, James Braun, Anuska Chandrashekar, Akanksha Chaudhari, Gaurav Jain, Charles </a:t>
            </a:r>
            <a:r>
              <a:rPr lang="en-US" altLang="en-US" sz="2000" dirty="0" err="1"/>
              <a:t>d’Andrea</a:t>
            </a:r>
            <a:r>
              <a:rPr lang="en-US" altLang="en-US" sz="2000" dirty="0"/>
              <a:t> Jamieson, Jarvis Jia, Daniel Kouchekinia, </a:t>
            </a:r>
            <a:br>
              <a:rPr lang="en-US" altLang="en-US" sz="2000" dirty="0"/>
            </a:br>
            <a:r>
              <a:rPr lang="en-US" altLang="en-US" sz="2000" dirty="0"/>
              <a:t>Subhadip Kundu, Marco </a:t>
            </a:r>
            <a:r>
              <a:rPr lang="en-US" altLang="en-US" sz="2000" dirty="0" err="1"/>
              <a:t>Kurzynski</a:t>
            </a:r>
            <a:r>
              <a:rPr lang="en-US" altLang="en-US" sz="2000" dirty="0"/>
              <a:t>, Siddhu Mohan, Shreya Mukherjee, Ndubuisi Osuji, </a:t>
            </a:r>
            <a:br>
              <a:rPr lang="en-US" altLang="en-US" sz="2000" dirty="0"/>
            </a:br>
            <a:r>
              <a:rPr lang="en-US" altLang="en-US" sz="2000" dirty="0"/>
              <a:t>Andres </a:t>
            </a:r>
            <a:r>
              <a:rPr lang="en-US" altLang="en-US" sz="2000" dirty="0" err="1"/>
              <a:t>Quintanal</a:t>
            </a:r>
            <a:r>
              <a:rPr lang="en-US" altLang="en-US" sz="2000" dirty="0"/>
              <a:t> Escandon, </a:t>
            </a:r>
            <a:r>
              <a:rPr lang="en-US" altLang="en-US" sz="2000" b="1" u="sng" dirty="0"/>
              <a:t>Vishnu Ramadas</a:t>
            </a:r>
            <a:r>
              <a:rPr lang="en-US" altLang="en-US" sz="2000" dirty="0"/>
              <a:t>, </a:t>
            </a:r>
            <a:r>
              <a:rPr lang="en-US" altLang="en-US" sz="2000" b="1" u="sng" dirty="0"/>
              <a:t>Kyle Roarty</a:t>
            </a:r>
            <a:r>
              <a:rPr lang="en-US" altLang="en-US" sz="2000" dirty="0"/>
              <a:t>, Alex Smith, Yu Xia, Bobbi </a:t>
            </a:r>
            <a:r>
              <a:rPr lang="en-US" altLang="en-US" sz="2000" dirty="0" err="1"/>
              <a:t>Yogatama</a:t>
            </a:r>
            <a:r>
              <a:rPr lang="en-US" altLang="en-US" sz="2000" dirty="0"/>
              <a:t>, and others</a:t>
            </a:r>
            <a:endParaRPr lang="en-US" altLang="en-US" sz="2800" dirty="0">
              <a:latin typeface="Montserrat" charset="0"/>
            </a:endParaRPr>
          </a:p>
        </p:txBody>
      </p:sp>
      <p:grpSp>
        <p:nvGrpSpPr>
          <p:cNvPr id="2" name="Group 1">
            <a:extLst>
              <a:ext uri="{FF2B5EF4-FFF2-40B4-BE49-F238E27FC236}">
                <a16:creationId xmlns:a16="http://schemas.microsoft.com/office/drawing/2014/main" id="{5406FCA8-124D-B2AF-A9D3-75C6910454A3}"/>
              </a:ext>
            </a:extLst>
          </p:cNvPr>
          <p:cNvGrpSpPr/>
          <p:nvPr/>
        </p:nvGrpSpPr>
        <p:grpSpPr>
          <a:xfrm>
            <a:off x="168932" y="5867400"/>
            <a:ext cx="5910135" cy="882787"/>
            <a:chOff x="279670" y="5678624"/>
            <a:chExt cx="6582762" cy="1071562"/>
          </a:xfrm>
        </p:grpSpPr>
        <p:pic>
          <p:nvPicPr>
            <p:cNvPr id="4" name="Picture 3" descr="A blue and white logo&#10;&#10;AI-generated content may be incorrect.">
              <a:extLst>
                <a:ext uri="{FF2B5EF4-FFF2-40B4-BE49-F238E27FC236}">
                  <a16:creationId xmlns:a16="http://schemas.microsoft.com/office/drawing/2014/main" id="{0C73BCB3-90F3-7C5A-C60F-5E6E6965F2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2291" y="5730168"/>
              <a:ext cx="968470" cy="968471"/>
            </a:xfrm>
            <a:prstGeom prst="rect">
              <a:avLst/>
            </a:prstGeom>
          </p:spPr>
        </p:pic>
        <p:pic>
          <p:nvPicPr>
            <p:cNvPr id="5" name="Picture 4" descr="A logo of a united states of america&#10;&#10;AI-generated content may be incorrect.">
              <a:extLst>
                <a:ext uri="{FF2B5EF4-FFF2-40B4-BE49-F238E27FC236}">
                  <a16:creationId xmlns:a16="http://schemas.microsoft.com/office/drawing/2014/main" id="{7164CE96-989A-98B0-C9CB-1551E1AC34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9670" y="5772785"/>
              <a:ext cx="963171" cy="953960"/>
            </a:xfrm>
            <a:prstGeom prst="rect">
              <a:avLst/>
            </a:prstGeom>
          </p:spPr>
        </p:pic>
        <p:pic>
          <p:nvPicPr>
            <p:cNvPr id="6" name="Picture 5" descr="A logo of a company&#10;&#10;AI-generated content may be incorrect.">
              <a:extLst>
                <a:ext uri="{FF2B5EF4-FFF2-40B4-BE49-F238E27FC236}">
                  <a16:creationId xmlns:a16="http://schemas.microsoft.com/office/drawing/2014/main" id="{B8A254FA-4DB4-274C-6BA6-409B96C814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7254" y="5678624"/>
              <a:ext cx="1066800" cy="1071562"/>
            </a:xfrm>
            <a:prstGeom prst="rect">
              <a:avLst/>
            </a:prstGeom>
          </p:spPr>
        </p:pic>
        <p:pic>
          <p:nvPicPr>
            <p:cNvPr id="7" name="Picture 6" descr="A colorful circle shaped letters&#10;&#10;AI-generated content may be incorrect.">
              <a:extLst>
                <a:ext uri="{FF2B5EF4-FFF2-40B4-BE49-F238E27FC236}">
                  <a16:creationId xmlns:a16="http://schemas.microsoft.com/office/drawing/2014/main" id="{ACEF1CD6-FD32-6798-47F9-BB6A6589EA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62416" y="6007111"/>
              <a:ext cx="1631499" cy="553180"/>
            </a:xfrm>
            <a:prstGeom prst="rect">
              <a:avLst/>
            </a:prstGeom>
          </p:spPr>
        </p:pic>
        <p:pic>
          <p:nvPicPr>
            <p:cNvPr id="9" name="Picture 8" descr="A black background with white dots&#10;&#10;AI-generated content may be incorrect.">
              <a:extLst>
                <a:ext uri="{FF2B5EF4-FFF2-40B4-BE49-F238E27FC236}">
                  <a16:creationId xmlns:a16="http://schemas.microsoft.com/office/drawing/2014/main" id="{8F915508-0E66-534A-A5D0-16F577F6DEC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65624" y="5903879"/>
              <a:ext cx="1796808" cy="691771"/>
            </a:xfrm>
            <a:prstGeom prst="rect">
              <a:avLst/>
            </a:prstGeom>
          </p:spPr>
        </p:pic>
      </p:grpSp>
    </p:spTree>
  </p:cSld>
  <p:clrMapOvr>
    <a:masterClrMapping/>
  </p:clrMapOvr>
  <p:transition spd="med" advTm="15004"/>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F49CC9-365B-4BAB-B3A9-1AE6DC507D12}"/>
              </a:ext>
            </a:extLst>
          </p:cNvPr>
          <p:cNvSpPr>
            <a:spLocks noGrp="1"/>
          </p:cNvSpPr>
          <p:nvPr>
            <p:ph type="title"/>
          </p:nvPr>
        </p:nvSpPr>
        <p:spPr/>
        <p:txBody>
          <a:bodyPr/>
          <a:lstStyle/>
          <a:p>
            <a:r>
              <a:rPr lang="en-US" dirty="0"/>
              <a:t>CPU-GPU SE Mode Support in gem5</a:t>
            </a:r>
          </a:p>
        </p:txBody>
      </p:sp>
      <p:sp>
        <p:nvSpPr>
          <p:cNvPr id="8" name="Content Placeholder 7">
            <a:extLst>
              <a:ext uri="{FF2B5EF4-FFF2-40B4-BE49-F238E27FC236}">
                <a16:creationId xmlns:a16="http://schemas.microsoft.com/office/drawing/2014/main" id="{05E38764-1EE5-4CAB-8182-A6F0FC586B61}"/>
              </a:ext>
            </a:extLst>
          </p:cNvPr>
          <p:cNvSpPr>
            <a:spLocks noGrp="1"/>
          </p:cNvSpPr>
          <p:nvPr>
            <p:ph sz="half" idx="2"/>
          </p:nvPr>
        </p:nvSpPr>
        <p:spPr>
          <a:xfrm>
            <a:off x="5638800" y="1243780"/>
            <a:ext cx="6159499" cy="5233220"/>
          </a:xfrm>
        </p:spPr>
        <p:txBody>
          <a:bodyPr vert="horz" lIns="91440" tIns="45720" rIns="91440" bIns="45720" rtlCol="0" anchor="t">
            <a:normAutofit lnSpcReduction="10000"/>
          </a:bodyPr>
          <a:lstStyle/>
          <a:p>
            <a:pPr marL="285750" indent="-285750">
              <a:buFont typeface="Arial" panose="020B0604020202020204" pitchFamily="34" charset="0"/>
              <a:buChar char="•"/>
            </a:pPr>
            <a:r>
              <a:rPr lang="en-US" sz="2400" dirty="0"/>
              <a:t>Execution-drive, cycle-level</a:t>
            </a:r>
          </a:p>
          <a:p>
            <a:pPr marL="514350" lvl="1" indent="-285750">
              <a:buFont typeface="Arial" panose="020B0604020202020204" pitchFamily="34" charset="0"/>
              <a:buChar char="•"/>
            </a:pPr>
            <a:r>
              <a:rPr lang="en-US" sz="2000" dirty="0"/>
              <a:t>Accurately models complex CPUs &amp; GPUs</a:t>
            </a:r>
          </a:p>
          <a:p>
            <a:pPr marL="514350" lvl="1" indent="-285750">
              <a:buFont typeface="Arial" panose="020B0604020202020204" pitchFamily="34" charset="0"/>
              <a:buChar char="•"/>
            </a:pPr>
            <a:r>
              <a:rPr lang="en-US" sz="2000" dirty="0"/>
              <a:t>Rapid prototyping of new features</a:t>
            </a:r>
          </a:p>
          <a:p>
            <a:pPr marL="514350" lvl="1" indent="-285750">
              <a:buFont typeface="Arial" panose="020B0604020202020204" pitchFamily="34" charset="0"/>
              <a:buChar char="•"/>
            </a:pPr>
            <a:r>
              <a:rPr lang="en-US" sz="2000" dirty="0"/>
              <a:t>Validate simulation with execute-in-execute</a:t>
            </a:r>
          </a:p>
          <a:p>
            <a:pPr marL="228600" lvl="1" indent="0"/>
            <a:endParaRPr lang="en-US" sz="2000" dirty="0"/>
          </a:p>
          <a:p>
            <a:pPr marL="285750" indent="-285750">
              <a:buFont typeface="Arial" panose="020B0604020202020204" pitchFamily="34" charset="0"/>
              <a:buChar char="•"/>
            </a:pPr>
            <a:r>
              <a:rPr lang="en-US" sz="2400" dirty="0"/>
              <a:t>Our prior work [Gutierrez et al. HPCA’18]</a:t>
            </a:r>
          </a:p>
          <a:p>
            <a:pPr marL="514350" lvl="1" indent="-285750">
              <a:buFont typeface="Arial" panose="020B0604020202020204" pitchFamily="34" charset="0"/>
              <a:buChar char="•"/>
            </a:pPr>
            <a:r>
              <a:rPr lang="en-US" sz="2000" dirty="0"/>
              <a:t>Runs unmodified </a:t>
            </a:r>
            <a:r>
              <a:rPr lang="en-US" sz="2000" dirty="0" err="1"/>
              <a:t>ROCm</a:t>
            </a:r>
            <a:r>
              <a:rPr lang="en-US" sz="2000" dirty="0"/>
              <a:t> user stack</a:t>
            </a:r>
          </a:p>
          <a:p>
            <a:pPr marL="742950" lvl="2" indent="-285750">
              <a:buFont typeface="Arial" panose="020B0604020202020204" pitchFamily="34" charset="0"/>
              <a:buChar char="•"/>
            </a:pPr>
            <a:r>
              <a:rPr lang="en-US" sz="1600" dirty="0" err="1"/>
              <a:t>ROCm</a:t>
            </a:r>
            <a:r>
              <a:rPr lang="en-US" sz="1600" dirty="0"/>
              <a:t> 4 SE mode, </a:t>
            </a:r>
            <a:r>
              <a:rPr lang="en-US" sz="1600" dirty="0" err="1"/>
              <a:t>ROCm</a:t>
            </a:r>
            <a:r>
              <a:rPr lang="en-US" sz="1600" dirty="0"/>
              <a:t> 6 FS mode</a:t>
            </a:r>
          </a:p>
          <a:p>
            <a:pPr marL="514350" lvl="1" indent="-285750">
              <a:buFont typeface="Arial" panose="020B0604020202020204" pitchFamily="34" charset="0"/>
              <a:buChar char="•"/>
            </a:pPr>
            <a:r>
              <a:rPr lang="en-US" sz="2000" dirty="0"/>
              <a:t>Simulates </a:t>
            </a:r>
            <a:r>
              <a:rPr lang="en-US" sz="2000" u="sng" dirty="0"/>
              <a:t>end-to-end</a:t>
            </a:r>
            <a:r>
              <a:rPr lang="en-US" sz="2000" dirty="0"/>
              <a:t> HIP applications</a:t>
            </a:r>
          </a:p>
          <a:p>
            <a:pPr marL="742950" lvl="2" indent="-285750">
              <a:buFont typeface="Arial" panose="020B0604020202020204" pitchFamily="34" charset="0"/>
              <a:buChar char="•"/>
            </a:pPr>
            <a:r>
              <a:rPr lang="en-US" sz="1600" dirty="0"/>
              <a:t>Able to study inter-kernel effects</a:t>
            </a:r>
          </a:p>
          <a:p>
            <a:pPr marL="742950" lvl="2" indent="-285750">
              <a:buFont typeface="Arial" panose="020B0604020202020204" pitchFamily="34" charset="0"/>
              <a:buChar char="•"/>
            </a:pPr>
            <a:r>
              <a:rPr lang="en-US" sz="1600" dirty="0"/>
              <a:t>Able to study interface design</a:t>
            </a:r>
          </a:p>
          <a:p>
            <a:pPr marL="514350" lvl="1" indent="-285750">
              <a:buFont typeface="Arial" panose="020B0604020202020204" pitchFamily="34" charset="0"/>
              <a:buChar char="•"/>
            </a:pPr>
            <a:r>
              <a:rPr lang="en-US" sz="2000" dirty="0"/>
              <a:t>Recently added support for MI200/300 GPUs</a:t>
            </a:r>
          </a:p>
          <a:p>
            <a:pPr marL="514350" lvl="1" indent="-285750">
              <a:buFont typeface="Arial" panose="020B0604020202020204" pitchFamily="34" charset="0"/>
              <a:buChar char="•"/>
            </a:pPr>
            <a:r>
              <a:rPr lang="en-US" sz="2000" b="1" dirty="0"/>
              <a:t>Not always highly accurate relative to equivalent real GPUs</a:t>
            </a:r>
          </a:p>
        </p:txBody>
      </p:sp>
      <p:sp>
        <p:nvSpPr>
          <p:cNvPr id="10" name="TextBox 9">
            <a:extLst>
              <a:ext uri="{FF2B5EF4-FFF2-40B4-BE49-F238E27FC236}">
                <a16:creationId xmlns:a16="http://schemas.microsoft.com/office/drawing/2014/main" id="{89E31AAD-9BAB-4F5D-8835-213D97C7A981}"/>
              </a:ext>
            </a:extLst>
          </p:cNvPr>
          <p:cNvSpPr txBox="1"/>
          <p:nvPr/>
        </p:nvSpPr>
        <p:spPr>
          <a:xfrm>
            <a:off x="2057400" y="5867613"/>
            <a:ext cx="2471383" cy="307777"/>
          </a:xfrm>
          <a:prstGeom prst="rect">
            <a:avLst/>
          </a:prstGeom>
          <a:noFill/>
        </p:spPr>
        <p:txBody>
          <a:bodyPr wrap="square" rtlCol="0" anchor="t">
            <a:spAutoFit/>
          </a:bodyPr>
          <a:lstStyle/>
          <a:p>
            <a:r>
              <a:rPr lang="en-US" sz="1400"/>
              <a:t>[Gutierrez et al., HPCA ‘18]</a:t>
            </a:r>
          </a:p>
        </p:txBody>
      </p:sp>
      <p:pic>
        <p:nvPicPr>
          <p:cNvPr id="9" name="Content Placeholder 10">
            <a:extLst>
              <a:ext uri="{FF2B5EF4-FFF2-40B4-BE49-F238E27FC236}">
                <a16:creationId xmlns:a16="http://schemas.microsoft.com/office/drawing/2014/main" id="{50F2F93A-4743-4BD3-932B-D16C4927F313}"/>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393701" y="1207935"/>
            <a:ext cx="4892360" cy="4607845"/>
          </a:xfrm>
          <a:prstGeom prst="rect">
            <a:avLst/>
          </a:prstGeom>
          <a:noFill/>
          <a:ln>
            <a:noFill/>
          </a:ln>
        </p:spPr>
      </p:pic>
      <p:sp>
        <p:nvSpPr>
          <p:cNvPr id="11" name="Rectangle 10">
            <a:extLst>
              <a:ext uri="{FF2B5EF4-FFF2-40B4-BE49-F238E27FC236}">
                <a16:creationId xmlns:a16="http://schemas.microsoft.com/office/drawing/2014/main" id="{C6D64B05-98C4-402F-BE54-15F343B38ACE}"/>
              </a:ext>
            </a:extLst>
          </p:cNvPr>
          <p:cNvSpPr/>
          <p:nvPr/>
        </p:nvSpPr>
        <p:spPr>
          <a:xfrm>
            <a:off x="3579749" y="2836913"/>
            <a:ext cx="1561763" cy="857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ogo&#10;&#10;Description automatically generated">
            <a:extLst>
              <a:ext uri="{FF2B5EF4-FFF2-40B4-BE49-F238E27FC236}">
                <a16:creationId xmlns:a16="http://schemas.microsoft.com/office/drawing/2014/main" id="{6F46663F-7551-4253-B912-6C930092C6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226" y="4419600"/>
            <a:ext cx="1236124" cy="1339134"/>
          </a:xfrm>
          <a:prstGeom prst="rect">
            <a:avLst/>
          </a:prstGeom>
        </p:spPr>
      </p:pic>
      <p:sp>
        <p:nvSpPr>
          <p:cNvPr id="2" name="Slide Number Placeholder 3">
            <a:extLst>
              <a:ext uri="{FF2B5EF4-FFF2-40B4-BE49-F238E27FC236}">
                <a16:creationId xmlns:a16="http://schemas.microsoft.com/office/drawing/2014/main" id="{221CB593-8AA3-37C2-9C1E-DF87F54FEF9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a:t>
            </a:fld>
            <a:endParaRPr lang="en-US"/>
          </a:p>
        </p:txBody>
      </p:sp>
    </p:spTree>
    <p:extLst>
      <p:ext uri="{BB962C8B-B14F-4D97-AF65-F5344CB8AC3E}">
        <p14:creationId xmlns:p14="http://schemas.microsoft.com/office/powerpoint/2010/main" val="3489751517"/>
      </p:ext>
    </p:extLst>
  </p:cSld>
  <p:clrMapOvr>
    <a:masterClrMapping/>
  </p:clrMapOvr>
  <mc:AlternateContent xmlns:mc="http://schemas.openxmlformats.org/markup-compatibility/2006" xmlns:p14="http://schemas.microsoft.com/office/powerpoint/2010/main">
    <mc:Choice Requires="p14">
      <p:transition spd="slow" p14:dur="2000" advTm="41807"/>
    </mc:Choice>
    <mc:Fallback xmlns="">
      <p:transition spd="slow" advTm="41807"/>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Significance</a:t>
            </a:r>
            <a:endParaRPr/>
          </a:p>
        </p:txBody>
      </p:sp>
      <p:sp>
        <p:nvSpPr>
          <p:cNvPr id="81" name="Google Shape;81;p15"/>
          <p:cNvSpPr txBox="1">
            <a:spLocks noGrp="1"/>
          </p:cNvSpPr>
          <p:nvPr>
            <p:ph type="body" idx="1"/>
          </p:nvPr>
        </p:nvSpPr>
        <p:spPr>
          <a:xfrm>
            <a:off x="415600" y="1536633"/>
            <a:ext cx="6678800" cy="4555200"/>
          </a:xfrm>
          <a:prstGeom prst="rect">
            <a:avLst/>
          </a:prstGeom>
        </p:spPr>
        <p:txBody>
          <a:bodyPr spcFirstLastPara="1" vert="horz" wrap="square" lIns="91433" tIns="91433" rIns="91433" bIns="91433" numCol="1" anchor="t" anchorCtr="0" compatLnSpc="1">
            <a:prstTxWarp prst="textNoShape">
              <a:avLst/>
            </a:prstTxWarp>
            <a:noAutofit/>
          </a:bodyPr>
          <a:lstStyle/>
          <a:p>
            <a:pPr indent="-457189">
              <a:lnSpc>
                <a:spcPct val="115000"/>
              </a:lnSpc>
              <a:buSzPts val="1800"/>
              <a:buChar char="-"/>
            </a:pPr>
            <a:r>
              <a:rPr lang="en" sz="2400"/>
              <a:t>A more accurate representation of ILP in the gpu model would make gem5 more attractive to users</a:t>
            </a:r>
            <a:endParaRPr sz="2400"/>
          </a:p>
          <a:p>
            <a:pPr indent="-457189">
              <a:lnSpc>
                <a:spcPct val="115000"/>
              </a:lnSpc>
              <a:spcBef>
                <a:spcPts val="0"/>
              </a:spcBef>
              <a:buSzPts val="1800"/>
              <a:buChar char="-"/>
            </a:pPr>
            <a:r>
              <a:rPr lang="en" sz="2400"/>
              <a:t>More users means better community support/maintenance</a:t>
            </a:r>
            <a:endParaRPr sz="2400"/>
          </a:p>
          <a:p>
            <a:pPr indent="0">
              <a:lnSpc>
                <a:spcPct val="115000"/>
              </a:lnSpc>
              <a:buNone/>
            </a:pPr>
            <a:endParaRPr sz="2400"/>
          </a:p>
        </p:txBody>
      </p:sp>
      <p:pic>
        <p:nvPicPr>
          <p:cNvPr id="82" name="Google Shape;82;p15"/>
          <p:cNvPicPr preferRelativeResize="0"/>
          <p:nvPr/>
        </p:nvPicPr>
        <p:blipFill>
          <a:blip r:embed="rId3">
            <a:alphaModFix/>
          </a:blip>
          <a:stretch>
            <a:fillRect/>
          </a:stretch>
        </p:blipFill>
        <p:spPr>
          <a:xfrm>
            <a:off x="7314500" y="2119985"/>
            <a:ext cx="4691200" cy="2618023"/>
          </a:xfrm>
          <a:prstGeom prst="rect">
            <a:avLst/>
          </a:prstGeom>
          <a:noFill/>
          <a:ln>
            <a:noFill/>
          </a:ln>
        </p:spPr>
      </p:pic>
      <p:sp>
        <p:nvSpPr>
          <p:cNvPr id="5" name="Slide Number Placeholder 3">
            <a:extLst>
              <a:ext uri="{FF2B5EF4-FFF2-40B4-BE49-F238E27FC236}">
                <a16:creationId xmlns:a16="http://schemas.microsoft.com/office/drawing/2014/main" id="{915D8F62-202B-44A5-BF33-5566480EECA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100</a:t>
            </a:fld>
            <a:endParaRPr 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Contributions</a:t>
            </a:r>
            <a:endParaRPr/>
          </a:p>
        </p:txBody>
      </p:sp>
      <p:sp>
        <p:nvSpPr>
          <p:cNvPr id="88" name="Google Shape;88;p16"/>
          <p:cNvSpPr txBox="1">
            <a:spLocks noGrp="1"/>
          </p:cNvSpPr>
          <p:nvPr>
            <p:ph type="body" idx="1"/>
          </p:nvPr>
        </p:nvSpPr>
        <p:spPr>
          <a:xfrm>
            <a:off x="415600" y="1536633"/>
            <a:ext cx="113608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buChar char="-"/>
            </a:pPr>
            <a:r>
              <a:rPr lang="en"/>
              <a:t>Updated gem5 gpu model with correct in-order scoreboard</a:t>
            </a:r>
            <a:endParaRPr/>
          </a:p>
          <a:p>
            <a:pPr>
              <a:spcBef>
                <a:spcPts val="0"/>
              </a:spcBef>
              <a:buChar char="-"/>
            </a:pPr>
            <a:r>
              <a:rPr lang="en"/>
              <a:t>Investigated removal of non-scoreboard dependencies</a:t>
            </a:r>
            <a:endParaRPr/>
          </a:p>
          <a:p>
            <a:pPr>
              <a:spcBef>
                <a:spcPts val="0"/>
              </a:spcBef>
              <a:buChar char="-"/>
            </a:pPr>
            <a:r>
              <a:rPr lang="en"/>
              <a:t>Detailed description of how to build and run applications on gem5 apu</a:t>
            </a:r>
            <a:endParaRPr/>
          </a:p>
          <a:p>
            <a:pPr marL="0" indent="0">
              <a:buNone/>
            </a:pPr>
            <a:endParaRPr/>
          </a:p>
        </p:txBody>
      </p:sp>
      <p:sp>
        <p:nvSpPr>
          <p:cNvPr id="4" name="Slide Number Placeholder 3">
            <a:extLst>
              <a:ext uri="{FF2B5EF4-FFF2-40B4-BE49-F238E27FC236}">
                <a16:creationId xmlns:a16="http://schemas.microsoft.com/office/drawing/2014/main" id="{FBAA139E-2179-481A-951F-30F6DF3879C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101</a:t>
            </a:fld>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Background - GPU Scheduling</a:t>
            </a:r>
            <a:endParaRPr/>
          </a:p>
        </p:txBody>
      </p:sp>
      <p:sp>
        <p:nvSpPr>
          <p:cNvPr id="94" name="Google Shape;94;p17"/>
          <p:cNvSpPr txBox="1">
            <a:spLocks noGrp="1"/>
          </p:cNvSpPr>
          <p:nvPr>
            <p:ph type="body" idx="1"/>
          </p:nvPr>
        </p:nvSpPr>
        <p:spPr>
          <a:xfrm>
            <a:off x="415600" y="1536633"/>
            <a:ext cx="56804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buChar char="-"/>
            </a:pPr>
            <a:r>
              <a:rPr lang="en"/>
              <a:t>Obtain list of ready wavefronts from a dependency checker</a:t>
            </a:r>
            <a:endParaRPr/>
          </a:p>
          <a:p>
            <a:pPr>
              <a:spcBef>
                <a:spcPts val="0"/>
              </a:spcBef>
              <a:buChar char="-"/>
            </a:pPr>
            <a:r>
              <a:rPr lang="en"/>
              <a:t>Use a scheduling policy to choose which to issue to each execution unit</a:t>
            </a:r>
            <a:endParaRPr/>
          </a:p>
          <a:p>
            <a:pPr>
              <a:spcBef>
                <a:spcPts val="0"/>
              </a:spcBef>
              <a:buChar char="-"/>
            </a:pPr>
            <a:r>
              <a:rPr lang="en"/>
              <a:t>Gem5 gpu model uses oldest wavefront first</a:t>
            </a:r>
            <a:endParaRPr/>
          </a:p>
        </p:txBody>
      </p:sp>
      <p:pic>
        <p:nvPicPr>
          <p:cNvPr id="95" name="Google Shape;95;p17"/>
          <p:cNvPicPr preferRelativeResize="0"/>
          <p:nvPr/>
        </p:nvPicPr>
        <p:blipFill>
          <a:blip r:embed="rId3">
            <a:alphaModFix/>
          </a:blip>
          <a:stretch>
            <a:fillRect/>
          </a:stretch>
        </p:blipFill>
        <p:spPr>
          <a:xfrm>
            <a:off x="6908666" y="2382432"/>
            <a:ext cx="4867733" cy="1867600"/>
          </a:xfrm>
          <a:prstGeom prst="rect">
            <a:avLst/>
          </a:prstGeom>
          <a:noFill/>
          <a:ln>
            <a:noFill/>
          </a:ln>
        </p:spPr>
      </p:pic>
      <p:sp>
        <p:nvSpPr>
          <p:cNvPr id="5" name="Slide Number Placeholder 3">
            <a:extLst>
              <a:ext uri="{FF2B5EF4-FFF2-40B4-BE49-F238E27FC236}">
                <a16:creationId xmlns:a16="http://schemas.microsoft.com/office/drawing/2014/main" id="{FE710A36-8E3F-4C2B-93A9-32064E04D73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102</a:t>
            </a:fld>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8"/>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Background - GPU Scoreboard</a:t>
            </a:r>
            <a:endParaRPr/>
          </a:p>
        </p:txBody>
      </p:sp>
      <p:sp>
        <p:nvSpPr>
          <p:cNvPr id="101" name="Google Shape;101;p18"/>
          <p:cNvSpPr txBox="1">
            <a:spLocks noGrp="1"/>
          </p:cNvSpPr>
          <p:nvPr>
            <p:ph type="body" idx="1"/>
          </p:nvPr>
        </p:nvSpPr>
        <p:spPr>
          <a:xfrm>
            <a:off x="415600" y="1536633"/>
            <a:ext cx="70520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lnSpc>
                <a:spcPct val="150000"/>
              </a:lnSpc>
              <a:buChar char="-"/>
            </a:pPr>
            <a:r>
              <a:rPr lang="en" dirty="0"/>
              <a:t>Keeps a bit for each register to track use status</a:t>
            </a:r>
            <a:endParaRPr dirty="0"/>
          </a:p>
          <a:p>
            <a:pPr>
              <a:lnSpc>
                <a:spcPct val="150000"/>
              </a:lnSpc>
              <a:spcBef>
                <a:spcPts val="0"/>
              </a:spcBef>
              <a:buChar char="-"/>
            </a:pPr>
            <a:r>
              <a:rPr lang="en" dirty="0"/>
              <a:t>Instructions are evaluated in-order</a:t>
            </a:r>
            <a:endParaRPr dirty="0"/>
          </a:p>
          <a:p>
            <a:pPr>
              <a:lnSpc>
                <a:spcPct val="150000"/>
              </a:lnSpc>
              <a:spcBef>
                <a:spcPts val="0"/>
              </a:spcBef>
              <a:buChar char="-"/>
            </a:pPr>
            <a:r>
              <a:rPr lang="en" dirty="0"/>
              <a:t>Check registers for RAW/WAW</a:t>
            </a:r>
            <a:endParaRPr dirty="0"/>
          </a:p>
          <a:p>
            <a:pPr>
              <a:lnSpc>
                <a:spcPct val="150000"/>
              </a:lnSpc>
              <a:spcBef>
                <a:spcPts val="0"/>
              </a:spcBef>
              <a:buChar char="-"/>
            </a:pPr>
            <a:r>
              <a:rPr lang="en" dirty="0"/>
              <a:t>Busy bit cleared on instruction completion </a:t>
            </a:r>
            <a:endParaRPr dirty="0"/>
          </a:p>
        </p:txBody>
      </p:sp>
      <p:sp>
        <p:nvSpPr>
          <p:cNvPr id="102" name="Google Shape;102;p18"/>
          <p:cNvSpPr txBox="1"/>
          <p:nvPr/>
        </p:nvSpPr>
        <p:spPr>
          <a:xfrm>
            <a:off x="5891567" y="6207500"/>
            <a:ext cx="6300400" cy="3904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endParaRPr/>
          </a:p>
        </p:txBody>
      </p:sp>
      <p:pic>
        <p:nvPicPr>
          <p:cNvPr id="103" name="Google Shape;103;p18"/>
          <p:cNvPicPr preferRelativeResize="0"/>
          <p:nvPr/>
        </p:nvPicPr>
        <p:blipFill>
          <a:blip r:embed="rId3">
            <a:alphaModFix/>
          </a:blip>
          <a:stretch>
            <a:fillRect/>
          </a:stretch>
        </p:blipFill>
        <p:spPr>
          <a:xfrm>
            <a:off x="7365400" y="1743368"/>
            <a:ext cx="4657200" cy="3371257"/>
          </a:xfrm>
          <a:prstGeom prst="rect">
            <a:avLst/>
          </a:prstGeom>
          <a:noFill/>
          <a:ln>
            <a:noFill/>
          </a:ln>
        </p:spPr>
      </p:pic>
      <p:sp>
        <p:nvSpPr>
          <p:cNvPr id="6" name="Slide Number Placeholder 3">
            <a:extLst>
              <a:ext uri="{FF2B5EF4-FFF2-40B4-BE49-F238E27FC236}">
                <a16:creationId xmlns:a16="http://schemas.microsoft.com/office/drawing/2014/main" id="{48392713-19DF-42D7-A0AE-A68AF4B6B6F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103</a:t>
            </a:fld>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0"/>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Dependencies in scoreboard check</a:t>
            </a:r>
            <a:endParaRPr/>
          </a:p>
        </p:txBody>
      </p:sp>
      <p:sp>
        <p:nvSpPr>
          <p:cNvPr id="116" name="Google Shape;116;p20"/>
          <p:cNvSpPr txBox="1">
            <a:spLocks noGrp="1"/>
          </p:cNvSpPr>
          <p:nvPr>
            <p:ph type="body" idx="1"/>
          </p:nvPr>
        </p:nvSpPr>
        <p:spPr>
          <a:xfrm>
            <a:off x="415600" y="1536633"/>
            <a:ext cx="113608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buChar char="-"/>
            </a:pPr>
            <a:r>
              <a:rPr lang="en"/>
              <a:t>Wait count: memory dependencies</a:t>
            </a:r>
            <a:endParaRPr/>
          </a:p>
          <a:p>
            <a:pPr>
              <a:spcBef>
                <a:spcPts val="0"/>
              </a:spcBef>
              <a:buChar char="-"/>
            </a:pPr>
            <a:r>
              <a:rPr lang="en"/>
              <a:t>Wavefront Barrier</a:t>
            </a:r>
            <a:endParaRPr/>
          </a:p>
          <a:p>
            <a:pPr>
              <a:spcBef>
                <a:spcPts val="0"/>
              </a:spcBef>
              <a:buChar char="-"/>
            </a:pPr>
            <a:r>
              <a:rPr lang="en"/>
              <a:t>Wavefront stopped</a:t>
            </a:r>
            <a:endParaRPr/>
          </a:p>
          <a:p>
            <a:pPr>
              <a:spcBef>
                <a:spcPts val="0"/>
              </a:spcBef>
              <a:buChar char="-"/>
            </a:pPr>
            <a:r>
              <a:rPr lang="en"/>
              <a:t>Empty Instruction Buffer</a:t>
            </a:r>
            <a:endParaRPr/>
          </a:p>
          <a:p>
            <a:pPr>
              <a:spcBef>
                <a:spcPts val="0"/>
              </a:spcBef>
              <a:buChar char="-"/>
            </a:pPr>
            <a:r>
              <a:rPr lang="en"/>
              <a:t>Operands ready (RAW/WAW)</a:t>
            </a:r>
            <a:endParaRPr/>
          </a:p>
        </p:txBody>
      </p:sp>
      <p:sp>
        <p:nvSpPr>
          <p:cNvPr id="4" name="Slide Number Placeholder 3">
            <a:extLst>
              <a:ext uri="{FF2B5EF4-FFF2-40B4-BE49-F238E27FC236}">
                <a16:creationId xmlns:a16="http://schemas.microsoft.com/office/drawing/2014/main" id="{D3D671BB-D4A0-4950-89C7-67485B8547E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104</a:t>
            </a:fld>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1"/>
          <p:cNvSpPr txBox="1">
            <a:spLocks noGrp="1"/>
          </p:cNvSpPr>
          <p:nvPr>
            <p:ph type="title"/>
          </p:nvPr>
        </p:nvSpPr>
        <p:spPr>
          <a:xfrm>
            <a:off x="609600" y="116800"/>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dirty="0"/>
              <a:t>Scoreboard Implementation</a:t>
            </a:r>
            <a:endParaRPr dirty="0"/>
          </a:p>
        </p:txBody>
      </p:sp>
      <p:sp>
        <p:nvSpPr>
          <p:cNvPr id="122" name="Google Shape;122;p21"/>
          <p:cNvSpPr txBox="1">
            <a:spLocks noGrp="1"/>
          </p:cNvSpPr>
          <p:nvPr>
            <p:ph type="body" idx="1"/>
          </p:nvPr>
        </p:nvSpPr>
        <p:spPr>
          <a:xfrm>
            <a:off x="415600" y="880400"/>
            <a:ext cx="11776400" cy="5139400"/>
          </a:xfrm>
          <a:prstGeom prst="rect">
            <a:avLst/>
          </a:prstGeom>
        </p:spPr>
        <p:txBody>
          <a:bodyPr spcFirstLastPara="1" vert="horz" wrap="square" lIns="91433" tIns="91433" rIns="91433" bIns="91433" numCol="1" anchor="t" anchorCtr="0" compatLnSpc="1">
            <a:prstTxWarp prst="textNoShape">
              <a:avLst/>
            </a:prstTxWarp>
            <a:noAutofit/>
          </a:bodyPr>
          <a:lstStyle/>
          <a:p>
            <a:pPr>
              <a:lnSpc>
                <a:spcPct val="200000"/>
              </a:lnSpc>
            </a:pPr>
            <a:r>
              <a:rPr lang="en-US" dirty="0"/>
              <a:t>G</a:t>
            </a:r>
            <a:r>
              <a:rPr lang="en" dirty="0"/>
              <a:t>em5 GPU model already has a scoreboard structure</a:t>
            </a:r>
            <a:endParaRPr dirty="0"/>
          </a:p>
          <a:p>
            <a:pPr>
              <a:lnSpc>
                <a:spcPct val="200000"/>
              </a:lnSpc>
              <a:spcBef>
                <a:spcPts val="0"/>
              </a:spcBef>
            </a:pPr>
            <a:r>
              <a:rPr lang="en" dirty="0"/>
              <a:t>Busy vector in scalar and vector register files</a:t>
            </a:r>
            <a:endParaRPr dirty="0"/>
          </a:p>
          <a:p>
            <a:pPr>
              <a:lnSpc>
                <a:spcPct val="200000"/>
              </a:lnSpc>
              <a:spcBef>
                <a:spcPts val="0"/>
              </a:spcBef>
            </a:pPr>
            <a:r>
              <a:rPr lang="en" dirty="0"/>
              <a:t>Existing code enforces RAW, but not WAW</a:t>
            </a:r>
          </a:p>
          <a:p>
            <a:pPr lvl="1">
              <a:lnSpc>
                <a:spcPct val="200000"/>
              </a:lnSpc>
              <a:spcBef>
                <a:spcPts val="0"/>
              </a:spcBef>
            </a:pPr>
            <a:r>
              <a:rPr lang="en" dirty="0"/>
              <a:t>In-order scoreboard should do both</a:t>
            </a:r>
            <a:endParaRPr dirty="0"/>
          </a:p>
          <a:p>
            <a:pPr marL="1066785" indent="-457200"/>
            <a:endParaRPr dirty="0"/>
          </a:p>
        </p:txBody>
      </p:sp>
      <p:sp>
        <p:nvSpPr>
          <p:cNvPr id="4" name="Slide Number Placeholder 3">
            <a:extLst>
              <a:ext uri="{FF2B5EF4-FFF2-40B4-BE49-F238E27FC236}">
                <a16:creationId xmlns:a16="http://schemas.microsoft.com/office/drawing/2014/main" id="{72FB988B-242C-4911-B907-BA62A2405AF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105</a:t>
            </a:fld>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2"/>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Code Segment</a:t>
            </a:r>
            <a:endParaRPr/>
          </a:p>
        </p:txBody>
      </p:sp>
      <p:sp>
        <p:nvSpPr>
          <p:cNvPr id="128" name="Google Shape;128;p22"/>
          <p:cNvSpPr txBox="1">
            <a:spLocks noGrp="1"/>
          </p:cNvSpPr>
          <p:nvPr>
            <p:ph type="body" idx="1"/>
          </p:nvPr>
        </p:nvSpPr>
        <p:spPr>
          <a:xfrm>
            <a:off x="6734433" y="1536633"/>
            <a:ext cx="5042000" cy="2442800"/>
          </a:xfrm>
          <a:prstGeom prst="rect">
            <a:avLst/>
          </a:prstGeom>
        </p:spPr>
        <p:txBody>
          <a:bodyPr spcFirstLastPara="1" vert="horz" wrap="square" lIns="91433" tIns="91433" rIns="91433" bIns="91433" numCol="1" anchor="t" anchorCtr="0" compatLnSpc="1">
            <a:prstTxWarp prst="textNoShape">
              <a:avLst/>
            </a:prstTxWarp>
            <a:noAutofit/>
          </a:bodyPr>
          <a:lstStyle/>
          <a:p>
            <a:pPr>
              <a:buChar char="-"/>
            </a:pPr>
            <a:r>
              <a:rPr lang="en"/>
              <a:t>Left: existing scoreboard functions</a:t>
            </a:r>
            <a:endParaRPr/>
          </a:p>
          <a:p>
            <a:pPr>
              <a:spcBef>
                <a:spcPts val="0"/>
              </a:spcBef>
              <a:buChar char="-"/>
            </a:pPr>
            <a:r>
              <a:rPr lang="en"/>
              <a:t>Bottom: existing scoreboard events</a:t>
            </a:r>
            <a:endParaRPr/>
          </a:p>
        </p:txBody>
      </p:sp>
      <p:pic>
        <p:nvPicPr>
          <p:cNvPr id="129" name="Google Shape;129;p22"/>
          <p:cNvPicPr preferRelativeResize="0"/>
          <p:nvPr/>
        </p:nvPicPr>
        <p:blipFill>
          <a:blip r:embed="rId3">
            <a:alphaModFix/>
          </a:blip>
          <a:stretch>
            <a:fillRect/>
          </a:stretch>
        </p:blipFill>
        <p:spPr>
          <a:xfrm>
            <a:off x="415601" y="1536634"/>
            <a:ext cx="6097020" cy="4938500"/>
          </a:xfrm>
          <a:prstGeom prst="rect">
            <a:avLst/>
          </a:prstGeom>
          <a:noFill/>
          <a:ln>
            <a:noFill/>
          </a:ln>
        </p:spPr>
      </p:pic>
      <p:pic>
        <p:nvPicPr>
          <p:cNvPr id="130" name="Google Shape;130;p22"/>
          <p:cNvPicPr preferRelativeResize="0"/>
          <p:nvPr/>
        </p:nvPicPr>
        <p:blipFill>
          <a:blip r:embed="rId4">
            <a:alphaModFix/>
          </a:blip>
          <a:stretch>
            <a:fillRect/>
          </a:stretch>
        </p:blipFill>
        <p:spPr>
          <a:xfrm>
            <a:off x="6512634" y="3924803"/>
            <a:ext cx="5263765" cy="2550331"/>
          </a:xfrm>
          <a:prstGeom prst="rect">
            <a:avLst/>
          </a:prstGeom>
          <a:noFill/>
          <a:ln>
            <a:noFill/>
          </a:ln>
        </p:spPr>
      </p:pic>
      <p:sp>
        <p:nvSpPr>
          <p:cNvPr id="6" name="Slide Number Placeholder 3">
            <a:extLst>
              <a:ext uri="{FF2B5EF4-FFF2-40B4-BE49-F238E27FC236}">
                <a16:creationId xmlns:a16="http://schemas.microsoft.com/office/drawing/2014/main" id="{1BB2F5E0-C257-4D68-BD79-67CC36D807D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106</a:t>
            </a:fld>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3"/>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Code Segment - continued</a:t>
            </a:r>
            <a:endParaRPr/>
          </a:p>
        </p:txBody>
      </p:sp>
      <p:sp>
        <p:nvSpPr>
          <p:cNvPr id="136" name="Google Shape;136;p23"/>
          <p:cNvSpPr txBox="1">
            <a:spLocks noGrp="1"/>
          </p:cNvSpPr>
          <p:nvPr>
            <p:ph type="body" idx="1"/>
          </p:nvPr>
        </p:nvSpPr>
        <p:spPr>
          <a:xfrm>
            <a:off x="415600" y="1536633"/>
            <a:ext cx="59472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buChar char="-"/>
            </a:pPr>
            <a:r>
              <a:rPr lang="en"/>
              <a:t>Old RAW/WAW check didn’t check destination operands for WAW</a:t>
            </a:r>
            <a:endParaRPr/>
          </a:p>
          <a:p>
            <a:pPr>
              <a:spcBef>
                <a:spcPts val="0"/>
              </a:spcBef>
              <a:buChar char="-"/>
            </a:pPr>
            <a:r>
              <a:rPr lang="en"/>
              <a:t>Similar method and fix required for scalar register file</a:t>
            </a:r>
            <a:endParaRPr/>
          </a:p>
          <a:p>
            <a:pPr marL="0" indent="0">
              <a:buNone/>
            </a:pPr>
            <a:endParaRPr/>
          </a:p>
        </p:txBody>
      </p:sp>
      <p:pic>
        <p:nvPicPr>
          <p:cNvPr id="137" name="Google Shape;137;p23"/>
          <p:cNvPicPr preferRelativeResize="0"/>
          <p:nvPr/>
        </p:nvPicPr>
        <p:blipFill>
          <a:blip r:embed="rId3">
            <a:alphaModFix/>
          </a:blip>
          <a:stretch>
            <a:fillRect/>
          </a:stretch>
        </p:blipFill>
        <p:spPr>
          <a:xfrm>
            <a:off x="6362734" y="1668751"/>
            <a:ext cx="5413665" cy="4290967"/>
          </a:xfrm>
          <a:prstGeom prst="rect">
            <a:avLst/>
          </a:prstGeom>
          <a:noFill/>
          <a:ln>
            <a:noFill/>
          </a:ln>
        </p:spPr>
      </p:pic>
      <p:sp>
        <p:nvSpPr>
          <p:cNvPr id="138" name="Google Shape;138;p23"/>
          <p:cNvSpPr txBox="1"/>
          <p:nvPr/>
        </p:nvSpPr>
        <p:spPr>
          <a:xfrm>
            <a:off x="6584967" y="1145167"/>
            <a:ext cx="4969200" cy="523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sz="1733" b="1"/>
              <a:t>RAW and WAW check in vector register file</a:t>
            </a:r>
            <a:endParaRPr sz="1733" b="1"/>
          </a:p>
        </p:txBody>
      </p:sp>
      <p:sp>
        <p:nvSpPr>
          <p:cNvPr id="6" name="Slide Number Placeholder 3">
            <a:extLst>
              <a:ext uri="{FF2B5EF4-FFF2-40B4-BE49-F238E27FC236}">
                <a16:creationId xmlns:a16="http://schemas.microsoft.com/office/drawing/2014/main" id="{47096F6D-80EE-4EB8-9568-492A3E755F2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107</a:t>
            </a:fld>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5"/>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Benchmarks/Workloads</a:t>
            </a:r>
            <a:endParaRPr/>
          </a:p>
        </p:txBody>
      </p:sp>
      <p:sp>
        <p:nvSpPr>
          <p:cNvPr id="150" name="Google Shape;150;p25"/>
          <p:cNvSpPr txBox="1">
            <a:spLocks noGrp="1"/>
          </p:cNvSpPr>
          <p:nvPr>
            <p:ph type="body" idx="1"/>
          </p:nvPr>
        </p:nvSpPr>
        <p:spPr>
          <a:xfrm>
            <a:off x="415600" y="1536633"/>
            <a:ext cx="113608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lnSpc>
                <a:spcPct val="150000"/>
              </a:lnSpc>
              <a:buChar char="-"/>
            </a:pPr>
            <a:r>
              <a:rPr lang="en"/>
              <a:t>Avoided ML/DL workloads for sanity, focused mostly on analytical compute</a:t>
            </a:r>
            <a:endParaRPr/>
          </a:p>
          <a:p>
            <a:pPr>
              <a:lnSpc>
                <a:spcPct val="150000"/>
              </a:lnSpc>
              <a:spcBef>
                <a:spcPts val="0"/>
              </a:spcBef>
              <a:buChar char="-"/>
            </a:pPr>
            <a:r>
              <a:rPr lang="en"/>
              <a:t>HIP examples for this presentation</a:t>
            </a:r>
            <a:endParaRPr/>
          </a:p>
          <a:p>
            <a:pPr lvl="1">
              <a:lnSpc>
                <a:spcPct val="150000"/>
              </a:lnSpc>
              <a:spcBef>
                <a:spcPts val="0"/>
              </a:spcBef>
              <a:buChar char="-"/>
            </a:pPr>
            <a:r>
              <a:rPr lang="en"/>
              <a:t>Histogram, FastWalshTransform, BitonicSort, DCT, dwtHaar1D, MatrixMultiplication, PrefixSum, SimpleConvolution, FloydWarshall</a:t>
            </a:r>
            <a:endParaRPr/>
          </a:p>
        </p:txBody>
      </p:sp>
      <p:sp>
        <p:nvSpPr>
          <p:cNvPr id="4" name="Slide Number Placeholder 3">
            <a:extLst>
              <a:ext uri="{FF2B5EF4-FFF2-40B4-BE49-F238E27FC236}">
                <a16:creationId xmlns:a16="http://schemas.microsoft.com/office/drawing/2014/main" id="{70BC6FF1-A87D-4736-90DE-BE850DA0EB9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108</a:t>
            </a:fld>
            <a:endParaRPr lang="en-US"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6"/>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Evaluation Metrics</a:t>
            </a:r>
            <a:endParaRPr/>
          </a:p>
        </p:txBody>
      </p:sp>
      <p:sp>
        <p:nvSpPr>
          <p:cNvPr id="156" name="Google Shape;156;p26"/>
          <p:cNvSpPr txBox="1">
            <a:spLocks noGrp="1"/>
          </p:cNvSpPr>
          <p:nvPr>
            <p:ph type="body" idx="1"/>
          </p:nvPr>
        </p:nvSpPr>
        <p:spPr>
          <a:xfrm>
            <a:off x="415600" y="1536633"/>
            <a:ext cx="113608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lnSpc>
                <a:spcPct val="150000"/>
              </a:lnSpc>
              <a:buChar char="-"/>
            </a:pPr>
            <a:r>
              <a:rPr lang="en"/>
              <a:t>Number and types of stall cycles</a:t>
            </a:r>
            <a:endParaRPr/>
          </a:p>
          <a:p>
            <a:pPr>
              <a:lnSpc>
                <a:spcPct val="150000"/>
              </a:lnSpc>
              <a:spcBef>
                <a:spcPts val="0"/>
              </a:spcBef>
              <a:buChar char="-"/>
            </a:pPr>
            <a:r>
              <a:rPr lang="en"/>
              <a:t>Times blocked for RAW/WAW dependencies</a:t>
            </a:r>
            <a:endParaRPr/>
          </a:p>
          <a:p>
            <a:pPr>
              <a:lnSpc>
                <a:spcPct val="150000"/>
              </a:lnSpc>
              <a:spcBef>
                <a:spcPts val="0"/>
              </a:spcBef>
              <a:buChar char="-"/>
            </a:pPr>
            <a:r>
              <a:rPr lang="en"/>
              <a:t>SIMD interleaving mean</a:t>
            </a:r>
            <a:endParaRPr/>
          </a:p>
        </p:txBody>
      </p:sp>
      <p:sp>
        <p:nvSpPr>
          <p:cNvPr id="4" name="Slide Number Placeholder 3">
            <a:extLst>
              <a:ext uri="{FF2B5EF4-FFF2-40B4-BE49-F238E27FC236}">
                <a16:creationId xmlns:a16="http://schemas.microsoft.com/office/drawing/2014/main" id="{A3DBCE25-002B-43E2-8AB6-7F31FCEEF31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109</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CBFC6-BF54-4CD7-8664-5C1C07A49C30}"/>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CDBD07DD-CDE6-443E-9099-427E18014126}"/>
              </a:ext>
            </a:extLst>
          </p:cNvPr>
          <p:cNvSpPr>
            <a:spLocks noGrp="1"/>
          </p:cNvSpPr>
          <p:nvPr>
            <p:ph idx="1"/>
          </p:nvPr>
        </p:nvSpPr>
        <p:spPr>
          <a:xfrm>
            <a:off x="603813" y="1604963"/>
            <a:ext cx="10971213" cy="4751387"/>
          </a:xfrm>
        </p:spPr>
        <p:txBody>
          <a:bodyPr/>
          <a:lstStyle/>
          <a:p>
            <a:pPr marL="457200" indent="-457200">
              <a:buFont typeface="Arial" panose="020B0604020202020204" pitchFamily="34" charset="0"/>
              <a:buChar char="•"/>
            </a:pPr>
            <a:r>
              <a:rPr lang="en-US" dirty="0">
                <a:solidFill>
                  <a:schemeClr val="bg1">
                    <a:lumMod val="65000"/>
                  </a:schemeClr>
                </a:solidFill>
              </a:rPr>
              <a:t>Motivation</a:t>
            </a:r>
          </a:p>
          <a:p>
            <a:pPr marL="457200" indent="-457200">
              <a:buFont typeface="Arial" panose="020B0604020202020204" pitchFamily="34" charset="0"/>
              <a:buChar char="•"/>
            </a:pPr>
            <a:r>
              <a:rPr lang="en-US" dirty="0">
                <a:solidFill>
                  <a:schemeClr val="bg1">
                    <a:lumMod val="65000"/>
                  </a:schemeClr>
                </a:solidFill>
              </a:rPr>
              <a:t>Background</a:t>
            </a:r>
          </a:p>
          <a:p>
            <a:pPr marL="457200" indent="-457200">
              <a:buFont typeface="Arial" panose="020B0604020202020204" pitchFamily="34" charset="0"/>
              <a:buChar char="•"/>
            </a:pPr>
            <a:r>
              <a:rPr lang="en-US" b="1" dirty="0">
                <a:solidFill>
                  <a:srgbClr val="D67F00"/>
                </a:solidFill>
              </a:rPr>
              <a:t>Improvements</a:t>
            </a:r>
          </a:p>
          <a:p>
            <a:pPr marL="857250" lvl="1" indent="-457200">
              <a:buFont typeface="Arial" panose="020B0604020202020204" pitchFamily="34" charset="0"/>
              <a:buChar char="•"/>
            </a:pPr>
            <a:r>
              <a:rPr lang="en-US" b="1" dirty="0">
                <a:solidFill>
                  <a:srgbClr val="D67F00"/>
                </a:solidFill>
              </a:rPr>
              <a:t>GAP: Improve Fidelity of gem5’s GPU Models</a:t>
            </a:r>
          </a:p>
          <a:p>
            <a:pPr marL="857250" lvl="1" indent="-457200">
              <a:buFont typeface="Arial" panose="020B0604020202020204" pitchFamily="34" charset="0"/>
              <a:buChar char="•"/>
            </a:pPr>
            <a:r>
              <a:rPr lang="en-US" dirty="0" err="1">
                <a:solidFill>
                  <a:schemeClr val="tx1"/>
                </a:solidFill>
              </a:rPr>
              <a:t>Scalably</a:t>
            </a:r>
            <a:r>
              <a:rPr lang="en-US" dirty="0">
                <a:solidFill>
                  <a:schemeClr val="tx1"/>
                </a:solidFill>
              </a:rPr>
              <a:t> Supporting Large-Scale Workloads in gem5</a:t>
            </a:r>
          </a:p>
          <a:p>
            <a:pPr marL="457200" indent="-457200">
              <a:buFont typeface="Arial" panose="020B0604020202020204" pitchFamily="34" charset="0"/>
              <a:buChar char="•"/>
            </a:pPr>
            <a:r>
              <a:rPr lang="en-US" dirty="0"/>
              <a:t>Ongoing Work &amp; Conclusions</a:t>
            </a:r>
          </a:p>
          <a:p>
            <a:pPr marL="457200" indent="-457200">
              <a:buFont typeface="Arial" panose="020B0604020202020204" pitchFamily="34" charset="0"/>
              <a:buChar char="•"/>
            </a:pPr>
            <a:endParaRPr lang="en-US" dirty="0"/>
          </a:p>
        </p:txBody>
      </p:sp>
      <p:sp>
        <p:nvSpPr>
          <p:cNvPr id="4" name="Slide Number Placeholder 29">
            <a:extLst>
              <a:ext uri="{FF2B5EF4-FFF2-40B4-BE49-F238E27FC236}">
                <a16:creationId xmlns:a16="http://schemas.microsoft.com/office/drawing/2014/main" id="{B1E27088-583E-4A76-A317-24B4B04E4B5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11</a:t>
            </a:fld>
            <a:endParaRPr lang="en-US" dirty="0"/>
          </a:p>
        </p:txBody>
      </p:sp>
    </p:spTree>
    <p:extLst>
      <p:ext uri="{BB962C8B-B14F-4D97-AF65-F5344CB8AC3E}">
        <p14:creationId xmlns:p14="http://schemas.microsoft.com/office/powerpoint/2010/main" val="70244246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3C043-9A35-42CB-8CC3-D08CD4E1204D}"/>
              </a:ext>
            </a:extLst>
          </p:cNvPr>
          <p:cNvSpPr>
            <a:spLocks noGrp="1"/>
          </p:cNvSpPr>
          <p:nvPr>
            <p:ph type="title"/>
          </p:nvPr>
        </p:nvSpPr>
        <p:spPr/>
        <p:txBody>
          <a:bodyPr/>
          <a:lstStyle/>
          <a:p>
            <a:r>
              <a:rPr lang="en-US" dirty="0"/>
              <a:t>In-Order Scoreboard Results</a:t>
            </a:r>
          </a:p>
        </p:txBody>
      </p:sp>
      <p:pic>
        <p:nvPicPr>
          <p:cNvPr id="5" name="Content Placeholder 4" descr="Chart, waterfall chart&#10;&#10;Description automatically generated">
            <a:extLst>
              <a:ext uri="{FF2B5EF4-FFF2-40B4-BE49-F238E27FC236}">
                <a16:creationId xmlns:a16="http://schemas.microsoft.com/office/drawing/2014/main" id="{5F3857F0-6D0C-40F7-AA9A-745DC376F52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4600" y="1371600"/>
            <a:ext cx="7162799" cy="4975499"/>
          </a:xfrm>
        </p:spPr>
      </p:pic>
    </p:spTree>
    <p:extLst>
      <p:ext uri="{BB962C8B-B14F-4D97-AF65-F5344CB8AC3E}">
        <p14:creationId xmlns:p14="http://schemas.microsoft.com/office/powerpoint/2010/main" val="331925321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9"/>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Why use it?</a:t>
            </a:r>
            <a:endParaRPr/>
          </a:p>
        </p:txBody>
      </p:sp>
      <p:sp>
        <p:nvSpPr>
          <p:cNvPr id="236" name="Google Shape;236;p39"/>
          <p:cNvSpPr txBox="1">
            <a:spLocks noGrp="1"/>
          </p:cNvSpPr>
          <p:nvPr>
            <p:ph type="body" idx="1"/>
          </p:nvPr>
        </p:nvSpPr>
        <p:spPr>
          <a:xfrm>
            <a:off x="415600" y="1536633"/>
            <a:ext cx="113608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buChar char="-"/>
            </a:pPr>
            <a:r>
              <a:rPr lang="en" dirty="0"/>
              <a:t>Enables design space exploration of GPU scheduling </a:t>
            </a:r>
            <a:endParaRPr dirty="0"/>
          </a:p>
          <a:p>
            <a:pPr lvl="1">
              <a:spcBef>
                <a:spcPts val="0"/>
              </a:spcBef>
              <a:buChar char="-"/>
            </a:pPr>
            <a:r>
              <a:rPr lang="en" dirty="0"/>
              <a:t>Scoreboard not often used in practice because cost</a:t>
            </a:r>
            <a:endParaRPr dirty="0"/>
          </a:p>
          <a:p>
            <a:pPr lvl="1">
              <a:spcBef>
                <a:spcPts val="0"/>
              </a:spcBef>
              <a:buChar char="-"/>
            </a:pPr>
            <a:r>
              <a:rPr lang="en" dirty="0"/>
              <a:t>Open source alternative to proprietary scheduling </a:t>
            </a:r>
            <a:endParaRPr dirty="0"/>
          </a:p>
          <a:p>
            <a:pPr marL="0" indent="0">
              <a:buNone/>
            </a:pPr>
            <a:endParaRPr dirty="0"/>
          </a:p>
          <a:p>
            <a:pPr>
              <a:buChar char="-"/>
            </a:pPr>
            <a:r>
              <a:rPr lang="en" dirty="0"/>
              <a:t>Better models dependencies than existing implementation and increases performance</a:t>
            </a:r>
            <a:endParaRPr dirty="0"/>
          </a:p>
          <a:p>
            <a:pPr indent="0">
              <a:buNone/>
            </a:pPr>
            <a:endParaRPr dirty="0"/>
          </a:p>
        </p:txBody>
      </p:sp>
      <p:sp>
        <p:nvSpPr>
          <p:cNvPr id="4" name="Slide Number Placeholder 3">
            <a:extLst>
              <a:ext uri="{FF2B5EF4-FFF2-40B4-BE49-F238E27FC236}">
                <a16:creationId xmlns:a16="http://schemas.microsoft.com/office/drawing/2014/main" id="{79D606AE-3DB4-43FC-BADC-A40FAE54830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111</a:t>
            </a:fld>
            <a:endParaRPr lang="en-US"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txBox="1">
            <a:spLocks noGrp="1"/>
          </p:cNvSpPr>
          <p:nvPr>
            <p:ph type="ctrTitle"/>
          </p:nvPr>
        </p:nvSpPr>
        <p:spPr>
          <a:xfrm>
            <a:off x="926432" y="1041400"/>
            <a:ext cx="9492900" cy="2387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600"/>
              <a:buFont typeface="Calibri"/>
              <a:buNone/>
            </a:pPr>
            <a:r>
              <a:rPr lang="en-US" sz="6600" b="1" dirty="0">
                <a:latin typeface="Calibri"/>
                <a:ea typeface="Calibri"/>
                <a:cs typeface="Calibri"/>
                <a:sym typeface="Calibri"/>
              </a:rPr>
              <a:t>Enabling Multi-</a:t>
            </a:r>
            <a:r>
              <a:rPr lang="en-US" sz="6600" b="1" dirty="0" err="1">
                <a:latin typeface="Calibri"/>
                <a:ea typeface="Calibri"/>
                <a:cs typeface="Calibri"/>
                <a:sym typeface="Calibri"/>
              </a:rPr>
              <a:t>Chiplet</a:t>
            </a:r>
            <a:r>
              <a:rPr lang="en-US" sz="6600" b="1" dirty="0">
                <a:latin typeface="Calibri"/>
                <a:ea typeface="Calibri"/>
                <a:cs typeface="Calibri"/>
                <a:sym typeface="Calibri"/>
              </a:rPr>
              <a:t> Support in gem5</a:t>
            </a:r>
            <a:endParaRPr dirty="0"/>
          </a:p>
        </p:txBody>
      </p:sp>
      <p:sp>
        <p:nvSpPr>
          <p:cNvPr id="90" name="Google Shape;90;p1"/>
          <p:cNvSpPr txBox="1">
            <a:spLocks noGrp="1"/>
          </p:cNvSpPr>
          <p:nvPr>
            <p:ph type="subTitle" idx="1"/>
          </p:nvPr>
        </p:nvSpPr>
        <p:spPr>
          <a:xfrm>
            <a:off x="1524000" y="4079875"/>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US" sz="2800" dirty="0">
                <a:solidFill>
                  <a:schemeClr val="tx1"/>
                </a:solidFill>
              </a:rPr>
              <a:t>Kyle </a:t>
            </a:r>
            <a:r>
              <a:rPr lang="en-US" sz="2800" dirty="0" err="1">
                <a:solidFill>
                  <a:schemeClr val="tx1"/>
                </a:solidFill>
              </a:rPr>
              <a:t>Roarty</a:t>
            </a:r>
            <a:r>
              <a:rPr lang="en-US" sz="2800" dirty="0">
                <a:solidFill>
                  <a:schemeClr val="tx1"/>
                </a:solidFill>
              </a:rPr>
              <a:t>, </a:t>
            </a:r>
            <a:r>
              <a:rPr lang="en-US" sz="2800" b="1" dirty="0">
                <a:solidFill>
                  <a:schemeClr val="tx1"/>
                </a:solidFill>
              </a:rPr>
              <a:t>Bobbi </a:t>
            </a:r>
            <a:r>
              <a:rPr lang="en-US" sz="2800" b="1" dirty="0" err="1">
                <a:solidFill>
                  <a:schemeClr val="tx1"/>
                </a:solidFill>
              </a:rPr>
              <a:t>Yogatama</a:t>
            </a:r>
            <a:r>
              <a:rPr lang="en-US" sz="2800" dirty="0"/>
              <a:t>, Matthew Sinclair, Michael Swift</a:t>
            </a:r>
          </a:p>
          <a:p>
            <a:pPr marL="0" indent="0">
              <a:spcBef>
                <a:spcPts val="0"/>
              </a:spcBef>
              <a:buSzPts val="2800"/>
            </a:pPr>
            <a:r>
              <a:rPr lang="en-US" sz="2800" dirty="0"/>
              <a:t>University of Wisconsin-Madison</a:t>
            </a:r>
          </a:p>
          <a:p>
            <a:pPr marL="0" lvl="0" indent="0" algn="ctr" rtl="0">
              <a:lnSpc>
                <a:spcPct val="90000"/>
              </a:lnSpc>
              <a:spcBef>
                <a:spcPts val="0"/>
              </a:spcBef>
              <a:spcAft>
                <a:spcPts val="0"/>
              </a:spcAft>
              <a:buClr>
                <a:schemeClr val="dk1"/>
              </a:buClr>
              <a:buSzPts val="2800"/>
              <a:buNone/>
            </a:pPr>
            <a:r>
              <a:rPr lang="en-US" sz="2000" dirty="0" err="1"/>
              <a:t>bwyogatama@cs.wisc.edu</a:t>
            </a:r>
            <a:endParaRPr sz="1800" dirty="0"/>
          </a:p>
        </p:txBody>
      </p:sp>
      <p:pic>
        <p:nvPicPr>
          <p:cNvPr id="91" name="Google Shape;91;p1"/>
          <p:cNvPicPr preferRelativeResize="0"/>
          <p:nvPr/>
        </p:nvPicPr>
        <p:blipFill rotWithShape="1">
          <a:blip r:embed="rId3">
            <a:alphaModFix/>
          </a:blip>
          <a:srcRect/>
          <a:stretch/>
        </p:blipFill>
        <p:spPr>
          <a:xfrm>
            <a:off x="9025247" y="5035138"/>
            <a:ext cx="3166753" cy="1810301"/>
          </a:xfrm>
          <a:prstGeom prst="rect">
            <a:avLst/>
          </a:prstGeom>
          <a:noFill/>
          <a:ln>
            <a:noFill/>
          </a:ln>
        </p:spPr>
      </p:pic>
    </p:spTree>
    <p:extLst>
      <p:ext uri="{BB962C8B-B14F-4D97-AF65-F5344CB8AC3E}">
        <p14:creationId xmlns:p14="http://schemas.microsoft.com/office/powerpoint/2010/main" val="158402268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
          <p:cNvSpPr txBox="1">
            <a:spLocks noGrp="1"/>
          </p:cNvSpPr>
          <p:nvPr>
            <p:ph type="title"/>
          </p:nvPr>
        </p:nvSpPr>
        <p:spPr>
          <a:xfrm>
            <a:off x="578391" y="0"/>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800"/>
              <a:buFont typeface="Calibri"/>
              <a:buNone/>
            </a:pPr>
            <a:r>
              <a:rPr lang="en-US" sz="4800" b="1" dirty="0">
                <a:latin typeface="Calibri"/>
                <a:ea typeface="Calibri"/>
                <a:cs typeface="Calibri"/>
                <a:sym typeface="Calibri"/>
              </a:rPr>
              <a:t>Why Multi-</a:t>
            </a:r>
            <a:r>
              <a:rPr lang="en-US" sz="4800" b="1" dirty="0" err="1">
                <a:latin typeface="Calibri"/>
                <a:ea typeface="Calibri"/>
                <a:cs typeface="Calibri"/>
                <a:sym typeface="Calibri"/>
              </a:rPr>
              <a:t>Chiplet</a:t>
            </a:r>
            <a:r>
              <a:rPr lang="en-US" sz="4800" b="1" dirty="0">
                <a:latin typeface="Calibri"/>
                <a:ea typeface="Calibri"/>
                <a:cs typeface="Calibri"/>
                <a:sym typeface="Calibri"/>
              </a:rPr>
              <a:t>?</a:t>
            </a:r>
            <a:endParaRPr dirty="0"/>
          </a:p>
        </p:txBody>
      </p:sp>
      <p:pic>
        <p:nvPicPr>
          <p:cNvPr id="98" name="Google Shape;98;p2"/>
          <p:cNvPicPr preferRelativeResize="0"/>
          <p:nvPr/>
        </p:nvPicPr>
        <p:blipFill rotWithShape="1">
          <a:blip r:embed="rId3">
            <a:alphaModFix/>
          </a:blip>
          <a:srcRect l="3521" t="2961" r="1356" b="1404"/>
          <a:stretch/>
        </p:blipFill>
        <p:spPr>
          <a:xfrm>
            <a:off x="1081300" y="1385354"/>
            <a:ext cx="4965522" cy="4615524"/>
          </a:xfrm>
          <a:prstGeom prst="rect">
            <a:avLst/>
          </a:prstGeom>
          <a:noFill/>
          <a:ln>
            <a:noFill/>
          </a:ln>
        </p:spPr>
      </p:pic>
      <p:sp>
        <p:nvSpPr>
          <p:cNvPr id="100" name="Google Shape;100;p2"/>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113</a:t>
            </a:fld>
            <a:endParaRPr/>
          </a:p>
        </p:txBody>
      </p:sp>
      <p:pic>
        <p:nvPicPr>
          <p:cNvPr id="3" name="Picture 2">
            <a:extLst>
              <a:ext uri="{FF2B5EF4-FFF2-40B4-BE49-F238E27FC236}">
                <a16:creationId xmlns:a16="http://schemas.microsoft.com/office/drawing/2014/main" id="{3363475D-1FC5-DA4A-B2CF-637E50B121A4}"/>
              </a:ext>
            </a:extLst>
          </p:cNvPr>
          <p:cNvPicPr>
            <a:picLocks noChangeAspect="1"/>
          </p:cNvPicPr>
          <p:nvPr/>
        </p:nvPicPr>
        <p:blipFill rotWithShape="1">
          <a:blip r:embed="rId4"/>
          <a:srcRect l="3469" t="22198" r="49973" b="16393"/>
          <a:stretch/>
        </p:blipFill>
        <p:spPr>
          <a:xfrm>
            <a:off x="7114837" y="1164636"/>
            <a:ext cx="3408225" cy="2276856"/>
          </a:xfrm>
          <a:prstGeom prst="rect">
            <a:avLst/>
          </a:prstGeom>
        </p:spPr>
      </p:pic>
      <p:pic>
        <p:nvPicPr>
          <p:cNvPr id="14" name="Picture 13">
            <a:extLst>
              <a:ext uri="{FF2B5EF4-FFF2-40B4-BE49-F238E27FC236}">
                <a16:creationId xmlns:a16="http://schemas.microsoft.com/office/drawing/2014/main" id="{05D45300-D433-F545-A9C5-CF4F55975108}"/>
              </a:ext>
            </a:extLst>
          </p:cNvPr>
          <p:cNvPicPr>
            <a:picLocks noChangeAspect="1"/>
          </p:cNvPicPr>
          <p:nvPr/>
        </p:nvPicPr>
        <p:blipFill rotWithShape="1">
          <a:blip r:embed="rId4"/>
          <a:srcRect l="57516" t="15605" r="8033" b="5206"/>
          <a:stretch/>
        </p:blipFill>
        <p:spPr>
          <a:xfrm>
            <a:off x="7383275" y="3816100"/>
            <a:ext cx="2454646" cy="2857809"/>
          </a:xfrm>
          <a:prstGeom prst="rect">
            <a:avLst/>
          </a:prstGeom>
        </p:spPr>
      </p:pic>
      <p:sp>
        <p:nvSpPr>
          <p:cNvPr id="9" name="Google Shape;587;p18">
            <a:extLst>
              <a:ext uri="{FF2B5EF4-FFF2-40B4-BE49-F238E27FC236}">
                <a16:creationId xmlns:a16="http://schemas.microsoft.com/office/drawing/2014/main" id="{6EC43371-D9E2-F142-8015-070106FA559D}"/>
              </a:ext>
            </a:extLst>
          </p:cNvPr>
          <p:cNvSpPr txBox="1"/>
          <p:nvPr/>
        </p:nvSpPr>
        <p:spPr>
          <a:xfrm>
            <a:off x="7517362" y="1016063"/>
            <a:ext cx="2240176"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dirty="0">
                <a:solidFill>
                  <a:schemeClr val="dk1"/>
                </a:solidFill>
                <a:latin typeface="Calibri"/>
                <a:cs typeface="Calibri"/>
                <a:sym typeface="Calibri"/>
              </a:rPr>
              <a:t>Workload Partitioning</a:t>
            </a:r>
            <a:endParaRPr sz="1100" b="0" i="0" u="none" strike="noStrike" cap="none" dirty="0">
              <a:solidFill>
                <a:srgbClr val="000000"/>
              </a:solidFill>
              <a:latin typeface="Arial"/>
              <a:ea typeface="Arial"/>
              <a:cs typeface="Arial"/>
              <a:sym typeface="Arial"/>
            </a:endParaRPr>
          </a:p>
        </p:txBody>
      </p:sp>
      <p:sp>
        <p:nvSpPr>
          <p:cNvPr id="12" name="Google Shape;587;p18">
            <a:extLst>
              <a:ext uri="{FF2B5EF4-FFF2-40B4-BE49-F238E27FC236}">
                <a16:creationId xmlns:a16="http://schemas.microsoft.com/office/drawing/2014/main" id="{4515E729-2B9E-3940-840C-49375AA1C295}"/>
              </a:ext>
            </a:extLst>
          </p:cNvPr>
          <p:cNvSpPr txBox="1"/>
          <p:nvPr/>
        </p:nvSpPr>
        <p:spPr>
          <a:xfrm>
            <a:off x="7746638" y="3429000"/>
            <a:ext cx="1801375"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dirty="0">
                <a:solidFill>
                  <a:schemeClr val="dk1"/>
                </a:solidFill>
                <a:latin typeface="Calibri"/>
                <a:cs typeface="Calibri"/>
                <a:sym typeface="Calibri"/>
              </a:rPr>
              <a:t>Data Partitioning</a:t>
            </a:r>
            <a:endParaRPr sz="1100" b="0" i="0" u="none" strike="noStrike" cap="none" dirty="0">
              <a:solidFill>
                <a:srgbClr val="000000"/>
              </a:solidFill>
              <a:latin typeface="Arial"/>
              <a:ea typeface="Arial"/>
              <a:cs typeface="Arial"/>
              <a:sym typeface="Arial"/>
            </a:endParaRPr>
          </a:p>
        </p:txBody>
      </p:sp>
      <p:sp>
        <p:nvSpPr>
          <p:cNvPr id="5" name="TextBox 4">
            <a:extLst>
              <a:ext uri="{FF2B5EF4-FFF2-40B4-BE49-F238E27FC236}">
                <a16:creationId xmlns:a16="http://schemas.microsoft.com/office/drawing/2014/main" id="{B820DE85-32EA-9946-BF37-F4DC5042C344}"/>
              </a:ext>
            </a:extLst>
          </p:cNvPr>
          <p:cNvSpPr txBox="1"/>
          <p:nvPr/>
        </p:nvSpPr>
        <p:spPr>
          <a:xfrm>
            <a:off x="1487348" y="6016266"/>
            <a:ext cx="4261364" cy="255255"/>
          </a:xfrm>
          <a:prstGeom prst="rect">
            <a:avLst/>
          </a:prstGeom>
          <a:noFill/>
        </p:spPr>
        <p:txBody>
          <a:bodyPr wrap="square" rtlCol="0">
            <a:spAutoFit/>
          </a:bodyPr>
          <a:lstStyle/>
          <a:p>
            <a:r>
              <a:rPr lang="en-US" sz="1050" dirty="0">
                <a:hlinkClick r:id="rId5"/>
              </a:rPr>
              <a:t>https://devblogs.nvidia.com/easy-multi-gpu-deep-learning-digits-2/</a:t>
            </a:r>
            <a:endParaRPr lang="en-US" sz="1050" dirty="0"/>
          </a:p>
        </p:txBody>
      </p:sp>
      <p:pic>
        <p:nvPicPr>
          <p:cNvPr id="16" name="Picture 15">
            <a:extLst>
              <a:ext uri="{FF2B5EF4-FFF2-40B4-BE49-F238E27FC236}">
                <a16:creationId xmlns:a16="http://schemas.microsoft.com/office/drawing/2014/main" id="{BAA4B150-DFFE-E546-9F54-3F229ACCB0EE}"/>
              </a:ext>
            </a:extLst>
          </p:cNvPr>
          <p:cNvPicPr>
            <a:picLocks noChangeAspect="1"/>
          </p:cNvPicPr>
          <p:nvPr/>
        </p:nvPicPr>
        <p:blipFill>
          <a:blip r:embed="rId6"/>
          <a:stretch>
            <a:fillRect/>
          </a:stretch>
        </p:blipFill>
        <p:spPr>
          <a:xfrm>
            <a:off x="2217161" y="1042640"/>
            <a:ext cx="6876735" cy="5678810"/>
          </a:xfrm>
          <a:prstGeom prst="rect">
            <a:avLst/>
          </a:prstGeom>
          <a:ln w="38100">
            <a:solidFill>
              <a:schemeClr val="tx1"/>
            </a:solidFill>
          </a:ln>
        </p:spPr>
      </p:pic>
    </p:spTree>
    <p:extLst>
      <p:ext uri="{BB962C8B-B14F-4D97-AF65-F5344CB8AC3E}">
        <p14:creationId xmlns:p14="http://schemas.microsoft.com/office/powerpoint/2010/main" val="242686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5"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
          <p:cNvSpPr txBox="1">
            <a:spLocks noGrp="1"/>
          </p:cNvSpPr>
          <p:nvPr>
            <p:ph type="title"/>
          </p:nvPr>
        </p:nvSpPr>
        <p:spPr>
          <a:xfrm>
            <a:off x="600694" y="-73272"/>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800"/>
              <a:buFont typeface="Calibri"/>
              <a:buNone/>
            </a:pPr>
            <a:r>
              <a:rPr lang="en-US" sz="4800" b="1" dirty="0">
                <a:latin typeface="Calibri"/>
                <a:ea typeface="Calibri"/>
                <a:cs typeface="Calibri"/>
                <a:sym typeface="Calibri"/>
              </a:rPr>
              <a:t>Multi-</a:t>
            </a:r>
            <a:r>
              <a:rPr lang="en-US" sz="4800" b="1" dirty="0" err="1">
                <a:latin typeface="Calibri"/>
                <a:ea typeface="Calibri"/>
                <a:cs typeface="Calibri"/>
                <a:sym typeface="Calibri"/>
              </a:rPr>
              <a:t>Chiplet</a:t>
            </a:r>
            <a:r>
              <a:rPr lang="en-US" sz="4800" b="1" dirty="0">
                <a:latin typeface="Calibri"/>
                <a:ea typeface="Calibri"/>
                <a:cs typeface="Calibri"/>
                <a:sym typeface="Calibri"/>
              </a:rPr>
              <a:t> </a:t>
            </a:r>
            <a:r>
              <a:rPr lang="en-US" sz="4800" b="1" dirty="0"/>
              <a:t>and gem5</a:t>
            </a:r>
            <a:endParaRPr dirty="0"/>
          </a:p>
        </p:txBody>
      </p:sp>
      <p:sp>
        <p:nvSpPr>
          <p:cNvPr id="100" name="Google Shape;100;p2"/>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114</a:t>
            </a:fld>
            <a:endParaRPr/>
          </a:p>
        </p:txBody>
      </p:sp>
      <p:pic>
        <p:nvPicPr>
          <p:cNvPr id="5" name="Picture 4">
            <a:extLst>
              <a:ext uri="{FF2B5EF4-FFF2-40B4-BE49-F238E27FC236}">
                <a16:creationId xmlns:a16="http://schemas.microsoft.com/office/drawing/2014/main" id="{F5337FE5-4A23-D947-B6C9-7EF40B86DE8C}"/>
              </a:ext>
            </a:extLst>
          </p:cNvPr>
          <p:cNvPicPr>
            <a:picLocks noChangeAspect="1"/>
          </p:cNvPicPr>
          <p:nvPr/>
        </p:nvPicPr>
        <p:blipFill>
          <a:blip r:embed="rId3"/>
          <a:stretch>
            <a:fillRect/>
          </a:stretch>
        </p:blipFill>
        <p:spPr>
          <a:xfrm>
            <a:off x="1023196" y="1402155"/>
            <a:ext cx="2584252" cy="1033700"/>
          </a:xfrm>
          <a:prstGeom prst="rect">
            <a:avLst/>
          </a:prstGeom>
        </p:spPr>
      </p:pic>
      <p:sp>
        <p:nvSpPr>
          <p:cNvPr id="6" name="Down Arrow 5">
            <a:extLst>
              <a:ext uri="{FF2B5EF4-FFF2-40B4-BE49-F238E27FC236}">
                <a16:creationId xmlns:a16="http://schemas.microsoft.com/office/drawing/2014/main" id="{B9D7DFE1-21C8-AC44-8FDF-62BFF13D6F97}"/>
              </a:ext>
            </a:extLst>
          </p:cNvPr>
          <p:cNvSpPr/>
          <p:nvPr/>
        </p:nvSpPr>
        <p:spPr>
          <a:xfrm rot="16200000">
            <a:off x="4185671" y="2072756"/>
            <a:ext cx="447292" cy="726199"/>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Google Shape;107;p44">
            <a:extLst>
              <a:ext uri="{FF2B5EF4-FFF2-40B4-BE49-F238E27FC236}">
                <a16:creationId xmlns:a16="http://schemas.microsoft.com/office/drawing/2014/main" id="{0DD0F572-B85C-5A48-AC87-3994CDE1D05E}"/>
              </a:ext>
            </a:extLst>
          </p:cNvPr>
          <p:cNvSpPr txBox="1">
            <a:spLocks/>
          </p:cNvSpPr>
          <p:nvPr/>
        </p:nvSpPr>
        <p:spPr>
          <a:xfrm>
            <a:off x="3352800" y="5197726"/>
            <a:ext cx="8406798" cy="90636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80000"/>
              </a:lnSpc>
              <a:spcBef>
                <a:spcPts val="0"/>
              </a:spcBef>
              <a:buSzPts val="2800"/>
              <a:buNone/>
            </a:pPr>
            <a:r>
              <a:rPr lang="en-US" sz="2400" dirty="0"/>
              <a:t>Difficult to study issues arising in multi-GPU/multi-</a:t>
            </a:r>
            <a:r>
              <a:rPr lang="en-US" sz="2400" dirty="0" err="1"/>
              <a:t>chiplet</a:t>
            </a:r>
            <a:r>
              <a:rPr lang="en-US" sz="2400" dirty="0"/>
              <a:t> systems</a:t>
            </a:r>
          </a:p>
          <a:p>
            <a:pPr marL="228600" indent="-228600">
              <a:lnSpc>
                <a:spcPct val="80000"/>
              </a:lnSpc>
              <a:spcBef>
                <a:spcPts val="0"/>
              </a:spcBef>
              <a:buSzPts val="2800"/>
            </a:pPr>
            <a:r>
              <a:rPr lang="en-US" sz="2400" dirty="0"/>
              <a:t>Scheduling</a:t>
            </a:r>
          </a:p>
          <a:p>
            <a:pPr marL="228600" indent="-228600">
              <a:lnSpc>
                <a:spcPct val="80000"/>
              </a:lnSpc>
              <a:spcBef>
                <a:spcPts val="0"/>
              </a:spcBef>
              <a:buSzPts val="2800"/>
            </a:pPr>
            <a:r>
              <a:rPr lang="en-US" sz="2400" dirty="0"/>
              <a:t>Resource allocation</a:t>
            </a:r>
          </a:p>
          <a:p>
            <a:pPr marL="685800" lvl="1" indent="-228600">
              <a:lnSpc>
                <a:spcPct val="80000"/>
              </a:lnSpc>
              <a:spcBef>
                <a:spcPts val="0"/>
              </a:spcBef>
              <a:buSzPts val="2800"/>
            </a:pPr>
            <a:endParaRPr lang="en-US" sz="2000" dirty="0"/>
          </a:p>
        </p:txBody>
      </p:sp>
      <p:pic>
        <p:nvPicPr>
          <p:cNvPr id="7" name="Picture 6">
            <a:extLst>
              <a:ext uri="{FF2B5EF4-FFF2-40B4-BE49-F238E27FC236}">
                <a16:creationId xmlns:a16="http://schemas.microsoft.com/office/drawing/2014/main" id="{D71B6FB5-284C-AD46-B417-290C2FC69116}"/>
              </a:ext>
            </a:extLst>
          </p:cNvPr>
          <p:cNvPicPr>
            <a:picLocks noChangeAspect="1"/>
          </p:cNvPicPr>
          <p:nvPr/>
        </p:nvPicPr>
        <p:blipFill>
          <a:blip r:embed="rId4"/>
          <a:stretch>
            <a:fillRect/>
          </a:stretch>
        </p:blipFill>
        <p:spPr>
          <a:xfrm>
            <a:off x="5261289" y="1516613"/>
            <a:ext cx="5145148" cy="2598737"/>
          </a:xfrm>
          <a:prstGeom prst="rect">
            <a:avLst/>
          </a:prstGeom>
        </p:spPr>
      </p:pic>
      <p:sp>
        <p:nvSpPr>
          <p:cNvPr id="21" name="Down Arrow 20">
            <a:extLst>
              <a:ext uri="{FF2B5EF4-FFF2-40B4-BE49-F238E27FC236}">
                <a16:creationId xmlns:a16="http://schemas.microsoft.com/office/drawing/2014/main" id="{759C8B31-A6FE-DE44-9EAE-545173F6C5CE}"/>
              </a:ext>
            </a:extLst>
          </p:cNvPr>
          <p:cNvSpPr/>
          <p:nvPr/>
        </p:nvSpPr>
        <p:spPr>
          <a:xfrm>
            <a:off x="7664473" y="4300575"/>
            <a:ext cx="527549" cy="65973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Google Shape;107;p44">
            <a:extLst>
              <a:ext uri="{FF2B5EF4-FFF2-40B4-BE49-F238E27FC236}">
                <a16:creationId xmlns:a16="http://schemas.microsoft.com/office/drawing/2014/main" id="{3FE6B791-DCB1-0344-A112-661291B1FEA1}"/>
              </a:ext>
            </a:extLst>
          </p:cNvPr>
          <p:cNvSpPr txBox="1">
            <a:spLocks noGrp="1"/>
          </p:cNvSpPr>
          <p:nvPr>
            <p:ph type="body" idx="1"/>
          </p:nvPr>
        </p:nvSpPr>
        <p:spPr>
          <a:xfrm>
            <a:off x="6707371" y="1331389"/>
            <a:ext cx="2252983" cy="329253"/>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80000"/>
              </a:lnSpc>
              <a:spcBef>
                <a:spcPts val="0"/>
              </a:spcBef>
              <a:spcAft>
                <a:spcPts val="0"/>
              </a:spcAft>
              <a:buSzPts val="2800"/>
              <a:buNone/>
            </a:pPr>
            <a:r>
              <a:rPr lang="en-US" sz="1800" dirty="0"/>
              <a:t>Simulate a single GPU</a:t>
            </a:r>
          </a:p>
        </p:txBody>
      </p:sp>
      <p:pic>
        <p:nvPicPr>
          <p:cNvPr id="11" name="Picture 10">
            <a:extLst>
              <a:ext uri="{FF2B5EF4-FFF2-40B4-BE49-F238E27FC236}">
                <a16:creationId xmlns:a16="http://schemas.microsoft.com/office/drawing/2014/main" id="{DC4D280F-29B8-6347-8654-A92D083C4222}"/>
              </a:ext>
            </a:extLst>
          </p:cNvPr>
          <p:cNvPicPr>
            <a:picLocks noChangeAspect="1"/>
          </p:cNvPicPr>
          <p:nvPr/>
        </p:nvPicPr>
        <p:blipFill>
          <a:blip r:embed="rId5"/>
          <a:stretch>
            <a:fillRect/>
          </a:stretch>
        </p:blipFill>
        <p:spPr>
          <a:xfrm>
            <a:off x="1060274" y="2588330"/>
            <a:ext cx="2547174" cy="706010"/>
          </a:xfrm>
          <a:prstGeom prst="rect">
            <a:avLst/>
          </a:prstGeom>
        </p:spPr>
      </p:pic>
      <p:sp>
        <p:nvSpPr>
          <p:cNvPr id="24" name="Rectangle 23">
            <a:extLst>
              <a:ext uri="{FF2B5EF4-FFF2-40B4-BE49-F238E27FC236}">
                <a16:creationId xmlns:a16="http://schemas.microsoft.com/office/drawing/2014/main" id="{B373FF1B-D81A-D943-A2D5-E7379EA91553}"/>
              </a:ext>
            </a:extLst>
          </p:cNvPr>
          <p:cNvSpPr/>
          <p:nvPr/>
        </p:nvSpPr>
        <p:spPr>
          <a:xfrm>
            <a:off x="8960354" y="4075770"/>
            <a:ext cx="1366080" cy="261610"/>
          </a:xfrm>
          <a:prstGeom prst="rect">
            <a:avLst/>
          </a:prstGeom>
        </p:spPr>
        <p:txBody>
          <a:bodyPr wrap="none">
            <a:spAutoFit/>
          </a:bodyPr>
          <a:lstStyle/>
          <a:p>
            <a:r>
              <a:rPr lang="en-US" sz="1100" dirty="0">
                <a:solidFill>
                  <a:srgbClr val="1D1C1D"/>
                </a:solidFill>
                <a:latin typeface="Slack-Lato"/>
              </a:rPr>
              <a:t>[Gutierrez HPCA '18]</a:t>
            </a:r>
            <a:endParaRPr lang="en-US" sz="1100" dirty="0"/>
          </a:p>
        </p:txBody>
      </p:sp>
    </p:spTree>
    <p:extLst>
      <p:ext uri="{BB962C8B-B14F-4D97-AF65-F5344CB8AC3E}">
        <p14:creationId xmlns:p14="http://schemas.microsoft.com/office/powerpoint/2010/main" val="85828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p:bldP spid="21" grpId="0" animBg="1"/>
      <p:bldP spid="16" grpId="0" build="p"/>
      <p:bldP spid="24"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4"/>
          <p:cNvSpPr txBox="1">
            <a:spLocks noGrp="1"/>
          </p:cNvSpPr>
          <p:nvPr>
            <p:ph type="title"/>
          </p:nvPr>
        </p:nvSpPr>
        <p:spPr>
          <a:xfrm>
            <a:off x="453321" y="-83983"/>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b="1" dirty="0">
                <a:latin typeface="Calibri"/>
                <a:ea typeface="Calibri"/>
                <a:cs typeface="Calibri"/>
                <a:sym typeface="Calibri"/>
              </a:rPr>
              <a:t>gem5 AMD APU Overview</a:t>
            </a:r>
            <a:endParaRPr dirty="0"/>
          </a:p>
        </p:txBody>
      </p:sp>
      <p:sp>
        <p:nvSpPr>
          <p:cNvPr id="107" name="Google Shape;107;p44"/>
          <p:cNvSpPr txBox="1">
            <a:spLocks noGrp="1"/>
          </p:cNvSpPr>
          <p:nvPr>
            <p:ph type="body" idx="1"/>
          </p:nvPr>
        </p:nvSpPr>
        <p:spPr>
          <a:xfrm>
            <a:off x="716171" y="1164833"/>
            <a:ext cx="11090452" cy="1325700"/>
          </a:xfrm>
          <a:prstGeom prst="rect">
            <a:avLst/>
          </a:prstGeom>
          <a:noFill/>
          <a:ln>
            <a:noFill/>
          </a:ln>
        </p:spPr>
        <p:txBody>
          <a:bodyPr spcFirstLastPara="1" wrap="square" lIns="91425" tIns="45700" rIns="91425" bIns="45700" anchor="t" anchorCtr="0">
            <a:normAutofit/>
          </a:bodyPr>
          <a:lstStyle/>
          <a:p>
            <a:pPr marL="228600" lvl="0" indent="-228600" algn="l" rtl="0">
              <a:lnSpc>
                <a:spcPct val="80000"/>
              </a:lnSpc>
              <a:spcBef>
                <a:spcPts val="0"/>
              </a:spcBef>
              <a:spcAft>
                <a:spcPts val="0"/>
              </a:spcAft>
              <a:buSzPts val="2800"/>
              <a:buChar char="•"/>
            </a:pPr>
            <a:r>
              <a:rPr lang="en-US" sz="2000" dirty="0"/>
              <a:t>Extends gem5 with a GPU timing model</a:t>
            </a:r>
            <a:endParaRPr sz="2000" dirty="0"/>
          </a:p>
          <a:p>
            <a:pPr marL="914400" lvl="1" indent="-406400" algn="l" rtl="0">
              <a:lnSpc>
                <a:spcPct val="80000"/>
              </a:lnSpc>
              <a:spcBef>
                <a:spcPts val="0"/>
              </a:spcBef>
              <a:spcAft>
                <a:spcPts val="0"/>
              </a:spcAft>
              <a:buSzPts val="2800"/>
              <a:buChar char="•"/>
            </a:pPr>
            <a:r>
              <a:rPr lang="en-US" sz="2000" dirty="0"/>
              <a:t>Executes on top of </a:t>
            </a:r>
            <a:r>
              <a:rPr lang="en-US" sz="2000" dirty="0" err="1"/>
              <a:t>ROCm</a:t>
            </a:r>
            <a:r>
              <a:rPr lang="en-US" sz="2000" dirty="0"/>
              <a:t> (Radeon Open Compute Platform)</a:t>
            </a:r>
            <a:endParaRPr dirty="0"/>
          </a:p>
          <a:p>
            <a:pPr marL="914400" lvl="1" indent="-406400" algn="l" rtl="0">
              <a:lnSpc>
                <a:spcPct val="80000"/>
              </a:lnSpc>
              <a:spcBef>
                <a:spcPts val="0"/>
              </a:spcBef>
              <a:spcAft>
                <a:spcPts val="0"/>
              </a:spcAft>
              <a:buSzPts val="2800"/>
              <a:buChar char="•"/>
            </a:pPr>
            <a:r>
              <a:rPr lang="en-US" sz="2000" dirty="0"/>
              <a:t>Models an APU (CPU and GPU on a single die)</a:t>
            </a:r>
            <a:endParaRPr dirty="0"/>
          </a:p>
          <a:p>
            <a:pPr marL="228600" lvl="0" indent="-228600" algn="l" rtl="0">
              <a:lnSpc>
                <a:spcPct val="80000"/>
              </a:lnSpc>
              <a:spcBef>
                <a:spcPts val="0"/>
              </a:spcBef>
              <a:spcAft>
                <a:spcPts val="0"/>
              </a:spcAft>
              <a:buClr>
                <a:schemeClr val="dk1"/>
              </a:buClr>
              <a:buSzPts val="2800"/>
              <a:buChar char="•"/>
            </a:pPr>
            <a:r>
              <a:rPr lang="en-US" sz="2000" dirty="0"/>
              <a:t>User space already supports multiple GPUs.</a:t>
            </a:r>
            <a:r>
              <a:rPr lang="en-US" dirty="0"/>
              <a:t> </a:t>
            </a:r>
            <a:r>
              <a:rPr lang="en-US" sz="2000" dirty="0"/>
              <a:t>However</a:t>
            </a:r>
            <a:r>
              <a:rPr lang="en-US" dirty="0"/>
              <a:t>, </a:t>
            </a:r>
            <a:r>
              <a:rPr lang="en-US" sz="2000" dirty="0"/>
              <a:t>gem5 lacks multi-GPU support</a:t>
            </a:r>
            <a:endParaRPr sz="2000" dirty="0"/>
          </a:p>
        </p:txBody>
      </p:sp>
      <p:sp>
        <p:nvSpPr>
          <p:cNvPr id="108" name="Google Shape;108;p44"/>
          <p:cNvSpPr/>
          <p:nvPr/>
        </p:nvSpPr>
        <p:spPr>
          <a:xfrm>
            <a:off x="2367841" y="3091058"/>
            <a:ext cx="1136400" cy="795300"/>
          </a:xfrm>
          <a:prstGeom prst="roundRect">
            <a:avLst>
              <a:gd name="adj" fmla="val 16667"/>
            </a:avLst>
          </a:prstGeom>
          <a:solidFill>
            <a:srgbClr val="C55A1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a:solidFill>
                  <a:schemeClr val="lt1"/>
                </a:solidFill>
                <a:latin typeface="Calibri"/>
                <a:ea typeface="Calibri"/>
                <a:cs typeface="Calibri"/>
                <a:sym typeface="Calibri"/>
              </a:rPr>
              <a:t>HIP Compiler</a:t>
            </a:r>
            <a:endParaRPr sz="1400" b="0" i="0" u="none" strike="noStrike" cap="none" dirty="0">
              <a:solidFill>
                <a:srgbClr val="000000"/>
              </a:solidFill>
              <a:latin typeface="Arial"/>
              <a:ea typeface="Arial"/>
              <a:cs typeface="Arial"/>
              <a:sym typeface="Arial"/>
            </a:endParaRPr>
          </a:p>
        </p:txBody>
      </p:sp>
      <p:sp>
        <p:nvSpPr>
          <p:cNvPr id="109" name="Google Shape;109;p44"/>
          <p:cNvSpPr/>
          <p:nvPr/>
        </p:nvSpPr>
        <p:spPr>
          <a:xfrm>
            <a:off x="716171" y="3081833"/>
            <a:ext cx="1239000" cy="795300"/>
          </a:xfrm>
          <a:prstGeom prst="roundRect">
            <a:avLst>
              <a:gd name="adj" fmla="val 16667"/>
            </a:avLst>
          </a:prstGeom>
          <a:solidFill>
            <a:schemeClr val="lt1"/>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a:solidFill>
                  <a:schemeClr val="dk1"/>
                </a:solidFill>
                <a:latin typeface="Calibri"/>
                <a:ea typeface="Calibri"/>
                <a:cs typeface="Calibri"/>
                <a:sym typeface="Calibri"/>
              </a:rPr>
              <a:t>Application source</a:t>
            </a:r>
            <a:endParaRPr sz="1400" b="0" i="0" u="none" strike="noStrike" cap="none" dirty="0">
              <a:solidFill>
                <a:srgbClr val="000000"/>
              </a:solidFill>
              <a:latin typeface="Arial"/>
              <a:ea typeface="Arial"/>
              <a:cs typeface="Arial"/>
              <a:sym typeface="Arial"/>
            </a:endParaRPr>
          </a:p>
        </p:txBody>
      </p:sp>
      <p:cxnSp>
        <p:nvCxnSpPr>
          <p:cNvPr id="110" name="Google Shape;110;p44"/>
          <p:cNvCxnSpPr>
            <a:stCxn id="109" idx="3"/>
            <a:endCxn id="108" idx="1"/>
          </p:cNvCxnSpPr>
          <p:nvPr/>
        </p:nvCxnSpPr>
        <p:spPr>
          <a:xfrm>
            <a:off x="1955171" y="3479483"/>
            <a:ext cx="412670" cy="9225"/>
          </a:xfrm>
          <a:prstGeom prst="straightConnector1">
            <a:avLst/>
          </a:prstGeom>
          <a:noFill/>
          <a:ln w="28575" cap="flat" cmpd="sng">
            <a:solidFill>
              <a:schemeClr val="dk1"/>
            </a:solidFill>
            <a:prstDash val="solid"/>
            <a:miter lim="800000"/>
            <a:headEnd type="none" w="sm" len="sm"/>
            <a:tailEnd type="triangle" w="med" len="med"/>
          </a:ln>
        </p:spPr>
      </p:cxnSp>
      <p:sp>
        <p:nvSpPr>
          <p:cNvPr id="111" name="Google Shape;111;p44"/>
          <p:cNvSpPr/>
          <p:nvPr/>
        </p:nvSpPr>
        <p:spPr>
          <a:xfrm>
            <a:off x="3636039" y="4709422"/>
            <a:ext cx="1134000" cy="299700"/>
          </a:xfrm>
          <a:prstGeom prst="roundRect">
            <a:avLst>
              <a:gd name="adj" fmla="val 16667"/>
            </a:avLst>
          </a:prstGeom>
          <a:solidFill>
            <a:srgbClr val="54813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err="1">
                <a:solidFill>
                  <a:schemeClr val="lt1"/>
                </a:solidFill>
                <a:latin typeface="Calibri"/>
                <a:ea typeface="Calibri"/>
                <a:cs typeface="Calibri"/>
                <a:sym typeface="Calibri"/>
              </a:rPr>
              <a:t>ROCr</a:t>
            </a:r>
            <a:endParaRPr sz="1600" b="0" i="0" u="none" strike="noStrike" cap="none" dirty="0">
              <a:solidFill>
                <a:schemeClr val="lt1"/>
              </a:solidFill>
              <a:latin typeface="Calibri"/>
              <a:ea typeface="Calibri"/>
              <a:cs typeface="Calibri"/>
              <a:sym typeface="Calibri"/>
            </a:endParaRPr>
          </a:p>
        </p:txBody>
      </p:sp>
      <p:sp>
        <p:nvSpPr>
          <p:cNvPr id="112" name="Google Shape;112;p44"/>
          <p:cNvSpPr/>
          <p:nvPr/>
        </p:nvSpPr>
        <p:spPr>
          <a:xfrm>
            <a:off x="2355965" y="4587374"/>
            <a:ext cx="1136400" cy="557100"/>
          </a:xfrm>
          <a:prstGeom prst="roundRect">
            <a:avLst>
              <a:gd name="adj" fmla="val 16667"/>
            </a:avLst>
          </a:prstGeom>
          <a:solidFill>
            <a:srgbClr val="54813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a:solidFill>
                  <a:schemeClr val="lt1"/>
                </a:solidFill>
                <a:latin typeface="Calibri"/>
                <a:ea typeface="Calibri"/>
                <a:cs typeface="Calibri"/>
                <a:sym typeface="Calibri"/>
              </a:rPr>
              <a:t>HIP</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a:solidFill>
                  <a:schemeClr val="lt1"/>
                </a:solidFill>
                <a:latin typeface="Calibri"/>
                <a:ea typeface="Calibri"/>
                <a:cs typeface="Calibri"/>
                <a:sym typeface="Calibri"/>
              </a:rPr>
              <a:t>Libraries</a:t>
            </a:r>
            <a:endParaRPr sz="1400" b="0" i="0" u="none" strike="noStrike" cap="none" dirty="0">
              <a:solidFill>
                <a:srgbClr val="000000"/>
              </a:solidFill>
              <a:latin typeface="Arial"/>
              <a:ea typeface="Arial"/>
              <a:cs typeface="Arial"/>
              <a:sym typeface="Arial"/>
            </a:endParaRPr>
          </a:p>
        </p:txBody>
      </p:sp>
      <p:cxnSp>
        <p:nvCxnSpPr>
          <p:cNvPr id="113" name="Google Shape;113;p44"/>
          <p:cNvCxnSpPr>
            <a:stCxn id="108" idx="2"/>
            <a:endCxn id="112" idx="0"/>
          </p:cNvCxnSpPr>
          <p:nvPr/>
        </p:nvCxnSpPr>
        <p:spPr>
          <a:xfrm flipH="1">
            <a:off x="2924165" y="3886358"/>
            <a:ext cx="11876" cy="701016"/>
          </a:xfrm>
          <a:prstGeom prst="straightConnector1">
            <a:avLst/>
          </a:prstGeom>
          <a:noFill/>
          <a:ln w="28575" cap="flat" cmpd="sng">
            <a:solidFill>
              <a:schemeClr val="dk1"/>
            </a:solidFill>
            <a:prstDash val="solid"/>
            <a:miter lim="800000"/>
            <a:headEnd type="none" w="sm" len="sm"/>
            <a:tailEnd type="triangle" w="med" len="med"/>
          </a:ln>
        </p:spPr>
      </p:cxnSp>
      <p:cxnSp>
        <p:nvCxnSpPr>
          <p:cNvPr id="114" name="Google Shape;114;p44"/>
          <p:cNvCxnSpPr>
            <a:stCxn id="112" idx="3"/>
            <a:endCxn id="111" idx="1"/>
          </p:cNvCxnSpPr>
          <p:nvPr/>
        </p:nvCxnSpPr>
        <p:spPr>
          <a:xfrm rot="10800000" flipH="1">
            <a:off x="3492365" y="4859324"/>
            <a:ext cx="143700" cy="6600"/>
          </a:xfrm>
          <a:prstGeom prst="straightConnector1">
            <a:avLst/>
          </a:prstGeom>
          <a:noFill/>
          <a:ln w="28575" cap="flat" cmpd="sng">
            <a:solidFill>
              <a:schemeClr val="dk1"/>
            </a:solidFill>
            <a:prstDash val="solid"/>
            <a:miter lim="800000"/>
            <a:headEnd type="none" w="sm" len="sm"/>
            <a:tailEnd type="triangle" w="med" len="med"/>
          </a:ln>
        </p:spPr>
      </p:cxnSp>
      <p:cxnSp>
        <p:nvCxnSpPr>
          <p:cNvPr id="115" name="Google Shape;115;p44"/>
          <p:cNvCxnSpPr>
            <a:stCxn id="116" idx="3"/>
            <a:endCxn id="117" idx="1"/>
          </p:cNvCxnSpPr>
          <p:nvPr/>
        </p:nvCxnSpPr>
        <p:spPr>
          <a:xfrm>
            <a:off x="4765365" y="5426644"/>
            <a:ext cx="900994" cy="6711"/>
          </a:xfrm>
          <a:prstGeom prst="straightConnector1">
            <a:avLst/>
          </a:prstGeom>
          <a:noFill/>
          <a:ln w="25400" cap="flat" cmpd="sng">
            <a:solidFill>
              <a:schemeClr val="dk1"/>
            </a:solidFill>
            <a:prstDash val="solid"/>
            <a:miter lim="800000"/>
            <a:headEnd type="none" w="sm" len="sm"/>
            <a:tailEnd type="triangle" w="med" len="med"/>
          </a:ln>
        </p:spPr>
      </p:cxnSp>
      <p:cxnSp>
        <p:nvCxnSpPr>
          <p:cNvPr id="118" name="Google Shape;118;p44"/>
          <p:cNvCxnSpPr>
            <a:cxnSpLocks/>
            <a:stCxn id="109" idx="2"/>
            <a:endCxn id="112" idx="1"/>
          </p:cNvCxnSpPr>
          <p:nvPr/>
        </p:nvCxnSpPr>
        <p:spPr>
          <a:xfrm rot="16200000" flipH="1">
            <a:off x="1351423" y="3861381"/>
            <a:ext cx="988791" cy="1020294"/>
          </a:xfrm>
          <a:prstGeom prst="bentConnector2">
            <a:avLst/>
          </a:prstGeom>
          <a:noFill/>
          <a:ln w="28575" cap="flat" cmpd="sng">
            <a:solidFill>
              <a:schemeClr val="dk1"/>
            </a:solidFill>
            <a:prstDash val="solid"/>
            <a:miter lim="800000"/>
            <a:headEnd type="none" w="sm" len="sm"/>
            <a:tailEnd type="triangle" w="med" len="med"/>
          </a:ln>
        </p:spPr>
      </p:cxnSp>
      <p:sp>
        <p:nvSpPr>
          <p:cNvPr id="116" name="Google Shape;116;p44"/>
          <p:cNvSpPr/>
          <p:nvPr/>
        </p:nvSpPr>
        <p:spPr>
          <a:xfrm>
            <a:off x="3631365" y="5286694"/>
            <a:ext cx="1134000" cy="279900"/>
          </a:xfrm>
          <a:prstGeom prst="roundRect">
            <a:avLst>
              <a:gd name="adj" fmla="val 16667"/>
            </a:avLst>
          </a:prstGeom>
          <a:solidFill>
            <a:srgbClr val="54813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err="1">
                <a:solidFill>
                  <a:schemeClr val="lt1"/>
                </a:solidFill>
                <a:latin typeface="Calibri"/>
                <a:ea typeface="Calibri"/>
                <a:cs typeface="Calibri"/>
                <a:sym typeface="Calibri"/>
              </a:rPr>
              <a:t>ROCt</a:t>
            </a:r>
            <a:endParaRPr sz="1600" b="0" i="0" u="none" strike="noStrike" cap="none" dirty="0">
              <a:solidFill>
                <a:schemeClr val="lt1"/>
              </a:solidFill>
              <a:latin typeface="Calibri"/>
              <a:ea typeface="Calibri"/>
              <a:cs typeface="Calibri"/>
              <a:sym typeface="Calibri"/>
            </a:endParaRPr>
          </a:p>
        </p:txBody>
      </p:sp>
      <p:cxnSp>
        <p:nvCxnSpPr>
          <p:cNvPr id="120" name="Google Shape;120;p44"/>
          <p:cNvCxnSpPr>
            <a:stCxn id="111" idx="2"/>
            <a:endCxn id="116" idx="0"/>
          </p:cNvCxnSpPr>
          <p:nvPr/>
        </p:nvCxnSpPr>
        <p:spPr>
          <a:xfrm flipH="1">
            <a:off x="4198239" y="5009122"/>
            <a:ext cx="4800" cy="277500"/>
          </a:xfrm>
          <a:prstGeom prst="straightConnector1">
            <a:avLst/>
          </a:prstGeom>
          <a:noFill/>
          <a:ln w="28575" cap="flat" cmpd="sng">
            <a:solidFill>
              <a:schemeClr val="dk1"/>
            </a:solidFill>
            <a:prstDash val="solid"/>
            <a:miter lim="800000"/>
            <a:headEnd type="none" w="sm" len="sm"/>
            <a:tailEnd type="triangle" w="med" len="med"/>
          </a:ln>
        </p:spPr>
      </p:cxnSp>
      <p:sp>
        <p:nvSpPr>
          <p:cNvPr id="121" name="Google Shape;121;p44"/>
          <p:cNvSpPr txBox="1"/>
          <p:nvPr/>
        </p:nvSpPr>
        <p:spPr>
          <a:xfrm>
            <a:off x="716171" y="5214965"/>
            <a:ext cx="1457756"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000" b="1" i="0" u="none" strike="noStrike" cap="none" dirty="0">
                <a:solidFill>
                  <a:schemeClr val="dk1"/>
                </a:solidFill>
                <a:latin typeface="Calibri"/>
                <a:ea typeface="Calibri"/>
                <a:cs typeface="Calibri"/>
                <a:sym typeface="Calibri"/>
              </a:rPr>
              <a:t>User space</a:t>
            </a:r>
            <a:endParaRPr sz="1200" b="0" i="0" u="none" strike="noStrike" cap="none" dirty="0">
              <a:solidFill>
                <a:srgbClr val="000000"/>
              </a:solidFill>
              <a:latin typeface="Arial"/>
              <a:ea typeface="Arial"/>
              <a:cs typeface="Arial"/>
              <a:sym typeface="Arial"/>
            </a:endParaRPr>
          </a:p>
        </p:txBody>
      </p:sp>
      <p:sp>
        <p:nvSpPr>
          <p:cNvPr id="122" name="Google Shape;122;p44"/>
          <p:cNvSpPr txBox="1"/>
          <p:nvPr/>
        </p:nvSpPr>
        <p:spPr>
          <a:xfrm>
            <a:off x="5385780" y="4338615"/>
            <a:ext cx="1261800"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solidFill>
                  <a:schemeClr val="dk1"/>
                </a:solidFill>
                <a:latin typeface="Calibri"/>
                <a:ea typeface="Calibri"/>
                <a:cs typeface="Calibri"/>
                <a:sym typeface="Calibri"/>
              </a:rPr>
              <a:t>Emulated Linux Kernel</a:t>
            </a:r>
            <a:endParaRPr b="0" i="0" u="none" strike="noStrike" cap="none" dirty="0">
              <a:solidFill>
                <a:srgbClr val="000000"/>
              </a:solidFill>
              <a:latin typeface="Arial"/>
              <a:ea typeface="Arial"/>
              <a:cs typeface="Arial"/>
              <a:sym typeface="Arial"/>
            </a:endParaRPr>
          </a:p>
        </p:txBody>
      </p:sp>
      <p:sp>
        <p:nvSpPr>
          <p:cNvPr id="123" name="Google Shape;123;p44"/>
          <p:cNvSpPr/>
          <p:nvPr/>
        </p:nvSpPr>
        <p:spPr>
          <a:xfrm>
            <a:off x="6573246" y="3722074"/>
            <a:ext cx="4858200" cy="2108981"/>
          </a:xfrm>
          <a:prstGeom prst="roundRect">
            <a:avLst>
              <a:gd name="adj" fmla="val 16667"/>
            </a:avLst>
          </a:prstGeom>
          <a:solidFill>
            <a:srgbClr val="D8E2F3"/>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24" name="Google Shape;124;p44"/>
          <p:cNvSpPr/>
          <p:nvPr/>
        </p:nvSpPr>
        <p:spPr>
          <a:xfrm>
            <a:off x="10286962" y="3969672"/>
            <a:ext cx="964500" cy="453000"/>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Calibri"/>
                <a:ea typeface="Calibri"/>
                <a:cs typeface="Calibri"/>
                <a:sym typeface="Calibri"/>
              </a:rPr>
              <a:t>MEM</a:t>
            </a:r>
            <a:endParaRPr sz="1400" b="0" i="0" u="none" strike="noStrike" cap="none">
              <a:solidFill>
                <a:srgbClr val="000000"/>
              </a:solidFill>
              <a:latin typeface="Arial"/>
              <a:ea typeface="Arial"/>
              <a:cs typeface="Arial"/>
              <a:sym typeface="Arial"/>
            </a:endParaRPr>
          </a:p>
        </p:txBody>
      </p:sp>
      <p:grpSp>
        <p:nvGrpSpPr>
          <p:cNvPr id="125" name="Google Shape;125;p44"/>
          <p:cNvGrpSpPr/>
          <p:nvPr/>
        </p:nvGrpSpPr>
        <p:grpSpPr>
          <a:xfrm>
            <a:off x="10323560" y="4803616"/>
            <a:ext cx="760582" cy="567457"/>
            <a:chOff x="4648096" y="5456695"/>
            <a:chExt cx="760582" cy="567457"/>
          </a:xfrm>
        </p:grpSpPr>
        <p:sp>
          <p:nvSpPr>
            <p:cNvPr id="126" name="Google Shape;126;p44"/>
            <p:cNvSpPr/>
            <p:nvPr/>
          </p:nvSpPr>
          <p:spPr>
            <a:xfrm>
              <a:off x="4788159" y="5456695"/>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27" name="Google Shape;127;p44"/>
            <p:cNvSpPr/>
            <p:nvPr/>
          </p:nvSpPr>
          <p:spPr>
            <a:xfrm>
              <a:off x="4740616" y="5494848"/>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28" name="Google Shape;128;p44"/>
            <p:cNvSpPr/>
            <p:nvPr/>
          </p:nvSpPr>
          <p:spPr>
            <a:xfrm>
              <a:off x="4695639" y="5533001"/>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29" name="Google Shape;129;p44"/>
            <p:cNvSpPr/>
            <p:nvPr/>
          </p:nvSpPr>
          <p:spPr>
            <a:xfrm>
              <a:off x="4648096" y="5571154"/>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Calibri"/>
                  <a:ea typeface="Calibri"/>
                  <a:cs typeface="Calibri"/>
                  <a:sym typeface="Calibri"/>
                </a:rPr>
                <a:t>CU</a:t>
              </a:r>
              <a:endParaRPr sz="1400" b="0" i="0" u="none" strike="noStrike" cap="none">
                <a:solidFill>
                  <a:srgbClr val="000000"/>
                </a:solidFill>
                <a:latin typeface="Arial"/>
                <a:ea typeface="Arial"/>
                <a:cs typeface="Arial"/>
                <a:sym typeface="Arial"/>
              </a:endParaRPr>
            </a:p>
          </p:txBody>
        </p:sp>
      </p:grpSp>
      <p:cxnSp>
        <p:nvCxnSpPr>
          <p:cNvPr id="130" name="Google Shape;130;p44"/>
          <p:cNvCxnSpPr>
            <a:stCxn id="124" idx="2"/>
            <a:endCxn id="126" idx="0"/>
          </p:cNvCxnSpPr>
          <p:nvPr/>
        </p:nvCxnSpPr>
        <p:spPr>
          <a:xfrm>
            <a:off x="10769212" y="4422672"/>
            <a:ext cx="4800" cy="381000"/>
          </a:xfrm>
          <a:prstGeom prst="straightConnector1">
            <a:avLst/>
          </a:prstGeom>
          <a:ln w="19050">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131" name="Google Shape;131;p44"/>
          <p:cNvCxnSpPr/>
          <p:nvPr/>
        </p:nvCxnSpPr>
        <p:spPr>
          <a:xfrm>
            <a:off x="9661235" y="5180639"/>
            <a:ext cx="625800" cy="0"/>
          </a:xfrm>
          <a:prstGeom prst="straightConnector1">
            <a:avLst/>
          </a:prstGeom>
          <a:noFill/>
          <a:ln w="25400" cap="flat" cmpd="sng">
            <a:solidFill>
              <a:schemeClr val="dk1"/>
            </a:solidFill>
            <a:prstDash val="solid"/>
            <a:miter lim="800000"/>
            <a:headEnd type="none" w="sm" len="sm"/>
            <a:tailEnd type="triangle" w="med" len="med"/>
          </a:ln>
        </p:spPr>
      </p:cxnSp>
      <p:sp>
        <p:nvSpPr>
          <p:cNvPr id="132" name="Google Shape;132;p44"/>
          <p:cNvSpPr/>
          <p:nvPr/>
        </p:nvSpPr>
        <p:spPr>
          <a:xfrm>
            <a:off x="6663260" y="4491095"/>
            <a:ext cx="4510500" cy="1224000"/>
          </a:xfrm>
          <a:prstGeom prst="roundRect">
            <a:avLst>
              <a:gd name="adj" fmla="val 16667"/>
            </a:avLst>
          </a:prstGeom>
          <a:noFill/>
          <a:ln w="1905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33" name="Google Shape;133;p44"/>
          <p:cNvSpPr txBox="1"/>
          <p:nvPr/>
        </p:nvSpPr>
        <p:spPr>
          <a:xfrm>
            <a:off x="10371190" y="5387029"/>
            <a:ext cx="5517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GPU</a:t>
            </a:r>
            <a:endParaRPr sz="1400" b="0" i="0" u="none" strike="noStrike" cap="none">
              <a:solidFill>
                <a:srgbClr val="000000"/>
              </a:solidFill>
              <a:latin typeface="Arial"/>
              <a:ea typeface="Arial"/>
              <a:cs typeface="Arial"/>
              <a:sym typeface="Arial"/>
            </a:endParaRPr>
          </a:p>
        </p:txBody>
      </p:sp>
      <p:grpSp>
        <p:nvGrpSpPr>
          <p:cNvPr id="134" name="Google Shape;134;p44"/>
          <p:cNvGrpSpPr/>
          <p:nvPr/>
        </p:nvGrpSpPr>
        <p:grpSpPr>
          <a:xfrm>
            <a:off x="6806599" y="4597764"/>
            <a:ext cx="2838956" cy="1023539"/>
            <a:chOff x="7541090" y="5267230"/>
            <a:chExt cx="2206900" cy="815244"/>
          </a:xfrm>
        </p:grpSpPr>
        <p:sp>
          <p:nvSpPr>
            <p:cNvPr id="135" name="Google Shape;135;p44"/>
            <p:cNvSpPr/>
            <p:nvPr/>
          </p:nvSpPr>
          <p:spPr>
            <a:xfrm>
              <a:off x="7541090" y="5267230"/>
              <a:ext cx="2206900" cy="815244"/>
            </a:xfrm>
            <a:prstGeom prst="roundRect">
              <a:avLst>
                <a:gd name="adj" fmla="val 16667"/>
              </a:avLst>
            </a:prstGeom>
            <a:noFill/>
            <a:ln w="2540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36" name="Google Shape;136;p44"/>
            <p:cNvSpPr/>
            <p:nvPr/>
          </p:nvSpPr>
          <p:spPr>
            <a:xfrm>
              <a:off x="8827667" y="5845625"/>
              <a:ext cx="597609" cy="196471"/>
            </a:xfrm>
            <a:prstGeom prst="rect">
              <a:avLst/>
            </a:prstGeom>
            <a:solidFill>
              <a:srgbClr val="BF9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HSAPP</a:t>
              </a:r>
              <a:endParaRPr sz="1400" b="0" i="0" u="none" strike="noStrike" cap="none">
                <a:solidFill>
                  <a:srgbClr val="000000"/>
                </a:solidFill>
                <a:latin typeface="Arial"/>
                <a:ea typeface="Arial"/>
                <a:cs typeface="Arial"/>
                <a:sym typeface="Arial"/>
              </a:endParaRPr>
            </a:p>
          </p:txBody>
        </p:sp>
        <p:sp>
          <p:nvSpPr>
            <p:cNvPr id="137" name="Google Shape;137;p44"/>
            <p:cNvSpPr/>
            <p:nvPr/>
          </p:nvSpPr>
          <p:spPr>
            <a:xfrm>
              <a:off x="8801753" y="5293651"/>
              <a:ext cx="867144" cy="43291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Dispatcher</a:t>
              </a:r>
              <a:endParaRPr sz="1400" b="0" i="0" u="none" strike="noStrike" cap="none">
                <a:solidFill>
                  <a:srgbClr val="000000"/>
                </a:solidFill>
                <a:latin typeface="Arial"/>
                <a:ea typeface="Arial"/>
                <a:cs typeface="Arial"/>
                <a:sym typeface="Arial"/>
              </a:endParaRPr>
            </a:p>
          </p:txBody>
        </p:sp>
      </p:grpSp>
      <p:sp>
        <p:nvSpPr>
          <p:cNvPr id="138" name="Google Shape;138;p44"/>
          <p:cNvSpPr txBox="1"/>
          <p:nvPr/>
        </p:nvSpPr>
        <p:spPr>
          <a:xfrm>
            <a:off x="7976188" y="4564342"/>
            <a:ext cx="3996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CP</a:t>
            </a:r>
            <a:endParaRPr sz="1400" b="0" i="0" u="none" strike="noStrike" cap="none">
              <a:solidFill>
                <a:srgbClr val="000000"/>
              </a:solidFill>
              <a:latin typeface="Arial"/>
              <a:ea typeface="Arial"/>
              <a:cs typeface="Arial"/>
              <a:sym typeface="Arial"/>
            </a:endParaRPr>
          </a:p>
        </p:txBody>
      </p:sp>
      <p:grpSp>
        <p:nvGrpSpPr>
          <p:cNvPr id="139" name="Google Shape;139;p44"/>
          <p:cNvGrpSpPr/>
          <p:nvPr/>
        </p:nvGrpSpPr>
        <p:grpSpPr>
          <a:xfrm>
            <a:off x="7739174" y="5345531"/>
            <a:ext cx="455336" cy="152400"/>
            <a:chOff x="9559148" y="3657374"/>
            <a:chExt cx="455336" cy="152400"/>
          </a:xfrm>
        </p:grpSpPr>
        <p:cxnSp>
          <p:nvCxnSpPr>
            <p:cNvPr id="140" name="Google Shape;140;p44"/>
            <p:cNvCxnSpPr/>
            <p:nvPr/>
          </p:nvCxnSpPr>
          <p:spPr>
            <a:xfrm rot="10800000">
              <a:off x="9559148" y="3657374"/>
              <a:ext cx="455336" cy="0"/>
            </a:xfrm>
            <a:prstGeom prst="straightConnector1">
              <a:avLst/>
            </a:prstGeom>
            <a:noFill/>
            <a:ln w="15875" cap="flat" cmpd="sng">
              <a:solidFill>
                <a:schemeClr val="dk1"/>
              </a:solidFill>
              <a:prstDash val="solid"/>
              <a:miter lim="800000"/>
              <a:headEnd type="none" w="sm" len="sm"/>
              <a:tailEnd type="none" w="sm" len="sm"/>
            </a:ln>
          </p:spPr>
        </p:cxnSp>
        <p:cxnSp>
          <p:nvCxnSpPr>
            <p:cNvPr id="141" name="Google Shape;141;p44"/>
            <p:cNvCxnSpPr/>
            <p:nvPr/>
          </p:nvCxnSpPr>
          <p:spPr>
            <a:xfrm rot="10800000">
              <a:off x="9559148" y="3809774"/>
              <a:ext cx="455336" cy="0"/>
            </a:xfrm>
            <a:prstGeom prst="straightConnector1">
              <a:avLst/>
            </a:prstGeom>
            <a:noFill/>
            <a:ln w="15875" cap="flat" cmpd="sng">
              <a:solidFill>
                <a:schemeClr val="dk1"/>
              </a:solidFill>
              <a:prstDash val="solid"/>
              <a:miter lim="800000"/>
              <a:headEnd type="none" w="sm" len="sm"/>
              <a:tailEnd type="none" w="sm" len="sm"/>
            </a:ln>
          </p:spPr>
        </p:cxnSp>
        <p:cxnSp>
          <p:nvCxnSpPr>
            <p:cNvPr id="142" name="Google Shape;142;p44"/>
            <p:cNvCxnSpPr/>
            <p:nvPr/>
          </p:nvCxnSpPr>
          <p:spPr>
            <a:xfrm flipH="1">
              <a:off x="10006766"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143" name="Google Shape;143;p44"/>
            <p:cNvCxnSpPr/>
            <p:nvPr/>
          </p:nvCxnSpPr>
          <p:spPr>
            <a:xfrm flipH="1">
              <a:off x="9916222"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144" name="Google Shape;144;p44"/>
            <p:cNvCxnSpPr/>
            <p:nvPr/>
          </p:nvCxnSpPr>
          <p:spPr>
            <a:xfrm flipH="1">
              <a:off x="9828060"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145" name="Google Shape;145;p44"/>
            <p:cNvCxnSpPr/>
            <p:nvPr/>
          </p:nvCxnSpPr>
          <p:spPr>
            <a:xfrm flipH="1">
              <a:off x="9739898" y="3657374"/>
              <a:ext cx="1" cy="152400"/>
            </a:xfrm>
            <a:prstGeom prst="straightConnector1">
              <a:avLst/>
            </a:prstGeom>
            <a:noFill/>
            <a:ln w="15875" cap="flat" cmpd="sng">
              <a:solidFill>
                <a:schemeClr val="dk1"/>
              </a:solidFill>
              <a:prstDash val="solid"/>
              <a:miter lim="800000"/>
              <a:headEnd type="none" w="sm" len="sm"/>
              <a:tailEnd type="none" w="sm" len="sm"/>
            </a:ln>
          </p:spPr>
        </p:cxnSp>
      </p:grpSp>
      <p:sp>
        <p:nvSpPr>
          <p:cNvPr id="146" name="Google Shape;146;p44"/>
          <p:cNvSpPr txBox="1"/>
          <p:nvPr/>
        </p:nvSpPr>
        <p:spPr>
          <a:xfrm>
            <a:off x="7468231" y="5093281"/>
            <a:ext cx="9606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Calibri"/>
                <a:ea typeface="Calibri"/>
                <a:cs typeface="Calibri"/>
                <a:sym typeface="Calibri"/>
              </a:rPr>
              <a:t>HW queue</a:t>
            </a:r>
            <a:endParaRPr sz="1400" b="0" i="0" u="none" strike="noStrike" cap="none">
              <a:solidFill>
                <a:srgbClr val="000000"/>
              </a:solidFill>
              <a:latin typeface="Arial"/>
              <a:ea typeface="Arial"/>
              <a:cs typeface="Arial"/>
              <a:sym typeface="Arial"/>
            </a:endParaRPr>
          </a:p>
        </p:txBody>
      </p:sp>
      <p:sp>
        <p:nvSpPr>
          <p:cNvPr id="147" name="Google Shape;147;p44"/>
          <p:cNvSpPr/>
          <p:nvPr/>
        </p:nvSpPr>
        <p:spPr>
          <a:xfrm>
            <a:off x="6864924" y="4708678"/>
            <a:ext cx="988800" cy="384000"/>
          </a:xfrm>
          <a:prstGeom prst="rect">
            <a:avLst/>
          </a:prstGeom>
          <a:solidFill>
            <a:srgbClr val="BF9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HW Queue Scheduler</a:t>
            </a:r>
            <a:endParaRPr sz="1400" b="0" i="0" u="none" strike="noStrike" cap="none">
              <a:solidFill>
                <a:srgbClr val="000000"/>
              </a:solidFill>
              <a:latin typeface="Arial"/>
              <a:ea typeface="Arial"/>
              <a:cs typeface="Arial"/>
              <a:sym typeface="Arial"/>
            </a:endParaRPr>
          </a:p>
        </p:txBody>
      </p:sp>
      <p:cxnSp>
        <p:nvCxnSpPr>
          <p:cNvPr id="148" name="Google Shape;148;p44"/>
          <p:cNvCxnSpPr>
            <a:stCxn id="147" idx="2"/>
          </p:cNvCxnSpPr>
          <p:nvPr/>
        </p:nvCxnSpPr>
        <p:spPr>
          <a:xfrm rot="-5400000" flipH="1">
            <a:off x="7360374" y="5091628"/>
            <a:ext cx="333600" cy="335700"/>
          </a:xfrm>
          <a:prstGeom prst="bentConnector2">
            <a:avLst/>
          </a:prstGeom>
          <a:noFill/>
          <a:ln w="25400" cap="flat" cmpd="sng">
            <a:solidFill>
              <a:schemeClr val="dk1"/>
            </a:solidFill>
            <a:prstDash val="solid"/>
            <a:miter lim="800000"/>
            <a:headEnd type="none" w="sm" len="sm"/>
            <a:tailEnd type="triangle" w="med" len="med"/>
          </a:ln>
        </p:spPr>
      </p:cxnSp>
      <p:cxnSp>
        <p:nvCxnSpPr>
          <p:cNvPr id="149" name="Google Shape;149;p44"/>
          <p:cNvCxnSpPr/>
          <p:nvPr/>
        </p:nvCxnSpPr>
        <p:spPr>
          <a:xfrm>
            <a:off x="8213090" y="5384735"/>
            <a:ext cx="241500" cy="0"/>
          </a:xfrm>
          <a:prstGeom prst="straightConnector1">
            <a:avLst/>
          </a:prstGeom>
          <a:noFill/>
          <a:ln w="25400" cap="flat" cmpd="sng">
            <a:solidFill>
              <a:schemeClr val="dk1"/>
            </a:solidFill>
            <a:prstDash val="solid"/>
            <a:miter lim="800000"/>
            <a:headEnd type="none" w="sm" len="sm"/>
            <a:tailEnd type="triangle" w="med" len="med"/>
          </a:ln>
        </p:spPr>
      </p:cxnSp>
      <p:cxnSp>
        <p:nvCxnSpPr>
          <p:cNvPr id="150" name="Google Shape;150;p44"/>
          <p:cNvCxnSpPr/>
          <p:nvPr/>
        </p:nvCxnSpPr>
        <p:spPr>
          <a:xfrm rot="10800000">
            <a:off x="8848865" y="5172617"/>
            <a:ext cx="0" cy="142200"/>
          </a:xfrm>
          <a:prstGeom prst="straightConnector1">
            <a:avLst/>
          </a:prstGeom>
          <a:noFill/>
          <a:ln w="25400" cap="flat" cmpd="sng">
            <a:solidFill>
              <a:schemeClr val="dk1"/>
            </a:solidFill>
            <a:prstDash val="solid"/>
            <a:miter lim="800000"/>
            <a:headEnd type="none" w="sm" len="sm"/>
            <a:tailEnd type="triangle" w="med" len="med"/>
          </a:ln>
        </p:spPr>
      </p:cxnSp>
      <p:sp>
        <p:nvSpPr>
          <p:cNvPr id="151" name="Google Shape;151;p44"/>
          <p:cNvSpPr txBox="1"/>
          <p:nvPr/>
        </p:nvSpPr>
        <p:spPr>
          <a:xfrm>
            <a:off x="9678520" y="4881305"/>
            <a:ext cx="639600" cy="5541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work-</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groups</a:t>
            </a:r>
            <a:endParaRPr sz="1400" b="0" i="0" u="none" strike="noStrike" cap="none">
              <a:solidFill>
                <a:srgbClr val="000000"/>
              </a:solidFill>
              <a:latin typeface="Arial"/>
              <a:ea typeface="Arial"/>
              <a:cs typeface="Arial"/>
              <a:sym typeface="Arial"/>
            </a:endParaRPr>
          </a:p>
        </p:txBody>
      </p:sp>
      <p:sp>
        <p:nvSpPr>
          <p:cNvPr id="152" name="Google Shape;152;p44"/>
          <p:cNvSpPr/>
          <p:nvPr/>
        </p:nvSpPr>
        <p:spPr>
          <a:xfrm>
            <a:off x="5389903" y="2476737"/>
            <a:ext cx="6320110" cy="3504152"/>
          </a:xfrm>
          <a:prstGeom prst="rect">
            <a:avLst/>
          </a:prstGeom>
          <a:noFill/>
          <a:ln w="3810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3" name="Google Shape;153;p44"/>
          <p:cNvSpPr/>
          <p:nvPr/>
        </p:nvSpPr>
        <p:spPr>
          <a:xfrm>
            <a:off x="519201" y="2476738"/>
            <a:ext cx="4870701" cy="1890976"/>
          </a:xfrm>
          <a:prstGeom prst="rect">
            <a:avLst/>
          </a:prstGeom>
          <a:noFill/>
          <a:ln w="3810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54" name="Google Shape;154;p44"/>
          <p:cNvSpPr txBox="1"/>
          <p:nvPr/>
        </p:nvSpPr>
        <p:spPr>
          <a:xfrm>
            <a:off x="7871299" y="2646873"/>
            <a:ext cx="1985881"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800" b="1" i="0" u="none" strike="noStrike" cap="none" dirty="0">
                <a:solidFill>
                  <a:schemeClr val="dk1"/>
                </a:solidFill>
                <a:latin typeface="Calibri"/>
                <a:ea typeface="Calibri"/>
                <a:cs typeface="Calibri"/>
                <a:sym typeface="Calibri"/>
              </a:rPr>
              <a:t>gem5 space</a:t>
            </a:r>
            <a:endParaRPr sz="1600" b="0" i="0" u="none" strike="noStrike" cap="none" dirty="0">
              <a:solidFill>
                <a:srgbClr val="000000"/>
              </a:solidFill>
              <a:latin typeface="Arial"/>
              <a:ea typeface="Arial"/>
              <a:cs typeface="Arial"/>
              <a:sym typeface="Arial"/>
            </a:endParaRPr>
          </a:p>
        </p:txBody>
      </p:sp>
      <p:sp>
        <p:nvSpPr>
          <p:cNvPr id="155" name="Google Shape;155;p44"/>
          <p:cNvSpPr txBox="1"/>
          <p:nvPr/>
        </p:nvSpPr>
        <p:spPr>
          <a:xfrm>
            <a:off x="7853790" y="3987491"/>
            <a:ext cx="16923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Hardware space</a:t>
            </a:r>
            <a:endParaRPr sz="1400" b="0" i="0" u="none" strike="noStrike" cap="none">
              <a:solidFill>
                <a:srgbClr val="000000"/>
              </a:solidFill>
              <a:latin typeface="Arial"/>
              <a:ea typeface="Arial"/>
              <a:cs typeface="Arial"/>
              <a:sym typeface="Arial"/>
            </a:endParaRPr>
          </a:p>
        </p:txBody>
      </p:sp>
      <p:sp>
        <p:nvSpPr>
          <p:cNvPr id="156" name="Google Shape;156;p44"/>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115</a:t>
            </a:fld>
            <a:endParaRPr dirty="0"/>
          </a:p>
        </p:txBody>
      </p:sp>
      <p:pic>
        <p:nvPicPr>
          <p:cNvPr id="157" name="Google Shape;157;p44" descr="http://gem5.org/wiki/skins/common/images/gem5.png"/>
          <p:cNvPicPr preferRelativeResize="0"/>
          <p:nvPr/>
        </p:nvPicPr>
        <p:blipFill rotWithShape="1">
          <a:blip r:embed="rId3">
            <a:alphaModFix/>
          </a:blip>
          <a:srcRect/>
          <a:stretch/>
        </p:blipFill>
        <p:spPr>
          <a:xfrm>
            <a:off x="10937733" y="2719171"/>
            <a:ext cx="650832" cy="774265"/>
          </a:xfrm>
          <a:prstGeom prst="rect">
            <a:avLst/>
          </a:prstGeom>
          <a:noFill/>
          <a:ln>
            <a:noFill/>
          </a:ln>
        </p:spPr>
      </p:pic>
      <p:sp>
        <p:nvSpPr>
          <p:cNvPr id="117" name="Google Shape;117;p44"/>
          <p:cNvSpPr/>
          <p:nvPr/>
        </p:nvSpPr>
        <p:spPr>
          <a:xfrm>
            <a:off x="5666359" y="5261905"/>
            <a:ext cx="709200" cy="342900"/>
          </a:xfrm>
          <a:prstGeom prst="roundRect">
            <a:avLst>
              <a:gd name="adj" fmla="val 16667"/>
            </a:avLst>
          </a:prstGeom>
          <a:solidFill>
            <a:srgbClr val="54813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err="1">
                <a:solidFill>
                  <a:schemeClr val="lt1"/>
                </a:solidFill>
                <a:latin typeface="Calibri"/>
                <a:ea typeface="Calibri"/>
                <a:cs typeface="Calibri"/>
                <a:sym typeface="Calibri"/>
              </a:rPr>
              <a:t>ROCk</a:t>
            </a:r>
            <a:endParaRPr sz="1600" b="0" i="0" u="none" strike="noStrike" cap="none" dirty="0">
              <a:solidFill>
                <a:schemeClr val="lt1"/>
              </a:solidFill>
              <a:latin typeface="Calibri"/>
              <a:ea typeface="Calibri"/>
              <a:cs typeface="Calibri"/>
              <a:sym typeface="Calibri"/>
            </a:endParaRPr>
          </a:p>
        </p:txBody>
      </p:sp>
      <p:cxnSp>
        <p:nvCxnSpPr>
          <p:cNvPr id="159" name="Google Shape;159;p44"/>
          <p:cNvCxnSpPr>
            <a:stCxn id="117" idx="3"/>
          </p:cNvCxnSpPr>
          <p:nvPr/>
        </p:nvCxnSpPr>
        <p:spPr>
          <a:xfrm>
            <a:off x="6375559" y="5433355"/>
            <a:ext cx="316200" cy="3600"/>
          </a:xfrm>
          <a:prstGeom prst="straightConnector1">
            <a:avLst/>
          </a:prstGeom>
          <a:noFill/>
          <a:ln w="28575" cap="flat" cmpd="sng">
            <a:solidFill>
              <a:schemeClr val="dk1"/>
            </a:solidFill>
            <a:prstDash val="solid"/>
            <a:miter lim="800000"/>
            <a:headEnd type="none" w="sm" len="sm"/>
            <a:tailEnd type="triangle" w="med" len="med"/>
          </a:ln>
        </p:spPr>
      </p:cxnSp>
      <p:sp>
        <p:nvSpPr>
          <p:cNvPr id="160" name="Google Shape;160;p44"/>
          <p:cNvSpPr txBox="1"/>
          <p:nvPr/>
        </p:nvSpPr>
        <p:spPr>
          <a:xfrm>
            <a:off x="729742" y="6112149"/>
            <a:ext cx="10027800" cy="623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300"/>
              </a:spcBef>
              <a:spcAft>
                <a:spcPts val="0"/>
              </a:spcAft>
              <a:buClr>
                <a:schemeClr val="dk1"/>
              </a:buClr>
              <a:buSzPts val="1100"/>
              <a:buFont typeface="Arial"/>
              <a:buNone/>
            </a:pPr>
            <a:r>
              <a:rPr lang="en-US" sz="1800" b="1" i="1" u="none" strike="noStrike" cap="none" dirty="0" err="1">
                <a:solidFill>
                  <a:schemeClr val="dk1"/>
                </a:solidFill>
                <a:latin typeface="Calibri"/>
                <a:ea typeface="Calibri"/>
                <a:cs typeface="Calibri"/>
                <a:sym typeface="Calibri"/>
              </a:rPr>
              <a:t>ROCr</a:t>
            </a:r>
            <a:r>
              <a:rPr lang="en-US" sz="1800" b="1" i="1" u="none" strike="noStrike" cap="none" dirty="0">
                <a:solidFill>
                  <a:schemeClr val="dk1"/>
                </a:solidFill>
                <a:latin typeface="Calibri"/>
                <a:ea typeface="Calibri"/>
                <a:cs typeface="Calibri"/>
                <a:sym typeface="Calibri"/>
              </a:rPr>
              <a:t> </a:t>
            </a:r>
            <a:r>
              <a:rPr lang="en-US" sz="1800" b="1" i="0" u="none" strike="noStrike" cap="none" dirty="0">
                <a:solidFill>
                  <a:schemeClr val="dk1"/>
                </a:solidFill>
                <a:latin typeface="Calibri"/>
                <a:ea typeface="Calibri"/>
                <a:cs typeface="Calibri"/>
                <a:sym typeface="Calibri"/>
              </a:rPr>
              <a:t>(Runtime layer) 	</a:t>
            </a:r>
            <a:r>
              <a:rPr lang="en-US" sz="1800" b="1" i="1" u="none" strike="noStrike" cap="none" dirty="0" err="1">
                <a:solidFill>
                  <a:schemeClr val="dk1"/>
                </a:solidFill>
                <a:latin typeface="Calibri"/>
                <a:ea typeface="Calibri"/>
                <a:cs typeface="Calibri"/>
                <a:sym typeface="Calibri"/>
              </a:rPr>
              <a:t>ROCt</a:t>
            </a:r>
            <a:r>
              <a:rPr lang="en-US" sz="1800" b="1" i="1" u="none" strike="noStrike" cap="none" dirty="0">
                <a:solidFill>
                  <a:schemeClr val="dk1"/>
                </a:solidFill>
                <a:latin typeface="Calibri"/>
                <a:ea typeface="Calibri"/>
                <a:cs typeface="Calibri"/>
                <a:sym typeface="Calibri"/>
              </a:rPr>
              <a:t> </a:t>
            </a:r>
            <a:r>
              <a:rPr lang="en-US" sz="1800" b="1" i="0" u="none" strike="noStrike" cap="none" dirty="0">
                <a:solidFill>
                  <a:schemeClr val="dk1"/>
                </a:solidFill>
                <a:latin typeface="Calibri"/>
                <a:ea typeface="Calibri"/>
                <a:cs typeface="Calibri"/>
                <a:sym typeface="Calibri"/>
              </a:rPr>
              <a:t>(user space driver) </a:t>
            </a:r>
            <a:r>
              <a:rPr lang="en-US" sz="1800" b="0" i="0" u="none" strike="noStrike" cap="none" dirty="0">
                <a:solidFill>
                  <a:schemeClr val="dk1"/>
                </a:solidFill>
                <a:latin typeface="Calibri"/>
                <a:ea typeface="Calibri"/>
                <a:cs typeface="Calibri"/>
                <a:sym typeface="Calibri"/>
              </a:rPr>
              <a:t> 	</a:t>
            </a:r>
            <a:r>
              <a:rPr lang="en-US" sz="1800" b="1" i="1" u="none" strike="noStrike" cap="none" dirty="0" err="1">
                <a:solidFill>
                  <a:schemeClr val="dk1"/>
                </a:solidFill>
                <a:latin typeface="Calibri"/>
                <a:ea typeface="Calibri"/>
                <a:cs typeface="Calibri"/>
                <a:sym typeface="Calibri"/>
              </a:rPr>
              <a:t>ROCk</a:t>
            </a:r>
            <a:r>
              <a:rPr lang="en-US" sz="1800" b="1" i="1" u="none" strike="noStrike" cap="none" dirty="0">
                <a:solidFill>
                  <a:schemeClr val="dk1"/>
                </a:solidFill>
                <a:latin typeface="Calibri"/>
                <a:ea typeface="Calibri"/>
                <a:cs typeface="Calibri"/>
                <a:sym typeface="Calibri"/>
              </a:rPr>
              <a:t> </a:t>
            </a:r>
            <a:r>
              <a:rPr lang="en-US" sz="1800" b="1" i="0" u="none" strike="noStrike" cap="none" dirty="0">
                <a:solidFill>
                  <a:schemeClr val="dk1"/>
                </a:solidFill>
                <a:latin typeface="Calibri"/>
                <a:ea typeface="Calibri"/>
                <a:cs typeface="Calibri"/>
                <a:sym typeface="Calibri"/>
              </a:rPr>
              <a:t>(kernel fusion driver)</a:t>
            </a:r>
            <a:endParaRPr sz="18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dirty="0">
              <a:solidFill>
                <a:srgbClr val="000000"/>
              </a:solidFill>
              <a:latin typeface="Calibri"/>
              <a:ea typeface="Calibri"/>
              <a:cs typeface="Calibri"/>
              <a:sym typeface="Calibri"/>
            </a:endParaRPr>
          </a:p>
        </p:txBody>
      </p:sp>
      <p:grpSp>
        <p:nvGrpSpPr>
          <p:cNvPr id="57" name="Group 56">
            <a:extLst>
              <a:ext uri="{FF2B5EF4-FFF2-40B4-BE49-F238E27FC236}">
                <a16:creationId xmlns:a16="http://schemas.microsoft.com/office/drawing/2014/main" id="{C36B84ED-6A81-6942-BBF0-3772F7553FCE}"/>
              </a:ext>
            </a:extLst>
          </p:cNvPr>
          <p:cNvGrpSpPr/>
          <p:nvPr/>
        </p:nvGrpSpPr>
        <p:grpSpPr>
          <a:xfrm>
            <a:off x="3852667" y="3217423"/>
            <a:ext cx="1373140" cy="890158"/>
            <a:chOff x="3628290" y="1045676"/>
            <a:chExt cx="782438" cy="737134"/>
          </a:xfrm>
        </p:grpSpPr>
        <p:sp>
          <p:nvSpPr>
            <p:cNvPr id="58" name="Rounded Rectangle 38">
              <a:extLst>
                <a:ext uri="{FF2B5EF4-FFF2-40B4-BE49-F238E27FC236}">
                  <a16:creationId xmlns:a16="http://schemas.microsoft.com/office/drawing/2014/main" id="{63D7DB45-7146-EC47-9943-B100CC3C801B}"/>
                </a:ext>
              </a:extLst>
            </p:cNvPr>
            <p:cNvSpPr/>
            <p:nvPr/>
          </p:nvSpPr>
          <p:spPr>
            <a:xfrm>
              <a:off x="3628290" y="1045676"/>
              <a:ext cx="782438" cy="73713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sz="1400" dirty="0">
                <a:solidFill>
                  <a:schemeClr val="bg1"/>
                </a:solidFill>
                <a:latin typeface="Calibri" panose="020F0502020204030204" pitchFamily="34" charset="0"/>
              </a:endParaRPr>
            </a:p>
            <a:p>
              <a:pPr algn="ctr"/>
              <a:endParaRPr lang="en-US" sz="1400" dirty="0">
                <a:solidFill>
                  <a:schemeClr val="bg1"/>
                </a:solidFill>
                <a:latin typeface="Calibri" panose="020F0502020204030204" pitchFamily="34" charset="0"/>
              </a:endParaRPr>
            </a:p>
            <a:p>
              <a:pPr algn="ctr"/>
              <a:endParaRPr lang="en-US" sz="1400" dirty="0">
                <a:solidFill>
                  <a:schemeClr val="bg1"/>
                </a:solidFill>
                <a:latin typeface="Calibri" panose="020F0502020204030204" pitchFamily="34" charset="0"/>
              </a:endParaRPr>
            </a:p>
            <a:p>
              <a:pPr algn="ctr"/>
              <a:r>
                <a:rPr lang="en-US" sz="1400" dirty="0">
                  <a:solidFill>
                    <a:schemeClr val="tx1"/>
                  </a:solidFill>
                  <a:latin typeface="Calibri" panose="020F0502020204030204" pitchFamily="34" charset="0"/>
                </a:rPr>
                <a:t>x86 ELF</a:t>
              </a:r>
            </a:p>
          </p:txBody>
        </p:sp>
        <p:sp>
          <p:nvSpPr>
            <p:cNvPr id="59" name="Rounded Rectangle 39">
              <a:extLst>
                <a:ext uri="{FF2B5EF4-FFF2-40B4-BE49-F238E27FC236}">
                  <a16:creationId xmlns:a16="http://schemas.microsoft.com/office/drawing/2014/main" id="{D796196E-6156-0F45-A3B2-B0B11D74DF21}"/>
                </a:ext>
              </a:extLst>
            </p:cNvPr>
            <p:cNvSpPr/>
            <p:nvPr/>
          </p:nvSpPr>
          <p:spPr>
            <a:xfrm>
              <a:off x="3628290" y="1046299"/>
              <a:ext cx="782438" cy="451384"/>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sz="1400" dirty="0">
                  <a:solidFill>
                    <a:schemeClr val="tx1"/>
                  </a:solidFill>
                  <a:latin typeface="Calibri" panose="020F0502020204030204" pitchFamily="34" charset="0"/>
                </a:rPr>
                <a:t>GCN3 ELF +</a:t>
              </a:r>
            </a:p>
            <a:p>
              <a:pPr algn="ctr"/>
              <a:r>
                <a:rPr lang="en-US" sz="1400" dirty="0">
                  <a:solidFill>
                    <a:schemeClr val="tx1"/>
                  </a:solidFill>
                  <a:latin typeface="Calibri" panose="020F0502020204030204" pitchFamily="34" charset="0"/>
                </a:rPr>
                <a:t>Code metadata</a:t>
              </a:r>
            </a:p>
          </p:txBody>
        </p:sp>
      </p:grpSp>
      <p:cxnSp>
        <p:nvCxnSpPr>
          <p:cNvPr id="60" name="Google Shape;110;p44">
            <a:extLst>
              <a:ext uri="{FF2B5EF4-FFF2-40B4-BE49-F238E27FC236}">
                <a16:creationId xmlns:a16="http://schemas.microsoft.com/office/drawing/2014/main" id="{E147985F-7A45-F449-916F-738F49567F79}"/>
              </a:ext>
            </a:extLst>
          </p:cNvPr>
          <p:cNvCxnSpPr>
            <a:cxnSpLocks/>
            <a:stCxn id="108" idx="3"/>
            <a:endCxn id="59" idx="1"/>
          </p:cNvCxnSpPr>
          <p:nvPr/>
        </p:nvCxnSpPr>
        <p:spPr>
          <a:xfrm>
            <a:off x="3504241" y="3488708"/>
            <a:ext cx="348426" cy="2011"/>
          </a:xfrm>
          <a:prstGeom prst="straightConnector1">
            <a:avLst/>
          </a:prstGeom>
          <a:noFill/>
          <a:ln w="28575" cap="flat" cmpd="sng">
            <a:solidFill>
              <a:schemeClr val="dk1"/>
            </a:solidFill>
            <a:prstDash val="solid"/>
            <a:miter lim="800000"/>
            <a:headEnd type="none" w="sm" len="sm"/>
            <a:tailEnd type="triangle" w="med" len="med"/>
          </a:ln>
        </p:spPr>
      </p:cxnSp>
      <p:cxnSp>
        <p:nvCxnSpPr>
          <p:cNvPr id="9" name="Elbow Connector 8">
            <a:extLst>
              <a:ext uri="{FF2B5EF4-FFF2-40B4-BE49-F238E27FC236}">
                <a16:creationId xmlns:a16="http://schemas.microsoft.com/office/drawing/2014/main" id="{698F732F-D748-9E40-B3D9-ED2DFF35CFDD}"/>
              </a:ext>
            </a:extLst>
          </p:cNvPr>
          <p:cNvCxnSpPr>
            <a:stCxn id="59" idx="3"/>
            <a:endCxn id="124" idx="0"/>
          </p:cNvCxnSpPr>
          <p:nvPr/>
        </p:nvCxnSpPr>
        <p:spPr>
          <a:xfrm>
            <a:off x="5225807" y="3490719"/>
            <a:ext cx="5543405" cy="478953"/>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Google Shape;153;p44">
            <a:extLst>
              <a:ext uri="{FF2B5EF4-FFF2-40B4-BE49-F238E27FC236}">
                <a16:creationId xmlns:a16="http://schemas.microsoft.com/office/drawing/2014/main" id="{1FE8EB6F-1535-714D-A804-616FE8CE4495}"/>
              </a:ext>
            </a:extLst>
          </p:cNvPr>
          <p:cNvSpPr/>
          <p:nvPr/>
        </p:nvSpPr>
        <p:spPr>
          <a:xfrm>
            <a:off x="528968" y="4378114"/>
            <a:ext cx="4860934" cy="1602774"/>
          </a:xfrm>
          <a:prstGeom prst="rect">
            <a:avLst/>
          </a:prstGeom>
          <a:noFill/>
          <a:ln w="3810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6" name="Google Shape;154;p44">
            <a:extLst>
              <a:ext uri="{FF2B5EF4-FFF2-40B4-BE49-F238E27FC236}">
                <a16:creationId xmlns:a16="http://schemas.microsoft.com/office/drawing/2014/main" id="{4D9F5939-1186-8645-AFD0-4BD624973D3F}"/>
              </a:ext>
            </a:extLst>
          </p:cNvPr>
          <p:cNvSpPr txBox="1"/>
          <p:nvPr/>
        </p:nvSpPr>
        <p:spPr>
          <a:xfrm>
            <a:off x="1362852" y="2538021"/>
            <a:ext cx="2961756"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b="1" i="0" u="none" strike="noStrike" cap="none" dirty="0">
                <a:solidFill>
                  <a:schemeClr val="dk1"/>
                </a:solidFill>
                <a:latin typeface="Calibri"/>
                <a:ea typeface="Calibri"/>
                <a:cs typeface="Calibri"/>
                <a:sym typeface="Calibri"/>
              </a:rPr>
              <a:t>Application and compilers</a:t>
            </a:r>
            <a:endParaRPr sz="1100" b="0" i="0" u="none" strike="noStrike" cap="none" dirty="0">
              <a:solidFill>
                <a:srgbClr val="000000"/>
              </a:solidFill>
              <a:latin typeface="Arial"/>
              <a:ea typeface="Arial"/>
              <a:cs typeface="Arial"/>
              <a:sym typeface="Arial"/>
            </a:endParaRPr>
          </a:p>
        </p:txBody>
      </p:sp>
      <p:sp>
        <p:nvSpPr>
          <p:cNvPr id="77" name="Google Shape;122;p44">
            <a:extLst>
              <a:ext uri="{FF2B5EF4-FFF2-40B4-BE49-F238E27FC236}">
                <a16:creationId xmlns:a16="http://schemas.microsoft.com/office/drawing/2014/main" id="{E90D7C04-A2A6-9843-98EC-19A4C83950FA}"/>
              </a:ext>
            </a:extLst>
          </p:cNvPr>
          <p:cNvSpPr txBox="1"/>
          <p:nvPr/>
        </p:nvSpPr>
        <p:spPr>
          <a:xfrm>
            <a:off x="4477898" y="5112319"/>
            <a:ext cx="1261800" cy="33851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600" b="1" dirty="0" err="1">
                <a:solidFill>
                  <a:schemeClr val="dk1"/>
                </a:solidFill>
                <a:latin typeface="Calibri"/>
                <a:ea typeface="Calibri"/>
                <a:cs typeface="Calibri"/>
                <a:sym typeface="Calibri"/>
              </a:rPr>
              <a:t>i</a:t>
            </a:r>
            <a:r>
              <a:rPr lang="en-US" sz="1600" b="1" i="0" u="none" strike="noStrike" cap="none" dirty="0" err="1">
                <a:solidFill>
                  <a:schemeClr val="dk1"/>
                </a:solidFill>
                <a:latin typeface="Calibri"/>
                <a:ea typeface="Calibri"/>
                <a:cs typeface="Calibri"/>
                <a:sym typeface="Calibri"/>
              </a:rPr>
              <a:t>octl</a:t>
            </a:r>
            <a:r>
              <a:rPr lang="en-US" sz="1600" b="1" i="0" u="none" strike="noStrike" cap="none" dirty="0">
                <a:solidFill>
                  <a:schemeClr val="dk1"/>
                </a:solidFill>
                <a:latin typeface="Calibri"/>
                <a:ea typeface="Calibri"/>
                <a:cs typeface="Calibri"/>
                <a:sym typeface="Calibri"/>
              </a:rPr>
              <a:t>()</a:t>
            </a:r>
            <a:endParaRPr sz="1200" b="1" i="0" u="none" strike="noStrike" cap="none" dirty="0">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514132B7-CEA4-5648-84F5-DF38AD851DEC}"/>
              </a:ext>
            </a:extLst>
          </p:cNvPr>
          <p:cNvSpPr/>
          <p:nvPr/>
        </p:nvSpPr>
        <p:spPr>
          <a:xfrm>
            <a:off x="9456122" y="6027840"/>
            <a:ext cx="1688283" cy="307777"/>
          </a:xfrm>
          <a:prstGeom prst="rect">
            <a:avLst/>
          </a:prstGeom>
        </p:spPr>
        <p:txBody>
          <a:bodyPr wrap="none">
            <a:spAutoFit/>
          </a:bodyPr>
          <a:lstStyle/>
          <a:p>
            <a:r>
              <a:rPr lang="en-US" dirty="0">
                <a:solidFill>
                  <a:srgbClr val="1D1C1D"/>
                </a:solidFill>
                <a:latin typeface="Slack-Lato"/>
              </a:rPr>
              <a:t>[Gutierrez HPCA '18]</a:t>
            </a:r>
            <a:endParaRPr lang="en-US" dirty="0"/>
          </a:p>
        </p:txBody>
      </p:sp>
    </p:spTree>
    <p:extLst>
      <p:ext uri="{BB962C8B-B14F-4D97-AF65-F5344CB8AC3E}">
        <p14:creationId xmlns:p14="http://schemas.microsoft.com/office/powerpoint/2010/main" val="497977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1000" tmFilter="0, 0; .2, .5; .8, .5; 1, 0"/>
                                        <p:tgtEl>
                                          <p:spTgt spid="109"/>
                                        </p:tgtEl>
                                      </p:cBhvr>
                                    </p:animEffect>
                                    <p:animScale>
                                      <p:cBhvr>
                                        <p:cTn id="7" dur="500" autoRev="1" fill="hold"/>
                                        <p:tgtEl>
                                          <p:spTgt spid="10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1000" tmFilter="0, 0; .2, .5; .8, .5; 1, 0"/>
                                        <p:tgtEl>
                                          <p:spTgt spid="108"/>
                                        </p:tgtEl>
                                      </p:cBhvr>
                                    </p:animEffect>
                                    <p:animScale>
                                      <p:cBhvr>
                                        <p:cTn id="12" dur="500" autoRev="1" fill="hold"/>
                                        <p:tgtEl>
                                          <p:spTgt spid="108"/>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1000" tmFilter="0, 0; .2, .5; .8, .5; 1, 0"/>
                                        <p:tgtEl>
                                          <p:spTgt spid="57"/>
                                        </p:tgtEl>
                                      </p:cBhvr>
                                    </p:animEffect>
                                    <p:animScale>
                                      <p:cBhvr>
                                        <p:cTn id="17" dur="500" autoRev="1" fill="hold"/>
                                        <p:tgtEl>
                                          <p:spTgt spid="57"/>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0" nodeType="clickEffect">
                                  <p:stCondLst>
                                    <p:cond delay="0"/>
                                  </p:stCondLst>
                                  <p:childTnLst>
                                    <p:animEffect transition="out" filter="fade">
                                      <p:cBhvr>
                                        <p:cTn id="21" dur="1000" tmFilter="0, 0; .2, .5; .8, .5; 1, 0"/>
                                        <p:tgtEl>
                                          <p:spTgt spid="124"/>
                                        </p:tgtEl>
                                      </p:cBhvr>
                                    </p:animEffect>
                                    <p:animScale>
                                      <p:cBhvr>
                                        <p:cTn id="22" dur="500" autoRev="1" fill="hold"/>
                                        <p:tgtEl>
                                          <p:spTgt spid="124"/>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grpId="0" nodeType="clickEffect">
                                  <p:stCondLst>
                                    <p:cond delay="0"/>
                                  </p:stCondLst>
                                  <p:childTnLst>
                                    <p:animEffect transition="out" filter="fade">
                                      <p:cBhvr>
                                        <p:cTn id="26" dur="1000" tmFilter="0, 0; .2, .5; .8, .5; 1, 0"/>
                                        <p:tgtEl>
                                          <p:spTgt spid="112"/>
                                        </p:tgtEl>
                                      </p:cBhvr>
                                    </p:animEffect>
                                    <p:animScale>
                                      <p:cBhvr>
                                        <p:cTn id="27" dur="500" autoRev="1" fill="hold"/>
                                        <p:tgtEl>
                                          <p:spTgt spid="112"/>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grpId="0" nodeType="clickEffect">
                                  <p:stCondLst>
                                    <p:cond delay="0"/>
                                  </p:stCondLst>
                                  <p:childTnLst>
                                    <p:animEffect transition="out" filter="fade">
                                      <p:cBhvr>
                                        <p:cTn id="31" dur="1000" tmFilter="0, 0; .2, .5; .8, .5; 1, 0"/>
                                        <p:tgtEl>
                                          <p:spTgt spid="111"/>
                                        </p:tgtEl>
                                      </p:cBhvr>
                                    </p:animEffect>
                                    <p:animScale>
                                      <p:cBhvr>
                                        <p:cTn id="32" dur="500" autoRev="1" fill="hold"/>
                                        <p:tgtEl>
                                          <p:spTgt spid="111"/>
                                        </p:tgtEl>
                                      </p:cBhvr>
                                      <p:by x="105000" y="105000"/>
                                    </p:animScale>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grpId="0" nodeType="clickEffect">
                                  <p:stCondLst>
                                    <p:cond delay="0"/>
                                  </p:stCondLst>
                                  <p:childTnLst>
                                    <p:animEffect transition="out" filter="fade">
                                      <p:cBhvr>
                                        <p:cTn id="36" dur="1000" tmFilter="0, 0; .2, .5; .8, .5; 1, 0"/>
                                        <p:tgtEl>
                                          <p:spTgt spid="116"/>
                                        </p:tgtEl>
                                      </p:cBhvr>
                                    </p:animEffect>
                                    <p:animScale>
                                      <p:cBhvr>
                                        <p:cTn id="37" dur="500" autoRev="1" fill="hold"/>
                                        <p:tgtEl>
                                          <p:spTgt spid="116"/>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grpId="0" nodeType="clickEffect">
                                  <p:stCondLst>
                                    <p:cond delay="0"/>
                                  </p:stCondLst>
                                  <p:childTnLst>
                                    <p:animEffect transition="out" filter="fade">
                                      <p:cBhvr>
                                        <p:cTn id="41" dur="1000" tmFilter="0, 0; .2, .5; .8, .5; 1, 0"/>
                                        <p:tgtEl>
                                          <p:spTgt spid="117"/>
                                        </p:tgtEl>
                                      </p:cBhvr>
                                    </p:animEffect>
                                    <p:animScale>
                                      <p:cBhvr>
                                        <p:cTn id="42" dur="500" autoRev="1" fill="hold"/>
                                        <p:tgtEl>
                                          <p:spTgt spid="117"/>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grpId="0" nodeType="clickEffect">
                                  <p:stCondLst>
                                    <p:cond delay="0"/>
                                  </p:stCondLst>
                                  <p:childTnLst>
                                    <p:animEffect transition="out" filter="fade">
                                      <p:cBhvr>
                                        <p:cTn id="46" dur="1000" tmFilter="0, 0; .2, .5; .8, .5; 1, 0"/>
                                        <p:tgtEl>
                                          <p:spTgt spid="123"/>
                                        </p:tgtEl>
                                      </p:cBhvr>
                                    </p:animEffect>
                                    <p:animScale>
                                      <p:cBhvr>
                                        <p:cTn id="47" dur="500" autoRev="1" fill="hold"/>
                                        <p:tgtEl>
                                          <p:spTgt spid="1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9" grpId="0" animBg="1"/>
      <p:bldP spid="111" grpId="0" animBg="1"/>
      <p:bldP spid="112" grpId="0" animBg="1"/>
      <p:bldP spid="116" grpId="0" animBg="1"/>
      <p:bldP spid="123" grpId="0" animBg="1"/>
      <p:bldP spid="124" grpId="0" animBg="1"/>
      <p:bldP spid="117"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45"/>
          <p:cNvSpPr/>
          <p:nvPr/>
        </p:nvSpPr>
        <p:spPr>
          <a:xfrm>
            <a:off x="363428" y="2910633"/>
            <a:ext cx="11067000" cy="3416996"/>
          </a:xfrm>
          <a:prstGeom prst="roundRect">
            <a:avLst>
              <a:gd name="adj" fmla="val 8422"/>
            </a:avLst>
          </a:prstGeom>
          <a:solidFill>
            <a:srgbClr val="D8E2F3"/>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dirty="0">
              <a:solidFill>
                <a:schemeClr val="lt1"/>
              </a:solidFill>
              <a:latin typeface="Calibri"/>
              <a:ea typeface="Calibri"/>
              <a:cs typeface="Calibri"/>
              <a:sym typeface="Calibri"/>
            </a:endParaRPr>
          </a:p>
        </p:txBody>
      </p:sp>
      <p:grpSp>
        <p:nvGrpSpPr>
          <p:cNvPr id="167" name="Google Shape;167;p45"/>
          <p:cNvGrpSpPr/>
          <p:nvPr/>
        </p:nvGrpSpPr>
        <p:grpSpPr>
          <a:xfrm>
            <a:off x="4374317" y="4855877"/>
            <a:ext cx="760582" cy="567457"/>
            <a:chOff x="4648096" y="5456695"/>
            <a:chExt cx="760582" cy="567457"/>
          </a:xfrm>
        </p:grpSpPr>
        <p:sp>
          <p:nvSpPr>
            <p:cNvPr id="168" name="Google Shape;168;p45"/>
            <p:cNvSpPr/>
            <p:nvPr/>
          </p:nvSpPr>
          <p:spPr>
            <a:xfrm>
              <a:off x="4788159" y="5456695"/>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69" name="Google Shape;169;p45"/>
            <p:cNvSpPr/>
            <p:nvPr/>
          </p:nvSpPr>
          <p:spPr>
            <a:xfrm>
              <a:off x="4740616" y="5494848"/>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70" name="Google Shape;170;p45"/>
            <p:cNvSpPr/>
            <p:nvPr/>
          </p:nvSpPr>
          <p:spPr>
            <a:xfrm>
              <a:off x="4695639" y="5533001"/>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71" name="Google Shape;171;p45"/>
            <p:cNvSpPr/>
            <p:nvPr/>
          </p:nvSpPr>
          <p:spPr>
            <a:xfrm>
              <a:off x="4648096" y="5571154"/>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Calibri"/>
                  <a:ea typeface="Calibri"/>
                  <a:cs typeface="Calibri"/>
                  <a:sym typeface="Calibri"/>
                </a:rPr>
                <a:t>CU</a:t>
              </a:r>
              <a:endParaRPr sz="1400" b="0" i="0" u="none" strike="noStrike" cap="none">
                <a:solidFill>
                  <a:srgbClr val="000000"/>
                </a:solidFill>
                <a:latin typeface="Arial"/>
                <a:ea typeface="Arial"/>
                <a:cs typeface="Arial"/>
                <a:sym typeface="Arial"/>
              </a:endParaRPr>
            </a:p>
          </p:txBody>
        </p:sp>
      </p:grpSp>
      <p:cxnSp>
        <p:nvCxnSpPr>
          <p:cNvPr id="172" name="Google Shape;172;p45"/>
          <p:cNvCxnSpPr/>
          <p:nvPr/>
        </p:nvCxnSpPr>
        <p:spPr>
          <a:xfrm>
            <a:off x="3711992" y="5232900"/>
            <a:ext cx="625800" cy="0"/>
          </a:xfrm>
          <a:prstGeom prst="straightConnector1">
            <a:avLst/>
          </a:prstGeom>
          <a:noFill/>
          <a:ln w="25400" cap="flat" cmpd="sng">
            <a:solidFill>
              <a:schemeClr val="dk1"/>
            </a:solidFill>
            <a:prstDash val="solid"/>
            <a:miter lim="800000"/>
            <a:headEnd type="none" w="sm" len="sm"/>
            <a:tailEnd type="triangle" w="med" len="med"/>
          </a:ln>
        </p:spPr>
      </p:cxnSp>
      <p:sp>
        <p:nvSpPr>
          <p:cNvPr id="173" name="Google Shape;173;p45"/>
          <p:cNvSpPr/>
          <p:nvPr/>
        </p:nvSpPr>
        <p:spPr>
          <a:xfrm>
            <a:off x="714017" y="4543356"/>
            <a:ext cx="4510500" cy="1224000"/>
          </a:xfrm>
          <a:prstGeom prst="roundRect">
            <a:avLst>
              <a:gd name="adj" fmla="val 16667"/>
            </a:avLst>
          </a:prstGeom>
          <a:noFill/>
          <a:ln w="1905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grpSp>
        <p:nvGrpSpPr>
          <p:cNvPr id="174" name="Google Shape;174;p45"/>
          <p:cNvGrpSpPr/>
          <p:nvPr/>
        </p:nvGrpSpPr>
        <p:grpSpPr>
          <a:xfrm>
            <a:off x="857355" y="4650027"/>
            <a:ext cx="2838956" cy="1023539"/>
            <a:chOff x="7541090" y="5267230"/>
            <a:chExt cx="2206900" cy="815244"/>
          </a:xfrm>
        </p:grpSpPr>
        <p:sp>
          <p:nvSpPr>
            <p:cNvPr id="175" name="Google Shape;175;p45"/>
            <p:cNvSpPr/>
            <p:nvPr/>
          </p:nvSpPr>
          <p:spPr>
            <a:xfrm>
              <a:off x="7541090" y="5267230"/>
              <a:ext cx="2206900" cy="815244"/>
            </a:xfrm>
            <a:prstGeom prst="roundRect">
              <a:avLst>
                <a:gd name="adj" fmla="val 16667"/>
              </a:avLst>
            </a:prstGeom>
            <a:noFill/>
            <a:ln w="2540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76" name="Google Shape;176;p45"/>
            <p:cNvSpPr/>
            <p:nvPr/>
          </p:nvSpPr>
          <p:spPr>
            <a:xfrm>
              <a:off x="8827667" y="5845625"/>
              <a:ext cx="597609" cy="196471"/>
            </a:xfrm>
            <a:prstGeom prst="rect">
              <a:avLst/>
            </a:prstGeom>
            <a:solidFill>
              <a:srgbClr val="BF9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HSAPP</a:t>
              </a:r>
              <a:endParaRPr sz="1400" b="0" i="0" u="none" strike="noStrike" cap="none">
                <a:solidFill>
                  <a:srgbClr val="000000"/>
                </a:solidFill>
                <a:latin typeface="Arial"/>
                <a:ea typeface="Arial"/>
                <a:cs typeface="Arial"/>
                <a:sym typeface="Arial"/>
              </a:endParaRPr>
            </a:p>
          </p:txBody>
        </p:sp>
        <p:sp>
          <p:nvSpPr>
            <p:cNvPr id="177" name="Google Shape;177;p45"/>
            <p:cNvSpPr/>
            <p:nvPr/>
          </p:nvSpPr>
          <p:spPr>
            <a:xfrm>
              <a:off x="8801753" y="5293651"/>
              <a:ext cx="867144" cy="43291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Dispatcher</a:t>
              </a:r>
              <a:endParaRPr sz="1400" b="0" i="0" u="none" strike="noStrike" cap="none">
                <a:solidFill>
                  <a:srgbClr val="000000"/>
                </a:solidFill>
                <a:latin typeface="Arial"/>
                <a:ea typeface="Arial"/>
                <a:cs typeface="Arial"/>
                <a:sym typeface="Arial"/>
              </a:endParaRPr>
            </a:p>
          </p:txBody>
        </p:sp>
      </p:grpSp>
      <p:sp>
        <p:nvSpPr>
          <p:cNvPr id="178" name="Google Shape;178;p45"/>
          <p:cNvSpPr txBox="1"/>
          <p:nvPr/>
        </p:nvSpPr>
        <p:spPr>
          <a:xfrm>
            <a:off x="1368364" y="5883852"/>
            <a:ext cx="8322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Calibri"/>
                <a:ea typeface="Calibri"/>
                <a:cs typeface="Calibri"/>
                <a:sym typeface="Calibri"/>
              </a:rPr>
              <a:t>GPU 1</a:t>
            </a:r>
            <a:endParaRPr sz="1400" b="0" i="0" u="none" strike="noStrike" cap="none">
              <a:solidFill>
                <a:srgbClr val="000000"/>
              </a:solidFill>
              <a:latin typeface="Arial"/>
              <a:ea typeface="Arial"/>
              <a:cs typeface="Arial"/>
              <a:sym typeface="Arial"/>
            </a:endParaRPr>
          </a:p>
        </p:txBody>
      </p:sp>
      <p:sp>
        <p:nvSpPr>
          <p:cNvPr id="180" name="Google Shape;180;p45"/>
          <p:cNvSpPr/>
          <p:nvPr/>
        </p:nvSpPr>
        <p:spPr>
          <a:xfrm>
            <a:off x="1020174" y="1299101"/>
            <a:ext cx="2336886" cy="774470"/>
          </a:xfrm>
          <a:prstGeom prst="roundRect">
            <a:avLst>
              <a:gd name="adj" fmla="val 16667"/>
            </a:avLst>
          </a:prstGeom>
          <a:solidFill>
            <a:srgbClr val="BBD6EE"/>
          </a:solidFill>
          <a:ln w="28575"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2400" b="0" i="0" u="none" strike="noStrike" cap="none" dirty="0">
                <a:solidFill>
                  <a:schemeClr val="dk1"/>
                </a:solidFill>
                <a:latin typeface="Calibri"/>
                <a:ea typeface="Calibri"/>
                <a:cs typeface="Calibri"/>
                <a:sym typeface="Calibri"/>
              </a:rPr>
              <a:t>User Space SW</a:t>
            </a:r>
            <a:endParaRPr sz="1800" b="0" i="0" u="none" strike="noStrike" cap="none" dirty="0">
              <a:solidFill>
                <a:srgbClr val="000000"/>
              </a:solidFill>
              <a:latin typeface="Arial"/>
              <a:ea typeface="Arial"/>
              <a:cs typeface="Arial"/>
              <a:sym typeface="Arial"/>
            </a:endParaRPr>
          </a:p>
        </p:txBody>
      </p:sp>
      <p:cxnSp>
        <p:nvCxnSpPr>
          <p:cNvPr id="181" name="Google Shape;181;p45"/>
          <p:cNvCxnSpPr>
            <a:cxnSpLocks/>
            <a:stCxn id="180" idx="2"/>
          </p:cNvCxnSpPr>
          <p:nvPr/>
        </p:nvCxnSpPr>
        <p:spPr>
          <a:xfrm>
            <a:off x="2188617" y="2073571"/>
            <a:ext cx="11947" cy="1139074"/>
          </a:xfrm>
          <a:prstGeom prst="straightConnector1">
            <a:avLst/>
          </a:prstGeom>
          <a:noFill/>
          <a:ln w="25400" cap="flat" cmpd="sng">
            <a:solidFill>
              <a:schemeClr val="dk1"/>
            </a:solidFill>
            <a:prstDash val="solid"/>
            <a:miter lim="800000"/>
            <a:headEnd type="none" w="sm" len="sm"/>
            <a:tailEnd type="triangle" w="med" len="med"/>
          </a:ln>
        </p:spPr>
      </p:cxnSp>
      <p:sp>
        <p:nvSpPr>
          <p:cNvPr id="182" name="Google Shape;182;p45"/>
          <p:cNvSpPr txBox="1"/>
          <p:nvPr/>
        </p:nvSpPr>
        <p:spPr>
          <a:xfrm>
            <a:off x="2200564" y="2226155"/>
            <a:ext cx="1048800"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2400" b="1" i="0" u="none" strike="noStrike" cap="none" dirty="0" err="1">
                <a:solidFill>
                  <a:schemeClr val="dk1"/>
                </a:solidFill>
                <a:latin typeface="Arial"/>
                <a:ea typeface="Arial"/>
                <a:cs typeface="Arial"/>
                <a:sym typeface="Arial"/>
              </a:rPr>
              <a:t>ioctl</a:t>
            </a:r>
            <a:r>
              <a:rPr lang="en-US" sz="2400" b="1" i="0" u="none" strike="noStrike" cap="none" dirty="0">
                <a:solidFill>
                  <a:schemeClr val="dk1"/>
                </a:solidFill>
                <a:latin typeface="Arial"/>
                <a:ea typeface="Arial"/>
                <a:cs typeface="Arial"/>
                <a:sym typeface="Arial"/>
              </a:rPr>
              <a:t>()</a:t>
            </a:r>
            <a:endParaRPr sz="2000" b="1" i="0" u="none" strike="noStrike" cap="none" dirty="0">
              <a:solidFill>
                <a:srgbClr val="000000"/>
              </a:solidFill>
              <a:latin typeface="Arial"/>
              <a:ea typeface="Arial"/>
              <a:cs typeface="Arial"/>
              <a:sym typeface="Arial"/>
            </a:endParaRPr>
          </a:p>
        </p:txBody>
      </p:sp>
      <p:sp>
        <p:nvSpPr>
          <p:cNvPr id="183" name="Google Shape;183;p45"/>
          <p:cNvSpPr txBox="1"/>
          <p:nvPr/>
        </p:nvSpPr>
        <p:spPr>
          <a:xfrm>
            <a:off x="1972720" y="4685853"/>
            <a:ext cx="3996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CP</a:t>
            </a:r>
            <a:endParaRPr sz="1400" b="0" i="0" u="none" strike="noStrike" cap="none">
              <a:solidFill>
                <a:srgbClr val="000000"/>
              </a:solidFill>
              <a:latin typeface="Arial"/>
              <a:ea typeface="Arial"/>
              <a:cs typeface="Arial"/>
              <a:sym typeface="Arial"/>
            </a:endParaRPr>
          </a:p>
        </p:txBody>
      </p:sp>
      <p:grpSp>
        <p:nvGrpSpPr>
          <p:cNvPr id="184" name="Google Shape;184;p45"/>
          <p:cNvGrpSpPr/>
          <p:nvPr/>
        </p:nvGrpSpPr>
        <p:grpSpPr>
          <a:xfrm>
            <a:off x="1789931" y="5397792"/>
            <a:ext cx="455336" cy="152400"/>
            <a:chOff x="9559148" y="3657374"/>
            <a:chExt cx="455336" cy="152400"/>
          </a:xfrm>
        </p:grpSpPr>
        <p:cxnSp>
          <p:nvCxnSpPr>
            <p:cNvPr id="185" name="Google Shape;185;p45"/>
            <p:cNvCxnSpPr/>
            <p:nvPr/>
          </p:nvCxnSpPr>
          <p:spPr>
            <a:xfrm rot="10800000">
              <a:off x="9559148" y="3657374"/>
              <a:ext cx="455336" cy="0"/>
            </a:xfrm>
            <a:prstGeom prst="straightConnector1">
              <a:avLst/>
            </a:prstGeom>
            <a:noFill/>
            <a:ln w="15875" cap="flat" cmpd="sng">
              <a:solidFill>
                <a:schemeClr val="dk1"/>
              </a:solidFill>
              <a:prstDash val="solid"/>
              <a:miter lim="800000"/>
              <a:headEnd type="none" w="sm" len="sm"/>
              <a:tailEnd type="none" w="sm" len="sm"/>
            </a:ln>
          </p:spPr>
        </p:cxnSp>
        <p:cxnSp>
          <p:nvCxnSpPr>
            <p:cNvPr id="186" name="Google Shape;186;p45"/>
            <p:cNvCxnSpPr/>
            <p:nvPr/>
          </p:nvCxnSpPr>
          <p:spPr>
            <a:xfrm rot="10800000">
              <a:off x="9559148" y="3809774"/>
              <a:ext cx="455336" cy="0"/>
            </a:xfrm>
            <a:prstGeom prst="straightConnector1">
              <a:avLst/>
            </a:prstGeom>
            <a:noFill/>
            <a:ln w="15875" cap="flat" cmpd="sng">
              <a:solidFill>
                <a:schemeClr val="dk1"/>
              </a:solidFill>
              <a:prstDash val="solid"/>
              <a:miter lim="800000"/>
              <a:headEnd type="none" w="sm" len="sm"/>
              <a:tailEnd type="none" w="sm" len="sm"/>
            </a:ln>
          </p:spPr>
        </p:cxnSp>
        <p:cxnSp>
          <p:nvCxnSpPr>
            <p:cNvPr id="187" name="Google Shape;187;p45"/>
            <p:cNvCxnSpPr/>
            <p:nvPr/>
          </p:nvCxnSpPr>
          <p:spPr>
            <a:xfrm flipH="1">
              <a:off x="10006766"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188" name="Google Shape;188;p45"/>
            <p:cNvCxnSpPr/>
            <p:nvPr/>
          </p:nvCxnSpPr>
          <p:spPr>
            <a:xfrm flipH="1">
              <a:off x="9916222"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189" name="Google Shape;189;p45"/>
            <p:cNvCxnSpPr/>
            <p:nvPr/>
          </p:nvCxnSpPr>
          <p:spPr>
            <a:xfrm flipH="1">
              <a:off x="9828060"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190" name="Google Shape;190;p45"/>
            <p:cNvCxnSpPr/>
            <p:nvPr/>
          </p:nvCxnSpPr>
          <p:spPr>
            <a:xfrm flipH="1">
              <a:off x="9739898" y="3657374"/>
              <a:ext cx="1" cy="152400"/>
            </a:xfrm>
            <a:prstGeom prst="straightConnector1">
              <a:avLst/>
            </a:prstGeom>
            <a:noFill/>
            <a:ln w="15875" cap="flat" cmpd="sng">
              <a:solidFill>
                <a:schemeClr val="dk1"/>
              </a:solidFill>
              <a:prstDash val="solid"/>
              <a:miter lim="800000"/>
              <a:headEnd type="none" w="sm" len="sm"/>
              <a:tailEnd type="none" w="sm" len="sm"/>
            </a:ln>
          </p:spPr>
        </p:cxnSp>
      </p:grpSp>
      <p:sp>
        <p:nvSpPr>
          <p:cNvPr id="191" name="Google Shape;191;p45"/>
          <p:cNvSpPr txBox="1"/>
          <p:nvPr/>
        </p:nvSpPr>
        <p:spPr>
          <a:xfrm>
            <a:off x="1518988" y="5145542"/>
            <a:ext cx="9606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Calibri"/>
                <a:ea typeface="Calibri"/>
                <a:cs typeface="Calibri"/>
                <a:sym typeface="Calibri"/>
              </a:rPr>
              <a:t>HW queue</a:t>
            </a:r>
            <a:endParaRPr sz="1400" b="0" i="0" u="none" strike="noStrike" cap="none">
              <a:solidFill>
                <a:srgbClr val="000000"/>
              </a:solidFill>
              <a:latin typeface="Arial"/>
              <a:ea typeface="Arial"/>
              <a:cs typeface="Arial"/>
              <a:sym typeface="Arial"/>
            </a:endParaRPr>
          </a:p>
        </p:txBody>
      </p:sp>
      <p:sp>
        <p:nvSpPr>
          <p:cNvPr id="192" name="Google Shape;192;p45"/>
          <p:cNvSpPr/>
          <p:nvPr/>
        </p:nvSpPr>
        <p:spPr>
          <a:xfrm>
            <a:off x="915681" y="4760939"/>
            <a:ext cx="988800" cy="384000"/>
          </a:xfrm>
          <a:prstGeom prst="rect">
            <a:avLst/>
          </a:prstGeom>
          <a:solidFill>
            <a:srgbClr val="BF9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HW Queue Scheduler</a:t>
            </a:r>
            <a:endParaRPr sz="1400" b="0" i="0" u="none" strike="noStrike" cap="none">
              <a:solidFill>
                <a:srgbClr val="000000"/>
              </a:solidFill>
              <a:latin typeface="Arial"/>
              <a:ea typeface="Arial"/>
              <a:cs typeface="Arial"/>
              <a:sym typeface="Arial"/>
            </a:endParaRPr>
          </a:p>
        </p:txBody>
      </p:sp>
      <p:cxnSp>
        <p:nvCxnSpPr>
          <p:cNvPr id="193" name="Google Shape;193;p45"/>
          <p:cNvCxnSpPr>
            <a:stCxn id="192" idx="2"/>
          </p:cNvCxnSpPr>
          <p:nvPr/>
        </p:nvCxnSpPr>
        <p:spPr>
          <a:xfrm rot="-5400000" flipH="1">
            <a:off x="1411131" y="5143889"/>
            <a:ext cx="333600" cy="335700"/>
          </a:xfrm>
          <a:prstGeom prst="bentConnector2">
            <a:avLst/>
          </a:prstGeom>
          <a:noFill/>
          <a:ln w="25400" cap="flat" cmpd="sng">
            <a:solidFill>
              <a:schemeClr val="dk1"/>
            </a:solidFill>
            <a:prstDash val="solid"/>
            <a:miter lim="800000"/>
            <a:headEnd type="none" w="sm" len="sm"/>
            <a:tailEnd type="triangle" w="med" len="med"/>
          </a:ln>
        </p:spPr>
      </p:cxnSp>
      <p:cxnSp>
        <p:nvCxnSpPr>
          <p:cNvPr id="194" name="Google Shape;194;p45"/>
          <p:cNvCxnSpPr/>
          <p:nvPr/>
        </p:nvCxnSpPr>
        <p:spPr>
          <a:xfrm>
            <a:off x="2263847" y="5436996"/>
            <a:ext cx="241500" cy="0"/>
          </a:xfrm>
          <a:prstGeom prst="straightConnector1">
            <a:avLst/>
          </a:prstGeom>
          <a:noFill/>
          <a:ln w="25400" cap="flat" cmpd="sng">
            <a:solidFill>
              <a:schemeClr val="dk1"/>
            </a:solidFill>
            <a:prstDash val="solid"/>
            <a:miter lim="800000"/>
            <a:headEnd type="none" w="sm" len="sm"/>
            <a:tailEnd type="triangle" w="med" len="med"/>
          </a:ln>
        </p:spPr>
      </p:cxnSp>
      <p:cxnSp>
        <p:nvCxnSpPr>
          <p:cNvPr id="195" name="Google Shape;195;p45"/>
          <p:cNvCxnSpPr/>
          <p:nvPr/>
        </p:nvCxnSpPr>
        <p:spPr>
          <a:xfrm rot="10800000">
            <a:off x="2899622" y="5224878"/>
            <a:ext cx="0" cy="142200"/>
          </a:xfrm>
          <a:prstGeom prst="straightConnector1">
            <a:avLst/>
          </a:prstGeom>
          <a:noFill/>
          <a:ln w="25400" cap="flat" cmpd="sng">
            <a:solidFill>
              <a:schemeClr val="dk1"/>
            </a:solidFill>
            <a:prstDash val="solid"/>
            <a:miter lim="800000"/>
            <a:headEnd type="none" w="sm" len="sm"/>
            <a:tailEnd type="triangle" w="med" len="med"/>
          </a:ln>
        </p:spPr>
      </p:cxnSp>
      <p:sp>
        <p:nvSpPr>
          <p:cNvPr id="196" name="Google Shape;196;p45"/>
          <p:cNvSpPr txBox="1"/>
          <p:nvPr/>
        </p:nvSpPr>
        <p:spPr>
          <a:xfrm>
            <a:off x="3729277" y="4933566"/>
            <a:ext cx="639600" cy="5541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work-</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groups</a:t>
            </a:r>
            <a:endParaRPr sz="1400" b="0" i="0" u="none" strike="noStrike" cap="none">
              <a:solidFill>
                <a:srgbClr val="000000"/>
              </a:solidFill>
              <a:latin typeface="Arial"/>
              <a:ea typeface="Arial"/>
              <a:cs typeface="Arial"/>
              <a:sym typeface="Arial"/>
            </a:endParaRPr>
          </a:p>
        </p:txBody>
      </p:sp>
      <p:grpSp>
        <p:nvGrpSpPr>
          <p:cNvPr id="197" name="Google Shape;197;p45"/>
          <p:cNvGrpSpPr/>
          <p:nvPr/>
        </p:nvGrpSpPr>
        <p:grpSpPr>
          <a:xfrm>
            <a:off x="10367132" y="4925201"/>
            <a:ext cx="760582" cy="567457"/>
            <a:chOff x="4648096" y="5456695"/>
            <a:chExt cx="760582" cy="567457"/>
          </a:xfrm>
        </p:grpSpPr>
        <p:sp>
          <p:nvSpPr>
            <p:cNvPr id="198" name="Google Shape;198;p45"/>
            <p:cNvSpPr/>
            <p:nvPr/>
          </p:nvSpPr>
          <p:spPr>
            <a:xfrm>
              <a:off x="4788159" y="5456695"/>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199" name="Google Shape;199;p45"/>
            <p:cNvSpPr/>
            <p:nvPr/>
          </p:nvSpPr>
          <p:spPr>
            <a:xfrm>
              <a:off x="4740616" y="5494848"/>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200" name="Google Shape;200;p45"/>
            <p:cNvSpPr/>
            <p:nvPr/>
          </p:nvSpPr>
          <p:spPr>
            <a:xfrm>
              <a:off x="4695639" y="5533001"/>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201" name="Google Shape;201;p45"/>
            <p:cNvSpPr/>
            <p:nvPr/>
          </p:nvSpPr>
          <p:spPr>
            <a:xfrm>
              <a:off x="4648096" y="5571154"/>
              <a:ext cx="620519" cy="452998"/>
            </a:xfrm>
            <a:prstGeom prst="roundRect">
              <a:avLst>
                <a:gd name="adj" fmla="val 16667"/>
              </a:avLst>
            </a:prstGeom>
            <a:solidFill>
              <a:srgbClr val="2E75B5"/>
            </a:solidFill>
            <a:ln w="1905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Calibri"/>
                  <a:ea typeface="Calibri"/>
                  <a:cs typeface="Calibri"/>
                  <a:sym typeface="Calibri"/>
                </a:rPr>
                <a:t>CU</a:t>
              </a:r>
              <a:endParaRPr sz="1400" b="0" i="0" u="none" strike="noStrike" cap="none">
                <a:solidFill>
                  <a:srgbClr val="000000"/>
                </a:solidFill>
                <a:latin typeface="Arial"/>
                <a:ea typeface="Arial"/>
                <a:cs typeface="Arial"/>
                <a:sym typeface="Arial"/>
              </a:endParaRPr>
            </a:p>
          </p:txBody>
        </p:sp>
      </p:grpSp>
      <p:cxnSp>
        <p:nvCxnSpPr>
          <p:cNvPr id="202" name="Google Shape;202;p45"/>
          <p:cNvCxnSpPr/>
          <p:nvPr/>
        </p:nvCxnSpPr>
        <p:spPr>
          <a:xfrm>
            <a:off x="9704807" y="5302224"/>
            <a:ext cx="625727" cy="0"/>
          </a:xfrm>
          <a:prstGeom prst="straightConnector1">
            <a:avLst/>
          </a:prstGeom>
          <a:noFill/>
          <a:ln w="25400" cap="flat" cmpd="sng">
            <a:solidFill>
              <a:schemeClr val="dk1"/>
            </a:solidFill>
            <a:prstDash val="solid"/>
            <a:miter lim="800000"/>
            <a:headEnd type="none" w="sm" len="sm"/>
            <a:tailEnd type="triangle" w="med" len="med"/>
          </a:ln>
        </p:spPr>
      </p:cxnSp>
      <p:sp>
        <p:nvSpPr>
          <p:cNvPr id="203" name="Google Shape;203;p45"/>
          <p:cNvSpPr/>
          <p:nvPr/>
        </p:nvSpPr>
        <p:spPr>
          <a:xfrm>
            <a:off x="6706832" y="4612680"/>
            <a:ext cx="4510566" cy="1224139"/>
          </a:xfrm>
          <a:prstGeom prst="roundRect">
            <a:avLst>
              <a:gd name="adj" fmla="val 16667"/>
            </a:avLst>
          </a:prstGeom>
          <a:noFill/>
          <a:ln w="1905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grpSp>
        <p:nvGrpSpPr>
          <p:cNvPr id="204" name="Google Shape;204;p45"/>
          <p:cNvGrpSpPr/>
          <p:nvPr/>
        </p:nvGrpSpPr>
        <p:grpSpPr>
          <a:xfrm>
            <a:off x="6850543" y="4719287"/>
            <a:ext cx="2839065" cy="1023529"/>
            <a:chOff x="7541090" y="5267230"/>
            <a:chExt cx="2206900" cy="815244"/>
          </a:xfrm>
        </p:grpSpPr>
        <p:sp>
          <p:nvSpPr>
            <p:cNvPr id="205" name="Google Shape;205;p45"/>
            <p:cNvSpPr/>
            <p:nvPr/>
          </p:nvSpPr>
          <p:spPr>
            <a:xfrm>
              <a:off x="7541090" y="5267230"/>
              <a:ext cx="2206900" cy="815244"/>
            </a:xfrm>
            <a:prstGeom prst="roundRect">
              <a:avLst>
                <a:gd name="adj" fmla="val 16667"/>
              </a:avLst>
            </a:prstGeom>
            <a:noFill/>
            <a:ln w="25400"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sp>
          <p:nvSpPr>
            <p:cNvPr id="206" name="Google Shape;206;p45"/>
            <p:cNvSpPr/>
            <p:nvPr/>
          </p:nvSpPr>
          <p:spPr>
            <a:xfrm>
              <a:off x="8827667" y="5845625"/>
              <a:ext cx="597609" cy="196471"/>
            </a:xfrm>
            <a:prstGeom prst="rect">
              <a:avLst/>
            </a:prstGeom>
            <a:solidFill>
              <a:srgbClr val="BF9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HSAPP</a:t>
              </a:r>
              <a:endParaRPr sz="1400" b="0" i="0" u="none" strike="noStrike" cap="none">
                <a:solidFill>
                  <a:srgbClr val="000000"/>
                </a:solidFill>
                <a:latin typeface="Arial"/>
                <a:ea typeface="Arial"/>
                <a:cs typeface="Arial"/>
                <a:sym typeface="Arial"/>
              </a:endParaRPr>
            </a:p>
          </p:txBody>
        </p:sp>
        <p:sp>
          <p:nvSpPr>
            <p:cNvPr id="207" name="Google Shape;207;p45"/>
            <p:cNvSpPr/>
            <p:nvPr/>
          </p:nvSpPr>
          <p:spPr>
            <a:xfrm>
              <a:off x="8801753" y="5293651"/>
              <a:ext cx="867144" cy="43291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Dispatcher</a:t>
              </a:r>
              <a:endParaRPr sz="1400" b="0" i="0" u="none" strike="noStrike" cap="none">
                <a:solidFill>
                  <a:srgbClr val="000000"/>
                </a:solidFill>
                <a:latin typeface="Arial"/>
                <a:ea typeface="Arial"/>
                <a:cs typeface="Arial"/>
                <a:sym typeface="Arial"/>
              </a:endParaRPr>
            </a:p>
          </p:txBody>
        </p:sp>
      </p:grpSp>
      <p:sp>
        <p:nvSpPr>
          <p:cNvPr id="208" name="Google Shape;208;p45"/>
          <p:cNvSpPr txBox="1"/>
          <p:nvPr/>
        </p:nvSpPr>
        <p:spPr>
          <a:xfrm>
            <a:off x="8251753" y="5927543"/>
            <a:ext cx="1014288"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Calibri"/>
                <a:ea typeface="Calibri"/>
                <a:cs typeface="Calibri"/>
                <a:sym typeface="Calibri"/>
              </a:rPr>
              <a:t>GPU N</a:t>
            </a:r>
            <a:endParaRPr sz="1400" b="0" i="0" u="none" strike="noStrike" cap="none">
              <a:solidFill>
                <a:srgbClr val="000000"/>
              </a:solidFill>
              <a:latin typeface="Arial"/>
              <a:ea typeface="Arial"/>
              <a:cs typeface="Arial"/>
              <a:sym typeface="Arial"/>
            </a:endParaRPr>
          </a:p>
        </p:txBody>
      </p:sp>
      <p:sp>
        <p:nvSpPr>
          <p:cNvPr id="209" name="Google Shape;209;p45"/>
          <p:cNvSpPr txBox="1"/>
          <p:nvPr/>
        </p:nvSpPr>
        <p:spPr>
          <a:xfrm>
            <a:off x="8019760" y="4685927"/>
            <a:ext cx="399468"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CP</a:t>
            </a:r>
            <a:endParaRPr sz="1400" b="0" i="0" u="none" strike="noStrike" cap="none">
              <a:solidFill>
                <a:srgbClr val="000000"/>
              </a:solidFill>
              <a:latin typeface="Arial"/>
              <a:ea typeface="Arial"/>
              <a:cs typeface="Arial"/>
              <a:sym typeface="Arial"/>
            </a:endParaRPr>
          </a:p>
        </p:txBody>
      </p:sp>
      <p:grpSp>
        <p:nvGrpSpPr>
          <p:cNvPr id="210" name="Google Shape;210;p45"/>
          <p:cNvGrpSpPr/>
          <p:nvPr/>
        </p:nvGrpSpPr>
        <p:grpSpPr>
          <a:xfrm>
            <a:off x="7782746" y="5467116"/>
            <a:ext cx="455336" cy="152400"/>
            <a:chOff x="9559148" y="3657374"/>
            <a:chExt cx="455336" cy="152400"/>
          </a:xfrm>
        </p:grpSpPr>
        <p:cxnSp>
          <p:nvCxnSpPr>
            <p:cNvPr id="211" name="Google Shape;211;p45"/>
            <p:cNvCxnSpPr/>
            <p:nvPr/>
          </p:nvCxnSpPr>
          <p:spPr>
            <a:xfrm rot="10800000">
              <a:off x="9559148" y="3657374"/>
              <a:ext cx="455336" cy="0"/>
            </a:xfrm>
            <a:prstGeom prst="straightConnector1">
              <a:avLst/>
            </a:prstGeom>
            <a:noFill/>
            <a:ln w="15875" cap="flat" cmpd="sng">
              <a:solidFill>
                <a:schemeClr val="dk1"/>
              </a:solidFill>
              <a:prstDash val="solid"/>
              <a:miter lim="800000"/>
              <a:headEnd type="none" w="sm" len="sm"/>
              <a:tailEnd type="none" w="sm" len="sm"/>
            </a:ln>
          </p:spPr>
        </p:cxnSp>
        <p:cxnSp>
          <p:nvCxnSpPr>
            <p:cNvPr id="212" name="Google Shape;212;p45"/>
            <p:cNvCxnSpPr/>
            <p:nvPr/>
          </p:nvCxnSpPr>
          <p:spPr>
            <a:xfrm rot="10800000">
              <a:off x="9559148" y="3809774"/>
              <a:ext cx="455336" cy="0"/>
            </a:xfrm>
            <a:prstGeom prst="straightConnector1">
              <a:avLst/>
            </a:prstGeom>
            <a:noFill/>
            <a:ln w="15875" cap="flat" cmpd="sng">
              <a:solidFill>
                <a:schemeClr val="dk1"/>
              </a:solidFill>
              <a:prstDash val="solid"/>
              <a:miter lim="800000"/>
              <a:headEnd type="none" w="sm" len="sm"/>
              <a:tailEnd type="none" w="sm" len="sm"/>
            </a:ln>
          </p:spPr>
        </p:cxnSp>
        <p:cxnSp>
          <p:nvCxnSpPr>
            <p:cNvPr id="213" name="Google Shape;213;p45"/>
            <p:cNvCxnSpPr/>
            <p:nvPr/>
          </p:nvCxnSpPr>
          <p:spPr>
            <a:xfrm flipH="1">
              <a:off x="10006766"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214" name="Google Shape;214;p45"/>
            <p:cNvCxnSpPr/>
            <p:nvPr/>
          </p:nvCxnSpPr>
          <p:spPr>
            <a:xfrm flipH="1">
              <a:off x="9916222"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215" name="Google Shape;215;p45"/>
            <p:cNvCxnSpPr/>
            <p:nvPr/>
          </p:nvCxnSpPr>
          <p:spPr>
            <a:xfrm flipH="1">
              <a:off x="9828060" y="3657374"/>
              <a:ext cx="1" cy="152400"/>
            </a:xfrm>
            <a:prstGeom prst="straightConnector1">
              <a:avLst/>
            </a:prstGeom>
            <a:noFill/>
            <a:ln w="15875" cap="flat" cmpd="sng">
              <a:solidFill>
                <a:schemeClr val="dk1"/>
              </a:solidFill>
              <a:prstDash val="solid"/>
              <a:miter lim="800000"/>
              <a:headEnd type="none" w="sm" len="sm"/>
              <a:tailEnd type="none" w="sm" len="sm"/>
            </a:ln>
          </p:spPr>
        </p:cxnSp>
        <p:cxnSp>
          <p:nvCxnSpPr>
            <p:cNvPr id="216" name="Google Shape;216;p45"/>
            <p:cNvCxnSpPr/>
            <p:nvPr/>
          </p:nvCxnSpPr>
          <p:spPr>
            <a:xfrm flipH="1">
              <a:off x="9739898" y="3657374"/>
              <a:ext cx="1" cy="152400"/>
            </a:xfrm>
            <a:prstGeom prst="straightConnector1">
              <a:avLst/>
            </a:prstGeom>
            <a:noFill/>
            <a:ln w="15875" cap="flat" cmpd="sng">
              <a:solidFill>
                <a:schemeClr val="dk1"/>
              </a:solidFill>
              <a:prstDash val="solid"/>
              <a:miter lim="800000"/>
              <a:headEnd type="none" w="sm" len="sm"/>
              <a:tailEnd type="none" w="sm" len="sm"/>
            </a:ln>
          </p:spPr>
        </p:cxnSp>
      </p:grpSp>
      <p:sp>
        <p:nvSpPr>
          <p:cNvPr id="217" name="Google Shape;217;p45"/>
          <p:cNvSpPr txBox="1"/>
          <p:nvPr/>
        </p:nvSpPr>
        <p:spPr>
          <a:xfrm>
            <a:off x="7511803" y="5214866"/>
            <a:ext cx="96051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Calibri"/>
                <a:ea typeface="Calibri"/>
                <a:cs typeface="Calibri"/>
                <a:sym typeface="Calibri"/>
              </a:rPr>
              <a:t>HW queue</a:t>
            </a:r>
            <a:endParaRPr sz="1400" b="0" i="0" u="none" strike="noStrike" cap="none">
              <a:solidFill>
                <a:srgbClr val="000000"/>
              </a:solidFill>
              <a:latin typeface="Arial"/>
              <a:ea typeface="Arial"/>
              <a:cs typeface="Arial"/>
              <a:sym typeface="Arial"/>
            </a:endParaRPr>
          </a:p>
        </p:txBody>
      </p:sp>
      <p:sp>
        <p:nvSpPr>
          <p:cNvPr id="218" name="Google Shape;218;p45"/>
          <p:cNvSpPr/>
          <p:nvPr/>
        </p:nvSpPr>
        <p:spPr>
          <a:xfrm>
            <a:off x="6908496" y="4830263"/>
            <a:ext cx="988866" cy="384046"/>
          </a:xfrm>
          <a:prstGeom prst="rect">
            <a:avLst/>
          </a:prstGeom>
          <a:solidFill>
            <a:srgbClr val="BF9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HW Queue Scheduler</a:t>
            </a:r>
            <a:endParaRPr sz="1400" b="0" i="0" u="none" strike="noStrike" cap="none">
              <a:solidFill>
                <a:srgbClr val="000000"/>
              </a:solidFill>
              <a:latin typeface="Arial"/>
              <a:ea typeface="Arial"/>
              <a:cs typeface="Arial"/>
              <a:sym typeface="Arial"/>
            </a:endParaRPr>
          </a:p>
        </p:txBody>
      </p:sp>
      <p:cxnSp>
        <p:nvCxnSpPr>
          <p:cNvPr id="219" name="Google Shape;219;p45"/>
          <p:cNvCxnSpPr>
            <a:stCxn id="218" idx="2"/>
          </p:cNvCxnSpPr>
          <p:nvPr/>
        </p:nvCxnSpPr>
        <p:spPr>
          <a:xfrm rot="-5400000" flipH="1">
            <a:off x="7403979" y="5213259"/>
            <a:ext cx="333600" cy="335700"/>
          </a:xfrm>
          <a:prstGeom prst="bentConnector2">
            <a:avLst/>
          </a:prstGeom>
          <a:noFill/>
          <a:ln w="25400" cap="flat" cmpd="sng">
            <a:solidFill>
              <a:schemeClr val="dk1"/>
            </a:solidFill>
            <a:prstDash val="solid"/>
            <a:miter lim="800000"/>
            <a:headEnd type="none" w="sm" len="sm"/>
            <a:tailEnd type="triangle" w="med" len="med"/>
          </a:ln>
        </p:spPr>
      </p:cxnSp>
      <p:cxnSp>
        <p:nvCxnSpPr>
          <p:cNvPr id="220" name="Google Shape;220;p45"/>
          <p:cNvCxnSpPr/>
          <p:nvPr/>
        </p:nvCxnSpPr>
        <p:spPr>
          <a:xfrm>
            <a:off x="8256662" y="5506320"/>
            <a:ext cx="241418" cy="1"/>
          </a:xfrm>
          <a:prstGeom prst="straightConnector1">
            <a:avLst/>
          </a:prstGeom>
          <a:noFill/>
          <a:ln w="25400" cap="flat" cmpd="sng">
            <a:solidFill>
              <a:schemeClr val="dk1"/>
            </a:solidFill>
            <a:prstDash val="solid"/>
            <a:miter lim="800000"/>
            <a:headEnd type="none" w="sm" len="sm"/>
            <a:tailEnd type="triangle" w="med" len="med"/>
          </a:ln>
        </p:spPr>
      </p:cxnSp>
      <p:cxnSp>
        <p:nvCxnSpPr>
          <p:cNvPr id="221" name="Google Shape;221;p45"/>
          <p:cNvCxnSpPr/>
          <p:nvPr/>
        </p:nvCxnSpPr>
        <p:spPr>
          <a:xfrm rot="10800000">
            <a:off x="8892437" y="5294074"/>
            <a:ext cx="0" cy="142328"/>
          </a:xfrm>
          <a:prstGeom prst="straightConnector1">
            <a:avLst/>
          </a:prstGeom>
          <a:noFill/>
          <a:ln w="25400" cap="flat" cmpd="sng">
            <a:solidFill>
              <a:schemeClr val="dk1"/>
            </a:solidFill>
            <a:prstDash val="solid"/>
            <a:miter lim="800000"/>
            <a:headEnd type="none" w="sm" len="sm"/>
            <a:tailEnd type="triangle" w="med" len="med"/>
          </a:ln>
        </p:spPr>
      </p:cxnSp>
      <p:sp>
        <p:nvSpPr>
          <p:cNvPr id="222" name="Google Shape;222;p45"/>
          <p:cNvSpPr txBox="1"/>
          <p:nvPr/>
        </p:nvSpPr>
        <p:spPr>
          <a:xfrm>
            <a:off x="9722092" y="5002890"/>
            <a:ext cx="639534" cy="55399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work-</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groups</a:t>
            </a:r>
            <a:endParaRPr sz="1400" b="0" i="0" u="none" strike="noStrike" cap="none">
              <a:solidFill>
                <a:srgbClr val="000000"/>
              </a:solidFill>
              <a:latin typeface="Arial"/>
              <a:ea typeface="Arial"/>
              <a:cs typeface="Arial"/>
              <a:sym typeface="Arial"/>
            </a:endParaRPr>
          </a:p>
        </p:txBody>
      </p:sp>
      <p:sp>
        <p:nvSpPr>
          <p:cNvPr id="223" name="Google Shape;223;p45"/>
          <p:cNvSpPr/>
          <p:nvPr/>
        </p:nvSpPr>
        <p:spPr>
          <a:xfrm>
            <a:off x="5524876" y="5139545"/>
            <a:ext cx="217583" cy="217583"/>
          </a:xfrm>
          <a:prstGeom prst="ellipse">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4" name="Google Shape;224;p45"/>
          <p:cNvSpPr/>
          <p:nvPr/>
        </p:nvSpPr>
        <p:spPr>
          <a:xfrm>
            <a:off x="6069134" y="5139229"/>
            <a:ext cx="217583" cy="217583"/>
          </a:xfrm>
          <a:prstGeom prst="ellipse">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5" name="Google Shape;225;p45"/>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116</a:t>
            </a:fld>
            <a:endParaRPr/>
          </a:p>
        </p:txBody>
      </p:sp>
      <p:sp>
        <p:nvSpPr>
          <p:cNvPr id="226" name="Google Shape;226;p45"/>
          <p:cNvSpPr/>
          <p:nvPr/>
        </p:nvSpPr>
        <p:spPr>
          <a:xfrm>
            <a:off x="6439497" y="4436770"/>
            <a:ext cx="5055908" cy="1490774"/>
          </a:xfrm>
          <a:prstGeom prst="frame">
            <a:avLst>
              <a:gd name="adj1" fmla="val 3165"/>
            </a:avLst>
          </a:prstGeom>
          <a:solidFill>
            <a:srgbClr val="FF000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7" name="Google Shape;227;p45"/>
          <p:cNvSpPr/>
          <p:nvPr/>
        </p:nvSpPr>
        <p:spPr>
          <a:xfrm>
            <a:off x="1063639" y="3026733"/>
            <a:ext cx="2202600" cy="985628"/>
          </a:xfrm>
          <a:prstGeom prst="frame">
            <a:avLst>
              <a:gd name="adj1" fmla="val 4815"/>
            </a:avLst>
          </a:prstGeom>
          <a:solidFill>
            <a:srgbClr val="FF000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cxnSp>
        <p:nvCxnSpPr>
          <p:cNvPr id="228" name="Google Shape;228;p45"/>
          <p:cNvCxnSpPr>
            <a:cxnSpLocks/>
            <a:stCxn id="227" idx="3"/>
          </p:cNvCxnSpPr>
          <p:nvPr/>
        </p:nvCxnSpPr>
        <p:spPr>
          <a:xfrm flipV="1">
            <a:off x="3266239" y="2254065"/>
            <a:ext cx="1728597" cy="1265482"/>
          </a:xfrm>
          <a:prstGeom prst="straightConnector1">
            <a:avLst/>
          </a:prstGeom>
          <a:noFill/>
          <a:ln w="57150" cap="flat" cmpd="sng">
            <a:solidFill>
              <a:srgbClr val="FF0000"/>
            </a:solidFill>
            <a:prstDash val="solid"/>
            <a:round/>
            <a:headEnd type="triangle" w="med" len="med"/>
            <a:tailEnd type="none" w="sm" len="sm"/>
          </a:ln>
          <a:effectLst>
            <a:outerShdw blurRad="50800" dist="38100" dir="5400000" algn="t" rotWithShape="0">
              <a:srgbClr val="000000">
                <a:alpha val="40000"/>
              </a:srgbClr>
            </a:outerShdw>
          </a:effectLst>
        </p:spPr>
      </p:cxnSp>
      <p:cxnSp>
        <p:nvCxnSpPr>
          <p:cNvPr id="229" name="Google Shape;229;p45"/>
          <p:cNvCxnSpPr>
            <a:cxnSpLocks/>
            <a:stCxn id="226" idx="0"/>
          </p:cNvCxnSpPr>
          <p:nvPr/>
        </p:nvCxnSpPr>
        <p:spPr>
          <a:xfrm flipV="1">
            <a:off x="8967451" y="2226155"/>
            <a:ext cx="524892" cy="2210615"/>
          </a:xfrm>
          <a:prstGeom prst="straightConnector1">
            <a:avLst/>
          </a:prstGeom>
          <a:noFill/>
          <a:ln w="57150" cap="flat" cmpd="sng">
            <a:solidFill>
              <a:srgbClr val="FF0000"/>
            </a:solidFill>
            <a:prstDash val="solid"/>
            <a:round/>
            <a:headEnd type="triangle" w="med" len="med"/>
            <a:tailEnd type="none" w="sm" len="sm"/>
          </a:ln>
          <a:effectLst>
            <a:outerShdw blurRad="50800" dist="38100" dir="5400000" algn="t" rotWithShape="0">
              <a:srgbClr val="000000">
                <a:alpha val="40000"/>
              </a:srgbClr>
            </a:outerShdw>
          </a:effectLst>
        </p:spPr>
      </p:cxnSp>
      <p:sp>
        <p:nvSpPr>
          <p:cNvPr id="230" name="Google Shape;230;p45"/>
          <p:cNvSpPr txBox="1">
            <a:spLocks noGrp="1"/>
          </p:cNvSpPr>
          <p:nvPr>
            <p:ph type="body" idx="1"/>
          </p:nvPr>
        </p:nvSpPr>
        <p:spPr>
          <a:xfrm>
            <a:off x="8564543" y="1294152"/>
            <a:ext cx="3509947" cy="959913"/>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dk1"/>
              </a:buClr>
              <a:buSzPts val="2800"/>
              <a:buNone/>
            </a:pPr>
            <a:r>
              <a:rPr lang="en-US" dirty="0"/>
              <a:t>Replicate the GPU Components</a:t>
            </a:r>
            <a:endParaRPr dirty="0"/>
          </a:p>
        </p:txBody>
      </p:sp>
      <p:sp>
        <p:nvSpPr>
          <p:cNvPr id="231" name="Google Shape;231;p45"/>
          <p:cNvSpPr txBox="1"/>
          <p:nvPr/>
        </p:nvSpPr>
        <p:spPr>
          <a:xfrm>
            <a:off x="4994836" y="1419287"/>
            <a:ext cx="3510000" cy="9600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0" i="0" u="none" strike="noStrike" cap="none" dirty="0" err="1">
                <a:solidFill>
                  <a:schemeClr val="dk1"/>
                </a:solidFill>
                <a:latin typeface="Calibri"/>
                <a:ea typeface="Calibri"/>
                <a:cs typeface="Calibri"/>
                <a:sym typeface="Calibri"/>
              </a:rPr>
              <a:t>ROCk</a:t>
            </a:r>
            <a:r>
              <a:rPr lang="en-US" sz="2800" b="0" i="0" u="none" strike="noStrike" cap="none" dirty="0">
                <a:solidFill>
                  <a:schemeClr val="dk1"/>
                </a:solidFill>
                <a:latin typeface="Calibri"/>
                <a:ea typeface="Calibri"/>
                <a:cs typeface="Calibri"/>
                <a:sym typeface="Calibri"/>
              </a:rPr>
              <a:t> support for multi-GPU</a:t>
            </a:r>
            <a:endParaRPr sz="1400" b="0" i="0" u="none" strike="noStrike" cap="none" dirty="0">
              <a:solidFill>
                <a:srgbClr val="000000"/>
              </a:solidFill>
              <a:latin typeface="Arial"/>
              <a:ea typeface="Arial"/>
              <a:cs typeface="Arial"/>
              <a:sym typeface="Arial"/>
            </a:endParaRPr>
          </a:p>
        </p:txBody>
      </p:sp>
      <p:sp>
        <p:nvSpPr>
          <p:cNvPr id="232" name="Google Shape;232;p45"/>
          <p:cNvSpPr txBox="1"/>
          <p:nvPr/>
        </p:nvSpPr>
        <p:spPr>
          <a:xfrm>
            <a:off x="737822" y="62150"/>
            <a:ext cx="105156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Calibri"/>
              <a:buNone/>
            </a:pPr>
            <a:r>
              <a:rPr lang="en-US" sz="4800" b="1" i="0" u="none" strike="noStrike" cap="none" dirty="0">
                <a:solidFill>
                  <a:schemeClr val="dk1"/>
                </a:solidFill>
                <a:latin typeface="Calibri"/>
                <a:ea typeface="Calibri"/>
                <a:cs typeface="Calibri"/>
                <a:sym typeface="Calibri"/>
              </a:rPr>
              <a:t>Enabling Multi-</a:t>
            </a:r>
            <a:r>
              <a:rPr lang="en-US" sz="4800" b="1" i="0" u="none" strike="noStrike" cap="none" dirty="0" err="1">
                <a:solidFill>
                  <a:schemeClr val="dk1"/>
                </a:solidFill>
                <a:latin typeface="Calibri"/>
                <a:ea typeface="Calibri"/>
                <a:cs typeface="Calibri"/>
                <a:sym typeface="Calibri"/>
              </a:rPr>
              <a:t>Chiplet</a:t>
            </a:r>
            <a:r>
              <a:rPr lang="en-US" sz="4800" b="1" i="0" u="none" strike="noStrike" cap="none" dirty="0">
                <a:solidFill>
                  <a:schemeClr val="dk1"/>
                </a:solidFill>
                <a:latin typeface="Calibri"/>
                <a:ea typeface="Calibri"/>
                <a:cs typeface="Calibri"/>
                <a:sym typeface="Calibri"/>
              </a:rPr>
              <a:t> Support</a:t>
            </a:r>
            <a:endParaRPr sz="4400" b="0" i="0" u="none" strike="noStrike" cap="none" dirty="0">
              <a:solidFill>
                <a:schemeClr val="dk1"/>
              </a:solidFill>
              <a:latin typeface="Calibri"/>
              <a:ea typeface="Calibri"/>
              <a:cs typeface="Calibri"/>
              <a:sym typeface="Calibri"/>
            </a:endParaRPr>
          </a:p>
        </p:txBody>
      </p:sp>
      <p:cxnSp>
        <p:nvCxnSpPr>
          <p:cNvPr id="233" name="Google Shape;233;p45"/>
          <p:cNvCxnSpPr>
            <a:cxnSpLocks/>
            <a:endCxn id="209" idx="0"/>
          </p:cNvCxnSpPr>
          <p:nvPr/>
        </p:nvCxnSpPr>
        <p:spPr>
          <a:xfrm rot="16200000" flipH="1">
            <a:off x="4791079" y="1257512"/>
            <a:ext cx="816116" cy="6040714"/>
          </a:xfrm>
          <a:prstGeom prst="bentConnector3">
            <a:avLst>
              <a:gd name="adj1" fmla="val 50000"/>
            </a:avLst>
          </a:prstGeom>
          <a:noFill/>
          <a:ln w="25400" cap="flat" cmpd="sng">
            <a:solidFill>
              <a:schemeClr val="dk1"/>
            </a:solidFill>
            <a:prstDash val="solid"/>
            <a:miter lim="8000"/>
            <a:headEnd type="none" w="sm" len="sm"/>
            <a:tailEnd type="triangle" w="med" len="med"/>
          </a:ln>
        </p:spPr>
      </p:cxnSp>
      <p:cxnSp>
        <p:nvCxnSpPr>
          <p:cNvPr id="234" name="Google Shape;234;p45"/>
          <p:cNvCxnSpPr>
            <a:cxnSpLocks/>
            <a:stCxn id="78" idx="2"/>
            <a:endCxn id="183" idx="0"/>
          </p:cNvCxnSpPr>
          <p:nvPr/>
        </p:nvCxnSpPr>
        <p:spPr>
          <a:xfrm>
            <a:off x="2169746" y="3844613"/>
            <a:ext cx="2774" cy="841240"/>
          </a:xfrm>
          <a:prstGeom prst="straightConnector1">
            <a:avLst/>
          </a:prstGeom>
          <a:noFill/>
          <a:ln w="25400" cap="flat" cmpd="sng">
            <a:solidFill>
              <a:schemeClr val="dk1"/>
            </a:solidFill>
            <a:prstDash val="solid"/>
            <a:miter lim="800000"/>
            <a:headEnd type="none" w="sm" len="sm"/>
            <a:tailEnd type="triangle" w="med" len="med"/>
          </a:ln>
        </p:spPr>
      </p:cxnSp>
      <p:pic>
        <p:nvPicPr>
          <p:cNvPr id="77" name="Google Shape;157;p44" descr="http://gem5.org/wiki/skins/common/images/gem5.png">
            <a:extLst>
              <a:ext uri="{FF2B5EF4-FFF2-40B4-BE49-F238E27FC236}">
                <a16:creationId xmlns:a16="http://schemas.microsoft.com/office/drawing/2014/main" id="{27FC528B-D484-8240-9AB4-32FF5D80F48E}"/>
              </a:ext>
            </a:extLst>
          </p:cNvPr>
          <p:cNvPicPr preferRelativeResize="0"/>
          <p:nvPr/>
        </p:nvPicPr>
        <p:blipFill rotWithShape="1">
          <a:blip r:embed="rId3">
            <a:alphaModFix/>
          </a:blip>
          <a:srcRect/>
          <a:stretch/>
        </p:blipFill>
        <p:spPr>
          <a:xfrm>
            <a:off x="10182431" y="3141115"/>
            <a:ext cx="954078" cy="984978"/>
          </a:xfrm>
          <a:prstGeom prst="rect">
            <a:avLst/>
          </a:prstGeom>
          <a:noFill/>
          <a:ln>
            <a:noFill/>
          </a:ln>
        </p:spPr>
      </p:pic>
      <p:sp>
        <p:nvSpPr>
          <p:cNvPr id="78" name="Google Shape;117;p44">
            <a:extLst>
              <a:ext uri="{FF2B5EF4-FFF2-40B4-BE49-F238E27FC236}">
                <a16:creationId xmlns:a16="http://schemas.microsoft.com/office/drawing/2014/main" id="{FDBC0FAB-331F-3447-9168-0ACC49CD08E0}"/>
              </a:ext>
            </a:extLst>
          </p:cNvPr>
          <p:cNvSpPr/>
          <p:nvPr/>
        </p:nvSpPr>
        <p:spPr>
          <a:xfrm>
            <a:off x="1290087" y="3212645"/>
            <a:ext cx="1759317" cy="631968"/>
          </a:xfrm>
          <a:prstGeom prst="roundRect">
            <a:avLst>
              <a:gd name="adj" fmla="val 16667"/>
            </a:avLst>
          </a:prstGeom>
          <a:solidFill>
            <a:srgbClr val="54813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2000" b="0" i="0" u="none" strike="noStrike" cap="none" dirty="0" err="1">
                <a:solidFill>
                  <a:schemeClr val="lt1"/>
                </a:solidFill>
                <a:latin typeface="Calibri"/>
                <a:ea typeface="Calibri"/>
                <a:cs typeface="Calibri"/>
                <a:sym typeface="Calibri"/>
              </a:rPr>
              <a:t>ROCk</a:t>
            </a:r>
            <a:endParaRPr sz="2000" b="0" i="0" u="none" strike="noStrike" cap="none" dirty="0">
              <a:solidFill>
                <a:schemeClr val="lt1"/>
              </a:solidFill>
              <a:latin typeface="Calibri"/>
              <a:ea typeface="Calibri"/>
              <a:cs typeface="Calibri"/>
              <a:sym typeface="Calibri"/>
            </a:endParaRPr>
          </a:p>
        </p:txBody>
      </p:sp>
      <p:sp>
        <p:nvSpPr>
          <p:cNvPr id="72" name="Google Shape;231;p45">
            <a:extLst>
              <a:ext uri="{FF2B5EF4-FFF2-40B4-BE49-F238E27FC236}">
                <a16:creationId xmlns:a16="http://schemas.microsoft.com/office/drawing/2014/main" id="{BB1BB0C9-5D20-8A43-B6E4-8C14D8893A94}"/>
              </a:ext>
            </a:extLst>
          </p:cNvPr>
          <p:cNvSpPr txBox="1"/>
          <p:nvPr/>
        </p:nvSpPr>
        <p:spPr>
          <a:xfrm>
            <a:off x="6407067" y="3259332"/>
            <a:ext cx="2157476" cy="57012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400" b="1" dirty="0">
                <a:solidFill>
                  <a:schemeClr val="dk1"/>
                </a:solidFill>
                <a:latin typeface="Calibri"/>
                <a:cs typeface="Calibri"/>
                <a:sym typeface="Calibri"/>
              </a:rPr>
              <a:t>gem5 space</a:t>
            </a:r>
            <a:endParaRPr sz="1200" b="1" i="0" u="none" strike="noStrike" cap="none" dirty="0">
              <a:solidFill>
                <a:srgbClr val="000000"/>
              </a:solidFill>
              <a:sym typeface="Arial"/>
            </a:endParaRPr>
          </a:p>
        </p:txBody>
      </p:sp>
    </p:spTree>
    <p:extLst>
      <p:ext uri="{BB962C8B-B14F-4D97-AF65-F5344CB8AC3E}">
        <p14:creationId xmlns:p14="http://schemas.microsoft.com/office/powerpoint/2010/main" val="137554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6"/>
                                        </p:tgtEl>
                                        <p:attrNameLst>
                                          <p:attrName>style.visibility</p:attrName>
                                        </p:attrNameLst>
                                      </p:cBhvr>
                                      <p:to>
                                        <p:strVal val="visible"/>
                                      </p:to>
                                    </p:set>
                                    <p:animEffect transition="in" filter="dissolve">
                                      <p:cBhvr>
                                        <p:cTn id="7" dur="500"/>
                                        <p:tgtEl>
                                          <p:spTgt spid="226"/>
                                        </p:tgtEl>
                                      </p:cBhvr>
                                    </p:animEffect>
                                  </p:childTnLst>
                                </p:cTn>
                              </p:par>
                              <p:par>
                                <p:cTn id="8" presetID="9" presetClass="entr" presetSubtype="0" fill="hold" nodeType="withEffect">
                                  <p:stCondLst>
                                    <p:cond delay="0"/>
                                  </p:stCondLst>
                                  <p:childTnLst>
                                    <p:set>
                                      <p:cBhvr>
                                        <p:cTn id="9" dur="1" fill="hold">
                                          <p:stCondLst>
                                            <p:cond delay="0"/>
                                          </p:stCondLst>
                                        </p:cTn>
                                        <p:tgtEl>
                                          <p:spTgt spid="229"/>
                                        </p:tgtEl>
                                        <p:attrNameLst>
                                          <p:attrName>style.visibility</p:attrName>
                                        </p:attrNameLst>
                                      </p:cBhvr>
                                      <p:to>
                                        <p:strVal val="visible"/>
                                      </p:to>
                                    </p:set>
                                    <p:animEffect transition="in" filter="dissolve">
                                      <p:cBhvr>
                                        <p:cTn id="10" dur="500"/>
                                        <p:tgtEl>
                                          <p:spTgt spid="22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30">
                                            <p:txEl>
                                              <p:pRg st="0" end="0"/>
                                            </p:txEl>
                                          </p:spTgt>
                                        </p:tgtEl>
                                        <p:attrNameLst>
                                          <p:attrName>style.visibility</p:attrName>
                                        </p:attrNameLst>
                                      </p:cBhvr>
                                      <p:to>
                                        <p:strVal val="visible"/>
                                      </p:to>
                                    </p:set>
                                    <p:animEffect transition="in" filter="dissolve">
                                      <p:cBhvr>
                                        <p:cTn id="13" dur="500"/>
                                        <p:tgtEl>
                                          <p:spTgt spid="23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27"/>
                                        </p:tgtEl>
                                        <p:attrNameLst>
                                          <p:attrName>style.visibility</p:attrName>
                                        </p:attrNameLst>
                                      </p:cBhvr>
                                      <p:to>
                                        <p:strVal val="visible"/>
                                      </p:to>
                                    </p:set>
                                    <p:animEffect transition="in" filter="dissolve">
                                      <p:cBhvr>
                                        <p:cTn id="18" dur="500"/>
                                        <p:tgtEl>
                                          <p:spTgt spid="227"/>
                                        </p:tgtEl>
                                      </p:cBhvr>
                                    </p:animEffect>
                                  </p:childTnLst>
                                </p:cTn>
                              </p:par>
                              <p:par>
                                <p:cTn id="19" presetID="9" presetClass="entr" presetSubtype="0" fill="hold" nodeType="withEffect">
                                  <p:stCondLst>
                                    <p:cond delay="0"/>
                                  </p:stCondLst>
                                  <p:childTnLst>
                                    <p:set>
                                      <p:cBhvr>
                                        <p:cTn id="20" dur="1" fill="hold">
                                          <p:stCondLst>
                                            <p:cond delay="0"/>
                                          </p:stCondLst>
                                        </p:cTn>
                                        <p:tgtEl>
                                          <p:spTgt spid="228"/>
                                        </p:tgtEl>
                                        <p:attrNameLst>
                                          <p:attrName>style.visibility</p:attrName>
                                        </p:attrNameLst>
                                      </p:cBhvr>
                                      <p:to>
                                        <p:strVal val="visible"/>
                                      </p:to>
                                    </p:set>
                                    <p:animEffect transition="in" filter="dissolve">
                                      <p:cBhvr>
                                        <p:cTn id="21" dur="500"/>
                                        <p:tgtEl>
                                          <p:spTgt spid="228"/>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31"/>
                                        </p:tgtEl>
                                        <p:attrNameLst>
                                          <p:attrName>style.visibility</p:attrName>
                                        </p:attrNameLst>
                                      </p:cBhvr>
                                      <p:to>
                                        <p:strVal val="visible"/>
                                      </p:to>
                                    </p:set>
                                    <p:animEffect transition="in" filter="dissolve">
                                      <p:cBhvr>
                                        <p:cTn id="24"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p:bldP spid="227" grpId="0" animBg="1"/>
      <p:bldP spid="230" grpId="0" build="p"/>
      <p:bldP spid="231"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6"/>
          <p:cNvSpPr txBox="1">
            <a:spLocks noGrp="1"/>
          </p:cNvSpPr>
          <p:nvPr>
            <p:ph type="title"/>
          </p:nvPr>
        </p:nvSpPr>
        <p:spPr>
          <a:xfrm>
            <a:off x="749697" y="62150"/>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b="1" dirty="0">
                <a:latin typeface="Calibri"/>
                <a:ea typeface="Calibri"/>
                <a:cs typeface="Calibri"/>
                <a:sym typeface="Calibri"/>
              </a:rPr>
              <a:t>Enabling Multi-</a:t>
            </a:r>
            <a:r>
              <a:rPr lang="en-US" sz="4800" b="1" dirty="0" err="1">
                <a:latin typeface="Calibri"/>
                <a:ea typeface="Calibri"/>
                <a:cs typeface="Calibri"/>
                <a:sym typeface="Calibri"/>
              </a:rPr>
              <a:t>Chiplet</a:t>
            </a:r>
            <a:r>
              <a:rPr lang="en-US" sz="4800" b="1" dirty="0">
                <a:latin typeface="Calibri"/>
                <a:ea typeface="Calibri"/>
                <a:cs typeface="Calibri"/>
                <a:sym typeface="Calibri"/>
              </a:rPr>
              <a:t> Support</a:t>
            </a:r>
            <a:endParaRPr dirty="0"/>
          </a:p>
        </p:txBody>
      </p:sp>
      <p:cxnSp>
        <p:nvCxnSpPr>
          <p:cNvPr id="241" name="Google Shape;241;p6"/>
          <p:cNvCxnSpPr>
            <a:stCxn id="242" idx="3"/>
            <a:endCxn id="243" idx="1"/>
          </p:cNvCxnSpPr>
          <p:nvPr/>
        </p:nvCxnSpPr>
        <p:spPr>
          <a:xfrm>
            <a:off x="2163062" y="2551684"/>
            <a:ext cx="1991100" cy="0"/>
          </a:xfrm>
          <a:prstGeom prst="straightConnector1">
            <a:avLst/>
          </a:prstGeom>
          <a:noFill/>
          <a:ln w="12700" cap="flat" cmpd="sng">
            <a:solidFill>
              <a:schemeClr val="dk1"/>
            </a:solidFill>
            <a:prstDash val="solid"/>
            <a:miter lim="800000"/>
            <a:headEnd type="none" w="sm" len="sm"/>
            <a:tailEnd type="none" w="sm" len="sm"/>
          </a:ln>
        </p:spPr>
      </p:cxnSp>
      <p:cxnSp>
        <p:nvCxnSpPr>
          <p:cNvPr id="244" name="Google Shape;244;p6"/>
          <p:cNvCxnSpPr>
            <a:stCxn id="245" idx="2"/>
            <a:endCxn id="246" idx="0"/>
          </p:cNvCxnSpPr>
          <p:nvPr/>
        </p:nvCxnSpPr>
        <p:spPr>
          <a:xfrm rot="-5400000" flipH="1">
            <a:off x="4751475" y="2741609"/>
            <a:ext cx="592500" cy="3044400"/>
          </a:xfrm>
          <a:prstGeom prst="bentConnector3">
            <a:avLst>
              <a:gd name="adj1" fmla="val 68286"/>
            </a:avLst>
          </a:prstGeom>
          <a:noFill/>
          <a:ln w="12700" cap="flat" cmpd="sng">
            <a:solidFill>
              <a:schemeClr val="dk1"/>
            </a:solidFill>
            <a:prstDash val="solid"/>
            <a:miter lim="800000"/>
            <a:headEnd type="none" w="sm" len="sm"/>
            <a:tailEnd type="none" w="sm" len="sm"/>
          </a:ln>
        </p:spPr>
      </p:cxnSp>
      <p:cxnSp>
        <p:nvCxnSpPr>
          <p:cNvPr id="247" name="Google Shape;247;p6"/>
          <p:cNvCxnSpPr>
            <a:stCxn id="248" idx="2"/>
            <a:endCxn id="246" idx="0"/>
          </p:cNvCxnSpPr>
          <p:nvPr/>
        </p:nvCxnSpPr>
        <p:spPr>
          <a:xfrm rot="5400000">
            <a:off x="8567648" y="2223206"/>
            <a:ext cx="339000" cy="4334700"/>
          </a:xfrm>
          <a:prstGeom prst="bentConnector3">
            <a:avLst>
              <a:gd name="adj1" fmla="val 42920"/>
            </a:avLst>
          </a:prstGeom>
          <a:noFill/>
          <a:ln w="12700" cap="flat" cmpd="sng">
            <a:solidFill>
              <a:schemeClr val="dk1"/>
            </a:solidFill>
            <a:prstDash val="solid"/>
            <a:miter lim="800000"/>
            <a:headEnd type="none" w="sm" len="sm"/>
            <a:tailEnd type="none" w="sm" len="sm"/>
          </a:ln>
        </p:spPr>
      </p:cxnSp>
      <p:grpSp>
        <p:nvGrpSpPr>
          <p:cNvPr id="249" name="Google Shape;249;p6"/>
          <p:cNvGrpSpPr/>
          <p:nvPr/>
        </p:nvGrpSpPr>
        <p:grpSpPr>
          <a:xfrm>
            <a:off x="2382525" y="1994055"/>
            <a:ext cx="2286000" cy="1973504"/>
            <a:chOff x="445363" y="1333500"/>
            <a:chExt cx="3048000" cy="2631338"/>
          </a:xfrm>
        </p:grpSpPr>
        <p:cxnSp>
          <p:nvCxnSpPr>
            <p:cNvPr id="250" name="Google Shape;250;p6"/>
            <p:cNvCxnSpPr>
              <a:stCxn id="251" idx="2"/>
              <a:endCxn id="245" idx="0"/>
            </p:cNvCxnSpPr>
            <p:nvPr/>
          </p:nvCxnSpPr>
          <p:spPr>
            <a:xfrm rot="5400000">
              <a:off x="1979113" y="2992813"/>
              <a:ext cx="399600" cy="419100"/>
            </a:xfrm>
            <a:prstGeom prst="bentConnector3">
              <a:avLst>
                <a:gd name="adj1" fmla="val 59171"/>
              </a:avLst>
            </a:prstGeom>
            <a:noFill/>
            <a:ln w="19050" cap="flat" cmpd="sng">
              <a:solidFill>
                <a:schemeClr val="dk1"/>
              </a:solidFill>
              <a:prstDash val="solid"/>
              <a:miter lim="800000"/>
              <a:headEnd type="none" w="sm" len="sm"/>
              <a:tailEnd type="none" w="sm" len="sm"/>
            </a:ln>
          </p:spPr>
        </p:cxnSp>
        <p:cxnSp>
          <p:nvCxnSpPr>
            <p:cNvPr id="252" name="Google Shape;252;p6"/>
            <p:cNvCxnSpPr>
              <a:stCxn id="253" idx="2"/>
              <a:endCxn id="245" idx="0"/>
            </p:cNvCxnSpPr>
            <p:nvPr/>
          </p:nvCxnSpPr>
          <p:spPr>
            <a:xfrm rot="-5400000" flipH="1">
              <a:off x="1574905" y="3007513"/>
              <a:ext cx="399600" cy="389700"/>
            </a:xfrm>
            <a:prstGeom prst="bentConnector3">
              <a:avLst>
                <a:gd name="adj1" fmla="val 57052"/>
              </a:avLst>
            </a:prstGeom>
            <a:noFill/>
            <a:ln w="19050" cap="flat" cmpd="sng">
              <a:solidFill>
                <a:schemeClr val="dk1"/>
              </a:solidFill>
              <a:prstDash val="solid"/>
              <a:miter lim="800000"/>
              <a:headEnd type="none" w="sm" len="sm"/>
              <a:tailEnd type="none" w="sm" len="sm"/>
            </a:ln>
          </p:spPr>
        </p:cxnSp>
        <p:cxnSp>
          <p:nvCxnSpPr>
            <p:cNvPr id="254" name="Google Shape;254;p6"/>
            <p:cNvCxnSpPr>
              <a:stCxn id="255" idx="2"/>
              <a:endCxn id="245" idx="0"/>
            </p:cNvCxnSpPr>
            <p:nvPr/>
          </p:nvCxnSpPr>
          <p:spPr>
            <a:xfrm rot="5400000">
              <a:off x="2360113" y="2611813"/>
              <a:ext cx="399600" cy="1181100"/>
            </a:xfrm>
            <a:prstGeom prst="bentConnector3">
              <a:avLst>
                <a:gd name="adj1" fmla="val 58894"/>
              </a:avLst>
            </a:prstGeom>
            <a:noFill/>
            <a:ln w="19050" cap="flat" cmpd="sng">
              <a:solidFill>
                <a:schemeClr val="dk1"/>
              </a:solidFill>
              <a:prstDash val="solid"/>
              <a:miter lim="800000"/>
              <a:headEnd type="none" w="sm" len="sm"/>
              <a:tailEnd type="none" w="sm" len="sm"/>
            </a:ln>
          </p:spPr>
        </p:cxnSp>
        <p:cxnSp>
          <p:nvCxnSpPr>
            <p:cNvPr id="256" name="Google Shape;256;p6"/>
            <p:cNvCxnSpPr>
              <a:stCxn id="257" idx="2"/>
              <a:endCxn id="245" idx="0"/>
            </p:cNvCxnSpPr>
            <p:nvPr/>
          </p:nvCxnSpPr>
          <p:spPr>
            <a:xfrm rot="-5400000" flipH="1">
              <a:off x="1179013" y="2611813"/>
              <a:ext cx="399600" cy="1181100"/>
            </a:xfrm>
            <a:prstGeom prst="bentConnector3">
              <a:avLst>
                <a:gd name="adj1" fmla="val 57262"/>
              </a:avLst>
            </a:prstGeom>
            <a:noFill/>
            <a:ln w="19050" cap="flat" cmpd="sng">
              <a:solidFill>
                <a:schemeClr val="dk1"/>
              </a:solidFill>
              <a:prstDash val="solid"/>
              <a:miter lim="800000"/>
              <a:headEnd type="none" w="sm" len="sm"/>
              <a:tailEnd type="none" w="sm" len="sm"/>
            </a:ln>
          </p:spPr>
        </p:cxnSp>
        <p:cxnSp>
          <p:nvCxnSpPr>
            <p:cNvPr id="258" name="Google Shape;258;p6"/>
            <p:cNvCxnSpPr>
              <a:stCxn id="259" idx="2"/>
              <a:endCxn id="245" idx="0"/>
            </p:cNvCxnSpPr>
            <p:nvPr/>
          </p:nvCxnSpPr>
          <p:spPr>
            <a:xfrm>
              <a:off x="1969363" y="1638300"/>
              <a:ext cx="0" cy="1763700"/>
            </a:xfrm>
            <a:prstGeom prst="straightConnector1">
              <a:avLst/>
            </a:prstGeom>
            <a:noFill/>
            <a:ln w="19050" cap="flat" cmpd="sng">
              <a:solidFill>
                <a:schemeClr val="dk1"/>
              </a:solidFill>
              <a:prstDash val="solid"/>
              <a:miter lim="800000"/>
              <a:headEnd type="none" w="sm" len="sm"/>
              <a:tailEnd type="none" w="sm" len="sm"/>
            </a:ln>
          </p:spPr>
        </p:cxnSp>
        <p:cxnSp>
          <p:nvCxnSpPr>
            <p:cNvPr id="260" name="Google Shape;260;p6"/>
            <p:cNvCxnSpPr>
              <a:endCxn id="261" idx="0"/>
            </p:cNvCxnSpPr>
            <p:nvPr/>
          </p:nvCxnSpPr>
          <p:spPr>
            <a:xfrm>
              <a:off x="788263" y="1638105"/>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262" name="Google Shape;262;p6"/>
            <p:cNvCxnSpPr>
              <a:endCxn id="263" idx="0"/>
            </p:cNvCxnSpPr>
            <p:nvPr/>
          </p:nvCxnSpPr>
          <p:spPr>
            <a:xfrm>
              <a:off x="1579855" y="1638105"/>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264" name="Google Shape;264;p6"/>
            <p:cNvCxnSpPr>
              <a:endCxn id="265" idx="0"/>
            </p:cNvCxnSpPr>
            <p:nvPr/>
          </p:nvCxnSpPr>
          <p:spPr>
            <a:xfrm>
              <a:off x="2388463" y="1642619"/>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266" name="Google Shape;266;p6"/>
            <p:cNvCxnSpPr>
              <a:endCxn id="243" idx="0"/>
            </p:cNvCxnSpPr>
            <p:nvPr/>
          </p:nvCxnSpPr>
          <p:spPr>
            <a:xfrm>
              <a:off x="3150463" y="1638105"/>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267" name="Google Shape;267;p6"/>
            <p:cNvCxnSpPr>
              <a:stCxn id="261" idx="2"/>
              <a:endCxn id="257" idx="0"/>
            </p:cNvCxnSpPr>
            <p:nvPr/>
          </p:nvCxnSpPr>
          <p:spPr>
            <a:xfrm>
              <a:off x="788263" y="2381805"/>
              <a:ext cx="0" cy="163500"/>
            </a:xfrm>
            <a:prstGeom prst="straightConnector1">
              <a:avLst/>
            </a:prstGeom>
            <a:noFill/>
            <a:ln w="19050" cap="flat" cmpd="sng">
              <a:solidFill>
                <a:schemeClr val="dk1"/>
              </a:solidFill>
              <a:prstDash val="solid"/>
              <a:miter lim="800000"/>
              <a:headEnd type="none" w="sm" len="sm"/>
              <a:tailEnd type="none" w="sm" len="sm"/>
            </a:ln>
          </p:spPr>
        </p:cxnSp>
        <p:sp>
          <p:nvSpPr>
            <p:cNvPr id="261" name="Google Shape;261;p6"/>
            <p:cNvSpPr/>
            <p:nvPr/>
          </p:nvSpPr>
          <p:spPr>
            <a:xfrm>
              <a:off x="445363" y="1772205"/>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257" name="Google Shape;257;p6"/>
            <p:cNvSpPr/>
            <p:nvPr/>
          </p:nvSpPr>
          <p:spPr>
            <a:xfrm>
              <a:off x="445363"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cxnSp>
          <p:nvCxnSpPr>
            <p:cNvPr id="268" name="Google Shape;268;p6"/>
            <p:cNvCxnSpPr>
              <a:stCxn id="263" idx="2"/>
              <a:endCxn id="253" idx="0"/>
            </p:cNvCxnSpPr>
            <p:nvPr/>
          </p:nvCxnSpPr>
          <p:spPr>
            <a:xfrm>
              <a:off x="1579855" y="2381805"/>
              <a:ext cx="0" cy="163500"/>
            </a:xfrm>
            <a:prstGeom prst="straightConnector1">
              <a:avLst/>
            </a:prstGeom>
            <a:noFill/>
            <a:ln w="19050" cap="flat" cmpd="sng">
              <a:solidFill>
                <a:schemeClr val="dk1"/>
              </a:solidFill>
              <a:prstDash val="solid"/>
              <a:miter lim="800000"/>
              <a:headEnd type="none" w="sm" len="sm"/>
              <a:tailEnd type="none" w="sm" len="sm"/>
            </a:ln>
          </p:spPr>
        </p:cxnSp>
        <p:sp>
          <p:nvSpPr>
            <p:cNvPr id="263" name="Google Shape;263;p6"/>
            <p:cNvSpPr/>
            <p:nvPr/>
          </p:nvSpPr>
          <p:spPr>
            <a:xfrm>
              <a:off x="1236955" y="1772205"/>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253" name="Google Shape;253;p6"/>
            <p:cNvSpPr/>
            <p:nvPr/>
          </p:nvSpPr>
          <p:spPr>
            <a:xfrm>
              <a:off x="1236955"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cxnSp>
          <p:nvCxnSpPr>
            <p:cNvPr id="269" name="Google Shape;269;p6"/>
            <p:cNvCxnSpPr>
              <a:stCxn id="265" idx="2"/>
              <a:endCxn id="251" idx="0"/>
            </p:cNvCxnSpPr>
            <p:nvPr/>
          </p:nvCxnSpPr>
          <p:spPr>
            <a:xfrm>
              <a:off x="2388463" y="2386318"/>
              <a:ext cx="0" cy="159044"/>
            </a:xfrm>
            <a:prstGeom prst="straightConnector1">
              <a:avLst/>
            </a:prstGeom>
            <a:noFill/>
            <a:ln w="19050" cap="flat" cmpd="sng">
              <a:solidFill>
                <a:schemeClr val="dk1"/>
              </a:solidFill>
              <a:prstDash val="solid"/>
              <a:miter lim="800000"/>
              <a:headEnd type="none" w="sm" len="sm"/>
              <a:tailEnd type="none" w="sm" len="sm"/>
            </a:ln>
          </p:spPr>
        </p:cxnSp>
        <p:sp>
          <p:nvSpPr>
            <p:cNvPr id="265" name="Google Shape;265;p6"/>
            <p:cNvSpPr/>
            <p:nvPr/>
          </p:nvSpPr>
          <p:spPr>
            <a:xfrm>
              <a:off x="2045563" y="1776719"/>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251" name="Google Shape;251;p6"/>
            <p:cNvSpPr/>
            <p:nvPr/>
          </p:nvSpPr>
          <p:spPr>
            <a:xfrm>
              <a:off x="2045563"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cxnSp>
          <p:nvCxnSpPr>
            <p:cNvPr id="270" name="Google Shape;270;p6"/>
            <p:cNvCxnSpPr>
              <a:stCxn id="243" idx="2"/>
              <a:endCxn id="255" idx="0"/>
            </p:cNvCxnSpPr>
            <p:nvPr/>
          </p:nvCxnSpPr>
          <p:spPr>
            <a:xfrm>
              <a:off x="3150463" y="2381805"/>
              <a:ext cx="0" cy="163500"/>
            </a:xfrm>
            <a:prstGeom prst="straightConnector1">
              <a:avLst/>
            </a:prstGeom>
            <a:noFill/>
            <a:ln w="19050" cap="flat" cmpd="sng">
              <a:solidFill>
                <a:schemeClr val="dk1"/>
              </a:solidFill>
              <a:prstDash val="solid"/>
              <a:miter lim="800000"/>
              <a:headEnd type="none" w="sm" len="sm"/>
              <a:tailEnd type="none" w="sm" len="sm"/>
            </a:ln>
          </p:spPr>
        </p:cxnSp>
        <p:sp>
          <p:nvSpPr>
            <p:cNvPr id="243" name="Google Shape;243;p6"/>
            <p:cNvSpPr/>
            <p:nvPr/>
          </p:nvSpPr>
          <p:spPr>
            <a:xfrm>
              <a:off x="2807563" y="1772205"/>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255" name="Google Shape;255;p6"/>
            <p:cNvSpPr/>
            <p:nvPr/>
          </p:nvSpPr>
          <p:spPr>
            <a:xfrm>
              <a:off x="2807563"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sp>
          <p:nvSpPr>
            <p:cNvPr id="259" name="Google Shape;259;p6"/>
            <p:cNvSpPr/>
            <p:nvPr/>
          </p:nvSpPr>
          <p:spPr>
            <a:xfrm>
              <a:off x="445363" y="1333500"/>
              <a:ext cx="3048000" cy="3048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L1-I</a:t>
              </a:r>
              <a:endParaRPr sz="1400" b="0" i="0" u="none" strike="noStrike" cap="none">
                <a:solidFill>
                  <a:srgbClr val="000000"/>
                </a:solidFill>
                <a:latin typeface="Arial"/>
                <a:ea typeface="Arial"/>
                <a:cs typeface="Arial"/>
                <a:sym typeface="Arial"/>
              </a:endParaRPr>
            </a:p>
          </p:txBody>
        </p:sp>
        <p:sp>
          <p:nvSpPr>
            <p:cNvPr id="245" name="Google Shape;245;p6"/>
            <p:cNvSpPr/>
            <p:nvPr/>
          </p:nvSpPr>
          <p:spPr>
            <a:xfrm>
              <a:off x="445363" y="3402058"/>
              <a:ext cx="3048000" cy="56278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L2</a:t>
              </a:r>
              <a:endParaRPr sz="1400" b="0" i="0" u="none" strike="noStrike" cap="none">
                <a:solidFill>
                  <a:srgbClr val="000000"/>
                </a:solidFill>
                <a:latin typeface="Arial"/>
                <a:ea typeface="Arial"/>
                <a:cs typeface="Arial"/>
                <a:sym typeface="Arial"/>
              </a:endParaRPr>
            </a:p>
          </p:txBody>
        </p:sp>
      </p:grpSp>
      <p:grpSp>
        <p:nvGrpSpPr>
          <p:cNvPr id="271" name="Google Shape;271;p6"/>
          <p:cNvGrpSpPr/>
          <p:nvPr/>
        </p:nvGrpSpPr>
        <p:grpSpPr>
          <a:xfrm>
            <a:off x="10096050" y="1902745"/>
            <a:ext cx="1616896" cy="2318311"/>
            <a:chOff x="6672046" y="873757"/>
            <a:chExt cx="1495887" cy="3091081"/>
          </a:xfrm>
        </p:grpSpPr>
        <p:cxnSp>
          <p:nvCxnSpPr>
            <p:cNvPr id="272" name="Google Shape;272;p6"/>
            <p:cNvCxnSpPr>
              <a:stCxn id="273" idx="2"/>
              <a:endCxn id="274" idx="0"/>
            </p:cNvCxnSpPr>
            <p:nvPr/>
          </p:nvCxnSpPr>
          <p:spPr>
            <a:xfrm>
              <a:off x="7014946" y="2381805"/>
              <a:ext cx="0" cy="163500"/>
            </a:xfrm>
            <a:prstGeom prst="straightConnector1">
              <a:avLst/>
            </a:prstGeom>
            <a:noFill/>
            <a:ln w="19050" cap="flat" cmpd="sng">
              <a:solidFill>
                <a:schemeClr val="dk1"/>
              </a:solidFill>
              <a:prstDash val="solid"/>
              <a:miter lim="800000"/>
              <a:headEnd type="none" w="sm" len="sm"/>
              <a:tailEnd type="none" w="sm" len="sm"/>
            </a:ln>
          </p:spPr>
        </p:cxnSp>
        <p:cxnSp>
          <p:nvCxnSpPr>
            <p:cNvPr id="275" name="Google Shape;275;p6"/>
            <p:cNvCxnSpPr>
              <a:stCxn id="276" idx="2"/>
              <a:endCxn id="277" idx="0"/>
            </p:cNvCxnSpPr>
            <p:nvPr/>
          </p:nvCxnSpPr>
          <p:spPr>
            <a:xfrm>
              <a:off x="7825033" y="2381805"/>
              <a:ext cx="0" cy="163500"/>
            </a:xfrm>
            <a:prstGeom prst="straightConnector1">
              <a:avLst/>
            </a:prstGeom>
            <a:noFill/>
            <a:ln w="19050" cap="flat" cmpd="sng">
              <a:solidFill>
                <a:schemeClr val="dk1"/>
              </a:solidFill>
              <a:prstDash val="solid"/>
              <a:miter lim="800000"/>
              <a:headEnd type="none" w="sm" len="sm"/>
              <a:tailEnd type="none" w="sm" len="sm"/>
            </a:ln>
          </p:spPr>
        </p:cxnSp>
        <p:cxnSp>
          <p:nvCxnSpPr>
            <p:cNvPr id="278" name="Google Shape;278;p6"/>
            <p:cNvCxnSpPr>
              <a:stCxn id="273" idx="0"/>
            </p:cNvCxnSpPr>
            <p:nvPr/>
          </p:nvCxnSpPr>
          <p:spPr>
            <a:xfrm rot="10800000">
              <a:off x="7014946" y="1638105"/>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279" name="Google Shape;279;p6"/>
            <p:cNvCxnSpPr>
              <a:stCxn id="276" idx="0"/>
            </p:cNvCxnSpPr>
            <p:nvPr/>
          </p:nvCxnSpPr>
          <p:spPr>
            <a:xfrm rot="10800000">
              <a:off x="7825033" y="1638105"/>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280" name="Google Shape;280;p6"/>
            <p:cNvCxnSpPr>
              <a:stCxn id="281" idx="2"/>
              <a:endCxn id="248" idx="0"/>
            </p:cNvCxnSpPr>
            <p:nvPr/>
          </p:nvCxnSpPr>
          <p:spPr>
            <a:xfrm>
              <a:off x="7419990" y="1638301"/>
              <a:ext cx="0" cy="1763700"/>
            </a:xfrm>
            <a:prstGeom prst="straightConnector1">
              <a:avLst/>
            </a:prstGeom>
            <a:noFill/>
            <a:ln w="19050" cap="flat" cmpd="sng">
              <a:solidFill>
                <a:schemeClr val="dk1"/>
              </a:solidFill>
              <a:prstDash val="solid"/>
              <a:miter lim="800000"/>
              <a:headEnd type="none" w="sm" len="sm"/>
              <a:tailEnd type="none" w="sm" len="sm"/>
            </a:ln>
          </p:spPr>
        </p:cxnSp>
        <p:cxnSp>
          <p:nvCxnSpPr>
            <p:cNvPr id="282" name="Google Shape;282;p6"/>
            <p:cNvCxnSpPr>
              <a:stCxn id="274" idx="2"/>
            </p:cNvCxnSpPr>
            <p:nvPr/>
          </p:nvCxnSpPr>
          <p:spPr>
            <a:xfrm>
              <a:off x="7014946" y="3002563"/>
              <a:ext cx="0" cy="399600"/>
            </a:xfrm>
            <a:prstGeom prst="straightConnector1">
              <a:avLst/>
            </a:prstGeom>
            <a:noFill/>
            <a:ln w="19050" cap="flat" cmpd="sng">
              <a:solidFill>
                <a:schemeClr val="dk1"/>
              </a:solidFill>
              <a:prstDash val="solid"/>
              <a:miter lim="800000"/>
              <a:headEnd type="none" w="sm" len="sm"/>
              <a:tailEnd type="none" w="sm" len="sm"/>
            </a:ln>
          </p:spPr>
        </p:cxnSp>
        <p:cxnSp>
          <p:nvCxnSpPr>
            <p:cNvPr id="283" name="Google Shape;283;p6"/>
            <p:cNvCxnSpPr>
              <a:stCxn id="277" idx="2"/>
            </p:cNvCxnSpPr>
            <p:nvPr/>
          </p:nvCxnSpPr>
          <p:spPr>
            <a:xfrm>
              <a:off x="7825033" y="3002563"/>
              <a:ext cx="0" cy="399600"/>
            </a:xfrm>
            <a:prstGeom prst="straightConnector1">
              <a:avLst/>
            </a:prstGeom>
            <a:noFill/>
            <a:ln w="19050" cap="flat" cmpd="sng">
              <a:solidFill>
                <a:schemeClr val="dk1"/>
              </a:solidFill>
              <a:prstDash val="solid"/>
              <a:miter lim="800000"/>
              <a:headEnd type="none" w="sm" len="sm"/>
              <a:tailEnd type="none" w="sm" len="sm"/>
            </a:ln>
          </p:spPr>
        </p:cxnSp>
        <p:sp>
          <p:nvSpPr>
            <p:cNvPr id="273" name="Google Shape;273;p6"/>
            <p:cNvSpPr/>
            <p:nvPr/>
          </p:nvSpPr>
          <p:spPr>
            <a:xfrm>
              <a:off x="6672046" y="1772205"/>
              <a:ext cx="685800" cy="609600"/>
            </a:xfrm>
            <a:prstGeom prst="roundRect">
              <a:avLst>
                <a:gd name="adj" fmla="val 16667"/>
              </a:avLst>
            </a:prstGeom>
            <a:solidFill>
              <a:schemeClr val="accent4"/>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CPU0</a:t>
              </a:r>
              <a:endParaRPr sz="1600" b="1" i="0" u="none" strike="noStrike" cap="none">
                <a:solidFill>
                  <a:srgbClr val="FFFFFF"/>
                </a:solidFill>
                <a:latin typeface="Calibri"/>
                <a:ea typeface="Calibri"/>
                <a:cs typeface="Calibri"/>
                <a:sym typeface="Calibri"/>
              </a:endParaRPr>
            </a:p>
          </p:txBody>
        </p:sp>
        <p:sp>
          <p:nvSpPr>
            <p:cNvPr id="276" name="Google Shape;276;p6"/>
            <p:cNvSpPr/>
            <p:nvPr/>
          </p:nvSpPr>
          <p:spPr>
            <a:xfrm>
              <a:off x="7482133" y="1772205"/>
              <a:ext cx="685800" cy="609600"/>
            </a:xfrm>
            <a:prstGeom prst="roundRect">
              <a:avLst>
                <a:gd name="adj" fmla="val 16667"/>
              </a:avLst>
            </a:prstGeom>
            <a:solidFill>
              <a:schemeClr val="accent4"/>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CPU1</a:t>
              </a:r>
              <a:endParaRPr sz="1600" b="1" i="0" u="none" strike="noStrike" cap="none">
                <a:solidFill>
                  <a:srgbClr val="FFFFFF"/>
                </a:solidFill>
                <a:latin typeface="Calibri"/>
                <a:ea typeface="Calibri"/>
                <a:cs typeface="Calibri"/>
                <a:sym typeface="Calibri"/>
              </a:endParaRPr>
            </a:p>
          </p:txBody>
        </p:sp>
        <p:sp>
          <p:nvSpPr>
            <p:cNvPr id="281" name="Google Shape;281;p6"/>
            <p:cNvSpPr/>
            <p:nvPr/>
          </p:nvSpPr>
          <p:spPr>
            <a:xfrm>
              <a:off x="6672046" y="873757"/>
              <a:ext cx="1495887" cy="764544"/>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CPU I-Cache</a:t>
              </a:r>
              <a:endParaRPr sz="1400" b="0" i="0" u="none" strike="noStrike" cap="none">
                <a:solidFill>
                  <a:srgbClr val="000000"/>
                </a:solidFill>
                <a:latin typeface="Arial"/>
                <a:ea typeface="Arial"/>
                <a:cs typeface="Arial"/>
                <a:sym typeface="Arial"/>
              </a:endParaRPr>
            </a:p>
          </p:txBody>
        </p:sp>
        <p:sp>
          <p:nvSpPr>
            <p:cNvPr id="274" name="Google Shape;274;p6"/>
            <p:cNvSpPr/>
            <p:nvPr/>
          </p:nvSpPr>
          <p:spPr>
            <a:xfrm>
              <a:off x="6672046"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sp>
          <p:nvSpPr>
            <p:cNvPr id="277" name="Google Shape;277;p6"/>
            <p:cNvSpPr/>
            <p:nvPr/>
          </p:nvSpPr>
          <p:spPr>
            <a:xfrm>
              <a:off x="7482133"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sp>
          <p:nvSpPr>
            <p:cNvPr id="248" name="Google Shape;248;p6"/>
            <p:cNvSpPr/>
            <p:nvPr/>
          </p:nvSpPr>
          <p:spPr>
            <a:xfrm>
              <a:off x="6672046" y="3402058"/>
              <a:ext cx="1495887" cy="56278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L2</a:t>
              </a:r>
              <a:endParaRPr sz="1400" b="0" i="0" u="none" strike="noStrike" cap="none">
                <a:solidFill>
                  <a:srgbClr val="000000"/>
                </a:solidFill>
                <a:latin typeface="Arial"/>
                <a:ea typeface="Arial"/>
                <a:cs typeface="Arial"/>
                <a:sym typeface="Arial"/>
              </a:endParaRPr>
            </a:p>
          </p:txBody>
        </p:sp>
      </p:grpSp>
      <p:grpSp>
        <p:nvGrpSpPr>
          <p:cNvPr id="284" name="Google Shape;284;p6"/>
          <p:cNvGrpSpPr/>
          <p:nvPr/>
        </p:nvGrpSpPr>
        <p:grpSpPr>
          <a:xfrm>
            <a:off x="6007497" y="4560184"/>
            <a:ext cx="5277578" cy="800100"/>
            <a:chOff x="1131162" y="4405824"/>
            <a:chExt cx="7036771" cy="1066800"/>
          </a:xfrm>
        </p:grpSpPr>
        <p:cxnSp>
          <p:nvCxnSpPr>
            <p:cNvPr id="285" name="Google Shape;285;p6"/>
            <p:cNvCxnSpPr>
              <a:stCxn id="246" idx="3"/>
              <a:endCxn id="286" idx="1"/>
            </p:cNvCxnSpPr>
            <p:nvPr/>
          </p:nvCxnSpPr>
          <p:spPr>
            <a:xfrm>
              <a:off x="2630843" y="4939224"/>
              <a:ext cx="519600" cy="0"/>
            </a:xfrm>
            <a:prstGeom prst="straightConnector1">
              <a:avLst/>
            </a:prstGeom>
            <a:noFill/>
            <a:ln w="19050" cap="flat" cmpd="sng">
              <a:solidFill>
                <a:schemeClr val="dk1"/>
              </a:solidFill>
              <a:prstDash val="solid"/>
              <a:miter lim="800000"/>
              <a:headEnd type="none" w="sm" len="sm"/>
              <a:tailEnd type="none" w="sm" len="sm"/>
            </a:ln>
          </p:spPr>
        </p:cxnSp>
        <p:cxnSp>
          <p:nvCxnSpPr>
            <p:cNvPr id="287" name="Google Shape;287;p6"/>
            <p:cNvCxnSpPr>
              <a:stCxn id="286" idx="3"/>
              <a:endCxn id="288" idx="1"/>
            </p:cNvCxnSpPr>
            <p:nvPr/>
          </p:nvCxnSpPr>
          <p:spPr>
            <a:xfrm>
              <a:off x="4732637" y="4939224"/>
              <a:ext cx="778800" cy="0"/>
            </a:xfrm>
            <a:prstGeom prst="straightConnector1">
              <a:avLst/>
            </a:prstGeom>
            <a:noFill/>
            <a:ln w="19050" cap="flat" cmpd="sng">
              <a:solidFill>
                <a:schemeClr val="dk1"/>
              </a:solidFill>
              <a:prstDash val="solid"/>
              <a:miter lim="800000"/>
              <a:headEnd type="none" w="sm" len="sm"/>
              <a:tailEnd type="none" w="sm" len="sm"/>
            </a:ln>
          </p:spPr>
        </p:cxnSp>
        <p:sp>
          <p:nvSpPr>
            <p:cNvPr id="246" name="Google Shape;246;p6"/>
            <p:cNvSpPr/>
            <p:nvPr/>
          </p:nvSpPr>
          <p:spPr>
            <a:xfrm>
              <a:off x="1131162" y="4405824"/>
              <a:ext cx="1499681" cy="10668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Directory</a:t>
              </a:r>
              <a:endParaRPr sz="1400" b="0" i="0" u="none" strike="noStrike" cap="none">
                <a:solidFill>
                  <a:srgbClr val="000000"/>
                </a:solidFill>
                <a:latin typeface="Arial"/>
                <a:ea typeface="Arial"/>
                <a:cs typeface="Arial"/>
                <a:sym typeface="Arial"/>
              </a:endParaRPr>
            </a:p>
          </p:txBody>
        </p:sp>
        <p:sp>
          <p:nvSpPr>
            <p:cNvPr id="286" name="Google Shape;286;p6"/>
            <p:cNvSpPr/>
            <p:nvPr/>
          </p:nvSpPr>
          <p:spPr>
            <a:xfrm>
              <a:off x="3150462" y="4405824"/>
              <a:ext cx="1582175" cy="10668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Memory</a:t>
              </a:r>
              <a:endParaRPr sz="1400" b="0" i="0" u="none" strike="noStrike" cap="none">
                <a:solidFill>
                  <a:srgbClr val="000000"/>
                </a:solidFill>
                <a:latin typeface="Arial"/>
                <a:ea typeface="Arial"/>
                <a:cs typeface="Arial"/>
                <a:sym typeface="Arial"/>
              </a:endParaRPr>
            </a:p>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Controller</a:t>
              </a:r>
              <a:endParaRPr sz="1400" b="0" i="0" u="none" strike="noStrike" cap="none">
                <a:solidFill>
                  <a:srgbClr val="000000"/>
                </a:solidFill>
                <a:latin typeface="Arial"/>
                <a:ea typeface="Arial"/>
                <a:cs typeface="Arial"/>
                <a:sym typeface="Arial"/>
              </a:endParaRPr>
            </a:p>
          </p:txBody>
        </p:sp>
        <p:sp>
          <p:nvSpPr>
            <p:cNvPr id="288" name="Google Shape;288;p6"/>
            <p:cNvSpPr/>
            <p:nvPr/>
          </p:nvSpPr>
          <p:spPr>
            <a:xfrm>
              <a:off x="5511475" y="4405824"/>
              <a:ext cx="2656458" cy="10668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Memory</a:t>
              </a:r>
              <a:endParaRPr sz="1400" b="0" i="0" u="none" strike="noStrike" cap="none">
                <a:solidFill>
                  <a:srgbClr val="000000"/>
                </a:solidFill>
                <a:latin typeface="Arial"/>
                <a:ea typeface="Arial"/>
                <a:cs typeface="Arial"/>
                <a:sym typeface="Arial"/>
              </a:endParaRPr>
            </a:p>
          </p:txBody>
        </p:sp>
      </p:grpSp>
      <p:sp>
        <p:nvSpPr>
          <p:cNvPr id="289" name="Google Shape;289;p6"/>
          <p:cNvSpPr/>
          <p:nvPr/>
        </p:nvSpPr>
        <p:spPr>
          <a:xfrm>
            <a:off x="812370" y="1892786"/>
            <a:ext cx="3962878" cy="2145182"/>
          </a:xfrm>
          <a:prstGeom prst="roundRect">
            <a:avLst>
              <a:gd name="adj" fmla="val 6307"/>
            </a:avLst>
          </a:prstGeom>
          <a:noFill/>
          <a:ln w="38100" cap="flat" cmpd="sng">
            <a:solidFill>
              <a:schemeClr val="accent1"/>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dk2"/>
              </a:solidFill>
              <a:latin typeface="Calibri"/>
              <a:ea typeface="Calibri"/>
              <a:cs typeface="Calibri"/>
              <a:sym typeface="Calibri"/>
            </a:endParaRPr>
          </a:p>
        </p:txBody>
      </p:sp>
      <p:sp>
        <p:nvSpPr>
          <p:cNvPr id="290" name="Google Shape;290;p6"/>
          <p:cNvSpPr txBox="1"/>
          <p:nvPr/>
        </p:nvSpPr>
        <p:spPr>
          <a:xfrm>
            <a:off x="812370" y="1892786"/>
            <a:ext cx="582749" cy="313932"/>
          </a:xfrm>
          <a:prstGeom prst="rect">
            <a:avLst/>
          </a:prstGeom>
          <a:noFill/>
          <a:ln>
            <a:noFill/>
          </a:ln>
        </p:spPr>
        <p:txBody>
          <a:bodyPr spcFirstLastPara="1" wrap="square" lIns="91425" tIns="45700" rIns="91425" bIns="45700" anchor="ctr" anchorCtr="0">
            <a:spAutoFit/>
          </a:bodyPr>
          <a:lstStyle/>
          <a:p>
            <a:pPr marL="0" marR="0" lvl="0" indent="0" algn="l" rtl="0">
              <a:lnSpc>
                <a:spcPct val="9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GPU</a:t>
            </a:r>
            <a:endParaRPr sz="1400" b="0" i="0" u="none" strike="noStrike" cap="none">
              <a:solidFill>
                <a:srgbClr val="000000"/>
              </a:solidFill>
              <a:latin typeface="Arial"/>
              <a:ea typeface="Arial"/>
              <a:cs typeface="Arial"/>
              <a:sym typeface="Arial"/>
            </a:endParaRPr>
          </a:p>
        </p:txBody>
      </p:sp>
      <p:sp>
        <p:nvSpPr>
          <p:cNvPr id="291" name="Google Shape;291;p6"/>
          <p:cNvSpPr/>
          <p:nvPr/>
        </p:nvSpPr>
        <p:spPr>
          <a:xfrm>
            <a:off x="9994392" y="1616996"/>
            <a:ext cx="1837087" cy="2674469"/>
          </a:xfrm>
          <a:prstGeom prst="roundRect">
            <a:avLst>
              <a:gd name="adj" fmla="val 6307"/>
            </a:avLst>
          </a:prstGeom>
          <a:noFill/>
          <a:ln w="38100" cap="flat" cmpd="sng">
            <a:solidFill>
              <a:schemeClr val="accent4"/>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dk2"/>
              </a:solidFill>
              <a:latin typeface="Calibri"/>
              <a:ea typeface="Calibri"/>
              <a:cs typeface="Calibri"/>
              <a:sym typeface="Calibri"/>
            </a:endParaRPr>
          </a:p>
        </p:txBody>
      </p:sp>
      <p:sp>
        <p:nvSpPr>
          <p:cNvPr id="292" name="Google Shape;292;p6"/>
          <p:cNvSpPr txBox="1"/>
          <p:nvPr/>
        </p:nvSpPr>
        <p:spPr>
          <a:xfrm>
            <a:off x="9980392" y="1621956"/>
            <a:ext cx="582749" cy="313932"/>
          </a:xfrm>
          <a:prstGeom prst="rect">
            <a:avLst/>
          </a:prstGeom>
          <a:noFill/>
          <a:ln>
            <a:noFill/>
          </a:ln>
        </p:spPr>
        <p:txBody>
          <a:bodyPr spcFirstLastPara="1" wrap="square" lIns="91425" tIns="45700" rIns="91425" bIns="45700" anchor="ctr" anchorCtr="0">
            <a:spAutoFit/>
          </a:bodyPr>
          <a:lstStyle/>
          <a:p>
            <a:pPr marL="0" marR="0" lvl="0" indent="0" algn="r" rtl="0">
              <a:lnSpc>
                <a:spcPct val="9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CPU</a:t>
            </a:r>
            <a:endParaRPr sz="1400" b="0" i="0" u="none" strike="noStrike" cap="none">
              <a:solidFill>
                <a:srgbClr val="000000"/>
              </a:solidFill>
              <a:latin typeface="Arial"/>
              <a:ea typeface="Arial"/>
              <a:cs typeface="Arial"/>
              <a:sym typeface="Arial"/>
            </a:endParaRPr>
          </a:p>
        </p:txBody>
      </p:sp>
      <p:sp>
        <p:nvSpPr>
          <p:cNvPr id="242" name="Google Shape;242;p6"/>
          <p:cNvSpPr/>
          <p:nvPr/>
        </p:nvSpPr>
        <p:spPr>
          <a:xfrm>
            <a:off x="987965" y="2301497"/>
            <a:ext cx="1175097" cy="500373"/>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Scalar Cache</a:t>
            </a:r>
            <a:endParaRPr sz="1400" b="0" i="0" u="none" strike="noStrike" cap="none">
              <a:solidFill>
                <a:srgbClr val="000000"/>
              </a:solidFill>
              <a:latin typeface="Arial"/>
              <a:ea typeface="Arial"/>
              <a:cs typeface="Arial"/>
              <a:sym typeface="Arial"/>
            </a:endParaRPr>
          </a:p>
        </p:txBody>
      </p:sp>
      <p:cxnSp>
        <p:nvCxnSpPr>
          <p:cNvPr id="293" name="Google Shape;293;p6"/>
          <p:cNvCxnSpPr>
            <a:stCxn id="242" idx="2"/>
            <a:endCxn id="245" idx="1"/>
          </p:cNvCxnSpPr>
          <p:nvPr/>
        </p:nvCxnSpPr>
        <p:spPr>
          <a:xfrm rot="-5400000" flipH="1">
            <a:off x="1501714" y="2875670"/>
            <a:ext cx="954600" cy="807000"/>
          </a:xfrm>
          <a:prstGeom prst="bentConnector2">
            <a:avLst/>
          </a:prstGeom>
          <a:noFill/>
          <a:ln w="25400" cap="flat" cmpd="sng">
            <a:solidFill>
              <a:schemeClr val="dk1"/>
            </a:solidFill>
            <a:prstDash val="solid"/>
            <a:miter lim="800000"/>
            <a:headEnd type="none" w="sm" len="sm"/>
            <a:tailEnd type="none" w="sm" len="sm"/>
          </a:ln>
        </p:spPr>
      </p:cxnSp>
      <p:cxnSp>
        <p:nvCxnSpPr>
          <p:cNvPr id="294" name="Google Shape;294;p6"/>
          <p:cNvCxnSpPr>
            <a:cxnSpLocks/>
          </p:cNvCxnSpPr>
          <p:nvPr/>
        </p:nvCxnSpPr>
        <p:spPr>
          <a:xfrm rot="5400000">
            <a:off x="7204092" y="3410188"/>
            <a:ext cx="312301" cy="1580887"/>
          </a:xfrm>
          <a:prstGeom prst="bentConnector2">
            <a:avLst/>
          </a:prstGeom>
          <a:noFill/>
          <a:ln w="12700" cap="flat" cmpd="sng">
            <a:solidFill>
              <a:schemeClr val="dk1"/>
            </a:solidFill>
            <a:prstDash val="solid"/>
            <a:miter lim="800000"/>
            <a:headEnd type="none" w="sm" len="sm"/>
            <a:tailEnd type="none" w="sm" len="sm"/>
          </a:ln>
        </p:spPr>
      </p:cxnSp>
      <p:sp>
        <p:nvSpPr>
          <p:cNvPr id="295" name="Google Shape;295;p6"/>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117</a:t>
            </a:fld>
            <a:endParaRPr/>
          </a:p>
        </p:txBody>
      </p:sp>
      <p:sp>
        <p:nvSpPr>
          <p:cNvPr id="296" name="Google Shape;296;p6"/>
          <p:cNvSpPr/>
          <p:nvPr/>
        </p:nvSpPr>
        <p:spPr>
          <a:xfrm>
            <a:off x="2254032" y="3429000"/>
            <a:ext cx="2567341" cy="664130"/>
          </a:xfrm>
          <a:prstGeom prst="frame">
            <a:avLst>
              <a:gd name="adj1" fmla="val 7963"/>
            </a:avLst>
          </a:prstGeom>
          <a:solidFill>
            <a:srgbClr val="FF0000"/>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cxnSp>
        <p:nvCxnSpPr>
          <p:cNvPr id="297" name="Google Shape;297;p6"/>
          <p:cNvCxnSpPr>
            <a:stCxn id="298" idx="3"/>
            <a:endCxn id="299" idx="1"/>
          </p:cNvCxnSpPr>
          <p:nvPr/>
        </p:nvCxnSpPr>
        <p:spPr>
          <a:xfrm>
            <a:off x="6788222" y="2563290"/>
            <a:ext cx="1991100" cy="0"/>
          </a:xfrm>
          <a:prstGeom prst="straightConnector1">
            <a:avLst/>
          </a:prstGeom>
          <a:noFill/>
          <a:ln w="12700" cap="flat" cmpd="sng">
            <a:solidFill>
              <a:schemeClr val="dk1"/>
            </a:solidFill>
            <a:prstDash val="solid"/>
            <a:miter lim="800000"/>
            <a:headEnd type="none" w="sm" len="sm"/>
            <a:tailEnd type="none" w="sm" len="sm"/>
          </a:ln>
        </p:spPr>
      </p:cxnSp>
      <p:grpSp>
        <p:nvGrpSpPr>
          <p:cNvPr id="300" name="Google Shape;300;p6"/>
          <p:cNvGrpSpPr/>
          <p:nvPr/>
        </p:nvGrpSpPr>
        <p:grpSpPr>
          <a:xfrm>
            <a:off x="7007685" y="2005662"/>
            <a:ext cx="2286000" cy="1973504"/>
            <a:chOff x="445363" y="1333500"/>
            <a:chExt cx="3048000" cy="2631338"/>
          </a:xfrm>
        </p:grpSpPr>
        <p:cxnSp>
          <p:nvCxnSpPr>
            <p:cNvPr id="301" name="Google Shape;301;p6"/>
            <p:cNvCxnSpPr>
              <a:stCxn id="302" idx="2"/>
              <a:endCxn id="303" idx="0"/>
            </p:cNvCxnSpPr>
            <p:nvPr/>
          </p:nvCxnSpPr>
          <p:spPr>
            <a:xfrm rot="5400000">
              <a:off x="1979113" y="2992813"/>
              <a:ext cx="399600" cy="419100"/>
            </a:xfrm>
            <a:prstGeom prst="bentConnector3">
              <a:avLst>
                <a:gd name="adj1" fmla="val 64435"/>
              </a:avLst>
            </a:prstGeom>
            <a:noFill/>
            <a:ln w="19050" cap="flat" cmpd="sng">
              <a:solidFill>
                <a:schemeClr val="dk1"/>
              </a:solidFill>
              <a:prstDash val="solid"/>
              <a:miter lim="800000"/>
              <a:headEnd type="none" w="sm" len="sm"/>
              <a:tailEnd type="none" w="sm" len="sm"/>
            </a:ln>
          </p:spPr>
        </p:cxnSp>
        <p:cxnSp>
          <p:nvCxnSpPr>
            <p:cNvPr id="304" name="Google Shape;304;p6"/>
            <p:cNvCxnSpPr>
              <a:stCxn id="305" idx="2"/>
              <a:endCxn id="303" idx="0"/>
            </p:cNvCxnSpPr>
            <p:nvPr/>
          </p:nvCxnSpPr>
          <p:spPr>
            <a:xfrm rot="-5400000" flipH="1">
              <a:off x="1574905" y="3007513"/>
              <a:ext cx="399600" cy="389700"/>
            </a:xfrm>
            <a:prstGeom prst="bentConnector3">
              <a:avLst>
                <a:gd name="adj1" fmla="val 63377"/>
              </a:avLst>
            </a:prstGeom>
            <a:noFill/>
            <a:ln w="19050" cap="flat" cmpd="sng">
              <a:solidFill>
                <a:schemeClr val="dk1"/>
              </a:solidFill>
              <a:prstDash val="solid"/>
              <a:miter lim="800000"/>
              <a:headEnd type="none" w="sm" len="sm"/>
              <a:tailEnd type="none" w="sm" len="sm"/>
            </a:ln>
          </p:spPr>
        </p:cxnSp>
        <p:cxnSp>
          <p:nvCxnSpPr>
            <p:cNvPr id="306" name="Google Shape;306;p6"/>
            <p:cNvCxnSpPr>
              <a:stCxn id="307" idx="2"/>
              <a:endCxn id="303" idx="0"/>
            </p:cNvCxnSpPr>
            <p:nvPr/>
          </p:nvCxnSpPr>
          <p:spPr>
            <a:xfrm rot="5400000">
              <a:off x="2360113" y="2611813"/>
              <a:ext cx="399600" cy="1181100"/>
            </a:xfrm>
            <a:prstGeom prst="bentConnector3">
              <a:avLst>
                <a:gd name="adj1" fmla="val 65108"/>
              </a:avLst>
            </a:prstGeom>
            <a:noFill/>
            <a:ln w="19050" cap="flat" cmpd="sng">
              <a:solidFill>
                <a:schemeClr val="dk1"/>
              </a:solidFill>
              <a:prstDash val="solid"/>
              <a:miter lim="800000"/>
              <a:headEnd type="none" w="sm" len="sm"/>
              <a:tailEnd type="none" w="sm" len="sm"/>
            </a:ln>
          </p:spPr>
        </p:cxnSp>
        <p:cxnSp>
          <p:nvCxnSpPr>
            <p:cNvPr id="308" name="Google Shape;308;p6"/>
            <p:cNvCxnSpPr>
              <a:stCxn id="309" idx="2"/>
              <a:endCxn id="303" idx="0"/>
            </p:cNvCxnSpPr>
            <p:nvPr/>
          </p:nvCxnSpPr>
          <p:spPr>
            <a:xfrm rot="-5400000" flipH="1">
              <a:off x="1179013" y="2611813"/>
              <a:ext cx="399600" cy="1181100"/>
            </a:xfrm>
            <a:prstGeom prst="bentConnector3">
              <a:avLst>
                <a:gd name="adj1" fmla="val 63377"/>
              </a:avLst>
            </a:prstGeom>
            <a:noFill/>
            <a:ln w="19050" cap="flat" cmpd="sng">
              <a:solidFill>
                <a:schemeClr val="dk1"/>
              </a:solidFill>
              <a:prstDash val="solid"/>
              <a:miter lim="800000"/>
              <a:headEnd type="none" w="sm" len="sm"/>
              <a:tailEnd type="none" w="sm" len="sm"/>
            </a:ln>
          </p:spPr>
        </p:cxnSp>
        <p:cxnSp>
          <p:nvCxnSpPr>
            <p:cNvPr id="310" name="Google Shape;310;p6"/>
            <p:cNvCxnSpPr>
              <a:stCxn id="311" idx="2"/>
              <a:endCxn id="303" idx="0"/>
            </p:cNvCxnSpPr>
            <p:nvPr/>
          </p:nvCxnSpPr>
          <p:spPr>
            <a:xfrm>
              <a:off x="1969363" y="1638300"/>
              <a:ext cx="0" cy="1763700"/>
            </a:xfrm>
            <a:prstGeom prst="straightConnector1">
              <a:avLst/>
            </a:prstGeom>
            <a:noFill/>
            <a:ln w="19050" cap="flat" cmpd="sng">
              <a:solidFill>
                <a:schemeClr val="dk1"/>
              </a:solidFill>
              <a:prstDash val="solid"/>
              <a:miter lim="800000"/>
              <a:headEnd type="none" w="sm" len="sm"/>
              <a:tailEnd type="none" w="sm" len="sm"/>
            </a:ln>
          </p:spPr>
        </p:cxnSp>
        <p:cxnSp>
          <p:nvCxnSpPr>
            <p:cNvPr id="312" name="Google Shape;312;p6"/>
            <p:cNvCxnSpPr>
              <a:endCxn id="313" idx="0"/>
            </p:cNvCxnSpPr>
            <p:nvPr/>
          </p:nvCxnSpPr>
          <p:spPr>
            <a:xfrm>
              <a:off x="788263" y="1638105"/>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314" name="Google Shape;314;p6"/>
            <p:cNvCxnSpPr>
              <a:endCxn id="315" idx="0"/>
            </p:cNvCxnSpPr>
            <p:nvPr/>
          </p:nvCxnSpPr>
          <p:spPr>
            <a:xfrm>
              <a:off x="1579855" y="1654000"/>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316" name="Google Shape;316;p6"/>
            <p:cNvCxnSpPr>
              <a:endCxn id="317" idx="0"/>
            </p:cNvCxnSpPr>
            <p:nvPr/>
          </p:nvCxnSpPr>
          <p:spPr>
            <a:xfrm>
              <a:off x="2388463" y="1646440"/>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318" name="Google Shape;318;p6"/>
            <p:cNvCxnSpPr>
              <a:endCxn id="299" idx="0"/>
            </p:cNvCxnSpPr>
            <p:nvPr/>
          </p:nvCxnSpPr>
          <p:spPr>
            <a:xfrm>
              <a:off x="3150463" y="1638105"/>
              <a:ext cx="0" cy="134100"/>
            </a:xfrm>
            <a:prstGeom prst="straightConnector1">
              <a:avLst/>
            </a:prstGeom>
            <a:noFill/>
            <a:ln w="19050" cap="flat" cmpd="sng">
              <a:solidFill>
                <a:schemeClr val="dk1"/>
              </a:solidFill>
              <a:prstDash val="solid"/>
              <a:miter lim="800000"/>
              <a:headEnd type="none" w="sm" len="sm"/>
              <a:tailEnd type="none" w="sm" len="sm"/>
            </a:ln>
          </p:spPr>
        </p:cxnSp>
        <p:cxnSp>
          <p:nvCxnSpPr>
            <p:cNvPr id="319" name="Google Shape;319;p6"/>
            <p:cNvCxnSpPr>
              <a:stCxn id="313" idx="2"/>
              <a:endCxn id="309" idx="0"/>
            </p:cNvCxnSpPr>
            <p:nvPr/>
          </p:nvCxnSpPr>
          <p:spPr>
            <a:xfrm>
              <a:off x="788263" y="2381805"/>
              <a:ext cx="0" cy="163500"/>
            </a:xfrm>
            <a:prstGeom prst="straightConnector1">
              <a:avLst/>
            </a:prstGeom>
            <a:noFill/>
            <a:ln w="19050" cap="flat" cmpd="sng">
              <a:solidFill>
                <a:schemeClr val="dk1"/>
              </a:solidFill>
              <a:prstDash val="solid"/>
              <a:miter lim="800000"/>
              <a:headEnd type="none" w="sm" len="sm"/>
              <a:tailEnd type="none" w="sm" len="sm"/>
            </a:ln>
          </p:spPr>
        </p:cxnSp>
        <p:sp>
          <p:nvSpPr>
            <p:cNvPr id="313" name="Google Shape;313;p6"/>
            <p:cNvSpPr/>
            <p:nvPr/>
          </p:nvSpPr>
          <p:spPr>
            <a:xfrm>
              <a:off x="445363" y="1772205"/>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309" name="Google Shape;309;p6"/>
            <p:cNvSpPr/>
            <p:nvPr/>
          </p:nvSpPr>
          <p:spPr>
            <a:xfrm>
              <a:off x="445363"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cxnSp>
          <p:nvCxnSpPr>
            <p:cNvPr id="320" name="Google Shape;320;p6"/>
            <p:cNvCxnSpPr>
              <a:stCxn id="315" idx="2"/>
              <a:endCxn id="305" idx="0"/>
            </p:cNvCxnSpPr>
            <p:nvPr/>
          </p:nvCxnSpPr>
          <p:spPr>
            <a:xfrm>
              <a:off x="1579855" y="2397700"/>
              <a:ext cx="0" cy="147663"/>
            </a:xfrm>
            <a:prstGeom prst="straightConnector1">
              <a:avLst/>
            </a:prstGeom>
            <a:noFill/>
            <a:ln w="19050" cap="flat" cmpd="sng">
              <a:solidFill>
                <a:schemeClr val="dk1"/>
              </a:solidFill>
              <a:prstDash val="solid"/>
              <a:miter lim="800000"/>
              <a:headEnd type="none" w="sm" len="sm"/>
              <a:tailEnd type="none" w="sm" len="sm"/>
            </a:ln>
          </p:spPr>
        </p:cxnSp>
        <p:sp>
          <p:nvSpPr>
            <p:cNvPr id="315" name="Google Shape;315;p6"/>
            <p:cNvSpPr/>
            <p:nvPr/>
          </p:nvSpPr>
          <p:spPr>
            <a:xfrm>
              <a:off x="1236955" y="1788100"/>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305" name="Google Shape;305;p6"/>
            <p:cNvSpPr/>
            <p:nvPr/>
          </p:nvSpPr>
          <p:spPr>
            <a:xfrm>
              <a:off x="1236955"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cxnSp>
          <p:nvCxnSpPr>
            <p:cNvPr id="321" name="Google Shape;321;p6"/>
            <p:cNvCxnSpPr>
              <a:stCxn id="317" idx="2"/>
              <a:endCxn id="302" idx="0"/>
            </p:cNvCxnSpPr>
            <p:nvPr/>
          </p:nvCxnSpPr>
          <p:spPr>
            <a:xfrm>
              <a:off x="2388463" y="2390140"/>
              <a:ext cx="0" cy="155223"/>
            </a:xfrm>
            <a:prstGeom prst="straightConnector1">
              <a:avLst/>
            </a:prstGeom>
            <a:noFill/>
            <a:ln w="19050" cap="flat" cmpd="sng">
              <a:solidFill>
                <a:schemeClr val="dk1"/>
              </a:solidFill>
              <a:prstDash val="solid"/>
              <a:miter lim="800000"/>
              <a:headEnd type="none" w="sm" len="sm"/>
              <a:tailEnd type="none" w="sm" len="sm"/>
            </a:ln>
          </p:spPr>
        </p:cxnSp>
        <p:sp>
          <p:nvSpPr>
            <p:cNvPr id="317" name="Google Shape;317;p6"/>
            <p:cNvSpPr/>
            <p:nvPr/>
          </p:nvSpPr>
          <p:spPr>
            <a:xfrm>
              <a:off x="2045563" y="1780540"/>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302" name="Google Shape;302;p6"/>
            <p:cNvSpPr/>
            <p:nvPr/>
          </p:nvSpPr>
          <p:spPr>
            <a:xfrm>
              <a:off x="2045563"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cxnSp>
          <p:nvCxnSpPr>
            <p:cNvPr id="322" name="Google Shape;322;p6"/>
            <p:cNvCxnSpPr>
              <a:stCxn id="299" idx="2"/>
              <a:endCxn id="307" idx="0"/>
            </p:cNvCxnSpPr>
            <p:nvPr/>
          </p:nvCxnSpPr>
          <p:spPr>
            <a:xfrm>
              <a:off x="3150463" y="2381805"/>
              <a:ext cx="0" cy="163500"/>
            </a:xfrm>
            <a:prstGeom prst="straightConnector1">
              <a:avLst/>
            </a:prstGeom>
            <a:noFill/>
            <a:ln w="19050" cap="flat" cmpd="sng">
              <a:solidFill>
                <a:schemeClr val="dk1"/>
              </a:solidFill>
              <a:prstDash val="solid"/>
              <a:miter lim="800000"/>
              <a:headEnd type="none" w="sm" len="sm"/>
              <a:tailEnd type="none" w="sm" len="sm"/>
            </a:ln>
          </p:spPr>
        </p:cxnSp>
        <p:sp>
          <p:nvSpPr>
            <p:cNvPr id="299" name="Google Shape;299;p6"/>
            <p:cNvSpPr/>
            <p:nvPr/>
          </p:nvSpPr>
          <p:spPr>
            <a:xfrm>
              <a:off x="2807563" y="1772205"/>
              <a:ext cx="685800" cy="609600"/>
            </a:xfrm>
            <a:prstGeom prst="roundRect">
              <a:avLst>
                <a:gd name="adj" fmla="val 16667"/>
              </a:avLst>
            </a:prstGeom>
            <a:solidFill>
              <a:schemeClr val="accent1"/>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dirty="0">
                  <a:solidFill>
                    <a:srgbClr val="FFFFFF"/>
                  </a:solidFill>
                  <a:latin typeface="Calibri"/>
                  <a:cs typeface="Calibri"/>
                  <a:sym typeface="Calibri"/>
                </a:rPr>
                <a:t>CU</a:t>
              </a:r>
              <a:endParaRPr sz="1400" b="0" i="0" u="none" strike="noStrike" cap="none" dirty="0">
                <a:solidFill>
                  <a:srgbClr val="000000"/>
                </a:solidFill>
                <a:latin typeface="Arial"/>
                <a:ea typeface="Arial"/>
                <a:cs typeface="Arial"/>
                <a:sym typeface="Arial"/>
              </a:endParaRPr>
            </a:p>
          </p:txBody>
        </p:sp>
        <p:sp>
          <p:nvSpPr>
            <p:cNvPr id="307" name="Google Shape;307;p6"/>
            <p:cNvSpPr/>
            <p:nvPr/>
          </p:nvSpPr>
          <p:spPr>
            <a:xfrm>
              <a:off x="2807563" y="2545363"/>
              <a:ext cx="685800" cy="4572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L1D</a:t>
              </a:r>
              <a:endParaRPr sz="1400" b="0" i="0" u="none" strike="noStrike" cap="none">
                <a:solidFill>
                  <a:srgbClr val="000000"/>
                </a:solidFill>
                <a:latin typeface="Arial"/>
                <a:ea typeface="Arial"/>
                <a:cs typeface="Arial"/>
                <a:sym typeface="Arial"/>
              </a:endParaRPr>
            </a:p>
          </p:txBody>
        </p:sp>
        <p:sp>
          <p:nvSpPr>
            <p:cNvPr id="311" name="Google Shape;311;p6"/>
            <p:cNvSpPr/>
            <p:nvPr/>
          </p:nvSpPr>
          <p:spPr>
            <a:xfrm>
              <a:off x="445363" y="1333500"/>
              <a:ext cx="3048000" cy="30480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L1-I</a:t>
              </a:r>
              <a:endParaRPr sz="1400" b="0" i="0" u="none" strike="noStrike" cap="none">
                <a:solidFill>
                  <a:srgbClr val="000000"/>
                </a:solidFill>
                <a:latin typeface="Arial"/>
                <a:ea typeface="Arial"/>
                <a:cs typeface="Arial"/>
                <a:sym typeface="Arial"/>
              </a:endParaRPr>
            </a:p>
          </p:txBody>
        </p:sp>
        <p:sp>
          <p:nvSpPr>
            <p:cNvPr id="303" name="Google Shape;303;p6"/>
            <p:cNvSpPr/>
            <p:nvPr/>
          </p:nvSpPr>
          <p:spPr>
            <a:xfrm>
              <a:off x="445363" y="3402058"/>
              <a:ext cx="3048000" cy="562780"/>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dirty="0">
                  <a:solidFill>
                    <a:srgbClr val="FFFFFF"/>
                  </a:solidFill>
                  <a:latin typeface="Calibri"/>
                  <a:ea typeface="Calibri"/>
                  <a:cs typeface="Calibri"/>
                  <a:sym typeface="Calibri"/>
                </a:rPr>
                <a:t>L2</a:t>
              </a:r>
              <a:endParaRPr sz="1400" b="0" i="0" u="none" strike="noStrike" cap="none" dirty="0">
                <a:solidFill>
                  <a:srgbClr val="000000"/>
                </a:solidFill>
                <a:latin typeface="Arial"/>
                <a:ea typeface="Arial"/>
                <a:cs typeface="Arial"/>
                <a:sym typeface="Arial"/>
              </a:endParaRPr>
            </a:p>
          </p:txBody>
        </p:sp>
      </p:grpSp>
      <p:sp>
        <p:nvSpPr>
          <p:cNvPr id="323" name="Google Shape;323;p6"/>
          <p:cNvSpPr/>
          <p:nvPr/>
        </p:nvSpPr>
        <p:spPr>
          <a:xfrm>
            <a:off x="5437530" y="1904393"/>
            <a:ext cx="3962878" cy="2145182"/>
          </a:xfrm>
          <a:prstGeom prst="roundRect">
            <a:avLst>
              <a:gd name="adj" fmla="val 6307"/>
            </a:avLst>
          </a:prstGeom>
          <a:noFill/>
          <a:ln w="38100" cap="flat" cmpd="sng">
            <a:solidFill>
              <a:schemeClr val="accent1"/>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dk2"/>
              </a:solidFill>
              <a:latin typeface="Calibri"/>
              <a:ea typeface="Calibri"/>
              <a:cs typeface="Calibri"/>
              <a:sym typeface="Calibri"/>
            </a:endParaRPr>
          </a:p>
        </p:txBody>
      </p:sp>
      <p:sp>
        <p:nvSpPr>
          <p:cNvPr id="324" name="Google Shape;324;p6"/>
          <p:cNvSpPr txBox="1"/>
          <p:nvPr/>
        </p:nvSpPr>
        <p:spPr>
          <a:xfrm>
            <a:off x="5437530" y="1904393"/>
            <a:ext cx="582749" cy="313932"/>
          </a:xfrm>
          <a:prstGeom prst="rect">
            <a:avLst/>
          </a:prstGeom>
          <a:noFill/>
          <a:ln>
            <a:noFill/>
          </a:ln>
        </p:spPr>
        <p:txBody>
          <a:bodyPr spcFirstLastPara="1" wrap="square" lIns="91425" tIns="45700" rIns="91425" bIns="45700" anchor="ctr" anchorCtr="0">
            <a:spAutoFit/>
          </a:bodyPr>
          <a:lstStyle/>
          <a:p>
            <a:pPr marL="0" marR="0" lvl="0" indent="0" algn="l" rtl="0">
              <a:lnSpc>
                <a:spcPct val="9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GPU</a:t>
            </a:r>
            <a:endParaRPr sz="1400" b="0" i="0" u="none" strike="noStrike" cap="none">
              <a:solidFill>
                <a:srgbClr val="000000"/>
              </a:solidFill>
              <a:latin typeface="Arial"/>
              <a:ea typeface="Arial"/>
              <a:cs typeface="Arial"/>
              <a:sym typeface="Arial"/>
            </a:endParaRPr>
          </a:p>
        </p:txBody>
      </p:sp>
      <p:sp>
        <p:nvSpPr>
          <p:cNvPr id="298" name="Google Shape;298;p6"/>
          <p:cNvSpPr/>
          <p:nvPr/>
        </p:nvSpPr>
        <p:spPr>
          <a:xfrm>
            <a:off x="5613125" y="2313104"/>
            <a:ext cx="1175097" cy="500373"/>
          </a:xfrm>
          <a:prstGeom prst="roundRect">
            <a:avLst>
              <a:gd name="adj" fmla="val 16667"/>
            </a:avLst>
          </a:prstGeom>
          <a:solidFill>
            <a:schemeClr val="accent3"/>
          </a:solidFill>
          <a:ln w="19050" cap="flat" cmpd="sng">
            <a:solidFill>
              <a:schemeClr val="dk1"/>
            </a:solidFill>
            <a:prstDash val="solid"/>
            <a:miter lim="800000"/>
            <a:headEnd type="none" w="sm" len="sm"/>
            <a:tailEnd type="none" w="sm" len="sm"/>
          </a:ln>
        </p:spPr>
        <p:txBody>
          <a:bodyPr spcFirstLastPara="1" wrap="square" lIns="0" tIns="34275" rIns="0" bIns="34275" anchor="ctr" anchorCtr="0">
            <a:noAutofit/>
          </a:bodyPr>
          <a:lstStyle/>
          <a:p>
            <a:pPr marL="1191" marR="0" lvl="0" indent="-1191" algn="ctr"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Calibri"/>
                <a:ea typeface="Calibri"/>
                <a:cs typeface="Calibri"/>
                <a:sym typeface="Calibri"/>
              </a:rPr>
              <a:t>Scalar Cache</a:t>
            </a:r>
            <a:endParaRPr sz="1400" b="0" i="0" u="none" strike="noStrike" cap="none">
              <a:solidFill>
                <a:srgbClr val="000000"/>
              </a:solidFill>
              <a:latin typeface="Arial"/>
              <a:ea typeface="Arial"/>
              <a:cs typeface="Arial"/>
              <a:sym typeface="Arial"/>
            </a:endParaRPr>
          </a:p>
        </p:txBody>
      </p:sp>
      <p:cxnSp>
        <p:nvCxnSpPr>
          <p:cNvPr id="325" name="Google Shape;325;p6"/>
          <p:cNvCxnSpPr>
            <a:stCxn id="298" idx="2"/>
            <a:endCxn id="303" idx="1"/>
          </p:cNvCxnSpPr>
          <p:nvPr/>
        </p:nvCxnSpPr>
        <p:spPr>
          <a:xfrm rot="-5400000" flipH="1">
            <a:off x="6126873" y="2887277"/>
            <a:ext cx="954600" cy="807000"/>
          </a:xfrm>
          <a:prstGeom prst="bentConnector2">
            <a:avLst/>
          </a:prstGeom>
          <a:noFill/>
          <a:ln w="25400" cap="flat" cmpd="sng">
            <a:solidFill>
              <a:schemeClr val="dk1"/>
            </a:solidFill>
            <a:prstDash val="solid"/>
            <a:miter lim="800000"/>
            <a:headEnd type="none" w="sm" len="sm"/>
            <a:tailEnd type="none" w="sm" len="sm"/>
          </a:ln>
        </p:spPr>
      </p:cxnSp>
      <p:cxnSp>
        <p:nvCxnSpPr>
          <p:cNvPr id="327" name="Google Shape;327;p6"/>
          <p:cNvCxnSpPr>
            <a:cxnSpLocks/>
          </p:cNvCxnSpPr>
          <p:nvPr/>
        </p:nvCxnSpPr>
        <p:spPr>
          <a:xfrm>
            <a:off x="3191348" y="4093130"/>
            <a:ext cx="299221" cy="1713268"/>
          </a:xfrm>
          <a:prstGeom prst="straightConnector1">
            <a:avLst/>
          </a:prstGeom>
          <a:noFill/>
          <a:ln w="38100" cap="flat" cmpd="sng">
            <a:solidFill>
              <a:srgbClr val="FF0000"/>
            </a:solidFill>
            <a:prstDash val="solid"/>
            <a:round/>
            <a:headEnd type="triangle" w="med" len="med"/>
            <a:tailEnd type="none" w="sm" len="sm"/>
          </a:ln>
          <a:effectLst>
            <a:outerShdw blurRad="50800" dist="38100" dir="5400000" algn="t" rotWithShape="0">
              <a:srgbClr val="000000">
                <a:alpha val="40000"/>
              </a:srgbClr>
            </a:outerShdw>
          </a:effectLst>
        </p:spPr>
      </p:cxnSp>
      <p:sp>
        <p:nvSpPr>
          <p:cNvPr id="328" name="Google Shape;328;p6"/>
          <p:cNvSpPr txBox="1"/>
          <p:nvPr/>
        </p:nvSpPr>
        <p:spPr>
          <a:xfrm>
            <a:off x="1034100" y="5898800"/>
            <a:ext cx="9870300" cy="638100"/>
          </a:xfrm>
          <a:prstGeom prst="rect">
            <a:avLst/>
          </a:prstGeom>
          <a:noFill/>
          <a:ln>
            <a:noFill/>
          </a:ln>
        </p:spPr>
        <p:txBody>
          <a:bodyPr spcFirstLastPara="1" wrap="square" lIns="91425" tIns="45700" rIns="91425" bIns="45700" anchor="t" anchorCtr="0">
            <a:normAutofit/>
          </a:bodyPr>
          <a:lstStyle/>
          <a:p>
            <a:pPr marL="0" marR="0" lvl="0" indent="0" algn="l" rtl="0">
              <a:lnSpc>
                <a:spcPct val="80000"/>
              </a:lnSpc>
              <a:spcBef>
                <a:spcPts val="0"/>
              </a:spcBef>
              <a:spcAft>
                <a:spcPts val="0"/>
              </a:spcAft>
              <a:buClr>
                <a:schemeClr val="dk1"/>
              </a:buClr>
              <a:buSzPts val="2800"/>
              <a:buFont typeface="Arial"/>
              <a:buNone/>
            </a:pPr>
            <a:r>
              <a:rPr lang="en-US" sz="2380" b="0" i="0" u="none" strike="noStrike" cap="none" dirty="0">
                <a:solidFill>
                  <a:schemeClr val="dk1"/>
                </a:solidFill>
                <a:latin typeface="Calibri"/>
                <a:ea typeface="Calibri"/>
                <a:cs typeface="Calibri"/>
                <a:sym typeface="Calibri"/>
              </a:rPr>
              <a:t>Enable Writeback Support: Reduces </a:t>
            </a:r>
            <a:r>
              <a:rPr lang="en-US" sz="2380" dirty="0">
                <a:solidFill>
                  <a:schemeClr val="dk1"/>
                </a:solidFill>
                <a:latin typeface="Calibri"/>
                <a:ea typeface="Calibri"/>
                <a:cs typeface="Calibri"/>
                <a:sym typeface="Calibri"/>
              </a:rPr>
              <a:t>pressure on directory and main memory</a:t>
            </a:r>
            <a:endParaRPr sz="1190" b="0" i="0" u="none" strike="noStrike" cap="none" dirty="0">
              <a:solidFill>
                <a:srgbClr val="000000"/>
              </a:solidFill>
              <a:latin typeface="Arial"/>
              <a:ea typeface="Arial"/>
              <a:cs typeface="Arial"/>
              <a:sym typeface="Arial"/>
            </a:endParaRPr>
          </a:p>
        </p:txBody>
      </p:sp>
      <p:cxnSp>
        <p:nvCxnSpPr>
          <p:cNvPr id="99" name="Google Shape;327;p6">
            <a:extLst>
              <a:ext uri="{FF2B5EF4-FFF2-40B4-BE49-F238E27FC236}">
                <a16:creationId xmlns:a16="http://schemas.microsoft.com/office/drawing/2014/main" id="{D57AA463-69B4-C142-B2E8-63CA63015FD5}"/>
              </a:ext>
            </a:extLst>
          </p:cNvPr>
          <p:cNvCxnSpPr>
            <a:cxnSpLocks/>
          </p:cNvCxnSpPr>
          <p:nvPr/>
        </p:nvCxnSpPr>
        <p:spPr>
          <a:xfrm flipH="1">
            <a:off x="8860971" y="4093130"/>
            <a:ext cx="76200" cy="1713268"/>
          </a:xfrm>
          <a:prstGeom prst="straightConnector1">
            <a:avLst/>
          </a:prstGeom>
          <a:noFill/>
          <a:ln w="38100" cap="flat" cmpd="sng">
            <a:solidFill>
              <a:srgbClr val="FF0000"/>
            </a:solidFill>
            <a:prstDash val="solid"/>
            <a:round/>
            <a:headEnd type="triangle" w="med" len="med"/>
            <a:tailEnd type="none" w="sm" len="sm"/>
          </a:ln>
          <a:effectLst>
            <a:outerShdw blurRad="50800" dist="38100" dir="5400000" algn="t" rotWithShape="0">
              <a:srgbClr val="000000">
                <a:alpha val="40000"/>
              </a:srgbClr>
            </a:outerShdw>
          </a:effectLst>
        </p:spPr>
      </p:cxnSp>
      <p:sp>
        <p:nvSpPr>
          <p:cNvPr id="109" name="Rectangle 108">
            <a:extLst>
              <a:ext uri="{FF2B5EF4-FFF2-40B4-BE49-F238E27FC236}">
                <a16:creationId xmlns:a16="http://schemas.microsoft.com/office/drawing/2014/main" id="{5CA9A934-020A-F345-A9B1-007C84D517A0}"/>
              </a:ext>
            </a:extLst>
          </p:cNvPr>
          <p:cNvSpPr/>
          <p:nvPr/>
        </p:nvSpPr>
        <p:spPr>
          <a:xfrm>
            <a:off x="9850621" y="5498621"/>
            <a:ext cx="1688283" cy="307777"/>
          </a:xfrm>
          <a:prstGeom prst="rect">
            <a:avLst/>
          </a:prstGeom>
        </p:spPr>
        <p:txBody>
          <a:bodyPr wrap="none">
            <a:spAutoFit/>
          </a:bodyPr>
          <a:lstStyle/>
          <a:p>
            <a:r>
              <a:rPr lang="en-US" dirty="0">
                <a:solidFill>
                  <a:srgbClr val="1D1C1D"/>
                </a:solidFill>
                <a:latin typeface="Slack-Lato"/>
              </a:rPr>
              <a:t>[Gutierrez HPCA '18]</a:t>
            </a:r>
            <a:endParaRPr lang="en-US" dirty="0"/>
          </a:p>
        </p:txBody>
      </p:sp>
      <p:sp>
        <p:nvSpPr>
          <p:cNvPr id="117" name="Google Shape;296;p6">
            <a:extLst>
              <a:ext uri="{FF2B5EF4-FFF2-40B4-BE49-F238E27FC236}">
                <a16:creationId xmlns:a16="http://schemas.microsoft.com/office/drawing/2014/main" id="{48D8F83E-CECF-8049-BAB7-34E20BDD3C5C}"/>
              </a:ext>
            </a:extLst>
          </p:cNvPr>
          <p:cNvSpPr/>
          <p:nvPr/>
        </p:nvSpPr>
        <p:spPr>
          <a:xfrm>
            <a:off x="6877524" y="3442859"/>
            <a:ext cx="2567341" cy="664130"/>
          </a:xfrm>
          <a:prstGeom prst="frame">
            <a:avLst>
              <a:gd name="adj1" fmla="val 7963"/>
            </a:avLst>
          </a:prstGeom>
          <a:solidFill>
            <a:srgbClr val="FF0000"/>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72934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6"/>
                                        </p:tgtEl>
                                        <p:attrNameLst>
                                          <p:attrName>style.visibility</p:attrName>
                                        </p:attrNameLst>
                                      </p:cBhvr>
                                      <p:to>
                                        <p:strVal val="visible"/>
                                      </p:to>
                                    </p:set>
                                    <p:animEffect transition="in" filter="dissolve">
                                      <p:cBhvr>
                                        <p:cTn id="7" dur="500"/>
                                        <p:tgtEl>
                                          <p:spTgt spid="296"/>
                                        </p:tgtEl>
                                      </p:cBhvr>
                                    </p:animEffect>
                                  </p:childTnLst>
                                </p:cTn>
                              </p:par>
                              <p:par>
                                <p:cTn id="8" presetID="9" presetClass="entr" presetSubtype="0" fill="hold"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dissolve">
                                      <p:cBhvr>
                                        <p:cTn id="10" dur="500"/>
                                        <p:tgtEl>
                                          <p:spTgt spid="99"/>
                                        </p:tgtEl>
                                      </p:cBhvr>
                                    </p:animEffect>
                                  </p:childTnLst>
                                </p:cTn>
                              </p:par>
                              <p:par>
                                <p:cTn id="11" presetID="9" presetClass="entr" presetSubtype="0" fill="hold" nodeType="withEffect">
                                  <p:stCondLst>
                                    <p:cond delay="0"/>
                                  </p:stCondLst>
                                  <p:childTnLst>
                                    <p:set>
                                      <p:cBhvr>
                                        <p:cTn id="12" dur="1" fill="hold">
                                          <p:stCondLst>
                                            <p:cond delay="0"/>
                                          </p:stCondLst>
                                        </p:cTn>
                                        <p:tgtEl>
                                          <p:spTgt spid="327"/>
                                        </p:tgtEl>
                                        <p:attrNameLst>
                                          <p:attrName>style.visibility</p:attrName>
                                        </p:attrNameLst>
                                      </p:cBhvr>
                                      <p:to>
                                        <p:strVal val="visible"/>
                                      </p:to>
                                    </p:set>
                                    <p:animEffect transition="in" filter="dissolve">
                                      <p:cBhvr>
                                        <p:cTn id="13" dur="500"/>
                                        <p:tgtEl>
                                          <p:spTgt spid="32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28"/>
                                        </p:tgtEl>
                                        <p:attrNameLst>
                                          <p:attrName>style.visibility</p:attrName>
                                        </p:attrNameLst>
                                      </p:cBhvr>
                                      <p:to>
                                        <p:strVal val="visible"/>
                                      </p:to>
                                    </p:set>
                                    <p:animEffect transition="in" filter="dissolve">
                                      <p:cBhvr>
                                        <p:cTn id="16" dur="500"/>
                                        <p:tgtEl>
                                          <p:spTgt spid="32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17"/>
                                        </p:tgtEl>
                                        <p:attrNameLst>
                                          <p:attrName>style.visibility</p:attrName>
                                        </p:attrNameLst>
                                      </p:cBhvr>
                                      <p:to>
                                        <p:strVal val="visible"/>
                                      </p:to>
                                    </p:set>
                                    <p:animEffect transition="in" filter="dissolve">
                                      <p:cBhvr>
                                        <p:cTn id="19"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 grpId="0" animBg="1"/>
      <p:bldP spid="328" grpId="0"/>
      <p:bldP spid="117" grpId="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4" name="Picture 3">
            <a:extLst>
              <a:ext uri="{FF2B5EF4-FFF2-40B4-BE49-F238E27FC236}">
                <a16:creationId xmlns:a16="http://schemas.microsoft.com/office/drawing/2014/main" id="{39A14856-3EDD-8744-A3D1-B5F6C7CFD8A1}"/>
              </a:ext>
            </a:extLst>
          </p:cNvPr>
          <p:cNvPicPr>
            <a:picLocks noChangeAspect="1"/>
          </p:cNvPicPr>
          <p:nvPr/>
        </p:nvPicPr>
        <p:blipFill>
          <a:blip r:embed="rId3"/>
          <a:stretch>
            <a:fillRect/>
          </a:stretch>
        </p:blipFill>
        <p:spPr>
          <a:xfrm>
            <a:off x="285264" y="1565013"/>
            <a:ext cx="8249766" cy="4663263"/>
          </a:xfrm>
          <a:prstGeom prst="rect">
            <a:avLst/>
          </a:prstGeom>
        </p:spPr>
      </p:pic>
      <p:sp>
        <p:nvSpPr>
          <p:cNvPr id="335" name="Google Shape;335;p46"/>
          <p:cNvSpPr txBox="1">
            <a:spLocks noGrp="1"/>
          </p:cNvSpPr>
          <p:nvPr>
            <p:ph type="title"/>
          </p:nvPr>
        </p:nvSpPr>
        <p:spPr>
          <a:xfrm>
            <a:off x="653889" y="63324"/>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b="1" dirty="0">
                <a:latin typeface="Calibri"/>
                <a:ea typeface="Calibri"/>
                <a:cs typeface="Calibri"/>
                <a:sym typeface="Calibri"/>
              </a:rPr>
              <a:t>Replicating GPU Components</a:t>
            </a:r>
            <a:endParaRPr dirty="0"/>
          </a:p>
        </p:txBody>
      </p:sp>
      <p:sp>
        <p:nvSpPr>
          <p:cNvPr id="336" name="Google Shape;336;p46"/>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118</a:t>
            </a:fld>
            <a:endParaRPr/>
          </a:p>
        </p:txBody>
      </p:sp>
      <p:sp>
        <p:nvSpPr>
          <p:cNvPr id="337" name="Google Shape;337;p46"/>
          <p:cNvSpPr/>
          <p:nvPr/>
        </p:nvSpPr>
        <p:spPr>
          <a:xfrm>
            <a:off x="7911517" y="1388887"/>
            <a:ext cx="4141366" cy="1647319"/>
          </a:xfrm>
          <a:prstGeom prst="rect">
            <a:avLst/>
          </a:prstGeom>
          <a:solidFill>
            <a:schemeClr val="lt1"/>
          </a:solidFill>
          <a:ln w="5715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dirty="0" err="1">
                <a:solidFill>
                  <a:schemeClr val="dk1"/>
                </a:solidFill>
                <a:latin typeface="Courier New"/>
                <a:ea typeface="Courier New"/>
                <a:cs typeface="Courier New"/>
                <a:sym typeface="Courier New"/>
              </a:rPr>
              <a:t>gpu_driver</a:t>
            </a:r>
            <a:r>
              <a:rPr lang="en-US" sz="1400" b="1" i="0" u="none" strike="noStrike" cap="none" dirty="0">
                <a:solidFill>
                  <a:schemeClr val="dk1"/>
                </a:solidFill>
                <a:latin typeface="Courier New"/>
                <a:ea typeface="Courier New"/>
                <a:cs typeface="Courier New"/>
                <a:sym typeface="Courier New"/>
              </a:rPr>
              <a:t> = </a:t>
            </a:r>
            <a:r>
              <a:rPr lang="en-US" sz="1400" b="1" i="0" u="none" strike="noStrike" cap="none" dirty="0" err="1">
                <a:solidFill>
                  <a:schemeClr val="dk1"/>
                </a:solidFill>
                <a:latin typeface="Courier New"/>
                <a:ea typeface="Courier New"/>
                <a:cs typeface="Courier New"/>
                <a:sym typeface="Courier New"/>
              </a:rPr>
              <a:t>GPUComputeDriver</a:t>
            </a:r>
            <a:r>
              <a:rPr lang="en-US" sz="1400" b="1" i="0" u="none" strike="noStrike" cap="none" dirty="0">
                <a:solidFill>
                  <a:schemeClr val="dk1"/>
                </a:solidFill>
                <a:latin typeface="Courier New"/>
                <a:ea typeface="Courier New"/>
                <a:cs typeface="Courier New"/>
                <a:sym typeface="Courier New"/>
              </a:rPr>
              <a:t>(...)</a:t>
            </a:r>
            <a:endParaRPr sz="11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chemeClr val="dk1"/>
              </a:solidFill>
              <a:latin typeface="Courier New"/>
              <a:ea typeface="Courier New"/>
              <a:cs typeface="Courier New"/>
              <a:sym typeface="Courier New"/>
            </a:endParaRPr>
          </a:p>
          <a:p>
            <a:pPr marL="0" marR="0" lvl="0" indent="0" algn="l" rtl="0">
              <a:lnSpc>
                <a:spcPct val="100000"/>
              </a:lnSpc>
              <a:spcBef>
                <a:spcPts val="0"/>
              </a:spcBef>
              <a:spcAft>
                <a:spcPts val="0"/>
              </a:spcAft>
              <a:buClr>
                <a:srgbClr val="000000"/>
              </a:buClr>
              <a:buSzPts val="1400"/>
              <a:buFont typeface="Arial"/>
              <a:buNone/>
            </a:pPr>
            <a:r>
              <a:rPr lang="en-US" sz="1400" b="1" i="0" u="none" strike="noStrike" cap="none" dirty="0">
                <a:solidFill>
                  <a:schemeClr val="dk1"/>
                </a:solidFill>
                <a:latin typeface="Courier New"/>
                <a:ea typeface="Courier New"/>
                <a:cs typeface="Courier New"/>
                <a:sym typeface="Courier New"/>
              </a:rPr>
              <a:t>for (</a:t>
            </a:r>
            <a:r>
              <a:rPr lang="en-US" sz="1400" b="1" i="0" u="none" strike="noStrike" cap="none" dirty="0" err="1">
                <a:solidFill>
                  <a:schemeClr val="dk1"/>
                </a:solidFill>
                <a:latin typeface="Courier New"/>
                <a:ea typeface="Courier New"/>
                <a:cs typeface="Courier New"/>
                <a:sym typeface="Courier New"/>
              </a:rPr>
              <a:t>i</a:t>
            </a:r>
            <a:r>
              <a:rPr lang="en-US" sz="1400" b="1" i="0" u="none" strike="noStrike" cap="none" dirty="0">
                <a:solidFill>
                  <a:schemeClr val="dk1"/>
                </a:solidFill>
                <a:latin typeface="Courier New"/>
                <a:ea typeface="Courier New"/>
                <a:cs typeface="Courier New"/>
                <a:sym typeface="Courier New"/>
              </a:rPr>
              <a:t> = 0; </a:t>
            </a:r>
            <a:r>
              <a:rPr lang="en-US" sz="1400" b="1" i="0" u="none" strike="noStrike" cap="none" dirty="0" err="1">
                <a:solidFill>
                  <a:schemeClr val="dk1"/>
                </a:solidFill>
                <a:latin typeface="Courier New"/>
                <a:ea typeface="Courier New"/>
                <a:cs typeface="Courier New"/>
                <a:sym typeface="Courier New"/>
              </a:rPr>
              <a:t>i</a:t>
            </a:r>
            <a:r>
              <a:rPr lang="en-US" sz="1400" b="1" i="0" u="none" strike="noStrike" cap="none" dirty="0">
                <a:solidFill>
                  <a:schemeClr val="dk1"/>
                </a:solidFill>
                <a:latin typeface="Courier New"/>
                <a:ea typeface="Courier New"/>
                <a:cs typeface="Courier New"/>
                <a:sym typeface="Courier New"/>
              </a:rPr>
              <a:t> &lt; </a:t>
            </a:r>
            <a:r>
              <a:rPr lang="en-US" sz="1400" b="1" i="0" u="none" strike="noStrike" cap="none" dirty="0" err="1">
                <a:solidFill>
                  <a:schemeClr val="dk1"/>
                </a:solidFill>
                <a:latin typeface="Courier New"/>
                <a:ea typeface="Courier New"/>
                <a:cs typeface="Courier New"/>
                <a:sym typeface="Courier New"/>
              </a:rPr>
              <a:t>num_gpus</a:t>
            </a:r>
            <a:r>
              <a:rPr lang="en-US" sz="1400" b="1" i="0" u="none" strike="noStrike" cap="none" dirty="0">
                <a:solidFill>
                  <a:schemeClr val="dk1"/>
                </a:solidFill>
                <a:latin typeface="Courier New"/>
                <a:ea typeface="Courier New"/>
                <a:cs typeface="Courier New"/>
                <a:sym typeface="Courier New"/>
              </a:rPr>
              <a:t>; </a:t>
            </a:r>
            <a:r>
              <a:rPr lang="en-US" sz="1400" b="1" i="0" u="none" strike="noStrike" cap="none" dirty="0" err="1">
                <a:solidFill>
                  <a:schemeClr val="dk1"/>
                </a:solidFill>
                <a:latin typeface="Courier New"/>
                <a:ea typeface="Courier New"/>
                <a:cs typeface="Courier New"/>
                <a:sym typeface="Courier New"/>
              </a:rPr>
              <a:t>i</a:t>
            </a:r>
            <a:r>
              <a:rPr lang="en-US" sz="1400" b="1" i="0" u="none" strike="noStrike" cap="none" dirty="0">
                <a:solidFill>
                  <a:schemeClr val="dk1"/>
                </a:solidFill>
                <a:latin typeface="Courier New"/>
                <a:ea typeface="Courier New"/>
                <a:cs typeface="Courier New"/>
                <a:sym typeface="Courier New"/>
              </a:rPr>
              <a:t>++) {</a:t>
            </a:r>
            <a:endParaRPr sz="11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dirty="0">
                <a:solidFill>
                  <a:schemeClr val="dk1"/>
                </a:solidFill>
                <a:latin typeface="Courier New"/>
                <a:ea typeface="Courier New"/>
                <a:cs typeface="Courier New"/>
                <a:sym typeface="Courier New"/>
              </a:rPr>
              <a:t>   shader = Shader(...)</a:t>
            </a:r>
            <a:endParaRPr sz="11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dirty="0">
                <a:solidFill>
                  <a:schemeClr val="dk1"/>
                </a:solidFill>
                <a:latin typeface="Courier New"/>
                <a:ea typeface="Courier New"/>
                <a:cs typeface="Courier New"/>
                <a:sym typeface="Courier New"/>
              </a:rPr>
              <a:t>   </a:t>
            </a:r>
            <a:r>
              <a:rPr lang="en-US" sz="1200" b="1" i="0" u="none" strike="noStrike" cap="none" dirty="0" err="1">
                <a:solidFill>
                  <a:schemeClr val="dk1"/>
                </a:solidFill>
                <a:latin typeface="Courier New"/>
                <a:ea typeface="Courier New"/>
                <a:cs typeface="Courier New"/>
                <a:sym typeface="Courier New"/>
              </a:rPr>
              <a:t>gpu_hsapp</a:t>
            </a:r>
            <a:r>
              <a:rPr lang="en-US" sz="1200" b="1" i="0" u="none" strike="noStrike" cap="none" dirty="0">
                <a:solidFill>
                  <a:schemeClr val="dk1"/>
                </a:solidFill>
                <a:latin typeface="Courier New"/>
                <a:ea typeface="Courier New"/>
                <a:cs typeface="Courier New"/>
                <a:sym typeface="Courier New"/>
              </a:rPr>
              <a:t> = </a:t>
            </a:r>
            <a:r>
              <a:rPr lang="en-US" sz="1200" b="1" i="0" u="none" strike="noStrike" cap="none" dirty="0" err="1">
                <a:solidFill>
                  <a:schemeClr val="dk1"/>
                </a:solidFill>
                <a:latin typeface="Courier New"/>
                <a:ea typeface="Courier New"/>
                <a:cs typeface="Courier New"/>
                <a:sym typeface="Courier New"/>
              </a:rPr>
              <a:t>HSAPacketProcessor</a:t>
            </a:r>
            <a:r>
              <a:rPr lang="en-US" sz="1200" b="1" i="0" u="none" strike="noStrike" cap="none" dirty="0">
                <a:solidFill>
                  <a:schemeClr val="dk1"/>
                </a:solidFill>
                <a:latin typeface="Courier New"/>
                <a:ea typeface="Courier New"/>
                <a:cs typeface="Courier New"/>
                <a:sym typeface="Courier New"/>
              </a:rPr>
              <a:t>(...)</a:t>
            </a:r>
            <a:endParaRPr sz="11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dirty="0">
                <a:solidFill>
                  <a:schemeClr val="dk1"/>
                </a:solidFill>
                <a:latin typeface="Courier New"/>
                <a:ea typeface="Courier New"/>
                <a:cs typeface="Courier New"/>
                <a:sym typeface="Courier New"/>
              </a:rPr>
              <a:t>   dispatcher = </a:t>
            </a:r>
            <a:r>
              <a:rPr lang="en-US" sz="1200" b="1" i="0" u="none" strike="noStrike" cap="none" dirty="0" err="1">
                <a:solidFill>
                  <a:schemeClr val="dk1"/>
                </a:solidFill>
                <a:latin typeface="Courier New"/>
                <a:ea typeface="Courier New"/>
                <a:cs typeface="Courier New"/>
                <a:sym typeface="Courier New"/>
              </a:rPr>
              <a:t>GPUDispatcher</a:t>
            </a:r>
            <a:r>
              <a:rPr lang="en-US" sz="1200" b="1" i="0" u="none" strike="noStrike" cap="none" dirty="0">
                <a:solidFill>
                  <a:schemeClr val="dk1"/>
                </a:solidFill>
                <a:latin typeface="Courier New"/>
                <a:ea typeface="Courier New"/>
                <a:cs typeface="Courier New"/>
                <a:sym typeface="Courier New"/>
              </a:rPr>
              <a:t>(...)</a:t>
            </a:r>
            <a:endParaRPr sz="11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1200" b="1" i="0" u="none" strike="noStrike" cap="none" dirty="0">
                <a:solidFill>
                  <a:schemeClr val="dk1"/>
                </a:solidFill>
                <a:latin typeface="Courier New"/>
                <a:ea typeface="Courier New"/>
                <a:cs typeface="Courier New"/>
                <a:sym typeface="Courier New"/>
              </a:rPr>
              <a:t>   </a:t>
            </a:r>
            <a:r>
              <a:rPr lang="en-US" sz="1200" b="1" i="0" u="none" strike="noStrike" cap="none" dirty="0" err="1">
                <a:solidFill>
                  <a:schemeClr val="dk1"/>
                </a:solidFill>
                <a:latin typeface="Courier New"/>
                <a:ea typeface="Courier New"/>
                <a:cs typeface="Courier New"/>
                <a:sym typeface="Courier New"/>
              </a:rPr>
              <a:t>gpu_cmd_proc</a:t>
            </a:r>
            <a:r>
              <a:rPr lang="en-US" sz="1200" b="1" i="0" u="none" strike="noStrike" cap="none" dirty="0">
                <a:solidFill>
                  <a:schemeClr val="dk1"/>
                </a:solidFill>
                <a:latin typeface="Courier New"/>
                <a:ea typeface="Courier New"/>
                <a:cs typeface="Courier New"/>
                <a:sym typeface="Courier New"/>
              </a:rPr>
              <a:t> = </a:t>
            </a:r>
            <a:r>
              <a:rPr lang="en-US" sz="1200" b="1" i="0" u="none" strike="noStrike" cap="none" dirty="0" err="1">
                <a:solidFill>
                  <a:schemeClr val="dk1"/>
                </a:solidFill>
                <a:latin typeface="Courier New"/>
                <a:ea typeface="Courier New"/>
                <a:cs typeface="Courier New"/>
                <a:sym typeface="Courier New"/>
              </a:rPr>
              <a:t>GPUCommandProcessor</a:t>
            </a:r>
            <a:r>
              <a:rPr lang="en-US" sz="1200" b="1" i="0" u="none" strike="noStrike" cap="none" dirty="0">
                <a:solidFill>
                  <a:schemeClr val="dk1"/>
                </a:solidFill>
                <a:latin typeface="Courier New"/>
                <a:ea typeface="Courier New"/>
                <a:cs typeface="Courier New"/>
                <a:sym typeface="Courier New"/>
              </a:rPr>
              <a:t>(...)</a:t>
            </a:r>
            <a:endParaRPr sz="11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1" i="0" u="none" strike="noStrike" cap="none" dirty="0">
                <a:solidFill>
                  <a:schemeClr val="dk1"/>
                </a:solidFill>
                <a:latin typeface="Courier New"/>
                <a:ea typeface="Courier New"/>
                <a:cs typeface="Courier New"/>
                <a:sym typeface="Courier New"/>
              </a:rPr>
              <a:t>}</a:t>
            </a:r>
            <a:endParaRPr sz="1100" b="1" i="0" u="none" strike="noStrike" cap="none" dirty="0">
              <a:solidFill>
                <a:schemeClr val="dk1"/>
              </a:solidFill>
              <a:latin typeface="Arial"/>
              <a:ea typeface="Arial"/>
              <a:cs typeface="Arial"/>
              <a:sym typeface="Arial"/>
            </a:endParaRPr>
          </a:p>
        </p:txBody>
      </p:sp>
      <p:sp>
        <p:nvSpPr>
          <p:cNvPr id="8" name="Google Shape;296;p6">
            <a:extLst>
              <a:ext uri="{FF2B5EF4-FFF2-40B4-BE49-F238E27FC236}">
                <a16:creationId xmlns:a16="http://schemas.microsoft.com/office/drawing/2014/main" id="{C649A8D8-C783-0B4A-A653-092462E9ADF2}"/>
              </a:ext>
            </a:extLst>
          </p:cNvPr>
          <p:cNvSpPr/>
          <p:nvPr/>
        </p:nvSpPr>
        <p:spPr>
          <a:xfrm>
            <a:off x="662946" y="4724617"/>
            <a:ext cx="3347072" cy="964674"/>
          </a:xfrm>
          <a:prstGeom prst="frame">
            <a:avLst>
              <a:gd name="adj1" fmla="val 4191"/>
            </a:avLst>
          </a:prstGeom>
          <a:solidFill>
            <a:srgbClr val="FF0000"/>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 name="Google Shape;296;p6">
            <a:extLst>
              <a:ext uri="{FF2B5EF4-FFF2-40B4-BE49-F238E27FC236}">
                <a16:creationId xmlns:a16="http://schemas.microsoft.com/office/drawing/2014/main" id="{EEAC9158-5A3C-8545-9917-DA978A44C632}"/>
              </a:ext>
            </a:extLst>
          </p:cNvPr>
          <p:cNvSpPr/>
          <p:nvPr/>
        </p:nvSpPr>
        <p:spPr>
          <a:xfrm>
            <a:off x="4716924" y="4470788"/>
            <a:ext cx="3111200" cy="1848594"/>
          </a:xfrm>
          <a:prstGeom prst="frame">
            <a:avLst>
              <a:gd name="adj1" fmla="val 2877"/>
            </a:avLst>
          </a:prstGeom>
          <a:solidFill>
            <a:srgbClr val="FF0000"/>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715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 grpId="0" animBg="1"/>
      <p:bldP spid="8" grpId="0" animBg="1"/>
      <p:bldP spid="9"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47"/>
          <p:cNvSpPr txBox="1">
            <a:spLocks noGrp="1"/>
          </p:cNvSpPr>
          <p:nvPr>
            <p:ph type="title"/>
          </p:nvPr>
        </p:nvSpPr>
        <p:spPr>
          <a:xfrm>
            <a:off x="496597" y="38539"/>
            <a:ext cx="11543003" cy="1325563"/>
          </a:xfrm>
          <a:prstGeom prst="rect">
            <a:avLst/>
          </a:prstGeom>
          <a:noFill/>
          <a:ln>
            <a:noFill/>
          </a:ln>
        </p:spPr>
        <p:txBody>
          <a:bodyPr spcFirstLastPara="1" wrap="square" lIns="91425" tIns="45700" rIns="91425" bIns="45700" anchor="ctr" anchorCtr="0">
            <a:normAutofit/>
          </a:bodyPr>
          <a:lstStyle/>
          <a:p>
            <a:pPr lvl="0">
              <a:buSzPts val="4800"/>
            </a:pPr>
            <a:r>
              <a:rPr lang="en-US" sz="3600" b="1" dirty="0"/>
              <a:t>Emulated Driver (</a:t>
            </a:r>
            <a:r>
              <a:rPr lang="en-US" sz="3600" b="1" dirty="0" err="1"/>
              <a:t>ROCk</a:t>
            </a:r>
            <a:r>
              <a:rPr lang="en-US" sz="3600" b="1" dirty="0"/>
              <a:t>) Support for Multi-</a:t>
            </a:r>
            <a:r>
              <a:rPr lang="en-US" sz="3600" b="1" dirty="0" err="1"/>
              <a:t>Chiplet</a:t>
            </a:r>
            <a:endParaRPr sz="3200" dirty="0"/>
          </a:p>
        </p:txBody>
      </p:sp>
      <p:sp>
        <p:nvSpPr>
          <p:cNvPr id="344" name="Google Shape;344;p47"/>
          <p:cNvSpPr txBox="1">
            <a:spLocks noGrp="1"/>
          </p:cNvSpPr>
          <p:nvPr>
            <p:ph type="body" idx="1"/>
          </p:nvPr>
        </p:nvSpPr>
        <p:spPr>
          <a:xfrm>
            <a:off x="685782" y="1262549"/>
            <a:ext cx="9911237" cy="882143"/>
          </a:xfrm>
          <a:prstGeom prst="rect">
            <a:avLst/>
          </a:prstGeom>
          <a:noFill/>
          <a:ln>
            <a:noFill/>
          </a:ln>
        </p:spPr>
        <p:txBody>
          <a:bodyPr spcFirstLastPara="1" wrap="square" lIns="91425" tIns="45700" rIns="91425" bIns="45700" anchor="t" anchorCtr="0">
            <a:normAutofit fontScale="92500"/>
          </a:bodyPr>
          <a:lstStyle/>
          <a:p>
            <a:pPr marL="228600" lvl="0" indent="-228600" algn="l" rtl="0">
              <a:lnSpc>
                <a:spcPct val="90000"/>
              </a:lnSpc>
              <a:spcBef>
                <a:spcPts val="0"/>
              </a:spcBef>
              <a:spcAft>
                <a:spcPts val="0"/>
              </a:spcAft>
              <a:buClr>
                <a:schemeClr val="dk1"/>
              </a:buClr>
              <a:buSzPts val="2800"/>
              <a:buChar char="•"/>
            </a:pPr>
            <a:r>
              <a:rPr lang="en-US" sz="2400" dirty="0"/>
              <a:t>Application and GPU communicates through software queues</a:t>
            </a:r>
          </a:p>
          <a:p>
            <a:pPr marL="228600" lvl="0" indent="-228600" algn="l" rtl="0">
              <a:lnSpc>
                <a:spcPct val="90000"/>
              </a:lnSpc>
              <a:spcBef>
                <a:spcPts val="0"/>
              </a:spcBef>
              <a:spcAft>
                <a:spcPts val="0"/>
              </a:spcAft>
              <a:buClr>
                <a:schemeClr val="dk1"/>
              </a:buClr>
              <a:buSzPts val="2800"/>
              <a:buChar char="•"/>
            </a:pPr>
            <a:r>
              <a:rPr lang="en-US" sz="2400" dirty="0"/>
              <a:t>Use hash table to maintain mapping between software queues and GPUs</a:t>
            </a:r>
            <a:endParaRPr sz="2400" dirty="0"/>
          </a:p>
        </p:txBody>
      </p:sp>
      <p:sp>
        <p:nvSpPr>
          <p:cNvPr id="346" name="Google Shape;346;p47"/>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119</a:t>
            </a:fld>
            <a:endParaRPr/>
          </a:p>
        </p:txBody>
      </p:sp>
      <p:graphicFrame>
        <p:nvGraphicFramePr>
          <p:cNvPr id="3" name="Table 2">
            <a:extLst>
              <a:ext uri="{FF2B5EF4-FFF2-40B4-BE49-F238E27FC236}">
                <a16:creationId xmlns:a16="http://schemas.microsoft.com/office/drawing/2014/main" id="{D3C27A88-F0BC-654F-8904-06930D20D333}"/>
              </a:ext>
            </a:extLst>
          </p:cNvPr>
          <p:cNvGraphicFramePr>
            <a:graphicFrameLocks noGrp="1"/>
          </p:cNvGraphicFramePr>
          <p:nvPr/>
        </p:nvGraphicFramePr>
        <p:xfrm>
          <a:off x="9369848" y="4584366"/>
          <a:ext cx="1472540" cy="1198880"/>
        </p:xfrm>
        <a:graphic>
          <a:graphicData uri="http://schemas.openxmlformats.org/drawingml/2006/table">
            <a:tbl>
              <a:tblPr firstRow="1" bandRow="1">
                <a:tableStyleId>{7E9639D4-E3E2-4D34-9284-5A2195B3D0D7}</a:tableStyleId>
              </a:tblPr>
              <a:tblGrid>
                <a:gridCol w="736270">
                  <a:extLst>
                    <a:ext uri="{9D8B030D-6E8A-4147-A177-3AD203B41FA5}">
                      <a16:colId xmlns:a16="http://schemas.microsoft.com/office/drawing/2014/main" val="2465655221"/>
                    </a:ext>
                  </a:extLst>
                </a:gridCol>
                <a:gridCol w="736270">
                  <a:extLst>
                    <a:ext uri="{9D8B030D-6E8A-4147-A177-3AD203B41FA5}">
                      <a16:colId xmlns:a16="http://schemas.microsoft.com/office/drawing/2014/main" val="475354474"/>
                    </a:ext>
                  </a:extLst>
                </a:gridCol>
              </a:tblGrid>
              <a:tr h="370840">
                <a:tc>
                  <a:txBody>
                    <a:bodyPr/>
                    <a:lstStyle/>
                    <a:p>
                      <a:pPr algn="ctr"/>
                      <a:r>
                        <a:rPr lang="en-US" sz="1200" dirty="0"/>
                        <a:t>QUEUE 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GPU 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9489025"/>
                  </a:ext>
                </a:extLst>
              </a:tr>
              <a:tr h="370840">
                <a:tc>
                  <a:txBody>
                    <a:bodyPr/>
                    <a:lstStyle/>
                    <a:p>
                      <a:pPr algn="ct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6634055"/>
                  </a:ext>
                </a:extLst>
              </a:tr>
              <a:tr h="370840">
                <a:tc>
                  <a:txBody>
                    <a:bodyPr/>
                    <a:lstStyle/>
                    <a:p>
                      <a:pPr algn="ct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513499"/>
                  </a:ext>
                </a:extLst>
              </a:tr>
            </a:tbl>
          </a:graphicData>
        </a:graphic>
      </p:graphicFrame>
      <p:sp>
        <p:nvSpPr>
          <p:cNvPr id="5" name="TextBox 4">
            <a:extLst>
              <a:ext uri="{FF2B5EF4-FFF2-40B4-BE49-F238E27FC236}">
                <a16:creationId xmlns:a16="http://schemas.microsoft.com/office/drawing/2014/main" id="{2EE80977-10BB-6A48-9F08-40B02DDEB8DC}"/>
              </a:ext>
            </a:extLst>
          </p:cNvPr>
          <p:cNvSpPr txBox="1"/>
          <p:nvPr/>
        </p:nvSpPr>
        <p:spPr>
          <a:xfrm>
            <a:off x="7108738" y="4528340"/>
            <a:ext cx="1257075" cy="338554"/>
          </a:xfrm>
          <a:prstGeom prst="rect">
            <a:avLst/>
          </a:prstGeom>
          <a:noFill/>
        </p:spPr>
        <p:txBody>
          <a:bodyPr wrap="none" rtlCol="0">
            <a:spAutoFit/>
          </a:bodyPr>
          <a:lstStyle/>
          <a:p>
            <a:r>
              <a:rPr lang="en-US" sz="1600" b="1" dirty="0"/>
              <a:t>Queue ID 1</a:t>
            </a:r>
          </a:p>
        </p:txBody>
      </p:sp>
      <p:sp>
        <p:nvSpPr>
          <p:cNvPr id="10" name="TextBox 9">
            <a:extLst>
              <a:ext uri="{FF2B5EF4-FFF2-40B4-BE49-F238E27FC236}">
                <a16:creationId xmlns:a16="http://schemas.microsoft.com/office/drawing/2014/main" id="{69B1C1CE-4B9A-AA43-9379-47811B0122BF}"/>
              </a:ext>
            </a:extLst>
          </p:cNvPr>
          <p:cNvSpPr txBox="1"/>
          <p:nvPr/>
        </p:nvSpPr>
        <p:spPr>
          <a:xfrm>
            <a:off x="7108738" y="5140378"/>
            <a:ext cx="1257075" cy="338554"/>
          </a:xfrm>
          <a:prstGeom prst="rect">
            <a:avLst/>
          </a:prstGeom>
          <a:noFill/>
        </p:spPr>
        <p:txBody>
          <a:bodyPr wrap="none" rtlCol="0">
            <a:spAutoFit/>
          </a:bodyPr>
          <a:lstStyle/>
          <a:p>
            <a:r>
              <a:rPr lang="en-US" sz="1600" b="1" dirty="0"/>
              <a:t>Queue ID 2</a:t>
            </a:r>
          </a:p>
        </p:txBody>
      </p:sp>
      <p:cxnSp>
        <p:nvCxnSpPr>
          <p:cNvPr id="7" name="Curved Connector 6">
            <a:extLst>
              <a:ext uri="{FF2B5EF4-FFF2-40B4-BE49-F238E27FC236}">
                <a16:creationId xmlns:a16="http://schemas.microsoft.com/office/drawing/2014/main" id="{38CCFA8C-078C-4D45-B14D-EA32D1068AE4}"/>
              </a:ext>
            </a:extLst>
          </p:cNvPr>
          <p:cNvCxnSpPr>
            <a:cxnSpLocks/>
            <a:stCxn id="5" idx="3"/>
            <a:endCxn id="3" idx="1"/>
          </p:cNvCxnSpPr>
          <p:nvPr/>
        </p:nvCxnSpPr>
        <p:spPr>
          <a:xfrm>
            <a:off x="8365813" y="4697617"/>
            <a:ext cx="1004035" cy="486189"/>
          </a:xfrm>
          <a:prstGeom prst="curvedConnector3">
            <a:avLst>
              <a:gd name="adj1" fmla="val 50000"/>
            </a:avLst>
          </a:prstGeom>
          <a:ln w="38100">
            <a:tailEnd type="triangle"/>
          </a:ln>
        </p:spPr>
        <p:style>
          <a:lnRef idx="1">
            <a:schemeClr val="dk1"/>
          </a:lnRef>
          <a:fillRef idx="0">
            <a:schemeClr val="dk1"/>
          </a:fillRef>
          <a:effectRef idx="0">
            <a:schemeClr val="dk1"/>
          </a:effectRef>
          <a:fontRef idx="minor">
            <a:schemeClr val="tx1"/>
          </a:fontRef>
        </p:style>
      </p:cxnSp>
      <p:cxnSp>
        <p:nvCxnSpPr>
          <p:cNvPr id="15" name="Curved Connector 14">
            <a:extLst>
              <a:ext uri="{FF2B5EF4-FFF2-40B4-BE49-F238E27FC236}">
                <a16:creationId xmlns:a16="http://schemas.microsoft.com/office/drawing/2014/main" id="{7A92E23B-124E-2046-AACB-D057D7A46EA6}"/>
              </a:ext>
            </a:extLst>
          </p:cNvPr>
          <p:cNvCxnSpPr>
            <a:cxnSpLocks/>
            <a:stCxn id="10" idx="3"/>
            <a:endCxn id="3" idx="1"/>
          </p:cNvCxnSpPr>
          <p:nvPr/>
        </p:nvCxnSpPr>
        <p:spPr>
          <a:xfrm flipV="1">
            <a:off x="8365813" y="5183806"/>
            <a:ext cx="1004035" cy="125849"/>
          </a:xfrm>
          <a:prstGeom prst="curvedConnector3">
            <a:avLst>
              <a:gd name="adj1" fmla="val 50000"/>
            </a:avLst>
          </a:prstGeom>
          <a:ln w="38100">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9633A8C0-6033-0148-854D-F2E7DD0BD60B}"/>
              </a:ext>
            </a:extLst>
          </p:cNvPr>
          <p:cNvSpPr txBox="1"/>
          <p:nvPr/>
        </p:nvSpPr>
        <p:spPr>
          <a:xfrm>
            <a:off x="9454337" y="4121857"/>
            <a:ext cx="1342034" cy="307777"/>
          </a:xfrm>
          <a:prstGeom prst="rect">
            <a:avLst/>
          </a:prstGeom>
          <a:noFill/>
        </p:spPr>
        <p:txBody>
          <a:bodyPr wrap="none" rtlCol="0">
            <a:spAutoFit/>
          </a:bodyPr>
          <a:lstStyle/>
          <a:p>
            <a:r>
              <a:rPr lang="en-US" b="1" dirty="0"/>
              <a:t>HASH TABLE</a:t>
            </a:r>
          </a:p>
        </p:txBody>
      </p:sp>
      <p:sp>
        <p:nvSpPr>
          <p:cNvPr id="31" name="TextBox 30">
            <a:extLst>
              <a:ext uri="{FF2B5EF4-FFF2-40B4-BE49-F238E27FC236}">
                <a16:creationId xmlns:a16="http://schemas.microsoft.com/office/drawing/2014/main" id="{BB6573C6-EEF6-E948-8654-E89128AFF79C}"/>
              </a:ext>
            </a:extLst>
          </p:cNvPr>
          <p:cNvSpPr txBox="1"/>
          <p:nvPr/>
        </p:nvSpPr>
        <p:spPr>
          <a:xfrm>
            <a:off x="7095129" y="5725602"/>
            <a:ext cx="1257075" cy="338554"/>
          </a:xfrm>
          <a:prstGeom prst="rect">
            <a:avLst/>
          </a:prstGeom>
          <a:noFill/>
        </p:spPr>
        <p:txBody>
          <a:bodyPr wrap="none" rtlCol="0">
            <a:spAutoFit/>
          </a:bodyPr>
          <a:lstStyle/>
          <a:p>
            <a:r>
              <a:rPr lang="en-US" sz="1600" b="1" dirty="0"/>
              <a:t>Queue ID 3</a:t>
            </a:r>
          </a:p>
        </p:txBody>
      </p:sp>
      <p:cxnSp>
        <p:nvCxnSpPr>
          <p:cNvPr id="32" name="Curved Connector 31">
            <a:extLst>
              <a:ext uri="{FF2B5EF4-FFF2-40B4-BE49-F238E27FC236}">
                <a16:creationId xmlns:a16="http://schemas.microsoft.com/office/drawing/2014/main" id="{1E668C48-71E3-7948-B3E0-C51D3B20198B}"/>
              </a:ext>
            </a:extLst>
          </p:cNvPr>
          <p:cNvCxnSpPr>
            <a:cxnSpLocks/>
            <a:stCxn id="31" idx="3"/>
          </p:cNvCxnSpPr>
          <p:nvPr/>
        </p:nvCxnSpPr>
        <p:spPr>
          <a:xfrm flipV="1">
            <a:off x="8352204" y="5542149"/>
            <a:ext cx="1004035" cy="352730"/>
          </a:xfrm>
          <a:prstGeom prst="curvedConnector3">
            <a:avLst>
              <a:gd name="adj1" fmla="val 50000"/>
            </a:avLst>
          </a:prstGeom>
          <a:ln w="38100">
            <a:tailEnd type="triangle"/>
          </a:ln>
        </p:spPr>
        <p:style>
          <a:lnRef idx="1">
            <a:schemeClr val="dk1"/>
          </a:lnRef>
          <a:fillRef idx="0">
            <a:schemeClr val="dk1"/>
          </a:fillRef>
          <a:effectRef idx="0">
            <a:schemeClr val="dk1"/>
          </a:effectRef>
          <a:fontRef idx="minor">
            <a:schemeClr val="tx1"/>
          </a:fontRef>
        </p:style>
      </p:cxnSp>
      <p:sp>
        <p:nvSpPr>
          <p:cNvPr id="16" name="Google Shape;180;p45">
            <a:extLst>
              <a:ext uri="{FF2B5EF4-FFF2-40B4-BE49-F238E27FC236}">
                <a16:creationId xmlns:a16="http://schemas.microsoft.com/office/drawing/2014/main" id="{BE91D6A1-11EC-A242-A02C-F3062FBFFF97}"/>
              </a:ext>
            </a:extLst>
          </p:cNvPr>
          <p:cNvSpPr/>
          <p:nvPr/>
        </p:nvSpPr>
        <p:spPr>
          <a:xfrm>
            <a:off x="6820398" y="2633191"/>
            <a:ext cx="1390389" cy="707846"/>
          </a:xfrm>
          <a:prstGeom prst="roundRect">
            <a:avLst>
              <a:gd name="adj" fmla="val 16667"/>
            </a:avLst>
          </a:prstGeom>
          <a:solidFill>
            <a:srgbClr val="BBD6EE"/>
          </a:solidFill>
          <a:ln w="28575" cap="flat" cmpd="sng">
            <a:solidFill>
              <a:srgbClr val="1E4E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2000" b="0" i="0" u="none" strike="noStrike" cap="none" dirty="0">
                <a:solidFill>
                  <a:schemeClr val="dk1"/>
                </a:solidFill>
                <a:latin typeface="Calibri"/>
                <a:ea typeface="Calibri"/>
                <a:cs typeface="Calibri"/>
                <a:sym typeface="Calibri"/>
              </a:rPr>
              <a:t>User Space SW</a:t>
            </a:r>
            <a:endParaRPr sz="1600" b="0" i="0" u="none" strike="noStrike" cap="none" dirty="0">
              <a:solidFill>
                <a:srgbClr val="000000"/>
              </a:solidFill>
              <a:latin typeface="Arial"/>
              <a:ea typeface="Arial"/>
              <a:cs typeface="Arial"/>
              <a:sym typeface="Arial"/>
            </a:endParaRPr>
          </a:p>
        </p:txBody>
      </p:sp>
      <p:cxnSp>
        <p:nvCxnSpPr>
          <p:cNvPr id="17" name="Google Shape;181;p45">
            <a:extLst>
              <a:ext uri="{FF2B5EF4-FFF2-40B4-BE49-F238E27FC236}">
                <a16:creationId xmlns:a16="http://schemas.microsoft.com/office/drawing/2014/main" id="{79001D7C-C156-0746-BC13-5D4BA637B2BE}"/>
              </a:ext>
            </a:extLst>
          </p:cNvPr>
          <p:cNvCxnSpPr>
            <a:cxnSpLocks/>
            <a:stCxn id="16" idx="3"/>
            <a:endCxn id="21" idx="1"/>
          </p:cNvCxnSpPr>
          <p:nvPr/>
        </p:nvCxnSpPr>
        <p:spPr>
          <a:xfrm>
            <a:off x="8210787" y="2987114"/>
            <a:ext cx="995333" cy="3109"/>
          </a:xfrm>
          <a:prstGeom prst="straightConnector1">
            <a:avLst/>
          </a:prstGeom>
          <a:noFill/>
          <a:ln w="25400" cap="flat" cmpd="sng">
            <a:solidFill>
              <a:schemeClr val="dk1"/>
            </a:solidFill>
            <a:prstDash val="solid"/>
            <a:miter lim="800000"/>
            <a:headEnd type="none" w="sm" len="sm"/>
            <a:tailEnd type="triangle" w="med" len="med"/>
          </a:ln>
        </p:spPr>
      </p:cxnSp>
      <p:sp>
        <p:nvSpPr>
          <p:cNvPr id="19" name="Google Shape;182;p45">
            <a:extLst>
              <a:ext uri="{FF2B5EF4-FFF2-40B4-BE49-F238E27FC236}">
                <a16:creationId xmlns:a16="http://schemas.microsoft.com/office/drawing/2014/main" id="{52D01F68-A5E3-5941-ABB2-6DC7433178E7}"/>
              </a:ext>
            </a:extLst>
          </p:cNvPr>
          <p:cNvSpPr txBox="1"/>
          <p:nvPr/>
        </p:nvSpPr>
        <p:spPr>
          <a:xfrm>
            <a:off x="8263064" y="2586596"/>
            <a:ext cx="943057"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800" b="1" i="0" u="none" strike="noStrike" cap="none" dirty="0" err="1">
                <a:solidFill>
                  <a:schemeClr val="dk1"/>
                </a:solidFill>
                <a:latin typeface="Arial"/>
                <a:ea typeface="Arial"/>
                <a:cs typeface="Arial"/>
                <a:sym typeface="Arial"/>
              </a:rPr>
              <a:t>ioctl</a:t>
            </a:r>
            <a:r>
              <a:rPr lang="en-US" sz="1800" b="1" i="0" u="none" strike="noStrike" cap="none" dirty="0">
                <a:solidFill>
                  <a:schemeClr val="dk1"/>
                </a:solidFill>
                <a:latin typeface="Arial"/>
                <a:ea typeface="Arial"/>
                <a:cs typeface="Arial"/>
                <a:sym typeface="Arial"/>
              </a:rPr>
              <a:t>()</a:t>
            </a:r>
            <a:endParaRPr sz="1600" b="1" i="0" u="none" strike="noStrike" cap="none" dirty="0">
              <a:solidFill>
                <a:srgbClr val="000000"/>
              </a:solidFill>
              <a:latin typeface="Arial"/>
              <a:ea typeface="Arial"/>
              <a:cs typeface="Arial"/>
              <a:sym typeface="Arial"/>
            </a:endParaRPr>
          </a:p>
        </p:txBody>
      </p:sp>
      <p:sp>
        <p:nvSpPr>
          <p:cNvPr id="21" name="Google Shape;117;p44">
            <a:extLst>
              <a:ext uri="{FF2B5EF4-FFF2-40B4-BE49-F238E27FC236}">
                <a16:creationId xmlns:a16="http://schemas.microsoft.com/office/drawing/2014/main" id="{A74A3B90-861B-1F45-89A1-F6B45B9B3CEB}"/>
              </a:ext>
            </a:extLst>
          </p:cNvPr>
          <p:cNvSpPr/>
          <p:nvPr/>
        </p:nvSpPr>
        <p:spPr>
          <a:xfrm>
            <a:off x="9206120" y="2191969"/>
            <a:ext cx="2230439" cy="1596508"/>
          </a:xfrm>
          <a:prstGeom prst="roundRect">
            <a:avLst>
              <a:gd name="adj" fmla="val 16667"/>
            </a:avLst>
          </a:prstGeom>
          <a:solidFill>
            <a:srgbClr val="54813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2400" b="0" i="0" u="none" strike="noStrike" cap="none" dirty="0" err="1">
                <a:solidFill>
                  <a:schemeClr val="lt1"/>
                </a:solidFill>
                <a:latin typeface="Calibri"/>
                <a:ea typeface="Calibri"/>
                <a:cs typeface="Calibri"/>
                <a:sym typeface="Calibri"/>
              </a:rPr>
              <a:t>ROCk</a:t>
            </a:r>
            <a:endParaRPr lang="en-US" sz="2400" b="0" i="0" u="none" strike="noStrike" cap="none" dirty="0">
              <a:solidFill>
                <a:schemeClr val="lt1"/>
              </a:solidFill>
              <a:latin typeface="Calibri"/>
              <a:ea typeface="Calibri"/>
              <a:cs typeface="Calibri"/>
              <a:sym typeface="Calibri"/>
            </a:endParaRPr>
          </a:p>
          <a:p>
            <a:pPr marL="342900" marR="0" lvl="0" indent="-342900" rtl="0">
              <a:lnSpc>
                <a:spcPct val="100000"/>
              </a:lnSpc>
              <a:spcBef>
                <a:spcPts val="0"/>
              </a:spcBef>
              <a:spcAft>
                <a:spcPts val="0"/>
              </a:spcAft>
              <a:buClr>
                <a:schemeClr val="bg1"/>
              </a:buClr>
              <a:buSzPts val="1600"/>
              <a:buFont typeface="Arial"/>
              <a:buAutoNum type="arabicPeriod"/>
            </a:pPr>
            <a:r>
              <a:rPr lang="en-US" dirty="0">
                <a:ln>
                  <a:solidFill>
                    <a:schemeClr val="bg1"/>
                  </a:solidFill>
                </a:ln>
                <a:solidFill>
                  <a:schemeClr val="bg1"/>
                </a:solidFill>
                <a:latin typeface="Calibri"/>
                <a:ea typeface="Calibri"/>
                <a:cs typeface="Calibri"/>
                <a:sym typeface="Calibri"/>
              </a:rPr>
              <a:t>CREATE QUEUE</a:t>
            </a:r>
          </a:p>
          <a:p>
            <a:pPr marL="342900" marR="0" lvl="0" indent="-342900" rtl="0">
              <a:lnSpc>
                <a:spcPct val="100000"/>
              </a:lnSpc>
              <a:spcBef>
                <a:spcPts val="0"/>
              </a:spcBef>
              <a:spcAft>
                <a:spcPts val="0"/>
              </a:spcAft>
              <a:buClr>
                <a:schemeClr val="bg1"/>
              </a:buClr>
              <a:buSzPts val="1600"/>
              <a:buFont typeface="Arial"/>
              <a:buAutoNum type="arabicPeriod"/>
            </a:pPr>
            <a:r>
              <a:rPr lang="en-US" i="0" u="none" strike="noStrike" cap="none" dirty="0">
                <a:ln>
                  <a:solidFill>
                    <a:schemeClr val="bg1"/>
                  </a:solidFill>
                </a:ln>
                <a:solidFill>
                  <a:schemeClr val="bg1"/>
                </a:solidFill>
                <a:latin typeface="Calibri"/>
                <a:ea typeface="Calibri"/>
                <a:cs typeface="Calibri"/>
                <a:sym typeface="Calibri"/>
              </a:rPr>
              <a:t>GET GPU ID</a:t>
            </a:r>
          </a:p>
          <a:p>
            <a:pPr marL="342900" marR="0" lvl="0" indent="-342900" rtl="0">
              <a:lnSpc>
                <a:spcPct val="100000"/>
              </a:lnSpc>
              <a:spcBef>
                <a:spcPts val="0"/>
              </a:spcBef>
              <a:spcAft>
                <a:spcPts val="0"/>
              </a:spcAft>
              <a:buClr>
                <a:schemeClr val="bg1"/>
              </a:buClr>
              <a:buSzPts val="1600"/>
              <a:buFont typeface="Arial"/>
              <a:buAutoNum type="arabicPeriod"/>
            </a:pPr>
            <a:r>
              <a:rPr lang="en-US" sz="1200" dirty="0">
                <a:ln>
                  <a:solidFill>
                    <a:schemeClr val="bg1"/>
                  </a:solidFill>
                </a:ln>
                <a:solidFill>
                  <a:schemeClr val="bg1"/>
                </a:solidFill>
                <a:latin typeface="Calibri"/>
                <a:ea typeface="Calibri"/>
                <a:cs typeface="Calibri"/>
                <a:sym typeface="Calibri"/>
              </a:rPr>
              <a:t>SEND WORKS TO GPU</a:t>
            </a:r>
            <a:endParaRPr sz="1200" i="0" u="none" strike="noStrike" cap="none" dirty="0">
              <a:ln>
                <a:solidFill>
                  <a:schemeClr val="bg1"/>
                </a:solidFill>
              </a:ln>
              <a:solidFill>
                <a:schemeClr val="bg1"/>
              </a:solidFill>
              <a:latin typeface="Calibri"/>
              <a:ea typeface="Calibri"/>
              <a:cs typeface="Calibri"/>
              <a:sym typeface="Calibri"/>
            </a:endParaRPr>
          </a:p>
        </p:txBody>
      </p:sp>
      <p:pic>
        <p:nvPicPr>
          <p:cNvPr id="36" name="Picture 35">
            <a:extLst>
              <a:ext uri="{FF2B5EF4-FFF2-40B4-BE49-F238E27FC236}">
                <a16:creationId xmlns:a16="http://schemas.microsoft.com/office/drawing/2014/main" id="{40F95EBA-4700-D14B-BA7D-A5CC21BE10C8}"/>
              </a:ext>
            </a:extLst>
          </p:cNvPr>
          <p:cNvPicPr>
            <a:picLocks noChangeAspect="1"/>
          </p:cNvPicPr>
          <p:nvPr/>
        </p:nvPicPr>
        <p:blipFill>
          <a:blip r:embed="rId3"/>
          <a:stretch>
            <a:fillRect/>
          </a:stretch>
        </p:blipFill>
        <p:spPr>
          <a:xfrm>
            <a:off x="630734" y="2134224"/>
            <a:ext cx="5949129" cy="4219185"/>
          </a:xfrm>
          <a:prstGeom prst="rect">
            <a:avLst/>
          </a:prstGeom>
        </p:spPr>
      </p:pic>
      <p:sp>
        <p:nvSpPr>
          <p:cNvPr id="34" name="Rectangle 33">
            <a:extLst>
              <a:ext uri="{FF2B5EF4-FFF2-40B4-BE49-F238E27FC236}">
                <a16:creationId xmlns:a16="http://schemas.microsoft.com/office/drawing/2014/main" id="{5A89F89A-B2E1-6647-91DF-529C03395A1C}"/>
              </a:ext>
            </a:extLst>
          </p:cNvPr>
          <p:cNvSpPr/>
          <p:nvPr/>
        </p:nvSpPr>
        <p:spPr>
          <a:xfrm>
            <a:off x="630734" y="5894879"/>
            <a:ext cx="1688283" cy="307777"/>
          </a:xfrm>
          <a:prstGeom prst="rect">
            <a:avLst/>
          </a:prstGeom>
        </p:spPr>
        <p:txBody>
          <a:bodyPr wrap="none">
            <a:spAutoFit/>
          </a:bodyPr>
          <a:lstStyle/>
          <a:p>
            <a:r>
              <a:rPr lang="en-US" dirty="0">
                <a:solidFill>
                  <a:srgbClr val="1D1C1D"/>
                </a:solidFill>
                <a:latin typeface="Slack-Lato"/>
              </a:rPr>
              <a:t>[Gutierrez HPCA '18]</a:t>
            </a:r>
            <a:endParaRPr lang="en-US" dirty="0"/>
          </a:p>
        </p:txBody>
      </p:sp>
    </p:spTree>
    <p:extLst>
      <p:ext uri="{BB962C8B-B14F-4D97-AF65-F5344CB8AC3E}">
        <p14:creationId xmlns:p14="http://schemas.microsoft.com/office/powerpoint/2010/main" val="263633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dissolve">
                                      <p:cBhvr>
                                        <p:cTn id="12" dur="500"/>
                                        <p:tgtEl>
                                          <p:spTgt spid="19"/>
                                        </p:tgtEl>
                                      </p:cBhvr>
                                    </p:animEffect>
                                  </p:childTnLst>
                                </p:cTn>
                              </p:par>
                              <p:par>
                                <p:cTn id="13" presetID="9"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dissolv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21">
                                            <p:txEl>
                                              <p:pRg st="1" end="1"/>
                                            </p:txEl>
                                          </p:spTgt>
                                        </p:tgtEl>
                                        <p:attrNameLst>
                                          <p:attrName>style.visibility</p:attrName>
                                        </p:attrNameLst>
                                      </p:cBhvr>
                                      <p:to>
                                        <p:strVal val="visible"/>
                                      </p:to>
                                    </p:set>
                                    <p:animEffect transition="in" filter="dissolve">
                                      <p:cBhvr>
                                        <p:cTn id="23" dur="500"/>
                                        <p:tgtEl>
                                          <p:spTgt spid="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1">
                                            <p:txEl>
                                              <p:pRg st="2" end="2"/>
                                            </p:txEl>
                                          </p:spTgt>
                                        </p:tgtEl>
                                        <p:attrNameLst>
                                          <p:attrName>style.visibility</p:attrName>
                                        </p:attrNameLst>
                                      </p:cBhvr>
                                      <p:to>
                                        <p:strVal val="visible"/>
                                      </p:to>
                                    </p:set>
                                    <p:animEffect transition="in" filter="dissolve">
                                      <p:cBhvr>
                                        <p:cTn id="28" dur="500"/>
                                        <p:tgtEl>
                                          <p:spTgt spid="21">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21">
                                            <p:txEl>
                                              <p:pRg st="3" end="3"/>
                                            </p:txEl>
                                          </p:spTgt>
                                        </p:tgtEl>
                                        <p:attrNameLst>
                                          <p:attrName>style.visibility</p:attrName>
                                        </p:attrNameLst>
                                      </p:cBhvr>
                                      <p:to>
                                        <p:strVal val="visible"/>
                                      </p:to>
                                    </p:set>
                                    <p:animEffect transition="in" filter="dissolve">
                                      <p:cBhvr>
                                        <p:cTn id="33" dur="500"/>
                                        <p:tgtEl>
                                          <p:spTgt spid="21">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dissolve">
                                      <p:cBhvr>
                                        <p:cTn id="38" dur="500"/>
                                        <p:tgtEl>
                                          <p:spTgt spid="3"/>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dissolve">
                                      <p:cBhvr>
                                        <p:cTn id="41" dur="500"/>
                                        <p:tgtEl>
                                          <p:spTgt spid="5"/>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dissolve">
                                      <p:cBhvr>
                                        <p:cTn id="44" dur="500"/>
                                        <p:tgtEl>
                                          <p:spTgt spid="10"/>
                                        </p:tgtEl>
                                      </p:cBhvr>
                                    </p:animEffect>
                                  </p:childTnLst>
                                </p:cTn>
                              </p:par>
                              <p:par>
                                <p:cTn id="45" presetID="9"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dissolve">
                                      <p:cBhvr>
                                        <p:cTn id="47" dur="500"/>
                                        <p:tgtEl>
                                          <p:spTgt spid="7"/>
                                        </p:tgtEl>
                                      </p:cBhvr>
                                    </p:animEffect>
                                  </p:childTnLst>
                                </p:cTn>
                              </p:par>
                              <p:par>
                                <p:cTn id="48" presetID="9" presetClass="entr" presetSubtype="0" fill="hold"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dissolve">
                                      <p:cBhvr>
                                        <p:cTn id="50" dur="500"/>
                                        <p:tgtEl>
                                          <p:spTgt spid="15"/>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dissolve">
                                      <p:cBhvr>
                                        <p:cTn id="53" dur="500"/>
                                        <p:tgtEl>
                                          <p:spTgt spid="18"/>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dissolve">
                                      <p:cBhvr>
                                        <p:cTn id="56" dur="500"/>
                                        <p:tgtEl>
                                          <p:spTgt spid="31"/>
                                        </p:tgtEl>
                                      </p:cBhvr>
                                    </p:animEffect>
                                  </p:childTnLst>
                                </p:cTn>
                              </p:par>
                              <p:par>
                                <p:cTn id="57" presetID="9" presetClass="entr" presetSubtype="0" fill="hold"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dissolve">
                                      <p:cBhvr>
                                        <p:cTn id="5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8" grpId="0"/>
      <p:bldP spid="31" grpId="0"/>
      <p:bldP spid="16" grpId="0" animBg="1"/>
      <p:bldP spid="19" grpId="0"/>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2F6C7B4-D642-442C-9E78-5F99DEA8A0D7}"/>
              </a:ext>
            </a:extLst>
          </p:cNvPr>
          <p:cNvSpPr/>
          <p:nvPr/>
        </p:nvSpPr>
        <p:spPr bwMode="auto">
          <a:xfrm>
            <a:off x="10300197" y="4019352"/>
            <a:ext cx="1828800" cy="99060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2000" b="0" i="0" u="none" strike="noStrike" cap="none" normalizeH="0" baseline="0" dirty="0">
              <a:ln>
                <a:noFill/>
              </a:ln>
              <a:effectLst/>
              <a:latin typeface="Arial" panose="020B0604020202020204" pitchFamily="34" charset="0"/>
              <a:cs typeface="Noto Sans CJK SC Regular" charset="0"/>
            </a:endParaRPr>
          </a:p>
        </p:txBody>
      </p:sp>
      <p:sp>
        <p:nvSpPr>
          <p:cNvPr id="51" name="Rectangle 50">
            <a:extLst>
              <a:ext uri="{FF2B5EF4-FFF2-40B4-BE49-F238E27FC236}">
                <a16:creationId xmlns:a16="http://schemas.microsoft.com/office/drawing/2014/main" id="{F129A673-DF95-4C69-9CAE-BF4E01B9A60A}"/>
              </a:ext>
            </a:extLst>
          </p:cNvPr>
          <p:cNvSpPr/>
          <p:nvPr/>
        </p:nvSpPr>
        <p:spPr bwMode="auto">
          <a:xfrm>
            <a:off x="5311891" y="4992115"/>
            <a:ext cx="1984694"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2000" b="0" i="0" u="none" strike="noStrike" cap="none" normalizeH="0" baseline="0" dirty="0">
              <a:ln>
                <a:noFill/>
              </a:ln>
              <a:effectLst/>
              <a:latin typeface="Arial" panose="020B0604020202020204" pitchFamily="34" charset="0"/>
              <a:cs typeface="Noto Sans CJK SC Regular" charset="0"/>
            </a:endParaRPr>
          </a:p>
        </p:txBody>
      </p:sp>
      <p:sp>
        <p:nvSpPr>
          <p:cNvPr id="50" name="Rectangle 49">
            <a:extLst>
              <a:ext uri="{FF2B5EF4-FFF2-40B4-BE49-F238E27FC236}">
                <a16:creationId xmlns:a16="http://schemas.microsoft.com/office/drawing/2014/main" id="{A0E9DF42-52D1-4A9A-9610-20ED5D50A9B8}"/>
              </a:ext>
            </a:extLst>
          </p:cNvPr>
          <p:cNvSpPr/>
          <p:nvPr/>
        </p:nvSpPr>
        <p:spPr bwMode="auto">
          <a:xfrm>
            <a:off x="5222060" y="5144515"/>
            <a:ext cx="1984694"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2000" b="0" i="0" u="none" strike="noStrike" cap="none" normalizeH="0" baseline="0" dirty="0">
              <a:ln>
                <a:noFill/>
              </a:ln>
              <a:effectLst/>
              <a:latin typeface="Arial" panose="020B0604020202020204" pitchFamily="34" charset="0"/>
              <a:cs typeface="Noto Sans CJK SC Regular" charset="0"/>
            </a:endParaRPr>
          </a:p>
        </p:txBody>
      </p:sp>
      <p:sp>
        <p:nvSpPr>
          <p:cNvPr id="49" name="Rectangle 48">
            <a:extLst>
              <a:ext uri="{FF2B5EF4-FFF2-40B4-BE49-F238E27FC236}">
                <a16:creationId xmlns:a16="http://schemas.microsoft.com/office/drawing/2014/main" id="{E637F170-24B6-4293-9820-2F9DB99F2B8B}"/>
              </a:ext>
            </a:extLst>
          </p:cNvPr>
          <p:cNvSpPr/>
          <p:nvPr/>
        </p:nvSpPr>
        <p:spPr bwMode="auto">
          <a:xfrm>
            <a:off x="5311891" y="3507653"/>
            <a:ext cx="1984695"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2000" b="0" i="0" u="none" strike="noStrike" cap="none" normalizeH="0" baseline="0" dirty="0">
              <a:ln>
                <a:noFill/>
              </a:ln>
              <a:effectLst/>
              <a:latin typeface="Arial" panose="020B0604020202020204" pitchFamily="34" charset="0"/>
              <a:cs typeface="Noto Sans CJK SC Regular" charset="0"/>
            </a:endParaRPr>
          </a:p>
        </p:txBody>
      </p:sp>
      <p:sp>
        <p:nvSpPr>
          <p:cNvPr id="48" name="Rectangle 47">
            <a:extLst>
              <a:ext uri="{FF2B5EF4-FFF2-40B4-BE49-F238E27FC236}">
                <a16:creationId xmlns:a16="http://schemas.microsoft.com/office/drawing/2014/main" id="{4895F70B-CA46-4B15-8559-703790440FCC}"/>
              </a:ext>
            </a:extLst>
          </p:cNvPr>
          <p:cNvSpPr/>
          <p:nvPr/>
        </p:nvSpPr>
        <p:spPr bwMode="auto">
          <a:xfrm>
            <a:off x="5222059" y="3658200"/>
            <a:ext cx="1984695"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2000" b="0" i="0" u="none" strike="noStrike" cap="none" normalizeH="0" baseline="0" dirty="0">
              <a:ln>
                <a:noFill/>
              </a:ln>
              <a:effectLst/>
              <a:latin typeface="Arial" panose="020B0604020202020204" pitchFamily="34" charset="0"/>
              <a:cs typeface="Noto Sans CJK SC Regular" charset="0"/>
            </a:endParaRPr>
          </a:p>
        </p:txBody>
      </p:sp>
      <p:sp>
        <p:nvSpPr>
          <p:cNvPr id="2" name="Title 1">
            <a:extLst>
              <a:ext uri="{FF2B5EF4-FFF2-40B4-BE49-F238E27FC236}">
                <a16:creationId xmlns:a16="http://schemas.microsoft.com/office/drawing/2014/main" id="{0B7158CE-EFBD-488F-AD08-8D719BBC1B57}"/>
              </a:ext>
            </a:extLst>
          </p:cNvPr>
          <p:cNvSpPr>
            <a:spLocks noGrp="1"/>
          </p:cNvSpPr>
          <p:nvPr>
            <p:ph type="title"/>
          </p:nvPr>
        </p:nvSpPr>
        <p:spPr>
          <a:xfrm>
            <a:off x="609600" y="107898"/>
            <a:ext cx="11246753" cy="1143000"/>
          </a:xfrm>
        </p:spPr>
        <p:txBody>
          <a:bodyPr/>
          <a:lstStyle/>
          <a:p>
            <a:r>
              <a:rPr lang="en-US" dirty="0"/>
              <a:t>How to Systematically Improve Bottlenecks?</a:t>
            </a:r>
          </a:p>
        </p:txBody>
      </p:sp>
      <p:sp>
        <p:nvSpPr>
          <p:cNvPr id="4" name="Rectangle 3">
            <a:extLst>
              <a:ext uri="{FF2B5EF4-FFF2-40B4-BE49-F238E27FC236}">
                <a16:creationId xmlns:a16="http://schemas.microsoft.com/office/drawing/2014/main" id="{8F683DD1-A462-46C7-948E-2F1E776C59DE}"/>
              </a:ext>
            </a:extLst>
          </p:cNvPr>
          <p:cNvSpPr/>
          <p:nvPr/>
        </p:nvSpPr>
        <p:spPr bwMode="auto">
          <a:xfrm>
            <a:off x="180975" y="4359520"/>
            <a:ext cx="1828800" cy="914541"/>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kumimoji="0" lang="en-US" sz="2000" b="0" i="0" u="none" strike="noStrike" cap="none" normalizeH="0" baseline="0" dirty="0">
                <a:ln>
                  <a:noFill/>
                </a:ln>
                <a:effectLst/>
                <a:latin typeface="Arial" panose="020B0604020202020204" pitchFamily="34" charset="0"/>
                <a:cs typeface="Noto Sans CJK SC Regular" charset="0"/>
              </a:rPr>
              <a:t>App(s) to Run </a:t>
            </a:r>
            <a:br>
              <a:rPr kumimoji="0" lang="en-US" sz="2000" b="0" i="0" u="none" strike="noStrike" cap="none" normalizeH="0" baseline="0" dirty="0">
                <a:ln>
                  <a:noFill/>
                </a:ln>
                <a:effectLst/>
                <a:latin typeface="Arial" panose="020B0604020202020204" pitchFamily="34" charset="0"/>
                <a:cs typeface="Noto Sans CJK SC Regular" charset="0"/>
              </a:rPr>
            </a:br>
            <a:r>
              <a:rPr kumimoji="0" lang="en-US" sz="2000" b="0" i="0" u="none" strike="noStrike" cap="none" normalizeH="0" baseline="0" dirty="0">
                <a:ln>
                  <a:noFill/>
                </a:ln>
                <a:effectLst/>
                <a:latin typeface="Arial" panose="020B0604020202020204" pitchFamily="34" charset="0"/>
                <a:cs typeface="Noto Sans CJK SC Regular" charset="0"/>
              </a:rPr>
              <a:t>and GAP configuration</a:t>
            </a:r>
          </a:p>
        </p:txBody>
      </p:sp>
      <p:sp>
        <p:nvSpPr>
          <p:cNvPr id="5" name="Rectangle 4">
            <a:extLst>
              <a:ext uri="{FF2B5EF4-FFF2-40B4-BE49-F238E27FC236}">
                <a16:creationId xmlns:a16="http://schemas.microsoft.com/office/drawing/2014/main" id="{5BF88522-F377-40B3-9AEE-7553E5F3A16F}"/>
              </a:ext>
            </a:extLst>
          </p:cNvPr>
          <p:cNvSpPr/>
          <p:nvPr/>
        </p:nvSpPr>
        <p:spPr bwMode="auto">
          <a:xfrm>
            <a:off x="180975" y="2753630"/>
            <a:ext cx="1828800" cy="628239"/>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kumimoji="0" lang="en-US" sz="2000" b="0" i="0" u="none" strike="noStrike" cap="none" normalizeH="0" baseline="0" dirty="0">
                <a:ln>
                  <a:noFill/>
                </a:ln>
                <a:effectLst/>
                <a:latin typeface="Arial" panose="020B0604020202020204" pitchFamily="34" charset="0"/>
                <a:cs typeface="Noto Sans CJK SC Regular" charset="0"/>
              </a:rPr>
              <a:t>Profiler Metrics</a:t>
            </a:r>
          </a:p>
        </p:txBody>
      </p:sp>
      <p:sp>
        <p:nvSpPr>
          <p:cNvPr id="6" name="Rectangle 5">
            <a:extLst>
              <a:ext uri="{FF2B5EF4-FFF2-40B4-BE49-F238E27FC236}">
                <a16:creationId xmlns:a16="http://schemas.microsoft.com/office/drawing/2014/main" id="{7079B27B-798B-43D6-8780-D2FBF2FA25CD}"/>
              </a:ext>
            </a:extLst>
          </p:cNvPr>
          <p:cNvSpPr/>
          <p:nvPr/>
        </p:nvSpPr>
        <p:spPr bwMode="auto">
          <a:xfrm>
            <a:off x="2695575" y="5016629"/>
            <a:ext cx="1828800" cy="990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kumimoji="0" lang="en-US" sz="2000" b="0" i="0" u="none" strike="noStrike" cap="none" normalizeH="0" baseline="0" dirty="0">
                <a:ln>
                  <a:noFill/>
                </a:ln>
                <a:effectLst/>
                <a:latin typeface="Arial" panose="020B0604020202020204" pitchFamily="34" charset="0"/>
                <a:cs typeface="Noto Sans CJK SC Regular" charset="0"/>
              </a:rPr>
              <a:t>Run benchmarks on gem5</a:t>
            </a:r>
          </a:p>
        </p:txBody>
      </p:sp>
      <p:sp>
        <p:nvSpPr>
          <p:cNvPr id="7" name="Rectangle 6">
            <a:extLst>
              <a:ext uri="{FF2B5EF4-FFF2-40B4-BE49-F238E27FC236}">
                <a16:creationId xmlns:a16="http://schemas.microsoft.com/office/drawing/2014/main" id="{9A685BE4-8420-418C-B938-B86D82D868D5}"/>
              </a:ext>
            </a:extLst>
          </p:cNvPr>
          <p:cNvSpPr/>
          <p:nvPr/>
        </p:nvSpPr>
        <p:spPr bwMode="auto">
          <a:xfrm>
            <a:off x="2695575" y="3690017"/>
            <a:ext cx="1828800" cy="727818"/>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kumimoji="0" lang="en-US" sz="2000" b="0" i="0" u="none" strike="noStrike" cap="none" normalizeH="0" baseline="0" dirty="0">
                <a:ln>
                  <a:noFill/>
                </a:ln>
                <a:effectLst/>
                <a:latin typeface="Arial" panose="020B0604020202020204" pitchFamily="34" charset="0"/>
                <a:cs typeface="Noto Sans CJK SC Regular" charset="0"/>
              </a:rPr>
              <a:t>Run each app on real GPU</a:t>
            </a:r>
          </a:p>
        </p:txBody>
      </p:sp>
      <p:sp>
        <p:nvSpPr>
          <p:cNvPr id="8" name="Rectangle 7">
            <a:extLst>
              <a:ext uri="{FF2B5EF4-FFF2-40B4-BE49-F238E27FC236}">
                <a16:creationId xmlns:a16="http://schemas.microsoft.com/office/drawing/2014/main" id="{6FDC9F82-A4B7-4176-B9E8-2A11A5AED2F2}"/>
              </a:ext>
            </a:extLst>
          </p:cNvPr>
          <p:cNvSpPr/>
          <p:nvPr/>
        </p:nvSpPr>
        <p:spPr bwMode="auto">
          <a:xfrm>
            <a:off x="5133975" y="5274061"/>
            <a:ext cx="1984694"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lang="en-US" sz="2000" dirty="0"/>
              <a:t>g</a:t>
            </a:r>
            <a:r>
              <a:rPr kumimoji="0" lang="en-US" sz="2000" b="0" i="0" u="none" strike="noStrike" cap="none" normalizeH="0" baseline="0" dirty="0">
                <a:ln>
                  <a:noFill/>
                </a:ln>
                <a:effectLst/>
                <a:latin typeface="Arial" panose="020B0604020202020204" pitchFamily="34" charset="0"/>
                <a:cs typeface="Noto Sans CJK SC Regular" charset="0"/>
              </a:rPr>
              <a:t>em5-stats.txt</a:t>
            </a:r>
          </a:p>
        </p:txBody>
      </p:sp>
      <p:sp>
        <p:nvSpPr>
          <p:cNvPr id="9" name="Rectangle 8">
            <a:extLst>
              <a:ext uri="{FF2B5EF4-FFF2-40B4-BE49-F238E27FC236}">
                <a16:creationId xmlns:a16="http://schemas.microsoft.com/office/drawing/2014/main" id="{B134A72C-64B3-4F5B-81DE-005841A1A983}"/>
              </a:ext>
            </a:extLst>
          </p:cNvPr>
          <p:cNvSpPr/>
          <p:nvPr/>
        </p:nvSpPr>
        <p:spPr bwMode="auto">
          <a:xfrm>
            <a:off x="5133975" y="3823948"/>
            <a:ext cx="1984695"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kumimoji="0" lang="en-US" sz="2000" b="0" i="0" u="none" strike="noStrike" cap="none" normalizeH="0" baseline="0" dirty="0">
                <a:ln>
                  <a:noFill/>
                </a:ln>
                <a:effectLst/>
                <a:latin typeface="Arial" panose="020B0604020202020204" pitchFamily="34" charset="0"/>
                <a:cs typeface="Noto Sans CJK SC Regular" charset="0"/>
              </a:rPr>
              <a:t>prof-metrics.csv</a:t>
            </a:r>
          </a:p>
        </p:txBody>
      </p:sp>
      <p:sp>
        <p:nvSpPr>
          <p:cNvPr id="10" name="Rectangle 9">
            <a:extLst>
              <a:ext uri="{FF2B5EF4-FFF2-40B4-BE49-F238E27FC236}">
                <a16:creationId xmlns:a16="http://schemas.microsoft.com/office/drawing/2014/main" id="{7AAA271E-5D70-409F-9C0F-7EE9F2762ECC}"/>
              </a:ext>
            </a:extLst>
          </p:cNvPr>
          <p:cNvSpPr/>
          <p:nvPr/>
        </p:nvSpPr>
        <p:spPr>
          <a:xfrm>
            <a:off x="457200" y="6077465"/>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Using GAP to iteratively refine gem5 GPU models</a:t>
            </a:r>
          </a:p>
        </p:txBody>
      </p:sp>
      <p:sp>
        <p:nvSpPr>
          <p:cNvPr id="12" name="Rectangle 11">
            <a:extLst>
              <a:ext uri="{FF2B5EF4-FFF2-40B4-BE49-F238E27FC236}">
                <a16:creationId xmlns:a16="http://schemas.microsoft.com/office/drawing/2014/main" id="{5BC45A46-A85B-43C2-B4A7-B5A727F333DB}"/>
              </a:ext>
            </a:extLst>
          </p:cNvPr>
          <p:cNvSpPr/>
          <p:nvPr/>
        </p:nvSpPr>
        <p:spPr bwMode="auto">
          <a:xfrm>
            <a:off x="7800975" y="4248651"/>
            <a:ext cx="1828800" cy="990600"/>
          </a:xfrm>
          <a:prstGeom prst="rect">
            <a:avLst/>
          </a:prstGeom>
          <a:solidFill>
            <a:srgbClr val="FF9A0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lang="en-US" sz="2000" dirty="0"/>
              <a:t>Match corresponding metrics</a:t>
            </a:r>
            <a:endParaRPr kumimoji="0" lang="en-US" sz="2000" b="0" i="0" u="none" strike="noStrike" cap="none" normalizeH="0" baseline="0" dirty="0">
              <a:ln>
                <a:noFill/>
              </a:ln>
              <a:effectLst/>
              <a:latin typeface="Arial" panose="020B0604020202020204" pitchFamily="34" charset="0"/>
              <a:cs typeface="Noto Sans CJK SC Regular" charset="0"/>
            </a:endParaRPr>
          </a:p>
        </p:txBody>
      </p:sp>
      <p:cxnSp>
        <p:nvCxnSpPr>
          <p:cNvPr id="14" name="Connector: Elbow 13">
            <a:extLst>
              <a:ext uri="{FF2B5EF4-FFF2-40B4-BE49-F238E27FC236}">
                <a16:creationId xmlns:a16="http://schemas.microsoft.com/office/drawing/2014/main" id="{36006874-A9DC-416A-9658-1B54CC09C22A}"/>
              </a:ext>
            </a:extLst>
          </p:cNvPr>
          <p:cNvCxnSpPr>
            <a:cxnSpLocks/>
            <a:stCxn id="4" idx="3"/>
            <a:endCxn id="7" idx="1"/>
          </p:cNvCxnSpPr>
          <p:nvPr/>
        </p:nvCxnSpPr>
        <p:spPr bwMode="auto">
          <a:xfrm flipV="1">
            <a:off x="2009775" y="4053926"/>
            <a:ext cx="685800" cy="762865"/>
          </a:xfrm>
          <a:prstGeom prst="bentConnector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nector: Elbow 15">
            <a:extLst>
              <a:ext uri="{FF2B5EF4-FFF2-40B4-BE49-F238E27FC236}">
                <a16:creationId xmlns:a16="http://schemas.microsoft.com/office/drawing/2014/main" id="{AC933855-EE72-49FF-9B1E-597C6AA7A892}"/>
              </a:ext>
            </a:extLst>
          </p:cNvPr>
          <p:cNvCxnSpPr>
            <a:cxnSpLocks/>
            <a:stCxn id="4" idx="3"/>
            <a:endCxn id="6" idx="1"/>
          </p:cNvCxnSpPr>
          <p:nvPr/>
        </p:nvCxnSpPr>
        <p:spPr bwMode="auto">
          <a:xfrm>
            <a:off x="2009775" y="4816791"/>
            <a:ext cx="685800" cy="695138"/>
          </a:xfrm>
          <a:prstGeom prst="bentConnector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Connector: Elbow 20">
            <a:extLst>
              <a:ext uri="{FF2B5EF4-FFF2-40B4-BE49-F238E27FC236}">
                <a16:creationId xmlns:a16="http://schemas.microsoft.com/office/drawing/2014/main" id="{DD89EA7C-7685-4F79-9793-3120566117B0}"/>
              </a:ext>
            </a:extLst>
          </p:cNvPr>
          <p:cNvCxnSpPr>
            <a:cxnSpLocks/>
            <a:stCxn id="5" idx="3"/>
            <a:endCxn id="7" idx="0"/>
          </p:cNvCxnSpPr>
          <p:nvPr/>
        </p:nvCxnSpPr>
        <p:spPr bwMode="auto">
          <a:xfrm>
            <a:off x="2009775" y="3067750"/>
            <a:ext cx="1600200" cy="622267"/>
          </a:xfrm>
          <a:prstGeom prst="bentConnector2">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a:extLst>
              <a:ext uri="{FF2B5EF4-FFF2-40B4-BE49-F238E27FC236}">
                <a16:creationId xmlns:a16="http://schemas.microsoft.com/office/drawing/2014/main" id="{9AD080F7-F436-4483-AB4B-CABED6D7D4BE}"/>
              </a:ext>
            </a:extLst>
          </p:cNvPr>
          <p:cNvCxnSpPr>
            <a:cxnSpLocks/>
            <a:stCxn id="7" idx="3"/>
            <a:endCxn id="9" idx="1"/>
          </p:cNvCxnSpPr>
          <p:nvPr/>
        </p:nvCxnSpPr>
        <p:spPr bwMode="auto">
          <a:xfrm>
            <a:off x="4524375" y="4053926"/>
            <a:ext cx="609600" cy="7890"/>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a:extLst>
              <a:ext uri="{FF2B5EF4-FFF2-40B4-BE49-F238E27FC236}">
                <a16:creationId xmlns:a16="http://schemas.microsoft.com/office/drawing/2014/main" id="{1A3C34D4-BB64-4F40-A674-4F0709E7C1C2}"/>
              </a:ext>
            </a:extLst>
          </p:cNvPr>
          <p:cNvCxnSpPr>
            <a:stCxn id="6" idx="3"/>
            <a:endCxn id="8" idx="1"/>
          </p:cNvCxnSpPr>
          <p:nvPr/>
        </p:nvCxnSpPr>
        <p:spPr bwMode="auto">
          <a:xfrm>
            <a:off x="4524375" y="5511929"/>
            <a:ext cx="609600" cy="0"/>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Connector: Elbow 27">
            <a:extLst>
              <a:ext uri="{FF2B5EF4-FFF2-40B4-BE49-F238E27FC236}">
                <a16:creationId xmlns:a16="http://schemas.microsoft.com/office/drawing/2014/main" id="{036C730F-D255-4DD4-A856-408064C0F06D}"/>
              </a:ext>
            </a:extLst>
          </p:cNvPr>
          <p:cNvCxnSpPr>
            <a:stCxn id="49" idx="3"/>
            <a:endCxn id="12" idx="1"/>
          </p:cNvCxnSpPr>
          <p:nvPr/>
        </p:nvCxnSpPr>
        <p:spPr bwMode="auto">
          <a:xfrm>
            <a:off x="7296586" y="3745521"/>
            <a:ext cx="504389" cy="998430"/>
          </a:xfrm>
          <a:prstGeom prst="bentConnector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Connector: Elbow 29">
            <a:extLst>
              <a:ext uri="{FF2B5EF4-FFF2-40B4-BE49-F238E27FC236}">
                <a16:creationId xmlns:a16="http://schemas.microsoft.com/office/drawing/2014/main" id="{2EBB0485-28A9-4481-8407-80F0A30741FF}"/>
              </a:ext>
            </a:extLst>
          </p:cNvPr>
          <p:cNvCxnSpPr>
            <a:stCxn id="8" idx="3"/>
            <a:endCxn id="12" idx="1"/>
          </p:cNvCxnSpPr>
          <p:nvPr/>
        </p:nvCxnSpPr>
        <p:spPr bwMode="auto">
          <a:xfrm flipV="1">
            <a:off x="7118669" y="4743951"/>
            <a:ext cx="682306" cy="767978"/>
          </a:xfrm>
          <a:prstGeom prst="bentConnector3">
            <a:avLst>
              <a:gd name="adj1" fmla="val 6218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Connector: Elbow 31">
            <a:extLst>
              <a:ext uri="{FF2B5EF4-FFF2-40B4-BE49-F238E27FC236}">
                <a16:creationId xmlns:a16="http://schemas.microsoft.com/office/drawing/2014/main" id="{C4FB49BC-715B-4B5F-BB2D-8571DADF3FD6}"/>
              </a:ext>
            </a:extLst>
          </p:cNvPr>
          <p:cNvCxnSpPr>
            <a:stCxn id="5" idx="3"/>
            <a:endCxn id="12" idx="0"/>
          </p:cNvCxnSpPr>
          <p:nvPr/>
        </p:nvCxnSpPr>
        <p:spPr bwMode="auto">
          <a:xfrm>
            <a:off x="2009775" y="3067750"/>
            <a:ext cx="6705600" cy="1180901"/>
          </a:xfrm>
          <a:prstGeom prst="bentConnector2">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Arrow Connector 36">
            <a:extLst>
              <a:ext uri="{FF2B5EF4-FFF2-40B4-BE49-F238E27FC236}">
                <a16:creationId xmlns:a16="http://schemas.microsoft.com/office/drawing/2014/main" id="{A40748A1-168E-4D10-BD25-973C0811FA6D}"/>
              </a:ext>
            </a:extLst>
          </p:cNvPr>
          <p:cNvCxnSpPr>
            <a:stCxn id="12" idx="3"/>
            <a:endCxn id="34" idx="1"/>
          </p:cNvCxnSpPr>
          <p:nvPr/>
        </p:nvCxnSpPr>
        <p:spPr bwMode="auto">
          <a:xfrm>
            <a:off x="9629775" y="4743951"/>
            <a:ext cx="397778" cy="0"/>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Rectangle 51">
            <a:extLst>
              <a:ext uri="{FF2B5EF4-FFF2-40B4-BE49-F238E27FC236}">
                <a16:creationId xmlns:a16="http://schemas.microsoft.com/office/drawing/2014/main" id="{870135EC-F93F-4477-9D5A-DA5B3EAFE437}"/>
              </a:ext>
            </a:extLst>
          </p:cNvPr>
          <p:cNvSpPr/>
          <p:nvPr/>
        </p:nvSpPr>
        <p:spPr bwMode="auto">
          <a:xfrm>
            <a:off x="10163875" y="4147284"/>
            <a:ext cx="1828800" cy="99060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2000" b="0" i="0" u="none" strike="noStrike" cap="none" normalizeH="0" baseline="0" dirty="0">
              <a:ln>
                <a:noFill/>
              </a:ln>
              <a:effectLst/>
              <a:latin typeface="Arial" panose="020B0604020202020204" pitchFamily="34" charset="0"/>
              <a:cs typeface="Noto Sans CJK SC Regular" charset="0"/>
            </a:endParaRPr>
          </a:p>
        </p:txBody>
      </p:sp>
      <p:sp>
        <p:nvSpPr>
          <p:cNvPr id="34" name="Rectangle 33">
            <a:extLst>
              <a:ext uri="{FF2B5EF4-FFF2-40B4-BE49-F238E27FC236}">
                <a16:creationId xmlns:a16="http://schemas.microsoft.com/office/drawing/2014/main" id="{249BBCC0-B32F-4C2D-943D-9A9058E630C7}"/>
              </a:ext>
            </a:extLst>
          </p:cNvPr>
          <p:cNvSpPr/>
          <p:nvPr/>
        </p:nvSpPr>
        <p:spPr bwMode="auto">
          <a:xfrm>
            <a:off x="10027553" y="4248651"/>
            <a:ext cx="1828800" cy="99060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r>
              <a:rPr lang="en-US" sz="2000" dirty="0"/>
              <a:t>Per App Comparison File</a:t>
            </a:r>
            <a:endParaRPr kumimoji="0" lang="en-US" sz="2000" b="0" i="0" u="none" strike="noStrike" cap="none" normalizeH="0" baseline="0" dirty="0">
              <a:ln>
                <a:noFill/>
              </a:ln>
              <a:effectLst/>
              <a:latin typeface="Arial" panose="020B0604020202020204" pitchFamily="34" charset="0"/>
              <a:cs typeface="Noto Sans CJK SC Regular" charset="0"/>
            </a:endParaRPr>
          </a:p>
        </p:txBody>
      </p:sp>
      <p:sp>
        <p:nvSpPr>
          <p:cNvPr id="29" name="Content Placeholder 2">
            <a:extLst>
              <a:ext uri="{FF2B5EF4-FFF2-40B4-BE49-F238E27FC236}">
                <a16:creationId xmlns:a16="http://schemas.microsoft.com/office/drawing/2014/main" id="{E7308E86-0BC5-4714-BC29-8C7FC2124B63}"/>
              </a:ext>
            </a:extLst>
          </p:cNvPr>
          <p:cNvSpPr>
            <a:spLocks noGrp="1"/>
          </p:cNvSpPr>
          <p:nvPr>
            <p:ph idx="1"/>
          </p:nvPr>
        </p:nvSpPr>
        <p:spPr>
          <a:xfrm>
            <a:off x="228600" y="1143000"/>
            <a:ext cx="11948021" cy="1479504"/>
          </a:xfrm>
        </p:spPr>
        <p:txBody>
          <a:bodyPr/>
          <a:lstStyle/>
          <a:p>
            <a:pPr marL="457200" indent="-457200">
              <a:buFont typeface="Arial" panose="020B0604020202020204" pitchFamily="34" charset="0"/>
              <a:buChar char="•"/>
            </a:pPr>
            <a:r>
              <a:rPr lang="en-US" sz="2800" dirty="0"/>
              <a:t>Issue: need standard approach for evaluating new configurations</a:t>
            </a:r>
          </a:p>
          <a:p>
            <a:pPr marL="457200" indent="-457200">
              <a:buFont typeface="Arial" panose="020B0604020202020204" pitchFamily="34" charset="0"/>
              <a:buChar char="•"/>
            </a:pPr>
            <a:r>
              <a:rPr lang="en-US" sz="2800" dirty="0"/>
              <a:t>Solution: gem5 GPU Accuracy Profiler (</a:t>
            </a:r>
            <a:r>
              <a:rPr lang="en-US" sz="2800" b="1" dirty="0"/>
              <a:t>GAP</a:t>
            </a:r>
            <a:r>
              <a:rPr lang="en-US" sz="2800" dirty="0"/>
              <a:t>) [Jamieson et al. gem5’22, Ramadas et al. gem5’23, Ramadas et al. YArch’24, Xia gem5’25]</a:t>
            </a:r>
          </a:p>
          <a:p>
            <a:pPr marL="857250" lvl="1" indent="-457200">
              <a:buFont typeface="Arial" panose="020B0604020202020204" pitchFamily="34" charset="0"/>
              <a:buChar char="•"/>
            </a:pPr>
            <a:endParaRPr lang="en-US" sz="2000" dirty="0"/>
          </a:p>
          <a:p>
            <a:pPr marL="457200" indent="-457200">
              <a:buFont typeface="Arial" panose="020B0604020202020204" pitchFamily="34" charset="0"/>
              <a:buChar char="•"/>
            </a:pPr>
            <a:endParaRPr lang="en-US" sz="2800" dirty="0"/>
          </a:p>
        </p:txBody>
      </p:sp>
      <p:sp>
        <p:nvSpPr>
          <p:cNvPr id="3" name="Slide Number Placeholder 29">
            <a:extLst>
              <a:ext uri="{FF2B5EF4-FFF2-40B4-BE49-F238E27FC236}">
                <a16:creationId xmlns:a16="http://schemas.microsoft.com/office/drawing/2014/main" id="{317ED210-654E-253A-BE26-D98B4241577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12</a:t>
            </a:fld>
            <a:endParaRPr lang="en-US" dirty="0"/>
          </a:p>
        </p:txBody>
      </p:sp>
    </p:spTree>
    <p:extLst>
      <p:ext uri="{BB962C8B-B14F-4D97-AF65-F5344CB8AC3E}">
        <p14:creationId xmlns:p14="http://schemas.microsoft.com/office/powerpoint/2010/main" val="1905567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1" grpId="0" animBg="1"/>
      <p:bldP spid="50" grpId="0" animBg="1"/>
      <p:bldP spid="49" grpId="0" animBg="1"/>
      <p:bldP spid="48" grpId="0" animBg="1"/>
      <p:bldP spid="4" grpId="0" animBg="1"/>
      <p:bldP spid="5" grpId="0" animBg="1"/>
      <p:bldP spid="6" grpId="0" animBg="1"/>
      <p:bldP spid="7" grpId="0" animBg="1"/>
      <p:bldP spid="8" grpId="0" animBg="1"/>
      <p:bldP spid="9" grpId="0" animBg="1"/>
      <p:bldP spid="10" grpId="0"/>
      <p:bldP spid="12" grpId="0" animBg="1"/>
      <p:bldP spid="52" grpId="0" animBg="1"/>
      <p:bldP spid="34"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9"/>
          <p:cNvSpPr txBox="1">
            <a:spLocks noGrp="1"/>
          </p:cNvSpPr>
          <p:nvPr>
            <p:ph type="body" idx="1"/>
          </p:nvPr>
        </p:nvSpPr>
        <p:spPr>
          <a:xfrm>
            <a:off x="508061" y="1235069"/>
            <a:ext cx="10529133" cy="55941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en-US" sz="2400" b="1" dirty="0" err="1"/>
              <a:t>mmap</a:t>
            </a:r>
            <a:r>
              <a:rPr lang="en-US" sz="2400" b="1" dirty="0"/>
              <a:t>(start, length, offset) –&gt; mapping the GPU doorbell to memory</a:t>
            </a:r>
            <a:endParaRPr sz="2400" dirty="0"/>
          </a:p>
        </p:txBody>
      </p:sp>
      <p:sp>
        <p:nvSpPr>
          <p:cNvPr id="353" name="Google Shape;353;p9"/>
          <p:cNvSpPr txBox="1"/>
          <p:nvPr/>
        </p:nvSpPr>
        <p:spPr>
          <a:xfrm>
            <a:off x="4752131" y="2142753"/>
            <a:ext cx="1369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dirty="0">
                <a:solidFill>
                  <a:schemeClr val="dk1"/>
                </a:solidFill>
                <a:latin typeface="Calibri"/>
                <a:ea typeface="Calibri"/>
                <a:cs typeface="Calibri"/>
                <a:sym typeface="Calibri"/>
              </a:rPr>
              <a:t>GPU ID</a:t>
            </a:r>
            <a:endParaRPr sz="1400" b="0" i="0" u="none" strike="noStrike" cap="none" dirty="0">
              <a:solidFill>
                <a:srgbClr val="000000"/>
              </a:solidFill>
              <a:latin typeface="Arial"/>
              <a:ea typeface="Arial"/>
              <a:cs typeface="Arial"/>
              <a:sym typeface="Arial"/>
            </a:endParaRPr>
          </a:p>
        </p:txBody>
      </p:sp>
      <p:sp>
        <p:nvSpPr>
          <p:cNvPr id="354" name="Google Shape;354;p9"/>
          <p:cNvSpPr/>
          <p:nvPr/>
        </p:nvSpPr>
        <p:spPr>
          <a:xfrm>
            <a:off x="7869592" y="3204085"/>
            <a:ext cx="2027209" cy="3483026"/>
          </a:xfrm>
          <a:prstGeom prst="rect">
            <a:avLst/>
          </a:prstGeom>
          <a:solidFill>
            <a:schemeClr val="accent2"/>
          </a:solidFill>
          <a:ln w="38100" cap="flat" cmpd="sng">
            <a:solidFill>
              <a:schemeClr val="dk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Calibri"/>
                <a:ea typeface="Calibri"/>
                <a:cs typeface="Calibri"/>
                <a:sym typeface="Calibri"/>
              </a:rPr>
              <a:t> Physical MEMORY</a:t>
            </a:r>
            <a:endParaRPr sz="1400" b="0" i="0" u="none" strike="noStrike" cap="none">
              <a:solidFill>
                <a:srgbClr val="000000"/>
              </a:solidFill>
              <a:latin typeface="Arial"/>
              <a:ea typeface="Arial"/>
              <a:cs typeface="Arial"/>
              <a:sym typeface="Arial"/>
            </a:endParaRPr>
          </a:p>
        </p:txBody>
      </p:sp>
      <p:sp>
        <p:nvSpPr>
          <p:cNvPr id="355" name="Google Shape;355;p9"/>
          <p:cNvSpPr/>
          <p:nvPr/>
        </p:nvSpPr>
        <p:spPr>
          <a:xfrm rot="-5400000">
            <a:off x="3415265" y="1436137"/>
            <a:ext cx="308318" cy="2021561"/>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6" name="Google Shape;356;p9"/>
          <p:cNvSpPr txBox="1"/>
          <p:nvPr/>
        </p:nvSpPr>
        <p:spPr>
          <a:xfrm>
            <a:off x="7863628" y="2145163"/>
            <a:ext cx="3845187" cy="58473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dirty="0">
                <a:solidFill>
                  <a:schemeClr val="dk1"/>
                </a:solidFill>
                <a:latin typeface="Calibri"/>
                <a:ea typeface="Calibri"/>
                <a:cs typeface="Calibri"/>
                <a:sym typeface="Calibri"/>
              </a:rPr>
              <a:t>GPU Base</a:t>
            </a:r>
            <a:r>
              <a:rPr lang="en-US" sz="3200" b="0" i="0" u="none" strike="noStrike" cap="none" dirty="0">
                <a:solidFill>
                  <a:schemeClr val="dk1"/>
                </a:solidFill>
                <a:latin typeface="Calibri"/>
                <a:ea typeface="Calibri"/>
                <a:cs typeface="Calibri"/>
                <a:sym typeface="Calibri"/>
              </a:rPr>
              <a:t> address</a:t>
            </a:r>
            <a:endParaRPr sz="1400" b="0" i="0" u="none" strike="noStrike" cap="none" dirty="0">
              <a:solidFill>
                <a:srgbClr val="000000"/>
              </a:solidFill>
              <a:latin typeface="Arial"/>
              <a:ea typeface="Arial"/>
              <a:cs typeface="Arial"/>
              <a:sym typeface="Arial"/>
            </a:endParaRPr>
          </a:p>
        </p:txBody>
      </p:sp>
      <p:sp>
        <p:nvSpPr>
          <p:cNvPr id="357" name="Google Shape;357;p9"/>
          <p:cNvSpPr/>
          <p:nvPr/>
        </p:nvSpPr>
        <p:spPr>
          <a:xfrm>
            <a:off x="7869591" y="3374129"/>
            <a:ext cx="2027209" cy="511329"/>
          </a:xfrm>
          <a:prstGeom prst="rect">
            <a:avLst/>
          </a:prstGeom>
          <a:solidFill>
            <a:srgbClr val="7030A0"/>
          </a:solidFill>
          <a:ln w="38100" cap="flat" cmpd="sng">
            <a:solidFill>
              <a:schemeClr val="dk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dirty="0">
                <a:solidFill>
                  <a:schemeClr val="lt1"/>
                </a:solidFill>
                <a:latin typeface="Calibri"/>
                <a:ea typeface="Calibri"/>
                <a:cs typeface="Calibri"/>
                <a:sym typeface="Calibri"/>
              </a:rPr>
              <a:t>GPU 1 doorbell region</a:t>
            </a:r>
            <a:endParaRPr sz="1400" b="0" i="0" u="none" strike="noStrike" cap="none" dirty="0">
              <a:solidFill>
                <a:srgbClr val="000000"/>
              </a:solidFill>
              <a:latin typeface="Arial"/>
              <a:ea typeface="Arial"/>
              <a:cs typeface="Arial"/>
              <a:sym typeface="Arial"/>
            </a:endParaRPr>
          </a:p>
        </p:txBody>
      </p:sp>
      <p:sp>
        <p:nvSpPr>
          <p:cNvPr id="358" name="Google Shape;358;p9"/>
          <p:cNvSpPr/>
          <p:nvPr/>
        </p:nvSpPr>
        <p:spPr>
          <a:xfrm>
            <a:off x="7869590" y="3873288"/>
            <a:ext cx="2027209" cy="511329"/>
          </a:xfrm>
          <a:prstGeom prst="rect">
            <a:avLst/>
          </a:prstGeom>
          <a:solidFill>
            <a:srgbClr val="7030A0"/>
          </a:solidFill>
          <a:ln w="38100" cap="flat" cmpd="sng">
            <a:solidFill>
              <a:schemeClr val="dk1"/>
            </a:solidFill>
            <a:prstDash val="solid"/>
            <a:miter lim="800000"/>
            <a:headEnd type="none" w="sm" len="sm"/>
            <a:tailEnd type="none" w="sm" len="sm"/>
          </a:ln>
        </p:spPr>
        <p:txBody>
          <a:bodyPr spcFirstLastPara="1" wrap="square" lIns="0" tIns="0" rIns="0" bIns="0" anchor="ctr" anchorCtr="0">
            <a:noAutofit/>
          </a:bodyPr>
          <a:lstStyle/>
          <a:p>
            <a:pPr lvl="0" algn="ctr">
              <a:buSzPts val="1600"/>
            </a:pPr>
            <a:r>
              <a:rPr lang="en-US" sz="1600" dirty="0">
                <a:solidFill>
                  <a:schemeClr val="lt1"/>
                </a:solidFill>
                <a:latin typeface="Calibri"/>
                <a:ea typeface="Calibri"/>
                <a:cs typeface="Calibri"/>
                <a:sym typeface="Calibri"/>
              </a:rPr>
              <a:t>GPU 2 doorbell region</a:t>
            </a:r>
            <a:endParaRPr lang="en-US" dirty="0"/>
          </a:p>
        </p:txBody>
      </p:sp>
      <p:sp>
        <p:nvSpPr>
          <p:cNvPr id="359" name="Google Shape;359;p9"/>
          <p:cNvSpPr/>
          <p:nvPr/>
        </p:nvSpPr>
        <p:spPr>
          <a:xfrm>
            <a:off x="7863628" y="4383134"/>
            <a:ext cx="2027209" cy="511329"/>
          </a:xfrm>
          <a:prstGeom prst="rect">
            <a:avLst/>
          </a:prstGeom>
          <a:solidFill>
            <a:srgbClr val="7030A0"/>
          </a:solidFill>
          <a:ln w="38100" cap="flat" cmpd="sng">
            <a:solidFill>
              <a:schemeClr val="dk1"/>
            </a:solidFill>
            <a:prstDash val="solid"/>
            <a:miter lim="800000"/>
            <a:headEnd type="none" w="sm" len="sm"/>
            <a:tailEnd type="none" w="sm" len="sm"/>
          </a:ln>
        </p:spPr>
        <p:txBody>
          <a:bodyPr spcFirstLastPara="1" wrap="square" lIns="0" tIns="0" rIns="0" bIns="0" anchor="ctr" anchorCtr="0">
            <a:noAutofit/>
          </a:bodyPr>
          <a:lstStyle/>
          <a:p>
            <a:pPr lvl="0" algn="ctr">
              <a:buSzPts val="1600"/>
            </a:pPr>
            <a:r>
              <a:rPr lang="en-US" sz="1600" dirty="0">
                <a:solidFill>
                  <a:schemeClr val="lt1"/>
                </a:solidFill>
                <a:latin typeface="Calibri"/>
                <a:ea typeface="Calibri"/>
                <a:cs typeface="Calibri"/>
                <a:sym typeface="Calibri"/>
              </a:rPr>
              <a:t>GPU 3 doorbell region</a:t>
            </a:r>
            <a:endParaRPr lang="en-US" dirty="0"/>
          </a:p>
        </p:txBody>
      </p:sp>
      <p:sp>
        <p:nvSpPr>
          <p:cNvPr id="360" name="Google Shape;360;p9"/>
          <p:cNvSpPr txBox="1"/>
          <p:nvPr/>
        </p:nvSpPr>
        <p:spPr>
          <a:xfrm>
            <a:off x="2856964" y="1935096"/>
            <a:ext cx="1031051"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dirty="0">
                <a:solidFill>
                  <a:schemeClr val="dk1"/>
                </a:solidFill>
                <a:latin typeface="Calibri"/>
                <a:ea typeface="Calibri"/>
                <a:cs typeface="Calibri"/>
                <a:sym typeface="Calibri"/>
              </a:rPr>
              <a:t>Unmask</a:t>
            </a:r>
            <a:endParaRPr sz="1400" b="0" i="0" u="none" strike="noStrike" cap="none" dirty="0">
              <a:solidFill>
                <a:srgbClr val="000000"/>
              </a:solidFill>
              <a:latin typeface="Arial"/>
              <a:ea typeface="Arial"/>
              <a:cs typeface="Arial"/>
              <a:sym typeface="Arial"/>
            </a:endParaRPr>
          </a:p>
        </p:txBody>
      </p:sp>
      <p:sp>
        <p:nvSpPr>
          <p:cNvPr id="361" name="Google Shape;361;p9"/>
          <p:cNvSpPr txBox="1"/>
          <p:nvPr/>
        </p:nvSpPr>
        <p:spPr>
          <a:xfrm>
            <a:off x="6513319" y="1862962"/>
            <a:ext cx="944426"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dirty="0">
                <a:solidFill>
                  <a:schemeClr val="dk1"/>
                </a:solidFill>
                <a:latin typeface="Calibri"/>
                <a:ea typeface="Calibri"/>
                <a:cs typeface="Calibri"/>
                <a:sym typeface="Calibri"/>
              </a:rPr>
              <a:t>Lookup</a:t>
            </a:r>
            <a:endParaRPr sz="1400" b="0" i="0" u="none" strike="noStrike" cap="none" dirty="0">
              <a:solidFill>
                <a:srgbClr val="000000"/>
              </a:solidFill>
              <a:latin typeface="Arial"/>
              <a:ea typeface="Arial"/>
              <a:cs typeface="Arial"/>
              <a:sym typeface="Arial"/>
            </a:endParaRPr>
          </a:p>
        </p:txBody>
      </p:sp>
      <p:sp>
        <p:nvSpPr>
          <p:cNvPr id="362" name="Google Shape;362;p9"/>
          <p:cNvSpPr txBox="1"/>
          <p:nvPr/>
        </p:nvSpPr>
        <p:spPr>
          <a:xfrm>
            <a:off x="5360607" y="3673203"/>
            <a:ext cx="984565"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mmap</a:t>
            </a:r>
            <a:endParaRPr sz="2400" b="0" i="0" u="none" strike="noStrike" cap="none">
              <a:solidFill>
                <a:schemeClr val="dk1"/>
              </a:solidFill>
              <a:latin typeface="Calibri"/>
              <a:ea typeface="Calibri"/>
              <a:cs typeface="Calibri"/>
              <a:sym typeface="Calibri"/>
            </a:endParaRPr>
          </a:p>
        </p:txBody>
      </p:sp>
      <p:sp>
        <p:nvSpPr>
          <p:cNvPr id="363" name="Google Shape;363;p9"/>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120</a:t>
            </a:fld>
            <a:endParaRPr/>
          </a:p>
        </p:txBody>
      </p:sp>
      <p:sp>
        <p:nvSpPr>
          <p:cNvPr id="364" name="Google Shape;364;p9"/>
          <p:cNvSpPr txBox="1"/>
          <p:nvPr/>
        </p:nvSpPr>
        <p:spPr>
          <a:xfrm>
            <a:off x="1017432" y="2133081"/>
            <a:ext cx="13692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3200" b="0" i="0" u="none" strike="noStrike" cap="none" dirty="0">
                <a:solidFill>
                  <a:schemeClr val="dk1"/>
                </a:solidFill>
                <a:latin typeface="Calibri"/>
                <a:ea typeface="Calibri"/>
                <a:cs typeface="Calibri"/>
                <a:sym typeface="Calibri"/>
              </a:rPr>
              <a:t>offset</a:t>
            </a:r>
            <a:endParaRPr sz="1400" b="0" i="0" u="none" strike="noStrike" cap="none" dirty="0">
              <a:solidFill>
                <a:srgbClr val="000000"/>
              </a:solidFill>
              <a:latin typeface="Arial"/>
              <a:ea typeface="Arial"/>
              <a:cs typeface="Arial"/>
              <a:sym typeface="Arial"/>
            </a:endParaRPr>
          </a:p>
        </p:txBody>
      </p:sp>
      <p:sp>
        <p:nvSpPr>
          <p:cNvPr id="366" name="Google Shape;366;p9"/>
          <p:cNvSpPr/>
          <p:nvPr/>
        </p:nvSpPr>
        <p:spPr>
          <a:xfrm rot="-5400000">
            <a:off x="7030735" y="1408330"/>
            <a:ext cx="308318" cy="2021561"/>
          </a:xfrm>
          <a:prstGeom prst="downArrow">
            <a:avLst>
              <a:gd name="adj1" fmla="val 50000"/>
              <a:gd name="adj2" fmla="val 50000"/>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7" name="Google Shape;367;p9"/>
          <p:cNvSpPr/>
          <p:nvPr/>
        </p:nvSpPr>
        <p:spPr>
          <a:xfrm>
            <a:off x="1745942" y="3121351"/>
            <a:ext cx="2027209" cy="3483026"/>
          </a:xfrm>
          <a:prstGeom prst="rect">
            <a:avLst/>
          </a:prstGeom>
          <a:solidFill>
            <a:srgbClr val="2E75B5"/>
          </a:solidFill>
          <a:ln w="38100" cap="flat" cmpd="sng">
            <a:solidFill>
              <a:schemeClr val="dk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800"/>
              <a:buFont typeface="Arial"/>
              <a:buNone/>
            </a:pPr>
            <a:endParaRPr sz="2800" b="0"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800"/>
              <a:buFont typeface="Arial"/>
              <a:buNone/>
            </a:pPr>
            <a:r>
              <a:rPr lang="en-US" sz="2800" b="0" i="0" u="none" strike="noStrike" cap="none">
                <a:solidFill>
                  <a:schemeClr val="lt1"/>
                </a:solidFill>
                <a:latin typeface="Calibri"/>
                <a:ea typeface="Calibri"/>
                <a:cs typeface="Calibri"/>
                <a:sym typeface="Calibri"/>
              </a:rPr>
              <a:t> Virtual MEMORY</a:t>
            </a:r>
            <a:endParaRPr sz="1400" b="0" i="0" u="none" strike="noStrike" cap="none">
              <a:solidFill>
                <a:srgbClr val="000000"/>
              </a:solidFill>
              <a:latin typeface="Arial"/>
              <a:ea typeface="Arial"/>
              <a:cs typeface="Arial"/>
              <a:sym typeface="Arial"/>
            </a:endParaRPr>
          </a:p>
        </p:txBody>
      </p:sp>
      <p:sp>
        <p:nvSpPr>
          <p:cNvPr id="368" name="Google Shape;368;p9"/>
          <p:cNvSpPr/>
          <p:nvPr/>
        </p:nvSpPr>
        <p:spPr>
          <a:xfrm>
            <a:off x="1751532" y="3916554"/>
            <a:ext cx="2027209" cy="511329"/>
          </a:xfrm>
          <a:prstGeom prst="rect">
            <a:avLst/>
          </a:prstGeom>
          <a:solidFill>
            <a:srgbClr val="00B050"/>
          </a:solidFill>
          <a:ln w="38100" cap="flat" cmpd="sng">
            <a:solidFill>
              <a:schemeClr val="dk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lt1"/>
              </a:solidFill>
              <a:latin typeface="Calibri"/>
              <a:ea typeface="Calibri"/>
              <a:cs typeface="Calibri"/>
              <a:sym typeface="Calibri"/>
            </a:endParaRPr>
          </a:p>
        </p:txBody>
      </p:sp>
      <p:cxnSp>
        <p:nvCxnSpPr>
          <p:cNvPr id="369" name="Google Shape;369;p9"/>
          <p:cNvCxnSpPr/>
          <p:nvPr/>
        </p:nvCxnSpPr>
        <p:spPr>
          <a:xfrm flipH="1">
            <a:off x="1017431" y="3897158"/>
            <a:ext cx="728138" cy="597195"/>
          </a:xfrm>
          <a:prstGeom prst="straightConnector1">
            <a:avLst/>
          </a:prstGeom>
          <a:noFill/>
          <a:ln w="38100" cap="flat" cmpd="sng">
            <a:solidFill>
              <a:schemeClr val="dk1"/>
            </a:solidFill>
            <a:prstDash val="solid"/>
            <a:miter lim="800000"/>
            <a:headEnd type="none" w="sm" len="sm"/>
            <a:tailEnd type="triangle" w="med" len="med"/>
          </a:ln>
        </p:spPr>
      </p:cxnSp>
      <p:sp>
        <p:nvSpPr>
          <p:cNvPr id="370" name="Google Shape;370;p9"/>
          <p:cNvSpPr txBox="1"/>
          <p:nvPr/>
        </p:nvSpPr>
        <p:spPr>
          <a:xfrm>
            <a:off x="508062" y="4494353"/>
            <a:ext cx="782009"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Start</a:t>
            </a:r>
            <a:endParaRPr sz="1400" b="0" i="0" u="none" strike="noStrike" cap="none">
              <a:solidFill>
                <a:srgbClr val="000000"/>
              </a:solidFill>
              <a:latin typeface="Arial"/>
              <a:ea typeface="Arial"/>
              <a:cs typeface="Arial"/>
              <a:sym typeface="Arial"/>
            </a:endParaRPr>
          </a:p>
        </p:txBody>
      </p:sp>
      <p:cxnSp>
        <p:nvCxnSpPr>
          <p:cNvPr id="371" name="Google Shape;371;p9"/>
          <p:cNvCxnSpPr/>
          <p:nvPr/>
        </p:nvCxnSpPr>
        <p:spPr>
          <a:xfrm rot="10800000" flipH="1">
            <a:off x="3791226" y="3401936"/>
            <a:ext cx="4060289" cy="507300"/>
          </a:xfrm>
          <a:prstGeom prst="straightConnector1">
            <a:avLst/>
          </a:prstGeom>
          <a:noFill/>
          <a:ln w="19050" cap="flat" cmpd="sng">
            <a:solidFill>
              <a:srgbClr val="FF0000"/>
            </a:solidFill>
            <a:prstDash val="solid"/>
            <a:miter lim="800000"/>
            <a:headEnd type="none" w="sm" len="sm"/>
            <a:tailEnd type="none" w="sm" len="sm"/>
          </a:ln>
        </p:spPr>
      </p:cxnSp>
      <p:cxnSp>
        <p:nvCxnSpPr>
          <p:cNvPr id="372" name="Google Shape;372;p9"/>
          <p:cNvCxnSpPr/>
          <p:nvPr/>
        </p:nvCxnSpPr>
        <p:spPr>
          <a:xfrm rot="10800000" flipH="1">
            <a:off x="3791226" y="3897157"/>
            <a:ext cx="4077992" cy="511239"/>
          </a:xfrm>
          <a:prstGeom prst="straightConnector1">
            <a:avLst/>
          </a:prstGeom>
          <a:noFill/>
          <a:ln w="19050" cap="flat" cmpd="sng">
            <a:solidFill>
              <a:srgbClr val="FF0000"/>
            </a:solidFill>
            <a:prstDash val="solid"/>
            <a:miter lim="800000"/>
            <a:headEnd type="none" w="sm" len="sm"/>
            <a:tailEnd type="none" w="sm" len="sm"/>
          </a:ln>
        </p:spPr>
      </p:cxnSp>
      <p:cxnSp>
        <p:nvCxnSpPr>
          <p:cNvPr id="373" name="Google Shape;373;p9"/>
          <p:cNvCxnSpPr>
            <a:cxnSpLocks/>
          </p:cNvCxnSpPr>
          <p:nvPr/>
        </p:nvCxnSpPr>
        <p:spPr>
          <a:xfrm>
            <a:off x="9890837" y="3374129"/>
            <a:ext cx="868207" cy="760739"/>
          </a:xfrm>
          <a:prstGeom prst="straightConnector1">
            <a:avLst/>
          </a:prstGeom>
          <a:noFill/>
          <a:ln w="38100" cap="flat" cmpd="sng">
            <a:solidFill>
              <a:schemeClr val="dk1"/>
            </a:solidFill>
            <a:prstDash val="solid"/>
            <a:miter lim="800000"/>
            <a:headEnd type="none" w="sm" len="sm"/>
            <a:tailEnd type="triangle" w="med" len="med"/>
          </a:ln>
        </p:spPr>
      </p:cxnSp>
      <p:sp>
        <p:nvSpPr>
          <p:cNvPr id="374" name="Google Shape;374;p9"/>
          <p:cNvSpPr txBox="1"/>
          <p:nvPr/>
        </p:nvSpPr>
        <p:spPr>
          <a:xfrm>
            <a:off x="10352484" y="4195755"/>
            <a:ext cx="1839515"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dirty="0">
                <a:solidFill>
                  <a:schemeClr val="dk1"/>
                </a:solidFill>
                <a:latin typeface="Calibri"/>
                <a:ea typeface="Calibri"/>
                <a:cs typeface="Calibri"/>
                <a:sym typeface="Calibri"/>
              </a:rPr>
              <a:t>Base</a:t>
            </a:r>
            <a:r>
              <a:rPr lang="en-US" sz="2400" b="0" i="0" u="none" strike="noStrike" cap="none" dirty="0">
                <a:solidFill>
                  <a:schemeClr val="dk1"/>
                </a:solidFill>
                <a:latin typeface="Calibri"/>
                <a:ea typeface="Calibri"/>
                <a:cs typeface="Calibri"/>
                <a:sym typeface="Calibri"/>
              </a:rPr>
              <a:t> </a:t>
            </a: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chemeClr val="dk1"/>
                </a:solidFill>
                <a:latin typeface="Calibri"/>
                <a:ea typeface="Calibri"/>
                <a:cs typeface="Calibri"/>
                <a:sym typeface="Calibri"/>
              </a:rPr>
              <a:t>Address</a:t>
            </a:r>
            <a:endParaRPr sz="1400" b="0" i="0" u="none" strike="noStrike" cap="none" dirty="0">
              <a:solidFill>
                <a:srgbClr val="000000"/>
              </a:solidFill>
              <a:latin typeface="Arial"/>
              <a:ea typeface="Arial"/>
              <a:cs typeface="Arial"/>
              <a:sym typeface="Arial"/>
            </a:endParaRPr>
          </a:p>
        </p:txBody>
      </p:sp>
      <p:sp>
        <p:nvSpPr>
          <p:cNvPr id="25" name="Google Shape;343;p47">
            <a:extLst>
              <a:ext uri="{FF2B5EF4-FFF2-40B4-BE49-F238E27FC236}">
                <a16:creationId xmlns:a16="http://schemas.microsoft.com/office/drawing/2014/main" id="{FE77714A-B27A-BF45-9DE0-103F6AA703AD}"/>
              </a:ext>
            </a:extLst>
          </p:cNvPr>
          <p:cNvSpPr txBox="1">
            <a:spLocks noGrp="1"/>
          </p:cNvSpPr>
          <p:nvPr>
            <p:ph type="title"/>
          </p:nvPr>
        </p:nvSpPr>
        <p:spPr>
          <a:xfrm>
            <a:off x="409262" y="23057"/>
            <a:ext cx="11782737" cy="1325563"/>
          </a:xfrm>
          <a:prstGeom prst="rect">
            <a:avLst/>
          </a:prstGeom>
          <a:noFill/>
          <a:ln>
            <a:noFill/>
          </a:ln>
        </p:spPr>
        <p:txBody>
          <a:bodyPr spcFirstLastPara="1" wrap="square" lIns="91425" tIns="45700" rIns="91425" bIns="45700" anchor="ctr" anchorCtr="0">
            <a:normAutofit/>
          </a:bodyPr>
          <a:lstStyle/>
          <a:p>
            <a:pPr lvl="0">
              <a:buSzPts val="4800"/>
            </a:pPr>
            <a:r>
              <a:rPr lang="en-US" sz="3600" b="1" dirty="0"/>
              <a:t>Emulated Driver (</a:t>
            </a:r>
            <a:r>
              <a:rPr lang="en-US" sz="3600" b="1" dirty="0" err="1"/>
              <a:t>ROCk</a:t>
            </a:r>
            <a:r>
              <a:rPr lang="en-US" sz="3600" b="1" dirty="0"/>
              <a:t>) Support for Multi-</a:t>
            </a:r>
            <a:r>
              <a:rPr lang="en-US" sz="3600" b="1" dirty="0" err="1"/>
              <a:t>Chiplet</a:t>
            </a:r>
            <a:endParaRPr sz="3200" dirty="0"/>
          </a:p>
        </p:txBody>
      </p:sp>
    </p:spTree>
    <p:extLst>
      <p:ext uri="{BB962C8B-B14F-4D97-AF65-F5344CB8AC3E}">
        <p14:creationId xmlns:p14="http://schemas.microsoft.com/office/powerpoint/2010/main" val="186273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4"/>
                                        </p:tgtEl>
                                        <p:attrNameLst>
                                          <p:attrName>style.visibility</p:attrName>
                                        </p:attrNameLst>
                                      </p:cBhvr>
                                      <p:to>
                                        <p:strVal val="visible"/>
                                      </p:to>
                                    </p:set>
                                    <p:animEffect transition="in" filter="dissolve">
                                      <p:cBhvr>
                                        <p:cTn id="7" dur="500"/>
                                        <p:tgtEl>
                                          <p:spTgt spid="36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60"/>
                                        </p:tgtEl>
                                        <p:attrNameLst>
                                          <p:attrName>style.visibility</p:attrName>
                                        </p:attrNameLst>
                                      </p:cBhvr>
                                      <p:to>
                                        <p:strVal val="visible"/>
                                      </p:to>
                                    </p:set>
                                    <p:animEffect transition="in" filter="dissolve">
                                      <p:cBhvr>
                                        <p:cTn id="12" dur="500"/>
                                        <p:tgtEl>
                                          <p:spTgt spid="360"/>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55"/>
                                        </p:tgtEl>
                                        <p:attrNameLst>
                                          <p:attrName>style.visibility</p:attrName>
                                        </p:attrNameLst>
                                      </p:cBhvr>
                                      <p:to>
                                        <p:strVal val="visible"/>
                                      </p:to>
                                    </p:set>
                                    <p:animEffect transition="in" filter="dissolve">
                                      <p:cBhvr>
                                        <p:cTn id="15" dur="500"/>
                                        <p:tgtEl>
                                          <p:spTgt spid="355"/>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53"/>
                                        </p:tgtEl>
                                        <p:attrNameLst>
                                          <p:attrName>style.visibility</p:attrName>
                                        </p:attrNameLst>
                                      </p:cBhvr>
                                      <p:to>
                                        <p:strVal val="visible"/>
                                      </p:to>
                                    </p:set>
                                    <p:animEffect transition="in" filter="dissolve">
                                      <p:cBhvr>
                                        <p:cTn id="18" dur="500"/>
                                        <p:tgtEl>
                                          <p:spTgt spid="353"/>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61"/>
                                        </p:tgtEl>
                                        <p:attrNameLst>
                                          <p:attrName>style.visibility</p:attrName>
                                        </p:attrNameLst>
                                      </p:cBhvr>
                                      <p:to>
                                        <p:strVal val="visible"/>
                                      </p:to>
                                    </p:set>
                                    <p:animEffect transition="in" filter="dissolve">
                                      <p:cBhvr>
                                        <p:cTn id="23" dur="500"/>
                                        <p:tgtEl>
                                          <p:spTgt spid="361"/>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56"/>
                                        </p:tgtEl>
                                        <p:attrNameLst>
                                          <p:attrName>style.visibility</p:attrName>
                                        </p:attrNameLst>
                                      </p:cBhvr>
                                      <p:to>
                                        <p:strVal val="visible"/>
                                      </p:to>
                                    </p:set>
                                    <p:animEffect transition="in" filter="dissolve">
                                      <p:cBhvr>
                                        <p:cTn id="26" dur="500"/>
                                        <p:tgtEl>
                                          <p:spTgt spid="35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366"/>
                                        </p:tgtEl>
                                        <p:attrNameLst>
                                          <p:attrName>style.visibility</p:attrName>
                                        </p:attrNameLst>
                                      </p:cBhvr>
                                      <p:to>
                                        <p:strVal val="visible"/>
                                      </p:to>
                                    </p:set>
                                    <p:animEffect transition="in" filter="dissolve">
                                      <p:cBhvr>
                                        <p:cTn id="29" dur="500"/>
                                        <p:tgtEl>
                                          <p:spTgt spid="366"/>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373"/>
                                        </p:tgtEl>
                                        <p:attrNameLst>
                                          <p:attrName>style.visibility</p:attrName>
                                        </p:attrNameLst>
                                      </p:cBhvr>
                                      <p:to>
                                        <p:strVal val="visible"/>
                                      </p:to>
                                    </p:set>
                                    <p:animEffect transition="in" filter="dissolve">
                                      <p:cBhvr>
                                        <p:cTn id="34" dur="500"/>
                                        <p:tgtEl>
                                          <p:spTgt spid="373"/>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374"/>
                                        </p:tgtEl>
                                        <p:attrNameLst>
                                          <p:attrName>style.visibility</p:attrName>
                                        </p:attrNameLst>
                                      </p:cBhvr>
                                      <p:to>
                                        <p:strVal val="visible"/>
                                      </p:to>
                                    </p:set>
                                    <p:animEffect transition="in" filter="dissolve">
                                      <p:cBhvr>
                                        <p:cTn id="37" dur="500"/>
                                        <p:tgtEl>
                                          <p:spTgt spid="37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71"/>
                                        </p:tgtEl>
                                        <p:attrNameLst>
                                          <p:attrName>style.visibility</p:attrName>
                                        </p:attrNameLst>
                                      </p:cBhvr>
                                      <p:to>
                                        <p:strVal val="visible"/>
                                      </p:to>
                                    </p:set>
                                    <p:animEffect transition="in" filter="dissolve">
                                      <p:cBhvr>
                                        <p:cTn id="42" dur="500"/>
                                        <p:tgtEl>
                                          <p:spTgt spid="371"/>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362"/>
                                        </p:tgtEl>
                                        <p:attrNameLst>
                                          <p:attrName>style.visibility</p:attrName>
                                        </p:attrNameLst>
                                      </p:cBhvr>
                                      <p:to>
                                        <p:strVal val="visible"/>
                                      </p:to>
                                    </p:set>
                                    <p:animEffect transition="in" filter="dissolve">
                                      <p:cBhvr>
                                        <p:cTn id="45" dur="500"/>
                                        <p:tgtEl>
                                          <p:spTgt spid="362"/>
                                        </p:tgtEl>
                                      </p:cBhvr>
                                    </p:animEffect>
                                  </p:childTnLst>
                                </p:cTn>
                              </p:par>
                              <p:par>
                                <p:cTn id="46" presetID="9" presetClass="entr" presetSubtype="0" fill="hold" nodeType="withEffect">
                                  <p:stCondLst>
                                    <p:cond delay="0"/>
                                  </p:stCondLst>
                                  <p:childTnLst>
                                    <p:set>
                                      <p:cBhvr>
                                        <p:cTn id="47" dur="1" fill="hold">
                                          <p:stCondLst>
                                            <p:cond delay="0"/>
                                          </p:stCondLst>
                                        </p:cTn>
                                        <p:tgtEl>
                                          <p:spTgt spid="372"/>
                                        </p:tgtEl>
                                        <p:attrNameLst>
                                          <p:attrName>style.visibility</p:attrName>
                                        </p:attrNameLst>
                                      </p:cBhvr>
                                      <p:to>
                                        <p:strVal val="visible"/>
                                      </p:to>
                                    </p:set>
                                    <p:animEffect transition="in" filter="dissolve">
                                      <p:cBhvr>
                                        <p:cTn id="48" dur="500"/>
                                        <p:tgtEl>
                                          <p:spTgt spid="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 grpId="0"/>
      <p:bldP spid="355" grpId="0" animBg="1"/>
      <p:bldP spid="356" grpId="0"/>
      <p:bldP spid="360" grpId="0"/>
      <p:bldP spid="361" grpId="0"/>
      <p:bldP spid="362" grpId="0"/>
      <p:bldP spid="364" grpId="0"/>
      <p:bldP spid="366" grpId="0" animBg="1"/>
      <p:bldP spid="374"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48"/>
          <p:cNvSpPr txBox="1">
            <a:spLocks noGrp="1"/>
          </p:cNvSpPr>
          <p:nvPr>
            <p:ph type="title"/>
          </p:nvPr>
        </p:nvSpPr>
        <p:spPr>
          <a:xfrm>
            <a:off x="633664" y="41834"/>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b="1" dirty="0">
                <a:latin typeface="Calibri"/>
                <a:ea typeface="Calibri"/>
                <a:cs typeface="Calibri"/>
                <a:sym typeface="Calibri"/>
              </a:rPr>
              <a:t>Supporting Writeback Caches per </a:t>
            </a:r>
            <a:r>
              <a:rPr lang="en-US" sz="4800" b="1" dirty="0" err="1">
                <a:latin typeface="Calibri"/>
                <a:ea typeface="Calibri"/>
                <a:cs typeface="Calibri"/>
                <a:sym typeface="Calibri"/>
              </a:rPr>
              <a:t>Chiplet</a:t>
            </a:r>
            <a:endParaRPr dirty="0"/>
          </a:p>
        </p:txBody>
      </p:sp>
      <p:sp>
        <p:nvSpPr>
          <p:cNvPr id="381" name="Google Shape;381;p48"/>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121</a:t>
            </a:fld>
            <a:endParaRPr/>
          </a:p>
        </p:txBody>
      </p:sp>
      <p:sp>
        <p:nvSpPr>
          <p:cNvPr id="383" name="Google Shape;383;p48"/>
          <p:cNvSpPr txBox="1">
            <a:spLocks noGrp="1"/>
          </p:cNvSpPr>
          <p:nvPr>
            <p:ph type="body" idx="1"/>
          </p:nvPr>
        </p:nvSpPr>
        <p:spPr>
          <a:xfrm>
            <a:off x="769264" y="1146826"/>
            <a:ext cx="10380000" cy="882000"/>
          </a:xfrm>
          <a:prstGeom prst="rect">
            <a:avLst/>
          </a:prstGeom>
          <a:noFill/>
          <a:ln>
            <a:noFill/>
          </a:ln>
        </p:spPr>
        <p:txBody>
          <a:bodyPr spcFirstLastPara="1" wrap="square" lIns="91425" tIns="45700" rIns="91425" bIns="45700" anchor="t" anchorCtr="0">
            <a:normAutofit fontScale="85000" lnSpcReduction="10000"/>
          </a:bodyPr>
          <a:lstStyle/>
          <a:p>
            <a:pPr marL="228600" lvl="0" indent="-228600" algn="l" rtl="0">
              <a:lnSpc>
                <a:spcPct val="90000"/>
              </a:lnSpc>
              <a:spcBef>
                <a:spcPts val="0"/>
              </a:spcBef>
              <a:spcAft>
                <a:spcPts val="0"/>
              </a:spcAft>
              <a:buClr>
                <a:schemeClr val="dk1"/>
              </a:buClr>
              <a:buSzPts val="2800"/>
              <a:buChar char="•"/>
            </a:pPr>
            <a:r>
              <a:rPr lang="en-US" dirty="0"/>
              <a:t>Propagate flush instructions to L1 and L2</a:t>
            </a:r>
            <a:endParaRPr dirty="0"/>
          </a:p>
          <a:p>
            <a:pPr marL="914400" lvl="1" indent="-406400" algn="l" rtl="0">
              <a:lnSpc>
                <a:spcPct val="90000"/>
              </a:lnSpc>
              <a:spcBef>
                <a:spcPts val="0"/>
              </a:spcBef>
              <a:spcAft>
                <a:spcPts val="0"/>
              </a:spcAft>
              <a:buClr>
                <a:schemeClr val="dk1"/>
              </a:buClr>
              <a:buSzPts val="2800"/>
              <a:buChar char="•"/>
            </a:pPr>
            <a:r>
              <a:rPr lang="en-US" dirty="0"/>
              <a:t>Ensures the data is visible to all CPUs and </a:t>
            </a:r>
            <a:r>
              <a:rPr lang="en-US" dirty="0" err="1"/>
              <a:t>chiplets</a:t>
            </a:r>
            <a:r>
              <a:rPr lang="en-US" dirty="0"/>
              <a:t> at end of kernel</a:t>
            </a:r>
            <a:endParaRPr dirty="0"/>
          </a:p>
        </p:txBody>
      </p:sp>
      <p:sp>
        <p:nvSpPr>
          <p:cNvPr id="7" name="Google Shape;1340;p10">
            <a:extLst>
              <a:ext uri="{FF2B5EF4-FFF2-40B4-BE49-F238E27FC236}">
                <a16:creationId xmlns:a16="http://schemas.microsoft.com/office/drawing/2014/main" id="{105ED03E-4457-A24C-B8B6-33672243BAC3}"/>
              </a:ext>
            </a:extLst>
          </p:cNvPr>
          <p:cNvSpPr txBox="1"/>
          <p:nvPr/>
        </p:nvSpPr>
        <p:spPr>
          <a:xfrm>
            <a:off x="7966273" y="4437574"/>
            <a:ext cx="1149420"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1800" b="0" i="0" u="none" strike="noStrike" cap="none" dirty="0">
                <a:solidFill>
                  <a:schemeClr val="dk1"/>
                </a:solidFill>
                <a:latin typeface="Calibri"/>
                <a:ea typeface="Calibri"/>
                <a:cs typeface="Calibri"/>
                <a:sym typeface="Calibri"/>
              </a:rPr>
              <a:t> Pass flush event</a:t>
            </a:r>
            <a:endParaRPr sz="1100" b="0" i="0" u="none" strike="noStrike" cap="none" dirty="0">
              <a:solidFill>
                <a:srgbClr val="000000"/>
              </a:solidFill>
              <a:latin typeface="Arial"/>
              <a:ea typeface="Arial"/>
              <a:cs typeface="Arial"/>
              <a:sym typeface="Arial"/>
            </a:endParaRPr>
          </a:p>
        </p:txBody>
      </p:sp>
      <p:cxnSp>
        <p:nvCxnSpPr>
          <p:cNvPr id="8" name="Google Shape;1342;p10">
            <a:extLst>
              <a:ext uri="{FF2B5EF4-FFF2-40B4-BE49-F238E27FC236}">
                <a16:creationId xmlns:a16="http://schemas.microsoft.com/office/drawing/2014/main" id="{600CC77A-2426-FA4C-804E-66445C4457F5}"/>
              </a:ext>
            </a:extLst>
          </p:cNvPr>
          <p:cNvCxnSpPr>
            <a:cxnSpLocks/>
            <a:stCxn id="31" idx="2"/>
            <a:endCxn id="44" idx="0"/>
          </p:cNvCxnSpPr>
          <p:nvPr/>
        </p:nvCxnSpPr>
        <p:spPr>
          <a:xfrm>
            <a:off x="3139533" y="4326980"/>
            <a:ext cx="0" cy="872904"/>
          </a:xfrm>
          <a:prstGeom prst="straightConnector1">
            <a:avLst/>
          </a:prstGeom>
          <a:noFill/>
          <a:ln w="57150" cap="flat" cmpd="sng">
            <a:solidFill>
              <a:schemeClr val="dk1"/>
            </a:solidFill>
            <a:prstDash val="solid"/>
            <a:miter lim="800000"/>
            <a:headEnd type="none" w="sm" len="sm"/>
            <a:tailEnd type="triangle" w="med" len="med"/>
          </a:ln>
        </p:spPr>
      </p:cxnSp>
      <p:cxnSp>
        <p:nvCxnSpPr>
          <p:cNvPr id="9" name="Google Shape;1346;p10">
            <a:extLst>
              <a:ext uri="{FF2B5EF4-FFF2-40B4-BE49-F238E27FC236}">
                <a16:creationId xmlns:a16="http://schemas.microsoft.com/office/drawing/2014/main" id="{CF7EF176-72BA-C145-A349-9151A7EFB4D5}"/>
              </a:ext>
            </a:extLst>
          </p:cNvPr>
          <p:cNvCxnSpPr>
            <a:cxnSpLocks/>
            <a:endCxn id="31" idx="0"/>
          </p:cNvCxnSpPr>
          <p:nvPr/>
        </p:nvCxnSpPr>
        <p:spPr>
          <a:xfrm>
            <a:off x="3139533" y="3127872"/>
            <a:ext cx="0" cy="564375"/>
          </a:xfrm>
          <a:prstGeom prst="straightConnector1">
            <a:avLst/>
          </a:prstGeom>
          <a:noFill/>
          <a:ln w="57150" cap="flat" cmpd="sng">
            <a:solidFill>
              <a:schemeClr val="dk1"/>
            </a:solidFill>
            <a:prstDash val="solid"/>
            <a:miter lim="800000"/>
            <a:headEnd type="none" w="sm" len="sm"/>
            <a:tailEnd type="triangle" w="med" len="med"/>
          </a:ln>
        </p:spPr>
      </p:cxnSp>
      <p:sp>
        <p:nvSpPr>
          <p:cNvPr id="10" name="Google Shape;1350;p10">
            <a:extLst>
              <a:ext uri="{FF2B5EF4-FFF2-40B4-BE49-F238E27FC236}">
                <a16:creationId xmlns:a16="http://schemas.microsoft.com/office/drawing/2014/main" id="{F28B79B0-2BAE-A843-B953-331C9C857FAC}"/>
              </a:ext>
            </a:extLst>
          </p:cNvPr>
          <p:cNvSpPr txBox="1"/>
          <p:nvPr/>
        </p:nvSpPr>
        <p:spPr>
          <a:xfrm>
            <a:off x="2532284" y="2795743"/>
            <a:ext cx="1258545"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dirty="0">
                <a:solidFill>
                  <a:schemeClr val="dk1"/>
                </a:solidFill>
                <a:latin typeface="Calibri"/>
                <a:ea typeface="Calibri"/>
                <a:cs typeface="Calibri"/>
                <a:sym typeface="Calibri"/>
              </a:rPr>
              <a:t>Write data</a:t>
            </a:r>
            <a:endParaRPr sz="1800" b="0" i="0" u="none" strike="noStrike" cap="none" dirty="0">
              <a:solidFill>
                <a:schemeClr val="dk1"/>
              </a:solidFill>
              <a:latin typeface="Calibri"/>
              <a:ea typeface="Calibri"/>
              <a:cs typeface="Calibri"/>
              <a:sym typeface="Calibri"/>
            </a:endParaRPr>
          </a:p>
        </p:txBody>
      </p:sp>
      <p:sp>
        <p:nvSpPr>
          <p:cNvPr id="11" name="Google Shape;1352;p10">
            <a:extLst>
              <a:ext uri="{FF2B5EF4-FFF2-40B4-BE49-F238E27FC236}">
                <a16:creationId xmlns:a16="http://schemas.microsoft.com/office/drawing/2014/main" id="{E20DC366-8217-E44F-8A54-125B91DF2C31}"/>
              </a:ext>
            </a:extLst>
          </p:cNvPr>
          <p:cNvSpPr/>
          <p:nvPr/>
        </p:nvSpPr>
        <p:spPr>
          <a:xfrm>
            <a:off x="7765871" y="4633224"/>
            <a:ext cx="329870"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dirty="0">
                <a:solidFill>
                  <a:schemeClr val="lt1"/>
                </a:solidFill>
                <a:latin typeface="Calibri"/>
                <a:ea typeface="Arial"/>
                <a:cs typeface="Calibri"/>
                <a:sym typeface="Calibri"/>
              </a:rPr>
              <a:t>5</a:t>
            </a:r>
            <a:endParaRPr sz="1400" b="0" i="0" u="none" strike="noStrike" cap="none" dirty="0">
              <a:solidFill>
                <a:srgbClr val="000000"/>
              </a:solidFill>
              <a:latin typeface="Arial"/>
              <a:ea typeface="Arial"/>
              <a:cs typeface="Arial"/>
              <a:sym typeface="Arial"/>
            </a:endParaRPr>
          </a:p>
        </p:txBody>
      </p:sp>
      <p:sp>
        <p:nvSpPr>
          <p:cNvPr id="12" name="Google Shape;1354;p10">
            <a:extLst>
              <a:ext uri="{FF2B5EF4-FFF2-40B4-BE49-F238E27FC236}">
                <a16:creationId xmlns:a16="http://schemas.microsoft.com/office/drawing/2014/main" id="{8C832E02-DD85-994A-A3CE-2EAAD1D5F4DF}"/>
              </a:ext>
            </a:extLst>
          </p:cNvPr>
          <p:cNvSpPr/>
          <p:nvPr/>
        </p:nvSpPr>
        <p:spPr>
          <a:xfrm>
            <a:off x="2135219" y="2838510"/>
            <a:ext cx="312139"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dirty="0">
                <a:solidFill>
                  <a:schemeClr val="lt1"/>
                </a:solidFill>
                <a:latin typeface="Calibri"/>
                <a:ea typeface="Calibri"/>
                <a:cs typeface="Calibri"/>
                <a:sym typeface="Calibri"/>
              </a:rPr>
              <a:t>1</a:t>
            </a:r>
            <a:endParaRPr sz="1400" b="0" i="0" u="none" strike="noStrike" cap="none" dirty="0">
              <a:solidFill>
                <a:srgbClr val="000000"/>
              </a:solidFill>
              <a:latin typeface="Arial"/>
              <a:ea typeface="Arial"/>
              <a:cs typeface="Arial"/>
              <a:sym typeface="Arial"/>
            </a:endParaRPr>
          </a:p>
        </p:txBody>
      </p:sp>
      <p:cxnSp>
        <p:nvCxnSpPr>
          <p:cNvPr id="13" name="Google Shape;1342;p10">
            <a:extLst>
              <a:ext uri="{FF2B5EF4-FFF2-40B4-BE49-F238E27FC236}">
                <a16:creationId xmlns:a16="http://schemas.microsoft.com/office/drawing/2014/main" id="{0026EC19-FAD7-C147-BA60-14C441BBC8B9}"/>
              </a:ext>
            </a:extLst>
          </p:cNvPr>
          <p:cNvCxnSpPr>
            <a:cxnSpLocks/>
            <a:stCxn id="44" idx="2"/>
          </p:cNvCxnSpPr>
          <p:nvPr/>
        </p:nvCxnSpPr>
        <p:spPr>
          <a:xfrm>
            <a:off x="3139533" y="5915851"/>
            <a:ext cx="0" cy="558004"/>
          </a:xfrm>
          <a:prstGeom prst="straightConnector1">
            <a:avLst/>
          </a:prstGeom>
          <a:noFill/>
          <a:ln w="57150" cap="flat" cmpd="sng">
            <a:solidFill>
              <a:schemeClr val="dk1"/>
            </a:solidFill>
            <a:prstDash val="solid"/>
            <a:miter lim="800000"/>
            <a:headEnd type="none" w="sm" len="sm"/>
            <a:tailEnd type="triangle" w="med" len="med"/>
          </a:ln>
        </p:spPr>
      </p:cxnSp>
      <p:sp>
        <p:nvSpPr>
          <p:cNvPr id="14" name="Google Shape;1350;p10">
            <a:extLst>
              <a:ext uri="{FF2B5EF4-FFF2-40B4-BE49-F238E27FC236}">
                <a16:creationId xmlns:a16="http://schemas.microsoft.com/office/drawing/2014/main" id="{30F33AD4-AE33-6A43-B4FA-35D33DB9CC5E}"/>
              </a:ext>
            </a:extLst>
          </p:cNvPr>
          <p:cNvSpPr txBox="1"/>
          <p:nvPr/>
        </p:nvSpPr>
        <p:spPr>
          <a:xfrm>
            <a:off x="2209048" y="4514862"/>
            <a:ext cx="823202"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dirty="0">
                <a:solidFill>
                  <a:schemeClr val="dk1"/>
                </a:solidFill>
                <a:latin typeface="Calibri"/>
                <a:ea typeface="Calibri"/>
                <a:cs typeface="Calibri"/>
                <a:sym typeface="Calibri"/>
              </a:rPr>
              <a:t>Write data</a:t>
            </a:r>
            <a:endParaRPr sz="1800" b="0" i="0" u="none" strike="noStrike" cap="none" dirty="0">
              <a:solidFill>
                <a:schemeClr val="dk1"/>
              </a:solidFill>
              <a:latin typeface="Calibri"/>
              <a:ea typeface="Calibri"/>
              <a:cs typeface="Calibri"/>
              <a:sym typeface="Calibri"/>
            </a:endParaRPr>
          </a:p>
        </p:txBody>
      </p:sp>
      <p:sp>
        <p:nvSpPr>
          <p:cNvPr id="15" name="Google Shape;1354;p10">
            <a:extLst>
              <a:ext uri="{FF2B5EF4-FFF2-40B4-BE49-F238E27FC236}">
                <a16:creationId xmlns:a16="http://schemas.microsoft.com/office/drawing/2014/main" id="{EBFB6728-E5FE-EA41-8CDE-1F0C17EBB86F}"/>
              </a:ext>
            </a:extLst>
          </p:cNvPr>
          <p:cNvSpPr/>
          <p:nvPr/>
        </p:nvSpPr>
        <p:spPr>
          <a:xfrm>
            <a:off x="1795645" y="4676618"/>
            <a:ext cx="312139"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dirty="0">
                <a:solidFill>
                  <a:schemeClr val="lt1"/>
                </a:solidFill>
                <a:latin typeface="Calibri"/>
                <a:cs typeface="Calibri"/>
                <a:sym typeface="Calibri"/>
              </a:rPr>
              <a:t>2</a:t>
            </a:r>
            <a:endParaRPr sz="1400" b="0" i="0" u="none" strike="noStrike" cap="none" dirty="0">
              <a:solidFill>
                <a:srgbClr val="000000"/>
              </a:solidFill>
              <a:latin typeface="Arial"/>
              <a:ea typeface="Arial"/>
              <a:cs typeface="Arial"/>
              <a:sym typeface="Arial"/>
            </a:endParaRPr>
          </a:p>
        </p:txBody>
      </p:sp>
      <p:sp>
        <p:nvSpPr>
          <p:cNvPr id="16" name="Google Shape;1350;p10">
            <a:extLst>
              <a:ext uri="{FF2B5EF4-FFF2-40B4-BE49-F238E27FC236}">
                <a16:creationId xmlns:a16="http://schemas.microsoft.com/office/drawing/2014/main" id="{41998D90-8D8F-F54E-BF2F-A2292DAFC653}"/>
              </a:ext>
            </a:extLst>
          </p:cNvPr>
          <p:cNvSpPr txBox="1"/>
          <p:nvPr/>
        </p:nvSpPr>
        <p:spPr>
          <a:xfrm>
            <a:off x="2246571" y="5978743"/>
            <a:ext cx="717152"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dirty="0">
                <a:solidFill>
                  <a:schemeClr val="dk1"/>
                </a:solidFill>
                <a:latin typeface="Calibri"/>
                <a:ea typeface="Calibri"/>
                <a:cs typeface="Calibri"/>
                <a:sym typeface="Calibri"/>
              </a:rPr>
              <a:t>Write data</a:t>
            </a:r>
            <a:endParaRPr sz="1800" b="0" i="0" u="none" strike="noStrike" cap="none" dirty="0">
              <a:solidFill>
                <a:schemeClr val="dk1"/>
              </a:solidFill>
              <a:latin typeface="Calibri"/>
              <a:ea typeface="Calibri"/>
              <a:cs typeface="Calibri"/>
              <a:sym typeface="Calibri"/>
            </a:endParaRPr>
          </a:p>
        </p:txBody>
      </p:sp>
      <p:sp>
        <p:nvSpPr>
          <p:cNvPr id="17" name="Google Shape;1354;p10">
            <a:extLst>
              <a:ext uri="{FF2B5EF4-FFF2-40B4-BE49-F238E27FC236}">
                <a16:creationId xmlns:a16="http://schemas.microsoft.com/office/drawing/2014/main" id="{F74AA0F2-2CD1-9947-9AF4-2A6C5DFC27FA}"/>
              </a:ext>
            </a:extLst>
          </p:cNvPr>
          <p:cNvSpPr/>
          <p:nvPr/>
        </p:nvSpPr>
        <p:spPr>
          <a:xfrm>
            <a:off x="1905022" y="6068947"/>
            <a:ext cx="312139"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dirty="0">
                <a:solidFill>
                  <a:schemeClr val="lt1"/>
                </a:solidFill>
                <a:latin typeface="Calibri"/>
                <a:ea typeface="Arial"/>
                <a:cs typeface="Calibri"/>
                <a:sym typeface="Calibri"/>
              </a:rPr>
              <a:t>3</a:t>
            </a:r>
            <a:endParaRPr sz="1400" b="0" i="0" u="none" strike="noStrike" cap="none" dirty="0">
              <a:solidFill>
                <a:srgbClr val="000000"/>
              </a:solidFill>
              <a:latin typeface="Arial"/>
              <a:ea typeface="Arial"/>
              <a:cs typeface="Arial"/>
              <a:sym typeface="Arial"/>
            </a:endParaRPr>
          </a:p>
        </p:txBody>
      </p:sp>
      <p:sp>
        <p:nvSpPr>
          <p:cNvPr id="18" name="Google Shape;1336;p10">
            <a:extLst>
              <a:ext uri="{FF2B5EF4-FFF2-40B4-BE49-F238E27FC236}">
                <a16:creationId xmlns:a16="http://schemas.microsoft.com/office/drawing/2014/main" id="{D6011424-40F3-C147-8DFD-78A0280FA815}"/>
              </a:ext>
            </a:extLst>
          </p:cNvPr>
          <p:cNvSpPr/>
          <p:nvPr/>
        </p:nvSpPr>
        <p:spPr>
          <a:xfrm>
            <a:off x="6897722" y="3692247"/>
            <a:ext cx="1149420" cy="634733"/>
          </a:xfrm>
          <a:prstGeom prst="rect">
            <a:avLst/>
          </a:prstGeom>
          <a:solidFill>
            <a:srgbClr val="C4E0B2"/>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2800" b="0" i="0" u="none" strike="noStrike" cap="none" dirty="0">
                <a:solidFill>
                  <a:schemeClr val="dk1"/>
                </a:solidFill>
                <a:latin typeface="Calibri"/>
                <a:ea typeface="Calibri"/>
                <a:cs typeface="Calibri"/>
                <a:sym typeface="Calibri"/>
              </a:rPr>
              <a:t>L1</a:t>
            </a:r>
            <a:endParaRPr sz="1200" b="0" i="0" u="none" strike="noStrike" cap="none" dirty="0">
              <a:solidFill>
                <a:srgbClr val="000000"/>
              </a:solidFill>
              <a:latin typeface="Arial"/>
              <a:ea typeface="Arial"/>
              <a:cs typeface="Arial"/>
              <a:sym typeface="Arial"/>
            </a:endParaRPr>
          </a:p>
        </p:txBody>
      </p:sp>
      <p:cxnSp>
        <p:nvCxnSpPr>
          <p:cNvPr id="19" name="Google Shape;1337;p10">
            <a:extLst>
              <a:ext uri="{FF2B5EF4-FFF2-40B4-BE49-F238E27FC236}">
                <a16:creationId xmlns:a16="http://schemas.microsoft.com/office/drawing/2014/main" id="{27EED6BF-AB85-7249-B6F7-3798D65D8C65}"/>
              </a:ext>
            </a:extLst>
          </p:cNvPr>
          <p:cNvCxnSpPr>
            <a:cxnSpLocks/>
            <a:endCxn id="18" idx="0"/>
          </p:cNvCxnSpPr>
          <p:nvPr/>
        </p:nvCxnSpPr>
        <p:spPr>
          <a:xfrm>
            <a:off x="7010545" y="3279254"/>
            <a:ext cx="461887" cy="412993"/>
          </a:xfrm>
          <a:prstGeom prst="straightConnector1">
            <a:avLst/>
          </a:prstGeom>
          <a:noFill/>
          <a:ln w="57150" cap="flat" cmpd="sng">
            <a:solidFill>
              <a:schemeClr val="dk1"/>
            </a:solidFill>
            <a:prstDash val="solid"/>
            <a:miter lim="800000"/>
            <a:headEnd type="none" w="sm" len="sm"/>
            <a:tailEnd type="triangle" w="med" len="med"/>
          </a:ln>
        </p:spPr>
      </p:cxnSp>
      <p:cxnSp>
        <p:nvCxnSpPr>
          <p:cNvPr id="20" name="Google Shape;1338;p10">
            <a:extLst>
              <a:ext uri="{FF2B5EF4-FFF2-40B4-BE49-F238E27FC236}">
                <a16:creationId xmlns:a16="http://schemas.microsoft.com/office/drawing/2014/main" id="{B5C15719-EA4F-8B44-9922-831B1D47DCDE}"/>
              </a:ext>
            </a:extLst>
          </p:cNvPr>
          <p:cNvCxnSpPr>
            <a:cxnSpLocks/>
            <a:stCxn id="18" idx="2"/>
            <a:endCxn id="40" idx="0"/>
          </p:cNvCxnSpPr>
          <p:nvPr/>
        </p:nvCxnSpPr>
        <p:spPr>
          <a:xfrm flipH="1">
            <a:off x="7465839" y="4326980"/>
            <a:ext cx="6593" cy="869991"/>
          </a:xfrm>
          <a:prstGeom prst="straightConnector1">
            <a:avLst/>
          </a:prstGeom>
          <a:noFill/>
          <a:ln w="57150" cap="flat" cmpd="sng">
            <a:solidFill>
              <a:schemeClr val="dk1"/>
            </a:solidFill>
            <a:prstDash val="solid"/>
            <a:miter lim="800000"/>
            <a:headEnd type="none" w="sm" len="sm"/>
            <a:tailEnd type="triangle" w="med" len="med"/>
          </a:ln>
        </p:spPr>
      </p:cxnSp>
      <p:sp>
        <p:nvSpPr>
          <p:cNvPr id="21" name="Google Shape;1339;p10">
            <a:extLst>
              <a:ext uri="{FF2B5EF4-FFF2-40B4-BE49-F238E27FC236}">
                <a16:creationId xmlns:a16="http://schemas.microsoft.com/office/drawing/2014/main" id="{42AB6D4B-9D88-934D-9136-46C0FEFE31AD}"/>
              </a:ext>
            </a:extLst>
          </p:cNvPr>
          <p:cNvSpPr txBox="1"/>
          <p:nvPr/>
        </p:nvSpPr>
        <p:spPr>
          <a:xfrm>
            <a:off x="6370952" y="2770628"/>
            <a:ext cx="852790"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b="0" i="0" u="none" strike="noStrike" cap="none" dirty="0">
                <a:solidFill>
                  <a:schemeClr val="dk1"/>
                </a:solidFill>
                <a:latin typeface="Calibri"/>
                <a:ea typeface="Calibri"/>
                <a:cs typeface="Calibri"/>
                <a:sym typeface="Calibri"/>
              </a:rPr>
              <a:t>Write data</a:t>
            </a:r>
            <a:endParaRPr sz="1800" b="0" i="0" u="none" strike="noStrike" cap="none" dirty="0">
              <a:solidFill>
                <a:schemeClr val="dk1"/>
              </a:solidFill>
              <a:latin typeface="Calibri"/>
              <a:ea typeface="Calibri"/>
              <a:cs typeface="Calibri"/>
              <a:sym typeface="Calibri"/>
            </a:endParaRPr>
          </a:p>
        </p:txBody>
      </p:sp>
      <p:sp>
        <p:nvSpPr>
          <p:cNvPr id="22" name="Google Shape;1340;p10">
            <a:extLst>
              <a:ext uri="{FF2B5EF4-FFF2-40B4-BE49-F238E27FC236}">
                <a16:creationId xmlns:a16="http://schemas.microsoft.com/office/drawing/2014/main" id="{A71790C9-28DE-8D46-AE66-85C8224B2CE2}"/>
              </a:ext>
            </a:extLst>
          </p:cNvPr>
          <p:cNvSpPr txBox="1"/>
          <p:nvPr/>
        </p:nvSpPr>
        <p:spPr>
          <a:xfrm>
            <a:off x="6217367" y="4367966"/>
            <a:ext cx="1301584"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1800" b="0" i="0" u="none" strike="noStrike" cap="none" dirty="0">
                <a:solidFill>
                  <a:schemeClr val="dk1"/>
                </a:solidFill>
                <a:latin typeface="Calibri"/>
                <a:ea typeface="Calibri"/>
                <a:cs typeface="Calibri"/>
                <a:sym typeface="Calibri"/>
              </a:rPr>
              <a:t> Write data</a:t>
            </a:r>
            <a:endParaRPr sz="1100" b="0" i="0" u="none" strike="noStrike" cap="none" dirty="0">
              <a:solidFill>
                <a:srgbClr val="000000"/>
              </a:solidFill>
              <a:latin typeface="Arial"/>
              <a:ea typeface="Arial"/>
              <a:cs typeface="Arial"/>
              <a:sym typeface="Arial"/>
            </a:endParaRPr>
          </a:p>
        </p:txBody>
      </p:sp>
      <p:cxnSp>
        <p:nvCxnSpPr>
          <p:cNvPr id="23" name="Google Shape;1337;p10">
            <a:extLst>
              <a:ext uri="{FF2B5EF4-FFF2-40B4-BE49-F238E27FC236}">
                <a16:creationId xmlns:a16="http://schemas.microsoft.com/office/drawing/2014/main" id="{3121122B-DA17-B147-A3A0-0A1CC0968868}"/>
              </a:ext>
            </a:extLst>
          </p:cNvPr>
          <p:cNvCxnSpPr>
            <a:cxnSpLocks/>
            <a:endCxn id="18" idx="0"/>
          </p:cNvCxnSpPr>
          <p:nvPr/>
        </p:nvCxnSpPr>
        <p:spPr>
          <a:xfrm flipH="1">
            <a:off x="7472432" y="3344239"/>
            <a:ext cx="605317" cy="348008"/>
          </a:xfrm>
          <a:prstGeom prst="straightConnector1">
            <a:avLst/>
          </a:prstGeom>
          <a:noFill/>
          <a:ln w="57150" cap="flat" cmpd="sng">
            <a:solidFill>
              <a:schemeClr val="dk1"/>
            </a:solidFill>
            <a:prstDash val="solid"/>
            <a:miter lim="800000"/>
            <a:headEnd type="none" w="sm" len="sm"/>
            <a:tailEnd type="triangle" w="med" len="med"/>
          </a:ln>
        </p:spPr>
      </p:cxnSp>
      <p:sp>
        <p:nvSpPr>
          <p:cNvPr id="24" name="Google Shape;1339;p10">
            <a:extLst>
              <a:ext uri="{FF2B5EF4-FFF2-40B4-BE49-F238E27FC236}">
                <a16:creationId xmlns:a16="http://schemas.microsoft.com/office/drawing/2014/main" id="{19AB8D94-1301-BB4A-A043-5B9A0138155D}"/>
              </a:ext>
            </a:extLst>
          </p:cNvPr>
          <p:cNvSpPr txBox="1"/>
          <p:nvPr/>
        </p:nvSpPr>
        <p:spPr>
          <a:xfrm>
            <a:off x="8071627" y="2746019"/>
            <a:ext cx="1322743"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dirty="0" err="1">
                <a:solidFill>
                  <a:schemeClr val="dk1"/>
                </a:solidFill>
                <a:latin typeface="Calibri"/>
                <a:ea typeface="Calibri"/>
                <a:cs typeface="Calibri"/>
                <a:sym typeface="Calibri"/>
              </a:rPr>
              <a:t>e</a:t>
            </a:r>
            <a:r>
              <a:rPr lang="en-US" sz="1800" b="0" i="0" u="none" strike="noStrike" cap="none" dirty="0" err="1">
                <a:solidFill>
                  <a:schemeClr val="dk1"/>
                </a:solidFill>
                <a:latin typeface="Calibri"/>
                <a:ea typeface="Calibri"/>
                <a:cs typeface="Calibri"/>
                <a:sym typeface="Calibri"/>
              </a:rPr>
              <a:t>ndpgm</a:t>
            </a:r>
            <a:r>
              <a:rPr lang="en-US" sz="1800" b="0" i="0" u="none" strike="noStrike" cap="none" dirty="0">
                <a:solidFill>
                  <a:schemeClr val="dk1"/>
                </a:solidFill>
                <a:latin typeface="Calibri"/>
                <a:ea typeface="Calibri"/>
                <a:cs typeface="Calibri"/>
                <a:sym typeface="Calibri"/>
              </a:rPr>
              <a:t>/</a:t>
            </a:r>
          </a:p>
          <a:p>
            <a:pPr marL="0" marR="0" lvl="0" indent="0" algn="l" rtl="0">
              <a:lnSpc>
                <a:spcPct val="100000"/>
              </a:lnSpc>
              <a:spcBef>
                <a:spcPts val="0"/>
              </a:spcBef>
              <a:spcAft>
                <a:spcPts val="0"/>
              </a:spcAft>
              <a:buClr>
                <a:srgbClr val="000000"/>
              </a:buClr>
              <a:buSzPts val="2400"/>
              <a:buFont typeface="Arial"/>
              <a:buNone/>
            </a:pPr>
            <a:r>
              <a:rPr lang="en-US" sz="1800" dirty="0">
                <a:solidFill>
                  <a:schemeClr val="dk1"/>
                </a:solidFill>
                <a:latin typeface="Calibri"/>
                <a:ea typeface="Calibri"/>
                <a:cs typeface="Calibri"/>
                <a:sym typeface="Calibri"/>
              </a:rPr>
              <a:t>flush </a:t>
            </a:r>
            <a:r>
              <a:rPr lang="en-US" sz="1800" dirty="0" err="1">
                <a:solidFill>
                  <a:schemeClr val="dk1"/>
                </a:solidFill>
                <a:latin typeface="Calibri"/>
                <a:ea typeface="Calibri"/>
                <a:cs typeface="Calibri"/>
                <a:sym typeface="Calibri"/>
              </a:rPr>
              <a:t>insts</a:t>
            </a:r>
            <a:endParaRPr sz="1800" b="0" i="0" u="none" strike="noStrike" cap="none" dirty="0">
              <a:solidFill>
                <a:schemeClr val="dk1"/>
              </a:solidFill>
              <a:latin typeface="Calibri"/>
              <a:ea typeface="Calibri"/>
              <a:cs typeface="Calibri"/>
              <a:sym typeface="Calibri"/>
            </a:endParaRPr>
          </a:p>
        </p:txBody>
      </p:sp>
      <p:sp>
        <p:nvSpPr>
          <p:cNvPr id="25" name="Google Shape;1353;p10">
            <a:extLst>
              <a:ext uri="{FF2B5EF4-FFF2-40B4-BE49-F238E27FC236}">
                <a16:creationId xmlns:a16="http://schemas.microsoft.com/office/drawing/2014/main" id="{F384353E-F479-CC42-A6E1-A10AF45BEC7E}"/>
              </a:ext>
            </a:extLst>
          </p:cNvPr>
          <p:cNvSpPr/>
          <p:nvPr/>
        </p:nvSpPr>
        <p:spPr>
          <a:xfrm>
            <a:off x="7595968" y="2922083"/>
            <a:ext cx="329870"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dirty="0">
                <a:solidFill>
                  <a:schemeClr val="lt1"/>
                </a:solidFill>
                <a:latin typeface="Calibri"/>
                <a:ea typeface="Arial"/>
                <a:cs typeface="Calibri"/>
                <a:sym typeface="Calibri"/>
              </a:rPr>
              <a:t>4</a:t>
            </a:r>
            <a:endParaRPr sz="1400" b="0" i="0" u="none" strike="noStrike" cap="none" dirty="0">
              <a:solidFill>
                <a:srgbClr val="000000"/>
              </a:solidFill>
              <a:latin typeface="Arial"/>
              <a:ea typeface="Arial"/>
              <a:cs typeface="Arial"/>
              <a:sym typeface="Arial"/>
            </a:endParaRPr>
          </a:p>
        </p:txBody>
      </p:sp>
      <p:sp>
        <p:nvSpPr>
          <p:cNvPr id="26" name="Google Shape;1352;p10">
            <a:extLst>
              <a:ext uri="{FF2B5EF4-FFF2-40B4-BE49-F238E27FC236}">
                <a16:creationId xmlns:a16="http://schemas.microsoft.com/office/drawing/2014/main" id="{6C3FB706-7875-0F4A-9C11-4B7EA4A48A68}"/>
              </a:ext>
            </a:extLst>
          </p:cNvPr>
          <p:cNvSpPr/>
          <p:nvPr/>
        </p:nvSpPr>
        <p:spPr>
          <a:xfrm>
            <a:off x="5982075" y="2888303"/>
            <a:ext cx="329870"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dirty="0">
                <a:solidFill>
                  <a:schemeClr val="lt1"/>
                </a:solidFill>
                <a:latin typeface="Calibri"/>
                <a:cs typeface="Calibri"/>
                <a:sym typeface="Calibri"/>
              </a:rPr>
              <a:t>1</a:t>
            </a:r>
            <a:endParaRPr sz="1400" b="0" i="0" u="none" strike="noStrike" cap="none" dirty="0">
              <a:solidFill>
                <a:srgbClr val="000000"/>
              </a:solidFill>
              <a:latin typeface="Arial"/>
              <a:ea typeface="Arial"/>
              <a:cs typeface="Arial"/>
              <a:sym typeface="Arial"/>
            </a:endParaRPr>
          </a:p>
        </p:txBody>
      </p:sp>
      <p:sp>
        <p:nvSpPr>
          <p:cNvPr id="27" name="Google Shape;1352;p10">
            <a:extLst>
              <a:ext uri="{FF2B5EF4-FFF2-40B4-BE49-F238E27FC236}">
                <a16:creationId xmlns:a16="http://schemas.microsoft.com/office/drawing/2014/main" id="{26664547-ADF4-5542-9745-225B87551339}"/>
              </a:ext>
            </a:extLst>
          </p:cNvPr>
          <p:cNvSpPr/>
          <p:nvPr/>
        </p:nvSpPr>
        <p:spPr>
          <a:xfrm>
            <a:off x="6004265" y="4384585"/>
            <a:ext cx="329870"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dirty="0">
                <a:solidFill>
                  <a:schemeClr val="lt1"/>
                </a:solidFill>
                <a:latin typeface="Calibri"/>
                <a:cs typeface="Calibri"/>
                <a:sym typeface="Calibri"/>
              </a:rPr>
              <a:t>2</a:t>
            </a:r>
            <a:endParaRPr sz="1400" b="0" i="0" u="none" strike="noStrike" cap="none" dirty="0">
              <a:solidFill>
                <a:srgbClr val="000000"/>
              </a:solidFill>
              <a:latin typeface="Arial"/>
              <a:ea typeface="Arial"/>
              <a:cs typeface="Arial"/>
              <a:sym typeface="Arial"/>
            </a:endParaRPr>
          </a:p>
        </p:txBody>
      </p:sp>
      <p:sp>
        <p:nvSpPr>
          <p:cNvPr id="28" name="Google Shape;1345;p10">
            <a:extLst>
              <a:ext uri="{FF2B5EF4-FFF2-40B4-BE49-F238E27FC236}">
                <a16:creationId xmlns:a16="http://schemas.microsoft.com/office/drawing/2014/main" id="{5CC84A2F-60CD-1648-AC54-FCB72E788A14}"/>
              </a:ext>
            </a:extLst>
          </p:cNvPr>
          <p:cNvSpPr/>
          <p:nvPr/>
        </p:nvSpPr>
        <p:spPr>
          <a:xfrm>
            <a:off x="7619917" y="6218381"/>
            <a:ext cx="329870"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dirty="0">
                <a:solidFill>
                  <a:schemeClr val="lt1"/>
                </a:solidFill>
                <a:latin typeface="Calibri"/>
                <a:cs typeface="Calibri"/>
                <a:sym typeface="Calibri"/>
              </a:rPr>
              <a:t>6</a:t>
            </a:r>
            <a:endParaRPr sz="1400" b="0" i="0" u="none" strike="noStrike" cap="none" dirty="0">
              <a:solidFill>
                <a:srgbClr val="000000"/>
              </a:solidFill>
              <a:latin typeface="Arial"/>
              <a:ea typeface="Arial"/>
              <a:cs typeface="Arial"/>
              <a:sym typeface="Arial"/>
            </a:endParaRPr>
          </a:p>
        </p:txBody>
      </p:sp>
      <p:sp>
        <p:nvSpPr>
          <p:cNvPr id="29" name="Google Shape;1357;p10">
            <a:extLst>
              <a:ext uri="{FF2B5EF4-FFF2-40B4-BE49-F238E27FC236}">
                <a16:creationId xmlns:a16="http://schemas.microsoft.com/office/drawing/2014/main" id="{58F7F18C-CD7B-4946-BBB9-6CF7C74CFC63}"/>
              </a:ext>
            </a:extLst>
          </p:cNvPr>
          <p:cNvSpPr txBox="1"/>
          <p:nvPr/>
        </p:nvSpPr>
        <p:spPr>
          <a:xfrm>
            <a:off x="7709195" y="6126801"/>
            <a:ext cx="1607453"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1800" dirty="0">
                <a:solidFill>
                  <a:schemeClr val="dk1"/>
                </a:solidFill>
                <a:latin typeface="Calibri"/>
                <a:ea typeface="Calibri"/>
                <a:cs typeface="Calibri"/>
                <a:sym typeface="Calibri"/>
              </a:rPr>
              <a:t>Flush all written</a:t>
            </a:r>
            <a:r>
              <a:rPr lang="en-US" sz="1800" b="0" i="0" u="none" strike="noStrike" cap="none" dirty="0">
                <a:solidFill>
                  <a:schemeClr val="dk1"/>
                </a:solidFill>
                <a:latin typeface="Calibri"/>
                <a:ea typeface="Calibri"/>
                <a:cs typeface="Calibri"/>
                <a:sym typeface="Calibri"/>
              </a:rPr>
              <a:t> lines</a:t>
            </a:r>
            <a:endParaRPr sz="1100" b="0" i="0" u="none" strike="noStrike" cap="none" dirty="0">
              <a:solidFill>
                <a:srgbClr val="000000"/>
              </a:solidFill>
              <a:latin typeface="Arial"/>
              <a:ea typeface="Arial"/>
              <a:cs typeface="Arial"/>
              <a:sym typeface="Arial"/>
            </a:endParaRPr>
          </a:p>
        </p:txBody>
      </p:sp>
      <p:cxnSp>
        <p:nvCxnSpPr>
          <p:cNvPr id="30" name="Google Shape;1359;p10">
            <a:extLst>
              <a:ext uri="{FF2B5EF4-FFF2-40B4-BE49-F238E27FC236}">
                <a16:creationId xmlns:a16="http://schemas.microsoft.com/office/drawing/2014/main" id="{B3EC6AEE-2E48-C941-8F76-014357D4F1CD}"/>
              </a:ext>
            </a:extLst>
          </p:cNvPr>
          <p:cNvCxnSpPr>
            <a:cxnSpLocks/>
            <a:stCxn id="40" idx="2"/>
          </p:cNvCxnSpPr>
          <p:nvPr/>
        </p:nvCxnSpPr>
        <p:spPr>
          <a:xfrm>
            <a:off x="7465839" y="5912938"/>
            <a:ext cx="0" cy="560917"/>
          </a:xfrm>
          <a:prstGeom prst="straightConnector1">
            <a:avLst/>
          </a:prstGeom>
          <a:noFill/>
          <a:ln w="57150" cap="flat" cmpd="sng">
            <a:solidFill>
              <a:schemeClr val="dk1"/>
            </a:solidFill>
            <a:prstDash val="solid"/>
            <a:miter lim="800000"/>
            <a:headEnd type="none" w="sm" len="sm"/>
            <a:tailEnd type="triangle" w="med" len="med"/>
          </a:ln>
        </p:spPr>
      </p:cxnSp>
      <p:sp>
        <p:nvSpPr>
          <p:cNvPr id="31" name="Google Shape;1336;p10">
            <a:extLst>
              <a:ext uri="{FF2B5EF4-FFF2-40B4-BE49-F238E27FC236}">
                <a16:creationId xmlns:a16="http://schemas.microsoft.com/office/drawing/2014/main" id="{D623F522-60B1-4F4A-8C95-AD16CAD0B6FC}"/>
              </a:ext>
            </a:extLst>
          </p:cNvPr>
          <p:cNvSpPr/>
          <p:nvPr/>
        </p:nvSpPr>
        <p:spPr>
          <a:xfrm>
            <a:off x="2564823" y="3692247"/>
            <a:ext cx="1149420" cy="634733"/>
          </a:xfrm>
          <a:prstGeom prst="rect">
            <a:avLst/>
          </a:prstGeom>
          <a:solidFill>
            <a:srgbClr val="C4E0B2"/>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2800" b="0" i="0" u="none" strike="noStrike" cap="none" dirty="0">
                <a:solidFill>
                  <a:schemeClr val="dk1"/>
                </a:solidFill>
                <a:latin typeface="Calibri"/>
                <a:ea typeface="Calibri"/>
                <a:cs typeface="Calibri"/>
                <a:sym typeface="Calibri"/>
              </a:rPr>
              <a:t>L1</a:t>
            </a:r>
            <a:endParaRPr sz="1200" b="0" i="0" u="none" strike="noStrike" cap="none" dirty="0">
              <a:solidFill>
                <a:srgbClr val="000000"/>
              </a:solidFill>
              <a:latin typeface="Arial"/>
              <a:ea typeface="Arial"/>
              <a:cs typeface="Arial"/>
              <a:sym typeface="Arial"/>
            </a:endParaRPr>
          </a:p>
        </p:txBody>
      </p:sp>
      <p:sp>
        <p:nvSpPr>
          <p:cNvPr id="33" name="Google Shape;1339;p10">
            <a:extLst>
              <a:ext uri="{FF2B5EF4-FFF2-40B4-BE49-F238E27FC236}">
                <a16:creationId xmlns:a16="http://schemas.microsoft.com/office/drawing/2014/main" id="{0B9E7F2F-6FAD-0143-9F9D-66944AA75887}"/>
              </a:ext>
            </a:extLst>
          </p:cNvPr>
          <p:cNvSpPr txBox="1"/>
          <p:nvPr/>
        </p:nvSpPr>
        <p:spPr>
          <a:xfrm>
            <a:off x="4858954" y="5439146"/>
            <a:ext cx="1237046"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1800" dirty="0">
                <a:solidFill>
                  <a:schemeClr val="dk1"/>
                </a:solidFill>
                <a:latin typeface="Calibri"/>
                <a:ea typeface="Calibri"/>
                <a:cs typeface="Calibri"/>
                <a:sym typeface="Calibri"/>
              </a:rPr>
              <a:t>Hold data</a:t>
            </a:r>
            <a:endParaRPr sz="1800" b="0" i="0" u="none" strike="noStrike" cap="none" dirty="0">
              <a:solidFill>
                <a:schemeClr val="dk1"/>
              </a:solidFill>
              <a:latin typeface="Calibri"/>
              <a:ea typeface="Calibri"/>
              <a:cs typeface="Calibri"/>
              <a:sym typeface="Calibri"/>
            </a:endParaRPr>
          </a:p>
        </p:txBody>
      </p:sp>
      <p:cxnSp>
        <p:nvCxnSpPr>
          <p:cNvPr id="34" name="Curved Connector 33">
            <a:extLst>
              <a:ext uri="{FF2B5EF4-FFF2-40B4-BE49-F238E27FC236}">
                <a16:creationId xmlns:a16="http://schemas.microsoft.com/office/drawing/2014/main" id="{DE5DCD33-E936-C345-9D24-946CB083E40F}"/>
              </a:ext>
            </a:extLst>
          </p:cNvPr>
          <p:cNvCxnSpPr>
            <a:cxnSpLocks/>
            <a:stCxn id="40" idx="0"/>
          </p:cNvCxnSpPr>
          <p:nvPr/>
        </p:nvCxnSpPr>
        <p:spPr>
          <a:xfrm rot="16200000" flipH="1" flipV="1">
            <a:off x="6824166" y="5023222"/>
            <a:ext cx="467924" cy="815422"/>
          </a:xfrm>
          <a:prstGeom prst="curvedConnector4">
            <a:avLst>
              <a:gd name="adj1" fmla="val -48854"/>
              <a:gd name="adj2" fmla="val 204265"/>
            </a:avLst>
          </a:prstGeom>
          <a:ln w="57150">
            <a:tailEnd type="triangle"/>
          </a:ln>
        </p:spPr>
        <p:style>
          <a:lnRef idx="1">
            <a:schemeClr val="dk1"/>
          </a:lnRef>
          <a:fillRef idx="0">
            <a:schemeClr val="dk1"/>
          </a:fillRef>
          <a:effectRef idx="0">
            <a:schemeClr val="dk1"/>
          </a:effectRef>
          <a:fontRef idx="minor">
            <a:schemeClr val="tx1"/>
          </a:fontRef>
        </p:style>
      </p:cxnSp>
      <p:sp>
        <p:nvSpPr>
          <p:cNvPr id="35" name="Google Shape;1352;p10">
            <a:extLst>
              <a:ext uri="{FF2B5EF4-FFF2-40B4-BE49-F238E27FC236}">
                <a16:creationId xmlns:a16="http://schemas.microsoft.com/office/drawing/2014/main" id="{8D249F42-52F1-284B-8156-5FB7995CDCBB}"/>
              </a:ext>
            </a:extLst>
          </p:cNvPr>
          <p:cNvSpPr/>
          <p:nvPr/>
        </p:nvSpPr>
        <p:spPr>
          <a:xfrm>
            <a:off x="5220999" y="5091501"/>
            <a:ext cx="329870" cy="310819"/>
          </a:xfrm>
          <a:prstGeom prst="ellipse">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dirty="0">
                <a:solidFill>
                  <a:schemeClr val="lt1"/>
                </a:solidFill>
                <a:latin typeface="Calibri"/>
                <a:ea typeface="Arial"/>
                <a:cs typeface="Calibri"/>
                <a:sym typeface="Calibri"/>
              </a:rPr>
              <a:t>3</a:t>
            </a:r>
            <a:endParaRPr sz="1400" b="0" i="0" u="none" strike="noStrike" cap="none" dirty="0">
              <a:solidFill>
                <a:srgbClr val="000000"/>
              </a:solidFill>
              <a:latin typeface="Arial"/>
              <a:ea typeface="Arial"/>
              <a:cs typeface="Arial"/>
              <a:sym typeface="Arial"/>
            </a:endParaRPr>
          </a:p>
        </p:txBody>
      </p:sp>
      <p:sp>
        <p:nvSpPr>
          <p:cNvPr id="36" name="Google Shape;1340;p10">
            <a:extLst>
              <a:ext uri="{FF2B5EF4-FFF2-40B4-BE49-F238E27FC236}">
                <a16:creationId xmlns:a16="http://schemas.microsoft.com/office/drawing/2014/main" id="{03E032E9-9756-D648-A215-699CD68A74D4}"/>
              </a:ext>
            </a:extLst>
          </p:cNvPr>
          <p:cNvSpPr txBox="1"/>
          <p:nvPr/>
        </p:nvSpPr>
        <p:spPr>
          <a:xfrm>
            <a:off x="1776105" y="2108688"/>
            <a:ext cx="2464694"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Calibri"/>
                <a:ea typeface="Calibri"/>
                <a:cs typeface="Calibri"/>
                <a:sym typeface="Calibri"/>
              </a:rPr>
              <a:t> Writethrough</a:t>
            </a:r>
            <a:endParaRPr b="1" i="0" u="none" strike="noStrike" cap="none" dirty="0">
              <a:solidFill>
                <a:srgbClr val="000000"/>
              </a:solidFill>
              <a:latin typeface="Arial"/>
              <a:ea typeface="Arial"/>
              <a:cs typeface="Arial"/>
              <a:sym typeface="Arial"/>
            </a:endParaRPr>
          </a:p>
        </p:txBody>
      </p:sp>
      <p:sp>
        <p:nvSpPr>
          <p:cNvPr id="37" name="Google Shape;1340;p10">
            <a:extLst>
              <a:ext uri="{FF2B5EF4-FFF2-40B4-BE49-F238E27FC236}">
                <a16:creationId xmlns:a16="http://schemas.microsoft.com/office/drawing/2014/main" id="{B541B998-6FFA-3A45-8900-2B26932A2528}"/>
              </a:ext>
            </a:extLst>
          </p:cNvPr>
          <p:cNvSpPr txBox="1"/>
          <p:nvPr/>
        </p:nvSpPr>
        <p:spPr>
          <a:xfrm>
            <a:off x="6233492" y="2168579"/>
            <a:ext cx="2464694"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Calibri"/>
                <a:ea typeface="Calibri"/>
                <a:cs typeface="Calibri"/>
                <a:sym typeface="Calibri"/>
              </a:rPr>
              <a:t> Writeback</a:t>
            </a:r>
            <a:endParaRPr b="1" i="0" u="none" strike="noStrike" cap="none" dirty="0">
              <a:solidFill>
                <a:srgbClr val="000000"/>
              </a:solidFill>
              <a:latin typeface="Arial"/>
              <a:ea typeface="Arial"/>
              <a:cs typeface="Arial"/>
              <a:sym typeface="Arial"/>
            </a:endParaRPr>
          </a:p>
        </p:txBody>
      </p:sp>
      <p:sp>
        <p:nvSpPr>
          <p:cNvPr id="38" name="Google Shape;684;p4">
            <a:extLst>
              <a:ext uri="{FF2B5EF4-FFF2-40B4-BE49-F238E27FC236}">
                <a16:creationId xmlns:a16="http://schemas.microsoft.com/office/drawing/2014/main" id="{89D1FBE3-43A9-3F4C-B356-48CD65CA301F}"/>
              </a:ext>
            </a:extLst>
          </p:cNvPr>
          <p:cNvSpPr/>
          <p:nvPr/>
        </p:nvSpPr>
        <p:spPr>
          <a:xfrm>
            <a:off x="1241659" y="2028826"/>
            <a:ext cx="3389838" cy="4744265"/>
          </a:xfrm>
          <a:prstGeom prst="rect">
            <a:avLst/>
          </a:prstGeom>
          <a:noFill/>
          <a:ln w="5715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 name="Google Shape;684;p4">
            <a:extLst>
              <a:ext uri="{FF2B5EF4-FFF2-40B4-BE49-F238E27FC236}">
                <a16:creationId xmlns:a16="http://schemas.microsoft.com/office/drawing/2014/main" id="{32829351-7AEC-F34A-9949-D9A2462A83A1}"/>
              </a:ext>
            </a:extLst>
          </p:cNvPr>
          <p:cNvSpPr/>
          <p:nvPr/>
        </p:nvSpPr>
        <p:spPr>
          <a:xfrm>
            <a:off x="4633038" y="2028826"/>
            <a:ext cx="4897453" cy="4744265"/>
          </a:xfrm>
          <a:prstGeom prst="rect">
            <a:avLst/>
          </a:prstGeom>
          <a:noFill/>
          <a:ln w="57150" cap="flat" cmpd="sng">
            <a:solidFill>
              <a:schemeClr val="dk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 name="Google Shape;1335;p10">
            <a:extLst>
              <a:ext uri="{FF2B5EF4-FFF2-40B4-BE49-F238E27FC236}">
                <a16:creationId xmlns:a16="http://schemas.microsoft.com/office/drawing/2014/main" id="{92DAFAF0-9F0B-4942-92A5-11D4080D9C8A}"/>
              </a:ext>
            </a:extLst>
          </p:cNvPr>
          <p:cNvSpPr/>
          <p:nvPr/>
        </p:nvSpPr>
        <p:spPr>
          <a:xfrm>
            <a:off x="6674308" y="5196971"/>
            <a:ext cx="1583061" cy="715967"/>
          </a:xfrm>
          <a:prstGeom prst="rect">
            <a:avLst/>
          </a:prstGeom>
          <a:solidFill>
            <a:srgbClr val="9CC2E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800" b="0" i="0" u="none" strike="noStrike" cap="none" dirty="0">
                <a:solidFill>
                  <a:schemeClr val="dk1"/>
                </a:solidFill>
                <a:latin typeface="Calibri"/>
                <a:ea typeface="Calibri"/>
                <a:cs typeface="Calibri"/>
                <a:sym typeface="Calibri"/>
              </a:rPr>
              <a:t>L2</a:t>
            </a:r>
            <a:endParaRPr sz="1600" b="0" i="0" u="none" strike="noStrike" cap="none" dirty="0">
              <a:solidFill>
                <a:srgbClr val="000000"/>
              </a:solidFill>
              <a:latin typeface="Arial"/>
              <a:ea typeface="Arial"/>
              <a:cs typeface="Arial"/>
              <a:sym typeface="Arial"/>
            </a:endParaRPr>
          </a:p>
        </p:txBody>
      </p:sp>
      <p:sp>
        <p:nvSpPr>
          <p:cNvPr id="44" name="Google Shape;1335;p10">
            <a:extLst>
              <a:ext uri="{FF2B5EF4-FFF2-40B4-BE49-F238E27FC236}">
                <a16:creationId xmlns:a16="http://schemas.microsoft.com/office/drawing/2014/main" id="{BC28B4F3-1934-4944-9BD9-B805EEE5FB6D}"/>
              </a:ext>
            </a:extLst>
          </p:cNvPr>
          <p:cNvSpPr/>
          <p:nvPr/>
        </p:nvSpPr>
        <p:spPr>
          <a:xfrm>
            <a:off x="2348002" y="5199884"/>
            <a:ext cx="1583061" cy="715967"/>
          </a:xfrm>
          <a:prstGeom prst="rect">
            <a:avLst/>
          </a:prstGeom>
          <a:solidFill>
            <a:srgbClr val="9CC2E5"/>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800" b="0" i="0" u="none" strike="noStrike" cap="none" dirty="0">
                <a:solidFill>
                  <a:schemeClr val="dk1"/>
                </a:solidFill>
                <a:latin typeface="Calibri"/>
                <a:ea typeface="Calibri"/>
                <a:cs typeface="Calibri"/>
                <a:sym typeface="Calibri"/>
              </a:rPr>
              <a:t>L2</a:t>
            </a:r>
            <a:endParaRPr sz="16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887063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par>
                                <p:cTn id="14" presetID="9"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dissolve">
                                      <p:cBhvr>
                                        <p:cTn id="22" dur="500"/>
                                        <p:tgtEl>
                                          <p:spTgt spid="14"/>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dissolve">
                                      <p:cBhvr>
                                        <p:cTn id="25" dur="500"/>
                                        <p:tgtEl>
                                          <p:spTgt spid="15"/>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ssolve">
                                      <p:cBhvr>
                                        <p:cTn id="28" dur="500"/>
                                        <p:tgtEl>
                                          <p:spTgt spid="16"/>
                                        </p:tgtEl>
                                      </p:cBhvr>
                                    </p:animEffect>
                                  </p:childTnLst>
                                </p:cTn>
                              </p:par>
                              <p:par>
                                <p:cTn id="29" presetID="9"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dissolve">
                                      <p:cBhvr>
                                        <p:cTn id="36" dur="500"/>
                                        <p:tgtEl>
                                          <p:spTgt spid="21"/>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dissolve">
                                      <p:cBhvr>
                                        <p:cTn id="39" dur="500"/>
                                        <p:tgtEl>
                                          <p:spTgt spid="26"/>
                                        </p:tgtEl>
                                      </p:cBhvr>
                                    </p:animEffect>
                                  </p:childTnLst>
                                </p:cTn>
                              </p:par>
                              <p:par>
                                <p:cTn id="40" presetID="9"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dissolve">
                                      <p:cBhvr>
                                        <p:cTn id="42" dur="500"/>
                                        <p:tgtEl>
                                          <p:spTgt spid="19"/>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dissolve">
                                      <p:cBhvr>
                                        <p:cTn id="45" dur="500"/>
                                        <p:tgtEl>
                                          <p:spTgt spid="27"/>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dissolve">
                                      <p:cBhvr>
                                        <p:cTn id="48" dur="500"/>
                                        <p:tgtEl>
                                          <p:spTgt spid="22"/>
                                        </p:tgtEl>
                                      </p:cBhvr>
                                    </p:animEffect>
                                  </p:childTnLst>
                                </p:cTn>
                              </p:par>
                              <p:par>
                                <p:cTn id="49" presetID="9"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dissolv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dissolve">
                                      <p:cBhvr>
                                        <p:cTn id="56" dur="500"/>
                                        <p:tgtEl>
                                          <p:spTgt spid="35"/>
                                        </p:tgtEl>
                                      </p:cBhvr>
                                    </p:animEffect>
                                  </p:childTnLst>
                                </p:cTn>
                              </p:par>
                              <p:par>
                                <p:cTn id="57" presetID="9"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dissolve">
                                      <p:cBhvr>
                                        <p:cTn id="59" dur="500"/>
                                        <p:tgtEl>
                                          <p:spTgt spid="34"/>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dissolve">
                                      <p:cBhvr>
                                        <p:cTn id="62" dur="500"/>
                                        <p:tgtEl>
                                          <p:spTgt spid="33"/>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dissolve">
                                      <p:cBhvr>
                                        <p:cTn id="67" dur="500"/>
                                        <p:tgtEl>
                                          <p:spTgt spid="25"/>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dissolve">
                                      <p:cBhvr>
                                        <p:cTn id="70" dur="500"/>
                                        <p:tgtEl>
                                          <p:spTgt spid="24"/>
                                        </p:tgtEl>
                                      </p:cBhvr>
                                    </p:animEffect>
                                  </p:childTnLst>
                                </p:cTn>
                              </p:par>
                              <p:par>
                                <p:cTn id="71" presetID="9" presetClass="entr" presetSubtype="0" fill="hold"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dissolve">
                                      <p:cBhvr>
                                        <p:cTn id="73" dur="500"/>
                                        <p:tgtEl>
                                          <p:spTgt spid="23"/>
                                        </p:tgtEl>
                                      </p:cBhvr>
                                    </p:animEffect>
                                  </p:childTnLst>
                                </p:cTn>
                              </p:par>
                            </p:childTnLst>
                          </p:cTn>
                        </p:par>
                      </p:childTnLst>
                    </p:cTn>
                  </p:par>
                  <p:par>
                    <p:cTn id="74" fill="hold">
                      <p:stCondLst>
                        <p:cond delay="indefinite"/>
                      </p:stCondLst>
                      <p:childTnLst>
                        <p:par>
                          <p:cTn id="75" fill="hold">
                            <p:stCondLst>
                              <p:cond delay="0"/>
                            </p:stCondLst>
                            <p:childTnLst>
                              <p:par>
                                <p:cTn id="76" presetID="9" presetClass="entr" presetSubtype="0" fill="hold" grpId="0" nodeType="click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dissolve">
                                      <p:cBhvr>
                                        <p:cTn id="78" dur="500"/>
                                        <p:tgtEl>
                                          <p:spTgt spid="11"/>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dissolve">
                                      <p:cBhvr>
                                        <p:cTn id="81" dur="500"/>
                                        <p:tgtEl>
                                          <p:spTgt spid="7"/>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dissolve">
                                      <p:cBhvr>
                                        <p:cTn id="86" dur="500"/>
                                        <p:tgtEl>
                                          <p:spTgt spid="29"/>
                                        </p:tgtEl>
                                      </p:cBhvr>
                                    </p:animEffect>
                                  </p:childTnLst>
                                </p:cTn>
                              </p:par>
                              <p:par>
                                <p:cTn id="87" presetID="9" presetClass="entr" presetSubtype="0" fill="hold"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dissolve">
                                      <p:cBhvr>
                                        <p:cTn id="89" dur="500"/>
                                        <p:tgtEl>
                                          <p:spTgt spid="30"/>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dissolve">
                                      <p:cBhvr>
                                        <p:cTn id="9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animBg="1"/>
      <p:bldP spid="12" grpId="0" animBg="1"/>
      <p:bldP spid="14" grpId="0"/>
      <p:bldP spid="15" grpId="0" animBg="1"/>
      <p:bldP spid="16" grpId="0"/>
      <p:bldP spid="17" grpId="0" animBg="1"/>
      <p:bldP spid="21" grpId="0"/>
      <p:bldP spid="22" grpId="0"/>
      <p:bldP spid="24" grpId="0"/>
      <p:bldP spid="25" grpId="0" animBg="1"/>
      <p:bldP spid="26" grpId="0" animBg="1"/>
      <p:bldP spid="27" grpId="0" animBg="1"/>
      <p:bldP spid="28" grpId="0" animBg="1"/>
      <p:bldP spid="29" grpId="0"/>
      <p:bldP spid="33" grpId="0"/>
      <p:bldP spid="35"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b="1">
                <a:latin typeface="Calibri"/>
                <a:ea typeface="Calibri"/>
                <a:cs typeface="Calibri"/>
                <a:sym typeface="Calibri"/>
              </a:rPr>
              <a:t>Methodology</a:t>
            </a:r>
            <a:endParaRPr/>
          </a:p>
        </p:txBody>
      </p:sp>
      <p:sp>
        <p:nvSpPr>
          <p:cNvPr id="391" name="Google Shape;391;p12"/>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122</a:t>
            </a:fld>
            <a:endParaRPr/>
          </a:p>
        </p:txBody>
      </p:sp>
      <p:graphicFrame>
        <p:nvGraphicFramePr>
          <p:cNvPr id="3" name="Table 2">
            <a:extLst>
              <a:ext uri="{FF2B5EF4-FFF2-40B4-BE49-F238E27FC236}">
                <a16:creationId xmlns:a16="http://schemas.microsoft.com/office/drawing/2014/main" id="{8983D9A5-AD3C-5249-B7A2-D2A51FD2323E}"/>
              </a:ext>
            </a:extLst>
          </p:cNvPr>
          <p:cNvGraphicFramePr>
            <a:graphicFrameLocks noGrp="1"/>
          </p:cNvGraphicFramePr>
          <p:nvPr/>
        </p:nvGraphicFramePr>
        <p:xfrm>
          <a:off x="1571533" y="4137593"/>
          <a:ext cx="8128000" cy="1940560"/>
        </p:xfrm>
        <a:graphic>
          <a:graphicData uri="http://schemas.openxmlformats.org/drawingml/2006/table">
            <a:tbl>
              <a:tblPr firstRow="1" bandRow="1"/>
              <a:tblGrid>
                <a:gridCol w="4064000">
                  <a:extLst>
                    <a:ext uri="{9D8B030D-6E8A-4147-A177-3AD203B41FA5}">
                      <a16:colId xmlns:a16="http://schemas.microsoft.com/office/drawing/2014/main" val="1205725344"/>
                    </a:ext>
                  </a:extLst>
                </a:gridCol>
                <a:gridCol w="4064000">
                  <a:extLst>
                    <a:ext uri="{9D8B030D-6E8A-4147-A177-3AD203B41FA5}">
                      <a16:colId xmlns:a16="http://schemas.microsoft.com/office/drawing/2014/main" val="7444772"/>
                    </a:ext>
                  </a:extLst>
                </a:gridCol>
              </a:tblGrid>
              <a:tr h="370840">
                <a:tc>
                  <a:txBody>
                    <a:bodyPr/>
                    <a:lstStyle/>
                    <a:p>
                      <a:pPr algn="ctr"/>
                      <a:r>
                        <a:rPr lang="en-US" sz="2400" dirty="0"/>
                        <a:t>Benchmarks</a:t>
                      </a:r>
                    </a:p>
                  </a:txBody>
                  <a:tcPr/>
                </a:tc>
                <a:tc>
                  <a:txBody>
                    <a:bodyPr/>
                    <a:lstStyle/>
                    <a:p>
                      <a:pPr algn="ctr"/>
                      <a:r>
                        <a:rPr lang="en-US" sz="2400" dirty="0"/>
                        <a:t>Input Size</a:t>
                      </a:r>
                    </a:p>
                  </a:txBody>
                  <a:tcPr/>
                </a:tc>
                <a:extLst>
                  <a:ext uri="{0D108BD9-81ED-4DB2-BD59-A6C34878D82A}">
                    <a16:rowId xmlns:a16="http://schemas.microsoft.com/office/drawing/2014/main" val="682508966"/>
                  </a:ext>
                </a:extLst>
              </a:tr>
              <a:tr h="370840">
                <a:tc>
                  <a:txBody>
                    <a:bodyPr/>
                    <a:lstStyle/>
                    <a:p>
                      <a:pPr algn="ctr"/>
                      <a:r>
                        <a:rPr lang="en-US" sz="1800" dirty="0"/>
                        <a:t>Gaussian Mixture Models (GMM)</a:t>
                      </a:r>
                    </a:p>
                  </a:txBody>
                  <a:tcPr/>
                </a:tc>
                <a:tc>
                  <a:txBody>
                    <a:bodyPr/>
                    <a:lstStyle/>
                    <a:p>
                      <a:pPr algn="ctr"/>
                      <a:r>
                        <a:rPr lang="en-US" sz="1800" dirty="0"/>
                        <a:t>1024x32x32 (floats)</a:t>
                      </a:r>
                    </a:p>
                  </a:txBody>
                  <a:tcPr/>
                </a:tc>
                <a:extLst>
                  <a:ext uri="{0D108BD9-81ED-4DB2-BD59-A6C34878D82A}">
                    <a16:rowId xmlns:a16="http://schemas.microsoft.com/office/drawing/2014/main" val="323051479"/>
                  </a:ext>
                </a:extLst>
              </a:tr>
              <a:tr h="370840">
                <a:tc>
                  <a:txBody>
                    <a:bodyPr/>
                    <a:lstStyle/>
                    <a:p>
                      <a:pPr algn="ctr"/>
                      <a:r>
                        <a:rPr lang="en-US" sz="1800" dirty="0"/>
                        <a:t>Stemmer</a:t>
                      </a:r>
                    </a:p>
                  </a:txBody>
                  <a:tcPr/>
                </a:tc>
                <a:tc>
                  <a:txBody>
                    <a:bodyPr/>
                    <a:lstStyle/>
                    <a:p>
                      <a:pPr algn="ctr"/>
                      <a:r>
                        <a:rPr lang="en-US" sz="1800" dirty="0"/>
                        <a:t>29401 (words)</a:t>
                      </a:r>
                    </a:p>
                  </a:txBody>
                  <a:tcPr/>
                </a:tc>
                <a:extLst>
                  <a:ext uri="{0D108BD9-81ED-4DB2-BD59-A6C34878D82A}">
                    <a16:rowId xmlns:a16="http://schemas.microsoft.com/office/drawing/2014/main" val="3773284464"/>
                  </a:ext>
                </a:extLst>
              </a:tr>
              <a:tr h="370840">
                <a:tc>
                  <a:txBody>
                    <a:bodyPr/>
                    <a:lstStyle/>
                    <a:p>
                      <a:pPr algn="ctr"/>
                      <a:r>
                        <a:rPr lang="en-US" sz="1800" dirty="0"/>
                        <a:t>Histogram</a:t>
                      </a:r>
                    </a:p>
                  </a:txBody>
                  <a:tcPr/>
                </a:tc>
                <a:tc>
                  <a:txBody>
                    <a:bodyPr/>
                    <a:lstStyle/>
                    <a:p>
                      <a:pPr algn="ctr"/>
                      <a:r>
                        <a:rPr lang="en-US" sz="1800" dirty="0"/>
                        <a:t>16384 (integers)</a:t>
                      </a:r>
                    </a:p>
                  </a:txBody>
                  <a:tcPr/>
                </a:tc>
                <a:extLst>
                  <a:ext uri="{0D108BD9-81ED-4DB2-BD59-A6C34878D82A}">
                    <a16:rowId xmlns:a16="http://schemas.microsoft.com/office/drawing/2014/main" val="4129220596"/>
                  </a:ext>
                </a:extLst>
              </a:tr>
              <a:tr h="370840">
                <a:tc>
                  <a:txBody>
                    <a:bodyPr/>
                    <a:lstStyle/>
                    <a:p>
                      <a:pPr algn="ctr"/>
                      <a:r>
                        <a:rPr lang="en-US" sz="1800" dirty="0" err="1"/>
                        <a:t>SimpleMultiGPU</a:t>
                      </a:r>
                      <a:endParaRPr lang="en-US" sz="18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16384 (floats)</a:t>
                      </a:r>
                    </a:p>
                  </a:txBody>
                  <a:tcPr/>
                </a:tc>
                <a:extLst>
                  <a:ext uri="{0D108BD9-81ED-4DB2-BD59-A6C34878D82A}">
                    <a16:rowId xmlns:a16="http://schemas.microsoft.com/office/drawing/2014/main" val="3673354900"/>
                  </a:ext>
                </a:extLst>
              </a:tr>
            </a:tbl>
          </a:graphicData>
        </a:graphic>
      </p:graphicFrame>
      <p:graphicFrame>
        <p:nvGraphicFramePr>
          <p:cNvPr id="7" name="Table 6">
            <a:extLst>
              <a:ext uri="{FF2B5EF4-FFF2-40B4-BE49-F238E27FC236}">
                <a16:creationId xmlns:a16="http://schemas.microsoft.com/office/drawing/2014/main" id="{052A87E7-5130-0C4C-BEB6-DD119028B8D2}"/>
              </a:ext>
            </a:extLst>
          </p:cNvPr>
          <p:cNvGraphicFramePr>
            <a:graphicFrameLocks noGrp="1"/>
          </p:cNvGraphicFramePr>
          <p:nvPr>
            <p:extLst>
              <p:ext uri="{D42A27DB-BD31-4B8C-83A1-F6EECF244321}">
                <p14:modId xmlns:p14="http://schemas.microsoft.com/office/powerpoint/2010/main" val="197023813"/>
              </p:ext>
            </p:extLst>
          </p:nvPr>
        </p:nvGraphicFramePr>
        <p:xfrm>
          <a:off x="1571533" y="1761582"/>
          <a:ext cx="8128000" cy="1940560"/>
        </p:xfrm>
        <a:graphic>
          <a:graphicData uri="http://schemas.openxmlformats.org/drawingml/2006/table">
            <a:tbl>
              <a:tblPr firstRow="1" bandRow="1"/>
              <a:tblGrid>
                <a:gridCol w="4064000">
                  <a:extLst>
                    <a:ext uri="{9D8B030D-6E8A-4147-A177-3AD203B41FA5}">
                      <a16:colId xmlns:a16="http://schemas.microsoft.com/office/drawing/2014/main" val="1205725344"/>
                    </a:ext>
                  </a:extLst>
                </a:gridCol>
                <a:gridCol w="4064000">
                  <a:extLst>
                    <a:ext uri="{9D8B030D-6E8A-4147-A177-3AD203B41FA5}">
                      <a16:colId xmlns:a16="http://schemas.microsoft.com/office/drawing/2014/main" val="7444772"/>
                    </a:ext>
                  </a:extLst>
                </a:gridCol>
              </a:tblGrid>
              <a:tr h="370840">
                <a:tc>
                  <a:txBody>
                    <a:bodyPr/>
                    <a:lstStyle/>
                    <a:p>
                      <a:pPr algn="ctr"/>
                      <a:r>
                        <a:rPr lang="en-US" sz="2400" dirty="0"/>
                        <a:t>GPU Components</a:t>
                      </a:r>
                    </a:p>
                  </a:txBody>
                  <a:tcPr/>
                </a:tc>
                <a:tc>
                  <a:txBody>
                    <a:bodyPr/>
                    <a:lstStyle/>
                    <a:p>
                      <a:pPr algn="ctr"/>
                      <a:r>
                        <a:rPr lang="en-US" sz="2400" dirty="0"/>
                        <a:t>Configuration</a:t>
                      </a:r>
                    </a:p>
                  </a:txBody>
                  <a:tcPr/>
                </a:tc>
                <a:extLst>
                  <a:ext uri="{0D108BD9-81ED-4DB2-BD59-A6C34878D82A}">
                    <a16:rowId xmlns:a16="http://schemas.microsoft.com/office/drawing/2014/main" val="682508966"/>
                  </a:ext>
                </a:extLst>
              </a:tr>
              <a:tr h="370840">
                <a:tc>
                  <a:txBody>
                    <a:bodyPr/>
                    <a:lstStyle/>
                    <a:p>
                      <a:pPr algn="ctr"/>
                      <a:r>
                        <a:rPr lang="en-US" sz="1800" dirty="0"/>
                        <a:t>Compute Units/</a:t>
                      </a:r>
                      <a:r>
                        <a:rPr lang="en-US" sz="1800" dirty="0" err="1"/>
                        <a:t>Chiplet</a:t>
                      </a:r>
                      <a:endParaRPr lang="en-US" sz="1800" dirty="0"/>
                    </a:p>
                  </a:txBody>
                  <a:tcPr/>
                </a:tc>
                <a:tc>
                  <a:txBody>
                    <a:bodyPr/>
                    <a:lstStyle/>
                    <a:p>
                      <a:pPr algn="ctr"/>
                      <a:r>
                        <a:rPr lang="en-US" sz="1800" dirty="0"/>
                        <a:t>4</a:t>
                      </a:r>
                    </a:p>
                  </a:txBody>
                  <a:tcPr/>
                </a:tc>
                <a:extLst>
                  <a:ext uri="{0D108BD9-81ED-4DB2-BD59-A6C34878D82A}">
                    <a16:rowId xmlns:a16="http://schemas.microsoft.com/office/drawing/2014/main" val="323051479"/>
                  </a:ext>
                </a:extLst>
              </a:tr>
              <a:tr h="370840">
                <a:tc>
                  <a:txBody>
                    <a:bodyPr/>
                    <a:lstStyle/>
                    <a:p>
                      <a:pPr algn="ctr"/>
                      <a:r>
                        <a:rPr lang="en-US" sz="1800" dirty="0"/>
                        <a:t>L1-D</a:t>
                      </a:r>
                    </a:p>
                  </a:txBody>
                  <a:tcPr/>
                </a:tc>
                <a:tc>
                  <a:txBody>
                    <a:bodyPr/>
                    <a:lstStyle/>
                    <a:p>
                      <a:pPr algn="ctr"/>
                      <a:r>
                        <a:rPr lang="en-US" sz="1800" dirty="0"/>
                        <a:t>16kB - WT</a:t>
                      </a:r>
                    </a:p>
                  </a:txBody>
                  <a:tcPr/>
                </a:tc>
                <a:extLst>
                  <a:ext uri="{0D108BD9-81ED-4DB2-BD59-A6C34878D82A}">
                    <a16:rowId xmlns:a16="http://schemas.microsoft.com/office/drawing/2014/main" val="3773284464"/>
                  </a:ext>
                </a:extLst>
              </a:tr>
              <a:tr h="370840">
                <a:tc>
                  <a:txBody>
                    <a:bodyPr/>
                    <a:lstStyle/>
                    <a:p>
                      <a:pPr algn="ctr"/>
                      <a:r>
                        <a:rPr lang="en-US" sz="1800" dirty="0"/>
                        <a:t>L1-I</a:t>
                      </a:r>
                    </a:p>
                  </a:txBody>
                  <a:tcPr/>
                </a:tc>
                <a:tc>
                  <a:txBody>
                    <a:bodyPr/>
                    <a:lstStyle/>
                    <a:p>
                      <a:pPr algn="ctr"/>
                      <a:r>
                        <a:rPr lang="en-US" sz="1800" dirty="0"/>
                        <a:t>16kB</a:t>
                      </a:r>
                    </a:p>
                  </a:txBody>
                  <a:tcPr/>
                </a:tc>
                <a:extLst>
                  <a:ext uri="{0D108BD9-81ED-4DB2-BD59-A6C34878D82A}">
                    <a16:rowId xmlns:a16="http://schemas.microsoft.com/office/drawing/2014/main" val="4129220596"/>
                  </a:ext>
                </a:extLst>
              </a:tr>
              <a:tr h="370840">
                <a:tc>
                  <a:txBody>
                    <a:bodyPr/>
                    <a:lstStyle/>
                    <a:p>
                      <a:pPr algn="ctr"/>
                      <a:r>
                        <a:rPr lang="en-US" sz="1800" dirty="0"/>
                        <a:t>L2</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256kB - WB</a:t>
                      </a:r>
                    </a:p>
                  </a:txBody>
                  <a:tcPr/>
                </a:tc>
                <a:extLst>
                  <a:ext uri="{0D108BD9-81ED-4DB2-BD59-A6C34878D82A}">
                    <a16:rowId xmlns:a16="http://schemas.microsoft.com/office/drawing/2014/main" val="3673354900"/>
                  </a:ext>
                </a:extLst>
              </a:tr>
            </a:tbl>
          </a:graphicData>
        </a:graphic>
      </p:graphicFrame>
    </p:spTree>
    <p:extLst>
      <p:ext uri="{BB962C8B-B14F-4D97-AF65-F5344CB8AC3E}">
        <p14:creationId xmlns:p14="http://schemas.microsoft.com/office/powerpoint/2010/main" val="37888941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13"/>
          <p:cNvSpPr txBox="1">
            <a:spLocks noGrp="1"/>
          </p:cNvSpPr>
          <p:nvPr>
            <p:ph type="title"/>
          </p:nvPr>
        </p:nvSpPr>
        <p:spPr>
          <a:xfrm>
            <a:off x="838200" y="-109676"/>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b="1" dirty="0">
                <a:latin typeface="Calibri"/>
                <a:ea typeface="Calibri"/>
                <a:cs typeface="Calibri"/>
                <a:sym typeface="Calibri"/>
              </a:rPr>
              <a:t>Multi-</a:t>
            </a:r>
            <a:r>
              <a:rPr lang="en-US" sz="4800" b="1" dirty="0" err="1">
                <a:latin typeface="Calibri"/>
                <a:ea typeface="Calibri"/>
                <a:cs typeface="Calibri"/>
                <a:sym typeface="Calibri"/>
              </a:rPr>
              <a:t>Chiplet</a:t>
            </a:r>
            <a:r>
              <a:rPr lang="en-US" sz="4800" b="1" dirty="0">
                <a:latin typeface="Calibri"/>
                <a:ea typeface="Calibri"/>
                <a:cs typeface="Calibri"/>
                <a:sym typeface="Calibri"/>
              </a:rPr>
              <a:t> Execution Time</a:t>
            </a:r>
            <a:endParaRPr dirty="0"/>
          </a:p>
        </p:txBody>
      </p:sp>
      <p:sp>
        <p:nvSpPr>
          <p:cNvPr id="399" name="Google Shape;399;p13"/>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123</a:t>
            </a:fld>
            <a:endParaRPr/>
          </a:p>
        </p:txBody>
      </p:sp>
      <p:sp>
        <p:nvSpPr>
          <p:cNvPr id="400" name="Google Shape;400;p13"/>
          <p:cNvSpPr txBox="1">
            <a:spLocks noGrp="1"/>
          </p:cNvSpPr>
          <p:nvPr>
            <p:ph type="body" idx="1"/>
          </p:nvPr>
        </p:nvSpPr>
        <p:spPr>
          <a:xfrm>
            <a:off x="838200" y="5576818"/>
            <a:ext cx="10939259" cy="962094"/>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400"/>
              <a:buChar char="•"/>
            </a:pPr>
            <a:r>
              <a:rPr lang="en-US" sz="2400" dirty="0"/>
              <a:t>Execution time decrease as we increase the total number of </a:t>
            </a:r>
            <a:r>
              <a:rPr lang="en-US" sz="2400" dirty="0" err="1"/>
              <a:t>chiplets</a:t>
            </a:r>
            <a:endParaRPr dirty="0"/>
          </a:p>
          <a:p>
            <a:pPr marL="228600" lvl="0" indent="-228600" algn="l" rtl="0">
              <a:lnSpc>
                <a:spcPct val="90000"/>
              </a:lnSpc>
              <a:spcBef>
                <a:spcPts val="1000"/>
              </a:spcBef>
              <a:spcAft>
                <a:spcPts val="0"/>
              </a:spcAft>
              <a:buClr>
                <a:schemeClr val="dk1"/>
              </a:buClr>
              <a:buSzPts val="2400"/>
              <a:buChar char="•"/>
            </a:pPr>
            <a:r>
              <a:rPr lang="en-US" sz="2400" dirty="0"/>
              <a:t>Speedup is not linear and speedups between workload varies</a:t>
            </a:r>
            <a:endParaRPr dirty="0"/>
          </a:p>
          <a:p>
            <a:pPr marL="228600" lvl="0" indent="-76200" algn="l" rtl="0">
              <a:lnSpc>
                <a:spcPct val="90000"/>
              </a:lnSpc>
              <a:spcBef>
                <a:spcPts val="1000"/>
              </a:spcBef>
              <a:spcAft>
                <a:spcPts val="0"/>
              </a:spcAft>
              <a:buClr>
                <a:schemeClr val="dk1"/>
              </a:buClr>
              <a:buSzPts val="2400"/>
              <a:buNone/>
            </a:pPr>
            <a:endParaRPr sz="2400" dirty="0"/>
          </a:p>
        </p:txBody>
      </p:sp>
      <p:graphicFrame>
        <p:nvGraphicFramePr>
          <p:cNvPr id="8" name="Chart 7">
            <a:extLst>
              <a:ext uri="{FF2B5EF4-FFF2-40B4-BE49-F238E27FC236}">
                <a16:creationId xmlns:a16="http://schemas.microsoft.com/office/drawing/2014/main" id="{8F16DB3E-233A-FD4F-961E-8A81F511FD48}"/>
              </a:ext>
            </a:extLst>
          </p:cNvPr>
          <p:cNvGraphicFramePr>
            <a:graphicFrameLocks/>
          </p:cNvGraphicFramePr>
          <p:nvPr/>
        </p:nvGraphicFramePr>
        <p:xfrm>
          <a:off x="1110343" y="1023257"/>
          <a:ext cx="7997826" cy="45535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7791511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800"/>
              <a:buFont typeface="Calibri"/>
              <a:buNone/>
            </a:pPr>
            <a:r>
              <a:rPr lang="en-US" sz="4800" b="1">
                <a:latin typeface="Calibri"/>
                <a:ea typeface="Calibri"/>
                <a:cs typeface="Calibri"/>
                <a:sym typeface="Calibri"/>
              </a:rPr>
              <a:t>Conclusion</a:t>
            </a:r>
            <a:endParaRPr/>
          </a:p>
        </p:txBody>
      </p:sp>
      <p:sp>
        <p:nvSpPr>
          <p:cNvPr id="474" name="Google Shape;474;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80000"/>
              </a:lnSpc>
              <a:spcBef>
                <a:spcPts val="0"/>
              </a:spcBef>
              <a:spcAft>
                <a:spcPts val="0"/>
              </a:spcAft>
              <a:buClr>
                <a:schemeClr val="dk1"/>
              </a:buClr>
              <a:buSzPts val="2800"/>
              <a:buChar char="•"/>
            </a:pPr>
            <a:r>
              <a:rPr lang="en-US" dirty="0"/>
              <a:t>Multi-GPU applications becoming increasingly common</a:t>
            </a:r>
            <a:endParaRPr dirty="0"/>
          </a:p>
          <a:p>
            <a:pPr marL="228600" lvl="0" indent="-228600" algn="l" rtl="0">
              <a:lnSpc>
                <a:spcPct val="80000"/>
              </a:lnSpc>
              <a:spcBef>
                <a:spcPts val="1000"/>
              </a:spcBef>
              <a:spcAft>
                <a:spcPts val="0"/>
              </a:spcAft>
              <a:buClr>
                <a:schemeClr val="dk1"/>
              </a:buClr>
              <a:buSzPts val="2800"/>
              <a:buChar char="•"/>
            </a:pPr>
            <a:r>
              <a:rPr lang="en-US" dirty="0"/>
              <a:t>Issue: gem5 only supports single GPU simulations</a:t>
            </a:r>
            <a:endParaRPr dirty="0"/>
          </a:p>
          <a:p>
            <a:pPr marL="228600" lvl="0" indent="-228600" algn="l" rtl="0">
              <a:lnSpc>
                <a:spcPct val="80000"/>
              </a:lnSpc>
              <a:spcBef>
                <a:spcPts val="1000"/>
              </a:spcBef>
              <a:spcAft>
                <a:spcPts val="0"/>
              </a:spcAft>
              <a:buClr>
                <a:schemeClr val="dk1"/>
              </a:buClr>
              <a:buSzPts val="2800"/>
              <a:buChar char="•"/>
            </a:pPr>
            <a:r>
              <a:rPr lang="en-US" dirty="0"/>
              <a:t>Solution: add multi-GPU support to gem5: </a:t>
            </a:r>
            <a:endParaRPr dirty="0"/>
          </a:p>
          <a:p>
            <a:pPr marL="685800" lvl="1" indent="-228600" algn="l" rtl="0">
              <a:lnSpc>
                <a:spcPct val="80000"/>
              </a:lnSpc>
              <a:spcBef>
                <a:spcPts val="500"/>
              </a:spcBef>
              <a:spcAft>
                <a:spcPts val="0"/>
              </a:spcAft>
              <a:buClr>
                <a:schemeClr val="dk1"/>
              </a:buClr>
              <a:buSzPts val="2400"/>
              <a:buChar char="•"/>
            </a:pPr>
            <a:r>
              <a:rPr lang="en-US" dirty="0"/>
              <a:t>Replicate the GPU components</a:t>
            </a:r>
            <a:endParaRPr dirty="0"/>
          </a:p>
          <a:p>
            <a:pPr marL="685800" lvl="1" indent="-228600" algn="l" rtl="0">
              <a:lnSpc>
                <a:spcPct val="80000"/>
              </a:lnSpc>
              <a:spcBef>
                <a:spcPts val="500"/>
              </a:spcBef>
              <a:spcAft>
                <a:spcPts val="0"/>
              </a:spcAft>
              <a:buClr>
                <a:schemeClr val="dk1"/>
              </a:buClr>
              <a:buSzPts val="2400"/>
              <a:buChar char="•"/>
            </a:pPr>
            <a:r>
              <a:rPr lang="en-US" dirty="0"/>
              <a:t>Modify the emulated driver</a:t>
            </a:r>
            <a:endParaRPr dirty="0"/>
          </a:p>
          <a:p>
            <a:pPr marL="685800" lvl="1" indent="-228600" algn="l" rtl="0">
              <a:lnSpc>
                <a:spcPct val="80000"/>
              </a:lnSpc>
              <a:spcBef>
                <a:spcPts val="500"/>
              </a:spcBef>
              <a:spcAft>
                <a:spcPts val="0"/>
              </a:spcAft>
              <a:buClr>
                <a:schemeClr val="dk1"/>
              </a:buClr>
              <a:buSzPts val="2400"/>
              <a:buChar char="•"/>
            </a:pPr>
            <a:r>
              <a:rPr lang="en-US" dirty="0"/>
              <a:t>Enable writeback support in the cache protocol to reduce pressure</a:t>
            </a:r>
            <a:endParaRPr dirty="0"/>
          </a:p>
          <a:p>
            <a:pPr marL="228600" lvl="0" indent="-228600" algn="l" rtl="0">
              <a:lnSpc>
                <a:spcPct val="80000"/>
              </a:lnSpc>
              <a:spcBef>
                <a:spcPts val="1000"/>
              </a:spcBef>
              <a:spcAft>
                <a:spcPts val="0"/>
              </a:spcAft>
              <a:buClr>
                <a:schemeClr val="dk1"/>
              </a:buClr>
              <a:buSzPts val="2800"/>
              <a:buChar char="•"/>
            </a:pPr>
            <a:r>
              <a:rPr lang="en-US" dirty="0"/>
              <a:t>Result: multi-GPU experiments reduce per-GPU execution time</a:t>
            </a:r>
            <a:endParaRPr dirty="0"/>
          </a:p>
          <a:p>
            <a:pPr marL="228600" lvl="0" indent="-228600" algn="l" rtl="0">
              <a:lnSpc>
                <a:spcPct val="80000"/>
              </a:lnSpc>
              <a:spcBef>
                <a:spcPts val="1000"/>
              </a:spcBef>
              <a:spcAft>
                <a:spcPts val="0"/>
              </a:spcAft>
              <a:buClr>
                <a:schemeClr val="dk1"/>
              </a:buClr>
              <a:buSzPts val="2800"/>
              <a:buChar char="•"/>
            </a:pPr>
            <a:r>
              <a:rPr lang="en-US" dirty="0"/>
              <a:t>Multi-GPU support in gem5 is coming!</a:t>
            </a:r>
            <a:endParaRPr dirty="0"/>
          </a:p>
          <a:p>
            <a:pPr marL="228600" lvl="0" indent="-50800" algn="l" rtl="0">
              <a:lnSpc>
                <a:spcPct val="80000"/>
              </a:lnSpc>
              <a:spcBef>
                <a:spcPts val="1000"/>
              </a:spcBef>
              <a:spcAft>
                <a:spcPts val="0"/>
              </a:spcAft>
              <a:buClr>
                <a:schemeClr val="dk1"/>
              </a:buClr>
              <a:buSzPts val="2800"/>
              <a:buNone/>
            </a:pPr>
            <a:endParaRPr dirty="0"/>
          </a:p>
        </p:txBody>
      </p:sp>
      <p:sp>
        <p:nvSpPr>
          <p:cNvPr id="475" name="Google Shape;475;p15"/>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r" rtl="0">
              <a:lnSpc>
                <a:spcPct val="100000"/>
              </a:lnSpc>
              <a:spcBef>
                <a:spcPts val="0"/>
              </a:spcBef>
              <a:spcAft>
                <a:spcPts val="0"/>
              </a:spcAft>
              <a:buSzPts val="2400"/>
              <a:buNone/>
            </a:pPr>
            <a:fld id="{4C9684C6-4066-044B-A8A3-F0D2F5433BDB}" type="slidenum">
              <a:rPr lang="en-US" smtClean="0"/>
              <a:pPr marL="0" lvl="0" indent="0" algn="r" rtl="0">
                <a:lnSpc>
                  <a:spcPct val="100000"/>
                </a:lnSpc>
                <a:spcBef>
                  <a:spcPts val="0"/>
                </a:spcBef>
                <a:spcAft>
                  <a:spcPts val="0"/>
                </a:spcAft>
                <a:buSzPts val="2400"/>
                <a:buNone/>
              </a:pPr>
              <a:t>124</a:t>
            </a:fld>
            <a:endParaRPr/>
          </a:p>
        </p:txBody>
      </p:sp>
    </p:spTree>
    <p:extLst>
      <p:ext uri="{BB962C8B-B14F-4D97-AF65-F5344CB8AC3E}">
        <p14:creationId xmlns:p14="http://schemas.microsoft.com/office/powerpoint/2010/main" val="1873177500"/>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CBFC6-BF54-4CD7-8664-5C1C07A49C30}"/>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CDBD07DD-CDE6-443E-9099-427E18014126}"/>
              </a:ext>
            </a:extLst>
          </p:cNvPr>
          <p:cNvSpPr>
            <a:spLocks noGrp="1"/>
          </p:cNvSpPr>
          <p:nvPr>
            <p:ph idx="1"/>
          </p:nvPr>
        </p:nvSpPr>
        <p:spPr>
          <a:xfrm>
            <a:off x="609600" y="1604962"/>
            <a:ext cx="10971213" cy="4751387"/>
          </a:xfrm>
        </p:spPr>
        <p:txBody>
          <a:bodyPr/>
          <a:lstStyle/>
          <a:p>
            <a:pPr marL="457200" indent="-457200">
              <a:buFont typeface="Arial" panose="020B0604020202020204" pitchFamily="34" charset="0"/>
              <a:buChar char="•"/>
            </a:pPr>
            <a:r>
              <a:rPr lang="en-US" dirty="0">
                <a:solidFill>
                  <a:schemeClr val="bg1">
                    <a:lumMod val="65000"/>
                  </a:schemeClr>
                </a:solidFill>
              </a:rPr>
              <a:t>Motivation</a:t>
            </a:r>
          </a:p>
          <a:p>
            <a:pPr marL="457200" indent="-457200">
              <a:buFont typeface="Arial" panose="020B0604020202020204" pitchFamily="34" charset="0"/>
              <a:buChar char="•"/>
            </a:pPr>
            <a:r>
              <a:rPr lang="en-US" dirty="0">
                <a:solidFill>
                  <a:schemeClr val="bg1">
                    <a:lumMod val="65000"/>
                  </a:schemeClr>
                </a:solidFill>
              </a:rPr>
              <a:t>Background</a:t>
            </a:r>
          </a:p>
          <a:p>
            <a:pPr marL="457200" indent="-457200">
              <a:buFont typeface="Arial" panose="020B0604020202020204" pitchFamily="34" charset="0"/>
              <a:buChar char="•"/>
            </a:pPr>
            <a:r>
              <a:rPr lang="en-US" b="1" dirty="0">
                <a:solidFill>
                  <a:srgbClr val="D67F00"/>
                </a:solidFill>
              </a:rPr>
              <a:t>Improvements</a:t>
            </a:r>
          </a:p>
          <a:p>
            <a:pPr marL="857250" lvl="1" indent="-457200">
              <a:buFont typeface="Arial" panose="020B0604020202020204" pitchFamily="34" charset="0"/>
              <a:buChar char="•"/>
            </a:pPr>
            <a:r>
              <a:rPr lang="en-US" dirty="0">
                <a:solidFill>
                  <a:schemeClr val="bg1">
                    <a:lumMod val="65000"/>
                  </a:schemeClr>
                </a:solidFill>
              </a:rPr>
              <a:t>Enabling Support for ML Workloads in gem5</a:t>
            </a:r>
          </a:p>
          <a:p>
            <a:pPr marL="857250" lvl="1" indent="-457200">
              <a:buFont typeface="Arial" panose="020B0604020202020204" pitchFamily="34" charset="0"/>
              <a:buChar char="•"/>
            </a:pPr>
            <a:r>
              <a:rPr lang="en-US" b="1" dirty="0">
                <a:solidFill>
                  <a:srgbClr val="D67F00"/>
                </a:solidFill>
              </a:rPr>
              <a:t>Making gem5 GPU models easier to use</a:t>
            </a:r>
          </a:p>
          <a:p>
            <a:pPr marL="857250" lvl="1" indent="-457200">
              <a:buFont typeface="Arial" panose="020B0604020202020204" pitchFamily="34" charset="0"/>
              <a:buChar char="•"/>
            </a:pPr>
            <a:r>
              <a:rPr lang="en-US" dirty="0">
                <a:solidFill>
                  <a:schemeClr val="tx1"/>
                </a:solidFill>
              </a:rPr>
              <a:t>Improved, higher fidelity support for gem5 GPU</a:t>
            </a:r>
          </a:p>
          <a:p>
            <a:pPr marL="457200" indent="-457200">
              <a:buFont typeface="Arial" panose="020B0604020202020204" pitchFamily="34" charset="0"/>
              <a:buChar char="•"/>
            </a:pPr>
            <a:r>
              <a:rPr lang="en-US" dirty="0"/>
              <a:t>Future Work &amp; Conclusions</a:t>
            </a:r>
          </a:p>
          <a:p>
            <a:pPr marL="457200" indent="-457200">
              <a:buFont typeface="Arial" panose="020B0604020202020204" pitchFamily="34" charset="0"/>
              <a:buChar char="•"/>
            </a:pPr>
            <a:endParaRPr lang="en-US" dirty="0"/>
          </a:p>
        </p:txBody>
      </p:sp>
      <p:sp>
        <p:nvSpPr>
          <p:cNvPr id="4" name="Slide Number Placeholder 29">
            <a:extLst>
              <a:ext uri="{FF2B5EF4-FFF2-40B4-BE49-F238E27FC236}">
                <a16:creationId xmlns:a16="http://schemas.microsoft.com/office/drawing/2014/main" id="{B1E27088-583E-4A76-A317-24B4B04E4B5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125</a:t>
            </a:fld>
            <a:endParaRPr lang="en-US" dirty="0"/>
          </a:p>
        </p:txBody>
      </p:sp>
    </p:spTree>
    <p:extLst>
      <p:ext uri="{BB962C8B-B14F-4D97-AF65-F5344CB8AC3E}">
        <p14:creationId xmlns:p14="http://schemas.microsoft.com/office/powerpoint/2010/main" val="159272565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04800" y="1250898"/>
            <a:ext cx="11734799" cy="5194290"/>
          </a:xfrm>
        </p:spPr>
        <p:txBody>
          <a:bodyPr vert="horz" lIns="91440" tIns="45720" rIns="91440" bIns="45720" rtlCol="0" anchor="t">
            <a:normAutofit/>
          </a:bodyPr>
          <a:lstStyle/>
          <a:p>
            <a:pPr marL="457200" indent="-457200">
              <a:buFont typeface="Arial" panose="020B0604020202020204" pitchFamily="34" charset="0"/>
              <a:buChar char="•"/>
            </a:pPr>
            <a:r>
              <a:rPr lang="en-US" dirty="0">
                <a:latin typeface="Myriad Pro"/>
              </a:rPr>
              <a:t>Docker container</a:t>
            </a:r>
          </a:p>
          <a:p>
            <a:pPr marL="914400" lvl="1" indent="-457200">
              <a:buFont typeface="Arial" panose="020B0604020202020204" pitchFamily="34" charset="0"/>
              <a:buChar char="•"/>
            </a:pPr>
            <a:r>
              <a:rPr lang="en-US" dirty="0">
                <a:latin typeface="Myriad Pro"/>
              </a:rPr>
              <a:t>Properly installs </a:t>
            </a:r>
            <a:r>
              <a:rPr lang="en-US" dirty="0" err="1">
                <a:latin typeface="Myriad Pro"/>
              </a:rPr>
              <a:t>ROCm</a:t>
            </a:r>
            <a:r>
              <a:rPr lang="en-US" dirty="0">
                <a:latin typeface="Myriad Pro"/>
              </a:rPr>
              <a:t> software stack</a:t>
            </a:r>
            <a:endParaRPr lang="en-US" dirty="0"/>
          </a:p>
          <a:p>
            <a:pPr marL="0" indent="0"/>
            <a:endParaRPr lang="en-US" dirty="0"/>
          </a:p>
          <a:p>
            <a:pPr marL="457200" indent="-457200">
              <a:buFont typeface="Arial" panose="020B0604020202020204" pitchFamily="34" charset="0"/>
              <a:buChar char="•"/>
            </a:pPr>
            <a:r>
              <a:rPr lang="en-US" b="1" dirty="0">
                <a:latin typeface="Myriad Pro"/>
              </a:rPr>
              <a:t>Publicly Available!</a:t>
            </a:r>
          </a:p>
          <a:p>
            <a:pPr marL="914400" lvl="1" indent="-457200">
              <a:buFont typeface="Arial" panose="020B0604020202020204" pitchFamily="34" charset="0"/>
              <a:buChar char="•"/>
            </a:pPr>
            <a:r>
              <a:rPr lang="en-US" altLang="en-US" dirty="0">
                <a:latin typeface="Myriad Pro"/>
              </a:rPr>
              <a:t>Integrated into gem5 repo: </a:t>
            </a:r>
            <a:r>
              <a:rPr lang="en-US" altLang="en-US" dirty="0">
                <a:latin typeface="Myriad Pro"/>
                <a:hlinkClick r:id="rId2"/>
              </a:rPr>
              <a:t>https://gem5.googlesource.com/</a:t>
            </a:r>
            <a:endParaRPr lang="en-US" altLang="en-US" dirty="0">
              <a:hlinkClick r:id="rId2"/>
            </a:endParaRPr>
          </a:p>
          <a:p>
            <a:pPr marL="914400" lvl="1" indent="-457200">
              <a:buFont typeface="Arial" panose="020B0604020202020204" pitchFamily="34" charset="0"/>
              <a:buChar char="•"/>
            </a:pPr>
            <a:r>
              <a:rPr lang="en-US" altLang="en-US" dirty="0">
                <a:latin typeface="Myriad Pro"/>
              </a:rPr>
              <a:t>Added </a:t>
            </a:r>
            <a:r>
              <a:rPr lang="en-US" altLang="en-US" dirty="0" err="1">
                <a:latin typeface="Myriad Pro"/>
              </a:rPr>
              <a:t>bmks</a:t>
            </a:r>
            <a:r>
              <a:rPr lang="en-US" altLang="en-US" dirty="0">
                <a:latin typeface="Myriad Pro"/>
              </a:rPr>
              <a:t> &amp; doc. in gem5-resources </a:t>
            </a:r>
            <a:r>
              <a:rPr lang="en-US" altLang="en-US" i="1" dirty="0">
                <a:latin typeface="Myriad Pro"/>
              </a:rPr>
              <a:t>[Bruce ISPASS ‘20 Best Paper Nom.]</a:t>
            </a:r>
          </a:p>
          <a:p>
            <a:pPr marL="914400" lvl="1" indent="-457200">
              <a:buFont typeface="Arial" panose="020B0604020202020204" pitchFamily="34" charset="0"/>
              <a:buChar char="•"/>
            </a:pPr>
            <a:r>
              <a:rPr lang="en-US" altLang="en-US" dirty="0">
                <a:latin typeface="Myriad Pro"/>
              </a:rPr>
              <a:t>Used in continuous integration to ensure GPU support is stable</a:t>
            </a:r>
          </a:p>
          <a:p>
            <a:pPr marL="914400" lvl="1" indent="-457200">
              <a:buFont typeface="Arial" panose="020B0604020202020204" pitchFamily="34" charset="0"/>
              <a:buChar char="•"/>
            </a:pPr>
            <a:r>
              <a:rPr lang="en-US" dirty="0">
                <a:latin typeface="Myriad Pro"/>
              </a:rPr>
              <a:t>Suggest building applications requiring </a:t>
            </a:r>
            <a:r>
              <a:rPr lang="en-US" dirty="0" err="1">
                <a:latin typeface="Myriad Pro"/>
              </a:rPr>
              <a:t>ROCm</a:t>
            </a:r>
            <a:r>
              <a:rPr lang="en-US" dirty="0">
                <a:latin typeface="Myriad Pro"/>
              </a:rPr>
              <a:t> with docker</a:t>
            </a:r>
          </a:p>
          <a:p>
            <a:endParaRPr lang="en-US" altLang="en-US" dirty="0"/>
          </a:p>
          <a:p>
            <a:endParaRPr lang="en-US" altLang="en-US" dirty="0"/>
          </a:p>
          <a:p>
            <a:pPr marL="457200" lvl="1" indent="0">
              <a:buNone/>
            </a:pPr>
            <a:endParaRPr lang="en-US" altLang="en-US" sz="2800" dirty="0"/>
          </a:p>
          <a:p>
            <a:endParaRPr lang="en-US" altLang="en-US" dirty="0"/>
          </a:p>
        </p:txBody>
      </p:sp>
      <p:sp>
        <p:nvSpPr>
          <p:cNvPr id="3" name="Title 2"/>
          <p:cNvSpPr>
            <a:spLocks noGrp="1"/>
          </p:cNvSpPr>
          <p:nvPr>
            <p:ph type="title"/>
          </p:nvPr>
        </p:nvSpPr>
        <p:spPr/>
        <p:txBody>
          <a:bodyPr/>
          <a:lstStyle/>
          <a:p>
            <a:r>
              <a:rPr lang="en-US"/>
              <a:t>Creating Portable Resources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126</a:t>
            </a:fld>
            <a:endParaRPr lang="en-US" dirty="0"/>
          </a:p>
        </p:txBody>
      </p:sp>
      <p:pic>
        <p:nvPicPr>
          <p:cNvPr id="5" name="Picture 4"/>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280739" y="1250898"/>
            <a:ext cx="3073061" cy="789997"/>
          </a:xfrm>
          <a:prstGeom prst="rect">
            <a:avLst/>
          </a:prstGeom>
        </p:spPr>
      </p:pic>
    </p:spTree>
    <p:extLst>
      <p:ext uri="{BB962C8B-B14F-4D97-AF65-F5344CB8AC3E}">
        <p14:creationId xmlns:p14="http://schemas.microsoft.com/office/powerpoint/2010/main" val="155366469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6117A-BB1E-414C-886E-561E9FFD0322}"/>
              </a:ext>
            </a:extLst>
          </p:cNvPr>
          <p:cNvSpPr>
            <a:spLocks noGrp="1"/>
          </p:cNvSpPr>
          <p:nvPr>
            <p:ph type="title"/>
          </p:nvPr>
        </p:nvSpPr>
        <p:spPr/>
        <p:txBody>
          <a:bodyPr/>
          <a:lstStyle/>
          <a:p>
            <a:r>
              <a:rPr lang="en-US" dirty="0" err="1"/>
              <a:t>MIOpen</a:t>
            </a:r>
            <a:r>
              <a:rPr lang="en-US" dirty="0"/>
              <a:t> Programming Model</a:t>
            </a:r>
          </a:p>
        </p:txBody>
      </p:sp>
      <p:grpSp>
        <p:nvGrpSpPr>
          <p:cNvPr id="4" name="Group 3">
            <a:extLst>
              <a:ext uri="{FF2B5EF4-FFF2-40B4-BE49-F238E27FC236}">
                <a16:creationId xmlns:a16="http://schemas.microsoft.com/office/drawing/2014/main" id="{2F242BAD-995E-49BE-A7F0-2031CB4042BD}"/>
              </a:ext>
            </a:extLst>
          </p:cNvPr>
          <p:cNvGrpSpPr/>
          <p:nvPr/>
        </p:nvGrpSpPr>
        <p:grpSpPr>
          <a:xfrm>
            <a:off x="501496" y="2216821"/>
            <a:ext cx="10514779" cy="3114795"/>
            <a:chOff x="399896" y="1790101"/>
            <a:chExt cx="10514779" cy="3114795"/>
          </a:xfrm>
        </p:grpSpPr>
        <p:sp>
          <p:nvSpPr>
            <p:cNvPr id="5" name="Rectangle 4">
              <a:extLst>
                <a:ext uri="{FF2B5EF4-FFF2-40B4-BE49-F238E27FC236}">
                  <a16:creationId xmlns:a16="http://schemas.microsoft.com/office/drawing/2014/main" id="{EE1F834B-A446-4FB8-B104-71D02E300563}"/>
                </a:ext>
              </a:extLst>
            </p:cNvPr>
            <p:cNvSpPr/>
            <p:nvPr/>
          </p:nvSpPr>
          <p:spPr>
            <a:xfrm>
              <a:off x="1244152" y="2214966"/>
              <a:ext cx="1916206" cy="1647265"/>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Host Application</a:t>
              </a:r>
            </a:p>
          </p:txBody>
        </p:sp>
        <p:sp>
          <p:nvSpPr>
            <p:cNvPr id="6" name="Rectangle 5">
              <a:extLst>
                <a:ext uri="{FF2B5EF4-FFF2-40B4-BE49-F238E27FC236}">
                  <a16:creationId xmlns:a16="http://schemas.microsoft.com/office/drawing/2014/main" id="{E13EBE45-2341-4EB9-BC71-EA8412462668}"/>
                </a:ext>
              </a:extLst>
            </p:cNvPr>
            <p:cNvSpPr/>
            <p:nvPr/>
          </p:nvSpPr>
          <p:spPr>
            <a:xfrm>
              <a:off x="5920402" y="2214966"/>
              <a:ext cx="1916206" cy="1647265"/>
            </a:xfrm>
            <a:prstGeom prst="rect">
              <a:avLst/>
            </a:prstGeom>
            <a:solidFill>
              <a:srgbClr val="D67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bg1"/>
                  </a:solidFill>
                </a:rPr>
                <a:t>MIOpen</a:t>
              </a:r>
              <a:endParaRPr lang="en-US" sz="2400" dirty="0">
                <a:solidFill>
                  <a:schemeClr val="bg1"/>
                </a:solidFill>
              </a:endParaRPr>
            </a:p>
          </p:txBody>
        </p:sp>
        <p:cxnSp>
          <p:nvCxnSpPr>
            <p:cNvPr id="7" name="Straight Arrow Connector 6">
              <a:extLst>
                <a:ext uri="{FF2B5EF4-FFF2-40B4-BE49-F238E27FC236}">
                  <a16:creationId xmlns:a16="http://schemas.microsoft.com/office/drawing/2014/main" id="{9869B189-EDFC-495D-8D1E-175714C44CF7}"/>
                </a:ext>
              </a:extLst>
            </p:cNvPr>
            <p:cNvCxnSpPr>
              <a:stCxn id="5" idx="3"/>
              <a:endCxn id="6" idx="1"/>
            </p:cNvCxnSpPr>
            <p:nvPr/>
          </p:nvCxnSpPr>
          <p:spPr>
            <a:xfrm>
              <a:off x="3160358" y="3038599"/>
              <a:ext cx="2760044" cy="0"/>
            </a:xfrm>
            <a:prstGeom prst="straightConnector1">
              <a:avLst/>
            </a:prstGeom>
            <a:ln w="412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69F9A5E1-B806-45A7-9B51-6ECFC7F4181B}"/>
                </a:ext>
              </a:extLst>
            </p:cNvPr>
            <p:cNvSpPr/>
            <p:nvPr/>
          </p:nvSpPr>
          <p:spPr>
            <a:xfrm>
              <a:off x="399896" y="3956434"/>
              <a:ext cx="3604717" cy="90802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Chooses a </a:t>
              </a:r>
              <a:r>
                <a:rPr lang="en-US" sz="2400" dirty="0" err="1">
                  <a:solidFill>
                    <a:schemeClr val="tx1"/>
                  </a:solidFill>
                </a:rPr>
                <a:t>MIOpen</a:t>
              </a:r>
              <a:r>
                <a:rPr lang="en-US" sz="2400" dirty="0">
                  <a:solidFill>
                    <a:schemeClr val="tx1"/>
                  </a:solidFill>
                </a:rPr>
                <a:t> backend at compile time</a:t>
              </a:r>
            </a:p>
          </p:txBody>
        </p:sp>
        <p:sp>
          <p:nvSpPr>
            <p:cNvPr id="9" name="Rectangle 8">
              <a:extLst>
                <a:ext uri="{FF2B5EF4-FFF2-40B4-BE49-F238E27FC236}">
                  <a16:creationId xmlns:a16="http://schemas.microsoft.com/office/drawing/2014/main" id="{DF0CF0BF-F16A-4078-929B-4C1314711D3D}"/>
                </a:ext>
              </a:extLst>
            </p:cNvPr>
            <p:cNvSpPr/>
            <p:nvPr/>
          </p:nvSpPr>
          <p:spPr>
            <a:xfrm>
              <a:off x="3160166" y="2615978"/>
              <a:ext cx="2826327" cy="35781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Passes GPU </a:t>
              </a:r>
              <a:r>
                <a:rPr lang="en-US" sz="2400" dirty="0" err="1">
                  <a:solidFill>
                    <a:schemeClr val="tx1"/>
                  </a:solidFill>
                </a:rPr>
                <a:t>mem</a:t>
              </a:r>
              <a:r>
                <a:rPr lang="en-US" sz="2400" dirty="0">
                  <a:solidFill>
                    <a:schemeClr val="tx1"/>
                  </a:solidFill>
                </a:rPr>
                <a:t>.</a:t>
              </a:r>
            </a:p>
          </p:txBody>
        </p:sp>
        <p:sp>
          <p:nvSpPr>
            <p:cNvPr id="10" name="Rectangle 9">
              <a:extLst>
                <a:ext uri="{FF2B5EF4-FFF2-40B4-BE49-F238E27FC236}">
                  <a16:creationId xmlns:a16="http://schemas.microsoft.com/office/drawing/2014/main" id="{9AB5E29D-30CA-4D9A-B3E7-DF2466820BDB}"/>
                </a:ext>
              </a:extLst>
            </p:cNvPr>
            <p:cNvSpPr/>
            <p:nvPr/>
          </p:nvSpPr>
          <p:spPr>
            <a:xfrm>
              <a:off x="3160166" y="3103410"/>
              <a:ext cx="2826327" cy="35781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as a (void * </a:t>
              </a:r>
              <a:r>
                <a:rPr lang="en-US" sz="2400" dirty="0" err="1">
                  <a:solidFill>
                    <a:schemeClr val="tx1"/>
                  </a:solidFill>
                </a:rPr>
                <a:t>ptr</a:t>
              </a:r>
              <a:r>
                <a:rPr lang="en-US" sz="2400" dirty="0">
                  <a:solidFill>
                    <a:schemeClr val="tx1"/>
                  </a:solidFill>
                </a:rPr>
                <a:t>)</a:t>
              </a:r>
            </a:p>
          </p:txBody>
        </p:sp>
        <p:sp>
          <p:nvSpPr>
            <p:cNvPr id="11" name="Rectangle 10">
              <a:extLst>
                <a:ext uri="{FF2B5EF4-FFF2-40B4-BE49-F238E27FC236}">
                  <a16:creationId xmlns:a16="http://schemas.microsoft.com/office/drawing/2014/main" id="{6E935E5F-C576-4099-8C21-BE212D0168AF}"/>
                </a:ext>
              </a:extLst>
            </p:cNvPr>
            <p:cNvSpPr/>
            <p:nvPr/>
          </p:nvSpPr>
          <p:spPr>
            <a:xfrm>
              <a:off x="5236478" y="3996873"/>
              <a:ext cx="3237987" cy="90802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Calls appropriate kernel</a:t>
              </a:r>
            </a:p>
          </p:txBody>
        </p:sp>
        <p:sp>
          <p:nvSpPr>
            <p:cNvPr id="12" name="Rectangle 11">
              <a:extLst>
                <a:ext uri="{FF2B5EF4-FFF2-40B4-BE49-F238E27FC236}">
                  <a16:creationId xmlns:a16="http://schemas.microsoft.com/office/drawing/2014/main" id="{29030D61-30FB-44FB-BD5F-C6D363B2BEDD}"/>
                </a:ext>
              </a:extLst>
            </p:cNvPr>
            <p:cNvSpPr/>
            <p:nvPr/>
          </p:nvSpPr>
          <p:spPr>
            <a:xfrm>
              <a:off x="8998469" y="1790101"/>
              <a:ext cx="1916206" cy="953102"/>
            </a:xfrm>
            <a:prstGeom prst="rect">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HIP</a:t>
              </a:r>
            </a:p>
          </p:txBody>
        </p:sp>
        <p:sp>
          <p:nvSpPr>
            <p:cNvPr id="13" name="Rectangle 12">
              <a:extLst>
                <a:ext uri="{FF2B5EF4-FFF2-40B4-BE49-F238E27FC236}">
                  <a16:creationId xmlns:a16="http://schemas.microsoft.com/office/drawing/2014/main" id="{DB75B6B5-5DC1-429F-804B-941A742CDAC4}"/>
                </a:ext>
              </a:extLst>
            </p:cNvPr>
            <p:cNvSpPr/>
            <p:nvPr/>
          </p:nvSpPr>
          <p:spPr>
            <a:xfrm>
              <a:off x="8998469" y="3164102"/>
              <a:ext cx="1916206" cy="953102"/>
            </a:xfrm>
            <a:prstGeom prst="rect">
              <a:avLst/>
            </a:prstGeom>
            <a:solidFill>
              <a:srgbClr val="99663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OpenCL</a:t>
              </a:r>
            </a:p>
          </p:txBody>
        </p:sp>
        <p:cxnSp>
          <p:nvCxnSpPr>
            <p:cNvPr id="14" name="Straight Arrow Connector 13">
              <a:extLst>
                <a:ext uri="{FF2B5EF4-FFF2-40B4-BE49-F238E27FC236}">
                  <a16:creationId xmlns:a16="http://schemas.microsoft.com/office/drawing/2014/main" id="{84BF18BC-F7D5-4674-A808-8B722EDB9C49}"/>
                </a:ext>
              </a:extLst>
            </p:cNvPr>
            <p:cNvCxnSpPr>
              <a:stCxn id="6" idx="3"/>
              <a:endCxn id="13" idx="1"/>
            </p:cNvCxnSpPr>
            <p:nvPr/>
          </p:nvCxnSpPr>
          <p:spPr>
            <a:xfrm>
              <a:off x="7836608" y="3038599"/>
              <a:ext cx="1161861" cy="602054"/>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DE853E9-6EC6-451F-A2A7-2A025F57113B}"/>
                </a:ext>
              </a:extLst>
            </p:cNvPr>
            <p:cNvCxnSpPr>
              <a:stCxn id="6" idx="3"/>
              <a:endCxn id="12" idx="1"/>
            </p:cNvCxnSpPr>
            <p:nvPr/>
          </p:nvCxnSpPr>
          <p:spPr>
            <a:xfrm flipV="1">
              <a:off x="7836608" y="2266652"/>
              <a:ext cx="1161861" cy="771947"/>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Slide Number Placeholder 3">
            <a:extLst>
              <a:ext uri="{FF2B5EF4-FFF2-40B4-BE49-F238E27FC236}">
                <a16:creationId xmlns:a16="http://schemas.microsoft.com/office/drawing/2014/main" id="{C6734278-1FEF-4AE2-A2BF-6BA53ABD84D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127</a:t>
            </a:fld>
            <a:endParaRPr lang="en-US" dirty="0"/>
          </a:p>
        </p:txBody>
      </p:sp>
    </p:spTree>
    <p:extLst>
      <p:ext uri="{BB962C8B-B14F-4D97-AF65-F5344CB8AC3E}">
        <p14:creationId xmlns:p14="http://schemas.microsoft.com/office/powerpoint/2010/main" val="254950042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09600" y="1143000"/>
            <a:ext cx="11029024" cy="5105399"/>
          </a:xfrm>
        </p:spPr>
        <p:txBody>
          <a:bodyPr vert="horz" lIns="91440" tIns="45720" rIns="91440" bIns="45720" rtlCol="0" anchor="t">
            <a:normAutofit/>
          </a:bodyPr>
          <a:lstStyle/>
          <a:p>
            <a:pPr marL="457200" indent="-457200">
              <a:buFont typeface="Arial" panose="020B0604020202020204" pitchFamily="34" charset="0"/>
              <a:buChar char="•"/>
            </a:pPr>
            <a:r>
              <a:rPr lang="en-US" dirty="0">
                <a:latin typeface="Myriad Pro"/>
              </a:rPr>
              <a:t>Codebase and simulator aren't optimized for each other</a:t>
            </a:r>
            <a:endParaRPr lang="en-US" dirty="0"/>
          </a:p>
          <a:p>
            <a:pPr marL="457200" indent="-457200">
              <a:buFont typeface="Arial" panose="020B0604020202020204" pitchFamily="34" charset="0"/>
              <a:buChar char="•"/>
            </a:pPr>
            <a:r>
              <a:rPr lang="en-US" dirty="0">
                <a:latin typeface="Myriad Pro"/>
              </a:rPr>
              <a:t>Example: </a:t>
            </a:r>
            <a:r>
              <a:rPr lang="en-US" dirty="0" err="1">
                <a:latin typeface="Myriad Pro"/>
              </a:rPr>
              <a:t>MIOpen</a:t>
            </a:r>
            <a:r>
              <a:rPr lang="en-US" dirty="0">
                <a:latin typeface="Myriad Pro"/>
              </a:rPr>
              <a:t> uses OpenCL kernels</a:t>
            </a:r>
          </a:p>
          <a:p>
            <a:pPr marL="914400" lvl="1" indent="-457200">
              <a:buFont typeface="Arial" panose="020B0604020202020204" pitchFamily="34" charset="0"/>
              <a:buChar char="•"/>
            </a:pPr>
            <a:r>
              <a:rPr lang="en-US" dirty="0"/>
              <a:t>Requires online compilation </a:t>
            </a:r>
            <a:r>
              <a:rPr lang="en-US" dirty="0">
                <a:sym typeface="Wingdings" panose="05000000000000000000" pitchFamily="2" charset="2"/>
              </a:rPr>
              <a:t> slow, unsupported in gem5</a:t>
            </a:r>
            <a:endParaRPr lang="en-US" dirty="0"/>
          </a:p>
          <a:p>
            <a:pPr marL="1714500" lvl="3" indent="-342900">
              <a:buFont typeface="Arial" panose="020B0604020202020204" pitchFamily="34" charset="0"/>
              <a:buChar char="•"/>
            </a:pPr>
            <a:endParaRPr lang="en-US" dirty="0"/>
          </a:p>
          <a:p>
            <a:pPr marL="457200" indent="-457200">
              <a:buFont typeface="Arial" panose="020B0604020202020204" pitchFamily="34" charset="0"/>
              <a:buChar char="•"/>
            </a:pPr>
            <a:r>
              <a:rPr lang="en-US" dirty="0"/>
              <a:t>Solution:</a:t>
            </a:r>
          </a:p>
          <a:p>
            <a:pPr marL="914400" lvl="1" indent="-457200">
              <a:buFont typeface="Arial" panose="020B0604020202020204" pitchFamily="34" charset="0"/>
              <a:buChar char="•"/>
            </a:pPr>
            <a:r>
              <a:rPr lang="en-US" dirty="0"/>
              <a:t>Generate kernel files ahead of time for desired GPU</a:t>
            </a:r>
          </a:p>
          <a:p>
            <a:pPr marL="914400" lvl="1" indent="-457200">
              <a:buFont typeface="Arial" panose="020B0604020202020204" pitchFamily="34" charset="0"/>
              <a:buChar char="•"/>
            </a:pPr>
            <a:r>
              <a:rPr lang="en-US" dirty="0"/>
              <a:t>Link kernel files into Docker container</a:t>
            </a:r>
          </a:p>
          <a:p>
            <a:pPr marL="1257300" lvl="2" indent="-342900">
              <a:buFont typeface="Arial" panose="020B0604020202020204" pitchFamily="34" charset="0"/>
              <a:buChar char="•"/>
            </a:pPr>
            <a:r>
              <a:rPr lang="en-US" dirty="0"/>
              <a:t>Avoid re-generating kernels</a:t>
            </a:r>
          </a:p>
          <a:p>
            <a:pPr marL="1257300" lvl="2" indent="-342900">
              <a:buFont typeface="Arial" panose="020B0604020202020204" pitchFamily="34" charset="0"/>
              <a:buChar char="•"/>
            </a:pPr>
            <a:r>
              <a:rPr lang="en-US" dirty="0"/>
              <a:t>Reduces simulation time</a:t>
            </a:r>
          </a:p>
        </p:txBody>
      </p:sp>
      <p:sp>
        <p:nvSpPr>
          <p:cNvPr id="3" name="Title 2"/>
          <p:cNvSpPr>
            <a:spLocks noGrp="1"/>
          </p:cNvSpPr>
          <p:nvPr>
            <p:ph type="title"/>
          </p:nvPr>
        </p:nvSpPr>
        <p:spPr>
          <a:xfrm>
            <a:off x="838199" y="155220"/>
            <a:ext cx="10800425" cy="828191"/>
          </a:xfrm>
        </p:spPr>
        <p:txBody>
          <a:bodyPr/>
          <a:lstStyle/>
          <a:p>
            <a:r>
              <a:rPr lang="en-US" dirty="0">
                <a:latin typeface="Myriad Pro"/>
              </a:rPr>
              <a:t>Running ML Applications in gem5</a:t>
            </a:r>
            <a:endParaRPr lang="en-US"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128</a:t>
            </a:fld>
            <a:endParaRPr lang="en-US"/>
          </a:p>
        </p:txBody>
      </p:sp>
      <p:sp>
        <p:nvSpPr>
          <p:cNvPr id="5" name="Rectangle 4">
            <a:extLst>
              <a:ext uri="{FF2B5EF4-FFF2-40B4-BE49-F238E27FC236}">
                <a16:creationId xmlns:a16="http://schemas.microsoft.com/office/drawing/2014/main" id="{93F692C6-3E3E-4E27-8F0F-D5F1ACAC2D6B}"/>
              </a:ext>
            </a:extLst>
          </p:cNvPr>
          <p:cNvSpPr/>
          <p:nvPr/>
        </p:nvSpPr>
        <p:spPr>
          <a:xfrm>
            <a:off x="1600200" y="6010531"/>
            <a:ext cx="8561173"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D67F00"/>
                </a:solidFill>
              </a:rPr>
              <a:t>Mostly automated process eases adoption by new users</a:t>
            </a:r>
          </a:p>
        </p:txBody>
      </p:sp>
    </p:spTree>
    <p:extLst>
      <p:ext uri="{BB962C8B-B14F-4D97-AF65-F5344CB8AC3E}">
        <p14:creationId xmlns:p14="http://schemas.microsoft.com/office/powerpoint/2010/main" val="3334551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828B9-3163-4694-ACE2-0EC1C339B1E9}"/>
              </a:ext>
            </a:extLst>
          </p:cNvPr>
          <p:cNvSpPr>
            <a:spLocks noGrp="1"/>
          </p:cNvSpPr>
          <p:nvPr>
            <p:ph type="title"/>
          </p:nvPr>
        </p:nvSpPr>
        <p:spPr>
          <a:xfrm>
            <a:off x="609600" y="107898"/>
            <a:ext cx="11582400" cy="1143000"/>
          </a:xfrm>
        </p:spPr>
        <p:txBody>
          <a:bodyPr/>
          <a:lstStyle/>
          <a:p>
            <a:r>
              <a:rPr lang="en-US" dirty="0"/>
              <a:t>Ex. gem5-resources README (</a:t>
            </a:r>
            <a:r>
              <a:rPr lang="en-US" dirty="0" err="1"/>
              <a:t>DNNMark</a:t>
            </a:r>
            <a:r>
              <a:rPr lang="en-US" dirty="0"/>
              <a:t>)</a:t>
            </a:r>
          </a:p>
        </p:txBody>
      </p:sp>
      <p:pic>
        <p:nvPicPr>
          <p:cNvPr id="5" name="Content Placeholder 4" descr="A picture containing text&#10;&#10;Description automatically generated">
            <a:extLst>
              <a:ext uri="{FF2B5EF4-FFF2-40B4-BE49-F238E27FC236}">
                <a16:creationId xmlns:a16="http://schemas.microsoft.com/office/drawing/2014/main" id="{9CB5380B-0B5D-457E-BE3B-B305EF72178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1066800"/>
            <a:ext cx="10363200" cy="5713046"/>
          </a:xfrm>
        </p:spPr>
      </p:pic>
    </p:spTree>
    <p:extLst>
      <p:ext uri="{BB962C8B-B14F-4D97-AF65-F5344CB8AC3E}">
        <p14:creationId xmlns:p14="http://schemas.microsoft.com/office/powerpoint/2010/main" val="3498205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3E76A-9F40-60E3-6711-4F05546F5996}"/>
              </a:ext>
            </a:extLst>
          </p:cNvPr>
          <p:cNvSpPr>
            <a:spLocks noGrp="1"/>
          </p:cNvSpPr>
          <p:nvPr>
            <p:ph type="title"/>
          </p:nvPr>
        </p:nvSpPr>
        <p:spPr/>
        <p:txBody>
          <a:bodyPr/>
          <a:lstStyle/>
          <a:p>
            <a:r>
              <a:rPr lang="en-US" dirty="0"/>
              <a:t>Methodology</a:t>
            </a:r>
          </a:p>
        </p:txBody>
      </p:sp>
      <p:sp>
        <p:nvSpPr>
          <p:cNvPr id="3" name="Content Placeholder 2">
            <a:extLst>
              <a:ext uri="{FF2B5EF4-FFF2-40B4-BE49-F238E27FC236}">
                <a16:creationId xmlns:a16="http://schemas.microsoft.com/office/drawing/2014/main" id="{EF1F60D1-7992-6BCB-CBE9-B551FA0E6E2B}"/>
              </a:ext>
            </a:extLst>
          </p:cNvPr>
          <p:cNvSpPr>
            <a:spLocks noGrp="1"/>
          </p:cNvSpPr>
          <p:nvPr>
            <p:ph idx="1"/>
          </p:nvPr>
        </p:nvSpPr>
        <p:spPr>
          <a:xfrm>
            <a:off x="609600" y="1143000"/>
            <a:ext cx="10971213" cy="4921302"/>
          </a:xfrm>
        </p:spPr>
        <p:txBody>
          <a:bodyPr/>
          <a:lstStyle/>
          <a:p>
            <a:pPr>
              <a:buFont typeface="Arial" pitchFamily="34" charset="0"/>
              <a:buChar char="•"/>
            </a:pPr>
            <a:r>
              <a:rPr lang="en-US" sz="2700" dirty="0">
                <a:latin typeface="+mj-lt"/>
              </a:rPr>
              <a:t> Created ~60 hand-tuned assembly kernel microbenchmarks</a:t>
            </a:r>
          </a:p>
          <a:p>
            <a:pPr lvl="1">
              <a:buFont typeface="Arial" pitchFamily="34" charset="0"/>
              <a:buChar char="•"/>
            </a:pPr>
            <a:r>
              <a:rPr lang="en-US" sz="2300" dirty="0">
                <a:latin typeface="+mj-lt"/>
              </a:rPr>
              <a:t>Enables isolating behavior of different components</a:t>
            </a:r>
          </a:p>
          <a:p>
            <a:pPr lvl="1">
              <a:buFont typeface="Arial" pitchFamily="34" charset="0"/>
              <a:buChar char="•"/>
            </a:pPr>
            <a:r>
              <a:rPr lang="en-US" sz="2300" dirty="0">
                <a:latin typeface="+mj-lt"/>
              </a:rPr>
              <a:t>Target latency, bandwidth, size, and/or # of levels</a:t>
            </a:r>
          </a:p>
          <a:p>
            <a:pPr lvl="1">
              <a:buFont typeface="Arial" pitchFamily="34" charset="0"/>
              <a:buChar char="•"/>
            </a:pPr>
            <a:r>
              <a:rPr lang="en-US" sz="2300" dirty="0">
                <a:latin typeface="+mj-lt"/>
              </a:rPr>
              <a:t>Atomic operations (with and without conflicts), L1 I$, L1 D$, L2$, LDS, Main Memory, TLB/Page Table, Max FLOPs, MFMA operations, arithmetic latency, …</a:t>
            </a:r>
          </a:p>
          <a:p>
            <a:pPr lvl="1">
              <a:buFont typeface="Arial" pitchFamily="34" charset="0"/>
              <a:buChar char="•"/>
            </a:pPr>
            <a:r>
              <a:rPr lang="en-US" sz="2300" dirty="0">
                <a:solidFill>
                  <a:srgbClr val="D67F00"/>
                </a:solidFill>
                <a:latin typeface="+mj-lt"/>
              </a:rPr>
              <a:t>Focus on memory</a:t>
            </a:r>
            <a:r>
              <a:rPr lang="en-US" sz="2300" dirty="0">
                <a:latin typeface="+mj-lt"/>
              </a:rPr>
              <a:t>: initial tests showed it has biggest gap relative to real HW</a:t>
            </a:r>
          </a:p>
          <a:p>
            <a:pPr marL="449711" lvl="1" indent="0">
              <a:buSzPct val="100000"/>
              <a:tabLst>
                <a:tab pos="603143" algn="l"/>
                <a:tab pos="1206287" algn="l"/>
                <a:tab pos="1809429" algn="l"/>
                <a:tab pos="2412573" algn="l"/>
                <a:tab pos="3015716" algn="l"/>
                <a:tab pos="3618859" algn="l"/>
                <a:tab pos="4222002" algn="l"/>
                <a:tab pos="4825145" algn="l"/>
                <a:tab pos="5428288" algn="l"/>
                <a:tab pos="6031432" algn="l"/>
                <a:tab pos="6634574" algn="l"/>
                <a:tab pos="7237718" algn="l"/>
              </a:tabLst>
            </a:pPr>
            <a:endParaRPr lang="en-US" sz="2200" dirty="0">
              <a:latin typeface="+mj-lt"/>
            </a:endParaRPr>
          </a:p>
          <a:p>
            <a:pPr>
              <a:buFont typeface="Arial" pitchFamily="34" charset="0"/>
              <a:buChar char="•"/>
            </a:pPr>
            <a:r>
              <a:rPr lang="en-US" sz="2600" b="1" dirty="0">
                <a:solidFill>
                  <a:srgbClr val="D25000"/>
                </a:solidFill>
                <a:latin typeface="+mj-lt"/>
              </a:rPr>
              <a:t> </a:t>
            </a:r>
            <a:r>
              <a:rPr lang="en-US" sz="2600" b="1" dirty="0">
                <a:solidFill>
                  <a:srgbClr val="D67F00"/>
                </a:solidFill>
                <a:latin typeface="+mj-lt"/>
              </a:rPr>
              <a:t>Compare </a:t>
            </a:r>
            <a:r>
              <a:rPr lang="en-US" sz="2600" b="1" dirty="0" err="1">
                <a:solidFill>
                  <a:srgbClr val="D67F00"/>
                </a:solidFill>
                <a:latin typeface="+mj-lt"/>
              </a:rPr>
              <a:t>uBench</a:t>
            </a:r>
            <a:r>
              <a:rPr lang="en-US" sz="2600" b="1" dirty="0">
                <a:solidFill>
                  <a:srgbClr val="D67F00"/>
                </a:solidFill>
                <a:latin typeface="+mj-lt"/>
              </a:rPr>
              <a:t> gem5 vs. real GPU output with GAP	</a:t>
            </a:r>
          </a:p>
          <a:p>
            <a:pPr lvl="1">
              <a:buFont typeface="Arial" pitchFamily="34" charset="0"/>
              <a:buChar char="•"/>
            </a:pPr>
            <a:r>
              <a:rPr lang="en-US" sz="2200" dirty="0">
                <a:solidFill>
                  <a:schemeClr val="tx1"/>
                </a:solidFill>
                <a:latin typeface="+mj-lt"/>
              </a:rPr>
              <a:t>Target corresponding statistics in gem5 and </a:t>
            </a:r>
            <a:r>
              <a:rPr lang="en-US" sz="2200" dirty="0" err="1">
                <a:solidFill>
                  <a:schemeClr val="tx1"/>
                </a:solidFill>
                <a:latin typeface="+mj-lt"/>
              </a:rPr>
              <a:t>ROCm</a:t>
            </a:r>
            <a:r>
              <a:rPr lang="en-US" sz="2200" dirty="0">
                <a:solidFill>
                  <a:schemeClr val="tx1"/>
                </a:solidFill>
                <a:latin typeface="+mj-lt"/>
              </a:rPr>
              <a:t> profilers</a:t>
            </a:r>
          </a:p>
          <a:p>
            <a:pPr lvl="1">
              <a:buFont typeface="Arial" pitchFamily="34" charset="0"/>
              <a:buChar char="•"/>
            </a:pPr>
            <a:r>
              <a:rPr lang="en-US" sz="2200" dirty="0">
                <a:solidFill>
                  <a:srgbClr val="D67F00"/>
                </a:solidFill>
                <a:latin typeface="+mj-lt"/>
              </a:rPr>
              <a:t>Use results to </a:t>
            </a:r>
            <a:r>
              <a:rPr lang="en-US" sz="2200" b="1" dirty="0">
                <a:solidFill>
                  <a:srgbClr val="D67F00"/>
                </a:solidFill>
                <a:latin typeface="+mj-lt"/>
              </a:rPr>
              <a:t>iteratively refine </a:t>
            </a:r>
            <a:r>
              <a:rPr lang="en-US" sz="2200" dirty="0">
                <a:solidFill>
                  <a:srgbClr val="D67F00"/>
                </a:solidFill>
                <a:latin typeface="+mj-lt"/>
              </a:rPr>
              <a:t>– next slides show some of optimizations</a:t>
            </a:r>
          </a:p>
          <a:p>
            <a:pPr lvl="1">
              <a:buFont typeface="Arial" pitchFamily="34" charset="0"/>
              <a:buChar char="•"/>
            </a:pPr>
            <a:r>
              <a:rPr lang="en-US" sz="2200" dirty="0">
                <a:solidFill>
                  <a:schemeClr val="tx1"/>
                </a:solidFill>
                <a:latin typeface="+mj-lt"/>
              </a:rPr>
              <a:t>Leverage combination of patents, publicly disclosed info, reverse engineering</a:t>
            </a:r>
          </a:p>
        </p:txBody>
      </p:sp>
      <p:sp>
        <p:nvSpPr>
          <p:cNvPr id="6" name="Slide Number Placeholder 3">
            <a:extLst>
              <a:ext uri="{FF2B5EF4-FFF2-40B4-BE49-F238E27FC236}">
                <a16:creationId xmlns:a16="http://schemas.microsoft.com/office/drawing/2014/main" id="{4C330848-F414-68A9-B2C5-8467830A08A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13</a:t>
            </a:fld>
            <a:endParaRPr lang="en-US" dirty="0"/>
          </a:p>
        </p:txBody>
      </p:sp>
    </p:spTree>
    <p:extLst>
      <p:ext uri="{BB962C8B-B14F-4D97-AF65-F5344CB8AC3E}">
        <p14:creationId xmlns:p14="http://schemas.microsoft.com/office/powerpoint/2010/main" val="32925413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B97D0-FB02-405A-B68B-5F0DAC89F2AF}"/>
              </a:ext>
            </a:extLst>
          </p:cNvPr>
          <p:cNvSpPr>
            <a:spLocks noGrp="1"/>
          </p:cNvSpPr>
          <p:nvPr>
            <p:ph type="title"/>
          </p:nvPr>
        </p:nvSpPr>
        <p:spPr/>
        <p:txBody>
          <a:bodyPr/>
          <a:lstStyle/>
          <a:p>
            <a:r>
              <a:rPr lang="en-US" dirty="0"/>
              <a:t>Validating gem5 Vega GPU configuration</a:t>
            </a:r>
          </a:p>
        </p:txBody>
      </p:sp>
      <p:sp>
        <p:nvSpPr>
          <p:cNvPr id="3" name="Content Placeholder 2">
            <a:extLst>
              <a:ext uri="{FF2B5EF4-FFF2-40B4-BE49-F238E27FC236}">
                <a16:creationId xmlns:a16="http://schemas.microsoft.com/office/drawing/2014/main" id="{14A83DBA-4E05-4C73-BE91-E6A01814D797}"/>
              </a:ext>
            </a:extLst>
          </p:cNvPr>
          <p:cNvSpPr>
            <a:spLocks noGrp="1"/>
          </p:cNvSpPr>
          <p:nvPr>
            <p:ph idx="1"/>
          </p:nvPr>
        </p:nvSpPr>
        <p:spPr>
          <a:xfrm>
            <a:off x="609600" y="1143000"/>
            <a:ext cx="11277600" cy="1062038"/>
          </a:xfrm>
        </p:spPr>
        <p:txBody>
          <a:bodyPr/>
          <a:lstStyle/>
          <a:p>
            <a:pPr marL="457200" indent="-457200">
              <a:buFont typeface="Arial" panose="020B0604020202020204" pitchFamily="34" charset="0"/>
              <a:buChar char="•"/>
            </a:pPr>
            <a:r>
              <a:rPr lang="en-US" sz="2400" dirty="0"/>
              <a:t>Validated Vega GPU configuration against Vega 56 GPU</a:t>
            </a:r>
          </a:p>
          <a:p>
            <a:pPr marL="457200" indent="-457200">
              <a:buFont typeface="Arial" panose="020B0604020202020204" pitchFamily="34" charset="0"/>
              <a:buChar char="•"/>
            </a:pPr>
            <a:r>
              <a:rPr lang="en-US" sz="2400" dirty="0"/>
              <a:t>Ran sets of GEMMs sequentially and concurrently with CU masking &amp; streams</a:t>
            </a:r>
          </a:p>
        </p:txBody>
      </p:sp>
      <p:sp>
        <p:nvSpPr>
          <p:cNvPr id="4" name="Slide Number Placeholder 3">
            <a:extLst>
              <a:ext uri="{FF2B5EF4-FFF2-40B4-BE49-F238E27FC236}">
                <a16:creationId xmlns:a16="http://schemas.microsoft.com/office/drawing/2014/main" id="{2E715EFC-FED3-404A-88A1-1BA23579F7F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130</a:t>
            </a:fld>
            <a:endParaRPr lang="en-US" dirty="0"/>
          </a:p>
        </p:txBody>
      </p:sp>
      <p:sp>
        <p:nvSpPr>
          <p:cNvPr id="5" name="CustomShape 8">
            <a:extLst>
              <a:ext uri="{FF2B5EF4-FFF2-40B4-BE49-F238E27FC236}">
                <a16:creationId xmlns:a16="http://schemas.microsoft.com/office/drawing/2014/main" id="{33B43560-2DA4-4744-B9D8-650EB7043414}"/>
              </a:ext>
            </a:extLst>
          </p:cNvPr>
          <p:cNvSpPr/>
          <p:nvPr/>
        </p:nvSpPr>
        <p:spPr>
          <a:xfrm>
            <a:off x="1076811" y="6284296"/>
            <a:ext cx="4485789" cy="42130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lstStyle/>
          <a:p>
            <a:pPr lvl="1"/>
            <a:r>
              <a:rPr lang="en-US" sz="2000" b="1" spc="-1" dirty="0">
                <a:latin typeface="Calibri"/>
              </a:rPr>
              <a:t>Average: 6% (Worst case: 10%)</a:t>
            </a:r>
          </a:p>
        </p:txBody>
      </p:sp>
      <p:pic>
        <p:nvPicPr>
          <p:cNvPr id="6" name="Picture 6" descr="Chart, bar chart&#10;&#10;Description automatically generated">
            <a:extLst>
              <a:ext uri="{FF2B5EF4-FFF2-40B4-BE49-F238E27FC236}">
                <a16:creationId xmlns:a16="http://schemas.microsoft.com/office/drawing/2014/main" id="{578315B0-43F7-4B8B-8077-A50BA80DE478}"/>
              </a:ext>
            </a:extLst>
          </p:cNvPr>
          <p:cNvPicPr>
            <a:picLocks noChangeAspect="1"/>
          </p:cNvPicPr>
          <p:nvPr/>
        </p:nvPicPr>
        <p:blipFill rotWithShape="1">
          <a:blip r:embed="rId3"/>
          <a:srcRect l="1015" t="1790" r="1273" b="1146"/>
          <a:stretch/>
        </p:blipFill>
        <p:spPr>
          <a:xfrm>
            <a:off x="1076811" y="2097006"/>
            <a:ext cx="4485789" cy="4187290"/>
          </a:xfrm>
          <a:prstGeom prst="rect">
            <a:avLst/>
          </a:prstGeom>
        </p:spPr>
      </p:pic>
      <p:sp>
        <p:nvSpPr>
          <p:cNvPr id="7" name="CustomShape 8">
            <a:extLst>
              <a:ext uri="{FF2B5EF4-FFF2-40B4-BE49-F238E27FC236}">
                <a16:creationId xmlns:a16="http://schemas.microsoft.com/office/drawing/2014/main" id="{D2449B2F-2DDC-4468-B1F2-397C7017B127}"/>
              </a:ext>
            </a:extLst>
          </p:cNvPr>
          <p:cNvSpPr/>
          <p:nvPr/>
        </p:nvSpPr>
        <p:spPr>
          <a:xfrm>
            <a:off x="6712845" y="6284296"/>
            <a:ext cx="3795507" cy="42130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lstStyle/>
          <a:p>
            <a:pPr algn="ctr"/>
            <a:r>
              <a:rPr lang="en-US" sz="2000" b="1" spc="-1" dirty="0">
                <a:latin typeface="Calibri"/>
              </a:rPr>
              <a:t>Average: 6% (Worst case: 7%)</a:t>
            </a:r>
          </a:p>
        </p:txBody>
      </p:sp>
      <p:pic>
        <p:nvPicPr>
          <p:cNvPr id="8" name="Picture 9" descr="Chart, bar chart&#10;&#10;Description automatically generated">
            <a:extLst>
              <a:ext uri="{FF2B5EF4-FFF2-40B4-BE49-F238E27FC236}">
                <a16:creationId xmlns:a16="http://schemas.microsoft.com/office/drawing/2014/main" id="{A92C7008-FC33-4B2F-8B3B-3913854C366A}"/>
              </a:ext>
            </a:extLst>
          </p:cNvPr>
          <p:cNvPicPr>
            <a:picLocks noChangeAspect="1"/>
          </p:cNvPicPr>
          <p:nvPr/>
        </p:nvPicPr>
        <p:blipFill rotWithShape="1">
          <a:blip r:embed="rId4"/>
          <a:srcRect l="770" t="1882" r="976" b="1506"/>
          <a:stretch/>
        </p:blipFill>
        <p:spPr>
          <a:xfrm>
            <a:off x="6293746" y="2097006"/>
            <a:ext cx="4633707" cy="4125280"/>
          </a:xfrm>
          <a:prstGeom prst="rect">
            <a:avLst/>
          </a:prstGeom>
        </p:spPr>
      </p:pic>
      <p:sp>
        <p:nvSpPr>
          <p:cNvPr id="9" name="TextBox 8">
            <a:extLst>
              <a:ext uri="{FF2B5EF4-FFF2-40B4-BE49-F238E27FC236}">
                <a16:creationId xmlns:a16="http://schemas.microsoft.com/office/drawing/2014/main" id="{AC08CCCB-3DE4-4CC4-9FB8-4F8C07EE1968}"/>
              </a:ext>
            </a:extLst>
          </p:cNvPr>
          <p:cNvSpPr txBox="1"/>
          <p:nvPr/>
        </p:nvSpPr>
        <p:spPr>
          <a:xfrm rot="16200000">
            <a:off x="-631856" y="4279301"/>
            <a:ext cx="3048004" cy="369332"/>
          </a:xfrm>
          <a:prstGeom prst="rect">
            <a:avLst/>
          </a:prstGeom>
          <a:noFill/>
        </p:spPr>
        <p:txBody>
          <a:bodyPr wrap="square" rtlCol="0">
            <a:spAutoFit/>
          </a:bodyPr>
          <a:lstStyle/>
          <a:p>
            <a:pPr algn="ctr"/>
            <a:r>
              <a:rPr lang="en-US" b="1" dirty="0"/>
              <a:t>Speedup</a:t>
            </a:r>
          </a:p>
        </p:txBody>
      </p:sp>
      <p:sp>
        <p:nvSpPr>
          <p:cNvPr id="10" name="TextBox 9">
            <a:extLst>
              <a:ext uri="{FF2B5EF4-FFF2-40B4-BE49-F238E27FC236}">
                <a16:creationId xmlns:a16="http://schemas.microsoft.com/office/drawing/2014/main" id="{9D2A27A2-1F0B-4D16-8143-7A9AEBE4FDC2}"/>
              </a:ext>
            </a:extLst>
          </p:cNvPr>
          <p:cNvSpPr txBox="1"/>
          <p:nvPr/>
        </p:nvSpPr>
        <p:spPr>
          <a:xfrm rot="16200000">
            <a:off x="4766122" y="4126900"/>
            <a:ext cx="2743201" cy="369332"/>
          </a:xfrm>
          <a:prstGeom prst="rect">
            <a:avLst/>
          </a:prstGeom>
          <a:noFill/>
        </p:spPr>
        <p:txBody>
          <a:bodyPr wrap="square" rtlCol="0">
            <a:spAutoFit/>
          </a:bodyPr>
          <a:lstStyle/>
          <a:p>
            <a:pPr algn="ctr"/>
            <a:r>
              <a:rPr lang="en-US" b="1" dirty="0"/>
              <a:t># Dynamic Instructions</a:t>
            </a:r>
          </a:p>
        </p:txBody>
      </p:sp>
    </p:spTree>
    <p:extLst>
      <p:ext uri="{BB962C8B-B14F-4D97-AF65-F5344CB8AC3E}">
        <p14:creationId xmlns:p14="http://schemas.microsoft.com/office/powerpoint/2010/main" val="310752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12F0115-4157-4491-ACFB-CE4446BB71F7}"/>
              </a:ext>
            </a:extLst>
          </p:cNvPr>
          <p:cNvSpPr>
            <a:spLocks noGrp="1"/>
          </p:cNvSpPr>
          <p:nvPr>
            <p:ph type="title"/>
          </p:nvPr>
        </p:nvSpPr>
        <p:spPr/>
        <p:txBody>
          <a:bodyPr/>
          <a:lstStyle/>
          <a:p>
            <a:r>
              <a:rPr lang="en-US" dirty="0"/>
              <a:t>Flow of a ML Application</a:t>
            </a:r>
          </a:p>
        </p:txBody>
      </p:sp>
      <p:sp>
        <p:nvSpPr>
          <p:cNvPr id="7" name="Rectangle 6">
            <a:extLst>
              <a:ext uri="{FF2B5EF4-FFF2-40B4-BE49-F238E27FC236}">
                <a16:creationId xmlns:a16="http://schemas.microsoft.com/office/drawing/2014/main" id="{1E062CDC-AF3C-4DBE-9313-B61B43B89AE0}"/>
              </a:ext>
            </a:extLst>
          </p:cNvPr>
          <p:cNvSpPr/>
          <p:nvPr/>
        </p:nvSpPr>
        <p:spPr>
          <a:xfrm>
            <a:off x="2057400" y="1621841"/>
            <a:ext cx="6356051" cy="525163"/>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ML Framework Application</a:t>
            </a:r>
          </a:p>
        </p:txBody>
      </p:sp>
      <p:sp>
        <p:nvSpPr>
          <p:cNvPr id="8" name="Rectangle 7">
            <a:extLst>
              <a:ext uri="{FF2B5EF4-FFF2-40B4-BE49-F238E27FC236}">
                <a16:creationId xmlns:a16="http://schemas.microsoft.com/office/drawing/2014/main" id="{770C7505-DC10-4B8C-A3AB-34E061D2F41F}"/>
              </a:ext>
            </a:extLst>
          </p:cNvPr>
          <p:cNvSpPr/>
          <p:nvPr/>
        </p:nvSpPr>
        <p:spPr>
          <a:xfrm>
            <a:off x="2057401" y="2640622"/>
            <a:ext cx="1920240" cy="530938"/>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Caffe</a:t>
            </a:r>
            <a:endParaRPr lang="en-US" dirty="0">
              <a:solidFill>
                <a:schemeClr val="bg1"/>
              </a:solidFill>
            </a:endParaRPr>
          </a:p>
        </p:txBody>
      </p:sp>
      <p:sp>
        <p:nvSpPr>
          <p:cNvPr id="9" name="Rectangle 8">
            <a:extLst>
              <a:ext uri="{FF2B5EF4-FFF2-40B4-BE49-F238E27FC236}">
                <a16:creationId xmlns:a16="http://schemas.microsoft.com/office/drawing/2014/main" id="{BD8893B5-A575-4FB1-8003-12042EE90A2C}"/>
              </a:ext>
            </a:extLst>
          </p:cNvPr>
          <p:cNvSpPr/>
          <p:nvPr/>
        </p:nvSpPr>
        <p:spPr>
          <a:xfrm>
            <a:off x="4275955" y="2640621"/>
            <a:ext cx="1920240" cy="530937"/>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TensorFlow</a:t>
            </a:r>
            <a:endParaRPr lang="en-US" dirty="0">
              <a:solidFill>
                <a:schemeClr val="bg1"/>
              </a:solidFill>
            </a:endParaRPr>
          </a:p>
        </p:txBody>
      </p:sp>
      <p:sp>
        <p:nvSpPr>
          <p:cNvPr id="10" name="Rectangle 9">
            <a:extLst>
              <a:ext uri="{FF2B5EF4-FFF2-40B4-BE49-F238E27FC236}">
                <a16:creationId xmlns:a16="http://schemas.microsoft.com/office/drawing/2014/main" id="{D81AB274-2F46-44EB-A89D-138BC2A08A65}"/>
              </a:ext>
            </a:extLst>
          </p:cNvPr>
          <p:cNvSpPr/>
          <p:nvPr/>
        </p:nvSpPr>
        <p:spPr>
          <a:xfrm>
            <a:off x="6493212" y="2622740"/>
            <a:ext cx="1920240" cy="548818"/>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Other Frameworks</a:t>
            </a:r>
          </a:p>
        </p:txBody>
      </p:sp>
      <p:sp>
        <p:nvSpPr>
          <p:cNvPr id="11" name="Rectangle 10">
            <a:extLst>
              <a:ext uri="{FF2B5EF4-FFF2-40B4-BE49-F238E27FC236}">
                <a16:creationId xmlns:a16="http://schemas.microsoft.com/office/drawing/2014/main" id="{D0AFAFFB-51C4-4CE8-80F3-A27C94EDA561}"/>
              </a:ext>
            </a:extLst>
          </p:cNvPr>
          <p:cNvSpPr/>
          <p:nvPr/>
        </p:nvSpPr>
        <p:spPr>
          <a:xfrm>
            <a:off x="2057400" y="3786475"/>
            <a:ext cx="9715753" cy="475735"/>
          </a:xfrm>
          <a:prstGeom prst="rect">
            <a:avLst/>
          </a:prstGeom>
          <a:solidFill>
            <a:srgbClr val="D67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MIOpen</a:t>
            </a:r>
            <a:endParaRPr lang="en-US" dirty="0">
              <a:solidFill>
                <a:schemeClr val="bg1"/>
              </a:solidFill>
            </a:endParaRPr>
          </a:p>
        </p:txBody>
      </p:sp>
      <p:sp>
        <p:nvSpPr>
          <p:cNvPr id="12" name="Rectangle 11">
            <a:extLst>
              <a:ext uri="{FF2B5EF4-FFF2-40B4-BE49-F238E27FC236}">
                <a16:creationId xmlns:a16="http://schemas.microsoft.com/office/drawing/2014/main" id="{020866A3-32DD-4BB5-864B-2F94264EF32E}"/>
              </a:ext>
            </a:extLst>
          </p:cNvPr>
          <p:cNvSpPr/>
          <p:nvPr/>
        </p:nvSpPr>
        <p:spPr>
          <a:xfrm>
            <a:off x="2068396" y="4663442"/>
            <a:ext cx="3795069" cy="662032"/>
          </a:xfrm>
          <a:prstGeom prst="rect">
            <a:avLst/>
          </a:prstGeom>
          <a:solidFill>
            <a:srgbClr val="ED1C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ROCm</a:t>
            </a:r>
            <a:r>
              <a:rPr lang="en-US" dirty="0">
                <a:solidFill>
                  <a:schemeClr val="bg1"/>
                </a:solidFill>
              </a:rPr>
              <a:t> User-level Software </a:t>
            </a:r>
            <a:br>
              <a:rPr lang="en-US" dirty="0">
                <a:solidFill>
                  <a:schemeClr val="bg1"/>
                </a:solidFill>
              </a:rPr>
            </a:br>
            <a:r>
              <a:rPr lang="en-US" dirty="0">
                <a:solidFill>
                  <a:schemeClr val="bg1"/>
                </a:solidFill>
              </a:rPr>
              <a:t>(runtime, driver)</a:t>
            </a:r>
          </a:p>
        </p:txBody>
      </p:sp>
      <p:sp>
        <p:nvSpPr>
          <p:cNvPr id="13" name="Rectangle 12">
            <a:extLst>
              <a:ext uri="{FF2B5EF4-FFF2-40B4-BE49-F238E27FC236}">
                <a16:creationId xmlns:a16="http://schemas.microsoft.com/office/drawing/2014/main" id="{3AF46058-1032-41F9-BE87-0D64ADC9F619}"/>
              </a:ext>
            </a:extLst>
          </p:cNvPr>
          <p:cNvSpPr/>
          <p:nvPr/>
        </p:nvSpPr>
        <p:spPr>
          <a:xfrm>
            <a:off x="2730500" y="5819091"/>
            <a:ext cx="2479942" cy="475735"/>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CPUs</a:t>
            </a:r>
          </a:p>
        </p:txBody>
      </p:sp>
      <p:cxnSp>
        <p:nvCxnSpPr>
          <p:cNvPr id="14" name="Straight Arrow Connector 13">
            <a:extLst>
              <a:ext uri="{FF2B5EF4-FFF2-40B4-BE49-F238E27FC236}">
                <a16:creationId xmlns:a16="http://schemas.microsoft.com/office/drawing/2014/main" id="{D5694AB1-119F-411D-B030-6FC51EB50790}"/>
              </a:ext>
            </a:extLst>
          </p:cNvPr>
          <p:cNvCxnSpPr>
            <a:cxnSpLocks/>
            <a:stCxn id="7" idx="2"/>
            <a:endCxn id="8" idx="0"/>
          </p:cNvCxnSpPr>
          <p:nvPr/>
        </p:nvCxnSpPr>
        <p:spPr>
          <a:xfrm flipH="1">
            <a:off x="3017521" y="2147004"/>
            <a:ext cx="2217905" cy="49361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4E326BD-2C63-4009-9626-E31466AE10EC}"/>
              </a:ext>
            </a:extLst>
          </p:cNvPr>
          <p:cNvCxnSpPr>
            <a:cxnSpLocks/>
            <a:stCxn id="7" idx="2"/>
            <a:endCxn id="9" idx="0"/>
          </p:cNvCxnSpPr>
          <p:nvPr/>
        </p:nvCxnSpPr>
        <p:spPr>
          <a:xfrm>
            <a:off x="5235426" y="2147004"/>
            <a:ext cx="649" cy="49361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5A88879-53A4-42D5-BADE-5552B5C7280C}"/>
              </a:ext>
            </a:extLst>
          </p:cNvPr>
          <p:cNvCxnSpPr>
            <a:cxnSpLocks/>
            <a:stCxn id="7" idx="2"/>
            <a:endCxn id="10" idx="0"/>
          </p:cNvCxnSpPr>
          <p:nvPr/>
        </p:nvCxnSpPr>
        <p:spPr>
          <a:xfrm>
            <a:off x="5235426" y="2147004"/>
            <a:ext cx="2217906" cy="47573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896B59F-D687-4E0A-804D-DF3FF49875D3}"/>
              </a:ext>
            </a:extLst>
          </p:cNvPr>
          <p:cNvCxnSpPr>
            <a:cxnSpLocks/>
            <a:stCxn id="8" idx="2"/>
            <a:endCxn id="11" idx="0"/>
          </p:cNvCxnSpPr>
          <p:nvPr/>
        </p:nvCxnSpPr>
        <p:spPr>
          <a:xfrm>
            <a:off x="3017521" y="3171560"/>
            <a:ext cx="3897756" cy="614915"/>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8DC4386-7EA4-44E7-9EEE-64C9564B54A3}"/>
              </a:ext>
            </a:extLst>
          </p:cNvPr>
          <p:cNvCxnSpPr>
            <a:cxnSpLocks/>
            <a:stCxn id="9" idx="2"/>
            <a:endCxn id="11" idx="0"/>
          </p:cNvCxnSpPr>
          <p:nvPr/>
        </p:nvCxnSpPr>
        <p:spPr>
          <a:xfrm>
            <a:off x="5236075" y="3171558"/>
            <a:ext cx="1679202" cy="614917"/>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469F54E-5820-4BE5-BC2C-CF1E15898DCE}"/>
              </a:ext>
            </a:extLst>
          </p:cNvPr>
          <p:cNvCxnSpPr>
            <a:cxnSpLocks/>
            <a:stCxn id="10" idx="2"/>
            <a:endCxn id="11" idx="0"/>
          </p:cNvCxnSpPr>
          <p:nvPr/>
        </p:nvCxnSpPr>
        <p:spPr>
          <a:xfrm flipH="1">
            <a:off x="6915277" y="3171558"/>
            <a:ext cx="538055" cy="614917"/>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71176D6-B0D6-4740-A714-03104379B0A0}"/>
              </a:ext>
            </a:extLst>
          </p:cNvPr>
          <p:cNvCxnSpPr>
            <a:cxnSpLocks/>
            <a:stCxn id="11" idx="2"/>
            <a:endCxn id="12" idx="0"/>
          </p:cNvCxnSpPr>
          <p:nvPr/>
        </p:nvCxnSpPr>
        <p:spPr>
          <a:xfrm flipH="1">
            <a:off x="3965931" y="4262210"/>
            <a:ext cx="2949346" cy="401232"/>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2165E99-CD63-4393-A6FB-AF9998DC677E}"/>
              </a:ext>
            </a:extLst>
          </p:cNvPr>
          <p:cNvCxnSpPr>
            <a:cxnSpLocks/>
            <a:stCxn id="12" idx="2"/>
            <a:endCxn id="13" idx="0"/>
          </p:cNvCxnSpPr>
          <p:nvPr/>
        </p:nvCxnSpPr>
        <p:spPr>
          <a:xfrm>
            <a:off x="3965931" y="5325474"/>
            <a:ext cx="4540" cy="4936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846CC8EE-41AA-436B-BFBC-F210E1992B41}"/>
              </a:ext>
            </a:extLst>
          </p:cNvPr>
          <p:cNvSpPr/>
          <p:nvPr/>
        </p:nvSpPr>
        <p:spPr>
          <a:xfrm>
            <a:off x="9534226" y="1621841"/>
            <a:ext cx="2584547" cy="525163"/>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ML Native Application</a:t>
            </a:r>
          </a:p>
        </p:txBody>
      </p:sp>
      <p:sp>
        <p:nvSpPr>
          <p:cNvPr id="23" name="Rectangle 22">
            <a:extLst>
              <a:ext uri="{FF2B5EF4-FFF2-40B4-BE49-F238E27FC236}">
                <a16:creationId xmlns:a16="http://schemas.microsoft.com/office/drawing/2014/main" id="{5DF5A731-28CE-41C2-9DBB-1D41C5D7AE43}"/>
              </a:ext>
            </a:extLst>
          </p:cNvPr>
          <p:cNvSpPr/>
          <p:nvPr/>
        </p:nvSpPr>
        <p:spPr>
          <a:xfrm>
            <a:off x="7917844" y="5819091"/>
            <a:ext cx="2316695" cy="475735"/>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GPUs</a:t>
            </a:r>
          </a:p>
        </p:txBody>
      </p:sp>
      <p:cxnSp>
        <p:nvCxnSpPr>
          <p:cNvPr id="24" name="Straight Arrow Connector 23">
            <a:extLst>
              <a:ext uri="{FF2B5EF4-FFF2-40B4-BE49-F238E27FC236}">
                <a16:creationId xmlns:a16="http://schemas.microsoft.com/office/drawing/2014/main" id="{FA18C30F-D05A-4DC6-B820-1925130A1952}"/>
              </a:ext>
            </a:extLst>
          </p:cNvPr>
          <p:cNvCxnSpPr>
            <a:cxnSpLocks/>
            <a:stCxn id="25" idx="2"/>
            <a:endCxn id="23" idx="0"/>
          </p:cNvCxnSpPr>
          <p:nvPr/>
        </p:nvCxnSpPr>
        <p:spPr>
          <a:xfrm flipH="1">
            <a:off x="9076192" y="5325473"/>
            <a:ext cx="26" cy="4936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C27F19F5-8D50-484C-B93C-E60FD9042E10}"/>
              </a:ext>
            </a:extLst>
          </p:cNvPr>
          <p:cNvSpPr/>
          <p:nvPr/>
        </p:nvSpPr>
        <p:spPr>
          <a:xfrm>
            <a:off x="7103435" y="4663441"/>
            <a:ext cx="3945565" cy="662032"/>
          </a:xfrm>
          <a:prstGeom prst="rect">
            <a:avLst/>
          </a:prstGeom>
          <a:solidFill>
            <a:srgbClr val="ED1C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Highly-tuned Kernels (e.g., OpenCL, Tensile, </a:t>
            </a:r>
            <a:r>
              <a:rPr lang="en-US" dirty="0" err="1">
                <a:solidFill>
                  <a:schemeClr val="bg1"/>
                </a:solidFill>
              </a:rPr>
              <a:t>rocBLAS</a:t>
            </a:r>
            <a:r>
              <a:rPr lang="en-US" dirty="0">
                <a:solidFill>
                  <a:schemeClr val="bg1"/>
                </a:solidFill>
              </a:rPr>
              <a:t>, Assembly)</a:t>
            </a:r>
          </a:p>
        </p:txBody>
      </p:sp>
      <p:cxnSp>
        <p:nvCxnSpPr>
          <p:cNvPr id="26" name="Straight Arrow Connector 25">
            <a:extLst>
              <a:ext uri="{FF2B5EF4-FFF2-40B4-BE49-F238E27FC236}">
                <a16:creationId xmlns:a16="http://schemas.microsoft.com/office/drawing/2014/main" id="{B57E7117-37C0-4B35-9F81-4B39CD697B3A}"/>
              </a:ext>
            </a:extLst>
          </p:cNvPr>
          <p:cNvCxnSpPr>
            <a:cxnSpLocks/>
            <a:stCxn id="11" idx="2"/>
            <a:endCxn id="25" idx="0"/>
          </p:cNvCxnSpPr>
          <p:nvPr/>
        </p:nvCxnSpPr>
        <p:spPr>
          <a:xfrm>
            <a:off x="6915277" y="4262210"/>
            <a:ext cx="2160941" cy="401231"/>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23B51290-C1AF-4A74-B331-6C6BA1207F85}"/>
              </a:ext>
            </a:extLst>
          </p:cNvPr>
          <p:cNvCxnSpPr>
            <a:cxnSpLocks/>
            <a:stCxn id="22" idx="2"/>
            <a:endCxn id="11" idx="0"/>
          </p:cNvCxnSpPr>
          <p:nvPr/>
        </p:nvCxnSpPr>
        <p:spPr>
          <a:xfrm flipH="1">
            <a:off x="6915277" y="2147004"/>
            <a:ext cx="3911223" cy="163947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7E05C53-018E-4BF8-B06D-3779A8E394C6}"/>
              </a:ext>
            </a:extLst>
          </p:cNvPr>
          <p:cNvCxnSpPr>
            <a:stCxn id="13" idx="3"/>
            <a:endCxn id="23" idx="1"/>
          </p:cNvCxnSpPr>
          <p:nvPr/>
        </p:nvCxnSpPr>
        <p:spPr>
          <a:xfrm>
            <a:off x="5210442" y="6056959"/>
            <a:ext cx="2707402" cy="0"/>
          </a:xfrm>
          <a:prstGeom prst="straightConnector1">
            <a:avLst/>
          </a:prstGeom>
          <a:ln w="3810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479F5865-6A1E-4705-8828-790C0A03F414}"/>
              </a:ext>
            </a:extLst>
          </p:cNvPr>
          <p:cNvSpPr txBox="1"/>
          <p:nvPr/>
        </p:nvSpPr>
        <p:spPr>
          <a:xfrm>
            <a:off x="59124" y="2582922"/>
            <a:ext cx="1252216" cy="707886"/>
          </a:xfrm>
          <a:prstGeom prst="rect">
            <a:avLst/>
          </a:prstGeom>
          <a:noFill/>
        </p:spPr>
        <p:txBody>
          <a:bodyPr wrap="square" rtlCol="0">
            <a:spAutoFit/>
          </a:bodyPr>
          <a:lstStyle/>
          <a:p>
            <a:pPr algn="ctr"/>
            <a:r>
              <a:rPr lang="en-US" sz="2000" b="1" dirty="0"/>
              <a:t>Support needed</a:t>
            </a:r>
          </a:p>
        </p:txBody>
      </p:sp>
      <p:sp>
        <p:nvSpPr>
          <p:cNvPr id="34" name="Left Brace 33">
            <a:extLst>
              <a:ext uri="{FF2B5EF4-FFF2-40B4-BE49-F238E27FC236}">
                <a16:creationId xmlns:a16="http://schemas.microsoft.com/office/drawing/2014/main" id="{DD6EE71F-FCE3-4306-BD30-F2D35F8BD416}"/>
              </a:ext>
            </a:extLst>
          </p:cNvPr>
          <p:cNvSpPr/>
          <p:nvPr/>
        </p:nvSpPr>
        <p:spPr bwMode="auto">
          <a:xfrm>
            <a:off x="1317558" y="1507209"/>
            <a:ext cx="696413" cy="2797759"/>
          </a:xfrm>
          <a:prstGeom prst="lef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cs typeface="Noto Sans CJK SC Regular" charset="0"/>
            </a:endParaRPr>
          </a:p>
        </p:txBody>
      </p:sp>
      <p:sp>
        <p:nvSpPr>
          <p:cNvPr id="47" name="Slide Number Placeholder 3">
            <a:extLst>
              <a:ext uri="{FF2B5EF4-FFF2-40B4-BE49-F238E27FC236}">
                <a16:creationId xmlns:a16="http://schemas.microsoft.com/office/drawing/2014/main" id="{D7E9ECC7-FC88-4BDE-B00B-74B468CE6F6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131</a:t>
            </a:fld>
            <a:endParaRPr lang="en-US" dirty="0"/>
          </a:p>
        </p:txBody>
      </p:sp>
    </p:spTree>
    <p:extLst>
      <p:ext uri="{BB962C8B-B14F-4D97-AF65-F5344CB8AC3E}">
        <p14:creationId xmlns:p14="http://schemas.microsoft.com/office/powerpoint/2010/main" val="215462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6EFB0-7A97-4031-812B-1C1327A91C5F}"/>
              </a:ext>
            </a:extLst>
          </p:cNvPr>
          <p:cNvSpPr>
            <a:spLocks noGrp="1"/>
          </p:cNvSpPr>
          <p:nvPr>
            <p:ph type="title"/>
          </p:nvPr>
        </p:nvSpPr>
        <p:spPr/>
        <p:txBody>
          <a:bodyPr/>
          <a:lstStyle/>
          <a:p>
            <a:r>
              <a:rPr lang="en-US" dirty="0" err="1"/>
              <a:t>MIOpen</a:t>
            </a:r>
            <a:r>
              <a:rPr lang="en-US" dirty="0"/>
              <a:t> Also Requires Additional Libraries</a:t>
            </a:r>
          </a:p>
        </p:txBody>
      </p:sp>
      <p:sp>
        <p:nvSpPr>
          <p:cNvPr id="4" name="Rectangle 3">
            <a:extLst>
              <a:ext uri="{FF2B5EF4-FFF2-40B4-BE49-F238E27FC236}">
                <a16:creationId xmlns:a16="http://schemas.microsoft.com/office/drawing/2014/main" id="{0B14C607-FEA3-4E5D-9E62-C025749854B4}"/>
              </a:ext>
            </a:extLst>
          </p:cNvPr>
          <p:cNvSpPr/>
          <p:nvPr/>
        </p:nvSpPr>
        <p:spPr>
          <a:xfrm>
            <a:off x="1618273" y="3147565"/>
            <a:ext cx="2131541" cy="636373"/>
          </a:xfrm>
          <a:prstGeom prst="rect">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OpenCL</a:t>
            </a:r>
          </a:p>
        </p:txBody>
      </p:sp>
      <p:sp>
        <p:nvSpPr>
          <p:cNvPr id="6" name="Rectangle 5">
            <a:extLst>
              <a:ext uri="{FF2B5EF4-FFF2-40B4-BE49-F238E27FC236}">
                <a16:creationId xmlns:a16="http://schemas.microsoft.com/office/drawing/2014/main" id="{D055D4E5-FD54-4B90-9E0D-D1508B21AE48}"/>
              </a:ext>
            </a:extLst>
          </p:cNvPr>
          <p:cNvSpPr/>
          <p:nvPr/>
        </p:nvSpPr>
        <p:spPr>
          <a:xfrm>
            <a:off x="4748396" y="3142417"/>
            <a:ext cx="2131541" cy="636373"/>
          </a:xfrm>
          <a:prstGeom prst="rect">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HIP</a:t>
            </a:r>
          </a:p>
        </p:txBody>
      </p:sp>
      <p:sp>
        <p:nvSpPr>
          <p:cNvPr id="8" name="Rectangle 7">
            <a:extLst>
              <a:ext uri="{FF2B5EF4-FFF2-40B4-BE49-F238E27FC236}">
                <a16:creationId xmlns:a16="http://schemas.microsoft.com/office/drawing/2014/main" id="{D94CD445-F084-4893-B21B-8D7BAA71F602}"/>
              </a:ext>
            </a:extLst>
          </p:cNvPr>
          <p:cNvSpPr/>
          <p:nvPr/>
        </p:nvSpPr>
        <p:spPr>
          <a:xfrm>
            <a:off x="4761096" y="1433524"/>
            <a:ext cx="2131541" cy="636373"/>
          </a:xfrm>
          <a:prstGeom prst="rect">
            <a:avLst/>
          </a:prstGeom>
          <a:solidFill>
            <a:srgbClr val="D67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MIOpen</a:t>
            </a:r>
            <a:endParaRPr lang="en-US" dirty="0">
              <a:solidFill>
                <a:schemeClr val="bg1"/>
              </a:solidFill>
            </a:endParaRPr>
          </a:p>
        </p:txBody>
      </p:sp>
      <p:sp>
        <p:nvSpPr>
          <p:cNvPr id="9" name="Rectangle 8">
            <a:extLst>
              <a:ext uri="{FF2B5EF4-FFF2-40B4-BE49-F238E27FC236}">
                <a16:creationId xmlns:a16="http://schemas.microsoft.com/office/drawing/2014/main" id="{E2407A5C-E0A9-43E3-9193-18C329DFCE02}"/>
              </a:ext>
            </a:extLst>
          </p:cNvPr>
          <p:cNvSpPr/>
          <p:nvPr/>
        </p:nvSpPr>
        <p:spPr>
          <a:xfrm>
            <a:off x="8008863" y="3839668"/>
            <a:ext cx="2415297" cy="636373"/>
          </a:xfrm>
          <a:prstGeom prst="rect">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rocBLAS</a:t>
            </a:r>
            <a:r>
              <a:rPr lang="en-US" dirty="0">
                <a:solidFill>
                  <a:schemeClr val="bg1"/>
                </a:solidFill>
              </a:rPr>
              <a:t> (+ Tensile)</a:t>
            </a:r>
          </a:p>
        </p:txBody>
      </p:sp>
      <p:sp>
        <p:nvSpPr>
          <p:cNvPr id="10" name="Rectangle 9">
            <a:extLst>
              <a:ext uri="{FF2B5EF4-FFF2-40B4-BE49-F238E27FC236}">
                <a16:creationId xmlns:a16="http://schemas.microsoft.com/office/drawing/2014/main" id="{2095D4D3-2CCC-4265-8AB8-57020FC60BB6}"/>
              </a:ext>
            </a:extLst>
          </p:cNvPr>
          <p:cNvSpPr/>
          <p:nvPr/>
        </p:nvSpPr>
        <p:spPr>
          <a:xfrm>
            <a:off x="8008863" y="2646753"/>
            <a:ext cx="2415297" cy="636373"/>
          </a:xfrm>
          <a:prstGeom prst="rect">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hipBLAS</a:t>
            </a:r>
            <a:endParaRPr lang="en-US" dirty="0">
              <a:solidFill>
                <a:schemeClr val="bg1"/>
              </a:solidFill>
            </a:endParaRPr>
          </a:p>
        </p:txBody>
      </p:sp>
      <p:sp>
        <p:nvSpPr>
          <p:cNvPr id="11" name="Rectangle 10">
            <a:extLst>
              <a:ext uri="{FF2B5EF4-FFF2-40B4-BE49-F238E27FC236}">
                <a16:creationId xmlns:a16="http://schemas.microsoft.com/office/drawing/2014/main" id="{C0299739-7CE3-4EBB-B613-80AB03610750}"/>
              </a:ext>
            </a:extLst>
          </p:cNvPr>
          <p:cNvSpPr/>
          <p:nvPr/>
        </p:nvSpPr>
        <p:spPr>
          <a:xfrm>
            <a:off x="4748750" y="5115513"/>
            <a:ext cx="2131541" cy="636373"/>
          </a:xfrm>
          <a:prstGeom prst="rect">
            <a:avLst/>
          </a:prstGeom>
          <a:solidFill>
            <a:srgbClr val="EE232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ROCm</a:t>
            </a:r>
            <a:endParaRPr lang="en-US" dirty="0">
              <a:solidFill>
                <a:schemeClr val="bg1"/>
              </a:solidFill>
            </a:endParaRPr>
          </a:p>
        </p:txBody>
      </p:sp>
      <p:cxnSp>
        <p:nvCxnSpPr>
          <p:cNvPr id="12" name="Straight Arrow Connector 11">
            <a:extLst>
              <a:ext uri="{FF2B5EF4-FFF2-40B4-BE49-F238E27FC236}">
                <a16:creationId xmlns:a16="http://schemas.microsoft.com/office/drawing/2014/main" id="{0EBA10B8-6236-4ACB-8E2C-7E9363342845}"/>
              </a:ext>
            </a:extLst>
          </p:cNvPr>
          <p:cNvCxnSpPr>
            <a:stCxn id="8" idx="2"/>
            <a:endCxn id="6" idx="0"/>
          </p:cNvCxnSpPr>
          <p:nvPr/>
        </p:nvCxnSpPr>
        <p:spPr>
          <a:xfrm flipH="1">
            <a:off x="5814167" y="2069897"/>
            <a:ext cx="12700" cy="1072520"/>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F953B0E-C44B-4265-AF29-F716352D4C14}"/>
              </a:ext>
            </a:extLst>
          </p:cNvPr>
          <p:cNvCxnSpPr>
            <a:cxnSpLocks/>
            <a:stCxn id="8" idx="2"/>
            <a:endCxn id="4" idx="0"/>
          </p:cNvCxnSpPr>
          <p:nvPr/>
        </p:nvCxnSpPr>
        <p:spPr>
          <a:xfrm flipH="1">
            <a:off x="2684044" y="2069897"/>
            <a:ext cx="3142823" cy="1077668"/>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9786558-4521-4DF4-92D7-CFAC51DD7F3B}"/>
              </a:ext>
            </a:extLst>
          </p:cNvPr>
          <p:cNvCxnSpPr>
            <a:cxnSpLocks/>
            <a:stCxn id="8" idx="2"/>
            <a:endCxn id="10" idx="0"/>
          </p:cNvCxnSpPr>
          <p:nvPr/>
        </p:nvCxnSpPr>
        <p:spPr>
          <a:xfrm>
            <a:off x="5826867" y="2069897"/>
            <a:ext cx="3389645" cy="576856"/>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6467CFA-1CAD-41D2-98F3-70936C2B5223}"/>
              </a:ext>
            </a:extLst>
          </p:cNvPr>
          <p:cNvCxnSpPr>
            <a:cxnSpLocks/>
            <a:stCxn id="10" idx="2"/>
            <a:endCxn id="9" idx="0"/>
          </p:cNvCxnSpPr>
          <p:nvPr/>
        </p:nvCxnSpPr>
        <p:spPr>
          <a:xfrm>
            <a:off x="9216512" y="3283126"/>
            <a:ext cx="0" cy="556542"/>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815D796-E377-4AB7-A413-EF57A05B5971}"/>
              </a:ext>
            </a:extLst>
          </p:cNvPr>
          <p:cNvCxnSpPr>
            <a:cxnSpLocks/>
            <a:stCxn id="6" idx="2"/>
            <a:endCxn id="11" idx="0"/>
          </p:cNvCxnSpPr>
          <p:nvPr/>
        </p:nvCxnSpPr>
        <p:spPr>
          <a:xfrm>
            <a:off x="5814167" y="3778790"/>
            <a:ext cx="354" cy="1336723"/>
          </a:xfrm>
          <a:prstGeom prst="straightConnector1">
            <a:avLst/>
          </a:prstGeom>
          <a:ln w="38100">
            <a:solidFill>
              <a:srgbClr val="EE2325"/>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F2DC945-49EB-472D-A2D1-78241019FD35}"/>
              </a:ext>
            </a:extLst>
          </p:cNvPr>
          <p:cNvCxnSpPr>
            <a:stCxn id="4" idx="2"/>
            <a:endCxn id="11" idx="0"/>
          </p:cNvCxnSpPr>
          <p:nvPr/>
        </p:nvCxnSpPr>
        <p:spPr>
          <a:xfrm>
            <a:off x="2684044" y="3783938"/>
            <a:ext cx="3130477" cy="1331575"/>
          </a:xfrm>
          <a:prstGeom prst="straightConnector1">
            <a:avLst/>
          </a:prstGeom>
          <a:ln w="38100">
            <a:solidFill>
              <a:srgbClr val="EE2325"/>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FB44D54-304E-4237-8A86-902D14047AA0}"/>
              </a:ext>
            </a:extLst>
          </p:cNvPr>
          <p:cNvCxnSpPr>
            <a:cxnSpLocks/>
            <a:stCxn id="6" idx="3"/>
            <a:endCxn id="10" idx="1"/>
          </p:cNvCxnSpPr>
          <p:nvPr/>
        </p:nvCxnSpPr>
        <p:spPr>
          <a:xfrm flipV="1">
            <a:off x="6879937" y="2964940"/>
            <a:ext cx="1128926" cy="49566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06E6EF8-18C9-43B5-825A-0C5245B997BF}"/>
              </a:ext>
            </a:extLst>
          </p:cNvPr>
          <p:cNvCxnSpPr>
            <a:cxnSpLocks/>
            <a:stCxn id="6" idx="3"/>
            <a:endCxn id="9" idx="1"/>
          </p:cNvCxnSpPr>
          <p:nvPr/>
        </p:nvCxnSpPr>
        <p:spPr>
          <a:xfrm>
            <a:off x="6879937" y="3460604"/>
            <a:ext cx="1128926" cy="69725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B3106B4-CF43-4C14-A587-3AB3C941A8C3}"/>
              </a:ext>
            </a:extLst>
          </p:cNvPr>
          <p:cNvCxnSpPr>
            <a:cxnSpLocks/>
            <a:stCxn id="9" idx="2"/>
            <a:endCxn id="11" idx="0"/>
          </p:cNvCxnSpPr>
          <p:nvPr/>
        </p:nvCxnSpPr>
        <p:spPr>
          <a:xfrm flipH="1">
            <a:off x="5814521" y="4476041"/>
            <a:ext cx="3401991" cy="639472"/>
          </a:xfrm>
          <a:prstGeom prst="straightConnector1">
            <a:avLst/>
          </a:prstGeom>
          <a:ln w="38100">
            <a:solidFill>
              <a:srgbClr val="EE2325"/>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0E0D5ABD-F277-44B8-B4B9-2C34949F8006}"/>
              </a:ext>
            </a:extLst>
          </p:cNvPr>
          <p:cNvSpPr/>
          <p:nvPr/>
        </p:nvSpPr>
        <p:spPr>
          <a:xfrm>
            <a:off x="914400" y="5905245"/>
            <a:ext cx="105918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Build on prior work to add support for ML workloads [Alsop, et al. IISWC ‘19]</a:t>
            </a:r>
          </a:p>
        </p:txBody>
      </p:sp>
      <p:sp>
        <p:nvSpPr>
          <p:cNvPr id="31" name="Slide Number Placeholder 3">
            <a:extLst>
              <a:ext uri="{FF2B5EF4-FFF2-40B4-BE49-F238E27FC236}">
                <a16:creationId xmlns:a16="http://schemas.microsoft.com/office/drawing/2014/main" id="{8E3EE774-9C88-4DFD-9AE3-BE4F6818E91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132</a:t>
            </a:fld>
            <a:endParaRPr lang="en-US" dirty="0"/>
          </a:p>
        </p:txBody>
      </p:sp>
    </p:spTree>
    <p:extLst>
      <p:ext uri="{BB962C8B-B14F-4D97-AF65-F5344CB8AC3E}">
        <p14:creationId xmlns:p14="http://schemas.microsoft.com/office/powerpoint/2010/main" val="381442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9A74BA5-6EB0-4E99-A3CD-DE1C06AB088D}"/>
              </a:ext>
            </a:extLst>
          </p:cNvPr>
          <p:cNvSpPr/>
          <p:nvPr/>
        </p:nvSpPr>
        <p:spPr>
          <a:xfrm>
            <a:off x="7375933" y="4508369"/>
            <a:ext cx="4739867" cy="2267549"/>
          </a:xfrm>
          <a:prstGeom prst="roundRect">
            <a:avLst/>
          </a:prstGeom>
          <a:solidFill>
            <a:srgbClr val="F9D8A8"/>
          </a:solidFill>
          <a:ln>
            <a:solidFill>
              <a:srgbClr val="FF9A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3D7FC60C-450D-4A00-A7B2-E8581C2F7B7B}"/>
              </a:ext>
            </a:extLst>
          </p:cNvPr>
          <p:cNvSpPr/>
          <p:nvPr/>
        </p:nvSpPr>
        <p:spPr>
          <a:xfrm>
            <a:off x="10677580" y="4636214"/>
            <a:ext cx="1041009" cy="365044"/>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MEM</a:t>
            </a:r>
          </a:p>
        </p:txBody>
      </p:sp>
      <p:sp>
        <p:nvSpPr>
          <p:cNvPr id="6" name="Rectangle: Rounded Corners 5">
            <a:extLst>
              <a:ext uri="{FF2B5EF4-FFF2-40B4-BE49-F238E27FC236}">
                <a16:creationId xmlns:a16="http://schemas.microsoft.com/office/drawing/2014/main" id="{DC8A2784-6B06-44A7-8CE1-517C752E4761}"/>
              </a:ext>
            </a:extLst>
          </p:cNvPr>
          <p:cNvSpPr/>
          <p:nvPr/>
        </p:nvSpPr>
        <p:spPr>
          <a:xfrm>
            <a:off x="10859844" y="5646840"/>
            <a:ext cx="684584" cy="42386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CU</a:t>
            </a:r>
          </a:p>
        </p:txBody>
      </p:sp>
      <p:sp>
        <p:nvSpPr>
          <p:cNvPr id="7" name="Rectangle: Rounded Corners 6">
            <a:extLst>
              <a:ext uri="{FF2B5EF4-FFF2-40B4-BE49-F238E27FC236}">
                <a16:creationId xmlns:a16="http://schemas.microsoft.com/office/drawing/2014/main" id="{850BD715-8417-45B0-9E4B-E90427435FBC}"/>
              </a:ext>
            </a:extLst>
          </p:cNvPr>
          <p:cNvSpPr/>
          <p:nvPr/>
        </p:nvSpPr>
        <p:spPr>
          <a:xfrm>
            <a:off x="10967442" y="5729003"/>
            <a:ext cx="684584" cy="42386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CU</a:t>
            </a:r>
          </a:p>
        </p:txBody>
      </p:sp>
      <p:sp>
        <p:nvSpPr>
          <p:cNvPr id="8" name="Rectangle: Rounded Corners 7">
            <a:extLst>
              <a:ext uri="{FF2B5EF4-FFF2-40B4-BE49-F238E27FC236}">
                <a16:creationId xmlns:a16="http://schemas.microsoft.com/office/drawing/2014/main" id="{EA8AF1DD-4047-468F-9C4B-7C071565721A}"/>
              </a:ext>
            </a:extLst>
          </p:cNvPr>
          <p:cNvSpPr/>
          <p:nvPr/>
        </p:nvSpPr>
        <p:spPr>
          <a:xfrm>
            <a:off x="11077638" y="5839199"/>
            <a:ext cx="684584" cy="42386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CU</a:t>
            </a:r>
          </a:p>
        </p:txBody>
      </p:sp>
      <p:sp>
        <p:nvSpPr>
          <p:cNvPr id="9" name="Rectangle: Rounded Corners 8">
            <a:extLst>
              <a:ext uri="{FF2B5EF4-FFF2-40B4-BE49-F238E27FC236}">
                <a16:creationId xmlns:a16="http://schemas.microsoft.com/office/drawing/2014/main" id="{5525DEEF-F035-4F79-9411-7A30D795978A}"/>
              </a:ext>
            </a:extLst>
          </p:cNvPr>
          <p:cNvSpPr/>
          <p:nvPr/>
        </p:nvSpPr>
        <p:spPr>
          <a:xfrm>
            <a:off x="11201902" y="5935327"/>
            <a:ext cx="684584" cy="42386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CU</a:t>
            </a:r>
          </a:p>
        </p:txBody>
      </p:sp>
      <p:sp>
        <p:nvSpPr>
          <p:cNvPr id="10" name="Rectangle: Rounded Corners 9">
            <a:extLst>
              <a:ext uri="{FF2B5EF4-FFF2-40B4-BE49-F238E27FC236}">
                <a16:creationId xmlns:a16="http://schemas.microsoft.com/office/drawing/2014/main" id="{B47AFF91-A524-4325-9644-6BEB17FDEBE9}"/>
              </a:ext>
            </a:extLst>
          </p:cNvPr>
          <p:cNvSpPr/>
          <p:nvPr/>
        </p:nvSpPr>
        <p:spPr>
          <a:xfrm>
            <a:off x="9812517" y="5653054"/>
            <a:ext cx="684584" cy="423865"/>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CP</a:t>
            </a:r>
          </a:p>
        </p:txBody>
      </p:sp>
      <p:sp>
        <p:nvSpPr>
          <p:cNvPr id="11" name="Rectangle: Rounded Corners 10">
            <a:extLst>
              <a:ext uri="{FF2B5EF4-FFF2-40B4-BE49-F238E27FC236}">
                <a16:creationId xmlns:a16="http://schemas.microsoft.com/office/drawing/2014/main" id="{D4036562-F532-4159-803F-93EACD408974}"/>
              </a:ext>
            </a:extLst>
          </p:cNvPr>
          <p:cNvSpPr/>
          <p:nvPr/>
        </p:nvSpPr>
        <p:spPr>
          <a:xfrm>
            <a:off x="8232749" y="5562432"/>
            <a:ext cx="761695" cy="500418"/>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X86 Core</a:t>
            </a:r>
          </a:p>
        </p:txBody>
      </p:sp>
      <p:sp>
        <p:nvSpPr>
          <p:cNvPr id="12" name="Rectangle: Rounded Corners 11">
            <a:extLst>
              <a:ext uri="{FF2B5EF4-FFF2-40B4-BE49-F238E27FC236}">
                <a16:creationId xmlns:a16="http://schemas.microsoft.com/office/drawing/2014/main" id="{8B97AC31-E010-4FBB-A376-6CC21888620F}"/>
              </a:ext>
            </a:extLst>
          </p:cNvPr>
          <p:cNvSpPr/>
          <p:nvPr/>
        </p:nvSpPr>
        <p:spPr>
          <a:xfrm>
            <a:off x="8300741" y="5602288"/>
            <a:ext cx="761695" cy="500418"/>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 name="Rectangle: Rounded Corners 12">
            <a:extLst>
              <a:ext uri="{FF2B5EF4-FFF2-40B4-BE49-F238E27FC236}">
                <a16:creationId xmlns:a16="http://schemas.microsoft.com/office/drawing/2014/main" id="{545F9EE8-8D75-412B-B3F8-811FD45B286E}"/>
              </a:ext>
            </a:extLst>
          </p:cNvPr>
          <p:cNvSpPr/>
          <p:nvPr/>
        </p:nvSpPr>
        <p:spPr>
          <a:xfrm>
            <a:off x="8382805" y="5656212"/>
            <a:ext cx="761695" cy="500418"/>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4" name="Rectangle: Rounded Corners 13">
            <a:extLst>
              <a:ext uri="{FF2B5EF4-FFF2-40B4-BE49-F238E27FC236}">
                <a16:creationId xmlns:a16="http://schemas.microsoft.com/office/drawing/2014/main" id="{E572C831-68EE-4324-B4CF-BC1D8CBE08C8}"/>
              </a:ext>
            </a:extLst>
          </p:cNvPr>
          <p:cNvSpPr/>
          <p:nvPr/>
        </p:nvSpPr>
        <p:spPr>
          <a:xfrm>
            <a:off x="8473248" y="5710136"/>
            <a:ext cx="761695" cy="500418"/>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x86 Core</a:t>
            </a:r>
          </a:p>
        </p:txBody>
      </p:sp>
      <p:sp>
        <p:nvSpPr>
          <p:cNvPr id="15" name="Rectangle: Rounded Corners 14">
            <a:extLst>
              <a:ext uri="{FF2B5EF4-FFF2-40B4-BE49-F238E27FC236}">
                <a16:creationId xmlns:a16="http://schemas.microsoft.com/office/drawing/2014/main" id="{4B5E568E-7E64-4D50-9254-B14176FD867E}"/>
              </a:ext>
            </a:extLst>
          </p:cNvPr>
          <p:cNvSpPr/>
          <p:nvPr/>
        </p:nvSpPr>
        <p:spPr>
          <a:xfrm>
            <a:off x="9499210" y="5365487"/>
            <a:ext cx="2489981" cy="1167618"/>
          </a:xfrm>
          <a:prstGeom prst="roundRect">
            <a:avLst/>
          </a:prstGeom>
          <a:noFill/>
          <a:ln w="31750">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FBAFDD96-C535-4BDA-BE96-5544FFA9A30F}"/>
              </a:ext>
            </a:extLst>
          </p:cNvPr>
          <p:cNvSpPr/>
          <p:nvPr/>
        </p:nvSpPr>
        <p:spPr>
          <a:xfrm>
            <a:off x="8022102" y="5392952"/>
            <a:ext cx="1310867" cy="1167618"/>
          </a:xfrm>
          <a:prstGeom prst="roundRect">
            <a:avLst/>
          </a:prstGeom>
          <a:noFill/>
          <a:ln w="317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004499F-87F3-4266-87BD-18763684C68C}"/>
              </a:ext>
            </a:extLst>
          </p:cNvPr>
          <p:cNvSpPr txBox="1"/>
          <p:nvPr/>
        </p:nvSpPr>
        <p:spPr>
          <a:xfrm>
            <a:off x="7409186" y="4507458"/>
            <a:ext cx="1310866" cy="646331"/>
          </a:xfrm>
          <a:prstGeom prst="rect">
            <a:avLst/>
          </a:prstGeom>
          <a:noFill/>
        </p:spPr>
        <p:txBody>
          <a:bodyPr wrap="square" rtlCol="0">
            <a:spAutoFit/>
          </a:bodyPr>
          <a:lstStyle/>
          <a:p>
            <a:r>
              <a:rPr lang="en-US" b="1" dirty="0"/>
              <a:t>hardware models</a:t>
            </a:r>
          </a:p>
        </p:txBody>
      </p:sp>
      <p:sp>
        <p:nvSpPr>
          <p:cNvPr id="18" name="TextBox 17">
            <a:extLst>
              <a:ext uri="{FF2B5EF4-FFF2-40B4-BE49-F238E27FC236}">
                <a16:creationId xmlns:a16="http://schemas.microsoft.com/office/drawing/2014/main" id="{3C9639F7-97E4-4624-B751-3B6E917287A4}"/>
              </a:ext>
            </a:extLst>
          </p:cNvPr>
          <p:cNvSpPr txBox="1"/>
          <p:nvPr/>
        </p:nvSpPr>
        <p:spPr>
          <a:xfrm>
            <a:off x="8040890" y="6234099"/>
            <a:ext cx="751300" cy="369332"/>
          </a:xfrm>
          <a:prstGeom prst="rect">
            <a:avLst/>
          </a:prstGeom>
          <a:noFill/>
        </p:spPr>
        <p:txBody>
          <a:bodyPr wrap="square" rtlCol="0">
            <a:spAutoFit/>
          </a:bodyPr>
          <a:lstStyle/>
          <a:p>
            <a:r>
              <a:rPr lang="en-US" b="1" dirty="0"/>
              <a:t>CPU</a:t>
            </a:r>
          </a:p>
        </p:txBody>
      </p:sp>
      <p:sp>
        <p:nvSpPr>
          <p:cNvPr id="19" name="TextBox 18">
            <a:extLst>
              <a:ext uri="{FF2B5EF4-FFF2-40B4-BE49-F238E27FC236}">
                <a16:creationId xmlns:a16="http://schemas.microsoft.com/office/drawing/2014/main" id="{863EA273-97B7-4168-BEFC-5303684419AF}"/>
              </a:ext>
            </a:extLst>
          </p:cNvPr>
          <p:cNvSpPr txBox="1"/>
          <p:nvPr/>
        </p:nvSpPr>
        <p:spPr>
          <a:xfrm>
            <a:off x="9517041" y="6199379"/>
            <a:ext cx="684584" cy="369332"/>
          </a:xfrm>
          <a:prstGeom prst="rect">
            <a:avLst/>
          </a:prstGeom>
          <a:noFill/>
        </p:spPr>
        <p:txBody>
          <a:bodyPr wrap="square" rtlCol="0">
            <a:spAutoFit/>
          </a:bodyPr>
          <a:lstStyle/>
          <a:p>
            <a:r>
              <a:rPr lang="en-US" b="1" dirty="0"/>
              <a:t>GPU</a:t>
            </a:r>
          </a:p>
        </p:txBody>
      </p:sp>
      <p:sp>
        <p:nvSpPr>
          <p:cNvPr id="20" name="Rectangle: Rounded Corners 19">
            <a:extLst>
              <a:ext uri="{FF2B5EF4-FFF2-40B4-BE49-F238E27FC236}">
                <a16:creationId xmlns:a16="http://schemas.microsoft.com/office/drawing/2014/main" id="{176AC3A1-8F5B-4667-9EA7-7593CF7D5ECD}"/>
              </a:ext>
            </a:extLst>
          </p:cNvPr>
          <p:cNvSpPr/>
          <p:nvPr/>
        </p:nvSpPr>
        <p:spPr>
          <a:xfrm>
            <a:off x="8708816" y="623632"/>
            <a:ext cx="2337838" cy="88728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0000"/>
                </a:solidFill>
              </a:rPr>
              <a:t>GCN3 ELF +</a:t>
            </a:r>
          </a:p>
          <a:p>
            <a:pPr algn="ctr"/>
            <a:r>
              <a:rPr lang="en-US" sz="2000" b="1" dirty="0">
                <a:solidFill>
                  <a:srgbClr val="000000"/>
                </a:solidFill>
              </a:rPr>
              <a:t>Code metadata</a:t>
            </a:r>
          </a:p>
        </p:txBody>
      </p:sp>
      <p:sp>
        <p:nvSpPr>
          <p:cNvPr id="21" name="Rectangle: Rounded Corners 20">
            <a:extLst>
              <a:ext uri="{FF2B5EF4-FFF2-40B4-BE49-F238E27FC236}">
                <a16:creationId xmlns:a16="http://schemas.microsoft.com/office/drawing/2014/main" id="{F77361C8-4AC2-4C8A-BD99-43A47A3C649E}"/>
              </a:ext>
            </a:extLst>
          </p:cNvPr>
          <p:cNvSpPr/>
          <p:nvPr/>
        </p:nvSpPr>
        <p:spPr>
          <a:xfrm>
            <a:off x="8708816" y="614263"/>
            <a:ext cx="2337838" cy="13608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rgbClr val="000000"/>
              </a:solidFill>
            </a:endParaRPr>
          </a:p>
          <a:p>
            <a:pPr algn="ctr"/>
            <a:endParaRPr lang="en-US" sz="2000" b="1" dirty="0">
              <a:solidFill>
                <a:srgbClr val="000000"/>
              </a:solidFill>
            </a:endParaRPr>
          </a:p>
          <a:p>
            <a:pPr algn="ctr"/>
            <a:endParaRPr lang="en-US" sz="2000" b="1" dirty="0">
              <a:solidFill>
                <a:srgbClr val="000000"/>
              </a:solidFill>
            </a:endParaRPr>
          </a:p>
          <a:p>
            <a:pPr algn="ctr"/>
            <a:r>
              <a:rPr lang="en-US" sz="2000" b="1" dirty="0">
                <a:solidFill>
                  <a:srgbClr val="000000"/>
                </a:solidFill>
              </a:rPr>
              <a:t>x86 ELF</a:t>
            </a:r>
          </a:p>
        </p:txBody>
      </p:sp>
      <p:sp>
        <p:nvSpPr>
          <p:cNvPr id="22" name="Rectangle: Rounded Corners 21">
            <a:extLst>
              <a:ext uri="{FF2B5EF4-FFF2-40B4-BE49-F238E27FC236}">
                <a16:creationId xmlns:a16="http://schemas.microsoft.com/office/drawing/2014/main" id="{198E099F-310D-4768-830E-219043C0F592}"/>
              </a:ext>
            </a:extLst>
          </p:cNvPr>
          <p:cNvSpPr/>
          <p:nvPr/>
        </p:nvSpPr>
        <p:spPr>
          <a:xfrm>
            <a:off x="6390246" y="1781705"/>
            <a:ext cx="1520288" cy="681219"/>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HIP</a:t>
            </a:r>
          </a:p>
          <a:p>
            <a:pPr algn="ctr"/>
            <a:r>
              <a:rPr lang="en-US" sz="2000" b="1" dirty="0">
                <a:solidFill>
                  <a:schemeClr val="bg1"/>
                </a:solidFill>
              </a:rPr>
              <a:t>Libraries</a:t>
            </a:r>
          </a:p>
        </p:txBody>
      </p:sp>
      <p:sp>
        <p:nvSpPr>
          <p:cNvPr id="23" name="Rectangle: Rounded Corners 22">
            <a:extLst>
              <a:ext uri="{FF2B5EF4-FFF2-40B4-BE49-F238E27FC236}">
                <a16:creationId xmlns:a16="http://schemas.microsoft.com/office/drawing/2014/main" id="{93C8E2F9-E670-4058-BE90-603D7193811C}"/>
              </a:ext>
            </a:extLst>
          </p:cNvPr>
          <p:cNvSpPr/>
          <p:nvPr/>
        </p:nvSpPr>
        <p:spPr>
          <a:xfrm>
            <a:off x="6387900" y="2707824"/>
            <a:ext cx="1520288" cy="312453"/>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a:solidFill>
                  <a:schemeClr val="bg1"/>
                </a:solidFill>
              </a:rPr>
              <a:t>ROCr</a:t>
            </a:r>
            <a:endParaRPr lang="en-US" sz="2400" b="1" dirty="0">
              <a:solidFill>
                <a:schemeClr val="bg1"/>
              </a:solidFill>
            </a:endParaRPr>
          </a:p>
        </p:txBody>
      </p:sp>
      <p:sp>
        <p:nvSpPr>
          <p:cNvPr id="24" name="Rectangle: Rounded Corners 23">
            <a:extLst>
              <a:ext uri="{FF2B5EF4-FFF2-40B4-BE49-F238E27FC236}">
                <a16:creationId xmlns:a16="http://schemas.microsoft.com/office/drawing/2014/main" id="{DA1DD15B-618B-48A7-A885-90980EB07A29}"/>
              </a:ext>
            </a:extLst>
          </p:cNvPr>
          <p:cNvSpPr/>
          <p:nvPr/>
        </p:nvSpPr>
        <p:spPr>
          <a:xfrm>
            <a:off x="6387900" y="3273512"/>
            <a:ext cx="1520288" cy="312453"/>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a:solidFill>
                  <a:schemeClr val="bg1"/>
                </a:solidFill>
              </a:rPr>
              <a:t>ROCt</a:t>
            </a:r>
            <a:endParaRPr lang="en-US" sz="2400" b="1" dirty="0">
              <a:solidFill>
                <a:schemeClr val="bg1"/>
              </a:solidFill>
            </a:endParaRPr>
          </a:p>
        </p:txBody>
      </p:sp>
      <p:sp>
        <p:nvSpPr>
          <p:cNvPr id="25" name="Rectangle: Rounded Corners 24">
            <a:extLst>
              <a:ext uri="{FF2B5EF4-FFF2-40B4-BE49-F238E27FC236}">
                <a16:creationId xmlns:a16="http://schemas.microsoft.com/office/drawing/2014/main" id="{E515F1A7-5E74-4A74-A073-7B5955B010F0}"/>
              </a:ext>
            </a:extLst>
          </p:cNvPr>
          <p:cNvSpPr/>
          <p:nvPr/>
        </p:nvSpPr>
        <p:spPr>
          <a:xfrm>
            <a:off x="6387900" y="3986765"/>
            <a:ext cx="1520288" cy="312453"/>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err="1">
                <a:solidFill>
                  <a:schemeClr val="bg1"/>
                </a:solidFill>
              </a:rPr>
              <a:t>ROCk</a:t>
            </a:r>
            <a:endParaRPr lang="en-US" sz="2400" b="1" dirty="0">
              <a:solidFill>
                <a:schemeClr val="bg1"/>
              </a:solidFill>
            </a:endParaRPr>
          </a:p>
        </p:txBody>
      </p:sp>
      <p:sp>
        <p:nvSpPr>
          <p:cNvPr id="26" name="Rectangle: Rounded Corners 25">
            <a:extLst>
              <a:ext uri="{FF2B5EF4-FFF2-40B4-BE49-F238E27FC236}">
                <a16:creationId xmlns:a16="http://schemas.microsoft.com/office/drawing/2014/main" id="{BBE40BD1-072F-4683-B90F-9172C85A057D}"/>
              </a:ext>
            </a:extLst>
          </p:cNvPr>
          <p:cNvSpPr/>
          <p:nvPr/>
        </p:nvSpPr>
        <p:spPr>
          <a:xfrm>
            <a:off x="6388945" y="836355"/>
            <a:ext cx="1520288" cy="681219"/>
          </a:xfrm>
          <a:prstGeom prst="roundRect">
            <a:avLst/>
          </a:prstGeom>
          <a:solidFill>
            <a:srgbClr val="00AAA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HIP</a:t>
            </a:r>
          </a:p>
        </p:txBody>
      </p:sp>
      <p:cxnSp>
        <p:nvCxnSpPr>
          <p:cNvPr id="30" name="Straight Arrow Connector 29">
            <a:extLst>
              <a:ext uri="{FF2B5EF4-FFF2-40B4-BE49-F238E27FC236}">
                <a16:creationId xmlns:a16="http://schemas.microsoft.com/office/drawing/2014/main" id="{F7A05D22-805F-4126-A34C-C77CD2269DF6}"/>
              </a:ext>
            </a:extLst>
          </p:cNvPr>
          <p:cNvCxnSpPr>
            <a:stCxn id="22" idx="2"/>
            <a:endCxn id="23" idx="0"/>
          </p:cNvCxnSpPr>
          <p:nvPr/>
        </p:nvCxnSpPr>
        <p:spPr>
          <a:xfrm flipH="1">
            <a:off x="7148044" y="2462924"/>
            <a:ext cx="2346" cy="24490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CFF8152-FA27-476C-AD94-25760E556143}"/>
              </a:ext>
            </a:extLst>
          </p:cNvPr>
          <p:cNvCxnSpPr>
            <a:stCxn id="23" idx="2"/>
            <a:endCxn id="24" idx="0"/>
          </p:cNvCxnSpPr>
          <p:nvPr/>
        </p:nvCxnSpPr>
        <p:spPr>
          <a:xfrm>
            <a:off x="7148044" y="3020277"/>
            <a:ext cx="0" cy="25323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1B739860-A52E-4E5D-9BEE-1630B913D5C6}"/>
              </a:ext>
            </a:extLst>
          </p:cNvPr>
          <p:cNvCxnSpPr>
            <a:stCxn id="21" idx="2"/>
            <a:endCxn id="5" idx="1"/>
          </p:cNvCxnSpPr>
          <p:nvPr/>
        </p:nvCxnSpPr>
        <p:spPr>
          <a:xfrm rot="16200000" flipH="1">
            <a:off x="8855864" y="2997019"/>
            <a:ext cx="2843587" cy="799845"/>
          </a:xfrm>
          <a:prstGeom prst="bentConnector2">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B585A8FF-7732-4163-95E4-D5E603377C84}"/>
              </a:ext>
            </a:extLst>
          </p:cNvPr>
          <p:cNvSpPr/>
          <p:nvPr/>
        </p:nvSpPr>
        <p:spPr>
          <a:xfrm>
            <a:off x="6286600" y="1691170"/>
            <a:ext cx="1746964" cy="2023723"/>
          </a:xfrm>
          <a:prstGeom prst="roundRect">
            <a:avLst/>
          </a:prstGeom>
          <a:noFill/>
          <a:ln w="38100">
            <a:solidFill>
              <a:srgbClr val="F2652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id="{3FA10DA1-B91B-436A-BBA7-B83648B63577}"/>
              </a:ext>
            </a:extLst>
          </p:cNvPr>
          <p:cNvSpPr/>
          <p:nvPr/>
        </p:nvSpPr>
        <p:spPr>
          <a:xfrm>
            <a:off x="6265730" y="3858549"/>
            <a:ext cx="1767834" cy="561051"/>
          </a:xfrm>
          <a:prstGeom prst="roundRect">
            <a:avLst/>
          </a:pr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0559A31C-79B8-41CE-97E0-DF7A08E01205}"/>
              </a:ext>
            </a:extLst>
          </p:cNvPr>
          <p:cNvSpPr/>
          <p:nvPr/>
        </p:nvSpPr>
        <p:spPr>
          <a:xfrm>
            <a:off x="3872131" y="836355"/>
            <a:ext cx="2180492" cy="68121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a:solidFill>
                  <a:schemeClr val="bg1"/>
                </a:solidFill>
              </a:rPr>
              <a:t>rocBLAS</a:t>
            </a:r>
            <a:r>
              <a:rPr lang="en-US" sz="2200" b="1" dirty="0">
                <a:solidFill>
                  <a:schemeClr val="bg1"/>
                </a:solidFill>
              </a:rPr>
              <a:t>, …</a:t>
            </a:r>
          </a:p>
        </p:txBody>
      </p:sp>
      <p:sp>
        <p:nvSpPr>
          <p:cNvPr id="40" name="Rectangle: Rounded Corners 39">
            <a:extLst>
              <a:ext uri="{FF2B5EF4-FFF2-40B4-BE49-F238E27FC236}">
                <a16:creationId xmlns:a16="http://schemas.microsoft.com/office/drawing/2014/main" id="{F171F087-68AB-4A77-B0BC-96901BBFDEDC}"/>
              </a:ext>
            </a:extLst>
          </p:cNvPr>
          <p:cNvSpPr/>
          <p:nvPr/>
        </p:nvSpPr>
        <p:spPr>
          <a:xfrm>
            <a:off x="2158970" y="836355"/>
            <a:ext cx="1318135" cy="681219"/>
          </a:xfrm>
          <a:prstGeom prst="roundRect">
            <a:avLst/>
          </a:prstGeom>
          <a:solidFill>
            <a:srgbClr val="F2652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a:solidFill>
                  <a:schemeClr val="bg1"/>
                </a:solidFill>
              </a:rPr>
              <a:t>MIOpen</a:t>
            </a:r>
            <a:endParaRPr lang="en-US" sz="2200" b="1" dirty="0">
              <a:solidFill>
                <a:schemeClr val="bg1"/>
              </a:solidFill>
            </a:endParaRPr>
          </a:p>
        </p:txBody>
      </p:sp>
      <p:cxnSp>
        <p:nvCxnSpPr>
          <p:cNvPr id="42" name="Straight Arrow Connector 41">
            <a:extLst>
              <a:ext uri="{FF2B5EF4-FFF2-40B4-BE49-F238E27FC236}">
                <a16:creationId xmlns:a16="http://schemas.microsoft.com/office/drawing/2014/main" id="{753CC177-41C0-4A87-8E2F-9FC53E9B9009}"/>
              </a:ext>
            </a:extLst>
          </p:cNvPr>
          <p:cNvCxnSpPr>
            <a:cxnSpLocks/>
            <a:stCxn id="40" idx="3"/>
            <a:endCxn id="39" idx="1"/>
          </p:cNvCxnSpPr>
          <p:nvPr/>
        </p:nvCxnSpPr>
        <p:spPr>
          <a:xfrm>
            <a:off x="3477105" y="1176965"/>
            <a:ext cx="39502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Rounded Corners 45">
            <a:extLst>
              <a:ext uri="{FF2B5EF4-FFF2-40B4-BE49-F238E27FC236}">
                <a16:creationId xmlns:a16="http://schemas.microsoft.com/office/drawing/2014/main" id="{C0106809-8223-4D57-9943-94C4693E21F1}"/>
              </a:ext>
            </a:extLst>
          </p:cNvPr>
          <p:cNvSpPr/>
          <p:nvPr/>
        </p:nvSpPr>
        <p:spPr>
          <a:xfrm>
            <a:off x="2020959" y="660637"/>
            <a:ext cx="4144996" cy="1030533"/>
          </a:xfrm>
          <a:prstGeom prst="roundRect">
            <a:avLst/>
          </a:prstGeom>
          <a:noFill/>
          <a:ln w="38100">
            <a:solidFill>
              <a:srgbClr val="F2652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id="{D43F129C-5FEA-493B-8AE3-13F4FD24140E}"/>
              </a:ext>
            </a:extLst>
          </p:cNvPr>
          <p:cNvSpPr/>
          <p:nvPr/>
        </p:nvSpPr>
        <p:spPr>
          <a:xfrm>
            <a:off x="171486" y="836355"/>
            <a:ext cx="1596028" cy="681219"/>
          </a:xfrm>
          <a:prstGeom prst="round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rPr>
              <a:t>App Source</a:t>
            </a:r>
          </a:p>
        </p:txBody>
      </p:sp>
      <p:cxnSp>
        <p:nvCxnSpPr>
          <p:cNvPr id="43" name="Straight Arrow Connector 42">
            <a:extLst>
              <a:ext uri="{FF2B5EF4-FFF2-40B4-BE49-F238E27FC236}">
                <a16:creationId xmlns:a16="http://schemas.microsoft.com/office/drawing/2014/main" id="{C155B791-B299-49F4-B677-BA549CA75488}"/>
              </a:ext>
            </a:extLst>
          </p:cNvPr>
          <p:cNvCxnSpPr>
            <a:cxnSpLocks/>
            <a:stCxn id="39" idx="3"/>
            <a:endCxn id="26" idx="1"/>
          </p:cNvCxnSpPr>
          <p:nvPr/>
        </p:nvCxnSpPr>
        <p:spPr>
          <a:xfrm>
            <a:off x="6052623" y="1176965"/>
            <a:ext cx="336322"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BF7ADD5-38B8-4FF2-B0DE-6A8310BA1689}"/>
              </a:ext>
            </a:extLst>
          </p:cNvPr>
          <p:cNvCxnSpPr>
            <a:cxnSpLocks/>
            <a:stCxn id="47" idx="3"/>
            <a:endCxn id="40" idx="1"/>
          </p:cNvCxnSpPr>
          <p:nvPr/>
        </p:nvCxnSpPr>
        <p:spPr>
          <a:xfrm>
            <a:off x="1767514" y="1176965"/>
            <a:ext cx="39145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672D9C5-6F1D-41F7-9934-07C2EA3D9D1A}"/>
              </a:ext>
            </a:extLst>
          </p:cNvPr>
          <p:cNvCxnSpPr>
            <a:stCxn id="24" idx="2"/>
            <a:endCxn id="25" idx="0"/>
          </p:cNvCxnSpPr>
          <p:nvPr/>
        </p:nvCxnSpPr>
        <p:spPr>
          <a:xfrm>
            <a:off x="7148044" y="3585965"/>
            <a:ext cx="0" cy="40080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A19E357-D8D9-4403-8464-083E75A04D57}"/>
              </a:ext>
            </a:extLst>
          </p:cNvPr>
          <p:cNvCxnSpPr>
            <a:stCxn id="26" idx="2"/>
            <a:endCxn id="22" idx="0"/>
          </p:cNvCxnSpPr>
          <p:nvPr/>
        </p:nvCxnSpPr>
        <p:spPr>
          <a:xfrm>
            <a:off x="7149089" y="1517574"/>
            <a:ext cx="1301" cy="264131"/>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9068078E-F3CB-48C3-A497-6FE3A3126718}"/>
              </a:ext>
            </a:extLst>
          </p:cNvPr>
          <p:cNvCxnSpPr>
            <a:cxnSpLocks/>
            <a:stCxn id="26" idx="3"/>
          </p:cNvCxnSpPr>
          <p:nvPr/>
        </p:nvCxnSpPr>
        <p:spPr>
          <a:xfrm flipV="1">
            <a:off x="7909233" y="1176964"/>
            <a:ext cx="798551" cy="1"/>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or: Elbow 62">
            <a:extLst>
              <a:ext uri="{FF2B5EF4-FFF2-40B4-BE49-F238E27FC236}">
                <a16:creationId xmlns:a16="http://schemas.microsoft.com/office/drawing/2014/main" id="{061217A9-5868-4686-9CEA-616DED04D383}"/>
              </a:ext>
            </a:extLst>
          </p:cNvPr>
          <p:cNvCxnSpPr>
            <a:cxnSpLocks/>
          </p:cNvCxnSpPr>
          <p:nvPr/>
        </p:nvCxnSpPr>
        <p:spPr>
          <a:xfrm rot="10800000" flipV="1">
            <a:off x="8613599" y="4821094"/>
            <a:ext cx="1264136" cy="752406"/>
          </a:xfrm>
          <a:prstGeom prst="bentConnector3">
            <a:avLst>
              <a:gd name="adj1" fmla="val 9960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8B533BFE-A622-4A15-BBFE-40A6B5AF7674}"/>
              </a:ext>
            </a:extLst>
          </p:cNvPr>
          <p:cNvSpPr txBox="1"/>
          <p:nvPr/>
        </p:nvSpPr>
        <p:spPr>
          <a:xfrm>
            <a:off x="4191000" y="2498321"/>
            <a:ext cx="1970225" cy="369332"/>
          </a:xfrm>
          <a:prstGeom prst="rect">
            <a:avLst/>
          </a:prstGeom>
          <a:noFill/>
        </p:spPr>
        <p:txBody>
          <a:bodyPr wrap="square" rtlCol="0">
            <a:spAutoFit/>
          </a:bodyPr>
          <a:lstStyle/>
          <a:p>
            <a:r>
              <a:rPr lang="en-US" b="1" dirty="0"/>
              <a:t>User space</a:t>
            </a:r>
          </a:p>
        </p:txBody>
      </p:sp>
      <p:sp>
        <p:nvSpPr>
          <p:cNvPr id="70" name="TextBox 69">
            <a:extLst>
              <a:ext uri="{FF2B5EF4-FFF2-40B4-BE49-F238E27FC236}">
                <a16:creationId xmlns:a16="http://schemas.microsoft.com/office/drawing/2014/main" id="{7D23184C-6807-488E-96F9-F391FBCE6060}"/>
              </a:ext>
            </a:extLst>
          </p:cNvPr>
          <p:cNvSpPr txBox="1"/>
          <p:nvPr/>
        </p:nvSpPr>
        <p:spPr>
          <a:xfrm>
            <a:off x="4191001" y="3954408"/>
            <a:ext cx="1970224" cy="369332"/>
          </a:xfrm>
          <a:prstGeom prst="rect">
            <a:avLst/>
          </a:prstGeom>
          <a:noFill/>
        </p:spPr>
        <p:txBody>
          <a:bodyPr wrap="square" rtlCol="0">
            <a:spAutoFit/>
          </a:bodyPr>
          <a:lstStyle/>
          <a:p>
            <a:r>
              <a:rPr lang="en-US" b="1" dirty="0"/>
              <a:t>OS kernel space</a:t>
            </a:r>
          </a:p>
        </p:txBody>
      </p:sp>
      <p:cxnSp>
        <p:nvCxnSpPr>
          <p:cNvPr id="71" name="Straight Arrow Connector 70">
            <a:extLst>
              <a:ext uri="{FF2B5EF4-FFF2-40B4-BE49-F238E27FC236}">
                <a16:creationId xmlns:a16="http://schemas.microsoft.com/office/drawing/2014/main" id="{27D8C2E0-1A00-4F48-89B1-1BC70550C793}"/>
              </a:ext>
            </a:extLst>
          </p:cNvPr>
          <p:cNvCxnSpPr>
            <a:cxnSpLocks/>
            <a:stCxn id="10" idx="3"/>
            <a:endCxn id="6" idx="1"/>
          </p:cNvCxnSpPr>
          <p:nvPr/>
        </p:nvCxnSpPr>
        <p:spPr>
          <a:xfrm flipV="1">
            <a:off x="10497101" y="5858773"/>
            <a:ext cx="362743" cy="6214"/>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B44E6CB2-08C5-455E-BF8A-7B0A7FE776D6}"/>
              </a:ext>
            </a:extLst>
          </p:cNvPr>
          <p:cNvCxnSpPr>
            <a:stCxn id="5" idx="2"/>
            <a:endCxn id="6" idx="0"/>
          </p:cNvCxnSpPr>
          <p:nvPr/>
        </p:nvCxnSpPr>
        <p:spPr>
          <a:xfrm>
            <a:off x="11198085" y="5001258"/>
            <a:ext cx="4051" cy="645582"/>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 name="Connector: Elbow 2">
            <a:extLst>
              <a:ext uri="{FF2B5EF4-FFF2-40B4-BE49-F238E27FC236}">
                <a16:creationId xmlns:a16="http://schemas.microsoft.com/office/drawing/2014/main" id="{667A6AC9-6E45-4B44-9E7C-C5A45FBC453F}"/>
              </a:ext>
            </a:extLst>
          </p:cNvPr>
          <p:cNvCxnSpPr>
            <a:stCxn id="38" idx="2"/>
            <a:endCxn id="16" idx="1"/>
          </p:cNvCxnSpPr>
          <p:nvPr/>
        </p:nvCxnSpPr>
        <p:spPr bwMode="auto">
          <a:xfrm rot="16200000" flipH="1">
            <a:off x="6807294" y="4761952"/>
            <a:ext cx="1557161" cy="872455"/>
          </a:xfrm>
          <a:prstGeom prst="bentConnector2">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29499454"/>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09600" y="1250898"/>
            <a:ext cx="11582400" cy="5226102"/>
          </a:xfrm>
        </p:spPr>
        <p:txBody>
          <a:bodyPr vert="horz" lIns="91440" tIns="45720" rIns="91440" bIns="45720" rtlCol="0" anchor="t">
            <a:normAutofit/>
          </a:bodyPr>
          <a:lstStyle/>
          <a:p>
            <a:pPr marL="457200" indent="-457200">
              <a:buFont typeface="Arial" panose="020B0604020202020204" pitchFamily="34" charset="0"/>
              <a:buChar char="•"/>
            </a:pPr>
            <a:r>
              <a:rPr lang="en-US" dirty="0"/>
              <a:t>Specific software is required</a:t>
            </a:r>
          </a:p>
          <a:p>
            <a:pPr marL="914400" lvl="1" indent="-457200">
              <a:buFont typeface="Arial" panose="020B0604020202020204" pitchFamily="34" charset="0"/>
              <a:buChar char="•"/>
            </a:pPr>
            <a:r>
              <a:rPr lang="en-US" dirty="0">
                <a:latin typeface="+mj-lt"/>
              </a:rPr>
              <a:t>Initially ROCm 1.6.x &amp; </a:t>
            </a:r>
            <a:r>
              <a:rPr lang="en-US" dirty="0" err="1">
                <a:latin typeface="+mj-lt"/>
              </a:rPr>
              <a:t>gcc</a:t>
            </a:r>
            <a:r>
              <a:rPr lang="en-US" dirty="0">
                <a:latin typeface="+mj-lt"/>
              </a:rPr>
              <a:t> 5.4 [Gutierrez et al. HPCA ‘18]</a:t>
            </a:r>
          </a:p>
          <a:p>
            <a:pPr marL="914400" lvl="1" indent="-457200">
              <a:buFont typeface="Arial" panose="020B0604020202020204" pitchFamily="34" charset="0"/>
              <a:buChar char="•"/>
            </a:pPr>
            <a:r>
              <a:rPr lang="en-US" dirty="0"/>
              <a:t>We updated to ROCm 4.0 &amp; </a:t>
            </a:r>
            <a:r>
              <a:rPr lang="en-US" dirty="0" err="1"/>
              <a:t>gcc</a:t>
            </a:r>
            <a:r>
              <a:rPr lang="en-US" dirty="0"/>
              <a:t> 7 [Roarty et al. gem5 </a:t>
            </a:r>
            <a:r>
              <a:rPr lang="en-US" dirty="0" err="1"/>
              <a:t>Wkshp</a:t>
            </a:r>
            <a:r>
              <a:rPr lang="en-US" dirty="0"/>
              <a:t> ‘20]</a:t>
            </a:r>
          </a:p>
          <a:p>
            <a:pPr marL="457200" indent="-457200">
              <a:buFont typeface="Arial" panose="020B0604020202020204" pitchFamily="34" charset="0"/>
              <a:buChar char="•"/>
            </a:pPr>
            <a:r>
              <a:rPr lang="en-US" dirty="0"/>
              <a:t>Barriers to entry</a:t>
            </a:r>
          </a:p>
          <a:p>
            <a:pPr marL="914400" lvl="1" indent="-457200">
              <a:buFont typeface="Arial" panose="020B0604020202020204" pitchFamily="34" charset="0"/>
              <a:buChar char="•"/>
            </a:pPr>
            <a:r>
              <a:rPr lang="en-US" dirty="0">
                <a:latin typeface="Myriad Pro"/>
              </a:rPr>
              <a:t>Challenging to install the libraries correctly</a:t>
            </a:r>
            <a:endParaRPr lang="en-US" dirty="0"/>
          </a:p>
          <a:p>
            <a:pPr marL="914400" lvl="1" indent="-457200">
              <a:buFont typeface="Arial" panose="020B0604020202020204" pitchFamily="34" charset="0"/>
              <a:buChar char="•"/>
            </a:pPr>
            <a:r>
              <a:rPr lang="en-US" dirty="0"/>
              <a:t>Lack of support and documentation</a:t>
            </a:r>
          </a:p>
          <a:p>
            <a:pPr marL="914400" lvl="1" indent="-457200">
              <a:buFont typeface="Arial" panose="020B0604020202020204" pitchFamily="34" charset="0"/>
              <a:buChar char="•"/>
            </a:pPr>
            <a:r>
              <a:rPr lang="en-US" dirty="0"/>
              <a:t>Need to support and model newer GPUs, GPU features</a:t>
            </a:r>
          </a:p>
          <a:p>
            <a:pPr marL="914400" lvl="1" indent="-457200">
              <a:buFont typeface="Arial" panose="020B0604020202020204" pitchFamily="34" charset="0"/>
              <a:buChar char="•"/>
            </a:pPr>
            <a:r>
              <a:rPr lang="en-US" dirty="0"/>
              <a:t>Improve accuracy of publicly available GPU models</a:t>
            </a:r>
          </a:p>
          <a:p>
            <a:pPr marL="914400" lvl="1" indent="-457200">
              <a:buFont typeface="Arial" panose="020B0604020202020204" pitchFamily="34" charset="0"/>
              <a:buChar char="•"/>
            </a:pPr>
            <a:endParaRPr lang="en-US" dirty="0"/>
          </a:p>
          <a:p>
            <a:pPr marL="457200" lvl="1" indent="0">
              <a:buNone/>
            </a:pPr>
            <a:endParaRPr lang="en-US" dirty="0"/>
          </a:p>
        </p:txBody>
      </p:sp>
      <p:sp>
        <p:nvSpPr>
          <p:cNvPr id="3" name="Title 2"/>
          <p:cNvSpPr>
            <a:spLocks noGrp="1"/>
          </p:cNvSpPr>
          <p:nvPr>
            <p:ph type="title"/>
          </p:nvPr>
        </p:nvSpPr>
        <p:spPr/>
        <p:txBody>
          <a:bodyPr/>
          <a:lstStyle/>
          <a:p>
            <a:r>
              <a:rPr lang="en-US" dirty="0">
                <a:latin typeface="Myriad Pro"/>
              </a:rPr>
              <a:t>Challenges Running (ML in) GPU Model</a:t>
            </a:r>
            <a:endParaRPr lang="en-US"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134</a:t>
            </a:fld>
            <a:endParaRPr lang="en-US"/>
          </a:p>
        </p:txBody>
      </p:sp>
      <p:sp>
        <p:nvSpPr>
          <p:cNvPr id="5" name="Rectangle 4">
            <a:extLst>
              <a:ext uri="{FF2B5EF4-FFF2-40B4-BE49-F238E27FC236}">
                <a16:creationId xmlns:a16="http://schemas.microsoft.com/office/drawing/2014/main" id="{5DDB1C2C-3B5C-4BF4-BAAB-5C5B7107C01B}"/>
              </a:ext>
            </a:extLst>
          </p:cNvPr>
          <p:cNvSpPr/>
          <p:nvPr/>
        </p:nvSpPr>
        <p:spPr>
          <a:xfrm>
            <a:off x="1143000" y="5905245"/>
            <a:ext cx="9959566"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D67F00"/>
                </a:solidFill>
              </a:rPr>
              <a:t>Our work removes/reduces these barriers to entry</a:t>
            </a:r>
          </a:p>
        </p:txBody>
      </p:sp>
    </p:spTree>
    <p:extLst>
      <p:ext uri="{BB962C8B-B14F-4D97-AF65-F5344CB8AC3E}">
        <p14:creationId xmlns:p14="http://schemas.microsoft.com/office/powerpoint/2010/main" val="961592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12F0115-4157-4491-ACFB-CE4446BB71F7}"/>
              </a:ext>
            </a:extLst>
          </p:cNvPr>
          <p:cNvSpPr>
            <a:spLocks noGrp="1"/>
          </p:cNvSpPr>
          <p:nvPr>
            <p:ph type="title"/>
          </p:nvPr>
        </p:nvSpPr>
        <p:spPr/>
        <p:txBody>
          <a:bodyPr/>
          <a:lstStyle/>
          <a:p>
            <a:r>
              <a:rPr lang="en-US" dirty="0"/>
              <a:t>Next Steps</a:t>
            </a:r>
          </a:p>
        </p:txBody>
      </p:sp>
      <p:sp>
        <p:nvSpPr>
          <p:cNvPr id="7" name="Rectangle 6">
            <a:extLst>
              <a:ext uri="{FF2B5EF4-FFF2-40B4-BE49-F238E27FC236}">
                <a16:creationId xmlns:a16="http://schemas.microsoft.com/office/drawing/2014/main" id="{1E062CDC-AF3C-4DBE-9313-B61B43B89AE0}"/>
              </a:ext>
            </a:extLst>
          </p:cNvPr>
          <p:cNvSpPr/>
          <p:nvPr/>
        </p:nvSpPr>
        <p:spPr>
          <a:xfrm>
            <a:off x="2057400" y="1257632"/>
            <a:ext cx="6356051" cy="525163"/>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ML Framework Application</a:t>
            </a:r>
          </a:p>
        </p:txBody>
      </p:sp>
      <p:sp>
        <p:nvSpPr>
          <p:cNvPr id="8" name="Rectangle 7">
            <a:extLst>
              <a:ext uri="{FF2B5EF4-FFF2-40B4-BE49-F238E27FC236}">
                <a16:creationId xmlns:a16="http://schemas.microsoft.com/office/drawing/2014/main" id="{770C7505-DC10-4B8C-A3AB-34E061D2F41F}"/>
              </a:ext>
            </a:extLst>
          </p:cNvPr>
          <p:cNvSpPr/>
          <p:nvPr/>
        </p:nvSpPr>
        <p:spPr>
          <a:xfrm>
            <a:off x="2057401" y="2276413"/>
            <a:ext cx="1920240" cy="530938"/>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Caffe</a:t>
            </a:r>
            <a:endParaRPr lang="en-US" dirty="0">
              <a:solidFill>
                <a:schemeClr val="bg1"/>
              </a:solidFill>
            </a:endParaRPr>
          </a:p>
        </p:txBody>
      </p:sp>
      <p:sp>
        <p:nvSpPr>
          <p:cNvPr id="9" name="Rectangle 8">
            <a:extLst>
              <a:ext uri="{FF2B5EF4-FFF2-40B4-BE49-F238E27FC236}">
                <a16:creationId xmlns:a16="http://schemas.microsoft.com/office/drawing/2014/main" id="{BD8893B5-A575-4FB1-8003-12042EE90A2C}"/>
              </a:ext>
            </a:extLst>
          </p:cNvPr>
          <p:cNvSpPr/>
          <p:nvPr/>
        </p:nvSpPr>
        <p:spPr>
          <a:xfrm>
            <a:off x="4275955" y="2276412"/>
            <a:ext cx="1920240" cy="530937"/>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TensorFlow</a:t>
            </a:r>
            <a:endParaRPr lang="en-US" dirty="0">
              <a:solidFill>
                <a:schemeClr val="bg1"/>
              </a:solidFill>
            </a:endParaRPr>
          </a:p>
        </p:txBody>
      </p:sp>
      <p:sp>
        <p:nvSpPr>
          <p:cNvPr id="10" name="Rectangle 9">
            <a:extLst>
              <a:ext uri="{FF2B5EF4-FFF2-40B4-BE49-F238E27FC236}">
                <a16:creationId xmlns:a16="http://schemas.microsoft.com/office/drawing/2014/main" id="{D81AB274-2F46-44EB-A89D-138BC2A08A65}"/>
              </a:ext>
            </a:extLst>
          </p:cNvPr>
          <p:cNvSpPr/>
          <p:nvPr/>
        </p:nvSpPr>
        <p:spPr>
          <a:xfrm>
            <a:off x="6493212" y="2258531"/>
            <a:ext cx="1920240" cy="548818"/>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Other Frameworks</a:t>
            </a:r>
          </a:p>
        </p:txBody>
      </p:sp>
      <p:sp>
        <p:nvSpPr>
          <p:cNvPr id="11" name="Rectangle 10">
            <a:extLst>
              <a:ext uri="{FF2B5EF4-FFF2-40B4-BE49-F238E27FC236}">
                <a16:creationId xmlns:a16="http://schemas.microsoft.com/office/drawing/2014/main" id="{D0AFAFFB-51C4-4CE8-80F3-A27C94EDA561}"/>
              </a:ext>
            </a:extLst>
          </p:cNvPr>
          <p:cNvSpPr/>
          <p:nvPr/>
        </p:nvSpPr>
        <p:spPr>
          <a:xfrm>
            <a:off x="2057400" y="3422266"/>
            <a:ext cx="9715753" cy="475735"/>
          </a:xfrm>
          <a:prstGeom prst="rect">
            <a:avLst/>
          </a:prstGeom>
          <a:solidFill>
            <a:srgbClr val="D67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MIOpen</a:t>
            </a:r>
            <a:endParaRPr lang="en-US" dirty="0">
              <a:solidFill>
                <a:schemeClr val="bg1"/>
              </a:solidFill>
            </a:endParaRPr>
          </a:p>
        </p:txBody>
      </p:sp>
      <p:sp>
        <p:nvSpPr>
          <p:cNvPr id="12" name="Rectangle 11">
            <a:extLst>
              <a:ext uri="{FF2B5EF4-FFF2-40B4-BE49-F238E27FC236}">
                <a16:creationId xmlns:a16="http://schemas.microsoft.com/office/drawing/2014/main" id="{020866A3-32DD-4BB5-864B-2F94264EF32E}"/>
              </a:ext>
            </a:extLst>
          </p:cNvPr>
          <p:cNvSpPr/>
          <p:nvPr/>
        </p:nvSpPr>
        <p:spPr>
          <a:xfrm>
            <a:off x="2068396" y="4299233"/>
            <a:ext cx="3795069" cy="662032"/>
          </a:xfrm>
          <a:prstGeom prst="rect">
            <a:avLst/>
          </a:prstGeom>
          <a:solidFill>
            <a:srgbClr val="ED1C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ROCm</a:t>
            </a:r>
            <a:r>
              <a:rPr lang="en-US" dirty="0">
                <a:solidFill>
                  <a:schemeClr val="bg1"/>
                </a:solidFill>
              </a:rPr>
              <a:t> User-level Software </a:t>
            </a:r>
            <a:br>
              <a:rPr lang="en-US" dirty="0">
                <a:solidFill>
                  <a:schemeClr val="bg1"/>
                </a:solidFill>
              </a:rPr>
            </a:br>
            <a:r>
              <a:rPr lang="en-US" dirty="0">
                <a:solidFill>
                  <a:schemeClr val="bg1"/>
                </a:solidFill>
              </a:rPr>
              <a:t>(runtime, driver)</a:t>
            </a:r>
          </a:p>
        </p:txBody>
      </p:sp>
      <p:sp>
        <p:nvSpPr>
          <p:cNvPr id="13" name="Rectangle 12">
            <a:extLst>
              <a:ext uri="{FF2B5EF4-FFF2-40B4-BE49-F238E27FC236}">
                <a16:creationId xmlns:a16="http://schemas.microsoft.com/office/drawing/2014/main" id="{3AF46058-1032-41F9-BE87-0D64ADC9F619}"/>
              </a:ext>
            </a:extLst>
          </p:cNvPr>
          <p:cNvSpPr/>
          <p:nvPr/>
        </p:nvSpPr>
        <p:spPr>
          <a:xfrm>
            <a:off x="2730500" y="5454882"/>
            <a:ext cx="2479942" cy="475735"/>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CPUs</a:t>
            </a:r>
          </a:p>
        </p:txBody>
      </p:sp>
      <p:cxnSp>
        <p:nvCxnSpPr>
          <p:cNvPr id="14" name="Straight Arrow Connector 13">
            <a:extLst>
              <a:ext uri="{FF2B5EF4-FFF2-40B4-BE49-F238E27FC236}">
                <a16:creationId xmlns:a16="http://schemas.microsoft.com/office/drawing/2014/main" id="{D5694AB1-119F-411D-B030-6FC51EB50790}"/>
              </a:ext>
            </a:extLst>
          </p:cNvPr>
          <p:cNvCxnSpPr>
            <a:cxnSpLocks/>
            <a:stCxn id="7" idx="2"/>
            <a:endCxn id="8" idx="0"/>
          </p:cNvCxnSpPr>
          <p:nvPr/>
        </p:nvCxnSpPr>
        <p:spPr>
          <a:xfrm flipH="1">
            <a:off x="3017521" y="1782795"/>
            <a:ext cx="2217905" cy="49361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4E326BD-2C63-4009-9626-E31466AE10EC}"/>
              </a:ext>
            </a:extLst>
          </p:cNvPr>
          <p:cNvCxnSpPr>
            <a:cxnSpLocks/>
            <a:stCxn id="7" idx="2"/>
            <a:endCxn id="9" idx="0"/>
          </p:cNvCxnSpPr>
          <p:nvPr/>
        </p:nvCxnSpPr>
        <p:spPr>
          <a:xfrm>
            <a:off x="5235426" y="1782795"/>
            <a:ext cx="649" cy="49361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5A88879-53A4-42D5-BADE-5552B5C7280C}"/>
              </a:ext>
            </a:extLst>
          </p:cNvPr>
          <p:cNvCxnSpPr>
            <a:cxnSpLocks/>
            <a:stCxn id="7" idx="2"/>
            <a:endCxn id="10" idx="0"/>
          </p:cNvCxnSpPr>
          <p:nvPr/>
        </p:nvCxnSpPr>
        <p:spPr>
          <a:xfrm>
            <a:off x="5235426" y="1782795"/>
            <a:ext cx="2217906" cy="47573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896B59F-D687-4E0A-804D-DF3FF49875D3}"/>
              </a:ext>
            </a:extLst>
          </p:cNvPr>
          <p:cNvCxnSpPr>
            <a:cxnSpLocks/>
            <a:stCxn id="8" idx="2"/>
            <a:endCxn id="11" idx="0"/>
          </p:cNvCxnSpPr>
          <p:nvPr/>
        </p:nvCxnSpPr>
        <p:spPr>
          <a:xfrm>
            <a:off x="3017521" y="2807351"/>
            <a:ext cx="3897756" cy="614915"/>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8DC4386-7EA4-44E7-9EEE-64C9564B54A3}"/>
              </a:ext>
            </a:extLst>
          </p:cNvPr>
          <p:cNvCxnSpPr>
            <a:cxnSpLocks/>
            <a:stCxn id="9" idx="2"/>
            <a:endCxn id="11" idx="0"/>
          </p:cNvCxnSpPr>
          <p:nvPr/>
        </p:nvCxnSpPr>
        <p:spPr>
          <a:xfrm>
            <a:off x="5236075" y="2807349"/>
            <a:ext cx="1679202" cy="614917"/>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469F54E-5820-4BE5-BC2C-CF1E15898DCE}"/>
              </a:ext>
            </a:extLst>
          </p:cNvPr>
          <p:cNvCxnSpPr>
            <a:cxnSpLocks/>
            <a:stCxn id="10" idx="2"/>
            <a:endCxn id="11" idx="0"/>
          </p:cNvCxnSpPr>
          <p:nvPr/>
        </p:nvCxnSpPr>
        <p:spPr>
          <a:xfrm flipH="1">
            <a:off x="6915277" y="2807349"/>
            <a:ext cx="538055" cy="614917"/>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71176D6-B0D6-4740-A714-03104379B0A0}"/>
              </a:ext>
            </a:extLst>
          </p:cNvPr>
          <p:cNvCxnSpPr>
            <a:cxnSpLocks/>
            <a:stCxn id="11" idx="2"/>
            <a:endCxn id="12" idx="0"/>
          </p:cNvCxnSpPr>
          <p:nvPr/>
        </p:nvCxnSpPr>
        <p:spPr>
          <a:xfrm flipH="1">
            <a:off x="3965931" y="3898001"/>
            <a:ext cx="2949346" cy="401232"/>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2165E99-CD63-4393-A6FB-AF9998DC677E}"/>
              </a:ext>
            </a:extLst>
          </p:cNvPr>
          <p:cNvCxnSpPr>
            <a:cxnSpLocks/>
            <a:stCxn id="12" idx="2"/>
            <a:endCxn id="13" idx="0"/>
          </p:cNvCxnSpPr>
          <p:nvPr/>
        </p:nvCxnSpPr>
        <p:spPr>
          <a:xfrm>
            <a:off x="3965931" y="4961265"/>
            <a:ext cx="4540" cy="4936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846CC8EE-41AA-436B-BFBC-F210E1992B41}"/>
              </a:ext>
            </a:extLst>
          </p:cNvPr>
          <p:cNvSpPr/>
          <p:nvPr/>
        </p:nvSpPr>
        <p:spPr>
          <a:xfrm>
            <a:off x="9534226" y="1257632"/>
            <a:ext cx="2584547" cy="525163"/>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ML Native Application</a:t>
            </a:r>
          </a:p>
        </p:txBody>
      </p:sp>
      <p:sp>
        <p:nvSpPr>
          <p:cNvPr id="23" name="Rectangle 22">
            <a:extLst>
              <a:ext uri="{FF2B5EF4-FFF2-40B4-BE49-F238E27FC236}">
                <a16:creationId xmlns:a16="http://schemas.microsoft.com/office/drawing/2014/main" id="{5DF5A731-28CE-41C2-9DBB-1D41C5D7AE43}"/>
              </a:ext>
            </a:extLst>
          </p:cNvPr>
          <p:cNvSpPr/>
          <p:nvPr/>
        </p:nvSpPr>
        <p:spPr>
          <a:xfrm>
            <a:off x="7917844" y="5454882"/>
            <a:ext cx="2316695" cy="475735"/>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GPUs</a:t>
            </a:r>
          </a:p>
        </p:txBody>
      </p:sp>
      <p:cxnSp>
        <p:nvCxnSpPr>
          <p:cNvPr id="24" name="Straight Arrow Connector 23">
            <a:extLst>
              <a:ext uri="{FF2B5EF4-FFF2-40B4-BE49-F238E27FC236}">
                <a16:creationId xmlns:a16="http://schemas.microsoft.com/office/drawing/2014/main" id="{FA18C30F-D05A-4DC6-B820-1925130A1952}"/>
              </a:ext>
            </a:extLst>
          </p:cNvPr>
          <p:cNvCxnSpPr>
            <a:cxnSpLocks/>
            <a:stCxn id="25" idx="2"/>
            <a:endCxn id="23" idx="0"/>
          </p:cNvCxnSpPr>
          <p:nvPr/>
        </p:nvCxnSpPr>
        <p:spPr>
          <a:xfrm flipH="1">
            <a:off x="9076192" y="4961264"/>
            <a:ext cx="26" cy="49361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C27F19F5-8D50-484C-B93C-E60FD9042E10}"/>
              </a:ext>
            </a:extLst>
          </p:cNvPr>
          <p:cNvSpPr/>
          <p:nvPr/>
        </p:nvSpPr>
        <p:spPr>
          <a:xfrm>
            <a:off x="7103435" y="4299232"/>
            <a:ext cx="3945565" cy="662032"/>
          </a:xfrm>
          <a:prstGeom prst="rect">
            <a:avLst/>
          </a:prstGeom>
          <a:solidFill>
            <a:srgbClr val="ED1C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Highly-tuned Kernels (e.g., OpenCL, Tensile, </a:t>
            </a:r>
            <a:r>
              <a:rPr lang="en-US" dirty="0" err="1">
                <a:solidFill>
                  <a:schemeClr val="bg1"/>
                </a:solidFill>
              </a:rPr>
              <a:t>rocBLAS</a:t>
            </a:r>
            <a:r>
              <a:rPr lang="en-US" dirty="0">
                <a:solidFill>
                  <a:schemeClr val="bg1"/>
                </a:solidFill>
              </a:rPr>
              <a:t>, Assembly)</a:t>
            </a:r>
          </a:p>
        </p:txBody>
      </p:sp>
      <p:cxnSp>
        <p:nvCxnSpPr>
          <p:cNvPr id="26" name="Straight Arrow Connector 25">
            <a:extLst>
              <a:ext uri="{FF2B5EF4-FFF2-40B4-BE49-F238E27FC236}">
                <a16:creationId xmlns:a16="http://schemas.microsoft.com/office/drawing/2014/main" id="{B57E7117-37C0-4B35-9F81-4B39CD697B3A}"/>
              </a:ext>
            </a:extLst>
          </p:cNvPr>
          <p:cNvCxnSpPr>
            <a:cxnSpLocks/>
            <a:stCxn id="11" idx="2"/>
            <a:endCxn id="25" idx="0"/>
          </p:cNvCxnSpPr>
          <p:nvPr/>
        </p:nvCxnSpPr>
        <p:spPr>
          <a:xfrm>
            <a:off x="6915277" y="3898001"/>
            <a:ext cx="2160941" cy="401231"/>
          </a:xfrm>
          <a:prstGeom prst="straightConnector1">
            <a:avLst/>
          </a:prstGeom>
          <a:ln w="38100">
            <a:solidFill>
              <a:srgbClr val="D67F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23B51290-C1AF-4A74-B331-6C6BA1207F85}"/>
              </a:ext>
            </a:extLst>
          </p:cNvPr>
          <p:cNvCxnSpPr>
            <a:cxnSpLocks/>
            <a:stCxn id="22" idx="2"/>
            <a:endCxn id="11" idx="0"/>
          </p:cNvCxnSpPr>
          <p:nvPr/>
        </p:nvCxnSpPr>
        <p:spPr>
          <a:xfrm flipH="1">
            <a:off x="6915277" y="1782795"/>
            <a:ext cx="3911223" cy="163947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7E05C53-018E-4BF8-B06D-3779A8E394C6}"/>
              </a:ext>
            </a:extLst>
          </p:cNvPr>
          <p:cNvCxnSpPr>
            <a:stCxn id="13" idx="3"/>
            <a:endCxn id="23" idx="1"/>
          </p:cNvCxnSpPr>
          <p:nvPr/>
        </p:nvCxnSpPr>
        <p:spPr>
          <a:xfrm>
            <a:off x="5210442" y="5692750"/>
            <a:ext cx="2707402" cy="0"/>
          </a:xfrm>
          <a:prstGeom prst="straightConnector1">
            <a:avLst/>
          </a:prstGeom>
          <a:ln w="3810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479F5865-6A1E-4705-8828-790C0A03F414}"/>
              </a:ext>
            </a:extLst>
          </p:cNvPr>
          <p:cNvSpPr txBox="1"/>
          <p:nvPr/>
        </p:nvSpPr>
        <p:spPr>
          <a:xfrm>
            <a:off x="86103" y="1526217"/>
            <a:ext cx="1252216" cy="1015663"/>
          </a:xfrm>
          <a:prstGeom prst="rect">
            <a:avLst/>
          </a:prstGeom>
          <a:noFill/>
        </p:spPr>
        <p:txBody>
          <a:bodyPr wrap="square" rtlCol="0">
            <a:spAutoFit/>
          </a:bodyPr>
          <a:lstStyle/>
          <a:p>
            <a:pPr algn="ctr"/>
            <a:r>
              <a:rPr lang="en-US" sz="2000" b="1" dirty="0"/>
              <a:t>Support </a:t>
            </a:r>
            <a:br>
              <a:rPr lang="en-US" sz="2000" b="1" dirty="0"/>
            </a:br>
            <a:r>
              <a:rPr lang="en-US" sz="2000" b="1" dirty="0"/>
              <a:t>still</a:t>
            </a:r>
          </a:p>
          <a:p>
            <a:pPr algn="ctr"/>
            <a:r>
              <a:rPr lang="en-US" sz="2000" b="1" dirty="0"/>
              <a:t>needed</a:t>
            </a:r>
          </a:p>
        </p:txBody>
      </p:sp>
      <p:sp>
        <p:nvSpPr>
          <p:cNvPr id="34" name="Left Brace 33">
            <a:extLst>
              <a:ext uri="{FF2B5EF4-FFF2-40B4-BE49-F238E27FC236}">
                <a16:creationId xmlns:a16="http://schemas.microsoft.com/office/drawing/2014/main" id="{DD6EE71F-FCE3-4306-BD30-F2D35F8BD416}"/>
              </a:ext>
            </a:extLst>
          </p:cNvPr>
          <p:cNvSpPr/>
          <p:nvPr/>
        </p:nvSpPr>
        <p:spPr bwMode="auto">
          <a:xfrm>
            <a:off x="1098017" y="1143000"/>
            <a:ext cx="696413" cy="1783599"/>
          </a:xfrm>
          <a:prstGeom prst="lef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cs typeface="Noto Sans CJK SC Regular" charset="0"/>
            </a:endParaRPr>
          </a:p>
        </p:txBody>
      </p:sp>
      <p:sp>
        <p:nvSpPr>
          <p:cNvPr id="47" name="Slide Number Placeholder 3">
            <a:extLst>
              <a:ext uri="{FF2B5EF4-FFF2-40B4-BE49-F238E27FC236}">
                <a16:creationId xmlns:a16="http://schemas.microsoft.com/office/drawing/2014/main" id="{D7E9ECC7-FC88-4BDE-B00B-74B468CE6F6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135</a:t>
            </a:fld>
            <a:endParaRPr lang="en-US" dirty="0"/>
          </a:p>
        </p:txBody>
      </p:sp>
      <p:sp>
        <p:nvSpPr>
          <p:cNvPr id="29" name="Rectangle 28">
            <a:extLst>
              <a:ext uri="{FF2B5EF4-FFF2-40B4-BE49-F238E27FC236}">
                <a16:creationId xmlns:a16="http://schemas.microsoft.com/office/drawing/2014/main" id="{480F5C51-2D31-4A6B-89B0-EBB56F7269AD}"/>
              </a:ext>
            </a:extLst>
          </p:cNvPr>
          <p:cNvSpPr/>
          <p:nvPr/>
        </p:nvSpPr>
        <p:spPr>
          <a:xfrm>
            <a:off x="404995" y="6019800"/>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Modeling High-Level ML Frameworks in SE Mode is Challenging</a:t>
            </a:r>
          </a:p>
        </p:txBody>
      </p:sp>
      <p:sp>
        <p:nvSpPr>
          <p:cNvPr id="2" name="Rectangle 1">
            <a:extLst>
              <a:ext uri="{FF2B5EF4-FFF2-40B4-BE49-F238E27FC236}">
                <a16:creationId xmlns:a16="http://schemas.microsoft.com/office/drawing/2014/main" id="{A21EEE88-B870-44C4-8FD2-E7DB0B8885DB}"/>
              </a:ext>
            </a:extLst>
          </p:cNvPr>
          <p:cNvSpPr/>
          <p:nvPr/>
        </p:nvSpPr>
        <p:spPr bwMode="auto">
          <a:xfrm>
            <a:off x="1885672" y="1143000"/>
            <a:ext cx="6701902" cy="1783599"/>
          </a:xfrm>
          <a:prstGeom prst="rect">
            <a:avLst/>
          </a:prstGeom>
          <a:noFill/>
          <a:ln w="317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a:ln>
                <a:noFill/>
              </a:ln>
              <a:effectLst/>
              <a:latin typeface="Arial" panose="020B0604020202020204" pitchFamily="34" charset="0"/>
              <a:cs typeface="Noto Sans CJK SC Regular" charset="0"/>
            </a:endParaRPr>
          </a:p>
        </p:txBody>
      </p:sp>
    </p:spTree>
    <p:extLst>
      <p:ext uri="{BB962C8B-B14F-4D97-AF65-F5344CB8AC3E}">
        <p14:creationId xmlns:p14="http://schemas.microsoft.com/office/powerpoint/2010/main" val="1679559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29"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A7957-FA40-FB90-9189-5404127ADB5C}"/>
              </a:ext>
            </a:extLst>
          </p:cNvPr>
          <p:cNvSpPr>
            <a:spLocks noGrp="1"/>
          </p:cNvSpPr>
          <p:nvPr>
            <p:ph type="title"/>
          </p:nvPr>
        </p:nvSpPr>
        <p:spPr/>
        <p:txBody>
          <a:bodyPr/>
          <a:lstStyle/>
          <a:p>
            <a:r>
              <a:rPr lang="en-US" dirty="0"/>
              <a:t>Power Modeling State-of-the-Art</a:t>
            </a:r>
          </a:p>
        </p:txBody>
      </p:sp>
      <p:sp>
        <p:nvSpPr>
          <p:cNvPr id="3" name="Content Placeholder 2">
            <a:extLst>
              <a:ext uri="{FF2B5EF4-FFF2-40B4-BE49-F238E27FC236}">
                <a16:creationId xmlns:a16="http://schemas.microsoft.com/office/drawing/2014/main" id="{54CF517D-9E18-DD7A-89C1-4F9B298A61E7}"/>
              </a:ext>
            </a:extLst>
          </p:cNvPr>
          <p:cNvSpPr>
            <a:spLocks noGrp="1"/>
          </p:cNvSpPr>
          <p:nvPr>
            <p:ph idx="1"/>
          </p:nvPr>
        </p:nvSpPr>
        <p:spPr>
          <a:xfrm>
            <a:off x="609600" y="1143000"/>
            <a:ext cx="10971213" cy="5578475"/>
          </a:xfrm>
        </p:spPr>
        <p:txBody>
          <a:bodyPr/>
          <a:lstStyle/>
          <a:p>
            <a:pPr marL="457200" indent="-457200">
              <a:buFont typeface="Arial" panose="020B0604020202020204" pitchFamily="34" charset="0"/>
              <a:buChar char="•"/>
            </a:pPr>
            <a:r>
              <a:rPr lang="en-US" sz="2400" dirty="0"/>
              <a:t>5 broad types of power models:</a:t>
            </a:r>
          </a:p>
          <a:p>
            <a:pPr marL="857250" lvl="1" indent="-457200">
              <a:buFont typeface="+mj-lt"/>
              <a:buAutoNum type="arabicPeriod"/>
            </a:pPr>
            <a:r>
              <a:rPr lang="en-US" sz="2000" dirty="0"/>
              <a:t>Extrapolate first-principal models (e.g., CACTI [Wilton JSSC’96], McPAT [Li MICRO’09])</a:t>
            </a:r>
          </a:p>
          <a:p>
            <a:pPr marL="1257300" lvl="2" indent="-457200">
              <a:buFont typeface="Arial" panose="020B0604020202020204" pitchFamily="34" charset="0"/>
              <a:buChar char="•"/>
            </a:pPr>
            <a:r>
              <a:rPr lang="en-US" sz="1800" dirty="0"/>
              <a:t>Were highly accurate, still widely used … but not updated in 8+ years</a:t>
            </a:r>
          </a:p>
          <a:p>
            <a:pPr marL="857250" lvl="1" indent="-457200">
              <a:buFont typeface="+mj-lt"/>
              <a:buAutoNum type="arabicPeriod"/>
            </a:pPr>
            <a:r>
              <a:rPr lang="en-US" sz="2000" dirty="0"/>
              <a:t>Empirical measurement-based models (e.g., AccelWattch [Kandiah MICRO’21])</a:t>
            </a:r>
          </a:p>
          <a:p>
            <a:pPr marL="1257300" lvl="2" indent="-457200">
              <a:buFont typeface="Arial" panose="020B0604020202020204" pitchFamily="34" charset="0"/>
              <a:buChar char="•"/>
            </a:pPr>
            <a:r>
              <a:rPr lang="en-US" sz="1800" dirty="0"/>
              <a:t>Difficult to generalize beyond specific devices they are measured on</a:t>
            </a:r>
          </a:p>
          <a:p>
            <a:pPr marL="1257300" lvl="2" indent="-457200">
              <a:buFont typeface="Arial" panose="020B0604020202020204" pitchFamily="34" charset="0"/>
              <a:buChar char="•"/>
            </a:pPr>
            <a:r>
              <a:rPr lang="en-US" sz="1800" dirty="0"/>
              <a:t>Significant accuracy decrease for even minor perturbations</a:t>
            </a:r>
          </a:p>
          <a:p>
            <a:pPr marL="857250" lvl="1" indent="-457200">
              <a:buFont typeface="+mj-lt"/>
              <a:buAutoNum type="arabicPeriod"/>
            </a:pPr>
            <a:r>
              <a:rPr lang="en-US" sz="2000" dirty="0"/>
              <a:t>ML-based models (e.g., [Kumar MLCAD’19], [Wu HPCA’15])</a:t>
            </a:r>
          </a:p>
          <a:p>
            <a:pPr marL="1257300" lvl="2" indent="-457200">
              <a:buFont typeface="Arial" panose="020B0604020202020204" pitchFamily="34" charset="0"/>
              <a:buChar char="•"/>
            </a:pPr>
            <a:r>
              <a:rPr lang="en-US" sz="1800" dirty="0"/>
              <a:t>Tremendous potential, but accuracy often lacking for previously unseen devices</a:t>
            </a:r>
          </a:p>
          <a:p>
            <a:pPr marL="857250" lvl="1" indent="-457200">
              <a:buFont typeface="+mj-lt"/>
              <a:buAutoNum type="arabicPeriod"/>
            </a:pPr>
            <a:r>
              <a:rPr lang="en-US" sz="2000" dirty="0"/>
              <a:t>Tools based on tape-out values</a:t>
            </a:r>
          </a:p>
          <a:p>
            <a:pPr marL="1257300" lvl="2" indent="-457200">
              <a:buFont typeface="Arial" panose="020B0604020202020204" pitchFamily="34" charset="0"/>
              <a:buChar char="•"/>
            </a:pPr>
            <a:r>
              <a:rPr lang="en-US" sz="1800" dirty="0"/>
              <a:t>Time consuming, expensive, can only happen later in design process</a:t>
            </a:r>
          </a:p>
          <a:p>
            <a:pPr marL="857250" lvl="1" indent="-457200">
              <a:buFont typeface="+mj-lt"/>
              <a:buAutoNum type="arabicPeriod"/>
            </a:pPr>
            <a:r>
              <a:rPr lang="en-US" sz="2000" dirty="0"/>
              <a:t>Low-level Spice models</a:t>
            </a:r>
          </a:p>
          <a:p>
            <a:pPr marL="1257300" lvl="2" indent="-457200">
              <a:buFont typeface="Arial" panose="020B0604020202020204" pitchFamily="34" charset="0"/>
              <a:buChar char="•"/>
            </a:pPr>
            <a:r>
              <a:rPr lang="en-US" sz="1800" dirty="0"/>
              <a:t>Accurate, but often require proprietary information, hard to scale to large systems</a:t>
            </a:r>
          </a:p>
        </p:txBody>
      </p:sp>
      <p:sp>
        <p:nvSpPr>
          <p:cNvPr id="6" name="Slide Number Placeholder 3">
            <a:extLst>
              <a:ext uri="{FF2B5EF4-FFF2-40B4-BE49-F238E27FC236}">
                <a16:creationId xmlns:a16="http://schemas.microsoft.com/office/drawing/2014/main" id="{C1311434-7DB4-8B31-3ADA-3FC0CD22E92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136</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
        <p:nvSpPr>
          <p:cNvPr id="7" name="Google Shape;338;p37">
            <a:extLst>
              <a:ext uri="{FF2B5EF4-FFF2-40B4-BE49-F238E27FC236}">
                <a16:creationId xmlns:a16="http://schemas.microsoft.com/office/drawing/2014/main" id="{82A203DD-8F32-027A-8A95-B60030CBD955}"/>
              </a:ext>
            </a:extLst>
          </p:cNvPr>
          <p:cNvSpPr txBox="1"/>
          <p:nvPr/>
        </p:nvSpPr>
        <p:spPr>
          <a:xfrm>
            <a:off x="380206" y="5862987"/>
            <a:ext cx="11430000" cy="523180"/>
          </a:xfrm>
          <a:prstGeom prst="rect">
            <a:avLst/>
          </a:prstGeom>
          <a:noFill/>
          <a:ln>
            <a:noFill/>
          </a:ln>
        </p:spPr>
        <p:txBody>
          <a:bodyPr spcFirstLastPara="1" wrap="square" lIns="91425" tIns="45700" rIns="91425" bIns="45700" anchor="t" anchorCtr="0">
            <a:sp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Arial"/>
                <a:ea typeface="Arial"/>
                <a:cs typeface="Arial"/>
                <a:sym typeface="Arial"/>
              </a:rPr>
              <a:t>Early-stage power model tools divided, arch-specific, out-of-date</a:t>
            </a:r>
            <a:endParaRPr kumimoji="0" sz="1800" b="0" i="0" u="none" strike="noStrike" kern="1200" cap="none" spc="0" normalizeH="0" baseline="0" noProof="0" dirty="0">
              <a:ln>
                <a:noFill/>
              </a:ln>
              <a:solidFill>
                <a:srgbClr val="FF0000"/>
              </a:solidFill>
              <a:effectLst/>
              <a:uLnTx/>
              <a:uFillTx/>
              <a:latin typeface="Arial" panose="020B0604020202020204" pitchFamily="34" charset="0"/>
              <a:ea typeface="+mn-ea"/>
            </a:endParaRPr>
          </a:p>
        </p:txBody>
      </p:sp>
      <p:sp>
        <p:nvSpPr>
          <p:cNvPr id="4" name="Google Shape;338;p37">
            <a:extLst>
              <a:ext uri="{FF2B5EF4-FFF2-40B4-BE49-F238E27FC236}">
                <a16:creationId xmlns:a16="http://schemas.microsoft.com/office/drawing/2014/main" id="{47D5C43E-32B3-4FDF-4C47-038A50008755}"/>
              </a:ext>
            </a:extLst>
          </p:cNvPr>
          <p:cNvSpPr txBox="1"/>
          <p:nvPr/>
        </p:nvSpPr>
        <p:spPr>
          <a:xfrm>
            <a:off x="350389" y="6292231"/>
            <a:ext cx="11430000" cy="523180"/>
          </a:xfrm>
          <a:prstGeom prst="rect">
            <a:avLst/>
          </a:prstGeom>
          <a:noFill/>
          <a:ln>
            <a:noFill/>
          </a:ln>
        </p:spPr>
        <p:txBody>
          <a:bodyPr spcFirstLastPara="1" wrap="square" lIns="91425" tIns="45700" rIns="91425" bIns="45700" anchor="t" anchorCtr="0">
            <a:sp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D67F00"/>
                </a:solidFill>
                <a:effectLst/>
                <a:uLnTx/>
                <a:uFillTx/>
                <a:latin typeface="Arial"/>
                <a:ea typeface="Arial"/>
                <a:cs typeface="Arial"/>
                <a:sym typeface="Arial"/>
              </a:rPr>
              <a:t>How do we support diverse options in gem5?</a:t>
            </a:r>
            <a:endParaRPr kumimoji="0" sz="1800" b="0" i="0" u="none" strike="noStrike" kern="1200" cap="none" spc="0" normalizeH="0" baseline="0" noProof="0" dirty="0">
              <a:ln>
                <a:noFill/>
              </a:ln>
              <a:solidFill>
                <a:srgbClr val="D67F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410788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A7957-FA40-FB90-9189-5404127ADB5C}"/>
              </a:ext>
            </a:extLst>
          </p:cNvPr>
          <p:cNvSpPr>
            <a:spLocks noGrp="1"/>
          </p:cNvSpPr>
          <p:nvPr>
            <p:ph type="title"/>
          </p:nvPr>
        </p:nvSpPr>
        <p:spPr/>
        <p:txBody>
          <a:bodyPr/>
          <a:lstStyle/>
          <a:p>
            <a:r>
              <a:rPr lang="en-US" dirty="0"/>
              <a:t>What Can We Do?</a:t>
            </a:r>
          </a:p>
        </p:txBody>
      </p:sp>
      <p:sp>
        <p:nvSpPr>
          <p:cNvPr id="3" name="Content Placeholder 2">
            <a:extLst>
              <a:ext uri="{FF2B5EF4-FFF2-40B4-BE49-F238E27FC236}">
                <a16:creationId xmlns:a16="http://schemas.microsoft.com/office/drawing/2014/main" id="{54CF517D-9E18-DD7A-89C1-4F9B298A61E7}"/>
              </a:ext>
            </a:extLst>
          </p:cNvPr>
          <p:cNvSpPr>
            <a:spLocks noGrp="1"/>
          </p:cNvSpPr>
          <p:nvPr>
            <p:ph idx="1"/>
          </p:nvPr>
        </p:nvSpPr>
        <p:spPr>
          <a:xfrm>
            <a:off x="609600" y="1524000"/>
            <a:ext cx="10971213" cy="4572000"/>
          </a:xfrm>
        </p:spPr>
        <p:txBody>
          <a:bodyPr/>
          <a:lstStyle/>
          <a:p>
            <a:pPr marL="457200" indent="-457200">
              <a:buFont typeface="Arial" panose="020B0604020202020204" pitchFamily="34" charset="0"/>
              <a:buChar char="•"/>
            </a:pPr>
            <a:r>
              <a:rPr lang="en-US" sz="2800" dirty="0"/>
              <a:t>Additional Challenges:</a:t>
            </a:r>
          </a:p>
          <a:p>
            <a:pPr marL="857250" lvl="1" indent="-457200">
              <a:buFont typeface="Arial" panose="020B0604020202020204" pitchFamily="34" charset="0"/>
              <a:buChar char="•"/>
            </a:pPr>
            <a:r>
              <a:rPr lang="en-US" sz="2400" dirty="0"/>
              <a:t>Each power modeling approach may be “best”</a:t>
            </a:r>
          </a:p>
          <a:p>
            <a:pPr marL="857250" lvl="1" indent="-457200">
              <a:buFont typeface="Arial" panose="020B0604020202020204" pitchFamily="34" charset="0"/>
              <a:buChar char="•"/>
            </a:pPr>
            <a:r>
              <a:rPr lang="en-US" sz="2400" dirty="0"/>
              <a:t>Often certain power models easier to integrate with certain simulators</a:t>
            </a:r>
          </a:p>
          <a:p>
            <a:pPr marL="457200" indent="-457200">
              <a:buFont typeface="Arial" panose="020B0604020202020204" pitchFamily="34" charset="0"/>
              <a:buChar char="•"/>
            </a:pPr>
            <a:r>
              <a:rPr lang="en-US" sz="2800" b="1" dirty="0"/>
              <a:t>Insight</a:t>
            </a:r>
            <a:r>
              <a:rPr lang="en-US" sz="2800" dirty="0"/>
              <a:t>: decouple “best” power model from simulator integration</a:t>
            </a:r>
          </a:p>
          <a:p>
            <a:pPr marL="857250" lvl="1" indent="-457200">
              <a:buFont typeface="Arial" panose="020B0604020202020204" pitchFamily="34" charset="0"/>
              <a:buChar char="•"/>
            </a:pPr>
            <a:r>
              <a:rPr lang="en-US" sz="2400" dirty="0"/>
              <a:t>Don’t pick which power model is the right one</a:t>
            </a:r>
          </a:p>
          <a:p>
            <a:pPr marL="857250" lvl="1" indent="-457200">
              <a:buFont typeface="Arial" panose="020B0604020202020204" pitchFamily="34" charset="0"/>
              <a:buChar char="•"/>
            </a:pPr>
            <a:r>
              <a:rPr lang="en-US" sz="2400" dirty="0"/>
              <a:t>Abstract away how simulators integrate </a:t>
            </a:r>
            <a:r>
              <a:rPr lang="en-US" sz="2400" dirty="0">
                <a:sym typeface="Wingdings" panose="05000000000000000000" pitchFamily="2" charset="2"/>
              </a:rPr>
              <a:t> plug-and-play power models</a:t>
            </a:r>
            <a:endParaRPr lang="en-US" sz="2400" dirty="0"/>
          </a:p>
          <a:p>
            <a:pPr marL="457200" indent="-457200">
              <a:buFont typeface="Arial" panose="020B0604020202020204" pitchFamily="34" charset="0"/>
              <a:buChar char="•"/>
            </a:pPr>
            <a:r>
              <a:rPr lang="en-US" sz="2800" dirty="0"/>
              <a:t>Vision: make power modeling as easy as performance modeling</a:t>
            </a:r>
          </a:p>
        </p:txBody>
      </p:sp>
      <p:sp>
        <p:nvSpPr>
          <p:cNvPr id="6" name="Slide Number Placeholder 3">
            <a:extLst>
              <a:ext uri="{FF2B5EF4-FFF2-40B4-BE49-F238E27FC236}">
                <a16:creationId xmlns:a16="http://schemas.microsoft.com/office/drawing/2014/main" id="{C1311434-7DB4-8B31-3ADA-3FC0CD22E92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137</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
        <p:nvSpPr>
          <p:cNvPr id="4" name="Google Shape;338;p37">
            <a:extLst>
              <a:ext uri="{FF2B5EF4-FFF2-40B4-BE49-F238E27FC236}">
                <a16:creationId xmlns:a16="http://schemas.microsoft.com/office/drawing/2014/main" id="{AE7197E3-267B-A03F-CBD1-5493AA71504E}"/>
              </a:ext>
            </a:extLst>
          </p:cNvPr>
          <p:cNvSpPr txBox="1"/>
          <p:nvPr/>
        </p:nvSpPr>
        <p:spPr>
          <a:xfrm>
            <a:off x="457200" y="5878912"/>
            <a:ext cx="11430000" cy="523180"/>
          </a:xfrm>
          <a:prstGeom prst="rect">
            <a:avLst/>
          </a:prstGeom>
          <a:noFill/>
          <a:ln>
            <a:noFill/>
          </a:ln>
        </p:spPr>
        <p:txBody>
          <a:bodyPr spcFirstLastPara="1" wrap="square" lIns="91425" tIns="45700" rIns="91425" bIns="45700" anchor="t" anchorCtr="0">
            <a:sp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D18711"/>
                </a:solidFill>
                <a:effectLst/>
                <a:uLnTx/>
                <a:uFillTx/>
                <a:latin typeface="Arial"/>
                <a:ea typeface="Arial"/>
                <a:cs typeface="Arial"/>
                <a:sym typeface="Arial"/>
              </a:rPr>
              <a:t>Today’s Focus: Application to gem5 (with </a:t>
            </a:r>
            <a:r>
              <a:rPr kumimoji="0" lang="en-US" sz="2800" b="1" i="0" u="none" strike="noStrike" kern="1200" cap="none" spc="0" normalizeH="0" baseline="0" noProof="0" dirty="0" err="1">
                <a:ln>
                  <a:noFill/>
                </a:ln>
                <a:solidFill>
                  <a:srgbClr val="D18711"/>
                </a:solidFill>
                <a:effectLst/>
                <a:uLnTx/>
                <a:uFillTx/>
                <a:latin typeface="Arial"/>
                <a:ea typeface="Arial"/>
                <a:cs typeface="Arial"/>
                <a:sym typeface="Arial"/>
              </a:rPr>
              <a:t>McPAT</a:t>
            </a:r>
            <a:r>
              <a:rPr kumimoji="0" lang="en-US" sz="2800" b="1" i="0" u="none" strike="noStrike" kern="1200" cap="none" spc="0" normalizeH="0" baseline="0" noProof="0" dirty="0">
                <a:ln>
                  <a:noFill/>
                </a:ln>
                <a:solidFill>
                  <a:srgbClr val="D18711"/>
                </a:solidFill>
                <a:effectLst/>
                <a:uLnTx/>
                <a:uFillTx/>
                <a:latin typeface="Arial"/>
                <a:ea typeface="Arial"/>
                <a:cs typeface="Arial"/>
                <a:sym typeface="Arial"/>
              </a:rPr>
              <a:t>)</a:t>
            </a:r>
            <a:endParaRPr kumimoji="0" sz="1800" b="1" i="0" u="none" strike="noStrike" kern="1200" cap="none" spc="0" normalizeH="0" baseline="0" noProof="0" dirty="0">
              <a:ln>
                <a:noFill/>
              </a:ln>
              <a:solidFill>
                <a:srgbClr val="D18711"/>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193629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DB265-3E38-E6D3-5AAB-BE09FE3DF46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3D9D7EC8-DAED-5F6B-3F23-88A19B24BAF1}"/>
              </a:ext>
            </a:extLst>
          </p:cNvPr>
          <p:cNvSpPr>
            <a:spLocks noGrp="1"/>
          </p:cNvSpPr>
          <p:nvPr>
            <p:ph idx="1"/>
          </p:nvPr>
        </p:nvSpPr>
        <p:spPr/>
        <p:txBody>
          <a:bodyPr/>
          <a:lstStyle/>
          <a:p>
            <a:pPr marL="457200" indent="-457200">
              <a:buFont typeface="Arial" panose="020B0604020202020204" pitchFamily="34" charset="0"/>
              <a:buChar char="•"/>
            </a:pPr>
            <a:r>
              <a:rPr lang="en-US" dirty="0">
                <a:solidFill>
                  <a:schemeClr val="bg1">
                    <a:lumMod val="50000"/>
                  </a:schemeClr>
                </a:solidFill>
              </a:rPr>
              <a:t>Motivation</a:t>
            </a:r>
          </a:p>
          <a:p>
            <a:pPr marL="457200" indent="-457200">
              <a:buFont typeface="Arial" panose="020B0604020202020204" pitchFamily="34" charset="0"/>
              <a:buChar char="•"/>
            </a:pPr>
            <a:r>
              <a:rPr lang="en-US" b="1" dirty="0">
                <a:solidFill>
                  <a:srgbClr val="D67F00"/>
                </a:solidFill>
              </a:rPr>
              <a:t>Background</a:t>
            </a:r>
          </a:p>
          <a:p>
            <a:pPr marL="457200" indent="-457200">
              <a:buFont typeface="Arial" panose="020B0604020202020204" pitchFamily="34" charset="0"/>
              <a:buChar char="•"/>
            </a:pPr>
            <a:r>
              <a:rPr lang="en-US" dirty="0"/>
              <a:t>Design</a:t>
            </a:r>
          </a:p>
          <a:p>
            <a:pPr marL="457200" indent="-457200">
              <a:buFont typeface="Arial" panose="020B0604020202020204" pitchFamily="34" charset="0"/>
              <a:buChar char="•"/>
            </a:pPr>
            <a:r>
              <a:rPr lang="en-US" dirty="0"/>
              <a:t>Methodology &amp; Results</a:t>
            </a:r>
          </a:p>
          <a:p>
            <a:pPr marL="457200" indent="-457200">
              <a:buFont typeface="Arial" panose="020B0604020202020204" pitchFamily="34" charset="0"/>
              <a:buChar char="•"/>
            </a:pPr>
            <a:r>
              <a:rPr lang="en-US" dirty="0"/>
              <a:t>Conclusion &amp; Future Work</a:t>
            </a:r>
          </a:p>
        </p:txBody>
      </p:sp>
      <p:sp>
        <p:nvSpPr>
          <p:cNvPr id="4" name="Slide Number Placeholder 3">
            <a:extLst>
              <a:ext uri="{FF2B5EF4-FFF2-40B4-BE49-F238E27FC236}">
                <a16:creationId xmlns:a16="http://schemas.microsoft.com/office/drawing/2014/main" id="{14DF1916-084D-51E1-038D-79DE0826F64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138</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105619513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134F6-B9FB-A3C2-7879-B8B7201BB9E8}"/>
              </a:ext>
            </a:extLst>
          </p:cNvPr>
          <p:cNvSpPr>
            <a:spLocks noGrp="1"/>
          </p:cNvSpPr>
          <p:nvPr>
            <p:ph type="title"/>
          </p:nvPr>
        </p:nvSpPr>
        <p:spPr/>
        <p:txBody>
          <a:bodyPr/>
          <a:lstStyle/>
          <a:p>
            <a:r>
              <a:rPr lang="en-US" dirty="0"/>
              <a:t>Current Power Modeling in gem5</a:t>
            </a:r>
          </a:p>
        </p:txBody>
      </p:sp>
      <p:sp>
        <p:nvSpPr>
          <p:cNvPr id="12" name="Content Placeholder 11">
            <a:extLst>
              <a:ext uri="{FF2B5EF4-FFF2-40B4-BE49-F238E27FC236}">
                <a16:creationId xmlns:a16="http://schemas.microsoft.com/office/drawing/2014/main" id="{D13A11D1-0431-2D15-AC8F-909C9DC7E9D5}"/>
              </a:ext>
            </a:extLst>
          </p:cNvPr>
          <p:cNvSpPr>
            <a:spLocks noGrp="1"/>
          </p:cNvSpPr>
          <p:nvPr>
            <p:ph idx="1"/>
          </p:nvPr>
        </p:nvSpPr>
        <p:spPr>
          <a:xfrm>
            <a:off x="609600" y="1130300"/>
            <a:ext cx="10971213" cy="3975100"/>
          </a:xfrm>
        </p:spPr>
        <p:txBody>
          <a:bodyPr/>
          <a:lstStyle/>
          <a:p>
            <a:pPr marL="457200" indent="-457200">
              <a:buFont typeface="Arial" panose="020B0604020202020204" pitchFamily="34" charset="0"/>
              <a:buChar char="•"/>
            </a:pPr>
            <a:r>
              <a:rPr lang="en-US" sz="2800" dirty="0"/>
              <a:t>Power modeling API takes user-defined equations as strings</a:t>
            </a:r>
          </a:p>
          <a:p>
            <a:pPr marL="857250" lvl="1" indent="-457200">
              <a:buFont typeface="Arial" panose="020B0604020202020204" pitchFamily="34" charset="0"/>
              <a:buChar char="•"/>
            </a:pPr>
            <a:r>
              <a:rPr lang="en-US" sz="2400" b="1" dirty="0">
                <a:solidFill>
                  <a:srgbClr val="7030A0"/>
                </a:solidFill>
              </a:rPr>
              <a:t>Simulation statistics </a:t>
            </a:r>
            <a:r>
              <a:rPr lang="en-US" sz="2400" dirty="0"/>
              <a:t>passed in as variables (e.g., cache hits)</a:t>
            </a:r>
          </a:p>
        </p:txBody>
      </p:sp>
      <p:sp>
        <p:nvSpPr>
          <p:cNvPr id="13" name="Slide Number Placeholder 3">
            <a:extLst>
              <a:ext uri="{FF2B5EF4-FFF2-40B4-BE49-F238E27FC236}">
                <a16:creationId xmlns:a16="http://schemas.microsoft.com/office/drawing/2014/main" id="{EFAC631D-3C38-8F4B-E3AD-6AE9AB2789C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139</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pic>
        <p:nvPicPr>
          <p:cNvPr id="14" name="Picture 13" descr="A computer screen with white text and blue text&#10;&#10;Description automatically generated">
            <a:extLst>
              <a:ext uri="{FF2B5EF4-FFF2-40B4-BE49-F238E27FC236}">
                <a16:creationId xmlns:a16="http://schemas.microsoft.com/office/drawing/2014/main" id="{98114FCE-FD6C-FE82-1831-637079F724B0}"/>
              </a:ext>
            </a:extLst>
          </p:cNvPr>
          <p:cNvPicPr>
            <a:picLocks noChangeAspect="1"/>
          </p:cNvPicPr>
          <p:nvPr/>
        </p:nvPicPr>
        <p:blipFill>
          <a:blip r:embed="rId2"/>
          <a:stretch>
            <a:fillRect/>
          </a:stretch>
        </p:blipFill>
        <p:spPr>
          <a:xfrm>
            <a:off x="2186937" y="4290142"/>
            <a:ext cx="7369257" cy="2404505"/>
          </a:xfrm>
          <a:prstGeom prst="rect">
            <a:avLst/>
          </a:prstGeom>
        </p:spPr>
      </p:pic>
      <p:sp>
        <p:nvSpPr>
          <p:cNvPr id="15" name="Rectangle: Rounded Corners 14">
            <a:extLst>
              <a:ext uri="{FF2B5EF4-FFF2-40B4-BE49-F238E27FC236}">
                <a16:creationId xmlns:a16="http://schemas.microsoft.com/office/drawing/2014/main" id="{8A469AFB-BA83-4567-2261-E4FA05F90A4C}"/>
              </a:ext>
            </a:extLst>
          </p:cNvPr>
          <p:cNvSpPr/>
          <p:nvPr/>
        </p:nvSpPr>
        <p:spPr>
          <a:xfrm>
            <a:off x="2603195" y="5489832"/>
            <a:ext cx="6857999" cy="1118259"/>
          </a:xfrm>
          <a:prstGeom prst="roundRect">
            <a:avLst/>
          </a:prstGeom>
          <a:noFill/>
          <a:ln w="57150">
            <a:solidFill>
              <a:srgbClr val="FF9D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endParaRPr>
          </a:p>
        </p:txBody>
      </p:sp>
      <p:pic>
        <p:nvPicPr>
          <p:cNvPr id="16" name="Picture 15" descr="A screen shot of a computer code&#10;&#10;Description automatically generated">
            <a:extLst>
              <a:ext uri="{FF2B5EF4-FFF2-40B4-BE49-F238E27FC236}">
                <a16:creationId xmlns:a16="http://schemas.microsoft.com/office/drawing/2014/main" id="{7144E39E-A9D2-E58C-EADA-0ED9E48C81BB}"/>
              </a:ext>
            </a:extLst>
          </p:cNvPr>
          <p:cNvPicPr>
            <a:picLocks noChangeAspect="1"/>
          </p:cNvPicPr>
          <p:nvPr/>
        </p:nvPicPr>
        <p:blipFill>
          <a:blip r:embed="rId3"/>
          <a:stretch>
            <a:fillRect/>
          </a:stretch>
        </p:blipFill>
        <p:spPr>
          <a:xfrm>
            <a:off x="3339177" y="2104610"/>
            <a:ext cx="5343525" cy="1876425"/>
          </a:xfrm>
          <a:prstGeom prst="rect">
            <a:avLst/>
          </a:prstGeom>
        </p:spPr>
      </p:pic>
      <p:sp>
        <p:nvSpPr>
          <p:cNvPr id="17" name="Rectangle: Rounded Corners 16">
            <a:extLst>
              <a:ext uri="{FF2B5EF4-FFF2-40B4-BE49-F238E27FC236}">
                <a16:creationId xmlns:a16="http://schemas.microsoft.com/office/drawing/2014/main" id="{6A57CB84-FE3F-6A58-289A-9031F8EA9272}"/>
              </a:ext>
            </a:extLst>
          </p:cNvPr>
          <p:cNvSpPr/>
          <p:nvPr/>
        </p:nvSpPr>
        <p:spPr>
          <a:xfrm>
            <a:off x="3771076" y="3644324"/>
            <a:ext cx="4314700" cy="326572"/>
          </a:xfrm>
          <a:prstGeom prst="roundRect">
            <a:avLst/>
          </a:prstGeom>
          <a:noFill/>
          <a:ln w="57150">
            <a:solidFill>
              <a:srgbClr val="537D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endParaRPr>
          </a:p>
        </p:txBody>
      </p:sp>
      <p:sp>
        <p:nvSpPr>
          <p:cNvPr id="18" name="Rectangle: Rounded Corners 8">
            <a:extLst>
              <a:ext uri="{FF2B5EF4-FFF2-40B4-BE49-F238E27FC236}">
                <a16:creationId xmlns:a16="http://schemas.microsoft.com/office/drawing/2014/main" id="{687CAF3B-986B-7153-7260-CDC70E5C6256}"/>
              </a:ext>
            </a:extLst>
          </p:cNvPr>
          <p:cNvSpPr/>
          <p:nvPr/>
        </p:nvSpPr>
        <p:spPr>
          <a:xfrm>
            <a:off x="2187699" y="4292542"/>
            <a:ext cx="7362699" cy="2404752"/>
          </a:xfrm>
          <a:prstGeom prst="rect">
            <a:avLst/>
          </a:prstGeom>
          <a:noFill/>
          <a:ln w="57150">
            <a:solidFill>
              <a:srgbClr val="537D2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endParaRPr>
          </a:p>
        </p:txBody>
      </p:sp>
      <p:cxnSp>
        <p:nvCxnSpPr>
          <p:cNvPr id="19" name="Straight Arrow Connector 18">
            <a:extLst>
              <a:ext uri="{FF2B5EF4-FFF2-40B4-BE49-F238E27FC236}">
                <a16:creationId xmlns:a16="http://schemas.microsoft.com/office/drawing/2014/main" id="{2DBC2819-57C5-9F12-1C1B-A6741C497371}"/>
              </a:ext>
            </a:extLst>
          </p:cNvPr>
          <p:cNvCxnSpPr>
            <a:cxnSpLocks/>
          </p:cNvCxnSpPr>
          <p:nvPr/>
        </p:nvCxnSpPr>
        <p:spPr>
          <a:xfrm>
            <a:off x="5704368" y="3939449"/>
            <a:ext cx="0" cy="325812"/>
          </a:xfrm>
          <a:prstGeom prst="straightConnector1">
            <a:avLst/>
          </a:prstGeom>
          <a:ln w="57150">
            <a:solidFill>
              <a:srgbClr val="537D2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9988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of red bars&#10;&#10;Description automatically generated with medium confidence">
            <a:extLst>
              <a:ext uri="{FF2B5EF4-FFF2-40B4-BE49-F238E27FC236}">
                <a16:creationId xmlns:a16="http://schemas.microsoft.com/office/drawing/2014/main" id="{5E74B9D7-48E1-D308-E146-698304A06A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76200"/>
            <a:ext cx="9054280" cy="5595003"/>
          </a:xfrm>
          <a:prstGeom prst="rect">
            <a:avLst/>
          </a:prstGeom>
        </p:spPr>
      </p:pic>
      <p:sp>
        <p:nvSpPr>
          <p:cNvPr id="8" name="TextBox 7">
            <a:extLst>
              <a:ext uri="{FF2B5EF4-FFF2-40B4-BE49-F238E27FC236}">
                <a16:creationId xmlns:a16="http://schemas.microsoft.com/office/drawing/2014/main" id="{86D09F3E-0804-9F41-A0AB-BD860A6A47C9}"/>
              </a:ext>
            </a:extLst>
          </p:cNvPr>
          <p:cNvSpPr txBox="1"/>
          <p:nvPr/>
        </p:nvSpPr>
        <p:spPr>
          <a:xfrm>
            <a:off x="838200" y="5505271"/>
            <a:ext cx="10860478" cy="1200329"/>
          </a:xfrm>
          <a:prstGeom prst="rect">
            <a:avLst/>
          </a:prstGeom>
          <a:noFill/>
        </p:spPr>
        <p:txBody>
          <a:bodyPr wrap="square" rtlCol="0" anchor="t">
            <a:spAutoFit/>
          </a:bodyPr>
          <a:lstStyle/>
          <a:p>
            <a:pPr algn="ctr"/>
            <a:r>
              <a:rPr lang="en-US" sz="2400" b="1" dirty="0">
                <a:solidFill>
                  <a:srgbClr val="D67F00"/>
                </a:solidFill>
              </a:rPr>
              <a:t>Steadily reducing error relative to real GPU</a:t>
            </a:r>
          </a:p>
          <a:p>
            <a:pPr algn="ctr"/>
            <a:r>
              <a:rPr lang="en-US" sz="2400" b="1" dirty="0">
                <a:solidFill>
                  <a:srgbClr val="D67F00"/>
                </a:solidFill>
              </a:rPr>
              <a:t>Backup slides: more granular view of impact on specific tests</a:t>
            </a:r>
          </a:p>
          <a:p>
            <a:pPr algn="ctr"/>
            <a:r>
              <a:rPr lang="en-US" sz="2400" b="1" dirty="0">
                <a:solidFill>
                  <a:srgbClr val="D67F00"/>
                </a:solidFill>
              </a:rPr>
              <a:t>GPUFS shows similar behavior</a:t>
            </a:r>
          </a:p>
        </p:txBody>
      </p:sp>
      <p:sp>
        <p:nvSpPr>
          <p:cNvPr id="9" name="Slide Number Placeholder 3">
            <a:extLst>
              <a:ext uri="{FF2B5EF4-FFF2-40B4-BE49-F238E27FC236}">
                <a16:creationId xmlns:a16="http://schemas.microsoft.com/office/drawing/2014/main" id="{10948FA7-AE91-BE9C-769D-E716B0E000EA}"/>
              </a:ext>
            </a:extLst>
          </p:cNvPr>
          <p:cNvSpPr txBox="1">
            <a:spLocks/>
          </p:cNvSpPr>
          <p:nvPr/>
        </p:nvSpPr>
        <p:spPr>
          <a:xfrm>
            <a:off x="9067800" y="6492875"/>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14</a:t>
            </a:fld>
            <a:endParaRPr lang="en-US" dirty="0"/>
          </a:p>
        </p:txBody>
      </p:sp>
    </p:spTree>
    <p:extLst>
      <p:ext uri="{BB962C8B-B14F-4D97-AF65-F5344CB8AC3E}">
        <p14:creationId xmlns:p14="http://schemas.microsoft.com/office/powerpoint/2010/main" val="923263539"/>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A913F-EC0C-71E9-D05C-6DEF61FB63D8}"/>
              </a:ext>
            </a:extLst>
          </p:cNvPr>
          <p:cNvSpPr>
            <a:spLocks noGrp="1"/>
          </p:cNvSpPr>
          <p:nvPr>
            <p:ph type="title"/>
          </p:nvPr>
        </p:nvSpPr>
        <p:spPr/>
        <p:txBody>
          <a:bodyPr/>
          <a:lstStyle/>
          <a:p>
            <a:r>
              <a:rPr lang="en-US" dirty="0"/>
              <a:t>Current Power Modeling in gem5 (Cont.)</a:t>
            </a:r>
          </a:p>
        </p:txBody>
      </p:sp>
      <p:sp>
        <p:nvSpPr>
          <p:cNvPr id="4" name="Slide Number Placeholder 3">
            <a:extLst>
              <a:ext uri="{FF2B5EF4-FFF2-40B4-BE49-F238E27FC236}">
                <a16:creationId xmlns:a16="http://schemas.microsoft.com/office/drawing/2014/main" id="{162E06C0-9455-B5F4-69B9-C2B7974103D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140</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
        <p:nvSpPr>
          <p:cNvPr id="5" name="Content Placeholder 11">
            <a:extLst>
              <a:ext uri="{FF2B5EF4-FFF2-40B4-BE49-F238E27FC236}">
                <a16:creationId xmlns:a16="http://schemas.microsoft.com/office/drawing/2014/main" id="{BA294CAE-492B-7AB0-01D8-89B04D7E5E65}"/>
              </a:ext>
            </a:extLst>
          </p:cNvPr>
          <p:cNvSpPr txBox="1">
            <a:spLocks/>
          </p:cNvSpPr>
          <p:nvPr/>
        </p:nvSpPr>
        <p:spPr bwMode="auto">
          <a:xfrm>
            <a:off x="609600" y="1130300"/>
            <a:ext cx="10971213" cy="397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448" rIns="0" bIns="0" numCol="1" anchor="t" anchorCtr="0" compatLnSpc="1">
            <a:prstTxWarp prst="textNoShape">
              <a:avLst/>
            </a:prstTxWarp>
          </a:bodyPr>
          <a:lstStyle>
            <a:lvl1pPr marL="342900" indent="-342900" algn="l" defTabSz="457200" rtl="0" eaLnBrk="0" fontAlgn="base" hangingPunct="0">
              <a:lnSpc>
                <a:spcPct val="93000"/>
              </a:lnSpc>
              <a:spcBef>
                <a:spcPts val="1425"/>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eaLnBrk="0" fontAlgn="base" hangingPunct="0">
              <a:lnSpc>
                <a:spcPct val="93000"/>
              </a:lnSpc>
              <a:spcBef>
                <a:spcPts val="1138"/>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eaLnBrk="0" fontAlgn="base" hangingPunct="0">
              <a:lnSpc>
                <a:spcPct val="93000"/>
              </a:lnSpc>
              <a:spcBef>
                <a:spcPts val="85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eaLnBrk="0" fontAlgn="base" hangingPunct="0">
              <a:lnSpc>
                <a:spcPct val="93000"/>
              </a:lnSpc>
              <a:spcBef>
                <a:spcPts val="575"/>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eaLnBrk="0" fontAlgn="base" hangingPunct="0">
              <a:lnSpc>
                <a:spcPct val="93000"/>
              </a:lnSpc>
              <a:spcBef>
                <a:spcPts val="288"/>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457200" rtl="0" eaLnBrk="0" fontAlgn="base" latinLnBrk="0" hangingPunct="0">
              <a:lnSpc>
                <a:spcPct val="93000"/>
              </a:lnSpc>
              <a:spcBef>
                <a:spcPts val="1425"/>
              </a:spcBef>
              <a:spcAft>
                <a:spcPct val="0"/>
              </a:spcAft>
              <a:buClr>
                <a:srgbClr val="000000"/>
              </a:buClr>
              <a:buSzPct val="100000"/>
              <a:buFont typeface="Arial" panose="020B0604020202020204" pitchFamily="34" charset="0"/>
              <a:buChar char="•"/>
              <a:tabLst/>
              <a:defRPr/>
            </a:pPr>
            <a:r>
              <a:rPr kumimoji="0" lang="en-US" sz="2800" b="0" i="0" u="none" strike="noStrike" kern="1200" cap="none" spc="0" normalizeH="0" baseline="0" noProof="0" dirty="0">
                <a:ln>
                  <a:noFill/>
                </a:ln>
                <a:solidFill>
                  <a:srgbClr val="000000"/>
                </a:solidFill>
                <a:effectLst/>
                <a:uLnTx/>
                <a:uFillTx/>
                <a:latin typeface="Arial"/>
                <a:ea typeface="+mn-ea"/>
              </a:rPr>
              <a:t>Power modeling API takes user-defined equations as strings</a:t>
            </a:r>
          </a:p>
          <a:p>
            <a:pPr marL="857250" marR="0" lvl="1" indent="-457200" algn="l" defTabSz="457200" rtl="0" eaLnBrk="0" fontAlgn="base" latinLnBrk="0" hangingPunct="0">
              <a:lnSpc>
                <a:spcPct val="93000"/>
              </a:lnSpc>
              <a:spcBef>
                <a:spcPts val="1138"/>
              </a:spcBef>
              <a:spcAft>
                <a:spcPct val="0"/>
              </a:spcAft>
              <a:buClr>
                <a:srgbClr val="000000"/>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7030A0"/>
                </a:solidFill>
                <a:effectLst/>
                <a:uLnTx/>
                <a:uFillTx/>
                <a:latin typeface="Arial"/>
                <a:ea typeface="+mn-ea"/>
              </a:rPr>
              <a:t>Simulation statistics </a:t>
            </a:r>
            <a:r>
              <a:rPr kumimoji="0" lang="en-US" sz="2400" b="0" i="0" u="none" strike="noStrike" kern="1200" cap="none" spc="0" normalizeH="0" baseline="0" noProof="0" dirty="0">
                <a:ln>
                  <a:noFill/>
                </a:ln>
                <a:solidFill>
                  <a:srgbClr val="000000"/>
                </a:solidFill>
                <a:effectLst/>
                <a:uLnTx/>
                <a:uFillTx/>
                <a:latin typeface="Arial"/>
                <a:ea typeface="+mn-ea"/>
              </a:rPr>
              <a:t>passed in as variables (e.g., cache hits)</a:t>
            </a:r>
          </a:p>
          <a:p>
            <a:pPr marL="857250" marR="0" lvl="1" indent="-457200" algn="l" defTabSz="457200" rtl="0" eaLnBrk="0" fontAlgn="base" latinLnBrk="0" hangingPunct="0">
              <a:lnSpc>
                <a:spcPct val="93000"/>
              </a:lnSpc>
              <a:spcBef>
                <a:spcPts val="1138"/>
              </a:spcBef>
              <a:spcAft>
                <a:spcPct val="0"/>
              </a:spcAft>
              <a:buClr>
                <a:srgbClr val="000000"/>
              </a:buClr>
              <a:buSzPct val="100000"/>
              <a:buFont typeface="Arial" panose="020B0604020202020204" pitchFamily="34" charset="0"/>
              <a:buChar char="•"/>
              <a:tabLst/>
              <a:defRPr/>
            </a:pPr>
            <a:r>
              <a:rPr kumimoji="0" lang="en-US" sz="2400" b="1" i="0" u="none" strike="noStrike" kern="1200" cap="none" spc="0" normalizeH="0" baseline="0" noProof="0" dirty="0">
                <a:ln>
                  <a:noFill/>
                </a:ln>
                <a:solidFill>
                  <a:srgbClr val="FF0000"/>
                </a:solidFill>
                <a:effectLst/>
                <a:uLnTx/>
                <a:uFillTx/>
                <a:latin typeface="Arial"/>
                <a:ea typeface="+mn-ea"/>
              </a:rPr>
              <a:t>Limitation</a:t>
            </a:r>
            <a:r>
              <a:rPr kumimoji="0" lang="en-US" sz="2400" b="0" i="0" u="none" strike="noStrike" kern="1200" cap="none" spc="0" normalizeH="0" baseline="0" noProof="0" dirty="0">
                <a:ln>
                  <a:noFill/>
                </a:ln>
                <a:solidFill>
                  <a:srgbClr val="000000"/>
                </a:solidFill>
                <a:effectLst/>
                <a:uLnTx/>
                <a:uFillTx/>
                <a:latin typeface="Arial"/>
                <a:ea typeface="+mn-ea"/>
              </a:rPr>
              <a:t>: Difficult for users to express complex functions, novel models</a:t>
            </a:r>
          </a:p>
          <a:p>
            <a:pPr marL="457200" marR="0" lvl="0" indent="-457200" algn="l" defTabSz="457200" rtl="0" eaLnBrk="0" fontAlgn="base" latinLnBrk="0" hangingPunct="0">
              <a:lnSpc>
                <a:spcPct val="93000"/>
              </a:lnSpc>
              <a:spcBef>
                <a:spcPts val="1425"/>
              </a:spcBef>
              <a:spcAft>
                <a:spcPct val="0"/>
              </a:spcAft>
              <a:buClr>
                <a:srgbClr val="000000"/>
              </a:buClr>
              <a:buSzPct val="100000"/>
              <a:buFont typeface="Arial" panose="020B0604020202020204" pitchFamily="34" charset="0"/>
              <a:buChar char="•"/>
              <a:tabLst/>
              <a:defRPr/>
            </a:pPr>
            <a:r>
              <a:rPr kumimoji="0" lang="en-US" sz="2800" b="0" i="0" u="none" strike="noStrike" kern="1200" cap="none" spc="0" normalizeH="0" baseline="0" noProof="0" dirty="0">
                <a:ln>
                  <a:noFill/>
                </a:ln>
                <a:solidFill>
                  <a:srgbClr val="000000"/>
                </a:solidFill>
                <a:effectLst/>
                <a:uLnTx/>
                <a:uFillTx/>
                <a:latin typeface="Arial"/>
                <a:ea typeface="+mn-ea"/>
              </a:rPr>
              <a:t>Partial McPAT integration</a:t>
            </a:r>
          </a:p>
          <a:p>
            <a:pPr marL="857250" marR="0" lvl="1" indent="-457200" algn="l" defTabSz="457200" rtl="0" eaLnBrk="0" fontAlgn="base" latinLnBrk="0" hangingPunct="0">
              <a:lnSpc>
                <a:spcPct val="93000"/>
              </a:lnSpc>
              <a:spcBef>
                <a:spcPts val="1138"/>
              </a:spcBef>
              <a:spcAft>
                <a:spcPct val="0"/>
              </a:spcAft>
              <a:buClr>
                <a:srgbClr val="000000"/>
              </a:buClr>
              <a:buSzPct val="100000"/>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rPr>
              <a:t>But not updated in many years …</a:t>
            </a:r>
          </a:p>
          <a:p>
            <a:pPr marL="457200" marR="0" lvl="0" indent="-457200" algn="l" defTabSz="457200" rtl="0" eaLnBrk="0" fontAlgn="base" latinLnBrk="0" hangingPunct="0">
              <a:lnSpc>
                <a:spcPct val="93000"/>
              </a:lnSpc>
              <a:spcBef>
                <a:spcPts val="1425"/>
              </a:spcBef>
              <a:spcAft>
                <a:spcPct val="0"/>
              </a:spcAft>
              <a:buClr>
                <a:srgbClr val="000000"/>
              </a:buClr>
              <a:buSzPct val="100000"/>
              <a:buFont typeface="Arial" panose="020B0604020202020204" pitchFamily="34" charset="0"/>
              <a:buChar char="•"/>
              <a:tabLst/>
              <a:defRPr/>
            </a:pPr>
            <a:r>
              <a:rPr kumimoji="0" lang="en-US" sz="2800" b="0" i="0" u="none" strike="noStrike" kern="1200" cap="none" spc="0" normalizeH="0" baseline="0" noProof="0" dirty="0">
                <a:ln>
                  <a:noFill/>
                </a:ln>
                <a:solidFill>
                  <a:srgbClr val="000000"/>
                </a:solidFill>
                <a:effectLst/>
                <a:uLnTx/>
                <a:uFillTx/>
                <a:latin typeface="Arial"/>
                <a:ea typeface="+mn-ea"/>
              </a:rPr>
              <a:t>Partial DVFS &amp; thermal support</a:t>
            </a:r>
          </a:p>
          <a:p>
            <a:pPr marL="457200" marR="0" lvl="0" indent="-457200" algn="l" defTabSz="457200" rtl="0" eaLnBrk="0" fontAlgn="base" latinLnBrk="0" hangingPunct="0">
              <a:lnSpc>
                <a:spcPct val="93000"/>
              </a:lnSpc>
              <a:spcBef>
                <a:spcPts val="1425"/>
              </a:spcBef>
              <a:spcAft>
                <a:spcPct val="0"/>
              </a:spcAft>
              <a:buClr>
                <a:srgbClr val="000000"/>
              </a:buClr>
              <a:buSzPct val="100000"/>
              <a:buFont typeface="Arial" panose="020B0604020202020204" pitchFamily="34" charset="0"/>
              <a:buChar char="•"/>
              <a:tabLst/>
              <a:defRPr/>
            </a:pPr>
            <a:r>
              <a:rPr kumimoji="0" lang="en-US" sz="2800" b="0" i="0" u="none" strike="noStrike" kern="1200" cap="none" spc="0" normalizeH="0" baseline="0" noProof="0" dirty="0">
                <a:ln>
                  <a:noFill/>
                </a:ln>
                <a:solidFill>
                  <a:srgbClr val="000000"/>
                </a:solidFill>
                <a:effectLst/>
                <a:uLnTx/>
                <a:uFillTx/>
                <a:latin typeface="Arial"/>
                <a:ea typeface="+mn-ea"/>
              </a:rPr>
              <a:t>Some ISAs have better power support (ARM [Reddy PATMOS‘17])</a:t>
            </a:r>
          </a:p>
          <a:p>
            <a:pPr marL="857250" marR="0" lvl="1" indent="-457200" algn="l" defTabSz="457200" rtl="0" eaLnBrk="0" fontAlgn="base" latinLnBrk="0" hangingPunct="0">
              <a:lnSpc>
                <a:spcPct val="93000"/>
              </a:lnSpc>
              <a:spcBef>
                <a:spcPts val="1138"/>
              </a:spcBef>
              <a:spcAft>
                <a:spcPct val="0"/>
              </a:spcAft>
              <a:buClr>
                <a:srgbClr val="000000"/>
              </a:buClr>
              <a:buSzPct val="100000"/>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rPr>
              <a:t>But also not updated in many years …</a:t>
            </a:r>
          </a:p>
          <a:p>
            <a:pPr marL="857250" marR="0" lvl="1" indent="-457200" algn="l" defTabSz="457200" rtl="0" eaLnBrk="0" fontAlgn="base" latinLnBrk="0" hangingPunct="0">
              <a:lnSpc>
                <a:spcPct val="93000"/>
              </a:lnSpc>
              <a:spcBef>
                <a:spcPts val="1138"/>
              </a:spcBef>
              <a:spcAft>
                <a:spcPct val="0"/>
              </a:spcAft>
              <a:buClr>
                <a:srgbClr val="000000"/>
              </a:buClr>
              <a:buSzPct val="100000"/>
              <a:buFont typeface="Arial" panose="020B0604020202020204" pitchFamily="34" charset="0"/>
              <a:buChar char="•"/>
              <a:tabLst/>
              <a:defRPr/>
            </a:pPr>
            <a:endParaRPr kumimoji="0" lang="en-US" sz="2400" b="0" i="0" u="none" strike="noStrike" kern="1200" cap="none" spc="0" normalizeH="0" baseline="0" noProof="0" dirty="0">
              <a:ln>
                <a:noFill/>
              </a:ln>
              <a:solidFill>
                <a:srgbClr val="000000"/>
              </a:solidFill>
              <a:effectLst/>
              <a:uLnTx/>
              <a:uFillTx/>
              <a:latin typeface="Arial"/>
              <a:ea typeface="+mn-ea"/>
            </a:endParaRPr>
          </a:p>
        </p:txBody>
      </p:sp>
      <p:sp>
        <p:nvSpPr>
          <p:cNvPr id="6" name="Google Shape;338;p37">
            <a:extLst>
              <a:ext uri="{FF2B5EF4-FFF2-40B4-BE49-F238E27FC236}">
                <a16:creationId xmlns:a16="http://schemas.microsoft.com/office/drawing/2014/main" id="{4739E020-7857-6A61-8DE0-44FF13B302C3}"/>
              </a:ext>
            </a:extLst>
          </p:cNvPr>
          <p:cNvSpPr txBox="1"/>
          <p:nvPr/>
        </p:nvSpPr>
        <p:spPr>
          <a:xfrm>
            <a:off x="457200" y="5818993"/>
            <a:ext cx="11430000" cy="523180"/>
          </a:xfrm>
          <a:prstGeom prst="rect">
            <a:avLst/>
          </a:prstGeom>
          <a:noFill/>
          <a:ln>
            <a:noFill/>
          </a:ln>
        </p:spPr>
        <p:txBody>
          <a:bodyPr spcFirstLastPara="1" wrap="square" lIns="91425" tIns="45700" rIns="91425" bIns="45700" anchor="t" anchorCtr="0">
            <a:sp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D18711"/>
                </a:solidFill>
                <a:effectLst/>
                <a:uLnTx/>
                <a:uFillTx/>
                <a:latin typeface="Arial"/>
                <a:ea typeface="Arial"/>
                <a:cs typeface="Arial"/>
                <a:sym typeface="Arial"/>
              </a:rPr>
              <a:t>Foundation to build off/learn from</a:t>
            </a:r>
            <a:endParaRPr kumimoji="0" sz="1800" b="1" i="0" u="none" strike="noStrike" kern="1200" cap="none" spc="0" normalizeH="0" baseline="0" noProof="0" dirty="0">
              <a:ln>
                <a:noFill/>
              </a:ln>
              <a:solidFill>
                <a:srgbClr val="D18711"/>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283426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DB265-3E38-E6D3-5AAB-BE09FE3DF46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3D9D7EC8-DAED-5F6B-3F23-88A19B24BAF1}"/>
              </a:ext>
            </a:extLst>
          </p:cNvPr>
          <p:cNvSpPr>
            <a:spLocks noGrp="1"/>
          </p:cNvSpPr>
          <p:nvPr>
            <p:ph idx="1"/>
          </p:nvPr>
        </p:nvSpPr>
        <p:spPr/>
        <p:txBody>
          <a:bodyPr/>
          <a:lstStyle/>
          <a:p>
            <a:pPr marL="457200" indent="-457200">
              <a:buFont typeface="Arial" panose="020B0604020202020204" pitchFamily="34" charset="0"/>
              <a:buChar char="•"/>
            </a:pPr>
            <a:r>
              <a:rPr lang="en-US" dirty="0">
                <a:solidFill>
                  <a:schemeClr val="bg1">
                    <a:lumMod val="50000"/>
                  </a:schemeClr>
                </a:solidFill>
              </a:rPr>
              <a:t>Motivation</a:t>
            </a:r>
          </a:p>
          <a:p>
            <a:pPr marL="457200" indent="-457200">
              <a:buFont typeface="Arial" panose="020B0604020202020204" pitchFamily="34" charset="0"/>
              <a:buChar char="•"/>
            </a:pPr>
            <a:r>
              <a:rPr lang="en-US" dirty="0">
                <a:solidFill>
                  <a:schemeClr val="bg1">
                    <a:lumMod val="50000"/>
                  </a:schemeClr>
                </a:solidFill>
              </a:rPr>
              <a:t>Background</a:t>
            </a:r>
          </a:p>
          <a:p>
            <a:pPr marL="457200" indent="-457200">
              <a:buFont typeface="Arial" panose="020B0604020202020204" pitchFamily="34" charset="0"/>
              <a:buChar char="•"/>
            </a:pPr>
            <a:r>
              <a:rPr lang="en-US" b="1" dirty="0">
                <a:solidFill>
                  <a:srgbClr val="D67F00"/>
                </a:solidFill>
              </a:rPr>
              <a:t>Design</a:t>
            </a:r>
          </a:p>
          <a:p>
            <a:pPr marL="457200" indent="-457200">
              <a:buFont typeface="Arial" panose="020B0604020202020204" pitchFamily="34" charset="0"/>
              <a:buChar char="•"/>
            </a:pPr>
            <a:r>
              <a:rPr lang="en-US" dirty="0"/>
              <a:t>Methodology &amp; Results</a:t>
            </a:r>
          </a:p>
          <a:p>
            <a:pPr marL="457200" indent="-457200">
              <a:buFont typeface="Arial" panose="020B0604020202020204" pitchFamily="34" charset="0"/>
              <a:buChar char="•"/>
            </a:pPr>
            <a:r>
              <a:rPr lang="en-US" dirty="0"/>
              <a:t>Conclusion &amp; Future Work</a:t>
            </a:r>
          </a:p>
        </p:txBody>
      </p:sp>
      <p:sp>
        <p:nvSpPr>
          <p:cNvPr id="4" name="Slide Number Placeholder 3">
            <a:extLst>
              <a:ext uri="{FF2B5EF4-FFF2-40B4-BE49-F238E27FC236}">
                <a16:creationId xmlns:a16="http://schemas.microsoft.com/office/drawing/2014/main" id="{14DF1916-084D-51E1-038D-79DE0826F64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141</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104075575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computer system&#10;&#10;Description automatically generated">
            <a:extLst>
              <a:ext uri="{FF2B5EF4-FFF2-40B4-BE49-F238E27FC236}">
                <a16:creationId xmlns:a16="http://schemas.microsoft.com/office/drawing/2014/main" id="{264396EA-6893-EC44-8A7B-0F0A39066603}"/>
              </a:ext>
            </a:extLst>
          </p:cNvPr>
          <p:cNvPicPr>
            <a:picLocks noChangeAspect="1"/>
          </p:cNvPicPr>
          <p:nvPr/>
        </p:nvPicPr>
        <p:blipFill>
          <a:blip r:embed="rId2"/>
          <a:stretch>
            <a:fillRect/>
          </a:stretch>
        </p:blipFill>
        <p:spPr>
          <a:xfrm>
            <a:off x="7162800" y="1129110"/>
            <a:ext cx="4648200" cy="5592365"/>
          </a:xfrm>
          <a:prstGeom prst="rect">
            <a:avLst/>
          </a:prstGeom>
        </p:spPr>
      </p:pic>
      <p:sp>
        <p:nvSpPr>
          <p:cNvPr id="2" name="Title 1">
            <a:extLst>
              <a:ext uri="{FF2B5EF4-FFF2-40B4-BE49-F238E27FC236}">
                <a16:creationId xmlns:a16="http://schemas.microsoft.com/office/drawing/2014/main" id="{4B2A913F-EC0C-71E9-D05C-6DEF61FB63D8}"/>
              </a:ext>
            </a:extLst>
          </p:cNvPr>
          <p:cNvSpPr>
            <a:spLocks noGrp="1"/>
          </p:cNvSpPr>
          <p:nvPr>
            <p:ph type="title"/>
          </p:nvPr>
        </p:nvSpPr>
        <p:spPr/>
        <p:txBody>
          <a:bodyPr/>
          <a:lstStyle/>
          <a:p>
            <a:r>
              <a:rPr lang="en-US" dirty="0"/>
              <a:t>Extending Power Modeling API [OSCAR’24]</a:t>
            </a:r>
          </a:p>
        </p:txBody>
      </p:sp>
      <p:sp>
        <p:nvSpPr>
          <p:cNvPr id="3" name="Content Placeholder 2">
            <a:extLst>
              <a:ext uri="{FF2B5EF4-FFF2-40B4-BE49-F238E27FC236}">
                <a16:creationId xmlns:a16="http://schemas.microsoft.com/office/drawing/2014/main" id="{67DF6F77-021B-FF0C-8295-7E64BC17B6FD}"/>
              </a:ext>
            </a:extLst>
          </p:cNvPr>
          <p:cNvSpPr>
            <a:spLocks noGrp="1"/>
          </p:cNvSpPr>
          <p:nvPr>
            <p:ph idx="1"/>
          </p:nvPr>
        </p:nvSpPr>
        <p:spPr>
          <a:xfrm>
            <a:off x="609601" y="1604963"/>
            <a:ext cx="5638799" cy="3975100"/>
          </a:xfrm>
        </p:spPr>
        <p:txBody>
          <a:bodyPr/>
          <a:lstStyle/>
          <a:p>
            <a:pPr marL="457200" indent="-457200">
              <a:buFont typeface="Arial" panose="020B0604020202020204" pitchFamily="34" charset="0"/>
              <a:buChar char="•"/>
            </a:pPr>
            <a:r>
              <a:rPr lang="en-US" sz="2800" b="1" i="1" dirty="0">
                <a:solidFill>
                  <a:srgbClr val="D67F00"/>
                </a:solidFill>
              </a:rPr>
              <a:t>How should we extend the power modeling API?</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b="1" dirty="0">
                <a:solidFill>
                  <a:srgbClr val="00B050"/>
                </a:solidFill>
              </a:rPr>
              <a:t>Provides users interface which enables fine-grained customization</a:t>
            </a:r>
          </a:p>
        </p:txBody>
      </p:sp>
      <p:sp>
        <p:nvSpPr>
          <p:cNvPr id="4" name="Slide Number Placeholder 3">
            <a:extLst>
              <a:ext uri="{FF2B5EF4-FFF2-40B4-BE49-F238E27FC236}">
                <a16:creationId xmlns:a16="http://schemas.microsoft.com/office/drawing/2014/main" id="{162E06C0-9455-B5F4-69B9-C2B7974103D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142</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3780311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computer system&#10;&#10;Description automatically generated">
            <a:extLst>
              <a:ext uri="{FF2B5EF4-FFF2-40B4-BE49-F238E27FC236}">
                <a16:creationId xmlns:a16="http://schemas.microsoft.com/office/drawing/2014/main" id="{837F45EF-23B9-192A-49CA-5FD76A88B720}"/>
              </a:ext>
            </a:extLst>
          </p:cNvPr>
          <p:cNvPicPr>
            <a:picLocks noChangeAspect="1"/>
          </p:cNvPicPr>
          <p:nvPr/>
        </p:nvPicPr>
        <p:blipFill>
          <a:blip r:embed="rId2"/>
          <a:stretch>
            <a:fillRect/>
          </a:stretch>
        </p:blipFill>
        <p:spPr>
          <a:xfrm>
            <a:off x="7086600" y="1129110"/>
            <a:ext cx="4648200" cy="5592365"/>
          </a:xfrm>
          <a:prstGeom prst="rect">
            <a:avLst/>
          </a:prstGeom>
        </p:spPr>
      </p:pic>
      <p:sp>
        <p:nvSpPr>
          <p:cNvPr id="2" name="Title 1">
            <a:extLst>
              <a:ext uri="{FF2B5EF4-FFF2-40B4-BE49-F238E27FC236}">
                <a16:creationId xmlns:a16="http://schemas.microsoft.com/office/drawing/2014/main" id="{F268A841-BE6F-F4DE-B55A-BDDE9B5A001B}"/>
              </a:ext>
            </a:extLst>
          </p:cNvPr>
          <p:cNvSpPr>
            <a:spLocks noGrp="1"/>
          </p:cNvSpPr>
          <p:nvPr>
            <p:ph type="title"/>
          </p:nvPr>
        </p:nvSpPr>
        <p:spPr/>
        <p:txBody>
          <a:bodyPr/>
          <a:lstStyle/>
          <a:p>
            <a:r>
              <a:rPr lang="en-US" dirty="0"/>
              <a:t>Extending the Power Modeling API (Cont.)</a:t>
            </a:r>
          </a:p>
        </p:txBody>
      </p:sp>
      <p:sp>
        <p:nvSpPr>
          <p:cNvPr id="3" name="Content Placeholder 2">
            <a:extLst>
              <a:ext uri="{FF2B5EF4-FFF2-40B4-BE49-F238E27FC236}">
                <a16:creationId xmlns:a16="http://schemas.microsoft.com/office/drawing/2014/main" id="{68E07F7C-F8A7-E1A6-F46F-6E9C262A64BF}"/>
              </a:ext>
            </a:extLst>
          </p:cNvPr>
          <p:cNvSpPr>
            <a:spLocks noGrp="1"/>
          </p:cNvSpPr>
          <p:nvPr>
            <p:ph idx="1"/>
          </p:nvPr>
        </p:nvSpPr>
        <p:spPr>
          <a:xfrm>
            <a:off x="457200" y="1604962"/>
            <a:ext cx="6553200" cy="4751387"/>
          </a:xfrm>
        </p:spPr>
        <p:txBody>
          <a:bodyPr/>
          <a:lstStyle/>
          <a:p>
            <a:pPr marL="457200">
              <a:lnSpc>
                <a:spcPct val="93000"/>
              </a:lnSpc>
              <a:spcBef>
                <a:spcPts val="1426"/>
              </a:spcBef>
              <a:buClr>
                <a:srgbClr val="000000"/>
              </a:buClr>
              <a:buFont typeface="Arial,Sans-Serif"/>
              <a:buChar char="•"/>
            </a:pPr>
            <a:r>
              <a:rPr lang="en-US" sz="2800" b="1" spc="-1" dirty="0">
                <a:solidFill>
                  <a:srgbClr val="D18711"/>
                </a:solidFill>
                <a:cs typeface="Arial"/>
              </a:rPr>
              <a:t>Hierarchical system of components</a:t>
            </a:r>
          </a:p>
          <a:p>
            <a:pPr marL="914400" lvl="1" indent="-342900">
              <a:lnSpc>
                <a:spcPct val="93000"/>
              </a:lnSpc>
              <a:spcBef>
                <a:spcPts val="1426"/>
              </a:spcBef>
              <a:buClr>
                <a:srgbClr val="000000"/>
              </a:buClr>
              <a:buFont typeface="Arial,Sans-Serif"/>
              <a:buChar char="•"/>
            </a:pPr>
            <a:r>
              <a:rPr lang="en-US" sz="2400" spc="-1" dirty="0">
                <a:cs typeface="Arial"/>
              </a:rPr>
              <a:t>Overall power model: sum of components</a:t>
            </a:r>
          </a:p>
          <a:p>
            <a:pPr marL="914400" lvl="1" indent="-342900">
              <a:lnSpc>
                <a:spcPct val="93000"/>
              </a:lnSpc>
              <a:spcBef>
                <a:spcPts val="1426"/>
              </a:spcBef>
              <a:buClr>
                <a:srgbClr val="000000"/>
              </a:buClr>
              <a:buFont typeface="Arial,Sans-Serif"/>
              <a:buChar char="•"/>
            </a:pPr>
            <a:r>
              <a:rPr lang="en-US" sz="2400" spc="-1" dirty="0">
                <a:cs typeface="Arial"/>
              </a:rPr>
              <a:t>Separate simulator, power model</a:t>
            </a:r>
          </a:p>
          <a:p>
            <a:pPr marL="457200" indent="-342900">
              <a:lnSpc>
                <a:spcPct val="93000"/>
              </a:lnSpc>
              <a:spcBef>
                <a:spcPts val="1426"/>
              </a:spcBef>
              <a:buClr>
                <a:srgbClr val="000000"/>
              </a:buClr>
              <a:buFont typeface="Arial,Sans-Serif"/>
              <a:buChar char="•"/>
            </a:pPr>
            <a:r>
              <a:rPr lang="en-US" sz="2800" spc="-1" dirty="0">
                <a:cs typeface="Arial"/>
              </a:rPr>
              <a:t>Break model into 3 Key Pieces:</a:t>
            </a:r>
          </a:p>
          <a:p>
            <a:pPr marL="914400" lvl="1" indent="-342900">
              <a:lnSpc>
                <a:spcPct val="93000"/>
              </a:lnSpc>
              <a:spcBef>
                <a:spcPts val="1426"/>
              </a:spcBef>
              <a:buClr>
                <a:srgbClr val="000000"/>
              </a:buClr>
              <a:buFont typeface="Arial,Sans-Serif"/>
              <a:buChar char="•"/>
            </a:pPr>
            <a:r>
              <a:rPr lang="en-US" sz="2400" spc="-1" dirty="0">
                <a:cs typeface="Arial"/>
              </a:rPr>
              <a:t>Simulator organizes hardware into sub-groups (e.g., known good models)</a:t>
            </a:r>
          </a:p>
          <a:p>
            <a:pPr marL="914400" lvl="1" indent="-342900">
              <a:lnSpc>
                <a:spcPct val="93000"/>
              </a:lnSpc>
              <a:spcBef>
                <a:spcPts val="1426"/>
              </a:spcBef>
              <a:buClr>
                <a:srgbClr val="000000"/>
              </a:buClr>
              <a:buFont typeface="Arial,Sans-Serif"/>
              <a:buChar char="•"/>
            </a:pPr>
            <a:r>
              <a:rPr lang="en-US" sz="2400" spc="-1" dirty="0">
                <a:cs typeface="Arial"/>
              </a:rPr>
              <a:t>Power model(s): express static, dynamic power per component</a:t>
            </a:r>
          </a:p>
          <a:p>
            <a:pPr marL="914400" lvl="1" indent="-342900">
              <a:lnSpc>
                <a:spcPct val="93000"/>
              </a:lnSpc>
              <a:spcBef>
                <a:spcPts val="1426"/>
              </a:spcBef>
              <a:buClr>
                <a:srgbClr val="000000"/>
              </a:buClr>
              <a:buFont typeface="Arial,Sans-Serif"/>
              <a:buChar char="•"/>
            </a:pPr>
            <a:r>
              <a:rPr lang="en-US" sz="2400" spc="-1" dirty="0">
                <a:cs typeface="Arial"/>
              </a:rPr>
              <a:t>Interface: pick between power models for a given component</a:t>
            </a:r>
          </a:p>
          <a:p>
            <a:pPr marL="457200" indent="-342900">
              <a:lnSpc>
                <a:spcPct val="93000"/>
              </a:lnSpc>
              <a:spcBef>
                <a:spcPts val="1426"/>
              </a:spcBef>
              <a:buClr>
                <a:srgbClr val="000000"/>
              </a:buClr>
              <a:buFont typeface="Arial,Sans-Serif"/>
              <a:buChar char="•"/>
            </a:pPr>
            <a:endParaRPr lang="en-US" sz="2800" spc="-1" dirty="0">
              <a:cs typeface="Arial"/>
            </a:endParaRPr>
          </a:p>
          <a:p>
            <a:endParaRPr lang="en-US" sz="2800" dirty="0"/>
          </a:p>
        </p:txBody>
      </p:sp>
      <p:sp>
        <p:nvSpPr>
          <p:cNvPr id="4" name="Slide Number Placeholder 3">
            <a:extLst>
              <a:ext uri="{FF2B5EF4-FFF2-40B4-BE49-F238E27FC236}">
                <a16:creationId xmlns:a16="http://schemas.microsoft.com/office/drawing/2014/main" id="{E2EA3FCA-01F9-F82D-6A5B-046F0CF0382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143</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3283529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61586-1632-5537-93E3-759B30312520}"/>
              </a:ext>
            </a:extLst>
          </p:cNvPr>
          <p:cNvSpPr>
            <a:spLocks noGrp="1"/>
          </p:cNvSpPr>
          <p:nvPr>
            <p:ph type="title"/>
          </p:nvPr>
        </p:nvSpPr>
        <p:spPr/>
        <p:txBody>
          <a:bodyPr/>
          <a:lstStyle/>
          <a:p>
            <a:r>
              <a:rPr lang="en-US" dirty="0"/>
              <a:t>Putting It All Together</a:t>
            </a:r>
          </a:p>
        </p:txBody>
      </p:sp>
      <p:sp>
        <p:nvSpPr>
          <p:cNvPr id="3" name="Content Placeholder 2">
            <a:extLst>
              <a:ext uri="{FF2B5EF4-FFF2-40B4-BE49-F238E27FC236}">
                <a16:creationId xmlns:a16="http://schemas.microsoft.com/office/drawing/2014/main" id="{DE70F4D3-62B8-509F-AE98-8B5B73A33BE8}"/>
              </a:ext>
            </a:extLst>
          </p:cNvPr>
          <p:cNvSpPr>
            <a:spLocks noGrp="1"/>
          </p:cNvSpPr>
          <p:nvPr>
            <p:ph idx="1"/>
          </p:nvPr>
        </p:nvSpPr>
        <p:spPr>
          <a:xfrm>
            <a:off x="457200" y="1143000"/>
            <a:ext cx="11430000" cy="5333999"/>
          </a:xfrm>
        </p:spPr>
        <p:txBody>
          <a:bodyPr/>
          <a:lstStyle/>
          <a:p>
            <a:pPr marL="457200" indent="-457200">
              <a:buFont typeface="Arial" panose="020B0604020202020204" pitchFamily="34" charset="0"/>
              <a:buChar char="•"/>
            </a:pPr>
            <a:r>
              <a:rPr lang="en-US" sz="2800" b="1" dirty="0"/>
              <a:t>Uses gem5’s Python front-end</a:t>
            </a:r>
          </a:p>
          <a:p>
            <a:pPr marL="857250" lvl="1" indent="-457200">
              <a:buFont typeface="Arial" panose="020B0604020202020204" pitchFamily="34" charset="0"/>
              <a:buChar char="•"/>
            </a:pPr>
            <a:r>
              <a:rPr lang="en-US" sz="2400" dirty="0"/>
              <a:t>Can change power model choice as easily as cache size (no recompile)</a:t>
            </a:r>
          </a:p>
          <a:p>
            <a:pPr marL="857250" lvl="1" indent="-457200">
              <a:buFont typeface="Arial" panose="020B0604020202020204" pitchFamily="34" charset="0"/>
              <a:buChar char="•"/>
            </a:pPr>
            <a:r>
              <a:rPr lang="en-US" sz="2400" dirty="0"/>
              <a:t>Richer way to add support, easy to modify</a:t>
            </a:r>
          </a:p>
          <a:p>
            <a:pPr marL="857250" lvl="1" indent="-457200">
              <a:buFont typeface="Arial" panose="020B0604020202020204" pitchFamily="34" charset="0"/>
              <a:buChar char="•"/>
            </a:pPr>
            <a:r>
              <a:rPr lang="en-US" sz="2400" dirty="0"/>
              <a:t>Could use different power models for different components</a:t>
            </a:r>
          </a:p>
          <a:p>
            <a:pPr marL="457200" indent="-457200">
              <a:buFont typeface="Arial" panose="020B0604020202020204" pitchFamily="34" charset="0"/>
              <a:buChar char="•"/>
            </a:pPr>
            <a:r>
              <a:rPr lang="en-US" sz="2800" b="1" dirty="0"/>
              <a:t>Architecture-agnostic</a:t>
            </a:r>
          </a:p>
          <a:p>
            <a:pPr marL="857250" lvl="1" indent="-457200">
              <a:buFont typeface="Arial" panose="020B0604020202020204" pitchFamily="34" charset="0"/>
              <a:buChar char="•"/>
            </a:pPr>
            <a:r>
              <a:rPr lang="en-US" sz="2400" dirty="0"/>
              <a:t>New power model “just” provides static, dynamic power values per component</a:t>
            </a:r>
          </a:p>
          <a:p>
            <a:pPr marL="857250" lvl="1" indent="-457200">
              <a:buFont typeface="Arial" panose="020B0604020202020204" pitchFamily="34" charset="0"/>
              <a:buChar char="•"/>
            </a:pPr>
            <a:r>
              <a:rPr lang="en-US" sz="2400" dirty="0"/>
              <a:t>Simulator handles rest of integration (plug-and-play)</a:t>
            </a:r>
          </a:p>
          <a:p>
            <a:pPr marL="457200" indent="-457200">
              <a:buFont typeface="Arial" panose="020B0604020202020204" pitchFamily="34" charset="0"/>
              <a:buChar char="•"/>
            </a:pPr>
            <a:r>
              <a:rPr lang="en-US" sz="2800" dirty="0"/>
              <a:t>Can integrate and compare/validate different power models</a:t>
            </a:r>
          </a:p>
          <a:p>
            <a:pPr marL="857250" lvl="1" indent="-457200">
              <a:buFont typeface="Arial" panose="020B0604020202020204" pitchFamily="34" charset="0"/>
              <a:buChar char="•"/>
            </a:pPr>
            <a:r>
              <a:rPr lang="en-US" sz="2400" b="1" dirty="0"/>
              <a:t>Existing</a:t>
            </a:r>
            <a:r>
              <a:rPr lang="en-US" sz="2400" dirty="0"/>
              <a:t> power models (e.g., McPAT)</a:t>
            </a:r>
          </a:p>
          <a:p>
            <a:pPr marL="857250" lvl="1" indent="-457200">
              <a:buFont typeface="Arial" panose="020B0604020202020204" pitchFamily="34" charset="0"/>
              <a:buChar char="•"/>
            </a:pPr>
            <a:r>
              <a:rPr lang="en-US" sz="2400" b="1" dirty="0"/>
              <a:t>Pre-built</a:t>
            </a:r>
            <a:r>
              <a:rPr lang="en-US" sz="2400" dirty="0"/>
              <a:t> power models</a:t>
            </a:r>
          </a:p>
          <a:p>
            <a:pPr marL="857250" lvl="1" indent="-457200">
              <a:buFont typeface="Arial" panose="020B0604020202020204" pitchFamily="34" charset="0"/>
              <a:buChar char="•"/>
            </a:pPr>
            <a:r>
              <a:rPr lang="en-US" sz="2400" b="1" dirty="0"/>
              <a:t>Custom</a:t>
            </a:r>
            <a:r>
              <a:rPr lang="en-US" sz="2400" dirty="0"/>
              <a:t> power models (e.g., in-house)</a:t>
            </a:r>
          </a:p>
        </p:txBody>
      </p:sp>
      <p:sp>
        <p:nvSpPr>
          <p:cNvPr id="4" name="Slide Number Placeholder 3">
            <a:extLst>
              <a:ext uri="{FF2B5EF4-FFF2-40B4-BE49-F238E27FC236}">
                <a16:creationId xmlns:a16="http://schemas.microsoft.com/office/drawing/2014/main" id="{DF9E96CD-2203-26E2-6E5D-068C8DB2EB1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144</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262679052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 name="Title 1">
            <a:extLst>
              <a:ext uri="{FF2B5EF4-FFF2-40B4-BE49-F238E27FC236}">
                <a16:creationId xmlns:a16="http://schemas.microsoft.com/office/drawing/2014/main" id="{65C8D049-2814-5DC8-3B87-CA349E190985}"/>
              </a:ext>
            </a:extLst>
          </p:cNvPr>
          <p:cNvSpPr>
            <a:spLocks noGrp="1"/>
          </p:cNvSpPr>
          <p:nvPr>
            <p:ph type="title"/>
          </p:nvPr>
        </p:nvSpPr>
        <p:spPr/>
        <p:txBody>
          <a:bodyPr/>
          <a:lstStyle/>
          <a:p>
            <a:r>
              <a:rPr lang="en-US" dirty="0">
                <a:solidFill>
                  <a:srgbClr val="202020"/>
                </a:solidFill>
                <a:latin typeface="Lato"/>
                <a:ea typeface="Lato"/>
                <a:cs typeface="Lato"/>
                <a:sym typeface="Lato"/>
              </a:rPr>
              <a:t>Example: McPAT Power Model</a:t>
            </a:r>
            <a:endParaRPr lang="en-US" dirty="0"/>
          </a:p>
        </p:txBody>
      </p:sp>
      <p:sp>
        <p:nvSpPr>
          <p:cNvPr id="3" name="Content Placeholder 2">
            <a:extLst>
              <a:ext uri="{FF2B5EF4-FFF2-40B4-BE49-F238E27FC236}">
                <a16:creationId xmlns:a16="http://schemas.microsoft.com/office/drawing/2014/main" id="{B16490A5-E3AA-98E7-62CB-3CFE831B7948}"/>
              </a:ext>
            </a:extLst>
          </p:cNvPr>
          <p:cNvSpPr>
            <a:spLocks noGrp="1"/>
          </p:cNvSpPr>
          <p:nvPr>
            <p:ph idx="1"/>
          </p:nvPr>
        </p:nvSpPr>
        <p:spPr>
          <a:xfrm>
            <a:off x="609600" y="1250898"/>
            <a:ext cx="10971213" cy="4329165"/>
          </a:xfrm>
        </p:spPr>
        <p:txBody>
          <a:bodyPr/>
          <a:lstStyle/>
          <a:p>
            <a:pPr marL="457200" indent="-457200">
              <a:buFont typeface="Arial" panose="020B0604020202020204" pitchFamily="34" charset="0"/>
              <a:buChar char="•"/>
            </a:pPr>
            <a:r>
              <a:rPr lang="en-US" sz="2800" dirty="0"/>
              <a:t>Integrate McPAT [Li MICRO’09] into our new interface</a:t>
            </a:r>
          </a:p>
          <a:p>
            <a:pPr marL="857250" lvl="1" indent="-457200">
              <a:buFont typeface="Arial" panose="020B0604020202020204" pitchFamily="34" charset="0"/>
              <a:buChar char="•"/>
            </a:pPr>
            <a:r>
              <a:rPr lang="en-US" sz="2400" dirty="0"/>
              <a:t>Uses first principles for hierarchical modeling</a:t>
            </a:r>
          </a:p>
          <a:p>
            <a:pPr marL="857250" lvl="1" indent="-457200">
              <a:buFont typeface="Arial" panose="020B0604020202020204" pitchFamily="34" charset="0"/>
              <a:buChar char="•"/>
            </a:pPr>
            <a:r>
              <a:rPr lang="en-US" sz="2400" dirty="0"/>
              <a:t>Models 5 stages (Fetch, Execute, LSU, Memory, Renaming)</a:t>
            </a:r>
          </a:p>
          <a:p>
            <a:pPr marL="857250" lvl="1"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sz="2800" dirty="0"/>
              <a:t>Basic Flow with new interface:</a:t>
            </a:r>
          </a:p>
          <a:p>
            <a:pPr marL="857250" lvl="1" indent="-457200">
              <a:buFont typeface="Arial" panose="020B0604020202020204" pitchFamily="34" charset="0"/>
              <a:buChar char="•"/>
            </a:pPr>
            <a:r>
              <a:rPr lang="en-US" sz="2400" dirty="0"/>
              <a:t>Grab McPAT activation energies</a:t>
            </a:r>
          </a:p>
          <a:p>
            <a:pPr marL="857250" lvl="1" indent="-457200">
              <a:buFont typeface="Arial" panose="020B0604020202020204" pitchFamily="34" charset="0"/>
              <a:buChar char="•"/>
            </a:pPr>
            <a:r>
              <a:rPr lang="en-US" sz="2400" dirty="0"/>
              <a:t>Activation energies with gem5 stats </a:t>
            </a:r>
            <a:r>
              <a:rPr lang="en-US" sz="2400" dirty="0">
                <a:sym typeface="Wingdings" panose="05000000000000000000" pitchFamily="2" charset="2"/>
              </a:rPr>
              <a:t></a:t>
            </a:r>
            <a:r>
              <a:rPr lang="en-US" sz="2400" dirty="0"/>
              <a:t> power/component (e.g., BP, RF)</a:t>
            </a:r>
          </a:p>
          <a:p>
            <a:pPr marL="857250" lvl="1" indent="-457200">
              <a:buFont typeface="Arial" panose="020B0604020202020204" pitchFamily="34" charset="0"/>
              <a:buChar char="•"/>
            </a:pPr>
            <a:r>
              <a:rPr lang="en-US" sz="2400" dirty="0"/>
              <a:t>Hierarchically sum power/component into per stage, then per core, etc.</a:t>
            </a:r>
          </a:p>
        </p:txBody>
      </p:sp>
      <p:sp>
        <p:nvSpPr>
          <p:cNvPr id="4" name="Slide Number Placeholder 3">
            <a:extLst>
              <a:ext uri="{FF2B5EF4-FFF2-40B4-BE49-F238E27FC236}">
                <a16:creationId xmlns:a16="http://schemas.microsoft.com/office/drawing/2014/main" id="{C79F9E3B-9656-E0C6-46A6-F05E19BE350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145</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Shape 249">
          <a:extLst>
            <a:ext uri="{FF2B5EF4-FFF2-40B4-BE49-F238E27FC236}">
              <a16:creationId xmlns:a16="http://schemas.microsoft.com/office/drawing/2014/main" id="{9C9301E5-8910-64FB-A860-730A4B745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CAA155-4FCD-13E8-B885-364C7C459679}"/>
              </a:ext>
            </a:extLst>
          </p:cNvPr>
          <p:cNvSpPr>
            <a:spLocks noGrp="1"/>
          </p:cNvSpPr>
          <p:nvPr>
            <p:ph type="title"/>
          </p:nvPr>
        </p:nvSpPr>
        <p:spPr/>
        <p:txBody>
          <a:bodyPr/>
          <a:lstStyle/>
          <a:p>
            <a:r>
              <a:rPr lang="en-US" dirty="0">
                <a:solidFill>
                  <a:srgbClr val="202020"/>
                </a:solidFill>
                <a:latin typeface="Lato"/>
                <a:ea typeface="Lato"/>
                <a:cs typeface="Lato"/>
                <a:sym typeface="Lato"/>
              </a:rPr>
              <a:t>Example: McPAT Power Model</a:t>
            </a:r>
            <a:endParaRPr lang="en-US" dirty="0"/>
          </a:p>
        </p:txBody>
      </p:sp>
      <p:sp>
        <p:nvSpPr>
          <p:cNvPr id="3" name="Content Placeholder 2">
            <a:extLst>
              <a:ext uri="{FF2B5EF4-FFF2-40B4-BE49-F238E27FC236}">
                <a16:creationId xmlns:a16="http://schemas.microsoft.com/office/drawing/2014/main" id="{E65856A1-DBC6-88CB-53DF-664D76041BD7}"/>
              </a:ext>
            </a:extLst>
          </p:cNvPr>
          <p:cNvSpPr>
            <a:spLocks noGrp="1"/>
          </p:cNvSpPr>
          <p:nvPr>
            <p:ph idx="1"/>
          </p:nvPr>
        </p:nvSpPr>
        <p:spPr>
          <a:xfrm>
            <a:off x="609600" y="1250898"/>
            <a:ext cx="10971213" cy="4329165"/>
          </a:xfrm>
        </p:spPr>
        <p:txBody>
          <a:bodyPr/>
          <a:lstStyle/>
          <a:p>
            <a:pPr marL="457200" indent="-457200">
              <a:buFont typeface="Arial" panose="020B0604020202020204" pitchFamily="34" charset="0"/>
              <a:buChar char="•"/>
            </a:pPr>
            <a:r>
              <a:rPr lang="en-US" sz="2800" dirty="0"/>
              <a:t>Integrate McPAT [Li MICRO’09] into our new interface</a:t>
            </a:r>
          </a:p>
          <a:p>
            <a:pPr marL="857250" lvl="1" indent="-457200">
              <a:buFont typeface="Arial" panose="020B0604020202020204" pitchFamily="34" charset="0"/>
              <a:buChar char="•"/>
            </a:pPr>
            <a:r>
              <a:rPr lang="en-US" sz="2400" dirty="0"/>
              <a:t>Models 5 stages (Fetch, Execute, LSU, Memory, Renaming)</a:t>
            </a:r>
          </a:p>
          <a:p>
            <a:pPr marL="857250" lvl="1" indent="-457200">
              <a:buFont typeface="Arial" panose="020B0604020202020204" pitchFamily="34" charset="0"/>
              <a:buChar char="•"/>
            </a:pPr>
            <a:r>
              <a:rPr lang="en-US" sz="2400" dirty="0"/>
              <a:t>Uses first principles for hierarchical modeling</a:t>
            </a:r>
          </a:p>
          <a:p>
            <a:pPr marL="1257300" lvl="2" indent="-457200">
              <a:buFont typeface="Arial" panose="020B0604020202020204" pitchFamily="34" charset="0"/>
              <a:buChar char="•"/>
            </a:pPr>
            <a:endParaRPr lang="en-US" sz="2000" dirty="0"/>
          </a:p>
          <a:p>
            <a:pPr marL="457200" indent="-457200">
              <a:buFont typeface="Arial" panose="020B0604020202020204" pitchFamily="34" charset="0"/>
              <a:buChar char="•"/>
            </a:pPr>
            <a:r>
              <a:rPr lang="en-US" sz="2800" dirty="0"/>
              <a:t>Our interface enables breaking down PM into separate functions!</a:t>
            </a:r>
          </a:p>
        </p:txBody>
      </p:sp>
      <p:sp>
        <p:nvSpPr>
          <p:cNvPr id="254" name="Google Shape;254;p45">
            <a:extLst>
              <a:ext uri="{FF2B5EF4-FFF2-40B4-BE49-F238E27FC236}">
                <a16:creationId xmlns:a16="http://schemas.microsoft.com/office/drawing/2014/main" id="{C0EB3C00-D0A7-F4FC-193F-DEFD185184FF}"/>
              </a:ext>
            </a:extLst>
          </p:cNvPr>
          <p:cNvSpPr/>
          <p:nvPr/>
        </p:nvSpPr>
        <p:spPr>
          <a:xfrm>
            <a:off x="1693506" y="3821700"/>
            <a:ext cx="8803400" cy="2655300"/>
          </a:xfrm>
          <a:prstGeom prst="roundRect">
            <a:avLst>
              <a:gd name="adj" fmla="val 16667"/>
            </a:avLst>
          </a:prstGeom>
          <a:solidFill>
            <a:schemeClr val="lt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457200" rtl="0" eaLnBrk="0" fontAlgn="base" latinLnBrk="0" hangingPunct="0">
              <a:lnSpc>
                <a:spcPct val="100000"/>
              </a:lnSpc>
              <a:spcBef>
                <a:spcPts val="0"/>
              </a:spcBef>
              <a:spcAft>
                <a:spcPts val="0"/>
              </a:spcAft>
              <a:buClr>
                <a:srgbClr val="000000"/>
              </a:buClr>
              <a:buSzPts val="1100"/>
              <a:buFontTx/>
              <a:buNone/>
              <a:tabLst/>
              <a:defRPr/>
            </a:pPr>
            <a:r>
              <a:rPr kumimoji="0" lang="en" sz="14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class</a:t>
            </a: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4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O3McPATCPUPowerOn</a:t>
            </a: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(PowerModelPyFunc):</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4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def</a:t>
            </a: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4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__init__</a:t>
            </a: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(self, cpu: BaseO3CPU, act_energies):</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b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b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self._fetch = O3McPATFetchPower(cpu, act_energies, 1.0, 0.9)</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
                <a:srgbClr val="000000"/>
              </a:buClr>
              <a:buSzPts val="1100"/>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self._exec = O3McPATExecutePower(cpu, act_energies, 1.0, 0.76)        </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
                <a:srgbClr val="000000"/>
              </a:buClr>
              <a:buSzPts val="1100"/>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self._lsu = O3McPATLsuPower(cpu, act_energies, 1.0, 0.71)</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self._mmu = O3McPATMmuPower(cpu, act_energies, 1.0, 0.71)</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
                <a:srgbClr val="000000"/>
              </a:buClr>
              <a:buSzPts val="1100"/>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self._rnu = O3McPATRenamingUnitPower(cpu, act_energies, 1.0)</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
                <a:srgbClr val="000000"/>
              </a:buClr>
              <a:buSzPts val="1100"/>
              <a:buFontTx/>
              <a:buNone/>
              <a:tabLst/>
              <a:defRPr/>
            </a:pP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4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def</a:t>
            </a: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4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dynamic_power</a:t>
            </a: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(self):</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
                <a:srgbClr val="000000"/>
              </a:buClr>
              <a:buSzPts val="1100"/>
              <a:buFontTx/>
              <a:buNone/>
              <a:tabLst/>
              <a:defRPr/>
            </a:pP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4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return</a:t>
            </a:r>
            <a:r>
              <a:rPr kumimoji="0" lang="en"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self._fetch.dynamic_power() + ... + self._rnu.dynamic_power()</a:t>
            </a: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endParaRPr kumimoji="0" sz="14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p:txBody>
      </p:sp>
      <p:sp>
        <p:nvSpPr>
          <p:cNvPr id="4" name="Slide Number Placeholder 3">
            <a:extLst>
              <a:ext uri="{FF2B5EF4-FFF2-40B4-BE49-F238E27FC236}">
                <a16:creationId xmlns:a16="http://schemas.microsoft.com/office/drawing/2014/main" id="{4AD6B1C4-2882-A4D4-538A-B2E4F265794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146</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136566227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Shape 249">
          <a:extLst>
            <a:ext uri="{FF2B5EF4-FFF2-40B4-BE49-F238E27FC236}">
              <a16:creationId xmlns:a16="http://schemas.microsoft.com/office/drawing/2014/main" id="{01ADF71B-895D-6B08-0A0B-F74BB289F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44F021-0E9E-0B80-F4CD-919E455A2E03}"/>
              </a:ext>
            </a:extLst>
          </p:cNvPr>
          <p:cNvSpPr>
            <a:spLocks noGrp="1"/>
          </p:cNvSpPr>
          <p:nvPr>
            <p:ph type="title"/>
          </p:nvPr>
        </p:nvSpPr>
        <p:spPr/>
        <p:txBody>
          <a:bodyPr/>
          <a:lstStyle/>
          <a:p>
            <a:r>
              <a:rPr lang="en-US" dirty="0">
                <a:solidFill>
                  <a:srgbClr val="202020"/>
                </a:solidFill>
                <a:latin typeface="Lato"/>
                <a:ea typeface="Lato"/>
                <a:cs typeface="Lato"/>
                <a:sym typeface="Lato"/>
              </a:rPr>
              <a:t>Example: McPAT Power Model (Cont.)</a:t>
            </a:r>
            <a:endParaRPr lang="en-US" dirty="0"/>
          </a:p>
        </p:txBody>
      </p:sp>
      <p:sp>
        <p:nvSpPr>
          <p:cNvPr id="4" name="Slide Number Placeholder 3">
            <a:extLst>
              <a:ext uri="{FF2B5EF4-FFF2-40B4-BE49-F238E27FC236}">
                <a16:creationId xmlns:a16="http://schemas.microsoft.com/office/drawing/2014/main" id="{BEF576C7-4B5D-64CE-53DF-7462CC9AEB0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147</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
        <p:nvSpPr>
          <p:cNvPr id="5" name="Content Placeholder 4">
            <a:extLst>
              <a:ext uri="{FF2B5EF4-FFF2-40B4-BE49-F238E27FC236}">
                <a16:creationId xmlns:a16="http://schemas.microsoft.com/office/drawing/2014/main" id="{9D379019-31FE-F1F4-8A60-2796A41B8BED}"/>
              </a:ext>
            </a:extLst>
          </p:cNvPr>
          <p:cNvSpPr>
            <a:spLocks noGrp="1"/>
          </p:cNvSpPr>
          <p:nvPr>
            <p:ph idx="1"/>
          </p:nvPr>
        </p:nvSpPr>
        <p:spPr>
          <a:xfrm>
            <a:off x="609600" y="1371600"/>
            <a:ext cx="10971213" cy="604837"/>
          </a:xfrm>
        </p:spPr>
        <p:txBody>
          <a:bodyPr/>
          <a:lstStyle/>
          <a:p>
            <a:pPr marL="457200" indent="-457200">
              <a:buFont typeface="Arial" panose="020B0604020202020204" pitchFamily="34" charset="0"/>
              <a:buChar char="•"/>
            </a:pPr>
            <a:r>
              <a:rPr lang="en-US" sz="2800" dirty="0"/>
              <a:t>Deeper Dive Into Fetch stage modeling:</a:t>
            </a:r>
          </a:p>
        </p:txBody>
      </p:sp>
      <p:sp>
        <p:nvSpPr>
          <p:cNvPr id="6" name="Google Shape;259;p46">
            <a:extLst>
              <a:ext uri="{FF2B5EF4-FFF2-40B4-BE49-F238E27FC236}">
                <a16:creationId xmlns:a16="http://schemas.microsoft.com/office/drawing/2014/main" id="{E01F63CC-6A32-8580-E4F8-6E9D96D490F8}"/>
              </a:ext>
            </a:extLst>
          </p:cNvPr>
          <p:cNvSpPr/>
          <p:nvPr/>
        </p:nvSpPr>
        <p:spPr>
          <a:xfrm>
            <a:off x="1644833" y="4436899"/>
            <a:ext cx="8565967" cy="2132175"/>
          </a:xfrm>
          <a:prstGeom prst="roundRect">
            <a:avLst>
              <a:gd name="adj" fmla="val 16667"/>
            </a:avLst>
          </a:prstGeom>
          <a:solidFill>
            <a:schemeClr val="lt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B45F06"/>
                </a:solidFill>
                <a:effectLst/>
                <a:uLnTx/>
                <a:uFillTx/>
                <a:latin typeface="Courier New"/>
                <a:ea typeface="Courier New"/>
                <a:cs typeface="Courier New"/>
                <a:sym typeface="Courier New"/>
              </a:rPr>
              <a:t>class</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4A86E8"/>
                </a:solidFill>
                <a:effectLst/>
                <a:uLnTx/>
                <a:uFillTx/>
                <a:latin typeface="Courier New"/>
                <a:ea typeface="Courier New"/>
                <a:cs typeface="Courier New"/>
                <a:sym typeface="Courier New"/>
              </a:rPr>
              <a:t>O3McPATDecodePower</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(McPATPowerModel):</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B45F06"/>
                </a:solidFill>
                <a:effectLst/>
                <a:uLnTx/>
                <a:uFillTx/>
                <a:latin typeface="Courier New"/>
                <a:ea typeface="Courier New"/>
                <a:cs typeface="Courier New"/>
                <a:sym typeface="Courier New"/>
              </a:rPr>
              <a:t>def</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4A86E8"/>
                </a:solidFill>
                <a:effectLst/>
                <a:uLnTx/>
                <a:uFillTx/>
                <a:latin typeface="Courier New"/>
                <a:ea typeface="Courier New"/>
                <a:cs typeface="Courier New"/>
                <a:sym typeface="Courier New"/>
              </a:rPr>
              <a:t>__init__</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(self, cpu, act_energies):</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b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b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B45F06"/>
                </a:solidFill>
                <a:effectLst/>
                <a:uLnTx/>
                <a:uFillTx/>
                <a:latin typeface="Courier New"/>
                <a:ea typeface="Courier New"/>
                <a:cs typeface="Courier New"/>
                <a:sym typeface="Courier New"/>
              </a:rPr>
              <a:t>def</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4A86E8"/>
                </a:solidFill>
                <a:effectLst/>
                <a:uLnTx/>
                <a:uFillTx/>
                <a:latin typeface="Courier New"/>
                <a:ea typeface="Courier New"/>
                <a:cs typeface="Courier New"/>
                <a:sym typeface="Courier New"/>
              </a:rPr>
              <a:t>dynamic_power</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(self):</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BF9000"/>
                </a:solidFill>
                <a:effectLst/>
                <a:uLnTx/>
                <a:uFillTx/>
                <a:latin typeface="Courier New"/>
                <a:ea typeface="Courier New"/>
                <a:cs typeface="Courier New"/>
                <a:sym typeface="Courier New"/>
              </a:rPr>
              <a:t>return</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self.to_watts(self.inst_buffer_energy() + self.inst_decode_energy())</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B45F06"/>
                </a:solidFill>
                <a:effectLst/>
                <a:uLnTx/>
                <a:uFillTx/>
                <a:latin typeface="Courier New"/>
                <a:ea typeface="Courier New"/>
                <a:cs typeface="Courier New"/>
                <a:sym typeface="Courier New"/>
              </a:rPr>
              <a:t>def</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4A86E8"/>
                </a:solidFill>
                <a:effectLst/>
                <a:uLnTx/>
                <a:uFillTx/>
                <a:latin typeface="Courier New"/>
                <a:ea typeface="Courier New"/>
                <a:cs typeface="Courier New"/>
                <a:sym typeface="Courier New"/>
              </a:rPr>
              <a:t>inst_buffer_energy</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(self):</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decoded_insts = self.get_stat(decode.decodedInsts)</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a:ln>
                  <a:noFill/>
                </a:ln>
                <a:solidFill>
                  <a:srgbClr val="BF9000"/>
                </a:solidFill>
                <a:effectLst/>
                <a:uLnTx/>
                <a:uFillTx/>
                <a:latin typeface="Courier New"/>
                <a:ea typeface="Courier New"/>
                <a:cs typeface="Courier New"/>
                <a:sym typeface="Courier New"/>
              </a:rPr>
              <a:t>return</a:t>
            </a: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decoded_insts * self.act_energies[“IB”][“Read”]</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 decoded_insts * self.act_energies[“IB”][“Writes”]</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a:ln>
                  <a:noFill/>
                </a:ln>
                <a:solidFill>
                  <a:srgbClr val="000000"/>
                </a:solidFill>
                <a:effectLst/>
                <a:uLnTx/>
                <a:uFillTx/>
                <a:latin typeface="Courier New"/>
                <a:ea typeface="Courier New"/>
                <a:cs typeface="Courier New"/>
                <a:sym typeface="Courier New"/>
              </a:rPr>
              <a:t>        )</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p:txBody>
      </p:sp>
      <p:sp>
        <p:nvSpPr>
          <p:cNvPr id="7" name="Google Shape;262;p46">
            <a:extLst>
              <a:ext uri="{FF2B5EF4-FFF2-40B4-BE49-F238E27FC236}">
                <a16:creationId xmlns:a16="http://schemas.microsoft.com/office/drawing/2014/main" id="{AD4E9072-4621-7CF6-08C0-2F871F5DA94C}"/>
              </a:ext>
            </a:extLst>
          </p:cNvPr>
          <p:cNvSpPr/>
          <p:nvPr/>
        </p:nvSpPr>
        <p:spPr>
          <a:xfrm>
            <a:off x="1644833" y="1981200"/>
            <a:ext cx="8565967" cy="2105000"/>
          </a:xfrm>
          <a:prstGeom prst="roundRect">
            <a:avLst>
              <a:gd name="adj" fmla="val 16667"/>
            </a:avLst>
          </a:prstGeom>
          <a:solidFill>
            <a:schemeClr val="lt1"/>
          </a:solidFill>
          <a:ln w="952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from</a:t>
            </a:r>
            <a:r>
              <a:rPr kumimoji="0" lang="en" sz="12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mcpat_power_model</a:t>
            </a:r>
            <a:r>
              <a:rPr kumimoji="0" lang="en" sz="12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import</a:t>
            </a:r>
            <a:r>
              <a:rPr kumimoji="0" lang="en" sz="12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McPATPowerModel </a:t>
            </a:r>
            <a:r>
              <a:rPr kumimoji="0" lang="en" sz="12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 Base class defining helper fns</a:t>
            </a:r>
            <a:endParaRPr kumimoji="0" sz="1200" b="1" i="0" u="none" strike="noStrike" kern="1200" cap="none" spc="0" normalizeH="0" baseline="0" noProof="0" dirty="0">
              <a:ln>
                <a:noFill/>
              </a:ln>
              <a:solidFill>
                <a:srgbClr val="4A86E8"/>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class</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O3McPATFetchPower</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(McPATPowerModel):</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def</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__init__</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(self, cpu, act_energies, pipeline_act_factor, ifu_act_factor):</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b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b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self._decode = O3McPATDecodePower(cpu, act_energies)</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def</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4A86E8"/>
                </a:solidFill>
                <a:effectLst/>
                <a:uLnTx/>
                <a:uFillTx/>
                <a:latin typeface="Courier New"/>
                <a:ea typeface="Courier New"/>
                <a:cs typeface="Courier New"/>
                <a:sym typeface="Courier New"/>
              </a:rPr>
              <a:t>dynamic_power</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(self):</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r>
              <a:rPr kumimoji="0" lang="en" sz="1200" b="1" i="0" u="none" strike="noStrike" kern="1200" cap="none" spc="0" normalizeH="0" baseline="0" noProof="0" dirty="0">
                <a:ln>
                  <a:noFill/>
                </a:ln>
                <a:solidFill>
                  <a:srgbClr val="B45F06"/>
                </a:solidFill>
                <a:effectLst/>
                <a:uLnTx/>
                <a:uFillTx/>
                <a:latin typeface="Courier New"/>
                <a:ea typeface="Courier New"/>
                <a:cs typeface="Courier New"/>
                <a:sym typeface="Courier New"/>
              </a:rPr>
              <a:t>return</a:t>
            </a: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self._decode.dynamic_power()</a:t>
            </a:r>
            <a:b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b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 ...</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rPr>
              <a:t>       )</a:t>
            </a:r>
            <a:endParaRPr kumimoji="0" sz="1200" b="1" i="0" u="none" strike="noStrike" kern="1200" cap="none" spc="0" normalizeH="0" baseline="0" noProof="0" dirty="0">
              <a:ln>
                <a:noFill/>
              </a:ln>
              <a:solidFill>
                <a:srgbClr val="000000"/>
              </a:solidFill>
              <a:effectLst/>
              <a:uLnTx/>
              <a:uFillTx/>
              <a:latin typeface="Courier New"/>
              <a:ea typeface="Courier New"/>
              <a:cs typeface="Courier New"/>
              <a:sym typeface="Courier New"/>
            </a:endParaRPr>
          </a:p>
        </p:txBody>
      </p:sp>
      <p:cxnSp>
        <p:nvCxnSpPr>
          <p:cNvPr id="8" name="Google Shape;265;p46">
            <a:extLst>
              <a:ext uri="{FF2B5EF4-FFF2-40B4-BE49-F238E27FC236}">
                <a16:creationId xmlns:a16="http://schemas.microsoft.com/office/drawing/2014/main" id="{4942ED5F-0102-38A9-0264-7D964D2A4F06}"/>
              </a:ext>
            </a:extLst>
          </p:cNvPr>
          <p:cNvCxnSpPr>
            <a:cxnSpLocks/>
            <a:stCxn id="7" idx="2"/>
            <a:endCxn id="6" idx="0"/>
          </p:cNvCxnSpPr>
          <p:nvPr/>
        </p:nvCxnSpPr>
        <p:spPr>
          <a:xfrm>
            <a:off x="5927817" y="4086200"/>
            <a:ext cx="0" cy="350699"/>
          </a:xfrm>
          <a:prstGeom prst="straightConnector1">
            <a:avLst/>
          </a:prstGeom>
          <a:noFill/>
          <a:ln w="38100" cap="flat" cmpd="sng">
            <a:solidFill>
              <a:schemeClr val="dk1"/>
            </a:solidFill>
            <a:prstDash val="solid"/>
            <a:round/>
            <a:headEnd type="none" w="med" len="med"/>
            <a:tailEnd type="triangle" w="med" len="med"/>
          </a:ln>
        </p:spPr>
      </p:cxnSp>
    </p:spTree>
    <p:extLst>
      <p:ext uri="{BB962C8B-B14F-4D97-AF65-F5344CB8AC3E}">
        <p14:creationId xmlns:p14="http://schemas.microsoft.com/office/powerpoint/2010/main" val="659499121"/>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87CBEC-E12F-6A29-61B8-717CB32D33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698136-3FF6-07E6-2DAD-5DE356CFD8B6}"/>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8CA0CAD-FB14-9487-15E4-525BAC0C5F64}"/>
              </a:ext>
            </a:extLst>
          </p:cNvPr>
          <p:cNvSpPr>
            <a:spLocks noGrp="1"/>
          </p:cNvSpPr>
          <p:nvPr>
            <p:ph idx="1"/>
          </p:nvPr>
        </p:nvSpPr>
        <p:spPr/>
        <p:txBody>
          <a:bodyPr/>
          <a:lstStyle/>
          <a:p>
            <a:pPr marL="457200" indent="-457200">
              <a:buFont typeface="Arial" panose="020B0604020202020204" pitchFamily="34" charset="0"/>
              <a:buChar char="•"/>
            </a:pPr>
            <a:r>
              <a:rPr lang="en-US" dirty="0">
                <a:solidFill>
                  <a:schemeClr val="bg1">
                    <a:lumMod val="50000"/>
                  </a:schemeClr>
                </a:solidFill>
              </a:rPr>
              <a:t>Motivation</a:t>
            </a:r>
          </a:p>
          <a:p>
            <a:pPr marL="457200" indent="-457200">
              <a:buFont typeface="Arial" panose="020B0604020202020204" pitchFamily="34" charset="0"/>
              <a:buChar char="•"/>
            </a:pPr>
            <a:r>
              <a:rPr lang="en-US" dirty="0">
                <a:solidFill>
                  <a:schemeClr val="bg1">
                    <a:lumMod val="50000"/>
                  </a:schemeClr>
                </a:solidFill>
              </a:rPr>
              <a:t>Background</a:t>
            </a:r>
          </a:p>
          <a:p>
            <a:pPr marL="457200" indent="-457200">
              <a:buFont typeface="Arial" panose="020B0604020202020204" pitchFamily="34" charset="0"/>
              <a:buChar char="•"/>
            </a:pPr>
            <a:r>
              <a:rPr lang="en-US" dirty="0">
                <a:solidFill>
                  <a:schemeClr val="bg1">
                    <a:lumMod val="50000"/>
                  </a:schemeClr>
                </a:solidFill>
              </a:rPr>
              <a:t>Design</a:t>
            </a:r>
          </a:p>
          <a:p>
            <a:pPr marL="457200" indent="-457200">
              <a:buFont typeface="Arial" panose="020B0604020202020204" pitchFamily="34" charset="0"/>
              <a:buChar char="•"/>
            </a:pPr>
            <a:r>
              <a:rPr lang="en-US" b="1" dirty="0">
                <a:solidFill>
                  <a:srgbClr val="D67F00"/>
                </a:solidFill>
              </a:rPr>
              <a:t>Methodology &amp; Results</a:t>
            </a:r>
          </a:p>
          <a:p>
            <a:pPr marL="457200" indent="-457200">
              <a:buFont typeface="Arial" panose="020B0604020202020204" pitchFamily="34" charset="0"/>
              <a:buChar char="•"/>
            </a:pPr>
            <a:r>
              <a:rPr lang="en-US" dirty="0">
                <a:solidFill>
                  <a:schemeClr val="tx1"/>
                </a:solidFill>
              </a:rPr>
              <a:t>Conclusion &amp; Future Work</a:t>
            </a:r>
          </a:p>
        </p:txBody>
      </p:sp>
      <p:sp>
        <p:nvSpPr>
          <p:cNvPr id="4" name="Slide Number Placeholder 3">
            <a:extLst>
              <a:ext uri="{FF2B5EF4-FFF2-40B4-BE49-F238E27FC236}">
                <a16:creationId xmlns:a16="http://schemas.microsoft.com/office/drawing/2014/main" id="{A5ED2CBD-F44F-824F-DD0D-55C907B9AEB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148</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3604062758"/>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A6842-2A48-12C7-700F-467EA7CFEB01}"/>
              </a:ext>
            </a:extLst>
          </p:cNvPr>
          <p:cNvSpPr>
            <a:spLocks noGrp="1"/>
          </p:cNvSpPr>
          <p:nvPr>
            <p:ph type="title"/>
          </p:nvPr>
        </p:nvSpPr>
        <p:spPr/>
        <p:txBody>
          <a:bodyPr/>
          <a:lstStyle/>
          <a:p>
            <a:r>
              <a:rPr lang="en-US" dirty="0"/>
              <a:t>Methodology</a:t>
            </a:r>
          </a:p>
        </p:txBody>
      </p:sp>
      <p:sp>
        <p:nvSpPr>
          <p:cNvPr id="3" name="Content Placeholder 2">
            <a:extLst>
              <a:ext uri="{FF2B5EF4-FFF2-40B4-BE49-F238E27FC236}">
                <a16:creationId xmlns:a16="http://schemas.microsoft.com/office/drawing/2014/main" id="{8835126D-973C-5042-960E-31D7CB91ADD9}"/>
              </a:ext>
            </a:extLst>
          </p:cNvPr>
          <p:cNvSpPr>
            <a:spLocks noGrp="1"/>
          </p:cNvSpPr>
          <p:nvPr>
            <p:ph idx="1"/>
          </p:nvPr>
        </p:nvSpPr>
        <p:spPr>
          <a:xfrm>
            <a:off x="609600" y="1604962"/>
            <a:ext cx="10971213" cy="4567237"/>
          </a:xfrm>
        </p:spPr>
        <p:txBody>
          <a:bodyPr/>
          <a:lstStyle/>
          <a:p>
            <a:pPr marL="457200" indent="-457200">
              <a:buFont typeface="Arial" panose="020B0604020202020204" pitchFamily="34" charset="0"/>
              <a:buChar char="•"/>
            </a:pPr>
            <a:r>
              <a:rPr lang="en-US" sz="2800" dirty="0"/>
              <a:t>Benchmarks:</a:t>
            </a:r>
          </a:p>
          <a:p>
            <a:pPr marL="857250" lvl="1" indent="-457200">
              <a:buFont typeface="Arial" panose="020B0604020202020204" pitchFamily="34" charset="0"/>
              <a:buChar char="•"/>
            </a:pPr>
            <a:r>
              <a:rPr lang="en-US" sz="2400" dirty="0"/>
              <a:t>gem5-Resources (e.g., Hello World)</a:t>
            </a:r>
          </a:p>
          <a:p>
            <a:pPr marL="857250" lvl="1" indent="-457200">
              <a:buFont typeface="Arial" panose="020B0604020202020204" pitchFamily="34" charset="0"/>
              <a:buChar char="•"/>
            </a:pPr>
            <a:r>
              <a:rPr lang="en-US" sz="2400" dirty="0"/>
              <a:t>a*X + Y (*AX, *AXPY) variants</a:t>
            </a:r>
          </a:p>
          <a:p>
            <a:pPr marL="457200" indent="-457200">
              <a:buFont typeface="Arial" panose="020B0604020202020204" pitchFamily="34" charset="0"/>
              <a:buChar char="•"/>
            </a:pPr>
            <a:r>
              <a:rPr lang="en-US" sz="2800" dirty="0"/>
              <a:t>CPUs: Timing, Minor, O3 (all 1 core/thread)</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Goal: validate gem5 McPAT integration vs. standalone McPAT</a:t>
            </a:r>
          </a:p>
          <a:p>
            <a:pPr marL="857250" lvl="1" indent="-457200">
              <a:buFont typeface="Arial" panose="020B0604020202020204" pitchFamily="34" charset="0"/>
              <a:buChar char="•"/>
            </a:pPr>
            <a:r>
              <a:rPr lang="en-US" sz="2400" dirty="0"/>
              <a:t>Use same configuration and statistics as gem5</a:t>
            </a:r>
          </a:p>
          <a:p>
            <a:pPr marL="857250" lvl="1" indent="-457200">
              <a:buFont typeface="Arial" panose="020B0604020202020204" pitchFamily="34" charset="0"/>
              <a:buChar char="•"/>
            </a:pPr>
            <a:r>
              <a:rPr lang="en-US" sz="2400" dirty="0"/>
              <a:t>Turned off m5ops (ROI markers) due to instr. count variations</a:t>
            </a:r>
          </a:p>
        </p:txBody>
      </p:sp>
      <p:sp>
        <p:nvSpPr>
          <p:cNvPr id="4" name="Slide Number Placeholder 3">
            <a:extLst>
              <a:ext uri="{FF2B5EF4-FFF2-40B4-BE49-F238E27FC236}">
                <a16:creationId xmlns:a16="http://schemas.microsoft.com/office/drawing/2014/main" id="{134A5F5A-1F64-3144-CEF6-F5B304F1481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149</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3859303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2EA6F-44E2-4D47-9010-A71AAE959121}"/>
              </a:ext>
            </a:extLst>
          </p:cNvPr>
          <p:cNvSpPr>
            <a:spLocks noGrp="1"/>
          </p:cNvSpPr>
          <p:nvPr>
            <p:ph type="title"/>
          </p:nvPr>
        </p:nvSpPr>
        <p:spPr>
          <a:xfrm>
            <a:off x="588263" y="152400"/>
            <a:ext cx="11018520" cy="564556"/>
          </a:xfrm>
        </p:spPr>
        <p:txBody>
          <a:bodyPr/>
          <a:lstStyle/>
          <a:p>
            <a:r>
              <a:rPr lang="en-US" dirty="0"/>
              <a:t>More: Improving gem5’s GPU @ UW</a:t>
            </a:r>
          </a:p>
        </p:txBody>
      </p:sp>
      <p:sp>
        <p:nvSpPr>
          <p:cNvPr id="3" name="Text Placeholder 2">
            <a:extLst>
              <a:ext uri="{FF2B5EF4-FFF2-40B4-BE49-F238E27FC236}">
                <a16:creationId xmlns:a16="http://schemas.microsoft.com/office/drawing/2014/main" id="{95895148-E5BC-4A94-B031-1F47F9BC02E0}"/>
              </a:ext>
            </a:extLst>
          </p:cNvPr>
          <p:cNvSpPr>
            <a:spLocks noGrp="1"/>
          </p:cNvSpPr>
          <p:nvPr>
            <p:ph type="body" sz="quarter" idx="10"/>
          </p:nvPr>
        </p:nvSpPr>
        <p:spPr>
          <a:xfrm>
            <a:off x="586390" y="959360"/>
            <a:ext cx="11018520" cy="4831840"/>
          </a:xfrm>
        </p:spPr>
        <p:txBody>
          <a:bodyPr/>
          <a:lstStyle/>
          <a:p>
            <a:pPr marL="457200" indent="-457200">
              <a:buFont typeface="Arial" panose="020B0604020202020204" pitchFamily="34" charset="0"/>
              <a:buChar char="•"/>
            </a:pPr>
            <a:r>
              <a:rPr lang="en-US" sz="1800" dirty="0"/>
              <a:t>Support for </a:t>
            </a:r>
            <a:r>
              <a:rPr lang="en-US" sz="1800" dirty="0" err="1"/>
              <a:t>ROCm</a:t>
            </a:r>
            <a:r>
              <a:rPr lang="en-US" sz="1800" dirty="0"/>
              <a:t> 4.0, 5.1 in SE mode; 6.2 in FS mode</a:t>
            </a:r>
          </a:p>
          <a:p>
            <a:pPr marL="457200" indent="-457200">
              <a:buFont typeface="Arial" panose="020B0604020202020204" pitchFamily="34" charset="0"/>
              <a:buChar char="•"/>
            </a:pPr>
            <a:r>
              <a:rPr lang="en-US" sz="1800" dirty="0"/>
              <a:t>Support for Carrizo-class </a:t>
            </a:r>
            <a:r>
              <a:rPr lang="en-US" sz="1800" dirty="0" err="1"/>
              <a:t>dGPUs</a:t>
            </a:r>
            <a:r>
              <a:rPr lang="en-US" sz="1800" dirty="0"/>
              <a:t> (gfx803)</a:t>
            </a:r>
          </a:p>
          <a:p>
            <a:pPr marL="457200" indent="-457200">
              <a:buFont typeface="Arial" panose="020B0604020202020204" pitchFamily="34" charset="0"/>
              <a:buChar char="•"/>
            </a:pPr>
            <a:r>
              <a:rPr lang="en-US" sz="1800" dirty="0"/>
              <a:t>Support for Vega-class </a:t>
            </a:r>
            <a:r>
              <a:rPr lang="en-US" sz="1800" dirty="0" err="1"/>
              <a:t>dGPUs</a:t>
            </a:r>
            <a:r>
              <a:rPr lang="en-US" sz="1800" dirty="0"/>
              <a:t> &amp; APUs (gfx900, gfx902) and MI200/300 (gfx90a, gfx942) </a:t>
            </a:r>
            <a:r>
              <a:rPr lang="en-US" sz="1800" dirty="0" err="1"/>
              <a:t>dGPUs</a:t>
            </a:r>
            <a:endParaRPr lang="en-US" sz="1800" dirty="0"/>
          </a:p>
          <a:p>
            <a:pPr marL="457200" indent="-457200">
              <a:buFont typeface="Arial" panose="020B0604020202020204" pitchFamily="34" charset="0"/>
              <a:buChar char="•"/>
            </a:pPr>
            <a:r>
              <a:rPr lang="en-US" sz="1800" dirty="0"/>
              <a:t>Validated, publicly available, tested benchmarks [Bruce, et al. ISPASS’21 Best Paper Nom.]</a:t>
            </a:r>
          </a:p>
          <a:p>
            <a:pPr marL="457200" indent="-457200">
              <a:buFont typeface="Arial" panose="020B0604020202020204" pitchFamily="34" charset="0"/>
              <a:buChar char="•"/>
            </a:pPr>
            <a:r>
              <a:rPr lang="en-US" sz="1800" dirty="0"/>
              <a:t>More realistic GPU register file model, improved concurrency via dynamic register allocation and VRF schemes</a:t>
            </a:r>
          </a:p>
          <a:p>
            <a:pPr marL="457200" indent="-457200">
              <a:buFont typeface="Arial" panose="020B0604020202020204" pitchFamily="34" charset="0"/>
              <a:buChar char="•"/>
            </a:pPr>
            <a:r>
              <a:rPr lang="en-US" sz="1800" dirty="0"/>
              <a:t>Improved concurrency via better dependency management</a:t>
            </a:r>
          </a:p>
          <a:p>
            <a:pPr marL="457200" indent="-457200">
              <a:buFont typeface="Arial" panose="020B0604020202020204" pitchFamily="34" charset="0"/>
              <a:buChar char="•"/>
            </a:pPr>
            <a:r>
              <a:rPr lang="en-US" sz="1800" dirty="0"/>
              <a:t>CU masking support to run kernels on a subset of GPU resources</a:t>
            </a:r>
          </a:p>
          <a:p>
            <a:pPr marL="457200" indent="-457200">
              <a:buFont typeface="Arial" panose="020B0604020202020204" pitchFamily="34" charset="0"/>
              <a:buChar char="•"/>
            </a:pPr>
            <a:r>
              <a:rPr lang="en-US" sz="1800" dirty="0"/>
              <a:t>Extend BLAS support to use kernels that run on real devices [Roarty, et al. gem5 Wkshp‘20]</a:t>
            </a:r>
          </a:p>
          <a:p>
            <a:pPr marL="457200" indent="-457200">
              <a:buFont typeface="Arial" panose="020B0604020202020204" pitchFamily="34" charset="0"/>
              <a:buChar char="•"/>
            </a:pPr>
            <a:r>
              <a:rPr lang="en-US" sz="1800" dirty="0"/>
              <a:t>Multi-</a:t>
            </a:r>
            <a:r>
              <a:rPr lang="en-US" sz="1800" dirty="0" err="1"/>
              <a:t>chiplet</a:t>
            </a:r>
            <a:r>
              <a:rPr lang="en-US" sz="1800" dirty="0"/>
              <a:t> support – more representative of future GPUs [</a:t>
            </a:r>
            <a:r>
              <a:rPr lang="en-US" sz="1800" dirty="0" err="1"/>
              <a:t>Yogatama</a:t>
            </a:r>
            <a:r>
              <a:rPr lang="en-US" sz="1800" dirty="0"/>
              <a:t>, et al. gem5 Wkshp‘20]</a:t>
            </a:r>
          </a:p>
          <a:p>
            <a:pPr marL="457200" indent="-457200">
              <a:buFont typeface="Arial" panose="020B0604020202020204" pitchFamily="34" charset="0"/>
              <a:buChar char="•"/>
            </a:pPr>
            <a:r>
              <a:rPr lang="en-US" sz="1800" dirty="0"/>
              <a:t>Properly report device properties for (ML) programs that dynamically select kernels</a:t>
            </a:r>
          </a:p>
          <a:p>
            <a:pPr marL="457200" indent="-457200">
              <a:buFont typeface="Arial" panose="020B0604020202020204" pitchFamily="34" charset="0"/>
              <a:buChar char="•"/>
            </a:pPr>
            <a:r>
              <a:rPr lang="en-US" sz="1800" dirty="0"/>
              <a:t>Study various cache replacement policies in GPUs [Jia &amp; Sinclair gem5 Wkshp‘23]</a:t>
            </a:r>
          </a:p>
          <a:p>
            <a:pPr marL="457200" indent="-457200">
              <a:buFont typeface="Arial" panose="020B0604020202020204" pitchFamily="34" charset="0"/>
              <a:buChar char="•"/>
            </a:pPr>
            <a:r>
              <a:rPr lang="en-US" sz="1800" dirty="0"/>
              <a:t>…</a:t>
            </a:r>
          </a:p>
        </p:txBody>
      </p:sp>
      <p:sp>
        <p:nvSpPr>
          <p:cNvPr id="4" name="Rectangle 3">
            <a:extLst>
              <a:ext uri="{FF2B5EF4-FFF2-40B4-BE49-F238E27FC236}">
                <a16:creationId xmlns:a16="http://schemas.microsoft.com/office/drawing/2014/main" id="{91F1AF8A-A319-AB04-5504-FCA5DB0B6567}"/>
              </a:ext>
            </a:extLst>
          </p:cNvPr>
          <p:cNvSpPr/>
          <p:nvPr/>
        </p:nvSpPr>
        <p:spPr>
          <a:xfrm>
            <a:off x="418263" y="6306065"/>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D67F00"/>
                </a:solidFill>
              </a:rPr>
              <a:t>Significant effort to model modern systems with high fidelity </a:t>
            </a:r>
          </a:p>
        </p:txBody>
      </p:sp>
      <p:sp>
        <p:nvSpPr>
          <p:cNvPr id="5" name="Slide Number Placeholder 3">
            <a:extLst>
              <a:ext uri="{FF2B5EF4-FFF2-40B4-BE49-F238E27FC236}">
                <a16:creationId xmlns:a16="http://schemas.microsoft.com/office/drawing/2014/main" id="{A2EDE8FF-23A1-B77B-E1A9-AFF6A01B571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15</a:t>
            </a:fld>
            <a:endParaRPr lang="en-US" dirty="0"/>
          </a:p>
        </p:txBody>
      </p:sp>
    </p:spTree>
    <p:custDataLst>
      <p:custData r:id="rId1"/>
      <p:custData r:id="rId2"/>
    </p:custDataLst>
    <p:extLst>
      <p:ext uri="{BB962C8B-B14F-4D97-AF65-F5344CB8AC3E}">
        <p14:creationId xmlns:p14="http://schemas.microsoft.com/office/powerpoint/2010/main" val="28507711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19360-437C-EA96-EE8C-DC7C9F2B59C5}"/>
              </a:ext>
            </a:extLst>
          </p:cNvPr>
          <p:cNvSpPr>
            <a:spLocks noGrp="1"/>
          </p:cNvSpPr>
          <p:nvPr>
            <p:ph type="title"/>
          </p:nvPr>
        </p:nvSpPr>
        <p:spPr/>
        <p:txBody>
          <a:bodyPr/>
          <a:lstStyle/>
          <a:p>
            <a:r>
              <a:rPr lang="en-US" dirty="0"/>
              <a:t>Preliminary Results</a:t>
            </a:r>
          </a:p>
        </p:txBody>
      </p:sp>
      <p:sp>
        <p:nvSpPr>
          <p:cNvPr id="4" name="Slide Number Placeholder 3">
            <a:extLst>
              <a:ext uri="{FF2B5EF4-FFF2-40B4-BE49-F238E27FC236}">
                <a16:creationId xmlns:a16="http://schemas.microsoft.com/office/drawing/2014/main" id="{21E4B8C2-88BE-E7D5-A9FC-94E86852405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150</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pic>
        <p:nvPicPr>
          <p:cNvPr id="5" name="Google Shape;281;p48">
            <a:extLst>
              <a:ext uri="{FF2B5EF4-FFF2-40B4-BE49-F238E27FC236}">
                <a16:creationId xmlns:a16="http://schemas.microsoft.com/office/drawing/2014/main" id="{0337F122-32E9-E304-D021-8680901EB56A}"/>
              </a:ext>
            </a:extLst>
          </p:cNvPr>
          <p:cNvPicPr preferRelativeResize="0"/>
          <p:nvPr/>
        </p:nvPicPr>
        <p:blipFill>
          <a:blip r:embed="rId2">
            <a:alphaModFix/>
          </a:blip>
          <a:stretch>
            <a:fillRect/>
          </a:stretch>
        </p:blipFill>
        <p:spPr>
          <a:xfrm>
            <a:off x="985142" y="1024450"/>
            <a:ext cx="9987658" cy="4703111"/>
          </a:xfrm>
          <a:prstGeom prst="rect">
            <a:avLst/>
          </a:prstGeom>
          <a:noFill/>
          <a:ln>
            <a:noFill/>
          </a:ln>
        </p:spPr>
      </p:pic>
      <p:sp>
        <p:nvSpPr>
          <p:cNvPr id="6" name="Google Shape;338;p37">
            <a:extLst>
              <a:ext uri="{FF2B5EF4-FFF2-40B4-BE49-F238E27FC236}">
                <a16:creationId xmlns:a16="http://schemas.microsoft.com/office/drawing/2014/main" id="{B3C6A5A1-A21C-2E17-A401-5F2457C5279B}"/>
              </a:ext>
            </a:extLst>
          </p:cNvPr>
          <p:cNvSpPr txBox="1"/>
          <p:nvPr/>
        </p:nvSpPr>
        <p:spPr>
          <a:xfrm>
            <a:off x="457200" y="5715000"/>
            <a:ext cx="11430000" cy="461624"/>
          </a:xfrm>
          <a:prstGeom prst="rect">
            <a:avLst/>
          </a:prstGeom>
          <a:noFill/>
          <a:ln>
            <a:noFill/>
          </a:ln>
        </p:spPr>
        <p:txBody>
          <a:bodyPr spcFirstLastPara="1" wrap="square" lIns="91425" tIns="45700" rIns="91425" bIns="45700" anchor="t" anchorCtr="0">
            <a:sp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D18711"/>
                </a:solidFill>
                <a:effectLst/>
                <a:uLnTx/>
                <a:uFillTx/>
                <a:latin typeface="Arial"/>
                <a:ea typeface="Arial"/>
                <a:cs typeface="Arial"/>
                <a:sym typeface="Arial"/>
              </a:rPr>
              <a:t>Mostly follow expectations (e.g., O3 &gt; Minor &gt; Timing), closely match McPAT!</a:t>
            </a:r>
            <a:endParaRPr kumimoji="0" sz="1600" b="1" i="0" u="none" strike="noStrike" kern="1200" cap="none" spc="0" normalizeH="0" baseline="0" noProof="0" dirty="0">
              <a:ln>
                <a:noFill/>
              </a:ln>
              <a:solidFill>
                <a:srgbClr val="D18711"/>
              </a:solidFill>
              <a:effectLst/>
              <a:uLnTx/>
              <a:uFillTx/>
              <a:latin typeface="Arial" panose="020B0604020202020204" pitchFamily="34" charset="0"/>
              <a:ea typeface="+mn-ea"/>
            </a:endParaRPr>
          </a:p>
        </p:txBody>
      </p:sp>
      <p:sp>
        <p:nvSpPr>
          <p:cNvPr id="7" name="Google Shape;302;p50">
            <a:extLst>
              <a:ext uri="{FF2B5EF4-FFF2-40B4-BE49-F238E27FC236}">
                <a16:creationId xmlns:a16="http://schemas.microsoft.com/office/drawing/2014/main" id="{C4FE7054-1A69-ECF0-AD46-E7F4555880C9}"/>
              </a:ext>
            </a:extLst>
          </p:cNvPr>
          <p:cNvSpPr/>
          <p:nvPr/>
        </p:nvSpPr>
        <p:spPr>
          <a:xfrm>
            <a:off x="9448800" y="1366299"/>
            <a:ext cx="1066800" cy="374662"/>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cxnSp>
        <p:nvCxnSpPr>
          <p:cNvPr id="8" name="Google Shape;303;p50">
            <a:extLst>
              <a:ext uri="{FF2B5EF4-FFF2-40B4-BE49-F238E27FC236}">
                <a16:creationId xmlns:a16="http://schemas.microsoft.com/office/drawing/2014/main" id="{737E417E-1423-F371-9CEF-25A538351C68}"/>
              </a:ext>
            </a:extLst>
          </p:cNvPr>
          <p:cNvCxnSpPr>
            <a:cxnSpLocks/>
            <a:stCxn id="7" idx="3"/>
            <a:endCxn id="9" idx="2"/>
          </p:cNvCxnSpPr>
          <p:nvPr/>
        </p:nvCxnSpPr>
        <p:spPr>
          <a:xfrm flipV="1">
            <a:off x="10515600" y="1006449"/>
            <a:ext cx="390150" cy="547181"/>
          </a:xfrm>
          <a:prstGeom prst="straightConnector1">
            <a:avLst/>
          </a:prstGeom>
          <a:noFill/>
          <a:ln w="38100" cap="flat" cmpd="sng">
            <a:solidFill>
              <a:srgbClr val="FF0000"/>
            </a:solidFill>
            <a:prstDash val="solid"/>
            <a:round/>
            <a:headEnd type="none" w="med" len="med"/>
            <a:tailEnd type="none" w="med" len="med"/>
          </a:ln>
        </p:spPr>
      </p:cxnSp>
      <p:sp>
        <p:nvSpPr>
          <p:cNvPr id="9" name="Google Shape;304;p50">
            <a:extLst>
              <a:ext uri="{FF2B5EF4-FFF2-40B4-BE49-F238E27FC236}">
                <a16:creationId xmlns:a16="http://schemas.microsoft.com/office/drawing/2014/main" id="{FDC26882-143C-478E-284D-D601B1B4AE84}"/>
              </a:ext>
            </a:extLst>
          </p:cNvPr>
          <p:cNvSpPr txBox="1"/>
          <p:nvPr/>
        </p:nvSpPr>
        <p:spPr>
          <a:xfrm>
            <a:off x="9753600" y="612849"/>
            <a:ext cx="2304300" cy="393600"/>
          </a:xfrm>
          <a:prstGeom prst="rect">
            <a:avLst/>
          </a:prstGeom>
          <a:noFill/>
          <a:ln>
            <a:noFill/>
          </a:ln>
        </p:spPr>
        <p:txBody>
          <a:bodyPr spcFirstLastPara="1" wrap="square" lIns="91425" tIns="91425" rIns="91425" bIns="91425" anchor="t" anchorCtr="0">
            <a:no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2400" b="1" i="0" u="none" strike="noStrike" kern="1200" cap="none" spc="0" normalizeH="0" baseline="0" noProof="0" dirty="0">
                <a:ln>
                  <a:noFill/>
                </a:ln>
                <a:solidFill>
                  <a:srgbClr val="FF0000"/>
                </a:solidFill>
                <a:effectLst/>
                <a:uLnTx/>
                <a:uFillTx/>
                <a:latin typeface="Arial" panose="020B0604020202020204" pitchFamily="34" charset="0"/>
                <a:ea typeface="+mn-ea"/>
              </a:rPr>
              <a:t>a*X &gt; a*X + Y? </a:t>
            </a:r>
            <a:endParaRPr kumimoji="0" sz="2400" b="1" i="0" u="none" strike="noStrike" kern="1200" cap="none" spc="0" normalizeH="0" baseline="0" noProof="0" dirty="0">
              <a:ln>
                <a:noFill/>
              </a:ln>
              <a:solidFill>
                <a:srgbClr val="FF0000"/>
              </a:solidFill>
              <a:effectLst/>
              <a:uLnTx/>
              <a:uFillTx/>
              <a:latin typeface="Arial" panose="020B0604020202020204" pitchFamily="34" charset="0"/>
              <a:ea typeface="+mn-ea"/>
            </a:endParaRPr>
          </a:p>
        </p:txBody>
      </p:sp>
      <p:sp>
        <p:nvSpPr>
          <p:cNvPr id="13" name="Google Shape;308;p50">
            <a:extLst>
              <a:ext uri="{FF2B5EF4-FFF2-40B4-BE49-F238E27FC236}">
                <a16:creationId xmlns:a16="http://schemas.microsoft.com/office/drawing/2014/main" id="{3C13440E-BE3C-4355-2A99-681DD0133B28}"/>
              </a:ext>
            </a:extLst>
          </p:cNvPr>
          <p:cNvSpPr/>
          <p:nvPr/>
        </p:nvSpPr>
        <p:spPr>
          <a:xfrm>
            <a:off x="7995496" y="2135199"/>
            <a:ext cx="1529503" cy="312603"/>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FF00"/>
              </a:solidFill>
              <a:effectLst/>
              <a:uLnTx/>
              <a:uFillTx/>
              <a:latin typeface="Arial" panose="020B0604020202020204" pitchFamily="34" charset="0"/>
              <a:ea typeface="+mn-ea"/>
            </a:endParaRPr>
          </a:p>
        </p:txBody>
      </p:sp>
      <p:sp>
        <p:nvSpPr>
          <p:cNvPr id="10" name="Google Shape;305;p50">
            <a:extLst>
              <a:ext uri="{FF2B5EF4-FFF2-40B4-BE49-F238E27FC236}">
                <a16:creationId xmlns:a16="http://schemas.microsoft.com/office/drawing/2014/main" id="{775CA611-2065-6C99-0AD5-F6E3B42252A1}"/>
              </a:ext>
            </a:extLst>
          </p:cNvPr>
          <p:cNvSpPr/>
          <p:nvPr/>
        </p:nvSpPr>
        <p:spPr>
          <a:xfrm>
            <a:off x="8077201" y="3615899"/>
            <a:ext cx="2590800" cy="1392260"/>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cxnSp>
        <p:nvCxnSpPr>
          <p:cNvPr id="11" name="Google Shape;306;p50">
            <a:extLst>
              <a:ext uri="{FF2B5EF4-FFF2-40B4-BE49-F238E27FC236}">
                <a16:creationId xmlns:a16="http://schemas.microsoft.com/office/drawing/2014/main" id="{3591565B-3AD0-BE4F-B4FB-97856727019C}"/>
              </a:ext>
            </a:extLst>
          </p:cNvPr>
          <p:cNvCxnSpPr>
            <a:cxnSpLocks/>
            <a:stCxn id="10" idx="3"/>
            <a:endCxn id="12" idx="0"/>
          </p:cNvCxnSpPr>
          <p:nvPr/>
        </p:nvCxnSpPr>
        <p:spPr>
          <a:xfrm>
            <a:off x="10668001" y="4312029"/>
            <a:ext cx="368299" cy="720534"/>
          </a:xfrm>
          <a:prstGeom prst="straightConnector1">
            <a:avLst/>
          </a:prstGeom>
          <a:noFill/>
          <a:ln w="38100" cap="flat" cmpd="sng">
            <a:solidFill>
              <a:srgbClr val="FF0000"/>
            </a:solidFill>
            <a:prstDash val="solid"/>
            <a:round/>
            <a:headEnd type="none" w="med" len="med"/>
            <a:tailEnd type="none" w="med" len="med"/>
          </a:ln>
        </p:spPr>
      </p:cxnSp>
      <p:sp>
        <p:nvSpPr>
          <p:cNvPr id="12" name="Google Shape;307;p50">
            <a:extLst>
              <a:ext uri="{FF2B5EF4-FFF2-40B4-BE49-F238E27FC236}">
                <a16:creationId xmlns:a16="http://schemas.microsoft.com/office/drawing/2014/main" id="{7464A061-D997-8E2D-06C3-F4C041E71CD1}"/>
              </a:ext>
            </a:extLst>
          </p:cNvPr>
          <p:cNvSpPr txBox="1"/>
          <p:nvPr/>
        </p:nvSpPr>
        <p:spPr>
          <a:xfrm>
            <a:off x="9982200" y="5032563"/>
            <a:ext cx="2108200" cy="712999"/>
          </a:xfrm>
          <a:prstGeom prst="rect">
            <a:avLst/>
          </a:prstGeom>
          <a:noFill/>
          <a:ln>
            <a:noFill/>
          </a:ln>
        </p:spPr>
        <p:txBody>
          <a:bodyPr spcFirstLastPara="1" wrap="square" lIns="91425" tIns="91425" rIns="91425" bIns="91425" anchor="t" anchorCtr="0">
            <a:no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2000" b="1" i="0" u="none" strike="noStrike" kern="1200" cap="none" spc="0" normalizeH="0" baseline="0" noProof="0" dirty="0">
                <a:ln>
                  <a:noFill/>
                </a:ln>
                <a:solidFill>
                  <a:srgbClr val="FF0000"/>
                </a:solidFill>
                <a:effectLst/>
                <a:uLnTx/>
                <a:uFillTx/>
                <a:latin typeface="Arial" panose="020B0604020202020204" pitchFamily="34" charset="0"/>
                <a:ea typeface="+mn-ea"/>
              </a:rPr>
              <a:t>Ints &gt; FP &gt; DP?</a:t>
            </a:r>
            <a:endParaRPr kumimoji="0" sz="2000" b="1" i="0" u="none" strike="noStrike" kern="1200" cap="none" spc="0" normalizeH="0" baseline="0" noProof="0" dirty="0">
              <a:ln>
                <a:noFill/>
              </a:ln>
              <a:solidFill>
                <a:srgbClr val="FF0000"/>
              </a:solidFill>
              <a:effectLst/>
              <a:uLnTx/>
              <a:uFillTx/>
              <a:latin typeface="Arial" panose="020B0604020202020204" pitchFamily="34" charset="0"/>
              <a:ea typeface="+mn-ea"/>
            </a:endParaRPr>
          </a:p>
        </p:txBody>
      </p:sp>
      <p:sp>
        <p:nvSpPr>
          <p:cNvPr id="27" name="Google Shape;338;p37">
            <a:extLst>
              <a:ext uri="{FF2B5EF4-FFF2-40B4-BE49-F238E27FC236}">
                <a16:creationId xmlns:a16="http://schemas.microsoft.com/office/drawing/2014/main" id="{C417110B-7BE6-7C73-DA64-2E9C54B72732}"/>
              </a:ext>
            </a:extLst>
          </p:cNvPr>
          <p:cNvSpPr txBox="1"/>
          <p:nvPr/>
        </p:nvSpPr>
        <p:spPr>
          <a:xfrm>
            <a:off x="457200" y="6182489"/>
            <a:ext cx="11430000" cy="461624"/>
          </a:xfrm>
          <a:prstGeom prst="rect">
            <a:avLst/>
          </a:prstGeom>
          <a:noFill/>
          <a:ln>
            <a:noFill/>
          </a:ln>
        </p:spPr>
        <p:txBody>
          <a:bodyPr spcFirstLastPara="1" wrap="square" lIns="91425" tIns="45700" rIns="91425" bIns="45700" anchor="t" anchorCtr="0">
            <a:sp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Arial"/>
                <a:ea typeface="Arial"/>
                <a:cs typeface="Arial"/>
                <a:sym typeface="Arial"/>
              </a:rPr>
              <a:t>Why Do These Results Occur?</a:t>
            </a:r>
            <a:endParaRPr kumimoji="0" sz="1600" b="1" i="0" u="none" strike="noStrike" kern="1200" cap="none" spc="0" normalizeH="0" baseline="0" noProof="0" dirty="0">
              <a:ln>
                <a:noFill/>
              </a:ln>
              <a:solidFill>
                <a:srgbClr val="FF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64838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3" grpId="0" animBg="1"/>
      <p:bldP spid="10" grpId="0" animBg="1"/>
      <p:bldP spid="12"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77D84-F494-2273-91C2-5391002E5884}"/>
              </a:ext>
            </a:extLst>
          </p:cNvPr>
          <p:cNvSpPr>
            <a:spLocks noGrp="1"/>
          </p:cNvSpPr>
          <p:nvPr>
            <p:ph type="title"/>
          </p:nvPr>
        </p:nvSpPr>
        <p:spPr/>
        <p:txBody>
          <a:bodyPr/>
          <a:lstStyle/>
          <a:p>
            <a:r>
              <a:rPr lang="en-US" dirty="0"/>
              <a:t>Preliminary Results (Cont.)</a:t>
            </a:r>
          </a:p>
        </p:txBody>
      </p:sp>
      <p:sp>
        <p:nvSpPr>
          <p:cNvPr id="3" name="Content Placeholder 2">
            <a:extLst>
              <a:ext uri="{FF2B5EF4-FFF2-40B4-BE49-F238E27FC236}">
                <a16:creationId xmlns:a16="http://schemas.microsoft.com/office/drawing/2014/main" id="{E38DEAA9-6A24-7904-25F5-7AB29AEDEBB6}"/>
              </a:ext>
            </a:extLst>
          </p:cNvPr>
          <p:cNvSpPr>
            <a:spLocks noGrp="1"/>
          </p:cNvSpPr>
          <p:nvPr>
            <p:ph idx="1"/>
          </p:nvPr>
        </p:nvSpPr>
        <p:spPr>
          <a:xfrm>
            <a:off x="609600" y="1250898"/>
            <a:ext cx="10971213" cy="5073701"/>
          </a:xfrm>
        </p:spPr>
        <p:txBody>
          <a:bodyPr/>
          <a:lstStyle/>
          <a:p>
            <a:pPr marL="457200" indent="-457200">
              <a:buFont typeface="Arial" panose="020B0604020202020204" pitchFamily="34" charset="0"/>
              <a:buChar char="•"/>
            </a:pPr>
            <a:r>
              <a:rPr lang="en-US" sz="2800" dirty="0"/>
              <a:t>Several unintuitive results … did we integrate McPAT poorly?</a:t>
            </a:r>
          </a:p>
          <a:p>
            <a:pPr marL="857250" lvl="1" indent="-457200">
              <a:buFont typeface="Arial" panose="020B0604020202020204" pitchFamily="34" charset="0"/>
              <a:buChar char="•"/>
            </a:pPr>
            <a:r>
              <a:rPr lang="en-US" sz="2400" dirty="0"/>
              <a:t>No!  Results properly reflect McPAT’s behavior</a:t>
            </a:r>
          </a:p>
          <a:p>
            <a:pPr marL="1257300" lvl="2" indent="-457200">
              <a:buFont typeface="Arial" panose="020B0604020202020204" pitchFamily="34" charset="0"/>
              <a:buChar char="•"/>
            </a:pPr>
            <a:endParaRPr lang="en-US" sz="2000" dirty="0"/>
          </a:p>
          <a:p>
            <a:pPr marL="457200" indent="-457200">
              <a:buFont typeface="Arial" panose="020B0604020202020204" pitchFamily="34" charset="0"/>
              <a:buChar char="•"/>
            </a:pPr>
            <a:r>
              <a:rPr lang="en-US" sz="2800" dirty="0"/>
              <a:t>Unintuitive results highlight McPAT several flaws:</a:t>
            </a:r>
          </a:p>
          <a:p>
            <a:pPr marL="857250" lvl="1" indent="-457200">
              <a:buFont typeface="Arial" panose="020B0604020202020204" pitchFamily="34" charset="0"/>
              <a:buChar char="•"/>
            </a:pPr>
            <a:r>
              <a:rPr lang="en-US" sz="2400" dirty="0"/>
              <a:t>Does not model vector instructions</a:t>
            </a:r>
          </a:p>
          <a:p>
            <a:pPr marL="857250" lvl="1" indent="-457200">
              <a:buFont typeface="Arial" panose="020B0604020202020204" pitchFamily="34" charset="0"/>
              <a:buChar char="•"/>
            </a:pPr>
            <a:r>
              <a:rPr lang="en-US" sz="2400" dirty="0"/>
              <a:t>Does not distinguish between single and double precision</a:t>
            </a:r>
          </a:p>
          <a:p>
            <a:pPr marL="1257300" lvl="2" indent="-457200">
              <a:buFont typeface="Arial" panose="020B0604020202020204" pitchFamily="34" charset="0"/>
              <a:buChar char="•"/>
            </a:pPr>
            <a:endParaRPr lang="en-US" sz="2000" dirty="0"/>
          </a:p>
          <a:p>
            <a:pPr marL="457200" indent="-457200">
              <a:buFont typeface="Arial" panose="020B0604020202020204" pitchFamily="34" charset="0"/>
              <a:buChar char="•"/>
            </a:pPr>
            <a:r>
              <a:rPr lang="en-US" sz="2800" dirty="0"/>
              <a:t>Takeaways:</a:t>
            </a:r>
          </a:p>
          <a:p>
            <a:pPr marL="857250" lvl="1" indent="-457200">
              <a:buFont typeface="Arial" panose="020B0604020202020204" pitchFamily="34" charset="0"/>
              <a:buChar char="•"/>
            </a:pPr>
            <a:r>
              <a:rPr lang="en-US" sz="2400" dirty="0"/>
              <a:t>New interface faithfully models McPAT</a:t>
            </a:r>
          </a:p>
          <a:p>
            <a:pPr marL="857250" lvl="1" indent="-457200">
              <a:buFont typeface="Arial" panose="020B0604020202020204" pitchFamily="34" charset="0"/>
              <a:buChar char="•"/>
            </a:pPr>
            <a:r>
              <a:rPr lang="en-US" sz="2400" dirty="0"/>
              <a:t>Enables rapid prototyping of power models via Python</a:t>
            </a:r>
          </a:p>
          <a:p>
            <a:pPr marL="857250" lvl="1" indent="-457200">
              <a:buFont typeface="Arial" panose="020B0604020202020204" pitchFamily="34" charset="0"/>
              <a:buChar char="•"/>
            </a:pPr>
            <a:r>
              <a:rPr lang="en-US" sz="2400" dirty="0"/>
              <a:t>Interface allows quality evaluation of known/new power models</a:t>
            </a:r>
          </a:p>
        </p:txBody>
      </p:sp>
      <p:sp>
        <p:nvSpPr>
          <p:cNvPr id="4" name="Slide Number Placeholder 3">
            <a:extLst>
              <a:ext uri="{FF2B5EF4-FFF2-40B4-BE49-F238E27FC236}">
                <a16:creationId xmlns:a16="http://schemas.microsoft.com/office/drawing/2014/main" id="{F9740D3B-9F91-0898-0A8F-D5BABA64CC3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151</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87309370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DB265-3E38-E6D3-5AAB-BE09FE3DF46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3D9D7EC8-DAED-5F6B-3F23-88A19B24BAF1}"/>
              </a:ext>
            </a:extLst>
          </p:cNvPr>
          <p:cNvSpPr>
            <a:spLocks noGrp="1"/>
          </p:cNvSpPr>
          <p:nvPr>
            <p:ph idx="1"/>
          </p:nvPr>
        </p:nvSpPr>
        <p:spPr/>
        <p:txBody>
          <a:bodyPr/>
          <a:lstStyle/>
          <a:p>
            <a:pPr marL="457200" indent="-457200">
              <a:buFont typeface="Arial" panose="020B0604020202020204" pitchFamily="34" charset="0"/>
              <a:buChar char="•"/>
            </a:pPr>
            <a:r>
              <a:rPr lang="en-US" dirty="0">
                <a:solidFill>
                  <a:schemeClr val="bg1">
                    <a:lumMod val="50000"/>
                  </a:schemeClr>
                </a:solidFill>
              </a:rPr>
              <a:t>Motivation</a:t>
            </a:r>
          </a:p>
          <a:p>
            <a:pPr marL="457200" indent="-457200">
              <a:buFont typeface="Arial" panose="020B0604020202020204" pitchFamily="34" charset="0"/>
              <a:buChar char="•"/>
            </a:pPr>
            <a:r>
              <a:rPr lang="en-US" dirty="0">
                <a:solidFill>
                  <a:schemeClr val="bg1">
                    <a:lumMod val="50000"/>
                  </a:schemeClr>
                </a:solidFill>
              </a:rPr>
              <a:t>Background</a:t>
            </a:r>
          </a:p>
          <a:p>
            <a:pPr marL="457200" indent="-457200">
              <a:buFont typeface="Arial" panose="020B0604020202020204" pitchFamily="34" charset="0"/>
              <a:buChar char="•"/>
            </a:pPr>
            <a:r>
              <a:rPr lang="en-US" dirty="0">
                <a:solidFill>
                  <a:schemeClr val="bg1">
                    <a:lumMod val="50000"/>
                  </a:schemeClr>
                </a:solidFill>
              </a:rPr>
              <a:t>Design</a:t>
            </a:r>
          </a:p>
          <a:p>
            <a:pPr marL="457200" indent="-457200">
              <a:buFont typeface="Arial" panose="020B0604020202020204" pitchFamily="34" charset="0"/>
              <a:buChar char="•"/>
            </a:pPr>
            <a:r>
              <a:rPr lang="en-US" b="1" dirty="0">
                <a:solidFill>
                  <a:srgbClr val="D67F00"/>
                </a:solidFill>
              </a:rPr>
              <a:t>Conclusion &amp; Future Work</a:t>
            </a:r>
          </a:p>
        </p:txBody>
      </p:sp>
      <p:sp>
        <p:nvSpPr>
          <p:cNvPr id="4" name="Slide Number Placeholder 3">
            <a:extLst>
              <a:ext uri="{FF2B5EF4-FFF2-40B4-BE49-F238E27FC236}">
                <a16:creationId xmlns:a16="http://schemas.microsoft.com/office/drawing/2014/main" id="{14DF1916-084D-51E1-038D-79DE0826F64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152</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244152337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A913F-EC0C-71E9-D05C-6DEF61FB63D8}"/>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67DF6F77-021B-FF0C-8295-7E64BC17B6FD}"/>
              </a:ext>
            </a:extLst>
          </p:cNvPr>
          <p:cNvSpPr>
            <a:spLocks noGrp="1"/>
          </p:cNvSpPr>
          <p:nvPr>
            <p:ph idx="1"/>
          </p:nvPr>
        </p:nvSpPr>
        <p:spPr>
          <a:xfrm>
            <a:off x="609600" y="1143000"/>
            <a:ext cx="10971213" cy="5334000"/>
          </a:xfrm>
        </p:spPr>
        <p:txBody>
          <a:bodyPr/>
          <a:lstStyle/>
          <a:p>
            <a:pPr marL="457200" indent="-457200">
              <a:buFont typeface="Arial" panose="020B0604020202020204" pitchFamily="34" charset="0"/>
              <a:buChar char="•"/>
            </a:pPr>
            <a:r>
              <a:rPr lang="en-US" sz="2800" dirty="0"/>
              <a:t>Future systems need to balance power, performance even more</a:t>
            </a:r>
          </a:p>
          <a:p>
            <a:pPr marL="457200" indent="-457200">
              <a:buFont typeface="Arial" panose="020B0604020202020204" pitchFamily="34" charset="0"/>
              <a:buChar char="•"/>
            </a:pPr>
            <a:r>
              <a:rPr lang="en-US" sz="2800" dirty="0"/>
              <a:t>But power models are out-of-date, brittle, or proprietary</a:t>
            </a:r>
          </a:p>
          <a:p>
            <a:pPr marL="457200" indent="-457200">
              <a:buFont typeface="Arial" panose="020B0604020202020204" pitchFamily="34" charset="0"/>
              <a:buChar char="•"/>
            </a:pPr>
            <a:r>
              <a:rPr lang="en-US" sz="2800" dirty="0"/>
              <a:t>Insight: decouple simulator power model integration, power model</a:t>
            </a:r>
          </a:p>
          <a:p>
            <a:pPr marL="857250" lvl="1" indent="-457200">
              <a:buFont typeface="Arial" panose="020B0604020202020204" pitchFamily="34" charset="0"/>
              <a:buChar char="•"/>
            </a:pPr>
            <a:r>
              <a:rPr lang="en-US" sz="2400" dirty="0"/>
              <a:t>Simulator devs: focus on how power should be integrated …</a:t>
            </a:r>
          </a:p>
          <a:p>
            <a:pPr marL="857250" lvl="1" indent="-457200">
              <a:buFont typeface="Arial" panose="020B0604020202020204" pitchFamily="34" charset="0"/>
              <a:buChar char="•"/>
            </a:pPr>
            <a:r>
              <a:rPr lang="en-US" sz="2400" dirty="0"/>
              <a:t>… without worrying about specifics of underlying power model</a:t>
            </a:r>
          </a:p>
          <a:p>
            <a:pPr marL="457200" indent="-457200">
              <a:buFont typeface="Arial" panose="020B0604020202020204" pitchFamily="34" charset="0"/>
              <a:buChar char="•"/>
            </a:pPr>
            <a:r>
              <a:rPr lang="en-US" sz="2800" dirty="0"/>
              <a:t>Potential Benefits:</a:t>
            </a:r>
          </a:p>
          <a:p>
            <a:pPr marL="857250" lvl="1" indent="-457200">
              <a:buFont typeface="Arial" panose="020B0604020202020204" pitchFamily="34" charset="0"/>
              <a:buChar char="•"/>
            </a:pPr>
            <a:r>
              <a:rPr lang="en-US" sz="2400" dirty="0"/>
              <a:t>Easily support &amp; simple to change between many different power models</a:t>
            </a:r>
          </a:p>
          <a:p>
            <a:pPr marL="857250" lvl="1" indent="-457200">
              <a:buFont typeface="Arial" panose="020B0604020202020204" pitchFamily="34" charset="0"/>
              <a:buChar char="•"/>
            </a:pPr>
            <a:r>
              <a:rPr lang="en-US" sz="2400" dirty="0"/>
              <a:t>Better maintainability – separate power model and simulator design</a:t>
            </a:r>
          </a:p>
          <a:p>
            <a:pPr marL="857250" lvl="1" indent="-457200">
              <a:buFont typeface="Arial" panose="020B0604020202020204" pitchFamily="34" charset="0"/>
              <a:buChar char="•"/>
            </a:pPr>
            <a:r>
              <a:rPr lang="en-US" sz="2400" dirty="0"/>
              <a:t>Easier to integrate new power models (e.g., for novel accelerators)</a:t>
            </a:r>
          </a:p>
          <a:p>
            <a:pPr marL="857250" lvl="1" indent="-457200">
              <a:buFont typeface="Arial" panose="020B0604020202020204" pitchFamily="34" charset="0"/>
              <a:buChar char="•"/>
            </a:pPr>
            <a:r>
              <a:rPr lang="en-US" sz="2400" dirty="0"/>
              <a:t>Integration with mainline gem5 ongoing</a:t>
            </a:r>
          </a:p>
          <a:p>
            <a:pPr marL="457200" indent="-457200">
              <a:buFont typeface="Arial" panose="020B0604020202020204" pitchFamily="34" charset="0"/>
              <a:buChar char="•"/>
            </a:pPr>
            <a:r>
              <a:rPr lang="en-US" sz="2800" b="1" dirty="0">
                <a:solidFill>
                  <a:srgbClr val="D67F00"/>
                </a:solidFill>
              </a:rPr>
              <a:t>Make power modeling as easy as performance modeling</a:t>
            </a:r>
          </a:p>
        </p:txBody>
      </p:sp>
      <p:sp>
        <p:nvSpPr>
          <p:cNvPr id="4" name="Slide Number Placeholder 3">
            <a:extLst>
              <a:ext uri="{FF2B5EF4-FFF2-40B4-BE49-F238E27FC236}">
                <a16:creationId xmlns:a16="http://schemas.microsoft.com/office/drawing/2014/main" id="{162E06C0-9455-B5F4-69B9-C2B7974103D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153</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782963733"/>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9A398-64F4-2D5E-466E-02CE0239F7DB}"/>
              </a:ext>
            </a:extLst>
          </p:cNvPr>
          <p:cNvSpPr>
            <a:spLocks noGrp="1"/>
          </p:cNvSpPr>
          <p:nvPr>
            <p:ph type="title"/>
          </p:nvPr>
        </p:nvSpPr>
        <p:spPr/>
        <p:txBody>
          <a:bodyPr/>
          <a:lstStyle/>
          <a:p>
            <a:r>
              <a:rPr lang="en-US" dirty="0"/>
              <a:t>BACKUP</a:t>
            </a:r>
          </a:p>
        </p:txBody>
      </p:sp>
      <p:sp>
        <p:nvSpPr>
          <p:cNvPr id="3" name="Content Placeholder 2">
            <a:extLst>
              <a:ext uri="{FF2B5EF4-FFF2-40B4-BE49-F238E27FC236}">
                <a16:creationId xmlns:a16="http://schemas.microsoft.com/office/drawing/2014/main" id="{91F4802D-DA09-EEE1-329B-AC38FAEA59F9}"/>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F43F95CC-21CB-F6B7-958B-241F3263165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154</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1525136877"/>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8DA43AD-1A04-BE3D-E08E-837656A6BB2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155</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
        <p:nvSpPr>
          <p:cNvPr id="10" name="Title 1">
            <a:extLst>
              <a:ext uri="{FF2B5EF4-FFF2-40B4-BE49-F238E27FC236}">
                <a16:creationId xmlns:a16="http://schemas.microsoft.com/office/drawing/2014/main" id="{843577D9-1AD4-D6DB-DC83-9D8C3E77D57B}"/>
              </a:ext>
            </a:extLst>
          </p:cNvPr>
          <p:cNvSpPr>
            <a:spLocks noGrp="1"/>
          </p:cNvSpPr>
          <p:nvPr>
            <p:ph type="title"/>
          </p:nvPr>
        </p:nvSpPr>
        <p:spPr/>
        <p:txBody>
          <a:bodyPr/>
          <a:lstStyle/>
          <a:p>
            <a:pPr algn="ctr"/>
            <a:r>
              <a:rPr lang="en-US" dirty="0"/>
              <a:t>What are Future System Reqs?</a:t>
            </a:r>
          </a:p>
        </p:txBody>
      </p:sp>
      <p:sp>
        <p:nvSpPr>
          <p:cNvPr id="12" name="Content Placeholder 11">
            <a:extLst>
              <a:ext uri="{FF2B5EF4-FFF2-40B4-BE49-F238E27FC236}">
                <a16:creationId xmlns:a16="http://schemas.microsoft.com/office/drawing/2014/main" id="{A913C2CD-4071-A159-CD39-8B9CF48D4653}"/>
              </a:ext>
            </a:extLst>
          </p:cNvPr>
          <p:cNvSpPr>
            <a:spLocks noGrp="1"/>
          </p:cNvSpPr>
          <p:nvPr>
            <p:ph idx="1"/>
          </p:nvPr>
        </p:nvSpPr>
        <p:spPr>
          <a:xfrm>
            <a:off x="609600" y="1604963"/>
            <a:ext cx="10971213" cy="1275132"/>
          </a:xfrm>
        </p:spPr>
        <p:txBody>
          <a:bodyPr/>
          <a:lstStyle/>
          <a:p>
            <a:pPr marL="457200" lvl="0" indent="-508000" algn="l" rtl="0">
              <a:lnSpc>
                <a:spcPct val="90000"/>
              </a:lnSpc>
              <a:spcBef>
                <a:spcPts val="0"/>
              </a:spcBef>
              <a:spcAft>
                <a:spcPts val="0"/>
              </a:spcAft>
              <a:buSzPts val="2600"/>
              <a:buFont typeface="Arial"/>
              <a:buChar char="•"/>
            </a:pPr>
            <a:r>
              <a:rPr lang="en-US" sz="2800" dirty="0">
                <a:latin typeface="+mj-lt"/>
              </a:rPr>
              <a:t>One example – recent DOE CFP Requirements:</a:t>
            </a:r>
          </a:p>
          <a:p>
            <a:pPr marL="857250" lvl="1" indent="-481330" algn="l" rtl="0">
              <a:lnSpc>
                <a:spcPct val="90000"/>
              </a:lnSpc>
              <a:spcBef>
                <a:spcPts val="800"/>
              </a:spcBef>
              <a:spcAft>
                <a:spcPts val="0"/>
              </a:spcAft>
              <a:buSzPts val="2000"/>
              <a:buFont typeface="Arial"/>
              <a:buChar char="•"/>
            </a:pPr>
            <a:r>
              <a:rPr lang="en-US" sz="2400" dirty="0">
                <a:latin typeface="+mj-lt"/>
              </a:rPr>
              <a:t>100+ exaFLOPs, up to 20 GHz frequency, </a:t>
            </a:r>
            <a:r>
              <a:rPr lang="en-US" sz="2400" u="sng" dirty="0">
                <a:latin typeface="+mj-lt"/>
              </a:rPr>
              <a:t>&lt;</a:t>
            </a:r>
            <a:r>
              <a:rPr lang="en-US" sz="2400" dirty="0">
                <a:latin typeface="+mj-lt"/>
              </a:rPr>
              <a:t> 20 MW power</a:t>
            </a:r>
          </a:p>
          <a:p>
            <a:pPr marL="857250" lvl="1" indent="-481330" algn="l" rtl="0">
              <a:lnSpc>
                <a:spcPct val="90000"/>
              </a:lnSpc>
              <a:spcBef>
                <a:spcPts val="800"/>
              </a:spcBef>
              <a:spcAft>
                <a:spcPts val="0"/>
              </a:spcAft>
              <a:buSzPts val="2000"/>
              <a:buFont typeface="Arial"/>
              <a:buChar char="•"/>
            </a:pPr>
            <a:r>
              <a:rPr lang="en-US" sz="2400" dirty="0">
                <a:latin typeface="+mj-lt"/>
              </a:rPr>
              <a:t>But Moore’s Law continues to fade …</a:t>
            </a:r>
          </a:p>
        </p:txBody>
      </p:sp>
      <p:pic>
        <p:nvPicPr>
          <p:cNvPr id="11" name="Google Shape;325;p36">
            <a:extLst>
              <a:ext uri="{FF2B5EF4-FFF2-40B4-BE49-F238E27FC236}">
                <a16:creationId xmlns:a16="http://schemas.microsoft.com/office/drawing/2014/main" id="{8BA8363A-36D2-2ED9-1FBE-D6D8C2C0511B}"/>
              </a:ext>
            </a:extLst>
          </p:cNvPr>
          <p:cNvPicPr preferRelativeResize="0"/>
          <p:nvPr/>
        </p:nvPicPr>
        <p:blipFill rotWithShape="1">
          <a:blip r:embed="rId2">
            <a:alphaModFix/>
          </a:blip>
          <a:srcRect/>
          <a:stretch/>
        </p:blipFill>
        <p:spPr>
          <a:xfrm>
            <a:off x="3124200" y="2982080"/>
            <a:ext cx="5638799" cy="3586958"/>
          </a:xfrm>
          <a:prstGeom prst="rect">
            <a:avLst/>
          </a:prstGeom>
          <a:noFill/>
          <a:ln>
            <a:noFill/>
          </a:ln>
        </p:spPr>
      </p:pic>
    </p:spTree>
    <p:extLst>
      <p:ext uri="{BB962C8B-B14F-4D97-AF65-F5344CB8AC3E}">
        <p14:creationId xmlns:p14="http://schemas.microsoft.com/office/powerpoint/2010/main" val="100068955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B44B6-3AF6-9173-2D53-A21764E36805}"/>
              </a:ext>
            </a:extLst>
          </p:cNvPr>
          <p:cNvSpPr>
            <a:spLocks noGrp="1"/>
          </p:cNvSpPr>
          <p:nvPr>
            <p:ph type="title"/>
          </p:nvPr>
        </p:nvSpPr>
        <p:spPr/>
        <p:txBody>
          <a:bodyPr/>
          <a:lstStyle/>
          <a:p>
            <a:r>
              <a:rPr lang="en-US" dirty="0"/>
              <a:t>Why gem5?</a:t>
            </a:r>
          </a:p>
        </p:txBody>
      </p:sp>
      <p:sp>
        <p:nvSpPr>
          <p:cNvPr id="4" name="PlaceHolder 2">
            <a:extLst>
              <a:ext uri="{FF2B5EF4-FFF2-40B4-BE49-F238E27FC236}">
                <a16:creationId xmlns:a16="http://schemas.microsoft.com/office/drawing/2014/main" id="{07163F40-A73B-E5A3-8353-26D6F54EBD09}"/>
              </a:ext>
            </a:extLst>
          </p:cNvPr>
          <p:cNvSpPr txBox="1">
            <a:spLocks/>
          </p:cNvSpPr>
          <p:nvPr/>
        </p:nvSpPr>
        <p:spPr>
          <a:xfrm>
            <a:off x="609480" y="1618248"/>
            <a:ext cx="10934820" cy="4642560"/>
          </a:xfrm>
          <a:prstGeom prst="rect">
            <a:avLst/>
          </a:prstGeom>
          <a:noFill/>
          <a:ln w="0">
            <a:noFill/>
          </a:ln>
          <a:effectLst/>
        </p:spPr>
        <p:txBody>
          <a:bodyPr lIns="0" tIns="28440" rIns="0" bIns="0" numCol="1" spc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2286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800" b="0" i="0" u="none" strike="noStrike" kern="1200" cap="none" spc="-1" normalizeH="0" baseline="0" noProof="0" dirty="0">
                <a:ln>
                  <a:noFill/>
                </a:ln>
                <a:solidFill>
                  <a:srgbClr val="000000"/>
                </a:solidFill>
                <a:effectLst/>
                <a:uLnTx/>
                <a:uFillTx/>
                <a:latin typeface="Arial"/>
                <a:ea typeface="+mn-ea"/>
                <a:cs typeface="Arial"/>
              </a:rPr>
              <a:t>Widely used, popular, open-source simulator</a:t>
            </a:r>
          </a:p>
          <a:p>
            <a:pPr marL="914400" marR="0" lvl="1" indent="-3429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400" b="0" i="0" u="none" strike="noStrike" kern="1200" cap="none" spc="-1" normalizeH="0" baseline="0" noProof="0" dirty="0">
                <a:ln>
                  <a:noFill/>
                </a:ln>
                <a:solidFill>
                  <a:srgbClr val="000000"/>
                </a:solidFill>
                <a:effectLst/>
                <a:uLnTx/>
                <a:uFillTx/>
                <a:latin typeface="Arial"/>
                <a:ea typeface="+mn-ea"/>
                <a:cs typeface="Arial"/>
              </a:rPr>
              <a:t>Models CPUs, GPUs, and accelerators in a single ecosystem</a:t>
            </a:r>
          </a:p>
          <a:p>
            <a:pPr marL="914400" marR="0" lvl="1" indent="-3429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400" b="0" i="0" u="none" strike="noStrike" kern="1200" cap="none" spc="-1" normalizeH="0" baseline="0" noProof="0" dirty="0">
                <a:ln>
                  <a:noFill/>
                </a:ln>
                <a:solidFill>
                  <a:srgbClr val="000000"/>
                </a:solidFill>
                <a:effectLst/>
                <a:uLnTx/>
                <a:uFillTx/>
                <a:latin typeface="Arial"/>
                <a:ea typeface="+mn-ea"/>
                <a:cs typeface="Arial"/>
              </a:rPr>
              <a:t>Supports many layers of the computing stack – enables deep co-design</a:t>
            </a:r>
          </a:p>
          <a:p>
            <a:pPr marL="914400" marR="0" lvl="1" indent="-3429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400" b="1" i="0" u="none" strike="noStrike" kern="1200" cap="none" spc="-1" normalizeH="0" baseline="0" noProof="0" dirty="0">
                <a:ln>
                  <a:noFill/>
                </a:ln>
                <a:solidFill>
                  <a:srgbClr val="D18711"/>
                </a:solidFill>
                <a:effectLst/>
                <a:uLnTx/>
                <a:uFillTx/>
                <a:latin typeface="Arial"/>
                <a:ea typeface="+mn-ea"/>
                <a:cs typeface="Arial"/>
              </a:rPr>
              <a:t>Extensible</a:t>
            </a:r>
            <a:r>
              <a:rPr kumimoji="0" lang="en-US" sz="2400" b="0" i="0" u="none" strike="noStrike" kern="1200" cap="none" spc="-1" normalizeH="0" baseline="0" noProof="0" dirty="0">
                <a:ln>
                  <a:noFill/>
                </a:ln>
                <a:solidFill>
                  <a:srgbClr val="8D281E"/>
                </a:solidFill>
                <a:effectLst/>
                <a:uLnTx/>
                <a:uFillTx/>
                <a:latin typeface="Arial"/>
                <a:ea typeface="+mn-ea"/>
                <a:cs typeface="Arial"/>
              </a:rPr>
              <a:t> </a:t>
            </a:r>
            <a:r>
              <a:rPr kumimoji="0" lang="en-US" sz="2400" b="0" i="0" u="none" strike="noStrike" kern="1200" cap="none" spc="-1" normalizeH="0" baseline="0" noProof="0" dirty="0">
                <a:ln>
                  <a:noFill/>
                </a:ln>
                <a:solidFill>
                  <a:srgbClr val="000000"/>
                </a:solidFill>
                <a:effectLst/>
                <a:uLnTx/>
                <a:uFillTx/>
                <a:latin typeface="Arial"/>
                <a:ea typeface="+mn-ea"/>
                <a:cs typeface="Arial"/>
              </a:rPr>
              <a:t>through C++/Python modules</a:t>
            </a:r>
            <a:endParaRPr kumimoji="0" lang="en-US" sz="2400" b="1" i="1" u="none" strike="noStrike" kern="1200" cap="none" spc="-1" normalizeH="0" baseline="0" noProof="0" dirty="0">
              <a:ln>
                <a:noFill/>
              </a:ln>
              <a:solidFill>
                <a:srgbClr val="537D25"/>
              </a:solidFill>
              <a:effectLst/>
              <a:uLnTx/>
              <a:uFillTx/>
              <a:latin typeface="Arial"/>
              <a:ea typeface="+mn-ea"/>
              <a:cs typeface="Arial"/>
            </a:endParaRPr>
          </a:p>
          <a:p>
            <a:pPr marL="457200" marR="0" lvl="0" indent="-2286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800" b="0" i="0" u="none" strike="noStrike" kern="1200" cap="none" spc="-1" normalizeH="0" baseline="0" noProof="0" dirty="0">
                <a:ln>
                  <a:noFill/>
                </a:ln>
                <a:solidFill>
                  <a:srgbClr val="000000"/>
                </a:solidFill>
                <a:effectLst/>
                <a:uLnTx/>
                <a:uFillTx/>
                <a:latin typeface="Arial"/>
                <a:ea typeface="+mn-ea"/>
                <a:cs typeface="Arial"/>
              </a:rPr>
              <a:t>Significant software engineering effort</a:t>
            </a:r>
          </a:p>
          <a:p>
            <a:pPr marL="914400" marR="0" lvl="1" indent="-3429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400" b="0" i="0" u="none" strike="noStrike" kern="1200" cap="none" spc="-1" normalizeH="0" baseline="0" noProof="0" dirty="0">
                <a:ln>
                  <a:noFill/>
                </a:ln>
                <a:solidFill>
                  <a:srgbClr val="000000"/>
                </a:solidFill>
                <a:effectLst/>
                <a:uLnTx/>
                <a:uFillTx/>
                <a:latin typeface="Arial"/>
                <a:ea typeface="+mn-ea"/>
                <a:cs typeface="Arial"/>
              </a:rPr>
              <a:t>Validated, cycle-level fidelity across a range of components</a:t>
            </a:r>
          </a:p>
          <a:p>
            <a:pPr marL="914400" marR="0" lvl="1" indent="-3429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400" b="0" i="0" u="none" strike="noStrike" kern="1200" cap="none" spc="-1" normalizeH="0" baseline="0" noProof="0" dirty="0">
                <a:ln>
                  <a:noFill/>
                </a:ln>
                <a:solidFill>
                  <a:srgbClr val="000000"/>
                </a:solidFill>
                <a:effectLst/>
                <a:uLnTx/>
                <a:uFillTx/>
                <a:latin typeface="Arial"/>
                <a:ea typeface="+mn-ea"/>
                <a:cs typeface="Arial"/>
              </a:rPr>
              <a:t>Rigorous functional regression testing ensures stability</a:t>
            </a:r>
          </a:p>
          <a:p>
            <a:pPr marL="1371600" marR="0" lvl="2" indent="-3429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000" b="0" i="0" u="none" strike="noStrike" kern="1200" cap="none" spc="-1" normalizeH="0" baseline="0" noProof="0" dirty="0">
                <a:ln>
                  <a:noFill/>
                </a:ln>
                <a:solidFill>
                  <a:srgbClr val="000000"/>
                </a:solidFill>
                <a:effectLst/>
                <a:uLnTx/>
                <a:uFillTx/>
                <a:latin typeface="Arial"/>
                <a:ea typeface="+mn-ea"/>
                <a:cs typeface="Arial"/>
              </a:rPr>
              <a:t>On-going work: performance regression testing</a:t>
            </a:r>
          </a:p>
          <a:p>
            <a:pPr marL="914400" marR="0" lvl="1" indent="-342900" algn="l" defTabSz="914400" rtl="0" eaLnBrk="1" fontAlgn="base" latinLnBrk="0" hangingPunct="1">
              <a:lnSpc>
                <a:spcPct val="93000"/>
              </a:lnSpc>
              <a:spcBef>
                <a:spcPts val="1426"/>
              </a:spcBef>
              <a:spcAft>
                <a:spcPct val="0"/>
              </a:spcAft>
              <a:buClr>
                <a:srgbClr val="000000"/>
              </a:buClr>
              <a:buSzTx/>
              <a:buFont typeface="Arial"/>
              <a:buChar char="•"/>
              <a:tabLst/>
              <a:defRPr/>
            </a:pPr>
            <a:r>
              <a:rPr kumimoji="0" lang="en-US" sz="2400" b="0" i="0" u="none" strike="noStrike" kern="1200" cap="none" spc="-1" normalizeH="0" baseline="0" noProof="0" dirty="0">
                <a:ln>
                  <a:noFill/>
                </a:ln>
                <a:solidFill>
                  <a:srgbClr val="000000"/>
                </a:solidFill>
                <a:effectLst/>
                <a:uLnTx/>
                <a:uFillTx/>
                <a:latin typeface="Arial"/>
                <a:ea typeface="+mn-ea"/>
                <a:cs typeface="Arial"/>
              </a:rPr>
              <a:t>Stable interfaces reduces churn</a:t>
            </a:r>
          </a:p>
        </p:txBody>
      </p:sp>
      <p:pic>
        <p:nvPicPr>
          <p:cNvPr id="5" name="Picture 4" descr="A logo with text and numbers&#10;&#10;Description automatically generated">
            <a:extLst>
              <a:ext uri="{FF2B5EF4-FFF2-40B4-BE49-F238E27FC236}">
                <a16:creationId xmlns:a16="http://schemas.microsoft.com/office/drawing/2014/main" id="{13421FCF-5F42-9ECE-8118-78ABFD6C78E8}"/>
              </a:ext>
            </a:extLst>
          </p:cNvPr>
          <p:cNvPicPr>
            <a:picLocks noChangeAspect="1"/>
          </p:cNvPicPr>
          <p:nvPr/>
        </p:nvPicPr>
        <p:blipFill>
          <a:blip r:embed="rId2"/>
          <a:stretch>
            <a:fillRect/>
          </a:stretch>
        </p:blipFill>
        <p:spPr>
          <a:xfrm>
            <a:off x="10787800" y="108000"/>
            <a:ext cx="1335190" cy="1451113"/>
          </a:xfrm>
          <a:prstGeom prst="rect">
            <a:avLst/>
          </a:prstGeom>
        </p:spPr>
      </p:pic>
      <p:sp>
        <p:nvSpPr>
          <p:cNvPr id="7" name="Slide Number Placeholder 3">
            <a:extLst>
              <a:ext uri="{FF2B5EF4-FFF2-40B4-BE49-F238E27FC236}">
                <a16:creationId xmlns:a16="http://schemas.microsoft.com/office/drawing/2014/main" id="{E1582AA0-2302-BA7E-A3F0-9A51AC07016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156</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extLst>
      <p:ext uri="{BB962C8B-B14F-4D97-AF65-F5344CB8AC3E}">
        <p14:creationId xmlns:p14="http://schemas.microsoft.com/office/powerpoint/2010/main" val="1913571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3"/>
          <p:cNvSpPr txBox="1"/>
          <p:nvPr/>
        </p:nvSpPr>
        <p:spPr>
          <a:xfrm>
            <a:off x="495360" y="457200"/>
            <a:ext cx="10667600" cy="1066400"/>
          </a:xfrm>
          <a:prstGeom prst="rect">
            <a:avLst/>
          </a:prstGeom>
          <a:noFill/>
          <a:ln>
            <a:noFill/>
          </a:ln>
        </p:spPr>
        <p:txBody>
          <a:bodyPr spcFirstLastPara="1" wrap="square" lIns="0" tIns="45700" rIns="91433" bIns="0" anchor="b" anchorCtr="0">
            <a:noAutofit/>
          </a:bodyPr>
          <a:lstStyle/>
          <a:p>
            <a:pPr marL="0" marR="0" lvl="0" indent="0" algn="l" defTabSz="457200" rtl="0" eaLnBrk="0" fontAlgn="base" latinLnBrk="0" hangingPunct="0">
              <a:lnSpc>
                <a:spcPct val="100000"/>
              </a:lnSpc>
              <a:spcBef>
                <a:spcPts val="0"/>
              </a:spcBef>
              <a:spcAft>
                <a:spcPts val="0"/>
              </a:spcAft>
              <a:buClrTx/>
              <a:buSzPts val="1100"/>
              <a:buFontTx/>
              <a:buNone/>
              <a:tabLst/>
              <a:defRPr/>
            </a:pPr>
            <a:r>
              <a:rPr kumimoji="0" lang="en" sz="4000" b="0" i="0" u="none" strike="noStrike" kern="1200" cap="none" spc="0" normalizeH="0" baseline="0" noProof="0">
                <a:ln>
                  <a:noFill/>
                </a:ln>
                <a:solidFill>
                  <a:srgbClr val="202020"/>
                </a:solidFill>
                <a:effectLst/>
                <a:uLnTx/>
                <a:uFillTx/>
                <a:latin typeface="Lato"/>
                <a:ea typeface="Lato"/>
                <a:cs typeface="Lato"/>
                <a:sym typeface="Lato"/>
              </a:rPr>
              <a:t>Power Modeling Flow</a:t>
            </a:r>
            <a:endParaRPr kumimoji="0" sz="4000" b="0" i="0" u="none" strike="noStrike" kern="1200" cap="none" spc="0" normalizeH="0" baseline="0" noProof="0" dirty="0">
              <a:ln>
                <a:noFill/>
              </a:ln>
              <a:solidFill>
                <a:srgbClr val="202020"/>
              </a:solidFill>
              <a:effectLst/>
              <a:uLnTx/>
              <a:uFillTx/>
              <a:latin typeface="Lato"/>
              <a:ea typeface="Lato"/>
              <a:cs typeface="Lato"/>
              <a:sym typeface="Lato"/>
            </a:endParaRPr>
          </a:p>
        </p:txBody>
      </p:sp>
      <p:sp>
        <p:nvSpPr>
          <p:cNvPr id="226" name="Google Shape;226;p43"/>
          <p:cNvSpPr txBox="1"/>
          <p:nvPr/>
        </p:nvSpPr>
        <p:spPr>
          <a:xfrm>
            <a:off x="495367" y="1887533"/>
            <a:ext cx="10667600" cy="4445600"/>
          </a:xfrm>
          <a:prstGeom prst="rect">
            <a:avLst/>
          </a:prstGeom>
          <a:noFill/>
          <a:ln>
            <a:noFill/>
          </a:ln>
        </p:spPr>
        <p:txBody>
          <a:bodyPr spcFirstLastPara="1" wrap="square" lIns="0" tIns="45700" rIns="91433" bIns="45700" anchor="t" anchorCtr="0">
            <a:noAutofit/>
          </a:bodyPr>
          <a:lstStyle/>
          <a:p>
            <a:pPr marL="495296" marR="0" lvl="0" indent="-342900" algn="l" defTabSz="457200" rtl="0" eaLnBrk="0" fontAlgn="base" latinLnBrk="0" hangingPunct="0">
              <a:lnSpc>
                <a:spcPct val="100000"/>
              </a:lnSpc>
              <a:spcBef>
                <a:spcPts val="0"/>
              </a:spcBef>
              <a:spcAft>
                <a:spcPts val="0"/>
              </a:spcAft>
              <a:buClr>
                <a:srgbClr val="202020"/>
              </a:buClr>
              <a:buSzPts val="1800"/>
              <a:buFont typeface="Arial" panose="020B0604020202020204" pitchFamily="34" charset="0"/>
              <a:buChar char="•"/>
              <a:tabLst/>
              <a:defRPr/>
            </a:pPr>
            <a:r>
              <a:rPr kumimoji="0" lang="en" sz="2400" b="0" i="0" u="none" strike="noStrike" kern="1200" cap="none" spc="0" normalizeH="0" baseline="0" noProof="0" dirty="0">
                <a:ln>
                  <a:noFill/>
                </a:ln>
                <a:solidFill>
                  <a:srgbClr val="202020"/>
                </a:solidFill>
                <a:effectLst/>
                <a:uLnTx/>
                <a:uFillTx/>
                <a:latin typeface="Lato"/>
                <a:ea typeface="Lato"/>
                <a:cs typeface="Lato"/>
                <a:sym typeface="Lato"/>
              </a:rPr>
              <a:t>Current flow:</a:t>
            </a:r>
            <a:endParaRPr kumimoji="0" sz="2400" b="0" i="0" u="none" strike="noStrike" kern="1200" cap="none" spc="0" normalizeH="0" baseline="0" noProof="0" dirty="0">
              <a:ln>
                <a:noFill/>
              </a:ln>
              <a:solidFill>
                <a:srgbClr val="202020"/>
              </a:solidFill>
              <a:effectLst/>
              <a:uLnTx/>
              <a:uFillTx/>
              <a:latin typeface="Lato"/>
              <a:ea typeface="Lato"/>
              <a:cs typeface="Lato"/>
              <a:sym typeface="Lato"/>
            </a:endParaRPr>
          </a:p>
          <a:p>
            <a:pPr marL="1104881" marR="0" lvl="1" indent="-342900" algn="l" defTabSz="457200" rtl="0" eaLnBrk="0" fontAlgn="base" latinLnBrk="0" hangingPunct="0">
              <a:lnSpc>
                <a:spcPct val="100000"/>
              </a:lnSpc>
              <a:spcBef>
                <a:spcPts val="0"/>
              </a:spcBef>
              <a:spcAft>
                <a:spcPts val="0"/>
              </a:spcAft>
              <a:buClr>
                <a:srgbClr val="980000"/>
              </a:buClr>
              <a:buSzPts val="1800"/>
              <a:buFont typeface="Arial" panose="020B0604020202020204" pitchFamily="34" charset="0"/>
              <a:buChar char="•"/>
              <a:tabLst/>
              <a:defRPr/>
            </a:pPr>
            <a:r>
              <a:rPr kumimoji="0" lang="en" sz="2400" b="1" i="0" u="none" strike="noStrike" kern="1200" cap="none" spc="0" normalizeH="0" baseline="0" noProof="0" dirty="0">
                <a:ln>
                  <a:noFill/>
                </a:ln>
                <a:solidFill>
                  <a:srgbClr val="980000"/>
                </a:solidFill>
                <a:effectLst/>
                <a:uLnTx/>
                <a:uFillTx/>
                <a:latin typeface="Lato"/>
                <a:ea typeface="Lato"/>
                <a:cs typeface="Lato"/>
                <a:sym typeface="Lato"/>
              </a:rPr>
              <a:t>Grab McPAT activation energies</a:t>
            </a:r>
            <a:endParaRPr kumimoji="0" sz="2400" b="1" i="0" u="none" strike="noStrike" kern="1200" cap="none" spc="0" normalizeH="0" baseline="0" noProof="0" dirty="0">
              <a:ln>
                <a:noFill/>
              </a:ln>
              <a:solidFill>
                <a:srgbClr val="980000"/>
              </a:solidFill>
              <a:effectLst/>
              <a:uLnTx/>
              <a:uFillTx/>
              <a:latin typeface="Lato"/>
              <a:ea typeface="Lato"/>
              <a:cs typeface="Lato"/>
              <a:sym typeface="Lato"/>
            </a:endParaRPr>
          </a:p>
          <a:p>
            <a:pPr marL="1104881" marR="0" lvl="1" indent="-342900" algn="l" defTabSz="457200" rtl="0" eaLnBrk="0" fontAlgn="base" latinLnBrk="0" hangingPunct="0">
              <a:lnSpc>
                <a:spcPct val="100000"/>
              </a:lnSpc>
              <a:spcBef>
                <a:spcPts val="0"/>
              </a:spcBef>
              <a:spcAft>
                <a:spcPts val="0"/>
              </a:spcAft>
              <a:buClr>
                <a:srgbClr val="202020"/>
              </a:buClr>
              <a:buSzPts val="1800"/>
              <a:buFont typeface="Arial" panose="020B0604020202020204" pitchFamily="34" charset="0"/>
              <a:buChar char="•"/>
              <a:tabLst/>
              <a:defRPr/>
            </a:pPr>
            <a:r>
              <a:rPr kumimoji="0" lang="en" sz="2400" b="1" i="0" u="none" strike="noStrike" kern="1200" cap="none" spc="0" normalizeH="0" baseline="0" noProof="0" dirty="0">
                <a:ln>
                  <a:noFill/>
                </a:ln>
                <a:solidFill>
                  <a:srgbClr val="980000"/>
                </a:solidFill>
                <a:effectLst/>
                <a:uLnTx/>
                <a:uFillTx/>
                <a:latin typeface="Lato"/>
                <a:ea typeface="Lato"/>
                <a:cs typeface="Lato"/>
                <a:sym typeface="Lato"/>
              </a:rPr>
              <a:t>Use activation energies with gem5 stats</a:t>
            </a:r>
            <a:r>
              <a:rPr kumimoji="0" lang="en" sz="2400" b="0" i="0" u="none" strike="noStrike" kern="1200" cap="none" spc="0" normalizeH="0" baseline="0" noProof="0" dirty="0">
                <a:ln>
                  <a:noFill/>
                </a:ln>
                <a:solidFill>
                  <a:srgbClr val="980000"/>
                </a:solidFill>
                <a:effectLst/>
                <a:uLnTx/>
                <a:uFillTx/>
                <a:latin typeface="Lato"/>
                <a:ea typeface="Lato"/>
                <a:cs typeface="Lato"/>
                <a:sym typeface="Lato"/>
              </a:rPr>
              <a:t> </a:t>
            </a:r>
            <a:r>
              <a:rPr kumimoji="0" lang="en" sz="2400" b="0" i="0" u="none" strike="noStrike" kern="1200" cap="none" spc="0" normalizeH="0" baseline="0" noProof="0" dirty="0">
                <a:ln>
                  <a:noFill/>
                </a:ln>
                <a:solidFill>
                  <a:srgbClr val="202020"/>
                </a:solidFill>
                <a:effectLst/>
                <a:uLnTx/>
                <a:uFillTx/>
                <a:latin typeface="Lato"/>
                <a:ea typeface="Lato"/>
                <a:cs typeface="Lato"/>
                <a:sym typeface="Lato"/>
              </a:rPr>
              <a:t>to calculate power per component (BP, RF, etc)</a:t>
            </a:r>
            <a:endParaRPr kumimoji="0" sz="2400" b="0" i="0" u="none" strike="noStrike" kern="1200" cap="none" spc="0" normalizeH="0" baseline="0" noProof="0" dirty="0">
              <a:ln>
                <a:noFill/>
              </a:ln>
              <a:solidFill>
                <a:srgbClr val="202020"/>
              </a:solidFill>
              <a:effectLst/>
              <a:uLnTx/>
              <a:uFillTx/>
              <a:latin typeface="Lato"/>
              <a:ea typeface="Lato"/>
              <a:cs typeface="Lato"/>
              <a:sym typeface="Lato"/>
            </a:endParaRPr>
          </a:p>
          <a:p>
            <a:pPr marL="1104881" marR="0" lvl="1" indent="-342900" algn="l" defTabSz="457200" rtl="0" eaLnBrk="0" fontAlgn="base" latinLnBrk="0" hangingPunct="0">
              <a:lnSpc>
                <a:spcPct val="100000"/>
              </a:lnSpc>
              <a:spcBef>
                <a:spcPts val="0"/>
              </a:spcBef>
              <a:spcAft>
                <a:spcPts val="0"/>
              </a:spcAft>
              <a:buClr>
                <a:srgbClr val="202020"/>
              </a:buClr>
              <a:buSzPts val="1800"/>
              <a:buFont typeface="Arial" panose="020B0604020202020204" pitchFamily="34" charset="0"/>
              <a:buChar char="•"/>
              <a:tabLst/>
              <a:defRPr/>
            </a:pPr>
            <a:r>
              <a:rPr kumimoji="0" lang="en" sz="2400" b="1" i="0" u="none" strike="noStrike" kern="1200" cap="none" spc="0" normalizeH="0" baseline="0" noProof="0" dirty="0">
                <a:ln>
                  <a:noFill/>
                </a:ln>
                <a:solidFill>
                  <a:srgbClr val="980000"/>
                </a:solidFill>
                <a:effectLst/>
                <a:uLnTx/>
                <a:uFillTx/>
                <a:latin typeface="Lato"/>
                <a:ea typeface="Lato"/>
                <a:cs typeface="Lato"/>
                <a:sym typeface="Lato"/>
              </a:rPr>
              <a:t>Hierarchically sum the power</a:t>
            </a:r>
            <a:r>
              <a:rPr kumimoji="0" lang="en" sz="2400" b="0" i="0" u="none" strike="noStrike" kern="1200" cap="none" spc="0" normalizeH="0" baseline="0" noProof="0" dirty="0">
                <a:ln>
                  <a:noFill/>
                </a:ln>
                <a:solidFill>
                  <a:srgbClr val="202020"/>
                </a:solidFill>
                <a:effectLst/>
                <a:uLnTx/>
                <a:uFillTx/>
                <a:latin typeface="Lato"/>
                <a:ea typeface="Lato"/>
                <a:cs typeface="Lato"/>
                <a:sym typeface="Lato"/>
              </a:rPr>
              <a:t> per component into per stage, then per stage to core.</a:t>
            </a:r>
            <a:endParaRPr kumimoji="0" sz="2400" b="0" i="0" u="none" strike="noStrike" kern="1200" cap="none" spc="0" normalizeH="0" baseline="0" noProof="0" dirty="0">
              <a:ln>
                <a:noFill/>
              </a:ln>
              <a:solidFill>
                <a:srgbClr val="202020"/>
              </a:solidFill>
              <a:effectLst/>
              <a:uLnTx/>
              <a:uFillTx/>
              <a:latin typeface="Lato"/>
              <a:ea typeface="Lato"/>
              <a:cs typeface="Lato"/>
              <a:sym typeface="Lato"/>
            </a:endParaRPr>
          </a:p>
        </p:txBody>
      </p:sp>
      <p:sp>
        <p:nvSpPr>
          <p:cNvPr id="227" name="Google Shape;227;p43"/>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9pPr>
          </a:lstStyle>
          <a:p>
            <a:pPr marL="0" marR="0" lvl="0" indent="0" algn="r" defTabSz="457200" rtl="0" eaLnBrk="0" fontAlgn="base" latinLnBrk="0" hangingPunct="0">
              <a:lnSpc>
                <a:spcPct val="100000"/>
              </a:lnSpc>
              <a:spcBef>
                <a:spcPts val="0"/>
              </a:spcBef>
              <a:spcAft>
                <a:spcPts val="0"/>
              </a:spcAft>
              <a:buClr>
                <a:srgbClr val="000000"/>
              </a:buClr>
              <a:buSzTx/>
              <a:buFont typeface="Arial"/>
              <a:buNone/>
              <a:tabLst/>
              <a:defRPr/>
            </a:pPr>
            <a:fld id="{00000000-1234-1234-1234-123412341234}" type="slidenum">
              <a:rPr kumimoji="0" lang="en" sz="13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457200" rtl="0" eaLnBrk="0" fontAlgn="base" latinLnBrk="0" hangingPunct="0">
                <a:lnSpc>
                  <a:spcPct val="100000"/>
                </a:lnSpc>
                <a:spcBef>
                  <a:spcPts val="0"/>
                </a:spcBef>
                <a:spcAft>
                  <a:spcPts val="0"/>
                </a:spcAft>
                <a:buClr>
                  <a:srgbClr val="000000"/>
                </a:buClr>
                <a:buSzTx/>
                <a:buFont typeface="Arial"/>
                <a:buNone/>
                <a:tabLst/>
                <a:defRPr/>
              </a:pPr>
              <a:t>157</a:t>
            </a:fld>
            <a:endParaRPr kumimoji="0" sz="1300" b="0" i="0" u="none" strike="noStrike" kern="1200" cap="none" spc="0" normalizeH="0" baseline="0" noProof="0" dirty="0">
              <a:ln>
                <a:noFill/>
              </a:ln>
              <a:solidFill>
                <a:srgbClr val="000000"/>
              </a:solidFill>
              <a:effectLst/>
              <a:uLnTx/>
              <a:uFillTx/>
              <a:latin typeface="Lato Light"/>
              <a:ea typeface="Lato Light"/>
              <a:cs typeface="Lato Light"/>
              <a:sym typeface="Lato Light"/>
            </a:endParaRPr>
          </a:p>
        </p:txBody>
      </p:sp>
      <p:sp>
        <p:nvSpPr>
          <p:cNvPr id="229" name="Google Shape;229;p43"/>
          <p:cNvSpPr/>
          <p:nvPr/>
        </p:nvSpPr>
        <p:spPr>
          <a:xfrm>
            <a:off x="495367" y="4568300"/>
            <a:ext cx="1896400" cy="1066400"/>
          </a:xfrm>
          <a:prstGeom prst="roundRect">
            <a:avLst>
              <a:gd name="adj" fmla="val 16667"/>
            </a:avLst>
          </a:prstGeom>
          <a:solidFill>
            <a:schemeClr val="lt2"/>
          </a:solidFill>
          <a:ln w="2857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ctr"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McPAT Activation Energies</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sp>
        <p:nvSpPr>
          <p:cNvPr id="230" name="Google Shape;230;p43"/>
          <p:cNvSpPr/>
          <p:nvPr/>
        </p:nvSpPr>
        <p:spPr>
          <a:xfrm>
            <a:off x="2835733" y="4329500"/>
            <a:ext cx="4606800" cy="1551600"/>
          </a:xfrm>
          <a:prstGeom prst="roundRect">
            <a:avLst>
              <a:gd name="adj" fmla="val 16667"/>
            </a:avLst>
          </a:prstGeom>
          <a:solidFill>
            <a:schemeClr val="lt2"/>
          </a:solidFill>
          <a:ln w="2857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class MinorFetchEnergy(BasePowerModel):</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self.dynamic_power():</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121917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energy = (</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121917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reads * self.act_energies[‘Read’]                         </a:t>
            </a:r>
            <a:b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b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 writes * self.act_energies[‘Write’’]</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121917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return to_watts(energy)</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sp>
        <p:nvSpPr>
          <p:cNvPr id="231" name="Google Shape;231;p43"/>
          <p:cNvSpPr/>
          <p:nvPr/>
        </p:nvSpPr>
        <p:spPr>
          <a:xfrm>
            <a:off x="7886500" y="4373300"/>
            <a:ext cx="4254000" cy="1464000"/>
          </a:xfrm>
          <a:prstGeom prst="roundRect">
            <a:avLst>
              <a:gd name="adj" fmla="val 16667"/>
            </a:avLst>
          </a:prstGeom>
          <a:solidFill>
            <a:schemeClr val="lt2"/>
          </a:solidFill>
          <a:ln w="28575"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class MinorCPUPower(PowerModelPyFunc):</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self._fetch = MinorFetchPower()</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self.dynamic_power():</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return self._fetch.dynamic_power()</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333" b="0" i="0" u="none" strike="noStrike" kern="1200" cap="none" spc="0" normalizeH="0" baseline="0" noProof="0">
                <a:ln>
                  <a:noFill/>
                </a:ln>
                <a:solidFill>
                  <a:srgbClr val="000000"/>
                </a:solidFill>
                <a:effectLst/>
                <a:uLnTx/>
                <a:uFillTx/>
                <a:latin typeface="Arial" panose="020B0604020202020204" pitchFamily="34" charset="0"/>
                <a:ea typeface="+mn-ea"/>
              </a:rPr>
              <a:t>		</a:t>
            </a:r>
            <a:endParaRPr kumimoji="0" sz="1333" b="0"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cxnSp>
        <p:nvCxnSpPr>
          <p:cNvPr id="232" name="Google Shape;232;p43"/>
          <p:cNvCxnSpPr>
            <a:stCxn id="229" idx="3"/>
            <a:endCxn id="230" idx="1"/>
          </p:cNvCxnSpPr>
          <p:nvPr/>
        </p:nvCxnSpPr>
        <p:spPr>
          <a:xfrm>
            <a:off x="2391767" y="5101500"/>
            <a:ext cx="444000" cy="4000"/>
          </a:xfrm>
          <a:prstGeom prst="straightConnector1">
            <a:avLst/>
          </a:prstGeom>
          <a:noFill/>
          <a:ln w="19050" cap="flat" cmpd="sng">
            <a:solidFill>
              <a:schemeClr val="dk1"/>
            </a:solidFill>
            <a:prstDash val="solid"/>
            <a:round/>
            <a:headEnd type="none" w="med" len="med"/>
            <a:tailEnd type="triangle" w="med" len="med"/>
          </a:ln>
        </p:spPr>
      </p:cxnSp>
      <p:cxnSp>
        <p:nvCxnSpPr>
          <p:cNvPr id="233" name="Google Shape;233;p43"/>
          <p:cNvCxnSpPr>
            <a:endCxn id="231" idx="1"/>
          </p:cNvCxnSpPr>
          <p:nvPr/>
        </p:nvCxnSpPr>
        <p:spPr>
          <a:xfrm>
            <a:off x="7442500" y="5105300"/>
            <a:ext cx="444000" cy="0"/>
          </a:xfrm>
          <a:prstGeom prst="straightConnector1">
            <a:avLst/>
          </a:prstGeom>
          <a:noFill/>
          <a:ln w="19050" cap="flat" cmpd="sng">
            <a:solidFill>
              <a:schemeClr val="dk1"/>
            </a:solidFill>
            <a:prstDash val="solid"/>
            <a:round/>
            <a:headEnd type="none" w="med" len="med"/>
            <a:tailEnd type="triangle" w="med" len="med"/>
          </a:ln>
        </p:spPr>
      </p:cxnSp>
      <p:sp>
        <p:nvSpPr>
          <p:cNvPr id="2" name="Slide Number Placeholder 3">
            <a:extLst>
              <a:ext uri="{FF2B5EF4-FFF2-40B4-BE49-F238E27FC236}">
                <a16:creationId xmlns:a16="http://schemas.microsoft.com/office/drawing/2014/main" id="{DEE07734-1072-2E76-80B4-00923BC95F2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157</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4"/>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9pPr>
          </a:lstStyle>
          <a:p>
            <a:pPr marL="0" marR="0" lvl="0" indent="0" algn="r" defTabSz="457200" rtl="0" eaLnBrk="0" fontAlgn="base" latinLnBrk="0" hangingPunct="0">
              <a:lnSpc>
                <a:spcPct val="100000"/>
              </a:lnSpc>
              <a:spcBef>
                <a:spcPts val="0"/>
              </a:spcBef>
              <a:spcAft>
                <a:spcPts val="0"/>
              </a:spcAft>
              <a:buClr>
                <a:srgbClr val="000000"/>
              </a:buClr>
              <a:buSzTx/>
              <a:buFont typeface="Arial"/>
              <a:buNone/>
              <a:tabLst/>
              <a:defRPr/>
            </a:pPr>
            <a:fld id="{00000000-1234-1234-1234-123412341234}" type="slidenum">
              <a:rPr kumimoji="0" lang="en" sz="13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457200" rtl="0" eaLnBrk="0" fontAlgn="base" latinLnBrk="0" hangingPunct="0">
                <a:lnSpc>
                  <a:spcPct val="100000"/>
                </a:lnSpc>
                <a:spcBef>
                  <a:spcPts val="0"/>
                </a:spcBef>
                <a:spcAft>
                  <a:spcPts val="0"/>
                </a:spcAft>
                <a:buClr>
                  <a:srgbClr val="000000"/>
                </a:buClr>
                <a:buSzTx/>
                <a:buFont typeface="Arial"/>
                <a:buNone/>
                <a:tabLst/>
                <a:defRPr/>
              </a:pPr>
              <a:t>158</a:t>
            </a:fld>
            <a:endParaRPr kumimoji="0" sz="1300" b="0" i="0" u="none" strike="noStrike" kern="1200" cap="none" spc="0" normalizeH="0" baseline="0" noProof="0" dirty="0">
              <a:ln>
                <a:noFill/>
              </a:ln>
              <a:solidFill>
                <a:srgbClr val="000000"/>
              </a:solidFill>
              <a:effectLst/>
              <a:uLnTx/>
              <a:uFillTx/>
              <a:latin typeface="Lato Light"/>
              <a:ea typeface="Lato Light"/>
              <a:cs typeface="Lato Light"/>
              <a:sym typeface="Lato Light"/>
            </a:endParaRPr>
          </a:p>
        </p:txBody>
      </p:sp>
      <p:cxnSp>
        <p:nvCxnSpPr>
          <p:cNvPr id="240" name="Google Shape;240;p44"/>
          <p:cNvCxnSpPr/>
          <p:nvPr/>
        </p:nvCxnSpPr>
        <p:spPr>
          <a:xfrm>
            <a:off x="7395533" y="2957831"/>
            <a:ext cx="0" cy="310400"/>
          </a:xfrm>
          <a:prstGeom prst="straightConnector1">
            <a:avLst/>
          </a:prstGeom>
          <a:noFill/>
          <a:ln w="19050" cap="flat" cmpd="sng">
            <a:solidFill>
              <a:schemeClr val="dk1"/>
            </a:solidFill>
            <a:prstDash val="solid"/>
            <a:round/>
            <a:headEnd type="none" w="med" len="med"/>
            <a:tailEnd type="triangle" w="med" len="med"/>
          </a:ln>
        </p:spPr>
      </p:cxnSp>
      <p:cxnSp>
        <p:nvCxnSpPr>
          <p:cNvPr id="241" name="Google Shape;241;p44"/>
          <p:cNvCxnSpPr/>
          <p:nvPr/>
        </p:nvCxnSpPr>
        <p:spPr>
          <a:xfrm>
            <a:off x="7395535" y="4514511"/>
            <a:ext cx="0" cy="390400"/>
          </a:xfrm>
          <a:prstGeom prst="straightConnector1">
            <a:avLst/>
          </a:prstGeom>
          <a:noFill/>
          <a:ln w="19050" cap="flat" cmpd="sng">
            <a:solidFill>
              <a:schemeClr val="dk1"/>
            </a:solidFill>
            <a:prstDash val="solid"/>
            <a:round/>
            <a:headEnd type="none" w="med" len="med"/>
            <a:tailEnd type="triangle" w="med" len="med"/>
          </a:ln>
        </p:spPr>
      </p:cxnSp>
      <p:sp>
        <p:nvSpPr>
          <p:cNvPr id="242" name="Google Shape;242;p44"/>
          <p:cNvSpPr txBox="1"/>
          <p:nvPr/>
        </p:nvSpPr>
        <p:spPr>
          <a:xfrm>
            <a:off x="495360" y="457200"/>
            <a:ext cx="10667600" cy="1066400"/>
          </a:xfrm>
          <a:prstGeom prst="rect">
            <a:avLst/>
          </a:prstGeom>
          <a:noFill/>
          <a:ln>
            <a:noFill/>
          </a:ln>
        </p:spPr>
        <p:txBody>
          <a:bodyPr spcFirstLastPara="1" wrap="square" lIns="0" tIns="45700" rIns="91433" bIns="0" anchor="b" anchorCtr="0">
            <a:noAutofit/>
          </a:bodyPr>
          <a:lstStyle/>
          <a:p>
            <a:pPr marL="0" marR="0" lvl="0" indent="0" algn="l" defTabSz="457200" rtl="0" eaLnBrk="0" fontAlgn="base" latinLnBrk="0" hangingPunct="0">
              <a:lnSpc>
                <a:spcPct val="100000"/>
              </a:lnSpc>
              <a:spcBef>
                <a:spcPts val="0"/>
              </a:spcBef>
              <a:spcAft>
                <a:spcPts val="0"/>
              </a:spcAft>
              <a:buClrTx/>
              <a:buSzPts val="1100"/>
              <a:buFontTx/>
              <a:buNone/>
              <a:tabLst/>
              <a:defRPr/>
            </a:pPr>
            <a:r>
              <a:rPr kumimoji="0" lang="en" sz="4000" b="0" i="0" u="none" strike="noStrike" kern="1200" cap="none" spc="0" normalizeH="0" baseline="0" noProof="0">
                <a:ln>
                  <a:noFill/>
                </a:ln>
                <a:solidFill>
                  <a:srgbClr val="202020"/>
                </a:solidFill>
                <a:effectLst/>
                <a:uLnTx/>
                <a:uFillTx/>
                <a:latin typeface="Lato"/>
                <a:ea typeface="Lato"/>
                <a:cs typeface="Lato"/>
                <a:sym typeface="Lato"/>
              </a:rPr>
              <a:t>Implementation</a:t>
            </a:r>
            <a:endParaRPr kumimoji="0" sz="4000" b="0" i="0" u="none" strike="noStrike" kern="1200" cap="none" spc="0" normalizeH="0" baseline="0" noProof="0" dirty="0">
              <a:ln>
                <a:noFill/>
              </a:ln>
              <a:solidFill>
                <a:srgbClr val="202020"/>
              </a:solidFill>
              <a:effectLst/>
              <a:uLnTx/>
              <a:uFillTx/>
              <a:latin typeface="Lato"/>
              <a:ea typeface="Lato"/>
              <a:cs typeface="Lato"/>
              <a:sym typeface="Lato"/>
            </a:endParaRPr>
          </a:p>
        </p:txBody>
      </p:sp>
      <p:pic>
        <p:nvPicPr>
          <p:cNvPr id="243" name="Google Shape;243;p44"/>
          <p:cNvPicPr preferRelativeResize="0"/>
          <p:nvPr/>
        </p:nvPicPr>
        <p:blipFill>
          <a:blip r:embed="rId3">
            <a:alphaModFix/>
          </a:blip>
          <a:stretch>
            <a:fillRect/>
          </a:stretch>
        </p:blipFill>
        <p:spPr>
          <a:xfrm>
            <a:off x="3824568" y="1726800"/>
            <a:ext cx="7141945" cy="1338429"/>
          </a:xfrm>
          <a:prstGeom prst="rect">
            <a:avLst/>
          </a:prstGeom>
          <a:noFill/>
          <a:ln>
            <a:noFill/>
          </a:ln>
        </p:spPr>
      </p:pic>
      <p:pic>
        <p:nvPicPr>
          <p:cNvPr id="244" name="Google Shape;244;p44"/>
          <p:cNvPicPr preferRelativeResize="0"/>
          <p:nvPr/>
        </p:nvPicPr>
        <p:blipFill>
          <a:blip r:embed="rId4">
            <a:alphaModFix/>
          </a:blip>
          <a:stretch>
            <a:fillRect/>
          </a:stretch>
        </p:blipFill>
        <p:spPr>
          <a:xfrm>
            <a:off x="4753933" y="3268430"/>
            <a:ext cx="5283200" cy="1333500"/>
          </a:xfrm>
          <a:prstGeom prst="rect">
            <a:avLst/>
          </a:prstGeom>
          <a:noFill/>
          <a:ln>
            <a:noFill/>
          </a:ln>
        </p:spPr>
      </p:pic>
      <p:pic>
        <p:nvPicPr>
          <p:cNvPr id="245" name="Google Shape;245;p44"/>
          <p:cNvPicPr preferRelativeResize="0"/>
          <p:nvPr/>
        </p:nvPicPr>
        <p:blipFill>
          <a:blip r:embed="rId5">
            <a:alphaModFix/>
          </a:blip>
          <a:stretch>
            <a:fillRect/>
          </a:stretch>
        </p:blipFill>
        <p:spPr>
          <a:xfrm>
            <a:off x="4753929" y="4896647"/>
            <a:ext cx="5283200" cy="1510896"/>
          </a:xfrm>
          <a:prstGeom prst="rect">
            <a:avLst/>
          </a:prstGeom>
          <a:noFill/>
          <a:ln>
            <a:noFill/>
          </a:ln>
        </p:spPr>
      </p:pic>
      <p:sp>
        <p:nvSpPr>
          <p:cNvPr id="246" name="Google Shape;246;p44"/>
          <p:cNvSpPr txBox="1"/>
          <p:nvPr/>
        </p:nvSpPr>
        <p:spPr>
          <a:xfrm>
            <a:off x="694067" y="3573734"/>
            <a:ext cx="3559200" cy="523180"/>
          </a:xfrm>
          <a:prstGeom prst="rect">
            <a:avLst/>
          </a:prstGeom>
          <a:noFill/>
          <a:ln>
            <a:noFill/>
          </a:ln>
        </p:spPr>
        <p:txBody>
          <a:bodyPr spcFirstLastPara="1" wrap="square" lIns="121900" tIns="121900" rIns="121900" bIns="121900" anchor="t" anchorCtr="0">
            <a:sp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800" b="1" i="0" u="none" strike="noStrike" kern="1200" cap="none" spc="0" normalizeH="0" baseline="0" noProof="0">
                <a:ln>
                  <a:noFill/>
                </a:ln>
                <a:solidFill>
                  <a:srgbClr val="000000"/>
                </a:solidFill>
                <a:effectLst/>
                <a:uLnTx/>
                <a:uFillTx/>
                <a:latin typeface="Arial" panose="020B0604020202020204" pitchFamily="34" charset="0"/>
                <a:ea typeface="+mn-ea"/>
              </a:rPr>
              <a:t>InorderMcPATDecodePower()</a:t>
            </a:r>
            <a:endParaRPr kumimoji="0" sz="1800" b="1"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sp>
        <p:nvSpPr>
          <p:cNvPr id="247" name="Google Shape;247;p44"/>
          <p:cNvSpPr txBox="1"/>
          <p:nvPr/>
        </p:nvSpPr>
        <p:spPr>
          <a:xfrm>
            <a:off x="203200" y="2129218"/>
            <a:ext cx="3559200" cy="523180"/>
          </a:xfrm>
          <a:prstGeom prst="rect">
            <a:avLst/>
          </a:prstGeom>
          <a:noFill/>
          <a:ln>
            <a:noFill/>
          </a:ln>
        </p:spPr>
        <p:txBody>
          <a:bodyPr spcFirstLastPara="1" wrap="square" lIns="121900" tIns="121900" rIns="121900" bIns="121900" anchor="t" anchorCtr="0">
            <a:sp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800" b="1" i="0" u="none" strike="noStrike" kern="1200" cap="none" spc="0" normalizeH="0" baseline="0" noProof="0">
                <a:ln>
                  <a:noFill/>
                </a:ln>
                <a:solidFill>
                  <a:srgbClr val="000000"/>
                </a:solidFill>
                <a:effectLst/>
                <a:uLnTx/>
                <a:uFillTx/>
                <a:latin typeface="Arial" panose="020B0604020202020204" pitchFamily="34" charset="0"/>
                <a:ea typeface="+mn-ea"/>
              </a:rPr>
              <a:t>InorderMcPATDecodePower()</a:t>
            </a:r>
            <a:endParaRPr kumimoji="0" sz="1800" b="1"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sp>
        <p:nvSpPr>
          <p:cNvPr id="248" name="Google Shape;248;p44"/>
          <p:cNvSpPr txBox="1"/>
          <p:nvPr/>
        </p:nvSpPr>
        <p:spPr>
          <a:xfrm>
            <a:off x="694067" y="5385285"/>
            <a:ext cx="3559200" cy="523180"/>
          </a:xfrm>
          <a:prstGeom prst="rect">
            <a:avLst/>
          </a:prstGeom>
          <a:noFill/>
          <a:ln>
            <a:noFill/>
          </a:ln>
        </p:spPr>
        <p:txBody>
          <a:bodyPr spcFirstLastPara="1" wrap="square" lIns="121900" tIns="121900" rIns="121900" bIns="121900" anchor="t" anchorCtr="0">
            <a:spAutoFit/>
          </a:bodyPr>
          <a:lstStyle/>
          <a:p>
            <a:pPr marL="0" marR="0" lvl="0" indent="0" algn="l" defTabSz="457200" rtl="0" eaLnBrk="0" fontAlgn="base" latinLnBrk="0" hangingPunct="0">
              <a:lnSpc>
                <a:spcPct val="100000"/>
              </a:lnSpc>
              <a:spcBef>
                <a:spcPts val="0"/>
              </a:spcBef>
              <a:spcAft>
                <a:spcPts val="0"/>
              </a:spcAft>
              <a:buClrTx/>
              <a:buSzTx/>
              <a:buFontTx/>
              <a:buNone/>
              <a:tabLst/>
              <a:defRPr/>
            </a:pPr>
            <a:r>
              <a:rPr kumimoji="0" lang="en" sz="1800" b="1" i="0" u="none" strike="noStrike" kern="1200" cap="none" spc="0" normalizeH="0" baseline="0" noProof="0">
                <a:ln>
                  <a:noFill/>
                </a:ln>
                <a:solidFill>
                  <a:srgbClr val="000000"/>
                </a:solidFill>
                <a:effectLst/>
                <a:uLnTx/>
                <a:uFillTx/>
                <a:latin typeface="Arial" panose="020B0604020202020204" pitchFamily="34" charset="0"/>
                <a:ea typeface="+mn-ea"/>
              </a:rPr>
              <a:t>InorderMcPATFetchPower()</a:t>
            </a:r>
            <a:endParaRPr kumimoji="0" sz="1800" b="1" i="0" u="none" strike="noStrike" kern="1200" cap="none" spc="0" normalizeH="0" baseline="0" noProof="0" dirty="0">
              <a:ln>
                <a:noFill/>
              </a:ln>
              <a:solidFill>
                <a:srgbClr val="000000"/>
              </a:solidFill>
              <a:effectLst/>
              <a:uLnTx/>
              <a:uFillTx/>
              <a:latin typeface="Arial" panose="020B0604020202020204" pitchFamily="34" charset="0"/>
              <a:ea typeface="+mn-ea"/>
            </a:endParaRPr>
          </a:p>
        </p:txBody>
      </p:sp>
      <p:sp>
        <p:nvSpPr>
          <p:cNvPr id="2" name="Slide Number Placeholder 3">
            <a:extLst>
              <a:ext uri="{FF2B5EF4-FFF2-40B4-BE49-F238E27FC236}">
                <a16:creationId xmlns:a16="http://schemas.microsoft.com/office/drawing/2014/main" id="{EE6452CB-D199-BA0F-9C74-4B982A3B9B7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rPr>
              <a:pPr marL="0" marR="0" lvl="0" indent="0" algn="r" defTabSz="914400" rtl="0" eaLnBrk="1" fontAlgn="base" latinLnBrk="0" hangingPunct="1">
                <a:lnSpc>
                  <a:spcPct val="100000"/>
                </a:lnSpc>
                <a:spcBef>
                  <a:spcPct val="0"/>
                </a:spcBef>
                <a:spcAft>
                  <a:spcPct val="0"/>
                </a:spcAft>
                <a:buClrTx/>
                <a:buSzTx/>
                <a:buFontTx/>
                <a:buNone/>
                <a:tabLst/>
                <a:defRPr/>
              </a:pPr>
              <a:t>158</a:t>
            </a:fld>
            <a:endParaRPr kumimoji="0" lang="en-US" sz="1200" b="0" i="0" u="none" strike="noStrike" kern="1200" cap="none" spc="0" normalizeH="0" baseline="0" noProof="0" dirty="0">
              <a:ln>
                <a:noFill/>
              </a:ln>
              <a:solidFill>
                <a:srgbClr val="000000">
                  <a:tint val="75000"/>
                </a:srgbClr>
              </a:solidFill>
              <a:effectLst/>
              <a:uLnTx/>
              <a:uFillTx/>
              <a:latin typeface="Arial"/>
              <a:ea typeface="+mn-ea"/>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75F9F4-43A3-0298-2E7C-ECE191AA303B}"/>
              </a:ext>
            </a:extLst>
          </p:cNvPr>
          <p:cNvSpPr>
            <a:spLocks noGrp="1"/>
          </p:cNvSpPr>
          <p:nvPr>
            <p:ph type="title"/>
          </p:nvPr>
        </p:nvSpPr>
        <p:spPr>
          <a:xfrm>
            <a:off x="851887" y="905690"/>
            <a:ext cx="10780132" cy="2106570"/>
          </a:xfrm>
        </p:spPr>
        <p:txBody>
          <a:bodyPr>
            <a:normAutofit/>
          </a:bodyPr>
          <a:lstStyle/>
          <a:p>
            <a:r>
              <a:rPr lang="en-US" dirty="0"/>
              <a:t>Toward Full-System Heterogeneous Simulation: Merging gem5-SALAM with Mainline gem5</a:t>
            </a:r>
          </a:p>
        </p:txBody>
      </p:sp>
      <p:sp>
        <p:nvSpPr>
          <p:cNvPr id="2" name="Text Placeholder 1">
            <a:extLst>
              <a:ext uri="{FF2B5EF4-FFF2-40B4-BE49-F238E27FC236}">
                <a16:creationId xmlns:a16="http://schemas.microsoft.com/office/drawing/2014/main" id="{DF07922A-E823-EF6A-3BE6-71F3E0FBAD2C}"/>
              </a:ext>
            </a:extLst>
          </p:cNvPr>
          <p:cNvSpPr>
            <a:spLocks noGrp="1"/>
          </p:cNvSpPr>
          <p:nvPr>
            <p:ph type="body" sz="quarter" idx="12"/>
          </p:nvPr>
        </p:nvSpPr>
        <p:spPr>
          <a:xfrm>
            <a:off x="851889" y="3519488"/>
            <a:ext cx="8334246" cy="1456549"/>
          </a:xfrm>
        </p:spPr>
        <p:txBody>
          <a:bodyPr/>
          <a:lstStyle/>
          <a:p>
            <a:pPr algn="ctr"/>
            <a:r>
              <a:rPr lang="en-US" dirty="0">
                <a:solidFill>
                  <a:schemeClr val="tx1"/>
                </a:solidFill>
              </a:rPr>
              <a:t>Akanksha Chaudhari and </a:t>
            </a:r>
            <a:r>
              <a:rPr lang="en-US" b="1" dirty="0">
                <a:solidFill>
                  <a:schemeClr val="tx1"/>
                </a:solidFill>
              </a:rPr>
              <a:t>Matthew D. Sinclair</a:t>
            </a:r>
          </a:p>
          <a:p>
            <a:pPr algn="ctr">
              <a:lnSpc>
                <a:spcPct val="93000"/>
              </a:lnSpc>
              <a:spcBef>
                <a:spcPts val="1426"/>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spc="-1" dirty="0">
                <a:solidFill>
                  <a:schemeClr val="tx1"/>
                </a:solidFill>
                <a:latin typeface="Arial"/>
                <a:ea typeface="Noto Sans CJK SC"/>
              </a:rPr>
              <a:t>University of Wisconsin-Madison</a:t>
            </a:r>
            <a:endParaRPr lang="en-US" sz="2400" spc="-1" dirty="0">
              <a:solidFill>
                <a:schemeClr val="tx1"/>
              </a:solidFill>
              <a:latin typeface="Arial"/>
            </a:endParaRPr>
          </a:p>
          <a:p>
            <a:pPr algn="ctr"/>
            <a:r>
              <a:rPr lang="en-US" altLang="en-US" sz="2400" dirty="0">
                <a:solidFill>
                  <a:srgbClr val="002060"/>
                </a:solidFill>
                <a:hlinkClick r:id="rId3">
                  <a:extLst>
                    <a:ext uri="{A12FA001-AC4F-418D-AE19-62706E023703}">
                      <ahyp:hlinkClr xmlns:ahyp="http://schemas.microsoft.com/office/drawing/2018/hyperlinkcolor" val="tx"/>
                    </a:ext>
                  </a:extLst>
                </a:hlinkClick>
              </a:rPr>
              <a:t>sinclair@cs.wisc.edu</a:t>
            </a:r>
            <a:endParaRPr lang="en-US" altLang="en-US" sz="2400" dirty="0">
              <a:solidFill>
                <a:srgbClr val="002060"/>
              </a:solidFill>
            </a:endParaRPr>
          </a:p>
        </p:txBody>
      </p:sp>
    </p:spTree>
    <p:extLst>
      <p:ext uri="{BB962C8B-B14F-4D97-AF65-F5344CB8AC3E}">
        <p14:creationId xmlns:p14="http://schemas.microsoft.com/office/powerpoint/2010/main" val="3696032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9C102-220D-4341-5CD3-998E721EC4A1}"/>
              </a:ext>
            </a:extLst>
          </p:cNvPr>
          <p:cNvSpPr>
            <a:spLocks noGrp="1"/>
          </p:cNvSpPr>
          <p:nvPr>
            <p:ph type="title"/>
          </p:nvPr>
        </p:nvSpPr>
        <p:spPr>
          <a:xfrm>
            <a:off x="609600" y="273050"/>
            <a:ext cx="10971213" cy="793750"/>
          </a:xfrm>
        </p:spPr>
        <p:txBody>
          <a:bodyPr/>
          <a:lstStyle/>
          <a:p>
            <a:r>
              <a:rPr lang="en-US" dirty="0"/>
              <a:t>GAP Conclusion</a:t>
            </a:r>
          </a:p>
        </p:txBody>
      </p:sp>
      <p:sp>
        <p:nvSpPr>
          <p:cNvPr id="3" name="Text Placeholder 2">
            <a:extLst>
              <a:ext uri="{FF2B5EF4-FFF2-40B4-BE49-F238E27FC236}">
                <a16:creationId xmlns:a16="http://schemas.microsoft.com/office/drawing/2014/main" id="{610AF564-6105-5A34-8B52-28FCCBB988AE}"/>
              </a:ext>
            </a:extLst>
          </p:cNvPr>
          <p:cNvSpPr>
            <a:spLocks noGrp="1"/>
          </p:cNvSpPr>
          <p:nvPr>
            <p:ph type="body" sz="quarter" idx="10"/>
          </p:nvPr>
        </p:nvSpPr>
        <p:spPr>
          <a:xfrm>
            <a:off x="586390" y="1111760"/>
            <a:ext cx="11300810" cy="5212840"/>
          </a:xfrm>
        </p:spPr>
        <p:txBody>
          <a:bodyPr/>
          <a:lstStyle/>
          <a:p>
            <a:pPr marL="457200" indent="-457200">
              <a:buFont typeface="Arial" panose="020B0604020202020204" pitchFamily="34" charset="0"/>
              <a:buChar char="•"/>
            </a:pPr>
            <a:r>
              <a:rPr lang="en-US" dirty="0"/>
              <a:t>Having validated gem5 models is important</a:t>
            </a:r>
          </a:p>
          <a:p>
            <a:pPr marL="857250" lvl="1" indent="-457200">
              <a:buFont typeface="Arial" panose="020B0604020202020204" pitchFamily="34" charset="0"/>
              <a:buChar char="•"/>
            </a:pPr>
            <a:r>
              <a:rPr lang="en-US" dirty="0"/>
              <a:t>Existing GPU model does not always behave intuitively</a:t>
            </a:r>
          </a:p>
          <a:p>
            <a:pPr marL="857250" lvl="1" indent="-457200">
              <a:buFont typeface="Arial" panose="020B0604020202020204" pitchFamily="34" charset="0"/>
              <a:buChar char="•"/>
            </a:pPr>
            <a:r>
              <a:rPr lang="en-US" dirty="0"/>
              <a:t>Point solutions </a:t>
            </a:r>
            <a:r>
              <a:rPr lang="en-US" b="1" dirty="0">
                <a:solidFill>
                  <a:srgbClr val="FF0000"/>
                </a:solidFill>
              </a:rPr>
              <a:t>insufficient</a:t>
            </a:r>
          </a:p>
          <a:p>
            <a:pPr marL="457200" indent="-457200">
              <a:buFont typeface="Arial" panose="020B0604020202020204" pitchFamily="34" charset="0"/>
              <a:buChar char="•"/>
            </a:pPr>
            <a:r>
              <a:rPr lang="en-US" dirty="0"/>
              <a:t>Solution: More </a:t>
            </a:r>
            <a:r>
              <a:rPr lang="en-US" dirty="0">
                <a:solidFill>
                  <a:srgbClr val="D67F00"/>
                </a:solidFill>
              </a:rPr>
              <a:t>automated</a:t>
            </a:r>
            <a:r>
              <a:rPr lang="en-US" dirty="0"/>
              <a:t> framework (</a:t>
            </a:r>
            <a:r>
              <a:rPr lang="en-US" b="1" dirty="0">
                <a:solidFill>
                  <a:srgbClr val="D67F00"/>
                </a:solidFill>
              </a:rPr>
              <a:t>GAP</a:t>
            </a:r>
            <a:r>
              <a:rPr lang="en-US" dirty="0"/>
              <a:t>)</a:t>
            </a:r>
          </a:p>
          <a:p>
            <a:pPr marL="857250" lvl="1" indent="-457200">
              <a:buFont typeface="Arial" panose="020B0604020202020204" pitchFamily="34" charset="0"/>
              <a:buChar char="•"/>
            </a:pPr>
            <a:r>
              <a:rPr lang="en-US" dirty="0"/>
              <a:t>Results: memory system seems to need the most attention</a:t>
            </a:r>
          </a:p>
          <a:p>
            <a:pPr marL="857250" lvl="1" indent="-457200">
              <a:buFont typeface="Arial" panose="020B0604020202020204" pitchFamily="34" charset="0"/>
              <a:buChar char="•"/>
            </a:pPr>
            <a:r>
              <a:rPr lang="en-US" dirty="0"/>
              <a:t>Potentially can be applied to other, non-GPU models</a:t>
            </a:r>
          </a:p>
          <a:p>
            <a:pPr marL="857250" lvl="1" indent="-457200">
              <a:buFont typeface="Arial" panose="020B0604020202020204" pitchFamily="34" charset="0"/>
              <a:buChar char="•"/>
            </a:pPr>
            <a:r>
              <a:rPr lang="en-US" dirty="0"/>
              <a:t>Goals:</a:t>
            </a:r>
          </a:p>
          <a:p>
            <a:pPr marL="1257300" lvl="2" indent="-457200">
              <a:buFont typeface="Arial" panose="020B0604020202020204" pitchFamily="34" charset="0"/>
              <a:buChar char="•"/>
            </a:pPr>
            <a:r>
              <a:rPr lang="en-US" dirty="0"/>
              <a:t>Use microbenchmarks to tune for minimum absolute error in GPU model</a:t>
            </a:r>
          </a:p>
          <a:p>
            <a:pPr marL="1257300" lvl="2" indent="-457200">
              <a:buFont typeface="Arial" panose="020B0604020202020204" pitchFamily="34" charset="0"/>
              <a:buChar char="•"/>
            </a:pPr>
            <a:r>
              <a:rPr lang="en-US" dirty="0"/>
              <a:t>Release tool (&amp; continue releasing GPU improvements) publicly</a:t>
            </a:r>
          </a:p>
          <a:p>
            <a:pPr marL="1257300" lvl="2" indent="-457200">
              <a:buFont typeface="Arial" panose="020B0604020202020204" pitchFamily="34" charset="0"/>
              <a:buChar char="•"/>
            </a:pPr>
            <a:r>
              <a:rPr lang="en-US" dirty="0"/>
              <a:t>Integrate performance regression testing integrated into gem5</a:t>
            </a:r>
          </a:p>
        </p:txBody>
      </p:sp>
      <p:sp>
        <p:nvSpPr>
          <p:cNvPr id="4" name="Slide Number Placeholder 3">
            <a:extLst>
              <a:ext uri="{FF2B5EF4-FFF2-40B4-BE49-F238E27FC236}">
                <a16:creationId xmlns:a16="http://schemas.microsoft.com/office/drawing/2014/main" id="{B8FE913D-8D98-1A50-F36B-74D2EEB43EDA}"/>
              </a:ext>
            </a:extLst>
          </p:cNvPr>
          <p:cNvSpPr txBox="1">
            <a:spLocks/>
          </p:cNvSpPr>
          <p:nvPr/>
        </p:nvSpPr>
        <p:spPr>
          <a:xfrm>
            <a:off x="9067800" y="6492875"/>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16</a:t>
            </a:fld>
            <a:endParaRPr lang="en-US" dirty="0"/>
          </a:p>
        </p:txBody>
      </p:sp>
    </p:spTree>
    <p:extLst>
      <p:ext uri="{BB962C8B-B14F-4D97-AF65-F5344CB8AC3E}">
        <p14:creationId xmlns:p14="http://schemas.microsoft.com/office/powerpoint/2010/main" val="1074182146"/>
      </p:ext>
    </p:extLst>
  </p:cSld>
  <p:clrMapOvr>
    <a:masterClrMapping/>
  </p:clrMapOvr>
  <p:transition>
    <p:fade/>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581D0-480E-AB15-9F96-DDF927EBD3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FB1113-D427-063C-9177-F0C1D87FF58B}"/>
              </a:ext>
            </a:extLst>
          </p:cNvPr>
          <p:cNvSpPr>
            <a:spLocks noGrp="1"/>
          </p:cNvSpPr>
          <p:nvPr>
            <p:ph type="title"/>
          </p:nvPr>
        </p:nvSpPr>
        <p:spPr>
          <a:xfrm>
            <a:off x="495300" y="304795"/>
            <a:ext cx="10668000" cy="1066800"/>
          </a:xfrm>
        </p:spPr>
        <p:txBody>
          <a:bodyPr/>
          <a:lstStyle/>
          <a:p>
            <a:r>
              <a:rPr lang="en-US" dirty="0"/>
              <a:t>Global Datacenter Electricity Consumption</a:t>
            </a:r>
          </a:p>
        </p:txBody>
      </p:sp>
      <p:sp>
        <p:nvSpPr>
          <p:cNvPr id="45" name="TextBox 44">
            <a:extLst>
              <a:ext uri="{FF2B5EF4-FFF2-40B4-BE49-F238E27FC236}">
                <a16:creationId xmlns:a16="http://schemas.microsoft.com/office/drawing/2014/main" id="{1808A49D-871B-B4F7-869D-A65DD77C5102}"/>
              </a:ext>
            </a:extLst>
          </p:cNvPr>
          <p:cNvSpPr txBox="1"/>
          <p:nvPr/>
        </p:nvSpPr>
        <p:spPr>
          <a:xfrm>
            <a:off x="0" y="6573525"/>
            <a:ext cx="69596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DADFE1">
                    <a:lumMod val="50000"/>
                  </a:srgbClr>
                </a:solidFill>
                <a:effectLst/>
                <a:uLnTx/>
                <a:uFillTx/>
                <a:latin typeface="Calibri" panose="020F0502020204030204"/>
                <a:ea typeface="+mn-ea"/>
                <a:cs typeface="+mn-cs"/>
              </a:rPr>
              <a:t>Source: IEA (2025), Energy and AI, IEA, Paris https://www.iea.org/reports/energy-and-ai, License: CC BY 4.0</a:t>
            </a:r>
          </a:p>
        </p:txBody>
      </p:sp>
      <p:grpSp>
        <p:nvGrpSpPr>
          <p:cNvPr id="87" name="Group 86">
            <a:extLst>
              <a:ext uri="{FF2B5EF4-FFF2-40B4-BE49-F238E27FC236}">
                <a16:creationId xmlns:a16="http://schemas.microsoft.com/office/drawing/2014/main" id="{011DF2EA-725A-D522-EDBD-7BC2BF3C47B3}"/>
              </a:ext>
            </a:extLst>
          </p:cNvPr>
          <p:cNvGrpSpPr/>
          <p:nvPr/>
        </p:nvGrpSpPr>
        <p:grpSpPr>
          <a:xfrm>
            <a:off x="6120130" y="1780333"/>
            <a:ext cx="5577700" cy="4363061"/>
            <a:chOff x="481330" y="1871773"/>
            <a:chExt cx="5577700" cy="4363061"/>
          </a:xfrm>
        </p:grpSpPr>
        <p:pic>
          <p:nvPicPr>
            <p:cNvPr id="31" name="Picture 30">
              <a:extLst>
                <a:ext uri="{FF2B5EF4-FFF2-40B4-BE49-F238E27FC236}">
                  <a16:creationId xmlns:a16="http://schemas.microsoft.com/office/drawing/2014/main" id="{FC796C72-1BAC-48B5-5C63-A105864BB008}"/>
                </a:ext>
              </a:extLst>
            </p:cNvPr>
            <p:cNvPicPr>
              <a:picLocks noChangeAspect="1"/>
            </p:cNvPicPr>
            <p:nvPr/>
          </p:nvPicPr>
          <p:blipFill>
            <a:blip r:embed="rId3"/>
            <a:stretch>
              <a:fillRect/>
            </a:stretch>
          </p:blipFill>
          <p:spPr>
            <a:xfrm>
              <a:off x="481330" y="2600960"/>
              <a:ext cx="5508161" cy="3334818"/>
            </a:xfrm>
            <a:prstGeom prst="rect">
              <a:avLst/>
            </a:prstGeom>
          </p:spPr>
        </p:pic>
        <p:pic>
          <p:nvPicPr>
            <p:cNvPr id="79" name="Picture 78">
              <a:extLst>
                <a:ext uri="{FF2B5EF4-FFF2-40B4-BE49-F238E27FC236}">
                  <a16:creationId xmlns:a16="http://schemas.microsoft.com/office/drawing/2014/main" id="{A8B8E348-F47A-1CDC-9F44-A8676D572C6A}"/>
                </a:ext>
              </a:extLst>
            </p:cNvPr>
            <p:cNvPicPr>
              <a:picLocks noChangeAspect="1"/>
            </p:cNvPicPr>
            <p:nvPr/>
          </p:nvPicPr>
          <p:blipFill>
            <a:blip r:embed="rId4"/>
            <a:stretch>
              <a:fillRect/>
            </a:stretch>
          </p:blipFill>
          <p:spPr>
            <a:xfrm>
              <a:off x="1889760" y="6034420"/>
              <a:ext cx="3110002" cy="200414"/>
            </a:xfrm>
            <a:prstGeom prst="rect">
              <a:avLst/>
            </a:prstGeom>
          </p:spPr>
        </p:pic>
        <p:sp>
          <p:nvSpPr>
            <p:cNvPr id="84" name="TextBox 83">
              <a:extLst>
                <a:ext uri="{FF2B5EF4-FFF2-40B4-BE49-F238E27FC236}">
                  <a16:creationId xmlns:a16="http://schemas.microsoft.com/office/drawing/2014/main" id="{2B5E255F-5E57-0778-6686-E56625D78B6C}"/>
                </a:ext>
              </a:extLst>
            </p:cNvPr>
            <p:cNvSpPr txBox="1"/>
            <p:nvPr/>
          </p:nvSpPr>
          <p:spPr>
            <a:xfrm>
              <a:off x="550870" y="1871773"/>
              <a:ext cx="5508160"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02020"/>
                  </a:solidFill>
                  <a:effectLst/>
                  <a:uLnTx/>
                  <a:uFillTx/>
                  <a:latin typeface="Calibri" panose="020F0502020204030204"/>
                  <a:ea typeface="+mn-ea"/>
                  <a:cs typeface="+mn-cs"/>
                </a:rPr>
                <a:t>Shift toward heterogeneity:</a:t>
              </a:r>
              <a:r>
                <a:rPr kumimoji="0" lang="en-US" sz="2000" b="0" i="0" u="none" strike="noStrike" kern="1200" cap="none" spc="0" normalizeH="0" baseline="0" noProof="0" dirty="0">
                  <a:ln>
                    <a:noFill/>
                  </a:ln>
                  <a:solidFill>
                    <a:srgbClr val="202020"/>
                  </a:solidFill>
                  <a:effectLst/>
                  <a:uLnTx/>
                  <a:uFillTx/>
                  <a:latin typeface="Calibri" panose="020F0502020204030204"/>
                  <a:ea typeface="+mn-ea"/>
                  <a:cs typeface="+mn-cs"/>
                </a:rPr>
                <a:t> By 2030, </a:t>
              </a:r>
              <a:r>
                <a:rPr kumimoji="0" lang="en-US" sz="2000" b="1" i="0" u="none" strike="noStrike" kern="1200" cap="none" spc="0" normalizeH="0" baseline="0" noProof="0" dirty="0">
                  <a:ln>
                    <a:noFill/>
                  </a:ln>
                  <a:solidFill>
                    <a:srgbClr val="202020"/>
                  </a:solidFill>
                  <a:effectLst/>
                  <a:uLnTx/>
                  <a:uFillTx/>
                  <a:latin typeface="Calibri" panose="020F0502020204030204"/>
                  <a:ea typeface="+mn-ea"/>
                  <a:cs typeface="+mn-cs"/>
                </a:rPr>
                <a:t>accelerated servers</a:t>
              </a:r>
              <a:r>
                <a:rPr kumimoji="0" lang="en-US" sz="2000" b="0" i="0" u="none" strike="noStrike" kern="1200" cap="none" spc="0" normalizeH="0" baseline="0" noProof="0" dirty="0">
                  <a:ln>
                    <a:noFill/>
                  </a:ln>
                  <a:solidFill>
                    <a:srgbClr val="202020"/>
                  </a:solidFill>
                  <a:effectLst/>
                  <a:uLnTx/>
                  <a:uFillTx/>
                  <a:latin typeface="Calibri" panose="020F0502020204030204"/>
                  <a:ea typeface="+mn-ea"/>
                  <a:cs typeface="+mn-cs"/>
                </a:rPr>
                <a:t> are projected to deliver </a:t>
              </a:r>
              <a:r>
                <a:rPr kumimoji="0" lang="en-US" sz="2000" b="1" i="0" u="none" strike="noStrike" kern="1200" cap="none" spc="0" normalizeH="0" baseline="0" noProof="0" dirty="0">
                  <a:ln>
                    <a:noFill/>
                  </a:ln>
                  <a:solidFill>
                    <a:srgbClr val="202020"/>
                  </a:solidFill>
                  <a:effectLst/>
                  <a:uLnTx/>
                  <a:uFillTx/>
                  <a:latin typeface="Calibri" panose="020F0502020204030204"/>
                  <a:ea typeface="+mn-ea"/>
                  <a:cs typeface="+mn-cs"/>
                </a:rPr>
                <a:t>~50% of total compute</a:t>
              </a:r>
              <a:r>
                <a:rPr kumimoji="0" lang="en-US" sz="2000" b="0" i="0" u="none" strike="noStrike" kern="1200" cap="none" spc="0" normalizeH="0" baseline="0" noProof="0" dirty="0">
                  <a:ln>
                    <a:noFill/>
                  </a:ln>
                  <a:solidFill>
                    <a:srgbClr val="202020"/>
                  </a:solidFill>
                  <a:effectLst/>
                  <a:uLnTx/>
                  <a:uFillTx/>
                  <a:latin typeface="Calibri" panose="020F0502020204030204"/>
                  <a:ea typeface="+mn-ea"/>
                  <a:cs typeface="+mn-cs"/>
                </a:rPr>
                <a:t> while comprising </a:t>
              </a:r>
              <a:r>
                <a:rPr kumimoji="0" lang="en-US" sz="2000" b="1" i="0" u="none" strike="noStrike" kern="1200" cap="none" spc="0" normalizeH="0" baseline="0" noProof="0" dirty="0">
                  <a:ln>
                    <a:noFill/>
                  </a:ln>
                  <a:solidFill>
                    <a:srgbClr val="202020"/>
                  </a:solidFill>
                  <a:effectLst/>
                  <a:uLnTx/>
                  <a:uFillTx/>
                  <a:latin typeface="Calibri" panose="020F0502020204030204"/>
                  <a:ea typeface="+mn-ea"/>
                  <a:cs typeface="+mn-cs"/>
                </a:rPr>
                <a:t>&lt;10% of server stock</a:t>
              </a:r>
              <a:endParaRPr kumimoji="0" lang="en-IN" sz="20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grpSp>
      <p:grpSp>
        <p:nvGrpSpPr>
          <p:cNvPr id="86" name="Group 85">
            <a:extLst>
              <a:ext uri="{FF2B5EF4-FFF2-40B4-BE49-F238E27FC236}">
                <a16:creationId xmlns:a16="http://schemas.microsoft.com/office/drawing/2014/main" id="{E7C57179-3F76-5644-FE9E-D642E3748338}"/>
              </a:ext>
            </a:extLst>
          </p:cNvPr>
          <p:cNvGrpSpPr/>
          <p:nvPr/>
        </p:nvGrpSpPr>
        <p:grpSpPr>
          <a:xfrm>
            <a:off x="433850" y="1780334"/>
            <a:ext cx="5526260" cy="4576683"/>
            <a:chOff x="6184410" y="1871774"/>
            <a:chExt cx="5526260" cy="4576683"/>
          </a:xfrm>
        </p:grpSpPr>
        <p:pic>
          <p:nvPicPr>
            <p:cNvPr id="35" name="Picture 34">
              <a:extLst>
                <a:ext uri="{FF2B5EF4-FFF2-40B4-BE49-F238E27FC236}">
                  <a16:creationId xmlns:a16="http://schemas.microsoft.com/office/drawing/2014/main" id="{D23EFABB-1C95-11F8-038D-1C9A76C99484}"/>
                </a:ext>
              </a:extLst>
            </p:cNvPr>
            <p:cNvPicPr>
              <a:picLocks noChangeAspect="1"/>
            </p:cNvPicPr>
            <p:nvPr/>
          </p:nvPicPr>
          <p:blipFill>
            <a:blip r:embed="rId5"/>
            <a:stretch>
              <a:fillRect/>
            </a:stretch>
          </p:blipFill>
          <p:spPr>
            <a:xfrm>
              <a:off x="6244731" y="2688901"/>
              <a:ext cx="5465939" cy="3215107"/>
            </a:xfrm>
            <a:prstGeom prst="rect">
              <a:avLst/>
            </a:prstGeom>
          </p:spPr>
        </p:pic>
        <p:cxnSp>
          <p:nvCxnSpPr>
            <p:cNvPr id="25" name="Straight Connector 24">
              <a:extLst>
                <a:ext uri="{FF2B5EF4-FFF2-40B4-BE49-F238E27FC236}">
                  <a16:creationId xmlns:a16="http://schemas.microsoft.com/office/drawing/2014/main" id="{582194A4-8596-201A-931B-C6C94F4DED2C}"/>
                </a:ext>
              </a:extLst>
            </p:cNvPr>
            <p:cNvCxnSpPr>
              <a:cxnSpLocks/>
            </p:cNvCxnSpPr>
            <p:nvPr/>
          </p:nvCxnSpPr>
          <p:spPr>
            <a:xfrm flipV="1">
              <a:off x="8721808" y="3042305"/>
              <a:ext cx="0" cy="2643548"/>
            </a:xfrm>
            <a:prstGeom prst="line">
              <a:avLst/>
            </a:prstGeom>
            <a:ln>
              <a:prstDash val="dash"/>
            </a:ln>
          </p:spPr>
          <p:style>
            <a:lnRef idx="1">
              <a:schemeClr val="dk1"/>
            </a:lnRef>
            <a:fillRef idx="0">
              <a:schemeClr val="dk1"/>
            </a:fillRef>
            <a:effectRef idx="0">
              <a:schemeClr val="dk1"/>
            </a:effectRef>
            <a:fontRef idx="minor">
              <a:schemeClr val="tx1"/>
            </a:fontRef>
          </p:style>
        </p:cxnSp>
        <p:grpSp>
          <p:nvGrpSpPr>
            <p:cNvPr id="77" name="Group 76">
              <a:extLst>
                <a:ext uri="{FF2B5EF4-FFF2-40B4-BE49-F238E27FC236}">
                  <a16:creationId xmlns:a16="http://schemas.microsoft.com/office/drawing/2014/main" id="{3060E5F0-128E-EFE4-4E33-CDE6AF1F9222}"/>
                </a:ext>
              </a:extLst>
            </p:cNvPr>
            <p:cNvGrpSpPr/>
            <p:nvPr/>
          </p:nvGrpSpPr>
          <p:grpSpPr>
            <a:xfrm>
              <a:off x="6964852" y="6029075"/>
              <a:ext cx="4587068" cy="419382"/>
              <a:chOff x="6964852" y="6029075"/>
              <a:chExt cx="4587068" cy="419382"/>
            </a:xfrm>
          </p:grpSpPr>
          <p:pic>
            <p:nvPicPr>
              <p:cNvPr id="75" name="Picture 74">
                <a:extLst>
                  <a:ext uri="{FF2B5EF4-FFF2-40B4-BE49-F238E27FC236}">
                    <a16:creationId xmlns:a16="http://schemas.microsoft.com/office/drawing/2014/main" id="{D9ED7BD4-B67D-FDC7-F6DE-9970C9170196}"/>
                  </a:ext>
                </a:extLst>
              </p:cNvPr>
              <p:cNvPicPr>
                <a:picLocks noChangeAspect="1"/>
              </p:cNvPicPr>
              <p:nvPr/>
            </p:nvPicPr>
            <p:blipFill>
              <a:blip r:embed="rId6"/>
              <a:srcRect r="16079"/>
              <a:stretch>
                <a:fillRect/>
              </a:stretch>
            </p:blipFill>
            <p:spPr>
              <a:xfrm>
                <a:off x="6964852" y="6029075"/>
                <a:ext cx="4587068" cy="419382"/>
              </a:xfrm>
              <a:prstGeom prst="rect">
                <a:avLst/>
              </a:prstGeom>
            </p:spPr>
          </p:pic>
          <p:pic>
            <p:nvPicPr>
              <p:cNvPr id="76" name="Picture 75">
                <a:extLst>
                  <a:ext uri="{FF2B5EF4-FFF2-40B4-BE49-F238E27FC236}">
                    <a16:creationId xmlns:a16="http://schemas.microsoft.com/office/drawing/2014/main" id="{91D13A35-8C49-06CA-4FA5-F7577858FC12}"/>
                  </a:ext>
                </a:extLst>
              </p:cNvPr>
              <p:cNvPicPr>
                <a:picLocks noChangeAspect="1"/>
              </p:cNvPicPr>
              <p:nvPr/>
            </p:nvPicPr>
            <p:blipFill>
              <a:blip r:embed="rId6"/>
              <a:srcRect l="86689" b="55614"/>
              <a:stretch>
                <a:fillRect/>
              </a:stretch>
            </p:blipFill>
            <p:spPr>
              <a:xfrm>
                <a:off x="8527643" y="6262312"/>
                <a:ext cx="727565" cy="186145"/>
              </a:xfrm>
              <a:prstGeom prst="rect">
                <a:avLst/>
              </a:prstGeom>
            </p:spPr>
          </p:pic>
        </p:grpSp>
        <p:sp>
          <p:nvSpPr>
            <p:cNvPr id="85" name="TextBox 84">
              <a:extLst>
                <a:ext uri="{FF2B5EF4-FFF2-40B4-BE49-F238E27FC236}">
                  <a16:creationId xmlns:a16="http://schemas.microsoft.com/office/drawing/2014/main" id="{6FC5669F-3EAB-D0FC-CCA2-E2662E3D5592}"/>
                </a:ext>
              </a:extLst>
            </p:cNvPr>
            <p:cNvSpPr txBox="1"/>
            <p:nvPr/>
          </p:nvSpPr>
          <p:spPr>
            <a:xfrm>
              <a:off x="6184410" y="1871774"/>
              <a:ext cx="5508161"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02020"/>
                  </a:solidFill>
                  <a:effectLst/>
                  <a:uLnTx/>
                  <a:uFillTx/>
                  <a:latin typeface="Calibri" panose="020F0502020204030204"/>
                  <a:ea typeface="+mn-ea"/>
                  <a:cs typeface="+mn-cs"/>
                </a:rPr>
                <a:t>Escalating Power Demands:</a:t>
              </a:r>
              <a:r>
                <a:rPr kumimoji="0" lang="en-US" sz="2000" b="0" i="0" u="none" strike="noStrike" kern="1200" cap="none" spc="0" normalizeH="0" baseline="0" noProof="0" dirty="0">
                  <a:ln>
                    <a:noFill/>
                  </a:ln>
                  <a:solidFill>
                    <a:srgbClr val="202020"/>
                  </a:solidFill>
                  <a:effectLst/>
                  <a:uLnTx/>
                  <a:uFillTx/>
                  <a:latin typeface="Calibri" panose="020F0502020204030204"/>
                  <a:ea typeface="+mn-ea"/>
                  <a:cs typeface="+mn-cs"/>
                </a:rPr>
                <a:t> Datacenter electricity consumption expected to </a:t>
              </a:r>
              <a:r>
                <a:rPr kumimoji="0" lang="en-US" sz="2000" b="1" i="0" u="none" strike="noStrike" kern="1200" cap="none" spc="0" normalizeH="0" baseline="0" noProof="0" dirty="0">
                  <a:ln>
                    <a:noFill/>
                  </a:ln>
                  <a:solidFill>
                    <a:srgbClr val="202020"/>
                  </a:solidFill>
                  <a:effectLst/>
                  <a:uLnTx/>
                  <a:uFillTx/>
                  <a:latin typeface="Calibri" panose="020F0502020204030204"/>
                  <a:ea typeface="+mn-ea"/>
                  <a:cs typeface="+mn-cs"/>
                </a:rPr>
                <a:t>triple by 2030</a:t>
              </a:r>
              <a:r>
                <a:rPr kumimoji="0" lang="en-US" sz="2000" b="0" i="0" u="none" strike="noStrike" kern="1200" cap="none" spc="0" normalizeH="0" baseline="0" noProof="0" dirty="0">
                  <a:ln>
                    <a:noFill/>
                  </a:ln>
                  <a:solidFill>
                    <a:srgbClr val="202020"/>
                  </a:solidFill>
                  <a:effectLst/>
                  <a:uLnTx/>
                  <a:uFillTx/>
                  <a:latin typeface="Calibri" panose="020F0502020204030204"/>
                  <a:ea typeface="+mn-ea"/>
                  <a:cs typeface="+mn-cs"/>
                </a:rPr>
                <a:t>, with </a:t>
              </a:r>
              <a:r>
                <a:rPr kumimoji="0" lang="en-US" sz="2000" b="1" i="0" u="none" strike="noStrike" kern="1200" cap="none" spc="0" normalizeH="0" baseline="0" noProof="0" dirty="0">
                  <a:ln>
                    <a:noFill/>
                  </a:ln>
                  <a:solidFill>
                    <a:srgbClr val="202020"/>
                  </a:solidFill>
                  <a:effectLst/>
                  <a:uLnTx/>
                  <a:uFillTx/>
                  <a:latin typeface="Calibri" panose="020F0502020204030204"/>
                  <a:ea typeface="+mn-ea"/>
                  <a:cs typeface="+mn-cs"/>
                </a:rPr>
                <a:t>accel-rich servers driving majority </a:t>
              </a:r>
              <a:r>
                <a:rPr kumimoji="0" lang="en-US" sz="2000" b="0" i="0" u="none" strike="noStrike" kern="1200" cap="none" spc="0" normalizeH="0" baseline="0" noProof="0" dirty="0">
                  <a:ln>
                    <a:noFill/>
                  </a:ln>
                  <a:solidFill>
                    <a:srgbClr val="202020"/>
                  </a:solidFill>
                  <a:effectLst/>
                  <a:uLnTx/>
                  <a:uFillTx/>
                  <a:latin typeface="Calibri" panose="020F0502020204030204"/>
                  <a:ea typeface="+mn-ea"/>
                  <a:cs typeface="+mn-cs"/>
                </a:rPr>
                <a:t>of the growth.</a:t>
              </a:r>
              <a:endParaRPr kumimoji="0" lang="en-IN" sz="20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grpSp>
      <p:cxnSp>
        <p:nvCxnSpPr>
          <p:cNvPr id="89" name="Straight Connector 88">
            <a:extLst>
              <a:ext uri="{FF2B5EF4-FFF2-40B4-BE49-F238E27FC236}">
                <a16:creationId xmlns:a16="http://schemas.microsoft.com/office/drawing/2014/main" id="{5C0F2916-FAA9-02D5-BF43-119A881CBB64}"/>
              </a:ext>
            </a:extLst>
          </p:cNvPr>
          <p:cNvCxnSpPr>
            <a:cxnSpLocks/>
          </p:cNvCxnSpPr>
          <p:nvPr/>
        </p:nvCxnSpPr>
        <p:spPr>
          <a:xfrm>
            <a:off x="1059180" y="4895850"/>
            <a:ext cx="477012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970FA29B-5AA0-C628-2A72-24493FFBDD01}"/>
              </a:ext>
            </a:extLst>
          </p:cNvPr>
          <p:cNvCxnSpPr>
            <a:cxnSpLocks/>
          </p:cNvCxnSpPr>
          <p:nvPr/>
        </p:nvCxnSpPr>
        <p:spPr>
          <a:xfrm>
            <a:off x="1028700" y="3128010"/>
            <a:ext cx="48006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9" name="Arrow: Up 98">
            <a:extLst>
              <a:ext uri="{FF2B5EF4-FFF2-40B4-BE49-F238E27FC236}">
                <a16:creationId xmlns:a16="http://schemas.microsoft.com/office/drawing/2014/main" id="{C4164060-F1F4-7129-CE07-C813D1D0F4DE}"/>
              </a:ext>
            </a:extLst>
          </p:cNvPr>
          <p:cNvSpPr/>
          <p:nvPr/>
        </p:nvSpPr>
        <p:spPr>
          <a:xfrm>
            <a:off x="5783534" y="3128011"/>
            <a:ext cx="158477" cy="1767840"/>
          </a:xfrm>
          <a:prstGeom prst="upArrow">
            <a:avLst>
              <a:gd name="adj1" fmla="val 33333"/>
              <a:gd name="adj2" fmla="val 82213"/>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Slide Number Placeholder 3">
            <a:extLst>
              <a:ext uri="{FF2B5EF4-FFF2-40B4-BE49-F238E27FC236}">
                <a16:creationId xmlns:a16="http://schemas.microsoft.com/office/drawing/2014/main" id="{8E9B181B-2B78-0C13-2386-1CD45724AFF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160</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8289852"/>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58EEA-8758-F981-002D-2D436AA080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719316-FDB6-68CC-33EB-21ED4099ACDF}"/>
              </a:ext>
            </a:extLst>
          </p:cNvPr>
          <p:cNvSpPr>
            <a:spLocks noGrp="1"/>
          </p:cNvSpPr>
          <p:nvPr>
            <p:ph type="title"/>
          </p:nvPr>
        </p:nvSpPr>
        <p:spPr>
          <a:xfrm>
            <a:off x="495300" y="304800"/>
            <a:ext cx="10668000" cy="1066800"/>
          </a:xfrm>
        </p:spPr>
        <p:txBody>
          <a:bodyPr/>
          <a:lstStyle/>
          <a:p>
            <a:r>
              <a:rPr lang="en-IN" dirty="0"/>
              <a:t>Heterogeneity is the New Norm</a:t>
            </a:r>
          </a:p>
        </p:txBody>
      </p:sp>
      <p:sp>
        <p:nvSpPr>
          <p:cNvPr id="11" name="TextBox 10">
            <a:extLst>
              <a:ext uri="{FF2B5EF4-FFF2-40B4-BE49-F238E27FC236}">
                <a16:creationId xmlns:a16="http://schemas.microsoft.com/office/drawing/2014/main" id="{DE88565E-C6D8-C649-C513-0356CF4E0EF8}"/>
              </a:ext>
            </a:extLst>
          </p:cNvPr>
          <p:cNvSpPr txBox="1"/>
          <p:nvPr/>
        </p:nvSpPr>
        <p:spPr>
          <a:xfrm>
            <a:off x="8975537" y="5950625"/>
            <a:ext cx="1796121"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0000"/>
                </a:solidFill>
                <a:effectLst/>
                <a:uLnTx/>
                <a:uFillTx/>
                <a:latin typeface="Inter"/>
                <a:ea typeface="+mn-ea"/>
                <a:cs typeface="+mn-cs"/>
              </a:rPr>
              <a:t>Apple A15 Bionic</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rgbClr val="000000"/>
                </a:solidFill>
                <a:effectLst/>
                <a:uLnTx/>
                <a:uFillTx/>
                <a:latin typeface="Inter"/>
                <a:ea typeface="+mn-ea"/>
                <a:cs typeface="+mn-cs"/>
              </a:rPr>
              <a:t>Phones/Tablets</a:t>
            </a:r>
            <a:endParaRPr kumimoji="0" lang="en-IN" sz="1800" b="1"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3C7D992A-26BF-E20A-269F-A6FFC3CB0A1C}"/>
              </a:ext>
            </a:extLst>
          </p:cNvPr>
          <p:cNvPicPr>
            <a:picLocks noChangeAspect="1"/>
          </p:cNvPicPr>
          <p:nvPr/>
        </p:nvPicPr>
        <p:blipFill>
          <a:blip r:embed="rId3"/>
          <a:stretch>
            <a:fillRect/>
          </a:stretch>
        </p:blipFill>
        <p:spPr>
          <a:xfrm>
            <a:off x="7720248" y="3270751"/>
            <a:ext cx="4020625" cy="2618163"/>
          </a:xfrm>
          <a:prstGeom prst="rect">
            <a:avLst/>
          </a:prstGeom>
        </p:spPr>
      </p:pic>
      <p:pic>
        <p:nvPicPr>
          <p:cNvPr id="24" name="Picture 23">
            <a:extLst>
              <a:ext uri="{FF2B5EF4-FFF2-40B4-BE49-F238E27FC236}">
                <a16:creationId xmlns:a16="http://schemas.microsoft.com/office/drawing/2014/main" id="{903D1A91-628E-0507-1A8C-78DB13D582B4}"/>
              </a:ext>
            </a:extLst>
          </p:cNvPr>
          <p:cNvPicPr>
            <a:picLocks noChangeAspect="1"/>
          </p:cNvPicPr>
          <p:nvPr/>
        </p:nvPicPr>
        <p:blipFill>
          <a:blip r:embed="rId4"/>
          <a:stretch>
            <a:fillRect/>
          </a:stretch>
        </p:blipFill>
        <p:spPr>
          <a:xfrm>
            <a:off x="277037" y="3057010"/>
            <a:ext cx="3254884" cy="2831904"/>
          </a:xfrm>
          <a:prstGeom prst="rect">
            <a:avLst/>
          </a:prstGeom>
        </p:spPr>
      </p:pic>
      <p:pic>
        <p:nvPicPr>
          <p:cNvPr id="22" name="Picture 21">
            <a:extLst>
              <a:ext uri="{FF2B5EF4-FFF2-40B4-BE49-F238E27FC236}">
                <a16:creationId xmlns:a16="http://schemas.microsoft.com/office/drawing/2014/main" id="{939CB289-587A-2A48-CA15-CDC197D6A5BE}"/>
              </a:ext>
            </a:extLst>
          </p:cNvPr>
          <p:cNvPicPr>
            <a:picLocks noChangeAspect="1"/>
          </p:cNvPicPr>
          <p:nvPr/>
        </p:nvPicPr>
        <p:blipFill>
          <a:blip r:embed="rId5"/>
          <a:stretch>
            <a:fillRect/>
          </a:stretch>
        </p:blipFill>
        <p:spPr>
          <a:xfrm>
            <a:off x="1904479" y="2352371"/>
            <a:ext cx="2255804" cy="2910840"/>
          </a:xfrm>
          <a:prstGeom prst="rect">
            <a:avLst/>
          </a:prstGeom>
        </p:spPr>
      </p:pic>
      <p:sp>
        <p:nvSpPr>
          <p:cNvPr id="25" name="TextBox 24">
            <a:extLst>
              <a:ext uri="{FF2B5EF4-FFF2-40B4-BE49-F238E27FC236}">
                <a16:creationId xmlns:a16="http://schemas.microsoft.com/office/drawing/2014/main" id="{289541CD-7C3C-66DF-A9E9-E289F4E442DD}"/>
              </a:ext>
            </a:extLst>
          </p:cNvPr>
          <p:cNvSpPr txBox="1"/>
          <p:nvPr/>
        </p:nvSpPr>
        <p:spPr>
          <a:xfrm>
            <a:off x="496916" y="5909862"/>
            <a:ext cx="3254883"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0000"/>
                </a:solidFill>
                <a:effectLst/>
                <a:uLnTx/>
                <a:uFillTx/>
                <a:latin typeface="Inter"/>
                <a:ea typeface="+mn-ea"/>
                <a:cs typeface="+mn-cs"/>
              </a:rPr>
              <a:t>AWS Trainium2 NeuronCore-v3</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rgbClr val="000000"/>
                </a:solidFill>
                <a:effectLst/>
                <a:uLnTx/>
                <a:uFillTx/>
                <a:latin typeface="Inter"/>
                <a:ea typeface="+mn-ea"/>
                <a:cs typeface="+mn-cs"/>
              </a:rPr>
              <a:t>Servers</a:t>
            </a:r>
            <a:endParaRPr kumimoji="0" lang="en-IN" sz="1800" b="1"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pic>
        <p:nvPicPr>
          <p:cNvPr id="2053" name="Picture 5" descr="Tripled AI hardware.">
            <a:extLst>
              <a:ext uri="{FF2B5EF4-FFF2-40B4-BE49-F238E27FC236}">
                <a16:creationId xmlns:a16="http://schemas.microsoft.com/office/drawing/2014/main" id="{EE2BBA8E-A905-C9AD-22C5-9C0742473F7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28" t="29281" r="74708" b="2989"/>
          <a:stretch>
            <a:fillRect/>
          </a:stretch>
        </p:blipFill>
        <p:spPr bwMode="auto">
          <a:xfrm>
            <a:off x="4812364" y="2352371"/>
            <a:ext cx="2255803" cy="344355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0568D529-3A98-A342-5B04-6751A2446926}"/>
              </a:ext>
            </a:extLst>
          </p:cNvPr>
          <p:cNvSpPr txBox="1"/>
          <p:nvPr/>
        </p:nvSpPr>
        <p:spPr>
          <a:xfrm>
            <a:off x="4312823" y="5916979"/>
            <a:ext cx="3254883"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0000"/>
                </a:solidFill>
                <a:effectLst/>
                <a:uLnTx/>
                <a:uFillTx/>
                <a:latin typeface="Inter"/>
                <a:ea typeface="+mn-ea"/>
                <a:cs typeface="+mn-cs"/>
              </a:rPr>
              <a:t>Intel Meteor Lake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rgbClr val="000000"/>
                </a:solidFill>
                <a:effectLst/>
                <a:uLnTx/>
                <a:uFillTx/>
                <a:latin typeface="Inter"/>
                <a:ea typeface="+mn-ea"/>
                <a:cs typeface="+mn-cs"/>
              </a:rPr>
              <a:t>Laptops</a:t>
            </a:r>
            <a:endParaRPr kumimoji="0" lang="en-IN" sz="1800" b="1"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BD964E74-2198-6A82-8064-E35AF67F3DDC}"/>
              </a:ext>
            </a:extLst>
          </p:cNvPr>
          <p:cNvSpPr txBox="1"/>
          <p:nvPr/>
        </p:nvSpPr>
        <p:spPr>
          <a:xfrm>
            <a:off x="0" y="6573525"/>
            <a:ext cx="69596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DADFE1">
                    <a:lumMod val="50000"/>
                  </a:srgbClr>
                </a:solidFill>
                <a:effectLst/>
                <a:uLnTx/>
                <a:uFillTx/>
                <a:latin typeface="Calibri" panose="020F0502020204030204"/>
                <a:ea typeface="+mn-ea"/>
                <a:cs typeface="+mn-cs"/>
              </a:rPr>
              <a:t>Sources: AWS Docs Neuron, Intel Tech Tour, Chipwise</a:t>
            </a:r>
          </a:p>
        </p:txBody>
      </p:sp>
      <p:sp>
        <p:nvSpPr>
          <p:cNvPr id="3" name="Slide Number Placeholder 3">
            <a:extLst>
              <a:ext uri="{FF2B5EF4-FFF2-40B4-BE49-F238E27FC236}">
                <a16:creationId xmlns:a16="http://schemas.microsoft.com/office/drawing/2014/main" id="{3E4ADD3F-2535-93A3-AD26-FC31DC17B47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161</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30966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5E187-C840-42E3-5479-97FC842EC9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F8FB09-16BA-4DA8-E820-3D75FE958D70}"/>
              </a:ext>
            </a:extLst>
          </p:cNvPr>
          <p:cNvSpPr>
            <a:spLocks noGrp="1"/>
          </p:cNvSpPr>
          <p:nvPr>
            <p:ph type="title"/>
          </p:nvPr>
        </p:nvSpPr>
        <p:spPr>
          <a:xfrm>
            <a:off x="495300" y="304800"/>
            <a:ext cx="10668000" cy="1066800"/>
          </a:xfrm>
        </p:spPr>
        <p:txBody>
          <a:bodyPr/>
          <a:lstStyle/>
          <a:p>
            <a:r>
              <a:rPr lang="en-IN" dirty="0"/>
              <a:t>Heterogeneity is the New Norm</a:t>
            </a:r>
          </a:p>
        </p:txBody>
      </p:sp>
      <p:sp>
        <p:nvSpPr>
          <p:cNvPr id="11" name="TextBox 10">
            <a:extLst>
              <a:ext uri="{FF2B5EF4-FFF2-40B4-BE49-F238E27FC236}">
                <a16:creationId xmlns:a16="http://schemas.microsoft.com/office/drawing/2014/main" id="{C33661BF-224A-CF27-7064-E58AD392D93E}"/>
              </a:ext>
            </a:extLst>
          </p:cNvPr>
          <p:cNvSpPr txBox="1"/>
          <p:nvPr/>
        </p:nvSpPr>
        <p:spPr>
          <a:xfrm>
            <a:off x="8975537" y="5950625"/>
            <a:ext cx="1796121"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0000"/>
                </a:solidFill>
                <a:effectLst/>
                <a:uLnTx/>
                <a:uFillTx/>
                <a:latin typeface="Inter"/>
                <a:ea typeface="+mn-ea"/>
                <a:cs typeface="+mn-cs"/>
              </a:rPr>
              <a:t>Apple A15 Bionic</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rgbClr val="000000"/>
                </a:solidFill>
                <a:effectLst/>
                <a:uLnTx/>
                <a:uFillTx/>
                <a:latin typeface="Inter"/>
                <a:ea typeface="+mn-ea"/>
                <a:cs typeface="+mn-cs"/>
              </a:rPr>
              <a:t>Phones/Tablets</a:t>
            </a:r>
            <a:endParaRPr kumimoji="0" lang="en-IN" sz="1800" b="1"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C723381B-43A7-FA21-8725-E51F4BB54587}"/>
              </a:ext>
            </a:extLst>
          </p:cNvPr>
          <p:cNvPicPr>
            <a:picLocks noChangeAspect="1"/>
          </p:cNvPicPr>
          <p:nvPr/>
        </p:nvPicPr>
        <p:blipFill>
          <a:blip r:embed="rId3"/>
          <a:stretch>
            <a:fillRect/>
          </a:stretch>
        </p:blipFill>
        <p:spPr>
          <a:xfrm>
            <a:off x="7720248" y="3270751"/>
            <a:ext cx="4020625" cy="2618163"/>
          </a:xfrm>
          <a:prstGeom prst="rect">
            <a:avLst/>
          </a:prstGeom>
        </p:spPr>
      </p:pic>
      <p:pic>
        <p:nvPicPr>
          <p:cNvPr id="24" name="Picture 23">
            <a:extLst>
              <a:ext uri="{FF2B5EF4-FFF2-40B4-BE49-F238E27FC236}">
                <a16:creationId xmlns:a16="http://schemas.microsoft.com/office/drawing/2014/main" id="{E328D600-C540-9427-4D6F-8C700BA2FE1B}"/>
              </a:ext>
            </a:extLst>
          </p:cNvPr>
          <p:cNvPicPr>
            <a:picLocks noChangeAspect="1"/>
          </p:cNvPicPr>
          <p:nvPr/>
        </p:nvPicPr>
        <p:blipFill>
          <a:blip r:embed="rId4"/>
          <a:stretch>
            <a:fillRect/>
          </a:stretch>
        </p:blipFill>
        <p:spPr>
          <a:xfrm>
            <a:off x="277037" y="3057010"/>
            <a:ext cx="3254884" cy="2831904"/>
          </a:xfrm>
          <a:prstGeom prst="rect">
            <a:avLst/>
          </a:prstGeom>
        </p:spPr>
      </p:pic>
      <p:pic>
        <p:nvPicPr>
          <p:cNvPr id="22" name="Picture 21">
            <a:extLst>
              <a:ext uri="{FF2B5EF4-FFF2-40B4-BE49-F238E27FC236}">
                <a16:creationId xmlns:a16="http://schemas.microsoft.com/office/drawing/2014/main" id="{EEA23E64-6893-CC01-C292-547C15605B0D}"/>
              </a:ext>
            </a:extLst>
          </p:cNvPr>
          <p:cNvPicPr>
            <a:picLocks noChangeAspect="1"/>
          </p:cNvPicPr>
          <p:nvPr/>
        </p:nvPicPr>
        <p:blipFill>
          <a:blip r:embed="rId5"/>
          <a:stretch>
            <a:fillRect/>
          </a:stretch>
        </p:blipFill>
        <p:spPr>
          <a:xfrm>
            <a:off x="1904479" y="2352371"/>
            <a:ext cx="2255804" cy="2910840"/>
          </a:xfrm>
          <a:prstGeom prst="rect">
            <a:avLst/>
          </a:prstGeom>
        </p:spPr>
      </p:pic>
      <p:sp>
        <p:nvSpPr>
          <p:cNvPr id="25" name="TextBox 24">
            <a:extLst>
              <a:ext uri="{FF2B5EF4-FFF2-40B4-BE49-F238E27FC236}">
                <a16:creationId xmlns:a16="http://schemas.microsoft.com/office/drawing/2014/main" id="{7B7B61B3-19BC-8BB0-31E8-AFFBA8F92734}"/>
              </a:ext>
            </a:extLst>
          </p:cNvPr>
          <p:cNvSpPr txBox="1"/>
          <p:nvPr/>
        </p:nvSpPr>
        <p:spPr>
          <a:xfrm>
            <a:off x="496916" y="5909862"/>
            <a:ext cx="3254883"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0000"/>
                </a:solidFill>
                <a:effectLst/>
                <a:uLnTx/>
                <a:uFillTx/>
                <a:latin typeface="Inter"/>
                <a:ea typeface="+mn-ea"/>
                <a:cs typeface="+mn-cs"/>
              </a:rPr>
              <a:t>AWS Trainium2 NeuronCore-v3</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rgbClr val="000000"/>
                </a:solidFill>
                <a:effectLst/>
                <a:uLnTx/>
                <a:uFillTx/>
                <a:latin typeface="Inter"/>
                <a:ea typeface="+mn-ea"/>
                <a:cs typeface="+mn-cs"/>
              </a:rPr>
              <a:t>Servers</a:t>
            </a:r>
            <a:endParaRPr kumimoji="0" lang="en-IN" sz="1800" b="1"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pic>
        <p:nvPicPr>
          <p:cNvPr id="2053" name="Picture 5" descr="Tripled AI hardware.">
            <a:extLst>
              <a:ext uri="{FF2B5EF4-FFF2-40B4-BE49-F238E27FC236}">
                <a16:creationId xmlns:a16="http://schemas.microsoft.com/office/drawing/2014/main" id="{586BA52C-C016-0A46-BAA0-96795AA7B85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28" t="29281" r="74708" b="2989"/>
          <a:stretch>
            <a:fillRect/>
          </a:stretch>
        </p:blipFill>
        <p:spPr bwMode="auto">
          <a:xfrm>
            <a:off x="4812364" y="2352371"/>
            <a:ext cx="2255803" cy="344355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0A214B97-3044-87C5-3849-A580A2E6E891}"/>
              </a:ext>
            </a:extLst>
          </p:cNvPr>
          <p:cNvSpPr txBox="1"/>
          <p:nvPr/>
        </p:nvSpPr>
        <p:spPr>
          <a:xfrm>
            <a:off x="4312823" y="5916979"/>
            <a:ext cx="3254883"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0000"/>
                </a:solidFill>
                <a:effectLst/>
                <a:uLnTx/>
                <a:uFillTx/>
                <a:latin typeface="Inter"/>
                <a:ea typeface="+mn-ea"/>
                <a:cs typeface="+mn-cs"/>
              </a:rPr>
              <a:t>Intel Meteor Lake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rgbClr val="000000"/>
                </a:solidFill>
                <a:effectLst/>
                <a:uLnTx/>
                <a:uFillTx/>
                <a:latin typeface="Inter"/>
                <a:ea typeface="+mn-ea"/>
                <a:cs typeface="+mn-cs"/>
              </a:rPr>
              <a:t>Laptops</a:t>
            </a:r>
            <a:endParaRPr kumimoji="0" lang="en-IN" sz="1800" b="1"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E1BE3B4A-C40F-993C-BA59-FD2E75D42C41}"/>
              </a:ext>
            </a:extLst>
          </p:cNvPr>
          <p:cNvSpPr txBox="1"/>
          <p:nvPr/>
        </p:nvSpPr>
        <p:spPr>
          <a:xfrm>
            <a:off x="0" y="6573525"/>
            <a:ext cx="69596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DADFE1">
                    <a:lumMod val="50000"/>
                  </a:srgbClr>
                </a:solidFill>
                <a:effectLst/>
                <a:uLnTx/>
                <a:uFillTx/>
                <a:latin typeface="Calibri" panose="020F0502020204030204"/>
                <a:ea typeface="+mn-ea"/>
                <a:cs typeface="+mn-cs"/>
              </a:rPr>
              <a:t>Sources: AWS Docs Neuron, Intel Tech Tour, Chipwise</a:t>
            </a:r>
          </a:p>
        </p:txBody>
      </p:sp>
      <p:sp>
        <p:nvSpPr>
          <p:cNvPr id="5" name="Speech Bubble: Rectangle with Corners Rounded 4">
            <a:extLst>
              <a:ext uri="{FF2B5EF4-FFF2-40B4-BE49-F238E27FC236}">
                <a16:creationId xmlns:a16="http://schemas.microsoft.com/office/drawing/2014/main" id="{E36F7871-A456-EB9C-F55A-323C95666337}"/>
              </a:ext>
            </a:extLst>
          </p:cNvPr>
          <p:cNvSpPr/>
          <p:nvPr/>
        </p:nvSpPr>
        <p:spPr>
          <a:xfrm>
            <a:off x="7347790" y="1121711"/>
            <a:ext cx="3729185" cy="612648"/>
          </a:xfrm>
          <a:prstGeom prst="wedgeRoundRectCallout">
            <a:avLst>
              <a:gd name="adj1" fmla="val -66988"/>
              <a:gd name="adj2" fmla="val -50858"/>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200" b="0" i="0" u="none" strike="noStrike" kern="1200" cap="none" spc="0" normalizeH="0" baseline="0" noProof="0" dirty="0">
                <a:ln>
                  <a:noFill/>
                </a:ln>
                <a:solidFill>
                  <a:srgbClr val="FFFFFF"/>
                </a:solidFill>
                <a:effectLst/>
                <a:uLnTx/>
                <a:uFillTx/>
                <a:latin typeface="Calibri" panose="020F0502020204030204"/>
                <a:ea typeface="+mn-ea"/>
                <a:cs typeface="+mn-cs"/>
              </a:rPr>
              <a:t>Increasingly complex designs!</a:t>
            </a:r>
          </a:p>
        </p:txBody>
      </p:sp>
      <p:sp>
        <p:nvSpPr>
          <p:cNvPr id="6" name="Rectangle: Rounded Corners 5">
            <a:extLst>
              <a:ext uri="{FF2B5EF4-FFF2-40B4-BE49-F238E27FC236}">
                <a16:creationId xmlns:a16="http://schemas.microsoft.com/office/drawing/2014/main" id="{A1EF0AAB-39B5-F3D5-897D-DF2C54584A38}"/>
              </a:ext>
            </a:extLst>
          </p:cNvPr>
          <p:cNvSpPr/>
          <p:nvPr/>
        </p:nvSpPr>
        <p:spPr>
          <a:xfrm>
            <a:off x="7488824" y="1803096"/>
            <a:ext cx="4143736" cy="51183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02020"/>
                </a:solidFill>
                <a:effectLst/>
                <a:uLnTx/>
                <a:uFillTx/>
                <a:latin typeface="Calibri" panose="020F0502020204030204"/>
                <a:ea typeface="+mn-ea"/>
                <a:cs typeface="+mn-cs"/>
              </a:rPr>
              <a:t>Non-trivial power/perf characteristics</a:t>
            </a:r>
          </a:p>
        </p:txBody>
      </p:sp>
      <p:sp>
        <p:nvSpPr>
          <p:cNvPr id="7" name="Rectangle: Rounded Corners 6">
            <a:extLst>
              <a:ext uri="{FF2B5EF4-FFF2-40B4-BE49-F238E27FC236}">
                <a16:creationId xmlns:a16="http://schemas.microsoft.com/office/drawing/2014/main" id="{1FB3AC97-7E4D-871C-E7D6-082D68E37FFE}"/>
              </a:ext>
            </a:extLst>
          </p:cNvPr>
          <p:cNvSpPr/>
          <p:nvPr/>
        </p:nvSpPr>
        <p:spPr>
          <a:xfrm>
            <a:off x="7488824" y="2420412"/>
            <a:ext cx="4143736" cy="51183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202020"/>
                </a:solidFill>
                <a:effectLst/>
                <a:uLnTx/>
                <a:uFillTx/>
                <a:latin typeface="Calibri" panose="020F0502020204030204"/>
                <a:ea typeface="+mn-ea"/>
                <a:cs typeface="+mn-cs"/>
              </a:rPr>
              <a:t>Memory-compute co-optimization</a:t>
            </a:r>
          </a:p>
        </p:txBody>
      </p:sp>
      <p:sp>
        <p:nvSpPr>
          <p:cNvPr id="3" name="Slide Number Placeholder 3">
            <a:extLst>
              <a:ext uri="{FF2B5EF4-FFF2-40B4-BE49-F238E27FC236}">
                <a16:creationId xmlns:a16="http://schemas.microsoft.com/office/drawing/2014/main" id="{0280E8E1-A013-90AC-E11D-488FA769635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162</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175127"/>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707EF-A183-8D1B-BB99-163BCB5E9A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DB6184-D688-E578-0965-CD27A31F199C}"/>
              </a:ext>
            </a:extLst>
          </p:cNvPr>
          <p:cNvSpPr>
            <a:spLocks noGrp="1"/>
          </p:cNvSpPr>
          <p:nvPr>
            <p:ph type="title"/>
          </p:nvPr>
        </p:nvSpPr>
        <p:spPr>
          <a:xfrm>
            <a:off x="495300" y="304800"/>
            <a:ext cx="10668000" cy="1066800"/>
          </a:xfrm>
        </p:spPr>
        <p:txBody>
          <a:bodyPr/>
          <a:lstStyle/>
          <a:p>
            <a:r>
              <a:rPr lang="en-IN" dirty="0"/>
              <a:t>Designing for Heterogeneity: What is Needed?</a:t>
            </a:r>
          </a:p>
        </p:txBody>
      </p:sp>
      <p:graphicFrame>
        <p:nvGraphicFramePr>
          <p:cNvPr id="6" name="Diagram 5">
            <a:extLst>
              <a:ext uri="{FF2B5EF4-FFF2-40B4-BE49-F238E27FC236}">
                <a16:creationId xmlns:a16="http://schemas.microsoft.com/office/drawing/2014/main" id="{7BAFA5A2-7D75-67EB-CC73-E5F37E5A812F}"/>
              </a:ext>
            </a:extLst>
          </p:cNvPr>
          <p:cNvGraphicFramePr/>
          <p:nvPr/>
        </p:nvGraphicFramePr>
        <p:xfrm>
          <a:off x="2281327"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3">
            <a:extLst>
              <a:ext uri="{FF2B5EF4-FFF2-40B4-BE49-F238E27FC236}">
                <a16:creationId xmlns:a16="http://schemas.microsoft.com/office/drawing/2014/main" id="{8F912264-BA44-95AD-BFF0-34BC0371095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163</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629113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7C4B45-B705-BFE7-7182-4F7C8898A7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025735-7580-1A58-9F72-70BC9E5A066A}"/>
              </a:ext>
            </a:extLst>
          </p:cNvPr>
          <p:cNvSpPr>
            <a:spLocks noGrp="1"/>
          </p:cNvSpPr>
          <p:nvPr>
            <p:ph type="title"/>
          </p:nvPr>
        </p:nvSpPr>
        <p:spPr>
          <a:xfrm>
            <a:off x="495300" y="304800"/>
            <a:ext cx="10668000" cy="1066800"/>
          </a:xfrm>
        </p:spPr>
        <p:txBody>
          <a:bodyPr/>
          <a:lstStyle/>
          <a:p>
            <a:r>
              <a:rPr lang="en-IN" dirty="0"/>
              <a:t>The Simulation Gap</a:t>
            </a:r>
          </a:p>
        </p:txBody>
      </p:sp>
      <p:graphicFrame>
        <p:nvGraphicFramePr>
          <p:cNvPr id="7" name="Table 6">
            <a:extLst>
              <a:ext uri="{FF2B5EF4-FFF2-40B4-BE49-F238E27FC236}">
                <a16:creationId xmlns:a16="http://schemas.microsoft.com/office/drawing/2014/main" id="{0DBAEC2B-7BCE-B60D-03F7-ACD0EC5EF7CB}"/>
              </a:ext>
            </a:extLst>
          </p:cNvPr>
          <p:cNvGraphicFramePr>
            <a:graphicFrameLocks noGrp="1"/>
          </p:cNvGraphicFramePr>
          <p:nvPr/>
        </p:nvGraphicFramePr>
        <p:xfrm>
          <a:off x="702198" y="2575560"/>
          <a:ext cx="10787604" cy="1280160"/>
        </p:xfrm>
        <a:graphic>
          <a:graphicData uri="http://schemas.openxmlformats.org/drawingml/2006/table">
            <a:tbl>
              <a:tblPr firstRow="1" bandRow="1"/>
              <a:tblGrid>
                <a:gridCol w="2400190">
                  <a:extLst>
                    <a:ext uri="{9D8B030D-6E8A-4147-A177-3AD203B41FA5}">
                      <a16:colId xmlns:a16="http://schemas.microsoft.com/office/drawing/2014/main" val="1156455309"/>
                    </a:ext>
                  </a:extLst>
                </a:gridCol>
                <a:gridCol w="1690777">
                  <a:extLst>
                    <a:ext uri="{9D8B030D-6E8A-4147-A177-3AD203B41FA5}">
                      <a16:colId xmlns:a16="http://schemas.microsoft.com/office/drawing/2014/main" val="4098705838"/>
                    </a:ext>
                  </a:extLst>
                </a:gridCol>
                <a:gridCol w="2059280">
                  <a:extLst>
                    <a:ext uri="{9D8B030D-6E8A-4147-A177-3AD203B41FA5}">
                      <a16:colId xmlns:a16="http://schemas.microsoft.com/office/drawing/2014/main" val="2198910070"/>
                    </a:ext>
                  </a:extLst>
                </a:gridCol>
                <a:gridCol w="2297723">
                  <a:extLst>
                    <a:ext uri="{9D8B030D-6E8A-4147-A177-3AD203B41FA5}">
                      <a16:colId xmlns:a16="http://schemas.microsoft.com/office/drawing/2014/main" val="1718037630"/>
                    </a:ext>
                  </a:extLst>
                </a:gridCol>
                <a:gridCol w="2339634">
                  <a:extLst>
                    <a:ext uri="{9D8B030D-6E8A-4147-A177-3AD203B41FA5}">
                      <a16:colId xmlns:a16="http://schemas.microsoft.com/office/drawing/2014/main" val="802324866"/>
                    </a:ext>
                  </a:extLst>
                </a:gridCol>
              </a:tblGrid>
              <a:tr h="392422">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r>
                        <a:rPr lang="en-IN" sz="2200" dirty="0">
                          <a:latin typeface="Calibri "/>
                          <a:cs typeface="Arial" panose="020B0604020202020204" pitchFamily="34" charset="0"/>
                        </a:rPr>
                        <a:t>Simulator</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CPU</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GPU</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Accelerators</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FS Support</a:t>
                      </a: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171791173"/>
                  </a:ext>
                </a:extLst>
              </a:tr>
              <a:tr h="39242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r>
                        <a:rPr lang="en-IN" sz="2200" dirty="0">
                          <a:latin typeface="Calibri "/>
                          <a:cs typeface="Arial" panose="020B0604020202020204" pitchFamily="34" charset="0"/>
                        </a:rPr>
                        <a:t>gem5 (v25) - SOTA</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262445155"/>
                  </a:ext>
                </a:extLst>
              </a:tr>
              <a:tr h="39242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r>
                        <a:rPr lang="en-IN" sz="2200" dirty="0">
                          <a:latin typeface="Calibri "/>
                          <a:cs typeface="Arial" panose="020B0604020202020204" pitchFamily="34" charset="0"/>
                        </a:rPr>
                        <a:t>SALAM</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371843554"/>
                  </a:ext>
                </a:extLst>
              </a:tr>
            </a:tbl>
          </a:graphicData>
        </a:graphic>
      </p:graphicFrame>
      <p:sp>
        <p:nvSpPr>
          <p:cNvPr id="3" name="Slide Number Placeholder 3">
            <a:extLst>
              <a:ext uri="{FF2B5EF4-FFF2-40B4-BE49-F238E27FC236}">
                <a16:creationId xmlns:a16="http://schemas.microsoft.com/office/drawing/2014/main" id="{E63ED277-E117-BCF2-11C7-48AB6DC7415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164</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4813434"/>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36A151-157A-B8E7-E7EE-3528D37DCF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DB9B60-A31D-6BFE-0077-BE2E0ACEC692}"/>
              </a:ext>
            </a:extLst>
          </p:cNvPr>
          <p:cNvSpPr>
            <a:spLocks noGrp="1"/>
          </p:cNvSpPr>
          <p:nvPr>
            <p:ph type="title"/>
          </p:nvPr>
        </p:nvSpPr>
        <p:spPr>
          <a:xfrm>
            <a:off x="495300" y="304800"/>
            <a:ext cx="10668000" cy="1066800"/>
          </a:xfrm>
        </p:spPr>
        <p:txBody>
          <a:bodyPr/>
          <a:lstStyle/>
          <a:p>
            <a:r>
              <a:rPr lang="en-IN" dirty="0"/>
              <a:t>The Simulation Gap</a:t>
            </a:r>
          </a:p>
        </p:txBody>
      </p:sp>
      <p:graphicFrame>
        <p:nvGraphicFramePr>
          <p:cNvPr id="7" name="Table 6">
            <a:extLst>
              <a:ext uri="{FF2B5EF4-FFF2-40B4-BE49-F238E27FC236}">
                <a16:creationId xmlns:a16="http://schemas.microsoft.com/office/drawing/2014/main" id="{AEDBAAC0-5718-A390-3615-89BE0E4F7E5A}"/>
              </a:ext>
            </a:extLst>
          </p:cNvPr>
          <p:cNvGraphicFramePr>
            <a:graphicFrameLocks noGrp="1"/>
          </p:cNvGraphicFramePr>
          <p:nvPr/>
        </p:nvGraphicFramePr>
        <p:xfrm>
          <a:off x="702198" y="2575560"/>
          <a:ext cx="10787604" cy="1280160"/>
        </p:xfrm>
        <a:graphic>
          <a:graphicData uri="http://schemas.openxmlformats.org/drawingml/2006/table">
            <a:tbl>
              <a:tblPr firstRow="1" bandRow="1"/>
              <a:tblGrid>
                <a:gridCol w="2400190">
                  <a:extLst>
                    <a:ext uri="{9D8B030D-6E8A-4147-A177-3AD203B41FA5}">
                      <a16:colId xmlns:a16="http://schemas.microsoft.com/office/drawing/2014/main" val="1156455309"/>
                    </a:ext>
                  </a:extLst>
                </a:gridCol>
                <a:gridCol w="1690777">
                  <a:extLst>
                    <a:ext uri="{9D8B030D-6E8A-4147-A177-3AD203B41FA5}">
                      <a16:colId xmlns:a16="http://schemas.microsoft.com/office/drawing/2014/main" val="4098705838"/>
                    </a:ext>
                  </a:extLst>
                </a:gridCol>
                <a:gridCol w="2059280">
                  <a:extLst>
                    <a:ext uri="{9D8B030D-6E8A-4147-A177-3AD203B41FA5}">
                      <a16:colId xmlns:a16="http://schemas.microsoft.com/office/drawing/2014/main" val="2198910070"/>
                    </a:ext>
                  </a:extLst>
                </a:gridCol>
                <a:gridCol w="2297723">
                  <a:extLst>
                    <a:ext uri="{9D8B030D-6E8A-4147-A177-3AD203B41FA5}">
                      <a16:colId xmlns:a16="http://schemas.microsoft.com/office/drawing/2014/main" val="1718037630"/>
                    </a:ext>
                  </a:extLst>
                </a:gridCol>
                <a:gridCol w="2339634">
                  <a:extLst>
                    <a:ext uri="{9D8B030D-6E8A-4147-A177-3AD203B41FA5}">
                      <a16:colId xmlns:a16="http://schemas.microsoft.com/office/drawing/2014/main" val="802324866"/>
                    </a:ext>
                  </a:extLst>
                </a:gridCol>
              </a:tblGrid>
              <a:tr h="392422">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r>
                        <a:rPr lang="en-IN" sz="2200" dirty="0">
                          <a:latin typeface="Calibri "/>
                          <a:cs typeface="Arial" panose="020B0604020202020204" pitchFamily="34" charset="0"/>
                        </a:rPr>
                        <a:t>Simulator</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CPU</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GPU</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Accelerators</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FS Support</a:t>
                      </a: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171791173"/>
                  </a:ext>
                </a:extLst>
              </a:tr>
              <a:tr h="39242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r>
                        <a:rPr lang="en-IN" sz="2200" dirty="0">
                          <a:latin typeface="Calibri "/>
                          <a:cs typeface="Arial" panose="020B0604020202020204" pitchFamily="34" charset="0"/>
                        </a:rPr>
                        <a:t>gem5 (v25) - SOTA</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262445155"/>
                  </a:ext>
                </a:extLst>
              </a:tr>
              <a:tr h="39242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r>
                        <a:rPr lang="en-IN" sz="2200" dirty="0">
                          <a:latin typeface="Calibri "/>
                          <a:cs typeface="Arial" panose="020B0604020202020204" pitchFamily="34" charset="0"/>
                        </a:rPr>
                        <a:t>SALAM</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371843554"/>
                  </a:ext>
                </a:extLst>
              </a:tr>
            </a:tbl>
          </a:graphicData>
        </a:graphic>
      </p:graphicFrame>
      <p:sp>
        <p:nvSpPr>
          <p:cNvPr id="3" name="Speech Bubble: Rectangle with Corners Rounded 2">
            <a:extLst>
              <a:ext uri="{FF2B5EF4-FFF2-40B4-BE49-F238E27FC236}">
                <a16:creationId xmlns:a16="http://schemas.microsoft.com/office/drawing/2014/main" id="{0709130C-D475-2684-1C24-63F28B27F1F8}"/>
              </a:ext>
            </a:extLst>
          </p:cNvPr>
          <p:cNvSpPr/>
          <p:nvPr/>
        </p:nvSpPr>
        <p:spPr>
          <a:xfrm>
            <a:off x="5183324" y="4432876"/>
            <a:ext cx="3908124" cy="1326793"/>
          </a:xfrm>
          <a:prstGeom prst="wedgeRoundRectCallout">
            <a:avLst>
              <a:gd name="adj1" fmla="val -28003"/>
              <a:gd name="adj2" fmla="val -78893"/>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200" b="0" i="0" u="none" strike="noStrike" kern="1200" cap="none" spc="0" normalizeH="0" baseline="0" noProof="0" dirty="0">
                <a:ln>
                  <a:noFill/>
                </a:ln>
                <a:solidFill>
                  <a:srgbClr val="FFFFFF"/>
                </a:solidFill>
                <a:effectLst/>
                <a:uLnTx/>
                <a:uFillTx/>
                <a:latin typeface="Calibri" panose="020F0502020204030204"/>
                <a:ea typeface="+mn-ea"/>
                <a:cs typeface="+mn-cs"/>
              </a:rPr>
              <a:t>No unified framework for simulating heterogeneous SoCs within the full-system context</a:t>
            </a:r>
          </a:p>
        </p:txBody>
      </p:sp>
      <p:sp>
        <p:nvSpPr>
          <p:cNvPr id="5" name="Rectangle 4">
            <a:extLst>
              <a:ext uri="{FF2B5EF4-FFF2-40B4-BE49-F238E27FC236}">
                <a16:creationId xmlns:a16="http://schemas.microsoft.com/office/drawing/2014/main" id="{6BD58CF2-0969-0F6E-387D-553C2ACFE123}"/>
              </a:ext>
            </a:extLst>
          </p:cNvPr>
          <p:cNvSpPr/>
          <p:nvPr/>
        </p:nvSpPr>
        <p:spPr>
          <a:xfrm>
            <a:off x="3314700" y="2468880"/>
            <a:ext cx="8269050" cy="1507802"/>
          </a:xfrm>
          <a:prstGeom prst="rect">
            <a:avLst/>
          </a:prstGeom>
          <a:noFill/>
          <a:ln w="38100">
            <a:solidFill>
              <a:srgbClr val="C5050C"/>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Slide Number Placeholder 3">
            <a:extLst>
              <a:ext uri="{FF2B5EF4-FFF2-40B4-BE49-F238E27FC236}">
                <a16:creationId xmlns:a16="http://schemas.microsoft.com/office/drawing/2014/main" id="{2523F0C9-5452-DD90-B6D6-4F1CE8CBDEB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165</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7716804"/>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D3F42-526F-04E6-F6E0-5DE6CA33A6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0E8C5D-819A-6E56-FF09-35185C5C4B0F}"/>
              </a:ext>
            </a:extLst>
          </p:cNvPr>
          <p:cNvSpPr>
            <a:spLocks noGrp="1"/>
          </p:cNvSpPr>
          <p:nvPr>
            <p:ph type="title"/>
          </p:nvPr>
        </p:nvSpPr>
        <p:spPr>
          <a:xfrm>
            <a:off x="495300" y="304800"/>
            <a:ext cx="10668000" cy="1066800"/>
          </a:xfrm>
        </p:spPr>
        <p:txBody>
          <a:bodyPr/>
          <a:lstStyle/>
          <a:p>
            <a:r>
              <a:rPr lang="en-IN" dirty="0"/>
              <a:t>The Simulation Gap</a:t>
            </a:r>
          </a:p>
        </p:txBody>
      </p:sp>
      <p:graphicFrame>
        <p:nvGraphicFramePr>
          <p:cNvPr id="7" name="Table 6">
            <a:extLst>
              <a:ext uri="{FF2B5EF4-FFF2-40B4-BE49-F238E27FC236}">
                <a16:creationId xmlns:a16="http://schemas.microsoft.com/office/drawing/2014/main" id="{B77031BD-B2A7-256A-0778-419B9B07A159}"/>
              </a:ext>
            </a:extLst>
          </p:cNvPr>
          <p:cNvGraphicFramePr>
            <a:graphicFrameLocks noGrp="1"/>
          </p:cNvGraphicFramePr>
          <p:nvPr/>
        </p:nvGraphicFramePr>
        <p:xfrm>
          <a:off x="702198" y="2575560"/>
          <a:ext cx="10787604" cy="1706880"/>
        </p:xfrm>
        <a:graphic>
          <a:graphicData uri="http://schemas.openxmlformats.org/drawingml/2006/table">
            <a:tbl>
              <a:tblPr firstRow="1" bandRow="1"/>
              <a:tblGrid>
                <a:gridCol w="2400190">
                  <a:extLst>
                    <a:ext uri="{9D8B030D-6E8A-4147-A177-3AD203B41FA5}">
                      <a16:colId xmlns:a16="http://schemas.microsoft.com/office/drawing/2014/main" val="1156455309"/>
                    </a:ext>
                  </a:extLst>
                </a:gridCol>
                <a:gridCol w="1690777">
                  <a:extLst>
                    <a:ext uri="{9D8B030D-6E8A-4147-A177-3AD203B41FA5}">
                      <a16:colId xmlns:a16="http://schemas.microsoft.com/office/drawing/2014/main" val="4098705838"/>
                    </a:ext>
                  </a:extLst>
                </a:gridCol>
                <a:gridCol w="2059280">
                  <a:extLst>
                    <a:ext uri="{9D8B030D-6E8A-4147-A177-3AD203B41FA5}">
                      <a16:colId xmlns:a16="http://schemas.microsoft.com/office/drawing/2014/main" val="2198910070"/>
                    </a:ext>
                  </a:extLst>
                </a:gridCol>
                <a:gridCol w="2297723">
                  <a:extLst>
                    <a:ext uri="{9D8B030D-6E8A-4147-A177-3AD203B41FA5}">
                      <a16:colId xmlns:a16="http://schemas.microsoft.com/office/drawing/2014/main" val="1718037630"/>
                    </a:ext>
                  </a:extLst>
                </a:gridCol>
                <a:gridCol w="2339634">
                  <a:extLst>
                    <a:ext uri="{9D8B030D-6E8A-4147-A177-3AD203B41FA5}">
                      <a16:colId xmlns:a16="http://schemas.microsoft.com/office/drawing/2014/main" val="802324866"/>
                    </a:ext>
                  </a:extLst>
                </a:gridCol>
              </a:tblGrid>
              <a:tr h="392422">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r>
                        <a:rPr lang="en-IN" sz="2200" dirty="0">
                          <a:latin typeface="Calibri "/>
                          <a:cs typeface="Arial" panose="020B0604020202020204" pitchFamily="34" charset="0"/>
                        </a:rPr>
                        <a:t>Simulator</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CPU</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GPU</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Accelerators</a:t>
                      </a: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tc>
                  <a:txBody>
                    <a:bodyPr/>
                    <a:lstStyle>
                      <a:lvl1pPr marL="0" algn="l" defTabSz="914400" rtl="0" eaLnBrk="1" latinLnBrk="0" hangingPunct="1">
                        <a:defRPr sz="1800" b="1" kern="1200">
                          <a:solidFill>
                            <a:schemeClr val="bg1"/>
                          </a:solidFill>
                          <a:latin typeface="Times New Roman"/>
                        </a:defRPr>
                      </a:lvl1pPr>
                      <a:lvl2pPr marL="457200" algn="l" defTabSz="914400" rtl="0" eaLnBrk="1" latinLnBrk="0" hangingPunct="1">
                        <a:defRPr sz="1800" b="1" kern="1200">
                          <a:solidFill>
                            <a:schemeClr val="bg1"/>
                          </a:solidFill>
                          <a:latin typeface="Times New Roman"/>
                        </a:defRPr>
                      </a:lvl2pPr>
                      <a:lvl3pPr marL="914400" algn="l" defTabSz="914400" rtl="0" eaLnBrk="1" latinLnBrk="0" hangingPunct="1">
                        <a:defRPr sz="1800" b="1" kern="1200">
                          <a:solidFill>
                            <a:schemeClr val="bg1"/>
                          </a:solidFill>
                          <a:latin typeface="Times New Roman"/>
                        </a:defRPr>
                      </a:lvl3pPr>
                      <a:lvl4pPr marL="1371600" algn="l" defTabSz="914400" rtl="0" eaLnBrk="1" latinLnBrk="0" hangingPunct="1">
                        <a:defRPr sz="1800" b="1" kern="1200">
                          <a:solidFill>
                            <a:schemeClr val="bg1"/>
                          </a:solidFill>
                          <a:latin typeface="Times New Roman"/>
                        </a:defRPr>
                      </a:lvl4pPr>
                      <a:lvl5pPr marL="1828800" algn="l" defTabSz="914400" rtl="0" eaLnBrk="1" latinLnBrk="0" hangingPunct="1">
                        <a:defRPr sz="1800" b="1" kern="1200">
                          <a:solidFill>
                            <a:schemeClr val="bg1"/>
                          </a:solidFill>
                          <a:latin typeface="Times New Roman"/>
                        </a:defRPr>
                      </a:lvl5pPr>
                      <a:lvl6pPr marL="2286000" algn="l" defTabSz="914400" rtl="0" eaLnBrk="1" latinLnBrk="0" hangingPunct="1">
                        <a:defRPr sz="1800" b="1" kern="1200">
                          <a:solidFill>
                            <a:schemeClr val="bg1"/>
                          </a:solidFill>
                          <a:latin typeface="Times New Roman"/>
                        </a:defRPr>
                      </a:lvl6pPr>
                      <a:lvl7pPr marL="2743200" algn="l" defTabSz="914400" rtl="0" eaLnBrk="1" latinLnBrk="0" hangingPunct="1">
                        <a:defRPr sz="1800" b="1" kern="1200">
                          <a:solidFill>
                            <a:schemeClr val="bg1"/>
                          </a:solidFill>
                          <a:latin typeface="Times New Roman"/>
                        </a:defRPr>
                      </a:lvl7pPr>
                      <a:lvl8pPr marL="3200400" algn="l" defTabSz="914400" rtl="0" eaLnBrk="1" latinLnBrk="0" hangingPunct="1">
                        <a:defRPr sz="1800" b="1" kern="1200">
                          <a:solidFill>
                            <a:schemeClr val="bg1"/>
                          </a:solidFill>
                          <a:latin typeface="Times New Roman"/>
                        </a:defRPr>
                      </a:lvl8pPr>
                      <a:lvl9pPr marL="3657600" algn="l" defTabSz="914400" rtl="0" eaLnBrk="1" latinLnBrk="0" hangingPunct="1">
                        <a:defRPr sz="1800" b="1" kern="1200">
                          <a:solidFill>
                            <a:schemeClr val="bg1"/>
                          </a:solidFill>
                          <a:latin typeface="Times New Roman"/>
                        </a:defRPr>
                      </a:lvl9pPr>
                    </a:lstStyle>
                    <a:p>
                      <a:pPr algn="ctr"/>
                      <a:r>
                        <a:rPr lang="en-IN" sz="2200" dirty="0">
                          <a:latin typeface="Calibri "/>
                          <a:cs typeface="Arial" panose="020B0604020202020204" pitchFamily="34" charset="0"/>
                        </a:rPr>
                        <a:t>FS Support</a:t>
                      </a: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171791173"/>
                  </a:ext>
                </a:extLst>
              </a:tr>
              <a:tr h="39242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r>
                        <a:rPr lang="en-IN" sz="2200" dirty="0">
                          <a:latin typeface="Calibri "/>
                          <a:cs typeface="Arial" panose="020B0604020202020204" pitchFamily="34" charset="0"/>
                        </a:rPr>
                        <a:t>gem5 (v25) - SOTA</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262445155"/>
                  </a:ext>
                </a:extLst>
              </a:tr>
              <a:tr h="39242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r>
                        <a:rPr lang="en-IN" sz="2200" dirty="0">
                          <a:latin typeface="Calibri "/>
                          <a:cs typeface="Arial" panose="020B0604020202020204" pitchFamily="34" charset="0"/>
                        </a:rPr>
                        <a:t>SALAM</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1" i="0" kern="1200" dirty="0">
                          <a:solidFill>
                            <a:srgbClr val="C00000"/>
                          </a:solidFill>
                          <a:effectLst/>
                          <a:latin typeface="Calibri "/>
                          <a:ea typeface="+mn-ea"/>
                          <a:cs typeface="+mn-cs"/>
                        </a:rPr>
                        <a:t>✗</a:t>
                      </a:r>
                      <a:endParaRPr lang="en-IN" sz="2200" b="1" dirty="0">
                        <a:solidFill>
                          <a:srgbClr val="C00000"/>
                        </a:solidFill>
                        <a:latin typeface="Calibri "/>
                        <a:cs typeface="Arial" panose="020B0604020202020204" pitchFamily="34" charset="0"/>
                      </a:endParaRP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2371843554"/>
                  </a:ext>
                </a:extLst>
              </a:tr>
              <a:tr h="39242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r>
                        <a:rPr lang="en-IN" sz="2200" dirty="0">
                          <a:latin typeface="Calibri "/>
                          <a:cs typeface="Arial" panose="020B0604020202020204" pitchFamily="34" charset="0"/>
                        </a:rPr>
                        <a:t>gem5-SALAM</a:t>
                      </a:r>
                    </a:p>
                  </a:txBody>
                  <a:tcPr>
                    <a:lnL w="9525" cap="flat" cmpd="sng" algn="ctr">
                      <a:solidFill>
                        <a:srgbClr val="000000">
                          <a:shade val="95000"/>
                          <a:satMod val="105000"/>
                        </a:srgbClr>
                      </a:solidFill>
                      <a:prstDash val="solid"/>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a:noFill/>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a:r>
                        <a:rPr lang="en-IN" sz="2200" b="0" i="0" kern="1200" dirty="0">
                          <a:solidFill>
                            <a:srgbClr val="00B050"/>
                          </a:solidFill>
                          <a:effectLst/>
                          <a:latin typeface="Calibri "/>
                          <a:ea typeface="+mn-ea"/>
                          <a:cs typeface="+mn-cs"/>
                        </a:rPr>
                        <a:t>✔</a:t>
                      </a:r>
                      <a:endParaRPr lang="en-IN" sz="2200" b="0" dirty="0">
                        <a:solidFill>
                          <a:srgbClr val="00B050"/>
                        </a:solidFill>
                        <a:latin typeface="Calibri "/>
                        <a:cs typeface="Arial" panose="020B0604020202020204" pitchFamily="34" charset="0"/>
                      </a:endParaRPr>
                    </a:p>
                  </a:txBody>
                  <a:tcPr>
                    <a:lnL>
                      <a:noFill/>
                    </a:lnL>
                    <a:lnR w="9525" cap="flat" cmpd="sng" algn="ctr">
                      <a:solidFill>
                        <a:srgbClr val="000000">
                          <a:shade val="95000"/>
                          <a:satMod val="105000"/>
                        </a:srgbClr>
                      </a:solidFill>
                      <a:prstDash val="solid"/>
                    </a:lnR>
                    <a:lnT w="9525" cap="flat" cmpd="sng" algn="ctr">
                      <a:solidFill>
                        <a:srgbClr val="000000">
                          <a:shade val="95000"/>
                          <a:satMod val="105000"/>
                        </a:srgbClr>
                      </a:solidFill>
                      <a:prstDash val="solid"/>
                    </a:lnT>
                    <a:lnB w="9525" cap="flat" cmpd="sng" algn="ctr">
                      <a:solidFill>
                        <a:srgbClr val="000000">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459131799"/>
                  </a:ext>
                </a:extLst>
              </a:tr>
            </a:tbl>
          </a:graphicData>
        </a:graphic>
      </p:graphicFrame>
      <p:sp>
        <p:nvSpPr>
          <p:cNvPr id="3" name="Slide Number Placeholder 3">
            <a:extLst>
              <a:ext uri="{FF2B5EF4-FFF2-40B4-BE49-F238E27FC236}">
                <a16:creationId xmlns:a16="http://schemas.microsoft.com/office/drawing/2014/main" id="{5B3C907B-2B73-7CC3-3BE3-85F8DBC467D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166</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
        <p:nvSpPr>
          <p:cNvPr id="5" name="Google Shape;338;p37">
            <a:extLst>
              <a:ext uri="{FF2B5EF4-FFF2-40B4-BE49-F238E27FC236}">
                <a16:creationId xmlns:a16="http://schemas.microsoft.com/office/drawing/2014/main" id="{4957ED3A-F272-76C3-C315-4C34EBF45D9E}"/>
              </a:ext>
            </a:extLst>
          </p:cNvPr>
          <p:cNvSpPr txBox="1"/>
          <p:nvPr/>
        </p:nvSpPr>
        <p:spPr>
          <a:xfrm>
            <a:off x="251152" y="5051768"/>
            <a:ext cx="11430000" cy="52318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D67F00"/>
                </a:solidFill>
                <a:effectLst/>
                <a:uLnTx/>
                <a:uFillTx/>
                <a:latin typeface="Arial"/>
                <a:ea typeface="Arial"/>
                <a:cs typeface="Arial"/>
                <a:sym typeface="Arial"/>
              </a:rPr>
              <a:t>This work: unify head of gem5, gem5-SALAM</a:t>
            </a:r>
            <a:endParaRPr kumimoji="0" sz="1800" b="0" i="0" u="none" strike="noStrike" kern="1200" cap="none" spc="0" normalizeH="0" baseline="0" noProof="0" dirty="0">
              <a:ln>
                <a:noFill/>
              </a:ln>
              <a:solidFill>
                <a:srgbClr val="D67F00"/>
              </a:solidFill>
              <a:effectLst/>
              <a:uLnTx/>
              <a:uFillTx/>
              <a:latin typeface="Calibri" panose="020F0502020204030204"/>
              <a:ea typeface="+mn-ea"/>
              <a:cs typeface="+mn-cs"/>
            </a:endParaRPr>
          </a:p>
        </p:txBody>
      </p:sp>
      <p:sp>
        <p:nvSpPr>
          <p:cNvPr id="6" name="Google Shape;338;p37">
            <a:extLst>
              <a:ext uri="{FF2B5EF4-FFF2-40B4-BE49-F238E27FC236}">
                <a16:creationId xmlns:a16="http://schemas.microsoft.com/office/drawing/2014/main" id="{CDD5E9BA-B553-D852-845F-71A9860036E0}"/>
              </a:ext>
            </a:extLst>
          </p:cNvPr>
          <p:cNvSpPr txBox="1"/>
          <p:nvPr/>
        </p:nvSpPr>
        <p:spPr>
          <a:xfrm>
            <a:off x="251152" y="5574948"/>
            <a:ext cx="11430000" cy="52318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D67F00"/>
                </a:solidFill>
                <a:effectLst/>
                <a:uLnTx/>
                <a:uFillTx/>
                <a:latin typeface="Arial"/>
                <a:ea typeface="Arial"/>
                <a:cs typeface="Arial"/>
                <a:sym typeface="Arial"/>
              </a:rPr>
              <a:t>Enables unified simulation of CPUs, GPUs, and accelerators</a:t>
            </a:r>
            <a:endParaRPr kumimoji="0" sz="1800" b="0" i="0" u="none" strike="noStrike" kern="1200" cap="none" spc="0" normalizeH="0" baseline="0" noProof="0" dirty="0">
              <a:ln>
                <a:noFill/>
              </a:ln>
              <a:solidFill>
                <a:srgbClr val="D67F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2322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FFDE2F-D756-F2F1-9361-B32F9BB853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5AC6C9-F72F-B05A-65B4-2B796E50CAB1}"/>
              </a:ext>
            </a:extLst>
          </p:cNvPr>
          <p:cNvSpPr>
            <a:spLocks noGrp="1"/>
          </p:cNvSpPr>
          <p:nvPr>
            <p:ph type="title"/>
          </p:nvPr>
        </p:nvSpPr>
        <p:spPr>
          <a:xfrm>
            <a:off x="495300" y="304800"/>
            <a:ext cx="10668000" cy="1066800"/>
          </a:xfrm>
        </p:spPr>
        <p:txBody>
          <a:bodyPr/>
          <a:lstStyle/>
          <a:p>
            <a:r>
              <a:rPr lang="en-IN" dirty="0"/>
              <a:t>Outline</a:t>
            </a:r>
          </a:p>
        </p:txBody>
      </p:sp>
      <p:sp>
        <p:nvSpPr>
          <p:cNvPr id="3" name="Content Placeholder 2">
            <a:extLst>
              <a:ext uri="{FF2B5EF4-FFF2-40B4-BE49-F238E27FC236}">
                <a16:creationId xmlns:a16="http://schemas.microsoft.com/office/drawing/2014/main" id="{98A9AD78-59FA-1A3F-2A07-10A3315703AE}"/>
              </a:ext>
            </a:extLst>
          </p:cNvPr>
          <p:cNvSpPr>
            <a:spLocks noGrp="1"/>
          </p:cNvSpPr>
          <p:nvPr>
            <p:ph sz="quarter" idx="13"/>
          </p:nvPr>
        </p:nvSpPr>
        <p:spPr>
          <a:xfrm>
            <a:off x="495300" y="2063967"/>
            <a:ext cx="11036300" cy="4052353"/>
          </a:xfrm>
        </p:spPr>
        <p:txBody>
          <a:bodyPr>
            <a:normAutofit/>
          </a:bodyPr>
          <a:lstStyle/>
          <a:p>
            <a:pPr>
              <a:spcAft>
                <a:spcPts val="600"/>
              </a:spcAft>
            </a:pPr>
            <a:r>
              <a:rPr lang="en-US" sz="2400" dirty="0">
                <a:solidFill>
                  <a:schemeClr val="bg1">
                    <a:lumMod val="65000"/>
                  </a:schemeClr>
                </a:solidFill>
                <a:latin typeface="Calibri "/>
              </a:rPr>
              <a:t>Introduction</a:t>
            </a:r>
          </a:p>
          <a:p>
            <a:pPr>
              <a:spcAft>
                <a:spcPts val="600"/>
              </a:spcAft>
            </a:pPr>
            <a:r>
              <a:rPr lang="en-US" sz="2400" dirty="0">
                <a:solidFill>
                  <a:schemeClr val="bg1">
                    <a:lumMod val="65000"/>
                  </a:schemeClr>
                </a:solidFill>
                <a:latin typeface="Calibri "/>
              </a:rPr>
              <a:t>Background</a:t>
            </a:r>
          </a:p>
          <a:p>
            <a:pPr>
              <a:spcAft>
                <a:spcPts val="600"/>
              </a:spcAft>
            </a:pPr>
            <a:r>
              <a:rPr lang="en-US" sz="2400" dirty="0">
                <a:latin typeface="Calibri "/>
              </a:rPr>
              <a:t>Integration Methodology</a:t>
            </a:r>
          </a:p>
          <a:p>
            <a:pPr>
              <a:spcAft>
                <a:spcPts val="600"/>
              </a:spcAft>
            </a:pPr>
            <a:r>
              <a:rPr lang="en-US" sz="2400" dirty="0">
                <a:solidFill>
                  <a:schemeClr val="bg1">
                    <a:lumMod val="65000"/>
                  </a:schemeClr>
                </a:solidFill>
                <a:latin typeface="Calibri "/>
              </a:rPr>
              <a:t>Frequency Scaling Study</a:t>
            </a:r>
          </a:p>
          <a:p>
            <a:pPr>
              <a:spcAft>
                <a:spcPts val="600"/>
              </a:spcAft>
            </a:pPr>
            <a:r>
              <a:rPr lang="en-US" sz="2400" dirty="0">
                <a:solidFill>
                  <a:schemeClr val="bg1">
                    <a:lumMod val="65000"/>
                  </a:schemeClr>
                </a:solidFill>
                <a:latin typeface="Calibri "/>
              </a:rPr>
              <a:t>Results and Analysis</a:t>
            </a:r>
          </a:p>
          <a:p>
            <a:pPr>
              <a:spcAft>
                <a:spcPts val="600"/>
              </a:spcAft>
            </a:pPr>
            <a:r>
              <a:rPr lang="en-US" sz="2400" dirty="0">
                <a:solidFill>
                  <a:schemeClr val="bg1">
                    <a:lumMod val="65000"/>
                  </a:schemeClr>
                </a:solidFill>
                <a:latin typeface="Calibri "/>
              </a:rPr>
              <a:t>Conclusions and Future Work</a:t>
            </a:r>
          </a:p>
          <a:p>
            <a:pPr>
              <a:spcAft>
                <a:spcPts val="600"/>
              </a:spcAft>
            </a:pPr>
            <a:endParaRPr lang="en-IN" sz="2400" dirty="0">
              <a:latin typeface="Calibri "/>
            </a:endParaRPr>
          </a:p>
        </p:txBody>
      </p:sp>
      <p:sp>
        <p:nvSpPr>
          <p:cNvPr id="5" name="Slide Number Placeholder 3">
            <a:extLst>
              <a:ext uri="{FF2B5EF4-FFF2-40B4-BE49-F238E27FC236}">
                <a16:creationId xmlns:a16="http://schemas.microsoft.com/office/drawing/2014/main" id="{B5404ED2-ADD2-83E5-8959-A34164E67CC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167</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136564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C5D1A-A483-2DE9-6087-C865F0F838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D4029C-91F6-6608-CAE0-E0C3E61AEF65}"/>
              </a:ext>
            </a:extLst>
          </p:cNvPr>
          <p:cNvSpPr>
            <a:spLocks noGrp="1"/>
          </p:cNvSpPr>
          <p:nvPr>
            <p:ph type="title"/>
          </p:nvPr>
        </p:nvSpPr>
        <p:spPr>
          <a:xfrm>
            <a:off x="495300" y="304800"/>
            <a:ext cx="10668000" cy="1066800"/>
          </a:xfrm>
        </p:spPr>
        <p:txBody>
          <a:bodyPr/>
          <a:lstStyle/>
          <a:p>
            <a:r>
              <a:rPr lang="en-IN" dirty="0"/>
              <a:t>Integration Overview</a:t>
            </a:r>
          </a:p>
        </p:txBody>
      </p:sp>
      <p:sp>
        <p:nvSpPr>
          <p:cNvPr id="7" name="Rectangle 6">
            <a:extLst>
              <a:ext uri="{FF2B5EF4-FFF2-40B4-BE49-F238E27FC236}">
                <a16:creationId xmlns:a16="http://schemas.microsoft.com/office/drawing/2014/main" id="{8C20C1C9-EDA8-FB61-C3DB-32DBEDB123AE}"/>
              </a:ext>
            </a:extLst>
          </p:cNvPr>
          <p:cNvSpPr/>
          <p:nvPr/>
        </p:nvSpPr>
        <p:spPr>
          <a:xfrm>
            <a:off x="2869324" y="2020978"/>
            <a:ext cx="2385848"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gem5 develop-v25 </a:t>
            </a:r>
          </a:p>
        </p:txBody>
      </p:sp>
      <p:sp>
        <p:nvSpPr>
          <p:cNvPr id="8" name="Rectangle 7">
            <a:extLst>
              <a:ext uri="{FF2B5EF4-FFF2-40B4-BE49-F238E27FC236}">
                <a16:creationId xmlns:a16="http://schemas.microsoft.com/office/drawing/2014/main" id="{86D10C23-FCB2-FF51-E15E-8441627C7D70}"/>
              </a:ext>
            </a:extLst>
          </p:cNvPr>
          <p:cNvSpPr/>
          <p:nvPr/>
        </p:nvSpPr>
        <p:spPr>
          <a:xfrm>
            <a:off x="6642536" y="1927898"/>
            <a:ext cx="2976026" cy="125295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SALAM Accelerator Simulation Models</a:t>
            </a:r>
          </a:p>
        </p:txBody>
      </p:sp>
      <p:sp>
        <p:nvSpPr>
          <p:cNvPr id="3" name="Slide Number Placeholder 3">
            <a:extLst>
              <a:ext uri="{FF2B5EF4-FFF2-40B4-BE49-F238E27FC236}">
                <a16:creationId xmlns:a16="http://schemas.microsoft.com/office/drawing/2014/main" id="{DA57EB11-253D-9497-2DA7-CB80E65FFF9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168</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9932877"/>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BE64E-105E-E019-25CB-822E9B4A98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AEF077-1C48-ADA3-B3A9-1F43E26F2767}"/>
              </a:ext>
            </a:extLst>
          </p:cNvPr>
          <p:cNvSpPr>
            <a:spLocks noGrp="1"/>
          </p:cNvSpPr>
          <p:nvPr>
            <p:ph type="title"/>
          </p:nvPr>
        </p:nvSpPr>
        <p:spPr>
          <a:xfrm>
            <a:off x="495300" y="304800"/>
            <a:ext cx="10668000" cy="1066800"/>
          </a:xfrm>
        </p:spPr>
        <p:txBody>
          <a:bodyPr/>
          <a:lstStyle/>
          <a:p>
            <a:r>
              <a:rPr lang="en-IN" dirty="0"/>
              <a:t>Integration Overview</a:t>
            </a:r>
          </a:p>
        </p:txBody>
      </p:sp>
      <p:sp>
        <p:nvSpPr>
          <p:cNvPr id="7" name="Rectangle 6">
            <a:extLst>
              <a:ext uri="{FF2B5EF4-FFF2-40B4-BE49-F238E27FC236}">
                <a16:creationId xmlns:a16="http://schemas.microsoft.com/office/drawing/2014/main" id="{D7BB8847-23E1-B9DD-6197-8330713B904D}"/>
              </a:ext>
            </a:extLst>
          </p:cNvPr>
          <p:cNvSpPr/>
          <p:nvPr/>
        </p:nvSpPr>
        <p:spPr>
          <a:xfrm>
            <a:off x="2869324" y="2020978"/>
            <a:ext cx="2385848"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gem5 develop-v25 </a:t>
            </a:r>
          </a:p>
        </p:txBody>
      </p:sp>
      <p:sp>
        <p:nvSpPr>
          <p:cNvPr id="8" name="Rectangle 7">
            <a:extLst>
              <a:ext uri="{FF2B5EF4-FFF2-40B4-BE49-F238E27FC236}">
                <a16:creationId xmlns:a16="http://schemas.microsoft.com/office/drawing/2014/main" id="{FA0EC86E-BC47-37D0-0704-5676860453C7}"/>
              </a:ext>
            </a:extLst>
          </p:cNvPr>
          <p:cNvSpPr/>
          <p:nvPr/>
        </p:nvSpPr>
        <p:spPr>
          <a:xfrm>
            <a:off x="6642536" y="1927898"/>
            <a:ext cx="2976026" cy="125295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SALAM Accelerator Simulation Models</a:t>
            </a:r>
          </a:p>
        </p:txBody>
      </p:sp>
      <p:sp>
        <p:nvSpPr>
          <p:cNvPr id="13" name="Rectangle: Rounded Corners 12">
            <a:extLst>
              <a:ext uri="{FF2B5EF4-FFF2-40B4-BE49-F238E27FC236}">
                <a16:creationId xmlns:a16="http://schemas.microsoft.com/office/drawing/2014/main" id="{3F761DD1-2980-1763-3C4A-A3DDB513C3EF}"/>
              </a:ext>
            </a:extLst>
          </p:cNvPr>
          <p:cNvSpPr/>
          <p:nvPr/>
        </p:nvSpPr>
        <p:spPr>
          <a:xfrm>
            <a:off x="3379272" y="3490521"/>
            <a:ext cx="5139161" cy="79484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Incorporating key Accelerator Modeling and Communication Components</a:t>
            </a:r>
            <a:endParaRPr kumimoji="0" lang="en-US" sz="22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3" name="Cross 2">
            <a:extLst>
              <a:ext uri="{FF2B5EF4-FFF2-40B4-BE49-F238E27FC236}">
                <a16:creationId xmlns:a16="http://schemas.microsoft.com/office/drawing/2014/main" id="{786491E5-D05F-5742-85FE-5A4AF2417539}"/>
              </a:ext>
            </a:extLst>
          </p:cNvPr>
          <p:cNvSpPr/>
          <p:nvPr/>
        </p:nvSpPr>
        <p:spPr>
          <a:xfrm>
            <a:off x="5679756" y="2286362"/>
            <a:ext cx="543651" cy="538062"/>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5" name="Slide Number Placeholder 3">
            <a:extLst>
              <a:ext uri="{FF2B5EF4-FFF2-40B4-BE49-F238E27FC236}">
                <a16:creationId xmlns:a16="http://schemas.microsoft.com/office/drawing/2014/main" id="{15475ADE-FC75-0633-6108-26989CE6EBA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169</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8268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CBFC6-BF54-4CD7-8664-5C1C07A49C30}"/>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CDBD07DD-CDE6-443E-9099-427E18014126}"/>
              </a:ext>
            </a:extLst>
          </p:cNvPr>
          <p:cNvSpPr>
            <a:spLocks noGrp="1"/>
          </p:cNvSpPr>
          <p:nvPr>
            <p:ph idx="1"/>
          </p:nvPr>
        </p:nvSpPr>
        <p:spPr>
          <a:xfrm>
            <a:off x="609600" y="1604962"/>
            <a:ext cx="10971213" cy="4751387"/>
          </a:xfrm>
        </p:spPr>
        <p:txBody>
          <a:bodyPr/>
          <a:lstStyle/>
          <a:p>
            <a:pPr marL="457200" indent="-457200">
              <a:buFont typeface="Arial" panose="020B0604020202020204" pitchFamily="34" charset="0"/>
              <a:buChar char="•"/>
            </a:pPr>
            <a:r>
              <a:rPr lang="en-US" dirty="0">
                <a:solidFill>
                  <a:schemeClr val="bg1">
                    <a:lumMod val="65000"/>
                  </a:schemeClr>
                </a:solidFill>
              </a:rPr>
              <a:t>Motivation</a:t>
            </a:r>
          </a:p>
          <a:p>
            <a:pPr marL="457200" indent="-457200">
              <a:buFont typeface="Arial" panose="020B0604020202020204" pitchFamily="34" charset="0"/>
              <a:buChar char="•"/>
            </a:pPr>
            <a:r>
              <a:rPr lang="en-US" dirty="0">
                <a:solidFill>
                  <a:schemeClr val="bg1">
                    <a:lumMod val="65000"/>
                  </a:schemeClr>
                </a:solidFill>
              </a:rPr>
              <a:t>Background</a:t>
            </a:r>
          </a:p>
          <a:p>
            <a:pPr marL="457200" indent="-457200">
              <a:buFont typeface="Arial" panose="020B0604020202020204" pitchFamily="34" charset="0"/>
              <a:buChar char="•"/>
            </a:pPr>
            <a:r>
              <a:rPr lang="en-US" dirty="0">
                <a:solidFill>
                  <a:schemeClr val="bg1">
                    <a:lumMod val="65000"/>
                  </a:schemeClr>
                </a:solidFill>
              </a:rPr>
              <a:t>Improvements</a:t>
            </a:r>
          </a:p>
          <a:p>
            <a:pPr marL="457200" indent="-457200">
              <a:buFont typeface="Arial" panose="020B0604020202020204" pitchFamily="34" charset="0"/>
              <a:buChar char="•"/>
            </a:pPr>
            <a:r>
              <a:rPr lang="en-US" b="1" dirty="0">
                <a:solidFill>
                  <a:srgbClr val="D67F00"/>
                </a:solidFill>
              </a:rPr>
              <a:t>Ongoing Work &amp; Conclusions</a:t>
            </a:r>
          </a:p>
          <a:p>
            <a:pPr marL="457200" indent="-457200">
              <a:buFont typeface="Arial" panose="020B0604020202020204" pitchFamily="34" charset="0"/>
              <a:buChar char="•"/>
            </a:pPr>
            <a:endParaRPr lang="en-US" dirty="0"/>
          </a:p>
        </p:txBody>
      </p:sp>
      <p:sp>
        <p:nvSpPr>
          <p:cNvPr id="4" name="Slide Number Placeholder 29">
            <a:extLst>
              <a:ext uri="{FF2B5EF4-FFF2-40B4-BE49-F238E27FC236}">
                <a16:creationId xmlns:a16="http://schemas.microsoft.com/office/drawing/2014/main" id="{B1E27088-583E-4A76-A317-24B4B04E4B5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17</a:t>
            </a:fld>
            <a:endParaRPr lang="en-US" dirty="0"/>
          </a:p>
        </p:txBody>
      </p:sp>
    </p:spTree>
    <p:extLst>
      <p:ext uri="{BB962C8B-B14F-4D97-AF65-F5344CB8AC3E}">
        <p14:creationId xmlns:p14="http://schemas.microsoft.com/office/powerpoint/2010/main" val="259043883"/>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C9AB1-46EC-317A-C542-6CEE716CA4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9E8FB8-BDD8-466D-0C8C-11ABDDE8661F}"/>
              </a:ext>
            </a:extLst>
          </p:cNvPr>
          <p:cNvSpPr>
            <a:spLocks noGrp="1"/>
          </p:cNvSpPr>
          <p:nvPr>
            <p:ph type="title"/>
          </p:nvPr>
        </p:nvSpPr>
        <p:spPr>
          <a:xfrm>
            <a:off x="495300" y="304800"/>
            <a:ext cx="10668000" cy="1066800"/>
          </a:xfrm>
        </p:spPr>
        <p:txBody>
          <a:bodyPr/>
          <a:lstStyle/>
          <a:p>
            <a:r>
              <a:rPr lang="en-IN" dirty="0"/>
              <a:t>Integration Overview</a:t>
            </a:r>
          </a:p>
        </p:txBody>
      </p:sp>
      <p:sp>
        <p:nvSpPr>
          <p:cNvPr id="7" name="Rectangle 6">
            <a:extLst>
              <a:ext uri="{FF2B5EF4-FFF2-40B4-BE49-F238E27FC236}">
                <a16:creationId xmlns:a16="http://schemas.microsoft.com/office/drawing/2014/main" id="{7798B1AF-E2D6-50F5-6F3F-416125058C47}"/>
              </a:ext>
            </a:extLst>
          </p:cNvPr>
          <p:cNvSpPr/>
          <p:nvPr/>
        </p:nvSpPr>
        <p:spPr>
          <a:xfrm>
            <a:off x="2869324" y="2020978"/>
            <a:ext cx="2385848"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gem5 develop-v25 </a:t>
            </a:r>
          </a:p>
        </p:txBody>
      </p:sp>
      <p:sp>
        <p:nvSpPr>
          <p:cNvPr id="8" name="Rectangle 7">
            <a:extLst>
              <a:ext uri="{FF2B5EF4-FFF2-40B4-BE49-F238E27FC236}">
                <a16:creationId xmlns:a16="http://schemas.microsoft.com/office/drawing/2014/main" id="{94754CAF-478D-3E72-5337-B103C7BC8C19}"/>
              </a:ext>
            </a:extLst>
          </p:cNvPr>
          <p:cNvSpPr/>
          <p:nvPr/>
        </p:nvSpPr>
        <p:spPr>
          <a:xfrm>
            <a:off x="6642536" y="1927898"/>
            <a:ext cx="2976026" cy="125295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SALAM Accelerator Simulation Models</a:t>
            </a:r>
          </a:p>
        </p:txBody>
      </p:sp>
      <p:sp>
        <p:nvSpPr>
          <p:cNvPr id="10" name="Arrow: Left-Right 9">
            <a:extLst>
              <a:ext uri="{FF2B5EF4-FFF2-40B4-BE49-F238E27FC236}">
                <a16:creationId xmlns:a16="http://schemas.microsoft.com/office/drawing/2014/main" id="{9D2CD9BF-80E7-4F94-F331-55C90BFDE23B}"/>
              </a:ext>
            </a:extLst>
          </p:cNvPr>
          <p:cNvSpPr/>
          <p:nvPr/>
        </p:nvSpPr>
        <p:spPr>
          <a:xfrm>
            <a:off x="5460123" y="2378945"/>
            <a:ext cx="977462" cy="350866"/>
          </a:xfrm>
          <a:prstGeom prst="leftRightArrow">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1" i="0" u="none" strike="noStrike" kern="1200" cap="none" spc="0" normalizeH="0" baseline="0" noProof="0" dirty="0">
              <a:ln w="22225">
                <a:solidFill>
                  <a:srgbClr val="C5050C"/>
                </a:solidFill>
                <a:prstDash val="solid"/>
              </a:ln>
              <a:solidFill>
                <a:srgbClr val="C5050C">
                  <a:lumMod val="40000"/>
                  <a:lumOff val="60000"/>
                </a:srgbClr>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1E48F018-9AAB-DFD7-47E4-3D4FC39C79CD}"/>
              </a:ext>
            </a:extLst>
          </p:cNvPr>
          <p:cNvSpPr/>
          <p:nvPr/>
        </p:nvSpPr>
        <p:spPr>
          <a:xfrm>
            <a:off x="3379272" y="3490521"/>
            <a:ext cx="5139161" cy="79484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Incorporating key Accelerator Modeling and Communication Components</a:t>
            </a:r>
            <a:endParaRPr kumimoji="0" lang="en-US" sz="22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4" name="Rectangle: Rounded Corners 13">
            <a:extLst>
              <a:ext uri="{FF2B5EF4-FFF2-40B4-BE49-F238E27FC236}">
                <a16:creationId xmlns:a16="http://schemas.microsoft.com/office/drawing/2014/main" id="{4DF14B9D-579F-D329-5B8D-A0DEE6F04903}"/>
              </a:ext>
            </a:extLst>
          </p:cNvPr>
          <p:cNvSpPr/>
          <p:nvPr/>
        </p:nvSpPr>
        <p:spPr>
          <a:xfrm>
            <a:off x="3379273" y="4503779"/>
            <a:ext cx="5139161" cy="54229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Refactoring and Aligning Interfaces</a:t>
            </a:r>
          </a:p>
        </p:txBody>
      </p:sp>
      <p:sp>
        <p:nvSpPr>
          <p:cNvPr id="3" name="Slide Number Placeholder 3">
            <a:extLst>
              <a:ext uri="{FF2B5EF4-FFF2-40B4-BE49-F238E27FC236}">
                <a16:creationId xmlns:a16="http://schemas.microsoft.com/office/drawing/2014/main" id="{0E42B32F-1D11-2FD7-1184-36A13F982CC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170</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1733299"/>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B06FC-EA44-7888-313A-13011F75B6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52F9F7-7936-A513-A914-C9BF47641763}"/>
              </a:ext>
            </a:extLst>
          </p:cNvPr>
          <p:cNvSpPr>
            <a:spLocks noGrp="1"/>
          </p:cNvSpPr>
          <p:nvPr>
            <p:ph type="title"/>
          </p:nvPr>
        </p:nvSpPr>
        <p:spPr>
          <a:xfrm>
            <a:off x="495300" y="304800"/>
            <a:ext cx="10668000" cy="1066800"/>
          </a:xfrm>
        </p:spPr>
        <p:txBody>
          <a:bodyPr/>
          <a:lstStyle/>
          <a:p>
            <a:r>
              <a:rPr lang="en-IN" dirty="0"/>
              <a:t>Integration Overview</a:t>
            </a:r>
          </a:p>
        </p:txBody>
      </p:sp>
      <p:sp>
        <p:nvSpPr>
          <p:cNvPr id="7" name="Rectangle 6">
            <a:extLst>
              <a:ext uri="{FF2B5EF4-FFF2-40B4-BE49-F238E27FC236}">
                <a16:creationId xmlns:a16="http://schemas.microsoft.com/office/drawing/2014/main" id="{8F6CCEE5-5970-F23C-17A0-A7B94187F234}"/>
              </a:ext>
            </a:extLst>
          </p:cNvPr>
          <p:cNvSpPr/>
          <p:nvPr/>
        </p:nvSpPr>
        <p:spPr>
          <a:xfrm>
            <a:off x="2869324" y="2020978"/>
            <a:ext cx="2385848"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gem5 develop-v25 </a:t>
            </a:r>
          </a:p>
        </p:txBody>
      </p:sp>
      <p:sp>
        <p:nvSpPr>
          <p:cNvPr id="8" name="Rectangle 7">
            <a:extLst>
              <a:ext uri="{FF2B5EF4-FFF2-40B4-BE49-F238E27FC236}">
                <a16:creationId xmlns:a16="http://schemas.microsoft.com/office/drawing/2014/main" id="{ECB56D33-E51C-6563-2F3D-BAE3D309ED87}"/>
              </a:ext>
            </a:extLst>
          </p:cNvPr>
          <p:cNvSpPr/>
          <p:nvPr/>
        </p:nvSpPr>
        <p:spPr>
          <a:xfrm>
            <a:off x="6642536" y="1927898"/>
            <a:ext cx="2976026" cy="125295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SALAM Accelerator Simulation Models</a:t>
            </a:r>
          </a:p>
        </p:txBody>
      </p:sp>
      <p:sp>
        <p:nvSpPr>
          <p:cNvPr id="10" name="Arrow: Left-Right 9">
            <a:extLst>
              <a:ext uri="{FF2B5EF4-FFF2-40B4-BE49-F238E27FC236}">
                <a16:creationId xmlns:a16="http://schemas.microsoft.com/office/drawing/2014/main" id="{EED6A054-E691-66C3-B493-1047FF35B8AC}"/>
              </a:ext>
            </a:extLst>
          </p:cNvPr>
          <p:cNvSpPr/>
          <p:nvPr/>
        </p:nvSpPr>
        <p:spPr>
          <a:xfrm>
            <a:off x="5460123" y="2378945"/>
            <a:ext cx="977462" cy="350866"/>
          </a:xfrm>
          <a:prstGeom prst="leftRightArrow">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1" i="0" u="none" strike="noStrike" kern="1200" cap="none" spc="0" normalizeH="0" baseline="0" noProof="0" dirty="0">
              <a:ln w="22225">
                <a:solidFill>
                  <a:srgbClr val="C5050C"/>
                </a:solidFill>
                <a:prstDash val="solid"/>
              </a:ln>
              <a:solidFill>
                <a:srgbClr val="C5050C">
                  <a:lumMod val="40000"/>
                  <a:lumOff val="60000"/>
                </a:srgbClr>
              </a:solidFill>
              <a:effectLst/>
              <a:uLnTx/>
              <a:uFillTx/>
              <a:latin typeface="Calibri" panose="020F0502020204030204"/>
              <a:ea typeface="+mn-ea"/>
              <a:cs typeface="+mn-cs"/>
            </a:endParaRPr>
          </a:p>
        </p:txBody>
      </p:sp>
      <p:sp>
        <p:nvSpPr>
          <p:cNvPr id="13" name="Rectangle: Rounded Corners 12">
            <a:extLst>
              <a:ext uri="{FF2B5EF4-FFF2-40B4-BE49-F238E27FC236}">
                <a16:creationId xmlns:a16="http://schemas.microsoft.com/office/drawing/2014/main" id="{1ECC923C-384A-4689-CC2C-99601D864AD2}"/>
              </a:ext>
            </a:extLst>
          </p:cNvPr>
          <p:cNvSpPr/>
          <p:nvPr/>
        </p:nvSpPr>
        <p:spPr>
          <a:xfrm>
            <a:off x="3379272" y="3490521"/>
            <a:ext cx="5139161" cy="79484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Incorporating key Accelerator Modeling and Communication Components</a:t>
            </a:r>
            <a:endParaRPr kumimoji="0" lang="en-US" sz="22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4" name="Rectangle: Rounded Corners 13">
            <a:extLst>
              <a:ext uri="{FF2B5EF4-FFF2-40B4-BE49-F238E27FC236}">
                <a16:creationId xmlns:a16="http://schemas.microsoft.com/office/drawing/2014/main" id="{F7C649FD-96C3-7E51-3380-B3A8A108F290}"/>
              </a:ext>
            </a:extLst>
          </p:cNvPr>
          <p:cNvSpPr/>
          <p:nvPr/>
        </p:nvSpPr>
        <p:spPr>
          <a:xfrm>
            <a:off x="3379273" y="4503779"/>
            <a:ext cx="5139161" cy="54229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Refactoring and Aligning Interfaces</a:t>
            </a:r>
          </a:p>
        </p:txBody>
      </p:sp>
      <p:sp>
        <p:nvSpPr>
          <p:cNvPr id="15" name="Rectangle: Rounded Corners 14">
            <a:extLst>
              <a:ext uri="{FF2B5EF4-FFF2-40B4-BE49-F238E27FC236}">
                <a16:creationId xmlns:a16="http://schemas.microsoft.com/office/drawing/2014/main" id="{AC1808C2-76FE-607D-6373-13D258345F83}"/>
              </a:ext>
            </a:extLst>
          </p:cNvPr>
          <p:cNvSpPr/>
          <p:nvPr/>
        </p:nvSpPr>
        <p:spPr>
          <a:xfrm>
            <a:off x="3379271" y="5264489"/>
            <a:ext cx="5139162" cy="5423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Validating Functional Equivalence</a:t>
            </a:r>
          </a:p>
        </p:txBody>
      </p:sp>
      <p:sp>
        <p:nvSpPr>
          <p:cNvPr id="3" name="Slide Number Placeholder 3">
            <a:extLst>
              <a:ext uri="{FF2B5EF4-FFF2-40B4-BE49-F238E27FC236}">
                <a16:creationId xmlns:a16="http://schemas.microsoft.com/office/drawing/2014/main" id="{CE3DC321-8D4E-4FD0-5E90-5472CBAE067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171</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7815726"/>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33040-FF81-D27B-B2F0-065A0F34B6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DB6A57-8570-4A46-DD53-C21DE5EB30B4}"/>
              </a:ext>
            </a:extLst>
          </p:cNvPr>
          <p:cNvSpPr>
            <a:spLocks noGrp="1"/>
          </p:cNvSpPr>
          <p:nvPr>
            <p:ph type="title"/>
          </p:nvPr>
        </p:nvSpPr>
        <p:spPr>
          <a:xfrm>
            <a:off x="495300" y="304800"/>
            <a:ext cx="10668000" cy="1066800"/>
          </a:xfrm>
        </p:spPr>
        <p:txBody>
          <a:bodyPr/>
          <a:lstStyle/>
          <a:p>
            <a:r>
              <a:rPr lang="en-IN" dirty="0"/>
              <a:t>Methodology: Incorporating SALAM Components</a:t>
            </a:r>
          </a:p>
        </p:txBody>
      </p:sp>
      <p:sp>
        <p:nvSpPr>
          <p:cNvPr id="3" name="Content Placeholder 2">
            <a:extLst>
              <a:ext uri="{FF2B5EF4-FFF2-40B4-BE49-F238E27FC236}">
                <a16:creationId xmlns:a16="http://schemas.microsoft.com/office/drawing/2014/main" id="{621FDEB5-1DFD-9ED3-F285-CF11C7B310BE}"/>
              </a:ext>
            </a:extLst>
          </p:cNvPr>
          <p:cNvSpPr>
            <a:spLocks noGrp="1"/>
          </p:cNvSpPr>
          <p:nvPr>
            <p:ph sz="quarter" idx="13"/>
          </p:nvPr>
        </p:nvSpPr>
        <p:spPr>
          <a:xfrm>
            <a:off x="495300" y="1986455"/>
            <a:ext cx="10975340" cy="4394025"/>
          </a:xfrm>
        </p:spPr>
        <p:txBody>
          <a:bodyPr>
            <a:normAutofit/>
          </a:bodyPr>
          <a:lstStyle/>
          <a:p>
            <a:pPr>
              <a:spcAft>
                <a:spcPts val="600"/>
              </a:spcAft>
            </a:pPr>
            <a:r>
              <a:rPr lang="en-IN" sz="2200" b="1" dirty="0">
                <a:latin typeface="Calibri "/>
              </a:rPr>
              <a:t>LLVMInterface</a:t>
            </a:r>
            <a:r>
              <a:rPr lang="en-IN" sz="2200" dirty="0">
                <a:latin typeface="Calibri "/>
              </a:rPr>
              <a:t>: Enables cycle-level datapath simulation via runtime IR parsing.</a:t>
            </a:r>
          </a:p>
          <a:p>
            <a:pPr>
              <a:spcAft>
                <a:spcPts val="600"/>
              </a:spcAft>
            </a:pPr>
            <a:r>
              <a:rPr lang="en-IN" sz="2200" b="1" dirty="0">
                <a:latin typeface="Calibri "/>
              </a:rPr>
              <a:t>CommInterface</a:t>
            </a:r>
            <a:r>
              <a:rPr lang="en-IN" sz="2200" dirty="0">
                <a:latin typeface="Calibri "/>
              </a:rPr>
              <a:t>: Exposes accelerators via memory-mapped registers and programmable interrupts.</a:t>
            </a:r>
          </a:p>
          <a:p>
            <a:pPr>
              <a:spcAft>
                <a:spcPts val="600"/>
              </a:spcAft>
            </a:pPr>
            <a:r>
              <a:rPr lang="en-IN" sz="2200" b="1" dirty="0">
                <a:latin typeface="Calibri "/>
              </a:rPr>
              <a:t>Memory Models </a:t>
            </a:r>
            <a:r>
              <a:rPr lang="en-IN" sz="2200" dirty="0">
                <a:latin typeface="Calibri "/>
              </a:rPr>
              <a:t>(SPMs, DMAs, etc): For low-latency access, data movement, and streaming.</a:t>
            </a:r>
          </a:p>
          <a:p>
            <a:pPr>
              <a:spcAft>
                <a:spcPts val="600"/>
              </a:spcAft>
            </a:pPr>
            <a:r>
              <a:rPr lang="en-IN" sz="2200" b="1" dirty="0">
                <a:latin typeface="Calibri "/>
              </a:rPr>
              <a:t>AccCluster: </a:t>
            </a:r>
            <a:r>
              <a:rPr lang="en-IN" sz="2200" dirty="0">
                <a:latin typeface="Calibri "/>
              </a:rPr>
              <a:t>Groups accelerators, local memories, and DMAs into modular subsystems.</a:t>
            </a:r>
          </a:p>
          <a:p>
            <a:pPr>
              <a:spcAft>
                <a:spcPts val="600"/>
              </a:spcAft>
            </a:pPr>
            <a:r>
              <a:rPr lang="en-US" sz="2200" b="1" dirty="0">
                <a:latin typeface="Calibri "/>
              </a:rPr>
              <a:t>Hardware Profile Generator: </a:t>
            </a:r>
            <a:r>
              <a:rPr lang="en-US" sz="2200" dirty="0">
                <a:latin typeface="Calibri "/>
              </a:rPr>
              <a:t>Extended the toolchain to fully automate the generation of functional units and instruction timing models from user-defined profiles.</a:t>
            </a:r>
          </a:p>
          <a:p>
            <a:pPr>
              <a:spcAft>
                <a:spcPts val="600"/>
              </a:spcAft>
            </a:pPr>
            <a:r>
              <a:rPr lang="en-US" sz="2200" b="1" dirty="0">
                <a:latin typeface="Calibri "/>
              </a:rPr>
              <a:t>Cacti-SALAM Power Models: </a:t>
            </a:r>
            <a:r>
              <a:rPr lang="en-US" sz="2200" dirty="0">
                <a:latin typeface="Calibri "/>
              </a:rPr>
              <a:t>Modernized the framework to support energy and timing estimation via config files for SPMs</a:t>
            </a:r>
          </a:p>
          <a:p>
            <a:pPr>
              <a:spcAft>
                <a:spcPts val="600"/>
              </a:spcAft>
            </a:pPr>
            <a:endParaRPr lang="en-US" sz="2200" dirty="0">
              <a:latin typeface="Calibri "/>
            </a:endParaRPr>
          </a:p>
          <a:p>
            <a:pPr>
              <a:spcAft>
                <a:spcPts val="600"/>
              </a:spcAft>
            </a:pPr>
            <a:endParaRPr lang="en-IN" sz="2200" dirty="0">
              <a:latin typeface="Calibri "/>
            </a:endParaRPr>
          </a:p>
        </p:txBody>
      </p:sp>
      <p:sp>
        <p:nvSpPr>
          <p:cNvPr id="5" name="Slide Number Placeholder 3">
            <a:extLst>
              <a:ext uri="{FF2B5EF4-FFF2-40B4-BE49-F238E27FC236}">
                <a16:creationId xmlns:a16="http://schemas.microsoft.com/office/drawing/2014/main" id="{FCDC82B9-D167-74A4-4A11-545DB6FA475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172</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9416307"/>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89A88-E4DF-531E-EAD6-761E8F0BA4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900908-DF92-5A36-A85E-5BFE20642D11}"/>
              </a:ext>
            </a:extLst>
          </p:cNvPr>
          <p:cNvSpPr>
            <a:spLocks noGrp="1"/>
          </p:cNvSpPr>
          <p:nvPr>
            <p:ph type="title"/>
          </p:nvPr>
        </p:nvSpPr>
        <p:spPr>
          <a:xfrm>
            <a:off x="495300" y="304800"/>
            <a:ext cx="10668000" cy="1066800"/>
          </a:xfrm>
        </p:spPr>
        <p:txBody>
          <a:bodyPr/>
          <a:lstStyle/>
          <a:p>
            <a:r>
              <a:rPr lang="en-IN" dirty="0"/>
              <a:t>Methodology: </a:t>
            </a:r>
            <a:r>
              <a:rPr lang="en-US" dirty="0"/>
              <a:t>Refactoring and Aligning Interfaces</a:t>
            </a:r>
            <a:endParaRPr lang="en-IN" dirty="0"/>
          </a:p>
        </p:txBody>
      </p:sp>
      <p:sp>
        <p:nvSpPr>
          <p:cNvPr id="3" name="Content Placeholder 2">
            <a:extLst>
              <a:ext uri="{FF2B5EF4-FFF2-40B4-BE49-F238E27FC236}">
                <a16:creationId xmlns:a16="http://schemas.microsoft.com/office/drawing/2014/main" id="{8B09FA52-E22D-B7A2-5695-937164D3E4BE}"/>
              </a:ext>
            </a:extLst>
          </p:cNvPr>
          <p:cNvSpPr>
            <a:spLocks noGrp="1"/>
          </p:cNvSpPr>
          <p:nvPr>
            <p:ph sz="quarter" idx="13"/>
          </p:nvPr>
        </p:nvSpPr>
        <p:spPr>
          <a:xfrm>
            <a:off x="495300" y="1840447"/>
            <a:ext cx="10975340" cy="4540033"/>
          </a:xfrm>
        </p:spPr>
        <p:txBody>
          <a:bodyPr>
            <a:noAutofit/>
          </a:bodyPr>
          <a:lstStyle/>
          <a:p>
            <a:pPr>
              <a:spcBef>
                <a:spcPts val="600"/>
              </a:spcBef>
              <a:spcAft>
                <a:spcPts val="600"/>
              </a:spcAft>
            </a:pPr>
            <a:r>
              <a:rPr lang="en-IN" sz="2100" b="1" dirty="0">
                <a:latin typeface="+mn-lt"/>
              </a:rPr>
              <a:t>SimObject Alignment:</a:t>
            </a:r>
            <a:r>
              <a:rPr lang="en-IN" sz="2100" dirty="0">
                <a:latin typeface="+mn-lt"/>
              </a:rPr>
              <a:t> Refactored accelerator classes to conform with gem5’s latest SimObject conventions, ensuring proper initialization and parameter declaration structures.</a:t>
            </a:r>
          </a:p>
          <a:p>
            <a:pPr>
              <a:spcBef>
                <a:spcPts val="600"/>
              </a:spcBef>
              <a:spcAft>
                <a:spcPts val="600"/>
              </a:spcAft>
            </a:pPr>
            <a:r>
              <a:rPr lang="en-US" sz="2100" b="1" dirty="0">
                <a:latin typeface="+mn-lt"/>
              </a:rPr>
              <a:t>Type-safety Fixes: </a:t>
            </a:r>
            <a:r>
              <a:rPr lang="en-US" sz="2100" dirty="0">
                <a:latin typeface="+mn-lt"/>
              </a:rPr>
              <a:t>Replaced unsafe pointer casts in LLVM instruction simulation with intermediate 32-bit variables. This resolved array bounds and strict aliasing warnings during bitcasting.</a:t>
            </a:r>
            <a:endParaRPr lang="en-IN" sz="2100" dirty="0">
              <a:latin typeface="+mn-lt"/>
            </a:endParaRPr>
          </a:p>
          <a:p>
            <a:pPr>
              <a:spcBef>
                <a:spcPts val="600"/>
              </a:spcBef>
              <a:spcAft>
                <a:spcPts val="600"/>
              </a:spcAft>
            </a:pPr>
            <a:r>
              <a:rPr lang="en-IN" sz="2100" b="1" dirty="0">
                <a:latin typeface="+mn-lt"/>
              </a:rPr>
              <a:t>Latency Generation Standardization: </a:t>
            </a:r>
            <a:r>
              <a:rPr lang="en-IN" sz="2100" dirty="0">
                <a:latin typeface="+mn-lt"/>
              </a:rPr>
              <a:t>Migrated custom random latency utilities to gem5’s standardized random number generation framework for reproducibility and consistency.</a:t>
            </a:r>
          </a:p>
          <a:p>
            <a:pPr>
              <a:spcBef>
                <a:spcPts val="600"/>
              </a:spcBef>
              <a:spcAft>
                <a:spcPts val="600"/>
              </a:spcAft>
            </a:pPr>
            <a:r>
              <a:rPr lang="en-IN" sz="2100" b="1" dirty="0">
                <a:latin typeface="+mn-lt"/>
              </a:rPr>
              <a:t>Address Range Corrections: </a:t>
            </a:r>
            <a:r>
              <a:rPr lang="en-IN" sz="2100" dirty="0">
                <a:latin typeface="+mn-lt"/>
              </a:rPr>
              <a:t>Fixed off-by-one errors in address range definitions for scratchpad and register bank modules to follow gem5’s inclusive-exclusive address semantics.</a:t>
            </a:r>
          </a:p>
          <a:p>
            <a:pPr>
              <a:spcBef>
                <a:spcPts val="600"/>
              </a:spcBef>
              <a:spcAft>
                <a:spcPts val="600"/>
              </a:spcAft>
            </a:pPr>
            <a:r>
              <a:rPr lang="en-IN" sz="2100" b="1" dirty="0">
                <a:latin typeface="+mn-lt"/>
              </a:rPr>
              <a:t>Environment and ISA Configuration Updates: </a:t>
            </a:r>
            <a:r>
              <a:rPr lang="en-IN" sz="2100" dirty="0">
                <a:latin typeface="+mn-lt"/>
              </a:rPr>
              <a:t>Updated build environment handling to align with gem5’s latest ISA-specific configuration mechanism, resolving prior compatibility issues.</a:t>
            </a:r>
          </a:p>
          <a:p>
            <a:pPr>
              <a:spcBef>
                <a:spcPts val="600"/>
              </a:spcBef>
              <a:spcAft>
                <a:spcPts val="600"/>
              </a:spcAft>
            </a:pPr>
            <a:r>
              <a:rPr lang="en-IN" sz="2100" b="1" dirty="0">
                <a:latin typeface="+mn-lt"/>
              </a:rPr>
              <a:t>Build System Integration for LLVM: </a:t>
            </a:r>
            <a:r>
              <a:rPr lang="en-IN" sz="2100" dirty="0">
                <a:latin typeface="+mn-lt"/>
              </a:rPr>
              <a:t>Added dynamic LLVM configuration via llvm-config to gem5’s SCons build system, enabling seamless compilation and linking for datapath simulation</a:t>
            </a:r>
          </a:p>
        </p:txBody>
      </p:sp>
      <p:sp>
        <p:nvSpPr>
          <p:cNvPr id="5" name="Slide Number Placeholder 3">
            <a:extLst>
              <a:ext uri="{FF2B5EF4-FFF2-40B4-BE49-F238E27FC236}">
                <a16:creationId xmlns:a16="http://schemas.microsoft.com/office/drawing/2014/main" id="{DE6B2427-C833-5AB9-E05C-E2EE900F268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173</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5899753"/>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561EF-87E2-DC10-F278-95B71BF729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99DCC5-2AC5-74FF-AA9C-FB77AF9D772A}"/>
              </a:ext>
            </a:extLst>
          </p:cNvPr>
          <p:cNvSpPr>
            <a:spLocks noGrp="1"/>
          </p:cNvSpPr>
          <p:nvPr>
            <p:ph type="title"/>
          </p:nvPr>
        </p:nvSpPr>
        <p:spPr>
          <a:xfrm>
            <a:off x="495300" y="304800"/>
            <a:ext cx="10668000" cy="1066800"/>
          </a:xfrm>
        </p:spPr>
        <p:txBody>
          <a:bodyPr/>
          <a:lstStyle/>
          <a:p>
            <a:r>
              <a:rPr lang="en-IN" dirty="0"/>
              <a:t>Methodology: </a:t>
            </a:r>
            <a:r>
              <a:rPr lang="en-US" dirty="0"/>
              <a:t>Validating Functional Equivalence</a:t>
            </a:r>
            <a:endParaRPr lang="en-IN" dirty="0"/>
          </a:p>
        </p:txBody>
      </p:sp>
      <p:sp>
        <p:nvSpPr>
          <p:cNvPr id="3" name="Content Placeholder 2">
            <a:extLst>
              <a:ext uri="{FF2B5EF4-FFF2-40B4-BE49-F238E27FC236}">
                <a16:creationId xmlns:a16="http://schemas.microsoft.com/office/drawing/2014/main" id="{F7A7B1B8-61F9-8210-4FE4-687CDA1CD9BA}"/>
              </a:ext>
            </a:extLst>
          </p:cNvPr>
          <p:cNvSpPr>
            <a:spLocks noGrp="1"/>
          </p:cNvSpPr>
          <p:nvPr>
            <p:ph sz="quarter" idx="13"/>
          </p:nvPr>
        </p:nvSpPr>
        <p:spPr>
          <a:xfrm>
            <a:off x="495300" y="1840447"/>
            <a:ext cx="10975340" cy="4540033"/>
          </a:xfrm>
        </p:spPr>
        <p:txBody>
          <a:bodyPr>
            <a:normAutofit/>
          </a:bodyPr>
          <a:lstStyle/>
          <a:p>
            <a:pPr>
              <a:spcAft>
                <a:spcPts val="600"/>
              </a:spcAft>
            </a:pPr>
            <a:r>
              <a:rPr lang="en-IN" sz="2400" b="1" dirty="0">
                <a:latin typeface="Calibri "/>
              </a:rPr>
              <a:t>Validated outputs </a:t>
            </a:r>
            <a:r>
              <a:rPr lang="en-IN" sz="2400" dirty="0">
                <a:latin typeface="Calibri "/>
              </a:rPr>
              <a:t>and confirmed functional equivalence</a:t>
            </a:r>
          </a:p>
          <a:p>
            <a:pPr lvl="1">
              <a:spcAft>
                <a:spcPts val="600"/>
              </a:spcAft>
            </a:pPr>
            <a:r>
              <a:rPr lang="en-US" sz="2200" dirty="0">
                <a:latin typeface="+mn-lt"/>
              </a:rPr>
              <a:t>Ensured compliance with gem5’s pre-commit and full regression test suite</a:t>
            </a:r>
          </a:p>
          <a:p>
            <a:pPr lvl="1">
              <a:spcAft>
                <a:spcPts val="600"/>
              </a:spcAft>
            </a:pPr>
            <a:r>
              <a:rPr lang="en-US" sz="2200" dirty="0">
                <a:latin typeface="+mn-lt"/>
              </a:rPr>
              <a:t>Adapted SALAM’s system validation tests; cross-validated outputs against baseline to confirm functional equivalence</a:t>
            </a:r>
            <a:endParaRPr lang="en-IN" sz="2200" dirty="0">
              <a:latin typeface="+mn-lt"/>
            </a:endParaRPr>
          </a:p>
        </p:txBody>
      </p:sp>
      <p:sp>
        <p:nvSpPr>
          <p:cNvPr id="5" name="Slide Number Placeholder 3">
            <a:extLst>
              <a:ext uri="{FF2B5EF4-FFF2-40B4-BE49-F238E27FC236}">
                <a16:creationId xmlns:a16="http://schemas.microsoft.com/office/drawing/2014/main" id="{1BC6AE98-23B3-5573-1AE8-55FEB8F2B63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174</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8256898"/>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95601-94AD-8A4F-EC54-744D4F1102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9098D3-8003-F934-7CA7-1AAAF74A6094}"/>
              </a:ext>
            </a:extLst>
          </p:cNvPr>
          <p:cNvSpPr>
            <a:spLocks noGrp="1"/>
          </p:cNvSpPr>
          <p:nvPr>
            <p:ph type="title"/>
          </p:nvPr>
        </p:nvSpPr>
        <p:spPr>
          <a:xfrm>
            <a:off x="495300" y="304800"/>
            <a:ext cx="10668000" cy="1066800"/>
          </a:xfrm>
        </p:spPr>
        <p:txBody>
          <a:bodyPr/>
          <a:lstStyle/>
          <a:p>
            <a:r>
              <a:rPr lang="en-IN" dirty="0"/>
              <a:t>The Integrated Framework: What it Enables</a:t>
            </a:r>
          </a:p>
        </p:txBody>
      </p:sp>
      <p:sp>
        <p:nvSpPr>
          <p:cNvPr id="3" name="Content Placeholder 2">
            <a:extLst>
              <a:ext uri="{FF2B5EF4-FFF2-40B4-BE49-F238E27FC236}">
                <a16:creationId xmlns:a16="http://schemas.microsoft.com/office/drawing/2014/main" id="{B0A0532D-46A6-C34E-DFAF-BE8C7D2979CB}"/>
              </a:ext>
            </a:extLst>
          </p:cNvPr>
          <p:cNvSpPr>
            <a:spLocks noGrp="1"/>
          </p:cNvSpPr>
          <p:nvPr>
            <p:ph sz="quarter" idx="13"/>
          </p:nvPr>
        </p:nvSpPr>
        <p:spPr>
          <a:xfrm>
            <a:off x="495301" y="1840447"/>
            <a:ext cx="6596379" cy="4540033"/>
          </a:xfrm>
        </p:spPr>
        <p:txBody>
          <a:bodyPr>
            <a:noAutofit/>
          </a:bodyPr>
          <a:lstStyle/>
          <a:p>
            <a:pPr>
              <a:spcAft>
                <a:spcPts val="600"/>
              </a:spcAft>
            </a:pPr>
            <a:r>
              <a:rPr lang="en-IN" sz="2200" b="1" dirty="0">
                <a:latin typeface="+mn-lt"/>
              </a:rPr>
              <a:t>Broader heterogeneity studies</a:t>
            </a:r>
          </a:p>
          <a:p>
            <a:pPr lvl="1">
              <a:spcAft>
                <a:spcPts val="600"/>
              </a:spcAft>
            </a:pPr>
            <a:r>
              <a:rPr lang="en-IN" sz="2000" dirty="0">
                <a:latin typeface="+mn-lt"/>
              </a:rPr>
              <a:t>Co-simulate CPUs, GPUs, and custom accelerators.</a:t>
            </a:r>
          </a:p>
          <a:p>
            <a:pPr lvl="1">
              <a:spcAft>
                <a:spcPts val="600"/>
              </a:spcAft>
            </a:pPr>
            <a:r>
              <a:rPr lang="en-IN" sz="2000" dirty="0">
                <a:latin typeface="+mn-lt"/>
              </a:rPr>
              <a:t>Realistic modeling of heterogeneous systems with diverse compute elements and interactions.</a:t>
            </a:r>
          </a:p>
          <a:p>
            <a:pPr>
              <a:spcAft>
                <a:spcPts val="600"/>
              </a:spcAft>
            </a:pPr>
            <a:r>
              <a:rPr lang="en-IN" sz="2200" b="1" dirty="0">
                <a:latin typeface="+mn-lt"/>
              </a:rPr>
              <a:t>System-level exploration</a:t>
            </a:r>
          </a:p>
          <a:p>
            <a:pPr lvl="1">
              <a:spcAft>
                <a:spcPts val="600"/>
              </a:spcAft>
            </a:pPr>
            <a:r>
              <a:rPr lang="en-IN" sz="2000" dirty="0">
                <a:latin typeface="+mn-lt"/>
              </a:rPr>
              <a:t>Compare static vs dynamic accelerator scheduling, shared vs private local memories.</a:t>
            </a:r>
          </a:p>
          <a:p>
            <a:pPr lvl="1">
              <a:spcAft>
                <a:spcPts val="600"/>
              </a:spcAft>
            </a:pPr>
            <a:r>
              <a:rPr lang="en-IN" sz="2000" dirty="0">
                <a:latin typeface="+mn-lt"/>
              </a:rPr>
              <a:t>Evaluate placement, offloading, and sync strategies.</a:t>
            </a:r>
          </a:p>
          <a:p>
            <a:pPr>
              <a:spcAft>
                <a:spcPts val="600"/>
              </a:spcAft>
            </a:pPr>
            <a:r>
              <a:rPr lang="en-IN" sz="2200" b="1" dirty="0">
                <a:latin typeface="+mn-lt"/>
              </a:rPr>
              <a:t>Domain-specific workload support</a:t>
            </a:r>
          </a:p>
          <a:p>
            <a:pPr lvl="1">
              <a:spcAft>
                <a:spcPts val="600"/>
              </a:spcAft>
            </a:pPr>
            <a:r>
              <a:rPr lang="en-IN" sz="2000" dirty="0">
                <a:latin typeface="+mn-lt"/>
              </a:rPr>
              <a:t>Use built-in benchmark suite for architectural studies.</a:t>
            </a:r>
          </a:p>
          <a:p>
            <a:pPr lvl="1">
              <a:spcAft>
                <a:spcPts val="600"/>
              </a:spcAft>
            </a:pPr>
            <a:r>
              <a:rPr lang="en-IN" sz="2000" dirty="0">
                <a:latin typeface="+mn-lt"/>
              </a:rPr>
              <a:t>Model and study new workloads of interest.</a:t>
            </a:r>
          </a:p>
          <a:p>
            <a:pPr marL="457200" lvl="1" indent="0">
              <a:spcAft>
                <a:spcPts val="600"/>
              </a:spcAft>
              <a:buNone/>
            </a:pPr>
            <a:endParaRPr lang="en-IN" sz="2200" dirty="0">
              <a:latin typeface="+mn-lt"/>
            </a:endParaRPr>
          </a:p>
        </p:txBody>
      </p:sp>
      <p:pic>
        <p:nvPicPr>
          <p:cNvPr id="5" name="Picture 4">
            <a:extLst>
              <a:ext uri="{FF2B5EF4-FFF2-40B4-BE49-F238E27FC236}">
                <a16:creationId xmlns:a16="http://schemas.microsoft.com/office/drawing/2014/main" id="{E7076439-62E1-16BB-AE53-70D44F5DBEED}"/>
              </a:ext>
            </a:extLst>
          </p:cNvPr>
          <p:cNvPicPr/>
          <p:nvPr/>
        </p:nvPicPr>
        <p:blipFill>
          <a:blip r:embed="rId3"/>
          <a:srcRect l="31417" t="5778" r="24584" b="2370"/>
          <a:stretch>
            <a:fillRect/>
          </a:stretch>
        </p:blipFill>
        <p:spPr>
          <a:xfrm rot="5400000">
            <a:off x="7321023" y="1611103"/>
            <a:ext cx="4235234" cy="4693920"/>
          </a:xfrm>
          <a:prstGeom prst="rect">
            <a:avLst/>
          </a:prstGeom>
        </p:spPr>
      </p:pic>
      <p:sp>
        <p:nvSpPr>
          <p:cNvPr id="6" name="Slide Number Placeholder 3">
            <a:extLst>
              <a:ext uri="{FF2B5EF4-FFF2-40B4-BE49-F238E27FC236}">
                <a16:creationId xmlns:a16="http://schemas.microsoft.com/office/drawing/2014/main" id="{DBEBB1F7-E9E5-F1AF-840D-4F6AF2BD32E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175</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896147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13F5CB-8CE1-EC84-9157-D14AE858A3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B2FB51-5289-C353-48D0-04409553AC5A}"/>
              </a:ext>
            </a:extLst>
          </p:cNvPr>
          <p:cNvSpPr>
            <a:spLocks noGrp="1"/>
          </p:cNvSpPr>
          <p:nvPr>
            <p:ph type="title"/>
          </p:nvPr>
        </p:nvSpPr>
        <p:spPr>
          <a:xfrm>
            <a:off x="495300" y="304800"/>
            <a:ext cx="10668000" cy="1066800"/>
          </a:xfrm>
        </p:spPr>
        <p:txBody>
          <a:bodyPr/>
          <a:lstStyle/>
          <a:p>
            <a:r>
              <a:rPr lang="en-IN" dirty="0"/>
              <a:t>Modeling and Simulating an Accelerator </a:t>
            </a:r>
          </a:p>
        </p:txBody>
      </p:sp>
      <p:sp>
        <p:nvSpPr>
          <p:cNvPr id="6" name="Rectangle 5">
            <a:extLst>
              <a:ext uri="{FF2B5EF4-FFF2-40B4-BE49-F238E27FC236}">
                <a16:creationId xmlns:a16="http://schemas.microsoft.com/office/drawing/2014/main" id="{CE8607B1-417E-2DBB-ED5D-D02B33B5A281}"/>
              </a:ext>
            </a:extLst>
          </p:cNvPr>
          <p:cNvSpPr/>
          <p:nvPr/>
        </p:nvSpPr>
        <p:spPr>
          <a:xfrm>
            <a:off x="495300" y="3356742"/>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C/C++ Functional Description of Acc. System</a:t>
            </a:r>
          </a:p>
        </p:txBody>
      </p:sp>
      <p:sp>
        <p:nvSpPr>
          <p:cNvPr id="9" name="Rectangle 8">
            <a:extLst>
              <a:ext uri="{FF2B5EF4-FFF2-40B4-BE49-F238E27FC236}">
                <a16:creationId xmlns:a16="http://schemas.microsoft.com/office/drawing/2014/main" id="{9ED2ECF1-847C-D9F5-3EB8-84DDBD5DC83D}"/>
              </a:ext>
            </a:extLst>
          </p:cNvPr>
          <p:cNvSpPr/>
          <p:nvPr/>
        </p:nvSpPr>
        <p:spPr>
          <a:xfrm>
            <a:off x="3245434" y="337907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LLVM Intermediate Representation </a:t>
            </a:r>
          </a:p>
        </p:txBody>
      </p:sp>
      <p:sp>
        <p:nvSpPr>
          <p:cNvPr id="16" name="Arrow: Right 15">
            <a:extLst>
              <a:ext uri="{FF2B5EF4-FFF2-40B4-BE49-F238E27FC236}">
                <a16:creationId xmlns:a16="http://schemas.microsoft.com/office/drawing/2014/main" id="{BA0C6DD0-9169-371B-9C02-D47848D6EC7E}"/>
              </a:ext>
            </a:extLst>
          </p:cNvPr>
          <p:cNvSpPr/>
          <p:nvPr/>
        </p:nvSpPr>
        <p:spPr>
          <a:xfrm>
            <a:off x="2638915" y="3792870"/>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3" name="Slide Number Placeholder 3">
            <a:extLst>
              <a:ext uri="{FF2B5EF4-FFF2-40B4-BE49-F238E27FC236}">
                <a16:creationId xmlns:a16="http://schemas.microsoft.com/office/drawing/2014/main" id="{9BA1EB09-A75E-EDCA-D9D1-0526BF7FE04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176</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4941337"/>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CEFD0-B514-62B5-4B5C-34E44A3B62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3C4EDB-1A54-9455-C4FF-3D4801DB400E}"/>
              </a:ext>
            </a:extLst>
          </p:cNvPr>
          <p:cNvSpPr>
            <a:spLocks noGrp="1"/>
          </p:cNvSpPr>
          <p:nvPr>
            <p:ph type="title"/>
          </p:nvPr>
        </p:nvSpPr>
        <p:spPr>
          <a:xfrm>
            <a:off x="495300" y="304800"/>
            <a:ext cx="10668000" cy="1066800"/>
          </a:xfrm>
        </p:spPr>
        <p:txBody>
          <a:bodyPr/>
          <a:lstStyle/>
          <a:p>
            <a:r>
              <a:rPr lang="en-IN" dirty="0"/>
              <a:t>Modeling and Simulating an Accelerator </a:t>
            </a:r>
          </a:p>
        </p:txBody>
      </p:sp>
      <p:sp>
        <p:nvSpPr>
          <p:cNvPr id="6" name="Rectangle 5">
            <a:extLst>
              <a:ext uri="{FF2B5EF4-FFF2-40B4-BE49-F238E27FC236}">
                <a16:creationId xmlns:a16="http://schemas.microsoft.com/office/drawing/2014/main" id="{D5C55D53-1BCC-53AD-8632-02634F25855F}"/>
              </a:ext>
            </a:extLst>
          </p:cNvPr>
          <p:cNvSpPr/>
          <p:nvPr/>
        </p:nvSpPr>
        <p:spPr>
          <a:xfrm>
            <a:off x="495300" y="3356742"/>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C/C++ Functional Description of Acc. System</a:t>
            </a:r>
          </a:p>
        </p:txBody>
      </p:sp>
      <p:sp>
        <p:nvSpPr>
          <p:cNvPr id="9" name="Rectangle 8">
            <a:extLst>
              <a:ext uri="{FF2B5EF4-FFF2-40B4-BE49-F238E27FC236}">
                <a16:creationId xmlns:a16="http://schemas.microsoft.com/office/drawing/2014/main" id="{392EE221-E1CA-46AF-33D8-F0D8FBB6F05C}"/>
              </a:ext>
            </a:extLst>
          </p:cNvPr>
          <p:cNvSpPr/>
          <p:nvPr/>
        </p:nvSpPr>
        <p:spPr>
          <a:xfrm>
            <a:off x="3245434" y="337907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LLVM Intermediate Representation </a:t>
            </a:r>
          </a:p>
        </p:txBody>
      </p:sp>
      <p:sp>
        <p:nvSpPr>
          <p:cNvPr id="10" name="Rectangle 9">
            <a:extLst>
              <a:ext uri="{FF2B5EF4-FFF2-40B4-BE49-F238E27FC236}">
                <a16:creationId xmlns:a16="http://schemas.microsoft.com/office/drawing/2014/main" id="{40990E87-ADC5-3D0F-7128-6E2D01CD9B04}"/>
              </a:ext>
            </a:extLst>
          </p:cNvPr>
          <p:cNvSpPr/>
          <p:nvPr/>
        </p:nvSpPr>
        <p:spPr>
          <a:xfrm>
            <a:off x="3288124" y="4968277"/>
            <a:ext cx="1846713"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Hardware Profile Generated at Design Time</a:t>
            </a:r>
          </a:p>
        </p:txBody>
      </p:sp>
      <p:sp>
        <p:nvSpPr>
          <p:cNvPr id="11" name="Rectangle 10">
            <a:extLst>
              <a:ext uri="{FF2B5EF4-FFF2-40B4-BE49-F238E27FC236}">
                <a16:creationId xmlns:a16="http://schemas.microsoft.com/office/drawing/2014/main" id="{D451DCBB-B005-4433-E829-57D7AA0D07D8}"/>
              </a:ext>
            </a:extLst>
          </p:cNvPr>
          <p:cNvSpPr/>
          <p:nvPr/>
        </p:nvSpPr>
        <p:spPr>
          <a:xfrm>
            <a:off x="3238500" y="1611310"/>
            <a:ext cx="2032000" cy="12436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System-level Description (AccCluster, DMA, SPM)</a:t>
            </a:r>
          </a:p>
        </p:txBody>
      </p:sp>
      <p:sp>
        <p:nvSpPr>
          <p:cNvPr id="13" name="Cross 12">
            <a:extLst>
              <a:ext uri="{FF2B5EF4-FFF2-40B4-BE49-F238E27FC236}">
                <a16:creationId xmlns:a16="http://schemas.microsoft.com/office/drawing/2014/main" id="{6064234D-E8B2-6B88-A3FF-7C5453AFCF13}"/>
              </a:ext>
            </a:extLst>
          </p:cNvPr>
          <p:cNvSpPr/>
          <p:nvPr/>
        </p:nvSpPr>
        <p:spPr>
          <a:xfrm>
            <a:off x="4047727" y="2919259"/>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5" name="Cross 14">
            <a:extLst>
              <a:ext uri="{FF2B5EF4-FFF2-40B4-BE49-F238E27FC236}">
                <a16:creationId xmlns:a16="http://schemas.microsoft.com/office/drawing/2014/main" id="{E5A56E51-B026-A8C0-D6A6-F629599890C0}"/>
              </a:ext>
            </a:extLst>
          </p:cNvPr>
          <p:cNvSpPr/>
          <p:nvPr/>
        </p:nvSpPr>
        <p:spPr>
          <a:xfrm>
            <a:off x="4047729" y="4510317"/>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6" name="Arrow: Right 15">
            <a:extLst>
              <a:ext uri="{FF2B5EF4-FFF2-40B4-BE49-F238E27FC236}">
                <a16:creationId xmlns:a16="http://schemas.microsoft.com/office/drawing/2014/main" id="{7099A7FC-2D78-49DA-D673-0B06E2EA1067}"/>
              </a:ext>
            </a:extLst>
          </p:cNvPr>
          <p:cNvSpPr/>
          <p:nvPr/>
        </p:nvSpPr>
        <p:spPr>
          <a:xfrm>
            <a:off x="2638915" y="3792870"/>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3" name="Slide Number Placeholder 3">
            <a:extLst>
              <a:ext uri="{FF2B5EF4-FFF2-40B4-BE49-F238E27FC236}">
                <a16:creationId xmlns:a16="http://schemas.microsoft.com/office/drawing/2014/main" id="{662CFFE5-63C4-CA86-8830-AE4D201C278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177</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6733228"/>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CC0F65-A287-80D6-1990-42E20370B5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67D5EF-4472-3CA6-DC83-CAF7289C9400}"/>
              </a:ext>
            </a:extLst>
          </p:cNvPr>
          <p:cNvSpPr>
            <a:spLocks noGrp="1"/>
          </p:cNvSpPr>
          <p:nvPr>
            <p:ph type="title"/>
          </p:nvPr>
        </p:nvSpPr>
        <p:spPr>
          <a:xfrm>
            <a:off x="495300" y="304800"/>
            <a:ext cx="10668000" cy="1066800"/>
          </a:xfrm>
        </p:spPr>
        <p:txBody>
          <a:bodyPr/>
          <a:lstStyle/>
          <a:p>
            <a:r>
              <a:rPr lang="en-IN" dirty="0"/>
              <a:t>Modeling and Simulating an Accelerator </a:t>
            </a:r>
          </a:p>
        </p:txBody>
      </p:sp>
      <p:sp>
        <p:nvSpPr>
          <p:cNvPr id="6" name="Rectangle 5">
            <a:extLst>
              <a:ext uri="{FF2B5EF4-FFF2-40B4-BE49-F238E27FC236}">
                <a16:creationId xmlns:a16="http://schemas.microsoft.com/office/drawing/2014/main" id="{D8A28043-E732-C30E-59AA-9B5AD0ED1EFF}"/>
              </a:ext>
            </a:extLst>
          </p:cNvPr>
          <p:cNvSpPr/>
          <p:nvPr/>
        </p:nvSpPr>
        <p:spPr>
          <a:xfrm>
            <a:off x="495300" y="3356742"/>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C/C++ Functional Description of Acc. System</a:t>
            </a:r>
          </a:p>
        </p:txBody>
      </p:sp>
      <p:sp>
        <p:nvSpPr>
          <p:cNvPr id="9" name="Rectangle 8">
            <a:extLst>
              <a:ext uri="{FF2B5EF4-FFF2-40B4-BE49-F238E27FC236}">
                <a16:creationId xmlns:a16="http://schemas.microsoft.com/office/drawing/2014/main" id="{709BE074-9AD1-6C55-B105-0FA8345EB269}"/>
              </a:ext>
            </a:extLst>
          </p:cNvPr>
          <p:cNvSpPr/>
          <p:nvPr/>
        </p:nvSpPr>
        <p:spPr>
          <a:xfrm>
            <a:off x="3245434" y="337907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LLVM Intermediate Representation </a:t>
            </a:r>
          </a:p>
        </p:txBody>
      </p:sp>
      <p:sp>
        <p:nvSpPr>
          <p:cNvPr id="10" name="Rectangle 9">
            <a:extLst>
              <a:ext uri="{FF2B5EF4-FFF2-40B4-BE49-F238E27FC236}">
                <a16:creationId xmlns:a16="http://schemas.microsoft.com/office/drawing/2014/main" id="{567A8C20-A5A9-C66F-D39F-D9C6439A5211}"/>
              </a:ext>
            </a:extLst>
          </p:cNvPr>
          <p:cNvSpPr/>
          <p:nvPr/>
        </p:nvSpPr>
        <p:spPr>
          <a:xfrm>
            <a:off x="3288124" y="4968277"/>
            <a:ext cx="1846713"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Hardware Profile Generated at Design Time</a:t>
            </a:r>
          </a:p>
        </p:txBody>
      </p:sp>
      <p:sp>
        <p:nvSpPr>
          <p:cNvPr id="11" name="Rectangle 10">
            <a:extLst>
              <a:ext uri="{FF2B5EF4-FFF2-40B4-BE49-F238E27FC236}">
                <a16:creationId xmlns:a16="http://schemas.microsoft.com/office/drawing/2014/main" id="{DF05753E-2781-D3F2-74A7-74738B8A37F0}"/>
              </a:ext>
            </a:extLst>
          </p:cNvPr>
          <p:cNvSpPr/>
          <p:nvPr/>
        </p:nvSpPr>
        <p:spPr>
          <a:xfrm>
            <a:off x="3238500" y="1611310"/>
            <a:ext cx="2032000" cy="12436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System-level Description (AccCluster, DMA, SPM)</a:t>
            </a:r>
          </a:p>
        </p:txBody>
      </p:sp>
      <p:sp>
        <p:nvSpPr>
          <p:cNvPr id="12" name="Rectangle 11">
            <a:extLst>
              <a:ext uri="{FF2B5EF4-FFF2-40B4-BE49-F238E27FC236}">
                <a16:creationId xmlns:a16="http://schemas.microsoft.com/office/drawing/2014/main" id="{CF2DCB58-6EC2-D0A7-74A9-6827561F433E}"/>
              </a:ext>
            </a:extLst>
          </p:cNvPr>
          <p:cNvSpPr/>
          <p:nvPr/>
        </p:nvSpPr>
        <p:spPr>
          <a:xfrm>
            <a:off x="6440387" y="169974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Host-side Program that launches and monitors the Acc.</a:t>
            </a:r>
          </a:p>
        </p:txBody>
      </p:sp>
      <p:sp>
        <p:nvSpPr>
          <p:cNvPr id="13" name="Cross 12">
            <a:extLst>
              <a:ext uri="{FF2B5EF4-FFF2-40B4-BE49-F238E27FC236}">
                <a16:creationId xmlns:a16="http://schemas.microsoft.com/office/drawing/2014/main" id="{27D48DE6-DEB9-2CED-6F29-EE0D6E2063EC}"/>
              </a:ext>
            </a:extLst>
          </p:cNvPr>
          <p:cNvSpPr/>
          <p:nvPr/>
        </p:nvSpPr>
        <p:spPr>
          <a:xfrm>
            <a:off x="4047727" y="2919259"/>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5" name="Cross 14">
            <a:extLst>
              <a:ext uri="{FF2B5EF4-FFF2-40B4-BE49-F238E27FC236}">
                <a16:creationId xmlns:a16="http://schemas.microsoft.com/office/drawing/2014/main" id="{20FE9A7E-1546-3905-25D9-0E1FC07C9620}"/>
              </a:ext>
            </a:extLst>
          </p:cNvPr>
          <p:cNvSpPr/>
          <p:nvPr/>
        </p:nvSpPr>
        <p:spPr>
          <a:xfrm>
            <a:off x="4047729" y="4510317"/>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6" name="Arrow: Right 15">
            <a:extLst>
              <a:ext uri="{FF2B5EF4-FFF2-40B4-BE49-F238E27FC236}">
                <a16:creationId xmlns:a16="http://schemas.microsoft.com/office/drawing/2014/main" id="{22396832-D747-75AD-AF48-98B03B659338}"/>
              </a:ext>
            </a:extLst>
          </p:cNvPr>
          <p:cNvSpPr/>
          <p:nvPr/>
        </p:nvSpPr>
        <p:spPr>
          <a:xfrm>
            <a:off x="2638915" y="3792870"/>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3" name="Slide Number Placeholder 3">
            <a:extLst>
              <a:ext uri="{FF2B5EF4-FFF2-40B4-BE49-F238E27FC236}">
                <a16:creationId xmlns:a16="http://schemas.microsoft.com/office/drawing/2014/main" id="{DD8A01A6-FA8C-F502-4218-582DFCCB8CC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178</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717544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EF0A6-F00C-8AAE-411F-42E20CDFD3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F421C3-9AFA-0550-F4ED-5B32BE4B8132}"/>
              </a:ext>
            </a:extLst>
          </p:cNvPr>
          <p:cNvSpPr>
            <a:spLocks noGrp="1"/>
          </p:cNvSpPr>
          <p:nvPr>
            <p:ph type="title"/>
          </p:nvPr>
        </p:nvSpPr>
        <p:spPr>
          <a:xfrm>
            <a:off x="495300" y="304800"/>
            <a:ext cx="10668000" cy="1066800"/>
          </a:xfrm>
        </p:spPr>
        <p:txBody>
          <a:bodyPr/>
          <a:lstStyle/>
          <a:p>
            <a:r>
              <a:rPr lang="en-IN" dirty="0"/>
              <a:t>Modeling and Simulating an Accelerator </a:t>
            </a:r>
          </a:p>
        </p:txBody>
      </p:sp>
      <p:sp>
        <p:nvSpPr>
          <p:cNvPr id="6" name="Rectangle 5">
            <a:extLst>
              <a:ext uri="{FF2B5EF4-FFF2-40B4-BE49-F238E27FC236}">
                <a16:creationId xmlns:a16="http://schemas.microsoft.com/office/drawing/2014/main" id="{7AAE8E9B-89D3-2AD7-185C-F59F8DD52FCF}"/>
              </a:ext>
            </a:extLst>
          </p:cNvPr>
          <p:cNvSpPr/>
          <p:nvPr/>
        </p:nvSpPr>
        <p:spPr>
          <a:xfrm>
            <a:off x="495300" y="3356742"/>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C/C++ Functional Description of Acc. System</a:t>
            </a:r>
          </a:p>
        </p:txBody>
      </p:sp>
      <p:sp>
        <p:nvSpPr>
          <p:cNvPr id="9" name="Rectangle 8">
            <a:extLst>
              <a:ext uri="{FF2B5EF4-FFF2-40B4-BE49-F238E27FC236}">
                <a16:creationId xmlns:a16="http://schemas.microsoft.com/office/drawing/2014/main" id="{A6C97464-DDF9-4C06-7095-00F0A0F10152}"/>
              </a:ext>
            </a:extLst>
          </p:cNvPr>
          <p:cNvSpPr/>
          <p:nvPr/>
        </p:nvSpPr>
        <p:spPr>
          <a:xfrm>
            <a:off x="3245434" y="337907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LLVM Intermediate Representation </a:t>
            </a:r>
          </a:p>
        </p:txBody>
      </p:sp>
      <p:sp>
        <p:nvSpPr>
          <p:cNvPr id="10" name="Rectangle 9">
            <a:extLst>
              <a:ext uri="{FF2B5EF4-FFF2-40B4-BE49-F238E27FC236}">
                <a16:creationId xmlns:a16="http://schemas.microsoft.com/office/drawing/2014/main" id="{D89A1450-9FC0-4A98-83FB-0FDCC2B93F38}"/>
              </a:ext>
            </a:extLst>
          </p:cNvPr>
          <p:cNvSpPr/>
          <p:nvPr/>
        </p:nvSpPr>
        <p:spPr>
          <a:xfrm>
            <a:off x="3288124" y="4968277"/>
            <a:ext cx="1846713"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Hardware Profile Generated at Design Time</a:t>
            </a:r>
          </a:p>
        </p:txBody>
      </p:sp>
      <p:sp>
        <p:nvSpPr>
          <p:cNvPr id="11" name="Rectangle 10">
            <a:extLst>
              <a:ext uri="{FF2B5EF4-FFF2-40B4-BE49-F238E27FC236}">
                <a16:creationId xmlns:a16="http://schemas.microsoft.com/office/drawing/2014/main" id="{976FD010-4736-AB90-E860-464043897B3D}"/>
              </a:ext>
            </a:extLst>
          </p:cNvPr>
          <p:cNvSpPr/>
          <p:nvPr/>
        </p:nvSpPr>
        <p:spPr>
          <a:xfrm>
            <a:off x="3238500" y="1611310"/>
            <a:ext cx="2032000" cy="12436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System-level Description (AccCluster, DMA, SPM)</a:t>
            </a:r>
          </a:p>
        </p:txBody>
      </p:sp>
      <p:sp>
        <p:nvSpPr>
          <p:cNvPr id="12" name="Rectangle 11">
            <a:extLst>
              <a:ext uri="{FF2B5EF4-FFF2-40B4-BE49-F238E27FC236}">
                <a16:creationId xmlns:a16="http://schemas.microsoft.com/office/drawing/2014/main" id="{CFFD14CC-DE58-AE4A-6FF8-5CC2953C6D01}"/>
              </a:ext>
            </a:extLst>
          </p:cNvPr>
          <p:cNvSpPr/>
          <p:nvPr/>
        </p:nvSpPr>
        <p:spPr>
          <a:xfrm>
            <a:off x="6440387" y="169974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Host-side Program that launches and monitors the Acc.</a:t>
            </a:r>
          </a:p>
        </p:txBody>
      </p:sp>
      <p:sp>
        <p:nvSpPr>
          <p:cNvPr id="13" name="Cross 12">
            <a:extLst>
              <a:ext uri="{FF2B5EF4-FFF2-40B4-BE49-F238E27FC236}">
                <a16:creationId xmlns:a16="http://schemas.microsoft.com/office/drawing/2014/main" id="{5AB7D265-60FE-631A-DF58-B7CA437D939A}"/>
              </a:ext>
            </a:extLst>
          </p:cNvPr>
          <p:cNvSpPr/>
          <p:nvPr/>
        </p:nvSpPr>
        <p:spPr>
          <a:xfrm>
            <a:off x="4047727" y="2919259"/>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5" name="Cross 14">
            <a:extLst>
              <a:ext uri="{FF2B5EF4-FFF2-40B4-BE49-F238E27FC236}">
                <a16:creationId xmlns:a16="http://schemas.microsoft.com/office/drawing/2014/main" id="{2C34457D-E0A4-8D9B-AB79-D51E6199AC00}"/>
              </a:ext>
            </a:extLst>
          </p:cNvPr>
          <p:cNvSpPr/>
          <p:nvPr/>
        </p:nvSpPr>
        <p:spPr>
          <a:xfrm>
            <a:off x="4047729" y="4510317"/>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6" name="Arrow: Right 15">
            <a:extLst>
              <a:ext uri="{FF2B5EF4-FFF2-40B4-BE49-F238E27FC236}">
                <a16:creationId xmlns:a16="http://schemas.microsoft.com/office/drawing/2014/main" id="{EB4A2EC2-8B1A-07D4-EBEC-31F32B7B667F}"/>
              </a:ext>
            </a:extLst>
          </p:cNvPr>
          <p:cNvSpPr/>
          <p:nvPr/>
        </p:nvSpPr>
        <p:spPr>
          <a:xfrm>
            <a:off x="2638915" y="3792870"/>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7" name="Rectangle: Rounded Corners 16">
            <a:extLst>
              <a:ext uri="{FF2B5EF4-FFF2-40B4-BE49-F238E27FC236}">
                <a16:creationId xmlns:a16="http://schemas.microsoft.com/office/drawing/2014/main" id="{EE1A2AC0-BBA7-E062-C6CE-72FC52DF6AFD}"/>
              </a:ext>
            </a:extLst>
          </p:cNvPr>
          <p:cNvSpPr/>
          <p:nvPr/>
        </p:nvSpPr>
        <p:spPr>
          <a:xfrm>
            <a:off x="6218501" y="3309223"/>
            <a:ext cx="2475773" cy="116183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Host-Accelerator System Model</a:t>
            </a:r>
          </a:p>
        </p:txBody>
      </p:sp>
      <p:sp>
        <p:nvSpPr>
          <p:cNvPr id="18" name="Arrow: Right 17">
            <a:extLst>
              <a:ext uri="{FF2B5EF4-FFF2-40B4-BE49-F238E27FC236}">
                <a16:creationId xmlns:a16="http://schemas.microsoft.com/office/drawing/2014/main" id="{798EE2CE-A129-A2C6-5FAC-082B5AB86CC8}"/>
              </a:ext>
            </a:extLst>
          </p:cNvPr>
          <p:cNvSpPr/>
          <p:nvPr/>
        </p:nvSpPr>
        <p:spPr>
          <a:xfrm>
            <a:off x="5462667" y="3774476"/>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20" name="Arrow: Right 19">
            <a:extLst>
              <a:ext uri="{FF2B5EF4-FFF2-40B4-BE49-F238E27FC236}">
                <a16:creationId xmlns:a16="http://schemas.microsoft.com/office/drawing/2014/main" id="{6457E6D1-8ECC-B9D4-1809-564CF65A6F75}"/>
              </a:ext>
            </a:extLst>
          </p:cNvPr>
          <p:cNvSpPr/>
          <p:nvPr/>
        </p:nvSpPr>
        <p:spPr>
          <a:xfrm rot="16200000" flipH="1">
            <a:off x="7254695" y="2959402"/>
            <a:ext cx="403385" cy="194546"/>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3" name="Slide Number Placeholder 3">
            <a:extLst>
              <a:ext uri="{FF2B5EF4-FFF2-40B4-BE49-F238E27FC236}">
                <a16:creationId xmlns:a16="http://schemas.microsoft.com/office/drawing/2014/main" id="{FF66BFEE-78B7-3C12-7983-FE55720FB87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179</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4789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3C55D-7631-488D-AE24-78E9D2830018}"/>
              </a:ext>
            </a:extLst>
          </p:cNvPr>
          <p:cNvSpPr>
            <a:spLocks noGrp="1"/>
          </p:cNvSpPr>
          <p:nvPr>
            <p:ph type="title"/>
          </p:nvPr>
        </p:nvSpPr>
        <p:spPr>
          <a:xfrm>
            <a:off x="608635" y="0"/>
            <a:ext cx="10971213" cy="1143000"/>
          </a:xfrm>
        </p:spPr>
        <p:txBody>
          <a:bodyPr/>
          <a:lstStyle/>
          <a:p>
            <a:r>
              <a:rPr lang="en-US" dirty="0"/>
              <a:t>Conclusions &amp; Future Work</a:t>
            </a:r>
          </a:p>
        </p:txBody>
      </p:sp>
      <p:sp>
        <p:nvSpPr>
          <p:cNvPr id="3" name="Content Placeholder 2">
            <a:extLst>
              <a:ext uri="{FF2B5EF4-FFF2-40B4-BE49-F238E27FC236}">
                <a16:creationId xmlns:a16="http://schemas.microsoft.com/office/drawing/2014/main" id="{86FCED41-5E2C-4F16-B72C-E7860C9E8BCC}"/>
              </a:ext>
            </a:extLst>
          </p:cNvPr>
          <p:cNvSpPr>
            <a:spLocks noGrp="1"/>
          </p:cNvSpPr>
          <p:nvPr>
            <p:ph idx="1"/>
          </p:nvPr>
        </p:nvSpPr>
        <p:spPr>
          <a:xfrm>
            <a:off x="457200" y="990599"/>
            <a:ext cx="11429999" cy="5730875"/>
          </a:xfrm>
        </p:spPr>
        <p:txBody>
          <a:bodyPr/>
          <a:lstStyle/>
          <a:p>
            <a:pPr marL="355591" marR="287013" indent="-342892">
              <a:buSzPct val="111538"/>
              <a:buFont typeface="Microsoft Sans Serif"/>
              <a:buChar char="•"/>
              <a:tabLst>
                <a:tab pos="355591" algn="l"/>
              </a:tabLst>
            </a:pPr>
            <a:r>
              <a:rPr lang="en-US" sz="2600" spc="-15" dirty="0">
                <a:solidFill>
                  <a:srgbClr val="000000"/>
                </a:solidFill>
                <a:latin typeface="+mj-lt"/>
                <a:cs typeface="Tahoma"/>
              </a:rPr>
              <a:t>Future systems need high fidelity tools for early design-stage exploration</a:t>
            </a:r>
          </a:p>
          <a:p>
            <a:pPr marL="355591" marR="287013" indent="-342892">
              <a:buSzPct val="111538"/>
              <a:buFont typeface="Microsoft Sans Serif"/>
              <a:buChar char="•"/>
              <a:tabLst>
                <a:tab pos="355591" algn="l"/>
              </a:tabLst>
            </a:pPr>
            <a:r>
              <a:rPr lang="en-US" sz="2600" spc="-15" dirty="0">
                <a:solidFill>
                  <a:srgbClr val="000000"/>
                </a:solidFill>
                <a:latin typeface="+mj-lt"/>
                <a:cs typeface="Tahoma"/>
              </a:rPr>
              <a:t>Challenges:</a:t>
            </a:r>
          </a:p>
          <a:p>
            <a:pPr marL="812791" marR="287013" lvl="1" indent="-342892">
              <a:buSzPct val="111538"/>
              <a:buFont typeface="Microsoft Sans Serif"/>
              <a:buChar char="•"/>
              <a:tabLst>
                <a:tab pos="355591" algn="l"/>
              </a:tabLst>
            </a:pPr>
            <a:r>
              <a:rPr lang="en-US" sz="2200" spc="-15" dirty="0">
                <a:solidFill>
                  <a:srgbClr val="000000"/>
                </a:solidFill>
                <a:latin typeface="+mj-lt"/>
                <a:cs typeface="Tahoma"/>
              </a:rPr>
              <a:t>Applications (especially ML) increasingly diverse, scaling voraciously</a:t>
            </a:r>
          </a:p>
          <a:p>
            <a:pPr marL="812791" marR="287013" lvl="1" indent="-342892">
              <a:buSzPct val="111538"/>
              <a:buFont typeface="Microsoft Sans Serif"/>
              <a:buChar char="•"/>
              <a:tabLst>
                <a:tab pos="355591" algn="l"/>
              </a:tabLst>
            </a:pPr>
            <a:r>
              <a:rPr lang="en-US" sz="2200" spc="-15" dirty="0">
                <a:solidFill>
                  <a:srgbClr val="000000"/>
                </a:solidFill>
                <a:latin typeface="+mj-lt"/>
                <a:cs typeface="Tahoma"/>
              </a:rPr>
              <a:t>Detailed (e.g., cycle-level) full stack simulation is very slow</a:t>
            </a:r>
          </a:p>
          <a:p>
            <a:pPr marL="812791" marR="287013" lvl="1" indent="-342892">
              <a:buSzPct val="111538"/>
              <a:buFont typeface="Microsoft Sans Serif"/>
              <a:buChar char="•"/>
              <a:tabLst>
                <a:tab pos="355591" algn="l"/>
              </a:tabLst>
            </a:pPr>
            <a:r>
              <a:rPr lang="en-US" sz="2200" spc="-15" dirty="0">
                <a:solidFill>
                  <a:srgbClr val="000000"/>
                </a:solidFill>
                <a:latin typeface="+mj-lt"/>
                <a:cs typeface="Tahoma"/>
              </a:rPr>
              <a:t>Emerging technologies like chiplets poorly supported in SOTA tools like gem5</a:t>
            </a:r>
          </a:p>
          <a:p>
            <a:pPr marL="812791" marR="287013" lvl="1" indent="-342892">
              <a:buSzPct val="111538"/>
              <a:buFont typeface="Microsoft Sans Serif"/>
              <a:buChar char="•"/>
              <a:tabLst>
                <a:tab pos="355591" algn="l"/>
              </a:tabLst>
            </a:pPr>
            <a:r>
              <a:rPr lang="en-US" sz="2200" spc="-15" dirty="0">
                <a:solidFill>
                  <a:srgbClr val="000000"/>
                </a:solidFill>
                <a:latin typeface="+mj-lt"/>
                <a:cs typeface="Tahoma"/>
              </a:rPr>
              <a:t>Architectures becoming increasingly heterogeneous</a:t>
            </a:r>
          </a:p>
          <a:p>
            <a:pPr marL="355591" marR="287013" indent="-342892">
              <a:buSzPct val="111538"/>
              <a:buFont typeface="Microsoft Sans Serif"/>
              <a:buChar char="•"/>
              <a:tabLst>
                <a:tab pos="355591" algn="l"/>
              </a:tabLst>
            </a:pPr>
            <a:r>
              <a:rPr lang="en-US" sz="2600" spc="-15" dirty="0">
                <a:solidFill>
                  <a:srgbClr val="000000"/>
                </a:solidFill>
                <a:latin typeface="+mj-lt"/>
                <a:cs typeface="Tahoma"/>
              </a:rPr>
              <a:t>Our Approach:</a:t>
            </a:r>
          </a:p>
          <a:p>
            <a:pPr marL="812791" marR="287013" lvl="1" indent="-342892">
              <a:buSzPct val="111538"/>
              <a:buFont typeface="Microsoft Sans Serif"/>
              <a:buChar char="•"/>
              <a:tabLst>
                <a:tab pos="355591" algn="l"/>
              </a:tabLst>
            </a:pPr>
            <a:r>
              <a:rPr lang="en-US" sz="2200" spc="-15" dirty="0">
                <a:solidFill>
                  <a:srgbClr val="000000"/>
                </a:solidFill>
                <a:latin typeface="+mj-lt"/>
                <a:cs typeface="Tahoma"/>
              </a:rPr>
              <a:t>Enhance gem5 to run modern GPU/accel apps with high fidelity on SOTA models</a:t>
            </a:r>
          </a:p>
          <a:p>
            <a:pPr marL="812791" marR="287013" lvl="1" indent="-342892">
              <a:buSzPct val="111538"/>
              <a:buFont typeface="Microsoft Sans Serif"/>
              <a:buChar char="•"/>
              <a:tabLst>
                <a:tab pos="355591" algn="l"/>
              </a:tabLst>
            </a:pPr>
            <a:r>
              <a:rPr lang="en-US" sz="2200" spc="-15" dirty="0">
                <a:solidFill>
                  <a:srgbClr val="000000"/>
                </a:solidFill>
                <a:latin typeface="+mj-lt"/>
                <a:cs typeface="Tahoma"/>
              </a:rPr>
              <a:t>Add multi-fidelity support to reduce simulation time for less important portions</a:t>
            </a:r>
          </a:p>
          <a:p>
            <a:pPr marL="812791" marR="287013" lvl="1" indent="-342892">
              <a:buSzPct val="111538"/>
              <a:buFont typeface="Microsoft Sans Serif"/>
              <a:buChar char="•"/>
              <a:tabLst>
                <a:tab pos="355591" algn="l"/>
              </a:tabLst>
            </a:pPr>
            <a:r>
              <a:rPr lang="en-US" sz="2200" spc="-15" dirty="0">
                <a:solidFill>
                  <a:srgbClr val="000000"/>
                </a:solidFill>
                <a:latin typeface="+mj-lt"/>
                <a:cs typeface="Tahoma"/>
              </a:rPr>
              <a:t>Make gem5 easier to use for these applications and models (open source all of this)</a:t>
            </a:r>
          </a:p>
          <a:p>
            <a:pPr marL="457200" indent="-457200">
              <a:buFont typeface="Arial" panose="020B0604020202020204" pitchFamily="34" charset="0"/>
              <a:buChar char="•"/>
            </a:pPr>
            <a:r>
              <a:rPr lang="en-US" sz="2400" dirty="0"/>
              <a:t>Significant improvements to both usability and accuracy</a:t>
            </a:r>
          </a:p>
          <a:p>
            <a:pPr marL="457200" indent="-457200">
              <a:buFont typeface="Arial" panose="020B0604020202020204" pitchFamily="34" charset="0"/>
              <a:buChar char="•"/>
            </a:pPr>
            <a:r>
              <a:rPr lang="en-US" sz="2400" b="1" dirty="0">
                <a:solidFill>
                  <a:srgbClr val="D67F00"/>
                </a:solidFill>
              </a:rPr>
              <a:t>Reduced barriers to entry for simulation</a:t>
            </a:r>
          </a:p>
        </p:txBody>
      </p:sp>
      <p:sp>
        <p:nvSpPr>
          <p:cNvPr id="4" name="Slide Number Placeholder 3">
            <a:extLst>
              <a:ext uri="{FF2B5EF4-FFF2-40B4-BE49-F238E27FC236}">
                <a16:creationId xmlns:a16="http://schemas.microsoft.com/office/drawing/2014/main" id="{302368DE-731A-4BFC-9555-370F3ABABFB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18</a:t>
            </a:fld>
            <a:endParaRPr lang="en-US" dirty="0"/>
          </a:p>
        </p:txBody>
      </p:sp>
    </p:spTree>
    <p:extLst>
      <p:ext uri="{BB962C8B-B14F-4D97-AF65-F5344CB8AC3E}">
        <p14:creationId xmlns:p14="http://schemas.microsoft.com/office/powerpoint/2010/main" val="1896361219"/>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F25C7-48A7-8CDC-2259-5B336F6596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168453-8A9C-34CC-8827-615EE4DFE7F6}"/>
              </a:ext>
            </a:extLst>
          </p:cNvPr>
          <p:cNvSpPr>
            <a:spLocks noGrp="1"/>
          </p:cNvSpPr>
          <p:nvPr>
            <p:ph type="title"/>
          </p:nvPr>
        </p:nvSpPr>
        <p:spPr>
          <a:xfrm>
            <a:off x="495300" y="304800"/>
            <a:ext cx="10668000" cy="1066800"/>
          </a:xfrm>
        </p:spPr>
        <p:txBody>
          <a:bodyPr/>
          <a:lstStyle/>
          <a:p>
            <a:r>
              <a:rPr lang="en-IN" dirty="0"/>
              <a:t>Modeling and Simulating an Accelerator </a:t>
            </a:r>
          </a:p>
        </p:txBody>
      </p:sp>
      <p:sp>
        <p:nvSpPr>
          <p:cNvPr id="6" name="Rectangle 5">
            <a:extLst>
              <a:ext uri="{FF2B5EF4-FFF2-40B4-BE49-F238E27FC236}">
                <a16:creationId xmlns:a16="http://schemas.microsoft.com/office/drawing/2014/main" id="{84FE0774-0F6F-A743-851D-D955D4AB3A7A}"/>
              </a:ext>
            </a:extLst>
          </p:cNvPr>
          <p:cNvSpPr/>
          <p:nvPr/>
        </p:nvSpPr>
        <p:spPr>
          <a:xfrm>
            <a:off x="495300" y="3356742"/>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C/C++ Functional Description of Acc. System</a:t>
            </a:r>
          </a:p>
        </p:txBody>
      </p:sp>
      <p:sp>
        <p:nvSpPr>
          <p:cNvPr id="9" name="Rectangle 8">
            <a:extLst>
              <a:ext uri="{FF2B5EF4-FFF2-40B4-BE49-F238E27FC236}">
                <a16:creationId xmlns:a16="http://schemas.microsoft.com/office/drawing/2014/main" id="{56526A4A-32B4-8DF8-CE89-8C344F84C70B}"/>
              </a:ext>
            </a:extLst>
          </p:cNvPr>
          <p:cNvSpPr/>
          <p:nvPr/>
        </p:nvSpPr>
        <p:spPr>
          <a:xfrm>
            <a:off x="3245434" y="337907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LLVM Intermediate Representation </a:t>
            </a:r>
          </a:p>
        </p:txBody>
      </p:sp>
      <p:sp>
        <p:nvSpPr>
          <p:cNvPr id="10" name="Rectangle 9">
            <a:extLst>
              <a:ext uri="{FF2B5EF4-FFF2-40B4-BE49-F238E27FC236}">
                <a16:creationId xmlns:a16="http://schemas.microsoft.com/office/drawing/2014/main" id="{28876E86-6B31-2794-63F4-D2E32BA455B5}"/>
              </a:ext>
            </a:extLst>
          </p:cNvPr>
          <p:cNvSpPr/>
          <p:nvPr/>
        </p:nvSpPr>
        <p:spPr>
          <a:xfrm>
            <a:off x="3288124" y="4968277"/>
            <a:ext cx="1846713"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Hardware Profile Generated at Design Time</a:t>
            </a:r>
          </a:p>
        </p:txBody>
      </p:sp>
      <p:sp>
        <p:nvSpPr>
          <p:cNvPr id="11" name="Rectangle 10">
            <a:extLst>
              <a:ext uri="{FF2B5EF4-FFF2-40B4-BE49-F238E27FC236}">
                <a16:creationId xmlns:a16="http://schemas.microsoft.com/office/drawing/2014/main" id="{5CD2F60D-2E07-0EEF-D4B9-22856079F09A}"/>
              </a:ext>
            </a:extLst>
          </p:cNvPr>
          <p:cNvSpPr/>
          <p:nvPr/>
        </p:nvSpPr>
        <p:spPr>
          <a:xfrm>
            <a:off x="3238500" y="1611310"/>
            <a:ext cx="2032000" cy="12436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System-level Description (AccCluster, DMA, SPM)</a:t>
            </a:r>
          </a:p>
        </p:txBody>
      </p:sp>
      <p:sp>
        <p:nvSpPr>
          <p:cNvPr id="12" name="Rectangle 11">
            <a:extLst>
              <a:ext uri="{FF2B5EF4-FFF2-40B4-BE49-F238E27FC236}">
                <a16:creationId xmlns:a16="http://schemas.microsoft.com/office/drawing/2014/main" id="{7491EED7-BCBE-397B-09F6-ED0DF748CE57}"/>
              </a:ext>
            </a:extLst>
          </p:cNvPr>
          <p:cNvSpPr/>
          <p:nvPr/>
        </p:nvSpPr>
        <p:spPr>
          <a:xfrm>
            <a:off x="6440387" y="1699746"/>
            <a:ext cx="2032000" cy="10668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Host-side Program that launches and monitors the Acc.</a:t>
            </a:r>
          </a:p>
        </p:txBody>
      </p:sp>
      <p:sp>
        <p:nvSpPr>
          <p:cNvPr id="13" name="Cross 12">
            <a:extLst>
              <a:ext uri="{FF2B5EF4-FFF2-40B4-BE49-F238E27FC236}">
                <a16:creationId xmlns:a16="http://schemas.microsoft.com/office/drawing/2014/main" id="{F0F1FC98-7D47-A598-3B63-AE0E8D766A79}"/>
              </a:ext>
            </a:extLst>
          </p:cNvPr>
          <p:cNvSpPr/>
          <p:nvPr/>
        </p:nvSpPr>
        <p:spPr>
          <a:xfrm>
            <a:off x="4047727" y="2919259"/>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5" name="Cross 14">
            <a:extLst>
              <a:ext uri="{FF2B5EF4-FFF2-40B4-BE49-F238E27FC236}">
                <a16:creationId xmlns:a16="http://schemas.microsoft.com/office/drawing/2014/main" id="{58F69C03-2B1B-5548-1E65-4226705677D8}"/>
              </a:ext>
            </a:extLst>
          </p:cNvPr>
          <p:cNvSpPr/>
          <p:nvPr/>
        </p:nvSpPr>
        <p:spPr>
          <a:xfrm>
            <a:off x="4047729" y="4510317"/>
            <a:ext cx="327505" cy="350865"/>
          </a:xfrm>
          <a:prstGeom prst="plus">
            <a:avLst>
              <a:gd name="adj" fmla="val 41800"/>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6" name="Arrow: Right 15">
            <a:extLst>
              <a:ext uri="{FF2B5EF4-FFF2-40B4-BE49-F238E27FC236}">
                <a16:creationId xmlns:a16="http://schemas.microsoft.com/office/drawing/2014/main" id="{45C94BC5-680C-284A-CB58-98F795A7DB2D}"/>
              </a:ext>
            </a:extLst>
          </p:cNvPr>
          <p:cNvSpPr/>
          <p:nvPr/>
        </p:nvSpPr>
        <p:spPr>
          <a:xfrm>
            <a:off x="2638915" y="3792870"/>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7" name="Rectangle: Rounded Corners 16">
            <a:extLst>
              <a:ext uri="{FF2B5EF4-FFF2-40B4-BE49-F238E27FC236}">
                <a16:creationId xmlns:a16="http://schemas.microsoft.com/office/drawing/2014/main" id="{9CD4ED06-9308-65B2-4270-F96AA9019ED0}"/>
              </a:ext>
            </a:extLst>
          </p:cNvPr>
          <p:cNvSpPr/>
          <p:nvPr/>
        </p:nvSpPr>
        <p:spPr>
          <a:xfrm>
            <a:off x="6218501" y="3309223"/>
            <a:ext cx="2475773" cy="116183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2200" b="1" i="0" u="none" strike="noStrike" kern="1200" cap="none" spc="0" normalizeH="0" baseline="0" noProof="0" dirty="0">
                <a:ln>
                  <a:noFill/>
                </a:ln>
                <a:solidFill>
                  <a:srgbClr val="202020"/>
                </a:solidFill>
                <a:effectLst/>
                <a:uLnTx/>
                <a:uFillTx/>
                <a:latin typeface="Calibri" panose="020F0502020204030204"/>
                <a:ea typeface="+mn-ea"/>
                <a:cs typeface="+mn-cs"/>
              </a:rPr>
              <a:t>Host-Accelerator System Model</a:t>
            </a:r>
          </a:p>
        </p:txBody>
      </p:sp>
      <p:sp>
        <p:nvSpPr>
          <p:cNvPr id="18" name="Arrow: Right 17">
            <a:extLst>
              <a:ext uri="{FF2B5EF4-FFF2-40B4-BE49-F238E27FC236}">
                <a16:creationId xmlns:a16="http://schemas.microsoft.com/office/drawing/2014/main" id="{7A8D0A58-2BD1-3B79-39C9-6EDE2EC10C7D}"/>
              </a:ext>
            </a:extLst>
          </p:cNvPr>
          <p:cNvSpPr/>
          <p:nvPr/>
        </p:nvSpPr>
        <p:spPr>
          <a:xfrm>
            <a:off x="5462667" y="3774476"/>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0ECEA6FA-FB22-A3FC-F615-05002577E645}"/>
              </a:ext>
            </a:extLst>
          </p:cNvPr>
          <p:cNvSpPr/>
          <p:nvPr/>
        </p:nvSpPr>
        <p:spPr>
          <a:xfrm>
            <a:off x="9553085" y="3496075"/>
            <a:ext cx="1900660" cy="83280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FFFFFF"/>
                </a:solidFill>
                <a:effectLst/>
                <a:uLnTx/>
                <a:uFillTx/>
                <a:latin typeface="Calibri" panose="020F0502020204030204"/>
                <a:ea typeface="+mn-ea"/>
                <a:cs typeface="+mn-cs"/>
              </a:rPr>
              <a:t>Simulate using run_system.sh</a:t>
            </a:r>
          </a:p>
        </p:txBody>
      </p:sp>
      <p:sp>
        <p:nvSpPr>
          <p:cNvPr id="8" name="TextBox 7">
            <a:extLst>
              <a:ext uri="{FF2B5EF4-FFF2-40B4-BE49-F238E27FC236}">
                <a16:creationId xmlns:a16="http://schemas.microsoft.com/office/drawing/2014/main" id="{A3719C82-04D0-187F-0EDF-731676464686}"/>
              </a:ext>
            </a:extLst>
          </p:cNvPr>
          <p:cNvSpPr txBox="1"/>
          <p:nvPr/>
        </p:nvSpPr>
        <p:spPr>
          <a:xfrm>
            <a:off x="9474035" y="4360407"/>
            <a:ext cx="2058759" cy="73866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a:ln>
                  <a:noFill/>
                </a:ln>
                <a:solidFill>
                  <a:srgbClr val="353535"/>
                </a:solidFill>
                <a:effectLst/>
                <a:uLnTx/>
                <a:uFillTx/>
                <a:latin typeface="Consolas" panose="020B0609020204030204" pitchFamily="49" charset="0"/>
                <a:ea typeface="+mn-ea"/>
                <a:cs typeface="+mn-cs"/>
              </a:rPr>
              <a:t>m5out/stats.txt </a:t>
            </a:r>
            <a:r>
              <a:rPr kumimoji="0" lang="en-IN" sz="1400" b="0" i="0" u="none" strike="noStrike" kern="1200" cap="none" spc="0" normalizeH="0" baseline="0" noProof="0" dirty="0">
                <a:ln>
                  <a:noFill/>
                </a:ln>
                <a:solidFill>
                  <a:srgbClr val="353535"/>
                </a:solidFill>
                <a:effectLst/>
                <a:uLnTx/>
                <a:uFillTx/>
                <a:latin typeface="Consolas" panose="020B0609020204030204" pitchFamily="49" charset="0"/>
                <a:ea typeface="+mn-ea"/>
                <a:cs typeface="+mn-cs"/>
              </a:rPr>
              <a:t>C</a:t>
            </a:r>
            <a:r>
              <a:rPr kumimoji="0" lang="en-IN" sz="1400" b="0" i="0" u="none" strike="noStrike" kern="1200" cap="none" spc="0" normalizeH="0" baseline="0" noProof="0" dirty="0">
                <a:ln>
                  <a:noFill/>
                </a:ln>
                <a:solidFill>
                  <a:srgbClr val="202020"/>
                </a:solidFill>
                <a:effectLst/>
                <a:uLnTx/>
                <a:uFillTx/>
                <a:latin typeface="Calibri" panose="020F0502020204030204"/>
                <a:ea typeface="+mn-ea"/>
                <a:cs typeface="+mn-cs"/>
              </a:rPr>
              <a:t>ycle counts, cache stats, DMA traffic etc.</a:t>
            </a:r>
          </a:p>
        </p:txBody>
      </p:sp>
      <p:sp>
        <p:nvSpPr>
          <p:cNvPr id="20" name="Arrow: Right 19">
            <a:extLst>
              <a:ext uri="{FF2B5EF4-FFF2-40B4-BE49-F238E27FC236}">
                <a16:creationId xmlns:a16="http://schemas.microsoft.com/office/drawing/2014/main" id="{E69EDF23-B4CF-35C2-7CFF-C7DF9E6F09E5}"/>
              </a:ext>
            </a:extLst>
          </p:cNvPr>
          <p:cNvSpPr/>
          <p:nvPr/>
        </p:nvSpPr>
        <p:spPr>
          <a:xfrm rot="16200000" flipH="1">
            <a:off x="7254695" y="2959402"/>
            <a:ext cx="403385" cy="194546"/>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21" name="Arrow: Right 20">
            <a:extLst>
              <a:ext uri="{FF2B5EF4-FFF2-40B4-BE49-F238E27FC236}">
                <a16:creationId xmlns:a16="http://schemas.microsoft.com/office/drawing/2014/main" id="{CD0265FE-3168-3A8B-9682-7CFF24B3E417}"/>
              </a:ext>
            </a:extLst>
          </p:cNvPr>
          <p:cNvSpPr/>
          <p:nvPr/>
        </p:nvSpPr>
        <p:spPr>
          <a:xfrm>
            <a:off x="8830321" y="3820511"/>
            <a:ext cx="518449" cy="194544"/>
          </a:xfrm>
          <a:prstGeom prst="rightArrow">
            <a:avLst>
              <a:gd name="adj1" fmla="val 50000"/>
              <a:gd name="adj2" fmla="val 85337"/>
            </a:avLst>
          </a:prstGeom>
          <a:ln>
            <a:solidFill>
              <a:srgbClr val="DF8888"/>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40AA54C3-E7FD-E4F6-8772-A0D6930EED8B}"/>
              </a:ext>
            </a:extLst>
          </p:cNvPr>
          <p:cNvSpPr txBox="1"/>
          <p:nvPr/>
        </p:nvSpPr>
        <p:spPr>
          <a:xfrm>
            <a:off x="9337400" y="5855015"/>
            <a:ext cx="2332028" cy="738664"/>
          </a:xfrm>
          <a:prstGeom prst="rect">
            <a:avLst/>
          </a:prstGeom>
          <a:noFill/>
        </p:spPr>
        <p:txBody>
          <a:bodyPr wrap="square">
            <a:spAutoFit/>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a:ln>
                  <a:noFill/>
                </a:ln>
                <a:solidFill>
                  <a:srgbClr val="202020"/>
                </a:solidFill>
                <a:effectLst/>
                <a:uLnTx/>
                <a:uFillTx/>
                <a:latin typeface="Consolas" panose="020B0609020204030204" pitchFamily="49" charset="0"/>
                <a:ea typeface="+mn-ea"/>
                <a:cs typeface="+mn-cs"/>
              </a:rPr>
              <a:t>m5out/system.terminal</a:t>
            </a:r>
            <a:r>
              <a:rPr kumimoji="0" lang="en-IN" sz="1400" b="0" i="0" u="none" strike="noStrike" kern="1200" cap="none" spc="0" normalizeH="0" baseline="0" noProof="0" dirty="0">
                <a:ln>
                  <a:noFill/>
                </a:ln>
                <a:solidFill>
                  <a:srgbClr val="202020"/>
                </a:solidFill>
                <a:effectLst/>
                <a:uLnTx/>
                <a:uFillTx/>
                <a:latin typeface="Consolas" panose="020B0609020204030204" pitchFamily="49" charset="0"/>
                <a:ea typeface="+mn-ea"/>
                <a:cs typeface="+mn-cs"/>
              </a:rPr>
              <a:t> </a:t>
            </a:r>
            <a:r>
              <a:rPr kumimoji="0" lang="en-IN" sz="1400" b="0" i="0" u="none" strike="noStrike" kern="1200" cap="none" spc="0" normalizeH="0" baseline="0" noProof="0" dirty="0">
                <a:ln>
                  <a:noFill/>
                </a:ln>
                <a:solidFill>
                  <a:srgbClr val="202020"/>
                </a:solidFill>
                <a:effectLst/>
                <a:uLnTx/>
                <a:uFillTx/>
                <a:latin typeface="Calibri" panose="020F0502020204030204"/>
                <a:ea typeface="+mn-ea"/>
                <a:cs typeface="+mn-cs"/>
              </a:rPr>
              <a:t>Console prints from the host software</a:t>
            </a:r>
          </a:p>
        </p:txBody>
      </p:sp>
      <p:sp>
        <p:nvSpPr>
          <p:cNvPr id="24" name="TextBox 23">
            <a:extLst>
              <a:ext uri="{FF2B5EF4-FFF2-40B4-BE49-F238E27FC236}">
                <a16:creationId xmlns:a16="http://schemas.microsoft.com/office/drawing/2014/main" id="{5E3F8AF4-6146-14D3-4B93-080DE9EE29CD}"/>
              </a:ext>
            </a:extLst>
          </p:cNvPr>
          <p:cNvSpPr txBox="1"/>
          <p:nvPr/>
        </p:nvSpPr>
        <p:spPr>
          <a:xfrm>
            <a:off x="9315937" y="5099071"/>
            <a:ext cx="2339804" cy="73866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a:ln>
                  <a:noFill/>
                </a:ln>
                <a:solidFill>
                  <a:srgbClr val="353535"/>
                </a:solidFill>
                <a:effectLst/>
                <a:uLnTx/>
                <a:uFillTx/>
                <a:latin typeface="Consolas" panose="020B0609020204030204" pitchFamily="49" charset="0"/>
                <a:ea typeface="+mn-ea"/>
                <a:cs typeface="+mn-cs"/>
              </a:rPr>
              <a:t>m5out/SALAM_power.csv </a:t>
            </a:r>
            <a:r>
              <a:rPr kumimoji="0" lang="en-IN" sz="1400" b="0" i="0" u="none" strike="noStrike" kern="1200" cap="none" spc="0" normalizeH="0" baseline="0" noProof="0" dirty="0">
                <a:ln>
                  <a:noFill/>
                </a:ln>
                <a:solidFill>
                  <a:srgbClr val="353535"/>
                </a:solidFill>
                <a:effectLst/>
                <a:uLnTx/>
                <a:uFillTx/>
                <a:latin typeface="Consolas" panose="020B0609020204030204" pitchFamily="49" charset="0"/>
                <a:ea typeface="+mn-ea"/>
                <a:cs typeface="+mn-cs"/>
              </a:rPr>
              <a:t>E</a:t>
            </a:r>
            <a:r>
              <a:rPr kumimoji="0" lang="en-IN" sz="1400" b="0" i="0" u="none" strike="noStrike" kern="1200" cap="none" spc="0" normalizeH="0" baseline="0" noProof="0" dirty="0">
                <a:ln>
                  <a:noFill/>
                </a:ln>
                <a:solidFill>
                  <a:srgbClr val="353535"/>
                </a:solidFill>
                <a:effectLst/>
                <a:uLnTx/>
                <a:uFillTx/>
                <a:latin typeface="Calibri" panose="020F0502020204030204"/>
                <a:ea typeface="+mn-ea"/>
                <a:cs typeface="+mn-cs"/>
              </a:rPr>
              <a:t>nergy area breakdown if Cacti-SALAM is run</a:t>
            </a:r>
            <a:endParaRPr kumimoji="0" lang="en-IN" sz="14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3" name="Slide Number Placeholder 3">
            <a:extLst>
              <a:ext uri="{FF2B5EF4-FFF2-40B4-BE49-F238E27FC236}">
                <a16:creationId xmlns:a16="http://schemas.microsoft.com/office/drawing/2014/main" id="{8D55629D-B0E5-8215-364A-E4F36090F31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180</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66071"/>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46555-5F76-AFF5-841D-70AE801B20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B8C26C-F1C2-2C2E-5C4B-0F91C583A610}"/>
              </a:ext>
            </a:extLst>
          </p:cNvPr>
          <p:cNvSpPr>
            <a:spLocks noGrp="1"/>
          </p:cNvSpPr>
          <p:nvPr>
            <p:ph type="title"/>
          </p:nvPr>
        </p:nvSpPr>
        <p:spPr>
          <a:xfrm>
            <a:off x="495300" y="304800"/>
            <a:ext cx="10668000" cy="1066800"/>
          </a:xfrm>
        </p:spPr>
        <p:txBody>
          <a:bodyPr/>
          <a:lstStyle/>
          <a:p>
            <a:r>
              <a:rPr lang="en-IN" dirty="0"/>
              <a:t>Outline</a:t>
            </a:r>
          </a:p>
        </p:txBody>
      </p:sp>
      <p:sp>
        <p:nvSpPr>
          <p:cNvPr id="3" name="Content Placeholder 2">
            <a:extLst>
              <a:ext uri="{FF2B5EF4-FFF2-40B4-BE49-F238E27FC236}">
                <a16:creationId xmlns:a16="http://schemas.microsoft.com/office/drawing/2014/main" id="{BD5E32EA-2C49-4C94-FD35-9F963F227BE2}"/>
              </a:ext>
            </a:extLst>
          </p:cNvPr>
          <p:cNvSpPr>
            <a:spLocks noGrp="1"/>
          </p:cNvSpPr>
          <p:nvPr>
            <p:ph sz="quarter" idx="13"/>
          </p:nvPr>
        </p:nvSpPr>
        <p:spPr>
          <a:xfrm>
            <a:off x="495300" y="2063967"/>
            <a:ext cx="11036300" cy="4052353"/>
          </a:xfrm>
        </p:spPr>
        <p:txBody>
          <a:bodyPr>
            <a:normAutofit/>
          </a:bodyPr>
          <a:lstStyle/>
          <a:p>
            <a:pPr>
              <a:spcAft>
                <a:spcPts val="600"/>
              </a:spcAft>
            </a:pPr>
            <a:r>
              <a:rPr lang="en-US" sz="2400" dirty="0">
                <a:solidFill>
                  <a:schemeClr val="bg1">
                    <a:lumMod val="65000"/>
                  </a:schemeClr>
                </a:solidFill>
                <a:latin typeface="Calibri "/>
              </a:rPr>
              <a:t>Introduction</a:t>
            </a:r>
          </a:p>
          <a:p>
            <a:pPr>
              <a:spcAft>
                <a:spcPts val="600"/>
              </a:spcAft>
            </a:pPr>
            <a:r>
              <a:rPr lang="en-US" sz="2400" dirty="0">
                <a:solidFill>
                  <a:schemeClr val="bg1">
                    <a:lumMod val="65000"/>
                  </a:schemeClr>
                </a:solidFill>
                <a:latin typeface="Calibri "/>
              </a:rPr>
              <a:t>Background</a:t>
            </a:r>
          </a:p>
          <a:p>
            <a:pPr>
              <a:spcAft>
                <a:spcPts val="600"/>
              </a:spcAft>
            </a:pPr>
            <a:r>
              <a:rPr lang="en-US" sz="2400" dirty="0">
                <a:solidFill>
                  <a:schemeClr val="bg1">
                    <a:lumMod val="65000"/>
                  </a:schemeClr>
                </a:solidFill>
                <a:latin typeface="Calibri "/>
              </a:rPr>
              <a:t>Integration Methodology</a:t>
            </a:r>
          </a:p>
          <a:p>
            <a:pPr>
              <a:spcAft>
                <a:spcPts val="600"/>
              </a:spcAft>
            </a:pPr>
            <a:r>
              <a:rPr lang="en-US" sz="2400" dirty="0">
                <a:latin typeface="Calibri "/>
              </a:rPr>
              <a:t>Frequency Scaling Study</a:t>
            </a:r>
          </a:p>
          <a:p>
            <a:pPr>
              <a:spcAft>
                <a:spcPts val="600"/>
              </a:spcAft>
            </a:pPr>
            <a:r>
              <a:rPr lang="en-US" sz="2400" dirty="0">
                <a:solidFill>
                  <a:schemeClr val="bg1">
                    <a:lumMod val="65000"/>
                  </a:schemeClr>
                </a:solidFill>
                <a:latin typeface="Calibri "/>
              </a:rPr>
              <a:t>Results and Analysis</a:t>
            </a:r>
          </a:p>
          <a:p>
            <a:pPr>
              <a:spcAft>
                <a:spcPts val="600"/>
              </a:spcAft>
            </a:pPr>
            <a:r>
              <a:rPr lang="en-US" sz="2400" dirty="0">
                <a:solidFill>
                  <a:schemeClr val="bg1">
                    <a:lumMod val="65000"/>
                  </a:schemeClr>
                </a:solidFill>
                <a:latin typeface="Calibri "/>
              </a:rPr>
              <a:t>Conclusions and Future Work</a:t>
            </a:r>
          </a:p>
          <a:p>
            <a:pPr>
              <a:spcAft>
                <a:spcPts val="600"/>
              </a:spcAft>
            </a:pPr>
            <a:endParaRPr lang="en-IN" sz="2400" dirty="0">
              <a:latin typeface="Calibri "/>
            </a:endParaRPr>
          </a:p>
        </p:txBody>
      </p:sp>
      <p:sp>
        <p:nvSpPr>
          <p:cNvPr id="5" name="Slide Number Placeholder 3">
            <a:extLst>
              <a:ext uri="{FF2B5EF4-FFF2-40B4-BE49-F238E27FC236}">
                <a16:creationId xmlns:a16="http://schemas.microsoft.com/office/drawing/2014/main" id="{38699D75-96A3-D71D-F3CB-B042B805D2B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181</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708545"/>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CFFE5-8454-B6E5-705B-5685A8A032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48521A-F336-93A4-9DD0-AD6108D669B9}"/>
              </a:ext>
            </a:extLst>
          </p:cNvPr>
          <p:cNvSpPr>
            <a:spLocks noGrp="1"/>
          </p:cNvSpPr>
          <p:nvPr>
            <p:ph type="title"/>
          </p:nvPr>
        </p:nvSpPr>
        <p:spPr>
          <a:xfrm>
            <a:off x="495300" y="304800"/>
            <a:ext cx="10668000" cy="1066800"/>
          </a:xfrm>
        </p:spPr>
        <p:txBody>
          <a:bodyPr/>
          <a:lstStyle/>
          <a:p>
            <a:r>
              <a:rPr lang="en-IN" dirty="0"/>
              <a:t>Case Study: Extreme Frequency Scaling</a:t>
            </a:r>
          </a:p>
        </p:txBody>
      </p:sp>
      <p:sp>
        <p:nvSpPr>
          <p:cNvPr id="3" name="Content Placeholder 2">
            <a:extLst>
              <a:ext uri="{FF2B5EF4-FFF2-40B4-BE49-F238E27FC236}">
                <a16:creationId xmlns:a16="http://schemas.microsoft.com/office/drawing/2014/main" id="{E6A40FDD-E666-A29A-0C20-3684D73D7C97}"/>
              </a:ext>
            </a:extLst>
          </p:cNvPr>
          <p:cNvSpPr>
            <a:spLocks noGrp="1"/>
          </p:cNvSpPr>
          <p:nvPr>
            <p:ph sz="quarter" idx="13"/>
          </p:nvPr>
        </p:nvSpPr>
        <p:spPr>
          <a:xfrm>
            <a:off x="495300" y="1840447"/>
            <a:ext cx="10917338" cy="4540033"/>
          </a:xfrm>
        </p:spPr>
        <p:txBody>
          <a:bodyPr>
            <a:normAutofit/>
          </a:bodyPr>
          <a:lstStyle/>
          <a:p>
            <a:pPr>
              <a:spcAft>
                <a:spcPts val="600"/>
              </a:spcAft>
            </a:pPr>
            <a:r>
              <a:rPr lang="en-US" sz="2200" dirty="0">
                <a:latin typeface="Calibri "/>
              </a:rPr>
              <a:t>Prior studies suggest accelerators are viable candidates for many GHz-scale execution</a:t>
            </a:r>
          </a:p>
          <a:p>
            <a:pPr>
              <a:spcAft>
                <a:spcPts val="600"/>
              </a:spcAft>
            </a:pPr>
            <a:r>
              <a:rPr lang="en-US" sz="2200" dirty="0">
                <a:latin typeface="Calibri "/>
              </a:rPr>
              <a:t>Advanced cooling enables transient high-frequency operation (“computational sprinting”).</a:t>
            </a:r>
          </a:p>
          <a:p>
            <a:pPr>
              <a:spcAft>
                <a:spcPts val="600"/>
              </a:spcAft>
            </a:pPr>
            <a:endParaRPr lang="en-US" sz="2200" dirty="0">
              <a:latin typeface="Calibri "/>
            </a:endParaRPr>
          </a:p>
          <a:p>
            <a:pPr>
              <a:spcAft>
                <a:spcPts val="600"/>
              </a:spcAft>
            </a:pPr>
            <a:endParaRPr lang="en-US" sz="2200" dirty="0">
              <a:latin typeface="Calibri "/>
            </a:endParaRPr>
          </a:p>
          <a:p>
            <a:pPr>
              <a:spcAft>
                <a:spcPts val="600"/>
              </a:spcAft>
            </a:pPr>
            <a:endParaRPr lang="en-US" sz="2200" dirty="0">
              <a:latin typeface="Calibri "/>
            </a:endParaRPr>
          </a:p>
          <a:p>
            <a:pPr marL="0" indent="0">
              <a:spcAft>
                <a:spcPts val="600"/>
              </a:spcAft>
              <a:buNone/>
            </a:pPr>
            <a:endParaRPr lang="en-US" sz="2200" dirty="0">
              <a:latin typeface="Calibri "/>
            </a:endParaRPr>
          </a:p>
          <a:p>
            <a:pPr marL="0" indent="0">
              <a:spcAft>
                <a:spcPts val="600"/>
              </a:spcAft>
              <a:buNone/>
            </a:pPr>
            <a:endParaRPr lang="en-US" sz="2200" dirty="0">
              <a:latin typeface="Calibri "/>
            </a:endParaRPr>
          </a:p>
        </p:txBody>
      </p:sp>
      <p:sp>
        <p:nvSpPr>
          <p:cNvPr id="11" name="TextBox 10">
            <a:extLst>
              <a:ext uri="{FF2B5EF4-FFF2-40B4-BE49-F238E27FC236}">
                <a16:creationId xmlns:a16="http://schemas.microsoft.com/office/drawing/2014/main" id="{441AF007-3909-3C1C-CAFE-D9C5AE7CA12E}"/>
              </a:ext>
            </a:extLst>
          </p:cNvPr>
          <p:cNvSpPr txBox="1"/>
          <p:nvPr/>
        </p:nvSpPr>
        <p:spPr>
          <a:xfrm>
            <a:off x="0" y="6573525"/>
            <a:ext cx="69596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DADFE1">
                    <a:lumMod val="50000"/>
                  </a:srgbClr>
                </a:solidFill>
                <a:effectLst/>
                <a:uLnTx/>
                <a:uFillTx/>
                <a:latin typeface="Calibri" panose="020F0502020204030204"/>
                <a:ea typeface="+mn-ea"/>
                <a:cs typeface="+mn-cs"/>
              </a:rPr>
              <a:t>Source: Raghavan et al, HPCA 2012</a:t>
            </a:r>
          </a:p>
        </p:txBody>
      </p:sp>
      <p:sp>
        <p:nvSpPr>
          <p:cNvPr id="4" name="Slide Number Placeholder 3">
            <a:extLst>
              <a:ext uri="{FF2B5EF4-FFF2-40B4-BE49-F238E27FC236}">
                <a16:creationId xmlns:a16="http://schemas.microsoft.com/office/drawing/2014/main" id="{4CBFC575-1D3D-485B-8B65-4A4DAB5F652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182</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3133007"/>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EEB02-18FB-AB4A-E48F-9316BF8D95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0542B7-2B8E-8720-35EA-9AE2724D0E67}"/>
              </a:ext>
            </a:extLst>
          </p:cNvPr>
          <p:cNvSpPr>
            <a:spLocks noGrp="1"/>
          </p:cNvSpPr>
          <p:nvPr>
            <p:ph type="title"/>
          </p:nvPr>
        </p:nvSpPr>
        <p:spPr>
          <a:xfrm>
            <a:off x="495300" y="304800"/>
            <a:ext cx="10668000" cy="1066800"/>
          </a:xfrm>
        </p:spPr>
        <p:txBody>
          <a:bodyPr/>
          <a:lstStyle/>
          <a:p>
            <a:r>
              <a:rPr lang="en-IN" dirty="0"/>
              <a:t>Case Study: Extreme Frequency Scaling</a:t>
            </a:r>
          </a:p>
        </p:txBody>
      </p:sp>
      <p:sp>
        <p:nvSpPr>
          <p:cNvPr id="3" name="Content Placeholder 2">
            <a:extLst>
              <a:ext uri="{FF2B5EF4-FFF2-40B4-BE49-F238E27FC236}">
                <a16:creationId xmlns:a16="http://schemas.microsoft.com/office/drawing/2014/main" id="{8C5A976C-0122-B39E-87D1-F1E2D5988567}"/>
              </a:ext>
            </a:extLst>
          </p:cNvPr>
          <p:cNvSpPr>
            <a:spLocks noGrp="1"/>
          </p:cNvSpPr>
          <p:nvPr>
            <p:ph sz="quarter" idx="13"/>
          </p:nvPr>
        </p:nvSpPr>
        <p:spPr>
          <a:xfrm>
            <a:off x="495300" y="1840447"/>
            <a:ext cx="10917338" cy="4540033"/>
          </a:xfrm>
        </p:spPr>
        <p:txBody>
          <a:bodyPr>
            <a:normAutofit/>
          </a:bodyPr>
          <a:lstStyle/>
          <a:p>
            <a:pPr>
              <a:spcAft>
                <a:spcPts val="600"/>
              </a:spcAft>
            </a:pPr>
            <a:r>
              <a:rPr lang="en-US" sz="2200" dirty="0">
                <a:latin typeface="Calibri "/>
              </a:rPr>
              <a:t>Prior studies suggest accelerators are viable candidates for multi GHz-scale execution</a:t>
            </a:r>
          </a:p>
          <a:p>
            <a:pPr>
              <a:spcAft>
                <a:spcPts val="600"/>
              </a:spcAft>
            </a:pPr>
            <a:r>
              <a:rPr lang="en-US" sz="2200" dirty="0">
                <a:latin typeface="Calibri "/>
              </a:rPr>
              <a:t>Advanced cooling enables transient high-frequency operation (“computational sprinting”).</a:t>
            </a:r>
          </a:p>
          <a:p>
            <a:pPr>
              <a:spcAft>
                <a:spcPts val="600"/>
              </a:spcAft>
            </a:pPr>
            <a:endParaRPr lang="en-US" sz="2200" dirty="0">
              <a:latin typeface="Calibri "/>
            </a:endParaRPr>
          </a:p>
          <a:p>
            <a:pPr>
              <a:spcAft>
                <a:spcPts val="600"/>
              </a:spcAft>
            </a:pPr>
            <a:endParaRPr lang="en-US" sz="2200" dirty="0">
              <a:latin typeface="Calibri "/>
            </a:endParaRPr>
          </a:p>
          <a:p>
            <a:pPr>
              <a:spcAft>
                <a:spcPts val="600"/>
              </a:spcAft>
            </a:pPr>
            <a:endParaRPr lang="en-US" sz="2200" dirty="0">
              <a:latin typeface="Calibri "/>
            </a:endParaRPr>
          </a:p>
          <a:p>
            <a:pPr marL="0" indent="0">
              <a:spcAft>
                <a:spcPts val="600"/>
              </a:spcAft>
              <a:buNone/>
            </a:pPr>
            <a:endParaRPr lang="en-US" sz="2200" dirty="0">
              <a:latin typeface="Calibri "/>
            </a:endParaRPr>
          </a:p>
          <a:p>
            <a:pPr marL="0" indent="0">
              <a:spcAft>
                <a:spcPts val="600"/>
              </a:spcAft>
              <a:buNone/>
            </a:pPr>
            <a:endParaRPr lang="en-US" sz="2200" dirty="0">
              <a:latin typeface="Calibri "/>
            </a:endParaRPr>
          </a:p>
        </p:txBody>
      </p:sp>
      <p:pic>
        <p:nvPicPr>
          <p:cNvPr id="8" name="Picture 7">
            <a:extLst>
              <a:ext uri="{FF2B5EF4-FFF2-40B4-BE49-F238E27FC236}">
                <a16:creationId xmlns:a16="http://schemas.microsoft.com/office/drawing/2014/main" id="{B02E22DA-8A74-44BB-66CC-E6EA79B8CDE8}"/>
              </a:ext>
            </a:extLst>
          </p:cNvPr>
          <p:cNvPicPr>
            <a:picLocks noChangeAspect="1"/>
          </p:cNvPicPr>
          <p:nvPr/>
        </p:nvPicPr>
        <p:blipFill>
          <a:blip r:embed="rId3"/>
          <a:srcRect r="32446"/>
          <a:stretch>
            <a:fillRect/>
          </a:stretch>
        </p:blipFill>
        <p:spPr>
          <a:xfrm>
            <a:off x="649822" y="3256014"/>
            <a:ext cx="6623338" cy="1518622"/>
          </a:xfrm>
          <a:prstGeom prst="rect">
            <a:avLst/>
          </a:prstGeom>
        </p:spPr>
      </p:pic>
      <p:sp>
        <p:nvSpPr>
          <p:cNvPr id="11" name="TextBox 10">
            <a:extLst>
              <a:ext uri="{FF2B5EF4-FFF2-40B4-BE49-F238E27FC236}">
                <a16:creationId xmlns:a16="http://schemas.microsoft.com/office/drawing/2014/main" id="{E62B3431-9A9D-5625-DC80-BF087EB678E2}"/>
              </a:ext>
            </a:extLst>
          </p:cNvPr>
          <p:cNvSpPr txBox="1"/>
          <p:nvPr/>
        </p:nvSpPr>
        <p:spPr>
          <a:xfrm>
            <a:off x="0" y="6573525"/>
            <a:ext cx="69596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DADFE1">
                    <a:lumMod val="50000"/>
                  </a:srgbClr>
                </a:solidFill>
                <a:effectLst/>
                <a:uLnTx/>
                <a:uFillTx/>
                <a:latin typeface="Calibri" panose="020F0502020204030204"/>
                <a:ea typeface="+mn-ea"/>
                <a:cs typeface="+mn-cs"/>
              </a:rPr>
              <a:t>Source: Raghavan et al, HPCA 2012</a:t>
            </a:r>
          </a:p>
        </p:txBody>
      </p:sp>
      <p:sp>
        <p:nvSpPr>
          <p:cNvPr id="12" name="TextBox 11">
            <a:extLst>
              <a:ext uri="{FF2B5EF4-FFF2-40B4-BE49-F238E27FC236}">
                <a16:creationId xmlns:a16="http://schemas.microsoft.com/office/drawing/2014/main" id="{BC446302-1537-3B6D-DC93-949A4723F673}"/>
              </a:ext>
            </a:extLst>
          </p:cNvPr>
          <p:cNvSpPr txBox="1"/>
          <p:nvPr/>
        </p:nvSpPr>
        <p:spPr>
          <a:xfrm>
            <a:off x="987504" y="4774636"/>
            <a:ext cx="2817418"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Normal Mode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05E07C5F-DCDC-F8C4-2AE3-D440769785A0}"/>
              </a:ext>
            </a:extLst>
          </p:cNvPr>
          <p:cNvSpPr txBox="1"/>
          <p:nvPr/>
        </p:nvSpPr>
        <p:spPr>
          <a:xfrm>
            <a:off x="4509944" y="4774290"/>
            <a:ext cx="2446334"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High-Frequency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5" name="Speech Bubble: Rectangle with Corners Rounded 14">
            <a:extLst>
              <a:ext uri="{FF2B5EF4-FFF2-40B4-BE49-F238E27FC236}">
                <a16:creationId xmlns:a16="http://schemas.microsoft.com/office/drawing/2014/main" id="{62163F17-4AE2-B6C9-7F38-A5AAD1AE1DD9}"/>
              </a:ext>
            </a:extLst>
          </p:cNvPr>
          <p:cNvSpPr/>
          <p:nvPr/>
        </p:nvSpPr>
        <p:spPr>
          <a:xfrm>
            <a:off x="7670188" y="3077400"/>
            <a:ext cx="3345421" cy="1116227"/>
          </a:xfrm>
          <a:prstGeom prst="wedgeRoundRectCallout">
            <a:avLst>
              <a:gd name="adj1" fmla="val -69187"/>
              <a:gd name="adj2" fmla="val 62134"/>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Exceeds TDP; cannot be sustained for too long. No meaningful work completed</a:t>
            </a:r>
          </a:p>
        </p:txBody>
      </p:sp>
      <p:sp>
        <p:nvSpPr>
          <p:cNvPr id="4" name="Slide Number Placeholder 3">
            <a:extLst>
              <a:ext uri="{FF2B5EF4-FFF2-40B4-BE49-F238E27FC236}">
                <a16:creationId xmlns:a16="http://schemas.microsoft.com/office/drawing/2014/main" id="{72858FF0-E7C0-83A9-23D6-46D85203FE7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183</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1520290"/>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72B6E-3B7A-C0EA-1F70-D2B66EF756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98F63E-F1D0-4623-72F4-C67F27536B38}"/>
              </a:ext>
            </a:extLst>
          </p:cNvPr>
          <p:cNvSpPr>
            <a:spLocks noGrp="1"/>
          </p:cNvSpPr>
          <p:nvPr>
            <p:ph type="title"/>
          </p:nvPr>
        </p:nvSpPr>
        <p:spPr>
          <a:xfrm>
            <a:off x="495300" y="304800"/>
            <a:ext cx="10668000" cy="1066800"/>
          </a:xfrm>
        </p:spPr>
        <p:txBody>
          <a:bodyPr/>
          <a:lstStyle/>
          <a:p>
            <a:r>
              <a:rPr lang="en-IN" dirty="0"/>
              <a:t>Case Study: Extreme Frequency Scaling</a:t>
            </a:r>
          </a:p>
        </p:txBody>
      </p:sp>
      <p:sp>
        <p:nvSpPr>
          <p:cNvPr id="3" name="Content Placeholder 2">
            <a:extLst>
              <a:ext uri="{FF2B5EF4-FFF2-40B4-BE49-F238E27FC236}">
                <a16:creationId xmlns:a16="http://schemas.microsoft.com/office/drawing/2014/main" id="{74145C7D-A4B7-DE72-31F6-CA89C4040CA2}"/>
              </a:ext>
            </a:extLst>
          </p:cNvPr>
          <p:cNvSpPr>
            <a:spLocks noGrp="1"/>
          </p:cNvSpPr>
          <p:nvPr>
            <p:ph sz="quarter" idx="13"/>
          </p:nvPr>
        </p:nvSpPr>
        <p:spPr>
          <a:xfrm>
            <a:off x="495300" y="1840447"/>
            <a:ext cx="10917338" cy="4540033"/>
          </a:xfrm>
        </p:spPr>
        <p:txBody>
          <a:bodyPr>
            <a:normAutofit/>
          </a:bodyPr>
          <a:lstStyle/>
          <a:p>
            <a:pPr>
              <a:spcAft>
                <a:spcPts val="600"/>
              </a:spcAft>
            </a:pPr>
            <a:r>
              <a:rPr lang="en-US" sz="2200" dirty="0">
                <a:latin typeface="Calibri "/>
              </a:rPr>
              <a:t>Prior studies suggest accelerators are viable candidates for multi GHz-scale execution</a:t>
            </a:r>
          </a:p>
          <a:p>
            <a:pPr>
              <a:spcAft>
                <a:spcPts val="600"/>
              </a:spcAft>
            </a:pPr>
            <a:r>
              <a:rPr lang="en-US" sz="2200" dirty="0">
                <a:latin typeface="Calibri "/>
              </a:rPr>
              <a:t>Advanced cooling enables transient high-frequency operation (“computational sprinting”).</a:t>
            </a:r>
          </a:p>
          <a:p>
            <a:pPr>
              <a:spcAft>
                <a:spcPts val="600"/>
              </a:spcAft>
            </a:pPr>
            <a:endParaRPr lang="en-US" sz="2200" dirty="0">
              <a:latin typeface="Calibri "/>
            </a:endParaRPr>
          </a:p>
          <a:p>
            <a:pPr>
              <a:spcAft>
                <a:spcPts val="600"/>
              </a:spcAft>
            </a:pPr>
            <a:endParaRPr lang="en-US" sz="2200" dirty="0">
              <a:latin typeface="Calibri "/>
            </a:endParaRPr>
          </a:p>
          <a:p>
            <a:pPr>
              <a:spcAft>
                <a:spcPts val="600"/>
              </a:spcAft>
            </a:pPr>
            <a:endParaRPr lang="en-US" sz="2200" dirty="0">
              <a:latin typeface="Calibri "/>
            </a:endParaRPr>
          </a:p>
          <a:p>
            <a:pPr marL="0" indent="0">
              <a:spcAft>
                <a:spcPts val="600"/>
              </a:spcAft>
              <a:buNone/>
            </a:pPr>
            <a:endParaRPr lang="en-US" sz="2200" dirty="0">
              <a:latin typeface="Calibri "/>
            </a:endParaRPr>
          </a:p>
          <a:p>
            <a:pPr marL="0" indent="0">
              <a:spcAft>
                <a:spcPts val="600"/>
              </a:spcAft>
              <a:buNone/>
            </a:pPr>
            <a:endParaRPr lang="en-US" sz="2200" dirty="0">
              <a:latin typeface="Calibri "/>
            </a:endParaRPr>
          </a:p>
        </p:txBody>
      </p:sp>
      <p:pic>
        <p:nvPicPr>
          <p:cNvPr id="8" name="Picture 7">
            <a:extLst>
              <a:ext uri="{FF2B5EF4-FFF2-40B4-BE49-F238E27FC236}">
                <a16:creationId xmlns:a16="http://schemas.microsoft.com/office/drawing/2014/main" id="{D2395079-5075-F622-BB32-1C7AD301F926}"/>
              </a:ext>
            </a:extLst>
          </p:cNvPr>
          <p:cNvPicPr>
            <a:picLocks noChangeAspect="1"/>
          </p:cNvPicPr>
          <p:nvPr/>
        </p:nvPicPr>
        <p:blipFill>
          <a:blip r:embed="rId3"/>
          <a:stretch>
            <a:fillRect/>
          </a:stretch>
        </p:blipFill>
        <p:spPr>
          <a:xfrm>
            <a:off x="649821" y="3256014"/>
            <a:ext cx="9804555" cy="1518622"/>
          </a:xfrm>
          <a:prstGeom prst="rect">
            <a:avLst/>
          </a:prstGeom>
        </p:spPr>
      </p:pic>
      <p:sp>
        <p:nvSpPr>
          <p:cNvPr id="11" name="TextBox 10">
            <a:extLst>
              <a:ext uri="{FF2B5EF4-FFF2-40B4-BE49-F238E27FC236}">
                <a16:creationId xmlns:a16="http://schemas.microsoft.com/office/drawing/2014/main" id="{D273C7DD-86AF-A038-1046-9B159CF3200F}"/>
              </a:ext>
            </a:extLst>
          </p:cNvPr>
          <p:cNvSpPr txBox="1"/>
          <p:nvPr/>
        </p:nvSpPr>
        <p:spPr>
          <a:xfrm>
            <a:off x="0" y="6573525"/>
            <a:ext cx="69596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DADFE1">
                    <a:lumMod val="50000"/>
                  </a:srgbClr>
                </a:solidFill>
                <a:effectLst/>
                <a:uLnTx/>
                <a:uFillTx/>
                <a:latin typeface="Calibri" panose="020F0502020204030204"/>
                <a:ea typeface="+mn-ea"/>
                <a:cs typeface="+mn-cs"/>
              </a:rPr>
              <a:t>Source: Raghavan et al, HPCA 2012</a:t>
            </a:r>
          </a:p>
        </p:txBody>
      </p:sp>
      <p:sp>
        <p:nvSpPr>
          <p:cNvPr id="12" name="TextBox 11">
            <a:extLst>
              <a:ext uri="{FF2B5EF4-FFF2-40B4-BE49-F238E27FC236}">
                <a16:creationId xmlns:a16="http://schemas.microsoft.com/office/drawing/2014/main" id="{CEA8BC23-2E63-CC3B-52AF-5AF5A0253ABD}"/>
              </a:ext>
            </a:extLst>
          </p:cNvPr>
          <p:cNvSpPr txBox="1"/>
          <p:nvPr/>
        </p:nvSpPr>
        <p:spPr>
          <a:xfrm>
            <a:off x="987504" y="4774636"/>
            <a:ext cx="2817418"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Normal Mode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3769A495-378F-9F15-0217-683D04148AB1}"/>
              </a:ext>
            </a:extLst>
          </p:cNvPr>
          <p:cNvSpPr txBox="1"/>
          <p:nvPr/>
        </p:nvSpPr>
        <p:spPr>
          <a:xfrm>
            <a:off x="4509944" y="4774290"/>
            <a:ext cx="2446334"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High-Frequency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835B1442-C8B8-6CB7-E24D-060231FF936C}"/>
              </a:ext>
            </a:extLst>
          </p:cNvPr>
          <p:cNvSpPr txBox="1"/>
          <p:nvPr/>
        </p:nvSpPr>
        <p:spPr>
          <a:xfrm>
            <a:off x="7260367" y="4774636"/>
            <a:ext cx="3295372"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Cooled High-Frequency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4" name="Speech Bubble: Rectangle with Corners Rounded 3">
            <a:extLst>
              <a:ext uri="{FF2B5EF4-FFF2-40B4-BE49-F238E27FC236}">
                <a16:creationId xmlns:a16="http://schemas.microsoft.com/office/drawing/2014/main" id="{B4F3BD0D-7BD5-CB91-3841-04FDE98B9A33}"/>
              </a:ext>
            </a:extLst>
          </p:cNvPr>
          <p:cNvSpPr/>
          <p:nvPr/>
        </p:nvSpPr>
        <p:spPr>
          <a:xfrm>
            <a:off x="8492360" y="5322944"/>
            <a:ext cx="3216754" cy="970314"/>
          </a:xfrm>
          <a:prstGeom prst="wedgeRoundRectCallout">
            <a:avLst>
              <a:gd name="adj1" fmla="val -35872"/>
              <a:gd name="adj2" fmla="val -70064"/>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dirty="0">
                <a:ln>
                  <a:noFill/>
                </a:ln>
                <a:solidFill>
                  <a:srgbClr val="FFFFFF"/>
                </a:solidFill>
                <a:effectLst/>
                <a:uLnTx/>
                <a:uFillTx/>
                <a:latin typeface="Calibri" panose="020F0502020204030204"/>
                <a:ea typeface="+mn-ea"/>
                <a:cs typeface="+mn-cs"/>
              </a:rPr>
              <a:t>Cooling allows for longer “sprints” – making them actually beneficial</a:t>
            </a:r>
          </a:p>
        </p:txBody>
      </p:sp>
      <p:sp>
        <p:nvSpPr>
          <p:cNvPr id="5" name="Slide Number Placeholder 3">
            <a:extLst>
              <a:ext uri="{FF2B5EF4-FFF2-40B4-BE49-F238E27FC236}">
                <a16:creationId xmlns:a16="http://schemas.microsoft.com/office/drawing/2014/main" id="{296576EF-7365-067F-2992-862486FD58B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184</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632759"/>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036C1-AAD5-2E63-213E-BDA667F45F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60D991-41C8-81A7-B1D9-CE8AB8712C66}"/>
              </a:ext>
            </a:extLst>
          </p:cNvPr>
          <p:cNvSpPr>
            <a:spLocks noGrp="1"/>
          </p:cNvSpPr>
          <p:nvPr>
            <p:ph type="title"/>
          </p:nvPr>
        </p:nvSpPr>
        <p:spPr>
          <a:xfrm>
            <a:off x="495300" y="304800"/>
            <a:ext cx="10668000" cy="1066800"/>
          </a:xfrm>
        </p:spPr>
        <p:txBody>
          <a:bodyPr/>
          <a:lstStyle/>
          <a:p>
            <a:r>
              <a:rPr lang="en-IN" dirty="0"/>
              <a:t>Case Study: Extreme Frequency Scaling</a:t>
            </a:r>
          </a:p>
        </p:txBody>
      </p:sp>
      <p:sp>
        <p:nvSpPr>
          <p:cNvPr id="3" name="Content Placeholder 2">
            <a:extLst>
              <a:ext uri="{FF2B5EF4-FFF2-40B4-BE49-F238E27FC236}">
                <a16:creationId xmlns:a16="http://schemas.microsoft.com/office/drawing/2014/main" id="{89299DF8-CA4A-69ED-0D00-37DAAA344CBC}"/>
              </a:ext>
            </a:extLst>
          </p:cNvPr>
          <p:cNvSpPr>
            <a:spLocks noGrp="1"/>
          </p:cNvSpPr>
          <p:nvPr>
            <p:ph sz="quarter" idx="13"/>
          </p:nvPr>
        </p:nvSpPr>
        <p:spPr>
          <a:xfrm>
            <a:off x="495300" y="1840447"/>
            <a:ext cx="10917338" cy="4540033"/>
          </a:xfrm>
        </p:spPr>
        <p:txBody>
          <a:bodyPr>
            <a:normAutofit/>
          </a:bodyPr>
          <a:lstStyle/>
          <a:p>
            <a:pPr>
              <a:spcAft>
                <a:spcPts val="600"/>
              </a:spcAft>
            </a:pPr>
            <a:r>
              <a:rPr lang="en-US" sz="2200" dirty="0">
                <a:latin typeface="Calibri "/>
              </a:rPr>
              <a:t>Prior studies suggest accelerators are viable candidates for multi GHz-scale execution</a:t>
            </a:r>
          </a:p>
          <a:p>
            <a:pPr>
              <a:spcAft>
                <a:spcPts val="600"/>
              </a:spcAft>
            </a:pPr>
            <a:r>
              <a:rPr lang="en-US" sz="2200" dirty="0">
                <a:latin typeface="Calibri "/>
              </a:rPr>
              <a:t>Advanced cooling enables transient high-frequency operation (“computational sprinting”).</a:t>
            </a:r>
          </a:p>
          <a:p>
            <a:pPr>
              <a:spcAft>
                <a:spcPts val="600"/>
              </a:spcAft>
            </a:pPr>
            <a:endParaRPr lang="en-US" sz="2200" dirty="0">
              <a:latin typeface="Calibri "/>
            </a:endParaRPr>
          </a:p>
          <a:p>
            <a:pPr>
              <a:spcAft>
                <a:spcPts val="600"/>
              </a:spcAft>
            </a:pPr>
            <a:endParaRPr lang="en-US" sz="2200" dirty="0">
              <a:latin typeface="Calibri "/>
            </a:endParaRPr>
          </a:p>
          <a:p>
            <a:pPr>
              <a:spcAft>
                <a:spcPts val="600"/>
              </a:spcAft>
            </a:pPr>
            <a:endParaRPr lang="en-US" sz="2200" dirty="0">
              <a:latin typeface="Calibri "/>
            </a:endParaRPr>
          </a:p>
          <a:p>
            <a:pPr marL="0" indent="0">
              <a:spcAft>
                <a:spcPts val="600"/>
              </a:spcAft>
              <a:buNone/>
            </a:pPr>
            <a:endParaRPr lang="en-US" sz="2200" dirty="0">
              <a:latin typeface="Calibri "/>
            </a:endParaRPr>
          </a:p>
          <a:p>
            <a:pPr marL="0" indent="0">
              <a:spcAft>
                <a:spcPts val="600"/>
              </a:spcAft>
              <a:buNone/>
            </a:pPr>
            <a:endParaRPr lang="en-US" sz="2200" dirty="0">
              <a:latin typeface="Calibri "/>
            </a:endParaRPr>
          </a:p>
          <a:p>
            <a:pPr>
              <a:spcAft>
                <a:spcPts val="600"/>
              </a:spcAft>
            </a:pPr>
            <a:r>
              <a:rPr lang="en-US" sz="2200" dirty="0">
                <a:latin typeface="Calibri "/>
              </a:rPr>
              <a:t>Use the integrated framework to evaluate accelerator performance up to 20 GHz</a:t>
            </a:r>
          </a:p>
        </p:txBody>
      </p:sp>
      <p:pic>
        <p:nvPicPr>
          <p:cNvPr id="8" name="Picture 7">
            <a:extLst>
              <a:ext uri="{FF2B5EF4-FFF2-40B4-BE49-F238E27FC236}">
                <a16:creationId xmlns:a16="http://schemas.microsoft.com/office/drawing/2014/main" id="{B5473D08-1DCF-DBFF-5BE7-EE31A3802584}"/>
              </a:ext>
            </a:extLst>
          </p:cNvPr>
          <p:cNvPicPr>
            <a:picLocks noChangeAspect="1"/>
          </p:cNvPicPr>
          <p:nvPr/>
        </p:nvPicPr>
        <p:blipFill>
          <a:blip r:embed="rId3"/>
          <a:stretch>
            <a:fillRect/>
          </a:stretch>
        </p:blipFill>
        <p:spPr>
          <a:xfrm>
            <a:off x="649821" y="3256014"/>
            <a:ext cx="9804555" cy="1518622"/>
          </a:xfrm>
          <a:prstGeom prst="rect">
            <a:avLst/>
          </a:prstGeom>
        </p:spPr>
      </p:pic>
      <p:sp>
        <p:nvSpPr>
          <p:cNvPr id="11" name="TextBox 10">
            <a:extLst>
              <a:ext uri="{FF2B5EF4-FFF2-40B4-BE49-F238E27FC236}">
                <a16:creationId xmlns:a16="http://schemas.microsoft.com/office/drawing/2014/main" id="{DDD8F596-21DC-5121-FD2A-57E333C6E8AD}"/>
              </a:ext>
            </a:extLst>
          </p:cNvPr>
          <p:cNvSpPr txBox="1"/>
          <p:nvPr/>
        </p:nvSpPr>
        <p:spPr>
          <a:xfrm>
            <a:off x="0" y="6573525"/>
            <a:ext cx="69596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DADFE1">
                    <a:lumMod val="50000"/>
                  </a:srgbClr>
                </a:solidFill>
                <a:effectLst/>
                <a:uLnTx/>
                <a:uFillTx/>
                <a:latin typeface="Calibri" panose="020F0502020204030204"/>
                <a:ea typeface="+mn-ea"/>
                <a:cs typeface="+mn-cs"/>
              </a:rPr>
              <a:t>Source: Raghavan et al, HPCA 2012</a:t>
            </a:r>
          </a:p>
        </p:txBody>
      </p:sp>
      <p:sp>
        <p:nvSpPr>
          <p:cNvPr id="12" name="TextBox 11">
            <a:extLst>
              <a:ext uri="{FF2B5EF4-FFF2-40B4-BE49-F238E27FC236}">
                <a16:creationId xmlns:a16="http://schemas.microsoft.com/office/drawing/2014/main" id="{CA15EA82-1371-CFB2-A94F-6F7EF491E242}"/>
              </a:ext>
            </a:extLst>
          </p:cNvPr>
          <p:cNvSpPr txBox="1"/>
          <p:nvPr/>
        </p:nvSpPr>
        <p:spPr>
          <a:xfrm>
            <a:off x="987504" y="4774636"/>
            <a:ext cx="2817418"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Normal Mode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9F8CBC06-019B-9CE6-4A24-9915FD49DE5A}"/>
              </a:ext>
            </a:extLst>
          </p:cNvPr>
          <p:cNvSpPr txBox="1"/>
          <p:nvPr/>
        </p:nvSpPr>
        <p:spPr>
          <a:xfrm>
            <a:off x="4509944" y="4774290"/>
            <a:ext cx="2446334"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High-Frequency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E626D8AB-FB35-D4CD-817C-8CF598097D53}"/>
              </a:ext>
            </a:extLst>
          </p:cNvPr>
          <p:cNvSpPr txBox="1"/>
          <p:nvPr/>
        </p:nvSpPr>
        <p:spPr>
          <a:xfrm>
            <a:off x="7260367" y="4774636"/>
            <a:ext cx="3295372" cy="338554"/>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202020"/>
                </a:solidFill>
                <a:effectLst/>
                <a:uLnTx/>
                <a:uFillTx/>
                <a:latin typeface="Calibri" panose="020F0502020204030204"/>
                <a:ea typeface="ＭＳ Ｐゴシック" pitchFamily="-65" charset="-128"/>
                <a:cs typeface="Arial" pitchFamily="34" charset="0"/>
              </a:rPr>
              <a:t>Cooled High-Frequency Operation</a:t>
            </a:r>
            <a:endParaRPr kumimoji="0" lang="en-IN" sz="1600" b="0" i="0" u="none" strike="noStrike" kern="1200" cap="none" spc="0" normalizeH="0" baseline="0" noProof="0" dirty="0">
              <a:ln>
                <a:noFill/>
              </a:ln>
              <a:solidFill>
                <a:srgbClr val="202020"/>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AE894B3-180F-4D7A-7206-BFD1F6DB3B9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185</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7023521"/>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5675D-6373-094D-AE8F-1CF8E26B1B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CE3108-3939-AF9E-589C-6579B7A7C768}"/>
              </a:ext>
            </a:extLst>
          </p:cNvPr>
          <p:cNvSpPr>
            <a:spLocks noGrp="1"/>
          </p:cNvSpPr>
          <p:nvPr>
            <p:ph type="title"/>
          </p:nvPr>
        </p:nvSpPr>
        <p:spPr>
          <a:xfrm>
            <a:off x="495300" y="304800"/>
            <a:ext cx="10668000" cy="1066800"/>
          </a:xfrm>
        </p:spPr>
        <p:txBody>
          <a:bodyPr/>
          <a:lstStyle/>
          <a:p>
            <a:r>
              <a:rPr lang="en-IN" dirty="0"/>
              <a:t>Methodology</a:t>
            </a:r>
          </a:p>
        </p:txBody>
      </p:sp>
      <p:sp>
        <p:nvSpPr>
          <p:cNvPr id="3" name="Content Placeholder 2">
            <a:extLst>
              <a:ext uri="{FF2B5EF4-FFF2-40B4-BE49-F238E27FC236}">
                <a16:creationId xmlns:a16="http://schemas.microsoft.com/office/drawing/2014/main" id="{2737B543-4AA6-AEE5-25BC-B840CE9287F5}"/>
              </a:ext>
            </a:extLst>
          </p:cNvPr>
          <p:cNvSpPr>
            <a:spLocks noGrp="1"/>
          </p:cNvSpPr>
          <p:nvPr>
            <p:ph sz="quarter" idx="13"/>
          </p:nvPr>
        </p:nvSpPr>
        <p:spPr>
          <a:xfrm>
            <a:off x="495300" y="1840447"/>
            <a:ext cx="10917338" cy="4540033"/>
          </a:xfrm>
        </p:spPr>
        <p:txBody>
          <a:bodyPr>
            <a:normAutofit/>
          </a:bodyPr>
          <a:lstStyle/>
          <a:p>
            <a:pPr>
              <a:spcAft>
                <a:spcPts val="600"/>
              </a:spcAft>
            </a:pPr>
            <a:r>
              <a:rPr lang="en-US" sz="2200" dirty="0">
                <a:latin typeface="+mn-lt"/>
              </a:rPr>
              <a:t>Limit study to examine upper bound on performance and energy efficiency gains</a:t>
            </a:r>
          </a:p>
          <a:p>
            <a:pPr lvl="1">
              <a:spcAft>
                <a:spcPts val="600"/>
              </a:spcAft>
            </a:pPr>
            <a:r>
              <a:rPr lang="en-US" sz="2200" dirty="0">
                <a:latin typeface="+mn-lt"/>
              </a:rPr>
              <a:t>Use small test inputs, configured to fit in accelerator scratchpad.</a:t>
            </a:r>
          </a:p>
          <a:p>
            <a:pPr lvl="1">
              <a:spcAft>
                <a:spcPts val="600"/>
              </a:spcAft>
            </a:pPr>
            <a:r>
              <a:rPr lang="en-US" sz="2200" dirty="0">
                <a:latin typeface="+mn-lt"/>
              </a:rPr>
              <a:t>Isolates compute, eliminating any memory and interconnect bottlenecks</a:t>
            </a:r>
          </a:p>
          <a:p>
            <a:pPr>
              <a:spcAft>
                <a:spcPts val="600"/>
              </a:spcAft>
            </a:pPr>
            <a:r>
              <a:rPr lang="en-US" sz="2200" kern="0" dirty="0">
                <a:latin typeface="+mn-lt"/>
                <a:ea typeface="ＭＳ Ｐゴシック" pitchFamily="-65" charset="-128"/>
              </a:rPr>
              <a:t>Simulator Changes: Refined timing logic in LLVM Runtime, DMA, and interfaces to enable sub-cycle event resolution.</a:t>
            </a:r>
          </a:p>
          <a:p>
            <a:pPr>
              <a:spcAft>
                <a:spcPts val="600"/>
              </a:spcAft>
            </a:pPr>
            <a:r>
              <a:rPr lang="en-US" sz="2200" kern="0" dirty="0">
                <a:latin typeface="+mn-lt"/>
                <a:ea typeface="ＭＳ Ｐゴシック" pitchFamily="-65" charset="-128"/>
              </a:rPr>
              <a:t>Single accelerator instantiated with ARM DerivO3 CPU as host system.</a:t>
            </a:r>
          </a:p>
          <a:p>
            <a:pPr>
              <a:spcAft>
                <a:spcPts val="600"/>
              </a:spcAft>
            </a:pPr>
            <a:r>
              <a:rPr lang="en-US" sz="2200" dirty="0">
                <a:latin typeface="+mn-lt"/>
              </a:rPr>
              <a:t>Sweep accelerator frequency from 0.1 to 20 GHz.</a:t>
            </a:r>
          </a:p>
          <a:p>
            <a:pPr>
              <a:spcAft>
                <a:spcPts val="600"/>
              </a:spcAft>
            </a:pPr>
            <a:r>
              <a:rPr lang="en-US" sz="2200" kern="0" dirty="0">
                <a:latin typeface="+mn-lt"/>
                <a:ea typeface="ＭＳ Ｐゴシック" pitchFamily="-65" charset="-128"/>
              </a:rPr>
              <a:t>Simulate MachSuite kernels to measure:</a:t>
            </a:r>
          </a:p>
          <a:p>
            <a:pPr lvl="1">
              <a:spcAft>
                <a:spcPts val="600"/>
              </a:spcAft>
            </a:pPr>
            <a:r>
              <a:rPr lang="en-US" sz="2000" kern="0" dirty="0">
                <a:latin typeface="+mn-lt"/>
                <a:ea typeface="ＭＳ Ｐゴシック" pitchFamily="-65" charset="-128"/>
              </a:rPr>
              <a:t>Runtime for Performance</a:t>
            </a:r>
          </a:p>
          <a:p>
            <a:pPr lvl="1">
              <a:spcAft>
                <a:spcPts val="600"/>
              </a:spcAft>
            </a:pPr>
            <a:r>
              <a:rPr lang="en-US" sz="2000" kern="0" dirty="0">
                <a:latin typeface="+mn-lt"/>
                <a:ea typeface="ＭＳ Ｐゴシック" pitchFamily="-65" charset="-128"/>
              </a:rPr>
              <a:t>Dynamic Power for Energy Efficiency</a:t>
            </a:r>
          </a:p>
          <a:p>
            <a:pPr marL="457200" indent="-457200" defTabSz="3490913" eaLnBrk="0" hangingPunct="0">
              <a:spcBef>
                <a:spcPts val="0"/>
              </a:spcBef>
              <a:spcAft>
                <a:spcPts val="900"/>
              </a:spcAft>
              <a:defRPr/>
            </a:pPr>
            <a:endParaRPr lang="en-US" sz="2200" kern="0" dirty="0">
              <a:latin typeface="+mn-lt"/>
              <a:ea typeface="ＭＳ Ｐゴシック" pitchFamily="-65" charset="-128"/>
            </a:endParaRPr>
          </a:p>
        </p:txBody>
      </p:sp>
      <p:sp>
        <p:nvSpPr>
          <p:cNvPr id="5" name="Slide Number Placeholder 3">
            <a:extLst>
              <a:ext uri="{FF2B5EF4-FFF2-40B4-BE49-F238E27FC236}">
                <a16:creationId xmlns:a16="http://schemas.microsoft.com/office/drawing/2014/main" id="{942F41C8-6547-8E03-0AB1-E4F0BF16F70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186</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1031153"/>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5E93D-BCCD-546E-B033-406412E037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D1C129-C53C-EFD8-8B10-C2B386DFB576}"/>
              </a:ext>
            </a:extLst>
          </p:cNvPr>
          <p:cNvSpPr>
            <a:spLocks noGrp="1"/>
          </p:cNvSpPr>
          <p:nvPr>
            <p:ph type="title"/>
          </p:nvPr>
        </p:nvSpPr>
        <p:spPr>
          <a:xfrm>
            <a:off x="495300" y="304800"/>
            <a:ext cx="10668000" cy="1066800"/>
          </a:xfrm>
        </p:spPr>
        <p:txBody>
          <a:bodyPr/>
          <a:lstStyle/>
          <a:p>
            <a:r>
              <a:rPr lang="en-IN" dirty="0"/>
              <a:t>Outline</a:t>
            </a:r>
          </a:p>
        </p:txBody>
      </p:sp>
      <p:sp>
        <p:nvSpPr>
          <p:cNvPr id="3" name="Content Placeholder 2">
            <a:extLst>
              <a:ext uri="{FF2B5EF4-FFF2-40B4-BE49-F238E27FC236}">
                <a16:creationId xmlns:a16="http://schemas.microsoft.com/office/drawing/2014/main" id="{7FA3DF65-95D1-4AF7-C170-D6836F8C313E}"/>
              </a:ext>
            </a:extLst>
          </p:cNvPr>
          <p:cNvSpPr>
            <a:spLocks noGrp="1"/>
          </p:cNvSpPr>
          <p:nvPr>
            <p:ph sz="quarter" idx="13"/>
          </p:nvPr>
        </p:nvSpPr>
        <p:spPr>
          <a:xfrm>
            <a:off x="495300" y="2063967"/>
            <a:ext cx="11036300" cy="4052353"/>
          </a:xfrm>
        </p:spPr>
        <p:txBody>
          <a:bodyPr>
            <a:normAutofit/>
          </a:bodyPr>
          <a:lstStyle/>
          <a:p>
            <a:pPr>
              <a:spcAft>
                <a:spcPts val="600"/>
              </a:spcAft>
            </a:pPr>
            <a:r>
              <a:rPr lang="en-US" sz="2400" dirty="0">
                <a:solidFill>
                  <a:schemeClr val="bg1">
                    <a:lumMod val="65000"/>
                  </a:schemeClr>
                </a:solidFill>
                <a:latin typeface="Calibri "/>
              </a:rPr>
              <a:t>Introduction</a:t>
            </a:r>
          </a:p>
          <a:p>
            <a:pPr>
              <a:spcAft>
                <a:spcPts val="600"/>
              </a:spcAft>
            </a:pPr>
            <a:r>
              <a:rPr lang="en-US" sz="2400" dirty="0">
                <a:solidFill>
                  <a:schemeClr val="bg1">
                    <a:lumMod val="65000"/>
                  </a:schemeClr>
                </a:solidFill>
                <a:latin typeface="Calibri "/>
              </a:rPr>
              <a:t>Background</a:t>
            </a:r>
          </a:p>
          <a:p>
            <a:pPr>
              <a:spcAft>
                <a:spcPts val="600"/>
              </a:spcAft>
            </a:pPr>
            <a:r>
              <a:rPr lang="en-US" sz="2400" dirty="0">
                <a:solidFill>
                  <a:schemeClr val="bg1">
                    <a:lumMod val="65000"/>
                  </a:schemeClr>
                </a:solidFill>
                <a:latin typeface="Calibri "/>
              </a:rPr>
              <a:t>Integration Methodology</a:t>
            </a:r>
          </a:p>
          <a:p>
            <a:pPr>
              <a:spcAft>
                <a:spcPts val="600"/>
              </a:spcAft>
            </a:pPr>
            <a:r>
              <a:rPr lang="en-US" sz="2400" dirty="0">
                <a:solidFill>
                  <a:schemeClr val="bg1">
                    <a:lumMod val="65000"/>
                  </a:schemeClr>
                </a:solidFill>
                <a:latin typeface="Calibri "/>
              </a:rPr>
              <a:t>Frequency Scaling Study</a:t>
            </a:r>
          </a:p>
          <a:p>
            <a:pPr>
              <a:spcAft>
                <a:spcPts val="600"/>
              </a:spcAft>
            </a:pPr>
            <a:r>
              <a:rPr lang="en-US" sz="2400" dirty="0">
                <a:latin typeface="Calibri "/>
              </a:rPr>
              <a:t>Results and Analysis</a:t>
            </a:r>
          </a:p>
          <a:p>
            <a:pPr>
              <a:spcAft>
                <a:spcPts val="600"/>
              </a:spcAft>
            </a:pPr>
            <a:r>
              <a:rPr lang="en-US" sz="2400" dirty="0">
                <a:solidFill>
                  <a:schemeClr val="bg1">
                    <a:lumMod val="65000"/>
                  </a:schemeClr>
                </a:solidFill>
                <a:latin typeface="Calibri "/>
              </a:rPr>
              <a:t>Conclusions and Future Work</a:t>
            </a:r>
          </a:p>
          <a:p>
            <a:pPr>
              <a:spcAft>
                <a:spcPts val="600"/>
              </a:spcAft>
            </a:pPr>
            <a:endParaRPr lang="en-IN" sz="2400" dirty="0">
              <a:latin typeface="Calibri "/>
            </a:endParaRPr>
          </a:p>
        </p:txBody>
      </p:sp>
      <p:sp>
        <p:nvSpPr>
          <p:cNvPr id="5" name="Slide Number Placeholder 3">
            <a:extLst>
              <a:ext uri="{FF2B5EF4-FFF2-40B4-BE49-F238E27FC236}">
                <a16:creationId xmlns:a16="http://schemas.microsoft.com/office/drawing/2014/main" id="{161683A8-8FF1-1CD1-62F3-A5773C0D4C8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187</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5931132"/>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E1EE67-2CF9-D6F8-9EDF-6FB344D002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06C345-962B-11D6-152C-00662B06A5C0}"/>
              </a:ext>
            </a:extLst>
          </p:cNvPr>
          <p:cNvSpPr>
            <a:spLocks noGrp="1"/>
          </p:cNvSpPr>
          <p:nvPr>
            <p:ph type="title"/>
          </p:nvPr>
        </p:nvSpPr>
        <p:spPr>
          <a:xfrm>
            <a:off x="495300" y="304800"/>
            <a:ext cx="10668000" cy="1066800"/>
          </a:xfrm>
        </p:spPr>
        <p:txBody>
          <a:bodyPr/>
          <a:lstStyle/>
          <a:p>
            <a:r>
              <a:rPr lang="en-IN" dirty="0"/>
              <a:t>Preliminary Results: Performance</a:t>
            </a:r>
          </a:p>
        </p:txBody>
      </p:sp>
      <p:sp>
        <p:nvSpPr>
          <p:cNvPr id="5" name="Slide Number Placeholder 3">
            <a:extLst>
              <a:ext uri="{FF2B5EF4-FFF2-40B4-BE49-F238E27FC236}">
                <a16:creationId xmlns:a16="http://schemas.microsoft.com/office/drawing/2014/main" id="{8ACD0D7F-145A-C5AB-A3A3-26168C41E00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188</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
        <p:nvSpPr>
          <p:cNvPr id="8" name="Content Placeholder 2">
            <a:extLst>
              <a:ext uri="{FF2B5EF4-FFF2-40B4-BE49-F238E27FC236}">
                <a16:creationId xmlns:a16="http://schemas.microsoft.com/office/drawing/2014/main" id="{74F2F4B4-DCB8-3BD9-30A9-A09146BD24A1}"/>
              </a:ext>
            </a:extLst>
          </p:cNvPr>
          <p:cNvSpPr>
            <a:spLocks noGrp="1"/>
          </p:cNvSpPr>
          <p:nvPr>
            <p:ph sz="quarter" idx="13"/>
          </p:nvPr>
        </p:nvSpPr>
        <p:spPr>
          <a:xfrm>
            <a:off x="495300" y="1840447"/>
            <a:ext cx="5984834" cy="4540033"/>
          </a:xfrm>
        </p:spPr>
        <p:txBody>
          <a:bodyPr>
            <a:normAutofit/>
          </a:bodyPr>
          <a:lstStyle/>
          <a:p>
            <a:pPr>
              <a:spcAft>
                <a:spcPts val="600"/>
              </a:spcAft>
            </a:pPr>
            <a:r>
              <a:rPr lang="en-US" sz="2200" b="1" dirty="0">
                <a:latin typeface="+mn-lt"/>
              </a:rPr>
              <a:t>0.1 – 2 GHz: Perf. is compute-bound, frequency helps</a:t>
            </a:r>
            <a:r>
              <a:rPr lang="en-US" sz="2200" dirty="0">
                <a:latin typeface="+mn-lt"/>
              </a:rPr>
              <a:t>.</a:t>
            </a:r>
          </a:p>
          <a:p>
            <a:pPr lvl="1">
              <a:spcAft>
                <a:spcPts val="600"/>
              </a:spcAft>
            </a:pPr>
            <a:r>
              <a:rPr lang="en-US" sz="2000" dirty="0">
                <a:latin typeface="+mn-lt"/>
              </a:rPr>
              <a:t>Small input sizes limit utilization for some benchmarks, reducing observable gains</a:t>
            </a:r>
          </a:p>
          <a:p>
            <a:pPr>
              <a:spcAft>
                <a:spcPts val="600"/>
              </a:spcAft>
            </a:pPr>
            <a:r>
              <a:rPr lang="en-US" sz="2200" b="1" dirty="0">
                <a:latin typeface="+mn-lt"/>
              </a:rPr>
              <a:t>2 – 20 GHz: Performance plateaus</a:t>
            </a:r>
          </a:p>
          <a:p>
            <a:pPr lvl="1">
              <a:spcAft>
                <a:spcPts val="600"/>
              </a:spcAft>
            </a:pPr>
            <a:r>
              <a:rPr lang="en-US" sz="2000" dirty="0">
                <a:latin typeface="+mn-lt"/>
              </a:rPr>
              <a:t>Bottlenecks shift to CPU and DMA latency.</a:t>
            </a:r>
          </a:p>
          <a:p>
            <a:pPr>
              <a:spcAft>
                <a:spcPts val="600"/>
              </a:spcAft>
            </a:pPr>
            <a:r>
              <a:rPr lang="en-US" sz="2200" b="1" dirty="0">
                <a:latin typeface="+mn-lt"/>
              </a:rPr>
              <a:t>Takeaway: </a:t>
            </a:r>
            <a:r>
              <a:rPr lang="en-US" sz="2200" dirty="0">
                <a:latin typeface="+mn-lt"/>
              </a:rPr>
              <a:t>Benefits of frequency scaling can be limited by both underutilization and system-level bottlenecks.</a:t>
            </a:r>
          </a:p>
        </p:txBody>
      </p:sp>
      <p:pic>
        <p:nvPicPr>
          <p:cNvPr id="9" name="Picture 8">
            <a:extLst>
              <a:ext uri="{FF2B5EF4-FFF2-40B4-BE49-F238E27FC236}">
                <a16:creationId xmlns:a16="http://schemas.microsoft.com/office/drawing/2014/main" id="{A20218D5-5FDE-F5C5-D1E3-2942ACBF2859}"/>
              </a:ext>
            </a:extLst>
          </p:cNvPr>
          <p:cNvPicPr>
            <a:picLocks noChangeAspect="1"/>
          </p:cNvPicPr>
          <p:nvPr/>
        </p:nvPicPr>
        <p:blipFill>
          <a:blip r:embed="rId3"/>
          <a:stretch>
            <a:fillRect/>
          </a:stretch>
        </p:blipFill>
        <p:spPr>
          <a:xfrm>
            <a:off x="6429408" y="2084443"/>
            <a:ext cx="5406992" cy="3454467"/>
          </a:xfrm>
          <a:prstGeom prst="rect">
            <a:avLst/>
          </a:prstGeom>
        </p:spPr>
      </p:pic>
    </p:spTree>
    <p:extLst>
      <p:ext uri="{BB962C8B-B14F-4D97-AF65-F5344CB8AC3E}">
        <p14:creationId xmlns:p14="http://schemas.microsoft.com/office/powerpoint/2010/main" val="973515840"/>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1E5BD-EAEB-ED8F-C7D0-621B41D88D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D1C600-E034-6F64-3B5B-9F44892366FF}"/>
              </a:ext>
            </a:extLst>
          </p:cNvPr>
          <p:cNvSpPr>
            <a:spLocks noGrp="1"/>
          </p:cNvSpPr>
          <p:nvPr>
            <p:ph type="title"/>
          </p:nvPr>
        </p:nvSpPr>
        <p:spPr>
          <a:xfrm>
            <a:off x="495300" y="304800"/>
            <a:ext cx="10668000" cy="1066800"/>
          </a:xfrm>
        </p:spPr>
        <p:txBody>
          <a:bodyPr/>
          <a:lstStyle/>
          <a:p>
            <a:r>
              <a:rPr lang="en-IN" dirty="0"/>
              <a:t>Preliminary Results: Dynamic Power</a:t>
            </a:r>
          </a:p>
        </p:txBody>
      </p:sp>
      <p:sp>
        <p:nvSpPr>
          <p:cNvPr id="3" name="Content Placeholder 2">
            <a:extLst>
              <a:ext uri="{FF2B5EF4-FFF2-40B4-BE49-F238E27FC236}">
                <a16:creationId xmlns:a16="http://schemas.microsoft.com/office/drawing/2014/main" id="{2BAABCE9-D32A-2248-FB75-0DB468829DB8}"/>
              </a:ext>
            </a:extLst>
          </p:cNvPr>
          <p:cNvSpPr>
            <a:spLocks noGrp="1"/>
          </p:cNvSpPr>
          <p:nvPr>
            <p:ph sz="quarter" idx="13"/>
          </p:nvPr>
        </p:nvSpPr>
        <p:spPr>
          <a:xfrm>
            <a:off x="204682" y="1840447"/>
            <a:ext cx="6345328" cy="4540033"/>
          </a:xfrm>
        </p:spPr>
        <p:txBody>
          <a:bodyPr>
            <a:normAutofit/>
          </a:bodyPr>
          <a:lstStyle/>
          <a:p>
            <a:pPr>
              <a:spcAft>
                <a:spcPts val="600"/>
              </a:spcAft>
            </a:pPr>
            <a:r>
              <a:rPr lang="en-US" sz="2200" b="1" dirty="0">
                <a:latin typeface="Calibri "/>
              </a:rPr>
              <a:t>0.1 – 2 GHz: Power shaped by active time reduction</a:t>
            </a:r>
          </a:p>
          <a:p>
            <a:pPr lvl="1">
              <a:spcAft>
                <a:spcPts val="600"/>
              </a:spcAft>
            </a:pPr>
            <a:r>
              <a:rPr lang="en-US" sz="2000" dirty="0">
                <a:latin typeface="Calibri "/>
              </a:rPr>
              <a:t>Compute-bound kernels: Power decreases as faster execution shortens active duration; idle time dominates the average.</a:t>
            </a:r>
          </a:p>
          <a:p>
            <a:pPr lvl="1">
              <a:spcAft>
                <a:spcPts val="600"/>
              </a:spcAft>
            </a:pPr>
            <a:r>
              <a:rPr lang="en-US" sz="2000" dirty="0">
                <a:latin typeface="Calibri "/>
              </a:rPr>
              <a:t>Others: Power stable/slightly rising; active time is non-negligible</a:t>
            </a:r>
            <a:r>
              <a:rPr lang="en-US" sz="1700" dirty="0">
                <a:latin typeface="Calibri "/>
              </a:rPr>
              <a:t>.</a:t>
            </a:r>
          </a:p>
          <a:p>
            <a:pPr>
              <a:spcAft>
                <a:spcPts val="600"/>
              </a:spcAft>
            </a:pPr>
            <a:r>
              <a:rPr lang="en-US" sz="2200" b="1" dirty="0">
                <a:latin typeface="Calibri "/>
              </a:rPr>
              <a:t>2 – 20 GHz: Power converges across all benchmarks</a:t>
            </a:r>
          </a:p>
          <a:p>
            <a:pPr lvl="1">
              <a:spcAft>
                <a:spcPts val="600"/>
              </a:spcAft>
            </a:pPr>
            <a:r>
              <a:rPr lang="en-US" sz="2000" dirty="0">
                <a:latin typeface="Calibri "/>
              </a:rPr>
              <a:t>Active time becomes negligible, idle state dominates.</a:t>
            </a:r>
          </a:p>
          <a:p>
            <a:pPr>
              <a:spcAft>
                <a:spcPts val="600"/>
              </a:spcAft>
            </a:pPr>
            <a:r>
              <a:rPr lang="en-US" sz="2200" b="1" dirty="0">
                <a:latin typeface="Calibri "/>
              </a:rPr>
              <a:t>Takeaway: </a:t>
            </a:r>
            <a:r>
              <a:rPr lang="en-US" sz="2200" dirty="0">
                <a:latin typeface="Calibri "/>
              </a:rPr>
              <a:t>Time-averaged power scaling is limited by shorter active phases and increasing idle time at higher frequencies.</a:t>
            </a:r>
          </a:p>
          <a:p>
            <a:pPr>
              <a:spcAft>
                <a:spcPts val="600"/>
              </a:spcAft>
            </a:pPr>
            <a:endParaRPr lang="en-US" sz="2200" dirty="0">
              <a:latin typeface="Calibri "/>
            </a:endParaRPr>
          </a:p>
        </p:txBody>
      </p:sp>
      <p:pic>
        <p:nvPicPr>
          <p:cNvPr id="10" name="Picture 9">
            <a:extLst>
              <a:ext uri="{FF2B5EF4-FFF2-40B4-BE49-F238E27FC236}">
                <a16:creationId xmlns:a16="http://schemas.microsoft.com/office/drawing/2014/main" id="{90A6BCDD-3FEE-3BAC-A141-EE6434AB46DD}"/>
              </a:ext>
            </a:extLst>
          </p:cNvPr>
          <p:cNvPicPr>
            <a:picLocks noChangeAspect="1"/>
          </p:cNvPicPr>
          <p:nvPr/>
        </p:nvPicPr>
        <p:blipFill>
          <a:blip r:embed="rId3"/>
          <a:stretch>
            <a:fillRect/>
          </a:stretch>
        </p:blipFill>
        <p:spPr>
          <a:xfrm>
            <a:off x="6440923" y="1963479"/>
            <a:ext cx="5733918" cy="3472122"/>
          </a:xfrm>
          <a:prstGeom prst="rect">
            <a:avLst/>
          </a:prstGeom>
        </p:spPr>
      </p:pic>
      <p:sp>
        <p:nvSpPr>
          <p:cNvPr id="5" name="Slide Number Placeholder 3">
            <a:extLst>
              <a:ext uri="{FF2B5EF4-FFF2-40B4-BE49-F238E27FC236}">
                <a16:creationId xmlns:a16="http://schemas.microsoft.com/office/drawing/2014/main" id="{7E8B9D80-A1C5-6A6A-DBBA-02EEF3088AF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189</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3407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9B3D0A1-5E10-4E9D-AB7F-A53AF58F3EE5}"/>
              </a:ext>
            </a:extLst>
          </p:cNvPr>
          <p:cNvPicPr>
            <a:picLocks noChangeAspect="1"/>
          </p:cNvPicPr>
          <p:nvPr/>
        </p:nvPicPr>
        <p:blipFill>
          <a:blip r:embed="rId2"/>
          <a:stretch>
            <a:fillRect/>
          </a:stretch>
        </p:blipFill>
        <p:spPr>
          <a:xfrm>
            <a:off x="1981200" y="166954"/>
            <a:ext cx="8305800" cy="6584499"/>
          </a:xfrm>
          <a:prstGeom prst="rect">
            <a:avLst/>
          </a:prstGeom>
        </p:spPr>
      </p:pic>
      <p:sp>
        <p:nvSpPr>
          <p:cNvPr id="5" name="Slide Number Placeholder 3">
            <a:extLst>
              <a:ext uri="{FF2B5EF4-FFF2-40B4-BE49-F238E27FC236}">
                <a16:creationId xmlns:a16="http://schemas.microsoft.com/office/drawing/2014/main" id="{1898C2F4-D215-401D-99FE-865753956A4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19</a:t>
            </a:fld>
            <a:endParaRPr lang="en-US" dirty="0"/>
          </a:p>
        </p:txBody>
      </p:sp>
    </p:spTree>
    <p:extLst>
      <p:ext uri="{BB962C8B-B14F-4D97-AF65-F5344CB8AC3E}">
        <p14:creationId xmlns:p14="http://schemas.microsoft.com/office/powerpoint/2010/main" val="3166991759"/>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A62DB-5DC8-0C44-454F-AB7F9C3824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FF610E-E8B4-7972-06D3-BD30263D0858}"/>
              </a:ext>
            </a:extLst>
          </p:cNvPr>
          <p:cNvSpPr>
            <a:spLocks noGrp="1"/>
          </p:cNvSpPr>
          <p:nvPr>
            <p:ph type="title"/>
          </p:nvPr>
        </p:nvSpPr>
        <p:spPr>
          <a:xfrm>
            <a:off x="495300" y="304800"/>
            <a:ext cx="10668000" cy="1066800"/>
          </a:xfrm>
        </p:spPr>
        <p:txBody>
          <a:bodyPr/>
          <a:lstStyle/>
          <a:p>
            <a:r>
              <a:rPr lang="en-IN" dirty="0"/>
              <a:t>Outline</a:t>
            </a:r>
          </a:p>
        </p:txBody>
      </p:sp>
      <p:sp>
        <p:nvSpPr>
          <p:cNvPr id="3" name="Content Placeholder 2">
            <a:extLst>
              <a:ext uri="{FF2B5EF4-FFF2-40B4-BE49-F238E27FC236}">
                <a16:creationId xmlns:a16="http://schemas.microsoft.com/office/drawing/2014/main" id="{947A06C2-D5C1-B9E0-ADA3-759D5A089377}"/>
              </a:ext>
            </a:extLst>
          </p:cNvPr>
          <p:cNvSpPr>
            <a:spLocks noGrp="1"/>
          </p:cNvSpPr>
          <p:nvPr>
            <p:ph sz="quarter" idx="13"/>
          </p:nvPr>
        </p:nvSpPr>
        <p:spPr>
          <a:xfrm>
            <a:off x="495300" y="2063967"/>
            <a:ext cx="11036300" cy="4052353"/>
          </a:xfrm>
        </p:spPr>
        <p:txBody>
          <a:bodyPr>
            <a:normAutofit/>
          </a:bodyPr>
          <a:lstStyle/>
          <a:p>
            <a:pPr>
              <a:spcAft>
                <a:spcPts val="600"/>
              </a:spcAft>
            </a:pPr>
            <a:r>
              <a:rPr lang="en-US" sz="2400" dirty="0">
                <a:solidFill>
                  <a:schemeClr val="bg1">
                    <a:lumMod val="65000"/>
                  </a:schemeClr>
                </a:solidFill>
                <a:latin typeface="Calibri "/>
              </a:rPr>
              <a:t>Introduction</a:t>
            </a:r>
          </a:p>
          <a:p>
            <a:pPr>
              <a:spcAft>
                <a:spcPts val="600"/>
              </a:spcAft>
            </a:pPr>
            <a:r>
              <a:rPr lang="en-US" sz="2400" dirty="0">
                <a:solidFill>
                  <a:schemeClr val="bg1">
                    <a:lumMod val="65000"/>
                  </a:schemeClr>
                </a:solidFill>
                <a:latin typeface="Calibri "/>
              </a:rPr>
              <a:t>Background</a:t>
            </a:r>
          </a:p>
          <a:p>
            <a:pPr>
              <a:spcAft>
                <a:spcPts val="600"/>
              </a:spcAft>
            </a:pPr>
            <a:r>
              <a:rPr lang="en-US" sz="2400" dirty="0">
                <a:solidFill>
                  <a:schemeClr val="bg1">
                    <a:lumMod val="65000"/>
                  </a:schemeClr>
                </a:solidFill>
                <a:latin typeface="Calibri "/>
              </a:rPr>
              <a:t>Integration Methodology</a:t>
            </a:r>
          </a:p>
          <a:p>
            <a:pPr>
              <a:spcAft>
                <a:spcPts val="600"/>
              </a:spcAft>
            </a:pPr>
            <a:r>
              <a:rPr lang="en-US" sz="2400" dirty="0">
                <a:solidFill>
                  <a:schemeClr val="bg1">
                    <a:lumMod val="65000"/>
                  </a:schemeClr>
                </a:solidFill>
                <a:latin typeface="Calibri "/>
              </a:rPr>
              <a:t>Frequency Scaling Study</a:t>
            </a:r>
          </a:p>
          <a:p>
            <a:pPr>
              <a:spcAft>
                <a:spcPts val="600"/>
              </a:spcAft>
            </a:pPr>
            <a:r>
              <a:rPr lang="en-US" sz="2400" dirty="0">
                <a:solidFill>
                  <a:schemeClr val="bg1">
                    <a:lumMod val="65000"/>
                  </a:schemeClr>
                </a:solidFill>
                <a:latin typeface="Calibri "/>
              </a:rPr>
              <a:t>Results and Analysis</a:t>
            </a:r>
          </a:p>
          <a:p>
            <a:pPr>
              <a:spcAft>
                <a:spcPts val="600"/>
              </a:spcAft>
            </a:pPr>
            <a:r>
              <a:rPr lang="en-US" sz="2400" dirty="0">
                <a:latin typeface="Calibri "/>
              </a:rPr>
              <a:t>Conclusions and Future Work</a:t>
            </a:r>
          </a:p>
          <a:p>
            <a:pPr>
              <a:spcAft>
                <a:spcPts val="600"/>
              </a:spcAft>
            </a:pPr>
            <a:endParaRPr lang="en-IN" sz="2400" dirty="0">
              <a:latin typeface="Calibri "/>
            </a:endParaRPr>
          </a:p>
        </p:txBody>
      </p:sp>
      <p:sp>
        <p:nvSpPr>
          <p:cNvPr id="5" name="Slide Number Placeholder 3">
            <a:extLst>
              <a:ext uri="{FF2B5EF4-FFF2-40B4-BE49-F238E27FC236}">
                <a16:creationId xmlns:a16="http://schemas.microsoft.com/office/drawing/2014/main" id="{71C08D0D-3D46-6F93-E3DA-F98F1ED8789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190</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376059"/>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D3D68-648D-333A-8466-0CDBBC54ED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42EA81-5F37-8514-DC92-C725B4E3C9FF}"/>
              </a:ext>
            </a:extLst>
          </p:cNvPr>
          <p:cNvSpPr>
            <a:spLocks noGrp="1"/>
          </p:cNvSpPr>
          <p:nvPr>
            <p:ph type="title"/>
          </p:nvPr>
        </p:nvSpPr>
        <p:spPr>
          <a:xfrm>
            <a:off x="495300" y="304800"/>
            <a:ext cx="10668000" cy="1066800"/>
          </a:xfrm>
        </p:spPr>
        <p:txBody>
          <a:bodyPr/>
          <a:lstStyle/>
          <a:p>
            <a:r>
              <a:rPr lang="en-IN" dirty="0"/>
              <a:t>Conclusions and Future Work</a:t>
            </a:r>
          </a:p>
        </p:txBody>
      </p:sp>
      <p:sp>
        <p:nvSpPr>
          <p:cNvPr id="3" name="Content Placeholder 2">
            <a:extLst>
              <a:ext uri="{FF2B5EF4-FFF2-40B4-BE49-F238E27FC236}">
                <a16:creationId xmlns:a16="http://schemas.microsoft.com/office/drawing/2014/main" id="{86337343-1D77-E2F1-112C-18B2E52E294D}"/>
              </a:ext>
            </a:extLst>
          </p:cNvPr>
          <p:cNvSpPr>
            <a:spLocks noGrp="1"/>
          </p:cNvSpPr>
          <p:nvPr>
            <p:ph sz="quarter" idx="13"/>
          </p:nvPr>
        </p:nvSpPr>
        <p:spPr>
          <a:xfrm>
            <a:off x="495300" y="1840447"/>
            <a:ext cx="11013527" cy="4540033"/>
          </a:xfrm>
        </p:spPr>
        <p:txBody>
          <a:bodyPr>
            <a:normAutofit fontScale="85000" lnSpcReduction="20000"/>
          </a:bodyPr>
          <a:lstStyle/>
          <a:p>
            <a:pPr>
              <a:spcAft>
                <a:spcPts val="600"/>
              </a:spcAft>
            </a:pPr>
            <a:r>
              <a:rPr lang="en-US" sz="2400" dirty="0">
                <a:latin typeface="Calibri "/>
              </a:rPr>
              <a:t>Modern and future systems increasingly embracing heterogeneity</a:t>
            </a:r>
          </a:p>
          <a:p>
            <a:pPr>
              <a:spcAft>
                <a:spcPts val="600"/>
              </a:spcAft>
            </a:pPr>
            <a:r>
              <a:rPr lang="en-US" sz="2400" dirty="0">
                <a:latin typeface="Calibri "/>
              </a:rPr>
              <a:t>But tools are struggling to keep pace with the needs of these heterogeneous systems</a:t>
            </a:r>
          </a:p>
          <a:p>
            <a:pPr>
              <a:spcAft>
                <a:spcPts val="600"/>
              </a:spcAft>
            </a:pPr>
            <a:r>
              <a:rPr lang="en-US" sz="2400" dirty="0">
                <a:latin typeface="Calibri "/>
              </a:rPr>
              <a:t>Solution: create unified full-system simulation framework for heterogeneous SoCs</a:t>
            </a:r>
          </a:p>
          <a:p>
            <a:pPr>
              <a:spcAft>
                <a:spcPts val="600"/>
              </a:spcAft>
            </a:pPr>
            <a:r>
              <a:rPr lang="en-US" sz="2400" dirty="0">
                <a:latin typeface="Calibri "/>
              </a:rPr>
              <a:t>Case Study: high-frequency simulation for accelerators </a:t>
            </a:r>
            <a:r>
              <a:rPr lang="en-US" sz="2400" dirty="0">
                <a:latin typeface="Calibri "/>
                <a:sym typeface="Wingdings" panose="05000000000000000000" pitchFamily="2" charset="2"/>
              </a:rPr>
              <a:t> shows promise</a:t>
            </a:r>
            <a:endParaRPr lang="en-US" sz="2400" dirty="0">
              <a:latin typeface="Calibri "/>
            </a:endParaRPr>
          </a:p>
          <a:p>
            <a:pPr>
              <a:spcAft>
                <a:spcPts val="600"/>
              </a:spcAft>
            </a:pPr>
            <a:r>
              <a:rPr lang="en-US" sz="2400" b="1" dirty="0">
                <a:latin typeface="Calibri "/>
              </a:rPr>
              <a:t>Integrating support into gem5 mainline (on-going)</a:t>
            </a:r>
          </a:p>
          <a:p>
            <a:pPr>
              <a:spcAft>
                <a:spcPts val="600"/>
              </a:spcAft>
            </a:pPr>
            <a:r>
              <a:rPr lang="en-US" sz="2400" b="1" dirty="0">
                <a:latin typeface="Calibri "/>
              </a:rPr>
              <a:t>Benchmark suite expansion</a:t>
            </a:r>
          </a:p>
          <a:p>
            <a:pPr lvl="1">
              <a:spcAft>
                <a:spcPts val="600"/>
              </a:spcAft>
            </a:pPr>
            <a:r>
              <a:rPr lang="en-US" sz="2000" dirty="0">
                <a:latin typeface="Calibri "/>
              </a:rPr>
              <a:t>Add domain-specific workloads of interest to the SALAM resource set</a:t>
            </a:r>
          </a:p>
          <a:p>
            <a:pPr>
              <a:spcAft>
                <a:spcPts val="600"/>
              </a:spcAft>
            </a:pPr>
            <a:r>
              <a:rPr lang="en-US" sz="2400" b="1" dirty="0">
                <a:latin typeface="Calibri "/>
              </a:rPr>
              <a:t>Multi-ISA enablement</a:t>
            </a:r>
          </a:p>
          <a:p>
            <a:pPr lvl="1">
              <a:spcAft>
                <a:spcPts val="600"/>
              </a:spcAft>
            </a:pPr>
            <a:r>
              <a:rPr lang="en-US" sz="2000" dirty="0">
                <a:latin typeface="Calibri "/>
              </a:rPr>
              <a:t>Extend full-system support beyond ARM:</a:t>
            </a:r>
          </a:p>
          <a:p>
            <a:pPr lvl="2">
              <a:spcAft>
                <a:spcPts val="600"/>
              </a:spcAft>
            </a:pPr>
            <a:r>
              <a:rPr lang="en-US" sz="1800" dirty="0">
                <a:latin typeface="Calibri "/>
              </a:rPr>
              <a:t>Route accelerator interrupts through ISA-specific interrupt controllers</a:t>
            </a:r>
          </a:p>
          <a:p>
            <a:pPr lvl="2">
              <a:spcAft>
                <a:spcPts val="600"/>
              </a:spcAft>
            </a:pPr>
            <a:r>
              <a:rPr lang="en-US" sz="1800" dirty="0">
                <a:latin typeface="Calibri "/>
              </a:rPr>
              <a:t>Core-Local Interrupt Controller (CLIC) for RISC-V (working with NKAU)</a:t>
            </a:r>
          </a:p>
          <a:p>
            <a:pPr lvl="1">
              <a:spcAft>
                <a:spcPts val="600"/>
              </a:spcAft>
            </a:pPr>
            <a:r>
              <a:rPr lang="en-US" sz="2000" dirty="0">
                <a:latin typeface="Calibri "/>
              </a:rPr>
              <a:t>Validate boot flow and benchmark functionality for new ISA</a:t>
            </a:r>
          </a:p>
          <a:p>
            <a:pPr>
              <a:spcAft>
                <a:spcPts val="600"/>
              </a:spcAft>
            </a:pPr>
            <a:endParaRPr lang="en-US" sz="2200" dirty="0">
              <a:latin typeface="Calibri "/>
            </a:endParaRPr>
          </a:p>
        </p:txBody>
      </p:sp>
      <p:sp>
        <p:nvSpPr>
          <p:cNvPr id="5" name="Slide Number Placeholder 3">
            <a:extLst>
              <a:ext uri="{FF2B5EF4-FFF2-40B4-BE49-F238E27FC236}">
                <a16:creationId xmlns:a16="http://schemas.microsoft.com/office/drawing/2014/main" id="{76491BB9-1873-3DB3-2AFC-C83DD62AEFD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191</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1117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6ACEEB7-C787-B027-C959-96FB01BE1EED}"/>
              </a:ext>
            </a:extLst>
          </p:cNvPr>
          <p:cNvSpPr>
            <a:spLocks noGrp="1"/>
          </p:cNvSpPr>
          <p:nvPr>
            <p:ph type="body" idx="1"/>
          </p:nvPr>
        </p:nvSpPr>
        <p:spPr/>
        <p:txBody>
          <a:bodyPr/>
          <a:lstStyle/>
          <a:p>
            <a:r>
              <a:rPr lang="en-US" dirty="0"/>
              <a:t>Backup</a:t>
            </a:r>
          </a:p>
        </p:txBody>
      </p:sp>
      <p:sp>
        <p:nvSpPr>
          <p:cNvPr id="3" name="Text Placeholder 2">
            <a:extLst>
              <a:ext uri="{FF2B5EF4-FFF2-40B4-BE49-F238E27FC236}">
                <a16:creationId xmlns:a16="http://schemas.microsoft.com/office/drawing/2014/main" id="{A5A8779C-295A-A947-483E-3A7BF03BFD80}"/>
              </a:ext>
            </a:extLst>
          </p:cNvPr>
          <p:cNvSpPr>
            <a:spLocks noGrp="1"/>
          </p:cNvSpPr>
          <p:nvPr>
            <p:ph type="body" idx="2"/>
          </p:nvPr>
        </p:nvSpPr>
        <p:spPr/>
        <p:txBody>
          <a:bodyPr/>
          <a:lstStyle/>
          <a:p>
            <a:endParaRPr lang="en-US"/>
          </a:p>
        </p:txBody>
      </p:sp>
      <p:sp>
        <p:nvSpPr>
          <p:cNvPr id="4" name="Text Placeholder 3">
            <a:extLst>
              <a:ext uri="{FF2B5EF4-FFF2-40B4-BE49-F238E27FC236}">
                <a16:creationId xmlns:a16="http://schemas.microsoft.com/office/drawing/2014/main" id="{3892E9C1-22CD-BCD8-2ACF-56DF5B98A656}"/>
              </a:ext>
            </a:extLst>
          </p:cNvPr>
          <p:cNvSpPr>
            <a:spLocks noGrp="1"/>
          </p:cNvSpPr>
          <p:nvPr>
            <p:ph type="body" idx="3"/>
          </p:nvPr>
        </p:nvSpPr>
        <p:spPr/>
        <p:txBody>
          <a:bodyPr/>
          <a:lstStyle/>
          <a:p>
            <a:endParaRPr lang="en-US"/>
          </a:p>
        </p:txBody>
      </p:sp>
    </p:spTree>
    <p:extLst>
      <p:ext uri="{BB962C8B-B14F-4D97-AF65-F5344CB8AC3E}">
        <p14:creationId xmlns:p14="http://schemas.microsoft.com/office/powerpoint/2010/main" val="3221679799"/>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1"/>
          <p:cNvSpPr txBox="1">
            <a:spLocks noGrp="1"/>
          </p:cNvSpPr>
          <p:nvPr>
            <p:ph type="body" idx="2"/>
          </p:nvPr>
        </p:nvSpPr>
        <p:spPr>
          <a:xfrm>
            <a:off x="495300" y="1914575"/>
            <a:ext cx="11286300" cy="4360200"/>
          </a:xfrm>
          <a:prstGeom prst="rect">
            <a:avLst/>
          </a:prstGeom>
        </p:spPr>
        <p:txBody>
          <a:bodyPr spcFirstLastPara="1" wrap="square" lIns="0" tIns="45700" rIns="91425" bIns="45700" anchor="t" anchorCtr="0">
            <a:normAutofit/>
          </a:bodyPr>
          <a:lstStyle/>
          <a:p>
            <a:pPr marL="457200" lvl="0" indent="-374650" algn="l" rtl="0">
              <a:lnSpc>
                <a:spcPct val="150000"/>
              </a:lnSpc>
              <a:spcBef>
                <a:spcPts val="1000"/>
              </a:spcBef>
              <a:spcAft>
                <a:spcPts val="0"/>
              </a:spcAft>
              <a:buSzPts val="2300"/>
              <a:buChar char="●"/>
            </a:pPr>
            <a:r>
              <a:rPr lang="en-US" sz="2300"/>
              <a:t>Advanced cooling enhances efficiency by enabling higher operating frequencies.</a:t>
            </a:r>
            <a:endParaRPr sz="2300"/>
          </a:p>
        </p:txBody>
      </p:sp>
      <p:sp>
        <p:nvSpPr>
          <p:cNvPr id="236" name="Google Shape;236;p31"/>
          <p:cNvSpPr txBox="1">
            <a:spLocks noGrp="1"/>
          </p:cNvSpPr>
          <p:nvPr>
            <p:ph type="body" idx="1"/>
          </p:nvPr>
        </p:nvSpPr>
        <p:spPr>
          <a:xfrm>
            <a:off x="495300" y="847775"/>
            <a:ext cx="10846800" cy="523800"/>
          </a:xfrm>
          <a:prstGeom prst="rect">
            <a:avLst/>
          </a:prstGeom>
        </p:spPr>
        <p:txBody>
          <a:bodyPr spcFirstLastPara="1" wrap="square" lIns="0" tIns="45700" rIns="91425" bIns="0" anchor="b" anchorCtr="0">
            <a:noAutofit/>
          </a:bodyPr>
          <a:lstStyle/>
          <a:p>
            <a:pPr marL="0" lvl="0" indent="0" algn="l" rtl="0">
              <a:spcBef>
                <a:spcPts val="1000"/>
              </a:spcBef>
              <a:spcAft>
                <a:spcPts val="0"/>
              </a:spcAft>
              <a:buNone/>
            </a:pPr>
            <a:r>
              <a:rPr lang="en-US" sz="4000"/>
              <a:t>High-Frequency Acceleration Studies</a:t>
            </a:r>
            <a:endParaRPr sz="4000"/>
          </a:p>
        </p:txBody>
      </p:sp>
      <p:graphicFrame>
        <p:nvGraphicFramePr>
          <p:cNvPr id="238" name="Google Shape;238;p31"/>
          <p:cNvGraphicFramePr/>
          <p:nvPr/>
        </p:nvGraphicFramePr>
        <p:xfrm>
          <a:off x="495300" y="2642900"/>
          <a:ext cx="10944250" cy="2762700"/>
        </p:xfrm>
        <a:graphic>
          <a:graphicData uri="http://schemas.openxmlformats.org/drawingml/2006/table">
            <a:tbl>
              <a:tblPr>
                <a:noFill/>
              </a:tblPr>
              <a:tblGrid>
                <a:gridCol w="4291850">
                  <a:extLst>
                    <a:ext uri="{9D8B030D-6E8A-4147-A177-3AD203B41FA5}">
                      <a16:colId xmlns:a16="http://schemas.microsoft.com/office/drawing/2014/main" val="20000"/>
                    </a:ext>
                  </a:extLst>
                </a:gridCol>
                <a:gridCol w="3505025">
                  <a:extLst>
                    <a:ext uri="{9D8B030D-6E8A-4147-A177-3AD203B41FA5}">
                      <a16:colId xmlns:a16="http://schemas.microsoft.com/office/drawing/2014/main" val="20001"/>
                    </a:ext>
                  </a:extLst>
                </a:gridCol>
                <a:gridCol w="3147375">
                  <a:extLst>
                    <a:ext uri="{9D8B030D-6E8A-4147-A177-3AD203B41FA5}">
                      <a16:colId xmlns:a16="http://schemas.microsoft.com/office/drawing/2014/main" val="20002"/>
                    </a:ext>
                  </a:extLst>
                </a:gridCol>
              </a:tblGrid>
              <a:tr h="529900">
                <a:tc>
                  <a:txBody>
                    <a:bodyPr/>
                    <a:lstStyle/>
                    <a:p>
                      <a:pPr marL="0" lvl="0" indent="0" algn="l" rtl="0">
                        <a:lnSpc>
                          <a:spcPct val="115000"/>
                        </a:lnSpc>
                        <a:spcBef>
                          <a:spcPts val="0"/>
                        </a:spcBef>
                        <a:spcAft>
                          <a:spcPts val="0"/>
                        </a:spcAft>
                        <a:buNone/>
                      </a:pPr>
                      <a:r>
                        <a:rPr lang="en-US" sz="1800" b="1">
                          <a:solidFill>
                            <a:schemeClr val="dk1"/>
                          </a:solidFill>
                          <a:latin typeface="Red Hat Display"/>
                          <a:ea typeface="Red Hat Display"/>
                          <a:cs typeface="Red Hat Display"/>
                          <a:sym typeface="Red Hat Display"/>
                        </a:rPr>
                        <a:t>Cooling technology </a:t>
                      </a:r>
                      <a:endParaRPr sz="1800" b="1">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b="1">
                          <a:solidFill>
                            <a:schemeClr val="dk1"/>
                          </a:solidFill>
                          <a:latin typeface="Red Hat Display"/>
                          <a:ea typeface="Red Hat Display"/>
                          <a:cs typeface="Red Hat Display"/>
                          <a:sym typeface="Red Hat Display"/>
                        </a:rPr>
                        <a:t>Viable core-clock domain</a:t>
                      </a:r>
                      <a:endParaRPr sz="1800" b="1">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b="1">
                          <a:solidFill>
                            <a:schemeClr val="dk1"/>
                          </a:solidFill>
                          <a:latin typeface="Red Hat Display"/>
                          <a:ea typeface="Red Hat Display"/>
                          <a:cs typeface="Red Hat Display"/>
                          <a:sym typeface="Red Hat Display"/>
                        </a:rPr>
                        <a:t>Indicative perf/W gain</a:t>
                      </a:r>
                      <a:endParaRPr sz="1800" b="1">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558200">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Air (direct-evaporative)</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 3 – 4 GHz</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1 × (baseline)</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558200">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Single-phase immersion</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 6 – 8 GHz</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 1.3 – 1.6 ×</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558200">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Two-phase immersion</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 8 GHz</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 1.6 – 1.7 ×</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558200">
                <a:tc>
                  <a:txBody>
                    <a:bodyPr/>
                    <a:lstStyle/>
                    <a:p>
                      <a:pPr marL="0" lvl="0" indent="0" algn="l" rtl="0">
                        <a:lnSpc>
                          <a:spcPct val="115000"/>
                        </a:lnSpc>
                        <a:spcBef>
                          <a:spcPts val="0"/>
                        </a:spcBef>
                        <a:spcAft>
                          <a:spcPts val="0"/>
                        </a:spcAft>
                        <a:buNone/>
                      </a:pPr>
                      <a:r>
                        <a:rPr lang="en-US" sz="1800">
                          <a:solidFill>
                            <a:schemeClr val="dk1"/>
                          </a:solidFill>
                          <a:latin typeface="Red Hat Display"/>
                          <a:ea typeface="Red Hat Display"/>
                          <a:cs typeface="Red Hat Display"/>
                          <a:sym typeface="Red Hat Display"/>
                        </a:rPr>
                        <a:t>Cryogenic (≤ 77K LN₂ / ≤ 4K LHe)</a:t>
                      </a:r>
                      <a:endParaRPr sz="180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dirty="0">
                          <a:solidFill>
                            <a:schemeClr val="dk1"/>
                          </a:solidFill>
                          <a:latin typeface="Red Hat Display"/>
                          <a:ea typeface="Red Hat Display"/>
                          <a:cs typeface="Red Hat Display"/>
                          <a:sym typeface="Red Hat Display"/>
                        </a:rPr>
                        <a:t>&gt; 10 GHz</a:t>
                      </a:r>
                      <a:endParaRPr sz="1800" dirty="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800" dirty="0">
                          <a:solidFill>
                            <a:schemeClr val="dk1"/>
                          </a:solidFill>
                          <a:latin typeface="Red Hat Display"/>
                          <a:ea typeface="Red Hat Display"/>
                          <a:cs typeface="Red Hat Display"/>
                          <a:sym typeface="Red Hat Display"/>
                        </a:rPr>
                        <a:t>&gt; 100 × (device energy)</a:t>
                      </a:r>
                      <a:endParaRPr sz="1800" dirty="0">
                        <a:solidFill>
                          <a:schemeClr val="dk1"/>
                        </a:solidFill>
                        <a:latin typeface="Red Hat Display"/>
                        <a:ea typeface="Red Hat Display"/>
                        <a:cs typeface="Red Hat Display"/>
                        <a:sym typeface="Red Hat Display"/>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39" name="Google Shape;239;p31"/>
          <p:cNvSpPr txBox="1"/>
          <p:nvPr/>
        </p:nvSpPr>
        <p:spPr>
          <a:xfrm>
            <a:off x="452850" y="5481800"/>
            <a:ext cx="11053500" cy="431100"/>
          </a:xfrm>
          <a:prstGeom prst="rect">
            <a:avLst/>
          </a:prstGeom>
          <a:noFill/>
          <a:ln>
            <a:noFill/>
          </a:ln>
        </p:spPr>
        <p:txBody>
          <a:bodyPr spcFirstLastPara="1" wrap="square" lIns="91425" tIns="91425" rIns="91425" bIns="91425" anchor="t" anchorCtr="0">
            <a:spAutoFit/>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kumimoji="0" lang="en-US" sz="1600" b="0" i="1" u="none" strike="noStrike" kern="1200" cap="none" spc="0" normalizeH="0" baseline="0" noProof="0">
                <a:ln>
                  <a:noFill/>
                </a:ln>
                <a:solidFill>
                  <a:srgbClr val="606060"/>
                </a:solidFill>
                <a:effectLst/>
                <a:uLnTx/>
                <a:uFillTx/>
                <a:latin typeface="Calibri" panose="020F0502020204030204"/>
                <a:ea typeface="+mn-ea"/>
                <a:cs typeface="+mn-cs"/>
              </a:rPr>
              <a:t>* Datacenter-level data from Microsoft/OCP, IEEE Micro, Upsite, LiquidStack; device-level data for cryogenic from Imec.</a:t>
            </a:r>
            <a:endParaRPr kumimoji="0" sz="1600" b="0" i="1" u="none" strike="noStrike" kern="1200" cap="none" spc="0" normalizeH="0" baseline="0" noProof="0">
              <a:ln>
                <a:noFill/>
              </a:ln>
              <a:solidFill>
                <a:srgbClr val="606060"/>
              </a:solidFill>
              <a:effectLst/>
              <a:uLnTx/>
              <a:uFillTx/>
              <a:latin typeface="Calibri" panose="020F0502020204030204"/>
              <a:ea typeface="+mn-ea"/>
              <a:cs typeface="+mn-cs"/>
            </a:endParaRPr>
          </a:p>
        </p:txBody>
      </p:sp>
      <p:sp>
        <p:nvSpPr>
          <p:cNvPr id="2" name="Slide Number Placeholder 3">
            <a:extLst>
              <a:ext uri="{FF2B5EF4-FFF2-40B4-BE49-F238E27FC236}">
                <a16:creationId xmlns:a16="http://schemas.microsoft.com/office/drawing/2014/main" id="{BB597FB5-DBEC-A700-76CC-7AA51BE30D4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339DF5E-C45E-448A-A4F2-1B11D6941FD7}" type="slidenum">
              <a:rPr kumimoji="0" lang="en-US" sz="1200" b="0" i="0" u="none" strike="noStrike" kern="1200" cap="none" spc="0" normalizeH="0" baseline="0" noProof="0" smtClean="0">
                <a:ln>
                  <a:noFill/>
                </a:ln>
                <a:solidFill>
                  <a:srgbClr val="202020">
                    <a:tint val="75000"/>
                  </a:srgbClr>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193</a:t>
            </a:fld>
            <a:endParaRPr kumimoji="0" lang="en-US" sz="1200" b="0" i="0" u="none" strike="noStrike" kern="1200" cap="none" spc="0" normalizeH="0" baseline="0" noProof="0" dirty="0">
              <a:ln>
                <a:noFill/>
              </a:ln>
              <a:solidFill>
                <a:srgbClr val="202020">
                  <a:tint val="75000"/>
                </a:srgbClr>
              </a:solidFill>
              <a:effectLst/>
              <a:uLnTx/>
              <a:uFillTx/>
              <a:latin typeface="Calibri" panose="020F0502020204030204"/>
              <a:ea typeface="+mn-ea"/>
              <a:cs typeface="+mn-cs"/>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3685404dd5e_1_80"/>
          <p:cNvSpPr txBox="1"/>
          <p:nvPr/>
        </p:nvSpPr>
        <p:spPr>
          <a:xfrm>
            <a:off x="502200" y="3657600"/>
            <a:ext cx="11492400" cy="921825"/>
          </a:xfrm>
          <a:prstGeom prst="rect">
            <a:avLst/>
          </a:prstGeom>
          <a:noFill/>
          <a:ln>
            <a:noFill/>
          </a:ln>
        </p:spPr>
        <p:txBody>
          <a:bodyPr spcFirstLastPara="1" wrap="square" lIns="44975" tIns="44975" rIns="44975" bIns="449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1" i="0" u="none" strike="noStrike" kern="0" cap="none" spc="0" normalizeH="0" baseline="0" noProof="0">
                <a:ln>
                  <a:noFill/>
                </a:ln>
                <a:solidFill>
                  <a:srgbClr val="000000"/>
                </a:solidFill>
                <a:effectLst/>
                <a:uLnTx/>
                <a:uFillTx/>
                <a:latin typeface="Arial"/>
                <a:cs typeface="Arial"/>
                <a:sym typeface="Arial"/>
              </a:rPr>
              <a:t>Yu Xia</a:t>
            </a: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 Vishnu Ramadas*, Matthew Poremba**, Matthew D. Sinclair*</a:t>
            </a:r>
            <a:endParaRPr kumimoji="0" sz="7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Arial"/>
                <a:ea typeface="Arial"/>
                <a:cs typeface="Arial"/>
                <a:sym typeface="Arial"/>
              </a:rPr>
              <a:t>*University of Wisconsin-Madison, **AMD Research</a:t>
            </a:r>
          </a:p>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US" sz="1800" b="0" i="0" u="none" strike="noStrike" kern="0" cap="none" spc="0" normalizeH="0" baseline="0" noProof="0">
                <a:ln>
                  <a:noFill/>
                </a:ln>
                <a:solidFill>
                  <a:srgbClr val="000000"/>
                </a:solidFill>
                <a:effectLst/>
                <a:uLnTx/>
                <a:uFillTx/>
                <a:latin typeface="Arial"/>
                <a:cs typeface="Arial"/>
                <a:sym typeface="Arial"/>
                <a:hlinkClick r:id="rId3"/>
              </a:rPr>
              <a:t>xia73@wisc.edu</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92" name="Google Shape;192;g3685404dd5e_1_80"/>
          <p:cNvSpPr txBox="1"/>
          <p:nvPr/>
        </p:nvSpPr>
        <p:spPr>
          <a:xfrm>
            <a:off x="197400" y="1802895"/>
            <a:ext cx="11949601" cy="1016455"/>
          </a:xfrm>
          <a:prstGeom prst="rect">
            <a:avLst/>
          </a:prstGeom>
          <a:noFill/>
          <a:ln>
            <a:noFill/>
          </a:ln>
        </p:spPr>
        <p:txBody>
          <a:bodyPr spcFirstLastPara="1" wrap="square" lIns="44975" tIns="44975" rIns="44975" bIns="44975" anchor="b" anchorCtr="0">
            <a:spAutoFit/>
          </a:bodyPr>
          <a:lstStyle/>
          <a:p>
            <a:pPr marL="0" marR="0" lvl="0" indent="0" algn="ctr" defTabSz="914400" rtl="0" eaLnBrk="1" fontAlgn="auto" latinLnBrk="0" hangingPunct="1">
              <a:lnSpc>
                <a:spcPct val="100000"/>
              </a:lnSpc>
              <a:spcBef>
                <a:spcPts val="0"/>
              </a:spcBef>
              <a:spcAft>
                <a:spcPts val="0"/>
              </a:spcAft>
              <a:buClr>
                <a:srgbClr val="202124"/>
              </a:buClr>
              <a:buSzPts val="3200"/>
              <a:buFont typeface="Arial"/>
              <a:buNone/>
              <a:tabLst/>
              <a:defRPr/>
            </a:pPr>
            <a:r>
              <a:rPr kumimoji="0" lang="en-US" sz="3200" b="1" i="0" u="none" strike="noStrike" kern="0" cap="none" spc="0" normalizeH="0" baseline="0" noProof="0">
                <a:ln>
                  <a:noFill/>
                </a:ln>
                <a:solidFill>
                  <a:srgbClr val="202124"/>
                </a:solidFill>
                <a:effectLst/>
                <a:uLnTx/>
                <a:uFillTx/>
                <a:latin typeface="Arial"/>
                <a:ea typeface="Arial"/>
                <a:cs typeface="Arial"/>
                <a:sym typeface="Arial"/>
              </a:rPr>
              <a:t>Narrowing the GAP: Enhancing gem5’s GPU</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202124"/>
              </a:buClr>
              <a:buSzPts val="3200"/>
              <a:buFont typeface="Arial"/>
              <a:buNone/>
              <a:tabLst/>
              <a:defRPr/>
            </a:pPr>
            <a:r>
              <a:rPr kumimoji="0" lang="en-US" sz="3200" b="1" i="0" u="none" strike="noStrike" kern="0" cap="none" spc="0" normalizeH="0" baseline="0" noProof="0">
                <a:ln>
                  <a:noFill/>
                </a:ln>
                <a:solidFill>
                  <a:srgbClr val="202124"/>
                </a:solidFill>
                <a:effectLst/>
                <a:uLnTx/>
                <a:uFillTx/>
                <a:latin typeface="Arial"/>
                <a:ea typeface="Arial"/>
                <a:cs typeface="Arial"/>
                <a:sym typeface="Arial"/>
              </a:rPr>
              <a:t>Memory Bandwidth Accuracy</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3687d1c8fc2_3_46"/>
          <p:cNvSpPr txBox="1">
            <a:spLocks noGrp="1"/>
          </p:cNvSpPr>
          <p:nvPr>
            <p:ph type="title"/>
          </p:nvPr>
        </p:nvSpPr>
        <p:spPr>
          <a:xfrm>
            <a:off x="609600" y="100780"/>
            <a:ext cx="10971213" cy="1143000"/>
          </a:xfrm>
          <a:prstGeom prst="rect">
            <a:avLst/>
          </a:prstGeom>
          <a:noFill/>
          <a:ln>
            <a:noFill/>
          </a:ln>
        </p:spPr>
        <p:txBody>
          <a:bodyPr spcFirstLastPara="1" wrap="square" lIns="0" tIns="0" rIns="0" bIns="0" anchor="ctr" anchorCtr="0">
            <a:noAutofit/>
          </a:bodyPr>
          <a:lstStyle/>
          <a:p>
            <a:pPr lvl="0"/>
            <a:r>
              <a:rPr lang="en-US"/>
              <a:t>CPU-GPU SE Mode Support in gem5</a:t>
            </a:r>
            <a:endParaRPr/>
          </a:p>
        </p:txBody>
      </p:sp>
      <p:sp>
        <p:nvSpPr>
          <p:cNvPr id="199" name="Google Shape;199;g3687d1c8fc2_3_46"/>
          <p:cNvSpPr txBox="1">
            <a:spLocks noGrp="1"/>
          </p:cNvSpPr>
          <p:nvPr>
            <p:ph type="body" idx="2"/>
          </p:nvPr>
        </p:nvSpPr>
        <p:spPr>
          <a:xfrm>
            <a:off x="4572001" y="1255053"/>
            <a:ext cx="7605295" cy="5113210"/>
          </a:xfrm>
          <a:prstGeom prst="rect">
            <a:avLst/>
          </a:prstGeom>
          <a:noFill/>
          <a:ln>
            <a:noFill/>
          </a:ln>
        </p:spPr>
        <p:txBody>
          <a:bodyPr spcFirstLastPara="1" wrap="square" lIns="91425" tIns="45700" rIns="91425" bIns="45700" anchor="t" anchorCtr="0">
            <a:normAutofit/>
          </a:bodyPr>
          <a:lstStyle/>
          <a:p>
            <a:pPr marL="457200" lvl="0" indent="-355600" algn="l" rtl="0">
              <a:lnSpc>
                <a:spcPct val="93000"/>
              </a:lnSpc>
              <a:spcBef>
                <a:spcPts val="0"/>
              </a:spcBef>
              <a:spcAft>
                <a:spcPts val="0"/>
              </a:spcAft>
              <a:buSzPts val="2000"/>
              <a:buFont typeface="Arial"/>
              <a:buChar char="●"/>
            </a:pPr>
            <a:r>
              <a:rPr lang="en-US" sz="2200" dirty="0">
                <a:latin typeface="Arial"/>
                <a:ea typeface="Arial"/>
                <a:cs typeface="Arial"/>
                <a:sym typeface="Arial"/>
              </a:rPr>
              <a:t>Architects rely on simulators to rapidly prototype ideas</a:t>
            </a:r>
          </a:p>
          <a:p>
            <a:pPr marL="457200" lvl="0" indent="-355600" algn="l" rtl="0">
              <a:lnSpc>
                <a:spcPct val="93000"/>
              </a:lnSpc>
              <a:spcBef>
                <a:spcPts val="0"/>
              </a:spcBef>
              <a:spcAft>
                <a:spcPts val="0"/>
              </a:spcAft>
              <a:buSzPts val="2000"/>
              <a:buFont typeface="Arial"/>
              <a:buChar char="●"/>
            </a:pPr>
            <a:r>
              <a:rPr lang="en-US" sz="2200" dirty="0"/>
              <a:t>gem5 widely used (execution-drive, cycle level), supports CPU-GPU systems</a:t>
            </a:r>
            <a:endParaRPr sz="2200" dirty="0"/>
          </a:p>
          <a:p>
            <a:pPr lvl="0" indent="-355600">
              <a:lnSpc>
                <a:spcPct val="120000"/>
              </a:lnSpc>
              <a:spcBef>
                <a:spcPts val="0"/>
              </a:spcBef>
              <a:buSzPts val="2000"/>
              <a:buFont typeface="Arial"/>
              <a:buChar char="●"/>
            </a:pPr>
            <a:r>
              <a:rPr lang="en-US" sz="2200" dirty="0"/>
              <a:t>AMD updated GPU support [Gutierrez, et al. HPCA ‘18]</a:t>
            </a:r>
          </a:p>
          <a:p>
            <a:pPr lvl="1" indent="-342900">
              <a:lnSpc>
                <a:spcPct val="120000"/>
              </a:lnSpc>
              <a:spcBef>
                <a:spcPts val="0"/>
              </a:spcBef>
              <a:buSzPts val="1800"/>
              <a:buFont typeface="Arial"/>
              <a:buChar char="○"/>
            </a:pPr>
            <a:r>
              <a:rPr lang="en-US" sz="1900" dirty="0"/>
              <a:t>Simulates </a:t>
            </a:r>
            <a:r>
              <a:rPr lang="en-US" sz="1900" u="sng" dirty="0"/>
              <a:t>end-to-end</a:t>
            </a:r>
            <a:r>
              <a:rPr lang="en-US" sz="1900" dirty="0"/>
              <a:t> HIP application (AMD’s GPGPU programming language) binaries</a:t>
            </a:r>
            <a:endParaRPr lang="en-US" sz="1500" dirty="0"/>
          </a:p>
          <a:p>
            <a:pPr lvl="0" indent="-355600">
              <a:lnSpc>
                <a:spcPct val="120000"/>
              </a:lnSpc>
              <a:spcBef>
                <a:spcPts val="0"/>
              </a:spcBef>
              <a:buSzPts val="2000"/>
              <a:buFont typeface="Arial"/>
              <a:buChar char="●"/>
            </a:pPr>
            <a:r>
              <a:rPr lang="en-US" sz="2200" dirty="0"/>
              <a:t>Recent updates (by us and AMD)</a:t>
            </a:r>
          </a:p>
          <a:p>
            <a:pPr lvl="1" indent="-342900">
              <a:lnSpc>
                <a:spcPct val="120000"/>
              </a:lnSpc>
              <a:spcBef>
                <a:spcPts val="0"/>
              </a:spcBef>
              <a:buSzPts val="1800"/>
              <a:buFont typeface="Arial"/>
              <a:buChar char="○"/>
            </a:pPr>
            <a:r>
              <a:rPr lang="en-US" sz="1900" dirty="0"/>
              <a:t>Runs unmodified </a:t>
            </a:r>
            <a:r>
              <a:rPr lang="en-US" sz="1900" dirty="0" err="1"/>
              <a:t>ROCm</a:t>
            </a:r>
            <a:r>
              <a:rPr lang="en-US" sz="1900" dirty="0"/>
              <a:t> user stack</a:t>
            </a:r>
          </a:p>
          <a:p>
            <a:pPr lvl="2" indent="-342900">
              <a:lnSpc>
                <a:spcPct val="120000"/>
              </a:lnSpc>
              <a:spcBef>
                <a:spcPts val="0"/>
              </a:spcBef>
              <a:buSzPts val="1800"/>
              <a:buFont typeface="Arial"/>
              <a:buChar char="○"/>
            </a:pPr>
            <a:r>
              <a:rPr lang="en-US" sz="1500" err="1"/>
              <a:t>ROCm</a:t>
            </a:r>
            <a:r>
              <a:rPr lang="en-US" sz="1500" dirty="0"/>
              <a:t> 4.0 SE mode, </a:t>
            </a:r>
            <a:r>
              <a:rPr lang="en-US" sz="1500" err="1"/>
              <a:t>ROCm</a:t>
            </a:r>
            <a:r>
              <a:rPr lang="en-US" sz="1500" dirty="0"/>
              <a:t> 6.4 FS mode</a:t>
            </a:r>
          </a:p>
          <a:p>
            <a:pPr lvl="1" indent="-342900">
              <a:lnSpc>
                <a:spcPct val="120000"/>
              </a:lnSpc>
              <a:spcBef>
                <a:spcPts val="0"/>
              </a:spcBef>
              <a:buSzPts val="1800"/>
              <a:buFont typeface="Arial"/>
              <a:buChar char="○"/>
            </a:pPr>
            <a:r>
              <a:rPr lang="en-US" sz="1900" b="1" dirty="0"/>
              <a:t>Full-system mode with GPUs connected via PCIe now supported</a:t>
            </a:r>
            <a:r>
              <a:rPr lang="en-US" sz="1900" dirty="0"/>
              <a:t> (+ </a:t>
            </a:r>
            <a:r>
              <a:rPr lang="en-US" sz="1900" err="1"/>
              <a:t>PyTorch</a:t>
            </a:r>
            <a:r>
              <a:rPr lang="en-US" sz="1900" dirty="0"/>
              <a:t>) [Ramadas, et al. OSCAR’24]</a:t>
            </a:r>
          </a:p>
          <a:p>
            <a:pPr lvl="1" indent="-342900">
              <a:lnSpc>
                <a:spcPct val="120000"/>
              </a:lnSpc>
              <a:spcBef>
                <a:spcPts val="0"/>
              </a:spcBef>
              <a:buSzPts val="1800"/>
              <a:buChar char="○"/>
            </a:pPr>
            <a:r>
              <a:rPr lang="en-US" sz="1900" dirty="0"/>
              <a:t>Supports ML apps [Roarty &amp; Sinclair gem5 Wkshop’20]</a:t>
            </a:r>
            <a:endParaRPr lang="en-US"/>
          </a:p>
          <a:p>
            <a:pPr lvl="1" indent="-342900">
              <a:lnSpc>
                <a:spcPct val="120000"/>
              </a:lnSpc>
              <a:spcBef>
                <a:spcPts val="0"/>
              </a:spcBef>
              <a:buSzPts val="1800"/>
              <a:buChar char="○"/>
            </a:pPr>
            <a:r>
              <a:rPr lang="en-US" sz="1900" dirty="0"/>
              <a:t>Recently added support for MI200/300 GPUs</a:t>
            </a:r>
          </a:p>
        </p:txBody>
      </p:sp>
      <p:sp>
        <p:nvSpPr>
          <p:cNvPr id="202" name="Google Shape;202;g3687d1c8fc2_3_46"/>
          <p:cNvSpPr/>
          <p:nvPr/>
        </p:nvSpPr>
        <p:spPr>
          <a:xfrm>
            <a:off x="3122550" y="2686601"/>
            <a:ext cx="1561763" cy="85775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04" name="Google Shape;204;g3687d1c8fc2_3_46"/>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195</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pic>
        <p:nvPicPr>
          <p:cNvPr id="3" name="Content Placeholder 10">
            <a:extLst>
              <a:ext uri="{FF2B5EF4-FFF2-40B4-BE49-F238E27FC236}">
                <a16:creationId xmlns:a16="http://schemas.microsoft.com/office/drawing/2014/main" id="{F6E438C6-0CC0-5952-0D8C-03086CE7E684}"/>
              </a:ext>
            </a:extLst>
          </p:cNvPr>
          <p:cNvPicPr>
            <a:picLocks/>
          </p:cNvPicPr>
          <p:nvPr/>
        </p:nvPicPr>
        <p:blipFill>
          <a:blip r:embed="rId3">
            <a:extLst>
              <a:ext uri="{28A0092B-C50C-407E-A947-70E740481C1C}">
                <a14:useLocalDpi xmlns:a14="http://schemas.microsoft.com/office/drawing/2010/main" val="0"/>
              </a:ext>
            </a:extLst>
          </a:blip>
          <a:stretch>
            <a:fillRect/>
          </a:stretch>
        </p:blipFill>
        <p:spPr bwMode="auto">
          <a:xfrm>
            <a:off x="219042" y="1474084"/>
            <a:ext cx="4437165" cy="4351338"/>
          </a:xfrm>
          <a:prstGeom prst="rect">
            <a:avLst/>
          </a:prstGeom>
          <a:noFill/>
          <a:ln>
            <a:noFill/>
          </a:ln>
        </p:spPr>
      </p:pic>
      <p:sp>
        <p:nvSpPr>
          <p:cNvPr id="4" name="Rectangle: Rounded Corners 5">
            <a:extLst>
              <a:ext uri="{FF2B5EF4-FFF2-40B4-BE49-F238E27FC236}">
                <a16:creationId xmlns:a16="http://schemas.microsoft.com/office/drawing/2014/main" id="{A31B1695-56DD-8FD8-C49D-5AA6A508D9E9}"/>
              </a:ext>
            </a:extLst>
          </p:cNvPr>
          <p:cNvSpPr/>
          <p:nvPr/>
        </p:nvSpPr>
        <p:spPr>
          <a:xfrm>
            <a:off x="1381281" y="1474084"/>
            <a:ext cx="902447" cy="612771"/>
          </a:xfrm>
          <a:prstGeom prst="roundRect">
            <a:avLst/>
          </a:prstGeom>
          <a:solidFill>
            <a:srgbClr val="0DA38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FFFFFF"/>
                </a:solidFill>
                <a:effectLst/>
                <a:uLnTx/>
                <a:uFillTx/>
                <a:latin typeface="Arial"/>
                <a:ea typeface="+mn-ea"/>
                <a:cs typeface="+mn-cs"/>
                <a:sym typeface="Arial"/>
              </a:rPr>
              <a:t>HIP</a:t>
            </a:r>
          </a:p>
        </p:txBody>
      </p:sp>
      <p:sp>
        <p:nvSpPr>
          <p:cNvPr id="5" name="Rectangle: Rounded Corners 6">
            <a:extLst>
              <a:ext uri="{FF2B5EF4-FFF2-40B4-BE49-F238E27FC236}">
                <a16:creationId xmlns:a16="http://schemas.microsoft.com/office/drawing/2014/main" id="{04798923-E7B2-B1BB-316D-84D67CB95A08}"/>
              </a:ext>
            </a:extLst>
          </p:cNvPr>
          <p:cNvSpPr/>
          <p:nvPr/>
        </p:nvSpPr>
        <p:spPr>
          <a:xfrm>
            <a:off x="1381280" y="2236266"/>
            <a:ext cx="902447" cy="454213"/>
          </a:xfrm>
          <a:prstGeom prst="roundRect">
            <a:avLst/>
          </a:prstGeom>
          <a:solidFill>
            <a:srgbClr val="54973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a:ln>
                  <a:noFill/>
                </a:ln>
                <a:solidFill>
                  <a:srgbClr val="FFFFFF"/>
                </a:solidFill>
                <a:effectLst/>
                <a:uLnTx/>
                <a:uFillTx/>
                <a:latin typeface="Arial"/>
                <a:ea typeface="+mn-ea"/>
                <a:cs typeface="+mn-cs"/>
                <a:sym typeface="Arial"/>
              </a:rPr>
              <a:t>HIP Libraries</a:t>
            </a:r>
          </a:p>
        </p:txBody>
      </p:sp>
      <p:sp>
        <p:nvSpPr>
          <p:cNvPr id="6" name="Rectangle: Rounded Corners 6">
            <a:extLst>
              <a:ext uri="{FF2B5EF4-FFF2-40B4-BE49-F238E27FC236}">
                <a16:creationId xmlns:a16="http://schemas.microsoft.com/office/drawing/2014/main" id="{11CAC8F5-7966-9A8D-218D-EE80A0BBD997}"/>
              </a:ext>
            </a:extLst>
          </p:cNvPr>
          <p:cNvSpPr/>
          <p:nvPr/>
        </p:nvSpPr>
        <p:spPr>
          <a:xfrm>
            <a:off x="2490052" y="1553362"/>
            <a:ext cx="1199213" cy="533493"/>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a:ln>
                  <a:noFill/>
                </a:ln>
                <a:solidFill>
                  <a:srgbClr val="808080"/>
                </a:solidFill>
                <a:effectLst/>
                <a:uLnTx/>
                <a:uFillTx/>
                <a:latin typeface="Arial"/>
                <a:ea typeface="+mn-ea"/>
                <a:cs typeface="+mn-cs"/>
                <a:sym typeface="Arial"/>
              </a:rPr>
              <a:t>VEGA</a:t>
            </a:r>
            <a:r>
              <a:rPr kumimoji="0" lang="en-US" sz="1400" b="0" i="0" u="none" strike="noStrike" kern="0" cap="none" spc="0" normalizeH="0" baseline="0" noProof="0">
                <a:ln>
                  <a:noFill/>
                </a:ln>
                <a:solidFill>
                  <a:srgbClr val="808080"/>
                </a:solidFill>
                <a:effectLst/>
                <a:uLnTx/>
                <a:uFillTx/>
                <a:latin typeface="Arial"/>
                <a:ea typeface="+mn-ea"/>
                <a:cs typeface="+mn-cs"/>
                <a:sym typeface="Arial"/>
              </a:rPr>
              <a:t> </a:t>
            </a:r>
            <a:r>
              <a:rPr kumimoji="0" lang="en-US" sz="1100" b="0" i="0" u="none" strike="noStrike" kern="0" cap="none" spc="0" normalizeH="0" baseline="0" noProof="0">
                <a:ln>
                  <a:noFill/>
                </a:ln>
                <a:solidFill>
                  <a:srgbClr val="808080"/>
                </a:solidFill>
                <a:effectLst/>
                <a:uLnTx/>
                <a:uFillTx/>
                <a:latin typeface="Arial"/>
                <a:ea typeface="+mn-ea"/>
                <a:cs typeface="+mn-cs"/>
                <a:sym typeface="Arial"/>
              </a:rPr>
              <a:t>ELF + Code metadata</a:t>
            </a:r>
            <a:endParaRPr kumimoji="0" lang="en-US" sz="1400" b="0" i="0" u="none" strike="noStrike" kern="0" cap="none" spc="0" normalizeH="0" baseline="0" noProof="0">
              <a:ln>
                <a:noFill/>
              </a:ln>
              <a:solidFill>
                <a:srgbClr val="808080"/>
              </a:solidFill>
              <a:effectLst/>
              <a:uLnTx/>
              <a:uFillTx/>
              <a:latin typeface="Arial"/>
              <a:ea typeface="+mn-ea"/>
              <a:cs typeface="+mn-cs"/>
              <a:sym typeface="Arial"/>
            </a:endParaRPr>
          </a:p>
        </p:txBody>
      </p:sp>
      <p:sp>
        <p:nvSpPr>
          <p:cNvPr id="7" name="Rectangle: Rounded Corners 6">
            <a:extLst>
              <a:ext uri="{FF2B5EF4-FFF2-40B4-BE49-F238E27FC236}">
                <a16:creationId xmlns:a16="http://schemas.microsoft.com/office/drawing/2014/main" id="{A6EE1D6A-7374-2DA6-7845-4918ED9858C4}"/>
              </a:ext>
            </a:extLst>
          </p:cNvPr>
          <p:cNvSpPr/>
          <p:nvPr/>
        </p:nvSpPr>
        <p:spPr>
          <a:xfrm>
            <a:off x="3117764" y="3116260"/>
            <a:ext cx="1566549" cy="533493"/>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0" i="0" u="none" strike="noStrike" kern="0" cap="none" spc="0" normalizeH="0" baseline="0" noProof="0">
                <a:ln>
                  <a:noFill/>
                </a:ln>
                <a:solidFill>
                  <a:srgbClr val="808080"/>
                </a:solidFill>
                <a:effectLst/>
                <a:uLnTx/>
                <a:uFillTx/>
                <a:latin typeface="Arial"/>
                <a:ea typeface="+mn-ea"/>
                <a:cs typeface="+mn-cs"/>
                <a:sym typeface="Arial"/>
              </a:rPr>
              <a:t>Runtime loader loads VEGA ELF into memory</a:t>
            </a:r>
            <a:endParaRPr kumimoji="0" lang="en-US" sz="1400" b="0" i="0" u="none" strike="noStrike" kern="0" cap="none" spc="0" normalizeH="0" baseline="0" noProof="0">
              <a:ln>
                <a:noFill/>
              </a:ln>
              <a:solidFill>
                <a:srgbClr val="808080"/>
              </a:solidFill>
              <a:effectLst/>
              <a:uLnTx/>
              <a:uFillTx/>
              <a:latin typeface="Arial"/>
              <a:ea typeface="+mn-ea"/>
              <a:cs typeface="+mn-cs"/>
              <a:sym typeface="Arial"/>
            </a:endParaRPr>
          </a:p>
        </p:txBody>
      </p:sp>
      <p:sp>
        <p:nvSpPr>
          <p:cNvPr id="8" name="TextBox 7">
            <a:extLst>
              <a:ext uri="{FF2B5EF4-FFF2-40B4-BE49-F238E27FC236}">
                <a16:creationId xmlns:a16="http://schemas.microsoft.com/office/drawing/2014/main" id="{7958DD42-CE3A-22F1-D69D-E06ECB190000}"/>
              </a:ext>
            </a:extLst>
          </p:cNvPr>
          <p:cNvSpPr txBox="1"/>
          <p:nvPr/>
        </p:nvSpPr>
        <p:spPr>
          <a:xfrm>
            <a:off x="1606464" y="5865102"/>
            <a:ext cx="2471383" cy="307777"/>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Arial"/>
                <a:cs typeface="Arial"/>
                <a:sym typeface="Arial"/>
              </a:rPr>
              <a:t>[Gutierrez et al., HPCA ‘18]</a:t>
            </a:r>
          </a:p>
        </p:txBody>
      </p:sp>
      <p:sp>
        <p:nvSpPr>
          <p:cNvPr id="10" name="TextBox 9">
            <a:extLst>
              <a:ext uri="{FF2B5EF4-FFF2-40B4-BE49-F238E27FC236}">
                <a16:creationId xmlns:a16="http://schemas.microsoft.com/office/drawing/2014/main" id="{A9554B01-4593-632B-8F72-7B7887F0D9E0}"/>
              </a:ext>
            </a:extLst>
          </p:cNvPr>
          <p:cNvSpPr txBox="1"/>
          <p:nvPr/>
        </p:nvSpPr>
        <p:spPr>
          <a:xfrm>
            <a:off x="428857" y="6254383"/>
            <a:ext cx="11047413" cy="46166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1" i="0" u="none" strike="noStrike" kern="0" cap="none" spc="0" normalizeH="0" baseline="0" noProof="0">
                <a:ln>
                  <a:noFill/>
                </a:ln>
                <a:solidFill>
                  <a:srgbClr val="D67F00"/>
                </a:solidFill>
                <a:effectLst/>
                <a:uLnTx/>
                <a:uFillTx/>
                <a:latin typeface="Arial" panose="020B0604020202020204" pitchFamily="34" charset="0"/>
                <a:cs typeface="Arial"/>
                <a:sym typeface="Arial"/>
              </a:rPr>
              <a:t>Validated simulator configurations are crucial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Shape 208">
          <a:extLst>
            <a:ext uri="{FF2B5EF4-FFF2-40B4-BE49-F238E27FC236}">
              <a16:creationId xmlns:a16="http://schemas.microsoft.com/office/drawing/2014/main" id="{5DEB5058-AF5A-A64D-C5AD-BA721EF05A34}"/>
            </a:ext>
          </a:extLst>
        </p:cNvPr>
        <p:cNvGrpSpPr/>
        <p:nvPr/>
      </p:nvGrpSpPr>
      <p:grpSpPr>
        <a:xfrm>
          <a:off x="0" y="0"/>
          <a:ext cx="0" cy="0"/>
          <a:chOff x="0" y="0"/>
          <a:chExt cx="0" cy="0"/>
        </a:xfrm>
      </p:grpSpPr>
      <p:sp>
        <p:nvSpPr>
          <p:cNvPr id="209" name="Google Shape;209;g3685404dd5e_1_86">
            <a:extLst>
              <a:ext uri="{FF2B5EF4-FFF2-40B4-BE49-F238E27FC236}">
                <a16:creationId xmlns:a16="http://schemas.microsoft.com/office/drawing/2014/main" id="{1C826F93-8348-2D25-4F54-9FCDE68191B6}"/>
              </a:ext>
            </a:extLst>
          </p:cNvPr>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fontScale="90000"/>
          </a:bodyPr>
          <a:lstStyle/>
          <a:p>
            <a:pPr lvl="0">
              <a:buSzPts val="4400"/>
            </a:pPr>
            <a:r>
              <a:rPr lang="en-US"/>
              <a:t>Initial gem5 GPU Fidelity (vs. Vega-class GPUs)</a:t>
            </a:r>
            <a:endParaRPr/>
          </a:p>
        </p:txBody>
      </p:sp>
      <p:graphicFrame>
        <p:nvGraphicFramePr>
          <p:cNvPr id="2" name="Chart 1">
            <a:extLst>
              <a:ext uri="{FF2B5EF4-FFF2-40B4-BE49-F238E27FC236}">
                <a16:creationId xmlns:a16="http://schemas.microsoft.com/office/drawing/2014/main" id="{14F6B77A-6D0B-F55B-3146-9E4DFF3789EB}"/>
              </a:ext>
            </a:extLst>
          </p:cNvPr>
          <p:cNvGraphicFramePr>
            <a:graphicFrameLocks/>
          </p:cNvGraphicFramePr>
          <p:nvPr/>
        </p:nvGraphicFramePr>
        <p:xfrm>
          <a:off x="331940" y="1250899"/>
          <a:ext cx="11430000" cy="481559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1E9C4DAE-CE4C-25AE-871C-7EAC08061218}"/>
              </a:ext>
            </a:extLst>
          </p:cNvPr>
          <p:cNvSpPr txBox="1"/>
          <p:nvPr/>
        </p:nvSpPr>
        <p:spPr>
          <a:xfrm>
            <a:off x="523233" y="5997598"/>
            <a:ext cx="11047413" cy="461665"/>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1" i="0" u="none" strike="noStrike" kern="0" cap="none" spc="0" normalizeH="0" baseline="0" noProof="0">
                <a:ln>
                  <a:noFill/>
                </a:ln>
                <a:solidFill>
                  <a:srgbClr val="D67F00"/>
                </a:solidFill>
                <a:effectLst/>
                <a:uLnTx/>
                <a:uFillTx/>
                <a:latin typeface="Arial" panose="020B0604020202020204" pitchFamily="34" charset="0"/>
                <a:cs typeface="Arial"/>
                <a:sym typeface="Arial"/>
              </a:rPr>
              <a:t>Most have significant error relative to real GPU (37% geomean error)</a:t>
            </a:r>
          </a:p>
        </p:txBody>
      </p:sp>
      <p:sp>
        <p:nvSpPr>
          <p:cNvPr id="6" name="Google Shape;204;g3687d1c8fc2_3_46">
            <a:extLst>
              <a:ext uri="{FF2B5EF4-FFF2-40B4-BE49-F238E27FC236}">
                <a16:creationId xmlns:a16="http://schemas.microsoft.com/office/drawing/2014/main" id="{925B0AC0-68DC-66E2-C370-4A7575B7D81D}"/>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196</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
        <p:nvSpPr>
          <p:cNvPr id="4" name="Rectangle 3">
            <a:extLst>
              <a:ext uri="{FF2B5EF4-FFF2-40B4-BE49-F238E27FC236}">
                <a16:creationId xmlns:a16="http://schemas.microsoft.com/office/drawing/2014/main" id="{0922DCAF-96FF-A338-B1FE-9970F557E26E}"/>
              </a:ext>
            </a:extLst>
          </p:cNvPr>
          <p:cNvSpPr/>
          <p:nvPr/>
        </p:nvSpPr>
        <p:spPr>
          <a:xfrm>
            <a:off x="10128385" y="1540757"/>
            <a:ext cx="1731675" cy="406407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0000"/>
              </a:solidFill>
              <a:effectLst/>
              <a:uLnTx/>
              <a:uFillTx/>
              <a:latin typeface="Arial"/>
              <a:ea typeface="+mn-ea"/>
              <a:cs typeface="+mn-cs"/>
              <a:sym typeface="Arial"/>
            </a:endParaRPr>
          </a:p>
        </p:txBody>
      </p:sp>
    </p:spTree>
    <p:extLst>
      <p:ext uri="{BB962C8B-B14F-4D97-AF65-F5344CB8AC3E}">
        <p14:creationId xmlns:p14="http://schemas.microsoft.com/office/powerpoint/2010/main" val="344230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Shape 208">
          <a:extLst>
            <a:ext uri="{FF2B5EF4-FFF2-40B4-BE49-F238E27FC236}">
              <a16:creationId xmlns:a16="http://schemas.microsoft.com/office/drawing/2014/main" id="{1ED54374-E904-708B-750B-81A354568D39}"/>
            </a:ext>
          </a:extLst>
        </p:cNvPr>
        <p:cNvGrpSpPr/>
        <p:nvPr/>
      </p:nvGrpSpPr>
      <p:grpSpPr>
        <a:xfrm>
          <a:off x="0" y="0"/>
          <a:ext cx="0" cy="0"/>
          <a:chOff x="0" y="0"/>
          <a:chExt cx="0" cy="0"/>
        </a:xfrm>
      </p:grpSpPr>
      <p:sp>
        <p:nvSpPr>
          <p:cNvPr id="209" name="Google Shape;209;g3685404dd5e_1_86">
            <a:extLst>
              <a:ext uri="{FF2B5EF4-FFF2-40B4-BE49-F238E27FC236}">
                <a16:creationId xmlns:a16="http://schemas.microsoft.com/office/drawing/2014/main" id="{3C45A6B7-8029-A22F-4208-FFC7C010B267}"/>
              </a:ext>
            </a:extLst>
          </p:cNvPr>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How to Address These Shortcomings?</a:t>
            </a:r>
            <a:endParaRPr/>
          </a:p>
        </p:txBody>
      </p:sp>
      <p:sp>
        <p:nvSpPr>
          <p:cNvPr id="210" name="Google Shape;210;g3685404dd5e_1_86">
            <a:extLst>
              <a:ext uri="{FF2B5EF4-FFF2-40B4-BE49-F238E27FC236}">
                <a16:creationId xmlns:a16="http://schemas.microsoft.com/office/drawing/2014/main" id="{569420EF-177C-BD53-ED95-1B3C0445F9F8}"/>
              </a:ext>
            </a:extLst>
          </p:cNvPr>
          <p:cNvSpPr txBox="1">
            <a:spLocks noGrp="1"/>
          </p:cNvSpPr>
          <p:nvPr>
            <p:ph type="subTitle" idx="4294967295"/>
          </p:nvPr>
        </p:nvSpPr>
        <p:spPr>
          <a:xfrm>
            <a:off x="609600" y="1192063"/>
            <a:ext cx="10971215" cy="1824038"/>
          </a:xfrm>
          <a:prstGeom prst="rect">
            <a:avLst/>
          </a:prstGeom>
          <a:noFill/>
          <a:ln>
            <a:noFill/>
          </a:ln>
        </p:spPr>
        <p:txBody>
          <a:bodyPr spcFirstLastPara="1" wrap="square" lIns="45675" tIns="45675" rIns="45675" bIns="45675" anchor="t" anchorCtr="0">
            <a:normAutofit/>
          </a:bodyPr>
          <a:lstStyle/>
          <a:p>
            <a:pPr marL="457200" marR="0" lvl="0" indent="-363855" algn="l" rtl="0">
              <a:lnSpc>
                <a:spcPct val="120000"/>
              </a:lnSpc>
              <a:spcBef>
                <a:spcPts val="0"/>
              </a:spcBef>
              <a:spcAft>
                <a:spcPts val="0"/>
              </a:spcAft>
              <a:buClr>
                <a:srgbClr val="000000"/>
              </a:buClr>
              <a:buSzPts val="2134"/>
              <a:buFont typeface="Arial"/>
              <a:buChar char="●"/>
            </a:pPr>
            <a:r>
              <a:rPr lang="en-US" sz="2100" b="0" i="0" u="none" strike="noStrike" cap="none">
                <a:solidFill>
                  <a:srgbClr val="000000"/>
                </a:solidFill>
                <a:latin typeface="Arial"/>
                <a:ea typeface="Arial"/>
                <a:cs typeface="Arial"/>
                <a:sym typeface="Arial"/>
              </a:rPr>
              <a:t>Our prior work: start addressing these inefficiencies [Jamieson, et al</a:t>
            </a:r>
            <a:r>
              <a:rPr lang="en-US" sz="2100"/>
              <a:t>.</a:t>
            </a:r>
            <a:r>
              <a:rPr lang="en-US" sz="2100" b="0" i="0" u="none" strike="noStrike" cap="none">
                <a:solidFill>
                  <a:srgbClr val="000000"/>
                </a:solidFill>
                <a:latin typeface="Arial"/>
                <a:ea typeface="Arial"/>
                <a:cs typeface="Arial"/>
                <a:sym typeface="Arial"/>
              </a:rPr>
              <a:t> gem5 Wkshp’22], [Ramadas, et al. gem5 Wkshp</a:t>
            </a:r>
            <a:r>
              <a:rPr lang="en-US" sz="2100"/>
              <a:t>’23</a:t>
            </a:r>
            <a:r>
              <a:rPr lang="en-US" sz="2100" b="0" i="0" u="none" strike="noStrike" cap="none">
                <a:solidFill>
                  <a:srgbClr val="000000"/>
                </a:solidFill>
                <a:latin typeface="Arial"/>
                <a:ea typeface="Arial"/>
                <a:cs typeface="Arial"/>
                <a:sym typeface="Arial"/>
              </a:rPr>
              <a:t>], [Ramadas, et al</a:t>
            </a:r>
            <a:r>
              <a:rPr lang="en-US" sz="2100"/>
              <a:t>.</a:t>
            </a:r>
            <a:r>
              <a:rPr lang="en-US" sz="2100" b="0" i="0" u="none" strike="noStrike" cap="none">
                <a:solidFill>
                  <a:srgbClr val="000000"/>
                </a:solidFill>
                <a:latin typeface="Arial"/>
                <a:ea typeface="Arial"/>
                <a:cs typeface="Arial"/>
                <a:sym typeface="Arial"/>
              </a:rPr>
              <a:t> YArch</a:t>
            </a:r>
            <a:r>
              <a:rPr lang="en-US" sz="2100"/>
              <a:t>’24</a:t>
            </a:r>
            <a:r>
              <a:rPr lang="en-US" sz="2100" b="0" i="0" u="none" strike="noStrike" cap="none">
                <a:solidFill>
                  <a:srgbClr val="000000"/>
                </a:solidFill>
                <a:latin typeface="Arial"/>
                <a:ea typeface="Arial"/>
                <a:cs typeface="Arial"/>
                <a:sym typeface="Arial"/>
              </a:rPr>
              <a:t>]</a:t>
            </a:r>
            <a:endParaRPr lang="en-US" sz="2100"/>
          </a:p>
          <a:p>
            <a:pPr marL="457200" marR="0" lvl="0" indent="-363855" algn="l" rtl="0">
              <a:lnSpc>
                <a:spcPct val="120000"/>
              </a:lnSpc>
              <a:spcBef>
                <a:spcPts val="0"/>
              </a:spcBef>
              <a:spcAft>
                <a:spcPts val="0"/>
              </a:spcAft>
              <a:buClr>
                <a:srgbClr val="000000"/>
              </a:buClr>
              <a:buSzPts val="2134"/>
              <a:buFont typeface="Arial"/>
              <a:buChar char="●"/>
            </a:pPr>
            <a:r>
              <a:rPr lang="en-US" sz="2134"/>
              <a:t>Issue: need standard, systematic approach for validating configurations</a:t>
            </a:r>
          </a:p>
          <a:p>
            <a:pPr marL="457200" marR="0" lvl="0" indent="-363855" algn="l" rtl="0">
              <a:lnSpc>
                <a:spcPct val="120000"/>
              </a:lnSpc>
              <a:spcBef>
                <a:spcPts val="0"/>
              </a:spcBef>
              <a:spcAft>
                <a:spcPts val="0"/>
              </a:spcAft>
              <a:buClr>
                <a:srgbClr val="000000"/>
              </a:buClr>
              <a:buSzPts val="2134"/>
              <a:buFont typeface="Arial"/>
              <a:buChar char="●"/>
            </a:pPr>
            <a:r>
              <a:rPr lang="en-US" sz="2134"/>
              <a:t>Solution: gem5 GPU Accuracy Profiler (</a:t>
            </a:r>
            <a:r>
              <a:rPr lang="en-US" sz="2134" b="1"/>
              <a:t>GAP</a:t>
            </a:r>
            <a:r>
              <a:rPr lang="en-US" sz="2134"/>
              <a:t>)</a:t>
            </a:r>
            <a:endParaRPr lang="en-US"/>
          </a:p>
        </p:txBody>
      </p:sp>
      <p:sp>
        <p:nvSpPr>
          <p:cNvPr id="2" name="Google Shape;204;g3687d1c8fc2_3_46">
            <a:extLst>
              <a:ext uri="{FF2B5EF4-FFF2-40B4-BE49-F238E27FC236}">
                <a16:creationId xmlns:a16="http://schemas.microsoft.com/office/drawing/2014/main" id="{B46E9E0D-141A-7BE5-10E6-6C8ACC529216}"/>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197</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
        <p:nvSpPr>
          <p:cNvPr id="3" name="Rectangle 2">
            <a:extLst>
              <a:ext uri="{FF2B5EF4-FFF2-40B4-BE49-F238E27FC236}">
                <a16:creationId xmlns:a16="http://schemas.microsoft.com/office/drawing/2014/main" id="{74C2E55A-9AE5-A6D4-BF18-289DE4BCB876}"/>
              </a:ext>
            </a:extLst>
          </p:cNvPr>
          <p:cNvSpPr/>
          <p:nvPr/>
        </p:nvSpPr>
        <p:spPr bwMode="auto">
          <a:xfrm>
            <a:off x="10262619" y="4092153"/>
            <a:ext cx="1828800" cy="99060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sp>
        <p:nvSpPr>
          <p:cNvPr id="4" name="Rectangle 3">
            <a:extLst>
              <a:ext uri="{FF2B5EF4-FFF2-40B4-BE49-F238E27FC236}">
                <a16:creationId xmlns:a16="http://schemas.microsoft.com/office/drawing/2014/main" id="{D0466F7F-A962-D10F-EC7D-EFE8DF3D09D3}"/>
              </a:ext>
            </a:extLst>
          </p:cNvPr>
          <p:cNvSpPr/>
          <p:nvPr/>
        </p:nvSpPr>
        <p:spPr bwMode="auto">
          <a:xfrm>
            <a:off x="5274313" y="5064916"/>
            <a:ext cx="1984694"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sp>
        <p:nvSpPr>
          <p:cNvPr id="5" name="Rectangle 4">
            <a:extLst>
              <a:ext uri="{FF2B5EF4-FFF2-40B4-BE49-F238E27FC236}">
                <a16:creationId xmlns:a16="http://schemas.microsoft.com/office/drawing/2014/main" id="{72C19455-E35A-981F-0A2D-24CC981365C6}"/>
              </a:ext>
            </a:extLst>
          </p:cNvPr>
          <p:cNvSpPr/>
          <p:nvPr/>
        </p:nvSpPr>
        <p:spPr bwMode="auto">
          <a:xfrm>
            <a:off x="5184482" y="5217316"/>
            <a:ext cx="1984694"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sp>
        <p:nvSpPr>
          <p:cNvPr id="6" name="Rectangle 5">
            <a:extLst>
              <a:ext uri="{FF2B5EF4-FFF2-40B4-BE49-F238E27FC236}">
                <a16:creationId xmlns:a16="http://schemas.microsoft.com/office/drawing/2014/main" id="{2346BBA6-006E-FEE7-24E2-03B0677B76F8}"/>
              </a:ext>
            </a:extLst>
          </p:cNvPr>
          <p:cNvSpPr/>
          <p:nvPr/>
        </p:nvSpPr>
        <p:spPr bwMode="auto">
          <a:xfrm>
            <a:off x="5274313" y="3580454"/>
            <a:ext cx="1984695"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sp>
        <p:nvSpPr>
          <p:cNvPr id="7" name="Rectangle 6">
            <a:extLst>
              <a:ext uri="{FF2B5EF4-FFF2-40B4-BE49-F238E27FC236}">
                <a16:creationId xmlns:a16="http://schemas.microsoft.com/office/drawing/2014/main" id="{56F1A4F7-0020-2D98-C4D6-4AAFB86FB7C0}"/>
              </a:ext>
            </a:extLst>
          </p:cNvPr>
          <p:cNvSpPr/>
          <p:nvPr/>
        </p:nvSpPr>
        <p:spPr bwMode="auto">
          <a:xfrm>
            <a:off x="5184481" y="3731001"/>
            <a:ext cx="1984695"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sp>
        <p:nvSpPr>
          <p:cNvPr id="8" name="Rectangle 7">
            <a:extLst>
              <a:ext uri="{FF2B5EF4-FFF2-40B4-BE49-F238E27FC236}">
                <a16:creationId xmlns:a16="http://schemas.microsoft.com/office/drawing/2014/main" id="{2A7B3F44-2755-44C1-FABC-FF868507FE85}"/>
              </a:ext>
            </a:extLst>
          </p:cNvPr>
          <p:cNvSpPr/>
          <p:nvPr/>
        </p:nvSpPr>
        <p:spPr bwMode="auto">
          <a:xfrm>
            <a:off x="143397" y="4432321"/>
            <a:ext cx="1828800" cy="914541"/>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t>App(s) to Run </a:t>
            </a:r>
            <a:b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br>
            <a: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t>and GAP configuration</a:t>
            </a:r>
          </a:p>
        </p:txBody>
      </p:sp>
      <p:sp>
        <p:nvSpPr>
          <p:cNvPr id="9" name="Rectangle 8">
            <a:extLst>
              <a:ext uri="{FF2B5EF4-FFF2-40B4-BE49-F238E27FC236}">
                <a16:creationId xmlns:a16="http://schemas.microsoft.com/office/drawing/2014/main" id="{03C163EA-7DA2-7274-75EB-9A0E2D456A55}"/>
              </a:ext>
            </a:extLst>
          </p:cNvPr>
          <p:cNvSpPr/>
          <p:nvPr/>
        </p:nvSpPr>
        <p:spPr bwMode="auto">
          <a:xfrm>
            <a:off x="143397" y="3076951"/>
            <a:ext cx="1828800" cy="628239"/>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t>Profiler Metrics</a:t>
            </a:r>
          </a:p>
        </p:txBody>
      </p:sp>
      <p:sp>
        <p:nvSpPr>
          <p:cNvPr id="10" name="Rectangle 9">
            <a:extLst>
              <a:ext uri="{FF2B5EF4-FFF2-40B4-BE49-F238E27FC236}">
                <a16:creationId xmlns:a16="http://schemas.microsoft.com/office/drawing/2014/main" id="{979CB03F-7A40-64CC-9C81-6F8E9B62C1EF}"/>
              </a:ext>
            </a:extLst>
          </p:cNvPr>
          <p:cNvSpPr/>
          <p:nvPr/>
        </p:nvSpPr>
        <p:spPr bwMode="auto">
          <a:xfrm>
            <a:off x="2657997" y="5089430"/>
            <a:ext cx="1828800" cy="990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t>Run application on gem5</a:t>
            </a:r>
          </a:p>
        </p:txBody>
      </p:sp>
      <p:sp>
        <p:nvSpPr>
          <p:cNvPr id="11" name="Rectangle 10">
            <a:extLst>
              <a:ext uri="{FF2B5EF4-FFF2-40B4-BE49-F238E27FC236}">
                <a16:creationId xmlns:a16="http://schemas.microsoft.com/office/drawing/2014/main" id="{B007447C-7EB9-155D-6E38-87977B687812}"/>
              </a:ext>
            </a:extLst>
          </p:cNvPr>
          <p:cNvSpPr/>
          <p:nvPr/>
        </p:nvSpPr>
        <p:spPr bwMode="auto">
          <a:xfrm>
            <a:off x="2657997" y="3762818"/>
            <a:ext cx="1828800" cy="935434"/>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t>Run application on real GPU</a:t>
            </a:r>
          </a:p>
        </p:txBody>
      </p:sp>
      <p:sp>
        <p:nvSpPr>
          <p:cNvPr id="12" name="Rectangle 11">
            <a:extLst>
              <a:ext uri="{FF2B5EF4-FFF2-40B4-BE49-F238E27FC236}">
                <a16:creationId xmlns:a16="http://schemas.microsoft.com/office/drawing/2014/main" id="{D25BE326-0C8A-2410-D203-7B073C1FBC4C}"/>
              </a:ext>
            </a:extLst>
          </p:cNvPr>
          <p:cNvSpPr/>
          <p:nvPr/>
        </p:nvSpPr>
        <p:spPr bwMode="auto">
          <a:xfrm>
            <a:off x="5096397" y="5346862"/>
            <a:ext cx="1984694"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g</a:t>
            </a:r>
            <a: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t>em5-stats.txt</a:t>
            </a:r>
          </a:p>
        </p:txBody>
      </p:sp>
      <p:sp>
        <p:nvSpPr>
          <p:cNvPr id="13" name="Rectangle 12">
            <a:extLst>
              <a:ext uri="{FF2B5EF4-FFF2-40B4-BE49-F238E27FC236}">
                <a16:creationId xmlns:a16="http://schemas.microsoft.com/office/drawing/2014/main" id="{73B9E40D-3866-258C-6B18-8790822D27F4}"/>
              </a:ext>
            </a:extLst>
          </p:cNvPr>
          <p:cNvSpPr/>
          <p:nvPr/>
        </p:nvSpPr>
        <p:spPr bwMode="auto">
          <a:xfrm>
            <a:off x="5096397" y="3896749"/>
            <a:ext cx="1984695" cy="475736"/>
          </a:xfrm>
          <a:prstGeom prst="rect">
            <a:avLst/>
          </a:prstGeom>
          <a:solidFill>
            <a:srgbClr val="99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rPr>
              <a:t>prof-metrics.csv</a:t>
            </a:r>
          </a:p>
        </p:txBody>
      </p:sp>
      <p:sp>
        <p:nvSpPr>
          <p:cNvPr id="14" name="Rectangle 13">
            <a:extLst>
              <a:ext uri="{FF2B5EF4-FFF2-40B4-BE49-F238E27FC236}">
                <a16:creationId xmlns:a16="http://schemas.microsoft.com/office/drawing/2014/main" id="{072EE614-244F-0B7A-2BCC-98050A481A77}"/>
              </a:ext>
            </a:extLst>
          </p:cNvPr>
          <p:cNvSpPr/>
          <p:nvPr/>
        </p:nvSpPr>
        <p:spPr bwMode="auto">
          <a:xfrm>
            <a:off x="7763397" y="4321452"/>
            <a:ext cx="1828800" cy="990600"/>
          </a:xfrm>
          <a:prstGeom prst="rect">
            <a:avLst/>
          </a:prstGeom>
          <a:solidFill>
            <a:srgbClr val="FF9A0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Match corresponding metrics</a:t>
            </a: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cxnSp>
        <p:nvCxnSpPr>
          <p:cNvPr id="15" name="Connector: Elbow 13">
            <a:extLst>
              <a:ext uri="{FF2B5EF4-FFF2-40B4-BE49-F238E27FC236}">
                <a16:creationId xmlns:a16="http://schemas.microsoft.com/office/drawing/2014/main" id="{3BBE1887-7332-74A1-2167-FAFCAEA2A5FF}"/>
              </a:ext>
            </a:extLst>
          </p:cNvPr>
          <p:cNvCxnSpPr>
            <a:cxnSpLocks/>
            <a:stCxn id="8" idx="3"/>
            <a:endCxn id="11" idx="1"/>
          </p:cNvCxnSpPr>
          <p:nvPr/>
        </p:nvCxnSpPr>
        <p:spPr bwMode="auto">
          <a:xfrm flipV="1">
            <a:off x="1972197" y="4230535"/>
            <a:ext cx="685800" cy="659057"/>
          </a:xfrm>
          <a:prstGeom prst="bentConnector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nector: Elbow 15">
            <a:extLst>
              <a:ext uri="{FF2B5EF4-FFF2-40B4-BE49-F238E27FC236}">
                <a16:creationId xmlns:a16="http://schemas.microsoft.com/office/drawing/2014/main" id="{88A5B889-B290-3207-F774-BC7ED6BC49E3}"/>
              </a:ext>
            </a:extLst>
          </p:cNvPr>
          <p:cNvCxnSpPr>
            <a:cxnSpLocks/>
            <a:stCxn id="8" idx="3"/>
            <a:endCxn id="10" idx="1"/>
          </p:cNvCxnSpPr>
          <p:nvPr/>
        </p:nvCxnSpPr>
        <p:spPr bwMode="auto">
          <a:xfrm>
            <a:off x="1972197" y="4889592"/>
            <a:ext cx="685800" cy="695138"/>
          </a:xfrm>
          <a:prstGeom prst="bentConnector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Connector: Elbow 20">
            <a:extLst>
              <a:ext uri="{FF2B5EF4-FFF2-40B4-BE49-F238E27FC236}">
                <a16:creationId xmlns:a16="http://schemas.microsoft.com/office/drawing/2014/main" id="{2F145537-85FE-D99E-3262-ACAC8325DB0A}"/>
              </a:ext>
            </a:extLst>
          </p:cNvPr>
          <p:cNvCxnSpPr>
            <a:cxnSpLocks/>
            <a:stCxn id="9" idx="3"/>
            <a:endCxn id="11" idx="0"/>
          </p:cNvCxnSpPr>
          <p:nvPr/>
        </p:nvCxnSpPr>
        <p:spPr bwMode="auto">
          <a:xfrm>
            <a:off x="1972197" y="3391071"/>
            <a:ext cx="1600200" cy="371747"/>
          </a:xfrm>
          <a:prstGeom prst="bentConnector2">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Connector: Elbow 27">
            <a:extLst>
              <a:ext uri="{FF2B5EF4-FFF2-40B4-BE49-F238E27FC236}">
                <a16:creationId xmlns:a16="http://schemas.microsoft.com/office/drawing/2014/main" id="{F98C3132-EF67-9691-29D0-F27509EF7E26}"/>
              </a:ext>
            </a:extLst>
          </p:cNvPr>
          <p:cNvCxnSpPr>
            <a:stCxn id="6" idx="3"/>
            <a:endCxn id="14" idx="1"/>
          </p:cNvCxnSpPr>
          <p:nvPr/>
        </p:nvCxnSpPr>
        <p:spPr bwMode="auto">
          <a:xfrm>
            <a:off x="7259008" y="3818322"/>
            <a:ext cx="504389" cy="998430"/>
          </a:xfrm>
          <a:prstGeom prst="bentConnector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Connector: Elbow 31">
            <a:extLst>
              <a:ext uri="{FF2B5EF4-FFF2-40B4-BE49-F238E27FC236}">
                <a16:creationId xmlns:a16="http://schemas.microsoft.com/office/drawing/2014/main" id="{D9AE5961-DBA3-FFC6-7CFC-390313F98152}"/>
              </a:ext>
            </a:extLst>
          </p:cNvPr>
          <p:cNvCxnSpPr>
            <a:stCxn id="9" idx="3"/>
            <a:endCxn id="14" idx="0"/>
          </p:cNvCxnSpPr>
          <p:nvPr/>
        </p:nvCxnSpPr>
        <p:spPr bwMode="auto">
          <a:xfrm>
            <a:off x="1972197" y="3391071"/>
            <a:ext cx="6705600" cy="930381"/>
          </a:xfrm>
          <a:prstGeom prst="bentConnector2">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9">
            <a:extLst>
              <a:ext uri="{FF2B5EF4-FFF2-40B4-BE49-F238E27FC236}">
                <a16:creationId xmlns:a16="http://schemas.microsoft.com/office/drawing/2014/main" id="{CDB93753-8AA9-4555-BDAB-FBB72FAEF0F2}"/>
              </a:ext>
            </a:extLst>
          </p:cNvPr>
          <p:cNvSpPr/>
          <p:nvPr/>
        </p:nvSpPr>
        <p:spPr bwMode="auto">
          <a:xfrm>
            <a:off x="10126297" y="4220085"/>
            <a:ext cx="1828800" cy="99060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sp>
        <p:nvSpPr>
          <p:cNvPr id="21" name="Rectangle 20">
            <a:extLst>
              <a:ext uri="{FF2B5EF4-FFF2-40B4-BE49-F238E27FC236}">
                <a16:creationId xmlns:a16="http://schemas.microsoft.com/office/drawing/2014/main" id="{A5442199-C6C8-37D3-F443-9979EBF43996}"/>
              </a:ext>
            </a:extLst>
          </p:cNvPr>
          <p:cNvSpPr/>
          <p:nvPr/>
        </p:nvSpPr>
        <p:spPr bwMode="auto">
          <a:xfrm>
            <a:off x="9989975" y="4321452"/>
            <a:ext cx="1828800" cy="99060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Per App Comparison File</a:t>
            </a:r>
            <a:endParaRPr kumimoji="0" lang="en-US" sz="2000" b="0" i="0" u="none" strike="noStrike" kern="0" cap="none" spc="0" normalizeH="0" baseline="0" noProof="0">
              <a:ln>
                <a:noFill/>
              </a:ln>
              <a:solidFill>
                <a:srgbClr val="000000"/>
              </a:solidFill>
              <a:effectLst/>
              <a:uLnTx/>
              <a:uFillTx/>
              <a:latin typeface="Arial" panose="020B0604020202020204" pitchFamily="34" charset="0"/>
              <a:cs typeface="Noto Sans CJK SC Regular" charset="0"/>
              <a:sym typeface="Arial"/>
            </a:endParaRPr>
          </a:p>
        </p:txBody>
      </p:sp>
      <p:cxnSp>
        <p:nvCxnSpPr>
          <p:cNvPr id="22" name="Straight Arrow Connector 21">
            <a:extLst>
              <a:ext uri="{FF2B5EF4-FFF2-40B4-BE49-F238E27FC236}">
                <a16:creationId xmlns:a16="http://schemas.microsoft.com/office/drawing/2014/main" id="{8DCFB001-394D-46C7-1529-A6A90577E8F3}"/>
              </a:ext>
            </a:extLst>
          </p:cNvPr>
          <p:cNvCxnSpPr/>
          <p:nvPr/>
        </p:nvCxnSpPr>
        <p:spPr bwMode="auto">
          <a:xfrm>
            <a:off x="4486797" y="5584730"/>
            <a:ext cx="609600" cy="0"/>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a:extLst>
              <a:ext uri="{FF2B5EF4-FFF2-40B4-BE49-F238E27FC236}">
                <a16:creationId xmlns:a16="http://schemas.microsoft.com/office/drawing/2014/main" id="{3B54D5F1-7287-97C8-24DD-201B7440D638}"/>
              </a:ext>
            </a:extLst>
          </p:cNvPr>
          <p:cNvCxnSpPr/>
          <p:nvPr/>
        </p:nvCxnSpPr>
        <p:spPr bwMode="auto">
          <a:xfrm>
            <a:off x="9592197" y="4816752"/>
            <a:ext cx="397778" cy="0"/>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Connector: Elbow 29">
            <a:extLst>
              <a:ext uri="{FF2B5EF4-FFF2-40B4-BE49-F238E27FC236}">
                <a16:creationId xmlns:a16="http://schemas.microsoft.com/office/drawing/2014/main" id="{63748170-5DDF-0AEA-462E-1CB1B05C6E07}"/>
              </a:ext>
            </a:extLst>
          </p:cNvPr>
          <p:cNvCxnSpPr/>
          <p:nvPr/>
        </p:nvCxnSpPr>
        <p:spPr bwMode="auto">
          <a:xfrm flipV="1">
            <a:off x="7081091" y="4816752"/>
            <a:ext cx="682306" cy="767978"/>
          </a:xfrm>
          <a:prstGeom prst="bentConnector3">
            <a:avLst>
              <a:gd name="adj1" fmla="val 62183"/>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id="{0BD46BF4-B904-7FAB-3D3F-183E47FE844D}"/>
              </a:ext>
            </a:extLst>
          </p:cNvPr>
          <p:cNvCxnSpPr>
            <a:cxnSpLocks/>
          </p:cNvCxnSpPr>
          <p:nvPr/>
        </p:nvCxnSpPr>
        <p:spPr bwMode="auto">
          <a:xfrm>
            <a:off x="4486797" y="4126727"/>
            <a:ext cx="609600" cy="7890"/>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25">
            <a:extLst>
              <a:ext uri="{FF2B5EF4-FFF2-40B4-BE49-F238E27FC236}">
                <a16:creationId xmlns:a16="http://schemas.microsoft.com/office/drawing/2014/main" id="{9690561B-E07B-9F6B-410E-F55A06E6D504}"/>
              </a:ext>
            </a:extLst>
          </p:cNvPr>
          <p:cNvSpPr/>
          <p:nvPr/>
        </p:nvSpPr>
        <p:spPr>
          <a:xfrm>
            <a:off x="475460" y="6245740"/>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a:ln>
                  <a:noFill/>
                </a:ln>
                <a:solidFill>
                  <a:srgbClr val="D67F00"/>
                </a:solidFill>
                <a:effectLst/>
                <a:uLnTx/>
                <a:uFillTx/>
                <a:latin typeface="Arial"/>
                <a:ea typeface="+mn-ea"/>
                <a:cs typeface="+mn-cs"/>
                <a:sym typeface="Arial"/>
              </a:rPr>
              <a:t>Use GAP to iteratively refine gem5 GPU models</a:t>
            </a:r>
          </a:p>
        </p:txBody>
      </p:sp>
    </p:spTree>
    <p:extLst>
      <p:ext uri="{BB962C8B-B14F-4D97-AF65-F5344CB8AC3E}">
        <p14:creationId xmlns:p14="http://schemas.microsoft.com/office/powerpoint/2010/main" val="1372865838"/>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g3685404dd5e_1_86"/>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GAP Methodology</a:t>
            </a:r>
            <a:endParaRPr/>
          </a:p>
        </p:txBody>
      </p:sp>
      <p:sp>
        <p:nvSpPr>
          <p:cNvPr id="210" name="Google Shape;210;g3685404dd5e_1_86"/>
          <p:cNvSpPr txBox="1">
            <a:spLocks noGrp="1"/>
          </p:cNvSpPr>
          <p:nvPr>
            <p:ph type="subTitle" idx="4294967295"/>
          </p:nvPr>
        </p:nvSpPr>
        <p:spPr>
          <a:xfrm>
            <a:off x="609600" y="1302707"/>
            <a:ext cx="10971215" cy="4960307"/>
          </a:xfrm>
          <a:prstGeom prst="rect">
            <a:avLst/>
          </a:prstGeom>
          <a:noFill/>
          <a:ln>
            <a:noFill/>
          </a:ln>
        </p:spPr>
        <p:txBody>
          <a:bodyPr spcFirstLastPara="1" wrap="square" lIns="45675" tIns="45675" rIns="45675" bIns="45675" anchor="t" anchorCtr="0">
            <a:normAutofit fontScale="92500"/>
          </a:bodyPr>
          <a:lstStyle/>
          <a:p>
            <a:pPr marL="457200" marR="0" lvl="0" indent="-364109" algn="l" rtl="0">
              <a:lnSpc>
                <a:spcPct val="120000"/>
              </a:lnSpc>
              <a:spcBef>
                <a:spcPts val="0"/>
              </a:spcBef>
              <a:spcAft>
                <a:spcPts val="0"/>
              </a:spcAft>
              <a:buClr>
                <a:srgbClr val="000000"/>
              </a:buClr>
              <a:buSzPts val="2134"/>
              <a:buFont typeface="Arial"/>
              <a:buChar char="●"/>
            </a:pPr>
            <a:r>
              <a:rPr lang="en-US" sz="2800" b="0" i="0" u="none" strike="noStrike" cap="none">
                <a:solidFill>
                  <a:srgbClr val="000000"/>
                </a:solidFill>
                <a:latin typeface="Arial"/>
                <a:ea typeface="Arial"/>
                <a:cs typeface="Arial"/>
                <a:sym typeface="Arial"/>
              </a:rPr>
              <a:t>Created ~60 hand-tuned assembly-kernel microbenchmarks</a:t>
            </a:r>
            <a:endParaRPr sz="2800"/>
          </a:p>
          <a:p>
            <a:pPr lvl="1" indent="-364108">
              <a:lnSpc>
                <a:spcPct val="120000"/>
              </a:lnSpc>
              <a:spcBef>
                <a:spcPts val="0"/>
              </a:spcBef>
              <a:buSzPts val="2134"/>
              <a:buFont typeface="Arial"/>
              <a:buChar char="○"/>
            </a:pPr>
            <a:r>
              <a:rPr lang="en-US" sz="2400"/>
              <a:t>Enables isolating behavior of different components</a:t>
            </a:r>
          </a:p>
          <a:p>
            <a:pPr lvl="1" indent="-364108">
              <a:lnSpc>
                <a:spcPct val="120000"/>
              </a:lnSpc>
              <a:spcBef>
                <a:spcPts val="0"/>
              </a:spcBef>
              <a:buSzPts val="2134"/>
              <a:buFont typeface="Arial"/>
              <a:buChar char="○"/>
            </a:pPr>
            <a:r>
              <a:rPr lang="en-US" sz="2400"/>
              <a:t>Target latency, bandwidth, size, and/or # of levels</a:t>
            </a:r>
          </a:p>
          <a:p>
            <a:pPr marL="914400" marR="0" lvl="1" indent="-364108" algn="l" rtl="0">
              <a:lnSpc>
                <a:spcPct val="120000"/>
              </a:lnSpc>
              <a:spcBef>
                <a:spcPts val="0"/>
              </a:spcBef>
              <a:spcAft>
                <a:spcPts val="0"/>
              </a:spcAft>
              <a:buClr>
                <a:srgbClr val="000000"/>
              </a:buClr>
              <a:buSzPts val="2134"/>
              <a:buFont typeface="Arial"/>
              <a:buChar char="○"/>
            </a:pPr>
            <a:r>
              <a:rPr lang="en-US" sz="2400" b="0" i="0" u="none" strike="noStrike" cap="none">
                <a:solidFill>
                  <a:srgbClr val="000000"/>
                </a:solidFill>
                <a:latin typeface="Arial"/>
                <a:ea typeface="Arial"/>
                <a:cs typeface="Arial"/>
                <a:sym typeface="Arial"/>
              </a:rPr>
              <a:t>Atomic operations (with/without conflicts), L1 I$, L1 D$, L2$, LDS, Main Memory, TLBs/Page Table, Max FLOPs, MFMA operations, arithmetic latency, …</a:t>
            </a:r>
            <a:endParaRPr lang="en-US" sz="2400"/>
          </a:p>
          <a:p>
            <a:pPr lvl="1" indent="-364109">
              <a:lnSpc>
                <a:spcPct val="120000"/>
              </a:lnSpc>
              <a:spcBef>
                <a:spcPts val="0"/>
              </a:spcBef>
              <a:buSzPts val="2134"/>
              <a:buFont typeface="Arial"/>
              <a:buChar char="●"/>
            </a:pPr>
            <a:endParaRPr lang="en-US" sz="2134" b="0" i="0" u="none" strike="noStrike" cap="none">
              <a:solidFill>
                <a:srgbClr val="000000"/>
              </a:solidFill>
              <a:latin typeface="Arial"/>
              <a:ea typeface="Arial"/>
              <a:cs typeface="Arial"/>
              <a:sym typeface="Arial"/>
            </a:endParaRPr>
          </a:p>
          <a:p>
            <a:pPr marL="457200" marR="0" lvl="0" indent="-364109" algn="l" rtl="0">
              <a:lnSpc>
                <a:spcPct val="120000"/>
              </a:lnSpc>
              <a:spcBef>
                <a:spcPts val="0"/>
              </a:spcBef>
              <a:spcAft>
                <a:spcPts val="0"/>
              </a:spcAft>
              <a:buClr>
                <a:srgbClr val="000000"/>
              </a:buClr>
              <a:buSzPts val="2134"/>
              <a:buFont typeface="Arial"/>
              <a:buChar char="●"/>
            </a:pPr>
            <a:r>
              <a:rPr lang="en-US" sz="2800" b="0" i="0" u="none" strike="noStrike" cap="none">
                <a:solidFill>
                  <a:srgbClr val="D67F00"/>
                </a:solidFill>
                <a:latin typeface="Arial"/>
                <a:ea typeface="Arial"/>
                <a:cs typeface="Arial"/>
                <a:sym typeface="Arial"/>
              </a:rPr>
              <a:t>Compare microbenchmark gem5 vs. real GPU output with GAP</a:t>
            </a:r>
          </a:p>
          <a:p>
            <a:pPr lvl="1" indent="-364108">
              <a:lnSpc>
                <a:spcPct val="120000"/>
              </a:lnSpc>
              <a:spcBef>
                <a:spcPts val="0"/>
              </a:spcBef>
              <a:buSzPts val="2134"/>
              <a:buFont typeface="Arial"/>
              <a:buChar char="○"/>
            </a:pPr>
            <a:r>
              <a:rPr lang="en-US" sz="2600"/>
              <a:t>Target corresponding stats in gem5 and ROC profiler from real GPU</a:t>
            </a:r>
          </a:p>
          <a:p>
            <a:pPr lvl="1" indent="-364108">
              <a:lnSpc>
                <a:spcPct val="120000"/>
              </a:lnSpc>
              <a:spcBef>
                <a:spcPts val="0"/>
              </a:spcBef>
              <a:buSzPts val="2134"/>
              <a:buFont typeface="Arial"/>
              <a:buChar char="○"/>
            </a:pPr>
            <a:r>
              <a:rPr lang="en-US" sz="2600">
                <a:solidFill>
                  <a:srgbClr val="D67F00"/>
                </a:solidFill>
              </a:rPr>
              <a:t>Use results to </a:t>
            </a:r>
            <a:r>
              <a:rPr lang="en-US" sz="2600" b="1">
                <a:solidFill>
                  <a:srgbClr val="D67F00"/>
                </a:solidFill>
              </a:rPr>
              <a:t>iteratively refine</a:t>
            </a:r>
          </a:p>
          <a:p>
            <a:pPr lvl="1" indent="-364108">
              <a:lnSpc>
                <a:spcPct val="120000"/>
              </a:lnSpc>
              <a:spcBef>
                <a:spcPts val="0"/>
              </a:spcBef>
              <a:buSzPts val="2134"/>
              <a:buFont typeface="Arial"/>
              <a:buChar char="○"/>
            </a:pPr>
            <a:r>
              <a:rPr lang="en-US" sz="2600"/>
              <a:t>Leverage patents, publicly disclosed info, and reverse engineering</a:t>
            </a:r>
          </a:p>
        </p:txBody>
      </p:sp>
      <p:sp>
        <p:nvSpPr>
          <p:cNvPr id="2" name="Google Shape;204;g3687d1c8fc2_3_46">
            <a:extLst>
              <a:ext uri="{FF2B5EF4-FFF2-40B4-BE49-F238E27FC236}">
                <a16:creationId xmlns:a16="http://schemas.microsoft.com/office/drawing/2014/main" id="{9662DBAE-9696-79A6-3A96-0658514DFDDB}"/>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198</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5F0B7-2346-317B-B982-630160EC359D}"/>
              </a:ext>
            </a:extLst>
          </p:cNvPr>
          <p:cNvSpPr>
            <a:spLocks noGrp="1"/>
          </p:cNvSpPr>
          <p:nvPr>
            <p:ph type="title"/>
          </p:nvPr>
        </p:nvSpPr>
        <p:spPr/>
        <p:txBody>
          <a:bodyPr/>
          <a:lstStyle/>
          <a:p>
            <a:r>
              <a:rPr lang="en-US"/>
              <a:t>First Target: Vega-class GPU</a:t>
            </a:r>
          </a:p>
        </p:txBody>
      </p:sp>
      <p:pic>
        <p:nvPicPr>
          <p:cNvPr id="4" name="Picture 8" descr="Graphical user interface, application, table&#10;&#10;Description automatically generated">
            <a:extLst>
              <a:ext uri="{FF2B5EF4-FFF2-40B4-BE49-F238E27FC236}">
                <a16:creationId xmlns:a16="http://schemas.microsoft.com/office/drawing/2014/main" id="{3DF2A14F-68E6-121C-E4D4-15071DAB24C9}"/>
              </a:ext>
            </a:extLst>
          </p:cNvPr>
          <p:cNvPicPr>
            <a:picLocks noChangeAspect="1"/>
          </p:cNvPicPr>
          <p:nvPr/>
        </p:nvPicPr>
        <p:blipFill>
          <a:blip r:embed="rId3"/>
          <a:stretch>
            <a:fillRect/>
          </a:stretch>
        </p:blipFill>
        <p:spPr>
          <a:xfrm>
            <a:off x="450937" y="1243780"/>
            <a:ext cx="11500989" cy="3733800"/>
          </a:xfrm>
          <a:prstGeom prst="rect">
            <a:avLst/>
          </a:prstGeom>
        </p:spPr>
      </p:pic>
      <p:sp>
        <p:nvSpPr>
          <p:cNvPr id="5" name="TextBox 4">
            <a:extLst>
              <a:ext uri="{FF2B5EF4-FFF2-40B4-BE49-F238E27FC236}">
                <a16:creationId xmlns:a16="http://schemas.microsoft.com/office/drawing/2014/main" id="{E90B950B-2DFC-EDE8-F8A2-575CC33A6315}"/>
              </a:ext>
            </a:extLst>
          </p:cNvPr>
          <p:cNvSpPr txBox="1"/>
          <p:nvPr/>
        </p:nvSpPr>
        <p:spPr>
          <a:xfrm>
            <a:off x="9912437" y="4977580"/>
            <a:ext cx="203948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000000"/>
                </a:solidFill>
                <a:effectLst/>
                <a:uLnTx/>
                <a:uFillTx/>
                <a:latin typeface="Arial"/>
                <a:cs typeface="Arial"/>
                <a:sym typeface="Arial"/>
              </a:rPr>
              <a:t>Source: AMD</a:t>
            </a:r>
          </a:p>
        </p:txBody>
      </p:sp>
      <p:sp>
        <p:nvSpPr>
          <p:cNvPr id="6" name="Slide Number Placeholder 3">
            <a:extLst>
              <a:ext uri="{FF2B5EF4-FFF2-40B4-BE49-F238E27FC236}">
                <a16:creationId xmlns:a16="http://schemas.microsoft.com/office/drawing/2014/main" id="{D01EA801-153F-765C-9FF1-9653F49BAB62}"/>
              </a:ext>
            </a:extLst>
          </p:cNvPr>
          <p:cNvSpPr txBox="1">
            <a:spLocks/>
          </p:cNvSpPr>
          <p:nvPr/>
        </p:nvSpPr>
        <p:spPr>
          <a:xfrm>
            <a:off x="8679494" y="6392097"/>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
                <a:srgbClr val="000000"/>
              </a:buClr>
              <a:buSzTx/>
              <a:buFont typeface="Arial"/>
              <a:buNone/>
              <a:tabLst/>
              <a:defRPr/>
            </a:pPr>
            <a:fld id="{D339DF5E-C45E-448A-A4F2-1B11D6941FD7}" type="slidenum">
              <a:rPr kumimoji="0" lang="en-US" sz="1200" b="0" i="0" u="none" strike="noStrike" kern="1200" cap="none" spc="0" normalizeH="0" baseline="0" noProof="0" smtClean="0">
                <a:ln>
                  <a:noFill/>
                </a:ln>
                <a:solidFill>
                  <a:srgbClr val="000000">
                    <a:tint val="75000"/>
                  </a:srgbClr>
                </a:solidFill>
                <a:effectLst/>
                <a:uLnTx/>
                <a:uFillTx/>
                <a:latin typeface="Arial"/>
                <a:ea typeface="+mn-ea"/>
                <a:cs typeface="+mn-cs"/>
                <a:sym typeface="Arial"/>
              </a:rPr>
              <a:pPr marL="0" marR="0" lvl="0" indent="0" algn="r" defTabSz="914400" rtl="0" eaLnBrk="1" fontAlgn="base" latinLnBrk="0" hangingPunct="1">
                <a:lnSpc>
                  <a:spcPct val="100000"/>
                </a:lnSpc>
                <a:spcBef>
                  <a:spcPct val="0"/>
                </a:spcBef>
                <a:spcAft>
                  <a:spcPct val="0"/>
                </a:spcAft>
                <a:buClr>
                  <a:srgbClr val="000000"/>
                </a:buClr>
                <a:buSzTx/>
                <a:buFont typeface="Arial"/>
                <a:buNone/>
                <a:tabLst/>
                <a:defRPr/>
              </a:pPr>
              <a:t>199</a:t>
            </a:fld>
            <a:endParaRPr kumimoji="0" lang="en-US" sz="1200" b="0" i="0" u="none" strike="noStrike" kern="1200" cap="none" spc="0" normalizeH="0" baseline="0" noProof="0">
              <a:ln>
                <a:noFill/>
              </a:ln>
              <a:solidFill>
                <a:srgbClr val="000000">
                  <a:tint val="75000"/>
                </a:srgbClr>
              </a:solidFill>
              <a:effectLst/>
              <a:uLnTx/>
              <a:uFillTx/>
              <a:latin typeface="Arial"/>
              <a:ea typeface="+mn-ea"/>
              <a:cs typeface="+mn-cs"/>
              <a:sym typeface="Arial"/>
            </a:endParaRPr>
          </a:p>
        </p:txBody>
      </p:sp>
      <p:sp>
        <p:nvSpPr>
          <p:cNvPr id="7" name="Rectangle 6">
            <a:extLst>
              <a:ext uri="{FF2B5EF4-FFF2-40B4-BE49-F238E27FC236}">
                <a16:creationId xmlns:a16="http://schemas.microsoft.com/office/drawing/2014/main" id="{DADA960E-F008-C7BC-280B-2B73F6C804B9}"/>
              </a:ext>
            </a:extLst>
          </p:cNvPr>
          <p:cNvSpPr/>
          <p:nvPr/>
        </p:nvSpPr>
        <p:spPr>
          <a:xfrm>
            <a:off x="450937" y="5390716"/>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a:ln>
                  <a:noFill/>
                </a:ln>
                <a:solidFill>
                  <a:srgbClr val="D67F00"/>
                </a:solidFill>
                <a:effectLst/>
                <a:uLnTx/>
                <a:uFillTx/>
                <a:latin typeface="Arial"/>
                <a:ea typeface="+mn-ea"/>
                <a:cs typeface="+mn-cs"/>
                <a:sym typeface="Arial"/>
              </a:rPr>
              <a:t>Added new HW support &amp; configurations to model Vega GPUs</a:t>
            </a:r>
          </a:p>
        </p:txBody>
      </p:sp>
      <p:sp>
        <p:nvSpPr>
          <p:cNvPr id="8" name="Rectangle 7">
            <a:extLst>
              <a:ext uri="{FF2B5EF4-FFF2-40B4-BE49-F238E27FC236}">
                <a16:creationId xmlns:a16="http://schemas.microsoft.com/office/drawing/2014/main" id="{8CA5702B-A318-D650-B992-9CC3AB2A1B43}"/>
              </a:ext>
            </a:extLst>
          </p:cNvPr>
          <p:cNvSpPr/>
          <p:nvPr/>
        </p:nvSpPr>
        <p:spPr>
          <a:xfrm>
            <a:off x="450937" y="5886843"/>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a:ln>
                  <a:noFill/>
                </a:ln>
                <a:solidFill>
                  <a:srgbClr val="D67F00"/>
                </a:solidFill>
                <a:effectLst/>
                <a:uLnTx/>
                <a:uFillTx/>
                <a:latin typeface="Arial"/>
                <a:ea typeface="+mn-ea"/>
                <a:cs typeface="+mn-cs"/>
                <a:sym typeface="Arial"/>
              </a:rPr>
              <a:t>Extending to MI200/300</a:t>
            </a:r>
          </a:p>
        </p:txBody>
      </p:sp>
    </p:spTree>
    <p:extLst>
      <p:ext uri="{BB962C8B-B14F-4D97-AF65-F5344CB8AC3E}">
        <p14:creationId xmlns:p14="http://schemas.microsoft.com/office/powerpoint/2010/main" val="3919755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E5BD2-79B1-A4BC-CD47-8997F1826666}"/>
              </a:ext>
            </a:extLst>
          </p:cNvPr>
          <p:cNvSpPr>
            <a:spLocks noGrp="1"/>
          </p:cNvSpPr>
          <p:nvPr>
            <p:ph type="title"/>
          </p:nvPr>
        </p:nvSpPr>
        <p:spPr/>
        <p:txBody>
          <a:bodyPr/>
          <a:lstStyle/>
          <a:p>
            <a:r>
              <a:rPr lang="en-US" dirty="0"/>
              <a:t>Why Is This Important?</a:t>
            </a:r>
          </a:p>
        </p:txBody>
      </p:sp>
      <p:sp>
        <p:nvSpPr>
          <p:cNvPr id="4" name="Slide Number Placeholder 3">
            <a:extLst>
              <a:ext uri="{FF2B5EF4-FFF2-40B4-BE49-F238E27FC236}">
                <a16:creationId xmlns:a16="http://schemas.microsoft.com/office/drawing/2014/main" id="{F9D87FDE-C0FD-D17F-B8AF-9136BAFCB50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2</a:t>
            </a:fld>
            <a:endParaRPr lang="en-US" dirty="0"/>
          </a:p>
        </p:txBody>
      </p:sp>
      <p:sp>
        <p:nvSpPr>
          <p:cNvPr id="5" name="TextBox 4">
            <a:extLst>
              <a:ext uri="{FF2B5EF4-FFF2-40B4-BE49-F238E27FC236}">
                <a16:creationId xmlns:a16="http://schemas.microsoft.com/office/drawing/2014/main" id="{579BF392-497A-75BB-C6FA-CA8D1462430E}"/>
              </a:ext>
            </a:extLst>
          </p:cNvPr>
          <p:cNvSpPr txBox="1"/>
          <p:nvPr/>
        </p:nvSpPr>
        <p:spPr>
          <a:xfrm>
            <a:off x="4267200" y="1295400"/>
            <a:ext cx="3429000" cy="523220"/>
          </a:xfrm>
          <a:prstGeom prst="rect">
            <a:avLst/>
          </a:prstGeom>
          <a:noFill/>
        </p:spPr>
        <p:txBody>
          <a:bodyPr wrap="square" rtlCol="0">
            <a:spAutoFit/>
          </a:bodyPr>
          <a:lstStyle/>
          <a:p>
            <a:pPr algn="ctr"/>
            <a:r>
              <a:rPr lang="en-US" sz="2800" b="1" dirty="0"/>
              <a:t>Faster hardware</a:t>
            </a:r>
          </a:p>
        </p:txBody>
      </p:sp>
      <p:sp>
        <p:nvSpPr>
          <p:cNvPr id="6" name="TextBox 5">
            <a:extLst>
              <a:ext uri="{FF2B5EF4-FFF2-40B4-BE49-F238E27FC236}">
                <a16:creationId xmlns:a16="http://schemas.microsoft.com/office/drawing/2014/main" id="{583F67B0-5352-B4BC-9617-C02CBC8967DD}"/>
              </a:ext>
            </a:extLst>
          </p:cNvPr>
          <p:cNvSpPr txBox="1"/>
          <p:nvPr/>
        </p:nvSpPr>
        <p:spPr>
          <a:xfrm>
            <a:off x="1828800" y="3492043"/>
            <a:ext cx="3429000" cy="523220"/>
          </a:xfrm>
          <a:prstGeom prst="rect">
            <a:avLst/>
          </a:prstGeom>
          <a:noFill/>
        </p:spPr>
        <p:txBody>
          <a:bodyPr wrap="square" rtlCol="0">
            <a:spAutoFit/>
          </a:bodyPr>
          <a:lstStyle/>
          <a:p>
            <a:pPr algn="ctr"/>
            <a:r>
              <a:rPr lang="en-US" sz="2800" b="1" dirty="0"/>
              <a:t>Larger Datasets</a:t>
            </a:r>
          </a:p>
        </p:txBody>
      </p:sp>
      <p:sp>
        <p:nvSpPr>
          <p:cNvPr id="7" name="TextBox 6">
            <a:extLst>
              <a:ext uri="{FF2B5EF4-FFF2-40B4-BE49-F238E27FC236}">
                <a16:creationId xmlns:a16="http://schemas.microsoft.com/office/drawing/2014/main" id="{77B64635-6461-6BFD-9DD5-E9C7B06FCC2B}"/>
              </a:ext>
            </a:extLst>
          </p:cNvPr>
          <p:cNvSpPr txBox="1"/>
          <p:nvPr/>
        </p:nvSpPr>
        <p:spPr>
          <a:xfrm>
            <a:off x="6934200" y="3276600"/>
            <a:ext cx="3962400" cy="954107"/>
          </a:xfrm>
          <a:prstGeom prst="rect">
            <a:avLst/>
          </a:prstGeom>
          <a:noFill/>
        </p:spPr>
        <p:txBody>
          <a:bodyPr wrap="square" rtlCol="0">
            <a:spAutoFit/>
          </a:bodyPr>
          <a:lstStyle/>
          <a:p>
            <a:pPr algn="ctr"/>
            <a:r>
              <a:rPr lang="en-US" sz="2800" b="1" dirty="0"/>
              <a:t>Improved algorithms (e.g., deeper DNNs)</a:t>
            </a:r>
          </a:p>
        </p:txBody>
      </p:sp>
      <p:sp>
        <p:nvSpPr>
          <p:cNvPr id="8" name="Arrow: Down 7">
            <a:extLst>
              <a:ext uri="{FF2B5EF4-FFF2-40B4-BE49-F238E27FC236}">
                <a16:creationId xmlns:a16="http://schemas.microsoft.com/office/drawing/2014/main" id="{73B8EC57-901D-EEFB-23F2-E39E63375964}"/>
              </a:ext>
            </a:extLst>
          </p:cNvPr>
          <p:cNvSpPr/>
          <p:nvPr/>
        </p:nvSpPr>
        <p:spPr bwMode="auto">
          <a:xfrm rot="19813263">
            <a:off x="7260954" y="1903161"/>
            <a:ext cx="1371600" cy="1066800"/>
          </a:xfrm>
          <a:prstGeom prst="down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dirty="0">
              <a:ln>
                <a:noFill/>
              </a:ln>
              <a:effectLst/>
              <a:latin typeface="Arial" panose="020B0604020202020204" pitchFamily="34" charset="0"/>
              <a:cs typeface="Noto Sans CJK SC Regular" charset="0"/>
            </a:endParaRPr>
          </a:p>
        </p:txBody>
      </p:sp>
      <p:sp>
        <p:nvSpPr>
          <p:cNvPr id="9" name="Arrow: Down 8">
            <a:extLst>
              <a:ext uri="{FF2B5EF4-FFF2-40B4-BE49-F238E27FC236}">
                <a16:creationId xmlns:a16="http://schemas.microsoft.com/office/drawing/2014/main" id="{936C077C-25C7-E278-0216-C7C1831B22BB}"/>
              </a:ext>
            </a:extLst>
          </p:cNvPr>
          <p:cNvSpPr/>
          <p:nvPr/>
        </p:nvSpPr>
        <p:spPr bwMode="auto">
          <a:xfrm rot="5400000">
            <a:off x="5304339" y="3220253"/>
            <a:ext cx="1371600" cy="1066800"/>
          </a:xfrm>
          <a:prstGeom prst="down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dirty="0">
              <a:ln>
                <a:noFill/>
              </a:ln>
              <a:effectLst/>
              <a:latin typeface="Arial" panose="020B0604020202020204" pitchFamily="34" charset="0"/>
              <a:cs typeface="Noto Sans CJK SC Regular" charset="0"/>
            </a:endParaRPr>
          </a:p>
        </p:txBody>
      </p:sp>
      <p:sp>
        <p:nvSpPr>
          <p:cNvPr id="10" name="Arrow: Down 9">
            <a:extLst>
              <a:ext uri="{FF2B5EF4-FFF2-40B4-BE49-F238E27FC236}">
                <a16:creationId xmlns:a16="http://schemas.microsoft.com/office/drawing/2014/main" id="{E4869B37-4FFB-542F-88B6-F4DCF8BC3318}"/>
              </a:ext>
            </a:extLst>
          </p:cNvPr>
          <p:cNvSpPr/>
          <p:nvPr/>
        </p:nvSpPr>
        <p:spPr bwMode="auto">
          <a:xfrm rot="12550518">
            <a:off x="3361239" y="1903160"/>
            <a:ext cx="1371600" cy="1066800"/>
          </a:xfrm>
          <a:prstGeom prst="downArrow">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pPr>
            <a:endParaRPr kumimoji="0" lang="en-US" sz="1800" b="0" i="0" u="none" strike="noStrike" cap="none" normalizeH="0" baseline="0" dirty="0">
              <a:ln>
                <a:noFill/>
              </a:ln>
              <a:effectLst/>
              <a:latin typeface="Arial" panose="020B0604020202020204" pitchFamily="34" charset="0"/>
              <a:cs typeface="Noto Sans CJK SC Regular" charset="0"/>
            </a:endParaRPr>
          </a:p>
        </p:txBody>
      </p:sp>
      <p:sp>
        <p:nvSpPr>
          <p:cNvPr id="3" name="Google Shape;337;p37">
            <a:extLst>
              <a:ext uri="{FF2B5EF4-FFF2-40B4-BE49-F238E27FC236}">
                <a16:creationId xmlns:a16="http://schemas.microsoft.com/office/drawing/2014/main" id="{4DE620F3-FFB1-4047-30D0-9621869A26BF}"/>
              </a:ext>
            </a:extLst>
          </p:cNvPr>
          <p:cNvSpPr txBox="1"/>
          <p:nvPr/>
        </p:nvSpPr>
        <p:spPr>
          <a:xfrm>
            <a:off x="228600" y="4519225"/>
            <a:ext cx="11887200"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dirty="0">
                <a:solidFill>
                  <a:schemeClr val="dk1"/>
                </a:solidFill>
                <a:latin typeface="Arial"/>
                <a:ea typeface="Arial"/>
                <a:cs typeface="Arial"/>
                <a:sym typeface="Arial"/>
              </a:rPr>
              <a:t>Moore’s Law has enabled a </a:t>
            </a:r>
            <a:r>
              <a:rPr lang="en-US" sz="2800" b="1" dirty="0">
                <a:solidFill>
                  <a:srgbClr val="D67F00"/>
                </a:solidFill>
                <a:latin typeface="Arial"/>
                <a:ea typeface="Arial"/>
                <a:cs typeface="Arial"/>
                <a:sym typeface="Arial"/>
              </a:rPr>
              <a:t>virtuous cycle </a:t>
            </a:r>
            <a:r>
              <a:rPr lang="en-US" sz="2800" b="1" dirty="0">
                <a:solidFill>
                  <a:schemeClr val="dk1"/>
                </a:solidFill>
                <a:latin typeface="Arial"/>
                <a:ea typeface="Arial"/>
                <a:cs typeface="Arial"/>
                <a:sym typeface="Arial"/>
              </a:rPr>
              <a:t>of progress in many fields</a:t>
            </a:r>
            <a:endParaRPr dirty="0"/>
          </a:p>
        </p:txBody>
      </p:sp>
      <p:sp>
        <p:nvSpPr>
          <p:cNvPr id="13" name="Google Shape;338;p37">
            <a:extLst>
              <a:ext uri="{FF2B5EF4-FFF2-40B4-BE49-F238E27FC236}">
                <a16:creationId xmlns:a16="http://schemas.microsoft.com/office/drawing/2014/main" id="{A7631A43-A559-E0BA-5A62-B53F3724640A}"/>
              </a:ext>
            </a:extLst>
          </p:cNvPr>
          <p:cNvSpPr txBox="1"/>
          <p:nvPr/>
        </p:nvSpPr>
        <p:spPr>
          <a:xfrm>
            <a:off x="381000" y="5128825"/>
            <a:ext cx="11430000"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dirty="0">
                <a:solidFill>
                  <a:schemeClr val="dk1"/>
                </a:solidFill>
                <a:latin typeface="Arial"/>
                <a:ea typeface="Arial"/>
                <a:cs typeface="Arial"/>
                <a:sym typeface="Arial"/>
              </a:rPr>
              <a:t>… slowing of Moore’s Law also </a:t>
            </a:r>
            <a:r>
              <a:rPr lang="en-US" sz="2800" b="1" dirty="0">
                <a:solidFill>
                  <a:srgbClr val="FF0000"/>
                </a:solidFill>
                <a:latin typeface="Arial"/>
                <a:ea typeface="Arial"/>
                <a:cs typeface="Arial"/>
                <a:sym typeface="Arial"/>
              </a:rPr>
              <a:t>threatens progress</a:t>
            </a:r>
            <a:endParaRPr dirty="0"/>
          </a:p>
        </p:txBody>
      </p:sp>
      <p:sp>
        <p:nvSpPr>
          <p:cNvPr id="14" name="Google Shape;338;p37">
            <a:extLst>
              <a:ext uri="{FF2B5EF4-FFF2-40B4-BE49-F238E27FC236}">
                <a16:creationId xmlns:a16="http://schemas.microsoft.com/office/drawing/2014/main" id="{5A92FC02-11F1-0841-5629-1339F6BD1993}"/>
              </a:ext>
            </a:extLst>
          </p:cNvPr>
          <p:cNvSpPr txBox="1"/>
          <p:nvPr/>
        </p:nvSpPr>
        <p:spPr>
          <a:xfrm>
            <a:off x="533400" y="6182380"/>
            <a:ext cx="11430000"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dirty="0">
                <a:solidFill>
                  <a:schemeClr val="dk1"/>
                </a:solidFill>
                <a:latin typeface="Arial"/>
                <a:ea typeface="Arial"/>
                <a:cs typeface="Arial"/>
                <a:sym typeface="Arial"/>
              </a:rPr>
              <a:t>Must co-optimize for performance and power</a:t>
            </a:r>
            <a:endParaRPr dirty="0"/>
          </a:p>
        </p:txBody>
      </p:sp>
      <p:sp>
        <p:nvSpPr>
          <p:cNvPr id="15" name="Google Shape;338;p37">
            <a:extLst>
              <a:ext uri="{FF2B5EF4-FFF2-40B4-BE49-F238E27FC236}">
                <a16:creationId xmlns:a16="http://schemas.microsoft.com/office/drawing/2014/main" id="{0D294667-C3E8-FCD9-BD7B-884612335A5A}"/>
              </a:ext>
            </a:extLst>
          </p:cNvPr>
          <p:cNvSpPr txBox="1"/>
          <p:nvPr/>
        </p:nvSpPr>
        <p:spPr>
          <a:xfrm>
            <a:off x="536706" y="5682108"/>
            <a:ext cx="11430000"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dirty="0">
                <a:solidFill>
                  <a:schemeClr val="dk1"/>
                </a:solidFill>
                <a:latin typeface="Arial"/>
                <a:cs typeface="Arial"/>
                <a:sym typeface="Arial"/>
              </a:rPr>
              <a:t>Modern apps have ravenous (exponential) compute, power needs</a:t>
            </a:r>
            <a:endParaRPr dirty="0"/>
          </a:p>
        </p:txBody>
      </p:sp>
    </p:spTree>
    <p:extLst>
      <p:ext uri="{BB962C8B-B14F-4D97-AF65-F5344CB8AC3E}">
        <p14:creationId xmlns:p14="http://schemas.microsoft.com/office/powerpoint/2010/main" val="2587514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F73A4-E7A5-CB43-3DCC-4A20A441D473}"/>
              </a:ext>
            </a:extLst>
          </p:cNvPr>
          <p:cNvSpPr>
            <a:spLocks noGrp="1"/>
          </p:cNvSpPr>
          <p:nvPr>
            <p:ph type="title"/>
          </p:nvPr>
        </p:nvSpPr>
        <p:spPr/>
        <p:txBody>
          <a:bodyPr/>
          <a:lstStyle/>
          <a:p>
            <a:r>
              <a:rPr lang="en-US" dirty="0"/>
              <a:t>One Next Step for gem5: Better Security</a:t>
            </a:r>
          </a:p>
        </p:txBody>
      </p:sp>
      <p:pic>
        <p:nvPicPr>
          <p:cNvPr id="7" name="Picture 6">
            <a:extLst>
              <a:ext uri="{FF2B5EF4-FFF2-40B4-BE49-F238E27FC236}">
                <a16:creationId xmlns:a16="http://schemas.microsoft.com/office/drawing/2014/main" id="{782CCD2E-19EC-08B9-3093-5E9881283B9A}"/>
              </a:ext>
            </a:extLst>
          </p:cNvPr>
          <p:cNvPicPr>
            <a:picLocks noChangeAspect="1"/>
          </p:cNvPicPr>
          <p:nvPr/>
        </p:nvPicPr>
        <p:blipFill>
          <a:blip r:embed="rId2"/>
          <a:stretch>
            <a:fillRect/>
          </a:stretch>
        </p:blipFill>
        <p:spPr>
          <a:xfrm>
            <a:off x="3986897" y="1283433"/>
            <a:ext cx="4216617" cy="4254719"/>
          </a:xfrm>
          <a:prstGeom prst="rect">
            <a:avLst/>
          </a:prstGeom>
        </p:spPr>
      </p:pic>
      <p:sp>
        <p:nvSpPr>
          <p:cNvPr id="8" name="Rectangle 7">
            <a:extLst>
              <a:ext uri="{FF2B5EF4-FFF2-40B4-BE49-F238E27FC236}">
                <a16:creationId xmlns:a16="http://schemas.microsoft.com/office/drawing/2014/main" id="{B55D4BBD-CCBE-C287-2E4D-99523A6E4BA6}"/>
              </a:ext>
            </a:extLst>
          </p:cNvPr>
          <p:cNvSpPr/>
          <p:nvPr/>
        </p:nvSpPr>
        <p:spPr>
          <a:xfrm>
            <a:off x="609600" y="5638800"/>
            <a:ext cx="10971213"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D67F00"/>
                </a:solidFill>
              </a:rPr>
              <a:t>Will be hiring a gem5 “staff engineer” for this – reach out if interested!</a:t>
            </a:r>
          </a:p>
        </p:txBody>
      </p:sp>
      <p:sp>
        <p:nvSpPr>
          <p:cNvPr id="9" name="Rectangle 8">
            <a:extLst>
              <a:ext uri="{FF2B5EF4-FFF2-40B4-BE49-F238E27FC236}">
                <a16:creationId xmlns:a16="http://schemas.microsoft.com/office/drawing/2014/main" id="{4D60FADA-FC19-41D6-FA40-0DCAC3057CF7}"/>
              </a:ext>
            </a:extLst>
          </p:cNvPr>
          <p:cNvSpPr/>
          <p:nvPr/>
        </p:nvSpPr>
        <p:spPr>
          <a:xfrm>
            <a:off x="609600" y="6045767"/>
            <a:ext cx="10971213"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D67F00"/>
                </a:solidFill>
              </a:rPr>
              <a:t>(Disclaimer: position has not been posted yet)</a:t>
            </a:r>
          </a:p>
        </p:txBody>
      </p:sp>
      <p:sp>
        <p:nvSpPr>
          <p:cNvPr id="10" name="Slide Number Placeholder 3">
            <a:extLst>
              <a:ext uri="{FF2B5EF4-FFF2-40B4-BE49-F238E27FC236}">
                <a16:creationId xmlns:a16="http://schemas.microsoft.com/office/drawing/2014/main" id="{C07A6B85-25DA-4236-292F-1C9DD9DA909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20</a:t>
            </a:fld>
            <a:endParaRPr lang="en-US" dirty="0"/>
          </a:p>
        </p:txBody>
      </p:sp>
    </p:spTree>
    <p:extLst>
      <p:ext uri="{BB962C8B-B14F-4D97-AF65-F5344CB8AC3E}">
        <p14:creationId xmlns:p14="http://schemas.microsoft.com/office/powerpoint/2010/main" val="1959067871"/>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F3F25-80D4-BB4B-B7CD-12E0642DCF52}"/>
              </a:ext>
            </a:extLst>
          </p:cNvPr>
          <p:cNvSpPr>
            <a:spLocks noGrp="1"/>
          </p:cNvSpPr>
          <p:nvPr>
            <p:ph type="title"/>
          </p:nvPr>
        </p:nvSpPr>
        <p:spPr/>
        <p:txBody>
          <a:bodyPr/>
          <a:lstStyle/>
          <a:p>
            <a:r>
              <a:rPr lang="en-US"/>
              <a:t>Prior GAP Improvements</a:t>
            </a:r>
          </a:p>
        </p:txBody>
      </p:sp>
      <p:sp>
        <p:nvSpPr>
          <p:cNvPr id="6" name="Google Shape;204;g3687d1c8fc2_3_46">
            <a:extLst>
              <a:ext uri="{FF2B5EF4-FFF2-40B4-BE49-F238E27FC236}">
                <a16:creationId xmlns:a16="http://schemas.microsoft.com/office/drawing/2014/main" id="{D4A2662A-E284-B7F6-4014-9527738A9619}"/>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200</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
        <p:nvSpPr>
          <p:cNvPr id="7" name="TextBox 6">
            <a:extLst>
              <a:ext uri="{FF2B5EF4-FFF2-40B4-BE49-F238E27FC236}">
                <a16:creationId xmlns:a16="http://schemas.microsoft.com/office/drawing/2014/main" id="{A3E9BFED-736F-AC70-1E14-D3EFE17D9215}"/>
              </a:ext>
            </a:extLst>
          </p:cNvPr>
          <p:cNvSpPr txBox="1"/>
          <p:nvPr/>
        </p:nvSpPr>
        <p:spPr>
          <a:xfrm>
            <a:off x="491200" y="5468986"/>
            <a:ext cx="11344791" cy="830997"/>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1" i="0" u="none" strike="noStrike" kern="0" cap="none" spc="0" normalizeH="0" baseline="0" noProof="0">
                <a:ln>
                  <a:noFill/>
                </a:ln>
                <a:solidFill>
                  <a:srgbClr val="D67F00"/>
                </a:solidFill>
                <a:effectLst/>
                <a:uLnTx/>
                <a:uFillTx/>
                <a:latin typeface="Arial" panose="020B0604020202020204" pitchFamily="34" charset="0"/>
                <a:cs typeface="Arial"/>
                <a:sym typeface="Arial"/>
              </a:rPr>
              <a:t>Overall, much better fidelity (from 37% to 6% geomean)!</a:t>
            </a:r>
          </a:p>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1" i="0" u="none" strike="noStrike" kern="0" cap="none" spc="0" normalizeH="0" baseline="0" noProof="0">
                <a:ln>
                  <a:noFill/>
                </a:ln>
                <a:solidFill>
                  <a:srgbClr val="D67F00"/>
                </a:solidFill>
                <a:effectLst/>
                <a:uLnTx/>
                <a:uFillTx/>
                <a:latin typeface="Arial" panose="020B0604020202020204" pitchFamily="34" charset="0"/>
                <a:cs typeface="Arial"/>
                <a:sym typeface="Arial"/>
              </a:rPr>
              <a:t>But … main memory still has huge error (e.g., 88% for memory BW)</a:t>
            </a:r>
          </a:p>
        </p:txBody>
      </p:sp>
      <p:graphicFrame>
        <p:nvGraphicFramePr>
          <p:cNvPr id="8" name="Chart 7">
            <a:extLst>
              <a:ext uri="{FF2B5EF4-FFF2-40B4-BE49-F238E27FC236}">
                <a16:creationId xmlns:a16="http://schemas.microsoft.com/office/drawing/2014/main" id="{A9065190-2407-49D6-CD74-87A0A07312DB}"/>
              </a:ext>
            </a:extLst>
          </p:cNvPr>
          <p:cNvGraphicFramePr>
            <a:graphicFrameLocks/>
          </p:cNvGraphicFramePr>
          <p:nvPr/>
        </p:nvGraphicFramePr>
        <p:xfrm>
          <a:off x="292847" y="1108243"/>
          <a:ext cx="11606306" cy="447836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B6BD56AC-852E-4C6E-766B-CD71169DD2C1}"/>
              </a:ext>
            </a:extLst>
          </p:cNvPr>
          <p:cNvSpPr txBox="1"/>
          <p:nvPr/>
        </p:nvSpPr>
        <p:spPr>
          <a:xfrm>
            <a:off x="689553" y="6258734"/>
            <a:ext cx="11344791" cy="461665"/>
          </a:xfrm>
          <a:prstGeom prst="rect">
            <a:avLst/>
          </a:prstGeom>
          <a:noFill/>
        </p:spPr>
        <p:txBody>
          <a:bodyPr wrap="square" lIns="91440" tIns="45720" rIns="91440" bIns="45720" anchor="t">
            <a:spAutoFit/>
          </a:bodyPr>
          <a:lstStyle/>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1" i="0" u="none" strike="noStrike" kern="0" cap="none" spc="0" normalizeH="0" baseline="0" noProof="0">
                <a:ln>
                  <a:noFill/>
                </a:ln>
                <a:solidFill>
                  <a:srgbClr val="D67F00"/>
                </a:solidFill>
                <a:effectLst/>
                <a:uLnTx/>
                <a:uFillTx/>
                <a:latin typeface="Arial"/>
                <a:cs typeface="Arial"/>
                <a:sym typeface="Arial"/>
              </a:rPr>
              <a:t>This Work: reduce main memory error (for GPUFS)</a:t>
            </a:r>
            <a:endParaRPr kumimoji="0" lang="en-US" sz="2400" b="1" i="0" u="none" strike="noStrike" kern="0" cap="none" spc="0" normalizeH="0" baseline="0" noProof="0">
              <a:ln>
                <a:noFill/>
              </a:ln>
              <a:solidFill>
                <a:srgbClr val="D67F00"/>
              </a:solidFill>
              <a:effectLst/>
              <a:uLnTx/>
              <a:uFillTx/>
              <a:latin typeface="Arial" panose="020B0604020202020204" pitchFamily="34" charset="0"/>
              <a:cs typeface="Arial"/>
              <a:sym typeface="Arial"/>
            </a:endParaRPr>
          </a:p>
        </p:txBody>
      </p:sp>
    </p:spTree>
    <p:extLst>
      <p:ext uri="{BB962C8B-B14F-4D97-AF65-F5344CB8AC3E}">
        <p14:creationId xmlns:p14="http://schemas.microsoft.com/office/powerpoint/2010/main" val="415621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Shape 208">
          <a:extLst>
            <a:ext uri="{FF2B5EF4-FFF2-40B4-BE49-F238E27FC236}">
              <a16:creationId xmlns:a16="http://schemas.microsoft.com/office/drawing/2014/main" id="{F17AAFB7-956D-B9AA-9794-9499A54BB0F8}"/>
            </a:ext>
          </a:extLst>
        </p:cNvPr>
        <p:cNvGrpSpPr/>
        <p:nvPr/>
      </p:nvGrpSpPr>
      <p:grpSpPr>
        <a:xfrm>
          <a:off x="0" y="0"/>
          <a:ext cx="0" cy="0"/>
          <a:chOff x="0" y="0"/>
          <a:chExt cx="0" cy="0"/>
        </a:xfrm>
      </p:grpSpPr>
      <p:sp>
        <p:nvSpPr>
          <p:cNvPr id="209" name="Google Shape;209;g3685404dd5e_1_86">
            <a:extLst>
              <a:ext uri="{FF2B5EF4-FFF2-40B4-BE49-F238E27FC236}">
                <a16:creationId xmlns:a16="http://schemas.microsoft.com/office/drawing/2014/main" id="{90B1E970-C0D8-16D2-52CF-BC24BEA0D009}"/>
              </a:ext>
            </a:extLst>
          </p:cNvPr>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Outline</a:t>
            </a:r>
            <a:endParaRPr/>
          </a:p>
        </p:txBody>
      </p:sp>
      <p:sp>
        <p:nvSpPr>
          <p:cNvPr id="210" name="Google Shape;210;g3685404dd5e_1_86">
            <a:extLst>
              <a:ext uri="{FF2B5EF4-FFF2-40B4-BE49-F238E27FC236}">
                <a16:creationId xmlns:a16="http://schemas.microsoft.com/office/drawing/2014/main" id="{CE42E516-B6FA-8BCC-ECB6-7C634E28CD61}"/>
              </a:ext>
            </a:extLst>
          </p:cNvPr>
          <p:cNvSpPr txBox="1">
            <a:spLocks noGrp="1"/>
          </p:cNvSpPr>
          <p:nvPr>
            <p:ph type="subTitle" idx="4294967295"/>
          </p:nvPr>
        </p:nvSpPr>
        <p:spPr>
          <a:xfrm>
            <a:off x="609600" y="1302707"/>
            <a:ext cx="10971215" cy="4960307"/>
          </a:xfrm>
          <a:prstGeom prst="rect">
            <a:avLst/>
          </a:prstGeom>
          <a:noFill/>
          <a:ln>
            <a:noFill/>
          </a:ln>
        </p:spPr>
        <p:txBody>
          <a:bodyPr spcFirstLastPara="1" wrap="square" lIns="45675" tIns="45675" rIns="45675" bIns="45675" anchor="t" anchorCtr="0">
            <a:normAutofit/>
          </a:bodyPr>
          <a:lstStyle/>
          <a:p>
            <a:pPr marL="457200" marR="0" lvl="0" indent="-363855" algn="l" rtl="0">
              <a:lnSpc>
                <a:spcPct val="120000"/>
              </a:lnSpc>
              <a:spcBef>
                <a:spcPts val="0"/>
              </a:spcBef>
              <a:spcAft>
                <a:spcPts val="0"/>
              </a:spcAft>
              <a:buClr>
                <a:srgbClr val="000000"/>
              </a:buClr>
              <a:buSzPts val="2134"/>
              <a:buFont typeface="Arial"/>
              <a:buChar char="●"/>
            </a:pPr>
            <a:r>
              <a:rPr lang="en-US" sz="2800" b="0" i="0" u="none" strike="noStrike" cap="none">
                <a:solidFill>
                  <a:schemeClr val="bg1">
                    <a:lumMod val="50000"/>
                  </a:schemeClr>
                </a:solidFill>
                <a:latin typeface="Arial"/>
                <a:ea typeface="Arial"/>
                <a:cs typeface="Arial"/>
                <a:sym typeface="Arial"/>
              </a:rPr>
              <a:t>Motivation</a:t>
            </a:r>
            <a:endParaRPr lang="en-US"/>
          </a:p>
          <a:p>
            <a:pPr marL="457200" marR="0" lvl="0" indent="-363855" algn="l" rtl="0">
              <a:lnSpc>
                <a:spcPct val="120000"/>
              </a:lnSpc>
              <a:spcBef>
                <a:spcPts val="0"/>
              </a:spcBef>
              <a:spcAft>
                <a:spcPts val="0"/>
              </a:spcAft>
              <a:buClr>
                <a:srgbClr val="000000"/>
              </a:buClr>
              <a:buSzPts val="2134"/>
              <a:buFont typeface="Arial"/>
              <a:buChar char="●"/>
            </a:pPr>
            <a:r>
              <a:rPr lang="en-US" sz="2800" b="1">
                <a:solidFill>
                  <a:srgbClr val="D67F00"/>
                </a:solidFill>
              </a:rPr>
              <a:t>Design</a:t>
            </a:r>
          </a:p>
          <a:p>
            <a:pPr marL="457200" marR="0" lvl="0" indent="-363855" algn="l" rtl="0">
              <a:lnSpc>
                <a:spcPct val="120000"/>
              </a:lnSpc>
              <a:spcBef>
                <a:spcPts val="0"/>
              </a:spcBef>
              <a:spcAft>
                <a:spcPts val="0"/>
              </a:spcAft>
              <a:buClr>
                <a:srgbClr val="000000"/>
              </a:buClr>
              <a:buSzPts val="2134"/>
              <a:buFont typeface="Arial"/>
              <a:buChar char="●"/>
            </a:pPr>
            <a:r>
              <a:rPr lang="en-US" sz="2800"/>
              <a:t>Conclusion</a:t>
            </a:r>
          </a:p>
        </p:txBody>
      </p:sp>
      <p:sp>
        <p:nvSpPr>
          <p:cNvPr id="2" name="Google Shape;204;g3687d1c8fc2_3_46">
            <a:extLst>
              <a:ext uri="{FF2B5EF4-FFF2-40B4-BE49-F238E27FC236}">
                <a16:creationId xmlns:a16="http://schemas.microsoft.com/office/drawing/2014/main" id="{E2B1DCF6-4247-D4FF-462A-AC7AEA5247FA}"/>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201</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485045525"/>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3685404dd5e_1_102"/>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Issue #1: Insufficient HBM2 Support</a:t>
            </a:r>
            <a:endParaRPr/>
          </a:p>
        </p:txBody>
      </p:sp>
      <p:sp>
        <p:nvSpPr>
          <p:cNvPr id="229" name="Google Shape;229;g3685404dd5e_1_102"/>
          <p:cNvSpPr txBox="1">
            <a:spLocks noGrp="1"/>
          </p:cNvSpPr>
          <p:nvPr>
            <p:ph type="subTitle" idx="4294967295"/>
          </p:nvPr>
        </p:nvSpPr>
        <p:spPr>
          <a:xfrm>
            <a:off x="609600" y="1604962"/>
            <a:ext cx="10971215" cy="4751388"/>
          </a:xfrm>
          <a:prstGeom prst="rect">
            <a:avLst/>
          </a:prstGeom>
          <a:noFill/>
          <a:ln>
            <a:noFill/>
          </a:ln>
        </p:spPr>
        <p:txBody>
          <a:bodyPr spcFirstLastPara="1" wrap="square" lIns="0" tIns="0" rIns="0" bIns="0" anchor="t" anchorCtr="0">
            <a:normAutofit/>
          </a:bodyPr>
          <a:lstStyle/>
          <a:p>
            <a:pPr marL="457200" marR="0" lvl="0" indent="-368300" algn="l" rtl="0">
              <a:lnSpc>
                <a:spcPct val="120000"/>
              </a:lnSpc>
              <a:spcBef>
                <a:spcPts val="0"/>
              </a:spcBef>
              <a:spcAft>
                <a:spcPts val="0"/>
              </a:spcAft>
              <a:buClr>
                <a:srgbClr val="000000"/>
              </a:buClr>
              <a:buSzPts val="2200"/>
              <a:buFont typeface="Arial"/>
              <a:buChar char="●"/>
            </a:pPr>
            <a:r>
              <a:rPr lang="en-US" sz="2400" b="0" i="0" u="none" strike="noStrike" cap="none" dirty="0">
                <a:solidFill>
                  <a:srgbClr val="000000"/>
                </a:solidFill>
                <a:latin typeface="Arial"/>
                <a:ea typeface="Arial"/>
                <a:cs typeface="Arial"/>
                <a:sym typeface="Arial"/>
              </a:rPr>
              <a:t>Initial main memory BW error: 88% (gem5: 153 GB/s, real GPU: 1223 GB/s)</a:t>
            </a:r>
            <a:endParaRPr lang="en-US" sz="2400" b="0" i="0" u="none" strike="noStrike" cap="none" dirty="0">
              <a:solidFill>
                <a:srgbClr val="000000"/>
              </a:solidFill>
              <a:latin typeface="Arial"/>
              <a:ea typeface="Arial"/>
              <a:cs typeface="Arial"/>
            </a:endParaRPr>
          </a:p>
          <a:p>
            <a:pPr marL="457200" marR="0" lvl="0" indent="-368300" algn="l" rtl="0">
              <a:lnSpc>
                <a:spcPct val="120000"/>
              </a:lnSpc>
              <a:spcBef>
                <a:spcPts val="0"/>
              </a:spcBef>
              <a:spcAft>
                <a:spcPts val="0"/>
              </a:spcAft>
              <a:buClr>
                <a:srgbClr val="000000"/>
              </a:buClr>
              <a:buSzPts val="2200"/>
              <a:buFont typeface="Arial"/>
              <a:buChar char="●"/>
            </a:pPr>
            <a:r>
              <a:rPr lang="en-US" sz="2400" b="0" i="0" u="none" strike="noStrike" cap="none" dirty="0">
                <a:solidFill>
                  <a:srgbClr val="000000"/>
                </a:solidFill>
                <a:latin typeface="Arial"/>
                <a:ea typeface="Arial"/>
                <a:cs typeface="Arial"/>
                <a:sym typeface="Arial"/>
              </a:rPr>
              <a:t>Observation #1: GPU model supported HBM(2), but not at high fidelity.</a:t>
            </a:r>
            <a:endParaRPr sz="2400" dirty="0"/>
          </a:p>
          <a:p>
            <a:pPr marL="457200" marR="0" lvl="0" indent="-368300" algn="l" rtl="0">
              <a:lnSpc>
                <a:spcPct val="120000"/>
              </a:lnSpc>
              <a:spcBef>
                <a:spcPts val="0"/>
              </a:spcBef>
              <a:spcAft>
                <a:spcPts val="0"/>
              </a:spcAft>
              <a:buClr>
                <a:srgbClr val="000000"/>
              </a:buClr>
              <a:buSzPts val="2200"/>
              <a:buFont typeface="Arial"/>
              <a:buChar char="●"/>
            </a:pPr>
            <a:r>
              <a:rPr lang="en-US" sz="2400" b="0" i="0" u="none" strike="noStrike" cap="none" dirty="0">
                <a:solidFill>
                  <a:srgbClr val="000000"/>
                </a:solidFill>
                <a:latin typeface="Arial"/>
                <a:ea typeface="Arial"/>
                <a:cs typeface="Arial"/>
                <a:sym typeface="Arial"/>
              </a:rPr>
              <a:t>Solution #1:</a:t>
            </a:r>
            <a:endParaRPr sz="2400" dirty="0"/>
          </a:p>
          <a:p>
            <a:pPr lvl="1" indent="-368300">
              <a:lnSpc>
                <a:spcPct val="120000"/>
              </a:lnSpc>
              <a:spcBef>
                <a:spcPts val="0"/>
              </a:spcBef>
              <a:buSzPts val="2200"/>
              <a:buFont typeface="Arial"/>
              <a:buChar char="○"/>
            </a:pPr>
            <a:r>
              <a:rPr lang="en-US" sz="2000" dirty="0"/>
              <a:t>Modify</a:t>
            </a:r>
            <a:r>
              <a:rPr lang="en-US" sz="2000" b="0" i="0" u="none" strike="noStrike" cap="none" dirty="0">
                <a:solidFill>
                  <a:srgbClr val="000000"/>
                </a:solidFill>
                <a:latin typeface="Arial"/>
                <a:ea typeface="Arial"/>
                <a:cs typeface="Arial"/>
                <a:sym typeface="Arial"/>
              </a:rPr>
              <a:t> GPU </a:t>
            </a:r>
            <a:r>
              <a:rPr lang="en-US" sz="2000" dirty="0"/>
              <a:t>model </a:t>
            </a:r>
            <a:r>
              <a:rPr lang="en-US" sz="2000" b="0" i="0" u="none" strike="noStrike" cap="none" dirty="0">
                <a:solidFill>
                  <a:srgbClr val="000000"/>
                </a:solidFill>
                <a:latin typeface="Arial"/>
                <a:ea typeface="Arial"/>
                <a:cs typeface="Arial"/>
                <a:sym typeface="Arial"/>
              </a:rPr>
              <a:t>to support more accurate HBM2 [Akram, et al. gem5 Wkshp’22]</a:t>
            </a:r>
            <a:endParaRPr sz="2000" dirty="0"/>
          </a:p>
          <a:p>
            <a:pPr lvl="1" indent="-368300">
              <a:lnSpc>
                <a:spcPct val="120000"/>
              </a:lnSpc>
              <a:spcBef>
                <a:spcPts val="0"/>
              </a:spcBef>
              <a:buSzPts val="2200"/>
              <a:buFont typeface="Arial"/>
              <a:buChar char="○"/>
            </a:pPr>
            <a:r>
              <a:rPr lang="en-US" sz="2000" b="0" i="0" u="none" strike="noStrike" cap="none" dirty="0">
                <a:solidFill>
                  <a:srgbClr val="000000"/>
                </a:solidFill>
                <a:latin typeface="Arial"/>
                <a:ea typeface="Arial"/>
                <a:cs typeface="Arial"/>
                <a:sym typeface="Arial"/>
              </a:rPr>
              <a:t>Validation: achieve target </a:t>
            </a:r>
            <a:r>
              <a:rPr lang="en-US" sz="2000" dirty="0"/>
              <a:t>BW</a:t>
            </a:r>
            <a:r>
              <a:rPr lang="en-US" sz="2000" b="0" i="0" u="none" strike="noStrike" cap="none" dirty="0">
                <a:solidFill>
                  <a:srgbClr val="000000"/>
                </a:solidFill>
                <a:latin typeface="Arial"/>
                <a:ea typeface="Arial"/>
                <a:cs typeface="Arial"/>
                <a:sym typeface="Arial"/>
              </a:rPr>
              <a:t> </a:t>
            </a:r>
            <a:r>
              <a:rPr lang="en-US" sz="2000" dirty="0"/>
              <a:t>w</a:t>
            </a:r>
            <a:r>
              <a:rPr lang="en-US" sz="2000" b="0" i="0" u="none" strike="noStrike" cap="none" dirty="0">
                <a:solidFill>
                  <a:srgbClr val="000000"/>
                </a:solidFill>
                <a:latin typeface="Arial"/>
                <a:ea typeface="Arial"/>
                <a:cs typeface="Arial"/>
                <a:sym typeface="Arial"/>
              </a:rPr>
              <a:t>hen directly connecting </a:t>
            </a:r>
            <a:r>
              <a:rPr lang="en-US" sz="2000" dirty="0"/>
              <a:t>HBM2 to traffic generators</a:t>
            </a:r>
            <a:endParaRPr sz="2000" dirty="0"/>
          </a:p>
          <a:p>
            <a:pPr marL="914400" marR="0" lvl="1" indent="-368300" algn="l" rtl="0">
              <a:lnSpc>
                <a:spcPct val="120000"/>
              </a:lnSpc>
              <a:spcBef>
                <a:spcPts val="0"/>
              </a:spcBef>
              <a:spcAft>
                <a:spcPts val="0"/>
              </a:spcAft>
              <a:buClr>
                <a:srgbClr val="000000"/>
              </a:buClr>
              <a:buSzPts val="2200"/>
              <a:buFont typeface="Arial"/>
              <a:buChar char="○"/>
            </a:pPr>
            <a:r>
              <a:rPr lang="en-US" sz="2000" b="0" i="0" u="none" strike="noStrike" cap="none" dirty="0">
                <a:solidFill>
                  <a:srgbClr val="000000"/>
                </a:solidFill>
                <a:latin typeface="Arial"/>
                <a:ea typeface="Arial"/>
                <a:cs typeface="Arial"/>
                <a:sym typeface="Arial"/>
              </a:rPr>
              <a:t>New HBM model supports 1 TB/s like real GPUs!</a:t>
            </a:r>
            <a:endParaRPr sz="2000" dirty="0"/>
          </a:p>
          <a:p>
            <a:pPr marL="457200" marR="0" lvl="0" indent="-368300" algn="l" rtl="0">
              <a:lnSpc>
                <a:spcPct val="120000"/>
              </a:lnSpc>
              <a:spcBef>
                <a:spcPts val="0"/>
              </a:spcBef>
              <a:spcAft>
                <a:spcPts val="0"/>
              </a:spcAft>
              <a:buClr>
                <a:srgbClr val="000000"/>
              </a:buClr>
              <a:buSzPts val="2200"/>
              <a:buFont typeface="Arial"/>
              <a:buChar char="●"/>
            </a:pPr>
            <a:r>
              <a:rPr lang="en-US" sz="2200" b="0" i="0" u="none" strike="noStrike" cap="none" dirty="0">
                <a:solidFill>
                  <a:srgbClr val="000000"/>
                </a:solidFill>
                <a:latin typeface="Arial"/>
                <a:ea typeface="Arial"/>
                <a:cs typeface="Arial"/>
                <a:sym typeface="Arial"/>
              </a:rPr>
              <a:t>Unfortunately, less effective sending traffic through the gem5 GPU to HBM2 model</a:t>
            </a:r>
          </a:p>
        </p:txBody>
      </p:sp>
      <p:sp>
        <p:nvSpPr>
          <p:cNvPr id="2" name="Google Shape;204;g3687d1c8fc2_3_46">
            <a:extLst>
              <a:ext uri="{FF2B5EF4-FFF2-40B4-BE49-F238E27FC236}">
                <a16:creationId xmlns:a16="http://schemas.microsoft.com/office/drawing/2014/main" id="{D65F39F2-0A92-E0E1-0ACE-009BD07E3216}"/>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202</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F59D737-336D-77A0-D05A-4519C219F705}"/>
              </a:ext>
            </a:extLst>
          </p:cNvPr>
          <p:cNvSpPr>
            <a:spLocks noGrp="1"/>
          </p:cNvSpPr>
          <p:nvPr>
            <p:ph type="title"/>
          </p:nvPr>
        </p:nvSpPr>
        <p:spPr/>
        <p:txBody>
          <a:bodyPr/>
          <a:lstStyle/>
          <a:p>
            <a:r>
              <a:rPr lang="en-US" dirty="0"/>
              <a:t>After HBM2 Support </a:t>
            </a:r>
          </a:p>
        </p:txBody>
      </p:sp>
      <p:sp>
        <p:nvSpPr>
          <p:cNvPr id="6" name="TextBox 5">
            <a:extLst>
              <a:ext uri="{FF2B5EF4-FFF2-40B4-BE49-F238E27FC236}">
                <a16:creationId xmlns:a16="http://schemas.microsoft.com/office/drawing/2014/main" id="{25990A51-DC53-4994-7296-C8E21FCA0270}"/>
              </a:ext>
            </a:extLst>
          </p:cNvPr>
          <p:cNvSpPr txBox="1"/>
          <p:nvPr/>
        </p:nvSpPr>
        <p:spPr>
          <a:xfrm>
            <a:off x="609600" y="5607101"/>
            <a:ext cx="11344791" cy="830997"/>
          </a:xfrm>
          <a:prstGeom prst="rect">
            <a:avLst/>
          </a:prstGeom>
          <a:noFill/>
        </p:spPr>
        <p:txBody>
          <a:bodyPr wrap="square" lIns="91440" tIns="45720" rIns="91440" bIns="45720" anchor="t">
            <a:spAutoFit/>
          </a:bodyPr>
          <a:lstStyle/>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0" i="0" u="none" strike="noStrike" kern="0" cap="none" spc="0" normalizeH="0" baseline="0" noProof="0" dirty="0">
                <a:ln>
                  <a:noFill/>
                </a:ln>
                <a:solidFill>
                  <a:srgbClr val="D67F00"/>
                </a:solidFill>
                <a:effectLst/>
                <a:uLnTx/>
                <a:uFillTx/>
                <a:latin typeface="Arial"/>
                <a:cs typeface="Arial"/>
                <a:sym typeface="Arial"/>
              </a:rPr>
              <a:t>Result #1: 153 GB/s </a:t>
            </a:r>
            <a:r>
              <a:rPr kumimoji="0" lang="en-US" sz="2400" b="0" i="0" u="none" strike="noStrike" kern="0" cap="none" spc="0" normalizeH="0" baseline="0" noProof="0" dirty="0">
                <a:ln>
                  <a:noFill/>
                </a:ln>
                <a:solidFill>
                  <a:srgbClr val="D67F00"/>
                </a:solidFill>
                <a:effectLst/>
                <a:uLnTx/>
                <a:uFillTx/>
                <a:latin typeface="Arial"/>
                <a:cs typeface="Arial"/>
                <a:sym typeface="Wingdings" panose="05000000000000000000" pitchFamily="2" charset="2"/>
              </a:rPr>
              <a:t> </a:t>
            </a:r>
            <a:r>
              <a:rPr kumimoji="0" lang="en-US" sz="2400" b="0" i="0" u="none" strike="noStrike" kern="0" cap="none" spc="0" normalizeH="0" baseline="0" noProof="0" dirty="0">
                <a:ln>
                  <a:noFill/>
                </a:ln>
                <a:solidFill>
                  <a:srgbClr val="D67F00"/>
                </a:solidFill>
                <a:effectLst/>
                <a:uLnTx/>
                <a:uFillTx/>
                <a:latin typeface="Arial"/>
                <a:cs typeface="Arial"/>
                <a:sym typeface="Arial"/>
              </a:rPr>
              <a:t>166GB/s (86% error), although mem. latency error is better</a:t>
            </a:r>
            <a:endParaRPr kumimoji="0" lang="en-US" sz="2400" b="1" i="0" u="none" strike="noStrike" kern="0" cap="none" spc="0" normalizeH="0" baseline="0" noProof="0" dirty="0">
              <a:ln>
                <a:noFill/>
              </a:ln>
              <a:solidFill>
                <a:srgbClr val="D67F00"/>
              </a:solidFill>
              <a:effectLst/>
              <a:uLnTx/>
              <a:uFillTx/>
              <a:latin typeface="Arial" panose="020B0604020202020204" pitchFamily="34" charset="0"/>
              <a:cs typeface="Arial"/>
              <a:sym typeface="Arial"/>
            </a:endParaRPr>
          </a:p>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1" i="0" u="none" strike="noStrike" kern="0" cap="none" spc="0" normalizeH="0" baseline="0" noProof="0" dirty="0">
                <a:ln>
                  <a:noFill/>
                </a:ln>
                <a:solidFill>
                  <a:srgbClr val="D67F00"/>
                </a:solidFill>
                <a:effectLst/>
                <a:uLnTx/>
                <a:uFillTx/>
                <a:latin typeface="Arial" panose="020B0604020202020204" pitchFamily="34" charset="0"/>
                <a:cs typeface="Arial"/>
                <a:sym typeface="Arial"/>
              </a:rPr>
              <a:t>Something between CUs &amp; memory controller must be the bottleneck</a:t>
            </a:r>
          </a:p>
        </p:txBody>
      </p:sp>
      <p:sp>
        <p:nvSpPr>
          <p:cNvPr id="7" name="Google Shape;204;g3687d1c8fc2_3_46">
            <a:extLst>
              <a:ext uri="{FF2B5EF4-FFF2-40B4-BE49-F238E27FC236}">
                <a16:creationId xmlns:a16="http://schemas.microsoft.com/office/drawing/2014/main" id="{88DA3021-1CC9-8348-6C42-63D1795780C5}"/>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203</a:t>
            </a:fld>
            <a:endParaRPr kumimoji="0" sz="1200" b="0" i="0" u="none" strike="noStrike" kern="0" cap="none" spc="0" normalizeH="0" baseline="0" noProof="0" dirty="0">
              <a:ln>
                <a:noFill/>
              </a:ln>
              <a:solidFill>
                <a:srgbClr val="888888"/>
              </a:solidFill>
              <a:effectLst/>
              <a:uLnTx/>
              <a:uFillTx/>
              <a:latin typeface="Arial"/>
              <a:ea typeface="Arial"/>
              <a:cs typeface="Arial"/>
              <a:sym typeface="Arial"/>
            </a:endParaRPr>
          </a:p>
        </p:txBody>
      </p:sp>
      <p:graphicFrame>
        <p:nvGraphicFramePr>
          <p:cNvPr id="11" name="Chart 10">
            <a:extLst>
              <a:ext uri="{FF2B5EF4-FFF2-40B4-BE49-F238E27FC236}">
                <a16:creationId xmlns:a16="http://schemas.microsoft.com/office/drawing/2014/main" id="{05F2ED3C-063B-4950-98BB-270850FC558A}"/>
              </a:ext>
            </a:extLst>
          </p:cNvPr>
          <p:cNvGraphicFramePr>
            <a:graphicFrameLocks/>
          </p:cNvGraphicFramePr>
          <p:nvPr/>
        </p:nvGraphicFramePr>
        <p:xfrm>
          <a:off x="609600" y="1133606"/>
          <a:ext cx="11344791" cy="43099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34341221"/>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3685404dd5e_1_107"/>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Issue #2: Larger Pages</a:t>
            </a:r>
            <a:endParaRPr/>
          </a:p>
        </p:txBody>
      </p:sp>
      <p:sp>
        <p:nvSpPr>
          <p:cNvPr id="235" name="Google Shape;235;g3685404dd5e_1_107"/>
          <p:cNvSpPr txBox="1">
            <a:spLocks noGrp="1"/>
          </p:cNvSpPr>
          <p:nvPr>
            <p:ph type="subTitle" idx="4294967295"/>
          </p:nvPr>
        </p:nvSpPr>
        <p:spPr>
          <a:xfrm>
            <a:off x="609600" y="1308970"/>
            <a:ext cx="10971215" cy="4941518"/>
          </a:xfrm>
          <a:prstGeom prst="rect">
            <a:avLst/>
          </a:prstGeom>
          <a:noFill/>
          <a:ln>
            <a:noFill/>
          </a:ln>
        </p:spPr>
        <p:txBody>
          <a:bodyPr spcFirstLastPara="1" wrap="square" lIns="0" tIns="0" rIns="0" bIns="0" anchor="t" anchorCtr="0">
            <a:normAutofit/>
          </a:bodyPr>
          <a:lstStyle/>
          <a:p>
            <a:pPr marL="457200" marR="0" lvl="0" indent="-368300" algn="l" rtl="0">
              <a:lnSpc>
                <a:spcPct val="120000"/>
              </a:lnSpc>
              <a:spcBef>
                <a:spcPts val="0"/>
              </a:spcBef>
              <a:spcAft>
                <a:spcPts val="0"/>
              </a:spcAft>
              <a:buClr>
                <a:srgbClr val="000000"/>
              </a:buClr>
              <a:buSzPts val="2200"/>
              <a:buFont typeface="Arial"/>
              <a:buChar char="●"/>
            </a:pPr>
            <a:r>
              <a:rPr lang="en-US" sz="2400" b="0" i="0" u="none" strike="noStrike" cap="none" dirty="0">
                <a:solidFill>
                  <a:srgbClr val="000000"/>
                </a:solidFill>
                <a:latin typeface="Arial"/>
                <a:ea typeface="Arial"/>
                <a:cs typeface="Arial"/>
                <a:sym typeface="Arial"/>
              </a:rPr>
              <a:t>Observation #2: </a:t>
            </a:r>
            <a:r>
              <a:rPr lang="en-US" sz="2400" b="0" i="0" u="none" strike="noStrike" cap="none" dirty="0" err="1">
                <a:solidFill>
                  <a:srgbClr val="000000"/>
                </a:solidFill>
                <a:latin typeface="Arial"/>
                <a:ea typeface="Arial"/>
                <a:cs typeface="Arial"/>
                <a:sym typeface="Arial"/>
              </a:rPr>
              <a:t>ROCm</a:t>
            </a:r>
            <a:r>
              <a:rPr lang="en-US" sz="2400" b="0" i="0" u="none" strike="noStrike" cap="none" dirty="0">
                <a:solidFill>
                  <a:srgbClr val="000000"/>
                </a:solidFill>
                <a:latin typeface="Arial"/>
                <a:ea typeface="Arial"/>
                <a:cs typeface="Arial"/>
                <a:sym typeface="Arial"/>
              </a:rPr>
              <a:t> 5 switched default to 2 MB GPU pages (from 4KB)</a:t>
            </a:r>
          </a:p>
          <a:p>
            <a:pPr lvl="1" indent="-368300">
              <a:lnSpc>
                <a:spcPct val="120000"/>
              </a:lnSpc>
              <a:spcBef>
                <a:spcPts val="0"/>
              </a:spcBef>
              <a:buSzPts val="2200"/>
              <a:buFont typeface="Arial"/>
              <a:buChar char="○"/>
            </a:pPr>
            <a:r>
              <a:rPr lang="en-US" sz="2000" dirty="0"/>
              <a:t>Current gem5 GPU TLB model only fully supports 4 KB pages</a:t>
            </a:r>
          </a:p>
          <a:p>
            <a:pPr lvl="1" indent="-368300">
              <a:lnSpc>
                <a:spcPct val="120000"/>
              </a:lnSpc>
              <a:spcBef>
                <a:spcPts val="0"/>
              </a:spcBef>
              <a:buSzPts val="2200"/>
              <a:buFont typeface="Arial"/>
              <a:buChar char="○"/>
            </a:pPr>
            <a:r>
              <a:rPr lang="en-US" sz="2000" dirty="0"/>
              <a:t>Consequence: many redundant translation requests when larger page used</a:t>
            </a:r>
          </a:p>
          <a:p>
            <a:pPr lvl="1" indent="-368300">
              <a:lnSpc>
                <a:spcPct val="120000"/>
              </a:lnSpc>
              <a:spcBef>
                <a:spcPts val="0"/>
              </a:spcBef>
              <a:buSzPts val="2200"/>
              <a:buFont typeface="Arial"/>
              <a:buChar char="○"/>
            </a:pPr>
            <a:endParaRPr lang="en-US" sz="2000"/>
          </a:p>
          <a:p>
            <a:pPr marL="457200" marR="0" lvl="0" indent="-368300" algn="l" rtl="0">
              <a:lnSpc>
                <a:spcPct val="120000"/>
              </a:lnSpc>
              <a:spcBef>
                <a:spcPts val="0"/>
              </a:spcBef>
              <a:spcAft>
                <a:spcPts val="0"/>
              </a:spcAft>
              <a:buClr>
                <a:srgbClr val="000000"/>
              </a:buClr>
              <a:buSzPts val="2200"/>
              <a:buFont typeface="Arial"/>
              <a:buChar char="●"/>
            </a:pPr>
            <a:r>
              <a:rPr lang="en-US" sz="2400" dirty="0"/>
              <a:t>Reality</a:t>
            </a:r>
            <a:r>
              <a:rPr lang="en-US" sz="2400" b="0" i="0" u="none" strike="noStrike" cap="none" dirty="0">
                <a:solidFill>
                  <a:srgbClr val="000000"/>
                </a:solidFill>
                <a:latin typeface="Arial"/>
                <a:ea typeface="Arial"/>
                <a:cs typeface="Arial"/>
                <a:sym typeface="Arial"/>
              </a:rPr>
              <a:t>: Majority of GPU memory accesses are to 2 MB pages</a:t>
            </a:r>
            <a:endParaRPr sz="2400" dirty="0"/>
          </a:p>
          <a:p>
            <a:pPr marL="914400" marR="0" lvl="1" indent="-368300" algn="l" rtl="0">
              <a:lnSpc>
                <a:spcPct val="120000"/>
              </a:lnSpc>
              <a:spcBef>
                <a:spcPts val="0"/>
              </a:spcBef>
              <a:spcAft>
                <a:spcPts val="0"/>
              </a:spcAft>
              <a:buClr>
                <a:srgbClr val="000000"/>
              </a:buClr>
              <a:buSzPts val="2200"/>
              <a:buFont typeface="Arial"/>
              <a:buChar char="○"/>
            </a:pPr>
            <a:r>
              <a:rPr lang="en-US" sz="2000" b="0" i="0" u="none" strike="noStrike" cap="none" dirty="0">
                <a:solidFill>
                  <a:srgbClr val="000000"/>
                </a:solidFill>
                <a:latin typeface="Arial"/>
                <a:ea typeface="Arial"/>
                <a:cs typeface="Arial"/>
                <a:sym typeface="Arial"/>
              </a:rPr>
              <a:t>99.85% L3 GPU TLB misses were to 2 MB pages (511 redundant translations each)</a:t>
            </a:r>
            <a:endParaRPr lang="en-US" sz="2000" b="0" i="0" u="none" strike="noStrike" cap="none" dirty="0">
              <a:solidFill>
                <a:srgbClr val="000000"/>
              </a:solidFill>
              <a:latin typeface="Arial"/>
              <a:ea typeface="Arial"/>
              <a:cs typeface="Arial"/>
            </a:endParaRPr>
          </a:p>
          <a:p>
            <a:pPr marL="914400" marR="0" lvl="1" indent="-368300" algn="l" rtl="0">
              <a:lnSpc>
                <a:spcPct val="120000"/>
              </a:lnSpc>
              <a:spcBef>
                <a:spcPts val="0"/>
              </a:spcBef>
              <a:spcAft>
                <a:spcPts val="0"/>
              </a:spcAft>
              <a:buClr>
                <a:srgbClr val="000000"/>
              </a:buClr>
              <a:buSzPts val="2200"/>
              <a:buFont typeface="Arial"/>
              <a:buChar char="○"/>
            </a:pPr>
            <a:r>
              <a:rPr lang="en-US" sz="2000" dirty="0"/>
              <a:t>These redundant translations hurt memory system performance</a:t>
            </a:r>
          </a:p>
          <a:p>
            <a:pPr marL="457200" marR="0" lvl="0" indent="-368300" algn="l" rtl="0">
              <a:lnSpc>
                <a:spcPct val="120000"/>
              </a:lnSpc>
              <a:spcBef>
                <a:spcPts val="0"/>
              </a:spcBef>
              <a:spcAft>
                <a:spcPts val="0"/>
              </a:spcAft>
              <a:buClr>
                <a:srgbClr val="000000"/>
              </a:buClr>
              <a:buSzPts val="2200"/>
              <a:buFont typeface="Arial"/>
              <a:buChar char="●"/>
            </a:pPr>
            <a:endParaRPr lang="en-US" sz="2400" b="0" i="0" u="none" strike="noStrike" cap="none">
              <a:solidFill>
                <a:srgbClr val="000000"/>
              </a:solidFill>
              <a:latin typeface="Arial"/>
              <a:ea typeface="Arial"/>
              <a:cs typeface="Arial"/>
              <a:sym typeface="Arial"/>
            </a:endParaRPr>
          </a:p>
          <a:p>
            <a:pPr marL="457200" marR="0" lvl="0" indent="-368300" algn="l" rtl="0">
              <a:lnSpc>
                <a:spcPct val="120000"/>
              </a:lnSpc>
              <a:spcBef>
                <a:spcPts val="0"/>
              </a:spcBef>
              <a:spcAft>
                <a:spcPts val="0"/>
              </a:spcAft>
              <a:buClr>
                <a:srgbClr val="000000"/>
              </a:buClr>
              <a:buSzPts val="2200"/>
              <a:buFont typeface="Arial"/>
              <a:buChar char="●"/>
            </a:pPr>
            <a:r>
              <a:rPr lang="en-US" sz="2400" b="0" i="0" u="none" strike="noStrike" cap="none" dirty="0">
                <a:solidFill>
                  <a:srgbClr val="000000"/>
                </a:solidFill>
                <a:latin typeface="Arial"/>
                <a:ea typeface="Arial"/>
                <a:cs typeface="Arial"/>
                <a:sym typeface="Arial"/>
              </a:rPr>
              <a:t>Solution #2: add multi-page size support to gem5 GPU</a:t>
            </a:r>
            <a:endParaRPr lang="en-US" sz="2400" dirty="0"/>
          </a:p>
          <a:p>
            <a:pPr lvl="1" indent="-368300">
              <a:lnSpc>
                <a:spcPct val="120000"/>
              </a:lnSpc>
              <a:spcBef>
                <a:spcPts val="0"/>
              </a:spcBef>
              <a:buSzPts val="2200"/>
              <a:buFont typeface="Arial"/>
              <a:buChar char="○"/>
            </a:pPr>
            <a:r>
              <a:rPr lang="en-US" sz="2000" b="0" i="0" u="none" strike="noStrike" cap="none" dirty="0">
                <a:solidFill>
                  <a:srgbClr val="000000"/>
                </a:solidFill>
                <a:latin typeface="Arial"/>
                <a:ea typeface="Arial"/>
                <a:cs typeface="Arial"/>
                <a:sym typeface="Arial"/>
              </a:rPr>
              <a:t>Larger page support reduces TLB misses</a:t>
            </a:r>
            <a:endParaRPr lang="en-US" sz="2000" b="0" i="0" u="none" strike="noStrike" cap="none" dirty="0">
              <a:solidFill>
                <a:srgbClr val="000000"/>
              </a:solidFill>
              <a:latin typeface="Arial"/>
              <a:ea typeface="Arial"/>
              <a:cs typeface="Arial"/>
            </a:endParaRPr>
          </a:p>
          <a:p>
            <a:pPr lvl="1" indent="-368300">
              <a:lnSpc>
                <a:spcPct val="120000"/>
              </a:lnSpc>
              <a:spcBef>
                <a:spcPts val="0"/>
              </a:spcBef>
              <a:buSzPts val="2200"/>
              <a:buFont typeface="Arial"/>
              <a:buChar char="○"/>
            </a:pPr>
            <a:r>
              <a:rPr lang="en-US" sz="2000" b="0" i="0" u="none" strike="noStrike" cap="none" dirty="0">
                <a:solidFill>
                  <a:srgbClr val="000000"/>
                </a:solidFill>
                <a:latin typeface="Arial"/>
                <a:ea typeface="Arial"/>
                <a:cs typeface="Arial"/>
                <a:sym typeface="Arial"/>
              </a:rPr>
              <a:t>Should also increase address translation performance</a:t>
            </a:r>
            <a:endParaRPr lang="en-US" sz="2000" b="0" i="0" u="none" strike="noStrike" cap="none" dirty="0">
              <a:solidFill>
                <a:srgbClr val="000000"/>
              </a:solidFill>
              <a:latin typeface="Arial"/>
              <a:ea typeface="Arial"/>
              <a:cs typeface="Arial"/>
            </a:endParaRPr>
          </a:p>
          <a:p>
            <a:pPr marL="914400" marR="0" lvl="1" indent="-368300" algn="l" rtl="0">
              <a:lnSpc>
                <a:spcPct val="120000"/>
              </a:lnSpc>
              <a:spcBef>
                <a:spcPts val="0"/>
              </a:spcBef>
              <a:spcAft>
                <a:spcPts val="0"/>
              </a:spcAft>
              <a:buClr>
                <a:srgbClr val="000000"/>
              </a:buClr>
              <a:buSzPts val="2200"/>
              <a:buFont typeface="Arial"/>
              <a:buChar char="○"/>
            </a:pPr>
            <a:endParaRPr lang="en-US" sz="2000" b="0" i="0" u="none" strike="noStrike" cap="none">
              <a:solidFill>
                <a:srgbClr val="000000"/>
              </a:solidFill>
              <a:latin typeface="Arial"/>
              <a:ea typeface="Arial"/>
              <a:cs typeface="Arial"/>
              <a:sym typeface="Arial"/>
            </a:endParaRPr>
          </a:p>
          <a:p>
            <a:pPr lvl="1" indent="-368300">
              <a:lnSpc>
                <a:spcPct val="120000"/>
              </a:lnSpc>
              <a:spcBef>
                <a:spcPts val="0"/>
              </a:spcBef>
              <a:buSzPts val="2200"/>
              <a:buFont typeface="Arial"/>
              <a:buChar char="●"/>
            </a:pPr>
            <a:endParaRPr lang="en-US" sz="2000" b="0" i="0" u="none" strike="noStrike" cap="none">
              <a:solidFill>
                <a:srgbClr val="000000"/>
              </a:solidFill>
              <a:latin typeface="Arial"/>
              <a:ea typeface="Arial"/>
              <a:cs typeface="Arial"/>
              <a:sym typeface="Arial"/>
            </a:endParaRPr>
          </a:p>
        </p:txBody>
      </p:sp>
      <p:sp>
        <p:nvSpPr>
          <p:cNvPr id="2" name="Google Shape;204;g3687d1c8fc2_3_46">
            <a:extLst>
              <a:ext uri="{FF2B5EF4-FFF2-40B4-BE49-F238E27FC236}">
                <a16:creationId xmlns:a16="http://schemas.microsoft.com/office/drawing/2014/main" id="{968894F8-614B-7BA5-68E1-86BFF27887C9}"/>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204</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Shape 233">
          <a:extLst>
            <a:ext uri="{FF2B5EF4-FFF2-40B4-BE49-F238E27FC236}">
              <a16:creationId xmlns:a16="http://schemas.microsoft.com/office/drawing/2014/main" id="{6CA31734-5585-44D7-0690-7C9B2A792A59}"/>
            </a:ext>
          </a:extLst>
        </p:cNvPr>
        <p:cNvGrpSpPr/>
        <p:nvPr/>
      </p:nvGrpSpPr>
      <p:grpSpPr>
        <a:xfrm>
          <a:off x="0" y="0"/>
          <a:ext cx="0" cy="0"/>
          <a:chOff x="0" y="0"/>
          <a:chExt cx="0" cy="0"/>
        </a:xfrm>
      </p:grpSpPr>
      <p:sp>
        <p:nvSpPr>
          <p:cNvPr id="234" name="Google Shape;234;g3685404dd5e_1_107">
            <a:extLst>
              <a:ext uri="{FF2B5EF4-FFF2-40B4-BE49-F238E27FC236}">
                <a16:creationId xmlns:a16="http://schemas.microsoft.com/office/drawing/2014/main" id="{EFD32D05-2F8C-AE70-BE67-AD7384C75202}"/>
              </a:ext>
            </a:extLst>
          </p:cNvPr>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r>
              <a:rPr lang="en-US" sz="4400" b="0" i="0" u="none" strike="noStrike" cap="none">
                <a:solidFill>
                  <a:srgbClr val="000000"/>
                </a:solidFill>
                <a:latin typeface="Arial"/>
                <a:ea typeface="Arial"/>
                <a:cs typeface="Arial"/>
                <a:sym typeface="Arial"/>
              </a:rPr>
              <a:t>Issue #2: Larger Pages</a:t>
            </a:r>
            <a:r>
              <a:rPr lang="en-US"/>
              <a:t> (Cont.)</a:t>
            </a:r>
            <a:endParaRPr/>
          </a:p>
        </p:txBody>
      </p:sp>
      <p:sp>
        <p:nvSpPr>
          <p:cNvPr id="235" name="Google Shape;235;g3685404dd5e_1_107">
            <a:extLst>
              <a:ext uri="{FF2B5EF4-FFF2-40B4-BE49-F238E27FC236}">
                <a16:creationId xmlns:a16="http://schemas.microsoft.com/office/drawing/2014/main" id="{3BCEA5DE-AA64-F399-1BF7-E2E8FD495899}"/>
              </a:ext>
            </a:extLst>
          </p:cNvPr>
          <p:cNvSpPr txBox="1">
            <a:spLocks noGrp="1"/>
          </p:cNvSpPr>
          <p:nvPr>
            <p:ph type="subTitle" idx="4294967295"/>
          </p:nvPr>
        </p:nvSpPr>
        <p:spPr>
          <a:xfrm>
            <a:off x="609600" y="1174676"/>
            <a:ext cx="10971215" cy="5110619"/>
          </a:xfrm>
          <a:prstGeom prst="rect">
            <a:avLst/>
          </a:prstGeom>
          <a:noFill/>
          <a:ln>
            <a:noFill/>
          </a:ln>
        </p:spPr>
        <p:txBody>
          <a:bodyPr spcFirstLastPara="1" wrap="square" lIns="0" tIns="0" rIns="0" bIns="0" anchor="t" anchorCtr="0">
            <a:normAutofit/>
          </a:bodyPr>
          <a:lstStyle/>
          <a:p>
            <a:pPr lvl="1" indent="-368300">
              <a:lnSpc>
                <a:spcPct val="120000"/>
              </a:lnSpc>
              <a:spcBef>
                <a:spcPts val="0"/>
              </a:spcBef>
              <a:buSzPts val="2200"/>
              <a:buFont typeface="Arial"/>
              <a:buChar char="○"/>
            </a:pPr>
            <a:endParaRPr lang="en-US" sz="2000"/>
          </a:p>
          <a:p>
            <a:pPr lvl="0" indent="-368300">
              <a:lnSpc>
                <a:spcPct val="120000"/>
              </a:lnSpc>
              <a:spcBef>
                <a:spcPts val="0"/>
              </a:spcBef>
              <a:buSzPts val="2200"/>
              <a:buFont typeface="Arial"/>
              <a:buChar char="●"/>
            </a:pPr>
            <a:endParaRPr lang="en-US" sz="2400"/>
          </a:p>
          <a:p>
            <a:pPr lvl="0" indent="-368300">
              <a:lnSpc>
                <a:spcPct val="120000"/>
              </a:lnSpc>
              <a:spcBef>
                <a:spcPts val="0"/>
              </a:spcBef>
              <a:buSzPts val="2200"/>
              <a:buFont typeface="Arial"/>
              <a:buChar char="●"/>
            </a:pPr>
            <a:endParaRPr lang="en-US" sz="2400"/>
          </a:p>
          <a:p>
            <a:pPr lvl="0" indent="-368300">
              <a:lnSpc>
                <a:spcPct val="120000"/>
              </a:lnSpc>
              <a:spcBef>
                <a:spcPts val="0"/>
              </a:spcBef>
              <a:buSzPts val="2200"/>
              <a:buFont typeface="Arial"/>
              <a:buChar char="●"/>
            </a:pPr>
            <a:endParaRPr lang="en-US" sz="2400"/>
          </a:p>
          <a:p>
            <a:pPr lvl="0" indent="-368300">
              <a:lnSpc>
                <a:spcPct val="120000"/>
              </a:lnSpc>
              <a:spcBef>
                <a:spcPts val="0"/>
              </a:spcBef>
              <a:buSzPts val="2200"/>
              <a:buFont typeface="Arial"/>
              <a:buChar char="●"/>
            </a:pPr>
            <a:r>
              <a:rPr lang="en-US" sz="2400"/>
              <a:t>Implementation:</a:t>
            </a:r>
          </a:p>
          <a:p>
            <a:pPr lvl="1" indent="-368300">
              <a:lnSpc>
                <a:spcPct val="120000"/>
              </a:lnSpc>
              <a:spcBef>
                <a:spcPts val="0"/>
              </a:spcBef>
              <a:buSzPts val="2200"/>
              <a:buFont typeface="Arial"/>
              <a:buChar char="○"/>
            </a:pPr>
            <a:r>
              <a:rPr lang="en-US" sz="2000"/>
              <a:t>Coalescer does not know the request’s page size until request is returned </a:t>
            </a:r>
          </a:p>
          <a:p>
            <a:pPr lvl="1" indent="-368300">
              <a:lnSpc>
                <a:spcPct val="120000"/>
              </a:lnSpc>
              <a:spcBef>
                <a:spcPts val="0"/>
              </a:spcBef>
              <a:buSzPts val="2200"/>
              <a:buFont typeface="Arial"/>
              <a:buChar char="○"/>
            </a:pPr>
            <a:r>
              <a:rPr lang="en-US" sz="2000"/>
              <a:t>Solution #2A: Coalescer buffers all req(s) potentially belonging to same larger page</a:t>
            </a:r>
          </a:p>
          <a:p>
            <a:pPr lvl="2" indent="-368300">
              <a:lnSpc>
                <a:spcPct val="120000"/>
              </a:lnSpc>
              <a:spcBef>
                <a:spcPts val="0"/>
              </a:spcBef>
              <a:buSzPts val="2200"/>
              <a:buFont typeface="Arial"/>
              <a:buChar char="○"/>
            </a:pPr>
            <a:r>
              <a:rPr lang="en-US" sz="1800"/>
              <a:t>Trades off: increasing critical path if not a match vs. avoiding redundant requests</a:t>
            </a:r>
          </a:p>
          <a:p>
            <a:pPr lvl="1" indent="-368300">
              <a:lnSpc>
                <a:spcPct val="120000"/>
              </a:lnSpc>
              <a:spcBef>
                <a:spcPts val="0"/>
              </a:spcBef>
              <a:buSzPts val="2200"/>
              <a:buFont typeface="Arial"/>
              <a:buChar char="○"/>
            </a:pPr>
            <a:r>
              <a:rPr lang="en-US" sz="2000"/>
              <a:t>Solution #2B: TLB properly maps the VA translation according to its page size</a:t>
            </a:r>
          </a:p>
          <a:p>
            <a:pPr lvl="1" indent="-368300">
              <a:lnSpc>
                <a:spcPct val="120000"/>
              </a:lnSpc>
              <a:spcBef>
                <a:spcPts val="0"/>
              </a:spcBef>
              <a:buSzPts val="2200"/>
              <a:buFont typeface="Arial"/>
              <a:buChar char="○"/>
            </a:pPr>
            <a:endParaRPr lang="en-US" sz="2000" b="0" i="0" u="none" strike="noStrike" cap="none">
              <a:solidFill>
                <a:srgbClr val="000000"/>
              </a:solidFill>
              <a:latin typeface="Arial"/>
              <a:ea typeface="Arial"/>
              <a:cs typeface="Arial"/>
              <a:sym typeface="Arial"/>
            </a:endParaRPr>
          </a:p>
        </p:txBody>
      </p:sp>
      <p:sp>
        <p:nvSpPr>
          <p:cNvPr id="2" name="Google Shape;204;g3687d1c8fc2_3_46">
            <a:extLst>
              <a:ext uri="{FF2B5EF4-FFF2-40B4-BE49-F238E27FC236}">
                <a16:creationId xmlns:a16="http://schemas.microsoft.com/office/drawing/2014/main" id="{74775438-A179-4EE5-24F0-F3BAE4BAEDA1}"/>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205</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
        <p:nvSpPr>
          <p:cNvPr id="6" name="Google Shape;242;g3685404dd5e_1_112">
            <a:extLst>
              <a:ext uri="{FF2B5EF4-FFF2-40B4-BE49-F238E27FC236}">
                <a16:creationId xmlns:a16="http://schemas.microsoft.com/office/drawing/2014/main" id="{85502F1F-E899-9BF4-BA10-A52197524F98}"/>
              </a:ext>
            </a:extLst>
          </p:cNvPr>
          <p:cNvSpPr txBox="1"/>
          <p:nvPr/>
        </p:nvSpPr>
        <p:spPr>
          <a:xfrm>
            <a:off x="762387" y="1843028"/>
            <a:ext cx="11079270" cy="492993"/>
          </a:xfrm>
          <a:prstGeom prst="rect">
            <a:avLst/>
          </a:prstGeom>
          <a:noFill/>
          <a:ln>
            <a:noFill/>
          </a:ln>
        </p:spPr>
        <p:txBody>
          <a:bodyPr spcFirstLastPara="1" wrap="square" lIns="45675" tIns="45675" rIns="45675" bIns="45675" anchor="t" anchorCtr="0">
            <a:spAutoFit/>
          </a:bodyPr>
          <a:lstStyle/>
          <a:p>
            <a:pPr marL="342900" marR="0" lvl="0" indent="-342900" algn="l" defTabSz="914400" rtl="0" eaLnBrk="1" fontAlgn="auto" latinLnBrk="0" hangingPunct="1">
              <a:lnSpc>
                <a:spcPct val="93000"/>
              </a:lnSpc>
              <a:spcBef>
                <a:spcPts val="0"/>
              </a:spcBef>
              <a:spcAft>
                <a:spcPts val="0"/>
              </a:spcAft>
              <a:buClr>
                <a:srgbClr val="2828A3"/>
              </a:buClr>
              <a:buSzPts val="1800"/>
              <a:buFont typeface="Arial"/>
              <a:buNone/>
              <a:tabLst/>
              <a:defRPr/>
            </a:pPr>
            <a:r>
              <a:rPr kumimoji="0" lang="en-US" sz="2800" b="0" i="0" u="none" strike="noStrike" kern="0" cap="none" spc="0" normalizeH="0" baseline="0" noProof="0">
                <a:ln>
                  <a:noFill/>
                </a:ln>
                <a:solidFill>
                  <a:srgbClr val="2828A3"/>
                </a:solidFill>
                <a:effectLst/>
                <a:uLnTx/>
                <a:uFillTx/>
                <a:latin typeface="Arial"/>
                <a:ea typeface="Arial"/>
                <a:cs typeface="Arial"/>
                <a:sym typeface="Arial"/>
              </a:rPr>
              <a:t>[Address translation queries] </a:t>
            </a:r>
            <a:r>
              <a:rPr kumimoji="0" lang="en-US" sz="2800" b="0" i="0" u="none" strike="noStrike" kern="0" cap="none" spc="0" normalizeH="0" baseline="0" noProof="0">
                <a:ln>
                  <a:noFill/>
                </a:ln>
                <a:solidFill>
                  <a:srgbClr val="2828A3"/>
                </a:solidFill>
                <a:effectLst/>
                <a:uLnTx/>
                <a:uFillTx/>
                <a:latin typeface="Arial"/>
                <a:cs typeface="Arial"/>
                <a:sym typeface="Wingdings" panose="05000000000000000000" pitchFamily="2" charset="2"/>
              </a:rPr>
              <a:t></a:t>
            </a:r>
            <a:r>
              <a:rPr kumimoji="0" lang="en-US" sz="2800" b="0" i="0" u="none" strike="noStrike" kern="0" cap="none" spc="0" normalizeH="0" baseline="0" noProof="0">
                <a:ln>
                  <a:noFill/>
                </a:ln>
                <a:solidFill>
                  <a:srgbClr val="2828A3"/>
                </a:solidFill>
                <a:effectLst/>
                <a:uLnTx/>
                <a:uFillTx/>
                <a:latin typeface="Arial"/>
                <a:ea typeface="Arial"/>
                <a:cs typeface="Arial"/>
                <a:sym typeface="Arial"/>
              </a:rPr>
              <a:t> TLB Coalescer </a:t>
            </a:r>
            <a:r>
              <a:rPr kumimoji="0" lang="en-US" sz="2800" b="0" i="0" u="none" strike="noStrike" kern="0" cap="none" spc="0" normalizeH="0" baseline="0" noProof="0">
                <a:ln>
                  <a:noFill/>
                </a:ln>
                <a:solidFill>
                  <a:srgbClr val="2828A3"/>
                </a:solidFill>
                <a:effectLst/>
                <a:uLnTx/>
                <a:uFillTx/>
                <a:latin typeface="Arial"/>
                <a:cs typeface="Arial"/>
                <a:sym typeface="Wingdings" panose="05000000000000000000" pitchFamily="2" charset="2"/>
              </a:rPr>
              <a:t></a:t>
            </a:r>
            <a:r>
              <a:rPr kumimoji="0" lang="en-US" sz="2800" b="0" i="0" u="none" strike="noStrike" kern="0" cap="none" spc="0" normalizeH="0" baseline="0" noProof="0">
                <a:ln>
                  <a:noFill/>
                </a:ln>
                <a:solidFill>
                  <a:srgbClr val="2828A3"/>
                </a:solidFill>
                <a:effectLst/>
                <a:uLnTx/>
                <a:uFillTx/>
                <a:latin typeface="Arial"/>
                <a:ea typeface="Arial"/>
                <a:cs typeface="Arial"/>
                <a:sym typeface="Arial"/>
              </a:rPr>
              <a:t> TLB </a:t>
            </a:r>
            <a:r>
              <a:rPr kumimoji="0" lang="en-US" sz="2800" b="0" i="0" u="none" strike="noStrike" kern="0" cap="none" spc="0" normalizeH="0" baseline="0" noProof="0">
                <a:ln>
                  <a:noFill/>
                </a:ln>
                <a:solidFill>
                  <a:srgbClr val="2828A3"/>
                </a:solidFill>
                <a:effectLst/>
                <a:uLnTx/>
                <a:uFillTx/>
                <a:latin typeface="Arial"/>
                <a:ea typeface="Arial"/>
                <a:cs typeface="Arial"/>
                <a:sym typeface="Wingdings" panose="05000000000000000000" pitchFamily="2" charset="2"/>
              </a:rPr>
              <a:t></a:t>
            </a:r>
            <a:r>
              <a:rPr kumimoji="0" lang="en-US" sz="2800" b="0" i="0" u="none" strike="noStrike" kern="0" cap="none" spc="0" normalizeH="0" baseline="0" noProof="0">
                <a:ln>
                  <a:noFill/>
                </a:ln>
                <a:solidFill>
                  <a:srgbClr val="2828A3"/>
                </a:solidFill>
                <a:effectLst/>
                <a:uLnTx/>
                <a:uFillTx/>
                <a:latin typeface="Arial"/>
                <a:ea typeface="Arial"/>
                <a:cs typeface="Arial"/>
                <a:sym typeface="Arial"/>
              </a:rPr>
              <a:t> [next level]</a:t>
            </a:r>
            <a:endParaRPr kumimoji="0" sz="2000" b="0" i="0" u="none" strike="noStrike" kern="0" cap="none" spc="0" normalizeH="0" baseline="0" noProof="0">
              <a:ln>
                <a:noFill/>
              </a:ln>
              <a:solidFill>
                <a:srgbClr val="000000"/>
              </a:solidFill>
              <a:effectLst/>
              <a:uLnTx/>
              <a:uFillTx/>
              <a:latin typeface="Arial"/>
              <a:cs typeface="Arial"/>
              <a:sym typeface="Arial"/>
            </a:endParaRPr>
          </a:p>
        </p:txBody>
      </p:sp>
      <p:sp>
        <p:nvSpPr>
          <p:cNvPr id="7" name="Google Shape;243;g3685404dd5e_1_112">
            <a:extLst>
              <a:ext uri="{FF2B5EF4-FFF2-40B4-BE49-F238E27FC236}">
                <a16:creationId xmlns:a16="http://schemas.microsoft.com/office/drawing/2014/main" id="{84739A69-B96C-F5A8-3160-E31A43C01142}"/>
              </a:ext>
            </a:extLst>
          </p:cNvPr>
          <p:cNvSpPr txBox="1"/>
          <p:nvPr/>
        </p:nvSpPr>
        <p:spPr>
          <a:xfrm>
            <a:off x="3940603" y="2486740"/>
            <a:ext cx="3795782" cy="400019"/>
          </a:xfrm>
          <a:prstGeom prst="rect">
            <a:avLst/>
          </a:prstGeom>
          <a:noFill/>
          <a:ln>
            <a:noFill/>
          </a:ln>
        </p:spPr>
        <p:txBody>
          <a:bodyPr spcFirstLastPara="1" wrap="square" lIns="45675" tIns="45675" rIns="45675" bIns="456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700"/>
              <a:buFont typeface="Arial"/>
              <a:buNone/>
              <a:tabLst/>
              <a:defRPr/>
            </a:pPr>
            <a:r>
              <a:rPr kumimoji="0" lang="en-US" sz="2000" b="0" i="0" u="none" strike="noStrike" kern="0" cap="none" spc="0" normalizeH="0" baseline="0" noProof="0">
                <a:ln>
                  <a:noFill/>
                </a:ln>
                <a:solidFill>
                  <a:srgbClr val="00B050"/>
                </a:solidFill>
                <a:effectLst/>
                <a:uLnTx/>
                <a:uFillTx/>
                <a:latin typeface="Arial"/>
                <a:ea typeface="Arial"/>
                <a:cs typeface="Arial"/>
                <a:sym typeface="Arial"/>
              </a:rPr>
              <a:t>GPU TLB Structure (per level)</a:t>
            </a:r>
            <a:endParaRPr kumimoji="0" sz="2000" b="0" i="0" u="none" strike="noStrike" kern="0" cap="none" spc="0" normalizeH="0" baseline="0" noProof="0">
              <a:ln>
                <a:noFill/>
              </a:ln>
              <a:solidFill>
                <a:srgbClr val="00B050"/>
              </a:solidFill>
              <a:effectLst/>
              <a:uLnTx/>
              <a:uFillTx/>
              <a:latin typeface="Arial"/>
              <a:cs typeface="Arial"/>
              <a:sym typeface="Arial"/>
            </a:endParaRPr>
          </a:p>
        </p:txBody>
      </p:sp>
      <p:sp>
        <p:nvSpPr>
          <p:cNvPr id="8" name="Rectangle 7">
            <a:extLst>
              <a:ext uri="{FF2B5EF4-FFF2-40B4-BE49-F238E27FC236}">
                <a16:creationId xmlns:a16="http://schemas.microsoft.com/office/drawing/2014/main" id="{7DD66835-D0AE-D269-963E-4F36F0B0FAE5}"/>
              </a:ext>
            </a:extLst>
          </p:cNvPr>
          <p:cNvSpPr/>
          <p:nvPr/>
        </p:nvSpPr>
        <p:spPr>
          <a:xfrm>
            <a:off x="5773658" y="1747008"/>
            <a:ext cx="2501153" cy="6946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9" name="Rectangle 8">
            <a:extLst>
              <a:ext uri="{FF2B5EF4-FFF2-40B4-BE49-F238E27FC236}">
                <a16:creationId xmlns:a16="http://schemas.microsoft.com/office/drawing/2014/main" id="{0E45D7C8-4524-378E-F977-68A27F7CA329}"/>
              </a:ext>
            </a:extLst>
          </p:cNvPr>
          <p:cNvSpPr/>
          <p:nvPr/>
        </p:nvSpPr>
        <p:spPr>
          <a:xfrm>
            <a:off x="8623729" y="1742203"/>
            <a:ext cx="883023" cy="6946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0" name="TextBox 9">
            <a:extLst>
              <a:ext uri="{FF2B5EF4-FFF2-40B4-BE49-F238E27FC236}">
                <a16:creationId xmlns:a16="http://schemas.microsoft.com/office/drawing/2014/main" id="{6D412A42-E4AB-B016-3579-C3BFA15C545B}"/>
              </a:ext>
            </a:extLst>
          </p:cNvPr>
          <p:cNvSpPr txBox="1"/>
          <p:nvPr/>
        </p:nvSpPr>
        <p:spPr>
          <a:xfrm>
            <a:off x="7024234" y="1174676"/>
            <a:ext cx="2959465" cy="461665"/>
          </a:xfrm>
          <a:prstGeom prst="rect">
            <a:avLst/>
          </a:prstGeom>
          <a:noFill/>
        </p:spPr>
        <p:txBody>
          <a:bodyPr wrap="non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FF0000"/>
                </a:solidFill>
                <a:effectLst/>
                <a:uLnTx/>
                <a:uFillTx/>
                <a:latin typeface="Arial"/>
                <a:cs typeface="Arial"/>
                <a:sym typeface="Arial"/>
              </a:rPr>
              <a:t>Both need upgrades</a:t>
            </a:r>
          </a:p>
        </p:txBody>
      </p:sp>
    </p:spTree>
    <p:extLst>
      <p:ext uri="{BB962C8B-B14F-4D97-AF65-F5344CB8AC3E}">
        <p14:creationId xmlns:p14="http://schemas.microsoft.com/office/powerpoint/2010/main" val="2416354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F59D737-336D-77A0-D05A-4519C219F705}"/>
              </a:ext>
            </a:extLst>
          </p:cNvPr>
          <p:cNvSpPr>
            <a:spLocks noGrp="1"/>
          </p:cNvSpPr>
          <p:nvPr>
            <p:ph type="title"/>
          </p:nvPr>
        </p:nvSpPr>
        <p:spPr/>
        <p:txBody>
          <a:bodyPr/>
          <a:lstStyle/>
          <a:p>
            <a:r>
              <a:rPr lang="en-US"/>
              <a:t>After Multi-page Size Support </a:t>
            </a:r>
          </a:p>
        </p:txBody>
      </p:sp>
      <p:sp>
        <p:nvSpPr>
          <p:cNvPr id="6" name="TextBox 5">
            <a:extLst>
              <a:ext uri="{FF2B5EF4-FFF2-40B4-BE49-F238E27FC236}">
                <a16:creationId xmlns:a16="http://schemas.microsoft.com/office/drawing/2014/main" id="{25990A51-DC53-4994-7296-C8E21FCA0270}"/>
              </a:ext>
            </a:extLst>
          </p:cNvPr>
          <p:cNvSpPr txBox="1"/>
          <p:nvPr/>
        </p:nvSpPr>
        <p:spPr>
          <a:xfrm>
            <a:off x="422811" y="5707915"/>
            <a:ext cx="11344791" cy="830997"/>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0" i="0" u="none" strike="noStrike" kern="0" cap="none" spc="0" normalizeH="0" baseline="0" noProof="0" dirty="0">
                <a:ln>
                  <a:noFill/>
                </a:ln>
                <a:solidFill>
                  <a:srgbClr val="D67F00"/>
                </a:solidFill>
                <a:effectLst/>
                <a:uLnTx/>
                <a:uFillTx/>
                <a:latin typeface="Arial"/>
                <a:cs typeface="Arial"/>
                <a:sym typeface="Arial"/>
              </a:rPr>
              <a:t>Result #2: 166GB/s </a:t>
            </a:r>
            <a:r>
              <a:rPr kumimoji="0" lang="en-US" sz="2400" b="0" i="0" u="none" strike="noStrike" kern="0" cap="none" spc="0" normalizeH="0" baseline="0" noProof="0" dirty="0">
                <a:ln>
                  <a:noFill/>
                </a:ln>
                <a:solidFill>
                  <a:srgbClr val="D67F00"/>
                </a:solidFill>
                <a:effectLst/>
                <a:uLnTx/>
                <a:uFillTx/>
                <a:latin typeface="Arial"/>
                <a:cs typeface="Arial"/>
                <a:sym typeface="Wingdings" panose="05000000000000000000" pitchFamily="2" charset="2"/>
              </a:rPr>
              <a:t></a:t>
            </a:r>
            <a:r>
              <a:rPr kumimoji="0" lang="en-US" sz="2400" b="0" i="0" u="none" strike="noStrike" kern="0" cap="none" spc="0" normalizeH="0" baseline="0" noProof="0" dirty="0">
                <a:ln>
                  <a:noFill/>
                </a:ln>
                <a:solidFill>
                  <a:srgbClr val="D67F00"/>
                </a:solidFill>
                <a:effectLst/>
                <a:uLnTx/>
                <a:uFillTx/>
                <a:latin typeface="Arial"/>
                <a:cs typeface="Arial"/>
                <a:sym typeface="Arial"/>
              </a:rPr>
              <a:t> 302 GB/s (75% error)</a:t>
            </a:r>
            <a:endParaRPr kumimoji="0" lang="en-US" sz="2400" b="1" i="0" u="none" strike="noStrike" kern="0" cap="none" spc="0" normalizeH="0" baseline="0" noProof="0" dirty="0">
              <a:ln>
                <a:noFill/>
              </a:ln>
              <a:solidFill>
                <a:srgbClr val="D67F00"/>
              </a:solidFill>
              <a:effectLst/>
              <a:uLnTx/>
              <a:uFillTx/>
              <a:latin typeface="Arial" panose="020B0604020202020204" pitchFamily="34" charset="0"/>
              <a:cs typeface="Arial"/>
              <a:sym typeface="Arial"/>
            </a:endParaRPr>
          </a:p>
          <a:p>
            <a:pPr marL="0" marR="0" lvl="0" indent="0" algn="ctr" defTabSz="914400" rtl="0" eaLnBrk="0" fontAlgn="base" latinLnBrk="0" hangingPunct="0">
              <a:lnSpc>
                <a:spcPct val="100000"/>
              </a:lnSpc>
              <a:spcBef>
                <a:spcPct val="0"/>
              </a:spcBef>
              <a:spcAft>
                <a:spcPct val="0"/>
              </a:spcAft>
              <a:buClr>
                <a:srgbClr val="000000"/>
              </a:buClr>
              <a:buSzTx/>
              <a:buFont typeface="Arial"/>
              <a:buNone/>
              <a:tabLst/>
              <a:defRPr/>
            </a:pPr>
            <a:r>
              <a:rPr kumimoji="0" lang="en-US" sz="2400" b="1" i="0" u="none" strike="noStrike" kern="0" cap="none" spc="0" normalizeH="0" baseline="0" noProof="0" dirty="0">
                <a:ln>
                  <a:noFill/>
                </a:ln>
                <a:solidFill>
                  <a:srgbClr val="D67F00"/>
                </a:solidFill>
                <a:effectLst/>
                <a:uLnTx/>
                <a:uFillTx/>
                <a:latin typeface="Arial" panose="020B0604020202020204" pitchFamily="34" charset="0"/>
                <a:cs typeface="Arial"/>
                <a:sym typeface="Arial"/>
              </a:rPr>
              <a:t>Significant improvement, but something else still causing issues</a:t>
            </a:r>
          </a:p>
        </p:txBody>
      </p:sp>
      <p:sp>
        <p:nvSpPr>
          <p:cNvPr id="7" name="Google Shape;204;g3687d1c8fc2_3_46">
            <a:extLst>
              <a:ext uri="{FF2B5EF4-FFF2-40B4-BE49-F238E27FC236}">
                <a16:creationId xmlns:a16="http://schemas.microsoft.com/office/drawing/2014/main" id="{88DA3021-1CC9-8348-6C42-63D1795780C5}"/>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206</a:t>
            </a:fld>
            <a:endParaRPr kumimoji="0" sz="1200" b="0" i="0" u="none" strike="noStrike" kern="0" cap="none" spc="0" normalizeH="0" baseline="0" noProof="0" dirty="0">
              <a:ln>
                <a:noFill/>
              </a:ln>
              <a:solidFill>
                <a:srgbClr val="888888"/>
              </a:solidFill>
              <a:effectLst/>
              <a:uLnTx/>
              <a:uFillTx/>
              <a:latin typeface="Arial"/>
              <a:ea typeface="Arial"/>
              <a:cs typeface="Arial"/>
              <a:sym typeface="Arial"/>
            </a:endParaRPr>
          </a:p>
        </p:txBody>
      </p:sp>
      <p:graphicFrame>
        <p:nvGraphicFramePr>
          <p:cNvPr id="2" name="Chart 1">
            <a:extLst>
              <a:ext uri="{FF2B5EF4-FFF2-40B4-BE49-F238E27FC236}">
                <a16:creationId xmlns:a16="http://schemas.microsoft.com/office/drawing/2014/main" id="{6BA961C8-5B19-4AD4-83F6-EBC3A1E9FCDF}"/>
              </a:ext>
            </a:extLst>
          </p:cNvPr>
          <p:cNvGraphicFramePr>
            <a:graphicFrameLocks/>
          </p:cNvGraphicFramePr>
          <p:nvPr/>
        </p:nvGraphicFramePr>
        <p:xfrm>
          <a:off x="609601" y="1202499"/>
          <a:ext cx="11150754" cy="44154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81517430"/>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3685404dd5e_1_119"/>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Issue #3: Page Walk Overhead</a:t>
            </a:r>
            <a:endParaRPr/>
          </a:p>
        </p:txBody>
      </p:sp>
      <p:sp>
        <p:nvSpPr>
          <p:cNvPr id="249" name="Google Shape;249;g3685404dd5e_1_119"/>
          <p:cNvSpPr txBox="1">
            <a:spLocks noGrp="1"/>
          </p:cNvSpPr>
          <p:nvPr>
            <p:ph type="subTitle" idx="4294967295"/>
          </p:nvPr>
        </p:nvSpPr>
        <p:spPr>
          <a:xfrm>
            <a:off x="609600" y="1250899"/>
            <a:ext cx="11152284" cy="4993326"/>
          </a:xfrm>
          <a:prstGeom prst="rect">
            <a:avLst/>
          </a:prstGeom>
          <a:noFill/>
          <a:ln>
            <a:noFill/>
          </a:ln>
        </p:spPr>
        <p:txBody>
          <a:bodyPr spcFirstLastPara="1" wrap="square" lIns="0" tIns="0" rIns="0" bIns="0" anchor="t" anchorCtr="0">
            <a:normAutofit/>
          </a:bodyPr>
          <a:lstStyle/>
          <a:p>
            <a:pPr marL="457200" marR="0" lvl="0" indent="-368300" algn="l" rtl="0">
              <a:lnSpc>
                <a:spcPct val="120000"/>
              </a:lnSpc>
              <a:spcBef>
                <a:spcPts val="0"/>
              </a:spcBef>
              <a:spcAft>
                <a:spcPts val="0"/>
              </a:spcAft>
              <a:buClr>
                <a:srgbClr val="000000"/>
              </a:buClr>
              <a:buSzPts val="2200"/>
              <a:buFont typeface="Arial"/>
              <a:buChar char="●"/>
            </a:pPr>
            <a:r>
              <a:rPr lang="en-US" sz="2400" b="0" i="0" u="none" strike="noStrike" cap="none">
                <a:solidFill>
                  <a:srgbClr val="000000"/>
                </a:solidFill>
                <a:latin typeface="Arial"/>
                <a:ea typeface="Arial"/>
                <a:cs typeface="Arial"/>
                <a:sym typeface="Arial"/>
              </a:rPr>
              <a:t>Observation #3: Page walks expensive in multi-level page tables</a:t>
            </a:r>
          </a:p>
          <a:p>
            <a:pPr lvl="1" indent="-368300">
              <a:lnSpc>
                <a:spcPct val="120000"/>
              </a:lnSpc>
              <a:spcBef>
                <a:spcPts val="0"/>
              </a:spcBef>
              <a:buSzPts val="2200"/>
              <a:buFont typeface="Arial"/>
              <a:buChar char="○"/>
            </a:pPr>
            <a:r>
              <a:rPr lang="en-US" sz="2000"/>
              <a:t>Each translation has multiple memory accesses</a:t>
            </a:r>
          </a:p>
          <a:p>
            <a:pPr lvl="1" indent="-368300">
              <a:lnSpc>
                <a:spcPct val="120000"/>
              </a:lnSpc>
              <a:spcBef>
                <a:spcPts val="0"/>
              </a:spcBef>
              <a:buSzPts val="2200"/>
              <a:buFont typeface="Arial"/>
              <a:buChar char="○"/>
            </a:pPr>
            <a:r>
              <a:rPr lang="en-US" sz="2000"/>
              <a:t>Tuning page table latency helps, but does not resolve root problem</a:t>
            </a:r>
          </a:p>
          <a:p>
            <a:pPr marL="457200" marR="0" lvl="0" indent="-368300" algn="l" rtl="0">
              <a:lnSpc>
                <a:spcPct val="120000"/>
              </a:lnSpc>
              <a:spcBef>
                <a:spcPts val="0"/>
              </a:spcBef>
              <a:spcAft>
                <a:spcPts val="0"/>
              </a:spcAft>
              <a:buClr>
                <a:srgbClr val="000000"/>
              </a:buClr>
              <a:buSzPts val="2200"/>
              <a:buFont typeface="Arial"/>
              <a:buChar char="●"/>
            </a:pPr>
            <a:endParaRPr lang="en-US" sz="2400" b="0" i="0" u="none" strike="noStrike" cap="none">
              <a:solidFill>
                <a:srgbClr val="000000"/>
              </a:solidFill>
              <a:latin typeface="Arial"/>
              <a:ea typeface="Arial"/>
              <a:cs typeface="Arial"/>
              <a:sym typeface="Arial"/>
            </a:endParaRPr>
          </a:p>
          <a:p>
            <a:pPr marL="457200" marR="0" lvl="0" indent="-368300" algn="l" rtl="0">
              <a:lnSpc>
                <a:spcPct val="120000"/>
              </a:lnSpc>
              <a:spcBef>
                <a:spcPts val="0"/>
              </a:spcBef>
              <a:spcAft>
                <a:spcPts val="0"/>
              </a:spcAft>
              <a:buClr>
                <a:srgbClr val="000000"/>
              </a:buClr>
              <a:buSzPts val="2200"/>
              <a:buFont typeface="Arial"/>
              <a:buChar char="●"/>
            </a:pPr>
            <a:r>
              <a:rPr lang="en-US" sz="2400" b="0" i="0" u="none" strike="noStrike" cap="none">
                <a:solidFill>
                  <a:srgbClr val="000000"/>
                </a:solidFill>
                <a:latin typeface="Arial"/>
                <a:ea typeface="Arial"/>
                <a:cs typeface="Arial"/>
                <a:sym typeface="Arial"/>
              </a:rPr>
              <a:t>Solution #3: Add small page walk cache (PWC) to GPU page table walker</a:t>
            </a:r>
            <a:endParaRPr sz="2400"/>
          </a:p>
          <a:p>
            <a:pPr marL="914400" marR="0" lvl="1" indent="-368300" algn="l" rtl="0">
              <a:lnSpc>
                <a:spcPct val="120000"/>
              </a:lnSpc>
              <a:spcBef>
                <a:spcPts val="0"/>
              </a:spcBef>
              <a:spcAft>
                <a:spcPts val="0"/>
              </a:spcAft>
              <a:buClr>
                <a:srgbClr val="000000"/>
              </a:buClr>
              <a:buSzPts val="2200"/>
              <a:buFont typeface="Arial"/>
              <a:buChar char="○"/>
            </a:pPr>
            <a:r>
              <a:rPr lang="en-US" sz="2000" b="0" i="0" u="none" strike="noStrike" cap="none">
                <a:solidFill>
                  <a:srgbClr val="000000"/>
                </a:solidFill>
                <a:latin typeface="Arial"/>
                <a:ea typeface="Arial"/>
                <a:cs typeface="Arial"/>
                <a:sym typeface="Arial"/>
              </a:rPr>
              <a:t>PWC caches frequently accessed intermediate nodes in multi-level page table</a:t>
            </a:r>
            <a:endParaRPr sz="2000"/>
          </a:p>
          <a:p>
            <a:pPr marL="914400" marR="0" lvl="1" indent="-368300" algn="l" rtl="0">
              <a:lnSpc>
                <a:spcPct val="120000"/>
              </a:lnSpc>
              <a:spcBef>
                <a:spcPts val="0"/>
              </a:spcBef>
              <a:spcAft>
                <a:spcPts val="0"/>
              </a:spcAft>
              <a:buClr>
                <a:srgbClr val="000000"/>
              </a:buClr>
              <a:buSzPts val="2200"/>
              <a:buFont typeface="Arial"/>
              <a:buChar char="○"/>
            </a:pPr>
            <a:r>
              <a:rPr lang="en-US" sz="2000" b="0" i="0" u="none" strike="noStrike" cap="none">
                <a:solidFill>
                  <a:srgbClr val="000000"/>
                </a:solidFill>
                <a:latin typeface="Arial"/>
                <a:ea typeface="Arial"/>
                <a:cs typeface="Arial"/>
                <a:sym typeface="Arial"/>
              </a:rPr>
              <a:t>Reduces number of main memory accesses for each L3 GPU TLB miss</a:t>
            </a:r>
          </a:p>
          <a:p>
            <a:pPr lvl="1" indent="-368300">
              <a:lnSpc>
                <a:spcPct val="120000"/>
              </a:lnSpc>
              <a:spcBef>
                <a:spcPts val="0"/>
              </a:spcBef>
              <a:buSzPts val="2200"/>
              <a:buFont typeface="Arial"/>
              <a:buChar char="○"/>
            </a:pPr>
            <a:r>
              <a:rPr lang="en-US" sz="2000"/>
              <a:t>Experimentally tuned size of PWC – 64-entries enough</a:t>
            </a:r>
          </a:p>
          <a:p>
            <a:pPr marL="457200" marR="0" lvl="0" indent="-368300" algn="l" rtl="0">
              <a:lnSpc>
                <a:spcPct val="120000"/>
              </a:lnSpc>
              <a:spcBef>
                <a:spcPts val="0"/>
              </a:spcBef>
              <a:spcAft>
                <a:spcPts val="0"/>
              </a:spcAft>
              <a:buClr>
                <a:srgbClr val="000000"/>
              </a:buClr>
              <a:buSzPts val="2200"/>
              <a:buFont typeface="Arial"/>
              <a:buChar char="●"/>
            </a:pPr>
            <a:endParaRPr lang="en-US" sz="2600" b="0" i="0" u="none" strike="noStrike" cap="none">
              <a:solidFill>
                <a:srgbClr val="000000"/>
              </a:solidFill>
              <a:latin typeface="Arial"/>
              <a:ea typeface="Arial"/>
              <a:cs typeface="Arial"/>
              <a:sym typeface="Arial"/>
            </a:endParaRPr>
          </a:p>
        </p:txBody>
      </p:sp>
      <p:sp>
        <p:nvSpPr>
          <p:cNvPr id="2" name="Google Shape;204;g3687d1c8fc2_3_46">
            <a:extLst>
              <a:ext uri="{FF2B5EF4-FFF2-40B4-BE49-F238E27FC236}">
                <a16:creationId xmlns:a16="http://schemas.microsoft.com/office/drawing/2014/main" id="{15C73F13-55FD-FA25-92C5-D95A9CDBEA05}"/>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207</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3685404dd5e_1_124"/>
          <p:cNvSpPr txBox="1">
            <a:spLocks noGrp="1"/>
          </p:cNvSpPr>
          <p:nvPr>
            <p:ph type="title"/>
          </p:nvPr>
        </p:nvSpPr>
        <p:spPr>
          <a:xfrm>
            <a:off x="609599" y="100779"/>
            <a:ext cx="10971216" cy="1143001"/>
          </a:xfrm>
          <a:prstGeom prst="rect">
            <a:avLst/>
          </a:prstGeom>
          <a:noFill/>
          <a:ln>
            <a:noFill/>
          </a:ln>
        </p:spPr>
        <p:txBody>
          <a:bodyPr spcFirstLastPara="1" wrap="square" lIns="0" tIns="0" rIns="0" bIns="0" anchor="ctr" anchorCtr="0">
            <a:normAutofit/>
          </a:bodyPr>
          <a:lstStyle/>
          <a:p>
            <a:pPr>
              <a:buSzPts val="4400"/>
            </a:pPr>
            <a:r>
              <a:rPr lang="en-US" dirty="0"/>
              <a:t>After PWC</a:t>
            </a:r>
            <a:endParaRPr lang="en-US"/>
          </a:p>
        </p:txBody>
      </p:sp>
      <p:sp>
        <p:nvSpPr>
          <p:cNvPr id="256" name="Google Shape;256;g3685404dd5e_1_124"/>
          <p:cNvSpPr txBox="1">
            <a:spLocks noGrp="1"/>
          </p:cNvSpPr>
          <p:nvPr>
            <p:ph type="body" idx="1"/>
          </p:nvPr>
        </p:nvSpPr>
        <p:spPr>
          <a:xfrm>
            <a:off x="1856936" y="5614218"/>
            <a:ext cx="8266842" cy="1107257"/>
          </a:xfrm>
          <a:prstGeom prst="rect">
            <a:avLst/>
          </a:prstGeom>
          <a:noFill/>
          <a:ln>
            <a:noFill/>
          </a:ln>
        </p:spPr>
        <p:txBody>
          <a:bodyPr spcFirstLastPara="1" wrap="square" lIns="0" tIns="0" rIns="0" bIns="0" anchor="t" anchorCtr="0">
            <a:normAutofit/>
          </a:bodyPr>
          <a:lstStyle/>
          <a:p>
            <a:pPr marL="88900" indent="0">
              <a:lnSpc>
                <a:spcPct val="120000"/>
              </a:lnSpc>
              <a:spcBef>
                <a:spcPts val="0"/>
              </a:spcBef>
              <a:buSzPts val="2200"/>
            </a:pPr>
            <a:r>
              <a:rPr lang="en-US" sz="3200" b="0" i="0" u="none" strike="noStrike" cap="none" dirty="0">
                <a:solidFill>
                  <a:srgbClr val="D67F00"/>
                </a:solidFill>
                <a:latin typeface="Arial"/>
                <a:ea typeface="Arial"/>
                <a:cs typeface="Arial"/>
                <a:sym typeface="Arial"/>
              </a:rPr>
              <a:t>Result #3: 302 GB/s </a:t>
            </a:r>
            <a:r>
              <a:rPr lang="en-US" sz="3200" b="0" i="0" u="none" strike="noStrike" cap="none" dirty="0">
                <a:solidFill>
                  <a:srgbClr val="D67F00"/>
                </a:solidFill>
                <a:latin typeface="Arial"/>
                <a:ea typeface="Arial"/>
                <a:cs typeface="Arial"/>
                <a:sym typeface="Wingdings" panose="05000000000000000000" pitchFamily="2" charset="2"/>
              </a:rPr>
              <a:t></a:t>
            </a:r>
            <a:r>
              <a:rPr lang="en-US" sz="3200" b="0" i="0" u="none" strike="noStrike" cap="none" dirty="0">
                <a:solidFill>
                  <a:srgbClr val="D67F00"/>
                </a:solidFill>
                <a:latin typeface="Arial"/>
                <a:ea typeface="Arial"/>
                <a:cs typeface="Arial"/>
                <a:sym typeface="Arial"/>
              </a:rPr>
              <a:t> 341 GB/s</a:t>
            </a:r>
            <a:r>
              <a:rPr lang="en-US" sz="3200" dirty="0">
                <a:solidFill>
                  <a:srgbClr val="D67F00"/>
                </a:solidFill>
              </a:rPr>
              <a:t> (72% error)</a:t>
            </a:r>
          </a:p>
          <a:p>
            <a:pPr marL="88900" indent="0" algn="ctr">
              <a:lnSpc>
                <a:spcPct val="120000"/>
              </a:lnSpc>
              <a:spcBef>
                <a:spcPts val="0"/>
              </a:spcBef>
              <a:buSzPts val="2200"/>
            </a:pPr>
            <a:r>
              <a:rPr lang="en-US" sz="2400" b="1" dirty="0">
                <a:solidFill>
                  <a:srgbClr val="D67F00"/>
                </a:solidFill>
                <a:latin typeface="Arial" panose="020B0604020202020204" pitchFamily="34" charset="0"/>
              </a:rPr>
              <a:t>There is one more adjustment we can do to Network</a:t>
            </a:r>
          </a:p>
          <a:p>
            <a:pPr marL="88900" indent="0">
              <a:lnSpc>
                <a:spcPct val="120000"/>
              </a:lnSpc>
              <a:spcBef>
                <a:spcPts val="0"/>
              </a:spcBef>
              <a:buSzPts val="2200"/>
            </a:pPr>
            <a:endParaRPr lang="en-US" sz="3200" dirty="0">
              <a:solidFill>
                <a:srgbClr val="D67F00"/>
              </a:solidFill>
            </a:endParaRPr>
          </a:p>
        </p:txBody>
      </p:sp>
      <p:sp>
        <p:nvSpPr>
          <p:cNvPr id="2" name="Google Shape;204;g3687d1c8fc2_3_46">
            <a:extLst>
              <a:ext uri="{FF2B5EF4-FFF2-40B4-BE49-F238E27FC236}">
                <a16:creationId xmlns:a16="http://schemas.microsoft.com/office/drawing/2014/main" id="{B92CD0DE-3F74-00FF-83EF-FC6CB86ABA7C}"/>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208</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graphicFrame>
        <p:nvGraphicFramePr>
          <p:cNvPr id="3" name="Chart 2">
            <a:extLst>
              <a:ext uri="{FF2B5EF4-FFF2-40B4-BE49-F238E27FC236}">
                <a16:creationId xmlns:a16="http://schemas.microsoft.com/office/drawing/2014/main" id="{BED4E2D8-B652-49EC-BBDF-D26C87A46B88}"/>
              </a:ext>
            </a:extLst>
          </p:cNvPr>
          <p:cNvGraphicFramePr>
            <a:graphicFrameLocks/>
          </p:cNvGraphicFramePr>
          <p:nvPr/>
        </p:nvGraphicFramePr>
        <p:xfrm>
          <a:off x="609598" y="1243780"/>
          <a:ext cx="11087101" cy="437043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3685404dd5e_1_124"/>
          <p:cNvSpPr txBox="1">
            <a:spLocks noGrp="1"/>
          </p:cNvSpPr>
          <p:nvPr>
            <p:ph type="title"/>
          </p:nvPr>
        </p:nvSpPr>
        <p:spPr>
          <a:xfrm>
            <a:off x="609599" y="100779"/>
            <a:ext cx="10971216" cy="1143001"/>
          </a:xfrm>
          <a:prstGeom prst="rect">
            <a:avLst/>
          </a:prstGeom>
          <a:noFill/>
          <a:ln>
            <a:noFill/>
          </a:ln>
        </p:spPr>
        <p:txBody>
          <a:bodyPr spcFirstLastPara="1" wrap="square" lIns="0" tIns="0" rIns="0" bIns="0" anchor="ctr" anchorCtr="0">
            <a:normAutofit/>
          </a:bodyPr>
          <a:lstStyle/>
          <a:p>
            <a:pPr>
              <a:buSzPts val="4400"/>
            </a:pPr>
            <a:r>
              <a:rPr lang="en-US" dirty="0"/>
              <a:t>After Network Adjustments</a:t>
            </a:r>
          </a:p>
        </p:txBody>
      </p:sp>
      <p:sp>
        <p:nvSpPr>
          <p:cNvPr id="256" name="Google Shape;256;g3685404dd5e_1_124"/>
          <p:cNvSpPr txBox="1">
            <a:spLocks noGrp="1"/>
          </p:cNvSpPr>
          <p:nvPr>
            <p:ph type="body" idx="1"/>
          </p:nvPr>
        </p:nvSpPr>
        <p:spPr>
          <a:xfrm>
            <a:off x="1452418" y="5819549"/>
            <a:ext cx="9285577" cy="719363"/>
          </a:xfrm>
          <a:prstGeom prst="rect">
            <a:avLst/>
          </a:prstGeom>
          <a:noFill/>
          <a:ln>
            <a:noFill/>
          </a:ln>
        </p:spPr>
        <p:txBody>
          <a:bodyPr spcFirstLastPara="1" wrap="square" lIns="0" tIns="0" rIns="0" bIns="0" anchor="t" anchorCtr="0">
            <a:normAutofit fontScale="77500" lnSpcReduction="20000"/>
          </a:bodyPr>
          <a:lstStyle/>
          <a:p>
            <a:pPr marL="342900" indent="-342900" algn="ctr">
              <a:spcBef>
                <a:spcPts val="0"/>
              </a:spcBef>
              <a:buSzPts val="3200"/>
            </a:pPr>
            <a:r>
              <a:rPr lang="en-US" sz="3200" b="0" i="0" u="none" strike="noStrike" cap="none" dirty="0">
                <a:solidFill>
                  <a:srgbClr val="D67F00"/>
                </a:solidFill>
                <a:latin typeface="Arial"/>
                <a:ea typeface="Arial"/>
                <a:cs typeface="Arial"/>
                <a:sym typeface="Arial"/>
              </a:rPr>
              <a:t>Res</a:t>
            </a:r>
            <a:r>
              <a:rPr lang="en-US" sz="3200" dirty="0">
                <a:solidFill>
                  <a:srgbClr val="D67F00"/>
                </a:solidFill>
              </a:rPr>
              <a:t>ult #4: 341 GB/s </a:t>
            </a:r>
            <a:r>
              <a:rPr lang="en-US" sz="3200" dirty="0">
                <a:solidFill>
                  <a:srgbClr val="D67F00"/>
                </a:solidFill>
                <a:sym typeface="Wingdings" panose="05000000000000000000" pitchFamily="2" charset="2"/>
              </a:rPr>
              <a:t> 583 GB/s (52% error)</a:t>
            </a:r>
            <a:endParaRPr lang="en-US" sz="2800" b="0" i="0" u="none" strike="noStrike" cap="none" dirty="0">
              <a:solidFill>
                <a:srgbClr val="000000"/>
              </a:solidFill>
              <a:latin typeface="Arial"/>
              <a:ea typeface="Arial"/>
              <a:cs typeface="Arial"/>
              <a:sym typeface="Arial"/>
            </a:endParaRPr>
          </a:p>
          <a:p>
            <a:pPr marL="342900" lvl="0" indent="-342900" algn="ctr" eaLnBrk="0" fontAlgn="base" hangingPunct="0">
              <a:lnSpc>
                <a:spcPct val="120000"/>
              </a:lnSpc>
              <a:spcBef>
                <a:spcPct val="0"/>
              </a:spcBef>
              <a:spcAft>
                <a:spcPct val="0"/>
              </a:spcAft>
              <a:buSzPts val="3200"/>
              <a:buFont typeface="Arial"/>
              <a:buNone/>
            </a:pPr>
            <a:r>
              <a:rPr lang="en-US" sz="3400" b="1" dirty="0">
                <a:solidFill>
                  <a:srgbClr val="D67F00"/>
                </a:solidFill>
                <a:latin typeface="Arial" panose="020B0604020202020204" pitchFamily="34" charset="0"/>
              </a:rPr>
              <a:t>Iteratively getting closer to target!</a:t>
            </a:r>
            <a:endParaRPr sz="3400" b="1" dirty="0">
              <a:solidFill>
                <a:srgbClr val="D67F00"/>
              </a:solidFill>
              <a:latin typeface="Arial" panose="020B0604020202020204" pitchFamily="34" charset="0"/>
            </a:endParaRPr>
          </a:p>
        </p:txBody>
      </p:sp>
      <p:sp>
        <p:nvSpPr>
          <p:cNvPr id="2" name="Google Shape;204;g3687d1c8fc2_3_46">
            <a:extLst>
              <a:ext uri="{FF2B5EF4-FFF2-40B4-BE49-F238E27FC236}">
                <a16:creationId xmlns:a16="http://schemas.microsoft.com/office/drawing/2014/main" id="{B92CD0DE-3F74-00FF-83EF-FC6CB86ABA7C}"/>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209</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graphicFrame>
        <p:nvGraphicFramePr>
          <p:cNvPr id="3" name="Chart 2">
            <a:extLst>
              <a:ext uri="{FF2B5EF4-FFF2-40B4-BE49-F238E27FC236}">
                <a16:creationId xmlns:a16="http://schemas.microsoft.com/office/drawing/2014/main" id="{95AC79BC-75AC-67A3-22CB-298102040C4C}"/>
              </a:ext>
            </a:extLst>
          </p:cNvPr>
          <p:cNvGraphicFramePr>
            <a:graphicFrameLocks/>
          </p:cNvGraphicFramePr>
          <p:nvPr/>
        </p:nvGraphicFramePr>
        <p:xfrm>
          <a:off x="663879" y="1164920"/>
          <a:ext cx="11223321" cy="437158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4646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a:extLst>
              <a:ext uri="{FF2B5EF4-FFF2-40B4-BE49-F238E27FC236}">
                <a16:creationId xmlns:a16="http://schemas.microsoft.com/office/drawing/2014/main" id="{0E5FECA9-3507-4B1A-A390-80E75D5EA69B}"/>
              </a:ext>
            </a:extLst>
          </p:cNvPr>
          <p:cNvSpPr>
            <a:spLocks noChangeArrowheads="1"/>
          </p:cNvSpPr>
          <p:nvPr/>
        </p:nvSpPr>
        <p:spPr bwMode="auto">
          <a:xfrm>
            <a:off x="609600" y="2609850"/>
            <a:ext cx="10515600" cy="827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lnSpc>
                <a:spcPct val="93000"/>
              </a:lnSpc>
              <a:spcBef>
                <a:spcPts val="142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3200">
                <a:solidFill>
                  <a:srgbClr val="000000"/>
                </a:solidFill>
                <a:latin typeface="Arial" panose="020B0604020202020204" pitchFamily="34" charset="0"/>
                <a:cs typeface="Noto Sans CJK SC Regular" charset="0"/>
              </a:defRPr>
            </a:lvl1pPr>
            <a:lvl2pPr>
              <a:lnSpc>
                <a:spcPct val="93000"/>
              </a:lnSpc>
              <a:spcBef>
                <a:spcPts val="113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Arial" panose="020B0604020202020204" pitchFamily="34" charset="0"/>
                <a:cs typeface="Noto Sans CJK SC Regular" charset="0"/>
              </a:defRPr>
            </a:lvl2pPr>
            <a:lvl3pPr>
              <a:lnSpc>
                <a:spcPct val="93000"/>
              </a:lnSpc>
              <a:spcBef>
                <a:spcPts val="85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Arial" panose="020B0604020202020204" pitchFamily="34" charset="0"/>
                <a:cs typeface="Noto Sans CJK SC Regular" charset="0"/>
              </a:defRPr>
            </a:lvl3pPr>
            <a:lvl4pPr>
              <a:lnSpc>
                <a:spcPct val="93000"/>
              </a:lnSpc>
              <a:spcBef>
                <a:spcPts val="575"/>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Noto Sans CJK SC Regular" charset="0"/>
              </a:defRPr>
            </a:lvl4pPr>
            <a:lvl5pPr>
              <a:lnSpc>
                <a:spcPct val="93000"/>
              </a:lnSpc>
              <a:spcBef>
                <a:spcPts val="288"/>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Noto Sans CJK SC Regular" charset="0"/>
              </a:defRPr>
            </a:lvl5pPr>
            <a:lvl6pPr marL="25146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Noto Sans CJK SC Regular" charset="0"/>
              </a:defRPr>
            </a:lvl6pPr>
            <a:lvl7pPr marL="29718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Noto Sans CJK SC Regular" charset="0"/>
              </a:defRPr>
            </a:lvl7pPr>
            <a:lvl8pPr marL="34290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Noto Sans CJK SC Regular" charset="0"/>
              </a:defRPr>
            </a:lvl8pPr>
            <a:lvl9pPr marL="3886200" indent="-228600" defTabSz="457200" eaLnBrk="0" fontAlgn="base" hangingPunct="0">
              <a:lnSpc>
                <a:spcPct val="93000"/>
              </a:lnSpc>
              <a:spcBef>
                <a:spcPts val="288"/>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Arial" panose="020B0604020202020204" pitchFamily="34" charset="0"/>
                <a:cs typeface="Noto Sans CJK SC Regular" charset="0"/>
              </a:defRPr>
            </a:lvl9pPr>
          </a:lstStyle>
          <a:p>
            <a:pPr algn="ctr" eaLnBrk="1">
              <a:lnSpc>
                <a:spcPct val="100000"/>
              </a:lnSpc>
              <a:spcBef>
                <a:spcPct val="0"/>
              </a:spcBef>
            </a:pPr>
            <a:r>
              <a:rPr lang="en-US" altLang="en-US" sz="4400">
                <a:latin typeface="Montserrat SemiBold" charset="0"/>
              </a:rPr>
              <a:t>Backup</a:t>
            </a:r>
          </a:p>
        </p:txBody>
      </p:sp>
      <p:sp>
        <p:nvSpPr>
          <p:cNvPr id="3" name="Slide Number Placeholder 4">
            <a:extLst>
              <a:ext uri="{FF2B5EF4-FFF2-40B4-BE49-F238E27FC236}">
                <a16:creationId xmlns:a16="http://schemas.microsoft.com/office/drawing/2014/main" id="{6F4F17D7-1003-480E-A792-5E35EE0F4FE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4572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4572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4572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4572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4572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177001E-0BD4-420F-B740-6B6066A39C3F}" type="slidenum">
              <a:rPr lang="en-US" smtClean="0"/>
              <a:pPr/>
              <a:t>21</a:t>
            </a:fld>
            <a:endParaRPr lang="en-US" dirty="0"/>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Shape 208">
          <a:extLst>
            <a:ext uri="{FF2B5EF4-FFF2-40B4-BE49-F238E27FC236}">
              <a16:creationId xmlns:a16="http://schemas.microsoft.com/office/drawing/2014/main" id="{3C0F13E4-6FA6-B661-C9A9-01D390DF14E5}"/>
            </a:ext>
          </a:extLst>
        </p:cNvPr>
        <p:cNvGrpSpPr/>
        <p:nvPr/>
      </p:nvGrpSpPr>
      <p:grpSpPr>
        <a:xfrm>
          <a:off x="0" y="0"/>
          <a:ext cx="0" cy="0"/>
          <a:chOff x="0" y="0"/>
          <a:chExt cx="0" cy="0"/>
        </a:xfrm>
      </p:grpSpPr>
      <p:sp>
        <p:nvSpPr>
          <p:cNvPr id="209" name="Google Shape;209;g3685404dd5e_1_86">
            <a:extLst>
              <a:ext uri="{FF2B5EF4-FFF2-40B4-BE49-F238E27FC236}">
                <a16:creationId xmlns:a16="http://schemas.microsoft.com/office/drawing/2014/main" id="{5D1ED3EF-EE61-AE70-0F36-106B935621D1}"/>
              </a:ext>
            </a:extLst>
          </p:cNvPr>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Outline</a:t>
            </a:r>
            <a:endParaRPr/>
          </a:p>
        </p:txBody>
      </p:sp>
      <p:sp>
        <p:nvSpPr>
          <p:cNvPr id="210" name="Google Shape;210;g3685404dd5e_1_86">
            <a:extLst>
              <a:ext uri="{FF2B5EF4-FFF2-40B4-BE49-F238E27FC236}">
                <a16:creationId xmlns:a16="http://schemas.microsoft.com/office/drawing/2014/main" id="{514F4703-A56B-E6BF-7687-F8C32DD73FD7}"/>
              </a:ext>
            </a:extLst>
          </p:cNvPr>
          <p:cNvSpPr txBox="1">
            <a:spLocks noGrp="1"/>
          </p:cNvSpPr>
          <p:nvPr>
            <p:ph type="subTitle" idx="4294967295"/>
          </p:nvPr>
        </p:nvSpPr>
        <p:spPr>
          <a:xfrm>
            <a:off x="609600" y="1302707"/>
            <a:ext cx="10971215" cy="4960307"/>
          </a:xfrm>
          <a:prstGeom prst="rect">
            <a:avLst/>
          </a:prstGeom>
          <a:noFill/>
          <a:ln>
            <a:noFill/>
          </a:ln>
        </p:spPr>
        <p:txBody>
          <a:bodyPr spcFirstLastPara="1" wrap="square" lIns="45675" tIns="45675" rIns="45675" bIns="45675" anchor="t" anchorCtr="0">
            <a:normAutofit/>
          </a:bodyPr>
          <a:lstStyle/>
          <a:p>
            <a:pPr marL="457200" marR="0" lvl="0" indent="-363855" algn="l" rtl="0">
              <a:lnSpc>
                <a:spcPct val="120000"/>
              </a:lnSpc>
              <a:spcBef>
                <a:spcPts val="0"/>
              </a:spcBef>
              <a:spcAft>
                <a:spcPts val="0"/>
              </a:spcAft>
              <a:buClr>
                <a:srgbClr val="000000"/>
              </a:buClr>
              <a:buSzPts val="2134"/>
              <a:buFont typeface="Arial"/>
              <a:buChar char="●"/>
            </a:pPr>
            <a:r>
              <a:rPr lang="en-US" sz="2800" b="0" i="0" u="none" strike="noStrike" cap="none">
                <a:solidFill>
                  <a:schemeClr val="bg1">
                    <a:lumMod val="50000"/>
                  </a:schemeClr>
                </a:solidFill>
                <a:latin typeface="Arial"/>
                <a:ea typeface="Arial"/>
                <a:cs typeface="Arial"/>
                <a:sym typeface="Arial"/>
              </a:rPr>
              <a:t>Motivation</a:t>
            </a:r>
            <a:endParaRPr lang="en-US"/>
          </a:p>
          <a:p>
            <a:pPr marL="457200" marR="0" lvl="0" indent="-363855" algn="l" rtl="0">
              <a:lnSpc>
                <a:spcPct val="120000"/>
              </a:lnSpc>
              <a:spcBef>
                <a:spcPts val="0"/>
              </a:spcBef>
              <a:spcAft>
                <a:spcPts val="0"/>
              </a:spcAft>
              <a:buClr>
                <a:srgbClr val="000000"/>
              </a:buClr>
              <a:buSzPts val="2134"/>
              <a:buFont typeface="Arial"/>
              <a:buChar char="●"/>
            </a:pPr>
            <a:r>
              <a:rPr lang="en-US" sz="2800">
                <a:solidFill>
                  <a:schemeClr val="bg1">
                    <a:lumMod val="50000"/>
                  </a:schemeClr>
                </a:solidFill>
              </a:rPr>
              <a:t>Design</a:t>
            </a:r>
          </a:p>
          <a:p>
            <a:pPr marL="457200" marR="0" lvl="0" indent="-363855" algn="l" rtl="0">
              <a:lnSpc>
                <a:spcPct val="120000"/>
              </a:lnSpc>
              <a:spcBef>
                <a:spcPts val="0"/>
              </a:spcBef>
              <a:spcAft>
                <a:spcPts val="0"/>
              </a:spcAft>
              <a:buClr>
                <a:srgbClr val="000000"/>
              </a:buClr>
              <a:buSzPts val="2134"/>
              <a:buFont typeface="Arial"/>
              <a:buChar char="●"/>
            </a:pPr>
            <a:r>
              <a:rPr lang="en-US" sz="2800" b="1">
                <a:solidFill>
                  <a:srgbClr val="D67F00"/>
                </a:solidFill>
              </a:rPr>
              <a:t>Conclusion</a:t>
            </a:r>
          </a:p>
        </p:txBody>
      </p:sp>
      <p:sp>
        <p:nvSpPr>
          <p:cNvPr id="2" name="Google Shape;204;g3687d1c8fc2_3_46">
            <a:extLst>
              <a:ext uri="{FF2B5EF4-FFF2-40B4-BE49-F238E27FC236}">
                <a16:creationId xmlns:a16="http://schemas.microsoft.com/office/drawing/2014/main" id="{FD0DEA32-CC10-E5F0-6F14-71ECAF668822}"/>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210</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3895135080"/>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Shape 247">
          <a:extLst>
            <a:ext uri="{FF2B5EF4-FFF2-40B4-BE49-F238E27FC236}">
              <a16:creationId xmlns:a16="http://schemas.microsoft.com/office/drawing/2014/main" id="{4A2F2217-7716-416A-7ADF-C7253BCB33F0}"/>
            </a:ext>
          </a:extLst>
        </p:cNvPr>
        <p:cNvGrpSpPr/>
        <p:nvPr/>
      </p:nvGrpSpPr>
      <p:grpSpPr>
        <a:xfrm>
          <a:off x="0" y="0"/>
          <a:ext cx="0" cy="0"/>
          <a:chOff x="0" y="0"/>
          <a:chExt cx="0" cy="0"/>
        </a:xfrm>
      </p:grpSpPr>
      <p:sp>
        <p:nvSpPr>
          <p:cNvPr id="248" name="Google Shape;248;g3685404dd5e_1_119">
            <a:extLst>
              <a:ext uri="{FF2B5EF4-FFF2-40B4-BE49-F238E27FC236}">
                <a16:creationId xmlns:a16="http://schemas.microsoft.com/office/drawing/2014/main" id="{8DC14239-14C3-B6A6-B4E9-B9C6B0F5BB0D}"/>
              </a:ext>
            </a:extLst>
          </p:cNvPr>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Conclusion</a:t>
            </a:r>
            <a:endParaRPr/>
          </a:p>
        </p:txBody>
      </p:sp>
      <p:sp>
        <p:nvSpPr>
          <p:cNvPr id="249" name="Google Shape;249;g3685404dd5e_1_119">
            <a:extLst>
              <a:ext uri="{FF2B5EF4-FFF2-40B4-BE49-F238E27FC236}">
                <a16:creationId xmlns:a16="http://schemas.microsoft.com/office/drawing/2014/main" id="{2569D450-F9FA-8C04-10CF-6D31E6B60CC6}"/>
              </a:ext>
            </a:extLst>
          </p:cNvPr>
          <p:cNvSpPr txBox="1">
            <a:spLocks noGrp="1"/>
          </p:cNvSpPr>
          <p:nvPr>
            <p:ph type="subTitle" idx="4294967295"/>
          </p:nvPr>
        </p:nvSpPr>
        <p:spPr>
          <a:xfrm>
            <a:off x="609600" y="1089764"/>
            <a:ext cx="10971215" cy="5660338"/>
          </a:xfrm>
          <a:prstGeom prst="rect">
            <a:avLst/>
          </a:prstGeom>
          <a:noFill/>
          <a:ln>
            <a:noFill/>
          </a:ln>
        </p:spPr>
        <p:txBody>
          <a:bodyPr spcFirstLastPara="1" wrap="square" lIns="0" tIns="0" rIns="0" bIns="0" anchor="t" anchorCtr="0">
            <a:normAutofit fontScale="85000" lnSpcReduction="20000"/>
          </a:bodyPr>
          <a:lstStyle/>
          <a:p>
            <a:pPr marL="457200" marR="0" lvl="0" indent="-368300" algn="l" rtl="0">
              <a:lnSpc>
                <a:spcPct val="120000"/>
              </a:lnSpc>
              <a:spcBef>
                <a:spcPts val="0"/>
              </a:spcBef>
              <a:spcAft>
                <a:spcPts val="0"/>
              </a:spcAft>
              <a:buClr>
                <a:srgbClr val="000000"/>
              </a:buClr>
              <a:buSzPts val="2200"/>
              <a:buFont typeface="Arial"/>
              <a:buChar char="●"/>
            </a:pPr>
            <a:r>
              <a:rPr lang="en-US" sz="2800" b="0" i="0" u="none" strike="noStrike" cap="none">
                <a:solidFill>
                  <a:srgbClr val="000000"/>
                </a:solidFill>
                <a:latin typeface="Arial"/>
                <a:ea typeface="Arial"/>
                <a:cs typeface="Arial"/>
                <a:sym typeface="Arial"/>
              </a:rPr>
              <a:t>Having validated “known good” gem5 models is important</a:t>
            </a:r>
          </a:p>
          <a:p>
            <a:pPr lvl="1" indent="-368300">
              <a:lnSpc>
                <a:spcPct val="120000"/>
              </a:lnSpc>
              <a:spcBef>
                <a:spcPts val="0"/>
              </a:spcBef>
              <a:buSzPts val="2200"/>
              <a:buFont typeface="Arial"/>
              <a:buChar char="○"/>
            </a:pPr>
            <a:r>
              <a:rPr lang="en-US" sz="2400"/>
              <a:t>Existing GPU models do not always behave intuitively</a:t>
            </a:r>
          </a:p>
          <a:p>
            <a:pPr lvl="1" indent="-368300">
              <a:lnSpc>
                <a:spcPct val="120000"/>
              </a:lnSpc>
              <a:spcBef>
                <a:spcPts val="0"/>
              </a:spcBef>
              <a:buSzPts val="2200"/>
              <a:buFont typeface="Arial"/>
              <a:buChar char="○"/>
            </a:pPr>
            <a:r>
              <a:rPr lang="en-US" sz="2400"/>
              <a:t>Point solutions </a:t>
            </a:r>
            <a:r>
              <a:rPr lang="en-US" sz="2400" b="1">
                <a:solidFill>
                  <a:srgbClr val="FF0000"/>
                </a:solidFill>
              </a:rPr>
              <a:t>insufficient</a:t>
            </a:r>
          </a:p>
          <a:p>
            <a:pPr lvl="1" indent="-368300">
              <a:lnSpc>
                <a:spcPct val="120000"/>
              </a:lnSpc>
              <a:spcBef>
                <a:spcPts val="0"/>
              </a:spcBef>
              <a:buSzPts val="2200"/>
              <a:buFont typeface="Arial"/>
              <a:buChar char="●"/>
            </a:pPr>
            <a:endParaRPr lang="en-US" sz="2400" b="0" i="0" u="none" strike="noStrike" cap="none">
              <a:solidFill>
                <a:srgbClr val="000000"/>
              </a:solidFill>
              <a:latin typeface="Arial"/>
              <a:ea typeface="Arial"/>
              <a:cs typeface="Arial"/>
              <a:sym typeface="Arial"/>
            </a:endParaRPr>
          </a:p>
          <a:p>
            <a:pPr marL="457200" marR="0" lvl="0" indent="-368300" algn="l" rtl="0">
              <a:lnSpc>
                <a:spcPct val="120000"/>
              </a:lnSpc>
              <a:spcBef>
                <a:spcPts val="0"/>
              </a:spcBef>
              <a:spcAft>
                <a:spcPts val="0"/>
              </a:spcAft>
              <a:buClr>
                <a:srgbClr val="000000"/>
              </a:buClr>
              <a:buSzPts val="2200"/>
              <a:buFont typeface="Arial"/>
              <a:buChar char="●"/>
            </a:pPr>
            <a:r>
              <a:rPr lang="en-US" sz="2800" b="0" i="0" u="none" strike="noStrike" cap="none">
                <a:solidFill>
                  <a:srgbClr val="000000"/>
                </a:solidFill>
                <a:latin typeface="Arial"/>
                <a:ea typeface="Arial"/>
                <a:cs typeface="Arial"/>
                <a:sym typeface="Arial"/>
              </a:rPr>
              <a:t>Solution: more </a:t>
            </a:r>
            <a:r>
              <a:rPr lang="en-US" sz="2800" b="0" i="0" u="none" strike="noStrike" cap="none">
                <a:solidFill>
                  <a:srgbClr val="D67F00"/>
                </a:solidFill>
                <a:latin typeface="Arial"/>
                <a:ea typeface="Arial"/>
                <a:cs typeface="Arial"/>
                <a:sym typeface="Arial"/>
              </a:rPr>
              <a:t>automated</a:t>
            </a:r>
            <a:r>
              <a:rPr lang="en-US" sz="2800" b="0" i="0" u="none" strike="noStrike" cap="none">
                <a:solidFill>
                  <a:srgbClr val="000000"/>
                </a:solidFill>
                <a:latin typeface="Arial"/>
                <a:ea typeface="Arial"/>
                <a:cs typeface="Arial"/>
                <a:sym typeface="Arial"/>
              </a:rPr>
              <a:t> framework (</a:t>
            </a:r>
            <a:r>
              <a:rPr lang="en-US" sz="2800" b="1" i="0" u="none" strike="noStrike" cap="none">
                <a:solidFill>
                  <a:srgbClr val="D67F00"/>
                </a:solidFill>
                <a:latin typeface="Arial"/>
                <a:ea typeface="Arial"/>
                <a:cs typeface="Arial"/>
                <a:sym typeface="Arial"/>
              </a:rPr>
              <a:t>GAP</a:t>
            </a:r>
            <a:r>
              <a:rPr lang="en-US" sz="2800" b="0" i="0" u="none" strike="noStrike" cap="none">
                <a:solidFill>
                  <a:srgbClr val="000000"/>
                </a:solidFill>
                <a:latin typeface="Arial"/>
                <a:ea typeface="Arial"/>
                <a:cs typeface="Arial"/>
                <a:sym typeface="Arial"/>
              </a:rPr>
              <a:t>)</a:t>
            </a:r>
            <a:endParaRPr sz="2800"/>
          </a:p>
          <a:p>
            <a:pPr marL="914400" marR="0" lvl="1" indent="-368300" algn="l" rtl="0">
              <a:lnSpc>
                <a:spcPct val="120000"/>
              </a:lnSpc>
              <a:spcBef>
                <a:spcPts val="0"/>
              </a:spcBef>
              <a:spcAft>
                <a:spcPts val="0"/>
              </a:spcAft>
              <a:buClr>
                <a:srgbClr val="000000"/>
              </a:buClr>
              <a:buSzPts val="2200"/>
              <a:buFont typeface="Arial"/>
              <a:buChar char="○"/>
            </a:pPr>
            <a:r>
              <a:rPr lang="en-US" sz="2400" b="0" i="0" u="none" strike="noStrike" cap="none">
                <a:solidFill>
                  <a:srgbClr val="000000"/>
                </a:solidFill>
                <a:latin typeface="Arial"/>
                <a:ea typeface="Arial"/>
                <a:cs typeface="Arial"/>
                <a:sym typeface="Arial"/>
              </a:rPr>
              <a:t>Prior GAP work: improve caches, specialized memories, FLOPs</a:t>
            </a:r>
          </a:p>
          <a:p>
            <a:pPr marL="914400" marR="0" lvl="1" indent="-368300" algn="l" rtl="0">
              <a:lnSpc>
                <a:spcPct val="120000"/>
              </a:lnSpc>
              <a:spcBef>
                <a:spcPts val="0"/>
              </a:spcBef>
              <a:spcAft>
                <a:spcPts val="0"/>
              </a:spcAft>
              <a:buClr>
                <a:srgbClr val="000000"/>
              </a:buClr>
              <a:buSzPts val="2200"/>
              <a:buFont typeface="Arial"/>
              <a:buChar char="○"/>
            </a:pPr>
            <a:endParaRPr lang="en-US" sz="2600" b="0" i="0" u="none" strike="noStrike" cap="none">
              <a:solidFill>
                <a:srgbClr val="000000"/>
              </a:solidFill>
              <a:latin typeface="Arial"/>
              <a:ea typeface="Arial"/>
              <a:cs typeface="Arial"/>
              <a:sym typeface="Arial"/>
            </a:endParaRPr>
          </a:p>
          <a:p>
            <a:pPr lvl="0" indent="-368300">
              <a:lnSpc>
                <a:spcPct val="120000"/>
              </a:lnSpc>
              <a:spcBef>
                <a:spcPts val="0"/>
              </a:spcBef>
              <a:buSzPts val="2200"/>
              <a:buFont typeface="Arial"/>
              <a:buChar char="●"/>
            </a:pPr>
            <a:r>
              <a:rPr lang="en-US" sz="2800"/>
              <a:t>But significant bottlenecks remain, especially for main memory </a:t>
            </a:r>
            <a:r>
              <a:rPr lang="en-US" sz="2800">
                <a:sym typeface="Wingdings" panose="05000000000000000000" pitchFamily="2" charset="2"/>
              </a:rPr>
              <a:t> fixes:</a:t>
            </a:r>
            <a:endParaRPr lang="en-US" sz="2800"/>
          </a:p>
          <a:p>
            <a:pPr lvl="1" indent="-368300">
              <a:lnSpc>
                <a:spcPct val="120000"/>
              </a:lnSpc>
              <a:spcBef>
                <a:spcPts val="0"/>
              </a:spcBef>
              <a:buSzPts val="2200"/>
              <a:buFont typeface="Arial"/>
              <a:buChar char="○"/>
            </a:pPr>
            <a:r>
              <a:rPr lang="en-US" sz="2400"/>
              <a:t>Higher fidelity main memory (HBM) model support</a:t>
            </a:r>
          </a:p>
          <a:p>
            <a:pPr lvl="1" indent="-368300">
              <a:lnSpc>
                <a:spcPct val="120000"/>
              </a:lnSpc>
              <a:spcBef>
                <a:spcPts val="0"/>
              </a:spcBef>
              <a:buSzPts val="2200"/>
              <a:buFont typeface="Arial"/>
              <a:buChar char="○"/>
            </a:pPr>
            <a:r>
              <a:rPr lang="en-US" sz="2400"/>
              <a:t>Multi-size page support to reduce redundant, unnecessary translations</a:t>
            </a:r>
          </a:p>
          <a:p>
            <a:pPr lvl="1" indent="-368300">
              <a:lnSpc>
                <a:spcPct val="120000"/>
              </a:lnSpc>
              <a:spcBef>
                <a:spcPts val="0"/>
              </a:spcBef>
              <a:buSzPts val="2200"/>
              <a:buFont typeface="Arial"/>
              <a:buChar char="○"/>
            </a:pPr>
            <a:r>
              <a:rPr lang="en-US" sz="2400"/>
              <a:t>Page walk cache to reduce overhead of page table walk</a:t>
            </a:r>
          </a:p>
          <a:p>
            <a:pPr lvl="1" indent="-368300">
              <a:lnSpc>
                <a:spcPct val="120000"/>
              </a:lnSpc>
              <a:spcBef>
                <a:spcPts val="0"/>
              </a:spcBef>
              <a:buSzPts val="2200"/>
              <a:buFont typeface="Arial"/>
              <a:buChar char="○"/>
            </a:pPr>
            <a:r>
              <a:rPr lang="en-US" sz="2400"/>
              <a:t>Adjust network bandwidth to better reflect GPUFS system</a:t>
            </a:r>
          </a:p>
          <a:p>
            <a:pPr lvl="1" indent="-368300">
              <a:lnSpc>
                <a:spcPct val="120000"/>
              </a:lnSpc>
              <a:spcBef>
                <a:spcPts val="0"/>
              </a:spcBef>
              <a:buSzPts val="2200"/>
              <a:buFont typeface="Arial"/>
              <a:buChar char="●"/>
            </a:pPr>
            <a:endParaRPr lang="en-US" sz="2600" b="0" i="0" u="none" strike="noStrike" cap="none">
              <a:solidFill>
                <a:srgbClr val="D67F00"/>
              </a:solidFill>
              <a:latin typeface="Arial"/>
              <a:ea typeface="Arial"/>
              <a:cs typeface="Arial"/>
              <a:sym typeface="Arial"/>
            </a:endParaRPr>
          </a:p>
          <a:p>
            <a:pPr marL="457200" marR="0" lvl="0" indent="-368300" algn="l" rtl="0">
              <a:lnSpc>
                <a:spcPct val="120000"/>
              </a:lnSpc>
              <a:spcBef>
                <a:spcPts val="0"/>
              </a:spcBef>
              <a:spcAft>
                <a:spcPts val="0"/>
              </a:spcAft>
              <a:buClr>
                <a:srgbClr val="000000"/>
              </a:buClr>
              <a:buSzPts val="2200"/>
              <a:buFont typeface="Arial"/>
              <a:buChar char="●"/>
            </a:pPr>
            <a:r>
              <a:rPr lang="en-US" sz="3100" b="0" i="0" u="none" strike="noStrike" cap="none">
                <a:solidFill>
                  <a:srgbClr val="D67F00"/>
                </a:solidFill>
                <a:latin typeface="Arial"/>
                <a:ea typeface="Arial"/>
                <a:cs typeface="Arial"/>
                <a:sym typeface="Arial"/>
              </a:rPr>
              <a:t>Optimizations significantly improve gem5 GPU’s main memory BW</a:t>
            </a:r>
            <a:endParaRPr lang="en-US" sz="2800"/>
          </a:p>
          <a:p>
            <a:pPr lvl="1" indent="-368300">
              <a:lnSpc>
                <a:spcPct val="120000"/>
              </a:lnSpc>
              <a:spcBef>
                <a:spcPts val="0"/>
              </a:spcBef>
              <a:buSzPts val="2200"/>
              <a:buFont typeface="Arial"/>
              <a:buChar char="○"/>
            </a:pPr>
            <a:r>
              <a:rPr lang="en-US" sz="2400"/>
              <a:t>Ongoing: identify further bottlenecks with main memory BW</a:t>
            </a:r>
          </a:p>
          <a:p>
            <a:pPr lvl="1" indent="-368300">
              <a:lnSpc>
                <a:spcPct val="120000"/>
              </a:lnSpc>
              <a:spcBef>
                <a:spcPts val="0"/>
              </a:spcBef>
              <a:buSzPts val="2200"/>
              <a:buFont typeface="Arial"/>
              <a:buChar char="○"/>
            </a:pPr>
            <a:r>
              <a:rPr lang="en-US" sz="2400"/>
              <a:t>Ongoing: Continue to push support from this work </a:t>
            </a:r>
            <a:r>
              <a:rPr lang="en-US" sz="2400">
                <a:sym typeface="Wingdings" panose="05000000000000000000" pitchFamily="2" charset="2"/>
              </a:rPr>
              <a:t> “known good” GPU models</a:t>
            </a:r>
            <a:endParaRPr lang="en-US" sz="2400"/>
          </a:p>
          <a:p>
            <a:pPr marL="457200" marR="0" lvl="0" indent="-368300" algn="l" rtl="0">
              <a:lnSpc>
                <a:spcPct val="120000"/>
              </a:lnSpc>
              <a:spcBef>
                <a:spcPts val="0"/>
              </a:spcBef>
              <a:spcAft>
                <a:spcPts val="0"/>
              </a:spcAft>
              <a:buClr>
                <a:srgbClr val="000000"/>
              </a:buClr>
              <a:buSzPts val="2200"/>
              <a:buFont typeface="Arial"/>
              <a:buChar char="●"/>
            </a:pPr>
            <a:endParaRPr lang="en-US" sz="3100">
              <a:solidFill>
                <a:srgbClr val="D67F00"/>
              </a:solidFill>
            </a:endParaRPr>
          </a:p>
        </p:txBody>
      </p:sp>
      <p:sp>
        <p:nvSpPr>
          <p:cNvPr id="2" name="Google Shape;204;g3687d1c8fc2_3_46">
            <a:extLst>
              <a:ext uri="{FF2B5EF4-FFF2-40B4-BE49-F238E27FC236}">
                <a16:creationId xmlns:a16="http://schemas.microsoft.com/office/drawing/2014/main" id="{4A5FAE07-17A2-C796-BBE1-61D2EF7C3B02}"/>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211</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1945487992"/>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bg>
      <p:bgPr>
        <a:solidFill>
          <a:srgbClr val="B3B3B3"/>
        </a:solidFill>
        <a:effectLst/>
      </p:bgPr>
    </p:bg>
    <p:spTree>
      <p:nvGrpSpPr>
        <p:cNvPr id="1" name="Shape 268"/>
        <p:cNvGrpSpPr/>
        <p:nvPr/>
      </p:nvGrpSpPr>
      <p:grpSpPr>
        <a:xfrm>
          <a:off x="0" y="0"/>
          <a:ext cx="0" cy="0"/>
          <a:chOff x="0" y="0"/>
          <a:chExt cx="0" cy="0"/>
        </a:xfrm>
      </p:grpSpPr>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3685404dd5e_1_96"/>
          <p:cNvSpPr txBox="1">
            <a:spLocks noGrp="1"/>
          </p:cNvSpPr>
          <p:nvPr>
            <p:ph type="title"/>
          </p:nvPr>
        </p:nvSpPr>
        <p:spPr>
          <a:xfrm>
            <a:off x="609600" y="100778"/>
            <a:ext cx="10971215" cy="1143002"/>
          </a:xfrm>
          <a:prstGeom prst="rect">
            <a:avLst/>
          </a:prstGeom>
          <a:noFill/>
          <a:ln>
            <a:noFill/>
          </a:ln>
        </p:spPr>
        <p:txBody>
          <a:bodyPr spcFirstLastPara="1" wrap="square" lIns="0" tIns="0" rIns="0" bIns="0" anchor="ctr" anchorCtr="0">
            <a:normAutofit/>
          </a:bodyPr>
          <a:lstStyle/>
          <a:p>
            <a:pPr marL="0" lvl="0" indent="0" algn="ctr" rtl="0">
              <a:lnSpc>
                <a:spcPct val="93000"/>
              </a:lnSpc>
              <a:spcBef>
                <a:spcPts val="0"/>
              </a:spcBef>
              <a:spcAft>
                <a:spcPts val="0"/>
              </a:spcAft>
              <a:buClr>
                <a:srgbClr val="000000"/>
              </a:buClr>
              <a:buSzPts val="4400"/>
              <a:buFont typeface="Arial"/>
              <a:buNone/>
            </a:pPr>
            <a:r>
              <a:rPr lang="en-US"/>
              <a:t>Baseline GPU Main Memory Status</a:t>
            </a:r>
            <a:endParaRPr/>
          </a:p>
        </p:txBody>
      </p:sp>
      <p:sp>
        <p:nvSpPr>
          <p:cNvPr id="222" name="Google Shape;222;g3685404dd5e_1_96"/>
          <p:cNvSpPr txBox="1">
            <a:spLocks noGrp="1"/>
          </p:cNvSpPr>
          <p:nvPr>
            <p:ph type="body" idx="1"/>
          </p:nvPr>
        </p:nvSpPr>
        <p:spPr>
          <a:xfrm>
            <a:off x="500320" y="1337517"/>
            <a:ext cx="4726488" cy="3998170"/>
          </a:xfrm>
          <a:prstGeom prst="rect">
            <a:avLst/>
          </a:prstGeom>
          <a:noFill/>
          <a:ln>
            <a:noFill/>
          </a:ln>
        </p:spPr>
        <p:txBody>
          <a:bodyPr spcFirstLastPara="1" wrap="square" lIns="0" tIns="0" rIns="0" bIns="0" anchor="t" anchorCtr="0">
            <a:normAutofit/>
          </a:bodyPr>
          <a:lstStyle/>
          <a:p>
            <a:pPr marL="457200" lvl="0" indent="-368300" algn="l" rtl="0">
              <a:lnSpc>
                <a:spcPct val="150000"/>
              </a:lnSpc>
              <a:spcBef>
                <a:spcPts val="0"/>
              </a:spcBef>
              <a:spcAft>
                <a:spcPts val="0"/>
              </a:spcAft>
              <a:buClr>
                <a:schemeClr val="dk1"/>
              </a:buClr>
              <a:buSzPts val="2200"/>
              <a:buChar char="●"/>
            </a:pPr>
            <a:r>
              <a:rPr lang="en-US" sz="2200">
                <a:solidFill>
                  <a:schemeClr val="dk1"/>
                </a:solidFill>
              </a:rPr>
              <a:t>Memory Bandwidth AMD Vega 20 —1223 GB/s</a:t>
            </a:r>
            <a:endParaRPr lang="en-US" sz="2200"/>
          </a:p>
          <a:p>
            <a:pPr marL="457200" lvl="0" indent="-368300" algn="l" rtl="0">
              <a:lnSpc>
                <a:spcPct val="150000"/>
              </a:lnSpc>
              <a:spcBef>
                <a:spcPts val="0"/>
              </a:spcBef>
              <a:spcAft>
                <a:spcPts val="0"/>
              </a:spcAft>
              <a:buSzPts val="2200"/>
              <a:buChar char="●"/>
            </a:pPr>
            <a:r>
              <a:rPr lang="en-US" sz="2200"/>
              <a:t>Memory Bandwidth in gem5 model —153 GB/s </a:t>
            </a:r>
            <a:endParaRPr lang="en-US"/>
          </a:p>
          <a:p>
            <a:pPr marL="457200" lvl="0" indent="-368300" algn="l" rtl="0">
              <a:lnSpc>
                <a:spcPct val="150000"/>
              </a:lnSpc>
              <a:spcBef>
                <a:spcPts val="0"/>
              </a:spcBef>
              <a:spcAft>
                <a:spcPts val="0"/>
              </a:spcAft>
              <a:buSzPts val="2200"/>
              <a:buChar char="●"/>
            </a:pPr>
            <a:r>
              <a:rPr lang="en-US" sz="2200"/>
              <a:t>87.49% error!</a:t>
            </a:r>
            <a:endParaRPr/>
          </a:p>
        </p:txBody>
      </p:sp>
      <p:pic>
        <p:nvPicPr>
          <p:cNvPr id="223" name="Google Shape;223;g3685404dd5e_1_96"/>
          <p:cNvPicPr preferRelativeResize="0"/>
          <p:nvPr/>
        </p:nvPicPr>
        <p:blipFill>
          <a:blip r:embed="rId3">
            <a:alphaModFix/>
          </a:blip>
          <a:stretch>
            <a:fillRect/>
          </a:stretch>
        </p:blipFill>
        <p:spPr>
          <a:xfrm>
            <a:off x="5226808" y="1165321"/>
            <a:ext cx="6354007" cy="4740300"/>
          </a:xfrm>
          <a:prstGeom prst="rect">
            <a:avLst/>
          </a:prstGeom>
          <a:noFill/>
          <a:ln>
            <a:noFill/>
          </a:ln>
        </p:spPr>
      </p:pic>
      <p:sp>
        <p:nvSpPr>
          <p:cNvPr id="2" name="Google Shape;204;g3687d1c8fc2_3_46">
            <a:extLst>
              <a:ext uri="{FF2B5EF4-FFF2-40B4-BE49-F238E27FC236}">
                <a16:creationId xmlns:a16="http://schemas.microsoft.com/office/drawing/2014/main" id="{43F2C5B2-A6FB-65D4-1FA9-847E1CED5FD0}"/>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213</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3685404dd5e_1_91"/>
          <p:cNvSpPr txBox="1">
            <a:spLocks noGrp="1"/>
          </p:cNvSpPr>
          <p:nvPr>
            <p:ph type="ctrTitle" idx="4294967295"/>
          </p:nvPr>
        </p:nvSpPr>
        <p:spPr>
          <a:xfrm>
            <a:off x="609600" y="107898"/>
            <a:ext cx="10971215" cy="1143001"/>
          </a:xfrm>
          <a:prstGeom prst="rect">
            <a:avLst/>
          </a:prstGeom>
          <a:noFill/>
          <a:ln>
            <a:noFill/>
          </a:ln>
        </p:spPr>
        <p:txBody>
          <a:bodyPr spcFirstLastPara="1" wrap="square" lIns="0" tIns="0" rIns="0" bIns="0" anchor="ctr" anchorCtr="0">
            <a:normAutofit/>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What Did We Fix Previously With GAP?</a:t>
            </a:r>
            <a:endParaRPr/>
          </a:p>
        </p:txBody>
      </p:sp>
      <p:sp>
        <p:nvSpPr>
          <p:cNvPr id="216" name="Google Shape;216;g3685404dd5e_1_91"/>
          <p:cNvSpPr txBox="1">
            <a:spLocks noGrp="1"/>
          </p:cNvSpPr>
          <p:nvPr>
            <p:ph type="subTitle" idx="4294967295"/>
          </p:nvPr>
        </p:nvSpPr>
        <p:spPr>
          <a:xfrm>
            <a:off x="609600" y="1604962"/>
            <a:ext cx="10971215" cy="3975102"/>
          </a:xfrm>
          <a:prstGeom prst="rect">
            <a:avLst/>
          </a:prstGeom>
          <a:noFill/>
          <a:ln>
            <a:noFill/>
          </a:ln>
        </p:spPr>
        <p:txBody>
          <a:bodyPr spcFirstLastPara="1" wrap="square" lIns="45675" tIns="45675" rIns="45675" bIns="45675" anchor="t" anchorCtr="0">
            <a:normAutofit/>
          </a:bodyPr>
          <a:lstStyle/>
          <a:p>
            <a:pPr marL="457200" marR="0" lvl="0" indent="-368300" algn="l" rtl="0">
              <a:lnSpc>
                <a:spcPct val="150000"/>
              </a:lnSpc>
              <a:spcBef>
                <a:spcPts val="0"/>
              </a:spcBef>
              <a:spcAft>
                <a:spcPts val="0"/>
              </a:spcAft>
              <a:buClr>
                <a:srgbClr val="000000"/>
              </a:buClr>
              <a:buSzPts val="2200"/>
              <a:buFont typeface="Arial"/>
              <a:buChar char="●"/>
            </a:pPr>
            <a:r>
              <a:rPr lang="en-US" sz="2200" b="0" i="0" u="none" strike="noStrike" cap="none">
                <a:solidFill>
                  <a:srgbClr val="000000"/>
                </a:solidFill>
                <a:latin typeface="Arial"/>
                <a:ea typeface="Arial"/>
                <a:cs typeface="Arial"/>
                <a:sym typeface="Arial"/>
              </a:rPr>
              <a:t>Introduced Dynamic Register Allocator for better parallelization</a:t>
            </a:r>
            <a:endParaRPr/>
          </a:p>
          <a:p>
            <a:pPr marL="457200" marR="0" lvl="0" indent="-368300" algn="l" rtl="0">
              <a:lnSpc>
                <a:spcPct val="150000"/>
              </a:lnSpc>
              <a:spcBef>
                <a:spcPts val="0"/>
              </a:spcBef>
              <a:spcAft>
                <a:spcPts val="0"/>
              </a:spcAft>
              <a:buClr>
                <a:srgbClr val="000000"/>
              </a:buClr>
              <a:buSzPts val="2200"/>
              <a:buFont typeface="Arial"/>
              <a:buChar char="●"/>
            </a:pPr>
            <a:r>
              <a:rPr lang="en-US" sz="2200" b="0" i="0" u="none" strike="noStrike" cap="none">
                <a:solidFill>
                  <a:srgbClr val="000000"/>
                </a:solidFill>
                <a:latin typeface="Arial"/>
                <a:ea typeface="Arial"/>
                <a:cs typeface="Arial"/>
                <a:sym typeface="Arial"/>
              </a:rPr>
              <a:t>Introduced scoreboard for better tracking of register dependencies</a:t>
            </a:r>
            <a:endParaRPr/>
          </a:p>
          <a:p>
            <a:pPr marL="457200" marR="0" lvl="0" indent="-368300" algn="l" rtl="0">
              <a:lnSpc>
                <a:spcPct val="150000"/>
              </a:lnSpc>
              <a:spcBef>
                <a:spcPts val="0"/>
              </a:spcBef>
              <a:spcAft>
                <a:spcPts val="0"/>
              </a:spcAft>
              <a:buClr>
                <a:srgbClr val="000000"/>
              </a:buClr>
              <a:buSzPts val="2200"/>
              <a:buFont typeface="Arial"/>
              <a:buChar char="●"/>
            </a:pPr>
            <a:r>
              <a:rPr lang="en-US" sz="2200" b="0" i="0" u="none" strike="noStrike" cap="none">
                <a:solidFill>
                  <a:srgbClr val="000000"/>
                </a:solidFill>
                <a:latin typeface="Arial"/>
                <a:ea typeface="Arial"/>
                <a:cs typeface="Arial"/>
                <a:sym typeface="Arial"/>
              </a:rPr>
              <a:t>Added support for Global-Level Coherence (GLC) and System-Level Coherence (SLC) operations</a:t>
            </a:r>
            <a:endParaRPr/>
          </a:p>
          <a:p>
            <a:pPr marL="457200" marR="0" lvl="0" indent="-368300" algn="l" rtl="0">
              <a:lnSpc>
                <a:spcPct val="150000"/>
              </a:lnSpc>
              <a:spcBef>
                <a:spcPts val="0"/>
              </a:spcBef>
              <a:spcAft>
                <a:spcPts val="0"/>
              </a:spcAft>
              <a:buClr>
                <a:srgbClr val="000000"/>
              </a:buClr>
              <a:buSzPts val="2200"/>
              <a:buFont typeface="Arial"/>
              <a:buChar char="●"/>
            </a:pPr>
            <a:r>
              <a:rPr lang="en-US" sz="2200" b="0" i="0" u="none" strike="noStrike" cap="none">
                <a:solidFill>
                  <a:srgbClr val="000000"/>
                </a:solidFill>
                <a:latin typeface="Arial"/>
                <a:ea typeface="Arial"/>
                <a:cs typeface="Arial"/>
                <a:sym typeface="Arial"/>
              </a:rPr>
              <a:t>Tuned latency, sizes, and other parameters</a:t>
            </a:r>
            <a:endParaRPr/>
          </a:p>
        </p:txBody>
      </p:sp>
      <p:sp>
        <p:nvSpPr>
          <p:cNvPr id="2" name="Google Shape;204;g3687d1c8fc2_3_46">
            <a:extLst>
              <a:ext uri="{FF2B5EF4-FFF2-40B4-BE49-F238E27FC236}">
                <a16:creationId xmlns:a16="http://schemas.microsoft.com/office/drawing/2014/main" id="{A6EFA0F9-4EF2-79BB-45E9-94B4C2678975}"/>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214</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9BD5CA07-5D4B-F516-BDC2-A4EA6D714372}"/>
            </a:ext>
          </a:extLst>
        </p:cNvPr>
        <p:cNvGrpSpPr/>
        <p:nvPr/>
      </p:nvGrpSpPr>
      <p:grpSpPr>
        <a:xfrm>
          <a:off x="0" y="0"/>
          <a:ext cx="0" cy="0"/>
          <a:chOff x="0" y="0"/>
          <a:chExt cx="0" cy="0"/>
        </a:xfrm>
      </p:grpSpPr>
      <p:sp>
        <p:nvSpPr>
          <p:cNvPr id="215" name="Google Shape;215;g3685404dd5e_1_91">
            <a:extLst>
              <a:ext uri="{FF2B5EF4-FFF2-40B4-BE49-F238E27FC236}">
                <a16:creationId xmlns:a16="http://schemas.microsoft.com/office/drawing/2014/main" id="{4D1826A2-2212-B9BB-B442-5250D3C3D7C8}"/>
              </a:ext>
            </a:extLst>
          </p:cNvPr>
          <p:cNvSpPr txBox="1">
            <a:spLocks noGrp="1"/>
          </p:cNvSpPr>
          <p:nvPr>
            <p:ph type="ctrTitle" idx="4294967295"/>
          </p:nvPr>
        </p:nvSpPr>
        <p:spPr>
          <a:xfrm>
            <a:off x="609600" y="107898"/>
            <a:ext cx="11391063" cy="1143001"/>
          </a:xfrm>
          <a:prstGeom prst="rect">
            <a:avLst/>
          </a:prstGeom>
          <a:noFill/>
          <a:ln>
            <a:noFill/>
          </a:ln>
        </p:spPr>
        <p:txBody>
          <a:bodyPr spcFirstLastPara="1" wrap="square" lIns="0" tIns="0" rIns="0" bIns="0" anchor="ctr" anchorCtr="0">
            <a:normAutofit fontScale="90000"/>
          </a:bodyPr>
          <a:lstStyle/>
          <a:p>
            <a:pPr marL="0" marR="0" lvl="0" indent="0" algn="ctr" rtl="0">
              <a:lnSpc>
                <a:spcPct val="93000"/>
              </a:lnSpc>
              <a:spcBef>
                <a:spcPts val="0"/>
              </a:spcBef>
              <a:spcAft>
                <a:spcPts val="0"/>
              </a:spcAft>
              <a:buClr>
                <a:srgbClr val="000000"/>
              </a:buClr>
              <a:buSzPts val="4400"/>
              <a:buFont typeface="Arial"/>
              <a:buNone/>
            </a:pPr>
            <a:r>
              <a:rPr lang="en-US" sz="4400" b="0" i="0" u="none" strike="noStrike" cap="none">
                <a:solidFill>
                  <a:srgbClr val="000000"/>
                </a:solidFill>
                <a:latin typeface="Arial"/>
                <a:ea typeface="Arial"/>
                <a:cs typeface="Arial"/>
                <a:sym typeface="Arial"/>
              </a:rPr>
              <a:t>What Did We Fix Previously With GAP? (Cont.)</a:t>
            </a:r>
            <a:endParaRPr/>
          </a:p>
        </p:txBody>
      </p:sp>
      <p:sp>
        <p:nvSpPr>
          <p:cNvPr id="216" name="Google Shape;216;g3685404dd5e_1_91">
            <a:extLst>
              <a:ext uri="{FF2B5EF4-FFF2-40B4-BE49-F238E27FC236}">
                <a16:creationId xmlns:a16="http://schemas.microsoft.com/office/drawing/2014/main" id="{7997C7A3-13D9-EC24-424C-F24F3D533856}"/>
              </a:ext>
            </a:extLst>
          </p:cNvPr>
          <p:cNvSpPr txBox="1">
            <a:spLocks noGrp="1"/>
          </p:cNvSpPr>
          <p:nvPr>
            <p:ph type="subTitle" idx="4294967295"/>
          </p:nvPr>
        </p:nvSpPr>
        <p:spPr>
          <a:xfrm>
            <a:off x="609600" y="1196235"/>
            <a:ext cx="10971215" cy="5022937"/>
          </a:xfrm>
          <a:prstGeom prst="rect">
            <a:avLst/>
          </a:prstGeom>
          <a:noFill/>
          <a:ln>
            <a:noFill/>
          </a:ln>
        </p:spPr>
        <p:txBody>
          <a:bodyPr spcFirstLastPara="1" wrap="square" lIns="45675" tIns="45675" rIns="45675" bIns="45675" anchor="t" anchorCtr="0">
            <a:normAutofit fontScale="77500" lnSpcReduction="20000"/>
          </a:bodyPr>
          <a:lstStyle/>
          <a:p>
            <a:pPr indent="-457200">
              <a:buFont typeface="Arial" panose="020B0604020202020204" pitchFamily="34" charset="0"/>
              <a:buChar char="•"/>
            </a:pPr>
            <a:r>
              <a:rPr lang="en-US" sz="2400"/>
              <a:t>Support for </a:t>
            </a:r>
            <a:r>
              <a:rPr lang="en-US" sz="2400" err="1"/>
              <a:t>ROCm</a:t>
            </a:r>
            <a:r>
              <a:rPr lang="en-US" sz="2400"/>
              <a:t> 4.0, 5.1 in SE mode; 6.2 in FS mode</a:t>
            </a:r>
          </a:p>
          <a:p>
            <a:pPr indent="-457200">
              <a:buFont typeface="Arial" panose="020B0604020202020204" pitchFamily="34" charset="0"/>
              <a:buChar char="•"/>
            </a:pPr>
            <a:r>
              <a:rPr lang="en-US" sz="2400"/>
              <a:t>Support for Carrizo-class </a:t>
            </a:r>
            <a:r>
              <a:rPr lang="en-US" sz="2400" err="1"/>
              <a:t>dGPUs</a:t>
            </a:r>
            <a:r>
              <a:rPr lang="en-US" sz="2400"/>
              <a:t> (gfx803)</a:t>
            </a:r>
          </a:p>
          <a:p>
            <a:pPr indent="-457200">
              <a:buFont typeface="Arial" panose="020B0604020202020204" pitchFamily="34" charset="0"/>
              <a:buChar char="•"/>
            </a:pPr>
            <a:r>
              <a:rPr lang="en-US" sz="2400"/>
              <a:t>Support for Vega-class </a:t>
            </a:r>
            <a:r>
              <a:rPr lang="en-US" sz="2400" err="1"/>
              <a:t>dGPUs</a:t>
            </a:r>
            <a:r>
              <a:rPr lang="en-US" sz="2400"/>
              <a:t> &amp; APUs (gfx900, gfx902) and MI200/300 (gfx90a, gfx942) </a:t>
            </a:r>
            <a:r>
              <a:rPr lang="en-US" sz="2400" err="1"/>
              <a:t>dGPUs</a:t>
            </a:r>
            <a:endParaRPr lang="en-US" sz="2400"/>
          </a:p>
          <a:p>
            <a:pPr indent="-457200">
              <a:buFont typeface="Arial" panose="020B0604020202020204" pitchFamily="34" charset="0"/>
              <a:buChar char="•"/>
            </a:pPr>
            <a:r>
              <a:rPr lang="en-US" sz="2400"/>
              <a:t>Validated, publicly available, tested benchmarks [Bruce, et al. ISPASS’21 Best Paper Nom.]</a:t>
            </a:r>
          </a:p>
          <a:p>
            <a:pPr indent="-457200">
              <a:buFont typeface="Arial" panose="020B0604020202020204" pitchFamily="34" charset="0"/>
              <a:buChar char="•"/>
            </a:pPr>
            <a:r>
              <a:rPr lang="en-US" sz="2400"/>
              <a:t>More realistic GPU register file model, improved concurrency via dynamic register allocation and VRF schemes</a:t>
            </a:r>
          </a:p>
          <a:p>
            <a:pPr indent="-457200">
              <a:buFont typeface="Arial" panose="020B0604020202020204" pitchFamily="34" charset="0"/>
              <a:buChar char="•"/>
            </a:pPr>
            <a:r>
              <a:rPr lang="en-US" sz="2400"/>
              <a:t>Improved concurrency via better dependency management</a:t>
            </a:r>
          </a:p>
          <a:p>
            <a:pPr indent="-457200">
              <a:buFont typeface="Arial" panose="020B0604020202020204" pitchFamily="34" charset="0"/>
              <a:buChar char="•"/>
            </a:pPr>
            <a:r>
              <a:rPr lang="en-US" sz="2400"/>
              <a:t>CU masking support to run kernels on a subset of GPU resources</a:t>
            </a:r>
          </a:p>
          <a:p>
            <a:pPr indent="-457200">
              <a:buFont typeface="Arial" panose="020B0604020202020204" pitchFamily="34" charset="0"/>
              <a:buChar char="•"/>
            </a:pPr>
            <a:r>
              <a:rPr lang="en-US" sz="2400"/>
              <a:t>Extend BLAS support to use kernels that run on real devices [Roarty, et al. gem5 Wkshp‘20]</a:t>
            </a:r>
          </a:p>
          <a:p>
            <a:pPr indent="-457200">
              <a:buFont typeface="Arial" panose="020B0604020202020204" pitchFamily="34" charset="0"/>
              <a:buChar char="•"/>
            </a:pPr>
            <a:r>
              <a:rPr lang="en-US" sz="2400"/>
              <a:t>Multi-</a:t>
            </a:r>
            <a:r>
              <a:rPr lang="en-US" sz="2400" err="1"/>
              <a:t>chiplet</a:t>
            </a:r>
            <a:r>
              <a:rPr lang="en-US" sz="2400"/>
              <a:t> support – more representative of future GPUs [</a:t>
            </a:r>
            <a:r>
              <a:rPr lang="en-US" sz="2400" err="1"/>
              <a:t>Yogatama</a:t>
            </a:r>
            <a:r>
              <a:rPr lang="en-US" sz="2400"/>
              <a:t>, et al. gem5 Wkshp‘20]</a:t>
            </a:r>
          </a:p>
          <a:p>
            <a:pPr indent="-457200">
              <a:buFont typeface="Arial" panose="020B0604020202020204" pitchFamily="34" charset="0"/>
              <a:buChar char="•"/>
            </a:pPr>
            <a:r>
              <a:rPr lang="en-US" sz="2400"/>
              <a:t>Properly report device properties for (ML) programs that dynamically select kernels</a:t>
            </a:r>
          </a:p>
          <a:p>
            <a:pPr indent="-457200">
              <a:buFont typeface="Arial" panose="020B0604020202020204" pitchFamily="34" charset="0"/>
              <a:buChar char="•"/>
            </a:pPr>
            <a:r>
              <a:rPr lang="en-US" sz="2400"/>
              <a:t>Study various cache replacement policies in GPUs [Jia &amp; Sinclair gem5 Wkshp‘23]</a:t>
            </a:r>
          </a:p>
          <a:p>
            <a:pPr indent="-457200">
              <a:buFont typeface="Arial" panose="020B0604020202020204" pitchFamily="34" charset="0"/>
              <a:buChar char="•"/>
            </a:pPr>
            <a:r>
              <a:rPr lang="en-US" sz="2400"/>
              <a:t>…</a:t>
            </a:r>
          </a:p>
        </p:txBody>
      </p:sp>
      <p:sp>
        <p:nvSpPr>
          <p:cNvPr id="2" name="Google Shape;204;g3687d1c8fc2_3_46">
            <a:extLst>
              <a:ext uri="{FF2B5EF4-FFF2-40B4-BE49-F238E27FC236}">
                <a16:creationId xmlns:a16="http://schemas.microsoft.com/office/drawing/2014/main" id="{96CA4FE6-3587-82F0-52A1-6A56A70D6197}"/>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215</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
        <p:nvSpPr>
          <p:cNvPr id="3" name="Rectangle 2">
            <a:extLst>
              <a:ext uri="{FF2B5EF4-FFF2-40B4-BE49-F238E27FC236}">
                <a16:creationId xmlns:a16="http://schemas.microsoft.com/office/drawing/2014/main" id="{BD003890-7177-19B2-FC5D-A278E8D4C59D}"/>
              </a:ext>
            </a:extLst>
          </p:cNvPr>
          <p:cNvSpPr/>
          <p:nvPr/>
        </p:nvSpPr>
        <p:spPr>
          <a:xfrm>
            <a:off x="418263" y="6306065"/>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D67F00"/>
                </a:solidFill>
                <a:effectLst/>
                <a:uLnTx/>
                <a:uFillTx/>
                <a:latin typeface="Arial"/>
                <a:ea typeface="+mn-ea"/>
                <a:cs typeface="+mn-cs"/>
                <a:sym typeface="Arial"/>
              </a:rPr>
              <a:t>Significant effort to model modern systems with high fidelity </a:t>
            </a:r>
          </a:p>
        </p:txBody>
      </p:sp>
    </p:spTree>
    <p:extLst>
      <p:ext uri="{BB962C8B-B14F-4D97-AF65-F5344CB8AC3E}">
        <p14:creationId xmlns:p14="http://schemas.microsoft.com/office/powerpoint/2010/main" val="136832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6.xml><?xml version="1.0" encoding="utf-8"?>
<p:sld xmlns:a="http://schemas.openxmlformats.org/drawingml/2006/main" xmlns:r="http://schemas.openxmlformats.org/officeDocument/2006/relationships" xmlns:p="http://schemas.openxmlformats.org/presentationml/2006/main" show="0">
  <p:cSld>
    <p:spTree>
      <p:nvGrpSpPr>
        <p:cNvPr id="1" name="Shape 272"/>
        <p:cNvGrpSpPr/>
        <p:nvPr/>
      </p:nvGrpSpPr>
      <p:grpSpPr>
        <a:xfrm>
          <a:off x="0" y="0"/>
          <a:ext cx="0" cy="0"/>
          <a:chOff x="0" y="0"/>
          <a:chExt cx="0" cy="0"/>
        </a:xfrm>
      </p:grpSpPr>
      <p:sp>
        <p:nvSpPr>
          <p:cNvPr id="273" name="Google Shape;273;g3685404dd5e_1_138"/>
          <p:cNvSpPr txBox="1">
            <a:spLocks noGrp="1"/>
          </p:cNvSpPr>
          <p:nvPr>
            <p:ph type="title"/>
          </p:nvPr>
        </p:nvSpPr>
        <p:spPr>
          <a:xfrm>
            <a:off x="609599" y="100779"/>
            <a:ext cx="10971216" cy="1143001"/>
          </a:xfrm>
          <a:prstGeom prst="rect">
            <a:avLst/>
          </a:prstGeom>
          <a:noFill/>
          <a:ln>
            <a:noFill/>
          </a:ln>
        </p:spPr>
        <p:txBody>
          <a:bodyPr spcFirstLastPara="1" wrap="square" lIns="0" tIns="0" rIns="0" bIns="0" anchor="ctr" anchorCtr="0">
            <a:normAutofit/>
          </a:bodyPr>
          <a:lstStyle/>
          <a:p>
            <a:pPr marL="0" lvl="0" indent="0" algn="ctr" rtl="0">
              <a:lnSpc>
                <a:spcPct val="93000"/>
              </a:lnSpc>
              <a:spcBef>
                <a:spcPts val="0"/>
              </a:spcBef>
              <a:spcAft>
                <a:spcPts val="0"/>
              </a:spcAft>
              <a:buClr>
                <a:srgbClr val="000000"/>
              </a:buClr>
              <a:buSzPts val="4400"/>
              <a:buFont typeface="Arial"/>
              <a:buNone/>
            </a:pPr>
            <a:endParaRPr sz="4400" b="0" i="0" u="none" strike="noStrike" cap="none">
              <a:solidFill>
                <a:srgbClr val="000000"/>
              </a:solidFill>
              <a:latin typeface="Arial"/>
              <a:ea typeface="Arial"/>
              <a:cs typeface="Arial"/>
              <a:sym typeface="Arial"/>
            </a:endParaRPr>
          </a:p>
        </p:txBody>
      </p:sp>
      <p:sp>
        <p:nvSpPr>
          <p:cNvPr id="274" name="Google Shape;274;g3685404dd5e_1_138"/>
          <p:cNvSpPr txBox="1">
            <a:spLocks noGrp="1"/>
          </p:cNvSpPr>
          <p:nvPr>
            <p:ph type="body" idx="1"/>
          </p:nvPr>
        </p:nvSpPr>
        <p:spPr>
          <a:xfrm>
            <a:off x="609600" y="1604961"/>
            <a:ext cx="5408613" cy="3975103"/>
          </a:xfrm>
          <a:prstGeom prst="rect">
            <a:avLst/>
          </a:prstGeom>
          <a:noFill/>
          <a:ln>
            <a:noFill/>
          </a:ln>
        </p:spPr>
        <p:txBody>
          <a:bodyPr spcFirstLastPara="1" wrap="square" lIns="0" tIns="0" rIns="0" bIns="0" anchor="t" anchorCtr="0">
            <a:normAutofit lnSpcReduction="10000"/>
          </a:bodyPr>
          <a:lstStyle/>
          <a:p>
            <a:pPr marL="0" lvl="0" indent="0" algn="l" rtl="0">
              <a:lnSpc>
                <a:spcPct val="100000"/>
              </a:lnSpc>
              <a:spcBef>
                <a:spcPts val="0"/>
              </a:spcBef>
              <a:spcAft>
                <a:spcPts val="0"/>
              </a:spcAft>
              <a:buClr>
                <a:srgbClr val="C99CC6"/>
              </a:buClr>
              <a:buSzPts val="2752"/>
              <a:buFont typeface="Arial"/>
              <a:buNone/>
            </a:pPr>
            <a:r>
              <a:rPr lang="en-US" sz="2752">
                <a:solidFill>
                  <a:srgbClr val="C99CC6"/>
                </a:solidFill>
              </a:rPr>
              <a:t>import</a:t>
            </a:r>
            <a:r>
              <a:rPr lang="en-US" sz="1204">
                <a:solidFill>
                  <a:srgbClr val="D4D4D4"/>
                </a:solidFill>
                <a:latin typeface="Courier"/>
                <a:ea typeface="Courier"/>
                <a:cs typeface="Courier"/>
                <a:sym typeface="Courier"/>
              </a:rPr>
              <a:t> matplotlib.pyplot </a:t>
            </a:r>
            <a:r>
              <a:rPr lang="en-US" sz="2752">
                <a:solidFill>
                  <a:srgbClr val="C99CC6"/>
                </a:solidFill>
              </a:rPr>
              <a:t>as</a:t>
            </a:r>
            <a:r>
              <a:rPr lang="en-US" sz="1204">
                <a:solidFill>
                  <a:srgbClr val="D4D4D4"/>
                </a:solidFill>
                <a:latin typeface="Courier"/>
                <a:ea typeface="Courier"/>
                <a:cs typeface="Courier"/>
                <a:sym typeface="Courier"/>
              </a:rPr>
              <a:t> plt</a:t>
            </a:r>
            <a:endParaRPr sz="1204">
              <a:solidFill>
                <a:srgbClr val="D4D4D4"/>
              </a:solidFill>
              <a:latin typeface="Courier"/>
              <a:ea typeface="Courier"/>
              <a:cs typeface="Courier"/>
              <a:sym typeface="Courier"/>
            </a:endParaRPr>
          </a:p>
          <a:p>
            <a:pPr marL="0" lvl="0" indent="0" algn="l" rtl="0">
              <a:lnSpc>
                <a:spcPct val="100000"/>
              </a:lnSpc>
              <a:spcBef>
                <a:spcPts val="0"/>
              </a:spcBef>
              <a:spcAft>
                <a:spcPts val="0"/>
              </a:spcAft>
              <a:buClr>
                <a:srgbClr val="C99CC6"/>
              </a:buClr>
              <a:buSzPts val="2752"/>
              <a:buFont typeface="Arial"/>
              <a:buNone/>
            </a:pPr>
            <a:r>
              <a:rPr lang="en-US" sz="2752">
                <a:solidFill>
                  <a:srgbClr val="C99CC6"/>
                </a:solidFill>
              </a:rPr>
              <a:t>import</a:t>
            </a:r>
            <a:r>
              <a:rPr lang="en-US" sz="1204">
                <a:solidFill>
                  <a:srgbClr val="D4D4D4"/>
                </a:solidFill>
                <a:latin typeface="Courier"/>
                <a:ea typeface="Courier"/>
                <a:cs typeface="Courier"/>
                <a:sym typeface="Courier"/>
              </a:rPr>
              <a:t> numpy </a:t>
            </a:r>
            <a:r>
              <a:rPr lang="en-US" sz="2752">
                <a:solidFill>
                  <a:srgbClr val="C99CC6"/>
                </a:solidFill>
              </a:rPr>
              <a:t>as</a:t>
            </a:r>
            <a:r>
              <a:rPr lang="en-US" sz="1204">
                <a:solidFill>
                  <a:srgbClr val="D4D4D4"/>
                </a:solidFill>
                <a:latin typeface="Courier"/>
                <a:ea typeface="Courier"/>
                <a:cs typeface="Courier"/>
                <a:sym typeface="Courier"/>
              </a:rPr>
              <a:t> np</a:t>
            </a:r>
            <a:endParaRPr sz="1204">
              <a:solidFill>
                <a:srgbClr val="D4D4D4"/>
              </a:solidFill>
              <a:latin typeface="Courier"/>
              <a:ea typeface="Courier"/>
              <a:cs typeface="Courier"/>
              <a:sym typeface="Courier"/>
            </a:endParaRPr>
          </a:p>
          <a:p>
            <a:pPr marL="0" lvl="0" indent="0" algn="l" rtl="0">
              <a:lnSpc>
                <a:spcPct val="100000"/>
              </a:lnSpc>
              <a:spcBef>
                <a:spcPts val="0"/>
              </a:spcBef>
              <a:spcAft>
                <a:spcPts val="0"/>
              </a:spcAft>
              <a:buClr>
                <a:srgbClr val="000000"/>
              </a:buClr>
              <a:buSzPts val="1204"/>
              <a:buFont typeface="Arial"/>
              <a:buNone/>
            </a:pPr>
            <a:endParaRPr sz="1204">
              <a:solidFill>
                <a:srgbClr val="D4D4D4"/>
              </a:solidFill>
              <a:latin typeface="Courier"/>
              <a:ea typeface="Courier"/>
              <a:cs typeface="Courier"/>
              <a:sym typeface="Courier"/>
            </a:endParaRPr>
          </a:p>
          <a:p>
            <a:pPr marL="0" lvl="0" indent="0" algn="l" rtl="0">
              <a:lnSpc>
                <a:spcPct val="100000"/>
              </a:lnSpc>
              <a:spcBef>
                <a:spcPts val="0"/>
              </a:spcBef>
              <a:spcAft>
                <a:spcPts val="0"/>
              </a:spcAft>
              <a:buClr>
                <a:srgbClr val="D4D4D4"/>
              </a:buClr>
              <a:buSzPts val="1204"/>
              <a:buFont typeface="Courier"/>
              <a:buNone/>
            </a:pPr>
            <a:r>
              <a:rPr lang="en-US" sz="1204">
                <a:solidFill>
                  <a:srgbClr val="D4D4D4"/>
                </a:solidFill>
                <a:latin typeface="Courier"/>
                <a:ea typeface="Courier"/>
                <a:cs typeface="Courier"/>
                <a:sym typeface="Courier"/>
              </a:rPr>
              <a:t>x = np.array</a:t>
            </a:r>
            <a:r>
              <a:rPr lang="en-US" sz="2752">
                <a:solidFill>
                  <a:srgbClr val="DCDCDC"/>
                </a:solidFill>
                <a:latin typeface="Arial"/>
                <a:ea typeface="Arial"/>
                <a:cs typeface="Arial"/>
                <a:sym typeface="Arial"/>
              </a:rPr>
              <a:t>([</a:t>
            </a:r>
            <a:r>
              <a:rPr lang="en-US" sz="2752">
                <a:solidFill>
                  <a:srgbClr val="CE9178"/>
                </a:solidFill>
                <a:latin typeface="Arial"/>
                <a:ea typeface="Arial"/>
                <a:cs typeface="Arial"/>
                <a:sym typeface="Arial"/>
              </a:rPr>
              <a:t>"Base"</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CE9178"/>
                </a:solidFill>
                <a:latin typeface="Arial"/>
                <a:ea typeface="Arial"/>
                <a:cs typeface="Arial"/>
                <a:sym typeface="Arial"/>
              </a:rPr>
              <a:t>"+HBMCtrl"</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CE9178"/>
                </a:solidFill>
                <a:latin typeface="Arial"/>
                <a:ea typeface="Arial"/>
                <a:cs typeface="Arial"/>
                <a:sym typeface="Arial"/>
              </a:rPr>
              <a:t>"+TLB"</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CE9178"/>
                </a:solidFill>
                <a:latin typeface="Arial"/>
                <a:ea typeface="Arial"/>
                <a:cs typeface="Arial"/>
                <a:sym typeface="Arial"/>
              </a:rPr>
              <a:t>"+PWC"</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CE9178"/>
                </a:solidFill>
                <a:latin typeface="Arial"/>
                <a:ea typeface="Arial"/>
                <a:cs typeface="Arial"/>
                <a:sym typeface="Arial"/>
              </a:rPr>
              <a:t>"Target"</a:t>
            </a:r>
            <a:r>
              <a:rPr lang="en-US" sz="2752">
                <a:solidFill>
                  <a:srgbClr val="DCDCDC"/>
                </a:solidFill>
                <a:latin typeface="Arial"/>
                <a:ea typeface="Arial"/>
                <a:cs typeface="Arial"/>
                <a:sym typeface="Arial"/>
              </a:rPr>
              <a:t>])</a:t>
            </a:r>
            <a:endParaRPr sz="2752">
              <a:solidFill>
                <a:srgbClr val="DCDCDC"/>
              </a:solidFill>
              <a:latin typeface="Arial"/>
              <a:ea typeface="Arial"/>
              <a:cs typeface="Arial"/>
              <a:sym typeface="Arial"/>
            </a:endParaRPr>
          </a:p>
          <a:p>
            <a:pPr marL="0" lvl="0" indent="0" algn="l" rtl="0">
              <a:lnSpc>
                <a:spcPct val="100000"/>
              </a:lnSpc>
              <a:spcBef>
                <a:spcPts val="0"/>
              </a:spcBef>
              <a:spcAft>
                <a:spcPts val="0"/>
              </a:spcAft>
              <a:buClr>
                <a:srgbClr val="D4D4D4"/>
              </a:buClr>
              <a:buSzPts val="1204"/>
              <a:buFont typeface="Courier"/>
              <a:buNone/>
            </a:pPr>
            <a:r>
              <a:rPr lang="en-US" sz="1204">
                <a:solidFill>
                  <a:srgbClr val="D4D4D4"/>
                </a:solidFill>
                <a:latin typeface="Courier"/>
                <a:ea typeface="Courier"/>
                <a:cs typeface="Courier"/>
                <a:sym typeface="Courier"/>
              </a:rPr>
              <a:t>y = np.array</a:t>
            </a:r>
            <a:r>
              <a:rPr lang="en-US" sz="2752">
                <a:solidFill>
                  <a:srgbClr val="DCDCDC"/>
                </a:solidFill>
                <a:latin typeface="Arial"/>
                <a:ea typeface="Arial"/>
                <a:cs typeface="Arial"/>
                <a:sym typeface="Arial"/>
              </a:rPr>
              <a:t>([</a:t>
            </a:r>
            <a:r>
              <a:rPr lang="en-US" sz="2752">
                <a:solidFill>
                  <a:srgbClr val="B5CEA8"/>
                </a:solidFill>
                <a:latin typeface="Arial"/>
                <a:ea typeface="Arial"/>
                <a:cs typeface="Arial"/>
                <a:sym typeface="Arial"/>
              </a:rPr>
              <a:t>153</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B5CEA8"/>
                </a:solidFill>
                <a:latin typeface="Arial"/>
                <a:ea typeface="Arial"/>
                <a:cs typeface="Arial"/>
                <a:sym typeface="Arial"/>
              </a:rPr>
              <a:t>166</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B5CEA8"/>
                </a:solidFill>
                <a:latin typeface="Arial"/>
                <a:ea typeface="Arial"/>
                <a:cs typeface="Arial"/>
                <a:sym typeface="Arial"/>
              </a:rPr>
              <a:t>302</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B5CEA8"/>
                </a:solidFill>
                <a:latin typeface="Arial"/>
                <a:ea typeface="Arial"/>
                <a:cs typeface="Arial"/>
                <a:sym typeface="Arial"/>
              </a:rPr>
              <a:t>341</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 </a:t>
            </a:r>
            <a:r>
              <a:rPr lang="en-US" sz="2752">
                <a:solidFill>
                  <a:srgbClr val="B5CEA8"/>
                </a:solidFill>
                <a:latin typeface="Arial"/>
                <a:ea typeface="Arial"/>
                <a:cs typeface="Arial"/>
                <a:sym typeface="Arial"/>
              </a:rPr>
              <a:t>1223</a:t>
            </a:r>
            <a:r>
              <a:rPr lang="en-US" sz="2752">
                <a:solidFill>
                  <a:srgbClr val="DCDCDC"/>
                </a:solidFill>
                <a:latin typeface="Arial"/>
                <a:ea typeface="Arial"/>
                <a:cs typeface="Arial"/>
                <a:sym typeface="Arial"/>
              </a:rPr>
              <a:t>])</a:t>
            </a:r>
            <a:endParaRPr sz="2752">
              <a:solidFill>
                <a:srgbClr val="DCDCDC"/>
              </a:solidFill>
              <a:latin typeface="Arial"/>
              <a:ea typeface="Arial"/>
              <a:cs typeface="Arial"/>
              <a:sym typeface="Arial"/>
            </a:endParaRPr>
          </a:p>
          <a:p>
            <a:pPr marL="0" lvl="0" indent="0" algn="l" rtl="0">
              <a:lnSpc>
                <a:spcPct val="100000"/>
              </a:lnSpc>
              <a:spcBef>
                <a:spcPts val="0"/>
              </a:spcBef>
              <a:spcAft>
                <a:spcPts val="0"/>
              </a:spcAft>
              <a:buClr>
                <a:srgbClr val="000000"/>
              </a:buClr>
              <a:buSzPts val="3200"/>
              <a:buFont typeface="Arial"/>
              <a:buNone/>
            </a:pPr>
            <a:endParaRPr>
              <a:solidFill>
                <a:srgbClr val="DCDCDC"/>
              </a:solidFill>
            </a:endParaRPr>
          </a:p>
          <a:p>
            <a:pPr marL="0" lvl="0" indent="0" algn="l" rtl="0">
              <a:lnSpc>
                <a:spcPct val="100000"/>
              </a:lnSpc>
              <a:spcBef>
                <a:spcPts val="0"/>
              </a:spcBef>
              <a:spcAft>
                <a:spcPts val="0"/>
              </a:spcAft>
              <a:buClr>
                <a:srgbClr val="D4D4D4"/>
              </a:buClr>
              <a:buSzPts val="2752"/>
              <a:buFont typeface="Arial"/>
              <a:buNone/>
            </a:pPr>
            <a:r>
              <a:rPr lang="en-US" sz="2752">
                <a:solidFill>
                  <a:srgbClr val="D4D4D4"/>
                </a:solidFill>
              </a:rPr>
              <a:t>plt.ylabel</a:t>
            </a:r>
            <a:r>
              <a:rPr lang="en-US">
                <a:solidFill>
                  <a:srgbClr val="DCDCDC"/>
                </a:solidFill>
              </a:rPr>
              <a:t>(</a:t>
            </a:r>
            <a:r>
              <a:rPr lang="en-US" sz="1204">
                <a:solidFill>
                  <a:srgbClr val="CE9178"/>
                </a:solidFill>
                <a:latin typeface="Courier"/>
                <a:ea typeface="Courier"/>
                <a:cs typeface="Courier"/>
                <a:sym typeface="Courier"/>
              </a:rPr>
              <a:t>"Mem Bandwidth(GB/s)"</a:t>
            </a:r>
            <a:r>
              <a:rPr lang="en-US">
                <a:solidFill>
                  <a:srgbClr val="DCDCDC"/>
                </a:solidFill>
              </a:rPr>
              <a:t>)</a:t>
            </a:r>
            <a:endParaRPr/>
          </a:p>
          <a:p>
            <a:pPr marL="0" lvl="0" indent="0" algn="l" rtl="0">
              <a:lnSpc>
                <a:spcPct val="100000"/>
              </a:lnSpc>
              <a:spcBef>
                <a:spcPts val="0"/>
              </a:spcBef>
              <a:spcAft>
                <a:spcPts val="0"/>
              </a:spcAft>
              <a:buClr>
                <a:srgbClr val="D4D4D4"/>
              </a:buClr>
              <a:buSzPts val="1204"/>
              <a:buFont typeface="Courier"/>
              <a:buNone/>
            </a:pPr>
            <a:r>
              <a:rPr lang="en-US" sz="1204">
                <a:solidFill>
                  <a:srgbClr val="D4D4D4"/>
                </a:solidFill>
                <a:latin typeface="Courier"/>
                <a:ea typeface="Courier"/>
                <a:cs typeface="Courier"/>
                <a:sym typeface="Courier"/>
              </a:rPr>
              <a:t>plt.bar</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x</a:t>
            </a:r>
            <a:r>
              <a:rPr lang="en-US" sz="2752">
                <a:solidFill>
                  <a:srgbClr val="DCDCDC"/>
                </a:solidFill>
                <a:latin typeface="Arial"/>
                <a:ea typeface="Arial"/>
                <a:cs typeface="Arial"/>
                <a:sym typeface="Arial"/>
              </a:rPr>
              <a:t>,</a:t>
            </a:r>
            <a:r>
              <a:rPr lang="en-US" sz="1204">
                <a:solidFill>
                  <a:srgbClr val="D4D4D4"/>
                </a:solidFill>
                <a:latin typeface="Courier"/>
                <a:ea typeface="Courier"/>
                <a:cs typeface="Courier"/>
                <a:sym typeface="Courier"/>
              </a:rPr>
              <a:t>y</a:t>
            </a:r>
            <a:r>
              <a:rPr lang="en-US" sz="2752">
                <a:solidFill>
                  <a:srgbClr val="DCDCDC"/>
                </a:solidFill>
                <a:latin typeface="Arial"/>
                <a:ea typeface="Arial"/>
                <a:cs typeface="Arial"/>
                <a:sym typeface="Arial"/>
              </a:rPr>
              <a:t>)</a:t>
            </a:r>
            <a:endParaRPr sz="2752">
              <a:solidFill>
                <a:srgbClr val="DCDCDC"/>
              </a:solidFill>
              <a:latin typeface="Arial"/>
              <a:ea typeface="Arial"/>
              <a:cs typeface="Arial"/>
              <a:sym typeface="Arial"/>
            </a:endParaRPr>
          </a:p>
          <a:p>
            <a:pPr marL="0" lvl="0" indent="0" algn="l" rtl="0">
              <a:lnSpc>
                <a:spcPct val="100000"/>
              </a:lnSpc>
              <a:spcBef>
                <a:spcPts val="0"/>
              </a:spcBef>
              <a:spcAft>
                <a:spcPts val="0"/>
              </a:spcAft>
              <a:buClr>
                <a:srgbClr val="D4D4D4"/>
              </a:buClr>
              <a:buSzPts val="1204"/>
              <a:buFont typeface="Courier"/>
              <a:buNone/>
            </a:pPr>
            <a:r>
              <a:rPr lang="en-US" sz="1204">
                <a:solidFill>
                  <a:srgbClr val="D4D4D4"/>
                </a:solidFill>
                <a:latin typeface="Courier"/>
                <a:ea typeface="Courier"/>
                <a:cs typeface="Courier"/>
                <a:sym typeface="Courier"/>
              </a:rPr>
              <a:t>plt.show</a:t>
            </a:r>
            <a:r>
              <a:rPr lang="en-US" sz="2752">
                <a:solidFill>
                  <a:srgbClr val="DCDCDC"/>
                </a:solidFill>
                <a:latin typeface="Arial"/>
                <a:ea typeface="Arial"/>
                <a:cs typeface="Arial"/>
                <a:sym typeface="Arial"/>
              </a:rPr>
              <a:t>()</a:t>
            </a:r>
            <a:endParaRPr/>
          </a:p>
        </p:txBody>
      </p:sp>
      <p:sp>
        <p:nvSpPr>
          <p:cNvPr id="2" name="Google Shape;204;g3687d1c8fc2_3_46">
            <a:extLst>
              <a:ext uri="{FF2B5EF4-FFF2-40B4-BE49-F238E27FC236}">
                <a16:creationId xmlns:a16="http://schemas.microsoft.com/office/drawing/2014/main" id="{E6549206-E764-0FE4-DA88-70C22BE330F5}"/>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216</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1F2B9E-5BB0-4DD4-FCAD-B35BEE852BB3}"/>
              </a:ext>
            </a:extLst>
          </p:cNvPr>
          <p:cNvSpPr>
            <a:spLocks noGrp="1"/>
          </p:cNvSpPr>
          <p:nvPr>
            <p:ph type="title"/>
          </p:nvPr>
        </p:nvSpPr>
        <p:spPr/>
        <p:txBody>
          <a:bodyPr/>
          <a:lstStyle/>
          <a:p>
            <a:r>
              <a:rPr lang="en-US"/>
              <a:t>gem5’s GPU Simulation Modes</a:t>
            </a:r>
          </a:p>
        </p:txBody>
      </p:sp>
      <p:sp>
        <p:nvSpPr>
          <p:cNvPr id="5" name="Text Placeholder 4">
            <a:extLst>
              <a:ext uri="{FF2B5EF4-FFF2-40B4-BE49-F238E27FC236}">
                <a16:creationId xmlns:a16="http://schemas.microsoft.com/office/drawing/2014/main" id="{9D01D015-24B0-8A6F-B4E9-614D8EA3020D}"/>
              </a:ext>
            </a:extLst>
          </p:cNvPr>
          <p:cNvSpPr>
            <a:spLocks noGrp="1"/>
          </p:cNvSpPr>
          <p:nvPr>
            <p:ph type="body" idx="1"/>
          </p:nvPr>
        </p:nvSpPr>
        <p:spPr>
          <a:xfrm>
            <a:off x="609600" y="1250899"/>
            <a:ext cx="10971215" cy="5156163"/>
          </a:xfrm>
        </p:spPr>
        <p:txBody>
          <a:bodyPr>
            <a:normAutofit fontScale="92500" lnSpcReduction="20000"/>
          </a:bodyPr>
          <a:lstStyle/>
          <a:p>
            <a:pPr marL="285750" indent="-285750">
              <a:buFont typeface="Arial" panose="020B0604020202020204" pitchFamily="34" charset="0"/>
              <a:buChar char="•"/>
            </a:pPr>
            <a:r>
              <a:rPr lang="en-US" sz="2400"/>
              <a:t>AMD GPUs: </a:t>
            </a:r>
            <a:r>
              <a:rPr lang="en-US" sz="2400" err="1"/>
              <a:t>ROCm</a:t>
            </a:r>
            <a:r>
              <a:rPr lang="en-US" sz="2400"/>
              <a:t> stack to interface with CPU(s)</a:t>
            </a:r>
          </a:p>
          <a:p>
            <a:pPr marL="285750" indent="-285750">
              <a:buFont typeface="Arial" panose="020B0604020202020204" pitchFamily="34" charset="0"/>
              <a:buChar char="•"/>
            </a:pPr>
            <a:r>
              <a:rPr lang="en-US" sz="2400" err="1"/>
              <a:t>ROCm</a:t>
            </a:r>
            <a:r>
              <a:rPr lang="en-US" sz="2400"/>
              <a:t> stack:</a:t>
            </a:r>
          </a:p>
          <a:p>
            <a:pPr marL="514350" lvl="1" indent="-285750">
              <a:buFont typeface="Arial" panose="020B0604020202020204" pitchFamily="34" charset="0"/>
              <a:buChar char="•"/>
            </a:pPr>
            <a:r>
              <a:rPr lang="en-US" sz="2200"/>
              <a:t>Runtime layer – </a:t>
            </a:r>
            <a:r>
              <a:rPr lang="en-US" sz="2200" err="1"/>
              <a:t>ROCr</a:t>
            </a:r>
            <a:endParaRPr lang="en-US" sz="2200"/>
          </a:p>
          <a:p>
            <a:pPr marL="514350" lvl="1" indent="-285750">
              <a:buFont typeface="Arial" panose="020B0604020202020204" pitchFamily="34" charset="0"/>
              <a:buChar char="•"/>
            </a:pPr>
            <a:r>
              <a:rPr lang="en-US" sz="2200" err="1"/>
              <a:t>Thunk</a:t>
            </a:r>
            <a:r>
              <a:rPr lang="en-US" sz="2200"/>
              <a:t> (user-space driver) – ROCt</a:t>
            </a:r>
          </a:p>
          <a:p>
            <a:pPr marL="514350" lvl="1" indent="-285750">
              <a:buFont typeface="Arial" panose="020B0604020202020204" pitchFamily="34" charset="0"/>
              <a:buChar char="•"/>
            </a:pPr>
            <a:r>
              <a:rPr lang="en-US" sz="2200"/>
              <a:t>Kernel fusion driver (KFD) – </a:t>
            </a:r>
            <a:r>
              <a:rPr lang="en-US" sz="2200" err="1"/>
              <a:t>ROCk</a:t>
            </a:r>
            <a:r>
              <a:rPr lang="en-US" sz="2200"/>
              <a:t> (in Linux)</a:t>
            </a:r>
          </a:p>
          <a:p>
            <a:pPr marL="514350" lvl="1" indent="-285750">
              <a:buFont typeface="Arial" panose="020B0604020202020204" pitchFamily="34" charset="0"/>
              <a:buChar char="•"/>
            </a:pPr>
            <a:r>
              <a:rPr lang="en-US" sz="2200" err="1"/>
              <a:t>MIOpen</a:t>
            </a:r>
            <a:r>
              <a:rPr lang="en-US" sz="2200"/>
              <a:t> – Machine intelligence (MI/ML) library</a:t>
            </a:r>
          </a:p>
          <a:p>
            <a:pPr marL="514350" lvl="1" indent="-285750">
              <a:buFont typeface="Arial" panose="020B0604020202020204" pitchFamily="34" charset="0"/>
              <a:buChar char="•"/>
            </a:pPr>
            <a:r>
              <a:rPr lang="en-US" sz="2200" err="1"/>
              <a:t>rocBLAS</a:t>
            </a:r>
            <a:r>
              <a:rPr lang="en-US" sz="2200"/>
              <a:t> – BLAS (e.g., GEMMs) library</a:t>
            </a:r>
          </a:p>
          <a:p>
            <a:pPr marL="514350" lvl="1" indent="-285750">
              <a:buFont typeface="Arial" panose="020B0604020202020204" pitchFamily="34" charset="0"/>
              <a:buChar char="•"/>
            </a:pPr>
            <a:r>
              <a:rPr lang="en-US" sz="2200"/>
              <a:t>HIP (LLVM backend, clang frontend)</a:t>
            </a:r>
          </a:p>
          <a:p>
            <a:pPr marL="285750" indent="-285750">
              <a:buFont typeface="Arial" panose="020B0604020202020204" pitchFamily="34" charset="0"/>
              <a:buChar char="•"/>
            </a:pPr>
            <a:r>
              <a:rPr lang="en-US" sz="2400" err="1"/>
              <a:t>Syscall</a:t>
            </a:r>
            <a:r>
              <a:rPr lang="en-US" sz="2400"/>
              <a:t> emulation (SE) mode:</a:t>
            </a:r>
          </a:p>
          <a:p>
            <a:pPr marL="514350" lvl="1" indent="-285750">
              <a:buFont typeface="Arial" panose="020B0604020202020204" pitchFamily="34" charset="0"/>
              <a:buChar char="•"/>
            </a:pPr>
            <a:r>
              <a:rPr lang="en-US" sz="2200"/>
              <a:t>Simulate all except </a:t>
            </a:r>
            <a:r>
              <a:rPr lang="en-US" sz="2200" err="1"/>
              <a:t>ROCk</a:t>
            </a:r>
            <a:r>
              <a:rPr lang="en-US" sz="2200"/>
              <a:t>, which gem5 emulates via docker</a:t>
            </a:r>
          </a:p>
          <a:p>
            <a:pPr marL="285750" indent="-285750">
              <a:buFont typeface="Arial" panose="020B0604020202020204" pitchFamily="34" charset="0"/>
              <a:buChar char="•"/>
            </a:pPr>
            <a:r>
              <a:rPr lang="en-US" sz="2400"/>
              <a:t>Full system (FS) model:</a:t>
            </a:r>
          </a:p>
          <a:p>
            <a:pPr marL="514350" lvl="1" indent="-285750">
              <a:buFont typeface="Arial" panose="020B0604020202020204" pitchFamily="34" charset="0"/>
              <a:buChar char="•"/>
            </a:pPr>
            <a:r>
              <a:rPr lang="en-US" sz="2200"/>
              <a:t>Simulated disk image containing entire </a:t>
            </a:r>
            <a:r>
              <a:rPr lang="en-US" sz="2200" err="1"/>
              <a:t>ROCm</a:t>
            </a:r>
            <a:r>
              <a:rPr lang="en-US" sz="2200"/>
              <a:t> stack – </a:t>
            </a:r>
            <a:r>
              <a:rPr lang="en-US" sz="2200">
                <a:solidFill>
                  <a:srgbClr val="E15310"/>
                </a:solidFill>
              </a:rPr>
              <a:t>great for deep co-design</a:t>
            </a:r>
          </a:p>
          <a:p>
            <a:endParaRPr lang="en-US"/>
          </a:p>
        </p:txBody>
      </p:sp>
      <p:sp>
        <p:nvSpPr>
          <p:cNvPr id="8" name="Google Shape;204;g3687d1c8fc2_3_46">
            <a:extLst>
              <a:ext uri="{FF2B5EF4-FFF2-40B4-BE49-F238E27FC236}">
                <a16:creationId xmlns:a16="http://schemas.microsoft.com/office/drawing/2014/main" id="{697E4F90-9AFB-AA9B-6C77-81CBB5DC741C}"/>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217</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537633818"/>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2AF4DD-0BEE-748E-678A-464C8FC9B8AD}"/>
              </a:ext>
            </a:extLst>
          </p:cNvPr>
          <p:cNvSpPr>
            <a:spLocks noGrp="1"/>
          </p:cNvSpPr>
          <p:nvPr>
            <p:ph type="title"/>
          </p:nvPr>
        </p:nvSpPr>
        <p:spPr>
          <a:xfrm>
            <a:off x="609600" y="107898"/>
            <a:ext cx="11246285" cy="1143001"/>
          </a:xfrm>
        </p:spPr>
        <p:txBody>
          <a:bodyPr>
            <a:normAutofit fontScale="90000"/>
          </a:bodyPr>
          <a:lstStyle/>
          <a:p>
            <a:r>
              <a:rPr lang="en-US"/>
              <a:t>gem5 CPU-GPU SE Mode: Modern App Support</a:t>
            </a:r>
          </a:p>
        </p:txBody>
      </p:sp>
      <p:sp>
        <p:nvSpPr>
          <p:cNvPr id="6" name="Oval 5">
            <a:extLst>
              <a:ext uri="{FF2B5EF4-FFF2-40B4-BE49-F238E27FC236}">
                <a16:creationId xmlns:a16="http://schemas.microsoft.com/office/drawing/2014/main" id="{A9619C76-CDA1-03A5-F797-8289EC4FFC3B}"/>
              </a:ext>
            </a:extLst>
          </p:cNvPr>
          <p:cNvSpPr/>
          <p:nvPr/>
        </p:nvSpPr>
        <p:spPr>
          <a:xfrm>
            <a:off x="420457" y="2708991"/>
            <a:ext cx="4102536" cy="1571077"/>
          </a:xfrm>
          <a:prstGeom prst="ellipse">
            <a:avLst/>
          </a:prstGeom>
          <a:solidFill>
            <a:sysClr val="window" lastClr="FFFFFF"/>
          </a:solidFill>
          <a:ln w="12700" cap="flat" cmpd="sng" algn="ctr">
            <a:solidFill>
              <a:srgbClr val="205D9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F2E4C"/>
              </a:solidFill>
              <a:effectLst/>
              <a:uLnTx/>
              <a:uFillTx/>
              <a:latin typeface="Abadi MT Std"/>
              <a:ea typeface="+mn-ea"/>
              <a:cs typeface="Arial"/>
              <a:sym typeface="Arial"/>
            </a:endParaRPr>
          </a:p>
        </p:txBody>
      </p:sp>
      <p:pic>
        <p:nvPicPr>
          <p:cNvPr id="7" name="Content Placeholder 6">
            <a:extLst>
              <a:ext uri="{FF2B5EF4-FFF2-40B4-BE49-F238E27FC236}">
                <a16:creationId xmlns:a16="http://schemas.microsoft.com/office/drawing/2014/main" id="{F08E3904-D39C-F14E-DADA-ED3A2908BAE3}"/>
              </a:ext>
            </a:extLst>
          </p:cNvPr>
          <p:cNvPicPr>
            <a:picLocks noChangeAspect="1"/>
          </p:cNvPicPr>
          <p:nvPr/>
        </p:nvPicPr>
        <p:blipFill>
          <a:blip r:embed="rId2"/>
          <a:stretch>
            <a:fillRect/>
          </a:stretch>
        </p:blipFill>
        <p:spPr>
          <a:xfrm>
            <a:off x="2230221" y="1271367"/>
            <a:ext cx="8636992" cy="4446587"/>
          </a:xfrm>
          <a:prstGeom prst="rect">
            <a:avLst/>
          </a:prstGeom>
        </p:spPr>
      </p:pic>
      <p:sp>
        <p:nvSpPr>
          <p:cNvPr id="8" name="TextBox 7">
            <a:extLst>
              <a:ext uri="{FF2B5EF4-FFF2-40B4-BE49-F238E27FC236}">
                <a16:creationId xmlns:a16="http://schemas.microsoft.com/office/drawing/2014/main" id="{9D85BF47-B55F-D962-C6EB-5F40454ADE95}"/>
              </a:ext>
            </a:extLst>
          </p:cNvPr>
          <p:cNvSpPr txBox="1"/>
          <p:nvPr/>
        </p:nvSpPr>
        <p:spPr>
          <a:xfrm>
            <a:off x="224117" y="4885765"/>
            <a:ext cx="7384098" cy="8925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1" i="0" u="none" strike="noStrike" kern="0" cap="none" spc="0" normalizeH="0" baseline="0" noProof="0">
                <a:ln>
                  <a:noFill/>
                </a:ln>
                <a:solidFill>
                  <a:srgbClr val="D67F00"/>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We added this support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D67F00"/>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[Alsop IISWC ‘19], [</a:t>
            </a:r>
            <a:r>
              <a:rPr kumimoji="0" lang="en-US" sz="2400" b="1" i="0" u="none" strike="noStrike" kern="0" cap="none" spc="0" normalizeH="0" baseline="0" noProof="0" err="1">
                <a:ln>
                  <a:noFill/>
                </a:ln>
                <a:solidFill>
                  <a:srgbClr val="D67F00"/>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Roarty</a:t>
            </a:r>
            <a:r>
              <a:rPr kumimoji="0" lang="en-US" sz="2400" b="1" i="0" u="none" strike="noStrike" kern="0" cap="none" spc="0" normalizeH="0" baseline="0" noProof="0">
                <a:ln>
                  <a:noFill/>
                </a:ln>
                <a:solidFill>
                  <a:srgbClr val="D67F00"/>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 gem5 Workshop ‘21]</a:t>
            </a:r>
          </a:p>
        </p:txBody>
      </p:sp>
      <p:cxnSp>
        <p:nvCxnSpPr>
          <p:cNvPr id="9" name="Straight Arrow Connector 8">
            <a:extLst>
              <a:ext uri="{FF2B5EF4-FFF2-40B4-BE49-F238E27FC236}">
                <a16:creationId xmlns:a16="http://schemas.microsoft.com/office/drawing/2014/main" id="{BE40548C-7F5A-FDE8-342F-B97751C41A68}"/>
              </a:ext>
            </a:extLst>
          </p:cNvPr>
          <p:cNvCxnSpPr>
            <a:cxnSpLocks/>
          </p:cNvCxnSpPr>
          <p:nvPr/>
        </p:nvCxnSpPr>
        <p:spPr>
          <a:xfrm flipV="1">
            <a:off x="2230221" y="2055416"/>
            <a:ext cx="2775758" cy="653575"/>
          </a:xfrm>
          <a:prstGeom prst="straightConnector1">
            <a:avLst/>
          </a:prstGeom>
          <a:noFill/>
          <a:ln w="31750" cap="flat" cmpd="sng" algn="ctr">
            <a:solidFill>
              <a:srgbClr val="205D98"/>
            </a:solidFill>
            <a:prstDash val="solid"/>
            <a:miter lim="800000"/>
            <a:tailEnd type="triangle"/>
          </a:ln>
          <a:effectLst/>
        </p:spPr>
      </p:cxnSp>
      <p:sp>
        <p:nvSpPr>
          <p:cNvPr id="10" name="TextBox 9">
            <a:extLst>
              <a:ext uri="{FF2B5EF4-FFF2-40B4-BE49-F238E27FC236}">
                <a16:creationId xmlns:a16="http://schemas.microsoft.com/office/drawing/2014/main" id="{6DEEC946-398B-74F3-E5DE-72770BDDDDE7}"/>
              </a:ext>
            </a:extLst>
          </p:cNvPr>
          <p:cNvSpPr txBox="1"/>
          <p:nvPr/>
        </p:nvSpPr>
        <p:spPr>
          <a:xfrm>
            <a:off x="1044318" y="2937374"/>
            <a:ext cx="331838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APIs to HIP libraries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SE mode currently doesn’t support frameworks like </a:t>
            </a:r>
            <a:r>
              <a:rPr kumimoji="0" lang="en-US" sz="1800" b="0" i="0" u="none" strike="noStrike" kern="0" cap="none" spc="0" normalizeH="0" baseline="0" noProof="0" err="1">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PyTorch</a:t>
            </a: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 TensorFlow</a:t>
            </a:r>
          </a:p>
        </p:txBody>
      </p:sp>
      <p:sp>
        <p:nvSpPr>
          <p:cNvPr id="11" name="Oval 10">
            <a:extLst>
              <a:ext uri="{FF2B5EF4-FFF2-40B4-BE49-F238E27FC236}">
                <a16:creationId xmlns:a16="http://schemas.microsoft.com/office/drawing/2014/main" id="{73049953-3257-BFD1-9B96-F3BB4335CA21}"/>
              </a:ext>
            </a:extLst>
          </p:cNvPr>
          <p:cNvSpPr/>
          <p:nvPr/>
        </p:nvSpPr>
        <p:spPr>
          <a:xfrm>
            <a:off x="8117242" y="2574028"/>
            <a:ext cx="3731342" cy="1371716"/>
          </a:xfrm>
          <a:prstGeom prst="ellipse">
            <a:avLst/>
          </a:prstGeom>
          <a:solidFill>
            <a:sysClr val="window" lastClr="FFFFFF"/>
          </a:solidFill>
          <a:ln w="12700" cap="flat" cmpd="sng" algn="ctr">
            <a:solidFill>
              <a:srgbClr val="205D9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System calls emulated through docker</a:t>
            </a:r>
            <a:b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b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(SE Mode)</a:t>
            </a:r>
          </a:p>
        </p:txBody>
      </p:sp>
      <p:cxnSp>
        <p:nvCxnSpPr>
          <p:cNvPr id="12" name="Straight Arrow Connector 11">
            <a:extLst>
              <a:ext uri="{FF2B5EF4-FFF2-40B4-BE49-F238E27FC236}">
                <a16:creationId xmlns:a16="http://schemas.microsoft.com/office/drawing/2014/main" id="{894B74E8-EE7B-63D6-1F87-B9E5E3316470}"/>
              </a:ext>
            </a:extLst>
          </p:cNvPr>
          <p:cNvCxnSpPr>
            <a:cxnSpLocks/>
          </p:cNvCxnSpPr>
          <p:nvPr/>
        </p:nvCxnSpPr>
        <p:spPr>
          <a:xfrm flipH="1">
            <a:off x="7906335" y="3654977"/>
            <a:ext cx="582102" cy="206282"/>
          </a:xfrm>
          <a:prstGeom prst="straightConnector1">
            <a:avLst/>
          </a:prstGeom>
          <a:noFill/>
          <a:ln w="31750" cap="flat" cmpd="sng" algn="ctr">
            <a:solidFill>
              <a:srgbClr val="205D98"/>
            </a:solidFill>
            <a:prstDash val="solid"/>
            <a:miter lim="800000"/>
            <a:tailEnd type="triangle"/>
          </a:ln>
          <a:effectLst/>
        </p:spPr>
      </p:cxnSp>
      <p:sp>
        <p:nvSpPr>
          <p:cNvPr id="13" name="Google Shape;204;g3687d1c8fc2_3_46">
            <a:extLst>
              <a:ext uri="{FF2B5EF4-FFF2-40B4-BE49-F238E27FC236}">
                <a16:creationId xmlns:a16="http://schemas.microsoft.com/office/drawing/2014/main" id="{4D5D04D0-8B58-4DAB-8201-10990B4EB998}"/>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218</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384103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1" grpId="0" animBg="1"/>
    </p:bld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549ADE-F44D-6FD7-773B-1CE58AA3D5CC}"/>
              </a:ext>
            </a:extLst>
          </p:cNvPr>
          <p:cNvSpPr>
            <a:spLocks noGrp="1"/>
          </p:cNvSpPr>
          <p:nvPr>
            <p:ph type="title"/>
          </p:nvPr>
        </p:nvSpPr>
        <p:spPr/>
        <p:txBody>
          <a:bodyPr/>
          <a:lstStyle/>
          <a:p>
            <a:r>
              <a:rPr lang="en-US"/>
              <a:t>gem5 GPUFS Support</a:t>
            </a:r>
          </a:p>
        </p:txBody>
      </p:sp>
      <p:sp>
        <p:nvSpPr>
          <p:cNvPr id="5" name="Text Placeholder 4">
            <a:extLst>
              <a:ext uri="{FF2B5EF4-FFF2-40B4-BE49-F238E27FC236}">
                <a16:creationId xmlns:a16="http://schemas.microsoft.com/office/drawing/2014/main" id="{EF8BF64F-F82C-0BDA-2A6B-7C1075005F3F}"/>
              </a:ext>
            </a:extLst>
          </p:cNvPr>
          <p:cNvSpPr>
            <a:spLocks noGrp="1"/>
          </p:cNvSpPr>
          <p:nvPr>
            <p:ph type="body" idx="1"/>
          </p:nvPr>
        </p:nvSpPr>
        <p:spPr>
          <a:xfrm>
            <a:off x="609600" y="1250899"/>
            <a:ext cx="10971215" cy="5118585"/>
          </a:xfrm>
        </p:spPr>
        <p:txBody>
          <a:bodyPr>
            <a:normAutofit fontScale="92500"/>
          </a:bodyPr>
          <a:lstStyle/>
          <a:p>
            <a:pPr marL="285750" indent="-285750">
              <a:buFont typeface="Arial" panose="020B0604020202020204" pitchFamily="34" charset="0"/>
              <a:buChar char="•"/>
            </a:pPr>
            <a:r>
              <a:rPr lang="en-US" sz="2800"/>
              <a:t>Introduced in gem5 v22.0</a:t>
            </a:r>
          </a:p>
          <a:p>
            <a:pPr marL="800100" lvl="1" indent="-342900">
              <a:buFont typeface="Arial" panose="020B0604020202020204" pitchFamily="34" charset="0"/>
              <a:buChar char="•"/>
            </a:pPr>
            <a:r>
              <a:rPr lang="en-US" sz="2400"/>
              <a:t>Previously only supported SE mode with </a:t>
            </a:r>
            <a:r>
              <a:rPr lang="en-US" sz="2400" err="1"/>
              <a:t>ROCm</a:t>
            </a:r>
            <a:r>
              <a:rPr lang="en-US" sz="2400"/>
              <a:t> 4.0</a:t>
            </a:r>
          </a:p>
          <a:p>
            <a:pPr marL="800100" lvl="1" indent="-342900">
              <a:buFont typeface="Arial" panose="020B0604020202020204" pitchFamily="34" charset="0"/>
              <a:buChar char="•"/>
            </a:pPr>
            <a:r>
              <a:rPr lang="en-US" sz="2400"/>
              <a:t>FS mode supports </a:t>
            </a:r>
            <a:r>
              <a:rPr lang="en-US" sz="2400" err="1"/>
              <a:t>ROCm</a:t>
            </a:r>
            <a:r>
              <a:rPr lang="en-US" sz="2400"/>
              <a:t> 4.2 &amp; 6.4 </a:t>
            </a:r>
            <a:r>
              <a:rPr lang="en-US" sz="2400" b="1"/>
              <a:t>without </a:t>
            </a:r>
            <a:r>
              <a:rPr lang="en-US" sz="2400"/>
              <a:t>significant changes</a:t>
            </a:r>
          </a:p>
          <a:p>
            <a:pPr marL="800100" lvl="1" indent="-342900">
              <a:buFont typeface="Arial" panose="020B0604020202020204" pitchFamily="34" charset="0"/>
              <a:buChar char="•"/>
            </a:pPr>
            <a:r>
              <a:rPr lang="en-US" sz="2400"/>
              <a:t>Can run many kernels of ML workloads like </a:t>
            </a:r>
            <a:r>
              <a:rPr lang="en-US" sz="2400" err="1"/>
              <a:t>nanoGPT</a:t>
            </a:r>
            <a:r>
              <a:rPr lang="en-US" sz="2400"/>
              <a:t> using </a:t>
            </a:r>
            <a:r>
              <a:rPr lang="en-US" sz="2400" err="1"/>
              <a:t>PyTorch</a:t>
            </a:r>
            <a:r>
              <a:rPr lang="en-US" sz="2400"/>
              <a:t> in gem5!</a:t>
            </a:r>
          </a:p>
          <a:p>
            <a:pPr marL="800100" lvl="1" indent="-342900">
              <a:buFont typeface="Arial" panose="020B0604020202020204" pitchFamily="34" charset="0"/>
              <a:buChar char="•"/>
            </a:pPr>
            <a:r>
              <a:rPr lang="en-US" sz="2400" b="1"/>
              <a:t>This was not possible in any prior form of gem5</a:t>
            </a:r>
            <a:endParaRPr lang="en-US"/>
          </a:p>
          <a:p>
            <a:pPr marL="285750" indent="-285750">
              <a:buFont typeface="Arial" panose="020B0604020202020204" pitchFamily="34" charset="0"/>
              <a:buChar char="•"/>
            </a:pPr>
            <a:r>
              <a:rPr lang="en-US" sz="2800"/>
              <a:t>SE mode requires either specific host env containing </a:t>
            </a:r>
            <a:r>
              <a:rPr lang="en-US" sz="2800" err="1"/>
              <a:t>ROCm</a:t>
            </a:r>
            <a:r>
              <a:rPr lang="en-US" sz="2800"/>
              <a:t> stack or a Docker container that encapsulated this environment</a:t>
            </a:r>
          </a:p>
          <a:p>
            <a:pPr marL="800100" lvl="1" indent="-342900">
              <a:buFont typeface="Arial" panose="020B0604020202020204" pitchFamily="34" charset="0"/>
              <a:buChar char="•"/>
            </a:pPr>
            <a:r>
              <a:rPr lang="en-US" sz="2400"/>
              <a:t>GPUFS removes all host requirements</a:t>
            </a:r>
          </a:p>
          <a:p>
            <a:pPr marL="285750" indent="-285750">
              <a:buFont typeface="Arial" panose="020B0604020202020204" pitchFamily="34" charset="0"/>
              <a:buChar char="•"/>
            </a:pPr>
            <a:r>
              <a:rPr lang="en-US" sz="2800"/>
              <a:t>Improves simulation speed by functionally simulating memory copies</a:t>
            </a:r>
          </a:p>
          <a:p>
            <a:pPr marL="285750" indent="-285750">
              <a:buFont typeface="Arial" panose="020B0604020202020204" pitchFamily="34" charset="0"/>
              <a:buChar char="•"/>
            </a:pPr>
            <a:r>
              <a:rPr lang="en-US" sz="2800"/>
              <a:t>Adds KVM CPU-GPU support</a:t>
            </a:r>
          </a:p>
        </p:txBody>
      </p:sp>
      <p:sp>
        <p:nvSpPr>
          <p:cNvPr id="6" name="Google Shape;204;g3687d1c8fc2_3_46">
            <a:extLst>
              <a:ext uri="{FF2B5EF4-FFF2-40B4-BE49-F238E27FC236}">
                <a16:creationId xmlns:a16="http://schemas.microsoft.com/office/drawing/2014/main" id="{EFB52C37-6E5C-836E-1A28-B1F69FD33CC7}"/>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219</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8070981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332F4-35D4-76AF-551E-9D0FF5B3666C}"/>
              </a:ext>
            </a:extLst>
          </p:cNvPr>
          <p:cNvSpPr>
            <a:spLocks noGrp="1"/>
          </p:cNvSpPr>
          <p:nvPr>
            <p:ph type="title"/>
          </p:nvPr>
        </p:nvSpPr>
        <p:spPr/>
        <p:txBody>
          <a:bodyPr/>
          <a:lstStyle/>
          <a:p>
            <a:r>
              <a:rPr lang="en-US" dirty="0"/>
              <a:t>Nomenclature (Traditional)</a:t>
            </a:r>
          </a:p>
        </p:txBody>
      </p:sp>
      <p:sp>
        <p:nvSpPr>
          <p:cNvPr id="3" name="Content Placeholder 2">
            <a:extLst>
              <a:ext uri="{FF2B5EF4-FFF2-40B4-BE49-F238E27FC236}">
                <a16:creationId xmlns:a16="http://schemas.microsoft.com/office/drawing/2014/main" id="{89469503-2425-DE57-3173-C37B35C86494}"/>
              </a:ext>
            </a:extLst>
          </p:cNvPr>
          <p:cNvSpPr>
            <a:spLocks noGrp="1"/>
          </p:cNvSpPr>
          <p:nvPr>
            <p:ph idx="1"/>
          </p:nvPr>
        </p:nvSpPr>
        <p:spPr>
          <a:xfrm>
            <a:off x="1828800" y="1143000"/>
            <a:ext cx="5562600" cy="5105400"/>
          </a:xfrm>
        </p:spPr>
        <p:txBody>
          <a:bodyPr/>
          <a:lstStyle/>
          <a:p>
            <a:r>
              <a:rPr lang="en-US" b="1" dirty="0"/>
              <a:t>Host</a:t>
            </a:r>
            <a:r>
              <a:rPr lang="en-US" dirty="0"/>
              <a:t>: the actual hardware you’re using</a:t>
            </a:r>
          </a:p>
          <a:p>
            <a:r>
              <a:rPr lang="en-US" dirty="0"/>
              <a:t>Running things directly on the HW: </a:t>
            </a:r>
            <a:r>
              <a:rPr lang="en-US" b="1" dirty="0"/>
              <a:t>Native execution</a:t>
            </a:r>
          </a:p>
          <a:p>
            <a:r>
              <a:rPr lang="en-US" b="1" dirty="0"/>
              <a:t>Guest</a:t>
            </a:r>
            <a:r>
              <a:rPr lang="en-US" dirty="0"/>
              <a:t>: Code running on top of “fake” HW</a:t>
            </a:r>
          </a:p>
          <a:p>
            <a:pPr lvl="1"/>
            <a:r>
              <a:rPr lang="en-US" dirty="0"/>
              <a:t>OS in virtual machine is guest OS</a:t>
            </a:r>
          </a:p>
          <a:p>
            <a:pPr lvl="1"/>
            <a:r>
              <a:rPr lang="en-US" dirty="0"/>
              <a:t>Running “on top of” hypervisor</a:t>
            </a:r>
          </a:p>
          <a:p>
            <a:pPr lvl="1"/>
            <a:r>
              <a:rPr lang="en-US" dirty="0"/>
              <a:t>Hypervisor is emulating HW</a:t>
            </a:r>
          </a:p>
        </p:txBody>
      </p:sp>
      <p:sp>
        <p:nvSpPr>
          <p:cNvPr id="21" name="Rectangle 20">
            <a:extLst>
              <a:ext uri="{FF2B5EF4-FFF2-40B4-BE49-F238E27FC236}">
                <a16:creationId xmlns:a16="http://schemas.microsoft.com/office/drawing/2014/main" id="{0E854F5D-44BC-6FDE-32CB-2CB36EC32F11}"/>
              </a:ext>
            </a:extLst>
          </p:cNvPr>
          <p:cNvSpPr/>
          <p:nvPr/>
        </p:nvSpPr>
        <p:spPr>
          <a:xfrm>
            <a:off x="7543800" y="1686664"/>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22" name="Rectangle 21">
            <a:extLst>
              <a:ext uri="{FF2B5EF4-FFF2-40B4-BE49-F238E27FC236}">
                <a16:creationId xmlns:a16="http://schemas.microsoft.com/office/drawing/2014/main" id="{3B90548F-418C-E9BD-0895-91B6A75AFEFF}"/>
              </a:ext>
            </a:extLst>
          </p:cNvPr>
          <p:cNvSpPr/>
          <p:nvPr/>
        </p:nvSpPr>
        <p:spPr>
          <a:xfrm>
            <a:off x="8351274" y="1686664"/>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23" name="Rectangle 22">
            <a:extLst>
              <a:ext uri="{FF2B5EF4-FFF2-40B4-BE49-F238E27FC236}">
                <a16:creationId xmlns:a16="http://schemas.microsoft.com/office/drawing/2014/main" id="{FAD0EDE0-B662-4F2E-3C25-E26118762BF9}"/>
              </a:ext>
            </a:extLst>
          </p:cNvPr>
          <p:cNvSpPr/>
          <p:nvPr/>
        </p:nvSpPr>
        <p:spPr>
          <a:xfrm>
            <a:off x="7543800" y="2180735"/>
            <a:ext cx="1500648" cy="383459"/>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Operating Sys.</a:t>
            </a:r>
          </a:p>
        </p:txBody>
      </p:sp>
      <p:sp>
        <p:nvSpPr>
          <p:cNvPr id="24" name="Rectangle 23">
            <a:extLst>
              <a:ext uri="{FF2B5EF4-FFF2-40B4-BE49-F238E27FC236}">
                <a16:creationId xmlns:a16="http://schemas.microsoft.com/office/drawing/2014/main" id="{21CB81F6-6753-E132-D286-4E0620919D85}"/>
              </a:ext>
            </a:extLst>
          </p:cNvPr>
          <p:cNvSpPr/>
          <p:nvPr/>
        </p:nvSpPr>
        <p:spPr>
          <a:xfrm>
            <a:off x="7543800" y="2696929"/>
            <a:ext cx="1500648" cy="383459"/>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Hardware</a:t>
            </a:r>
          </a:p>
        </p:txBody>
      </p:sp>
      <p:sp>
        <p:nvSpPr>
          <p:cNvPr id="25" name="TextBox 24">
            <a:extLst>
              <a:ext uri="{FF2B5EF4-FFF2-40B4-BE49-F238E27FC236}">
                <a16:creationId xmlns:a16="http://schemas.microsoft.com/office/drawing/2014/main" id="{BCB30F1F-B385-5717-3018-6408D7D6F71F}"/>
              </a:ext>
            </a:extLst>
          </p:cNvPr>
          <p:cNvSpPr txBox="1"/>
          <p:nvPr/>
        </p:nvSpPr>
        <p:spPr>
          <a:xfrm>
            <a:off x="9559537" y="2171777"/>
            <a:ext cx="699230"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Host</a:t>
            </a:r>
          </a:p>
        </p:txBody>
      </p:sp>
      <p:sp>
        <p:nvSpPr>
          <p:cNvPr id="26" name="Freeform: Shape 25">
            <a:extLst>
              <a:ext uri="{FF2B5EF4-FFF2-40B4-BE49-F238E27FC236}">
                <a16:creationId xmlns:a16="http://schemas.microsoft.com/office/drawing/2014/main" id="{2EE2DD96-98F4-C167-2884-2AEA6DB26C38}"/>
              </a:ext>
            </a:extLst>
          </p:cNvPr>
          <p:cNvSpPr/>
          <p:nvPr/>
        </p:nvSpPr>
        <p:spPr>
          <a:xfrm>
            <a:off x="9144000" y="2601063"/>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27" name="Rectangle 26">
            <a:extLst>
              <a:ext uri="{FF2B5EF4-FFF2-40B4-BE49-F238E27FC236}">
                <a16:creationId xmlns:a16="http://schemas.microsoft.com/office/drawing/2014/main" id="{6D948564-2BC1-4380-6C4F-2032BACE24F0}"/>
              </a:ext>
            </a:extLst>
          </p:cNvPr>
          <p:cNvSpPr/>
          <p:nvPr/>
        </p:nvSpPr>
        <p:spPr>
          <a:xfrm>
            <a:off x="7543800" y="3669465"/>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28" name="Rectangle 27">
            <a:extLst>
              <a:ext uri="{FF2B5EF4-FFF2-40B4-BE49-F238E27FC236}">
                <a16:creationId xmlns:a16="http://schemas.microsoft.com/office/drawing/2014/main" id="{505C1F3D-51ED-BE1E-C432-0FD5FBDC310F}"/>
              </a:ext>
            </a:extLst>
          </p:cNvPr>
          <p:cNvSpPr/>
          <p:nvPr/>
        </p:nvSpPr>
        <p:spPr>
          <a:xfrm>
            <a:off x="8351274" y="3669465"/>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29" name="Rectangle 28">
            <a:extLst>
              <a:ext uri="{FF2B5EF4-FFF2-40B4-BE49-F238E27FC236}">
                <a16:creationId xmlns:a16="http://schemas.microsoft.com/office/drawing/2014/main" id="{AA19D6D1-56DD-F0E8-D7AB-23156662F61A}"/>
              </a:ext>
            </a:extLst>
          </p:cNvPr>
          <p:cNvSpPr/>
          <p:nvPr/>
        </p:nvSpPr>
        <p:spPr>
          <a:xfrm>
            <a:off x="7543800" y="4163536"/>
            <a:ext cx="1500648" cy="383459"/>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Operating Sys.</a:t>
            </a:r>
          </a:p>
        </p:txBody>
      </p:sp>
      <p:sp>
        <p:nvSpPr>
          <p:cNvPr id="30" name="Rectangle 29">
            <a:extLst>
              <a:ext uri="{FF2B5EF4-FFF2-40B4-BE49-F238E27FC236}">
                <a16:creationId xmlns:a16="http://schemas.microsoft.com/office/drawing/2014/main" id="{5F3E7935-4375-32F1-7C26-BA1B4CC80FF0}"/>
              </a:ext>
            </a:extLst>
          </p:cNvPr>
          <p:cNvSpPr/>
          <p:nvPr/>
        </p:nvSpPr>
        <p:spPr>
          <a:xfrm>
            <a:off x="7543800" y="5107434"/>
            <a:ext cx="1500648" cy="383459"/>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Hardware</a:t>
            </a:r>
          </a:p>
        </p:txBody>
      </p:sp>
      <p:sp>
        <p:nvSpPr>
          <p:cNvPr id="31" name="TextBox 30">
            <a:extLst>
              <a:ext uri="{FF2B5EF4-FFF2-40B4-BE49-F238E27FC236}">
                <a16:creationId xmlns:a16="http://schemas.microsoft.com/office/drawing/2014/main" id="{24501E4D-D51A-47A0-CFC2-6D762AA8D968}"/>
              </a:ext>
            </a:extLst>
          </p:cNvPr>
          <p:cNvSpPr txBox="1"/>
          <p:nvPr/>
        </p:nvSpPr>
        <p:spPr>
          <a:xfrm>
            <a:off x="9083179" y="4591695"/>
            <a:ext cx="699230"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Host</a:t>
            </a:r>
          </a:p>
        </p:txBody>
      </p:sp>
      <p:sp>
        <p:nvSpPr>
          <p:cNvPr id="32" name="Freeform: Shape 31">
            <a:extLst>
              <a:ext uri="{FF2B5EF4-FFF2-40B4-BE49-F238E27FC236}">
                <a16:creationId xmlns:a16="http://schemas.microsoft.com/office/drawing/2014/main" id="{790AF150-D999-898C-B067-450425D4D81A}"/>
              </a:ext>
            </a:extLst>
          </p:cNvPr>
          <p:cNvSpPr/>
          <p:nvPr/>
        </p:nvSpPr>
        <p:spPr>
          <a:xfrm>
            <a:off x="9132387" y="4935983"/>
            <a:ext cx="280559" cy="392415"/>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33" name="TextBox 32">
            <a:extLst>
              <a:ext uri="{FF2B5EF4-FFF2-40B4-BE49-F238E27FC236}">
                <a16:creationId xmlns:a16="http://schemas.microsoft.com/office/drawing/2014/main" id="{F76438E2-BBEC-6507-5116-7F909C888A3F}"/>
              </a:ext>
            </a:extLst>
          </p:cNvPr>
          <p:cNvSpPr txBox="1"/>
          <p:nvPr/>
        </p:nvSpPr>
        <p:spPr>
          <a:xfrm>
            <a:off x="7435557" y="1120878"/>
            <a:ext cx="1717137" cy="461665"/>
          </a:xfrm>
          <a:prstGeom prst="rect">
            <a:avLst/>
          </a:prstGeom>
          <a:noFill/>
        </p:spPr>
        <p:txBody>
          <a:bodyPr wrap="none" rtlCol="0">
            <a:spAutoFit/>
          </a:bodyPr>
          <a:lstStyle/>
          <a:p>
            <a:pPr algn="ctr" defTabSz="914400" eaLnBrk="1" fontAlgn="auto" hangingPunct="1">
              <a:spcBef>
                <a:spcPts val="0"/>
              </a:spcBef>
              <a:spcAft>
                <a:spcPts val="0"/>
              </a:spcAft>
              <a:buClr>
                <a:srgbClr val="000000"/>
              </a:buClr>
            </a:pPr>
            <a:r>
              <a:rPr lang="en-US" sz="2400" kern="0" dirty="0">
                <a:solidFill>
                  <a:srgbClr val="000000"/>
                </a:solidFill>
                <a:latin typeface="Neuzeit"/>
                <a:ea typeface="ＭＳ Ｐゴシック" panose="020B0600070205080204" pitchFamily="34" charset="-128"/>
                <a:cs typeface="Arial"/>
                <a:sym typeface="Arial"/>
              </a:rPr>
              <a:t>Your system</a:t>
            </a:r>
          </a:p>
        </p:txBody>
      </p:sp>
      <p:sp>
        <p:nvSpPr>
          <p:cNvPr id="34" name="TextBox 33">
            <a:extLst>
              <a:ext uri="{FF2B5EF4-FFF2-40B4-BE49-F238E27FC236}">
                <a16:creationId xmlns:a16="http://schemas.microsoft.com/office/drawing/2014/main" id="{32651790-7EDE-B680-3D99-2FB7A4F04E86}"/>
              </a:ext>
            </a:extLst>
          </p:cNvPr>
          <p:cNvSpPr txBox="1"/>
          <p:nvPr/>
        </p:nvSpPr>
        <p:spPr>
          <a:xfrm>
            <a:off x="7154234" y="3164516"/>
            <a:ext cx="2279791" cy="461665"/>
          </a:xfrm>
          <a:prstGeom prst="rect">
            <a:avLst/>
          </a:prstGeom>
          <a:noFill/>
        </p:spPr>
        <p:txBody>
          <a:bodyPr wrap="none" rtlCol="0">
            <a:spAutoFit/>
          </a:bodyPr>
          <a:lstStyle/>
          <a:p>
            <a:pPr algn="ctr" defTabSz="914400" eaLnBrk="1" fontAlgn="auto" hangingPunct="1">
              <a:spcBef>
                <a:spcPts val="0"/>
              </a:spcBef>
              <a:spcAft>
                <a:spcPts val="0"/>
              </a:spcAft>
              <a:buClr>
                <a:srgbClr val="000000"/>
              </a:buClr>
            </a:pPr>
            <a:r>
              <a:rPr lang="en-US" sz="2400" kern="0" dirty="0">
                <a:solidFill>
                  <a:srgbClr val="000000"/>
                </a:solidFill>
                <a:latin typeface="Neuzeit"/>
                <a:ea typeface="ＭＳ Ｐゴシック" panose="020B0600070205080204" pitchFamily="34" charset="-128"/>
                <a:cs typeface="Arial"/>
                <a:sym typeface="Arial"/>
              </a:rPr>
              <a:t>Virtual machines</a:t>
            </a:r>
          </a:p>
        </p:txBody>
      </p:sp>
      <p:sp>
        <p:nvSpPr>
          <p:cNvPr id="35" name="Rectangle 34">
            <a:extLst>
              <a:ext uri="{FF2B5EF4-FFF2-40B4-BE49-F238E27FC236}">
                <a16:creationId xmlns:a16="http://schemas.microsoft.com/office/drawing/2014/main" id="{25F04F16-7027-747E-633E-C91B5D151652}"/>
              </a:ext>
            </a:extLst>
          </p:cNvPr>
          <p:cNvSpPr/>
          <p:nvPr/>
        </p:nvSpPr>
        <p:spPr>
          <a:xfrm>
            <a:off x="7543800" y="4609674"/>
            <a:ext cx="1500648" cy="383459"/>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Hypervisor</a:t>
            </a:r>
          </a:p>
        </p:txBody>
      </p:sp>
      <p:sp>
        <p:nvSpPr>
          <p:cNvPr id="36" name="TextBox 35">
            <a:extLst>
              <a:ext uri="{FF2B5EF4-FFF2-40B4-BE49-F238E27FC236}">
                <a16:creationId xmlns:a16="http://schemas.microsoft.com/office/drawing/2014/main" id="{DF7CD5A8-3F81-0A0B-03F6-37FE0242E7C9}"/>
              </a:ext>
            </a:extLst>
          </p:cNvPr>
          <p:cNvSpPr txBox="1"/>
          <p:nvPr/>
        </p:nvSpPr>
        <p:spPr>
          <a:xfrm>
            <a:off x="9610605" y="3645759"/>
            <a:ext cx="837089"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Guest</a:t>
            </a:r>
          </a:p>
        </p:txBody>
      </p:sp>
      <p:sp>
        <p:nvSpPr>
          <p:cNvPr id="37" name="Freeform: Shape 36">
            <a:extLst>
              <a:ext uri="{FF2B5EF4-FFF2-40B4-BE49-F238E27FC236}">
                <a16:creationId xmlns:a16="http://schemas.microsoft.com/office/drawing/2014/main" id="{38BCD32B-0314-35BD-C380-95FE0E0C59B0}"/>
              </a:ext>
            </a:extLst>
          </p:cNvPr>
          <p:cNvSpPr/>
          <p:nvPr/>
        </p:nvSpPr>
        <p:spPr>
          <a:xfrm>
            <a:off x="9183453" y="4052923"/>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Tree>
    <p:extLst>
      <p:ext uri="{BB962C8B-B14F-4D97-AF65-F5344CB8AC3E}">
        <p14:creationId xmlns:p14="http://schemas.microsoft.com/office/powerpoint/2010/main" val="4230124451"/>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FC7DC6-C1DC-7EE0-EE9A-B4F85D891C31}"/>
              </a:ext>
            </a:extLst>
          </p:cNvPr>
          <p:cNvSpPr>
            <a:spLocks noGrp="1"/>
          </p:cNvSpPr>
          <p:nvPr>
            <p:ph type="title"/>
          </p:nvPr>
        </p:nvSpPr>
        <p:spPr/>
        <p:txBody>
          <a:bodyPr/>
          <a:lstStyle/>
          <a:p>
            <a:r>
              <a:rPr lang="en-US"/>
              <a:t>What is KVM CPU?</a:t>
            </a:r>
          </a:p>
        </p:txBody>
      </p:sp>
      <p:sp>
        <p:nvSpPr>
          <p:cNvPr id="5" name="Text Placeholder 4">
            <a:extLst>
              <a:ext uri="{FF2B5EF4-FFF2-40B4-BE49-F238E27FC236}">
                <a16:creationId xmlns:a16="http://schemas.microsoft.com/office/drawing/2014/main" id="{073D10B3-4346-1495-985A-DFEFBC1DF62C}"/>
              </a:ext>
            </a:extLst>
          </p:cNvPr>
          <p:cNvSpPr>
            <a:spLocks noGrp="1"/>
          </p:cNvSpPr>
          <p:nvPr>
            <p:ph type="body" idx="1"/>
          </p:nvPr>
        </p:nvSpPr>
        <p:spPr>
          <a:xfrm>
            <a:off x="609600" y="1250899"/>
            <a:ext cx="10971215" cy="4987063"/>
          </a:xfrm>
        </p:spPr>
        <p:txBody>
          <a:bodyPr>
            <a:normAutofit lnSpcReduction="10000"/>
          </a:bodyPr>
          <a:lstStyle/>
          <a:p>
            <a:pPr marL="285750" indent="-285750">
              <a:buFont typeface="Arial" panose="020B0604020202020204" pitchFamily="34" charset="0"/>
              <a:buChar char="•"/>
            </a:pPr>
            <a:r>
              <a:rPr lang="en-US" sz="2800"/>
              <a:t>Kernel-based Virtual Machine (KVM)</a:t>
            </a:r>
          </a:p>
          <a:p>
            <a:pPr marL="514350" lvl="1" indent="-285750">
              <a:buFont typeface="Arial" panose="020B0604020202020204" pitchFamily="34" charset="0"/>
              <a:buChar char="•"/>
            </a:pPr>
            <a:r>
              <a:rPr lang="en-US" sz="2400"/>
              <a:t>Open-source virtualization technology built into Linux</a:t>
            </a:r>
          </a:p>
          <a:p>
            <a:pPr marL="514350" lvl="1" indent="-285750">
              <a:buFont typeface="Arial" panose="020B0604020202020204" pitchFamily="34" charset="0"/>
              <a:buChar char="•"/>
            </a:pPr>
            <a:r>
              <a:rPr lang="en-US" sz="2400"/>
              <a:t>Turns Linux into a hypervisor that allows host machine to run a VM</a:t>
            </a:r>
          </a:p>
          <a:p>
            <a:pPr marL="514350" lvl="1" indent="-285750">
              <a:buFont typeface="Arial" panose="020B0604020202020204" pitchFamily="34" charset="0"/>
              <a:buChar char="•"/>
            </a:pPr>
            <a:endParaRPr lang="en-US" sz="2400"/>
          </a:p>
          <a:p>
            <a:pPr marL="285750" indent="-285750">
              <a:buFont typeface="Arial" panose="020B0604020202020204" pitchFamily="34" charset="0"/>
              <a:buChar char="•"/>
            </a:pPr>
            <a:r>
              <a:rPr lang="en-US" sz="2800"/>
              <a:t>KVM CPU allows simulation to fast-forward by running the CPU instructions directly on the VM instead of on other gem5 CPU models</a:t>
            </a:r>
          </a:p>
          <a:p>
            <a:pPr marL="514350" lvl="1" indent="-285750">
              <a:buFont typeface="Arial" panose="020B0604020202020204" pitchFamily="34" charset="0"/>
              <a:buChar char="•"/>
            </a:pPr>
            <a:r>
              <a:rPr lang="en-US" sz="2400"/>
              <a:t>Requires app binary to be compiled for the host machine architecture</a:t>
            </a:r>
          </a:p>
          <a:p>
            <a:pPr marL="514350" lvl="1" indent="-285750">
              <a:buFont typeface="Arial" panose="020B0604020202020204" pitchFamily="34" charset="0"/>
              <a:buChar char="•"/>
            </a:pPr>
            <a:endParaRPr lang="en-US" sz="2400"/>
          </a:p>
          <a:p>
            <a:pPr marL="285750" indent="-285750">
              <a:buFont typeface="Arial" panose="020B0604020202020204" pitchFamily="34" charset="0"/>
              <a:buChar char="•"/>
            </a:pPr>
            <a:r>
              <a:rPr lang="en-US" sz="2800"/>
              <a:t>CPU-GPU systems can use to fast forward through CPU code</a:t>
            </a:r>
          </a:p>
          <a:p>
            <a:endParaRPr lang="en-US"/>
          </a:p>
        </p:txBody>
      </p:sp>
      <p:sp>
        <p:nvSpPr>
          <p:cNvPr id="6" name="Google Shape;204;g3687d1c8fc2_3_46">
            <a:extLst>
              <a:ext uri="{FF2B5EF4-FFF2-40B4-BE49-F238E27FC236}">
                <a16:creationId xmlns:a16="http://schemas.microsoft.com/office/drawing/2014/main" id="{5F25FBAE-0564-6B2C-7376-D3AF27BACBDE}"/>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220</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4286594763"/>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D44AF-5BEA-32F2-7C75-9AC683536F7D}"/>
              </a:ext>
            </a:extLst>
          </p:cNvPr>
          <p:cNvSpPr>
            <a:spLocks noGrp="1"/>
          </p:cNvSpPr>
          <p:nvPr>
            <p:ph type="title"/>
          </p:nvPr>
        </p:nvSpPr>
        <p:spPr>
          <a:xfrm>
            <a:off x="609600" y="100778"/>
            <a:ext cx="11434175" cy="1143002"/>
          </a:xfrm>
        </p:spPr>
        <p:txBody>
          <a:bodyPr>
            <a:normAutofit/>
          </a:bodyPr>
          <a:lstStyle/>
          <a:p>
            <a:r>
              <a:rPr lang="en-US" sz="3600"/>
              <a:t>gem5 GPUFS Mode Support: High-Level Frameworks</a:t>
            </a:r>
          </a:p>
        </p:txBody>
      </p:sp>
      <p:pic>
        <p:nvPicPr>
          <p:cNvPr id="4" name="Content Placeholder 6">
            <a:extLst>
              <a:ext uri="{FF2B5EF4-FFF2-40B4-BE49-F238E27FC236}">
                <a16:creationId xmlns:a16="http://schemas.microsoft.com/office/drawing/2014/main" id="{715A64B0-9D58-5FD2-CACC-443785B68363}"/>
              </a:ext>
            </a:extLst>
          </p:cNvPr>
          <p:cNvPicPr>
            <a:picLocks noChangeAspect="1"/>
          </p:cNvPicPr>
          <p:nvPr/>
        </p:nvPicPr>
        <p:blipFill>
          <a:blip r:embed="rId2"/>
          <a:stretch>
            <a:fillRect/>
          </a:stretch>
        </p:blipFill>
        <p:spPr>
          <a:xfrm>
            <a:off x="2185126" y="1498370"/>
            <a:ext cx="8636992" cy="4446587"/>
          </a:xfrm>
          <a:prstGeom prst="rect">
            <a:avLst/>
          </a:prstGeom>
          <a:noFill/>
        </p:spPr>
      </p:pic>
      <p:sp>
        <p:nvSpPr>
          <p:cNvPr id="5" name="Rounded Rectangle 5">
            <a:extLst>
              <a:ext uri="{FF2B5EF4-FFF2-40B4-BE49-F238E27FC236}">
                <a16:creationId xmlns:a16="http://schemas.microsoft.com/office/drawing/2014/main" id="{2CF87851-D907-55AB-D8F6-D7CFEBA94340}"/>
              </a:ext>
            </a:extLst>
          </p:cNvPr>
          <p:cNvSpPr/>
          <p:nvPr/>
        </p:nvSpPr>
        <p:spPr>
          <a:xfrm>
            <a:off x="2185126" y="1670865"/>
            <a:ext cx="1179548" cy="471948"/>
          </a:xfrm>
          <a:prstGeom prst="roundRect">
            <a:avLst/>
          </a:prstGeom>
          <a:solidFill>
            <a:srgbClr val="205D98"/>
          </a:solidFill>
          <a:ln w="12700" cap="flat" cmpd="sng" algn="ctr">
            <a:solidFill>
              <a:srgbClr val="205D98">
                <a:shade val="1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err="1">
                <a:ln>
                  <a:noFill/>
                </a:ln>
                <a:solidFill>
                  <a:prstClr val="white"/>
                </a:solidFill>
                <a:effectLst/>
                <a:uLnTx/>
                <a:uFillTx/>
                <a:latin typeface="Abadi MT Std"/>
                <a:ea typeface="+mn-ea"/>
                <a:cs typeface="Arial"/>
                <a:sym typeface="Arial"/>
              </a:rPr>
              <a:t>PyTorch</a:t>
            </a:r>
            <a:endParaRPr kumimoji="0" lang="en-US" sz="1600" b="0" i="0" u="none" strike="noStrike" kern="0" cap="none" spc="0" normalizeH="0" baseline="0" noProof="0">
              <a:ln>
                <a:noFill/>
              </a:ln>
              <a:solidFill>
                <a:prstClr val="white"/>
              </a:solidFill>
              <a:effectLst/>
              <a:uLnTx/>
              <a:uFillTx/>
              <a:latin typeface="Abadi MT Std"/>
              <a:ea typeface="+mn-ea"/>
              <a:cs typeface="Arial"/>
              <a:sym typeface="Arial"/>
            </a:endParaRPr>
          </a:p>
        </p:txBody>
      </p:sp>
      <p:sp>
        <p:nvSpPr>
          <p:cNvPr id="6" name="Rounded Rectangle 7">
            <a:extLst>
              <a:ext uri="{FF2B5EF4-FFF2-40B4-BE49-F238E27FC236}">
                <a16:creationId xmlns:a16="http://schemas.microsoft.com/office/drawing/2014/main" id="{F30BCE6B-5904-BC62-DCFD-922358EED075}"/>
              </a:ext>
            </a:extLst>
          </p:cNvPr>
          <p:cNvSpPr/>
          <p:nvPr/>
        </p:nvSpPr>
        <p:spPr>
          <a:xfrm>
            <a:off x="674321" y="1670865"/>
            <a:ext cx="1304003" cy="501445"/>
          </a:xfrm>
          <a:prstGeom prst="roundRect">
            <a:avLst/>
          </a:prstGeom>
          <a:solidFill>
            <a:srgbClr val="E7E6E6">
              <a:lumMod val="50000"/>
            </a:srgbClr>
          </a:solidFill>
          <a:ln w="12700" cap="flat" cmpd="sng" algn="ctr">
            <a:solidFill>
              <a:srgbClr val="205D98">
                <a:shade val="1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Abadi MT Std"/>
                <a:ea typeface="+mn-ea"/>
                <a:cs typeface="Arial"/>
                <a:sym typeface="Arial"/>
              </a:rPr>
              <a:t>App</a:t>
            </a:r>
          </a:p>
        </p:txBody>
      </p:sp>
      <p:cxnSp>
        <p:nvCxnSpPr>
          <p:cNvPr id="7" name="Straight Arrow Connector 6">
            <a:extLst>
              <a:ext uri="{FF2B5EF4-FFF2-40B4-BE49-F238E27FC236}">
                <a16:creationId xmlns:a16="http://schemas.microsoft.com/office/drawing/2014/main" id="{835DE3F8-88AE-6C5E-73C9-4841C84E2242}"/>
              </a:ext>
            </a:extLst>
          </p:cNvPr>
          <p:cNvCxnSpPr>
            <a:cxnSpLocks/>
            <a:stCxn id="6" idx="3"/>
            <a:endCxn id="5" idx="1"/>
          </p:cNvCxnSpPr>
          <p:nvPr/>
        </p:nvCxnSpPr>
        <p:spPr>
          <a:xfrm flipV="1">
            <a:off x="1978324" y="1906839"/>
            <a:ext cx="206802" cy="14749"/>
          </a:xfrm>
          <a:prstGeom prst="straightConnector1">
            <a:avLst/>
          </a:prstGeom>
          <a:noFill/>
          <a:ln w="6350" cap="flat" cmpd="sng" algn="ctr">
            <a:solidFill>
              <a:srgbClr val="0F2E4C"/>
            </a:solidFill>
            <a:prstDash val="solid"/>
            <a:miter lim="800000"/>
            <a:tailEnd type="triangle"/>
          </a:ln>
          <a:effectLst/>
        </p:spPr>
      </p:cxnSp>
      <p:sp>
        <p:nvSpPr>
          <p:cNvPr id="8" name="Rounded Rectangle 17">
            <a:extLst>
              <a:ext uri="{FF2B5EF4-FFF2-40B4-BE49-F238E27FC236}">
                <a16:creationId xmlns:a16="http://schemas.microsoft.com/office/drawing/2014/main" id="{AE319C17-B66E-77E1-DECC-ADCB7206A3D3}"/>
              </a:ext>
            </a:extLst>
          </p:cNvPr>
          <p:cNvSpPr/>
          <p:nvPr/>
        </p:nvSpPr>
        <p:spPr>
          <a:xfrm>
            <a:off x="8087599" y="1498370"/>
            <a:ext cx="2671014" cy="2797708"/>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Disk image containing ubuntu-24.04 with </a:t>
            </a:r>
            <a:r>
              <a:rPr kumimoji="0" lang="en-US" sz="1800" b="0" i="0" u="none" strike="noStrike" kern="0" cap="none" spc="0" normalizeH="0" baseline="0" noProof="0" err="1">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ROCm</a:t>
            </a: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 6.4, </a:t>
            </a:r>
            <a:r>
              <a:rPr kumimoji="0" lang="en-US" sz="1800" b="0" i="0" u="none" strike="noStrike" kern="0" cap="none" spc="0" normalizeH="0" baseline="0" noProof="0" err="1">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PyTorch</a:t>
            </a: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 and other dependencies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endParaRPr>
          </a:p>
        </p:txBody>
      </p:sp>
      <p:sp>
        <p:nvSpPr>
          <p:cNvPr id="9" name="Rectangle 8">
            <a:extLst>
              <a:ext uri="{FF2B5EF4-FFF2-40B4-BE49-F238E27FC236}">
                <a16:creationId xmlns:a16="http://schemas.microsoft.com/office/drawing/2014/main" id="{569E9FBB-307B-1ACD-05C3-12A9F49DF5B1}"/>
              </a:ext>
            </a:extLst>
          </p:cNvPr>
          <p:cNvSpPr/>
          <p:nvPr/>
        </p:nvSpPr>
        <p:spPr>
          <a:xfrm>
            <a:off x="7795661" y="1800660"/>
            <a:ext cx="604683" cy="199155"/>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F2E4C"/>
              </a:solidFill>
              <a:effectLst/>
              <a:uLnTx/>
              <a:uFillTx/>
              <a:latin typeface="Abadi MT Std"/>
              <a:ea typeface="+mn-ea"/>
              <a:cs typeface="Arial"/>
              <a:sym typeface="Arial"/>
            </a:endParaRPr>
          </a:p>
        </p:txBody>
      </p:sp>
      <p:sp>
        <p:nvSpPr>
          <p:cNvPr id="10" name="Rounded Rectangle 15">
            <a:extLst>
              <a:ext uri="{FF2B5EF4-FFF2-40B4-BE49-F238E27FC236}">
                <a16:creationId xmlns:a16="http://schemas.microsoft.com/office/drawing/2014/main" id="{6A367D47-38E8-4448-3E7B-20F9C1C6558C}"/>
              </a:ext>
            </a:extLst>
          </p:cNvPr>
          <p:cNvSpPr/>
          <p:nvPr/>
        </p:nvSpPr>
        <p:spPr>
          <a:xfrm>
            <a:off x="568951" y="1415625"/>
            <a:ext cx="10303883" cy="2895201"/>
          </a:xfrm>
          <a:prstGeom prst="roundRect">
            <a:avLst/>
          </a:prstGeom>
          <a:noFill/>
          <a:ln w="25400" cap="flat" cmpd="sng" algn="ctr">
            <a:solidFill>
              <a:srgbClr val="00B050"/>
            </a:solidFill>
            <a:prstDash val="lgDash"/>
            <a:round/>
            <a:headEnd type="none" w="med" len="med"/>
            <a:tailEnd type="none" w="med"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EEBF13"/>
              </a:solidFill>
              <a:effectLst/>
              <a:uLnTx/>
              <a:uFillTx/>
              <a:latin typeface="Abadi MT Std"/>
              <a:ea typeface="+mn-ea"/>
              <a:cs typeface="Arial"/>
              <a:sym typeface="Arial"/>
            </a:endParaRPr>
          </a:p>
        </p:txBody>
      </p:sp>
      <p:sp>
        <p:nvSpPr>
          <p:cNvPr id="11" name="Oval 10">
            <a:extLst>
              <a:ext uri="{FF2B5EF4-FFF2-40B4-BE49-F238E27FC236}">
                <a16:creationId xmlns:a16="http://schemas.microsoft.com/office/drawing/2014/main" id="{321C652F-1257-A28B-1341-048588C87D07}"/>
              </a:ext>
            </a:extLst>
          </p:cNvPr>
          <p:cNvSpPr/>
          <p:nvPr/>
        </p:nvSpPr>
        <p:spPr>
          <a:xfrm>
            <a:off x="893414" y="2656067"/>
            <a:ext cx="3695220" cy="1371716"/>
          </a:xfrm>
          <a:prstGeom prst="ellipse">
            <a:avLst/>
          </a:prstGeom>
          <a:solidFill>
            <a:sysClr val="window" lastClr="FFFFFF"/>
          </a:solidFill>
          <a:ln w="12700" cap="flat" cmpd="sng" algn="ctr">
            <a:solidFill>
              <a:srgbClr val="205D9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gem5’s CPU model simulates the system calls</a:t>
            </a:r>
          </a:p>
        </p:txBody>
      </p:sp>
      <p:cxnSp>
        <p:nvCxnSpPr>
          <p:cNvPr id="12" name="Straight Arrow Connector 11">
            <a:extLst>
              <a:ext uri="{FF2B5EF4-FFF2-40B4-BE49-F238E27FC236}">
                <a16:creationId xmlns:a16="http://schemas.microsoft.com/office/drawing/2014/main" id="{6DACA9A1-34A1-D6F1-811D-ABFE55AE2FAA}"/>
              </a:ext>
            </a:extLst>
          </p:cNvPr>
          <p:cNvCxnSpPr>
            <a:cxnSpLocks/>
          </p:cNvCxnSpPr>
          <p:nvPr/>
        </p:nvCxnSpPr>
        <p:spPr>
          <a:xfrm>
            <a:off x="4531354" y="3527221"/>
            <a:ext cx="2040190" cy="497506"/>
          </a:xfrm>
          <a:prstGeom prst="straightConnector1">
            <a:avLst/>
          </a:prstGeom>
          <a:noFill/>
          <a:ln w="25400" cap="flat" cmpd="sng" algn="ctr">
            <a:solidFill>
              <a:srgbClr val="205D98"/>
            </a:solidFill>
            <a:prstDash val="solid"/>
            <a:miter lim="800000"/>
            <a:tailEnd type="triangle"/>
          </a:ln>
          <a:effectLst/>
        </p:spPr>
      </p:cxnSp>
      <p:sp>
        <p:nvSpPr>
          <p:cNvPr id="13" name="Rounded Rectangle 25">
            <a:extLst>
              <a:ext uri="{FF2B5EF4-FFF2-40B4-BE49-F238E27FC236}">
                <a16:creationId xmlns:a16="http://schemas.microsoft.com/office/drawing/2014/main" id="{7DAFDF0E-CBC4-7CB7-51B8-40A8470EE316}"/>
              </a:ext>
            </a:extLst>
          </p:cNvPr>
          <p:cNvSpPr/>
          <p:nvPr/>
        </p:nvSpPr>
        <p:spPr>
          <a:xfrm>
            <a:off x="7926166" y="5020015"/>
            <a:ext cx="810441" cy="589935"/>
          </a:xfrm>
          <a:prstGeom prst="roundRect">
            <a:avLst/>
          </a:prstGeom>
          <a:solidFill>
            <a:srgbClr val="92D050"/>
          </a:solidFill>
          <a:ln w="12700" cap="flat" cmpd="sng" algn="ctr">
            <a:solidFill>
              <a:srgbClr val="205D98">
                <a:shade val="1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prstClr val="white"/>
                </a:solidFill>
                <a:effectLst/>
                <a:uLnTx/>
                <a:uFillTx/>
                <a:latin typeface="Abadi MT Std"/>
                <a:ea typeface="+mn-ea"/>
                <a:cs typeface="Arial"/>
                <a:sym typeface="Arial"/>
              </a:rPr>
              <a:t>KVM x86 CPU</a:t>
            </a:r>
            <a:endParaRPr kumimoji="0" lang="en-US" sz="1800" b="1" i="0" u="none" strike="noStrike" kern="0" cap="none" spc="0" normalizeH="0" baseline="0" noProof="0">
              <a:ln>
                <a:noFill/>
              </a:ln>
              <a:solidFill>
                <a:prstClr val="white"/>
              </a:solidFill>
              <a:effectLst/>
              <a:uLnTx/>
              <a:uFillTx/>
              <a:latin typeface="Abadi MT Std"/>
              <a:ea typeface="+mn-ea"/>
              <a:cs typeface="Arial"/>
              <a:sym typeface="Arial"/>
            </a:endParaRPr>
          </a:p>
        </p:txBody>
      </p:sp>
      <p:sp>
        <p:nvSpPr>
          <p:cNvPr id="14" name="TextBox 13">
            <a:extLst>
              <a:ext uri="{FF2B5EF4-FFF2-40B4-BE49-F238E27FC236}">
                <a16:creationId xmlns:a16="http://schemas.microsoft.com/office/drawing/2014/main" id="{D5CCEB41-9237-0A8B-BADA-EB741137E92E}"/>
              </a:ext>
            </a:extLst>
          </p:cNvPr>
          <p:cNvSpPr txBox="1"/>
          <p:nvPr/>
        </p:nvSpPr>
        <p:spPr>
          <a:xfrm>
            <a:off x="492505" y="2813905"/>
            <a:ext cx="11015082"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720534"/>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ML Frameworks make it easy to build large scale applications, but very slow to simulate completely</a:t>
            </a:r>
          </a:p>
        </p:txBody>
      </p:sp>
      <p:sp>
        <p:nvSpPr>
          <p:cNvPr id="16" name="TextBox 15">
            <a:extLst>
              <a:ext uri="{FF2B5EF4-FFF2-40B4-BE49-F238E27FC236}">
                <a16:creationId xmlns:a16="http://schemas.microsoft.com/office/drawing/2014/main" id="{5EF80E73-C0D4-B4B3-B30C-35FE94DDE5DE}"/>
              </a:ext>
            </a:extLst>
          </p:cNvPr>
          <p:cNvSpPr txBox="1"/>
          <p:nvPr/>
        </p:nvSpPr>
        <p:spPr>
          <a:xfrm>
            <a:off x="38011" y="5468523"/>
            <a:ext cx="738409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Can run MNIST, </a:t>
            </a:r>
            <a:r>
              <a:rPr kumimoji="0" lang="en-US" sz="2400" b="1" i="0" u="none" strike="noStrike" kern="0" cap="none" spc="0" normalizeH="0" baseline="0" noProof="0" err="1">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nanoGPT</a:t>
            </a:r>
            <a:r>
              <a:rPr kumimoji="0" lang="en-US" sz="2400" b="1" i="0" u="none" strike="noStrike" kern="0" cap="none" spc="0" normalizeH="0" baseline="0" noProof="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sym typeface="Arial"/>
              </a:rPr>
              <a:t>, etc. layers in public gem5!</a:t>
            </a:r>
          </a:p>
        </p:txBody>
      </p:sp>
      <p:sp>
        <p:nvSpPr>
          <p:cNvPr id="17" name="Google Shape;204;g3687d1c8fc2_3_46">
            <a:extLst>
              <a:ext uri="{FF2B5EF4-FFF2-40B4-BE49-F238E27FC236}">
                <a16:creationId xmlns:a16="http://schemas.microsoft.com/office/drawing/2014/main" id="{5B394213-2E6D-7A7B-5F00-1EC8A1AF34F5}"/>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221</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218191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mph" presetSubtype="0" nodeType="clickEffect">
                                  <p:stCondLst>
                                    <p:cond delay="0"/>
                                  </p:stCondLst>
                                  <p:childTnLst>
                                    <p:set>
                                      <p:cBhvr>
                                        <p:cTn id="16" dur="indefinite"/>
                                        <p:tgtEl>
                                          <p:spTgt spid="4"/>
                                        </p:tgtEl>
                                        <p:attrNameLst>
                                          <p:attrName>style.opacity</p:attrName>
                                        </p:attrNameLst>
                                      </p:cBhvr>
                                      <p:to>
                                        <p:strVal val="0.1"/>
                                      </p:to>
                                    </p:set>
                                    <p:animEffect filter="image" prLst="opacity: 0.1">
                                      <p:cBhvr rctx="IE">
                                        <p:cTn id="17" dur="indefinite"/>
                                        <p:tgtEl>
                                          <p:spTgt spid="4"/>
                                        </p:tgtEl>
                                      </p:cBhvr>
                                    </p:animEffect>
                                  </p:childTnLst>
                                </p:cTn>
                              </p:par>
                              <p:par>
                                <p:cTn id="18" presetID="9" presetClass="emph" presetSubtype="0" grpId="0" nodeType="withEffect">
                                  <p:stCondLst>
                                    <p:cond delay="0"/>
                                  </p:stCondLst>
                                  <p:childTnLst>
                                    <p:set>
                                      <p:cBhvr>
                                        <p:cTn id="19" dur="indefinite"/>
                                        <p:tgtEl>
                                          <p:spTgt spid="5"/>
                                        </p:tgtEl>
                                        <p:attrNameLst>
                                          <p:attrName>style.opacity</p:attrName>
                                        </p:attrNameLst>
                                      </p:cBhvr>
                                      <p:to>
                                        <p:strVal val="0.1"/>
                                      </p:to>
                                    </p:set>
                                    <p:animEffect filter="image" prLst="opacity: 0.1">
                                      <p:cBhvr rctx="IE">
                                        <p:cTn id="20" dur="indefinite"/>
                                        <p:tgtEl>
                                          <p:spTgt spid="5"/>
                                        </p:tgtEl>
                                      </p:cBhvr>
                                    </p:animEffect>
                                  </p:childTnLst>
                                </p:cTn>
                              </p:par>
                              <p:par>
                                <p:cTn id="21" presetID="9" presetClass="emph" presetSubtype="0" grpId="0" nodeType="withEffect">
                                  <p:stCondLst>
                                    <p:cond delay="0"/>
                                  </p:stCondLst>
                                  <p:childTnLst>
                                    <p:set>
                                      <p:cBhvr>
                                        <p:cTn id="22" dur="indefinite"/>
                                        <p:tgtEl>
                                          <p:spTgt spid="6"/>
                                        </p:tgtEl>
                                        <p:attrNameLst>
                                          <p:attrName>style.opacity</p:attrName>
                                        </p:attrNameLst>
                                      </p:cBhvr>
                                      <p:to>
                                        <p:strVal val="0.1"/>
                                      </p:to>
                                    </p:set>
                                    <p:animEffect filter="image" prLst="opacity: 0.1">
                                      <p:cBhvr rctx="IE">
                                        <p:cTn id="23" dur="indefinite"/>
                                        <p:tgtEl>
                                          <p:spTgt spid="6"/>
                                        </p:tgtEl>
                                      </p:cBhvr>
                                    </p:animEffect>
                                  </p:childTnLst>
                                </p:cTn>
                              </p:par>
                              <p:par>
                                <p:cTn id="24" presetID="9" presetClass="emph" presetSubtype="0" nodeType="withEffect">
                                  <p:stCondLst>
                                    <p:cond delay="0"/>
                                  </p:stCondLst>
                                  <p:childTnLst>
                                    <p:set>
                                      <p:cBhvr>
                                        <p:cTn id="25" dur="indefinite"/>
                                        <p:tgtEl>
                                          <p:spTgt spid="7"/>
                                        </p:tgtEl>
                                        <p:attrNameLst>
                                          <p:attrName>style.opacity</p:attrName>
                                        </p:attrNameLst>
                                      </p:cBhvr>
                                      <p:to>
                                        <p:strVal val="0.1"/>
                                      </p:to>
                                    </p:set>
                                    <p:animEffect filter="image" prLst="opacity: 0.1">
                                      <p:cBhvr rctx="IE">
                                        <p:cTn id="26" dur="indefinite"/>
                                        <p:tgtEl>
                                          <p:spTgt spid="7"/>
                                        </p:tgtEl>
                                      </p:cBhvr>
                                    </p:animEffect>
                                  </p:childTnLst>
                                </p:cTn>
                              </p:par>
                              <p:par>
                                <p:cTn id="27" presetID="9" presetClass="emph" presetSubtype="0" grpId="0" nodeType="withEffect">
                                  <p:stCondLst>
                                    <p:cond delay="0"/>
                                  </p:stCondLst>
                                  <p:childTnLst>
                                    <p:set>
                                      <p:cBhvr>
                                        <p:cTn id="28" dur="indefinite"/>
                                        <p:tgtEl>
                                          <p:spTgt spid="8"/>
                                        </p:tgtEl>
                                        <p:attrNameLst>
                                          <p:attrName>style.opacity</p:attrName>
                                        </p:attrNameLst>
                                      </p:cBhvr>
                                      <p:to>
                                        <p:strVal val="0.1"/>
                                      </p:to>
                                    </p:set>
                                    <p:animEffect filter="image" prLst="opacity: 0.1">
                                      <p:cBhvr rctx="IE">
                                        <p:cTn id="29" dur="indefinite"/>
                                        <p:tgtEl>
                                          <p:spTgt spid="8"/>
                                        </p:tgtEl>
                                      </p:cBhvr>
                                    </p:animEffect>
                                  </p:childTnLst>
                                </p:cTn>
                              </p:par>
                              <p:par>
                                <p:cTn id="30" presetID="9" presetClass="emph" presetSubtype="0" grpId="0" nodeType="withEffect">
                                  <p:stCondLst>
                                    <p:cond delay="0"/>
                                  </p:stCondLst>
                                  <p:childTnLst>
                                    <p:set>
                                      <p:cBhvr>
                                        <p:cTn id="31" dur="indefinite"/>
                                        <p:tgtEl>
                                          <p:spTgt spid="9"/>
                                        </p:tgtEl>
                                        <p:attrNameLst>
                                          <p:attrName>style.opacity</p:attrName>
                                        </p:attrNameLst>
                                      </p:cBhvr>
                                      <p:to>
                                        <p:strVal val="0.1"/>
                                      </p:to>
                                    </p:set>
                                    <p:animEffect filter="image" prLst="opacity: 0.1">
                                      <p:cBhvr rctx="IE">
                                        <p:cTn id="32" dur="indefinite"/>
                                        <p:tgtEl>
                                          <p:spTgt spid="9"/>
                                        </p:tgtEl>
                                      </p:cBhvr>
                                    </p:animEffect>
                                  </p:childTnLst>
                                </p:cTn>
                              </p:par>
                              <p:par>
                                <p:cTn id="33" presetID="9" presetClass="emph" presetSubtype="0" grpId="0" nodeType="withEffect">
                                  <p:stCondLst>
                                    <p:cond delay="0"/>
                                  </p:stCondLst>
                                  <p:childTnLst>
                                    <p:set>
                                      <p:cBhvr>
                                        <p:cTn id="34" dur="indefinite"/>
                                        <p:tgtEl>
                                          <p:spTgt spid="10"/>
                                        </p:tgtEl>
                                        <p:attrNameLst>
                                          <p:attrName>style.opacity</p:attrName>
                                        </p:attrNameLst>
                                      </p:cBhvr>
                                      <p:to>
                                        <p:strVal val="0.1"/>
                                      </p:to>
                                    </p:set>
                                    <p:animEffect filter="image" prLst="opacity: 0.1">
                                      <p:cBhvr rctx="IE">
                                        <p:cTn id="35" dur="indefinite"/>
                                        <p:tgtEl>
                                          <p:spTgt spid="10"/>
                                        </p:tgtEl>
                                      </p:cBhvr>
                                    </p:animEffect>
                                  </p:childTnLst>
                                </p:cTn>
                              </p:par>
                              <p:par>
                                <p:cTn id="36" presetID="9" presetClass="emph" presetSubtype="0" grpId="1" nodeType="withEffect">
                                  <p:stCondLst>
                                    <p:cond delay="0"/>
                                  </p:stCondLst>
                                  <p:childTnLst>
                                    <p:set>
                                      <p:cBhvr>
                                        <p:cTn id="37" dur="indefinite"/>
                                        <p:tgtEl>
                                          <p:spTgt spid="11"/>
                                        </p:tgtEl>
                                        <p:attrNameLst>
                                          <p:attrName>style.opacity</p:attrName>
                                        </p:attrNameLst>
                                      </p:cBhvr>
                                      <p:to>
                                        <p:strVal val="0.1"/>
                                      </p:to>
                                    </p:set>
                                    <p:animEffect filter="image" prLst="opacity: 0.1">
                                      <p:cBhvr rctx="IE">
                                        <p:cTn id="38" dur="indefinite"/>
                                        <p:tgtEl>
                                          <p:spTgt spid="11"/>
                                        </p:tgtEl>
                                      </p:cBhvr>
                                    </p:animEffect>
                                  </p:childTnLst>
                                </p:cTn>
                              </p:par>
                              <p:par>
                                <p:cTn id="39" presetID="9" presetClass="emph" presetSubtype="0" nodeType="withEffect">
                                  <p:stCondLst>
                                    <p:cond delay="0"/>
                                  </p:stCondLst>
                                  <p:childTnLst>
                                    <p:set>
                                      <p:cBhvr>
                                        <p:cTn id="40" dur="indefinite"/>
                                        <p:tgtEl>
                                          <p:spTgt spid="12"/>
                                        </p:tgtEl>
                                        <p:attrNameLst>
                                          <p:attrName>style.opacity</p:attrName>
                                        </p:attrNameLst>
                                      </p:cBhvr>
                                      <p:to>
                                        <p:strVal val="0.1"/>
                                      </p:to>
                                    </p:set>
                                    <p:animEffect filter="image" prLst="opacity: 0.1">
                                      <p:cBhvr rctx="IE">
                                        <p:cTn id="41" dur="indefinite"/>
                                        <p:tgtEl>
                                          <p:spTgt spid="12"/>
                                        </p:tgtEl>
                                      </p:cBhvr>
                                    </p:animEffect>
                                  </p:childTnLst>
                                </p:cTn>
                              </p:par>
                              <p:par>
                                <p:cTn id="42" presetID="9" presetClass="emph" presetSubtype="0" grpId="0" nodeType="withEffect">
                                  <p:stCondLst>
                                    <p:cond delay="0"/>
                                  </p:stCondLst>
                                  <p:childTnLst>
                                    <p:set>
                                      <p:cBhvr>
                                        <p:cTn id="43" dur="indefinite"/>
                                        <p:tgtEl>
                                          <p:spTgt spid="13"/>
                                        </p:tgtEl>
                                        <p:attrNameLst>
                                          <p:attrName>style.opacity</p:attrName>
                                        </p:attrNameLst>
                                      </p:cBhvr>
                                      <p:to>
                                        <p:strVal val="0.1"/>
                                      </p:to>
                                    </p:set>
                                    <p:animEffect filter="image" prLst="opacity: 0.1">
                                      <p:cBhvr rctx="IE">
                                        <p:cTn id="44" dur="indefinite"/>
                                        <p:tgtEl>
                                          <p:spTgt spid="13"/>
                                        </p:tgtEl>
                                      </p:cBhvr>
                                    </p:animEffect>
                                  </p:childTnLst>
                                </p:cTn>
                              </p:par>
                              <p:par>
                                <p:cTn id="45" presetID="9" presetClass="emph" presetSubtype="0" grpId="1" nodeType="withEffect">
                                  <p:stCondLst>
                                    <p:cond delay="0"/>
                                  </p:stCondLst>
                                  <p:childTnLst>
                                    <p:set>
                                      <p:cBhvr>
                                        <p:cTn id="46" dur="indefinite"/>
                                        <p:tgtEl>
                                          <p:spTgt spid="16"/>
                                        </p:tgtEl>
                                        <p:attrNameLst>
                                          <p:attrName>style.opacity</p:attrName>
                                        </p:attrNameLst>
                                      </p:cBhvr>
                                      <p:to>
                                        <p:strVal val="0.1"/>
                                      </p:to>
                                    </p:set>
                                    <p:animEffect filter="image" prLst="opacity: 0.1">
                                      <p:cBhvr rctx="IE">
                                        <p:cTn id="47" dur="indefinite"/>
                                        <p:tgtEl>
                                          <p:spTgt spid="16"/>
                                        </p:tgtEl>
                                      </p:cBhvr>
                                    </p:animEffect>
                                  </p:childTnLst>
                                </p:cTn>
                              </p:par>
                              <p:par>
                                <p:cTn id="48" presetID="1"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1" grpId="0" animBg="1"/>
      <p:bldP spid="11" grpId="1" animBg="1"/>
      <p:bldP spid="13" grpId="0" animBg="1"/>
      <p:bldP spid="14" grpId="0"/>
      <p:bldP spid="16" grpId="0"/>
      <p:bldP spid="16" grpId="1"/>
    </p:bld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07AD8-A8A2-CCFB-318F-1495A0547E72}"/>
              </a:ext>
            </a:extLst>
          </p:cNvPr>
          <p:cNvSpPr>
            <a:spLocks noGrp="1"/>
          </p:cNvSpPr>
          <p:nvPr>
            <p:ph type="title"/>
          </p:nvPr>
        </p:nvSpPr>
        <p:spPr/>
        <p:txBody>
          <a:bodyPr/>
          <a:lstStyle/>
          <a:p>
            <a:r>
              <a:rPr lang="en-US" dirty="0"/>
              <a:t>About adjusted network </a:t>
            </a:r>
            <a:r>
              <a:rPr lang="en-US" dirty="0" err="1"/>
              <a:t>bw</a:t>
            </a:r>
            <a:endParaRPr lang="en-US" dirty="0"/>
          </a:p>
        </p:txBody>
      </p:sp>
      <p:sp>
        <p:nvSpPr>
          <p:cNvPr id="3" name="Text Placeholder 2">
            <a:extLst>
              <a:ext uri="{FF2B5EF4-FFF2-40B4-BE49-F238E27FC236}">
                <a16:creationId xmlns:a16="http://schemas.microsoft.com/office/drawing/2014/main" id="{7172184E-D321-8532-1F47-29F56B67B291}"/>
              </a:ext>
            </a:extLst>
          </p:cNvPr>
          <p:cNvSpPr>
            <a:spLocks noGrp="1"/>
          </p:cNvSpPr>
          <p:nvPr>
            <p:ph type="body" idx="1"/>
          </p:nvPr>
        </p:nvSpPr>
        <p:spPr>
          <a:xfrm>
            <a:off x="609600" y="1604962"/>
            <a:ext cx="10971215" cy="3975102"/>
          </a:xfrm>
        </p:spPr>
        <p:txBody>
          <a:bodyPr/>
          <a:lstStyle/>
          <a:p>
            <a:pPr marL="685800" indent="-457200">
              <a:buFont typeface="Arial" panose="020B0604020202020204" pitchFamily="34" charset="0"/>
              <a:buChar char="•"/>
            </a:pPr>
            <a:r>
              <a:rPr lang="en-US" dirty="0" err="1">
                <a:solidFill>
                  <a:srgbClr val="212121"/>
                </a:solidFill>
                <a:latin typeface="Aptos" panose="020B0004020202020204" pitchFamily="34" charset="0"/>
              </a:rPr>
              <a:t>S</a:t>
            </a:r>
            <a:r>
              <a:rPr lang="en-US" b="0" i="0" u="none" strike="noStrike" dirty="0" err="1">
                <a:solidFill>
                  <a:srgbClr val="212121"/>
                </a:solidFill>
                <a:effectLst/>
                <a:latin typeface="Aptos" panose="020B0004020202020204" pitchFamily="34" charset="0"/>
              </a:rPr>
              <a:t>impleNetwork</a:t>
            </a:r>
            <a:r>
              <a:rPr lang="en-US" b="0" i="0" u="none" strike="noStrike" dirty="0">
                <a:solidFill>
                  <a:srgbClr val="212121"/>
                </a:solidFill>
                <a:effectLst/>
                <a:latin typeface="Aptos" panose="020B0004020202020204" pitchFamily="34" charset="0"/>
              </a:rPr>
              <a:t> is unrealistic and inaccurate.</a:t>
            </a:r>
          </a:p>
          <a:p>
            <a:pPr marL="685800" indent="-457200">
              <a:buFont typeface="Arial" panose="020B0604020202020204" pitchFamily="34" charset="0"/>
              <a:buChar char="•"/>
            </a:pPr>
            <a:r>
              <a:rPr lang="en-US" dirty="0">
                <a:solidFill>
                  <a:srgbClr val="212121"/>
                </a:solidFill>
                <a:latin typeface="Aptos" panose="020B0004020202020204" pitchFamily="34" charset="0"/>
              </a:rPr>
              <a:t>Bandwidth is scaled up to meet what a real GPU sees</a:t>
            </a:r>
          </a:p>
          <a:p>
            <a:pPr marL="685800" indent="-457200">
              <a:buFont typeface="Arial" panose="020B0604020202020204" pitchFamily="34" charset="0"/>
              <a:buChar char="•"/>
            </a:pPr>
            <a:r>
              <a:rPr lang="en-US" dirty="0">
                <a:solidFill>
                  <a:srgbClr val="212121"/>
                </a:solidFill>
                <a:latin typeface="Aptos" panose="020B0004020202020204" pitchFamily="34" charset="0"/>
              </a:rPr>
              <a:t>We did this in SE mode to match the cache performance</a:t>
            </a:r>
            <a:endParaRPr lang="en-US" b="0" i="0" u="none" strike="noStrike" dirty="0">
              <a:solidFill>
                <a:srgbClr val="212121"/>
              </a:solidFill>
              <a:effectLst/>
              <a:latin typeface="Aptos" panose="020B0004020202020204" pitchFamily="34" charset="0"/>
            </a:endParaRPr>
          </a:p>
          <a:p>
            <a:pPr marL="685800" indent="-457200">
              <a:buFont typeface="Arial" panose="020B0604020202020204" pitchFamily="34" charset="0"/>
              <a:buChar char="•"/>
            </a:pPr>
            <a:r>
              <a:rPr lang="en-US" dirty="0">
                <a:solidFill>
                  <a:srgbClr val="212121"/>
                </a:solidFill>
                <a:latin typeface="Aptos" panose="020B0004020202020204" pitchFamily="34" charset="0"/>
              </a:rPr>
              <a:t>Now do the same in FS mode.</a:t>
            </a:r>
            <a:endParaRPr lang="en-US" dirty="0"/>
          </a:p>
        </p:txBody>
      </p:sp>
    </p:spTree>
    <p:extLst>
      <p:ext uri="{BB962C8B-B14F-4D97-AF65-F5344CB8AC3E}">
        <p14:creationId xmlns:p14="http://schemas.microsoft.com/office/powerpoint/2010/main" val="76934337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935D2-EECC-9CE3-BD3E-F2486623BEA5}"/>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3A539750-1503-3E2B-9DA8-44AC5BDC9EBE}"/>
              </a:ext>
            </a:extLst>
          </p:cNvPr>
          <p:cNvPicPr>
            <a:picLocks noChangeAspect="1"/>
          </p:cNvPicPr>
          <p:nvPr/>
        </p:nvPicPr>
        <p:blipFill>
          <a:blip r:embed="rId2"/>
          <a:stretch>
            <a:fillRect/>
          </a:stretch>
        </p:blipFill>
        <p:spPr>
          <a:xfrm>
            <a:off x="0" y="258408"/>
            <a:ext cx="12192000" cy="6341183"/>
          </a:xfrm>
          <a:prstGeom prst="rect">
            <a:avLst/>
          </a:prstGeom>
        </p:spPr>
      </p:pic>
      <p:sp>
        <p:nvSpPr>
          <p:cNvPr id="6" name="Google Shape;204;g3687d1c8fc2_3_46">
            <a:extLst>
              <a:ext uri="{FF2B5EF4-FFF2-40B4-BE49-F238E27FC236}">
                <a16:creationId xmlns:a16="http://schemas.microsoft.com/office/drawing/2014/main" id="{1D7A336A-A5C2-A18E-EC1F-BA2A011B73EB}"/>
              </a:ext>
            </a:extLst>
          </p:cNvPr>
          <p:cNvSpPr txBox="1"/>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223</a:t>
            </a:fld>
            <a:endParaRPr kumimoji="0" sz="1200" b="0" i="0" u="none" strike="noStrike" kern="0" cap="none" spc="0" normalizeH="0" baseline="0" noProof="0">
              <a:ln>
                <a:noFill/>
              </a:ln>
              <a:solidFill>
                <a:srgbClr val="888888"/>
              </a:solidFill>
              <a:effectLst/>
              <a:uLnTx/>
              <a:uFillTx/>
              <a:latin typeface="Arial"/>
              <a:ea typeface="Arial"/>
              <a:cs typeface="Arial"/>
              <a:sym typeface="Arial"/>
            </a:endParaRPr>
          </a:p>
        </p:txBody>
      </p:sp>
    </p:spTree>
    <p:extLst>
      <p:ext uri="{BB962C8B-B14F-4D97-AF65-F5344CB8AC3E}">
        <p14:creationId xmlns:p14="http://schemas.microsoft.com/office/powerpoint/2010/main" val="2220217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790AE-9756-2241-C002-359C1960F7C5}"/>
              </a:ext>
            </a:extLst>
          </p:cNvPr>
          <p:cNvSpPr>
            <a:spLocks noGrp="1"/>
          </p:cNvSpPr>
          <p:nvPr>
            <p:ph type="title"/>
          </p:nvPr>
        </p:nvSpPr>
        <p:spPr/>
        <p:txBody>
          <a:bodyPr/>
          <a:lstStyle/>
          <a:p>
            <a:r>
              <a:rPr lang="en-US" dirty="0"/>
              <a:t>Nomenclature (Simulation)</a:t>
            </a:r>
          </a:p>
        </p:txBody>
      </p:sp>
      <p:sp>
        <p:nvSpPr>
          <p:cNvPr id="3" name="Content Placeholder 2">
            <a:extLst>
              <a:ext uri="{FF2B5EF4-FFF2-40B4-BE49-F238E27FC236}">
                <a16:creationId xmlns:a16="http://schemas.microsoft.com/office/drawing/2014/main" id="{6D09BDB9-834A-5D5F-8494-E0EFD9D9FEB9}"/>
              </a:ext>
            </a:extLst>
          </p:cNvPr>
          <p:cNvSpPr>
            <a:spLocks noGrp="1"/>
          </p:cNvSpPr>
          <p:nvPr>
            <p:ph idx="1"/>
          </p:nvPr>
        </p:nvSpPr>
        <p:spPr>
          <a:xfrm>
            <a:off x="1752600" y="1143000"/>
            <a:ext cx="5867400" cy="5105400"/>
          </a:xfrm>
        </p:spPr>
        <p:txBody>
          <a:bodyPr/>
          <a:lstStyle/>
          <a:p>
            <a:r>
              <a:rPr lang="en-US" b="1" dirty="0"/>
              <a:t>Host</a:t>
            </a:r>
            <a:r>
              <a:rPr lang="en-US" dirty="0"/>
              <a:t>: the actual HW you’re using</a:t>
            </a:r>
          </a:p>
          <a:p>
            <a:r>
              <a:rPr lang="en-US" b="1" dirty="0"/>
              <a:t>Simulator</a:t>
            </a:r>
            <a:r>
              <a:rPr lang="en-US" dirty="0"/>
              <a:t>: Runs on the host</a:t>
            </a:r>
          </a:p>
          <a:p>
            <a:pPr lvl="1"/>
            <a:r>
              <a:rPr lang="en-US" dirty="0"/>
              <a:t>Exposes HW to the guest</a:t>
            </a:r>
          </a:p>
          <a:p>
            <a:r>
              <a:rPr lang="en-US" b="1" dirty="0"/>
              <a:t>Guest</a:t>
            </a:r>
            <a:r>
              <a:rPr lang="en-US" dirty="0"/>
              <a:t>: Code running on </a:t>
            </a:r>
            <a:r>
              <a:rPr lang="en-US" i="1" dirty="0"/>
              <a:t>simulated</a:t>
            </a:r>
            <a:r>
              <a:rPr lang="en-US" dirty="0"/>
              <a:t> HW</a:t>
            </a:r>
          </a:p>
          <a:p>
            <a:pPr lvl="1"/>
            <a:r>
              <a:rPr lang="en-US" dirty="0"/>
              <a:t>OS running on gem5 is guest OS</a:t>
            </a:r>
          </a:p>
          <a:p>
            <a:pPr lvl="1"/>
            <a:r>
              <a:rPr lang="en-US" dirty="0"/>
              <a:t>gem5 is simulating HW</a:t>
            </a:r>
          </a:p>
          <a:p>
            <a:r>
              <a:rPr lang="en-US" b="1" dirty="0"/>
              <a:t>Simulator’s Code</a:t>
            </a:r>
            <a:r>
              <a:rPr lang="en-US" dirty="0"/>
              <a:t>: Runs natively</a:t>
            </a:r>
          </a:p>
          <a:p>
            <a:pPr lvl="1"/>
            <a:r>
              <a:rPr lang="en-US" dirty="0"/>
              <a:t>Executes/emulates the guest code</a:t>
            </a:r>
          </a:p>
          <a:p>
            <a:r>
              <a:rPr lang="en-US" b="1" dirty="0"/>
              <a:t>Guest’s Code</a:t>
            </a:r>
            <a:r>
              <a:rPr lang="en-US" dirty="0"/>
              <a:t>: (or benchmark, workload, etc.) Runs </a:t>
            </a:r>
            <a:r>
              <a:rPr lang="en-US" b="1" dirty="0"/>
              <a:t>on gem5, not on the host</a:t>
            </a:r>
          </a:p>
        </p:txBody>
      </p:sp>
      <p:sp>
        <p:nvSpPr>
          <p:cNvPr id="23" name="Rectangle 22">
            <a:extLst>
              <a:ext uri="{FF2B5EF4-FFF2-40B4-BE49-F238E27FC236}">
                <a16:creationId xmlns:a16="http://schemas.microsoft.com/office/drawing/2014/main" id="{2FB0625D-635E-FEE7-3644-980C7F0575D2}"/>
              </a:ext>
            </a:extLst>
          </p:cNvPr>
          <p:cNvSpPr/>
          <p:nvPr/>
        </p:nvSpPr>
        <p:spPr>
          <a:xfrm>
            <a:off x="7728244" y="1784987"/>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24" name="Rectangle 23">
            <a:extLst>
              <a:ext uri="{FF2B5EF4-FFF2-40B4-BE49-F238E27FC236}">
                <a16:creationId xmlns:a16="http://schemas.microsoft.com/office/drawing/2014/main" id="{217851A7-71DB-00D5-439F-09646CD86979}"/>
              </a:ext>
            </a:extLst>
          </p:cNvPr>
          <p:cNvSpPr/>
          <p:nvPr/>
        </p:nvSpPr>
        <p:spPr>
          <a:xfrm>
            <a:off x="8535718" y="1784987"/>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25" name="Rectangle 24">
            <a:extLst>
              <a:ext uri="{FF2B5EF4-FFF2-40B4-BE49-F238E27FC236}">
                <a16:creationId xmlns:a16="http://schemas.microsoft.com/office/drawing/2014/main" id="{15CC0F6B-A213-24E0-CA98-15B5AAF4771E}"/>
              </a:ext>
            </a:extLst>
          </p:cNvPr>
          <p:cNvSpPr/>
          <p:nvPr/>
        </p:nvSpPr>
        <p:spPr>
          <a:xfrm>
            <a:off x="7728244" y="2279058"/>
            <a:ext cx="1500648" cy="383459"/>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Operating Sys.</a:t>
            </a:r>
          </a:p>
        </p:txBody>
      </p:sp>
      <p:sp>
        <p:nvSpPr>
          <p:cNvPr id="26" name="Rectangle 25">
            <a:extLst>
              <a:ext uri="{FF2B5EF4-FFF2-40B4-BE49-F238E27FC236}">
                <a16:creationId xmlns:a16="http://schemas.microsoft.com/office/drawing/2014/main" id="{7B43540D-D69F-243D-9C69-1DD8C88CB8F0}"/>
              </a:ext>
            </a:extLst>
          </p:cNvPr>
          <p:cNvSpPr/>
          <p:nvPr/>
        </p:nvSpPr>
        <p:spPr>
          <a:xfrm>
            <a:off x="7728244" y="2795252"/>
            <a:ext cx="1500648" cy="383459"/>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Hardware</a:t>
            </a:r>
          </a:p>
        </p:txBody>
      </p:sp>
      <p:sp>
        <p:nvSpPr>
          <p:cNvPr id="27" name="TextBox 26">
            <a:extLst>
              <a:ext uri="{FF2B5EF4-FFF2-40B4-BE49-F238E27FC236}">
                <a16:creationId xmlns:a16="http://schemas.microsoft.com/office/drawing/2014/main" id="{25ED7BDB-08D7-1320-58AC-527D9363F8C4}"/>
              </a:ext>
            </a:extLst>
          </p:cNvPr>
          <p:cNvSpPr txBox="1"/>
          <p:nvPr/>
        </p:nvSpPr>
        <p:spPr>
          <a:xfrm>
            <a:off x="9743981" y="2270100"/>
            <a:ext cx="699230"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Host</a:t>
            </a:r>
          </a:p>
        </p:txBody>
      </p:sp>
      <p:sp>
        <p:nvSpPr>
          <p:cNvPr id="28" name="Freeform: Shape 27">
            <a:extLst>
              <a:ext uri="{FF2B5EF4-FFF2-40B4-BE49-F238E27FC236}">
                <a16:creationId xmlns:a16="http://schemas.microsoft.com/office/drawing/2014/main" id="{D83D34DD-45A5-359B-C827-2EFF3748D91C}"/>
              </a:ext>
            </a:extLst>
          </p:cNvPr>
          <p:cNvSpPr/>
          <p:nvPr/>
        </p:nvSpPr>
        <p:spPr>
          <a:xfrm>
            <a:off x="9328444" y="2699386"/>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29" name="Rectangle 28">
            <a:extLst>
              <a:ext uri="{FF2B5EF4-FFF2-40B4-BE49-F238E27FC236}">
                <a16:creationId xmlns:a16="http://schemas.microsoft.com/office/drawing/2014/main" id="{B8CB230F-5E31-C9D9-74EB-C62004475E5E}"/>
              </a:ext>
            </a:extLst>
          </p:cNvPr>
          <p:cNvSpPr/>
          <p:nvPr/>
        </p:nvSpPr>
        <p:spPr>
          <a:xfrm>
            <a:off x="7728244" y="3767788"/>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30" name="Rectangle 29">
            <a:extLst>
              <a:ext uri="{FF2B5EF4-FFF2-40B4-BE49-F238E27FC236}">
                <a16:creationId xmlns:a16="http://schemas.microsoft.com/office/drawing/2014/main" id="{8375526C-0FCA-7854-9734-E450C2B1EBF8}"/>
              </a:ext>
            </a:extLst>
          </p:cNvPr>
          <p:cNvSpPr/>
          <p:nvPr/>
        </p:nvSpPr>
        <p:spPr>
          <a:xfrm>
            <a:off x="8535718" y="3767788"/>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31" name="Rectangle 30">
            <a:extLst>
              <a:ext uri="{FF2B5EF4-FFF2-40B4-BE49-F238E27FC236}">
                <a16:creationId xmlns:a16="http://schemas.microsoft.com/office/drawing/2014/main" id="{F862593B-08B8-D869-A313-DD12A21AB554}"/>
              </a:ext>
            </a:extLst>
          </p:cNvPr>
          <p:cNvSpPr/>
          <p:nvPr/>
        </p:nvSpPr>
        <p:spPr>
          <a:xfrm>
            <a:off x="7728244" y="4261859"/>
            <a:ext cx="1500648" cy="383459"/>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Operating Sys.</a:t>
            </a:r>
          </a:p>
        </p:txBody>
      </p:sp>
      <p:sp>
        <p:nvSpPr>
          <p:cNvPr id="32" name="Rectangle 31">
            <a:extLst>
              <a:ext uri="{FF2B5EF4-FFF2-40B4-BE49-F238E27FC236}">
                <a16:creationId xmlns:a16="http://schemas.microsoft.com/office/drawing/2014/main" id="{8CA612CD-79E0-68AC-DC7D-253F8EDB5F6D}"/>
              </a:ext>
            </a:extLst>
          </p:cNvPr>
          <p:cNvSpPr/>
          <p:nvPr/>
        </p:nvSpPr>
        <p:spPr>
          <a:xfrm>
            <a:off x="7728244" y="5205757"/>
            <a:ext cx="1500648" cy="383459"/>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Hardware</a:t>
            </a:r>
          </a:p>
        </p:txBody>
      </p:sp>
      <p:sp>
        <p:nvSpPr>
          <p:cNvPr id="33" name="TextBox 32">
            <a:extLst>
              <a:ext uri="{FF2B5EF4-FFF2-40B4-BE49-F238E27FC236}">
                <a16:creationId xmlns:a16="http://schemas.microsoft.com/office/drawing/2014/main" id="{BB20A1F4-3975-03E1-545C-134A6999DA40}"/>
              </a:ext>
            </a:extLst>
          </p:cNvPr>
          <p:cNvSpPr txBox="1"/>
          <p:nvPr/>
        </p:nvSpPr>
        <p:spPr>
          <a:xfrm>
            <a:off x="9216060" y="4660455"/>
            <a:ext cx="699230"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Host</a:t>
            </a:r>
          </a:p>
        </p:txBody>
      </p:sp>
      <p:sp>
        <p:nvSpPr>
          <p:cNvPr id="34" name="Freeform: Shape 33">
            <a:extLst>
              <a:ext uri="{FF2B5EF4-FFF2-40B4-BE49-F238E27FC236}">
                <a16:creationId xmlns:a16="http://schemas.microsoft.com/office/drawing/2014/main" id="{E0EC4E1C-9EAB-3206-6936-911193DE05CF}"/>
              </a:ext>
            </a:extLst>
          </p:cNvPr>
          <p:cNvSpPr/>
          <p:nvPr/>
        </p:nvSpPr>
        <p:spPr>
          <a:xfrm>
            <a:off x="9316831" y="4992294"/>
            <a:ext cx="257027" cy="434427"/>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35" name="TextBox 34">
            <a:extLst>
              <a:ext uri="{FF2B5EF4-FFF2-40B4-BE49-F238E27FC236}">
                <a16:creationId xmlns:a16="http://schemas.microsoft.com/office/drawing/2014/main" id="{76CA749A-DF8A-1789-6A48-F0AD7514617C}"/>
              </a:ext>
            </a:extLst>
          </p:cNvPr>
          <p:cNvSpPr txBox="1"/>
          <p:nvPr/>
        </p:nvSpPr>
        <p:spPr>
          <a:xfrm>
            <a:off x="7620001" y="1219201"/>
            <a:ext cx="1717137" cy="461665"/>
          </a:xfrm>
          <a:prstGeom prst="rect">
            <a:avLst/>
          </a:prstGeom>
          <a:noFill/>
        </p:spPr>
        <p:txBody>
          <a:bodyPr wrap="none" rtlCol="0">
            <a:spAutoFit/>
          </a:bodyPr>
          <a:lstStyle/>
          <a:p>
            <a:pPr algn="ctr" defTabSz="914400" eaLnBrk="1" fontAlgn="auto" hangingPunct="1">
              <a:spcBef>
                <a:spcPts val="0"/>
              </a:spcBef>
              <a:spcAft>
                <a:spcPts val="0"/>
              </a:spcAft>
              <a:buClr>
                <a:srgbClr val="000000"/>
              </a:buClr>
            </a:pPr>
            <a:r>
              <a:rPr lang="en-US" sz="2400" kern="0" dirty="0">
                <a:solidFill>
                  <a:srgbClr val="000000"/>
                </a:solidFill>
                <a:latin typeface="Neuzeit"/>
                <a:ea typeface="ＭＳ Ｐゴシック" panose="020B0600070205080204" pitchFamily="34" charset="-128"/>
                <a:cs typeface="Arial"/>
                <a:sym typeface="Arial"/>
              </a:rPr>
              <a:t>Your system</a:t>
            </a:r>
          </a:p>
        </p:txBody>
      </p:sp>
      <p:sp>
        <p:nvSpPr>
          <p:cNvPr id="36" name="TextBox 35">
            <a:extLst>
              <a:ext uri="{FF2B5EF4-FFF2-40B4-BE49-F238E27FC236}">
                <a16:creationId xmlns:a16="http://schemas.microsoft.com/office/drawing/2014/main" id="{85DF8A06-E7E1-80B3-66A8-C7D44F8233E0}"/>
              </a:ext>
            </a:extLst>
          </p:cNvPr>
          <p:cNvSpPr txBox="1"/>
          <p:nvPr/>
        </p:nvSpPr>
        <p:spPr>
          <a:xfrm>
            <a:off x="7719393" y="3262839"/>
            <a:ext cx="1518365" cy="461665"/>
          </a:xfrm>
          <a:prstGeom prst="rect">
            <a:avLst/>
          </a:prstGeom>
          <a:noFill/>
        </p:spPr>
        <p:txBody>
          <a:bodyPr wrap="none" rtlCol="0">
            <a:spAutoFit/>
          </a:bodyPr>
          <a:lstStyle/>
          <a:p>
            <a:pPr algn="ctr" defTabSz="914400" eaLnBrk="1" fontAlgn="auto" hangingPunct="1">
              <a:spcBef>
                <a:spcPts val="0"/>
              </a:spcBef>
              <a:spcAft>
                <a:spcPts val="0"/>
              </a:spcAft>
              <a:buClr>
                <a:srgbClr val="000000"/>
              </a:buClr>
            </a:pPr>
            <a:r>
              <a:rPr lang="en-US" sz="2400" kern="0" dirty="0">
                <a:solidFill>
                  <a:srgbClr val="000000"/>
                </a:solidFill>
                <a:latin typeface="Neuzeit"/>
                <a:ea typeface="ＭＳ Ｐゴシック" panose="020B0600070205080204" pitchFamily="34" charset="-128"/>
                <a:cs typeface="Arial"/>
                <a:sym typeface="Arial"/>
              </a:rPr>
              <a:t>Simulation</a:t>
            </a:r>
          </a:p>
        </p:txBody>
      </p:sp>
      <p:sp>
        <p:nvSpPr>
          <p:cNvPr id="37" name="Rectangle 36">
            <a:extLst>
              <a:ext uri="{FF2B5EF4-FFF2-40B4-BE49-F238E27FC236}">
                <a16:creationId xmlns:a16="http://schemas.microsoft.com/office/drawing/2014/main" id="{6BBAA6B2-38CF-4F77-3E82-04953C9D3818}"/>
              </a:ext>
            </a:extLst>
          </p:cNvPr>
          <p:cNvSpPr/>
          <p:nvPr/>
        </p:nvSpPr>
        <p:spPr>
          <a:xfrm>
            <a:off x="7728244" y="4707997"/>
            <a:ext cx="1500648" cy="383459"/>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b="1" kern="0" dirty="0">
                <a:solidFill>
                  <a:prstClr val="white"/>
                </a:solidFill>
                <a:latin typeface="Neuzeit"/>
                <a:ea typeface="ＭＳ Ｐゴシック" panose="020B0600070205080204" pitchFamily="34" charset="-128"/>
                <a:cs typeface="+mn-cs"/>
                <a:sym typeface="Arial"/>
              </a:rPr>
              <a:t>gem5/Simulator</a:t>
            </a:r>
          </a:p>
        </p:txBody>
      </p:sp>
      <p:sp>
        <p:nvSpPr>
          <p:cNvPr id="38" name="TextBox 37">
            <a:extLst>
              <a:ext uri="{FF2B5EF4-FFF2-40B4-BE49-F238E27FC236}">
                <a16:creationId xmlns:a16="http://schemas.microsoft.com/office/drawing/2014/main" id="{45A3A373-3A3A-CB88-4E06-8F051158B910}"/>
              </a:ext>
            </a:extLst>
          </p:cNvPr>
          <p:cNvSpPr txBox="1"/>
          <p:nvPr/>
        </p:nvSpPr>
        <p:spPr>
          <a:xfrm>
            <a:off x="9795049" y="3744082"/>
            <a:ext cx="837089"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Guest</a:t>
            </a:r>
          </a:p>
        </p:txBody>
      </p:sp>
      <p:sp>
        <p:nvSpPr>
          <p:cNvPr id="39" name="Freeform: Shape 38">
            <a:extLst>
              <a:ext uri="{FF2B5EF4-FFF2-40B4-BE49-F238E27FC236}">
                <a16:creationId xmlns:a16="http://schemas.microsoft.com/office/drawing/2014/main" id="{210B20B2-4E0B-6B98-E238-BB90ADEDF930}"/>
              </a:ext>
            </a:extLst>
          </p:cNvPr>
          <p:cNvSpPr/>
          <p:nvPr/>
        </p:nvSpPr>
        <p:spPr>
          <a:xfrm>
            <a:off x="9367897" y="4151246"/>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40" name="TextBox 39">
            <a:extLst>
              <a:ext uri="{FF2B5EF4-FFF2-40B4-BE49-F238E27FC236}">
                <a16:creationId xmlns:a16="http://schemas.microsoft.com/office/drawing/2014/main" id="{11DC6FAC-CE29-1930-383B-5986800AB848}"/>
              </a:ext>
            </a:extLst>
          </p:cNvPr>
          <p:cNvSpPr txBox="1"/>
          <p:nvPr/>
        </p:nvSpPr>
        <p:spPr>
          <a:xfrm>
            <a:off x="9465396" y="3205365"/>
            <a:ext cx="1285929"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Workload</a:t>
            </a:r>
          </a:p>
        </p:txBody>
      </p:sp>
      <p:sp>
        <p:nvSpPr>
          <p:cNvPr id="41" name="Freeform: Shape 40">
            <a:extLst>
              <a:ext uri="{FF2B5EF4-FFF2-40B4-BE49-F238E27FC236}">
                <a16:creationId xmlns:a16="http://schemas.microsoft.com/office/drawing/2014/main" id="{7B960D23-49EF-76E8-D49E-45B7C2C39FD7}"/>
              </a:ext>
            </a:extLst>
          </p:cNvPr>
          <p:cNvSpPr/>
          <p:nvPr/>
        </p:nvSpPr>
        <p:spPr>
          <a:xfrm>
            <a:off x="9271419" y="3577903"/>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Tree>
    <p:extLst>
      <p:ext uri="{BB962C8B-B14F-4D97-AF65-F5344CB8AC3E}">
        <p14:creationId xmlns:p14="http://schemas.microsoft.com/office/powerpoint/2010/main" val="27397807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C3E28-2903-F425-940C-06C8946A5D24}"/>
              </a:ext>
            </a:extLst>
          </p:cNvPr>
          <p:cNvSpPr>
            <a:spLocks noGrp="1"/>
          </p:cNvSpPr>
          <p:nvPr>
            <p:ph type="title"/>
          </p:nvPr>
        </p:nvSpPr>
        <p:spPr/>
        <p:txBody>
          <a:bodyPr/>
          <a:lstStyle/>
          <a:p>
            <a:r>
              <a:rPr lang="en-US" dirty="0"/>
              <a:t>Nomenclature (Simulation, Cont.)</a:t>
            </a:r>
          </a:p>
        </p:txBody>
      </p:sp>
      <p:sp>
        <p:nvSpPr>
          <p:cNvPr id="3" name="Content Placeholder 2">
            <a:extLst>
              <a:ext uri="{FF2B5EF4-FFF2-40B4-BE49-F238E27FC236}">
                <a16:creationId xmlns:a16="http://schemas.microsoft.com/office/drawing/2014/main" id="{EDCADAE0-53EA-2A34-C938-0E1F71EF2116}"/>
              </a:ext>
            </a:extLst>
          </p:cNvPr>
          <p:cNvSpPr>
            <a:spLocks noGrp="1"/>
          </p:cNvSpPr>
          <p:nvPr>
            <p:ph idx="1"/>
          </p:nvPr>
        </p:nvSpPr>
        <p:spPr>
          <a:xfrm>
            <a:off x="1828800" y="1143000"/>
            <a:ext cx="5856917" cy="5105400"/>
          </a:xfrm>
        </p:spPr>
        <p:txBody>
          <a:bodyPr/>
          <a:lstStyle/>
          <a:p>
            <a:r>
              <a:rPr lang="en-US" b="1" dirty="0"/>
              <a:t>Host</a:t>
            </a:r>
            <a:r>
              <a:rPr lang="en-US" dirty="0"/>
              <a:t>: the actual HW you’re using</a:t>
            </a:r>
          </a:p>
          <a:p>
            <a:r>
              <a:rPr lang="en-US" b="1" dirty="0"/>
              <a:t>Simulator</a:t>
            </a:r>
            <a:r>
              <a:rPr lang="en-US" dirty="0"/>
              <a:t>: Runs on the host</a:t>
            </a:r>
          </a:p>
          <a:p>
            <a:pPr lvl="1"/>
            <a:r>
              <a:rPr lang="en-US" dirty="0"/>
              <a:t>Exposes HW to the guest</a:t>
            </a:r>
          </a:p>
          <a:p>
            <a:r>
              <a:rPr lang="en-US" b="1" dirty="0"/>
              <a:t>Simulator’s performance</a:t>
            </a:r>
            <a:r>
              <a:rPr lang="en-US" dirty="0"/>
              <a:t>:</a:t>
            </a:r>
          </a:p>
          <a:p>
            <a:pPr lvl="1"/>
            <a:r>
              <a:rPr lang="en-US" dirty="0"/>
              <a:t>Time to run simulation on host</a:t>
            </a:r>
          </a:p>
          <a:p>
            <a:pPr lvl="1"/>
            <a:r>
              <a:rPr lang="en-US" dirty="0" err="1"/>
              <a:t>Wallclock</a:t>
            </a:r>
            <a:r>
              <a:rPr lang="en-US" dirty="0"/>
              <a:t> time as you perceive it</a:t>
            </a:r>
          </a:p>
          <a:p>
            <a:r>
              <a:rPr lang="en-US" b="1" dirty="0"/>
              <a:t>Simulat</a:t>
            </a:r>
            <a:r>
              <a:rPr lang="en-US" b="1" i="1" dirty="0"/>
              <a:t>ed</a:t>
            </a:r>
            <a:r>
              <a:rPr lang="en-US" b="1" dirty="0"/>
              <a:t> performance</a:t>
            </a:r>
            <a:r>
              <a:rPr lang="en-US" dirty="0"/>
              <a:t>:</a:t>
            </a:r>
          </a:p>
          <a:p>
            <a:pPr lvl="1"/>
            <a:r>
              <a:rPr lang="en-US" dirty="0"/>
              <a:t>Time predicted by the simulator</a:t>
            </a:r>
          </a:p>
          <a:p>
            <a:pPr lvl="1"/>
            <a:r>
              <a:rPr lang="en-US" dirty="0"/>
              <a:t>Time for guest code to run on simulator</a:t>
            </a:r>
          </a:p>
        </p:txBody>
      </p:sp>
      <p:sp>
        <p:nvSpPr>
          <p:cNvPr id="42" name="Rectangle 41">
            <a:extLst>
              <a:ext uri="{FF2B5EF4-FFF2-40B4-BE49-F238E27FC236}">
                <a16:creationId xmlns:a16="http://schemas.microsoft.com/office/drawing/2014/main" id="{6DA105D9-04F4-19A1-666E-278793398EBF}"/>
              </a:ext>
            </a:extLst>
          </p:cNvPr>
          <p:cNvSpPr/>
          <p:nvPr/>
        </p:nvSpPr>
        <p:spPr>
          <a:xfrm>
            <a:off x="7728244" y="1784987"/>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43" name="Rectangle 42">
            <a:extLst>
              <a:ext uri="{FF2B5EF4-FFF2-40B4-BE49-F238E27FC236}">
                <a16:creationId xmlns:a16="http://schemas.microsoft.com/office/drawing/2014/main" id="{A28B27B2-9062-52DB-4CF2-A84742DB60BF}"/>
              </a:ext>
            </a:extLst>
          </p:cNvPr>
          <p:cNvSpPr/>
          <p:nvPr/>
        </p:nvSpPr>
        <p:spPr>
          <a:xfrm>
            <a:off x="8535718" y="1784987"/>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44" name="Rectangle 43">
            <a:extLst>
              <a:ext uri="{FF2B5EF4-FFF2-40B4-BE49-F238E27FC236}">
                <a16:creationId xmlns:a16="http://schemas.microsoft.com/office/drawing/2014/main" id="{01AC07C2-E1FC-586F-D3F0-140E804C3E6D}"/>
              </a:ext>
            </a:extLst>
          </p:cNvPr>
          <p:cNvSpPr/>
          <p:nvPr/>
        </p:nvSpPr>
        <p:spPr>
          <a:xfrm>
            <a:off x="7728244" y="2279058"/>
            <a:ext cx="1500648" cy="383459"/>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Operating Sys.</a:t>
            </a:r>
          </a:p>
        </p:txBody>
      </p:sp>
      <p:sp>
        <p:nvSpPr>
          <p:cNvPr id="45" name="Rectangle 44">
            <a:extLst>
              <a:ext uri="{FF2B5EF4-FFF2-40B4-BE49-F238E27FC236}">
                <a16:creationId xmlns:a16="http://schemas.microsoft.com/office/drawing/2014/main" id="{8F8B44D6-30B6-BB2C-BD03-E25AEB859B59}"/>
              </a:ext>
            </a:extLst>
          </p:cNvPr>
          <p:cNvSpPr/>
          <p:nvPr/>
        </p:nvSpPr>
        <p:spPr>
          <a:xfrm>
            <a:off x="7728244" y="2795252"/>
            <a:ext cx="1500648" cy="383459"/>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Hardware</a:t>
            </a:r>
          </a:p>
        </p:txBody>
      </p:sp>
      <p:sp>
        <p:nvSpPr>
          <p:cNvPr id="46" name="TextBox 45">
            <a:extLst>
              <a:ext uri="{FF2B5EF4-FFF2-40B4-BE49-F238E27FC236}">
                <a16:creationId xmlns:a16="http://schemas.microsoft.com/office/drawing/2014/main" id="{505C26E5-8A22-1701-F6AC-32D0F1157675}"/>
              </a:ext>
            </a:extLst>
          </p:cNvPr>
          <p:cNvSpPr txBox="1"/>
          <p:nvPr/>
        </p:nvSpPr>
        <p:spPr>
          <a:xfrm>
            <a:off x="9743981" y="2270100"/>
            <a:ext cx="699230"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Host</a:t>
            </a:r>
          </a:p>
        </p:txBody>
      </p:sp>
      <p:sp>
        <p:nvSpPr>
          <p:cNvPr id="47" name="Freeform: Shape 46">
            <a:extLst>
              <a:ext uri="{FF2B5EF4-FFF2-40B4-BE49-F238E27FC236}">
                <a16:creationId xmlns:a16="http://schemas.microsoft.com/office/drawing/2014/main" id="{23482ABA-489C-72A2-F885-8DB1203E9682}"/>
              </a:ext>
            </a:extLst>
          </p:cNvPr>
          <p:cNvSpPr/>
          <p:nvPr/>
        </p:nvSpPr>
        <p:spPr>
          <a:xfrm>
            <a:off x="9328444" y="2699386"/>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48" name="Rectangle 47">
            <a:extLst>
              <a:ext uri="{FF2B5EF4-FFF2-40B4-BE49-F238E27FC236}">
                <a16:creationId xmlns:a16="http://schemas.microsoft.com/office/drawing/2014/main" id="{B8921A40-2B41-8728-18C9-E057157DC19C}"/>
              </a:ext>
            </a:extLst>
          </p:cNvPr>
          <p:cNvSpPr/>
          <p:nvPr/>
        </p:nvSpPr>
        <p:spPr>
          <a:xfrm>
            <a:off x="7728244" y="3767788"/>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49" name="Rectangle 48">
            <a:extLst>
              <a:ext uri="{FF2B5EF4-FFF2-40B4-BE49-F238E27FC236}">
                <a16:creationId xmlns:a16="http://schemas.microsoft.com/office/drawing/2014/main" id="{C81E7EB5-6EC8-D5A8-7DEF-88939CFBD1DF}"/>
              </a:ext>
            </a:extLst>
          </p:cNvPr>
          <p:cNvSpPr/>
          <p:nvPr/>
        </p:nvSpPr>
        <p:spPr>
          <a:xfrm>
            <a:off x="8535718" y="3767788"/>
            <a:ext cx="693174" cy="38345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App</a:t>
            </a:r>
          </a:p>
        </p:txBody>
      </p:sp>
      <p:sp>
        <p:nvSpPr>
          <p:cNvPr id="50" name="Rectangle 49">
            <a:extLst>
              <a:ext uri="{FF2B5EF4-FFF2-40B4-BE49-F238E27FC236}">
                <a16:creationId xmlns:a16="http://schemas.microsoft.com/office/drawing/2014/main" id="{D3518E03-6B16-B441-29DE-E7761B56FD31}"/>
              </a:ext>
            </a:extLst>
          </p:cNvPr>
          <p:cNvSpPr/>
          <p:nvPr/>
        </p:nvSpPr>
        <p:spPr>
          <a:xfrm>
            <a:off x="7728244" y="4261859"/>
            <a:ext cx="1500648" cy="383459"/>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Operating Sys.</a:t>
            </a:r>
          </a:p>
        </p:txBody>
      </p:sp>
      <p:sp>
        <p:nvSpPr>
          <p:cNvPr id="51" name="Rectangle 50">
            <a:extLst>
              <a:ext uri="{FF2B5EF4-FFF2-40B4-BE49-F238E27FC236}">
                <a16:creationId xmlns:a16="http://schemas.microsoft.com/office/drawing/2014/main" id="{677FE7AF-3AE6-8A8B-8D06-79BC8814F8CE}"/>
              </a:ext>
            </a:extLst>
          </p:cNvPr>
          <p:cNvSpPr/>
          <p:nvPr/>
        </p:nvSpPr>
        <p:spPr>
          <a:xfrm>
            <a:off x="7728244" y="5205757"/>
            <a:ext cx="1500648" cy="383459"/>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kern="0" dirty="0">
                <a:solidFill>
                  <a:prstClr val="white"/>
                </a:solidFill>
                <a:latin typeface="Neuzeit"/>
                <a:ea typeface="ＭＳ Ｐゴシック" panose="020B0600070205080204" pitchFamily="34" charset="-128"/>
                <a:cs typeface="+mn-cs"/>
                <a:sym typeface="Arial"/>
              </a:rPr>
              <a:t>Hardware</a:t>
            </a:r>
          </a:p>
        </p:txBody>
      </p:sp>
      <p:sp>
        <p:nvSpPr>
          <p:cNvPr id="52" name="TextBox 51">
            <a:extLst>
              <a:ext uri="{FF2B5EF4-FFF2-40B4-BE49-F238E27FC236}">
                <a16:creationId xmlns:a16="http://schemas.microsoft.com/office/drawing/2014/main" id="{1D4AFA61-B52B-6864-31C3-A7BCDB37B46F}"/>
              </a:ext>
            </a:extLst>
          </p:cNvPr>
          <p:cNvSpPr txBox="1"/>
          <p:nvPr/>
        </p:nvSpPr>
        <p:spPr>
          <a:xfrm>
            <a:off x="9216060" y="4660455"/>
            <a:ext cx="699230"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Host</a:t>
            </a:r>
          </a:p>
        </p:txBody>
      </p:sp>
      <p:sp>
        <p:nvSpPr>
          <p:cNvPr id="53" name="Freeform: Shape 52">
            <a:extLst>
              <a:ext uri="{FF2B5EF4-FFF2-40B4-BE49-F238E27FC236}">
                <a16:creationId xmlns:a16="http://schemas.microsoft.com/office/drawing/2014/main" id="{B8F6F84D-A34B-9DAF-3349-202454365AE5}"/>
              </a:ext>
            </a:extLst>
          </p:cNvPr>
          <p:cNvSpPr/>
          <p:nvPr/>
        </p:nvSpPr>
        <p:spPr>
          <a:xfrm>
            <a:off x="9316831" y="4992294"/>
            <a:ext cx="257027" cy="434427"/>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54" name="TextBox 53">
            <a:extLst>
              <a:ext uri="{FF2B5EF4-FFF2-40B4-BE49-F238E27FC236}">
                <a16:creationId xmlns:a16="http://schemas.microsoft.com/office/drawing/2014/main" id="{C1B4E695-D3EE-6EB7-2B17-465A8EB1521F}"/>
              </a:ext>
            </a:extLst>
          </p:cNvPr>
          <p:cNvSpPr txBox="1"/>
          <p:nvPr/>
        </p:nvSpPr>
        <p:spPr>
          <a:xfrm>
            <a:off x="7620001" y="1219201"/>
            <a:ext cx="1717137" cy="461665"/>
          </a:xfrm>
          <a:prstGeom prst="rect">
            <a:avLst/>
          </a:prstGeom>
          <a:noFill/>
        </p:spPr>
        <p:txBody>
          <a:bodyPr wrap="none" rtlCol="0">
            <a:spAutoFit/>
          </a:bodyPr>
          <a:lstStyle/>
          <a:p>
            <a:pPr algn="ctr" defTabSz="914400" eaLnBrk="1" fontAlgn="auto" hangingPunct="1">
              <a:spcBef>
                <a:spcPts val="0"/>
              </a:spcBef>
              <a:spcAft>
                <a:spcPts val="0"/>
              </a:spcAft>
              <a:buClr>
                <a:srgbClr val="000000"/>
              </a:buClr>
            </a:pPr>
            <a:r>
              <a:rPr lang="en-US" sz="2400" kern="0" dirty="0">
                <a:solidFill>
                  <a:srgbClr val="000000"/>
                </a:solidFill>
                <a:latin typeface="Neuzeit"/>
                <a:ea typeface="ＭＳ Ｐゴシック" panose="020B0600070205080204" pitchFamily="34" charset="-128"/>
                <a:cs typeface="Arial"/>
                <a:sym typeface="Arial"/>
              </a:rPr>
              <a:t>Your system</a:t>
            </a:r>
          </a:p>
        </p:txBody>
      </p:sp>
      <p:sp>
        <p:nvSpPr>
          <p:cNvPr id="55" name="TextBox 54">
            <a:extLst>
              <a:ext uri="{FF2B5EF4-FFF2-40B4-BE49-F238E27FC236}">
                <a16:creationId xmlns:a16="http://schemas.microsoft.com/office/drawing/2014/main" id="{A8E0F43E-DAE0-7502-CE59-90A468522C8D}"/>
              </a:ext>
            </a:extLst>
          </p:cNvPr>
          <p:cNvSpPr txBox="1"/>
          <p:nvPr/>
        </p:nvSpPr>
        <p:spPr>
          <a:xfrm>
            <a:off x="7719393" y="3262839"/>
            <a:ext cx="1518365" cy="461665"/>
          </a:xfrm>
          <a:prstGeom prst="rect">
            <a:avLst/>
          </a:prstGeom>
          <a:noFill/>
        </p:spPr>
        <p:txBody>
          <a:bodyPr wrap="none" rtlCol="0">
            <a:spAutoFit/>
          </a:bodyPr>
          <a:lstStyle/>
          <a:p>
            <a:pPr algn="ctr" defTabSz="914400" eaLnBrk="1" fontAlgn="auto" hangingPunct="1">
              <a:spcBef>
                <a:spcPts val="0"/>
              </a:spcBef>
              <a:spcAft>
                <a:spcPts val="0"/>
              </a:spcAft>
              <a:buClr>
                <a:srgbClr val="000000"/>
              </a:buClr>
            </a:pPr>
            <a:r>
              <a:rPr lang="en-US" sz="2400" kern="0" dirty="0">
                <a:solidFill>
                  <a:srgbClr val="000000"/>
                </a:solidFill>
                <a:latin typeface="Neuzeit"/>
                <a:ea typeface="ＭＳ Ｐゴシック" panose="020B0600070205080204" pitchFamily="34" charset="-128"/>
                <a:cs typeface="Arial"/>
                <a:sym typeface="Arial"/>
              </a:rPr>
              <a:t>Simulation</a:t>
            </a:r>
          </a:p>
        </p:txBody>
      </p:sp>
      <p:sp>
        <p:nvSpPr>
          <p:cNvPr id="56" name="Rectangle 55">
            <a:extLst>
              <a:ext uri="{FF2B5EF4-FFF2-40B4-BE49-F238E27FC236}">
                <a16:creationId xmlns:a16="http://schemas.microsoft.com/office/drawing/2014/main" id="{9945C3CD-9331-4AE5-A76E-AAF2E3785BAF}"/>
              </a:ext>
            </a:extLst>
          </p:cNvPr>
          <p:cNvSpPr/>
          <p:nvPr/>
        </p:nvSpPr>
        <p:spPr>
          <a:xfrm>
            <a:off x="7728244" y="4707997"/>
            <a:ext cx="1500648" cy="383459"/>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eaLnBrk="1" fontAlgn="auto" hangingPunct="1">
              <a:spcBef>
                <a:spcPts val="0"/>
              </a:spcBef>
              <a:spcAft>
                <a:spcPts val="0"/>
              </a:spcAft>
              <a:buClr>
                <a:srgbClr val="000000"/>
              </a:buClr>
              <a:defRPr/>
            </a:pPr>
            <a:r>
              <a:rPr lang="en-US" sz="1500" b="1" kern="0" dirty="0">
                <a:solidFill>
                  <a:prstClr val="white"/>
                </a:solidFill>
                <a:latin typeface="Neuzeit"/>
                <a:ea typeface="ＭＳ Ｐゴシック" panose="020B0600070205080204" pitchFamily="34" charset="-128"/>
                <a:cs typeface="+mn-cs"/>
                <a:sym typeface="Arial"/>
              </a:rPr>
              <a:t>gem5/Simulator</a:t>
            </a:r>
          </a:p>
        </p:txBody>
      </p:sp>
      <p:sp>
        <p:nvSpPr>
          <p:cNvPr id="57" name="TextBox 56">
            <a:extLst>
              <a:ext uri="{FF2B5EF4-FFF2-40B4-BE49-F238E27FC236}">
                <a16:creationId xmlns:a16="http://schemas.microsoft.com/office/drawing/2014/main" id="{AA837B6A-CE5C-0E8E-DB10-2501472E8C4F}"/>
              </a:ext>
            </a:extLst>
          </p:cNvPr>
          <p:cNvSpPr txBox="1"/>
          <p:nvPr/>
        </p:nvSpPr>
        <p:spPr>
          <a:xfrm>
            <a:off x="9795049" y="3744082"/>
            <a:ext cx="837089"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Guest</a:t>
            </a:r>
          </a:p>
        </p:txBody>
      </p:sp>
      <p:sp>
        <p:nvSpPr>
          <p:cNvPr id="58" name="Freeform: Shape 57">
            <a:extLst>
              <a:ext uri="{FF2B5EF4-FFF2-40B4-BE49-F238E27FC236}">
                <a16:creationId xmlns:a16="http://schemas.microsoft.com/office/drawing/2014/main" id="{3562AB44-844E-EC13-DBE8-BE88A8159563}"/>
              </a:ext>
            </a:extLst>
          </p:cNvPr>
          <p:cNvSpPr/>
          <p:nvPr/>
        </p:nvSpPr>
        <p:spPr>
          <a:xfrm>
            <a:off x="9367897" y="4151246"/>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
        <p:nvSpPr>
          <p:cNvPr id="59" name="TextBox 58">
            <a:extLst>
              <a:ext uri="{FF2B5EF4-FFF2-40B4-BE49-F238E27FC236}">
                <a16:creationId xmlns:a16="http://schemas.microsoft.com/office/drawing/2014/main" id="{F12DCAF6-F905-D8C2-B01A-EAAC632FA0FC}"/>
              </a:ext>
            </a:extLst>
          </p:cNvPr>
          <p:cNvSpPr txBox="1"/>
          <p:nvPr/>
        </p:nvSpPr>
        <p:spPr>
          <a:xfrm>
            <a:off x="9465396" y="3205365"/>
            <a:ext cx="1285929" cy="415498"/>
          </a:xfrm>
          <a:prstGeom prst="rect">
            <a:avLst/>
          </a:prstGeom>
          <a:noFill/>
        </p:spPr>
        <p:txBody>
          <a:bodyPr wrap="none" rtlCol="0">
            <a:spAutoFit/>
          </a:bodyPr>
          <a:lstStyle/>
          <a:p>
            <a:pPr defTabSz="914400" eaLnBrk="1" fontAlgn="auto" hangingPunct="1">
              <a:spcBef>
                <a:spcPts val="0"/>
              </a:spcBef>
              <a:spcAft>
                <a:spcPts val="0"/>
              </a:spcAft>
              <a:buClr>
                <a:srgbClr val="000000"/>
              </a:buClr>
            </a:pPr>
            <a:r>
              <a:rPr lang="en-US" sz="2100" b="1" kern="0" dirty="0">
                <a:solidFill>
                  <a:srgbClr val="000000"/>
                </a:solidFill>
                <a:latin typeface="Neuzeit"/>
                <a:ea typeface="ＭＳ Ｐゴシック" panose="020B0600070205080204" pitchFamily="34" charset="-128"/>
                <a:cs typeface="Arial"/>
                <a:sym typeface="Arial"/>
              </a:rPr>
              <a:t>Workload</a:t>
            </a:r>
          </a:p>
        </p:txBody>
      </p:sp>
      <p:sp>
        <p:nvSpPr>
          <p:cNvPr id="60" name="Freeform: Shape 59">
            <a:extLst>
              <a:ext uri="{FF2B5EF4-FFF2-40B4-BE49-F238E27FC236}">
                <a16:creationId xmlns:a16="http://schemas.microsoft.com/office/drawing/2014/main" id="{FC9C36C5-DCD1-53E3-FEC7-9BD53951AF18}"/>
              </a:ext>
            </a:extLst>
          </p:cNvPr>
          <p:cNvSpPr/>
          <p:nvPr/>
        </p:nvSpPr>
        <p:spPr>
          <a:xfrm>
            <a:off x="9271419" y="3577903"/>
            <a:ext cx="752168" cy="294968"/>
          </a:xfrm>
          <a:custGeom>
            <a:avLst/>
            <a:gdLst>
              <a:gd name="connsiteX0" fmla="*/ 1002890 w 1002890"/>
              <a:gd name="connsiteY0" fmla="*/ 0 h 393290"/>
              <a:gd name="connsiteX1" fmla="*/ 727587 w 1002890"/>
              <a:gd name="connsiteY1" fmla="*/ 285136 h 393290"/>
              <a:gd name="connsiteX2" fmla="*/ 0 w 1002890"/>
              <a:gd name="connsiteY2" fmla="*/ 393290 h 393290"/>
            </a:gdLst>
            <a:ahLst/>
            <a:cxnLst>
              <a:cxn ang="0">
                <a:pos x="connsiteX0" y="connsiteY0"/>
              </a:cxn>
              <a:cxn ang="0">
                <a:pos x="connsiteX1" y="connsiteY1"/>
              </a:cxn>
              <a:cxn ang="0">
                <a:pos x="connsiteX2" y="connsiteY2"/>
              </a:cxn>
            </a:cxnLst>
            <a:rect l="l" t="t" r="r" b="b"/>
            <a:pathLst>
              <a:path w="1002890" h="393290">
                <a:moveTo>
                  <a:pt x="1002890" y="0"/>
                </a:moveTo>
                <a:cubicBezTo>
                  <a:pt x="948812" y="109794"/>
                  <a:pt x="894735" y="219588"/>
                  <a:pt x="727587" y="285136"/>
                </a:cubicBezTo>
                <a:cubicBezTo>
                  <a:pt x="560439" y="350684"/>
                  <a:pt x="280219" y="371987"/>
                  <a:pt x="0" y="393290"/>
                </a:cubicBezTo>
              </a:path>
            </a:pathLst>
          </a:custGeom>
          <a:noFill/>
          <a:ln w="57150" cap="flat" cmpd="sng" algn="ctr">
            <a:solidFill>
              <a:srgbClr val="4472C4">
                <a:shade val="50000"/>
              </a:srgbClr>
            </a:solidFill>
            <a:prstDash val="solid"/>
            <a:miter lim="800000"/>
            <a:headEnd type="none" w="med" len="med"/>
            <a:tailEnd type="triangle" w="med" len="med"/>
          </a:ln>
          <a:effectLst/>
        </p:spPr>
        <p:txBody>
          <a:bodyPr rtlCol="0" anchor="ctr"/>
          <a:lstStyle/>
          <a:p>
            <a:pPr algn="ctr" defTabSz="914400" eaLnBrk="1" fontAlgn="auto" hangingPunct="1">
              <a:spcBef>
                <a:spcPts val="0"/>
              </a:spcBef>
              <a:spcAft>
                <a:spcPts val="0"/>
              </a:spcAft>
              <a:buClr>
                <a:srgbClr val="000000"/>
              </a:buClr>
              <a:defRPr/>
            </a:pPr>
            <a:endParaRPr lang="en-US" sz="1050" kern="0">
              <a:solidFill>
                <a:prstClr val="white"/>
              </a:solidFill>
              <a:latin typeface="Calibri" panose="020F0502020204030204"/>
              <a:ea typeface="ＭＳ Ｐゴシック" panose="020B0600070205080204" pitchFamily="34" charset="-128"/>
              <a:cs typeface="+mn-cs"/>
              <a:sym typeface="Arial"/>
            </a:endParaRPr>
          </a:p>
        </p:txBody>
      </p:sp>
    </p:spTree>
    <p:extLst>
      <p:ext uri="{BB962C8B-B14F-4D97-AF65-F5344CB8AC3E}">
        <p14:creationId xmlns:p14="http://schemas.microsoft.com/office/powerpoint/2010/main" val="3353381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0069D-4A24-5394-5DA2-C53DF0703E80}"/>
              </a:ext>
            </a:extLst>
          </p:cNvPr>
          <p:cNvSpPr>
            <a:spLocks noGrp="1"/>
          </p:cNvSpPr>
          <p:nvPr>
            <p:ph type="title"/>
          </p:nvPr>
        </p:nvSpPr>
        <p:spPr/>
        <p:txBody>
          <a:bodyPr/>
          <a:lstStyle/>
          <a:p>
            <a:r>
              <a:rPr lang="en-US" dirty="0"/>
              <a:t>Tradeoffs in Simulation</a:t>
            </a:r>
          </a:p>
        </p:txBody>
      </p:sp>
      <p:sp>
        <p:nvSpPr>
          <p:cNvPr id="3" name="Content Placeholder 2">
            <a:extLst>
              <a:ext uri="{FF2B5EF4-FFF2-40B4-BE49-F238E27FC236}">
                <a16:creationId xmlns:a16="http://schemas.microsoft.com/office/drawing/2014/main" id="{6B130E78-B804-CA72-1030-B252CEC501D2}"/>
              </a:ext>
            </a:extLst>
          </p:cNvPr>
          <p:cNvSpPr>
            <a:spLocks noGrp="1"/>
          </p:cNvSpPr>
          <p:nvPr>
            <p:ph idx="1"/>
          </p:nvPr>
        </p:nvSpPr>
        <p:spPr>
          <a:xfrm>
            <a:off x="1828800" y="1200548"/>
            <a:ext cx="8534400" cy="5505053"/>
          </a:xfrm>
        </p:spPr>
        <p:txBody>
          <a:bodyPr>
            <a:normAutofit lnSpcReduction="10000"/>
          </a:bodyPr>
          <a:lstStyle/>
          <a:p>
            <a:r>
              <a:rPr lang="en-US" dirty="0"/>
              <a:t>Development Time: time to develop simulator/models</a:t>
            </a:r>
          </a:p>
          <a:p>
            <a:r>
              <a:rPr lang="en-US" dirty="0"/>
              <a:t>Evaluation Time: </a:t>
            </a:r>
            <a:r>
              <a:rPr lang="en-US" dirty="0" err="1"/>
              <a:t>wallclock</a:t>
            </a:r>
            <a:r>
              <a:rPr lang="en-US" dirty="0"/>
              <a:t> time to run simulator</a:t>
            </a:r>
          </a:p>
          <a:p>
            <a:r>
              <a:rPr lang="en-US" dirty="0"/>
              <a:t>Fidelity: How close is the simulator to </a:t>
            </a:r>
            <a:r>
              <a:rPr lang="en-US" i="1" dirty="0"/>
              <a:t>real</a:t>
            </a:r>
            <a:r>
              <a:rPr lang="en-US" dirty="0"/>
              <a:t> HW</a:t>
            </a:r>
          </a:p>
          <a:p>
            <a:pPr lvl="1"/>
            <a:r>
              <a:rPr lang="en-US" dirty="0"/>
              <a:t>Many academic simulators: first-order trends (</a:t>
            </a:r>
            <a:r>
              <a:rPr lang="en-US" b="1" dirty="0"/>
              <a:t>not </a:t>
            </a:r>
            <a:r>
              <a:rPr lang="en-US" dirty="0"/>
              <a:t>cycle-accurate)</a:t>
            </a:r>
          </a:p>
          <a:p>
            <a:pPr lvl="1"/>
            <a:r>
              <a:rPr lang="en-US" dirty="0"/>
              <a:t>Industry simulators often focus on cycle-accurate simulation</a:t>
            </a:r>
          </a:p>
          <a:p>
            <a:r>
              <a:rPr lang="en-US" dirty="0"/>
              <a:t>Flexibility: how quickly one can modify the simulator to evaluate different algorithms and design choices?</a:t>
            </a:r>
          </a:p>
          <a:p>
            <a:r>
              <a:rPr lang="en-US" dirty="0"/>
              <a:t>Coverage: How broadly can the simulator be used?</a:t>
            </a:r>
          </a:p>
          <a:p>
            <a:endParaRPr lang="en-US" b="1" dirty="0"/>
          </a:p>
          <a:p>
            <a:endParaRPr lang="en-US" b="1" dirty="0"/>
          </a:p>
          <a:p>
            <a:endParaRPr lang="en-US" b="1" dirty="0"/>
          </a:p>
          <a:p>
            <a:endParaRPr lang="en-US" b="1" dirty="0"/>
          </a:p>
          <a:p>
            <a:pPr marL="0" indent="0" algn="ctr">
              <a:buNone/>
            </a:pPr>
            <a:r>
              <a:rPr lang="en-US" b="1" dirty="0"/>
              <a:t>Relative importance of these metrics vary depending on where you are in design process</a:t>
            </a:r>
          </a:p>
          <a:p>
            <a:endParaRPr lang="en-US" dirty="0"/>
          </a:p>
        </p:txBody>
      </p:sp>
      <p:pic>
        <p:nvPicPr>
          <p:cNvPr id="4" name="Picture 2" descr="functional simulation &#10;instrumentation &#10;specialized cache and predictor simulation &#10;full trace-driven simulation &#10;full execution-driven simulation &#10;Development time &#10;excellent &#10;excellent &#10;good &#10;poor &#10;very poor &#10;Evaluation time &#10;good &#10;very good &#10;good &#10;poor &#10;very poor &#10;Accuracy &#10;poor &#10;poor &#10;good &#10;very good &#10;excellen t &#10;Coverage &#10;poor &#10;limi ted &#10;excellent &#10;excell ent ">
            <a:extLst>
              <a:ext uri="{FF2B5EF4-FFF2-40B4-BE49-F238E27FC236}">
                <a16:creationId xmlns:a16="http://schemas.microsoft.com/office/drawing/2014/main" id="{A34B6CEE-0B36-EA27-F1BA-876DE8B0FA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4267201"/>
            <a:ext cx="8108425" cy="131405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42A36C9-A9CC-EAE8-1A63-2B0C04856946}"/>
              </a:ext>
            </a:extLst>
          </p:cNvPr>
          <p:cNvSpPr txBox="1"/>
          <p:nvPr/>
        </p:nvSpPr>
        <p:spPr>
          <a:xfrm>
            <a:off x="4495800" y="5561589"/>
            <a:ext cx="5486400" cy="307777"/>
          </a:xfrm>
          <a:prstGeom prst="rect">
            <a:avLst/>
          </a:prstGeom>
          <a:noFill/>
        </p:spPr>
        <p:txBody>
          <a:bodyPr wrap="square" rtlCol="0">
            <a:spAutoFit/>
          </a:bodyPr>
          <a:lstStyle/>
          <a:p>
            <a:pPr defTabSz="914400"/>
            <a:r>
              <a:rPr lang="en-US" sz="1400" dirty="0">
                <a:solidFill>
                  <a:srgbClr val="4F81BD"/>
                </a:solidFill>
                <a:ea typeface="ＭＳ Ｐゴシック" panose="020B0600070205080204" pitchFamily="34" charset="-128"/>
                <a:cs typeface="+mn-cs"/>
              </a:rPr>
              <a:t>[Source: Computer Architecture Performance Evaluation Methods]</a:t>
            </a:r>
          </a:p>
        </p:txBody>
      </p:sp>
    </p:spTree>
    <p:extLst>
      <p:ext uri="{BB962C8B-B14F-4D97-AF65-F5344CB8AC3E}">
        <p14:creationId xmlns:p14="http://schemas.microsoft.com/office/powerpoint/2010/main" val="3867585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CDDF2-3C88-A9D5-D1CC-5FC98BFC0405}"/>
              </a:ext>
            </a:extLst>
          </p:cNvPr>
          <p:cNvSpPr>
            <a:spLocks noGrp="1"/>
          </p:cNvSpPr>
          <p:nvPr>
            <p:ph type="title"/>
          </p:nvPr>
        </p:nvSpPr>
        <p:spPr/>
        <p:txBody>
          <a:bodyPr/>
          <a:lstStyle/>
          <a:p>
            <a:r>
              <a:rPr lang="en-US" dirty="0"/>
              <a:t>Tradeoffs in Simulation</a:t>
            </a:r>
          </a:p>
        </p:txBody>
      </p:sp>
      <p:sp>
        <p:nvSpPr>
          <p:cNvPr id="3" name="Content Placeholder 2">
            <a:extLst>
              <a:ext uri="{FF2B5EF4-FFF2-40B4-BE49-F238E27FC236}">
                <a16:creationId xmlns:a16="http://schemas.microsoft.com/office/drawing/2014/main" id="{5CC3AD0C-3246-EDC1-E10E-336B08F2D280}"/>
              </a:ext>
            </a:extLst>
          </p:cNvPr>
          <p:cNvSpPr>
            <a:spLocks noGrp="1"/>
          </p:cNvSpPr>
          <p:nvPr>
            <p:ph idx="1"/>
          </p:nvPr>
        </p:nvSpPr>
        <p:spPr>
          <a:xfrm>
            <a:off x="1676400" y="1143000"/>
            <a:ext cx="8915400" cy="5105400"/>
          </a:xfrm>
        </p:spPr>
        <p:txBody>
          <a:bodyPr>
            <a:normAutofit fontScale="92500" lnSpcReduction="10000"/>
          </a:bodyPr>
          <a:lstStyle/>
          <a:p>
            <a:r>
              <a:rPr lang="en-US" dirty="0"/>
              <a:t>Three metrics to evaluate a simulator</a:t>
            </a:r>
          </a:p>
          <a:p>
            <a:pPr lvl="1"/>
            <a:r>
              <a:rPr lang="en-US" dirty="0">
                <a:solidFill>
                  <a:srgbClr val="4B96D7"/>
                </a:solidFill>
              </a:rPr>
              <a:t>Speed</a:t>
            </a:r>
          </a:p>
          <a:p>
            <a:pPr lvl="1"/>
            <a:r>
              <a:rPr lang="en-US" dirty="0">
                <a:solidFill>
                  <a:srgbClr val="4B96D7"/>
                </a:solidFill>
              </a:rPr>
              <a:t>Flexibility</a:t>
            </a:r>
          </a:p>
          <a:p>
            <a:pPr lvl="1"/>
            <a:r>
              <a:rPr lang="en-US" dirty="0">
                <a:solidFill>
                  <a:srgbClr val="4B96D7"/>
                </a:solidFill>
              </a:rPr>
              <a:t>Fidelity</a:t>
            </a:r>
          </a:p>
          <a:p>
            <a:r>
              <a:rPr lang="en-US" dirty="0"/>
              <a:t>Speed: how fast the simulator runs (</a:t>
            </a:r>
            <a:r>
              <a:rPr lang="en-US" dirty="0" err="1"/>
              <a:t>xIPs</a:t>
            </a:r>
            <a:r>
              <a:rPr lang="en-US" dirty="0"/>
              <a:t>, </a:t>
            </a:r>
            <a:r>
              <a:rPr lang="en-US" dirty="0" err="1"/>
              <a:t>xCPS</a:t>
            </a:r>
            <a:r>
              <a:rPr lang="en-US" dirty="0"/>
              <a:t>)</a:t>
            </a:r>
          </a:p>
          <a:p>
            <a:r>
              <a:rPr lang="en-US" dirty="0"/>
              <a:t>Flexibility: how quickly one can modify the simulator to evaluate different algorithms and design choices?</a:t>
            </a:r>
          </a:p>
          <a:p>
            <a:r>
              <a:rPr lang="en-US" dirty="0"/>
              <a:t>Fidelity: how accurate are perf./energy/etc. results simulator generates vs. a real design (</a:t>
            </a:r>
            <a:r>
              <a:rPr lang="en-US" dirty="0">
                <a:solidFill>
                  <a:srgbClr val="FF0000"/>
                </a:solidFill>
              </a:rPr>
              <a:t>simulator error</a:t>
            </a:r>
            <a:r>
              <a:rPr lang="en-US" dirty="0"/>
              <a:t>)</a:t>
            </a:r>
          </a:p>
          <a:p>
            <a:pPr lvl="1"/>
            <a:r>
              <a:rPr lang="en-US" dirty="0"/>
              <a:t>Many academic simulators focus on first-order trends (</a:t>
            </a:r>
            <a:r>
              <a:rPr lang="en-US" b="1" dirty="0"/>
              <a:t>not </a:t>
            </a:r>
            <a:r>
              <a:rPr lang="en-US" dirty="0"/>
              <a:t>cycle-accuracy)</a:t>
            </a:r>
          </a:p>
          <a:p>
            <a:pPr lvl="1"/>
            <a:r>
              <a:rPr lang="en-US" dirty="0"/>
              <a:t>Industry simulators often focus on cycle-accurate simulation</a:t>
            </a:r>
          </a:p>
          <a:p>
            <a:endParaRPr lang="en-US" dirty="0"/>
          </a:p>
          <a:p>
            <a:r>
              <a:rPr lang="en-US" b="1" dirty="0"/>
              <a:t>Relative importance of these metrics vary depending on where you are in design process</a:t>
            </a:r>
          </a:p>
        </p:txBody>
      </p:sp>
    </p:spTree>
    <p:extLst>
      <p:ext uri="{BB962C8B-B14F-4D97-AF65-F5344CB8AC3E}">
        <p14:creationId xmlns:p14="http://schemas.microsoft.com/office/powerpoint/2010/main" val="13299681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74BE5-E9B6-3D03-E762-73D7D5478F62}"/>
              </a:ext>
            </a:extLst>
          </p:cNvPr>
          <p:cNvSpPr>
            <a:spLocks noGrp="1"/>
          </p:cNvSpPr>
          <p:nvPr>
            <p:ph type="title"/>
          </p:nvPr>
        </p:nvSpPr>
        <p:spPr/>
        <p:txBody>
          <a:bodyPr/>
          <a:lstStyle/>
          <a:p>
            <a:r>
              <a:rPr lang="en-US" dirty="0"/>
              <a:t>Trading Off Metrics (Inter-Related)</a:t>
            </a:r>
          </a:p>
        </p:txBody>
      </p:sp>
      <p:sp>
        <p:nvSpPr>
          <p:cNvPr id="3" name="Content Placeholder 2">
            <a:extLst>
              <a:ext uri="{FF2B5EF4-FFF2-40B4-BE49-F238E27FC236}">
                <a16:creationId xmlns:a16="http://schemas.microsoft.com/office/drawing/2014/main" id="{CEF393FD-8E9A-71BA-CC01-C0E5368F2873}"/>
              </a:ext>
            </a:extLst>
          </p:cNvPr>
          <p:cNvSpPr>
            <a:spLocks noGrp="1"/>
          </p:cNvSpPr>
          <p:nvPr>
            <p:ph idx="1"/>
          </p:nvPr>
        </p:nvSpPr>
        <p:spPr/>
        <p:txBody>
          <a:bodyPr/>
          <a:lstStyle/>
          <a:p>
            <a:r>
              <a:rPr lang="en-US" dirty="0"/>
              <a:t>Evaluation time &amp; flexibility affect:</a:t>
            </a:r>
          </a:p>
          <a:p>
            <a:pPr lvl="1"/>
            <a:r>
              <a:rPr lang="en-US" dirty="0"/>
              <a:t>How quickly you can make design tradeoffs</a:t>
            </a:r>
          </a:p>
          <a:p>
            <a:pPr lvl="1"/>
            <a:r>
              <a:rPr lang="en-US" dirty="0"/>
              <a:t>(Sometimes) How accurate the model(s) is/are</a:t>
            </a:r>
          </a:p>
          <a:p>
            <a:r>
              <a:rPr lang="en-US" dirty="0"/>
              <a:t>Fidelity affects:</a:t>
            </a:r>
          </a:p>
          <a:p>
            <a:pPr lvl="1"/>
            <a:r>
              <a:rPr lang="en-US" dirty="0"/>
              <a:t>How good your design tradeoffs </a:t>
            </a:r>
            <a:r>
              <a:rPr lang="en-US" b="1" dirty="0"/>
              <a:t>may </a:t>
            </a:r>
            <a:r>
              <a:rPr lang="en-US" dirty="0"/>
              <a:t>end up be</a:t>
            </a:r>
          </a:p>
          <a:p>
            <a:pPr lvl="1"/>
            <a:r>
              <a:rPr lang="en-US" dirty="0"/>
              <a:t>How fast you can build your simulator (simulator design time)</a:t>
            </a:r>
          </a:p>
          <a:p>
            <a:r>
              <a:rPr lang="en-US" dirty="0"/>
              <a:t>Flexibility also affects</a:t>
            </a:r>
          </a:p>
          <a:p>
            <a:pPr lvl="1"/>
            <a:r>
              <a:rPr lang="en-US" dirty="0"/>
              <a:t>How much human effort you need to spend modifying the simulator</a:t>
            </a:r>
          </a:p>
          <a:p>
            <a:r>
              <a:rPr lang="en-US" dirty="0"/>
              <a:t>Coverage affects what you can model</a:t>
            </a:r>
          </a:p>
          <a:p>
            <a:pPr lvl="1"/>
            <a:endParaRPr lang="en-US" dirty="0"/>
          </a:p>
          <a:p>
            <a:r>
              <a:rPr lang="en-US" b="1" dirty="0"/>
              <a:t>Tradeoff between these to achieve design exploration and decision goals</a:t>
            </a:r>
          </a:p>
        </p:txBody>
      </p:sp>
    </p:spTree>
    <p:extLst>
      <p:ext uri="{BB962C8B-B14F-4D97-AF65-F5344CB8AC3E}">
        <p14:creationId xmlns:p14="http://schemas.microsoft.com/office/powerpoint/2010/main" val="4279550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48556-F6D4-5DD7-10A4-4080B270AFBF}"/>
              </a:ext>
            </a:extLst>
          </p:cNvPr>
          <p:cNvSpPr>
            <a:spLocks noGrp="1"/>
          </p:cNvSpPr>
          <p:nvPr>
            <p:ph type="title"/>
          </p:nvPr>
        </p:nvSpPr>
        <p:spPr/>
        <p:txBody>
          <a:bodyPr/>
          <a:lstStyle/>
          <a:p>
            <a:r>
              <a:rPr lang="en-US" dirty="0"/>
              <a:t>What “Level” Should we Simulate At?</a:t>
            </a:r>
          </a:p>
        </p:txBody>
      </p:sp>
      <p:sp>
        <p:nvSpPr>
          <p:cNvPr id="3" name="Content Placeholder 2">
            <a:extLst>
              <a:ext uri="{FF2B5EF4-FFF2-40B4-BE49-F238E27FC236}">
                <a16:creationId xmlns:a16="http://schemas.microsoft.com/office/drawing/2014/main" id="{363FB2F6-CA18-7FBA-0DB4-D5756862A1FD}"/>
              </a:ext>
            </a:extLst>
          </p:cNvPr>
          <p:cNvSpPr>
            <a:spLocks noGrp="1"/>
          </p:cNvSpPr>
          <p:nvPr>
            <p:ph idx="1"/>
          </p:nvPr>
        </p:nvSpPr>
        <p:spPr/>
        <p:txBody>
          <a:bodyPr/>
          <a:lstStyle/>
          <a:p>
            <a:r>
              <a:rPr lang="en-US" dirty="0"/>
              <a:t>Question: What fidelity is required for this problem?</a:t>
            </a:r>
          </a:p>
          <a:p>
            <a:pPr lvl="1"/>
            <a:r>
              <a:rPr lang="en-US" dirty="0"/>
              <a:t>Example: New register file design</a:t>
            </a:r>
          </a:p>
          <a:p>
            <a:pPr lvl="1"/>
            <a:endParaRPr lang="en-US" dirty="0"/>
          </a:p>
          <a:p>
            <a:r>
              <a:rPr lang="en-US" dirty="0"/>
              <a:t>Often, the answer is a mix</a:t>
            </a:r>
          </a:p>
          <a:p>
            <a:pPr lvl="1"/>
            <a:endParaRPr lang="en-US" dirty="0"/>
          </a:p>
          <a:p>
            <a:r>
              <a:rPr lang="en-US" dirty="0"/>
              <a:t>gem5 is well suited for this mix</a:t>
            </a:r>
          </a:p>
          <a:p>
            <a:pPr lvl="1"/>
            <a:r>
              <a:rPr lang="en-US" dirty="0"/>
              <a:t>Models with different fidelity</a:t>
            </a:r>
          </a:p>
          <a:p>
            <a:pPr lvl="1"/>
            <a:r>
              <a:rPr lang="en-US" dirty="0"/>
              <a:t>Drop-in replacements for each other</a:t>
            </a:r>
          </a:p>
          <a:p>
            <a:pPr lvl="1"/>
            <a:endParaRPr lang="en-US" dirty="0"/>
          </a:p>
          <a:p>
            <a:r>
              <a:rPr lang="en-US" dirty="0"/>
              <a:t>“Cycle level” vs. “Cycle accurate”</a:t>
            </a:r>
          </a:p>
        </p:txBody>
      </p:sp>
      <p:pic>
        <p:nvPicPr>
          <p:cNvPr id="4" name="Picture 2" descr="(a) Scientific research &#10;Take hypothesis about &#10;environment &#10;Design experiment &#10;Pick a sample from a &#10;population &#10;Run experimwnt and quantity &#10;Interpret results &#10;It necessary, create new &#10;hypothesis &#10;(b) Systems research &#10;Take hypothesis ab)ut &#10;environment &#10;Design experiment &#10;Pick baseline design and &#10;Run experiment and quantity &#10;Run or measure &#10;results &#10;It necessary, propose ">
            <a:extLst>
              <a:ext uri="{FF2B5EF4-FFF2-40B4-BE49-F238E27FC236}">
                <a16:creationId xmlns:a16="http://schemas.microsoft.com/office/drawing/2014/main" id="{626163F9-AE9C-BD8E-41D2-FAA41112DBD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065"/>
          <a:stretch/>
        </p:blipFill>
        <p:spPr bwMode="auto">
          <a:xfrm>
            <a:off x="7162800" y="1752601"/>
            <a:ext cx="3124200" cy="4656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3406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C062D-92C4-2476-A443-DD22095CD283}"/>
              </a:ext>
            </a:extLst>
          </p:cNvPr>
          <p:cNvSpPr>
            <a:spLocks noGrp="1"/>
          </p:cNvSpPr>
          <p:nvPr>
            <p:ph type="title"/>
          </p:nvPr>
        </p:nvSpPr>
        <p:spPr/>
        <p:txBody>
          <a:bodyPr/>
          <a:lstStyle/>
          <a:p>
            <a:r>
              <a:rPr lang="en-US" dirty="0"/>
              <a:t>(gem5) Cycle-level Simulation</a:t>
            </a:r>
          </a:p>
        </p:txBody>
      </p:sp>
      <p:sp>
        <p:nvSpPr>
          <p:cNvPr id="3" name="Content Placeholder 2">
            <a:extLst>
              <a:ext uri="{FF2B5EF4-FFF2-40B4-BE49-F238E27FC236}">
                <a16:creationId xmlns:a16="http://schemas.microsoft.com/office/drawing/2014/main" id="{B2AAF888-883C-A65B-F155-7AEB0EC50251}"/>
              </a:ext>
            </a:extLst>
          </p:cNvPr>
          <p:cNvSpPr>
            <a:spLocks noGrp="1"/>
          </p:cNvSpPr>
          <p:nvPr>
            <p:ph idx="1"/>
          </p:nvPr>
        </p:nvSpPr>
        <p:spPr/>
        <p:txBody>
          <a:bodyPr/>
          <a:lstStyle/>
          <a:p>
            <a:r>
              <a:rPr lang="en-US" dirty="0"/>
              <a:t>Models system cycle-by-cycle</a:t>
            </a:r>
          </a:p>
          <a:p>
            <a:r>
              <a:rPr lang="en-US" dirty="0"/>
              <a:t>Often “event-driven” (subsequent slides)</a:t>
            </a:r>
          </a:p>
          <a:p>
            <a:r>
              <a:rPr lang="en-US" dirty="0"/>
              <a:t>Can be very accurate</a:t>
            </a:r>
          </a:p>
          <a:p>
            <a:pPr lvl="1"/>
            <a:r>
              <a:rPr lang="en-US" dirty="0"/>
              <a:t>Not exact cycle-by-cycle behavior as ASIC</a:t>
            </a:r>
          </a:p>
          <a:p>
            <a:pPr lvl="1"/>
            <a:r>
              <a:rPr lang="en-US" dirty="0"/>
              <a:t>But similar timing (gets first order trends right)</a:t>
            </a:r>
          </a:p>
          <a:p>
            <a:r>
              <a:rPr lang="en-US" dirty="0"/>
              <a:t>Easily parameterizable</a:t>
            </a:r>
          </a:p>
          <a:p>
            <a:pPr lvl="1"/>
            <a:r>
              <a:rPr lang="en-US" dirty="0"/>
              <a:t>No need for full HW design</a:t>
            </a:r>
          </a:p>
          <a:p>
            <a:r>
              <a:rPr lang="en-US" dirty="0"/>
              <a:t>Faster than cycle-accurate</a:t>
            </a:r>
          </a:p>
          <a:p>
            <a:pPr lvl="1"/>
            <a:r>
              <a:rPr lang="en-US" dirty="0"/>
              <a:t>Can “cheat” and functionally emulate some things</a:t>
            </a:r>
          </a:p>
        </p:txBody>
      </p:sp>
    </p:spTree>
    <p:extLst>
      <p:ext uri="{BB962C8B-B14F-4D97-AF65-F5344CB8AC3E}">
        <p14:creationId xmlns:p14="http://schemas.microsoft.com/office/powerpoint/2010/main" val="1456958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87BEE-6C8F-282D-0123-96B494E8B902}"/>
              </a:ext>
            </a:extLst>
          </p:cNvPr>
          <p:cNvSpPr>
            <a:spLocks noGrp="1"/>
          </p:cNvSpPr>
          <p:nvPr>
            <p:ph type="title"/>
          </p:nvPr>
        </p:nvSpPr>
        <p:spPr/>
        <p:txBody>
          <a:bodyPr/>
          <a:lstStyle/>
          <a:p>
            <a:r>
              <a:rPr lang="en-US" dirty="0"/>
              <a:t>What Is Needed?</a:t>
            </a:r>
          </a:p>
        </p:txBody>
      </p:sp>
      <p:sp>
        <p:nvSpPr>
          <p:cNvPr id="3" name="Content Placeholder 2">
            <a:extLst>
              <a:ext uri="{FF2B5EF4-FFF2-40B4-BE49-F238E27FC236}">
                <a16:creationId xmlns:a16="http://schemas.microsoft.com/office/drawing/2014/main" id="{3142E21E-0ABB-357E-7494-138EF4022B4B}"/>
              </a:ext>
            </a:extLst>
          </p:cNvPr>
          <p:cNvSpPr>
            <a:spLocks noGrp="1"/>
          </p:cNvSpPr>
          <p:nvPr>
            <p:ph idx="1"/>
          </p:nvPr>
        </p:nvSpPr>
        <p:spPr>
          <a:xfrm>
            <a:off x="609600" y="1604962"/>
            <a:ext cx="11125200" cy="4719637"/>
          </a:xfrm>
        </p:spPr>
        <p:txBody>
          <a:bodyPr/>
          <a:lstStyle/>
          <a:p>
            <a:pPr marL="457200" lvl="0" indent="-508000" algn="l" rtl="0">
              <a:lnSpc>
                <a:spcPct val="90000"/>
              </a:lnSpc>
              <a:spcBef>
                <a:spcPts val="1400"/>
              </a:spcBef>
              <a:spcAft>
                <a:spcPts val="0"/>
              </a:spcAft>
              <a:buSzPts val="2600"/>
              <a:buFont typeface="Noto Sans Symbols"/>
              <a:buChar char="⇒"/>
            </a:pPr>
            <a:r>
              <a:rPr lang="en-US" sz="2800" b="1" dirty="0">
                <a:solidFill>
                  <a:srgbClr val="D25000"/>
                </a:solidFill>
                <a:latin typeface="+mj-lt"/>
                <a:ea typeface="Arial Narrow"/>
                <a:cs typeface="Arial Narrow"/>
                <a:sym typeface="Arial Narrow"/>
              </a:rPr>
              <a:t>Need disruptive, cross-layer changes to meet future sys. reqs.</a:t>
            </a:r>
            <a:endParaRPr lang="en-US" sz="2800" dirty="0">
              <a:latin typeface="+mj-lt"/>
            </a:endParaRPr>
          </a:p>
          <a:p>
            <a:pPr marL="857250" lvl="1" indent="-481330" algn="l" rtl="0">
              <a:lnSpc>
                <a:spcPct val="90000"/>
              </a:lnSpc>
              <a:spcBef>
                <a:spcPts val="800"/>
              </a:spcBef>
              <a:spcAft>
                <a:spcPts val="0"/>
              </a:spcAft>
              <a:buSzPts val="2000"/>
              <a:buFont typeface="Arial"/>
              <a:buChar char="•"/>
            </a:pPr>
            <a:r>
              <a:rPr lang="en-US" sz="2400" dirty="0"/>
              <a:t>Co-design arch, runtime, OS, compiler, network, batch sched.</a:t>
            </a:r>
          </a:p>
          <a:p>
            <a:pPr marL="857250" lvl="1" indent="-481330" algn="l" rtl="0">
              <a:lnSpc>
                <a:spcPct val="90000"/>
              </a:lnSpc>
              <a:spcBef>
                <a:spcPts val="800"/>
              </a:spcBef>
              <a:spcAft>
                <a:spcPts val="0"/>
              </a:spcAft>
              <a:buSzPts val="2000"/>
              <a:buFont typeface="Arial"/>
              <a:buChar char="•"/>
            </a:pPr>
            <a:r>
              <a:rPr lang="en-US" sz="2400" dirty="0"/>
              <a:t>For both power and performance (and maybe other factors)</a:t>
            </a:r>
          </a:p>
          <a:p>
            <a:pPr marL="857250" lvl="1" indent="-481330" algn="l" rtl="0">
              <a:lnSpc>
                <a:spcPct val="90000"/>
              </a:lnSpc>
              <a:spcBef>
                <a:spcPts val="800"/>
              </a:spcBef>
              <a:spcAft>
                <a:spcPts val="0"/>
              </a:spcAft>
              <a:buSzPts val="2000"/>
              <a:buFont typeface="Arial"/>
              <a:buChar char="•"/>
            </a:pPr>
            <a:r>
              <a:rPr lang="en-US" sz="2400" dirty="0"/>
              <a:t>Increasingly important as transistor sizes shrink</a:t>
            </a:r>
            <a:endParaRPr lang="en-US" sz="1800" dirty="0"/>
          </a:p>
          <a:p>
            <a:pPr marL="400050" indent="-481330">
              <a:spcBef>
                <a:spcPts val="800"/>
              </a:spcBef>
              <a:buSzPts val="2000"/>
              <a:buFont typeface="Arial"/>
              <a:buChar char="•"/>
            </a:pPr>
            <a:r>
              <a:rPr lang="en-US" sz="2800" dirty="0"/>
              <a:t>Typically sim. &amp; modeling tools enable early-stage design exploration</a:t>
            </a:r>
          </a:p>
          <a:p>
            <a:pPr marL="857250" lvl="1" indent="-481330" algn="l" rtl="0">
              <a:lnSpc>
                <a:spcPct val="90000"/>
              </a:lnSpc>
              <a:spcBef>
                <a:spcPts val="800"/>
              </a:spcBef>
              <a:spcAft>
                <a:spcPts val="0"/>
              </a:spcAft>
              <a:buSzPts val="2000"/>
              <a:buFont typeface="Arial"/>
              <a:buChar char="•"/>
            </a:pPr>
            <a:r>
              <a:rPr lang="en-US" sz="2400" dirty="0"/>
              <a:t>Recent work: scalably enable accurate co-design for performance</a:t>
            </a:r>
          </a:p>
          <a:p>
            <a:pPr marL="857250" lvl="1" indent="-481330" algn="l" rtl="0">
              <a:lnSpc>
                <a:spcPct val="90000"/>
              </a:lnSpc>
              <a:spcBef>
                <a:spcPts val="800"/>
              </a:spcBef>
              <a:spcAft>
                <a:spcPts val="0"/>
              </a:spcAft>
              <a:buSzPts val="2000"/>
              <a:buFont typeface="Arial"/>
              <a:buChar char="•"/>
            </a:pPr>
            <a:r>
              <a:rPr lang="en-US" sz="2400" dirty="0"/>
              <a:t>But what about power?  Or sustainability?</a:t>
            </a:r>
          </a:p>
          <a:p>
            <a:pPr marL="457200" indent="-457200">
              <a:buFont typeface="Arial" panose="020B0604020202020204" pitchFamily="34" charset="0"/>
              <a:buChar char="•"/>
            </a:pPr>
            <a:r>
              <a:rPr lang="en-US" sz="2800" dirty="0"/>
              <a:t>Need credible, open-source modeling infrastructure </a:t>
            </a:r>
            <a:r>
              <a:rPr lang="en-US" sz="2800" b="1" dirty="0"/>
              <a:t>for all of these</a:t>
            </a:r>
          </a:p>
          <a:p>
            <a:pPr marL="457200" indent="-457200">
              <a:buFont typeface="Arial" panose="020B0604020202020204" pitchFamily="34" charset="0"/>
              <a:buChar char="•"/>
            </a:pPr>
            <a:r>
              <a:rPr lang="en-US" sz="2800" dirty="0"/>
              <a:t>I co-lead, maintain, and develop for gem5’s open-source HW</a:t>
            </a:r>
          </a:p>
        </p:txBody>
      </p:sp>
      <p:sp>
        <p:nvSpPr>
          <p:cNvPr id="4" name="Slide Number Placeholder 3">
            <a:extLst>
              <a:ext uri="{FF2B5EF4-FFF2-40B4-BE49-F238E27FC236}">
                <a16:creationId xmlns:a16="http://schemas.microsoft.com/office/drawing/2014/main" id="{E2CF5A88-5F84-8D91-0967-A1839100940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3</a:t>
            </a:fld>
            <a:endParaRPr lang="en-US" dirty="0"/>
          </a:p>
        </p:txBody>
      </p:sp>
    </p:spTree>
    <p:extLst>
      <p:ext uri="{BB962C8B-B14F-4D97-AF65-F5344CB8AC3E}">
        <p14:creationId xmlns:p14="http://schemas.microsoft.com/office/powerpoint/2010/main" val="4044470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EA65E-33A0-F67D-77E0-81BEAD5712F2}"/>
              </a:ext>
            </a:extLst>
          </p:cNvPr>
          <p:cNvSpPr>
            <a:spLocks noGrp="1"/>
          </p:cNvSpPr>
          <p:nvPr>
            <p:ph type="title"/>
          </p:nvPr>
        </p:nvSpPr>
        <p:spPr/>
        <p:txBody>
          <a:bodyPr/>
          <a:lstStyle/>
          <a:p>
            <a:r>
              <a:rPr lang="en-US" dirty="0"/>
              <a:t>What is gem5? (History)</a:t>
            </a:r>
          </a:p>
        </p:txBody>
      </p:sp>
      <p:pic>
        <p:nvPicPr>
          <p:cNvPr id="4" name="Picture 4" descr="Logo&#10;&#10;Description automatically generated">
            <a:extLst>
              <a:ext uri="{FF2B5EF4-FFF2-40B4-BE49-F238E27FC236}">
                <a16:creationId xmlns:a16="http://schemas.microsoft.com/office/drawing/2014/main" id="{EE4340A0-844B-8507-8B89-8C58B2DA1ADD}"/>
              </a:ext>
            </a:extLst>
          </p:cNvPr>
          <p:cNvPicPr>
            <a:picLocks noChangeAspect="1"/>
          </p:cNvPicPr>
          <p:nvPr/>
        </p:nvPicPr>
        <p:blipFill>
          <a:blip r:embed="rId2"/>
          <a:stretch>
            <a:fillRect/>
          </a:stretch>
        </p:blipFill>
        <p:spPr>
          <a:xfrm>
            <a:off x="4343401" y="990600"/>
            <a:ext cx="3376909" cy="1348598"/>
          </a:xfrm>
          <a:prstGeom prst="rect">
            <a:avLst/>
          </a:prstGeom>
        </p:spPr>
      </p:pic>
      <p:sp>
        <p:nvSpPr>
          <p:cNvPr id="5" name="Content Placeholder 2">
            <a:extLst>
              <a:ext uri="{FF2B5EF4-FFF2-40B4-BE49-F238E27FC236}">
                <a16:creationId xmlns:a16="http://schemas.microsoft.com/office/drawing/2014/main" id="{E7EB74CA-15D5-115F-5826-AE5016936350}"/>
              </a:ext>
            </a:extLst>
          </p:cNvPr>
          <p:cNvSpPr txBox="1">
            <a:spLocks/>
          </p:cNvSpPr>
          <p:nvPr/>
        </p:nvSpPr>
        <p:spPr>
          <a:xfrm>
            <a:off x="3117204" y="2471024"/>
            <a:ext cx="7322196" cy="287531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3A3F5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3A3F5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3A3F5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3A3F5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3A3F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Tahoma"/>
              </a:rPr>
              <a:t>Created at Michigan by students of Steve Reinhardt, principally Nate Binkert.</a:t>
            </a:r>
          </a:p>
          <a:p>
            <a:pPr marL="0" indent="0">
              <a:buNone/>
            </a:pPr>
            <a:r>
              <a:rPr lang="en-US" sz="2400" dirty="0">
                <a:latin typeface="Tahoma"/>
              </a:rPr>
              <a:t>	</a:t>
            </a:r>
            <a:r>
              <a:rPr lang="en-US" sz="2400" b="1" i="1" dirty="0">
                <a:latin typeface="Tahoma"/>
              </a:rPr>
              <a:t>“A tool for simulating systems”</a:t>
            </a:r>
            <a:endParaRPr lang="en-US" sz="2400" dirty="0">
              <a:latin typeface="Tahoma"/>
            </a:endParaRPr>
          </a:p>
          <a:p>
            <a:endParaRPr lang="en-US" sz="2400" dirty="0">
              <a:latin typeface="Tahoma"/>
            </a:endParaRPr>
          </a:p>
          <a:p>
            <a:endParaRPr lang="en-US" sz="2400" dirty="0">
              <a:latin typeface="Tahoma"/>
            </a:endParaRPr>
          </a:p>
          <a:p>
            <a:pPr marL="0" indent="0">
              <a:buNone/>
            </a:pPr>
            <a:endParaRPr lang="en-US" sz="2400" dirty="0">
              <a:latin typeface="Tahoma"/>
            </a:endParaRPr>
          </a:p>
        </p:txBody>
      </p:sp>
      <p:pic>
        <p:nvPicPr>
          <p:cNvPr id="6" name="Picture 5" descr="m5">
            <a:extLst>
              <a:ext uri="{FF2B5EF4-FFF2-40B4-BE49-F238E27FC236}">
                <a16:creationId xmlns:a16="http://schemas.microsoft.com/office/drawing/2014/main" id="{B8BB9103-5A8A-8718-DF39-488B3D539C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8504" y="2471023"/>
            <a:ext cx="1028700" cy="731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1945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FA2EE-B727-E2B2-FF74-DDE5B26AC53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42A6C83-2E32-EA41-AEDA-F35FC7FA646A}"/>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3C335A08-A086-90D9-0A99-C78AF44D7EBE}"/>
              </a:ext>
            </a:extLst>
          </p:cNvPr>
          <p:cNvPicPr>
            <a:picLocks noChangeAspect="1"/>
          </p:cNvPicPr>
          <p:nvPr/>
        </p:nvPicPr>
        <p:blipFill>
          <a:blip r:embed="rId2"/>
          <a:stretch>
            <a:fillRect/>
          </a:stretch>
        </p:blipFill>
        <p:spPr>
          <a:xfrm>
            <a:off x="1482198" y="-8603"/>
            <a:ext cx="9185803" cy="6875206"/>
          </a:xfrm>
          <a:prstGeom prst="rect">
            <a:avLst/>
          </a:prstGeom>
        </p:spPr>
      </p:pic>
    </p:spTree>
    <p:extLst>
      <p:ext uri="{BB962C8B-B14F-4D97-AF65-F5344CB8AC3E}">
        <p14:creationId xmlns:p14="http://schemas.microsoft.com/office/powerpoint/2010/main" val="14871170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4691B-9533-04F7-6412-6B532D869D8E}"/>
              </a:ext>
            </a:extLst>
          </p:cNvPr>
          <p:cNvSpPr>
            <a:spLocks noGrp="1"/>
          </p:cNvSpPr>
          <p:nvPr>
            <p:ph type="title"/>
          </p:nvPr>
        </p:nvSpPr>
        <p:spPr/>
        <p:txBody>
          <a:bodyPr/>
          <a:lstStyle/>
          <a:p>
            <a:r>
              <a:rPr lang="en-US" dirty="0"/>
              <a:t>What is gem5? (History, Cont.)</a:t>
            </a:r>
          </a:p>
        </p:txBody>
      </p:sp>
      <p:sp>
        <p:nvSpPr>
          <p:cNvPr id="4" name="Content Placeholder 2">
            <a:extLst>
              <a:ext uri="{FF2B5EF4-FFF2-40B4-BE49-F238E27FC236}">
                <a16:creationId xmlns:a16="http://schemas.microsoft.com/office/drawing/2014/main" id="{6E08EBD7-91AE-7F2B-72B1-AFAD0EBCE3F4}"/>
              </a:ext>
            </a:extLst>
          </p:cNvPr>
          <p:cNvSpPr>
            <a:spLocks noGrp="1"/>
          </p:cNvSpPr>
          <p:nvPr>
            <p:ph idx="1"/>
          </p:nvPr>
        </p:nvSpPr>
        <p:spPr>
          <a:xfrm>
            <a:off x="3117204" y="2471024"/>
            <a:ext cx="7144860" cy="2875313"/>
          </a:xfrm>
        </p:spPr>
        <p:txBody>
          <a:bodyPr>
            <a:normAutofit fontScale="92500" lnSpcReduction="10000"/>
          </a:bodyPr>
          <a:lstStyle/>
          <a:p>
            <a:pPr marL="0" indent="0">
              <a:buNone/>
            </a:pPr>
            <a:r>
              <a:rPr lang="en-US" dirty="0"/>
              <a:t>Created at Michigan by students of Steve Reinhardt,</a:t>
            </a:r>
            <a:br>
              <a:rPr lang="en-US" dirty="0"/>
            </a:br>
            <a:r>
              <a:rPr lang="en-US" dirty="0"/>
              <a:t>principally Nate </a:t>
            </a:r>
            <a:r>
              <a:rPr lang="en-US" dirty="0" err="1"/>
              <a:t>Binkert</a:t>
            </a:r>
            <a:r>
              <a:rPr lang="en-US" dirty="0"/>
              <a:t>.</a:t>
            </a:r>
          </a:p>
          <a:p>
            <a:pPr marL="0" indent="0">
              <a:buNone/>
            </a:pPr>
            <a:r>
              <a:rPr lang="en-US" dirty="0"/>
              <a:t>	</a:t>
            </a:r>
            <a:r>
              <a:rPr lang="en-US" b="1" i="1" dirty="0"/>
              <a:t>“A tool for simulating systems”</a:t>
            </a:r>
            <a:endParaRPr lang="en-US" dirty="0"/>
          </a:p>
          <a:p>
            <a:endParaRPr lang="en-US" dirty="0"/>
          </a:p>
          <a:p>
            <a:endParaRPr lang="en-US" dirty="0"/>
          </a:p>
          <a:p>
            <a:pPr marL="0" indent="0">
              <a:buNone/>
            </a:pPr>
            <a:r>
              <a:rPr lang="en-US" dirty="0"/>
              <a:t>Created at Wisconsin by students of Mark Hill and David Wood.</a:t>
            </a:r>
          </a:p>
          <a:p>
            <a:pPr marL="0" indent="0">
              <a:buNone/>
            </a:pPr>
            <a:r>
              <a:rPr lang="en-US" dirty="0"/>
              <a:t>	</a:t>
            </a:r>
            <a:r>
              <a:rPr lang="en-US" b="1" i="1" dirty="0"/>
              <a:t>Detailed memory system</a:t>
            </a:r>
          </a:p>
          <a:p>
            <a:endParaRPr lang="en-US" dirty="0"/>
          </a:p>
        </p:txBody>
      </p:sp>
      <p:pic>
        <p:nvPicPr>
          <p:cNvPr id="5" name="Picture 7" descr="m5">
            <a:extLst>
              <a:ext uri="{FF2B5EF4-FFF2-40B4-BE49-F238E27FC236}">
                <a16:creationId xmlns:a16="http://schemas.microsoft.com/office/drawing/2014/main" id="{AD3FCDB9-C1BD-A2CD-88E4-1C11FDCFD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8504" y="2471023"/>
            <a:ext cx="1028700" cy="7310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gems_logo">
            <a:extLst>
              <a:ext uri="{FF2B5EF4-FFF2-40B4-BE49-F238E27FC236}">
                <a16:creationId xmlns:a16="http://schemas.microsoft.com/office/drawing/2014/main" id="{B0BAA795-1869-A3EE-E11D-AE31F651EB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8504" y="3620409"/>
            <a:ext cx="3487738" cy="6537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Logo&#10;&#10;Description automatically generated">
            <a:extLst>
              <a:ext uri="{FF2B5EF4-FFF2-40B4-BE49-F238E27FC236}">
                <a16:creationId xmlns:a16="http://schemas.microsoft.com/office/drawing/2014/main" id="{60FD8A26-DFD7-44F1-EE4B-972C17AEEF55}"/>
              </a:ext>
            </a:extLst>
          </p:cNvPr>
          <p:cNvPicPr>
            <a:picLocks noChangeAspect="1"/>
          </p:cNvPicPr>
          <p:nvPr/>
        </p:nvPicPr>
        <p:blipFill>
          <a:blip r:embed="rId4"/>
          <a:stretch>
            <a:fillRect/>
          </a:stretch>
        </p:blipFill>
        <p:spPr>
          <a:xfrm>
            <a:off x="4343401" y="990600"/>
            <a:ext cx="3376909" cy="1348598"/>
          </a:xfrm>
          <a:prstGeom prst="rect">
            <a:avLst/>
          </a:prstGeom>
        </p:spPr>
      </p:pic>
    </p:spTree>
    <p:extLst>
      <p:ext uri="{BB962C8B-B14F-4D97-AF65-F5344CB8AC3E}">
        <p14:creationId xmlns:p14="http://schemas.microsoft.com/office/powerpoint/2010/main" val="4142728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008C9-CBA2-0062-1CD0-DD6C4736FA4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7EA8CEA-48DB-45A9-D5EB-A7EEB6FC48D0}"/>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6E1140E7-66D4-13DE-1ACD-6682B525E240}"/>
              </a:ext>
            </a:extLst>
          </p:cNvPr>
          <p:cNvPicPr>
            <a:picLocks noChangeAspect="1"/>
          </p:cNvPicPr>
          <p:nvPr/>
        </p:nvPicPr>
        <p:blipFill>
          <a:blip r:embed="rId2"/>
          <a:stretch>
            <a:fillRect/>
          </a:stretch>
        </p:blipFill>
        <p:spPr>
          <a:xfrm>
            <a:off x="1524000" y="0"/>
            <a:ext cx="9144000" cy="6883896"/>
          </a:xfrm>
          <a:prstGeom prst="rect">
            <a:avLst/>
          </a:prstGeom>
        </p:spPr>
      </p:pic>
    </p:spTree>
    <p:extLst>
      <p:ext uri="{BB962C8B-B14F-4D97-AF65-F5344CB8AC3E}">
        <p14:creationId xmlns:p14="http://schemas.microsoft.com/office/powerpoint/2010/main" val="3691216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D7096-92FD-87CA-EA75-C1507A4B2CB6}"/>
              </a:ext>
            </a:extLst>
          </p:cNvPr>
          <p:cNvSpPr>
            <a:spLocks noGrp="1"/>
          </p:cNvSpPr>
          <p:nvPr>
            <p:ph type="title"/>
          </p:nvPr>
        </p:nvSpPr>
        <p:spPr/>
        <p:txBody>
          <a:bodyPr/>
          <a:lstStyle/>
          <a:p>
            <a:r>
              <a:rPr lang="en-US" dirty="0"/>
              <a:t>m5 + GEMS = gem5</a:t>
            </a:r>
          </a:p>
        </p:txBody>
      </p:sp>
      <p:sp>
        <p:nvSpPr>
          <p:cNvPr id="8" name="Content Placeholder 2">
            <a:extLst>
              <a:ext uri="{FF2B5EF4-FFF2-40B4-BE49-F238E27FC236}">
                <a16:creationId xmlns:a16="http://schemas.microsoft.com/office/drawing/2014/main" id="{A2CAA215-4B7C-8BD6-BEB0-4CB85D1695C9}"/>
              </a:ext>
            </a:extLst>
          </p:cNvPr>
          <p:cNvSpPr>
            <a:spLocks noGrp="1"/>
          </p:cNvSpPr>
          <p:nvPr>
            <p:ph idx="1"/>
          </p:nvPr>
        </p:nvSpPr>
        <p:spPr>
          <a:xfrm>
            <a:off x="3117204" y="2547224"/>
            <a:ext cx="7550796" cy="2875313"/>
          </a:xfrm>
        </p:spPr>
        <p:txBody>
          <a:bodyPr>
            <a:normAutofit fontScale="92500" lnSpcReduction="10000"/>
          </a:bodyPr>
          <a:lstStyle/>
          <a:p>
            <a:pPr marL="0" indent="0">
              <a:buNone/>
            </a:pPr>
            <a:r>
              <a:rPr lang="en-US" dirty="0"/>
              <a:t>Created at Michigan by students of Steve Reinhardt,</a:t>
            </a:r>
            <a:br>
              <a:rPr lang="en-US" dirty="0"/>
            </a:br>
            <a:r>
              <a:rPr lang="en-US" dirty="0"/>
              <a:t>principally Nate </a:t>
            </a:r>
            <a:r>
              <a:rPr lang="en-US" dirty="0" err="1"/>
              <a:t>Binkert</a:t>
            </a:r>
            <a:r>
              <a:rPr lang="en-US" dirty="0"/>
              <a:t>.</a:t>
            </a:r>
          </a:p>
          <a:p>
            <a:pPr marL="0" indent="0">
              <a:buNone/>
            </a:pPr>
            <a:r>
              <a:rPr lang="en-US" dirty="0"/>
              <a:t>	</a:t>
            </a:r>
            <a:r>
              <a:rPr lang="en-US" b="1" i="1" dirty="0"/>
              <a:t>“A tool for simulating systems”</a:t>
            </a:r>
            <a:endParaRPr lang="en-US" dirty="0"/>
          </a:p>
          <a:p>
            <a:endParaRPr lang="en-US" dirty="0"/>
          </a:p>
          <a:p>
            <a:endParaRPr lang="en-US" dirty="0"/>
          </a:p>
          <a:p>
            <a:pPr marL="0" indent="0">
              <a:buNone/>
            </a:pPr>
            <a:r>
              <a:rPr lang="en-US" dirty="0"/>
              <a:t>Created at Wisconsin by students of Mark Hill and David Wood.</a:t>
            </a:r>
          </a:p>
          <a:p>
            <a:pPr marL="0" indent="0">
              <a:buNone/>
            </a:pPr>
            <a:r>
              <a:rPr lang="en-US" dirty="0"/>
              <a:t>	</a:t>
            </a:r>
            <a:r>
              <a:rPr lang="en-US" b="1" i="1" dirty="0"/>
              <a:t>Detailed memory system</a:t>
            </a:r>
          </a:p>
          <a:p>
            <a:endParaRPr lang="en-US" dirty="0"/>
          </a:p>
        </p:txBody>
      </p:sp>
      <p:pic>
        <p:nvPicPr>
          <p:cNvPr id="9" name="Picture 7" descr="m5">
            <a:extLst>
              <a:ext uri="{FF2B5EF4-FFF2-40B4-BE49-F238E27FC236}">
                <a16:creationId xmlns:a16="http://schemas.microsoft.com/office/drawing/2014/main" id="{961096DE-F5B8-680C-8B21-F5E4EF04ED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8504" y="2547223"/>
            <a:ext cx="1028700" cy="73104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gems_logo">
            <a:extLst>
              <a:ext uri="{FF2B5EF4-FFF2-40B4-BE49-F238E27FC236}">
                <a16:creationId xmlns:a16="http://schemas.microsoft.com/office/drawing/2014/main" id="{91DF058A-CEE3-F988-8D24-24DFDA4254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8504" y="3696609"/>
            <a:ext cx="3487738" cy="65379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Logo&#10;&#10;Description automatically generated">
            <a:extLst>
              <a:ext uri="{FF2B5EF4-FFF2-40B4-BE49-F238E27FC236}">
                <a16:creationId xmlns:a16="http://schemas.microsoft.com/office/drawing/2014/main" id="{B930C1A7-8A33-6F36-7306-CEA6E48B1950}"/>
              </a:ext>
            </a:extLst>
          </p:cNvPr>
          <p:cNvPicPr>
            <a:picLocks noChangeAspect="1"/>
          </p:cNvPicPr>
          <p:nvPr/>
        </p:nvPicPr>
        <p:blipFill>
          <a:blip r:embed="rId4"/>
          <a:stretch>
            <a:fillRect/>
          </a:stretch>
        </p:blipFill>
        <p:spPr>
          <a:xfrm>
            <a:off x="4343401" y="1066800"/>
            <a:ext cx="3376909" cy="1348598"/>
          </a:xfrm>
          <a:prstGeom prst="rect">
            <a:avLst/>
          </a:prstGeom>
        </p:spPr>
      </p:pic>
    </p:spTree>
    <p:extLst>
      <p:ext uri="{BB962C8B-B14F-4D97-AF65-F5344CB8AC3E}">
        <p14:creationId xmlns:p14="http://schemas.microsoft.com/office/powerpoint/2010/main" val="16177426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43ABB-7E4D-8467-FD65-64A24BECC67D}"/>
              </a:ext>
            </a:extLst>
          </p:cNvPr>
          <p:cNvSpPr>
            <a:spLocks noGrp="1"/>
          </p:cNvSpPr>
          <p:nvPr>
            <p:ph type="title"/>
          </p:nvPr>
        </p:nvSpPr>
        <p:spPr/>
        <p:txBody>
          <a:bodyPr/>
          <a:lstStyle/>
          <a:p>
            <a:r>
              <a:rPr lang="en-US" dirty="0"/>
              <a:t>What is gem5?</a:t>
            </a:r>
          </a:p>
        </p:txBody>
      </p:sp>
      <p:sp>
        <p:nvSpPr>
          <p:cNvPr id="4" name="Content Placeholder 2">
            <a:extLst>
              <a:ext uri="{FF2B5EF4-FFF2-40B4-BE49-F238E27FC236}">
                <a16:creationId xmlns:a16="http://schemas.microsoft.com/office/drawing/2014/main" id="{D2FF4E81-8C78-AC11-8779-E30C36580BAD}"/>
              </a:ext>
            </a:extLst>
          </p:cNvPr>
          <p:cNvSpPr txBox="1">
            <a:spLocks/>
          </p:cNvSpPr>
          <p:nvPr/>
        </p:nvSpPr>
        <p:spPr>
          <a:xfrm>
            <a:off x="1752600" y="1375408"/>
            <a:ext cx="8763000" cy="3501392"/>
          </a:xfrm>
          <a:prstGeom prst="rect">
            <a:avLst/>
          </a:prstGeom>
        </p:spPr>
        <p:txBody>
          <a:bodyPr>
            <a:normAutofit lnSpcReduction="10000"/>
          </a:bodyPr>
          <a:lstStyle>
            <a:lvl1pPr marL="342900" indent="-342900" algn="l" rtl="0" eaLnBrk="0" fontAlgn="base" hangingPunct="0">
              <a:spcBef>
                <a:spcPct val="20000"/>
              </a:spcBef>
              <a:spcAft>
                <a:spcPct val="0"/>
              </a:spcAft>
              <a:buClr>
                <a:srgbClr val="030305"/>
              </a:buClr>
              <a:buChar char="•"/>
              <a:defRPr sz="2400">
                <a:solidFill>
                  <a:srgbClr val="030305"/>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2pPr>
            <a:lvl3pPr marL="1143000" indent="-22860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3pPr>
            <a:lvl4pPr marL="1600200" indent="-22860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4pPr>
            <a:lvl5pPr marL="2057400" indent="-228600" algn="l" rtl="0" eaLnBrk="0" fontAlgn="base" hangingPunct="0">
              <a:spcBef>
                <a:spcPct val="20000"/>
              </a:spcBef>
              <a:spcAft>
                <a:spcPct val="0"/>
              </a:spcAft>
              <a:buClr>
                <a:srgbClr val="030305"/>
              </a:buClr>
              <a:buChar char="•"/>
              <a:defRPr sz="2000">
                <a:solidFill>
                  <a:srgbClr val="030305"/>
                </a:solidFill>
                <a:latin typeface="+mn-lt"/>
                <a:ea typeface="ＭＳ Ｐゴシック" charset="-128"/>
              </a:defRPr>
            </a:lvl5pPr>
            <a:lvl6pPr marL="25146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6pPr>
            <a:lvl7pPr marL="29718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7pPr>
            <a:lvl8pPr marL="34290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8pPr>
            <a:lvl9pPr marL="3886200" indent="-228600" algn="l" rtl="0" fontAlgn="base">
              <a:spcBef>
                <a:spcPct val="20000"/>
              </a:spcBef>
              <a:spcAft>
                <a:spcPct val="0"/>
              </a:spcAft>
              <a:buClr>
                <a:srgbClr val="030305"/>
              </a:buClr>
              <a:buChar char="•"/>
              <a:defRPr sz="2000">
                <a:solidFill>
                  <a:srgbClr val="030305"/>
                </a:solidFill>
                <a:latin typeface="+mn-lt"/>
                <a:ea typeface="ＭＳ Ｐゴシック" charset="-128"/>
              </a:defRPr>
            </a:lvl9pPr>
          </a:lstStyle>
          <a:p>
            <a:pPr marL="0" indent="0" algn="ctr" defTabSz="914400">
              <a:buNone/>
            </a:pPr>
            <a:r>
              <a:rPr lang="en-US" b="1" kern="0" dirty="0">
                <a:latin typeface="Tahoma"/>
              </a:rPr>
              <a:t>Michigan m5 + Wisconsin GEMS = gem5</a:t>
            </a:r>
          </a:p>
          <a:p>
            <a:pPr marL="0" indent="0" defTabSz="914400">
              <a:buNone/>
            </a:pPr>
            <a:endParaRPr lang="en-US" kern="0" dirty="0">
              <a:latin typeface="Tahoma"/>
            </a:endParaRPr>
          </a:p>
          <a:p>
            <a:pPr marL="0" indent="0" algn="ctr" defTabSz="914400">
              <a:buNone/>
            </a:pPr>
            <a:r>
              <a:rPr lang="en-US" kern="0" dirty="0">
                <a:latin typeface="Tahoma"/>
              </a:rPr>
              <a:t>“The gem5 simulator is a modular platform for computer-system architecture research, encompassing system-level architecture as well as processor microarchitecture.”</a:t>
            </a:r>
            <a:br>
              <a:rPr lang="en-US" kern="0" dirty="0">
                <a:latin typeface="Tahoma"/>
              </a:rPr>
            </a:br>
            <a:endParaRPr lang="en-US" kern="0" dirty="0">
              <a:latin typeface="Tahoma"/>
            </a:endParaRPr>
          </a:p>
          <a:p>
            <a:pPr marL="0" indent="0" defTabSz="914400">
              <a:buNone/>
            </a:pPr>
            <a:r>
              <a:rPr lang="en-US" sz="1350" kern="0" dirty="0">
                <a:latin typeface="Tahoma"/>
              </a:rPr>
              <a:t>Lowe-Power et al. </a:t>
            </a:r>
            <a:r>
              <a:rPr lang="en-US" sz="1350" b="1" kern="0" dirty="0">
                <a:latin typeface="Tahoma"/>
              </a:rPr>
              <a:t>The gem5 Simulator: Version 20.0+</a:t>
            </a:r>
            <a:r>
              <a:rPr lang="en-US" sz="1350" kern="0" dirty="0">
                <a:latin typeface="Tahoma"/>
              </a:rPr>
              <a:t>.</a:t>
            </a:r>
            <a:r>
              <a:rPr lang="en-US" sz="1350" b="1" kern="0" dirty="0">
                <a:latin typeface="Tahoma"/>
              </a:rPr>
              <a:t> </a:t>
            </a:r>
            <a:r>
              <a:rPr lang="en-US" sz="1350" kern="0" dirty="0" err="1">
                <a:latin typeface="Tahoma"/>
              </a:rPr>
              <a:t>ArXiv</a:t>
            </a:r>
            <a:r>
              <a:rPr lang="en-US" sz="1350" kern="0" dirty="0">
                <a:latin typeface="Tahoma"/>
              </a:rPr>
              <a:t> Preprint ArXiv:2007.03152, 2021. https://doi.org/10.48550/arXiv.2007.03152</a:t>
            </a:r>
          </a:p>
          <a:p>
            <a:pPr marL="0" indent="0" defTabSz="914400">
              <a:buNone/>
            </a:pPr>
            <a:r>
              <a:rPr lang="en-US" sz="1350" kern="0" dirty="0">
                <a:latin typeface="Tahoma"/>
              </a:rPr>
              <a:t>Nathan Binkert, Bradford Beckmann, Gabriel Black, Steven K. Reinhardt, Ali </a:t>
            </a:r>
            <a:r>
              <a:rPr lang="en-US" sz="1350" kern="0" dirty="0" err="1">
                <a:latin typeface="Tahoma"/>
              </a:rPr>
              <a:t>Saidi</a:t>
            </a:r>
            <a:r>
              <a:rPr lang="en-US" sz="1350" kern="0" dirty="0">
                <a:latin typeface="Tahoma"/>
              </a:rPr>
              <a:t>, Arkaprava Basu, Joel </a:t>
            </a:r>
            <a:r>
              <a:rPr lang="en-US" sz="1350" kern="0" dirty="0" err="1">
                <a:latin typeface="Tahoma"/>
              </a:rPr>
              <a:t>Hestness</a:t>
            </a:r>
            <a:r>
              <a:rPr lang="en-US" sz="1350" kern="0" dirty="0">
                <a:latin typeface="Tahoma"/>
              </a:rPr>
              <a:t>, Derek R. Hower, Tushar Krishna, Somayeh </a:t>
            </a:r>
            <a:r>
              <a:rPr lang="en-US" sz="1350" kern="0" dirty="0" err="1">
                <a:latin typeface="Tahoma"/>
              </a:rPr>
              <a:t>Sardashti</a:t>
            </a:r>
            <a:r>
              <a:rPr lang="en-US" sz="1350" kern="0" dirty="0">
                <a:latin typeface="Tahoma"/>
              </a:rPr>
              <a:t>, Rathijit Sen, Korey Sewell, Muhammad Shoaib, Nilay </a:t>
            </a:r>
            <a:r>
              <a:rPr lang="en-US" sz="1350" kern="0" dirty="0" err="1">
                <a:latin typeface="Tahoma"/>
              </a:rPr>
              <a:t>Vaish</a:t>
            </a:r>
            <a:r>
              <a:rPr lang="en-US" sz="1350" kern="0" dirty="0">
                <a:latin typeface="Tahoma"/>
              </a:rPr>
              <a:t>, Mark D. Hill, and David A. Wood. 2011. </a:t>
            </a:r>
            <a:r>
              <a:rPr lang="en-US" sz="1350" b="1" kern="0" dirty="0">
                <a:latin typeface="Tahoma"/>
              </a:rPr>
              <a:t>The gem5 simulator</a:t>
            </a:r>
            <a:r>
              <a:rPr lang="en-US" sz="1350" kern="0" dirty="0">
                <a:latin typeface="Tahoma"/>
              </a:rPr>
              <a:t>. </a:t>
            </a:r>
            <a:r>
              <a:rPr lang="en-US" sz="1350" i="1" kern="0" dirty="0">
                <a:latin typeface="Tahoma"/>
              </a:rPr>
              <a:t>SIGARCH </a:t>
            </a:r>
            <a:r>
              <a:rPr lang="en-US" sz="1350" i="1" kern="0" dirty="0" err="1">
                <a:latin typeface="Tahoma"/>
              </a:rPr>
              <a:t>Comput</a:t>
            </a:r>
            <a:r>
              <a:rPr lang="en-US" sz="1350" i="1" kern="0" dirty="0">
                <a:latin typeface="Tahoma"/>
              </a:rPr>
              <a:t>. Archit. News</a:t>
            </a:r>
            <a:r>
              <a:rPr lang="en-US" sz="1350" kern="0" dirty="0">
                <a:latin typeface="Tahoma"/>
              </a:rPr>
              <a:t> 39, 2 (August 2011), 1-7. DOI=http://dx.doi.org/10.1145/2024716.2024718</a:t>
            </a:r>
          </a:p>
          <a:p>
            <a:pPr marL="0" indent="0" defTabSz="914400">
              <a:buNone/>
            </a:pPr>
            <a:endParaRPr lang="en-US" sz="1350" kern="0" dirty="0">
              <a:latin typeface="Tahoma"/>
            </a:endParaRPr>
          </a:p>
        </p:txBody>
      </p:sp>
    </p:spTree>
    <p:extLst>
      <p:ext uri="{BB962C8B-B14F-4D97-AF65-F5344CB8AC3E}">
        <p14:creationId xmlns:p14="http://schemas.microsoft.com/office/powerpoint/2010/main" val="16644184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9C71-FC98-0647-F30D-92AF4E24879E}"/>
              </a:ext>
            </a:extLst>
          </p:cNvPr>
          <p:cNvSpPr>
            <a:spLocks noGrp="1"/>
          </p:cNvSpPr>
          <p:nvPr>
            <p:ph type="title"/>
          </p:nvPr>
        </p:nvSpPr>
        <p:spPr/>
        <p:txBody>
          <a:bodyPr/>
          <a:lstStyle/>
          <a:p>
            <a:r>
              <a:rPr lang="en-US" dirty="0"/>
              <a:t>gem5-20+: A new era in CA simulation</a:t>
            </a:r>
          </a:p>
        </p:txBody>
      </p:sp>
      <p:sp>
        <p:nvSpPr>
          <p:cNvPr id="8" name="Slide Number Placeholder 3">
            <a:extLst>
              <a:ext uri="{FF2B5EF4-FFF2-40B4-BE49-F238E27FC236}">
                <a16:creationId xmlns:a16="http://schemas.microsoft.com/office/drawing/2014/main" id="{E032DE09-03CD-BBF1-73A6-2C9DBE5722CA}"/>
              </a:ext>
            </a:extLst>
          </p:cNvPr>
          <p:cNvSpPr txBox="1">
            <a:spLocks/>
          </p:cNvSpPr>
          <p:nvPr/>
        </p:nvSpPr>
        <p:spPr>
          <a:xfrm>
            <a:off x="9502378" y="5643563"/>
            <a:ext cx="1165622" cy="273844"/>
          </a:xfrm>
          <a:prstGeom prst="rect">
            <a:avLst/>
          </a:prstGeom>
        </p:spPr>
        <p:txBody>
          <a:bodyPr vert="horz" lIns="68580" tIns="34290" rIns="68580" bIns="34290" rtlCol="0" anchor="ctr"/>
          <a:lstStyle>
            <a:defPPr>
              <a:defRPr lang="en-US"/>
            </a:defPPr>
            <a:lvl1pPr marL="0" algn="r" defTabSz="685800" rtl="0" eaLnBrk="1" fontAlgn="auto" latinLnBrk="0" hangingPunct="1">
              <a:spcBef>
                <a:spcPts val="0"/>
              </a:spcBef>
              <a:spcAft>
                <a:spcPts val="0"/>
              </a:spcAft>
              <a:defRPr sz="900" kern="1200" smtClean="0">
                <a:solidFill>
                  <a:schemeClr val="tx1">
                    <a:tint val="75000"/>
                  </a:schemeClr>
                </a:solidFill>
                <a:latin typeface="+mn-lt"/>
                <a:ea typeface="+mn-ea"/>
                <a:cs typeface="+mn-cs"/>
              </a:defRPr>
            </a:lvl1pPr>
            <a:lvl2pPr marL="342900" algn="l" defTabSz="685800" rtl="0" eaLnBrk="1" fontAlgn="base" latinLnBrk="0" hangingPunct="1">
              <a:spcBef>
                <a:spcPct val="0"/>
              </a:spcBef>
              <a:spcAft>
                <a:spcPct val="0"/>
              </a:spcAft>
              <a:defRPr sz="1350" kern="1200">
                <a:solidFill>
                  <a:schemeClr val="tx1"/>
                </a:solidFill>
                <a:latin typeface="+mn-lt"/>
                <a:ea typeface="+mn-ea"/>
                <a:cs typeface="+mn-cs"/>
              </a:defRPr>
            </a:lvl2pPr>
            <a:lvl3pPr marL="685800" algn="l" defTabSz="685800" rtl="0" eaLnBrk="1" fontAlgn="base" latinLnBrk="0" hangingPunct="1">
              <a:spcBef>
                <a:spcPct val="0"/>
              </a:spcBef>
              <a:spcAft>
                <a:spcPct val="0"/>
              </a:spcAft>
              <a:defRPr sz="1350" kern="1200">
                <a:solidFill>
                  <a:schemeClr val="tx1"/>
                </a:solidFill>
                <a:latin typeface="+mn-lt"/>
                <a:ea typeface="+mn-ea"/>
                <a:cs typeface="+mn-cs"/>
              </a:defRPr>
            </a:lvl3pPr>
            <a:lvl4pPr marL="1028700" algn="l" defTabSz="685800" rtl="0" eaLnBrk="1" fontAlgn="base" latinLnBrk="0" hangingPunct="1">
              <a:spcBef>
                <a:spcPct val="0"/>
              </a:spcBef>
              <a:spcAft>
                <a:spcPct val="0"/>
              </a:spcAft>
              <a:defRPr sz="1350" kern="1200">
                <a:solidFill>
                  <a:schemeClr val="tx1"/>
                </a:solidFill>
                <a:latin typeface="+mn-lt"/>
                <a:ea typeface="+mn-ea"/>
                <a:cs typeface="+mn-cs"/>
              </a:defRPr>
            </a:lvl4pPr>
            <a:lvl5pPr marL="1371600" algn="l" defTabSz="685800" rtl="0" eaLnBrk="1" fontAlgn="base" latinLnBrk="0" hangingPunct="1">
              <a:spcBef>
                <a:spcPct val="0"/>
              </a:spcBef>
              <a:spcAft>
                <a:spcPct val="0"/>
              </a:spcAft>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buClr>
                <a:srgbClr val="000000"/>
              </a:buClr>
              <a:defRPr/>
            </a:pPr>
            <a:fld id="{1F0AC7EB-9328-0843-B970-D0D03097A436}" type="slidenum">
              <a:rPr lang="en-US">
                <a:solidFill>
                  <a:prstClr val="black">
                    <a:tint val="75000"/>
                  </a:prstClr>
                </a:solidFill>
                <a:latin typeface="Calibri" panose="020F0502020204030204"/>
                <a:sym typeface="Arial"/>
              </a:rPr>
              <a:pPr>
                <a:buClr>
                  <a:srgbClr val="000000"/>
                </a:buClr>
                <a:defRPr/>
              </a:pPr>
              <a:t>36</a:t>
            </a:fld>
            <a:endParaRPr lang="en-US">
              <a:solidFill>
                <a:prstClr val="black">
                  <a:tint val="75000"/>
                </a:prstClr>
              </a:solidFill>
              <a:latin typeface="Calibri" panose="020F0502020204030204"/>
              <a:sym typeface="Arial"/>
            </a:endParaRPr>
          </a:p>
        </p:txBody>
      </p:sp>
      <p:sp>
        <p:nvSpPr>
          <p:cNvPr id="9" name="Title 1">
            <a:extLst>
              <a:ext uri="{FF2B5EF4-FFF2-40B4-BE49-F238E27FC236}">
                <a16:creationId xmlns:a16="http://schemas.microsoft.com/office/drawing/2014/main" id="{BC5A981F-212B-6E47-0620-4B24D038AEAA}"/>
              </a:ext>
            </a:extLst>
          </p:cNvPr>
          <p:cNvSpPr txBox="1">
            <a:spLocks/>
          </p:cNvSpPr>
          <p:nvPr/>
        </p:nvSpPr>
        <p:spPr bwMode="auto">
          <a:xfrm>
            <a:off x="5134161" y="1111963"/>
            <a:ext cx="3298031" cy="52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fontScale="90000" lnSpcReduction="20000"/>
          </a:bodyPr>
          <a:lstStyle>
            <a:lvl1pPr algn="l" rtl="0" eaLnBrk="0" fontAlgn="base" hangingPunct="0">
              <a:spcBef>
                <a:spcPct val="0"/>
              </a:spcBef>
              <a:spcAft>
                <a:spcPct val="0"/>
              </a:spcAft>
              <a:defRPr sz="3600">
                <a:solidFill>
                  <a:srgbClr val="4B96D7"/>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2pPr>
            <a:lvl3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3pPr>
            <a:lvl4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4pPr>
            <a:lvl5pPr algn="l" rtl="0" eaLnBrk="0" fontAlgn="base" hangingPunct="0">
              <a:spcBef>
                <a:spcPct val="0"/>
              </a:spcBef>
              <a:spcAft>
                <a:spcPct val="0"/>
              </a:spcAft>
              <a:defRPr sz="3600">
                <a:solidFill>
                  <a:srgbClr val="6B02FF"/>
                </a:solidFill>
                <a:latin typeface="Tahoma" charset="0"/>
                <a:ea typeface="ＭＳ Ｐゴシック" pitchFamily="-65" charset="-128"/>
                <a:cs typeface="ＭＳ Ｐゴシック" pitchFamily="-65" charset="-128"/>
              </a:defRPr>
            </a:lvl5pPr>
            <a:lvl6pPr marL="457200" algn="l" rtl="0" fontAlgn="base">
              <a:spcBef>
                <a:spcPct val="0"/>
              </a:spcBef>
              <a:spcAft>
                <a:spcPct val="0"/>
              </a:spcAft>
              <a:defRPr sz="3600">
                <a:solidFill>
                  <a:srgbClr val="6B02FF"/>
                </a:solidFill>
                <a:latin typeface="Tahoma" charset="0"/>
              </a:defRPr>
            </a:lvl6pPr>
            <a:lvl7pPr marL="914400" algn="l" rtl="0" fontAlgn="base">
              <a:spcBef>
                <a:spcPct val="0"/>
              </a:spcBef>
              <a:spcAft>
                <a:spcPct val="0"/>
              </a:spcAft>
              <a:defRPr sz="3600">
                <a:solidFill>
                  <a:srgbClr val="6B02FF"/>
                </a:solidFill>
                <a:latin typeface="Tahoma" charset="0"/>
              </a:defRPr>
            </a:lvl7pPr>
            <a:lvl8pPr marL="1371600" algn="l" rtl="0" fontAlgn="base">
              <a:spcBef>
                <a:spcPct val="0"/>
              </a:spcBef>
              <a:spcAft>
                <a:spcPct val="0"/>
              </a:spcAft>
              <a:defRPr sz="3600">
                <a:solidFill>
                  <a:srgbClr val="6B02FF"/>
                </a:solidFill>
                <a:latin typeface="Tahoma" charset="0"/>
              </a:defRPr>
            </a:lvl8pPr>
            <a:lvl9pPr marL="1828800" algn="l" rtl="0" fontAlgn="base">
              <a:spcBef>
                <a:spcPct val="0"/>
              </a:spcBef>
              <a:spcAft>
                <a:spcPct val="0"/>
              </a:spcAft>
              <a:defRPr sz="3600">
                <a:solidFill>
                  <a:srgbClr val="6B02FF"/>
                </a:solidFill>
                <a:latin typeface="Tahoma" charset="0"/>
              </a:defRPr>
            </a:lvl9pPr>
          </a:lstStyle>
          <a:p>
            <a:pPr defTabSz="914400"/>
            <a:r>
              <a:rPr lang="en-US" kern="0">
                <a:latin typeface="Tahoma"/>
              </a:rPr>
              <a:t>Version 20.0</a:t>
            </a:r>
            <a:endParaRPr lang="en-US" kern="0" dirty="0">
              <a:latin typeface="Tahoma"/>
            </a:endParaRPr>
          </a:p>
        </p:txBody>
      </p:sp>
      <p:sp>
        <p:nvSpPr>
          <p:cNvPr id="10" name="TextBox 9">
            <a:extLst>
              <a:ext uri="{FF2B5EF4-FFF2-40B4-BE49-F238E27FC236}">
                <a16:creationId xmlns:a16="http://schemas.microsoft.com/office/drawing/2014/main" id="{A746CA36-51A0-40B6-9D26-E8887D290680}"/>
              </a:ext>
            </a:extLst>
          </p:cNvPr>
          <p:cNvSpPr txBox="1"/>
          <p:nvPr/>
        </p:nvSpPr>
        <p:spPr>
          <a:xfrm>
            <a:off x="1600200" y="1716833"/>
            <a:ext cx="9067800" cy="4224233"/>
          </a:xfrm>
          <a:prstGeom prst="rect">
            <a:avLst/>
          </a:prstGeom>
          <a:noFill/>
        </p:spPr>
        <p:txBody>
          <a:bodyPr wrap="square" numCol="11" rtlCol="0">
            <a:spAutoFit/>
          </a:bodyPr>
          <a:lstStyle/>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Abdul </a:t>
            </a:r>
            <a:r>
              <a:rPr lang="en-US" sz="900" kern="0" dirty="0" err="1">
                <a:solidFill>
                  <a:srgbClr val="000000"/>
                </a:solidFill>
                <a:latin typeface="Neuzeit"/>
                <a:ea typeface="ＭＳ Ｐゴシック" panose="020B0600070205080204" pitchFamily="34" charset="-128"/>
                <a:cs typeface="Arial"/>
                <a:sym typeface="Arial"/>
              </a:rPr>
              <a:t>Mutaal</a:t>
            </a:r>
            <a:r>
              <a:rPr lang="en-US" sz="900" kern="0" dirty="0">
                <a:solidFill>
                  <a:srgbClr val="000000"/>
                </a:solidFill>
                <a:latin typeface="Neuzeit"/>
                <a:ea typeface="ＭＳ Ｐゴシック" panose="020B0600070205080204" pitchFamily="34" charset="-128"/>
                <a:cs typeface="Arial"/>
                <a:sym typeface="Arial"/>
              </a:rPr>
              <a:t> Ahmad</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Adrian Herrera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Adrien </a:t>
            </a:r>
            <a:r>
              <a:rPr lang="en-US" sz="900" kern="0" dirty="0" err="1">
                <a:solidFill>
                  <a:srgbClr val="000000"/>
                </a:solidFill>
                <a:latin typeface="Neuzeit"/>
                <a:ea typeface="ＭＳ Ｐゴシック" panose="020B0600070205080204" pitchFamily="34" charset="-128"/>
                <a:cs typeface="Arial"/>
                <a:sym typeface="Arial"/>
              </a:rPr>
              <a:t>Pesle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Adrià</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Armejach</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Akash </a:t>
            </a:r>
            <a:r>
              <a:rPr lang="en-US" sz="900" kern="0" dirty="0" err="1">
                <a:solidFill>
                  <a:srgbClr val="000000"/>
                </a:solidFill>
                <a:latin typeface="Neuzeit"/>
                <a:ea typeface="ＭＳ Ｐゴシック" panose="020B0600070205080204" pitchFamily="34" charset="-128"/>
                <a:cs typeface="Arial"/>
                <a:sym typeface="Arial"/>
              </a:rPr>
              <a:t>Bagdia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Alec </a:t>
            </a:r>
            <a:r>
              <a:rPr lang="en-US" sz="900" kern="0" dirty="0" err="1">
                <a:solidFill>
                  <a:srgbClr val="000000"/>
                </a:solidFill>
                <a:latin typeface="Neuzeit"/>
                <a:ea typeface="ＭＳ Ｐゴシック" panose="020B0600070205080204" pitchFamily="34" charset="-128"/>
                <a:cs typeface="Arial"/>
                <a:sym typeface="Arial"/>
              </a:rPr>
              <a:t>Roelke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Alexandru</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Dutu</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Ali Jafri</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Ali </a:t>
            </a:r>
            <a:r>
              <a:rPr lang="en-US" sz="900" kern="0" dirty="0" err="1">
                <a:solidFill>
                  <a:srgbClr val="000000"/>
                </a:solidFill>
                <a:latin typeface="Neuzeit"/>
                <a:ea typeface="ＭＳ Ｐゴシック" panose="020B0600070205080204" pitchFamily="34" charset="-128"/>
                <a:cs typeface="Arial"/>
                <a:sym typeface="Arial"/>
              </a:rPr>
              <a:t>Saidi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Amin </a:t>
            </a:r>
            <a:r>
              <a:rPr lang="en-US" sz="900" kern="0" dirty="0" err="1">
                <a:solidFill>
                  <a:srgbClr val="000000"/>
                </a:solidFill>
                <a:latin typeface="Neuzeit"/>
                <a:ea typeface="ＭＳ Ｐゴシック" panose="020B0600070205080204" pitchFamily="34" charset="-128"/>
                <a:cs typeface="Arial"/>
                <a:sym typeface="Arial"/>
              </a:rPr>
              <a:t>Farmahini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Anders Handler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Andrea </a:t>
            </a:r>
            <a:r>
              <a:rPr lang="en-US" sz="900" kern="0" dirty="0" err="1">
                <a:solidFill>
                  <a:srgbClr val="000000"/>
                </a:solidFill>
                <a:latin typeface="Neuzeit"/>
                <a:ea typeface="ＭＳ Ｐゴシック" panose="020B0600070205080204" pitchFamily="34" charset="-128"/>
                <a:cs typeface="Arial"/>
                <a:sym typeface="Arial"/>
              </a:rPr>
              <a:t>Mondelli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Andrea Pellegrini</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Andreas Hansson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Andreas Sandberg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Andrew </a:t>
            </a:r>
            <a:r>
              <a:rPr lang="en-US" sz="900" kern="0" dirty="0" err="1">
                <a:solidFill>
                  <a:srgbClr val="000000"/>
                </a:solidFill>
                <a:latin typeface="Neuzeit"/>
                <a:ea typeface="ＭＳ Ｐゴシック" panose="020B0600070205080204" pitchFamily="34" charset="-128"/>
                <a:cs typeface="Arial"/>
                <a:sym typeface="Arial"/>
              </a:rPr>
              <a:t>Bardsley</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Andrew </a:t>
            </a:r>
            <a:r>
              <a:rPr lang="en-US" sz="900" kern="0" dirty="0" err="1">
                <a:solidFill>
                  <a:srgbClr val="000000"/>
                </a:solidFill>
                <a:latin typeface="Neuzeit"/>
                <a:ea typeface="ＭＳ Ｐゴシック" panose="020B0600070205080204" pitchFamily="34" charset="-128"/>
                <a:cs typeface="Arial"/>
                <a:sym typeface="Arial"/>
              </a:rPr>
              <a:t>Lukefahr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Andrew Schultz</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Andriani</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Mappoura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Ani </a:t>
            </a:r>
            <a:r>
              <a:rPr lang="en-US" sz="900" kern="0" dirty="0" err="1">
                <a:solidFill>
                  <a:srgbClr val="000000"/>
                </a:solidFill>
                <a:latin typeface="Neuzeit"/>
                <a:ea typeface="ＭＳ Ｐゴシック" panose="020B0600070205080204" pitchFamily="34" charset="-128"/>
                <a:cs typeface="Arial"/>
                <a:sym typeface="Arial"/>
              </a:rPr>
              <a:t>Udipi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Anis </a:t>
            </a:r>
            <a:r>
              <a:rPr lang="en-US" sz="900" kern="0" dirty="0" err="1">
                <a:solidFill>
                  <a:srgbClr val="000000"/>
                </a:solidFill>
                <a:latin typeface="Neuzeit"/>
                <a:ea typeface="ＭＳ Ｐゴシック" panose="020B0600070205080204" pitchFamily="34" charset="-128"/>
                <a:cs typeface="Arial"/>
                <a:sym typeface="Arial"/>
              </a:rPr>
              <a:t>Peysieux</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Anouk Van </a:t>
            </a:r>
            <a:r>
              <a:rPr lang="en-US" sz="900" kern="0" dirty="0" err="1">
                <a:solidFill>
                  <a:srgbClr val="000000"/>
                </a:solidFill>
                <a:latin typeface="Neuzeit"/>
                <a:ea typeface="ＭＳ Ｐゴシック" panose="020B0600070205080204" pitchFamily="34" charset="-128"/>
                <a:cs typeface="Arial"/>
                <a:sym typeface="Arial"/>
              </a:rPr>
              <a:t>Laer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Arthur </a:t>
            </a:r>
            <a:r>
              <a:rPr lang="en-US" sz="900" kern="0" dirty="0" err="1">
                <a:solidFill>
                  <a:srgbClr val="000000"/>
                </a:solidFill>
                <a:latin typeface="Neuzeit"/>
                <a:ea typeface="ＭＳ Ｐゴシック" panose="020B0600070205080204" pitchFamily="34" charset="-128"/>
                <a:cs typeface="Arial"/>
                <a:sym typeface="Arial"/>
              </a:rPr>
              <a:t>Perais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Ashkan </a:t>
            </a:r>
            <a:r>
              <a:rPr lang="en-US" sz="900" kern="0" dirty="0" err="1">
                <a:solidFill>
                  <a:srgbClr val="000000"/>
                </a:solidFill>
                <a:latin typeface="Neuzeit"/>
                <a:ea typeface="ＭＳ Ｐゴシック" panose="020B0600070205080204" pitchFamily="34" charset="-128"/>
                <a:cs typeface="Arial"/>
                <a:sym typeface="Arial"/>
              </a:rPr>
              <a:t>Tousi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Austin Harris</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Avishai</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Tvila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Ayaz </a:t>
            </a:r>
            <a:r>
              <a:rPr lang="en-US" sz="900" kern="0" dirty="0" err="1">
                <a:solidFill>
                  <a:srgbClr val="000000"/>
                </a:solidFill>
                <a:latin typeface="Neuzeit"/>
                <a:ea typeface="ＭＳ Ｐゴシック" panose="020B0600070205080204" pitchFamily="34" charset="-128"/>
                <a:cs typeface="Arial"/>
                <a:sym typeface="Arial"/>
              </a:rPr>
              <a:t>Akram</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Bagus</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Hanindhito</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Benjamin Nash</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Bertrand Marquis</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Binh</a:t>
            </a:r>
            <a:r>
              <a:rPr lang="en-US" sz="900" kern="0" dirty="0">
                <a:solidFill>
                  <a:srgbClr val="000000"/>
                </a:solidFill>
                <a:latin typeface="Neuzeit"/>
                <a:ea typeface="ＭＳ Ｐゴシック" panose="020B0600070205080204" pitchFamily="34" charset="-128"/>
                <a:cs typeface="Arial"/>
                <a:sym typeface="Arial"/>
              </a:rPr>
              <a:t> Pham</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Bjoern</a:t>
            </a:r>
            <a:r>
              <a:rPr lang="en-US" sz="900" kern="0" dirty="0">
                <a:solidFill>
                  <a:srgbClr val="000000"/>
                </a:solidFill>
                <a:latin typeface="Neuzeit"/>
                <a:ea typeface="ＭＳ Ｐゴシック" panose="020B0600070205080204" pitchFamily="34" charset="-128"/>
                <a:cs typeface="Arial"/>
                <a:sym typeface="Arial"/>
              </a:rPr>
              <a:t> A. </a:t>
            </a:r>
            <a:r>
              <a:rPr lang="en-US" sz="900" kern="0" dirty="0" err="1">
                <a:solidFill>
                  <a:srgbClr val="000000"/>
                </a:solidFill>
                <a:latin typeface="Neuzeit"/>
                <a:ea typeface="ＭＳ Ｐゴシック" panose="020B0600070205080204" pitchFamily="34" charset="-128"/>
                <a:cs typeface="Arial"/>
                <a:sym typeface="Arial"/>
              </a:rPr>
              <a:t>Zeeb</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Blake </a:t>
            </a:r>
            <a:r>
              <a:rPr lang="en-US" sz="900" kern="0" dirty="0" err="1">
                <a:solidFill>
                  <a:srgbClr val="000000"/>
                </a:solidFill>
                <a:latin typeface="Neuzeit"/>
                <a:ea typeface="ＭＳ Ｐゴシック" panose="020B0600070205080204" pitchFamily="34" charset="-128"/>
                <a:cs typeface="Arial"/>
                <a:sym typeface="Arial"/>
              </a:rPr>
              <a:t>Hechtman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Bobby R. Bruce</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Boris </a:t>
            </a:r>
            <a:r>
              <a:rPr lang="en-US" sz="900" kern="0" dirty="0" err="1">
                <a:solidFill>
                  <a:srgbClr val="000000"/>
                </a:solidFill>
                <a:latin typeface="Neuzeit"/>
                <a:ea typeface="ＭＳ Ｐゴシック" panose="020B0600070205080204" pitchFamily="34" charset="-128"/>
                <a:cs typeface="Arial"/>
                <a:sym typeface="Arial"/>
              </a:rPr>
              <a:t>Shingarov</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Brad Beckmann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Brad </a:t>
            </a:r>
            <a:r>
              <a:rPr lang="en-US" sz="900" kern="0" dirty="0" err="1">
                <a:solidFill>
                  <a:srgbClr val="000000"/>
                </a:solidFill>
                <a:latin typeface="Neuzeit"/>
                <a:ea typeface="ＭＳ Ｐゴシック" panose="020B0600070205080204" pitchFamily="34" charset="-128"/>
                <a:cs typeface="Arial"/>
                <a:sym typeface="Arial"/>
              </a:rPr>
              <a:t>Danofsky</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Bradley Wang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Brandon Potter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Brian Grayson</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Cagdas</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Dirik</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Chander</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Sudanthi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Chen Zou</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Chris Adeniyi-Jones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Chris Emmons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Christian Menard</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Christoph Pfister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Christopher </a:t>
            </a:r>
            <a:r>
              <a:rPr lang="en-US" sz="900" kern="0" dirty="0" err="1">
                <a:solidFill>
                  <a:srgbClr val="000000"/>
                </a:solidFill>
                <a:latin typeface="Neuzeit"/>
                <a:ea typeface="ＭＳ Ｐゴシック" panose="020B0600070205080204" pitchFamily="34" charset="-128"/>
                <a:cs typeface="Arial"/>
                <a:sym typeface="Arial"/>
              </a:rPr>
              <a:t>Torng</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Chuan</a:t>
            </a:r>
            <a:r>
              <a:rPr lang="en-US" sz="900" kern="0" dirty="0">
                <a:solidFill>
                  <a:srgbClr val="000000"/>
                </a:solidFill>
                <a:latin typeface="Neuzeit"/>
                <a:ea typeface="ＭＳ Ｐゴシック" panose="020B0600070205080204" pitchFamily="34" charset="-128"/>
                <a:cs typeface="Arial"/>
                <a:sym typeface="Arial"/>
              </a:rPr>
              <a:t> Zhu</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Chun-Chen Hsu</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Ciro </a:t>
            </a:r>
            <a:r>
              <a:rPr lang="en-US" sz="900" kern="0" dirty="0" err="1">
                <a:solidFill>
                  <a:srgbClr val="000000"/>
                </a:solidFill>
                <a:latin typeface="Neuzeit"/>
                <a:ea typeface="ＭＳ Ｐゴシック" panose="020B0600070205080204" pitchFamily="34" charset="-128"/>
                <a:cs typeface="Arial"/>
                <a:sym typeface="Arial"/>
              </a:rPr>
              <a:t>Santilli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Clint </a:t>
            </a:r>
            <a:r>
              <a:rPr lang="en-US" sz="900" kern="0" dirty="0" err="1">
                <a:solidFill>
                  <a:srgbClr val="000000"/>
                </a:solidFill>
                <a:latin typeface="Neuzeit"/>
                <a:ea typeface="ＭＳ Ｐゴシック" panose="020B0600070205080204" pitchFamily="34" charset="-128"/>
                <a:cs typeface="Arial"/>
                <a:sym typeface="Arial"/>
              </a:rPr>
              <a:t>Smullen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Curtis Dunham</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Dam </a:t>
            </a:r>
            <a:r>
              <a:rPr lang="en-US" sz="900" kern="0" dirty="0" err="1">
                <a:solidFill>
                  <a:srgbClr val="000000"/>
                </a:solidFill>
                <a:latin typeface="Neuzeit"/>
                <a:ea typeface="ＭＳ Ｐゴシック" panose="020B0600070205080204" pitchFamily="34" charset="-128"/>
                <a:cs typeface="Arial"/>
                <a:sym typeface="Arial"/>
              </a:rPr>
              <a:t>Sunwoo</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Dan Gibson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Daniel Carvalho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Daniel Johnson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Daniel Sanchez</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David Guillen-</a:t>
            </a:r>
            <a:r>
              <a:rPr lang="en-US" sz="900" kern="0" dirty="0" err="1">
                <a:solidFill>
                  <a:srgbClr val="000000"/>
                </a:solidFill>
                <a:latin typeface="Neuzeit"/>
                <a:ea typeface="ＭＳ Ｐゴシック" panose="020B0600070205080204" pitchFamily="34" charset="-128"/>
                <a:cs typeface="Arial"/>
                <a:sym typeface="Arial"/>
              </a:rPr>
              <a:t>Fandos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David </a:t>
            </a:r>
            <a:r>
              <a:rPr lang="en-US" sz="900" kern="0" dirty="0" err="1">
                <a:solidFill>
                  <a:srgbClr val="000000"/>
                </a:solidFill>
                <a:latin typeface="Neuzeit"/>
                <a:ea typeface="ＭＳ Ｐゴシック" panose="020B0600070205080204" pitchFamily="34" charset="-128"/>
                <a:cs typeface="Arial"/>
                <a:sym typeface="Arial"/>
              </a:rPr>
              <a:t>Hashe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David </a:t>
            </a:r>
            <a:r>
              <a:rPr lang="en-US" sz="900" kern="0" dirty="0" err="1">
                <a:solidFill>
                  <a:srgbClr val="000000"/>
                </a:solidFill>
                <a:latin typeface="Neuzeit"/>
                <a:ea typeface="ＭＳ Ｐゴシック" panose="020B0600070205080204" pitchFamily="34" charset="-128"/>
                <a:cs typeface="Arial"/>
                <a:sym typeface="Arial"/>
              </a:rPr>
              <a:t>Oehmke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Derek </a:t>
            </a:r>
            <a:r>
              <a:rPr lang="en-US" sz="900" kern="0" dirty="0" err="1">
                <a:solidFill>
                  <a:srgbClr val="000000"/>
                </a:solidFill>
                <a:latin typeface="Neuzeit"/>
                <a:ea typeface="ＭＳ Ｐゴシック" panose="020B0600070205080204" pitchFamily="34" charset="-128"/>
                <a:cs typeface="Arial"/>
                <a:sym typeface="Arial"/>
              </a:rPr>
              <a:t>Hower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Deyaun</a:t>
            </a:r>
            <a:r>
              <a:rPr lang="en-US" sz="900" kern="0" dirty="0">
                <a:solidFill>
                  <a:srgbClr val="000000"/>
                </a:solidFill>
                <a:latin typeface="Neuzeit"/>
                <a:ea typeface="ＭＳ Ｐゴシック" panose="020B0600070205080204" pitchFamily="34" charset="-128"/>
                <a:cs typeface="Arial"/>
                <a:sym typeface="Arial"/>
              </a:rPr>
              <a:t> Guo</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Dibakar</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Gope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Djordje</a:t>
            </a:r>
            <a:r>
              <a:rPr lang="en-US" sz="900" kern="0" dirty="0">
                <a:solidFill>
                  <a:srgbClr val="000000"/>
                </a:solidFill>
                <a:latin typeface="Neuzeit"/>
                <a:ea typeface="ＭＳ Ｐゴシック" panose="020B0600070205080204" pitchFamily="34" charset="-128"/>
                <a:cs typeface="Arial"/>
                <a:sym typeface="Arial"/>
              </a:rPr>
              <a:t> Kovacevic</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Dongxue</a:t>
            </a:r>
            <a:r>
              <a:rPr lang="en-US" sz="900" kern="0" dirty="0">
                <a:solidFill>
                  <a:srgbClr val="000000"/>
                </a:solidFill>
                <a:latin typeface="Neuzeit"/>
                <a:ea typeface="ＭＳ Ｐゴシック" panose="020B0600070205080204" pitchFamily="34" charset="-128"/>
                <a:cs typeface="Arial"/>
                <a:sym typeface="Arial"/>
              </a:rPr>
              <a:t> Zhang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Doğukan</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Korkmaztürk</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Dylan Johnson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Earl </a:t>
            </a:r>
            <a:r>
              <a:rPr lang="en-US" sz="900" kern="0" dirty="0" err="1">
                <a:solidFill>
                  <a:srgbClr val="000000"/>
                </a:solidFill>
                <a:latin typeface="Neuzeit"/>
                <a:ea typeface="ＭＳ Ｐゴシック" panose="020B0600070205080204" pitchFamily="34" charset="-128"/>
                <a:cs typeface="Arial"/>
                <a:sym typeface="Arial"/>
              </a:rPr>
              <a:t>Ou</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Edmund Grimley Evans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Emilio Castillo</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Erfan</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Azarkhish</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Eric Van </a:t>
            </a:r>
            <a:r>
              <a:rPr lang="en-US" sz="900" kern="0" dirty="0" err="1">
                <a:solidFill>
                  <a:srgbClr val="000000"/>
                </a:solidFill>
                <a:latin typeface="Neuzeit"/>
                <a:ea typeface="ＭＳ Ｐゴシック" panose="020B0600070205080204" pitchFamily="34" charset="-128"/>
                <a:cs typeface="Arial"/>
                <a:sym typeface="Arial"/>
              </a:rPr>
              <a:t>Hensbergen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Erik </a:t>
            </a:r>
            <a:r>
              <a:rPr lang="en-US" sz="900" kern="0" dirty="0" err="1">
                <a:solidFill>
                  <a:srgbClr val="000000"/>
                </a:solidFill>
                <a:latin typeface="Neuzeit"/>
                <a:ea typeface="ＭＳ Ｐゴシック" panose="020B0600070205080204" pitchFamily="34" charset="-128"/>
                <a:cs typeface="Arial"/>
                <a:sym typeface="Arial"/>
              </a:rPr>
              <a:t>Hallnor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Erik </a:t>
            </a:r>
            <a:r>
              <a:rPr lang="en-US" sz="900" kern="0" dirty="0" err="1">
                <a:solidFill>
                  <a:srgbClr val="000000"/>
                </a:solidFill>
                <a:latin typeface="Neuzeit"/>
                <a:ea typeface="ＭＳ Ｐゴシック" panose="020B0600070205080204" pitchFamily="34" charset="-128"/>
                <a:cs typeface="Arial"/>
                <a:sym typeface="Arial"/>
              </a:rPr>
              <a:t>Tomusk</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Faissal</a:t>
            </a:r>
            <a:r>
              <a:rPr lang="en-US" sz="900" kern="0" dirty="0">
                <a:solidFill>
                  <a:srgbClr val="000000"/>
                </a:solidFill>
                <a:latin typeface="Neuzeit"/>
                <a:ea typeface="ＭＳ Ｐゴシック" panose="020B0600070205080204" pitchFamily="34" charset="-128"/>
                <a:cs typeface="Arial"/>
                <a:sym typeface="Arial"/>
              </a:rPr>
              <a:t> Sleiman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Fernando Endo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Gabe Black</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Gabe </a:t>
            </a:r>
            <a:r>
              <a:rPr lang="en-US" sz="900" kern="0" dirty="0" err="1">
                <a:solidFill>
                  <a:srgbClr val="000000"/>
                </a:solidFill>
                <a:latin typeface="Neuzeit"/>
                <a:ea typeface="ＭＳ Ｐゴシック" panose="020B0600070205080204" pitchFamily="34" charset="-128"/>
                <a:cs typeface="Arial"/>
                <a:sym typeface="Arial"/>
              </a:rPr>
              <a:t>Loh</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Gabor </a:t>
            </a:r>
            <a:r>
              <a:rPr lang="en-US" sz="900" kern="0" dirty="0" err="1">
                <a:solidFill>
                  <a:srgbClr val="000000"/>
                </a:solidFill>
                <a:latin typeface="Neuzeit"/>
                <a:ea typeface="ＭＳ Ｐゴシック" panose="020B0600070205080204" pitchFamily="34" charset="-128"/>
                <a:cs typeface="Arial"/>
                <a:sym typeface="Arial"/>
              </a:rPr>
              <a:t>Dozsa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Gedare</a:t>
            </a:r>
            <a:r>
              <a:rPr lang="en-US" sz="900" kern="0" dirty="0">
                <a:solidFill>
                  <a:srgbClr val="000000"/>
                </a:solidFill>
                <a:latin typeface="Neuzeit"/>
                <a:ea typeface="ＭＳ Ｐゴシック" panose="020B0600070205080204" pitchFamily="34" charset="-128"/>
                <a:cs typeface="Arial"/>
                <a:sym typeface="Arial"/>
              </a:rPr>
              <a:t> Bloom</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Gene WU</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Gene Wu</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Geoffrey Blake</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Georg </a:t>
            </a:r>
            <a:r>
              <a:rPr lang="en-US" sz="900" kern="0" dirty="0" err="1">
                <a:solidFill>
                  <a:srgbClr val="000000"/>
                </a:solidFill>
                <a:latin typeface="Neuzeit"/>
                <a:ea typeface="ＭＳ Ｐゴシック" panose="020B0600070205080204" pitchFamily="34" charset="-128"/>
                <a:cs typeface="Arial"/>
                <a:sym typeface="Arial"/>
              </a:rPr>
              <a:t>Kotheimer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Giacomo </a:t>
            </a:r>
            <a:r>
              <a:rPr lang="en-US" sz="900" kern="0" dirty="0" err="1">
                <a:solidFill>
                  <a:srgbClr val="000000"/>
                </a:solidFill>
                <a:latin typeface="Neuzeit"/>
                <a:ea typeface="ＭＳ Ｐゴシック" panose="020B0600070205080204" pitchFamily="34" charset="-128"/>
                <a:cs typeface="Arial"/>
                <a:sym typeface="Arial"/>
              </a:rPr>
              <a:t>Gabrielli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Giacomo </a:t>
            </a:r>
            <a:r>
              <a:rPr lang="en-US" sz="900" kern="0" dirty="0" err="1">
                <a:solidFill>
                  <a:srgbClr val="000000"/>
                </a:solidFill>
                <a:latin typeface="Neuzeit"/>
                <a:ea typeface="ＭＳ Ｐゴシック" panose="020B0600070205080204" pitchFamily="34" charset="-128"/>
                <a:cs typeface="Arial"/>
                <a:sym typeface="Arial"/>
              </a:rPr>
              <a:t>Travaglini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Glenn </a:t>
            </a:r>
            <a:r>
              <a:rPr lang="en-US" sz="900" kern="0" dirty="0" err="1">
                <a:solidFill>
                  <a:srgbClr val="000000"/>
                </a:solidFill>
                <a:latin typeface="Neuzeit"/>
                <a:ea typeface="ＭＳ Ｐゴシック" panose="020B0600070205080204" pitchFamily="34" charset="-128"/>
                <a:cs typeface="Arial"/>
                <a:sym typeface="Arial"/>
              </a:rPr>
              <a:t>Bergmans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Hamid Reza </a:t>
            </a:r>
            <a:r>
              <a:rPr lang="en-US" sz="900" kern="0" dirty="0" err="1">
                <a:solidFill>
                  <a:srgbClr val="000000"/>
                </a:solidFill>
                <a:latin typeface="Neuzeit"/>
                <a:ea typeface="ＭＳ Ｐゴシック" panose="020B0600070205080204" pitchFamily="34" charset="-128"/>
                <a:cs typeface="Arial"/>
                <a:sym typeface="Arial"/>
              </a:rPr>
              <a:t>Khaleghzadeh</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Hanhwi</a:t>
            </a:r>
            <a:r>
              <a:rPr lang="en-US" sz="900" kern="0" dirty="0">
                <a:solidFill>
                  <a:srgbClr val="000000"/>
                </a:solidFill>
                <a:latin typeface="Neuzeit"/>
                <a:ea typeface="ＭＳ Ｐゴシック" panose="020B0600070205080204" pitchFamily="34" charset="-128"/>
                <a:cs typeface="Arial"/>
                <a:sym typeface="Arial"/>
              </a:rPr>
              <a:t> Jang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Hoa</a:t>
            </a:r>
            <a:r>
              <a:rPr lang="en-US" sz="900" kern="0" dirty="0">
                <a:solidFill>
                  <a:srgbClr val="000000"/>
                </a:solidFill>
                <a:latin typeface="Neuzeit"/>
                <a:ea typeface="ＭＳ Ｐゴシック" panose="020B0600070205080204" pitchFamily="34" charset="-128"/>
                <a:cs typeface="Arial"/>
                <a:sym typeface="Arial"/>
              </a:rPr>
              <a:t> Nguyen</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Hongil</a:t>
            </a:r>
            <a:r>
              <a:rPr lang="en-US" sz="900" kern="0" dirty="0">
                <a:solidFill>
                  <a:srgbClr val="000000"/>
                </a:solidFill>
                <a:latin typeface="Neuzeit"/>
                <a:ea typeface="ＭＳ Ｐゴシック" panose="020B0600070205080204" pitchFamily="34" charset="-128"/>
                <a:cs typeface="Arial"/>
                <a:sym typeface="Arial"/>
              </a:rPr>
              <a:t> Yoon</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Hsuan</a:t>
            </a:r>
            <a:r>
              <a:rPr lang="en-US" sz="900" kern="0" dirty="0">
                <a:solidFill>
                  <a:srgbClr val="000000"/>
                </a:solidFill>
                <a:latin typeface="Neuzeit"/>
                <a:ea typeface="ＭＳ Ｐゴシック" panose="020B0600070205080204" pitchFamily="34" charset="-128"/>
                <a:cs typeface="Arial"/>
                <a:sym typeface="Arial"/>
              </a:rPr>
              <a:t> Hsu</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Hussein </a:t>
            </a:r>
            <a:r>
              <a:rPr lang="en-US" sz="900" kern="0" dirty="0" err="1">
                <a:solidFill>
                  <a:srgbClr val="000000"/>
                </a:solidFill>
                <a:latin typeface="Neuzeit"/>
                <a:ea typeface="ＭＳ Ｐゴシック" panose="020B0600070205080204" pitchFamily="34" charset="-128"/>
                <a:cs typeface="Arial"/>
                <a:sym typeface="Arial"/>
              </a:rPr>
              <a:t>Elnawawy</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Ian Jiang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IanJiangICT</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Ilias</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Vougioukas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Isaac Richter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Isaac Sánchez Barrera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Ivan Pizarro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Jack Whitham</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Jairo Balart</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Jakub </a:t>
            </a:r>
            <a:r>
              <a:rPr lang="en-US" sz="900" kern="0" dirty="0" err="1">
                <a:solidFill>
                  <a:srgbClr val="000000"/>
                </a:solidFill>
                <a:latin typeface="Neuzeit"/>
                <a:ea typeface="ＭＳ Ｐゴシック" panose="020B0600070205080204" pitchFamily="34" charset="-128"/>
                <a:cs typeface="Arial"/>
                <a:sym typeface="Arial"/>
              </a:rPr>
              <a:t>Jermar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James Clarkson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Jan-Peter Larsson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Jason Lowe-Power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Javier Bueno </a:t>
            </a:r>
            <a:r>
              <a:rPr lang="en-US" sz="900" kern="0" dirty="0" err="1">
                <a:solidFill>
                  <a:srgbClr val="000000"/>
                </a:solidFill>
                <a:latin typeface="Neuzeit"/>
                <a:ea typeface="ＭＳ Ｐゴシック" panose="020B0600070205080204" pitchFamily="34" charset="-128"/>
                <a:cs typeface="Arial"/>
                <a:sym typeface="Arial"/>
              </a:rPr>
              <a:t>Hedo</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Javier Cano-Cano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Javier </a:t>
            </a:r>
            <a:r>
              <a:rPr lang="en-US" sz="900" kern="0" dirty="0" err="1">
                <a:solidFill>
                  <a:srgbClr val="000000"/>
                </a:solidFill>
                <a:latin typeface="Neuzeit"/>
                <a:ea typeface="ＭＳ Ｐゴシック" panose="020B0600070205080204" pitchFamily="34" charset="-128"/>
                <a:cs typeface="Arial"/>
                <a:sym typeface="Arial"/>
              </a:rPr>
              <a:t>Setoain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Jayneel</a:t>
            </a:r>
            <a:r>
              <a:rPr lang="en-US" sz="900" kern="0" dirty="0">
                <a:solidFill>
                  <a:srgbClr val="000000"/>
                </a:solidFill>
                <a:latin typeface="Neuzeit"/>
                <a:ea typeface="ＭＳ Ｐゴシック" panose="020B0600070205080204" pitchFamily="34" charset="-128"/>
                <a:cs typeface="Arial"/>
                <a:sym typeface="Arial"/>
              </a:rPr>
              <a:t> Gandhi</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Jennifer </a:t>
            </a:r>
            <a:r>
              <a:rPr lang="en-US" sz="900" kern="0" dirty="0" err="1">
                <a:solidFill>
                  <a:srgbClr val="000000"/>
                </a:solidFill>
                <a:latin typeface="Neuzeit"/>
                <a:ea typeface="ＭＳ Ｐゴシック" panose="020B0600070205080204" pitchFamily="34" charset="-128"/>
                <a:cs typeface="Arial"/>
                <a:sym typeface="Arial"/>
              </a:rPr>
              <a:t>Treichler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Jieming</a:t>
            </a:r>
            <a:r>
              <a:rPr lang="en-US" sz="900" kern="0" dirty="0">
                <a:solidFill>
                  <a:srgbClr val="000000"/>
                </a:solidFill>
                <a:latin typeface="Neuzeit"/>
                <a:ea typeface="ＭＳ Ｐゴシック" panose="020B0600070205080204" pitchFamily="34" charset="-128"/>
                <a:cs typeface="Arial"/>
                <a:sym typeface="Arial"/>
              </a:rPr>
              <a:t> Yin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Jing Qu</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Jiuyue</a:t>
            </a:r>
            <a:r>
              <a:rPr lang="en-US" sz="900" kern="0" dirty="0">
                <a:solidFill>
                  <a:srgbClr val="000000"/>
                </a:solidFill>
                <a:latin typeface="Neuzeit"/>
                <a:ea typeface="ＭＳ Ｐゴシック" panose="020B0600070205080204" pitchFamily="34" charset="-128"/>
                <a:cs typeface="Arial"/>
                <a:sym typeface="Arial"/>
              </a:rPr>
              <a:t> Ma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Joe Gross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Joel </a:t>
            </a:r>
            <a:r>
              <a:rPr lang="en-US" sz="900" kern="0" dirty="0" err="1">
                <a:solidFill>
                  <a:srgbClr val="000000"/>
                </a:solidFill>
                <a:latin typeface="Neuzeit"/>
                <a:ea typeface="ＭＳ Ｐゴシック" panose="020B0600070205080204" pitchFamily="34" charset="-128"/>
                <a:cs typeface="Arial"/>
                <a:sym typeface="Arial"/>
              </a:rPr>
              <a:t>Hestness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John Alsop</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John </a:t>
            </a:r>
            <a:r>
              <a:rPr lang="en-US" sz="900" kern="0" dirty="0" err="1">
                <a:solidFill>
                  <a:srgbClr val="000000"/>
                </a:solidFill>
                <a:latin typeface="Neuzeit"/>
                <a:ea typeface="ＭＳ Ｐゴシック" panose="020B0600070205080204" pitchFamily="34" charset="-128"/>
                <a:cs typeface="Arial"/>
                <a:sym typeface="Arial"/>
              </a:rPr>
              <a:t>Kalamatianos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Jordi Vaquero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Jose </a:t>
            </a:r>
            <a:r>
              <a:rPr lang="en-US" sz="900" kern="0" dirty="0" err="1">
                <a:solidFill>
                  <a:srgbClr val="000000"/>
                </a:solidFill>
                <a:latin typeface="Neuzeit"/>
                <a:ea typeface="ＭＳ Ｐゴシック" panose="020B0600070205080204" pitchFamily="34" charset="-128"/>
                <a:cs typeface="Arial"/>
                <a:sym typeface="Arial"/>
              </a:rPr>
              <a:t>Marinho</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Jui</a:t>
            </a:r>
            <a:r>
              <a:rPr lang="en-US" sz="900" kern="0" dirty="0">
                <a:solidFill>
                  <a:srgbClr val="000000"/>
                </a:solidFill>
                <a:latin typeface="Neuzeit"/>
                <a:ea typeface="ＭＳ Ｐゴシック" panose="020B0600070205080204" pitchFamily="34" charset="-128"/>
                <a:cs typeface="Arial"/>
                <a:sym typeface="Arial"/>
              </a:rPr>
              <a:t>-min Lee</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Kanishk</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Sugand</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Karthik </a:t>
            </a:r>
            <a:r>
              <a:rPr lang="en-US" sz="900" kern="0" dirty="0" err="1">
                <a:solidFill>
                  <a:srgbClr val="000000"/>
                </a:solidFill>
                <a:latin typeface="Neuzeit"/>
                <a:ea typeface="ＭＳ Ｐゴシック" panose="020B0600070205080204" pitchFamily="34" charset="-128"/>
                <a:cs typeface="Arial"/>
                <a:sym typeface="Arial"/>
              </a:rPr>
              <a:t>Sangaiah</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Ke</a:t>
            </a:r>
            <a:r>
              <a:rPr lang="en-US" sz="900" kern="0" dirty="0">
                <a:solidFill>
                  <a:srgbClr val="000000"/>
                </a:solidFill>
                <a:latin typeface="Neuzeit"/>
                <a:ea typeface="ＭＳ Ｐゴシック" panose="020B0600070205080204" pitchFamily="34" charset="-128"/>
                <a:cs typeface="Arial"/>
                <a:sym typeface="Arial"/>
              </a:rPr>
              <a:t> Meng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Kevin Brodsky</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Kevin Lim</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Khalique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Koan</a:t>
            </a:r>
            <a:r>
              <a:rPr lang="en-US" sz="900" kern="0" dirty="0">
                <a:solidFill>
                  <a:srgbClr val="000000"/>
                </a:solidFill>
                <a:latin typeface="Neuzeit"/>
                <a:ea typeface="ＭＳ Ｐゴシック" panose="020B0600070205080204" pitchFamily="34" charset="-128"/>
                <a:cs typeface="Arial"/>
                <a:sym typeface="Arial"/>
              </a:rPr>
              <a:t>-Sin Tan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Korey Sewell</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Krishnendra</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Nathella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Lena Olson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Lisa Hsu</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Lluc</a:t>
            </a:r>
            <a:r>
              <a:rPr lang="en-US" sz="900" kern="0" dirty="0">
                <a:solidFill>
                  <a:srgbClr val="000000"/>
                </a:solidFill>
                <a:latin typeface="Neuzeit"/>
                <a:ea typeface="ＭＳ Ｐゴシック" panose="020B0600070205080204" pitchFamily="34" charset="-128"/>
                <a:cs typeface="Arial"/>
                <a:sym typeface="Arial"/>
              </a:rPr>
              <a:t> Alvarez</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Lluís</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Vilanova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Mahyar</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Samani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Malek Musleh</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Marc Mari Barcelo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Marc Orr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Marco </a:t>
            </a:r>
            <a:r>
              <a:rPr lang="en-US" sz="900" kern="0" dirty="0" err="1">
                <a:solidFill>
                  <a:srgbClr val="000000"/>
                </a:solidFill>
                <a:latin typeface="Neuzeit"/>
                <a:ea typeface="ＭＳ Ｐゴシック" panose="020B0600070205080204" pitchFamily="34" charset="-128"/>
                <a:cs typeface="Arial"/>
                <a:sym typeface="Arial"/>
              </a:rPr>
              <a:t>Balboni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Marco Elver</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Marjan</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Fariborz</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 </a:t>
            </a:r>
            <a:r>
              <a:rPr lang="en-US" sz="900" kern="0" dirty="0" err="1">
                <a:solidFill>
                  <a:srgbClr val="000000"/>
                </a:solidFill>
                <a:latin typeface="Neuzeit"/>
                <a:ea typeface="ＭＳ Ｐゴシック" panose="020B0600070205080204" pitchFamily="34" charset="-128"/>
                <a:cs typeface="Arial"/>
                <a:sym typeface="Arial"/>
              </a:rPr>
              <a:t>DeVuyst</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 Evans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 </a:t>
            </a:r>
            <a:r>
              <a:rPr lang="en-US" sz="900" kern="0" dirty="0" err="1">
                <a:solidFill>
                  <a:srgbClr val="000000"/>
                </a:solidFill>
                <a:latin typeface="Neuzeit"/>
                <a:ea typeface="ＭＳ Ｐゴシック" panose="020B0600070205080204" pitchFamily="34" charset="-128"/>
                <a:cs typeface="Arial"/>
                <a:sym typeface="Arial"/>
              </a:rPr>
              <a:t>Horsnell</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 Poremba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 Sinclair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Matteo </a:t>
            </a:r>
            <a:r>
              <a:rPr lang="en-US" sz="900" kern="0" dirty="0" err="1">
                <a:solidFill>
                  <a:srgbClr val="000000"/>
                </a:solidFill>
                <a:latin typeface="Neuzeit"/>
                <a:ea typeface="ＭＳ Ｐゴシック" panose="020B0600070205080204" pitchFamily="34" charset="-128"/>
                <a:cs typeface="Arial"/>
                <a:sym typeface="Arial"/>
              </a:rPr>
              <a:t>Andreozzi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Matteo M. </a:t>
            </a:r>
            <a:r>
              <a:rPr lang="en-US" sz="900" kern="0" dirty="0" err="1">
                <a:solidFill>
                  <a:srgbClr val="000000"/>
                </a:solidFill>
                <a:latin typeface="Neuzeit"/>
                <a:ea typeface="ＭＳ Ｐゴシック" panose="020B0600070205080204" pitchFamily="34" charset="-128"/>
                <a:cs typeface="Arial"/>
                <a:sym typeface="Arial"/>
              </a:rPr>
              <a:t>Fusi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Matthew Poremba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Matthias </a:t>
            </a:r>
            <a:r>
              <a:rPr lang="en-US" sz="900" kern="0" dirty="0" err="1">
                <a:solidFill>
                  <a:srgbClr val="000000"/>
                </a:solidFill>
                <a:latin typeface="Neuzeit"/>
                <a:ea typeface="ＭＳ Ｐゴシック" panose="020B0600070205080204" pitchFamily="34" charset="-128"/>
                <a:cs typeface="Arial"/>
                <a:sym typeface="Arial"/>
              </a:rPr>
              <a:t>Hille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Matthias Jung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Maurice Becker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Maxime </a:t>
            </a:r>
            <a:r>
              <a:rPr lang="en-US" sz="900" kern="0" dirty="0" err="1">
                <a:solidFill>
                  <a:srgbClr val="000000"/>
                </a:solidFill>
                <a:latin typeface="Neuzeit"/>
                <a:ea typeface="ＭＳ Ｐゴシック" panose="020B0600070205080204" pitchFamily="34" charset="-128"/>
                <a:cs typeface="Arial"/>
                <a:sym typeface="Arial"/>
              </a:rPr>
              <a:t>Martinasso</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Maximilian Stein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Maximilien </a:t>
            </a:r>
            <a:r>
              <a:rPr lang="en-US" sz="900" kern="0" dirty="0" err="1">
                <a:solidFill>
                  <a:srgbClr val="000000"/>
                </a:solidFill>
                <a:latin typeface="Neuzeit"/>
                <a:ea typeface="ＭＳ Ｐゴシック" panose="020B0600070205080204" pitchFamily="34" charset="-128"/>
                <a:cs typeface="Arial"/>
                <a:sym typeface="Arial"/>
              </a:rPr>
              <a:t>Breughe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Michael Adler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Michael </a:t>
            </a:r>
            <a:r>
              <a:rPr lang="en-US" sz="900" kern="0" dirty="0" err="1">
                <a:solidFill>
                  <a:srgbClr val="000000"/>
                </a:solidFill>
                <a:latin typeface="Neuzeit"/>
                <a:ea typeface="ＭＳ Ｐゴシック" panose="020B0600070205080204" pitchFamily="34" charset="-128"/>
                <a:cs typeface="Arial"/>
                <a:sym typeface="Arial"/>
              </a:rPr>
              <a:t>LeBeane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Michael Levenhagen</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Michiel</a:t>
            </a:r>
            <a:r>
              <a:rPr lang="en-US" sz="900" kern="0" dirty="0">
                <a:solidFill>
                  <a:srgbClr val="000000"/>
                </a:solidFill>
                <a:latin typeface="Neuzeit"/>
                <a:ea typeface="ＭＳ Ｐゴシック" panose="020B0600070205080204" pitchFamily="34" charset="-128"/>
                <a:cs typeface="Arial"/>
                <a:sym typeface="Arial"/>
              </a:rPr>
              <a:t> Van Tol</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Miguel Serrano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Mike Upton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Miles Kaufmann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Min </a:t>
            </a:r>
            <a:r>
              <a:rPr lang="en-US" sz="900" kern="0" dirty="0" err="1">
                <a:solidFill>
                  <a:srgbClr val="000000"/>
                </a:solidFill>
                <a:latin typeface="Neuzeit"/>
                <a:ea typeface="ＭＳ Ｐゴシック" panose="020B0600070205080204" pitchFamily="34" charset="-128"/>
                <a:cs typeface="Arial"/>
                <a:sym typeface="Arial"/>
              </a:rPr>
              <a:t>Kyu</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Jeong</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Mingyuan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Mitch </a:t>
            </a:r>
            <a:r>
              <a:rPr lang="en-US" sz="900" kern="0" dirty="0" err="1">
                <a:solidFill>
                  <a:srgbClr val="000000"/>
                </a:solidFill>
                <a:latin typeface="Neuzeit"/>
                <a:ea typeface="ＭＳ Ｐゴシック" panose="020B0600070205080204" pitchFamily="34" charset="-128"/>
                <a:cs typeface="Arial"/>
                <a:sym typeface="Arial"/>
              </a:rPr>
              <a:t>Hayenga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Mohammad </a:t>
            </a:r>
            <a:r>
              <a:rPr lang="en-US" sz="900" kern="0" dirty="0" err="1">
                <a:solidFill>
                  <a:srgbClr val="000000"/>
                </a:solidFill>
                <a:latin typeface="Neuzeit"/>
                <a:ea typeface="ＭＳ Ｐゴシック" panose="020B0600070205080204" pitchFamily="34" charset="-128"/>
                <a:cs typeface="Arial"/>
                <a:sym typeface="Arial"/>
              </a:rPr>
              <a:t>Alian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Monir </a:t>
            </a:r>
            <a:r>
              <a:rPr lang="en-US" sz="900" kern="0" dirty="0" err="1">
                <a:solidFill>
                  <a:srgbClr val="000000"/>
                </a:solidFill>
                <a:latin typeface="Neuzeit"/>
                <a:ea typeface="ＭＳ Ｐゴシック" panose="020B0600070205080204" pitchFamily="34" charset="-128"/>
                <a:cs typeface="Arial"/>
                <a:sym typeface="Arial"/>
              </a:rPr>
              <a:t>Mozumder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Moyang</a:t>
            </a:r>
            <a:r>
              <a:rPr lang="en-US" sz="900" kern="0" dirty="0">
                <a:solidFill>
                  <a:srgbClr val="000000"/>
                </a:solidFill>
                <a:latin typeface="Neuzeit"/>
                <a:ea typeface="ＭＳ Ｐゴシック" panose="020B0600070205080204" pitchFamily="34" charset="-128"/>
                <a:cs typeface="Arial"/>
                <a:sym typeface="Arial"/>
              </a:rPr>
              <a:t> Wang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Mrinmoy</a:t>
            </a:r>
            <a:r>
              <a:rPr lang="en-US" sz="900" kern="0" dirty="0">
                <a:solidFill>
                  <a:srgbClr val="000000"/>
                </a:solidFill>
                <a:latin typeface="Neuzeit"/>
                <a:ea typeface="ＭＳ Ｐゴシック" panose="020B0600070205080204" pitchFamily="34" charset="-128"/>
                <a:cs typeface="Arial"/>
                <a:sym typeface="Arial"/>
              </a:rPr>
              <a:t> Ghosh</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Nathan </a:t>
            </a:r>
            <a:r>
              <a:rPr lang="en-US" sz="900" kern="0" dirty="0" err="1">
                <a:solidFill>
                  <a:srgbClr val="000000"/>
                </a:solidFill>
                <a:latin typeface="Neuzeit"/>
                <a:ea typeface="ＭＳ Ｐゴシック" panose="020B0600070205080204" pitchFamily="34" charset="-128"/>
                <a:cs typeface="Arial"/>
                <a:sym typeface="Arial"/>
              </a:rPr>
              <a:t>Binkert</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Nathanael </a:t>
            </a:r>
            <a:r>
              <a:rPr lang="en-US" sz="900" kern="0" dirty="0" err="1">
                <a:solidFill>
                  <a:srgbClr val="000000"/>
                </a:solidFill>
                <a:latin typeface="Neuzeit"/>
                <a:ea typeface="ＭＳ Ｐゴシック" panose="020B0600070205080204" pitchFamily="34" charset="-128"/>
                <a:cs typeface="Arial"/>
                <a:sym typeface="Arial"/>
              </a:rPr>
              <a:t>Premillieu</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Nayan</a:t>
            </a:r>
            <a:r>
              <a:rPr lang="en-US" sz="900" kern="0" dirty="0">
                <a:solidFill>
                  <a:srgbClr val="000000"/>
                </a:solidFill>
                <a:latin typeface="Neuzeit"/>
                <a:ea typeface="ＭＳ Ｐゴシック" panose="020B0600070205080204" pitchFamily="34" charset="-128"/>
                <a:cs typeface="Arial"/>
                <a:sym typeface="Arial"/>
              </a:rPr>
              <a:t> Deshmukh</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Neha Agarwal</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Nicholas Lindsay</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Nicolas </a:t>
            </a:r>
            <a:r>
              <a:rPr lang="en-US" sz="900" kern="0" dirty="0" err="1">
                <a:solidFill>
                  <a:srgbClr val="000000"/>
                </a:solidFill>
                <a:latin typeface="Neuzeit"/>
                <a:ea typeface="ＭＳ Ｐゴシック" panose="020B0600070205080204" pitchFamily="34" charset="-128"/>
                <a:cs typeface="Arial"/>
                <a:sym typeface="Arial"/>
              </a:rPr>
              <a:t>Derumigny</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Nicolas </a:t>
            </a:r>
            <a:r>
              <a:rPr lang="en-US" sz="900" kern="0" dirty="0" err="1">
                <a:solidFill>
                  <a:srgbClr val="000000"/>
                </a:solidFill>
                <a:latin typeface="Neuzeit"/>
                <a:ea typeface="ＭＳ Ｐゴシック" panose="020B0600070205080204" pitchFamily="34" charset="-128"/>
                <a:cs typeface="Arial"/>
                <a:sym typeface="Arial"/>
              </a:rPr>
              <a:t>Zea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Nikos </a:t>
            </a:r>
            <a:r>
              <a:rPr lang="en-US" sz="900" kern="0" dirty="0" err="1">
                <a:solidFill>
                  <a:srgbClr val="000000"/>
                </a:solidFill>
                <a:latin typeface="Neuzeit"/>
                <a:ea typeface="ＭＳ Ｐゴシック" panose="020B0600070205080204" pitchFamily="34" charset="-128"/>
                <a:cs typeface="Arial"/>
                <a:sym typeface="Arial"/>
              </a:rPr>
              <a:t>Nikoleris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Nils </a:t>
            </a:r>
            <a:r>
              <a:rPr lang="en-US" sz="900" kern="0" dirty="0" err="1">
                <a:solidFill>
                  <a:srgbClr val="000000"/>
                </a:solidFill>
                <a:latin typeface="Neuzeit"/>
                <a:ea typeface="ＭＳ Ｐゴシック" panose="020B0600070205080204" pitchFamily="34" charset="-128"/>
                <a:cs typeface="Arial"/>
                <a:sym typeface="Arial"/>
              </a:rPr>
              <a:t>Asmussen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Nuwan</a:t>
            </a:r>
            <a:r>
              <a:rPr lang="en-US" sz="900" kern="0" dirty="0">
                <a:solidFill>
                  <a:srgbClr val="000000"/>
                </a:solidFill>
                <a:latin typeface="Neuzeit"/>
                <a:ea typeface="ＭＳ Ｐゴシック" panose="020B0600070205080204" pitchFamily="34" charset="-128"/>
                <a:cs typeface="Arial"/>
                <a:sym typeface="Arial"/>
              </a:rPr>
              <a:t> Jayasena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Ola </a:t>
            </a:r>
            <a:r>
              <a:rPr lang="en-US" sz="900" kern="0" dirty="0" err="1">
                <a:solidFill>
                  <a:srgbClr val="000000"/>
                </a:solidFill>
                <a:latin typeface="Neuzeit"/>
                <a:ea typeface="ＭＳ Ｐゴシック" panose="020B0600070205080204" pitchFamily="34" charset="-128"/>
                <a:cs typeface="Arial"/>
                <a:sym typeface="Arial"/>
              </a:rPr>
              <a:t>Jeppsson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Omar </a:t>
            </a:r>
            <a:r>
              <a:rPr lang="en-US" sz="900" kern="0" dirty="0" err="1">
                <a:solidFill>
                  <a:srgbClr val="000000"/>
                </a:solidFill>
                <a:latin typeface="Neuzeit"/>
                <a:ea typeface="ＭＳ Ｐゴシック" panose="020B0600070205080204" pitchFamily="34" charset="-128"/>
                <a:cs typeface="Arial"/>
                <a:sym typeface="Arial"/>
              </a:rPr>
              <a:t>Naji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Pablo Prieto</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Palle</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Lyckegaard</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Pau </a:t>
            </a:r>
            <a:r>
              <a:rPr lang="en-US" sz="900" kern="0" dirty="0" err="1">
                <a:solidFill>
                  <a:srgbClr val="000000"/>
                </a:solidFill>
                <a:latin typeface="Neuzeit"/>
                <a:ea typeface="ＭＳ Ｐゴシック" panose="020B0600070205080204" pitchFamily="34" charset="-128"/>
                <a:cs typeface="Arial"/>
                <a:sym typeface="Arial"/>
              </a:rPr>
              <a:t>Cabre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Paul Rosenfeld</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Peter Enns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Pin-Yen Lin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Po-Hao </a:t>
            </a:r>
            <a:r>
              <a:rPr lang="en-US" sz="900" kern="0" dirty="0" err="1">
                <a:solidFill>
                  <a:srgbClr val="000000"/>
                </a:solidFill>
                <a:latin typeface="Neuzeit"/>
                <a:ea typeface="ＭＳ Ｐゴシック" panose="020B0600070205080204" pitchFamily="34" charset="-128"/>
                <a:cs typeface="Arial"/>
                <a:sym typeface="Arial"/>
              </a:rPr>
              <a:t>Su</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Polina Dudnik</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Polydoros</a:t>
            </a:r>
            <a:r>
              <a:rPr lang="en-US" sz="900" kern="0" dirty="0">
                <a:solidFill>
                  <a:srgbClr val="000000"/>
                </a:solidFill>
                <a:latin typeface="Neuzeit"/>
                <a:ea typeface="ＭＳ Ｐゴシック" panose="020B0600070205080204" pitchFamily="34" charset="-128"/>
                <a:cs typeface="Arial"/>
                <a:sym typeface="Arial"/>
              </a:rPr>
              <a:t> Petrakis</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Pouya</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Fotouhi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Prakash </a:t>
            </a:r>
            <a:r>
              <a:rPr lang="en-US" sz="900" kern="0" dirty="0" err="1">
                <a:solidFill>
                  <a:srgbClr val="000000"/>
                </a:solidFill>
                <a:latin typeface="Neuzeit"/>
                <a:ea typeface="ＭＳ Ｐゴシック" panose="020B0600070205080204" pitchFamily="34" charset="-128"/>
                <a:cs typeface="Arial"/>
                <a:sym typeface="Arial"/>
              </a:rPr>
              <a:t>Ramrakhyani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Pritha</a:t>
            </a:r>
            <a:r>
              <a:rPr lang="en-US" sz="900" kern="0" dirty="0">
                <a:solidFill>
                  <a:srgbClr val="000000"/>
                </a:solidFill>
                <a:latin typeface="Neuzeit"/>
                <a:ea typeface="ＭＳ Ｐゴシック" panose="020B0600070205080204" pitchFamily="34" charset="-128"/>
                <a:cs typeface="Arial"/>
                <a:sym typeface="Arial"/>
              </a:rPr>
              <a:t> Ghoshal</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Radhika Jagtap</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Rahul Thakur</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Reiley</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Jeapaul</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Rekai</a:t>
            </a:r>
            <a:r>
              <a:rPr lang="en-US" sz="900" kern="0" dirty="0">
                <a:solidFill>
                  <a:srgbClr val="000000"/>
                </a:solidFill>
                <a:latin typeface="Neuzeit"/>
                <a:ea typeface="ＭＳ Ｐゴシック" panose="020B0600070205080204" pitchFamily="34" charset="-128"/>
                <a:cs typeface="Arial"/>
                <a:sym typeface="Arial"/>
              </a:rPr>
              <a:t> Gonzalez-</a:t>
            </a:r>
            <a:r>
              <a:rPr lang="en-US" sz="900" kern="0" dirty="0" err="1">
                <a:solidFill>
                  <a:srgbClr val="000000"/>
                </a:solidFill>
                <a:latin typeface="Neuzeit"/>
                <a:ea typeface="ＭＳ Ｐゴシック" panose="020B0600070205080204" pitchFamily="34" charset="-128"/>
                <a:cs typeface="Arial"/>
                <a:sym typeface="Arial"/>
              </a:rPr>
              <a:t>Alberquilla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Rene de Jong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Ricardo Alves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Richard D. Strong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Richard Strong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Rico </a:t>
            </a:r>
            <a:r>
              <a:rPr lang="en-US" sz="900" kern="0" dirty="0" err="1">
                <a:solidFill>
                  <a:srgbClr val="000000"/>
                </a:solidFill>
                <a:latin typeface="Neuzeit"/>
                <a:ea typeface="ＭＳ Ｐゴシック" panose="020B0600070205080204" pitchFamily="34" charset="-128"/>
                <a:cs typeface="Arial"/>
                <a:sym typeface="Arial"/>
              </a:rPr>
              <a:t>Amslinger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Riken Gohil</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Rizwana</a:t>
            </a:r>
            <a:r>
              <a:rPr lang="en-US" sz="900" kern="0" dirty="0">
                <a:solidFill>
                  <a:srgbClr val="000000"/>
                </a:solidFill>
                <a:latin typeface="Neuzeit"/>
                <a:ea typeface="ＭＳ Ｐゴシック" panose="020B0600070205080204" pitchFamily="34" charset="-128"/>
                <a:cs typeface="Arial"/>
                <a:sym typeface="Arial"/>
              </a:rPr>
              <a:t> Begum</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Robert </a:t>
            </a:r>
            <a:r>
              <a:rPr lang="en-US" sz="900" kern="0" dirty="0" err="1">
                <a:solidFill>
                  <a:srgbClr val="000000"/>
                </a:solidFill>
                <a:latin typeface="Neuzeit"/>
                <a:ea typeface="ＭＳ Ｐゴシック" panose="020B0600070205080204" pitchFamily="34" charset="-128"/>
                <a:cs typeface="Arial"/>
                <a:sym typeface="Arial"/>
              </a:rPr>
              <a:t>Kovacsics</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Robert </a:t>
            </a:r>
            <a:r>
              <a:rPr lang="en-US" sz="900" kern="0" dirty="0" err="1">
                <a:solidFill>
                  <a:srgbClr val="000000"/>
                </a:solidFill>
                <a:latin typeface="Neuzeit"/>
                <a:ea typeface="ＭＳ Ｐゴシック" panose="020B0600070205080204" pitchFamily="34" charset="-128"/>
                <a:cs typeface="Arial"/>
                <a:sym typeface="Arial"/>
              </a:rPr>
              <a:t>Scheffel</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Rohit </a:t>
            </a:r>
            <a:r>
              <a:rPr lang="en-US" sz="900" kern="0" dirty="0" err="1">
                <a:solidFill>
                  <a:srgbClr val="000000"/>
                </a:solidFill>
                <a:latin typeface="Neuzeit"/>
                <a:ea typeface="ＭＳ Ｐゴシック" panose="020B0600070205080204" pitchFamily="34" charset="-128"/>
                <a:cs typeface="Arial"/>
                <a:sym typeface="Arial"/>
              </a:rPr>
              <a:t>Kurup</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Ron </a:t>
            </a:r>
            <a:r>
              <a:rPr lang="en-US" sz="900" kern="0" dirty="0" err="1">
                <a:solidFill>
                  <a:srgbClr val="000000"/>
                </a:solidFill>
                <a:latin typeface="Neuzeit"/>
                <a:ea typeface="ＭＳ Ｐゴシック" panose="020B0600070205080204" pitchFamily="34" charset="-128"/>
                <a:cs typeface="Arial"/>
                <a:sym typeface="Arial"/>
              </a:rPr>
              <a:t>Dreslinski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Ruben </a:t>
            </a:r>
            <a:r>
              <a:rPr lang="en-US" sz="900" kern="0" dirty="0" err="1">
                <a:solidFill>
                  <a:srgbClr val="000000"/>
                </a:solidFill>
                <a:latin typeface="Neuzeit"/>
                <a:ea typeface="ＭＳ Ｐゴシック" panose="020B0600070205080204" pitchFamily="34" charset="-128"/>
                <a:cs typeface="Arial"/>
                <a:sym typeface="Arial"/>
              </a:rPr>
              <a:t>Ayrapetyan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Rune Holm</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Ruslan </a:t>
            </a:r>
            <a:r>
              <a:rPr lang="en-US" sz="900" kern="0" dirty="0" err="1">
                <a:solidFill>
                  <a:srgbClr val="000000"/>
                </a:solidFill>
                <a:latin typeface="Neuzeit"/>
                <a:ea typeface="ＭＳ Ｐゴシック" panose="020B0600070205080204" pitchFamily="34" charset="-128"/>
                <a:cs typeface="Arial"/>
                <a:sym typeface="Arial"/>
              </a:rPr>
              <a:t>Bukin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Rutuja</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Oza</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Ryan </a:t>
            </a:r>
            <a:r>
              <a:rPr lang="en-US" sz="900" kern="0" dirty="0" err="1">
                <a:solidFill>
                  <a:srgbClr val="000000"/>
                </a:solidFill>
                <a:latin typeface="Neuzeit"/>
                <a:ea typeface="ＭＳ Ｐゴシック" panose="020B0600070205080204" pitchFamily="34" charset="-128"/>
                <a:cs typeface="Arial"/>
                <a:sym typeface="Arial"/>
              </a:rPr>
              <a:t>Gambord</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Samuel Grayson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Sandipan Das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Santi Galan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Sascha Bischoff</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Sean McGoogan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Sean Wilson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Sergei </a:t>
            </a:r>
            <a:r>
              <a:rPr lang="en-US" sz="900" kern="0" dirty="0" err="1">
                <a:solidFill>
                  <a:srgbClr val="000000"/>
                </a:solidFill>
                <a:latin typeface="Neuzeit"/>
                <a:ea typeface="ＭＳ Ｐゴシック" panose="020B0600070205080204" pitchFamily="34" charset="-128"/>
                <a:cs typeface="Arial"/>
                <a:sym typeface="Arial"/>
              </a:rPr>
              <a:t>Trofimov</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Severin </a:t>
            </a:r>
            <a:r>
              <a:rPr lang="en-US" sz="900" kern="0" dirty="0" err="1">
                <a:solidFill>
                  <a:srgbClr val="000000"/>
                </a:solidFill>
                <a:latin typeface="Neuzeit"/>
                <a:ea typeface="ＭＳ Ｐゴシック" panose="020B0600070205080204" pitchFamily="34" charset="-128"/>
                <a:cs typeface="Arial"/>
                <a:sym typeface="Arial"/>
              </a:rPr>
              <a:t>Wischmann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Shawn </a:t>
            </a:r>
            <a:r>
              <a:rPr lang="en-US" sz="900" kern="0" dirty="0" err="1">
                <a:solidFill>
                  <a:srgbClr val="000000"/>
                </a:solidFill>
                <a:latin typeface="Neuzeit"/>
                <a:ea typeface="ＭＳ Ｐゴシック" panose="020B0600070205080204" pitchFamily="34" charset="-128"/>
                <a:cs typeface="Arial"/>
                <a:sym typeface="Arial"/>
              </a:rPr>
              <a:t>Rosti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Sherif</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Elhabbal</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Siddhesh</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Poyarekar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Somayeh </a:t>
            </a:r>
            <a:r>
              <a:rPr lang="en-US" sz="900" kern="0" dirty="0" err="1">
                <a:solidFill>
                  <a:srgbClr val="000000"/>
                </a:solidFill>
                <a:latin typeface="Neuzeit"/>
                <a:ea typeface="ＭＳ Ｐゴシック" panose="020B0600070205080204" pitchFamily="34" charset="-128"/>
                <a:cs typeface="Arial"/>
                <a:sym typeface="Arial"/>
              </a:rPr>
              <a:t>Sardashti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Sooraj</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Puthoor</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Sophiane</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Senni</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Soumyaroop</a:t>
            </a:r>
            <a:r>
              <a:rPr lang="en-US" sz="900" kern="0" dirty="0">
                <a:solidFill>
                  <a:srgbClr val="000000"/>
                </a:solidFill>
                <a:latin typeface="Neuzeit"/>
                <a:ea typeface="ＭＳ Ｐゴシック" panose="020B0600070205080204" pitchFamily="34" charset="-128"/>
                <a:cs typeface="Arial"/>
                <a:sym typeface="Arial"/>
              </a:rPr>
              <a:t> Roy</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Srikant Bharadwaj</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Stan Czerniawski</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Stanislaw Czerniawski</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Stephan </a:t>
            </a:r>
            <a:r>
              <a:rPr lang="en-US" sz="900" kern="0" dirty="0" err="1">
                <a:solidFill>
                  <a:srgbClr val="000000"/>
                </a:solidFill>
                <a:latin typeface="Neuzeit"/>
                <a:ea typeface="ＭＳ Ｐゴシック" panose="020B0600070205080204" pitchFamily="34" charset="-128"/>
                <a:cs typeface="Arial"/>
                <a:sym typeface="Arial"/>
              </a:rPr>
              <a:t>Diestelhorst</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Stephen Hines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Steve </a:t>
            </a:r>
            <a:r>
              <a:rPr lang="en-US" sz="900" kern="0" dirty="0" err="1">
                <a:solidFill>
                  <a:srgbClr val="000000"/>
                </a:solidFill>
                <a:latin typeface="Neuzeit"/>
                <a:ea typeface="ＭＳ Ｐゴシック" panose="020B0600070205080204" pitchFamily="34" charset="-128"/>
                <a:cs typeface="Arial"/>
                <a:sym typeface="Arial"/>
              </a:rPr>
              <a:t>Raasch</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Steve Reinhardt</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Stian</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Hvatum</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Sudhanshu Jha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Sujay </a:t>
            </a:r>
            <a:r>
              <a:rPr lang="en-US" sz="900" kern="0" dirty="0" err="1">
                <a:solidFill>
                  <a:srgbClr val="000000"/>
                </a:solidFill>
                <a:latin typeface="Neuzeit"/>
                <a:ea typeface="ＭＳ Ｐゴシック" panose="020B0600070205080204" pitchFamily="34" charset="-128"/>
                <a:cs typeface="Arial"/>
                <a:sym typeface="Arial"/>
              </a:rPr>
              <a:t>Phadke</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Swapnil Haria</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Taeho</a:t>
            </a:r>
            <a:r>
              <a:rPr lang="en-US" sz="900" kern="0" dirty="0">
                <a:solidFill>
                  <a:srgbClr val="000000"/>
                </a:solidFill>
                <a:latin typeface="Neuzeit"/>
                <a:ea typeface="ＭＳ Ｐゴシック" panose="020B0600070205080204" pitchFamily="34" charset="-128"/>
                <a:cs typeface="Arial"/>
                <a:sym typeface="Arial"/>
              </a:rPr>
              <a:t> </a:t>
            </a:r>
            <a:r>
              <a:rPr lang="en-US" sz="900" kern="0" dirty="0" err="1">
                <a:solidFill>
                  <a:srgbClr val="000000"/>
                </a:solidFill>
                <a:latin typeface="Neuzeit"/>
                <a:ea typeface="ＭＳ Ｐゴシック" panose="020B0600070205080204" pitchFamily="34" charset="-128"/>
                <a:cs typeface="Arial"/>
                <a:sym typeface="Arial"/>
              </a:rPr>
              <a:t>Kgil</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Tao Zhang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Thomas Grass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Tiago </a:t>
            </a:r>
            <a:r>
              <a:rPr lang="en-US" sz="900" kern="0" dirty="0" err="1">
                <a:solidFill>
                  <a:srgbClr val="000000"/>
                </a:solidFill>
                <a:latin typeface="Neuzeit"/>
                <a:ea typeface="ＭＳ Ｐゴシック" panose="020B0600070205080204" pitchFamily="34" charset="-128"/>
                <a:cs typeface="Arial"/>
                <a:sym typeface="Arial"/>
              </a:rPr>
              <a:t>Mück</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Tim Harris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Timothy Hayes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Timothy M. Jones</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Tom </a:t>
            </a:r>
            <a:r>
              <a:rPr lang="en-US" sz="900" kern="0" dirty="0" err="1">
                <a:solidFill>
                  <a:srgbClr val="000000"/>
                </a:solidFill>
                <a:latin typeface="Neuzeit"/>
                <a:ea typeface="ＭＳ Ｐゴシック" panose="020B0600070205080204" pitchFamily="34" charset="-128"/>
                <a:cs typeface="Arial"/>
                <a:sym typeface="Arial"/>
              </a:rPr>
              <a:t>Jablin</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Tommaso Marinelli</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Tony Gutierrez</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Trivikram</a:t>
            </a:r>
            <a:r>
              <a:rPr lang="en-US" sz="900" kern="0" dirty="0">
                <a:solidFill>
                  <a:srgbClr val="000000"/>
                </a:solidFill>
                <a:latin typeface="Neuzeit"/>
                <a:ea typeface="ＭＳ Ｐゴシック" panose="020B0600070205080204" pitchFamily="34" charset="-128"/>
                <a:cs typeface="Arial"/>
                <a:sym typeface="Arial"/>
              </a:rPr>
              <a:t> Reddy</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Tuan Ta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Tushar Krishna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Umesh Bhaskar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Uri Wiener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Victor Garcia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Vilas Sridharan</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Vince Weaver</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Vincentius</a:t>
            </a:r>
            <a:r>
              <a:rPr lang="en-US" sz="900" kern="0" dirty="0">
                <a:solidFill>
                  <a:srgbClr val="000000"/>
                </a:solidFill>
                <a:latin typeface="Neuzeit"/>
                <a:ea typeface="ＭＳ Ｐゴシック" panose="020B0600070205080204" pitchFamily="34" charset="-128"/>
                <a:cs typeface="Arial"/>
                <a:sym typeface="Arial"/>
              </a:rPr>
              <a:t> Robby</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Wade Walker</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Weiping</a:t>
            </a:r>
            <a:r>
              <a:rPr lang="en-US" sz="900" kern="0" dirty="0">
                <a:solidFill>
                  <a:srgbClr val="000000"/>
                </a:solidFill>
                <a:latin typeface="Neuzeit"/>
                <a:ea typeface="ＭＳ Ｐゴシック" panose="020B0600070205080204" pitchFamily="34" charset="-128"/>
                <a:cs typeface="Arial"/>
                <a:sym typeface="Arial"/>
              </a:rPr>
              <a:t> Liao</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Wendy Elsasser</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William Wang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Willy Wolff</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Xiangyu</a:t>
            </a:r>
            <a:r>
              <a:rPr lang="en-US" sz="900" kern="0" dirty="0">
                <a:solidFill>
                  <a:srgbClr val="000000"/>
                </a:solidFill>
                <a:latin typeface="Neuzeit"/>
                <a:ea typeface="ＭＳ Ｐゴシック" panose="020B0600070205080204" pitchFamily="34" charset="-128"/>
                <a:cs typeface="Arial"/>
                <a:sym typeface="Arial"/>
              </a:rPr>
              <a:t> Dong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Xianwei</a:t>
            </a:r>
            <a:r>
              <a:rPr lang="en-US" sz="900" kern="0" dirty="0">
                <a:solidFill>
                  <a:srgbClr val="000000"/>
                </a:solidFill>
                <a:latin typeface="Neuzeit"/>
                <a:ea typeface="ＭＳ Ｐゴシック" panose="020B0600070205080204" pitchFamily="34" charset="-128"/>
                <a:cs typeface="Arial"/>
                <a:sym typeface="Arial"/>
              </a:rPr>
              <a:t> Zhang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Xiaoyu</a:t>
            </a:r>
            <a:r>
              <a:rPr lang="en-US" sz="900" kern="0" dirty="0">
                <a:solidFill>
                  <a:srgbClr val="000000"/>
                </a:solidFill>
                <a:latin typeface="Neuzeit"/>
                <a:ea typeface="ＭＳ Ｐゴシック" panose="020B0600070205080204" pitchFamily="34" charset="-128"/>
                <a:cs typeface="Arial"/>
                <a:sym typeface="Arial"/>
              </a:rPr>
              <a:t> Ma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Xin Ouyang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Yasuko Eckert</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Yi Xiang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Yifei</a:t>
            </a:r>
            <a:r>
              <a:rPr lang="en-US" sz="900" kern="0" dirty="0">
                <a:solidFill>
                  <a:srgbClr val="000000"/>
                </a:solidFill>
                <a:latin typeface="Neuzeit"/>
                <a:ea typeface="ＭＳ Ｐゴシック" panose="020B0600070205080204" pitchFamily="34" charset="-128"/>
                <a:cs typeface="Arial"/>
                <a:sym typeface="Arial"/>
              </a:rPr>
              <a:t> Liu</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Yu-</a:t>
            </a:r>
            <a:r>
              <a:rPr lang="en-US" sz="900" kern="0" dirty="0" err="1">
                <a:solidFill>
                  <a:srgbClr val="000000"/>
                </a:solidFill>
                <a:latin typeface="Neuzeit"/>
                <a:ea typeface="ＭＳ Ｐゴシック" panose="020B0600070205080204" pitchFamily="34" charset="-128"/>
                <a:cs typeface="Arial"/>
                <a:sym typeface="Arial"/>
              </a:rPr>
              <a:t>hsin</a:t>
            </a:r>
            <a:r>
              <a:rPr lang="en-US" sz="900" kern="0" dirty="0">
                <a:solidFill>
                  <a:srgbClr val="000000"/>
                </a:solidFill>
                <a:latin typeface="Neuzeit"/>
                <a:ea typeface="ＭＳ Ｐゴシック" panose="020B0600070205080204" pitchFamily="34" charset="-128"/>
                <a:cs typeface="Arial"/>
                <a:sym typeface="Arial"/>
              </a:rPr>
              <a:t> Wang</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Yuan Yao</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Yuetsu</a:t>
            </a:r>
            <a:r>
              <a:rPr lang="en-US" sz="900" kern="0" dirty="0">
                <a:solidFill>
                  <a:srgbClr val="000000"/>
                </a:solidFill>
                <a:latin typeface="Neuzeit"/>
                <a:ea typeface="ＭＳ Ｐゴシック" panose="020B0600070205080204" pitchFamily="34" charset="-128"/>
                <a:cs typeface="Arial"/>
                <a:sym typeface="Arial"/>
              </a:rPr>
              <a:t> Kodama</a:t>
            </a: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Zhang Zheng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Zicong</a:t>
            </a:r>
            <a:r>
              <a:rPr lang="en-US" sz="900" kern="0" dirty="0">
                <a:solidFill>
                  <a:srgbClr val="000000"/>
                </a:solidFill>
                <a:latin typeface="Neuzeit"/>
                <a:ea typeface="ＭＳ Ｐゴシック" panose="020B0600070205080204" pitchFamily="34" charset="-128"/>
                <a:cs typeface="Arial"/>
                <a:sym typeface="Arial"/>
              </a:rPr>
              <a:t> Wang</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jiegec</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a:solidFill>
                  <a:srgbClr val="000000"/>
                </a:solidFill>
                <a:latin typeface="Neuzeit"/>
                <a:ea typeface="ＭＳ Ｐゴシック" panose="020B0600070205080204" pitchFamily="34" charset="-128"/>
                <a:cs typeface="Arial"/>
                <a:sym typeface="Arial"/>
              </a:rPr>
              <a:t>m5test</a:t>
            </a: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seanzw</a:t>
            </a:r>
            <a:endParaRPr lang="en-US" sz="900" kern="0" dirty="0">
              <a:solidFill>
                <a:srgbClr val="000000"/>
              </a:solidFill>
              <a:latin typeface="Neuzeit"/>
              <a:ea typeface="ＭＳ Ｐゴシック" panose="020B0600070205080204" pitchFamily="34" charset="-128"/>
              <a:cs typeface="Arial"/>
              <a:sym typeface="Arial"/>
            </a:endParaRPr>
          </a:p>
          <a:p>
            <a:pPr defTabSz="914400" eaLnBrk="1" fontAlgn="auto" hangingPunct="1">
              <a:spcBef>
                <a:spcPts val="0"/>
              </a:spcBef>
              <a:spcAft>
                <a:spcPts val="0"/>
              </a:spcAft>
              <a:buClr>
                <a:srgbClr val="000000"/>
              </a:buClr>
            </a:pPr>
            <a:r>
              <a:rPr lang="en-US" sz="900" kern="0" dirty="0" err="1">
                <a:solidFill>
                  <a:srgbClr val="000000"/>
                </a:solidFill>
                <a:latin typeface="Neuzeit"/>
                <a:ea typeface="ＭＳ Ｐゴシック" panose="020B0600070205080204" pitchFamily="34" charset="-128"/>
                <a:cs typeface="Arial"/>
                <a:sym typeface="Arial"/>
              </a:rPr>
              <a:t>Éder</a:t>
            </a:r>
            <a:r>
              <a:rPr lang="en-US" sz="900" kern="0" dirty="0">
                <a:solidFill>
                  <a:srgbClr val="000000"/>
                </a:solidFill>
                <a:latin typeface="Neuzeit"/>
                <a:ea typeface="ＭＳ Ｐゴシック" panose="020B0600070205080204" pitchFamily="34" charset="-128"/>
                <a:cs typeface="Arial"/>
                <a:sym typeface="Arial"/>
              </a:rPr>
              <a:t> F. </a:t>
            </a:r>
            <a:r>
              <a:rPr lang="en-US" sz="900" kern="0" dirty="0" err="1">
                <a:solidFill>
                  <a:srgbClr val="000000"/>
                </a:solidFill>
                <a:latin typeface="Neuzeit"/>
                <a:ea typeface="ＭＳ Ｐゴシック" panose="020B0600070205080204" pitchFamily="34" charset="-128"/>
                <a:cs typeface="Arial"/>
                <a:sym typeface="Arial"/>
              </a:rPr>
              <a:t>Zulian</a:t>
            </a:r>
            <a:endParaRPr lang="en-US" sz="900" kern="0" dirty="0">
              <a:solidFill>
                <a:srgbClr val="000000"/>
              </a:solidFill>
              <a:latin typeface="Neuzeit"/>
              <a:ea typeface="ＭＳ Ｐゴシック" panose="020B0600070205080204" pitchFamily="34" charset="-128"/>
              <a:cs typeface="Arial"/>
              <a:sym typeface="Arial"/>
            </a:endParaRPr>
          </a:p>
        </p:txBody>
      </p:sp>
      <p:pic>
        <p:nvPicPr>
          <p:cNvPr id="11" name="Picture 4" descr="Logo&#10;&#10;Description automatically generated">
            <a:extLst>
              <a:ext uri="{FF2B5EF4-FFF2-40B4-BE49-F238E27FC236}">
                <a16:creationId xmlns:a16="http://schemas.microsoft.com/office/drawing/2014/main" id="{37EC326A-633D-4A5A-6682-8E8F809A233C}"/>
              </a:ext>
            </a:extLst>
          </p:cNvPr>
          <p:cNvPicPr>
            <a:picLocks noChangeAspect="1"/>
          </p:cNvPicPr>
          <p:nvPr/>
        </p:nvPicPr>
        <p:blipFill>
          <a:blip r:embed="rId2"/>
          <a:stretch>
            <a:fillRect/>
          </a:stretch>
        </p:blipFill>
        <p:spPr>
          <a:xfrm>
            <a:off x="2519752" y="857250"/>
            <a:ext cx="2614406" cy="1044086"/>
          </a:xfrm>
          <a:prstGeom prst="rect">
            <a:avLst/>
          </a:prstGeom>
        </p:spPr>
      </p:pic>
      <p:sp>
        <p:nvSpPr>
          <p:cNvPr id="12" name="Rectangle 11">
            <a:extLst>
              <a:ext uri="{FF2B5EF4-FFF2-40B4-BE49-F238E27FC236}">
                <a16:creationId xmlns:a16="http://schemas.microsoft.com/office/drawing/2014/main" id="{B8B176FC-3721-B999-437A-23291AD9BE63}"/>
              </a:ext>
            </a:extLst>
          </p:cNvPr>
          <p:cNvSpPr/>
          <p:nvPr/>
        </p:nvSpPr>
        <p:spPr>
          <a:xfrm>
            <a:off x="2269573" y="2766925"/>
            <a:ext cx="6209072" cy="992579"/>
          </a:xfrm>
          <a:prstGeom prst="rect">
            <a:avLst/>
          </a:prstGeom>
          <a:solidFill>
            <a:schemeClr val="bg1">
              <a:alpha val="62000"/>
            </a:schemeClr>
          </a:solidFill>
        </p:spPr>
        <p:txBody>
          <a:bodyPr wrap="none" lIns="68580" tIns="34290" rIns="68580" bIns="34290">
            <a:spAutoFit/>
          </a:bodyPr>
          <a:lstStyle/>
          <a:p>
            <a:pPr algn="ctr" defTabSz="914400" eaLnBrk="1" fontAlgn="auto" hangingPunct="1">
              <a:spcBef>
                <a:spcPts val="0"/>
              </a:spcBef>
              <a:spcAft>
                <a:spcPts val="0"/>
              </a:spcAft>
              <a:buClr>
                <a:srgbClr val="000000"/>
              </a:buClr>
            </a:pPr>
            <a:r>
              <a:rPr lang="en-US" sz="6000" b="1" kern="0" dirty="0">
                <a:ln w="22225">
                  <a:solidFill>
                    <a:srgbClr val="44546A">
                      <a:lumMod val="50000"/>
                    </a:srgbClr>
                  </a:solidFill>
                  <a:prstDash val="solid"/>
                </a:ln>
                <a:solidFill>
                  <a:srgbClr val="002855"/>
                </a:solidFill>
                <a:latin typeface="Arial"/>
                <a:ea typeface="ＭＳ Ｐゴシック" panose="020B0600070205080204" pitchFamily="34" charset="-128"/>
                <a:cs typeface="Arial"/>
                <a:sym typeface="Arial"/>
              </a:rPr>
              <a:t>Your name here!</a:t>
            </a:r>
          </a:p>
        </p:txBody>
      </p:sp>
      <p:sp>
        <p:nvSpPr>
          <p:cNvPr id="13" name="Arrow: Bent 12">
            <a:extLst>
              <a:ext uri="{FF2B5EF4-FFF2-40B4-BE49-F238E27FC236}">
                <a16:creationId xmlns:a16="http://schemas.microsoft.com/office/drawing/2014/main" id="{B8720A1C-3022-6104-50E2-2A79D352B054}"/>
              </a:ext>
            </a:extLst>
          </p:cNvPr>
          <p:cNvSpPr/>
          <p:nvPr/>
        </p:nvSpPr>
        <p:spPr>
          <a:xfrm rot="5400000">
            <a:off x="8339889" y="3206420"/>
            <a:ext cx="2228850" cy="1916029"/>
          </a:xfrm>
          <a:prstGeom prst="bentArrow">
            <a:avLst/>
          </a:prstGeom>
          <a:solidFill>
            <a:srgbClr val="00285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buClr>
                <a:srgbClr val="000000"/>
              </a:buClr>
            </a:pPr>
            <a:endParaRPr lang="en-US" sz="1050" kern="0">
              <a:solidFill>
                <a:prstClr val="black"/>
              </a:solidFill>
              <a:latin typeface="Calibri" panose="020F0502020204030204"/>
              <a:sym typeface="Arial"/>
            </a:endParaRPr>
          </a:p>
        </p:txBody>
      </p:sp>
    </p:spTree>
    <p:extLst>
      <p:ext uri="{BB962C8B-B14F-4D97-AF65-F5344CB8AC3E}">
        <p14:creationId xmlns:p14="http://schemas.microsoft.com/office/powerpoint/2010/main" val="3675749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DDE6C-ECEB-B00D-C6EB-29ABF60F2193}"/>
              </a:ext>
            </a:extLst>
          </p:cNvPr>
          <p:cNvSpPr>
            <a:spLocks noGrp="1"/>
          </p:cNvSpPr>
          <p:nvPr>
            <p:ph type="title"/>
          </p:nvPr>
        </p:nvSpPr>
        <p:spPr/>
        <p:txBody>
          <a:bodyPr/>
          <a:lstStyle/>
          <a:p>
            <a:r>
              <a:rPr lang="en-US" dirty="0"/>
              <a:t>gem5’s Goals</a:t>
            </a:r>
          </a:p>
        </p:txBody>
      </p:sp>
      <p:sp>
        <p:nvSpPr>
          <p:cNvPr id="4" name="TextBox 3">
            <a:extLst>
              <a:ext uri="{FF2B5EF4-FFF2-40B4-BE49-F238E27FC236}">
                <a16:creationId xmlns:a16="http://schemas.microsoft.com/office/drawing/2014/main" id="{6CB30C6E-209C-CDD5-929D-3121BC9C9222}"/>
              </a:ext>
            </a:extLst>
          </p:cNvPr>
          <p:cNvSpPr txBox="1"/>
          <p:nvPr/>
        </p:nvSpPr>
        <p:spPr>
          <a:xfrm>
            <a:off x="5562601" y="4595336"/>
            <a:ext cx="4351035" cy="738664"/>
          </a:xfrm>
          <a:prstGeom prst="rect">
            <a:avLst/>
          </a:prstGeom>
          <a:noFill/>
        </p:spPr>
        <p:txBody>
          <a:bodyPr wrap="square" rtlCol="0">
            <a:spAutoFit/>
          </a:bodyPr>
          <a:lstStyle/>
          <a:p>
            <a:pPr defTabSz="914400"/>
            <a:r>
              <a:rPr lang="en-US" sz="2100" dirty="0">
                <a:solidFill>
                  <a:srgbClr val="4F81BD"/>
                </a:solidFill>
                <a:latin typeface="Neuzeit"/>
                <a:ea typeface="ＭＳ Ｐゴシック" panose="020B0600070205080204" pitchFamily="34" charset="-128"/>
                <a:cs typeface="+mn-cs"/>
              </a:rPr>
              <a:t>From Hennessey and Patterson</a:t>
            </a:r>
          </a:p>
          <a:p>
            <a:pPr defTabSz="914400"/>
            <a:r>
              <a:rPr lang="en-US" sz="2100" dirty="0">
                <a:solidFill>
                  <a:srgbClr val="4F81BD"/>
                </a:solidFill>
                <a:latin typeface="Neuzeit"/>
                <a:ea typeface="ＭＳ Ｐゴシック" panose="020B0600070205080204" pitchFamily="34" charset="-128"/>
                <a:cs typeface="+mn-cs"/>
              </a:rPr>
              <a:t>Turing Lecture</a:t>
            </a:r>
          </a:p>
        </p:txBody>
      </p:sp>
      <p:sp>
        <p:nvSpPr>
          <p:cNvPr id="5" name="Oval 4">
            <a:extLst>
              <a:ext uri="{FF2B5EF4-FFF2-40B4-BE49-F238E27FC236}">
                <a16:creationId xmlns:a16="http://schemas.microsoft.com/office/drawing/2014/main" id="{FAF05462-1E35-C988-FF26-C1AC26849BAE}"/>
              </a:ext>
            </a:extLst>
          </p:cNvPr>
          <p:cNvSpPr/>
          <p:nvPr/>
        </p:nvSpPr>
        <p:spPr>
          <a:xfrm>
            <a:off x="8039239" y="3670943"/>
            <a:ext cx="796290" cy="603476"/>
          </a:xfrm>
          <a:prstGeom prst="ellipse">
            <a:avLst/>
          </a:prstGeom>
          <a:solidFill>
            <a:srgbClr val="FFFF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050" dirty="0">
              <a:solidFill>
                <a:prstClr val="white"/>
              </a:solidFill>
              <a:highlight>
                <a:srgbClr val="FFFF00"/>
              </a:highlight>
              <a:latin typeface="Tahoma"/>
            </a:endParaRPr>
          </a:p>
        </p:txBody>
      </p:sp>
      <p:pic>
        <p:nvPicPr>
          <p:cNvPr id="6" name="Content Placeholder 12">
            <a:extLst>
              <a:ext uri="{FF2B5EF4-FFF2-40B4-BE49-F238E27FC236}">
                <a16:creationId xmlns:a16="http://schemas.microsoft.com/office/drawing/2014/main" id="{5AF4F21E-8172-98C7-F3CC-FE172F69B3D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bwMode="auto">
          <a:xfrm>
            <a:off x="5470484" y="1496042"/>
            <a:ext cx="4291012"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4" descr="data:image/svg+xml;base64,PD94bWwgdmVyc2lvbj0iMS4wIiBlbmNvZGluZz0iVVRGLTgiIHN0YW5kYWxvbmU9Im5vIj8+Cjwh%0D%0ALS0gQ3JlYXRlZCB3aXRoIElua3NjYXBlIChodHRwOi8vd3d3Lmlua3NjYXBlLm9yZy8pIC0tPgoK%0D%0APHN2ZwogICB4bWxuczpkYz0iaHR0cDovL3B1cmwub3JnL2RjL2VsZW1lbnRzLzEuMS8iCiAgIHht%0D%0AbG5zOmNjPSJodHRwOi8vY3JlYXRpdmVjb21tb25zLm9yZy9ucyMiCiAgIHhtbG5zOnJkZj0iaHR0%0D%0AcDovL3d3dy53My5vcmcvMTk5OS8wMi8yMi1yZGYtc3ludGF4LW5zIyIKICAgeG1sbnM6c3ZnPSJo%0D%0AdHRwOi8vd3d3LnczLm9yZy8yMDAwL3N2ZyIKICAgeG1sbnM9Imh0dHA6Ly93d3cudzMub3JnLzIw%0D%0AMDAvc3ZnIgogICB4bWxuczpzb2RpcG9kaT0iaHR0cDovL3NvZGlwb2RpLnNvdXJjZWZvcmdlLm5l%0D%0AdC9EVEQvc29kaXBvZGktMC5kdGQiCiAgIHhtbG5zOmlua3NjYXBlPSJodHRwOi8vd3d3Lmlua3Nj%0D%0AYXBlLm9yZy9uYW1lc3BhY2VzL2lua3NjYXBlIgogICB3aWR0aD0iNDMuOTY3MDUybW0iCiAgIGhl%0D%0AaWdodD0iNTguNDYyMzM3bW0iCiAgIHZpZXdCb3g9IjAgMCA0My45NjcwNTIgNTguNDYyMzM3Igog%0D%0AICB2ZXJzaW9uPSIxLjEiCiAgIGlkPSJzdmc4IgogICBpbmtzY2FwZTp2ZXJzaW9uPSIwLjkyLjMg%0D%0AKDI0MDU1NDYsIDIwMTgtMDMtMTEpIgogICBzb2RpcG9kaTpkb2NuYW1lPSJody1zdy1sYXllcnMu%0D%0Ac3ZnIgogICBpbmtzY2FwZTpleHBvcnQtZmlsZW5hbWU9Ii9ob21lL2pscC9SZXNlYXJjaC9qbHBy%0D%0AZXNlYXJjaC5naXRodWIuaW8vYXNzZXRzL2ltYWdlcy9ody1zdy1sYXllci13aXRoLWxvY2sucG5n%0D%0AIgogICBpbmtzY2FwZTpleHBvcnQteGRwaT0iMjAwLjA3MjM2IgogICBpbmtzY2FwZTpleHBvcnQt%0D%0AeWRwaT0iMjAwLjA3MjM2Ij4KICA8ZGVmcwogICAgIGlkPSJkZWZzMiI+CiAgICA8aW5rc2NhcGU6%0D%0AcGF0aC1lZmZlY3QKICAgICAgIGVmZmVjdD0iYnNwbGluZSIKICAgICAgIGlkPSJwYXRoLWVmZmVj%0D%0AdDkxMSIKICAgICAgIGlzX3Zpc2libGU9InRydWUiCiAgICAgICB3ZWlnaHQ9IjMzLjMzMzMzMyIK%0D%0AICAgICAgIHN0ZXBzPSIyIgogICAgICAgaGVscGVyX3NpemU9IjAiCiAgICAgICBhcHBseV9ub193%0D%0AZWlnaHQ9InRydWUiCiAgICAgICBhcHBseV93aXRoX3dlaWdodD0idHJ1ZSIKICAgICAgIG9ubHlf%0D%0Ac2VsZWN0ZWQ9ImZhbHNlIiAvPgogICAgPGlua3NjYXBlOnBhdGgtZWZmZWN0CiAgICAgICBlZmZl%0D%0AY3Q9ImJzcGxpbmUiCiAgICAgICBpZD0icGF0aC1lZmZlY3Q5MTEtOCIKICAgICAgIGlzX3Zpc2li%0D%0AbGU9InRydWUiCiAgICAgICB3ZWlnaHQ9IjMzLjMzMzMzMyIKICAgICAgIHN0ZXBzPSIyIgogICAg%0D%0AICAgaGVscGVyX3NpemU9IjAiCiAgICAgICBhcHBseV9ub193ZWlnaHQ9InRydWUiCiAgICAgICBh%0D%0AcHBseV93aXRoX3dlaWdodD0idHJ1ZSIKICAgICAgIG9ubHlfc2VsZWN0ZWQ9ImZhbHNlIiAvPgog%0D%0AICAgPGlua3NjYXBlOnBhdGgtZWZmZWN0CiAgICAgICBlZmZlY3Q9ImJzcGxpbmUiCiAgICAgICBp%0D%0AZD0icGF0aC1lZmZlY3Q5MTEtOC05IgogICAgICAgaXNfdmlzaWJsZT0idHJ1ZSIKICAgICAgIHdl%0D%0AaWdodD0iMzMuMzMzMzMzIgogICAgICAgc3RlcHM9IjIiCiAgICAgICBoZWxwZXJfc2l6ZT0iMCIK%0D%0AICAgICAgIGFwcGx5X25vX3dlaWdodD0idHJ1ZSIKICAgICAgIGFwcGx5X3dpdGhfd2VpZ2h0PSJ0%0D%0AcnVlIgogICAgICAgb25seV9zZWxlY3RlZD0iZmFsc2UiIC8+CiAgPC9kZWZzPgogIDxzb2RpcG9k%0D%0AaTpuYW1lZHZpZXcKICAgICBpZD0iYmFzZSIKICAgICBwYWdlY29sb3I9IiNmZmZmZmYiCiAgICAg%0D%0AYm9yZGVyY29sb3I9IiM2NjY2NjYiCiAgICAgYm9yZGVyb3BhY2l0eT0iMS4wIgogICAgIGlua3Nj%0D%0AYXBlOnBhZ2VvcGFjaXR5PSIwLjAiCiAgICAgaW5rc2NhcGU6cGFnZXNoYWRvdz0iMiIKICAgICBp%0D%0AbmtzY2FwZTp6b29tPSIxLjk3OTg5OSIKICAgICBpbmtzY2FwZTpjeD0iLTExOS43MTgzMiIKICAg%0D%0AICBpbmtzY2FwZTpjeT0iMTE2LjM2NzYxIgogICAgIGlua3NjYXBlOmRvY3VtZW50LXVuaXRzPSJt%0D%0AbSIKICAgICBpbmtzY2FwZTpjdXJyZW50LWxheWVyPSJsYXllcjEiCiAgICAgc2hvd2dyaWQ9ImZh%0D%0AbHNlIgogICAgIGZpdC1tYXJnaW4tdG9wPSIwIgogICAgIGZpdC1tYXJnaW4tbGVmdD0iMCIKICAg%0D%0AICBmaXQtbWFyZ2luLXJpZ2h0PSIwIgogICAgIGZpdC1tYXJnaW4tYm90dG9tPSIwIgogICAgIGlu%0D%0Aa3NjYXBlOndpbmRvdy13aWR0aD0iMTkyMCIKICAgICBpbmtzY2FwZTp3aW5kb3ctaGVpZ2h0PSIx%0D%0AMDI1IgogICAgIGlua3NjYXBlOndpbmRvdy14PSIwIgogICAgIGlua3NjYXBlOndpbmRvdy15PSIy%0D%0ANyIKICAgICBpbmtzY2FwZTp3aW5kb3ctbWF4aW1pemVkPSIxIiAvPgogIDxtZXRhZGF0YQogICAg%0D%0AIGlkPSJtZXRhZGF0YTUiPgogICAgPHJkZjpSREY+CiAgICAgIDxjYzpXb3JrCiAgICAgICAgIHJk%0D%0AZjphYm91dD0iIj4KICAgICAgICA8ZGM6Zm9ybWF0PmltYWdlL3N2Zyt4bWw8L2RjOmZvcm1hdD4K%0D%0AICAgICAgICA8ZGM6dHlwZQogICAgICAgICAgIHJkZjpyZXNvdXJjZT0iaHR0cDovL3B1cmwub3Jn%0D%0AL2RjL2RjbWl0eXBlL1N0aWxsSW1hZ2UiIC8+CiAgICAgICAgPGRjOnRpdGxlPjwvZGM6dGl0bGU+%0D%0ACiAgICAgIDwvY2M6V29yaz4KICAgIDwvcmRmOlJERj4KICA8L21ldGFkYXRhPgogIDxnCiAgICAg%0D%0AaW5rc2NhcGU6bGFiZWw9IkxheWVyIDEiCiAgICAgaW5rc2NhcGU6Z3JvdXBtb2RlPSJsYXllciIK%0D%0AICAgICBpZD0ibGF5ZXIxIgogICAgIHRyYW5zZm9ybT0idHJhbnNsYXRlKC00MS42NDQ4MTIsLTEy%0D%0ALjYzNDkwNCkiPgogICAgPHBhdGgKICAgICAgIGlkPSJwYXRoOTA5LTgiCiAgICAgICBzdHlsZT0i%0D%0AZmlsbDpub25lO3N0cm9rZTojMDAwMDAwO3N0cm9rZS13aWR0aDowLjY2NTAwMDAyO3N0cm9rZS1s%0D%0AaW5lY2FwOnJvdW5kO3N0cm9rZS1saW5lam9pbjptaXRlcjtzdHJva2UtbWl0ZXJsaW1pdDo0O3N0%0D%0Acm9rZS1kYXNoYXJyYXk6bm9uZTtzdHJva2Utb3BhY2l0eToxIgogICAgICAgaW5rc2NhcGU6cGF0%0D%0AaC1lZmZlY3Q9IiNwYXRoLWVmZmVjdDkxMS04IgogICAgICAgaW5rc2NhcGU6b3JpZ2luYWwtZD0i%0D%0AbSA0Ny4wNjUzOTEsNDYuMjkwMDI1IGMgLTEuMDUzMjc3LDEuMDYzMjM3IC0yLjEzNjY0MiwyLjE1%0D%0ANzEyMiAtMy4yMDQ3OTIsMy4yMzU5MTEgMS4xNzQ5OCwxLjMyNzQ4MiAyLjM1MDE4LDIuNjU1MTYg%0D%0AMy41MjUyNzEsMy45ODI2NiAtMC41MzQ0MjYsMC4zMzE4NjQgLTEuNjAyMzk2LDAuOTk1NjY2IC0x%0D%0ALjYwMjM5NiwwLjk5NTY2NiAwLDAgMS4wNjgxMTUsMC42NjM2NjEgMS42MDIzOTYsMC45OTU2NjYg%0D%0ALTEuMTc1MjQsMS4zMjc0MzcgLTIuMzUwMzMsMi42NTQ5OSAtMy41MjUyNzEsMy45ODI2NiAxLjA2%0D%0AODExNCwxLjA3ODUyMiAyLjE1MTY0NCwyLjE3MjU3MiAzLjIwNDc5MiwzLjIzNTkxMiIKICAgICAg%0D%0AIGQ9Im0gNDcuMDY1MzkxLDQ2LjI5MDAyNSBjIC0xLjA1MzE0MywxLjA2MzM2OSAtMi4xMzY1MDgs%0D%0AMi4xNTcyNTQgLTIuMDgzMTQ3LDMuMzYwMzEyIDAuMDUzMzYsMS4yMDMwNTggMS4yMjg1NjIsMi41%0D%0AMzA3MzUgMS41NDg5MjcsMy4zNjA1MDQgMC4zMjAzNjYsMC44Mjk3NjkgLTAuMjEzNTY1LDEuMTYx%0D%0ANTMyIC0wLjc0NzY5NywxLjQ5MzQyMSAwLjUzNDEzMiwwLjMzMTg4OSAxLjA2ODEwNCwwLjY2MzY3%0D%0AOCAwLjc0NzcwMSwxLjQ5MzQ1MyAtMC4zMjA0MDMsMC44Mjk3NzUgLTEuNDk1NDkzLDIuMTU3MzI4%0D%0AIC0xLjU0ODk2OSwzLjM2MDM1MyAtMC4wNTM0NywxLjIwMzAyNCAxLjAzMDA1NCwyLjI5NzA3NSAy%0D%0ALjA4MzE4NSwzLjM2MDQzMiIKICAgICAgIGlua3NjYXBlOmNvbm5lY3Rvci1jdXJ2YXR1cmU9IjAi%0D%0ACiAgICAgICBzb2RpcG9kaTpub2RldHlwZXM9ImNjY2NjY2MiIC8+CiAgICA8cGF0aAogICAgICAg%0D%0AaWQ9InBhdGg5MDktOC0yIgogICAgICAgc3R5bGU9ImZpbGw6bm9uZTtzdHJva2U6IzAwMDAwMDtz%0D%0AdHJva2Utd2lkdGg6MC42NjUwMDAwMjtzdHJva2UtbGluZWNhcDpyb3VuZDtzdHJva2UtbGluZWpv%0D%0AaW46bWl0ZXI7c3Ryb2tlLW1pdGVybGltaXQ6NDtzdHJva2UtZGFzaGFycmF5Om5vbmU7c3Ryb2tl%0D%0ALW9wYWNpdHk6MSIKICAgICAgIGlua3NjYXBlOnBhdGgtZWZmZWN0PSIjcGF0aC1lZmZlY3Q5MTEt%0D%0AOC05IgogICAgICAgaW5rc2NhcGU6b3JpZ2luYWwtZD0ibSA3Ny4wNzU3MTksMTMuMDQwNTY2IGMg%0D%0AMi40ODQ0NDMsMy43MzE4NjIgNS4wMzk4NTksNy41NzEyOTUgNy41NTkzODYsMTEuMzU3NzQ1IC0y%0D%0ALjQxODczOSw0LjY1OTMzNSAtNC44MzcxMiw5LjMxNzczOCAtNy4yNTY5OTIsMTMuOTc4NzY1IDEu%0D%0AMjYwNDgsMS4xNjQ5MjYgMy43Nzk2OTMsMy40OTQ2OTIgMy43Nzk2OTMsMy40OTQ2OTIgMCwwIC0y%0D%0ALjUxOTU0OCwyLjMyOTU0NSAtMy43Nzk2OTMsMy40OTQ2OSAyLjQxOTIyOSw0LjY1OTI1OSA0Ljgz%0D%0AODIyNSw5LjMxODg0NiA3LjI1Njk5MywxMy45Nzg3NjYgLTIuNTE5NDQ0LDMuNzg1NTA5IC01LjA3%0D%0ANTI0Nyw3LjYyNTUyMyAtNy41NTkzODcsMTEuMzU3NzQ4IgogICAgICAgZD0ibSA3Ny4wNzU3MTks%0D%0AMTMuMDQwNTY2IGMgMi40ODQwMTEsMy43MzIxNSA1LjAzOTQyNiw3LjU3MTU4MyA1LjA4OTk4Nywx%0D%0AMS43OTQzMDYgMC4wNTA1Niw0LjIyMjcyMiAtMi4zNjc4MjIsOC44ODExMjUgLTIuOTQ3NTk0LDEx%0D%0ALjc5NDI2NSAtMC41Nzk3NzMsMi45MTMxNCAwLjY3OTc5Niw0LjA3NzczNCAxLjkzOTY5NCw1LjI0%0D%0AMjYzMSAtMS4yNTk4OTgsMS4xNjQ4OTcgLTIuNTE5NTM4LDIuMzI5NTU2IC0xLjk0MDE2LDUuMjQx%0D%0AODM1IDAuNTc5Mzc5LDIuOTEyMjc5IDIuOTk4Mzc2LDcuNTcxODY1IDIuOTQ4MTY4LDExLjc5NDQ3%0D%0AOSAtMC4wNTAyMSw0LjIyMjYxNCAtMi42MDYwMSw4LjA2MjYyOCAtNS4wOTAwOTUsMTEuNzk0ODki%0D%0ACiAgICAgICBpbmtzY2FwZTpjb25uZWN0b3ItY3VydmF0dXJlPSIwIgogICAgICAgc29kaXBvZGk6%0D%0Abm9kZXR5cGVzPSJjY2NjY2NjIiAvPgogICAgPGcKICAgICAgIGlkPSJnOTEyIgogICAgICAgdHJh%0D%0AbnNmb3JtPSJ0cmFuc2xhdGUoLTM2Ljg1MjY3MSwzLjA2MzQyOTEpIj4KICAgICAgPHJlY3QKICAg%0D%0AICAgICAgeT0iNTEuMjc1ODU2IgogICAgICAgICB4PSI4NC40NDY0MjYiCiAgICAgICAgIGhlaWdo%0D%0AdD0iOC4zMTU0NzY0IgogICAgICAgICB3aWR0aD0iMjkuNDgyMTQzIgogICAgICAgICBpZD0icmVj%0D%0AdDgzOS05IgogICAgICAgICBzdHlsZT0iZmlsbDojODA0NDkyO2ZpbGwtb3BhY2l0eToxO3N0cm9r%0D%0AZTojMjMxZjIwO3N0cm9rZS13aWR0aDowLjI1Mzk5OTk4O3N0cm9rZS1taXRlcmxpbWl0OjQ7c3Ry%0D%0Ab2tlLWRhc2hhcnJheTpub25lO3N0cm9rZS1vcGFjaXR5OjEiIC8+CiAgICAgIDx0ZXh0CiAgICAg%0D%0AICAgIGlkPSJ0ZXh0ODE3IgogICAgICAgICB5PSI1Ni43OTYxMzEiCiAgICAgICAgIHg9IjkyLjAz%0D%0ANzIwMSIKICAgICAgICAgc3R5bGU9ImZvbnQtc3R5bGU6bm9ybWFsO2ZvbnQtdmFyaWFudDpub3Jt%0D%0AYWw7Zm9udC13ZWlnaHQ6bm9ybWFsO2ZvbnQtc3RyZXRjaDpub3JtYWw7Zm9udC1zaXplOjQuOTM4%0D%0AODg5MDNweDtsaW5lLWhlaWdodDoxO2ZvbnQtZmFtaWx5OnNhbnMtc2VyaWY7LWlua3NjYXBlLWZv%0D%0AbnQtc3BlY2lmaWNhdGlvbjonc2Fucy1zZXJpZiwgTm9ybWFsJztmb250LXZhcmlhbnQtbGlnYXR1%0D%0AcmVzOm5vcm1hbDtmb250LXZhcmlhbnQtY2Fwczpub3JtYWw7Zm9udC12YXJpYW50LW51bWVyaWM6%0D%0Abm9ybWFsO2ZvbnQtZmVhdHVyZS1zZXR0aW5nczpub3JtYWw7dGV4dC1hbGlnbjpzdGFydDtsZXR0%0D%0AZXItc3BhY2luZzowcHg7d29yZC1zcGFjaW5nOjBweDt3cml0aW5nLW1vZGU6bHItdGI7dGV4dC1h%0D%0AbmNob3I6c3RhcnQ7ZmlsbDojZmZmZmYyO2ZpbGwtb3BhY2l0eToxO3N0cm9rZTpub25lO3N0cm9r%0D%0AZS13aWR0aDowLjI2NDU4MzMyIgogICAgICAgICB4bWw6c3BhY2U9InByZXNlcnZlIj48dHNwYW4K%0D%0AICAgICAgICAgICBzdHlsZT0iZmlsbDojZmZmZmYyO2ZpbGwtb3BhY2l0eToxO3N0cm9rZS13aWR0%0D%0AaDowLjI2NDU4MzMyIgogICAgICAgICAgIHk9IjU2Ljc5NjEzMSIKICAgICAgICAgICB4PSI5Mi4w%0D%0AMzcyMDEiCiAgICAgICAgICAgaWQ9InRzcGFuODE1IgogICAgICAgICAgIHNvZGlwb2RpOnJvbGU9%0D%0AImxpbmUiPsK1QXJjaDwvdHNwYW4+PC90ZXh0PgogICAgPC9nPgogICAgPGcKICAgICAgIGlkPSJn%0D%0AODk3IgogICAgICAgdHJhbnNmb3JtPSJ0cmFuc2xhdGUoLTM3LjgyODg2NywwLjE4ODk4ODEpIj4K%0D%0AICAgICAgPHJlY3QKICAgICAgICAgeT0iMTIuNTcyOTE2IgogICAgICAgICB4PSI4NS40MjI2MjMi%0D%0ACiAgICAgICAgIGhlaWdodD0iOC4zMTU0NzY0IgogICAgICAgICB3aWR0aD0iMjkuNDgyMTQzIgog%0D%0AICAgICAgICBpZD0icmVjdDgzOSIKICAgICAgICAgc3R5bGU9ImZpbGw6I2RjNmU2MztmaWxsLW9w%0D%0AYWNpdHk6MTtzdHJva2U6IzIzMWYyMDtzdHJva2Utd2lkdGg6MC4yNTM5OTk5ODtzdHJva2UtbWl0%0D%0AZXJsaW1pdDo0O3N0cm9rZS1kYXNoYXJyYXk6bm9uZTtzdHJva2Utb3BhY2l0eToxIiAvPgogICAg%0D%0AICA8dGV4dAogICAgICAgICBpZD0idGV4dDgyMSIKICAgICAgICAgeT0iMTguMDkzMTg5IgogICAg%0D%0AICAgICB4PSI4Ni41NTc2MzIiCiAgICAgICAgIHN0eWxlPSJmb250LXN0eWxlOm5vcm1hbDtmb250%0D%0ALXZhcmlhbnQ6bm9ybWFsO2ZvbnQtd2VpZ2h0Om5vcm1hbDtmb250LXN0cmV0Y2g6bm9ybWFsO2Zv%0D%0AbnQtc2l6ZTo0LjkzODg4OTAzcHg7bGluZS1oZWlnaHQ6MTtmb250LWZhbWlseTpzYW5zLXNlcmlm%0D%0AOy1pbmtzY2FwZS1mb250LXNwZWNpZmljYXRpb246J3NhbnMtc2VyaWYsIE5vcm1hbCc7Zm9udC12%0D%0AYXJpYW50LWxpZ2F0dXJlczpub3JtYWw7Zm9udC12YXJpYW50LWNhcHM6bm9ybWFsO2ZvbnQtdmFy%0D%0AaWFudC1udW1lcmljOm5vcm1hbDtmb250LWZlYXR1cmUtc2V0dGluZ3M6bm9ybWFsO3RleHQtYWxp%0D%0AZ246c3RhcnQ7bGV0dGVyLXNwYWNpbmc6MHB4O3dvcmQtc3BhY2luZzowcHg7d3JpdGluZy1tb2Rl%0D%0AOmxyLXRiO3RleHQtYW5jaG9yOnN0YXJ0O2ZpbGw6I2ZmZmZmMjtmaWxsLW9wYWNpdHk6MTtzdHJv%0D%0Aa2U6bm9uZTtzdHJva2Utd2lkdGg6MC4yNjQ1ODMzMiIKICAgICAgICAgeG1sOnNwYWNlPSJwcmVz%0D%0AZXJ2ZSI+PHRzcGFuCiAgICAgICAgICAgc3R5bGU9ImZpbGw6I2ZmZmZmMjtmaWxsLW9wYWNpdHk6%0D%0AMTtzdHJva2Utd2lkdGg6MC4yNjQ1ODMzMiIKICAgICAgICAgICB5PSIxOC4wOTMxODkiCiAgICAg%0D%0AICAgICAgeD0iODYuNTU3NjMyIgogICAgICAgICAgIGlkPSJ0c3BhbjgxOSIKICAgICAgICAgICBz%0D%0Ab2RpcG9kaTpyb2xlPSJsaW5lIj5BcHBsaWNhdGlvbjwvdHNwYW4+PC90ZXh0PgogICAgPC9nPgog%0D%0AICAgPGcKICAgICAgIGlkPSJnOTAyIgogICAgICAgdHJhbnNmb3JtPSJ0cmFuc2xhdGUoLTM2Ljcz%0D%0AMzAyNywtMi4zMTY1MDUxKSI+CiAgICAgIDxyZWN0CiAgICAgICAgIHk9IjIzLjM5Mzg4NyIKICAg%0D%0AICAgICAgeD0iODQuMzI2NzgyIgogICAgICAgICBoZWlnaHQ9IjguMzE1NDc2NCIKICAgICAgICAg%0D%0Ad2lkdGg9IjI5LjQ4MjE0MyIKICAgICAgICAgaWQ9InJlY3Q4MzktMCIKICAgICAgICAgc3R5bGU9%0D%0AImZpbGw6IzdiNjgyYztmaWxsLW9wYWNpdHk6MTtzdHJva2U6IzIzMWYyMDtzdHJva2Utd2lkdGg6%0D%0AMC4yNTM5OTk5ODtzdHJva2UtbWl0ZXJsaW1pdDo0O3N0cm9rZS1kYXNoYXJyYXk6bm9uZTtzdHJv%0D%0Aa2Utb3BhY2l0eToxIiAvPgogICAgICA8dGV4dAogICAgICAgICBpZD0idGV4dDgyNSIKICAgICAg%0D%0AICAgeT0iMjkuMzkyODU3IgogICAgICAgICB4PSI4OC42MzU0MTQiCiAgICAgICAgIHN0eWxlPSJm%0D%0Ab250LXN0eWxlOm5vcm1hbDtmb250LXZhcmlhbnQ6bm9ybWFsO2ZvbnQtd2VpZ2h0Om5vcm1hbDtm%0D%0Ab250LXN0cmV0Y2g6bm9ybWFsO2ZvbnQtc2l6ZTo0LjkzODg4OTAzcHg7bGluZS1oZWlnaHQ6MTtm%0D%0Ab250LWZhbWlseTpzYW5zLXNlcmlmOy1pbmtzY2FwZS1mb250LXNwZWNpZmljYXRpb246J3NhbnMt%0D%0Ac2VyaWYsIE5vcm1hbCc7Zm9udC12YXJpYW50LWxpZ2F0dXJlczpub3JtYWw7Zm9udC12YXJpYW50%0D%0ALWNhcHM6bm9ybWFsO2ZvbnQtdmFyaWFudC1udW1lcmljOm5vcm1hbDtmb250LWZlYXR1cmUtc2V0%0D%0AdGluZ3M6bm9ybWFsO3RleHQtYWxpZ246c3RhcnQ7bGV0dGVyLXNwYWNpbmc6MHB4O3dvcmQtc3Bh%0D%0AY2luZzowcHg7d3JpdGluZy1tb2RlOmxyLXRiO3RleHQtYW5jaG9yOnN0YXJ0O2ZpbGw6I2ZmZmZm%0D%0AMjtmaWxsLW9wYWNpdHk6MTtzdHJva2U6bm9uZTtzdHJva2Utd2lkdGg6MC4yNjQ1ODMzMiIKICAg%0D%0AICAgICAgeG1sOnNwYWNlPSJwcmVzZXJ2ZSI+PHRzcGFuCiAgICAgICAgICAgc3R5bGU9ImZpbGw6%0D%0AI2ZmZmZmMjtmaWxsLW9wYWNpdHk6MTtzdHJva2Utd2lkdGg6MC4yNjQ1ODMzMiIKICAgICAgICAg%0D%0AICB5PSIyOS4zOTI4NTciCiAgICAgICAgICAgeD0iODguNjM1NDE0IgogICAgICAgICAgIGlkPSJ0%0D%0Ac3BhbjgyMyIKICAgICAgICAgICBzb2RpcG9kaTpyb2xlPSJsaW5lIj5SdW50aW1lPC90c3Bhbj48%0D%0AL3RleHQ+CiAgICA8L2c+CiAgICA8ZwogICAgICAgaWQ9Imc5MDciCiAgICAgICB0cmFuc2Zvcm09%0D%0AInRyYW5zbGF0ZSgtMzYuOTg3MiwtMTMuOTQ1NDkzKSI+CiAgICAgIDxyZWN0CiAgICAgICAgIHk9%0D%0AIjQzLjMzODM1MiIKICAgICAgICAgeD0iODQuNTgwOTU2IgogICAgICAgICBoZWlnaHQ9IjguMzE1%0D%0ANDc2NCIKICAgICAgICAgd2lkdGg9IjI5LjQ4MjE0MyIKICAgICAgICAgaWQ9InJlY3Q4MzktMiIK%0D%0AICAgICAgICAgc3R5bGU9ImZpbGw6IzU0OTY2MztmaWxsLW9wYWNpdHk6MTtzdHJva2U6IzIzMWYy%0D%0AMDtzdHJva2Utd2lkdGg6MC4yNTM5OTk5ODtzdHJva2UtbWl0ZXJsaW1pdDo0O3N0cm9rZS1kYXNo%0D%0AYXJyYXk6bm9uZTtzdHJva2Utb3BhY2l0eToxIiAvPgogICAgICA8dGV4dAogICAgICAgICBpZD0i%0D%0AdGV4dDgyOSIKICAgICAgICAgeT0iNDguODU4NjI3IgogICAgICAgICB4PSI4OC4wNjg0NTEiCiAg%0D%0AICAgICAgIHN0eWxlPSJmb250LXN0eWxlOm5vcm1hbDtmb250LXZhcmlhbnQ6bm9ybWFsO2ZvbnQt%0D%0Ad2VpZ2h0Om5vcm1hbDtmb250LXN0cmV0Y2g6bm9ybWFsO2ZvbnQtc2l6ZTo0LjkzODg4OTAzcHg7%0D%0AbGluZS1oZWlnaHQ6MTtmb250LWZhbWlseTpzYW5zLXNlcmlmOy1pbmtzY2FwZS1mb250LXNwZWNp%0D%0AZmljYXRpb246J3NhbnMtc2VyaWYsIE5vcm1hbCc7Zm9udC12YXJpYW50LWxpZ2F0dXJlczpub3Jt%0D%0AYWw7Zm9udC12YXJpYW50LWNhcHM6bm9ybWFsO2ZvbnQtdmFyaWFudC1udW1lcmljOm5vcm1hbDtm%0D%0Ab250LWZlYXR1cmUtc2V0dGluZ3M6bm9ybWFsO3RleHQtYWxpZ246c3RhcnQ7bGV0dGVyLXNwYWNp%0D%0Abmc6MHB4O3dvcmQtc3BhY2luZzowcHg7d3JpdGluZy1tb2RlOmxyLXRiO3RleHQtYW5jaG9yOnN0%0D%0AYXJ0O2ZpbGw6I2ZmZmZmMjtmaWxsLW9wYWNpdHk6MTtzdHJva2U6bm9uZTtzdHJva2Utd2lkdGg6%0D%0AMC4yNjQ1ODMzMiIKICAgICAgICAgeG1sOnNwYWNlPSJwcmVzZXJ2ZSI+PHRzcGFuCiAgICAgICAg%0D%0AICAgc3R5bGU9ImZpbGw6I2ZmZmZmMjtmaWxsLW9wYWNpdHk6MTtzdHJva2Utd2lkdGg6MC4yNjQ1%0D%0AODMzMiIKICAgICAgICAgICB5PSI0OC44NTg2MjciCiAgICAgICAgICAgeD0iODguMDY4NDUxIgog%0D%0AICAgICAgICAgIGlkPSJ0c3BhbjgyNyIKICAgICAgICAgICBzb2RpcG9kaTpyb2xlPSJsaW5lIj5D%0D%0Ab21waWxlcjwvdHNwYW4+PC90ZXh0PgogICAgPC9nPgogICAgPGcKICAgICAgIGlkPSJnOTE3Igog%0D%0AICAgICAgdHJhbnNmb3JtPSJ0cmFuc2xhdGUoLTM2Ljc5MjQwNiwtMjEuMDY5NzQyKSI+CiAgICAg%0D%0AIDxyZWN0CiAgICAgICAgIHk9IjY3LjA5MzU1MiIKICAgICAgICAgeD0iODQuMzg2MTYyIgogICAg%0D%0AICAgICBoZWlnaHQ9IjguMzE1NDc2NCIKICAgICAgICAgd2lkdGg9IjI5LjQ4MjE0MyIKICAgICAg%0D%0AICAgaWQ9InJlY3Q4MzktNCIKICAgICAgICAgc3R5bGU9ImZpbGw6IzI3NmU2MztmaWxsLW9wYWNp%0D%0AdHk6MTtzdHJva2U6IzIzMWYyMDtzdHJva2Utd2lkdGg6MC4yNTM5OTk5ODtzdHJva2UtbWl0ZXJs%0D%0AaW1pdDo0O3N0cm9rZS1kYXNoYXJyYXk6bm9uZTtzdHJva2Utb3BhY2l0eToxIiAvPgogICAgICA8%0D%0AdGV4dAogICAgICAgICBpZD0idGV4dDgzMyIKICAgICAgICAgeT0iNzMuMDQ5MTEiCiAgICAgICAg%0D%0AIHg9Ijk0Ljg3MjAyNSIKICAgICAgICAgc3R5bGU9ImZvbnQtc3R5bGU6bm9ybWFsO2ZvbnQtdmFy%0D%0AaWFudDpub3JtYWw7Zm9udC13ZWlnaHQ6bm9ybWFsO2ZvbnQtc3RyZXRjaDpub3JtYWw7Zm9udC1z%0D%0AaXplOjQuOTM4ODg5MDNweDtsaW5lLWhlaWdodDoxO2ZvbnQtZmFtaWx5OnNhbnMtc2VyaWY7LWlu%0D%0Aa3NjYXBlLWZvbnQtc3BlY2lmaWNhdGlvbjonc2Fucy1zZXJpZiwgTm9ybWFsJztmb250LXZhcmlh%0D%0AbnQtbGlnYXR1cmVzOm5vcm1hbDtmb250LXZhcmlhbnQtY2Fwczpub3JtYWw7Zm9udC12YXJpYW50%0D%0ALW51bWVyaWM6bm9ybWFsO2ZvbnQtZmVhdHVyZS1zZXR0aW5nczpub3JtYWw7dGV4dC1hbGlnbjpz%0D%0AdGFydDtsZXR0ZXItc3BhY2luZzowcHg7d29yZC1zcGFjaW5nOjBweDt3cml0aW5nLW1vZGU6bHIt%0D%0AdGI7dGV4dC1hbmNob3I6c3RhcnQ7ZmlsbDojZmZmZmYyO2ZpbGwtb3BhY2l0eToxO3N0cm9rZTpu%0D%0Ab25lO3N0cm9rZS13aWR0aDowLjI2NDU4MzMyIgogICAgICAgICB4bWw6c3BhY2U9InByZXNlcnZl%0D%0AIj48dHNwYW4KICAgICAgICAgICBzdHlsZT0iZmlsbDojZmZmZmYyO2ZpbGwtb3BhY2l0eToxO3N0%0D%0Acm9rZS13aWR0aDowLjI2NDU4MzMyIgogICAgICAgICAgIHk9IjczLjA0OTExIgogICAgICAgICAg%0D%0AIHg9Ijk0Ljg3MjAyNSIKICAgICAgICAgICBpZD0idHNwYW44MzEiCiAgICAgICAgICAgc29kaXBv%0D%0AZGk6cm9sZT0ibGluZSI+SVNBPC90c3Bhbj48L3RleHQ+CiAgICA8L2c+CiAgICA8ZwogICAgICAg%0D%0AaWQ9Imc5MjIiCiAgICAgICB0cmFuc2Zvcm09InRyYW5zbGF0ZSgtMzkuMTc4MDU3LC0xMy4wODg4%0D%0AMzEpIj4KICAgICAgPHJlY3QKICAgICAgICAgeT0iNzUuNzQzNTkxIgogICAgICAgICB4PSI4Ni43%0D%0ANzE4MTIiCiAgICAgICAgIGhlaWdodD0iOC4zMTU0NzY0IgogICAgICAgICB3aWR0aD0iMjkuNDgy%0D%0AMTQzIgogICAgICAgICBpZD0icmVjdDgzOS00LTMiCiAgICAgICAgIHN0eWxlPSJmaWxsOiMyN2I0%0D%0ANjM7ZmlsbC1vcGFjaXR5OjE7c3Ryb2tlOiMyMzFmMjA7c3Ryb2tlLXdpZHRoOjAuMjUzOTk5OTg7%0D%0Ac3Ryb2tlLW1pdGVybGltaXQ6NDtzdHJva2UtZGFzaGFycmF5Om5vbmU7c3Ryb2tlLW9wYWNpdHk6%0D%0AMSIgLz4KICAgICAgPHRleHQKICAgICAgICAgaWQ9InRleHQ4MzciCiAgICAgICAgIHk9IjgxLjc0%0D%0AMjU2MSIKICAgICAgICAgeD0iOTEuNjU5MjI1IgogICAgICAgICBzdHlsZT0iZm9udC1zdHlsZTpu%0D%0Ab3JtYWw7Zm9udC12YXJpYW50Om5vcm1hbDtmb250LXdlaWdodDpub3JtYWw7Zm9udC1zdHJldGNo%0D%0AOm5vcm1hbDtmb250LXNpemU6NC45Mzg4ODkwM3B4O2xpbmUtaGVpZ2h0OjE7Zm9udC1mYW1pbHk6%0D%0Ac2Fucy1zZXJpZjstaW5rc2NhcGUtZm9udC1zcGVjaWZpY2F0aW9uOidzYW5zLXNlcmlmLCBOb3Jt%0D%0AYWwnO2ZvbnQtdmFyaWFudC1saWdhdHVyZXM6bm9ybWFsO2ZvbnQtdmFyaWFudC1jYXBzOm5vcm1h%0D%0AbDtmb250LXZhcmlhbnQtbnVtZXJpYzpub3JtYWw7Zm9udC1mZWF0dXJlLXNldHRpbmdzOm5vcm1h%0D%0AbDt0ZXh0LWFsaWduOnN0YXJ0O2xldHRlci1zcGFjaW5nOjBweDt3b3JkLXNwYWNpbmc6MHB4O3dy%0D%0AaXRpbmctbW9kZTpsci10Yjt0ZXh0LWFuY2hvcjpzdGFydDtmaWxsOiNmZmZmZjI7ZmlsbC1vcGFj%0D%0AaXR5OjE7c3Ryb2tlOm5vbmU7c3Ryb2tlLXdpZHRoOjAuMjY0NTgzMzIiCiAgICAgICAgIHhtbDpz%0D%0AcGFjZT0icHJlc2VydmUiPjx0c3BhbgogICAgICAgICAgIHN0eWxlPSJmaWxsOiNmZmZmZjI7Zmls%0D%0AbC1vcGFjaXR5OjE7c3Ryb2tlLXdpZHRoOjAuMjY0NTgzMzIiCiAgICAgICAgICAgeT0iODEuNzQy%0D%0ANTYxIgogICAgICAgICAgIHg9IjkxLjY1OTIyNSIKICAgICAgICAgICBpZD0idHNwYW44MzUiCiAg%0D%0AICAgICAgICAgc29kaXBvZGk6cm9sZT0ibGluZSI+RGV2aWNlczwvdHNwYW4+PC90ZXh0PgogICAg%0D%0APC9nPgogICAgPGcKICAgICAgIGlkPSJnOTE3LTEiCiAgICAgICB0cmFuc2Zvcm09InRyYW5zbGF0%0D%0AZSgtMzYuNzkyNDA2LC0yOS4zODUyMTcpIj4KICAgICAgPHJlY3QKICAgICAgICAgeT0iNjcuMDkz%0D%0ANTUyIgogICAgICAgICB4PSI4NC4zODYxNjIiCiAgICAgICAgIGhlaWdodD0iOC4zMTU0NzY0Igog%0D%0AICAgICAgICB3aWR0aD0iMjkuNDgyMTQzIgogICAgICAgICBpZD0icmVjdDgzOS00LTUiCiAgICAg%0D%0AICAgIHN0eWxlPSJmaWxsOiNiMTNmNzA7ZmlsbC1vcGFjaXR5OjE7c3Ryb2tlOiMyMzFmMjA7c3Ry%0D%0Ab2tlLXdpZHRoOjAuMjUzOTk5OTg7c3Ryb2tlLW1pdGVybGltaXQ6NDtzdHJva2UtZGFzaGFycmF5%0D%0AOm5vbmU7c3Ryb2tlLW9wYWNpdHk6MSIgLz4KICAgICAgPHRleHQKICAgICAgICAgaWQ9InRleHQ4%0D%0AMzMtOSIKICAgICAgICAgeT0iNzMuMDkyNTIyIgogICAgICAgICB4PSI5MS4zNDk5MyIKICAgICAg%0D%0AICAgc3R5bGU9ImZvbnQtc3R5bGU6bm9ybWFsO2ZvbnQtdmFyaWFudDpub3JtYWw7Zm9udC13ZWln%0D%0AaHQ6bm9ybWFsO2ZvbnQtc3RyZXRjaDpub3JtYWw7Zm9udC1zaXplOjQuOTM4ODg5MDNweDtsaW5l%0D%0ALWhlaWdodDoxO2ZvbnQtZmFtaWx5OnNhbnMtc2VyaWY7LWlua3NjYXBlLWZvbnQtc3BlY2lmaWNh%0D%0AdGlvbjonc2Fucy1zZXJpZiwgTm9ybWFsJztmb250LXZhcmlhbnQtbGlnYXR1cmVzOm5vcm1hbDtm%0D%0Ab250LXZhcmlhbnQtY2Fwczpub3JtYWw7Zm9udC12YXJpYW50LW51bWVyaWM6bm9ybWFsO2ZvbnQt%0D%0AZmVhdHVyZS1zZXR0aW5nczpub3JtYWw7dGV4dC1hbGlnbjpzdGFydDtsZXR0ZXItc3BhY2luZzow%0D%0AcHg7d29yZC1zcGFjaW5nOjBweDt3cml0aW5nLW1vZGU6bHItdGI7dGV4dC1hbmNob3I6c3RhcnQ7%0D%0AZmlsbDojZmZmZmYyO2ZpbGwtb3BhY2l0eToxO3N0cm9rZTpub25lO3N0cm9rZS13aWR0aDowLjI2%0D%0ANDU4MzMyIgogICAgICAgICB4bWw6c3BhY2U9InByZXNlcnZlIj48dHNwYW4KICAgICAgICAgICBz%0D%0AdHlsZT0iZmlsbDojZmZmZmYyO2ZpbGwtb3BhY2l0eToxO3N0cm9rZS13aWR0aDowLjI2NDU4MzMy%0D%0AIgogICAgICAgICAgIHk9IjczLjA5MjUyMiIKICAgICAgICAgICB4PSI5MS4zNDk5MyIKICAgICAg%0D%0AICAgICBpZD0idHNwYW44MzEtNCIKICAgICAgICAgICBzb2RpcG9kaTpyb2xlPSJsaW5lIj5LZXJu%0D%0AZWw8L3RzcGFuPjwvdGV4dD4KICAgIDwvZz4KICAgIDx0ZXh0CiAgICAgICB4bWw6c3BhY2U9InBy%0D%0AZXNlcnZlIgogICAgICAgc3R5bGU9ImZvbnQtc3R5bGU6bm9ybWFsO2ZvbnQtdmFyaWFudDpub3Jt%0D%0AYWw7Zm9udC13ZWlnaHQ6bm9ybWFsO2ZvbnQtc3RyZXRjaDpub3JtYWw7Zm9udC1zaXplOjIuODIy%0D%0AMjIyMjNweDtsaW5lLWhlaWdodDoxO2ZvbnQtZmFtaWx5OnNhbnMtc2VyaWY7LWlua3NjYXBlLWZv%0D%0AbnQtc3BlY2lmaWNhdGlvbjonc2Fucy1zZXJpZiwgTm9ybWFsJztmb250LXZhcmlhbnQtbGlnYXR1%0D%0AcmVzOm5vcm1hbDtmb250LXZhcmlhbnQtY2Fwczpub3JtYWw7Zm9udC12YXJpYW50LW51bWVyaWM6%0D%0Abm9ybWFsO2ZvbnQtZmVhdHVyZS1zZXR0aW5nczpub3JtYWw7dGV4dC1hbGlnbjpzdGFydDtsZXR0%0D%0AZXItc3BhY2luZzowcHg7d29yZC1zcGFjaW5nOjBweDt3cml0aW5nLW1vZGU6bHItdGI7dGV4dC1h%0D%0AbmNob3I6c3RhcnQ7ZmlsbDojMDAwMDAwO2ZpbGwtb3BhY2l0eToxO3N0cm9rZTpub25lO3N0cm9r%0D%0AZS13aWR0aDowLjI2NDU4MzMyIgogICAgICAgeD0iLTcxLjI1NTcxNCIKICAgICAgIHk9IjQzLjc4%0D%0AOTA0IgogICAgICAgaWQ9InRleHQ4NDUiCiAgICAgICB0cmFuc2Zvcm09InJvdGF0ZSgtOTApIj48%0D%0AdHNwYW4KICAgICAgICAgc29kaXBvZGk6cm9sZT0ibGluZSIKICAgICAgICAgaWQ9InRzcGFuODQz%0D%0AIgogICAgICAgICB4PSItNzEuMjU1NzE0IgogICAgICAgICB5PSI0My43ODkwNCIKICAgICAgICAg%0D%0Ac3R5bGU9InN0cm9rZS13aWR0aDowLjI2NDU4MzMyIj5DdXJyZW50IHNpbXVsYXRpb24gZG9tYWlu%0D%0APC90c3Bhbj48L3RleHQ+CiAgICA8dGV4dAogICAgICAgeG1sOnNwYWNlPSJwcmVzZXJ2ZSIKICAg%0D%0AICAgIHN0eWxlPSJmb250LXN0eWxlOm5vcm1hbDtmb250LXZhcmlhbnQ6bm9ybWFsO2ZvbnQtd2Vp%0D%0AZ2h0Om5vcm1hbDtmb250LXN0cmV0Y2g6bm9ybWFsO2ZvbnQtc2l6ZToyLjgyMjIyMjIzcHg7bGlu%0D%0AZS1oZWlnaHQ6MTtmb250LWZhbWlseTpzYW5zLXNlcmlmOy1pbmtzY2FwZS1mb250LXNwZWNpZmlj%0D%0AYXRpb246J3NhbnMtc2VyaWYsIE5vcm1hbCc7Zm9udC12YXJpYW50LWxpZ2F0dXJlczpub3JtYWw7%0D%0AZm9udC12YXJpYW50LWNhcHM6bm9ybWFsO2ZvbnQtdmFyaWFudC1udW1lcmljOm5vcm1hbDtmb250%0D%0ALWZlYXR1cmUtc2V0dGluZ3M6bm9ybWFsO3RleHQtYWxpZ246c3RhcnQ7bGV0dGVyLXNwYWNpbmc6%0D%0AMHB4O3dvcmQtc3BhY2luZzowcHg7d3JpdGluZy1tb2RlOmxyLXRiO3RleHQtYW5jaG9yOnN0YXJ0%0D%0AO2ZpbGw6IzAwMDAwMDtmaWxsLW9wYWNpdHk6MTtzdHJva2U6bm9uZTtzdHJva2Utd2lkdGg6MC4y%0D%0ANjQ1ODMzMiIKICAgICAgIHg9IjQxLjkxNTE3NiIKICAgICAgIHk9Ii04My40Njc2MzYiCiAgICAg%0D%0AICBpZD0idGV4dDg0OSIKICAgICAgIHRyYW5zZm9ybT0icm90YXRlKDkwKSI+PHRzcGFuCiAgICAg%0D%0AICAgIHNvZGlwb2RpOnJvbGU9ImxpbmUiCiAgICAgICAgIGlkPSJ0c3Bhbjg0NyIKICAgICAgICAg%0D%0AeD0iNDEuOTE1MTc2IgogICAgICAgICB5PSItODMuNDY3NjM2IgogICAgICAgICBzdHlsZT0iZm9u%0D%0AdC1zdHlsZTpub3JtYWw7Zm9udC12YXJpYW50Om5vcm1hbDtmb250LXdlaWdodDpub3JtYWw7Zm9u%0D%0AdC1zdHJldGNoOm5vcm1hbDtmb250LXNpemU6Mi44MjIyMjIyM3B4O2ZvbnQtZmFtaWx5OnNhbnMt%0D%0Ac2VyaWY7LWlua3NjYXBlLWZvbnQtc3BlY2lmaWNhdGlvbjonc2Fucy1zZXJpZiwgTm9ybWFsJztm%0D%0Ab250LXZhcmlhbnQtbGlnYXR1cmVzOm5vcm1hbDtmb250LXZhcmlhbnQtY2Fwczpub3JtYWw7Zm9u%0D%0AdC12YXJpYW50LW51bWVyaWM6bm9ybWFsO2ZvbnQtZmVhdHVyZS1zZXR0aW5nczpub3JtYWw7dGV4%0D%0AdC1hbGlnbjpjZW50ZXI7d3JpdGluZy1tb2RlOmxyLXRiO3RleHQtYW5jaG9yOm1pZGRsZTtzdHJv%0D%0Aa2Utd2lkdGg6MC4yNjQ1ODMzMiI+RG9tYWluIG9mIGNvbXB1dGVyIHN5c3RlbXMgcmVzZWFyY2g8%0D%0AL3RzcGFuPjx0c3BhbgogICAgICAgICBzb2RpcG9kaTpyb2xlPSJsaW5lIgogICAgICAgICB4PSI0%0D%0AMS45MTUxNzYiCiAgICAgICAgIHk9Ii04MC42NDU0MTYiCiAgICAgICAgIHN0eWxlPSJmb250LXN0%0D%0AeWxlOm5vcm1hbDtmb250LXZhcmlhbnQ6bm9ybWFsO2ZvbnQtd2VpZ2h0Om5vcm1hbDtmb250LXN0%0D%0AcmV0Y2g6bm9ybWFsO2ZvbnQtc2l6ZToyLjgyMjIyMjIzcHg7Zm9udC1mYW1pbHk6c2Fucy1zZXJp%0D%0AZjstaW5rc2NhcGUtZm9udC1zcGVjaWZpY2F0aW9uOidzYW5zLXNlcmlmLCBOb3JtYWwnO2ZvbnQt%0D%0AdmFyaWFudC1saWdhdHVyZXM6bm9ybWFsO2ZvbnQtdmFyaWFudC1jYXBzOm5vcm1hbDtmb250LXZh%0D%0AcmlhbnQtbnVtZXJpYzpub3JtYWw7Zm9udC1mZWF0dXJlLXNldHRpbmdzOm5vcm1hbDt0ZXh0LWFs%0D%0AaWduOmNlbnRlcjt3cml0aW5nLW1vZGU6bHItdGI7dGV4dC1hbmNob3I6bWlkZGxlO3N0cm9rZS13%0D%0AaWR0aDowLjI2NDU4MzMyIgogICAgICAgICBpZD0idHNwYW44NTIiIC8+PC90ZXh0PgogIDwvZz4K%0D%0APC9zdmc+Cg==">
            <a:extLst>
              <a:ext uri="{FF2B5EF4-FFF2-40B4-BE49-F238E27FC236}">
                <a16:creationId xmlns:a16="http://schemas.microsoft.com/office/drawing/2014/main" id="{5CCCE1D0-18C1-A2D3-2B5C-D235FDAD5354}"/>
              </a:ext>
            </a:extLst>
          </p:cNvPr>
          <p:cNvSpPr>
            <a:spLocks noChangeAspect="1" noChangeArrowheads="1"/>
          </p:cNvSpPr>
          <p:nvPr/>
        </p:nvSpPr>
        <p:spPr bwMode="auto">
          <a:xfrm>
            <a:off x="5909448" y="3066649"/>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914400"/>
            <a:endParaRPr lang="en-US" sz="1050">
              <a:solidFill>
                <a:srgbClr val="4F81BD"/>
              </a:solidFill>
              <a:ea typeface="ＭＳ Ｐゴシック" panose="020B0600070205080204" pitchFamily="34" charset="-128"/>
              <a:cs typeface="+mn-cs"/>
            </a:endParaRPr>
          </a:p>
        </p:txBody>
      </p:sp>
      <p:pic>
        <p:nvPicPr>
          <p:cNvPr id="8" name="Picture 7" descr="A close up of a sign&#10;&#10;Description automatically generated">
            <a:extLst>
              <a:ext uri="{FF2B5EF4-FFF2-40B4-BE49-F238E27FC236}">
                <a16:creationId xmlns:a16="http://schemas.microsoft.com/office/drawing/2014/main" id="{292CF76D-7D70-5296-B589-6F3E595B3D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1" y="1716731"/>
            <a:ext cx="2268607" cy="3016066"/>
          </a:xfrm>
          <a:prstGeom prst="rect">
            <a:avLst/>
          </a:prstGeom>
        </p:spPr>
      </p:pic>
      <p:sp>
        <p:nvSpPr>
          <p:cNvPr id="9" name="Arrow: Curved Up 8">
            <a:extLst>
              <a:ext uri="{FF2B5EF4-FFF2-40B4-BE49-F238E27FC236}">
                <a16:creationId xmlns:a16="http://schemas.microsoft.com/office/drawing/2014/main" id="{F27D6E53-38C7-20D3-2F30-FC9358AC394F}"/>
              </a:ext>
            </a:extLst>
          </p:cNvPr>
          <p:cNvSpPr/>
          <p:nvPr/>
        </p:nvSpPr>
        <p:spPr>
          <a:xfrm rot="17118056">
            <a:off x="8363861" y="4428003"/>
            <a:ext cx="956732" cy="40285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050" dirty="0">
              <a:solidFill>
                <a:prstClr val="black"/>
              </a:solidFill>
              <a:latin typeface="Tahoma"/>
            </a:endParaRPr>
          </a:p>
        </p:txBody>
      </p:sp>
    </p:spTree>
    <p:extLst>
      <p:ext uri="{BB962C8B-B14F-4D97-AF65-F5344CB8AC3E}">
        <p14:creationId xmlns:p14="http://schemas.microsoft.com/office/powerpoint/2010/main" val="348323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2B673-42CC-7C75-256C-6767801CDDAA}"/>
              </a:ext>
            </a:extLst>
          </p:cNvPr>
          <p:cNvSpPr>
            <a:spLocks noGrp="1"/>
          </p:cNvSpPr>
          <p:nvPr>
            <p:ph type="title"/>
          </p:nvPr>
        </p:nvSpPr>
        <p:spPr/>
        <p:txBody>
          <a:bodyPr/>
          <a:lstStyle/>
          <a:p>
            <a:r>
              <a:rPr lang="en-US" dirty="0"/>
              <a:t>gem5’s Goals (Cont.)</a:t>
            </a:r>
          </a:p>
        </p:txBody>
      </p:sp>
      <p:sp>
        <p:nvSpPr>
          <p:cNvPr id="3" name="Content Placeholder 2">
            <a:extLst>
              <a:ext uri="{FF2B5EF4-FFF2-40B4-BE49-F238E27FC236}">
                <a16:creationId xmlns:a16="http://schemas.microsoft.com/office/drawing/2014/main" id="{BC94EC31-EF58-7DFA-7EA3-16690DA16621}"/>
              </a:ext>
            </a:extLst>
          </p:cNvPr>
          <p:cNvSpPr>
            <a:spLocks noGrp="1"/>
          </p:cNvSpPr>
          <p:nvPr>
            <p:ph idx="1"/>
          </p:nvPr>
        </p:nvSpPr>
        <p:spPr/>
        <p:txBody>
          <a:bodyPr/>
          <a:lstStyle/>
          <a:p>
            <a:r>
              <a:rPr lang="en-US" dirty="0"/>
              <a:t>Anyone (including non-architects) can download and use</a:t>
            </a:r>
          </a:p>
          <a:p>
            <a:endParaRPr lang="en-US" dirty="0"/>
          </a:p>
          <a:p>
            <a:r>
              <a:rPr lang="en-US" dirty="0"/>
              <a:t>Widely used in academia, industry, and national labs</a:t>
            </a:r>
          </a:p>
          <a:p>
            <a:pPr marL="0" indent="0">
              <a:buNone/>
            </a:pPr>
            <a:endParaRPr lang="en-US" dirty="0"/>
          </a:p>
          <a:p>
            <a:r>
              <a:rPr lang="en-US" dirty="0"/>
              <a:t>Used for cross-stack research</a:t>
            </a:r>
          </a:p>
          <a:p>
            <a:pPr lvl="1"/>
            <a:r>
              <a:rPr lang="en-US" dirty="0"/>
              <a:t>Change kernel, runtime, HW, etc. all in concert</a:t>
            </a:r>
          </a:p>
          <a:p>
            <a:pPr lvl="1"/>
            <a:r>
              <a:rPr lang="en-US" dirty="0"/>
              <a:t>Run full ML stacks, as well as other emerging apps</a:t>
            </a:r>
          </a:p>
          <a:p>
            <a:pPr lvl="1"/>
            <a:endParaRPr lang="en-US" dirty="0"/>
          </a:p>
          <a:p>
            <a:r>
              <a:rPr lang="en-US" dirty="0"/>
              <a:t>Living SW – constantly evolving</a:t>
            </a:r>
          </a:p>
          <a:p>
            <a:r>
              <a:rPr lang="en-US" dirty="0"/>
              <a:t>Lots of rough edges, but you can help!</a:t>
            </a:r>
          </a:p>
        </p:txBody>
      </p:sp>
    </p:spTree>
    <p:extLst>
      <p:ext uri="{BB962C8B-B14F-4D97-AF65-F5344CB8AC3E}">
        <p14:creationId xmlns:p14="http://schemas.microsoft.com/office/powerpoint/2010/main" val="32071653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3EE0F-EC83-7B82-C529-DB890EE4092B}"/>
              </a:ext>
            </a:extLst>
          </p:cNvPr>
          <p:cNvSpPr>
            <a:spLocks noGrp="1"/>
          </p:cNvSpPr>
          <p:nvPr>
            <p:ph type="title"/>
          </p:nvPr>
        </p:nvSpPr>
        <p:spPr/>
        <p:txBody>
          <a:bodyPr/>
          <a:lstStyle/>
          <a:p>
            <a:r>
              <a:rPr lang="en-US" dirty="0"/>
              <a:t>gem5’s Architecture: </a:t>
            </a:r>
            <a:r>
              <a:rPr lang="en-US" dirty="0" err="1"/>
              <a:t>SimObjects</a:t>
            </a:r>
            <a:endParaRPr lang="en-US" dirty="0"/>
          </a:p>
        </p:txBody>
      </p:sp>
      <p:sp>
        <p:nvSpPr>
          <p:cNvPr id="3" name="Content Placeholder 2">
            <a:extLst>
              <a:ext uri="{FF2B5EF4-FFF2-40B4-BE49-F238E27FC236}">
                <a16:creationId xmlns:a16="http://schemas.microsoft.com/office/drawing/2014/main" id="{1C34B9BD-BF51-12EB-8071-25EA115E45BA}"/>
              </a:ext>
            </a:extLst>
          </p:cNvPr>
          <p:cNvSpPr>
            <a:spLocks noGrp="1"/>
          </p:cNvSpPr>
          <p:nvPr>
            <p:ph idx="1"/>
          </p:nvPr>
        </p:nvSpPr>
        <p:spPr/>
        <p:txBody>
          <a:bodyPr/>
          <a:lstStyle/>
          <a:p>
            <a:r>
              <a:rPr lang="en-US" b="1" dirty="0"/>
              <a:t>Model</a:t>
            </a:r>
          </a:p>
          <a:p>
            <a:pPr lvl="1"/>
            <a:r>
              <a:rPr lang="en-US" dirty="0"/>
              <a:t>C++ code in </a:t>
            </a:r>
            <a:r>
              <a:rPr lang="en-US" dirty="0" err="1"/>
              <a:t>src</a:t>
            </a:r>
            <a:r>
              <a:rPr lang="en-US" dirty="0"/>
              <a:t>/</a:t>
            </a:r>
          </a:p>
          <a:p>
            <a:r>
              <a:rPr lang="en-US" b="1" dirty="0"/>
              <a:t>Parameters</a:t>
            </a:r>
          </a:p>
          <a:p>
            <a:pPr lvl="1"/>
            <a:r>
              <a:rPr lang="en-US" dirty="0"/>
              <a:t>Python code in </a:t>
            </a:r>
            <a:r>
              <a:rPr lang="en-US" dirty="0" err="1"/>
              <a:t>src</a:t>
            </a:r>
            <a:r>
              <a:rPr lang="en-US" dirty="0"/>
              <a:t>/</a:t>
            </a:r>
          </a:p>
          <a:p>
            <a:pPr lvl="1"/>
            <a:r>
              <a:rPr lang="en-US" dirty="0"/>
              <a:t>In </a:t>
            </a:r>
            <a:r>
              <a:rPr lang="en-US" dirty="0" err="1"/>
              <a:t>SimObject</a:t>
            </a:r>
            <a:r>
              <a:rPr lang="en-US" dirty="0"/>
              <a:t> declaration file – all C++ </a:t>
            </a:r>
            <a:r>
              <a:rPr lang="en-US" dirty="0" err="1"/>
              <a:t>SimObjects</a:t>
            </a:r>
            <a:r>
              <a:rPr lang="en-US" dirty="0"/>
              <a:t> exposed to Python</a:t>
            </a:r>
          </a:p>
          <a:p>
            <a:pPr lvl="1"/>
            <a:r>
              <a:rPr lang="en-US" dirty="0"/>
              <a:t>This is the interface with users – scripts define system to model</a:t>
            </a:r>
          </a:p>
          <a:p>
            <a:r>
              <a:rPr lang="en-US" b="1" dirty="0"/>
              <a:t>Instance or configuration</a:t>
            </a:r>
          </a:p>
          <a:p>
            <a:pPr lvl="1"/>
            <a:r>
              <a:rPr lang="en-US" dirty="0"/>
              <a:t>A particular choice for the parameters</a:t>
            </a:r>
          </a:p>
          <a:p>
            <a:pPr lvl="1"/>
            <a:r>
              <a:rPr lang="en-US" dirty="0"/>
              <a:t>In standard library, your extensions, or Python </a:t>
            </a:r>
            <a:r>
              <a:rPr lang="en-US" dirty="0" err="1"/>
              <a:t>runscript</a:t>
            </a:r>
            <a:endParaRPr lang="en-US" dirty="0"/>
          </a:p>
          <a:p>
            <a:pPr lvl="2"/>
            <a:r>
              <a:rPr lang="en-US" dirty="0"/>
              <a:t>HW1: Python </a:t>
            </a:r>
            <a:r>
              <a:rPr lang="en-US" dirty="0" err="1"/>
              <a:t>runscript</a:t>
            </a:r>
            <a:endParaRPr lang="en-US" dirty="0"/>
          </a:p>
        </p:txBody>
      </p:sp>
    </p:spTree>
    <p:extLst>
      <p:ext uri="{BB962C8B-B14F-4D97-AF65-F5344CB8AC3E}">
        <p14:creationId xmlns:p14="http://schemas.microsoft.com/office/powerpoint/2010/main" val="281523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A05FE-156A-0FF7-2C18-2C9179E49E72}"/>
              </a:ext>
            </a:extLst>
          </p:cNvPr>
          <p:cNvSpPr>
            <a:spLocks noGrp="1"/>
          </p:cNvSpPr>
          <p:nvPr>
            <p:ph type="title"/>
          </p:nvPr>
        </p:nvSpPr>
        <p:spPr/>
        <p:txBody>
          <a:bodyPr/>
          <a:lstStyle/>
          <a:p>
            <a:r>
              <a:rPr lang="en-US" dirty="0"/>
              <a:t>What is gem5?</a:t>
            </a:r>
          </a:p>
        </p:txBody>
      </p:sp>
      <p:sp>
        <p:nvSpPr>
          <p:cNvPr id="3" name="Text Placeholder 2">
            <a:extLst>
              <a:ext uri="{FF2B5EF4-FFF2-40B4-BE49-F238E27FC236}">
                <a16:creationId xmlns:a16="http://schemas.microsoft.com/office/drawing/2014/main" id="{59D19C8F-6A60-5F75-C77C-0795A89D67CB}"/>
              </a:ext>
            </a:extLst>
          </p:cNvPr>
          <p:cNvSpPr>
            <a:spLocks noGrp="1"/>
          </p:cNvSpPr>
          <p:nvPr>
            <p:ph type="body" sz="quarter" idx="10"/>
          </p:nvPr>
        </p:nvSpPr>
        <p:spPr>
          <a:xfrm>
            <a:off x="586390" y="1219200"/>
            <a:ext cx="11018520" cy="5365750"/>
          </a:xfrm>
        </p:spPr>
        <p:txBody>
          <a:bodyPr/>
          <a:lstStyle/>
          <a:p>
            <a:pPr marL="285750" indent="-285750">
              <a:buFont typeface="Arial" panose="020B0604020202020204" pitchFamily="34" charset="0"/>
              <a:buChar char="•"/>
            </a:pPr>
            <a:r>
              <a:rPr lang="en-US" sz="2400" b="1" dirty="0"/>
              <a:t>Computer Architecture </a:t>
            </a:r>
            <a:r>
              <a:rPr lang="en-US" sz="2400" dirty="0"/>
              <a:t>simulator</a:t>
            </a:r>
          </a:p>
          <a:p>
            <a:pPr marL="514350" lvl="1" indent="-285750">
              <a:buFont typeface="Arial" panose="020B0604020202020204" pitchFamily="34" charset="0"/>
              <a:buChar char="•"/>
            </a:pPr>
            <a:r>
              <a:rPr lang="en-US" sz="2000" dirty="0"/>
              <a:t>Used for exploring new computer hardware/system designs</a:t>
            </a:r>
          </a:p>
          <a:p>
            <a:pPr marL="514350" lvl="1" indent="-285750">
              <a:buFont typeface="Arial" panose="020B0604020202020204" pitchFamily="34" charset="0"/>
              <a:buChar char="•"/>
            </a:pPr>
            <a:r>
              <a:rPr lang="en-US" sz="2000" dirty="0"/>
              <a:t>Simulation infrastructure and models for computer components</a:t>
            </a:r>
          </a:p>
          <a:p>
            <a:pPr marL="285750" indent="-285750">
              <a:buFont typeface="Arial" panose="020B0604020202020204" pitchFamily="34" charset="0"/>
              <a:buChar char="•"/>
            </a:pPr>
            <a:r>
              <a:rPr lang="en-US" sz="2400" b="1" dirty="0"/>
              <a:t>Most popular tool</a:t>
            </a:r>
          </a:p>
          <a:p>
            <a:pPr marL="514350" lvl="1" indent="-285750">
              <a:buFont typeface="Arial" panose="020B0604020202020204" pitchFamily="34" charset="0"/>
              <a:buChar char="•"/>
            </a:pPr>
            <a:r>
              <a:rPr lang="en-US" sz="2000" dirty="0"/>
              <a:t>Over 6000 citations since 2010</a:t>
            </a:r>
          </a:p>
          <a:p>
            <a:pPr marL="514350" lvl="1" indent="-285750">
              <a:buFont typeface="Arial" panose="020B0604020202020204" pitchFamily="34" charset="0"/>
              <a:buChar char="•"/>
            </a:pPr>
            <a:r>
              <a:rPr lang="en-US" sz="2000" dirty="0"/>
              <a:t>1000s of active users</a:t>
            </a:r>
          </a:p>
          <a:p>
            <a:pPr marL="514350" lvl="1" indent="-285750">
              <a:buFont typeface="Arial" panose="020B0604020202020204" pitchFamily="34" charset="0"/>
              <a:buChar char="•"/>
            </a:pPr>
            <a:r>
              <a:rPr lang="en-US" sz="2000" dirty="0"/>
              <a:t>~20% of top-tier computer architecture papers </a:t>
            </a:r>
            <a:r>
              <a:rPr lang="en-US" sz="2000" b="1" dirty="0"/>
              <a:t>each year</a:t>
            </a:r>
            <a:r>
              <a:rPr lang="en-US" sz="2000" dirty="0"/>
              <a:t> use gem5</a:t>
            </a:r>
          </a:p>
          <a:p>
            <a:pPr marL="514350" lvl="1" indent="-285750">
              <a:buFont typeface="Arial" panose="020B0604020202020204" pitchFamily="34" charset="0"/>
              <a:buChar char="•"/>
            </a:pPr>
            <a:r>
              <a:rPr lang="en-US" sz="2000" dirty="0"/>
              <a:t>Used across industry by leaders (AMD, Arm, Google, &amp; many more)</a:t>
            </a:r>
          </a:p>
          <a:p>
            <a:pPr marL="285750" indent="-285750">
              <a:buFont typeface="Arial" panose="020B0604020202020204" pitchFamily="34" charset="0"/>
              <a:buChar char="•"/>
            </a:pPr>
            <a:r>
              <a:rPr lang="en-US" sz="2400" b="1" dirty="0"/>
              <a:t>Open-source</a:t>
            </a:r>
            <a:r>
              <a:rPr lang="en-US" sz="2400" dirty="0"/>
              <a:t> software (which models hardware)</a:t>
            </a:r>
          </a:p>
          <a:p>
            <a:pPr marL="514350" lvl="1" indent="-285750">
              <a:buFont typeface="Arial" panose="020B0604020202020204" pitchFamily="34" charset="0"/>
              <a:buChar char="•"/>
            </a:pPr>
            <a:r>
              <a:rPr lang="en-US" sz="2000" dirty="0"/>
              <a:t>Developed since ~2000</a:t>
            </a:r>
          </a:p>
          <a:p>
            <a:pPr marL="514350" lvl="1" indent="-285750">
              <a:buFont typeface="Arial" panose="020B0604020202020204" pitchFamily="34" charset="0"/>
              <a:buChar char="•"/>
            </a:pPr>
            <a:r>
              <a:rPr lang="en-US" sz="2000" dirty="0"/>
              <a:t>Hundreds of contributors from academia, industry, government labs, …</a:t>
            </a:r>
          </a:p>
          <a:p>
            <a:pPr marL="514350" lvl="1" indent="-285750">
              <a:buFont typeface="Arial" panose="020B0604020202020204" pitchFamily="34" charset="0"/>
              <a:buChar char="•"/>
            </a:pPr>
            <a:r>
              <a:rPr lang="en-US" sz="2000" dirty="0"/>
              <a:t>High-velocity: over 1000 commits and 200K LoC in past year</a:t>
            </a:r>
          </a:p>
        </p:txBody>
      </p:sp>
      <p:sp>
        <p:nvSpPr>
          <p:cNvPr id="4" name="Slide Number Placeholder 29">
            <a:extLst>
              <a:ext uri="{FF2B5EF4-FFF2-40B4-BE49-F238E27FC236}">
                <a16:creationId xmlns:a16="http://schemas.microsoft.com/office/drawing/2014/main" id="{4E882844-E04B-4F43-8F2E-8A0BC695DB6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4</a:t>
            </a:fld>
            <a:endParaRPr lang="en-US" dirty="0"/>
          </a:p>
        </p:txBody>
      </p:sp>
    </p:spTree>
    <p:extLst>
      <p:ext uri="{BB962C8B-B14F-4D97-AF65-F5344CB8AC3E}">
        <p14:creationId xmlns:p14="http://schemas.microsoft.com/office/powerpoint/2010/main" val="3765961213"/>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EDACB-3C6F-9147-5DD8-00DB2544E931}"/>
              </a:ext>
            </a:extLst>
          </p:cNvPr>
          <p:cNvSpPr>
            <a:spLocks noGrp="1"/>
          </p:cNvSpPr>
          <p:nvPr>
            <p:ph type="title"/>
          </p:nvPr>
        </p:nvSpPr>
        <p:spPr/>
        <p:txBody>
          <a:bodyPr/>
          <a:lstStyle/>
          <a:p>
            <a:r>
              <a:rPr lang="en-US" dirty="0"/>
              <a:t>Model vs. Parameters</a:t>
            </a:r>
          </a:p>
        </p:txBody>
      </p:sp>
      <p:sp>
        <p:nvSpPr>
          <p:cNvPr id="3" name="Content Placeholder 2">
            <a:extLst>
              <a:ext uri="{FF2B5EF4-FFF2-40B4-BE49-F238E27FC236}">
                <a16:creationId xmlns:a16="http://schemas.microsoft.com/office/drawing/2014/main" id="{E063A521-56CA-9A67-8671-38CF0123FBCB}"/>
              </a:ext>
            </a:extLst>
          </p:cNvPr>
          <p:cNvSpPr>
            <a:spLocks noGrp="1"/>
          </p:cNvSpPr>
          <p:nvPr>
            <p:ph idx="1"/>
          </p:nvPr>
        </p:nvSpPr>
        <p:spPr>
          <a:xfrm>
            <a:off x="1676400" y="1143000"/>
            <a:ext cx="4038600" cy="5105400"/>
          </a:xfrm>
        </p:spPr>
        <p:txBody>
          <a:bodyPr/>
          <a:lstStyle/>
          <a:p>
            <a:r>
              <a:rPr lang="en-US" dirty="0"/>
              <a:t>Generic model and timing in C++</a:t>
            </a:r>
          </a:p>
          <a:p>
            <a:pPr lvl="1"/>
            <a:r>
              <a:rPr lang="en-US" dirty="0"/>
              <a:t>Not vendor or ISA-specific</a:t>
            </a:r>
          </a:p>
          <a:p>
            <a:pPr lvl="1"/>
            <a:endParaRPr lang="en-US" dirty="0"/>
          </a:p>
          <a:p>
            <a:r>
              <a:rPr lang="en-US" dirty="0"/>
              <a:t>Expose parameters to Python</a:t>
            </a:r>
          </a:p>
          <a:p>
            <a:pPr lvl="1"/>
            <a:endParaRPr lang="en-US" dirty="0"/>
          </a:p>
          <a:p>
            <a:r>
              <a:rPr lang="en-US" dirty="0"/>
              <a:t>Set parameters and connections in Python</a:t>
            </a:r>
          </a:p>
        </p:txBody>
      </p:sp>
      <p:pic>
        <p:nvPicPr>
          <p:cNvPr id="4" name="Picture 4">
            <a:extLst>
              <a:ext uri="{FF2B5EF4-FFF2-40B4-BE49-F238E27FC236}">
                <a16:creationId xmlns:a16="http://schemas.microsoft.com/office/drawing/2014/main" id="{09FE36FE-F076-FD78-3618-E01286989C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990600"/>
            <a:ext cx="4799410"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594C114-AA7B-D88F-A9C1-A7F8EB0FA14F}"/>
              </a:ext>
            </a:extLst>
          </p:cNvPr>
          <p:cNvSpPr txBox="1"/>
          <p:nvPr/>
        </p:nvSpPr>
        <p:spPr>
          <a:xfrm>
            <a:off x="7315200" y="6208812"/>
            <a:ext cx="3048000" cy="307777"/>
          </a:xfrm>
          <a:prstGeom prst="rect">
            <a:avLst/>
          </a:prstGeom>
          <a:noFill/>
        </p:spPr>
        <p:txBody>
          <a:bodyPr wrap="square" rtlCol="0">
            <a:spAutoFit/>
          </a:bodyPr>
          <a:lstStyle/>
          <a:p>
            <a:pPr defTabSz="914400"/>
            <a:r>
              <a:rPr lang="en-US" sz="1400" dirty="0">
                <a:solidFill>
                  <a:srgbClr val="4F81BD"/>
                </a:solidFill>
                <a:ea typeface="ＭＳ Ｐゴシック" panose="020B0600070205080204" pitchFamily="34" charset="-128"/>
                <a:cs typeface="+mn-cs"/>
              </a:rPr>
              <a:t>[Source: Intel </a:t>
            </a:r>
            <a:r>
              <a:rPr lang="en-US" sz="1400" dirty="0" err="1">
                <a:solidFill>
                  <a:srgbClr val="4F81BD"/>
                </a:solidFill>
                <a:ea typeface="ＭＳ Ｐゴシック" panose="020B0600070205080204" pitchFamily="34" charset="-128"/>
                <a:cs typeface="+mn-cs"/>
              </a:rPr>
              <a:t>SunnyCove</a:t>
            </a:r>
            <a:r>
              <a:rPr lang="en-US" sz="1400" dirty="0">
                <a:solidFill>
                  <a:srgbClr val="4F81BD"/>
                </a:solidFill>
                <a:ea typeface="ＭＳ Ｐゴシック" panose="020B0600070205080204" pitchFamily="34" charset="-128"/>
                <a:cs typeface="+mn-cs"/>
              </a:rPr>
              <a:t>, </a:t>
            </a:r>
            <a:r>
              <a:rPr lang="en-US" sz="1400" dirty="0" err="1">
                <a:solidFill>
                  <a:srgbClr val="4F81BD"/>
                </a:solidFill>
                <a:ea typeface="ＭＳ Ｐゴシック" panose="020B0600070205080204" pitchFamily="34" charset="-128"/>
                <a:cs typeface="+mn-cs"/>
              </a:rPr>
              <a:t>Wikichip</a:t>
            </a:r>
            <a:r>
              <a:rPr lang="en-US" sz="1400" dirty="0">
                <a:solidFill>
                  <a:srgbClr val="4F81BD"/>
                </a:solidFill>
                <a:ea typeface="ＭＳ Ｐゴシック" panose="020B0600070205080204" pitchFamily="34" charset="-128"/>
                <a:cs typeface="+mn-cs"/>
              </a:rPr>
              <a:t>]</a:t>
            </a:r>
          </a:p>
        </p:txBody>
      </p:sp>
    </p:spTree>
    <p:extLst>
      <p:ext uri="{BB962C8B-B14F-4D97-AF65-F5344CB8AC3E}">
        <p14:creationId xmlns:p14="http://schemas.microsoft.com/office/powerpoint/2010/main" val="1088000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E0F9C-1EA1-4D8D-93F6-33F3A53770B9}"/>
              </a:ext>
            </a:extLst>
          </p:cNvPr>
          <p:cNvSpPr>
            <a:spLocks noGrp="1"/>
          </p:cNvSpPr>
          <p:nvPr>
            <p:ph type="title"/>
          </p:nvPr>
        </p:nvSpPr>
        <p:spPr>
          <a:xfrm>
            <a:off x="609600" y="107899"/>
            <a:ext cx="10971213" cy="683110"/>
          </a:xfrm>
        </p:spPr>
        <p:txBody>
          <a:bodyPr/>
          <a:lstStyle/>
          <a:p>
            <a:r>
              <a:rPr lang="en-US" dirty="0"/>
              <a:t>Increasingly Diverse Apps Also Evolving</a:t>
            </a:r>
          </a:p>
        </p:txBody>
      </p:sp>
      <p:pic>
        <p:nvPicPr>
          <p:cNvPr id="38" name="Picture 37">
            <a:extLst>
              <a:ext uri="{FF2B5EF4-FFF2-40B4-BE49-F238E27FC236}">
                <a16:creationId xmlns:a16="http://schemas.microsoft.com/office/drawing/2014/main" id="{93B1C663-FD7C-4568-A45F-4CEAE4CEB8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5334" y="1416226"/>
            <a:ext cx="881155" cy="1203474"/>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descr="Graphical user interface, application&#10;&#10;Description automatically generated">
            <a:extLst>
              <a:ext uri="{FF2B5EF4-FFF2-40B4-BE49-F238E27FC236}">
                <a16:creationId xmlns:a16="http://schemas.microsoft.com/office/drawing/2014/main" id="{0FBA3A77-02C6-62AD-74A1-167547B2DB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23255" y="4138538"/>
            <a:ext cx="2223001" cy="1250437"/>
          </a:xfrm>
          <a:prstGeom prst="rect">
            <a:avLst/>
          </a:prstGeom>
        </p:spPr>
      </p:pic>
      <p:sp>
        <p:nvSpPr>
          <p:cNvPr id="40" name="TextBox 39">
            <a:extLst>
              <a:ext uri="{FF2B5EF4-FFF2-40B4-BE49-F238E27FC236}">
                <a16:creationId xmlns:a16="http://schemas.microsoft.com/office/drawing/2014/main" id="{46E4B2FE-6FD5-3899-CF8D-7C93D9EE3F00}"/>
              </a:ext>
            </a:extLst>
          </p:cNvPr>
          <p:cNvSpPr txBox="1"/>
          <p:nvPr/>
        </p:nvSpPr>
        <p:spPr>
          <a:xfrm>
            <a:off x="8424672" y="5410545"/>
            <a:ext cx="3352800" cy="461665"/>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Personal Assistants</a:t>
            </a:r>
          </a:p>
        </p:txBody>
      </p:sp>
      <p:pic>
        <p:nvPicPr>
          <p:cNvPr id="41" name="Content Placeholder 4">
            <a:extLst>
              <a:ext uri="{FF2B5EF4-FFF2-40B4-BE49-F238E27FC236}">
                <a16:creationId xmlns:a16="http://schemas.microsoft.com/office/drawing/2014/main" id="{F6CA9D28-ED37-8A05-4DDB-5C602CCE78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3767328"/>
            <a:ext cx="3886200" cy="2176272"/>
          </a:xfrm>
          <a:prstGeom prst="rect">
            <a:avLst/>
          </a:prstGeom>
        </p:spPr>
      </p:pic>
      <p:cxnSp>
        <p:nvCxnSpPr>
          <p:cNvPr id="42" name="Straight Arrow Connector 41">
            <a:extLst>
              <a:ext uri="{FF2B5EF4-FFF2-40B4-BE49-F238E27FC236}">
                <a16:creationId xmlns:a16="http://schemas.microsoft.com/office/drawing/2014/main" id="{A1B6235C-0234-F734-C721-612BDD63B31F}"/>
              </a:ext>
            </a:extLst>
          </p:cNvPr>
          <p:cNvCxnSpPr>
            <a:cxnSpLocks/>
            <a:endCxn id="51" idx="1"/>
          </p:cNvCxnSpPr>
          <p:nvPr/>
        </p:nvCxnSpPr>
        <p:spPr bwMode="auto">
          <a:xfrm flipV="1">
            <a:off x="7841226" y="2934205"/>
            <a:ext cx="993456" cy="995602"/>
          </a:xfrm>
          <a:prstGeom prst="straightConnector1">
            <a:avLst/>
          </a:prstGeom>
          <a:solidFill>
            <a:srgbClr val="00B8FF"/>
          </a:solidFill>
          <a:ln w="38100" cap="flat" cmpd="sng" algn="ctr">
            <a:solidFill>
              <a:srgbClr val="0F2E4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Arrow Connector 42">
            <a:extLst>
              <a:ext uri="{FF2B5EF4-FFF2-40B4-BE49-F238E27FC236}">
                <a16:creationId xmlns:a16="http://schemas.microsoft.com/office/drawing/2014/main" id="{221A9CC5-1806-B41F-0201-E9D138669576}"/>
              </a:ext>
            </a:extLst>
          </p:cNvPr>
          <p:cNvCxnSpPr>
            <a:cxnSpLocks/>
          </p:cNvCxnSpPr>
          <p:nvPr/>
        </p:nvCxnSpPr>
        <p:spPr bwMode="auto">
          <a:xfrm flipH="1" flipV="1">
            <a:off x="3606229" y="4022945"/>
            <a:ext cx="1194371" cy="832519"/>
          </a:xfrm>
          <a:prstGeom prst="straightConnector1">
            <a:avLst/>
          </a:prstGeom>
          <a:solidFill>
            <a:srgbClr val="00B8FF"/>
          </a:solidFill>
          <a:ln w="38100" cap="flat" cmpd="sng" algn="ctr">
            <a:solidFill>
              <a:srgbClr val="0F2E4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Arrow Connector 43">
            <a:extLst>
              <a:ext uri="{FF2B5EF4-FFF2-40B4-BE49-F238E27FC236}">
                <a16:creationId xmlns:a16="http://schemas.microsoft.com/office/drawing/2014/main" id="{EA95220A-E9E5-1282-39B1-61405C769D9F}"/>
              </a:ext>
            </a:extLst>
          </p:cNvPr>
          <p:cNvCxnSpPr>
            <a:cxnSpLocks/>
            <a:endCxn id="39" idx="1"/>
          </p:cNvCxnSpPr>
          <p:nvPr/>
        </p:nvCxnSpPr>
        <p:spPr bwMode="auto">
          <a:xfrm>
            <a:off x="8153400" y="4677717"/>
            <a:ext cx="769855" cy="86040"/>
          </a:xfrm>
          <a:prstGeom prst="straightConnector1">
            <a:avLst/>
          </a:prstGeom>
          <a:solidFill>
            <a:srgbClr val="00B8FF"/>
          </a:solidFill>
          <a:ln w="38100" cap="flat" cmpd="sng" algn="ctr">
            <a:solidFill>
              <a:srgbClr val="0F2E4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Arrow Connector 44">
            <a:extLst>
              <a:ext uri="{FF2B5EF4-FFF2-40B4-BE49-F238E27FC236}">
                <a16:creationId xmlns:a16="http://schemas.microsoft.com/office/drawing/2014/main" id="{ADAC3AC4-9C6D-D955-7F85-7FC05F916D4C}"/>
              </a:ext>
            </a:extLst>
          </p:cNvPr>
          <p:cNvCxnSpPr>
            <a:cxnSpLocks/>
            <a:endCxn id="50" idx="2"/>
          </p:cNvCxnSpPr>
          <p:nvPr/>
        </p:nvCxnSpPr>
        <p:spPr bwMode="auto">
          <a:xfrm flipV="1">
            <a:off x="6093899" y="3202482"/>
            <a:ext cx="0" cy="564846"/>
          </a:xfrm>
          <a:prstGeom prst="straightConnector1">
            <a:avLst/>
          </a:prstGeom>
          <a:solidFill>
            <a:srgbClr val="00B8FF"/>
          </a:solidFill>
          <a:ln w="38100" cap="flat" cmpd="sng" algn="ctr">
            <a:solidFill>
              <a:srgbClr val="0F2E4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6" name="Picture 45">
            <a:extLst>
              <a:ext uri="{FF2B5EF4-FFF2-40B4-BE49-F238E27FC236}">
                <a16:creationId xmlns:a16="http://schemas.microsoft.com/office/drawing/2014/main" id="{263FF783-7B8D-8935-B32F-DCFC660CE0A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31583" y="3223559"/>
            <a:ext cx="1267604" cy="1169013"/>
          </a:xfrm>
          <a:prstGeom prst="rect">
            <a:avLst/>
          </a:prstGeom>
        </p:spPr>
      </p:pic>
      <p:sp>
        <p:nvSpPr>
          <p:cNvPr id="47" name="TextBox 46">
            <a:extLst>
              <a:ext uri="{FF2B5EF4-FFF2-40B4-BE49-F238E27FC236}">
                <a16:creationId xmlns:a16="http://schemas.microsoft.com/office/drawing/2014/main" id="{A88A8491-4559-F94D-C9B9-4012860FE6B2}"/>
              </a:ext>
            </a:extLst>
          </p:cNvPr>
          <p:cNvSpPr txBox="1"/>
          <p:nvPr/>
        </p:nvSpPr>
        <p:spPr>
          <a:xfrm>
            <a:off x="376462" y="3470273"/>
            <a:ext cx="1572459" cy="830997"/>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Graph Analytics</a:t>
            </a:r>
          </a:p>
        </p:txBody>
      </p:sp>
      <p:sp>
        <p:nvSpPr>
          <p:cNvPr id="48" name="TextBox 47">
            <a:extLst>
              <a:ext uri="{FF2B5EF4-FFF2-40B4-BE49-F238E27FC236}">
                <a16:creationId xmlns:a16="http://schemas.microsoft.com/office/drawing/2014/main" id="{E6742598-4AC7-B2BB-6FCB-B003C8EA43A8}"/>
              </a:ext>
            </a:extLst>
          </p:cNvPr>
          <p:cNvSpPr txBox="1"/>
          <p:nvPr/>
        </p:nvSpPr>
        <p:spPr>
          <a:xfrm>
            <a:off x="544131" y="1655436"/>
            <a:ext cx="1846053" cy="830997"/>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Scientific Computing</a:t>
            </a:r>
          </a:p>
        </p:txBody>
      </p:sp>
      <p:sp>
        <p:nvSpPr>
          <p:cNvPr id="49" name="TextBox 48">
            <a:extLst>
              <a:ext uri="{FF2B5EF4-FFF2-40B4-BE49-F238E27FC236}">
                <a16:creationId xmlns:a16="http://schemas.microsoft.com/office/drawing/2014/main" id="{282C368E-07E5-A960-FC0E-A513DF4B0C17}"/>
              </a:ext>
            </a:extLst>
          </p:cNvPr>
          <p:cNvSpPr txBox="1"/>
          <p:nvPr/>
        </p:nvSpPr>
        <p:spPr>
          <a:xfrm>
            <a:off x="8866200" y="3579339"/>
            <a:ext cx="2163108" cy="461665"/>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Raytracing</a:t>
            </a:r>
          </a:p>
        </p:txBody>
      </p:sp>
      <p:pic>
        <p:nvPicPr>
          <p:cNvPr id="50" name="Picture 49">
            <a:extLst>
              <a:ext uri="{FF2B5EF4-FFF2-40B4-BE49-F238E27FC236}">
                <a16:creationId xmlns:a16="http://schemas.microsoft.com/office/drawing/2014/main" id="{102DBAAB-FE83-B8E5-BD39-B057297392F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2597" y="759878"/>
            <a:ext cx="2442604" cy="2442604"/>
          </a:xfrm>
          <a:prstGeom prst="rect">
            <a:avLst/>
          </a:prstGeom>
        </p:spPr>
      </p:pic>
      <p:pic>
        <p:nvPicPr>
          <p:cNvPr id="51" name="Picture 50" descr="Background pattern&#10;&#10;Description automatically generated with medium confidence">
            <a:extLst>
              <a:ext uri="{FF2B5EF4-FFF2-40B4-BE49-F238E27FC236}">
                <a16:creationId xmlns:a16="http://schemas.microsoft.com/office/drawing/2014/main" id="{D09478AB-F1A0-7C30-95A4-2A2C436AF6A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34682" y="2306455"/>
            <a:ext cx="2232000" cy="1255500"/>
          </a:xfrm>
          <a:prstGeom prst="rect">
            <a:avLst/>
          </a:prstGeom>
        </p:spPr>
      </p:pic>
      <p:sp>
        <p:nvSpPr>
          <p:cNvPr id="52" name="TextBox 51">
            <a:extLst>
              <a:ext uri="{FF2B5EF4-FFF2-40B4-BE49-F238E27FC236}">
                <a16:creationId xmlns:a16="http://schemas.microsoft.com/office/drawing/2014/main" id="{C82F9D02-F0E1-2F88-130E-F138AFCD5B57}"/>
              </a:ext>
            </a:extLst>
          </p:cNvPr>
          <p:cNvSpPr txBox="1"/>
          <p:nvPr/>
        </p:nvSpPr>
        <p:spPr>
          <a:xfrm>
            <a:off x="7319405" y="1749804"/>
            <a:ext cx="2442604" cy="461665"/>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Machine Learning</a:t>
            </a:r>
          </a:p>
        </p:txBody>
      </p:sp>
      <p:cxnSp>
        <p:nvCxnSpPr>
          <p:cNvPr id="53" name="Straight Arrow Connector 52">
            <a:extLst>
              <a:ext uri="{FF2B5EF4-FFF2-40B4-BE49-F238E27FC236}">
                <a16:creationId xmlns:a16="http://schemas.microsoft.com/office/drawing/2014/main" id="{2C301DC8-592D-6D50-CC48-F30934E10C12}"/>
              </a:ext>
            </a:extLst>
          </p:cNvPr>
          <p:cNvCxnSpPr>
            <a:cxnSpLocks/>
          </p:cNvCxnSpPr>
          <p:nvPr/>
        </p:nvCxnSpPr>
        <p:spPr bwMode="auto">
          <a:xfrm flipH="1" flipV="1">
            <a:off x="3837550" y="2799370"/>
            <a:ext cx="1010011" cy="1255354"/>
          </a:xfrm>
          <a:prstGeom prst="straightConnector1">
            <a:avLst/>
          </a:prstGeom>
          <a:solidFill>
            <a:srgbClr val="00B8FF"/>
          </a:solidFill>
          <a:ln w="38100" cap="flat" cmpd="sng" algn="ctr">
            <a:solidFill>
              <a:srgbClr val="0F2E4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TextBox 53">
            <a:extLst>
              <a:ext uri="{FF2B5EF4-FFF2-40B4-BE49-F238E27FC236}">
                <a16:creationId xmlns:a16="http://schemas.microsoft.com/office/drawing/2014/main" id="{76EB285F-C2CB-BFEC-63FC-FBE44C12009D}"/>
              </a:ext>
            </a:extLst>
          </p:cNvPr>
          <p:cNvSpPr txBox="1"/>
          <p:nvPr/>
        </p:nvSpPr>
        <p:spPr>
          <a:xfrm>
            <a:off x="1686232" y="5842105"/>
            <a:ext cx="9460024" cy="523220"/>
          </a:xfrm>
          <a:prstGeom prst="rect">
            <a:avLst/>
          </a:prstGeom>
          <a:noFill/>
        </p:spPr>
        <p:txBody>
          <a:bodyPr wrap="square" rtlCol="0">
            <a:spAutoFit/>
          </a:bodyPr>
          <a:lstStyle/>
          <a:p>
            <a:pPr algn="ctr" defTabSz="914400" eaLnBrk="1" fontAlgn="auto" hangingPunct="1">
              <a:spcBef>
                <a:spcPts val="0"/>
              </a:spcBef>
              <a:spcAft>
                <a:spcPts val="0"/>
              </a:spcAft>
            </a:pPr>
            <a:r>
              <a:rPr lang="en-US" sz="2800" b="1" dirty="0">
                <a:solidFill>
                  <a:srgbClr val="D25000"/>
                </a:solidFill>
                <a:latin typeface="Arial Narrow" panose="020B0606020202030204" pitchFamily="34" charset="0"/>
                <a:cs typeface="+mn-cs"/>
              </a:rPr>
              <a:t>High fidelity tools crucial for early-stage design exploration</a:t>
            </a:r>
          </a:p>
        </p:txBody>
      </p:sp>
      <p:pic>
        <p:nvPicPr>
          <p:cNvPr id="55" name="Picture 14" descr="Quantum Computing Png Clipart (1200x1200), Png Download">
            <a:extLst>
              <a:ext uri="{FF2B5EF4-FFF2-40B4-BE49-F238E27FC236}">
                <a16:creationId xmlns:a16="http://schemas.microsoft.com/office/drawing/2014/main" id="{0DCF89F8-516D-BA6B-BC7B-7E2B13FE93C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5476" y="1630219"/>
            <a:ext cx="1059447" cy="1057488"/>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5B2086BD-3CED-DC92-AAF1-8E50927BF4B2}"/>
              </a:ext>
            </a:extLst>
          </p:cNvPr>
          <p:cNvSpPr txBox="1"/>
          <p:nvPr/>
        </p:nvSpPr>
        <p:spPr>
          <a:xfrm>
            <a:off x="1686232" y="6293503"/>
            <a:ext cx="9460024" cy="523220"/>
          </a:xfrm>
          <a:prstGeom prst="rect">
            <a:avLst/>
          </a:prstGeom>
          <a:noFill/>
        </p:spPr>
        <p:txBody>
          <a:bodyPr wrap="square" rtlCol="0">
            <a:spAutoFit/>
          </a:bodyPr>
          <a:lstStyle/>
          <a:p>
            <a:pPr algn="ctr" defTabSz="914400" eaLnBrk="1" fontAlgn="auto" hangingPunct="1">
              <a:spcBef>
                <a:spcPts val="0"/>
              </a:spcBef>
              <a:spcAft>
                <a:spcPts val="0"/>
              </a:spcAft>
            </a:pPr>
            <a:r>
              <a:rPr lang="en-US" sz="2800" b="1" dirty="0">
                <a:solidFill>
                  <a:srgbClr val="D25000"/>
                </a:solidFill>
                <a:latin typeface="Arial Narrow" panose="020B0606020202030204" pitchFamily="34" charset="0"/>
                <a:cs typeface="+mn-cs"/>
              </a:rPr>
              <a:t>Accelerators require even further evolution (beyond GPGPUs)</a:t>
            </a:r>
          </a:p>
        </p:txBody>
      </p:sp>
      <p:pic>
        <p:nvPicPr>
          <p:cNvPr id="57" name="Picture 24">
            <a:extLst>
              <a:ext uri="{FF2B5EF4-FFF2-40B4-BE49-F238E27FC236}">
                <a16:creationId xmlns:a16="http://schemas.microsoft.com/office/drawing/2014/main" id="{D227D2F6-F856-08BA-1E8C-37477298CC7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41290" y="4614281"/>
            <a:ext cx="1272197" cy="1257929"/>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a:extLst>
              <a:ext uri="{FF2B5EF4-FFF2-40B4-BE49-F238E27FC236}">
                <a16:creationId xmlns:a16="http://schemas.microsoft.com/office/drawing/2014/main" id="{E9CB9223-BF85-7569-E0A0-68C46C7297DE}"/>
              </a:ext>
            </a:extLst>
          </p:cNvPr>
          <p:cNvSpPr txBox="1"/>
          <p:nvPr/>
        </p:nvSpPr>
        <p:spPr>
          <a:xfrm>
            <a:off x="414528" y="5065677"/>
            <a:ext cx="1572459" cy="461665"/>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Crypto</a:t>
            </a:r>
          </a:p>
        </p:txBody>
      </p:sp>
      <p:cxnSp>
        <p:nvCxnSpPr>
          <p:cNvPr id="61" name="Straight Arrow Connector 60">
            <a:extLst>
              <a:ext uri="{FF2B5EF4-FFF2-40B4-BE49-F238E27FC236}">
                <a16:creationId xmlns:a16="http://schemas.microsoft.com/office/drawing/2014/main" id="{647C53C1-7890-935B-67D8-3D17A8F8540F}"/>
              </a:ext>
            </a:extLst>
          </p:cNvPr>
          <p:cNvCxnSpPr>
            <a:cxnSpLocks/>
          </p:cNvCxnSpPr>
          <p:nvPr/>
        </p:nvCxnSpPr>
        <p:spPr bwMode="auto">
          <a:xfrm flipH="1">
            <a:off x="3506043" y="5234242"/>
            <a:ext cx="1294557" cy="0"/>
          </a:xfrm>
          <a:prstGeom prst="straightConnector1">
            <a:avLst/>
          </a:prstGeom>
          <a:solidFill>
            <a:srgbClr val="00B8FF"/>
          </a:solidFill>
          <a:ln w="38100" cap="flat" cmpd="sng" algn="ctr">
            <a:solidFill>
              <a:srgbClr val="0F2E4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3" name="Slide Number Placeholder 29">
            <a:extLst>
              <a:ext uri="{FF2B5EF4-FFF2-40B4-BE49-F238E27FC236}">
                <a16:creationId xmlns:a16="http://schemas.microsoft.com/office/drawing/2014/main" id="{2E0A336A-994D-92C4-E1FF-15CE7E9DD2E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41</a:t>
            </a:fld>
            <a:endParaRPr lang="en-US" dirty="0"/>
          </a:p>
        </p:txBody>
      </p:sp>
    </p:spTree>
    <p:extLst>
      <p:ext uri="{BB962C8B-B14F-4D97-AF65-F5344CB8AC3E}">
        <p14:creationId xmlns:p14="http://schemas.microsoft.com/office/powerpoint/2010/main" val="370438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C0E6C-68A5-4FD6-969C-77AE1475E6B2}"/>
              </a:ext>
            </a:extLst>
          </p:cNvPr>
          <p:cNvSpPr>
            <a:spLocks noGrp="1"/>
          </p:cNvSpPr>
          <p:nvPr>
            <p:ph type="title"/>
          </p:nvPr>
        </p:nvSpPr>
        <p:spPr>
          <a:xfrm>
            <a:off x="609600" y="76200"/>
            <a:ext cx="10971213" cy="748831"/>
          </a:xfrm>
        </p:spPr>
        <p:txBody>
          <a:bodyPr/>
          <a:lstStyle/>
          <a:p>
            <a:r>
              <a:rPr lang="en-US" dirty="0"/>
              <a:t>These Applications Drive Systems </a:t>
            </a:r>
            <a:r>
              <a:rPr lang="en-US" dirty="0" err="1"/>
              <a:t>Reqs</a:t>
            </a:r>
            <a:r>
              <a:rPr lang="en-US" dirty="0"/>
              <a:t>.</a:t>
            </a:r>
          </a:p>
        </p:txBody>
      </p:sp>
      <p:sp>
        <p:nvSpPr>
          <p:cNvPr id="19" name="Slide Number Placeholder 29">
            <a:extLst>
              <a:ext uri="{FF2B5EF4-FFF2-40B4-BE49-F238E27FC236}">
                <a16:creationId xmlns:a16="http://schemas.microsoft.com/office/drawing/2014/main" id="{427944E3-7CF4-4BC9-BD4B-C6137AE4C1A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42</a:t>
            </a:fld>
            <a:endParaRPr lang="en-US" dirty="0"/>
          </a:p>
        </p:txBody>
      </p:sp>
      <p:pic>
        <p:nvPicPr>
          <p:cNvPr id="36" name="Picture 8" descr="A close up of a sign&#10;&#10;Description automatically generated">
            <a:extLst>
              <a:ext uri="{FF2B5EF4-FFF2-40B4-BE49-F238E27FC236}">
                <a16:creationId xmlns:a16="http://schemas.microsoft.com/office/drawing/2014/main" id="{6EF3E6B3-E5FB-5657-5256-E20DE2DDDE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2737" y="1177386"/>
            <a:ext cx="1616075" cy="1617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Content Placeholder 1">
            <a:extLst>
              <a:ext uri="{FF2B5EF4-FFF2-40B4-BE49-F238E27FC236}">
                <a16:creationId xmlns:a16="http://schemas.microsoft.com/office/drawing/2014/main" id="{4A8189E9-F5A0-D027-E65E-B60A651EE3A8}"/>
              </a:ext>
            </a:extLst>
          </p:cNvPr>
          <p:cNvSpPr txBox="1">
            <a:spLocks/>
          </p:cNvSpPr>
          <p:nvPr/>
        </p:nvSpPr>
        <p:spPr>
          <a:xfrm>
            <a:off x="1063625" y="795600"/>
            <a:ext cx="9601200" cy="6096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MT" panose="020B05020201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srgbClr val="0F2E4C"/>
                </a:solidFill>
                <a:effectLst/>
                <a:uLnTx/>
                <a:uFillTx/>
                <a:latin typeface="Gill Sans MT" panose="020B0502020104020203" pitchFamily="34" charset="0"/>
                <a:ea typeface="+mn-ea"/>
                <a:cs typeface="+mn-cs"/>
              </a:rPr>
              <a:t>But they have different characteristics:</a:t>
            </a:r>
          </a:p>
        </p:txBody>
      </p:sp>
      <p:sp>
        <p:nvSpPr>
          <p:cNvPr id="40" name="TextBox 39">
            <a:extLst>
              <a:ext uri="{FF2B5EF4-FFF2-40B4-BE49-F238E27FC236}">
                <a16:creationId xmlns:a16="http://schemas.microsoft.com/office/drawing/2014/main" id="{717C9840-47D0-71DF-39B7-6CBE9EE97FB8}"/>
              </a:ext>
            </a:extLst>
          </p:cNvPr>
          <p:cNvSpPr txBox="1"/>
          <p:nvPr/>
        </p:nvSpPr>
        <p:spPr>
          <a:xfrm>
            <a:off x="1676400" y="3547447"/>
            <a:ext cx="2928938" cy="461665"/>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Machine Learning</a:t>
            </a:r>
          </a:p>
        </p:txBody>
      </p:sp>
      <p:pic>
        <p:nvPicPr>
          <p:cNvPr id="41" name="Picture 40">
            <a:extLst>
              <a:ext uri="{FF2B5EF4-FFF2-40B4-BE49-F238E27FC236}">
                <a16:creationId xmlns:a16="http://schemas.microsoft.com/office/drawing/2014/main" id="{EFBE0F3B-9F78-F46D-2059-A9B5E43C5F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43100" y="1572590"/>
            <a:ext cx="2325688" cy="1993446"/>
          </a:xfrm>
          <a:prstGeom prst="rect">
            <a:avLst/>
          </a:prstGeom>
        </p:spPr>
      </p:pic>
      <p:pic>
        <p:nvPicPr>
          <p:cNvPr id="44" name="Picture 14">
            <a:extLst>
              <a:ext uri="{FF2B5EF4-FFF2-40B4-BE49-F238E27FC236}">
                <a16:creationId xmlns:a16="http://schemas.microsoft.com/office/drawing/2014/main" id="{D439BBA4-2396-50DA-4757-DDAD24F50A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9061" y="1347249"/>
            <a:ext cx="2386289" cy="120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2">
            <a:extLst>
              <a:ext uri="{FF2B5EF4-FFF2-40B4-BE49-F238E27FC236}">
                <a16:creationId xmlns:a16="http://schemas.microsoft.com/office/drawing/2014/main" id="{275C7EB2-3AE9-2135-A8CD-8182F855583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4323" y="2548497"/>
            <a:ext cx="1479550" cy="147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9" descr="A screenshot of a cell phone&#10;&#10;Description automatically generated">
            <a:extLst>
              <a:ext uri="{FF2B5EF4-FFF2-40B4-BE49-F238E27FC236}">
                <a16:creationId xmlns:a16="http://schemas.microsoft.com/office/drawing/2014/main" id="{0AE09842-BF6D-467F-BA1E-D4ADA49B3F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60999" y="2709265"/>
            <a:ext cx="1479550" cy="111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7" name="Straight Connector 46">
            <a:extLst>
              <a:ext uri="{FF2B5EF4-FFF2-40B4-BE49-F238E27FC236}">
                <a16:creationId xmlns:a16="http://schemas.microsoft.com/office/drawing/2014/main" id="{59C72DF3-216E-28E5-96BF-BC45EB439C47}"/>
              </a:ext>
            </a:extLst>
          </p:cNvPr>
          <p:cNvCxnSpPr/>
          <p:nvPr/>
        </p:nvCxnSpPr>
        <p:spPr bwMode="auto">
          <a:xfrm flipV="1">
            <a:off x="4268788" y="1377927"/>
            <a:ext cx="1260474" cy="192785"/>
          </a:xfrm>
          <a:prstGeom prst="line">
            <a:avLst/>
          </a:prstGeom>
          <a:solidFill>
            <a:srgbClr val="00B8FF"/>
          </a:solidFill>
          <a:ln w="31750" cap="flat" cmpd="sng" algn="ctr">
            <a:solidFill>
              <a:srgbClr val="0F2E4C"/>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a:extLst>
              <a:ext uri="{FF2B5EF4-FFF2-40B4-BE49-F238E27FC236}">
                <a16:creationId xmlns:a16="http://schemas.microsoft.com/office/drawing/2014/main" id="{BE7E8413-50F2-7210-B9BA-A022F782F11F}"/>
              </a:ext>
            </a:extLst>
          </p:cNvPr>
          <p:cNvCxnSpPr/>
          <p:nvPr/>
        </p:nvCxnSpPr>
        <p:spPr bwMode="auto">
          <a:xfrm>
            <a:off x="4333875" y="3576920"/>
            <a:ext cx="1088231" cy="279792"/>
          </a:xfrm>
          <a:prstGeom prst="line">
            <a:avLst/>
          </a:prstGeom>
          <a:solidFill>
            <a:srgbClr val="00B8FF"/>
          </a:solidFill>
          <a:ln w="31750" cap="flat" cmpd="sng" algn="ctr">
            <a:solidFill>
              <a:srgbClr val="0F2E4C"/>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Box 48">
            <a:extLst>
              <a:ext uri="{FF2B5EF4-FFF2-40B4-BE49-F238E27FC236}">
                <a16:creationId xmlns:a16="http://schemas.microsoft.com/office/drawing/2014/main" id="{2B8211C1-B874-81C9-CC83-FC815FA53BAB}"/>
              </a:ext>
            </a:extLst>
          </p:cNvPr>
          <p:cNvSpPr txBox="1"/>
          <p:nvPr/>
        </p:nvSpPr>
        <p:spPr>
          <a:xfrm>
            <a:off x="10170280" y="3014047"/>
            <a:ext cx="850383" cy="461665"/>
          </a:xfrm>
          <a:prstGeom prst="rect">
            <a:avLst/>
          </a:prstGeom>
          <a:noFill/>
        </p:spPr>
        <p:txBody>
          <a:bodyPr wrap="square" rtlCol="0">
            <a:spAutoFit/>
          </a:bodyPr>
          <a:lstStyle/>
          <a:p>
            <a:pPr algn="ctr" defTabSz="914400" eaLnBrk="1" fontAlgn="auto" hangingPunct="1">
              <a:spcBef>
                <a:spcPts val="0"/>
              </a:spcBef>
              <a:spcAft>
                <a:spcPts val="0"/>
              </a:spcAft>
            </a:pPr>
            <a:r>
              <a:rPr lang="en-US" sz="2400" b="1" dirty="0">
                <a:solidFill>
                  <a:srgbClr val="0F2E4C"/>
                </a:solidFill>
                <a:latin typeface="Abadi MT Std"/>
                <a:cs typeface="+mn-cs"/>
              </a:rPr>
              <a:t>…</a:t>
            </a:r>
          </a:p>
        </p:txBody>
      </p:sp>
      <p:pic>
        <p:nvPicPr>
          <p:cNvPr id="50" name="Picture 49" descr="A picture containing floor, indoor, board&#10;&#10;Description automatically generated">
            <a:extLst>
              <a:ext uri="{FF2B5EF4-FFF2-40B4-BE49-F238E27FC236}">
                <a16:creationId xmlns:a16="http://schemas.microsoft.com/office/drawing/2014/main" id="{119366B7-0B32-40D0-6FBB-5A2220F718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785350" y="1254156"/>
            <a:ext cx="1741552" cy="1227250"/>
          </a:xfrm>
          <a:prstGeom prst="rect">
            <a:avLst/>
          </a:prstGeom>
        </p:spPr>
      </p:pic>
      <p:sp>
        <p:nvSpPr>
          <p:cNvPr id="52" name="TextBox 51">
            <a:extLst>
              <a:ext uri="{FF2B5EF4-FFF2-40B4-BE49-F238E27FC236}">
                <a16:creationId xmlns:a16="http://schemas.microsoft.com/office/drawing/2014/main" id="{CAA379FF-4C17-F842-8E26-D5E555B023FC}"/>
              </a:ext>
            </a:extLst>
          </p:cNvPr>
          <p:cNvSpPr txBox="1"/>
          <p:nvPr/>
        </p:nvSpPr>
        <p:spPr>
          <a:xfrm>
            <a:off x="679450" y="3992463"/>
            <a:ext cx="10369550" cy="523220"/>
          </a:xfrm>
          <a:prstGeom prst="rect">
            <a:avLst/>
          </a:prstGeom>
          <a:noFill/>
        </p:spPr>
        <p:txBody>
          <a:bodyPr wrap="square" rtlCol="0">
            <a:spAutoFit/>
          </a:bodyPr>
          <a:lstStyle/>
          <a:p>
            <a:pPr algn="ctr"/>
            <a:r>
              <a:rPr lang="en-US" sz="2800" b="1" dirty="0">
                <a:solidFill>
                  <a:srgbClr val="D25000"/>
                </a:solidFill>
                <a:latin typeface="Arial Narrow" panose="020B0606020202030204" pitchFamily="34" charset="0"/>
              </a:rPr>
              <a:t>Often reuse data, some utilize fine-grained synchronization</a:t>
            </a:r>
          </a:p>
        </p:txBody>
      </p:sp>
      <p:sp>
        <p:nvSpPr>
          <p:cNvPr id="53" name="TextBox 52">
            <a:extLst>
              <a:ext uri="{FF2B5EF4-FFF2-40B4-BE49-F238E27FC236}">
                <a16:creationId xmlns:a16="http://schemas.microsoft.com/office/drawing/2014/main" id="{824EC3D3-6DF9-1D81-25DB-19FF5113B46A}"/>
              </a:ext>
            </a:extLst>
          </p:cNvPr>
          <p:cNvSpPr txBox="1"/>
          <p:nvPr/>
        </p:nvSpPr>
        <p:spPr>
          <a:xfrm>
            <a:off x="679450" y="4460015"/>
            <a:ext cx="10598150" cy="523220"/>
          </a:xfrm>
          <a:prstGeom prst="rect">
            <a:avLst/>
          </a:prstGeom>
          <a:noFill/>
        </p:spPr>
        <p:txBody>
          <a:bodyPr wrap="square" rtlCol="0">
            <a:spAutoFit/>
          </a:bodyPr>
          <a:lstStyle/>
          <a:p>
            <a:pPr algn="ctr"/>
            <a:r>
              <a:rPr lang="en-US" sz="2800" b="1" dirty="0">
                <a:solidFill>
                  <a:srgbClr val="D25000"/>
                </a:solidFill>
                <a:latin typeface="Arial Narrow" panose="020B0606020202030204" pitchFamily="34" charset="0"/>
              </a:rPr>
              <a:t>Widely varying utilization</a:t>
            </a:r>
          </a:p>
        </p:txBody>
      </p:sp>
      <p:sp>
        <p:nvSpPr>
          <p:cNvPr id="54" name="TextBox 53">
            <a:extLst>
              <a:ext uri="{FF2B5EF4-FFF2-40B4-BE49-F238E27FC236}">
                <a16:creationId xmlns:a16="http://schemas.microsoft.com/office/drawing/2014/main" id="{36E4E04B-B994-3C00-8124-D28843EFF89C}"/>
              </a:ext>
            </a:extLst>
          </p:cNvPr>
          <p:cNvSpPr txBox="1"/>
          <p:nvPr/>
        </p:nvSpPr>
        <p:spPr>
          <a:xfrm>
            <a:off x="1843548" y="5877580"/>
            <a:ext cx="9434052" cy="523220"/>
          </a:xfrm>
          <a:prstGeom prst="rect">
            <a:avLst/>
          </a:prstGeom>
          <a:noFill/>
        </p:spPr>
        <p:txBody>
          <a:bodyPr wrap="square" rtlCol="0">
            <a:spAutoFit/>
          </a:bodyPr>
          <a:lstStyle/>
          <a:p>
            <a:pPr algn="ctr"/>
            <a:r>
              <a:rPr lang="en-US" sz="2800" b="1" dirty="0">
                <a:latin typeface="Arial Narrow" panose="020B0606020202030204" pitchFamily="34" charset="0"/>
              </a:rPr>
              <a:t>High fidelity tools crucial for early-stage design exploration</a:t>
            </a:r>
          </a:p>
        </p:txBody>
      </p:sp>
      <p:sp>
        <p:nvSpPr>
          <p:cNvPr id="55" name="TextBox 54">
            <a:extLst>
              <a:ext uri="{FF2B5EF4-FFF2-40B4-BE49-F238E27FC236}">
                <a16:creationId xmlns:a16="http://schemas.microsoft.com/office/drawing/2014/main" id="{566B5F4B-FBBC-B023-888E-15EB2EEC4DF7}"/>
              </a:ext>
            </a:extLst>
          </p:cNvPr>
          <p:cNvSpPr txBox="1"/>
          <p:nvPr/>
        </p:nvSpPr>
        <p:spPr>
          <a:xfrm>
            <a:off x="722122" y="4934483"/>
            <a:ext cx="10598150" cy="523220"/>
          </a:xfrm>
          <a:prstGeom prst="rect">
            <a:avLst/>
          </a:prstGeom>
          <a:noFill/>
        </p:spPr>
        <p:txBody>
          <a:bodyPr wrap="square" rtlCol="0">
            <a:spAutoFit/>
          </a:bodyPr>
          <a:lstStyle/>
          <a:p>
            <a:pPr algn="ctr"/>
            <a:r>
              <a:rPr lang="en-US" sz="2800" b="1" dirty="0">
                <a:solidFill>
                  <a:srgbClr val="D25000"/>
                </a:solidFill>
                <a:latin typeface="Arial Narrow" panose="020B0606020202030204" pitchFamily="34" charset="0"/>
              </a:rPr>
              <a:t>Some have tight real-time deadlines</a:t>
            </a:r>
          </a:p>
        </p:txBody>
      </p:sp>
      <p:sp>
        <p:nvSpPr>
          <p:cNvPr id="56" name="TextBox 55">
            <a:extLst>
              <a:ext uri="{FF2B5EF4-FFF2-40B4-BE49-F238E27FC236}">
                <a16:creationId xmlns:a16="http://schemas.microsoft.com/office/drawing/2014/main" id="{BBFEEE9F-6D0A-2DDA-A2F8-5D8AE0194988}"/>
              </a:ext>
            </a:extLst>
          </p:cNvPr>
          <p:cNvSpPr txBox="1"/>
          <p:nvPr/>
        </p:nvSpPr>
        <p:spPr>
          <a:xfrm>
            <a:off x="712121" y="5420380"/>
            <a:ext cx="10598150" cy="523220"/>
          </a:xfrm>
          <a:prstGeom prst="rect">
            <a:avLst/>
          </a:prstGeom>
          <a:noFill/>
        </p:spPr>
        <p:txBody>
          <a:bodyPr wrap="square" rtlCol="0">
            <a:spAutoFit/>
          </a:bodyPr>
          <a:lstStyle/>
          <a:p>
            <a:pPr algn="ctr"/>
            <a:r>
              <a:rPr lang="en-US" sz="2800" b="1" dirty="0">
                <a:solidFill>
                  <a:srgbClr val="D25000"/>
                </a:solidFill>
                <a:latin typeface="Arial Narrow" panose="020B0606020202030204" pitchFamily="34" charset="0"/>
              </a:rPr>
              <a:t>Often utilize high-level frameworks like </a:t>
            </a:r>
            <a:r>
              <a:rPr lang="en-US" sz="2800" b="1" dirty="0" err="1">
                <a:solidFill>
                  <a:srgbClr val="D25000"/>
                </a:solidFill>
                <a:latin typeface="Arial Narrow" panose="020B0606020202030204" pitchFamily="34" charset="0"/>
              </a:rPr>
              <a:t>PyTorch</a:t>
            </a:r>
            <a:r>
              <a:rPr lang="en-US" sz="2800" b="1" dirty="0">
                <a:solidFill>
                  <a:srgbClr val="D25000"/>
                </a:solidFill>
                <a:latin typeface="Arial Narrow" panose="020B0606020202030204" pitchFamily="34" charset="0"/>
              </a:rPr>
              <a:t> and TensorFlow</a:t>
            </a:r>
          </a:p>
        </p:txBody>
      </p:sp>
    </p:spTree>
    <p:extLst>
      <p:ext uri="{BB962C8B-B14F-4D97-AF65-F5344CB8AC3E}">
        <p14:creationId xmlns:p14="http://schemas.microsoft.com/office/powerpoint/2010/main" val="2739636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2" grpId="0"/>
      <p:bldP spid="53" grpId="0"/>
      <p:bldP spid="54" grpId="0"/>
      <p:bldP spid="55" grpId="0"/>
      <p:bldP spid="5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2EA6F-44E2-4D47-9010-A71AAE959121}"/>
              </a:ext>
            </a:extLst>
          </p:cNvPr>
          <p:cNvSpPr>
            <a:spLocks noGrp="1"/>
          </p:cNvSpPr>
          <p:nvPr>
            <p:ph type="title"/>
          </p:nvPr>
        </p:nvSpPr>
        <p:spPr>
          <a:xfrm>
            <a:off x="588263" y="482733"/>
            <a:ext cx="11018520" cy="430887"/>
          </a:xfrm>
        </p:spPr>
        <p:txBody>
          <a:bodyPr/>
          <a:lstStyle/>
          <a:p>
            <a:r>
              <a:rPr lang="en-US" dirty="0"/>
              <a:t>Key Challenge 1: Application Scaling</a:t>
            </a:r>
          </a:p>
        </p:txBody>
      </p:sp>
      <p:pic>
        <p:nvPicPr>
          <p:cNvPr id="4" name="Picture 2" descr="What Is a Transformer Model? | NVIDIA Blogs">
            <a:extLst>
              <a:ext uri="{FF2B5EF4-FFF2-40B4-BE49-F238E27FC236}">
                <a16:creationId xmlns:a16="http://schemas.microsoft.com/office/drawing/2014/main" id="{88558A2A-FA08-D084-0568-297D07DAFF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2139" y="1149986"/>
            <a:ext cx="5135068" cy="43251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149C760-CE5A-A764-71CC-0F1FF266370F}"/>
              </a:ext>
            </a:extLst>
          </p:cNvPr>
          <p:cNvPicPr>
            <a:picLocks noChangeAspect="1"/>
          </p:cNvPicPr>
          <p:nvPr/>
        </p:nvPicPr>
        <p:blipFill>
          <a:blip r:embed="rId5"/>
          <a:stretch>
            <a:fillRect/>
          </a:stretch>
        </p:blipFill>
        <p:spPr>
          <a:xfrm>
            <a:off x="582851" y="1161287"/>
            <a:ext cx="5470838" cy="4325113"/>
          </a:xfrm>
          <a:prstGeom prst="rect">
            <a:avLst/>
          </a:prstGeom>
        </p:spPr>
      </p:pic>
      <p:sp>
        <p:nvSpPr>
          <p:cNvPr id="6" name="TextBox 5">
            <a:extLst>
              <a:ext uri="{FF2B5EF4-FFF2-40B4-BE49-F238E27FC236}">
                <a16:creationId xmlns:a16="http://schemas.microsoft.com/office/drawing/2014/main" id="{BF1C9275-32B4-F2FF-9EFC-846F7D6C44BE}"/>
              </a:ext>
            </a:extLst>
          </p:cNvPr>
          <p:cNvSpPr txBox="1"/>
          <p:nvPr/>
        </p:nvSpPr>
        <p:spPr>
          <a:xfrm>
            <a:off x="304800" y="6135469"/>
            <a:ext cx="11661058" cy="646331"/>
          </a:xfrm>
          <a:prstGeom prst="rect">
            <a:avLst/>
          </a:prstGeom>
          <a:noFill/>
        </p:spPr>
        <p:txBody>
          <a:bodyPr wrap="square" rtlCol="0">
            <a:spAutoFit/>
          </a:bodyPr>
          <a:lstStyle/>
          <a:p>
            <a:r>
              <a:rPr lang="en-US" sz="1200" dirty="0">
                <a:solidFill>
                  <a:schemeClr val="bg2">
                    <a:lumMod val="50000"/>
                  </a:schemeClr>
                </a:solidFill>
              </a:rPr>
              <a:t>Source:</a:t>
            </a:r>
          </a:p>
          <a:p>
            <a:r>
              <a:rPr lang="en-US" sz="1200" dirty="0">
                <a:solidFill>
                  <a:schemeClr val="bg2">
                    <a:lumMod val="50000"/>
                  </a:schemeClr>
                </a:solidFill>
              </a:rPr>
              <a:t>1. https://</a:t>
            </a:r>
            <a:r>
              <a:rPr lang="en-US" sz="1200" dirty="0" err="1">
                <a:solidFill>
                  <a:schemeClr val="bg2">
                    <a:lumMod val="50000"/>
                  </a:schemeClr>
                </a:solidFill>
              </a:rPr>
              <a:t>developer.nvidia.com</a:t>
            </a:r>
            <a:r>
              <a:rPr lang="en-US" sz="1200" dirty="0">
                <a:solidFill>
                  <a:schemeClr val="bg2">
                    <a:lumMod val="50000"/>
                  </a:schemeClr>
                </a:solidFill>
              </a:rPr>
              <a:t>/blog/using-deepspeed-and-megatron-to-train-megatron-turing-nlg-530b-the-worlds-largest-and-most-powerful-generative-language-model/</a:t>
            </a:r>
            <a:br>
              <a:rPr lang="en-US" sz="1200" dirty="0">
                <a:solidFill>
                  <a:schemeClr val="bg2">
                    <a:lumMod val="50000"/>
                  </a:schemeClr>
                </a:solidFill>
              </a:rPr>
            </a:br>
            <a:r>
              <a:rPr lang="en-US" sz="1200" dirty="0">
                <a:solidFill>
                  <a:schemeClr val="bg2">
                    <a:lumMod val="50000"/>
                  </a:schemeClr>
                </a:solidFill>
              </a:rPr>
              <a:t>2. https://</a:t>
            </a:r>
            <a:r>
              <a:rPr lang="en-US" sz="1200" dirty="0" err="1">
                <a:solidFill>
                  <a:schemeClr val="bg2">
                    <a:lumMod val="50000"/>
                  </a:schemeClr>
                </a:solidFill>
              </a:rPr>
              <a:t>blogs.nvidia.com</a:t>
            </a:r>
            <a:r>
              <a:rPr lang="en-US" sz="1200" dirty="0">
                <a:solidFill>
                  <a:schemeClr val="bg2">
                    <a:lumMod val="50000"/>
                  </a:schemeClr>
                </a:solidFill>
              </a:rPr>
              <a:t>/blog/2022/03/25/what-is-a-transformer-model/</a:t>
            </a:r>
          </a:p>
        </p:txBody>
      </p:sp>
      <p:sp>
        <p:nvSpPr>
          <p:cNvPr id="7" name="TextBox 6">
            <a:extLst>
              <a:ext uri="{FF2B5EF4-FFF2-40B4-BE49-F238E27FC236}">
                <a16:creationId xmlns:a16="http://schemas.microsoft.com/office/drawing/2014/main" id="{360430B6-E405-4E91-81C8-4074ACF074BC}"/>
              </a:ext>
            </a:extLst>
          </p:cNvPr>
          <p:cNvSpPr txBox="1"/>
          <p:nvPr/>
        </p:nvSpPr>
        <p:spPr>
          <a:xfrm>
            <a:off x="381000" y="5514744"/>
            <a:ext cx="11127657" cy="461665"/>
          </a:xfrm>
          <a:prstGeom prst="rect">
            <a:avLst/>
          </a:prstGeom>
          <a:noFill/>
        </p:spPr>
        <p:txBody>
          <a:bodyPr wrap="square" rtlCol="0">
            <a:spAutoFit/>
          </a:bodyPr>
          <a:lstStyle/>
          <a:p>
            <a:pPr algn="ctr"/>
            <a:r>
              <a:rPr lang="en-US" sz="2400" b="1" dirty="0">
                <a:solidFill>
                  <a:srgbClr val="D25000"/>
                </a:solidFill>
              </a:rPr>
              <a:t>Simulating entire apps would take months (or years) in many simulators!</a:t>
            </a:r>
          </a:p>
        </p:txBody>
      </p:sp>
      <p:sp>
        <p:nvSpPr>
          <p:cNvPr id="3" name="Slide Number Placeholder 29">
            <a:extLst>
              <a:ext uri="{FF2B5EF4-FFF2-40B4-BE49-F238E27FC236}">
                <a16:creationId xmlns:a16="http://schemas.microsoft.com/office/drawing/2014/main" id="{BCCA03D2-8A01-4CF4-AF41-CABBD953E428}"/>
              </a:ext>
            </a:extLst>
          </p:cNvPr>
          <p:cNvSpPr txBox="1">
            <a:spLocks/>
          </p:cNvSpPr>
          <p:nvPr/>
        </p:nvSpPr>
        <p:spPr>
          <a:xfrm>
            <a:off x="9372600" y="6492875"/>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43</a:t>
            </a:fld>
            <a:endParaRPr lang="en-US" dirty="0"/>
          </a:p>
        </p:txBody>
      </p:sp>
    </p:spTree>
    <p:custDataLst>
      <p:custData r:id="rId1"/>
      <p:custData r:id="rId2"/>
    </p:custDataLst>
    <p:extLst>
      <p:ext uri="{BB962C8B-B14F-4D97-AF65-F5344CB8AC3E}">
        <p14:creationId xmlns:p14="http://schemas.microsoft.com/office/powerpoint/2010/main" val="30252905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3C343-75E6-27D9-97D2-1F50A16466C3}"/>
              </a:ext>
            </a:extLst>
          </p:cNvPr>
          <p:cNvSpPr>
            <a:spLocks noGrp="1"/>
          </p:cNvSpPr>
          <p:nvPr>
            <p:ph type="title"/>
          </p:nvPr>
        </p:nvSpPr>
        <p:spPr/>
        <p:txBody>
          <a:bodyPr/>
          <a:lstStyle/>
          <a:p>
            <a:r>
              <a:rPr lang="en-US" dirty="0"/>
              <a:t>Simulators to the Rescue?</a:t>
            </a:r>
          </a:p>
        </p:txBody>
      </p:sp>
      <p:sp>
        <p:nvSpPr>
          <p:cNvPr id="3" name="Text Placeholder 2">
            <a:extLst>
              <a:ext uri="{FF2B5EF4-FFF2-40B4-BE49-F238E27FC236}">
                <a16:creationId xmlns:a16="http://schemas.microsoft.com/office/drawing/2014/main" id="{D08A3ED7-EA86-C134-1A68-97E54EBA5A95}"/>
              </a:ext>
            </a:extLst>
          </p:cNvPr>
          <p:cNvSpPr>
            <a:spLocks noGrp="1"/>
          </p:cNvSpPr>
          <p:nvPr>
            <p:ph type="body" sz="quarter" idx="10"/>
          </p:nvPr>
        </p:nvSpPr>
        <p:spPr/>
        <p:txBody>
          <a:bodyPr/>
          <a:lstStyle/>
          <a:p>
            <a:pPr marL="285750" indent="-285750">
              <a:buFont typeface="Arial" panose="020B0604020202020204" pitchFamily="34" charset="0"/>
              <a:buChar char="•"/>
            </a:pPr>
            <a:r>
              <a:rPr lang="en-US" sz="2400" dirty="0"/>
              <a:t>Future systems will rely on </a:t>
            </a:r>
            <a:r>
              <a:rPr lang="en-US" sz="2400" b="1" dirty="0"/>
              <a:t>hardware-software co-design</a:t>
            </a:r>
            <a:endParaRPr lang="en-US" sz="2200" dirty="0"/>
          </a:p>
          <a:p>
            <a:pPr marL="285750" indent="-285750">
              <a:buFont typeface="Arial" panose="020B0604020202020204" pitchFamily="34" charset="0"/>
              <a:buChar char="•"/>
            </a:pPr>
            <a:r>
              <a:rPr lang="en-US" sz="2400" b="1" dirty="0"/>
              <a:t>Need</a:t>
            </a:r>
            <a:r>
              <a:rPr lang="en-US" sz="2400" dirty="0"/>
              <a:t> a tool to evaluate end-to-end perf, power, energy </a:t>
            </a:r>
            <a:r>
              <a:rPr lang="en-US" sz="2400" i="1" dirty="0"/>
              <a:t>with full software stack</a:t>
            </a:r>
            <a:endParaRPr lang="en-US" sz="2200" dirty="0"/>
          </a:p>
          <a:p>
            <a:pPr marL="285750" indent="-285750">
              <a:buFont typeface="Arial" panose="020B0604020202020204" pitchFamily="34" charset="0"/>
              <a:buChar char="•"/>
            </a:pPr>
            <a:r>
              <a:rPr lang="en-US" sz="2400" b="1" dirty="0"/>
              <a:t>Need</a:t>
            </a:r>
            <a:r>
              <a:rPr lang="en-US" sz="2400" dirty="0"/>
              <a:t> multi-fidelity modeling</a:t>
            </a:r>
          </a:p>
          <a:p>
            <a:pPr marL="514350" lvl="1" indent="-285750">
              <a:buFont typeface="Arial" panose="020B0604020202020204" pitchFamily="34" charset="0"/>
              <a:buChar char="•"/>
            </a:pPr>
            <a:r>
              <a:rPr lang="en-US" sz="2000" dirty="0"/>
              <a:t>Highly detailed models</a:t>
            </a:r>
          </a:p>
          <a:p>
            <a:pPr marL="514350" lvl="1" indent="-285750">
              <a:buFont typeface="Arial" panose="020B0604020202020204" pitchFamily="34" charset="0"/>
              <a:buChar char="•"/>
            </a:pPr>
            <a:r>
              <a:rPr lang="en-US" sz="2000" dirty="0"/>
              <a:t>Low detail models</a:t>
            </a:r>
          </a:p>
          <a:p>
            <a:pPr marL="514350" lvl="1" indent="-285750">
              <a:buFont typeface="Arial" panose="020B0604020202020204" pitchFamily="34" charset="0"/>
              <a:buChar char="•"/>
            </a:pPr>
            <a:r>
              <a:rPr lang="en-US" sz="2000" dirty="0"/>
              <a:t>Fast functional-only models</a:t>
            </a:r>
            <a:endParaRPr lang="en-US" sz="2200" dirty="0"/>
          </a:p>
          <a:p>
            <a:pPr marL="285750" indent="-285750">
              <a:buFont typeface="Arial" panose="020B0604020202020204" pitchFamily="34" charset="0"/>
              <a:buChar char="•"/>
            </a:pPr>
            <a:r>
              <a:rPr lang="en-US" sz="2400" b="1" dirty="0"/>
              <a:t>Need</a:t>
            </a:r>
            <a:r>
              <a:rPr lang="en-US" sz="2400" dirty="0"/>
              <a:t> next-gen architects with performance evaluation experience</a:t>
            </a:r>
            <a:endParaRPr lang="en-US" sz="2200" dirty="0"/>
          </a:p>
          <a:p>
            <a:pPr marL="285750" indent="-285750">
              <a:buFont typeface="Arial" panose="020B0604020202020204" pitchFamily="34" charset="0"/>
              <a:buChar char="•"/>
            </a:pPr>
            <a:r>
              <a:rPr lang="en-US" sz="2400" dirty="0"/>
              <a:t>Systems are </a:t>
            </a:r>
            <a:r>
              <a:rPr lang="en-US" sz="2400" b="1" dirty="0"/>
              <a:t>too complex </a:t>
            </a:r>
            <a:r>
              <a:rPr lang="en-US" sz="2400" dirty="0"/>
              <a:t>to build everything from scratch</a:t>
            </a:r>
          </a:p>
        </p:txBody>
      </p:sp>
      <p:sp>
        <p:nvSpPr>
          <p:cNvPr id="4" name="Slide Number Placeholder 29">
            <a:extLst>
              <a:ext uri="{FF2B5EF4-FFF2-40B4-BE49-F238E27FC236}">
                <a16:creationId xmlns:a16="http://schemas.microsoft.com/office/drawing/2014/main" id="{70CAF933-A2A0-64C3-2E08-35ED518C811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44</a:t>
            </a:fld>
            <a:endParaRPr lang="en-US" dirty="0"/>
          </a:p>
        </p:txBody>
      </p:sp>
    </p:spTree>
    <p:extLst>
      <p:ext uri="{BB962C8B-B14F-4D97-AF65-F5344CB8AC3E}">
        <p14:creationId xmlns:p14="http://schemas.microsoft.com/office/powerpoint/2010/main" val="3987166783"/>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2EA6F-44E2-4D47-9010-A71AAE959121}"/>
              </a:ext>
            </a:extLst>
          </p:cNvPr>
          <p:cNvSpPr>
            <a:spLocks noGrp="1"/>
          </p:cNvSpPr>
          <p:nvPr>
            <p:ph type="title"/>
          </p:nvPr>
        </p:nvSpPr>
        <p:spPr/>
        <p:txBody>
          <a:bodyPr/>
          <a:lstStyle/>
          <a:p>
            <a:r>
              <a:rPr lang="en-US" dirty="0"/>
              <a:t>Key Challenge 2: Simulator Capabilities</a:t>
            </a:r>
          </a:p>
        </p:txBody>
      </p:sp>
      <p:sp>
        <p:nvSpPr>
          <p:cNvPr id="4" name="Rectangle 3">
            <a:extLst>
              <a:ext uri="{FF2B5EF4-FFF2-40B4-BE49-F238E27FC236}">
                <a16:creationId xmlns:a16="http://schemas.microsoft.com/office/drawing/2014/main" id="{53FA6FFE-E230-5DCD-D33D-EC56227D9998}"/>
              </a:ext>
            </a:extLst>
          </p:cNvPr>
          <p:cNvSpPr/>
          <p:nvPr/>
        </p:nvSpPr>
        <p:spPr>
          <a:xfrm>
            <a:off x="304800" y="5620265"/>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Significant improvements needed</a:t>
            </a:r>
          </a:p>
        </p:txBody>
      </p:sp>
      <p:cxnSp>
        <p:nvCxnSpPr>
          <p:cNvPr id="6" name="Straight Connector 5">
            <a:extLst>
              <a:ext uri="{FF2B5EF4-FFF2-40B4-BE49-F238E27FC236}">
                <a16:creationId xmlns:a16="http://schemas.microsoft.com/office/drawing/2014/main" id="{251664F1-87B1-7F8E-5687-72440713F495}"/>
              </a:ext>
            </a:extLst>
          </p:cNvPr>
          <p:cNvCxnSpPr>
            <a:cxnSpLocks/>
          </p:cNvCxnSpPr>
          <p:nvPr/>
        </p:nvCxnSpPr>
        <p:spPr>
          <a:xfrm>
            <a:off x="2481850" y="1278095"/>
            <a:ext cx="0" cy="3985448"/>
          </a:xfrm>
          <a:prstGeom prst="line">
            <a:avLst/>
          </a:prstGeom>
          <a:ln w="38100"/>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921B9ADE-F0F8-01C4-97B5-DF3F8EB0F0BC}"/>
              </a:ext>
            </a:extLst>
          </p:cNvPr>
          <p:cNvCxnSpPr>
            <a:cxnSpLocks/>
          </p:cNvCxnSpPr>
          <p:nvPr/>
        </p:nvCxnSpPr>
        <p:spPr>
          <a:xfrm>
            <a:off x="549918" y="1990432"/>
            <a:ext cx="11101688" cy="15657"/>
          </a:xfrm>
          <a:prstGeom prst="line">
            <a:avLst/>
          </a:prstGeom>
          <a:ln w="3810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6DBAA33D-D2AF-1633-2BA0-211C36FB4499}"/>
              </a:ext>
            </a:extLst>
          </p:cNvPr>
          <p:cNvCxnSpPr>
            <a:cxnSpLocks/>
          </p:cNvCxnSpPr>
          <p:nvPr/>
        </p:nvCxnSpPr>
        <p:spPr>
          <a:xfrm>
            <a:off x="538750" y="2818399"/>
            <a:ext cx="11101688" cy="15657"/>
          </a:xfrm>
          <a:prstGeom prst="line">
            <a:avLst/>
          </a:prstGeom>
          <a:ln w="3810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3D98D3F0-A739-E814-EAB2-12C01C455D50}"/>
              </a:ext>
            </a:extLst>
          </p:cNvPr>
          <p:cNvCxnSpPr>
            <a:cxnSpLocks/>
          </p:cNvCxnSpPr>
          <p:nvPr/>
        </p:nvCxnSpPr>
        <p:spPr>
          <a:xfrm>
            <a:off x="527583" y="3702121"/>
            <a:ext cx="11101688" cy="15657"/>
          </a:xfrm>
          <a:prstGeom prst="line">
            <a:avLst/>
          </a:prstGeom>
          <a:ln w="3810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C474597B-C078-086B-5D24-0E735F61569D}"/>
              </a:ext>
            </a:extLst>
          </p:cNvPr>
          <p:cNvCxnSpPr>
            <a:cxnSpLocks/>
          </p:cNvCxnSpPr>
          <p:nvPr/>
        </p:nvCxnSpPr>
        <p:spPr>
          <a:xfrm>
            <a:off x="527583" y="4522340"/>
            <a:ext cx="11101688" cy="15657"/>
          </a:xfrm>
          <a:prstGeom prst="line">
            <a:avLst/>
          </a:prstGeom>
          <a:ln w="38100"/>
        </p:spPr>
        <p:style>
          <a:lnRef idx="1">
            <a:schemeClr val="dk1"/>
          </a:lnRef>
          <a:fillRef idx="0">
            <a:schemeClr val="dk1"/>
          </a:fillRef>
          <a:effectRef idx="0">
            <a:schemeClr val="dk1"/>
          </a:effectRef>
          <a:fontRef idx="minor">
            <a:schemeClr val="tx1"/>
          </a:fontRef>
        </p:style>
      </p:cxnSp>
      <p:sp>
        <p:nvSpPr>
          <p:cNvPr id="11" name="Rectangle 106">
            <a:extLst>
              <a:ext uri="{FF2B5EF4-FFF2-40B4-BE49-F238E27FC236}">
                <a16:creationId xmlns:a16="http://schemas.microsoft.com/office/drawing/2014/main" id="{A258DF8A-DAD9-88C5-C91A-62BE92C9D2C8}"/>
              </a:ext>
            </a:extLst>
          </p:cNvPr>
          <p:cNvSpPr>
            <a:spLocks noChangeArrowheads="1"/>
          </p:cNvSpPr>
          <p:nvPr/>
        </p:nvSpPr>
        <p:spPr bwMode="auto">
          <a:xfrm>
            <a:off x="264588" y="2063728"/>
            <a:ext cx="2266912"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gem5</a:t>
            </a:r>
            <a:endParaRPr lang="en-US" sz="3600" b="1" dirty="0">
              <a:solidFill>
                <a:srgbClr val="D25000"/>
              </a:solidFill>
              <a:latin typeface="Arial Narrow" pitchFamily="34" charset="0"/>
            </a:endParaRPr>
          </a:p>
        </p:txBody>
      </p:sp>
      <p:sp>
        <p:nvSpPr>
          <p:cNvPr id="12" name="Rectangle 106">
            <a:extLst>
              <a:ext uri="{FF2B5EF4-FFF2-40B4-BE49-F238E27FC236}">
                <a16:creationId xmlns:a16="http://schemas.microsoft.com/office/drawing/2014/main" id="{7914CD3F-6702-59CE-266E-0449B56F9AB5}"/>
              </a:ext>
            </a:extLst>
          </p:cNvPr>
          <p:cNvSpPr>
            <a:spLocks noChangeArrowheads="1"/>
          </p:cNvSpPr>
          <p:nvPr/>
        </p:nvSpPr>
        <p:spPr bwMode="auto">
          <a:xfrm>
            <a:off x="351672" y="2931684"/>
            <a:ext cx="2266912"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SST</a:t>
            </a:r>
            <a:endParaRPr lang="en-US" sz="3600" b="1" dirty="0">
              <a:solidFill>
                <a:srgbClr val="D25000"/>
              </a:solidFill>
              <a:latin typeface="Arial Narrow" pitchFamily="34" charset="0"/>
            </a:endParaRPr>
          </a:p>
        </p:txBody>
      </p:sp>
      <p:sp>
        <p:nvSpPr>
          <p:cNvPr id="13" name="Rectangle 106">
            <a:extLst>
              <a:ext uri="{FF2B5EF4-FFF2-40B4-BE49-F238E27FC236}">
                <a16:creationId xmlns:a16="http://schemas.microsoft.com/office/drawing/2014/main" id="{D56E4C76-944E-8F8D-7CCF-7E2799B264E9}"/>
              </a:ext>
            </a:extLst>
          </p:cNvPr>
          <p:cNvSpPr>
            <a:spLocks noChangeArrowheads="1"/>
          </p:cNvSpPr>
          <p:nvPr/>
        </p:nvSpPr>
        <p:spPr bwMode="auto">
          <a:xfrm>
            <a:off x="303293" y="3753155"/>
            <a:ext cx="2266912" cy="677700"/>
          </a:xfrm>
          <a:prstGeom prst="rect">
            <a:avLst/>
          </a:prstGeom>
          <a:noFill/>
          <a:ln w="9525">
            <a:noFill/>
            <a:miter lim="800000"/>
            <a:headEnd/>
            <a:tailEnd/>
          </a:ln>
          <a:effectLst/>
        </p:spPr>
        <p:txBody>
          <a:bodyPr lIns="76186" tIns="38093" rIns="76186" bIns="38093"/>
          <a:lstStyle/>
          <a:p>
            <a:pPr algn="ctr"/>
            <a:r>
              <a:rPr lang="en-US" sz="3600" b="1" dirty="0" err="1">
                <a:latin typeface="Arial Narrow" pitchFamily="34" charset="0"/>
              </a:rPr>
              <a:t>FireSim</a:t>
            </a:r>
            <a:endParaRPr lang="en-US" sz="3600" b="1" dirty="0">
              <a:solidFill>
                <a:srgbClr val="D25000"/>
              </a:solidFill>
              <a:latin typeface="Arial Narrow" pitchFamily="34" charset="0"/>
            </a:endParaRPr>
          </a:p>
        </p:txBody>
      </p:sp>
      <p:sp>
        <p:nvSpPr>
          <p:cNvPr id="14" name="Rectangle 106">
            <a:extLst>
              <a:ext uri="{FF2B5EF4-FFF2-40B4-BE49-F238E27FC236}">
                <a16:creationId xmlns:a16="http://schemas.microsoft.com/office/drawing/2014/main" id="{9E887E76-7861-B594-AC97-3B33423A060E}"/>
              </a:ext>
            </a:extLst>
          </p:cNvPr>
          <p:cNvSpPr>
            <a:spLocks noChangeArrowheads="1"/>
          </p:cNvSpPr>
          <p:nvPr/>
        </p:nvSpPr>
        <p:spPr bwMode="auto">
          <a:xfrm>
            <a:off x="188007" y="4585843"/>
            <a:ext cx="2266912"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Our Goal</a:t>
            </a:r>
            <a:endParaRPr lang="en-US" sz="3600" b="1" dirty="0">
              <a:solidFill>
                <a:srgbClr val="D25000"/>
              </a:solidFill>
              <a:latin typeface="Arial Narrow" pitchFamily="34" charset="0"/>
            </a:endParaRPr>
          </a:p>
        </p:txBody>
      </p:sp>
      <p:sp>
        <p:nvSpPr>
          <p:cNvPr id="15" name="Rectangle 106">
            <a:extLst>
              <a:ext uri="{FF2B5EF4-FFF2-40B4-BE49-F238E27FC236}">
                <a16:creationId xmlns:a16="http://schemas.microsoft.com/office/drawing/2014/main" id="{8AC41CDE-41A8-F6FD-1365-6396AE3A7D8B}"/>
              </a:ext>
            </a:extLst>
          </p:cNvPr>
          <p:cNvSpPr>
            <a:spLocks noChangeArrowheads="1"/>
          </p:cNvSpPr>
          <p:nvPr/>
        </p:nvSpPr>
        <p:spPr bwMode="auto">
          <a:xfrm>
            <a:off x="2531499" y="1243336"/>
            <a:ext cx="1298821"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Fast</a:t>
            </a:r>
            <a:endParaRPr lang="en-US" sz="3600" b="1" dirty="0">
              <a:solidFill>
                <a:srgbClr val="D25000"/>
              </a:solidFill>
              <a:latin typeface="Arial Narrow" pitchFamily="34" charset="0"/>
            </a:endParaRPr>
          </a:p>
        </p:txBody>
      </p:sp>
      <p:sp>
        <p:nvSpPr>
          <p:cNvPr id="16" name="Rectangle 106">
            <a:extLst>
              <a:ext uri="{FF2B5EF4-FFF2-40B4-BE49-F238E27FC236}">
                <a16:creationId xmlns:a16="http://schemas.microsoft.com/office/drawing/2014/main" id="{A9F0CC0F-7486-5100-8478-ED98B0A8F2FB}"/>
              </a:ext>
            </a:extLst>
          </p:cNvPr>
          <p:cNvSpPr>
            <a:spLocks noChangeArrowheads="1"/>
          </p:cNvSpPr>
          <p:nvPr/>
        </p:nvSpPr>
        <p:spPr bwMode="auto">
          <a:xfrm>
            <a:off x="3836390" y="1243336"/>
            <a:ext cx="2376322"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Full System</a:t>
            </a:r>
            <a:endParaRPr lang="en-US" sz="3600" b="1" dirty="0">
              <a:solidFill>
                <a:srgbClr val="D25000"/>
              </a:solidFill>
              <a:latin typeface="Arial Narrow" pitchFamily="34" charset="0"/>
            </a:endParaRPr>
          </a:p>
        </p:txBody>
      </p:sp>
      <p:sp>
        <p:nvSpPr>
          <p:cNvPr id="17" name="Rectangle 106">
            <a:extLst>
              <a:ext uri="{FF2B5EF4-FFF2-40B4-BE49-F238E27FC236}">
                <a16:creationId xmlns:a16="http://schemas.microsoft.com/office/drawing/2014/main" id="{B21415C9-AACC-46A4-84BC-60AA11ACE3DC}"/>
              </a:ext>
            </a:extLst>
          </p:cNvPr>
          <p:cNvSpPr>
            <a:spLocks noChangeArrowheads="1"/>
          </p:cNvSpPr>
          <p:nvPr/>
        </p:nvSpPr>
        <p:spPr bwMode="auto">
          <a:xfrm>
            <a:off x="6180463" y="1243897"/>
            <a:ext cx="2197783"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High Fidel.</a:t>
            </a:r>
            <a:endParaRPr lang="en-US" sz="3600" b="1" dirty="0">
              <a:solidFill>
                <a:srgbClr val="D25000"/>
              </a:solidFill>
              <a:latin typeface="Arial Narrow" pitchFamily="34" charset="0"/>
            </a:endParaRPr>
          </a:p>
        </p:txBody>
      </p:sp>
      <p:sp>
        <p:nvSpPr>
          <p:cNvPr id="18" name="Rectangle 106">
            <a:extLst>
              <a:ext uri="{FF2B5EF4-FFF2-40B4-BE49-F238E27FC236}">
                <a16:creationId xmlns:a16="http://schemas.microsoft.com/office/drawing/2014/main" id="{1EB57901-B56F-5B69-9CC3-12D121A08BE5}"/>
              </a:ext>
            </a:extLst>
          </p:cNvPr>
          <p:cNvSpPr>
            <a:spLocks noChangeArrowheads="1"/>
          </p:cNvSpPr>
          <p:nvPr/>
        </p:nvSpPr>
        <p:spPr bwMode="auto">
          <a:xfrm>
            <a:off x="8263992" y="1264886"/>
            <a:ext cx="1943054"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Scalable</a:t>
            </a:r>
            <a:endParaRPr lang="en-US" sz="3600" b="1" dirty="0">
              <a:solidFill>
                <a:srgbClr val="D25000"/>
              </a:solidFill>
              <a:latin typeface="Arial Narrow" pitchFamily="34" charset="0"/>
            </a:endParaRPr>
          </a:p>
        </p:txBody>
      </p:sp>
      <p:sp>
        <p:nvSpPr>
          <p:cNvPr id="19" name="Rectangle 106">
            <a:extLst>
              <a:ext uri="{FF2B5EF4-FFF2-40B4-BE49-F238E27FC236}">
                <a16:creationId xmlns:a16="http://schemas.microsoft.com/office/drawing/2014/main" id="{B98AB64E-A4CB-03A4-BEBF-B3DC90BBF80F}"/>
              </a:ext>
            </a:extLst>
          </p:cNvPr>
          <p:cNvSpPr>
            <a:spLocks noChangeArrowheads="1"/>
          </p:cNvSpPr>
          <p:nvPr/>
        </p:nvSpPr>
        <p:spPr bwMode="auto">
          <a:xfrm>
            <a:off x="10114810" y="1259643"/>
            <a:ext cx="1531699" cy="677700"/>
          </a:xfrm>
          <a:prstGeom prst="rect">
            <a:avLst/>
          </a:prstGeom>
          <a:noFill/>
          <a:ln w="9525">
            <a:noFill/>
            <a:miter lim="800000"/>
            <a:headEnd/>
            <a:tailEnd/>
          </a:ln>
          <a:effectLst/>
        </p:spPr>
        <p:txBody>
          <a:bodyPr lIns="76186" tIns="38093" rIns="76186" bIns="38093"/>
          <a:lstStyle/>
          <a:p>
            <a:pPr algn="ctr"/>
            <a:r>
              <a:rPr lang="en-US" sz="3600" b="1" dirty="0">
                <a:latin typeface="Arial Narrow" pitchFamily="34" charset="0"/>
              </a:rPr>
              <a:t>No RTL</a:t>
            </a:r>
            <a:endParaRPr lang="en-US" sz="3600" b="1" dirty="0">
              <a:solidFill>
                <a:srgbClr val="D25000"/>
              </a:solidFill>
              <a:latin typeface="Arial Narrow" pitchFamily="34" charset="0"/>
            </a:endParaRPr>
          </a:p>
        </p:txBody>
      </p:sp>
      <p:cxnSp>
        <p:nvCxnSpPr>
          <p:cNvPr id="20" name="Straight Connector 19">
            <a:extLst>
              <a:ext uri="{FF2B5EF4-FFF2-40B4-BE49-F238E27FC236}">
                <a16:creationId xmlns:a16="http://schemas.microsoft.com/office/drawing/2014/main" id="{EDB6BE89-12D5-DE70-C632-9568B152AFA3}"/>
              </a:ext>
            </a:extLst>
          </p:cNvPr>
          <p:cNvCxnSpPr>
            <a:cxnSpLocks/>
          </p:cNvCxnSpPr>
          <p:nvPr/>
        </p:nvCxnSpPr>
        <p:spPr>
          <a:xfrm>
            <a:off x="3840088" y="1278095"/>
            <a:ext cx="0" cy="3985448"/>
          </a:xfrm>
          <a:prstGeom prst="line">
            <a:avLst/>
          </a:prstGeom>
          <a:ln w="3810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E4606536-63A3-8060-D3E1-4EA421512B2B}"/>
              </a:ext>
            </a:extLst>
          </p:cNvPr>
          <p:cNvCxnSpPr>
            <a:cxnSpLocks/>
          </p:cNvCxnSpPr>
          <p:nvPr/>
        </p:nvCxnSpPr>
        <p:spPr>
          <a:xfrm>
            <a:off x="6128796" y="1278095"/>
            <a:ext cx="0" cy="3985448"/>
          </a:xfrm>
          <a:prstGeom prst="line">
            <a:avLst/>
          </a:prstGeom>
          <a:ln w="38100"/>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5BC77510-25C8-C621-0466-6E2050AD6871}"/>
              </a:ext>
            </a:extLst>
          </p:cNvPr>
          <p:cNvCxnSpPr>
            <a:cxnSpLocks/>
          </p:cNvCxnSpPr>
          <p:nvPr/>
        </p:nvCxnSpPr>
        <p:spPr>
          <a:xfrm>
            <a:off x="8336562" y="1278095"/>
            <a:ext cx="0" cy="3985448"/>
          </a:xfrm>
          <a:prstGeom prst="line">
            <a:avLst/>
          </a:prstGeom>
          <a:ln w="38100"/>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01F4378-89BC-8F86-B0A3-B2F395C85B8B}"/>
              </a:ext>
            </a:extLst>
          </p:cNvPr>
          <p:cNvCxnSpPr>
            <a:cxnSpLocks/>
          </p:cNvCxnSpPr>
          <p:nvPr/>
        </p:nvCxnSpPr>
        <p:spPr>
          <a:xfrm>
            <a:off x="10114810" y="1278095"/>
            <a:ext cx="0" cy="3985448"/>
          </a:xfrm>
          <a:prstGeom prst="line">
            <a:avLst/>
          </a:prstGeom>
          <a:ln w="38100"/>
        </p:spPr>
        <p:style>
          <a:lnRef idx="1">
            <a:schemeClr val="dk1"/>
          </a:lnRef>
          <a:fillRef idx="0">
            <a:schemeClr val="dk1"/>
          </a:fillRef>
          <a:effectRef idx="0">
            <a:schemeClr val="dk1"/>
          </a:effectRef>
          <a:fontRef idx="minor">
            <a:schemeClr val="tx1"/>
          </a:fontRef>
        </p:style>
      </p:cxnSp>
      <p:sp>
        <p:nvSpPr>
          <p:cNvPr id="24" name="Rectangle 106">
            <a:extLst>
              <a:ext uri="{FF2B5EF4-FFF2-40B4-BE49-F238E27FC236}">
                <a16:creationId xmlns:a16="http://schemas.microsoft.com/office/drawing/2014/main" id="{58CBDF60-DA2C-F238-8019-3A5FCD6EC474}"/>
              </a:ext>
            </a:extLst>
          </p:cNvPr>
          <p:cNvSpPr>
            <a:spLocks noChangeArrowheads="1"/>
          </p:cNvSpPr>
          <p:nvPr/>
        </p:nvSpPr>
        <p:spPr bwMode="auto">
          <a:xfrm>
            <a:off x="2483948" y="2070288"/>
            <a:ext cx="1346372" cy="677700"/>
          </a:xfrm>
          <a:prstGeom prst="rect">
            <a:avLst/>
          </a:prstGeom>
          <a:noFill/>
          <a:ln w="9525">
            <a:noFill/>
            <a:miter lim="800000"/>
            <a:headEnd/>
            <a:tailEnd/>
          </a:ln>
          <a:effectLst/>
        </p:spPr>
        <p:txBody>
          <a:bodyPr lIns="76186" tIns="38093" rIns="76186" bIns="38093"/>
          <a:lstStyle/>
          <a:p>
            <a:pPr algn="ctr"/>
            <a:r>
              <a:rPr lang="en-US" sz="3600" b="1" dirty="0">
                <a:solidFill>
                  <a:srgbClr val="FF0000"/>
                </a:solidFill>
                <a:latin typeface="Arial Narrow" pitchFamily="34" charset="0"/>
                <a:sym typeface="Wingdings" panose="05000000000000000000" pitchFamily="2" charset="2"/>
              </a:rPr>
              <a:t></a:t>
            </a:r>
            <a:endParaRPr lang="en-US" sz="3600" b="1" dirty="0">
              <a:solidFill>
                <a:srgbClr val="FF0000"/>
              </a:solidFill>
              <a:latin typeface="Arial Narrow" pitchFamily="34" charset="0"/>
            </a:endParaRPr>
          </a:p>
        </p:txBody>
      </p:sp>
      <p:sp>
        <p:nvSpPr>
          <p:cNvPr id="25" name="Rectangle 106">
            <a:extLst>
              <a:ext uri="{FF2B5EF4-FFF2-40B4-BE49-F238E27FC236}">
                <a16:creationId xmlns:a16="http://schemas.microsoft.com/office/drawing/2014/main" id="{3071C896-CFE5-FCE3-0870-D915B204C5D9}"/>
              </a:ext>
            </a:extLst>
          </p:cNvPr>
          <p:cNvSpPr>
            <a:spLocks noChangeArrowheads="1"/>
          </p:cNvSpPr>
          <p:nvPr/>
        </p:nvSpPr>
        <p:spPr bwMode="auto">
          <a:xfrm>
            <a:off x="8336561" y="2066296"/>
            <a:ext cx="1778043" cy="677700"/>
          </a:xfrm>
          <a:prstGeom prst="rect">
            <a:avLst/>
          </a:prstGeom>
          <a:noFill/>
          <a:ln w="9525">
            <a:noFill/>
            <a:miter lim="800000"/>
            <a:headEnd/>
            <a:tailEnd/>
          </a:ln>
          <a:effectLst/>
        </p:spPr>
        <p:txBody>
          <a:bodyPr lIns="76186" tIns="38093" rIns="76186" bIns="38093"/>
          <a:lstStyle/>
          <a:p>
            <a:pPr algn="ctr"/>
            <a:r>
              <a:rPr lang="en-US" sz="3600" b="1" dirty="0">
                <a:solidFill>
                  <a:srgbClr val="FF0000"/>
                </a:solidFill>
                <a:latin typeface="Arial Narrow" pitchFamily="34" charset="0"/>
                <a:sym typeface="Wingdings" panose="05000000000000000000" pitchFamily="2" charset="2"/>
              </a:rPr>
              <a:t></a:t>
            </a:r>
            <a:endParaRPr lang="en-US" sz="3600" b="1" dirty="0">
              <a:solidFill>
                <a:srgbClr val="FF0000"/>
              </a:solidFill>
              <a:latin typeface="Arial Narrow" pitchFamily="34" charset="0"/>
            </a:endParaRPr>
          </a:p>
        </p:txBody>
      </p:sp>
      <p:sp>
        <p:nvSpPr>
          <p:cNvPr id="26" name="Rectangle 106">
            <a:extLst>
              <a:ext uri="{FF2B5EF4-FFF2-40B4-BE49-F238E27FC236}">
                <a16:creationId xmlns:a16="http://schemas.microsoft.com/office/drawing/2014/main" id="{7C5AF666-370E-E71C-AC24-A1B2F74C4FFA}"/>
              </a:ext>
            </a:extLst>
          </p:cNvPr>
          <p:cNvSpPr>
            <a:spLocks noChangeArrowheads="1"/>
          </p:cNvSpPr>
          <p:nvPr/>
        </p:nvSpPr>
        <p:spPr bwMode="auto">
          <a:xfrm>
            <a:off x="10114603" y="2066296"/>
            <a:ext cx="1537003"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27" name="Rectangle 106">
            <a:extLst>
              <a:ext uri="{FF2B5EF4-FFF2-40B4-BE49-F238E27FC236}">
                <a16:creationId xmlns:a16="http://schemas.microsoft.com/office/drawing/2014/main" id="{2E998A9C-CE71-4611-BDA3-9A3C0EB07D43}"/>
              </a:ext>
            </a:extLst>
          </p:cNvPr>
          <p:cNvSpPr>
            <a:spLocks noChangeArrowheads="1"/>
          </p:cNvSpPr>
          <p:nvPr/>
        </p:nvSpPr>
        <p:spPr bwMode="auto">
          <a:xfrm>
            <a:off x="6128583" y="2066296"/>
            <a:ext cx="2166295"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28" name="Rectangle 106">
            <a:extLst>
              <a:ext uri="{FF2B5EF4-FFF2-40B4-BE49-F238E27FC236}">
                <a16:creationId xmlns:a16="http://schemas.microsoft.com/office/drawing/2014/main" id="{4E98980F-E901-0E79-376B-BBBC3792E795}"/>
              </a:ext>
            </a:extLst>
          </p:cNvPr>
          <p:cNvSpPr>
            <a:spLocks noChangeArrowheads="1"/>
          </p:cNvSpPr>
          <p:nvPr/>
        </p:nvSpPr>
        <p:spPr bwMode="auto">
          <a:xfrm>
            <a:off x="3889737" y="2066296"/>
            <a:ext cx="2238846"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29" name="Rectangle 106">
            <a:extLst>
              <a:ext uri="{FF2B5EF4-FFF2-40B4-BE49-F238E27FC236}">
                <a16:creationId xmlns:a16="http://schemas.microsoft.com/office/drawing/2014/main" id="{2D488981-49BB-39E7-8568-A608F0930F82}"/>
              </a:ext>
            </a:extLst>
          </p:cNvPr>
          <p:cNvSpPr>
            <a:spLocks noChangeArrowheads="1"/>
          </p:cNvSpPr>
          <p:nvPr/>
        </p:nvSpPr>
        <p:spPr bwMode="auto">
          <a:xfrm>
            <a:off x="2434299" y="2963391"/>
            <a:ext cx="1346372"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0" name="Rectangle 106">
            <a:extLst>
              <a:ext uri="{FF2B5EF4-FFF2-40B4-BE49-F238E27FC236}">
                <a16:creationId xmlns:a16="http://schemas.microsoft.com/office/drawing/2014/main" id="{D451B508-31D6-BB55-A31F-855437136051}"/>
              </a:ext>
            </a:extLst>
          </p:cNvPr>
          <p:cNvSpPr>
            <a:spLocks noChangeArrowheads="1"/>
          </p:cNvSpPr>
          <p:nvPr/>
        </p:nvSpPr>
        <p:spPr bwMode="auto">
          <a:xfrm>
            <a:off x="8286912" y="2959399"/>
            <a:ext cx="1778043"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1" name="Rectangle 106">
            <a:extLst>
              <a:ext uri="{FF2B5EF4-FFF2-40B4-BE49-F238E27FC236}">
                <a16:creationId xmlns:a16="http://schemas.microsoft.com/office/drawing/2014/main" id="{C0F756BD-EE97-3F9D-FAD4-19444CA777E8}"/>
              </a:ext>
            </a:extLst>
          </p:cNvPr>
          <p:cNvSpPr>
            <a:spLocks noChangeArrowheads="1"/>
          </p:cNvSpPr>
          <p:nvPr/>
        </p:nvSpPr>
        <p:spPr bwMode="auto">
          <a:xfrm>
            <a:off x="10064954" y="2959399"/>
            <a:ext cx="1537003"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2" name="Rectangle 106">
            <a:extLst>
              <a:ext uri="{FF2B5EF4-FFF2-40B4-BE49-F238E27FC236}">
                <a16:creationId xmlns:a16="http://schemas.microsoft.com/office/drawing/2014/main" id="{9B1D616F-85FB-903E-85C9-992290585DEE}"/>
              </a:ext>
            </a:extLst>
          </p:cNvPr>
          <p:cNvSpPr>
            <a:spLocks noChangeArrowheads="1"/>
          </p:cNvSpPr>
          <p:nvPr/>
        </p:nvSpPr>
        <p:spPr bwMode="auto">
          <a:xfrm>
            <a:off x="6078934" y="2959399"/>
            <a:ext cx="2166295" cy="677700"/>
          </a:xfrm>
          <a:prstGeom prst="rect">
            <a:avLst/>
          </a:prstGeom>
          <a:noFill/>
          <a:ln w="9525">
            <a:noFill/>
            <a:miter lim="800000"/>
            <a:headEnd/>
            <a:tailEnd/>
          </a:ln>
          <a:effectLst/>
        </p:spPr>
        <p:txBody>
          <a:bodyPr lIns="76186" tIns="38093" rIns="76186" bIns="38093"/>
          <a:lstStyle/>
          <a:p>
            <a:pPr algn="ctr"/>
            <a:r>
              <a:rPr lang="en-US" sz="3600" b="1" dirty="0">
                <a:solidFill>
                  <a:srgbClr val="FF0000"/>
                </a:solidFill>
                <a:latin typeface="Arial Narrow" pitchFamily="34" charset="0"/>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3" name="Rectangle 106">
            <a:extLst>
              <a:ext uri="{FF2B5EF4-FFF2-40B4-BE49-F238E27FC236}">
                <a16:creationId xmlns:a16="http://schemas.microsoft.com/office/drawing/2014/main" id="{DFC8E7F7-E623-BF63-DFF5-4698DCCAE3B0}"/>
              </a:ext>
            </a:extLst>
          </p:cNvPr>
          <p:cNvSpPr>
            <a:spLocks noChangeArrowheads="1"/>
          </p:cNvSpPr>
          <p:nvPr/>
        </p:nvSpPr>
        <p:spPr bwMode="auto">
          <a:xfrm>
            <a:off x="3840088" y="2959399"/>
            <a:ext cx="2238846" cy="677700"/>
          </a:xfrm>
          <a:prstGeom prst="rect">
            <a:avLst/>
          </a:prstGeom>
          <a:noFill/>
          <a:ln w="9525">
            <a:noFill/>
            <a:miter lim="800000"/>
            <a:headEnd/>
            <a:tailEnd/>
          </a:ln>
          <a:effectLst/>
        </p:spPr>
        <p:txBody>
          <a:bodyPr lIns="76186" tIns="38093" rIns="76186" bIns="38093"/>
          <a:lstStyle/>
          <a:p>
            <a:pPr algn="ctr"/>
            <a:r>
              <a:rPr lang="en-US" sz="3600" b="1" dirty="0">
                <a:solidFill>
                  <a:srgbClr val="FF0000"/>
                </a:solidFill>
                <a:latin typeface="Arial Narrow" pitchFamily="34" charset="0"/>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4" name="Rectangle 106">
            <a:extLst>
              <a:ext uri="{FF2B5EF4-FFF2-40B4-BE49-F238E27FC236}">
                <a16:creationId xmlns:a16="http://schemas.microsoft.com/office/drawing/2014/main" id="{3FD14A71-AB72-E12C-965B-9BD6A83F78A9}"/>
              </a:ext>
            </a:extLst>
          </p:cNvPr>
          <p:cNvSpPr>
            <a:spLocks noChangeArrowheads="1"/>
          </p:cNvSpPr>
          <p:nvPr/>
        </p:nvSpPr>
        <p:spPr bwMode="auto">
          <a:xfrm>
            <a:off x="2428506" y="3811674"/>
            <a:ext cx="1346372"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5" name="Rectangle 106">
            <a:extLst>
              <a:ext uri="{FF2B5EF4-FFF2-40B4-BE49-F238E27FC236}">
                <a16:creationId xmlns:a16="http://schemas.microsoft.com/office/drawing/2014/main" id="{2059FE9A-7DFD-F534-E1FA-2BC43AF8FA22}"/>
              </a:ext>
            </a:extLst>
          </p:cNvPr>
          <p:cNvSpPr>
            <a:spLocks noChangeArrowheads="1"/>
          </p:cNvSpPr>
          <p:nvPr/>
        </p:nvSpPr>
        <p:spPr bwMode="auto">
          <a:xfrm>
            <a:off x="8281119" y="3807682"/>
            <a:ext cx="1778043" cy="677700"/>
          </a:xfrm>
          <a:prstGeom prst="rect">
            <a:avLst/>
          </a:prstGeom>
          <a:noFill/>
          <a:ln w="9525">
            <a:noFill/>
            <a:miter lim="800000"/>
            <a:headEnd/>
            <a:tailEnd/>
          </a:ln>
          <a:effectLst/>
        </p:spPr>
        <p:txBody>
          <a:bodyPr lIns="76186" tIns="38093" rIns="76186" bIns="38093"/>
          <a:lstStyle/>
          <a:p>
            <a:pPr algn="ctr"/>
            <a:r>
              <a:rPr lang="en-US" sz="3600" b="1" dirty="0">
                <a:solidFill>
                  <a:srgbClr val="FF0000"/>
                </a:solidFill>
                <a:latin typeface="Arial Narrow" pitchFamily="34" charset="0"/>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6" name="Rectangle 106">
            <a:extLst>
              <a:ext uri="{FF2B5EF4-FFF2-40B4-BE49-F238E27FC236}">
                <a16:creationId xmlns:a16="http://schemas.microsoft.com/office/drawing/2014/main" id="{F2F97DEF-6FBA-BCA3-EF34-FC4FBA65B921}"/>
              </a:ext>
            </a:extLst>
          </p:cNvPr>
          <p:cNvSpPr>
            <a:spLocks noChangeArrowheads="1"/>
          </p:cNvSpPr>
          <p:nvPr/>
        </p:nvSpPr>
        <p:spPr bwMode="auto">
          <a:xfrm>
            <a:off x="10059161" y="3807682"/>
            <a:ext cx="1537003" cy="677700"/>
          </a:xfrm>
          <a:prstGeom prst="rect">
            <a:avLst/>
          </a:prstGeom>
          <a:noFill/>
          <a:ln w="9525">
            <a:noFill/>
            <a:miter lim="800000"/>
            <a:headEnd/>
            <a:tailEnd/>
          </a:ln>
          <a:effectLst/>
        </p:spPr>
        <p:txBody>
          <a:bodyPr lIns="76186" tIns="38093" rIns="76186" bIns="38093"/>
          <a:lstStyle/>
          <a:p>
            <a:pPr algn="ctr"/>
            <a:r>
              <a:rPr lang="en-US" sz="3600" b="1" dirty="0">
                <a:solidFill>
                  <a:srgbClr val="FF0000"/>
                </a:solidFill>
                <a:latin typeface="Arial Narrow" pitchFamily="34" charset="0"/>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7" name="Rectangle 106">
            <a:extLst>
              <a:ext uri="{FF2B5EF4-FFF2-40B4-BE49-F238E27FC236}">
                <a16:creationId xmlns:a16="http://schemas.microsoft.com/office/drawing/2014/main" id="{2B23FE65-F8D5-A625-B3D9-CA319CBF6D65}"/>
              </a:ext>
            </a:extLst>
          </p:cNvPr>
          <p:cNvSpPr>
            <a:spLocks noChangeArrowheads="1"/>
          </p:cNvSpPr>
          <p:nvPr/>
        </p:nvSpPr>
        <p:spPr bwMode="auto">
          <a:xfrm>
            <a:off x="6073141" y="3807682"/>
            <a:ext cx="2166295"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8" name="Rectangle 106">
            <a:extLst>
              <a:ext uri="{FF2B5EF4-FFF2-40B4-BE49-F238E27FC236}">
                <a16:creationId xmlns:a16="http://schemas.microsoft.com/office/drawing/2014/main" id="{AC54B8C1-AF3A-47C6-04B8-3D30024DD9F5}"/>
              </a:ext>
            </a:extLst>
          </p:cNvPr>
          <p:cNvSpPr>
            <a:spLocks noChangeArrowheads="1"/>
          </p:cNvSpPr>
          <p:nvPr/>
        </p:nvSpPr>
        <p:spPr bwMode="auto">
          <a:xfrm>
            <a:off x="3834295" y="3807682"/>
            <a:ext cx="2238846"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39" name="Rectangle 106">
            <a:extLst>
              <a:ext uri="{FF2B5EF4-FFF2-40B4-BE49-F238E27FC236}">
                <a16:creationId xmlns:a16="http://schemas.microsoft.com/office/drawing/2014/main" id="{BA4933EB-9C6A-FA05-F2E6-A8067F35D940}"/>
              </a:ext>
            </a:extLst>
          </p:cNvPr>
          <p:cNvSpPr>
            <a:spLocks noChangeArrowheads="1"/>
          </p:cNvSpPr>
          <p:nvPr/>
        </p:nvSpPr>
        <p:spPr bwMode="auto">
          <a:xfrm>
            <a:off x="2420641" y="4632733"/>
            <a:ext cx="1346372"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40" name="Rectangle 106">
            <a:extLst>
              <a:ext uri="{FF2B5EF4-FFF2-40B4-BE49-F238E27FC236}">
                <a16:creationId xmlns:a16="http://schemas.microsoft.com/office/drawing/2014/main" id="{61B6BDE1-7012-1927-2B64-A4516B006E62}"/>
              </a:ext>
            </a:extLst>
          </p:cNvPr>
          <p:cNvSpPr>
            <a:spLocks noChangeArrowheads="1"/>
          </p:cNvSpPr>
          <p:nvPr/>
        </p:nvSpPr>
        <p:spPr bwMode="auto">
          <a:xfrm>
            <a:off x="8273254" y="4628741"/>
            <a:ext cx="1778043"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41" name="Rectangle 106">
            <a:extLst>
              <a:ext uri="{FF2B5EF4-FFF2-40B4-BE49-F238E27FC236}">
                <a16:creationId xmlns:a16="http://schemas.microsoft.com/office/drawing/2014/main" id="{7CB323F7-B1E5-CD63-AA86-E9BE8ECFE713}"/>
              </a:ext>
            </a:extLst>
          </p:cNvPr>
          <p:cNvSpPr>
            <a:spLocks noChangeArrowheads="1"/>
          </p:cNvSpPr>
          <p:nvPr/>
        </p:nvSpPr>
        <p:spPr bwMode="auto">
          <a:xfrm>
            <a:off x="10051296" y="4628741"/>
            <a:ext cx="1537003"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42" name="Rectangle 106">
            <a:extLst>
              <a:ext uri="{FF2B5EF4-FFF2-40B4-BE49-F238E27FC236}">
                <a16:creationId xmlns:a16="http://schemas.microsoft.com/office/drawing/2014/main" id="{F518DF1A-142A-A801-9742-C1C9DED5D9B6}"/>
              </a:ext>
            </a:extLst>
          </p:cNvPr>
          <p:cNvSpPr>
            <a:spLocks noChangeArrowheads="1"/>
          </p:cNvSpPr>
          <p:nvPr/>
        </p:nvSpPr>
        <p:spPr bwMode="auto">
          <a:xfrm>
            <a:off x="6065276" y="4628741"/>
            <a:ext cx="2166295"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43" name="Rectangle 106">
            <a:extLst>
              <a:ext uri="{FF2B5EF4-FFF2-40B4-BE49-F238E27FC236}">
                <a16:creationId xmlns:a16="http://schemas.microsoft.com/office/drawing/2014/main" id="{03E25020-9337-275E-17C1-CF6EEA288DBE}"/>
              </a:ext>
            </a:extLst>
          </p:cNvPr>
          <p:cNvSpPr>
            <a:spLocks noChangeArrowheads="1"/>
          </p:cNvSpPr>
          <p:nvPr/>
        </p:nvSpPr>
        <p:spPr bwMode="auto">
          <a:xfrm>
            <a:off x="3826430" y="4628741"/>
            <a:ext cx="2238846" cy="677700"/>
          </a:xfrm>
          <a:prstGeom prst="rect">
            <a:avLst/>
          </a:prstGeom>
          <a:noFill/>
          <a:ln w="9525">
            <a:noFill/>
            <a:miter lim="800000"/>
            <a:headEnd/>
            <a:tailEnd/>
          </a:ln>
          <a:effectLst/>
        </p:spPr>
        <p:txBody>
          <a:bodyPr lIns="76186" tIns="38093" rIns="76186" bIns="38093"/>
          <a:lstStyle/>
          <a:p>
            <a:pPr algn="ctr"/>
            <a:r>
              <a:rPr lang="en-US" sz="3600" b="1" dirty="0">
                <a:solidFill>
                  <a:srgbClr val="00B050"/>
                </a:solidFill>
                <a:latin typeface="Wingdings" panose="05000000000000000000" pitchFamily="2" charset="2"/>
                <a:sym typeface="Wingdings" panose="05000000000000000000" pitchFamily="2" charset="2"/>
              </a:rPr>
              <a:t></a:t>
            </a:r>
            <a:endParaRPr lang="en-US" sz="3600" b="1" dirty="0">
              <a:solidFill>
                <a:srgbClr val="00B050"/>
              </a:solidFill>
              <a:latin typeface="Wingdings" panose="05000000000000000000" pitchFamily="2" charset="2"/>
            </a:endParaRPr>
          </a:p>
        </p:txBody>
      </p:sp>
      <p:sp>
        <p:nvSpPr>
          <p:cNvPr id="44" name="Rectangle 43">
            <a:extLst>
              <a:ext uri="{FF2B5EF4-FFF2-40B4-BE49-F238E27FC236}">
                <a16:creationId xmlns:a16="http://schemas.microsoft.com/office/drawing/2014/main" id="{594EE39D-E7A8-E071-5186-D4CA5717315E}"/>
              </a:ext>
            </a:extLst>
          </p:cNvPr>
          <p:cNvSpPr/>
          <p:nvPr/>
        </p:nvSpPr>
        <p:spPr>
          <a:xfrm>
            <a:off x="304800" y="6144544"/>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Proposed baseline: gem5+SST</a:t>
            </a:r>
          </a:p>
        </p:txBody>
      </p:sp>
      <p:sp>
        <p:nvSpPr>
          <p:cNvPr id="3" name="Slide Number Placeholder 29">
            <a:extLst>
              <a:ext uri="{FF2B5EF4-FFF2-40B4-BE49-F238E27FC236}">
                <a16:creationId xmlns:a16="http://schemas.microsoft.com/office/drawing/2014/main" id="{8D3FAA3B-0C62-51E4-12F0-299BDDDE5A0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45</a:t>
            </a:fld>
            <a:endParaRPr lang="en-US" dirty="0"/>
          </a:p>
        </p:txBody>
      </p:sp>
    </p:spTree>
    <p:custDataLst>
      <p:custData r:id="rId1"/>
      <p:custData r:id="rId2"/>
    </p:custDataLst>
    <p:extLst>
      <p:ext uri="{BB962C8B-B14F-4D97-AF65-F5344CB8AC3E}">
        <p14:creationId xmlns:p14="http://schemas.microsoft.com/office/powerpoint/2010/main" val="5070782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C2125-5BC4-65CD-CA23-B7AD03296B30}"/>
              </a:ext>
            </a:extLst>
          </p:cNvPr>
          <p:cNvSpPr>
            <a:spLocks noGrp="1"/>
          </p:cNvSpPr>
          <p:nvPr>
            <p:ph type="title"/>
          </p:nvPr>
        </p:nvSpPr>
        <p:spPr/>
        <p:txBody>
          <a:bodyPr/>
          <a:lstStyle/>
          <a:p>
            <a:r>
              <a:rPr lang="en-US" dirty="0"/>
              <a:t>gem5’s GPU Simulation Modes</a:t>
            </a:r>
          </a:p>
        </p:txBody>
      </p:sp>
      <p:sp>
        <p:nvSpPr>
          <p:cNvPr id="3" name="Text Placeholder 2">
            <a:extLst>
              <a:ext uri="{FF2B5EF4-FFF2-40B4-BE49-F238E27FC236}">
                <a16:creationId xmlns:a16="http://schemas.microsoft.com/office/drawing/2014/main" id="{9E88F949-DE50-9D07-E9E4-A953E8B0F41B}"/>
              </a:ext>
            </a:extLst>
          </p:cNvPr>
          <p:cNvSpPr>
            <a:spLocks noGrp="1"/>
          </p:cNvSpPr>
          <p:nvPr>
            <p:ph type="body" sz="quarter" idx="10"/>
          </p:nvPr>
        </p:nvSpPr>
        <p:spPr>
          <a:xfrm>
            <a:off x="586390" y="1035560"/>
            <a:ext cx="11018520" cy="5593840"/>
          </a:xfrm>
        </p:spPr>
        <p:txBody>
          <a:bodyPr/>
          <a:lstStyle/>
          <a:p>
            <a:pPr marL="285750" indent="-285750">
              <a:buFont typeface="Arial" panose="020B0604020202020204" pitchFamily="34" charset="0"/>
              <a:buChar char="•"/>
            </a:pPr>
            <a:r>
              <a:rPr lang="en-US" sz="2400" dirty="0"/>
              <a:t>AMD GPUs: </a:t>
            </a:r>
            <a:r>
              <a:rPr lang="en-US" sz="2400" dirty="0" err="1"/>
              <a:t>ROCm</a:t>
            </a:r>
            <a:r>
              <a:rPr lang="en-US" sz="2400" dirty="0"/>
              <a:t> stack to interface with CPU(s)</a:t>
            </a:r>
          </a:p>
          <a:p>
            <a:pPr marL="285750" indent="-285750">
              <a:buFont typeface="Arial" panose="020B0604020202020204" pitchFamily="34" charset="0"/>
              <a:buChar char="•"/>
            </a:pPr>
            <a:r>
              <a:rPr lang="en-US" sz="2400" dirty="0" err="1"/>
              <a:t>ROCm</a:t>
            </a:r>
            <a:r>
              <a:rPr lang="en-US" sz="2400" dirty="0"/>
              <a:t> stack:</a:t>
            </a:r>
          </a:p>
          <a:p>
            <a:pPr marL="514350" lvl="1" indent="-285750">
              <a:buFont typeface="Arial" panose="020B0604020202020204" pitchFamily="34" charset="0"/>
              <a:buChar char="•"/>
            </a:pPr>
            <a:r>
              <a:rPr lang="en-US" sz="2200" dirty="0"/>
              <a:t>Runtime layer – </a:t>
            </a:r>
            <a:r>
              <a:rPr lang="en-US" sz="2200" dirty="0" err="1"/>
              <a:t>ROCr</a:t>
            </a:r>
            <a:endParaRPr lang="en-US" sz="2200" dirty="0"/>
          </a:p>
          <a:p>
            <a:pPr marL="514350" lvl="1" indent="-285750">
              <a:buFont typeface="Arial" panose="020B0604020202020204" pitchFamily="34" charset="0"/>
              <a:buChar char="•"/>
            </a:pPr>
            <a:r>
              <a:rPr lang="en-US" sz="2200" dirty="0" err="1"/>
              <a:t>Thunk</a:t>
            </a:r>
            <a:r>
              <a:rPr lang="en-US" sz="2200" dirty="0"/>
              <a:t> (user-space driver) – </a:t>
            </a:r>
            <a:r>
              <a:rPr lang="en-US" sz="2200" dirty="0" err="1"/>
              <a:t>ROCt</a:t>
            </a:r>
            <a:endParaRPr lang="en-US" sz="2200" dirty="0"/>
          </a:p>
          <a:p>
            <a:pPr marL="514350" lvl="1" indent="-285750">
              <a:buFont typeface="Arial" panose="020B0604020202020204" pitchFamily="34" charset="0"/>
              <a:buChar char="•"/>
            </a:pPr>
            <a:r>
              <a:rPr lang="en-US" sz="2200" dirty="0"/>
              <a:t>Kernel fusion driver (KFD) – </a:t>
            </a:r>
            <a:r>
              <a:rPr lang="en-US" sz="2200" dirty="0" err="1"/>
              <a:t>ROCk</a:t>
            </a:r>
            <a:r>
              <a:rPr lang="en-US" sz="2200" dirty="0"/>
              <a:t> (in Linux)</a:t>
            </a:r>
          </a:p>
          <a:p>
            <a:pPr marL="514350" lvl="1" indent="-285750">
              <a:buFont typeface="Arial" panose="020B0604020202020204" pitchFamily="34" charset="0"/>
              <a:buChar char="•"/>
            </a:pPr>
            <a:r>
              <a:rPr lang="en-US" sz="2200" dirty="0" err="1"/>
              <a:t>MIOpen</a:t>
            </a:r>
            <a:r>
              <a:rPr lang="en-US" sz="2200" dirty="0"/>
              <a:t> – Machine intelligence (MI/ML) library</a:t>
            </a:r>
          </a:p>
          <a:p>
            <a:pPr marL="514350" lvl="1" indent="-285750">
              <a:buFont typeface="Arial" panose="020B0604020202020204" pitchFamily="34" charset="0"/>
              <a:buChar char="•"/>
            </a:pPr>
            <a:r>
              <a:rPr lang="en-US" sz="2200" dirty="0" err="1"/>
              <a:t>rocBLAS</a:t>
            </a:r>
            <a:r>
              <a:rPr lang="en-US" sz="2200" dirty="0"/>
              <a:t> – BLAS (e.g., GEMMs) library</a:t>
            </a:r>
          </a:p>
          <a:p>
            <a:pPr marL="514350" lvl="1" indent="-285750">
              <a:buFont typeface="Arial" panose="020B0604020202020204" pitchFamily="34" charset="0"/>
              <a:buChar char="•"/>
            </a:pPr>
            <a:r>
              <a:rPr lang="en-US" sz="2200" dirty="0"/>
              <a:t>HIP (LLVM backend, clang frontend)</a:t>
            </a:r>
          </a:p>
          <a:p>
            <a:pPr marL="285750" indent="-285750">
              <a:buFont typeface="Arial" panose="020B0604020202020204" pitchFamily="34" charset="0"/>
              <a:buChar char="•"/>
            </a:pPr>
            <a:r>
              <a:rPr lang="en-US" sz="2400" dirty="0" err="1"/>
              <a:t>Syscall</a:t>
            </a:r>
            <a:r>
              <a:rPr lang="en-US" sz="2400" dirty="0"/>
              <a:t> emulation (SE) mode:</a:t>
            </a:r>
          </a:p>
          <a:p>
            <a:pPr marL="514350" lvl="1" indent="-285750">
              <a:buFont typeface="Arial" panose="020B0604020202020204" pitchFamily="34" charset="0"/>
              <a:buChar char="•"/>
            </a:pPr>
            <a:r>
              <a:rPr lang="en-US" sz="2200" dirty="0"/>
              <a:t>Simulate all except </a:t>
            </a:r>
            <a:r>
              <a:rPr lang="en-US" sz="2200" dirty="0" err="1"/>
              <a:t>ROCk</a:t>
            </a:r>
            <a:r>
              <a:rPr lang="en-US" sz="2200" dirty="0"/>
              <a:t>, which gem5 emulates via docker</a:t>
            </a:r>
          </a:p>
          <a:p>
            <a:pPr marL="285750" indent="-285750">
              <a:buFont typeface="Arial" panose="020B0604020202020204" pitchFamily="34" charset="0"/>
              <a:buChar char="•"/>
            </a:pPr>
            <a:r>
              <a:rPr lang="en-US" sz="2400" dirty="0"/>
              <a:t>Full system (FS) model:</a:t>
            </a:r>
          </a:p>
          <a:p>
            <a:pPr marL="514350" lvl="1" indent="-285750">
              <a:buFont typeface="Arial" panose="020B0604020202020204" pitchFamily="34" charset="0"/>
              <a:buChar char="•"/>
            </a:pPr>
            <a:r>
              <a:rPr lang="en-US" sz="2200" dirty="0"/>
              <a:t>Simulated disk image containing entire </a:t>
            </a:r>
            <a:r>
              <a:rPr lang="en-US" sz="2200" dirty="0" err="1"/>
              <a:t>ROCm</a:t>
            </a:r>
            <a:r>
              <a:rPr lang="en-US" sz="2200" dirty="0"/>
              <a:t> stack – </a:t>
            </a:r>
            <a:r>
              <a:rPr lang="en-US" sz="2200" dirty="0">
                <a:solidFill>
                  <a:srgbClr val="E15310"/>
                </a:solidFill>
              </a:rPr>
              <a:t>great for deep co-design</a:t>
            </a:r>
          </a:p>
        </p:txBody>
      </p:sp>
      <p:sp>
        <p:nvSpPr>
          <p:cNvPr id="4" name="Slide Number Placeholder 29">
            <a:extLst>
              <a:ext uri="{FF2B5EF4-FFF2-40B4-BE49-F238E27FC236}">
                <a16:creationId xmlns:a16="http://schemas.microsoft.com/office/drawing/2014/main" id="{8D93E74B-2F79-3C43-35BC-EE063FED221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46</a:t>
            </a:fld>
            <a:endParaRPr lang="en-US" dirty="0"/>
          </a:p>
        </p:txBody>
      </p:sp>
    </p:spTree>
    <p:extLst>
      <p:ext uri="{BB962C8B-B14F-4D97-AF65-F5344CB8AC3E}">
        <p14:creationId xmlns:p14="http://schemas.microsoft.com/office/powerpoint/2010/main" val="1704468683"/>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4DD33-003E-49F6-94F7-0653A71D4524}"/>
              </a:ext>
            </a:extLst>
          </p:cNvPr>
          <p:cNvSpPr>
            <a:spLocks noGrp="1"/>
          </p:cNvSpPr>
          <p:nvPr>
            <p:ph type="title"/>
          </p:nvPr>
        </p:nvSpPr>
        <p:spPr/>
        <p:txBody>
          <a:bodyPr/>
          <a:lstStyle/>
          <a:p>
            <a:r>
              <a:rPr lang="en-US" dirty="0"/>
              <a:t>Improving Register Allocation Support</a:t>
            </a:r>
          </a:p>
        </p:txBody>
      </p:sp>
      <p:sp>
        <p:nvSpPr>
          <p:cNvPr id="3" name="Content Placeholder 2">
            <a:extLst>
              <a:ext uri="{FF2B5EF4-FFF2-40B4-BE49-F238E27FC236}">
                <a16:creationId xmlns:a16="http://schemas.microsoft.com/office/drawing/2014/main" id="{5B64F569-A3E2-434E-9627-A736755F6D07}"/>
              </a:ext>
            </a:extLst>
          </p:cNvPr>
          <p:cNvSpPr>
            <a:spLocks noGrp="1"/>
          </p:cNvSpPr>
          <p:nvPr>
            <p:ph idx="1"/>
          </p:nvPr>
        </p:nvSpPr>
        <p:spPr>
          <a:xfrm>
            <a:off x="609600" y="1600200"/>
            <a:ext cx="10971213" cy="4648199"/>
          </a:xfrm>
        </p:spPr>
        <p:txBody>
          <a:bodyPr/>
          <a:lstStyle/>
          <a:p>
            <a:pPr marL="457200" indent="-457200">
              <a:buFont typeface="Arial" panose="020B0604020202020204" pitchFamily="34" charset="0"/>
              <a:buChar char="•"/>
            </a:pPr>
            <a:r>
              <a:rPr lang="en-US" sz="2800" dirty="0"/>
              <a:t>Simple dependence tracking – only 1 wavefront/CU at a time</a:t>
            </a:r>
          </a:p>
          <a:p>
            <a:pPr marL="857250" lvl="1" indent="-457200">
              <a:buFont typeface="Arial" panose="020B0604020202020204" pitchFamily="34" charset="0"/>
              <a:buChar char="•"/>
            </a:pPr>
            <a:r>
              <a:rPr lang="en-US" sz="2400" dirty="0"/>
              <a:t>Even if sufficient registers are available for more WFs</a:t>
            </a:r>
          </a:p>
          <a:p>
            <a:pPr marL="457200" indent="-457200">
              <a:buFont typeface="Arial" panose="020B0604020202020204" pitchFamily="34" charset="0"/>
              <a:buChar char="•"/>
            </a:pPr>
            <a:r>
              <a:rPr lang="en-US" sz="2800" dirty="0"/>
              <a:t>Issue: unrealistic relative to real GPUs</a:t>
            </a:r>
          </a:p>
          <a:p>
            <a:pPr marL="457200" indent="-457200">
              <a:buFont typeface="Arial" panose="020B0604020202020204" pitchFamily="34" charset="0"/>
              <a:buChar char="•"/>
            </a:pPr>
            <a:r>
              <a:rPr lang="en-US" sz="2800" dirty="0"/>
              <a:t>Solution: add dynamic register allocator support</a:t>
            </a:r>
          </a:p>
          <a:p>
            <a:pPr marL="857250" lvl="1" indent="-457200">
              <a:buFont typeface="Arial" panose="020B0604020202020204" pitchFamily="34" charset="0"/>
              <a:buChar char="•"/>
            </a:pPr>
            <a:r>
              <a:rPr lang="en-US" sz="2400" dirty="0"/>
              <a:t>If enough registers available, schedule additional WFs concurrently/CU</a:t>
            </a:r>
          </a:p>
          <a:p>
            <a:pPr marL="857250" lvl="1" indent="-457200">
              <a:buFont typeface="Arial" panose="020B0604020202020204" pitchFamily="34" charset="0"/>
              <a:buChar char="•"/>
            </a:pPr>
            <a:r>
              <a:rPr lang="en-US" sz="2400" dirty="0"/>
              <a:t>Potentially can utilize all WF slots depending on register requirements</a:t>
            </a:r>
          </a:p>
          <a:p>
            <a:pPr marL="857250" lvl="1" indent="-457200">
              <a:buFont typeface="Arial" panose="020B0604020202020204" pitchFamily="34" charset="0"/>
              <a:buChar char="•"/>
            </a:pPr>
            <a:r>
              <a:rPr lang="en-US" sz="2400" dirty="0"/>
              <a:t>More complex, higher performance designs possible</a:t>
            </a:r>
          </a:p>
        </p:txBody>
      </p:sp>
      <p:sp>
        <p:nvSpPr>
          <p:cNvPr id="4" name="Slide Number Placeholder 3">
            <a:extLst>
              <a:ext uri="{FF2B5EF4-FFF2-40B4-BE49-F238E27FC236}">
                <a16:creationId xmlns:a16="http://schemas.microsoft.com/office/drawing/2014/main" id="{274C3177-4EBE-4432-A581-15CC110749E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47</a:t>
            </a:fld>
            <a:endParaRPr lang="en-US" dirty="0"/>
          </a:p>
        </p:txBody>
      </p:sp>
      <p:sp>
        <p:nvSpPr>
          <p:cNvPr id="6" name="Rectangle 5">
            <a:extLst>
              <a:ext uri="{FF2B5EF4-FFF2-40B4-BE49-F238E27FC236}">
                <a16:creationId xmlns:a16="http://schemas.microsoft.com/office/drawing/2014/main" id="{74470E47-F72A-428D-BE6A-FCFA239B9A15}"/>
              </a:ext>
            </a:extLst>
          </p:cNvPr>
          <p:cNvSpPr/>
          <p:nvPr/>
        </p:nvSpPr>
        <p:spPr>
          <a:xfrm>
            <a:off x="381000" y="5588772"/>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Intuition: Dynamic allocator significantly improves accuracy</a:t>
            </a:r>
          </a:p>
        </p:txBody>
      </p:sp>
    </p:spTree>
    <p:extLst>
      <p:ext uri="{BB962C8B-B14F-4D97-AF65-F5344CB8AC3E}">
        <p14:creationId xmlns:p14="http://schemas.microsoft.com/office/powerpoint/2010/main" val="514475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5867B-BAE2-437C-9DA9-00E93999019E}"/>
              </a:ext>
            </a:extLst>
          </p:cNvPr>
          <p:cNvSpPr>
            <a:spLocks noGrp="1"/>
          </p:cNvSpPr>
          <p:nvPr>
            <p:ph type="title"/>
          </p:nvPr>
        </p:nvSpPr>
        <p:spPr/>
        <p:txBody>
          <a:bodyPr/>
          <a:lstStyle/>
          <a:p>
            <a:r>
              <a:rPr lang="en-US" dirty="0"/>
              <a:t>Dynamic Register Allocator Performance</a:t>
            </a:r>
          </a:p>
        </p:txBody>
      </p:sp>
      <p:graphicFrame>
        <p:nvGraphicFramePr>
          <p:cNvPr id="5" name="Chart 4">
            <a:extLst>
              <a:ext uri="{FF2B5EF4-FFF2-40B4-BE49-F238E27FC236}">
                <a16:creationId xmlns:a16="http://schemas.microsoft.com/office/drawing/2014/main" id="{D63D7E65-2D7D-42F7-8E1D-4A7A8D257C18}"/>
              </a:ext>
            </a:extLst>
          </p:cNvPr>
          <p:cNvGraphicFramePr>
            <a:graphicFrameLocks/>
          </p:cNvGraphicFramePr>
          <p:nvPr/>
        </p:nvGraphicFramePr>
        <p:xfrm>
          <a:off x="381000" y="1158849"/>
          <a:ext cx="11658600" cy="4540302"/>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a:extLst>
              <a:ext uri="{FF2B5EF4-FFF2-40B4-BE49-F238E27FC236}">
                <a16:creationId xmlns:a16="http://schemas.microsoft.com/office/drawing/2014/main" id="{EA21BB78-6FC5-4174-946D-AF8186399B24}"/>
              </a:ext>
            </a:extLst>
          </p:cNvPr>
          <p:cNvSpPr/>
          <p:nvPr/>
        </p:nvSpPr>
        <p:spPr>
          <a:xfrm>
            <a:off x="609600" y="5867400"/>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Reality: dynamic register allocator 6% worse than simple – why?</a:t>
            </a:r>
          </a:p>
        </p:txBody>
      </p:sp>
      <p:sp>
        <p:nvSpPr>
          <p:cNvPr id="7" name="Slide Number Placeholder 3">
            <a:extLst>
              <a:ext uri="{FF2B5EF4-FFF2-40B4-BE49-F238E27FC236}">
                <a16:creationId xmlns:a16="http://schemas.microsoft.com/office/drawing/2014/main" id="{46044CD2-D08E-4B87-8D0C-B925E32741B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48</a:t>
            </a:fld>
            <a:endParaRPr lang="en-US" dirty="0"/>
          </a:p>
        </p:txBody>
      </p:sp>
    </p:spTree>
    <p:extLst>
      <p:ext uri="{BB962C8B-B14F-4D97-AF65-F5344CB8AC3E}">
        <p14:creationId xmlns:p14="http://schemas.microsoft.com/office/powerpoint/2010/main" val="163380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05C47-FEC1-483C-BF1A-95C1E4988A5D}"/>
              </a:ext>
            </a:extLst>
          </p:cNvPr>
          <p:cNvSpPr>
            <a:spLocks noGrp="1"/>
          </p:cNvSpPr>
          <p:nvPr>
            <p:ph type="title"/>
          </p:nvPr>
        </p:nvSpPr>
        <p:spPr/>
        <p:txBody>
          <a:bodyPr/>
          <a:lstStyle/>
          <a:p>
            <a:r>
              <a:rPr lang="en-US" dirty="0"/>
              <a:t>Issue: Dependence Tracking</a:t>
            </a:r>
          </a:p>
        </p:txBody>
      </p:sp>
      <p:sp>
        <p:nvSpPr>
          <p:cNvPr id="3" name="Content Placeholder 2">
            <a:extLst>
              <a:ext uri="{FF2B5EF4-FFF2-40B4-BE49-F238E27FC236}">
                <a16:creationId xmlns:a16="http://schemas.microsoft.com/office/drawing/2014/main" id="{F3929CEF-AD95-4939-825E-D7D215576D76}"/>
              </a:ext>
            </a:extLst>
          </p:cNvPr>
          <p:cNvSpPr>
            <a:spLocks noGrp="1"/>
          </p:cNvSpPr>
          <p:nvPr>
            <p:ph idx="1"/>
          </p:nvPr>
        </p:nvSpPr>
        <p:spPr>
          <a:xfrm>
            <a:off x="609600" y="1447800"/>
            <a:ext cx="11391900" cy="4329165"/>
          </a:xfrm>
        </p:spPr>
        <p:txBody>
          <a:bodyPr/>
          <a:lstStyle/>
          <a:p>
            <a:pPr marL="457200" indent="-457200">
              <a:buFont typeface="Arial" panose="020B0604020202020204" pitchFamily="34" charset="0"/>
              <a:buChar char="•"/>
            </a:pPr>
            <a:r>
              <a:rPr lang="en-US" dirty="0"/>
              <a:t>GPU model did not track dependencies well </a:t>
            </a:r>
            <a:r>
              <a:rPr lang="en-US" dirty="0">
                <a:sym typeface="Wingdings" panose="05000000000000000000" pitchFamily="2" charset="2"/>
              </a:rPr>
              <a:t> many stalls</a:t>
            </a:r>
            <a:endParaRPr lang="en-US" dirty="0"/>
          </a:p>
          <a:p>
            <a:pPr marL="857250" lvl="1" indent="-457200">
              <a:buFont typeface="Arial" panose="020B0604020202020204" pitchFamily="34" charset="0"/>
              <a:buChar char="•"/>
            </a:pPr>
            <a:r>
              <a:rPr lang="en-US" dirty="0"/>
              <a:t>Result: optimizing register allocation in isolation was </a:t>
            </a:r>
            <a:r>
              <a:rPr lang="en-US" u="sng" dirty="0"/>
              <a:t>insufficient</a:t>
            </a:r>
          </a:p>
          <a:p>
            <a:pPr marL="457200" indent="-457200">
              <a:buFont typeface="Arial" panose="020B0604020202020204" pitchFamily="34" charset="0"/>
              <a:buChar char="•"/>
            </a:pPr>
            <a:r>
              <a:rPr lang="en-US" dirty="0"/>
              <a:t>Issue: Proprietary GPU dependence checking sols unknown</a:t>
            </a:r>
          </a:p>
          <a:p>
            <a:pPr marL="457200" indent="-457200">
              <a:buFont typeface="Arial" panose="020B0604020202020204" pitchFamily="34" charset="0"/>
              <a:buChar char="•"/>
            </a:pPr>
            <a:r>
              <a:rPr lang="en-US" dirty="0"/>
              <a:t>Solution: simple, in-order scoreboard</a:t>
            </a:r>
          </a:p>
          <a:p>
            <a:pPr marL="857250" lvl="1" indent="-457200">
              <a:buFont typeface="Arial" panose="020B0604020202020204" pitchFamily="34" charset="0"/>
              <a:buChar char="•"/>
            </a:pPr>
            <a:r>
              <a:rPr lang="en-US" dirty="0"/>
              <a:t>Bit per register to track use status</a:t>
            </a:r>
          </a:p>
          <a:p>
            <a:pPr marL="857250" lvl="1" indent="-457200">
              <a:buFont typeface="Arial" panose="020B0604020202020204" pitchFamily="34" charset="0"/>
              <a:buChar char="•"/>
            </a:pPr>
            <a:r>
              <a:rPr lang="en-US" dirty="0"/>
              <a:t>Cleared on instruction completion</a:t>
            </a:r>
          </a:p>
          <a:p>
            <a:pPr marL="857250" lvl="1" indent="-457200">
              <a:buFont typeface="Arial" panose="020B0604020202020204" pitchFamily="34" charset="0"/>
              <a:buChar char="•"/>
            </a:pPr>
            <a:r>
              <a:rPr lang="en-US" dirty="0"/>
              <a:t>Checks for RAW/WAW hazards</a:t>
            </a:r>
          </a:p>
        </p:txBody>
      </p:sp>
      <p:pic>
        <p:nvPicPr>
          <p:cNvPr id="4" name="Google Shape;103;p18">
            <a:extLst>
              <a:ext uri="{FF2B5EF4-FFF2-40B4-BE49-F238E27FC236}">
                <a16:creationId xmlns:a16="http://schemas.microsoft.com/office/drawing/2014/main" id="{5CA73D07-ED7D-4B94-9BD5-1CC08789E991}"/>
              </a:ext>
            </a:extLst>
          </p:cNvPr>
          <p:cNvPicPr preferRelativeResize="0"/>
          <p:nvPr/>
        </p:nvPicPr>
        <p:blipFill>
          <a:blip r:embed="rId3">
            <a:alphaModFix/>
          </a:blip>
          <a:stretch>
            <a:fillRect/>
          </a:stretch>
        </p:blipFill>
        <p:spPr>
          <a:xfrm>
            <a:off x="7924800" y="3033765"/>
            <a:ext cx="3492900" cy="2528443"/>
          </a:xfrm>
          <a:prstGeom prst="rect">
            <a:avLst/>
          </a:prstGeom>
          <a:noFill/>
          <a:ln>
            <a:noFill/>
          </a:ln>
        </p:spPr>
      </p:pic>
      <p:sp>
        <p:nvSpPr>
          <p:cNvPr id="5" name="Rectangle 4">
            <a:extLst>
              <a:ext uri="{FF2B5EF4-FFF2-40B4-BE49-F238E27FC236}">
                <a16:creationId xmlns:a16="http://schemas.microsoft.com/office/drawing/2014/main" id="{80F25103-EAC2-4F8E-AF61-87DA02A95E40}"/>
              </a:ext>
            </a:extLst>
          </p:cNvPr>
          <p:cNvSpPr/>
          <p:nvPr/>
        </p:nvSpPr>
        <p:spPr>
          <a:xfrm>
            <a:off x="419100" y="5486401"/>
            <a:ext cx="11582400" cy="914399"/>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Result: up to 44% reduction in stalls </a:t>
            </a:r>
            <a:br>
              <a:rPr lang="en-US" sz="2800" b="1" dirty="0">
                <a:solidFill>
                  <a:srgbClr val="D67F00"/>
                </a:solidFill>
              </a:rPr>
            </a:br>
            <a:r>
              <a:rPr lang="en-US" sz="2800" b="1" dirty="0">
                <a:solidFill>
                  <a:srgbClr val="D67F00"/>
                </a:solidFill>
              </a:rPr>
              <a:t>[gem5-Resources Bruce et al. ISPASS ‘21 Best Paper Nominee]</a:t>
            </a:r>
          </a:p>
        </p:txBody>
      </p:sp>
      <p:sp>
        <p:nvSpPr>
          <p:cNvPr id="6" name="Slide Number Placeholder 3">
            <a:extLst>
              <a:ext uri="{FF2B5EF4-FFF2-40B4-BE49-F238E27FC236}">
                <a16:creationId xmlns:a16="http://schemas.microsoft.com/office/drawing/2014/main" id="{52A6A49D-2BD8-4EF2-B51F-870159D5815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49</a:t>
            </a:fld>
            <a:endParaRPr lang="en-US" dirty="0"/>
          </a:p>
        </p:txBody>
      </p:sp>
    </p:spTree>
    <p:extLst>
      <p:ext uri="{BB962C8B-B14F-4D97-AF65-F5344CB8AC3E}">
        <p14:creationId xmlns:p14="http://schemas.microsoft.com/office/powerpoint/2010/main" val="916210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2EA6F-44E2-4D47-9010-A71AAE959121}"/>
              </a:ext>
            </a:extLst>
          </p:cNvPr>
          <p:cNvSpPr>
            <a:spLocks noGrp="1"/>
          </p:cNvSpPr>
          <p:nvPr>
            <p:ph type="title"/>
          </p:nvPr>
        </p:nvSpPr>
        <p:spPr>
          <a:xfrm>
            <a:off x="610392" y="199083"/>
            <a:ext cx="10971213" cy="715317"/>
          </a:xfrm>
        </p:spPr>
        <p:txBody>
          <a:bodyPr/>
          <a:lstStyle/>
          <a:p>
            <a:r>
              <a:rPr lang="en-US" dirty="0"/>
              <a:t>Why gem5?</a:t>
            </a:r>
          </a:p>
        </p:txBody>
      </p:sp>
      <p:sp>
        <p:nvSpPr>
          <p:cNvPr id="3" name="Text Placeholder 2">
            <a:extLst>
              <a:ext uri="{FF2B5EF4-FFF2-40B4-BE49-F238E27FC236}">
                <a16:creationId xmlns:a16="http://schemas.microsoft.com/office/drawing/2014/main" id="{95895148-E5BC-4A94-B031-1F47F9BC02E0}"/>
              </a:ext>
            </a:extLst>
          </p:cNvPr>
          <p:cNvSpPr>
            <a:spLocks noGrp="1"/>
          </p:cNvSpPr>
          <p:nvPr>
            <p:ph type="body" sz="quarter" idx="10"/>
          </p:nvPr>
        </p:nvSpPr>
        <p:spPr>
          <a:xfrm>
            <a:off x="491734" y="948589"/>
            <a:ext cx="11208531" cy="5071211"/>
          </a:xfrm>
        </p:spPr>
        <p:txBody>
          <a:bodyPr/>
          <a:lstStyle/>
          <a:p>
            <a:pPr marL="457200" indent="-457200">
              <a:buFont typeface="Arial" panose="020B0604020202020204" pitchFamily="34" charset="0"/>
              <a:buChar char="•"/>
            </a:pPr>
            <a:r>
              <a:rPr lang="en-US" sz="2400" dirty="0"/>
              <a:t>Uniquely suited to model systems with CPUs, GPUs, &amp; accelerators</a:t>
            </a:r>
          </a:p>
          <a:p>
            <a:pPr marL="800100" lvl="1" indent="-342900">
              <a:buFont typeface="Arial" panose="020B0604020202020204" pitchFamily="34" charset="0"/>
              <a:buChar char="•"/>
            </a:pPr>
            <a:r>
              <a:rPr lang="en-US" sz="2000" dirty="0"/>
              <a:t>Highly configurable, models both homogeneous and heterogeneous systems</a:t>
            </a:r>
          </a:p>
          <a:p>
            <a:pPr marL="800100" lvl="1" indent="-342900">
              <a:buFont typeface="Arial" panose="020B0604020202020204" pitchFamily="34" charset="0"/>
              <a:buChar char="•"/>
            </a:pPr>
            <a:r>
              <a:rPr lang="en-US" sz="2000" dirty="0"/>
              <a:t>Huge impact: Wide use in academia, industry, &amp; national labs (6000+ citations)</a:t>
            </a:r>
          </a:p>
          <a:p>
            <a:pPr marL="800100" lvl="1" indent="-342900">
              <a:buFont typeface="Arial" panose="020B0604020202020204" pitchFamily="34" charset="0"/>
              <a:buChar char="•"/>
            </a:pPr>
            <a:r>
              <a:rPr lang="en-US" sz="2000" dirty="0"/>
              <a:t>Can research µarch, caches, main memory, I/Cs, interfaces, coherence &amp; consistency, …</a:t>
            </a:r>
          </a:p>
          <a:p>
            <a:pPr marL="800100" lvl="1" indent="-342900">
              <a:buFont typeface="Arial" panose="020B0604020202020204" pitchFamily="34" charset="0"/>
              <a:buChar char="•"/>
            </a:pPr>
            <a:r>
              <a:rPr lang="en-US" sz="2000" dirty="0"/>
              <a:t>Models entire system, including OS and runtime – not reliant on external tools, traces</a:t>
            </a:r>
          </a:p>
          <a:p>
            <a:pPr marL="800100" lvl="1" indent="-342900">
              <a:buFont typeface="Arial" panose="020B0604020202020204" pitchFamily="34" charset="0"/>
              <a:buChar char="•"/>
            </a:pPr>
            <a:r>
              <a:rPr lang="en-US" sz="2000" dirty="0"/>
              <a:t>Full system effects increasingly important: app diversity, heterogeneous </a:t>
            </a:r>
            <a:r>
              <a:rPr lang="en-US" sz="2000" dirty="0" err="1"/>
              <a:t>archs</a:t>
            </a:r>
            <a:r>
              <a:rPr lang="en-US" sz="2000" dirty="0"/>
              <a:t>., co-design</a:t>
            </a:r>
          </a:p>
          <a:p>
            <a:pPr marL="457200" indent="-457200">
              <a:buFont typeface="Arial" panose="020B0604020202020204" pitchFamily="34" charset="0"/>
              <a:buChar char="•"/>
            </a:pPr>
            <a:r>
              <a:rPr lang="en-US" sz="2400" dirty="0"/>
              <a:t>Recent additions:</a:t>
            </a:r>
          </a:p>
          <a:p>
            <a:pPr marL="800100" lvl="1" indent="-342900">
              <a:buFont typeface="Arial" panose="020B0604020202020204" pitchFamily="34" charset="0"/>
              <a:buChar char="•"/>
            </a:pPr>
            <a:r>
              <a:rPr lang="en-US" sz="2000" dirty="0"/>
              <a:t>We are adding support to scale gem5 to large-scale (e.g., HPC) systems</a:t>
            </a:r>
          </a:p>
          <a:p>
            <a:pPr marL="800100" lvl="1" indent="-342900">
              <a:buFont typeface="Arial" panose="020B0604020202020204" pitchFamily="34" charset="0"/>
              <a:buChar char="•"/>
            </a:pPr>
            <a:r>
              <a:rPr lang="en-US" sz="2000" dirty="0"/>
              <a:t>Able to run modern applications in high-level frameworks like </a:t>
            </a:r>
            <a:r>
              <a:rPr lang="en-US" sz="2000" dirty="0" err="1"/>
              <a:t>PyTorch</a:t>
            </a:r>
            <a:r>
              <a:rPr lang="en-US" sz="2000" dirty="0"/>
              <a:t>/TensorFlow</a:t>
            </a:r>
          </a:p>
          <a:p>
            <a:pPr marL="457200" indent="-457200">
              <a:buFont typeface="Arial" panose="020B0604020202020204" pitchFamily="34" charset="0"/>
              <a:buChar char="•"/>
            </a:pPr>
            <a:r>
              <a:rPr lang="en-US" sz="2400" dirty="0"/>
              <a:t>Significant software engineering effort</a:t>
            </a:r>
          </a:p>
          <a:p>
            <a:pPr marL="857250" lvl="1" indent="-457200">
              <a:buFont typeface="Arial" panose="020B0604020202020204" pitchFamily="34" charset="0"/>
              <a:buChar char="•"/>
            </a:pPr>
            <a:r>
              <a:rPr lang="en-US" sz="2000" dirty="0"/>
              <a:t>Validated, cycle-level fidelity for </a:t>
            </a:r>
            <a:r>
              <a:rPr lang="en-US" sz="2000" b="1" dirty="0"/>
              <a:t>some</a:t>
            </a:r>
            <a:r>
              <a:rPr lang="en-US" sz="2000" dirty="0"/>
              <a:t> components</a:t>
            </a:r>
          </a:p>
          <a:p>
            <a:pPr marL="857250" lvl="1" indent="-457200">
              <a:buFont typeface="Arial" panose="020B0604020202020204" pitchFamily="34" charset="0"/>
              <a:buChar char="•"/>
            </a:pPr>
            <a:r>
              <a:rPr lang="en-US" sz="2000" dirty="0"/>
              <a:t>Rigorous functional regression testing improves stability</a:t>
            </a:r>
            <a:endParaRPr lang="en-US" sz="2400" dirty="0"/>
          </a:p>
        </p:txBody>
      </p:sp>
      <p:sp>
        <p:nvSpPr>
          <p:cNvPr id="4" name="TextBox 3">
            <a:extLst>
              <a:ext uri="{FF2B5EF4-FFF2-40B4-BE49-F238E27FC236}">
                <a16:creationId xmlns:a16="http://schemas.microsoft.com/office/drawing/2014/main" id="{75C7F5BB-EB31-B037-81C7-7ACFBA677822}"/>
              </a:ext>
            </a:extLst>
          </p:cNvPr>
          <p:cNvSpPr txBox="1"/>
          <p:nvPr/>
        </p:nvSpPr>
        <p:spPr>
          <a:xfrm>
            <a:off x="1066800" y="6167735"/>
            <a:ext cx="10285927" cy="461665"/>
          </a:xfrm>
          <a:prstGeom prst="rect">
            <a:avLst/>
          </a:prstGeom>
          <a:noFill/>
        </p:spPr>
        <p:txBody>
          <a:bodyPr wrap="square" rtlCol="0">
            <a:spAutoFit/>
          </a:bodyPr>
          <a:lstStyle/>
          <a:p>
            <a:pPr algn="ctr"/>
            <a:r>
              <a:rPr lang="en-US" sz="2400" b="1" dirty="0">
                <a:solidFill>
                  <a:srgbClr val="D67F00"/>
                </a:solidFill>
              </a:rPr>
              <a:t>gem5 has pieces needed for modeling future systems</a:t>
            </a:r>
          </a:p>
        </p:txBody>
      </p:sp>
      <p:sp>
        <p:nvSpPr>
          <p:cNvPr id="6" name="Slide Number Placeholder 29">
            <a:extLst>
              <a:ext uri="{FF2B5EF4-FFF2-40B4-BE49-F238E27FC236}">
                <a16:creationId xmlns:a16="http://schemas.microsoft.com/office/drawing/2014/main" id="{6725777E-15F3-CEB7-7BB1-C1764EEA5E7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5</a:t>
            </a:fld>
            <a:endParaRPr lang="en-US" dirty="0"/>
          </a:p>
        </p:txBody>
      </p:sp>
    </p:spTree>
    <p:custDataLst>
      <p:custData r:id="rId1"/>
      <p:custData r:id="rId2"/>
    </p:custDataLst>
    <p:extLst>
      <p:ext uri="{BB962C8B-B14F-4D97-AF65-F5344CB8AC3E}">
        <p14:creationId xmlns:p14="http://schemas.microsoft.com/office/powerpoint/2010/main" val="18652729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F2193-B923-4720-8776-B933CBF3AA09}"/>
              </a:ext>
            </a:extLst>
          </p:cNvPr>
          <p:cNvSpPr>
            <a:spLocks noGrp="1"/>
          </p:cNvSpPr>
          <p:nvPr>
            <p:ph type="title"/>
          </p:nvPr>
        </p:nvSpPr>
        <p:spPr/>
        <p:txBody>
          <a:bodyPr/>
          <a:lstStyle/>
          <a:p>
            <a:r>
              <a:rPr lang="en-US" dirty="0"/>
              <a:t>First Target: Vega-class GPUs</a:t>
            </a:r>
          </a:p>
        </p:txBody>
      </p:sp>
      <p:pic>
        <p:nvPicPr>
          <p:cNvPr id="4" name="Picture 8" descr="Graphical user interface, application, table&#10;&#10;Description automatically generated">
            <a:extLst>
              <a:ext uri="{FF2B5EF4-FFF2-40B4-BE49-F238E27FC236}">
                <a16:creationId xmlns:a16="http://schemas.microsoft.com/office/drawing/2014/main" id="{74AB411A-759B-4B56-A0BB-B429D958AC5E}"/>
              </a:ext>
            </a:extLst>
          </p:cNvPr>
          <p:cNvPicPr>
            <a:picLocks noChangeAspect="1"/>
          </p:cNvPicPr>
          <p:nvPr/>
        </p:nvPicPr>
        <p:blipFill>
          <a:blip r:embed="rId2"/>
          <a:stretch>
            <a:fillRect/>
          </a:stretch>
        </p:blipFill>
        <p:spPr>
          <a:xfrm>
            <a:off x="457200" y="1562100"/>
            <a:ext cx="11500989" cy="3733800"/>
          </a:xfrm>
          <a:prstGeom prst="rect">
            <a:avLst/>
          </a:prstGeom>
        </p:spPr>
      </p:pic>
      <p:sp>
        <p:nvSpPr>
          <p:cNvPr id="5" name="TextBox 4">
            <a:extLst>
              <a:ext uri="{FF2B5EF4-FFF2-40B4-BE49-F238E27FC236}">
                <a16:creationId xmlns:a16="http://schemas.microsoft.com/office/drawing/2014/main" id="{76F1A24A-ABA7-4523-8F73-9BD5074BD0BC}"/>
              </a:ext>
            </a:extLst>
          </p:cNvPr>
          <p:cNvSpPr txBox="1"/>
          <p:nvPr/>
        </p:nvSpPr>
        <p:spPr>
          <a:xfrm>
            <a:off x="9918700" y="5295900"/>
            <a:ext cx="2039489" cy="369332"/>
          </a:xfrm>
          <a:prstGeom prst="rect">
            <a:avLst/>
          </a:prstGeom>
          <a:noFill/>
        </p:spPr>
        <p:txBody>
          <a:bodyPr wrap="square" rtlCol="0">
            <a:spAutoFit/>
          </a:bodyPr>
          <a:lstStyle/>
          <a:p>
            <a:pPr algn="ctr"/>
            <a:r>
              <a:rPr lang="en-US" dirty="0"/>
              <a:t>Source: AMD</a:t>
            </a:r>
          </a:p>
        </p:txBody>
      </p:sp>
      <p:sp>
        <p:nvSpPr>
          <p:cNvPr id="6" name="Slide Number Placeholder 3">
            <a:extLst>
              <a:ext uri="{FF2B5EF4-FFF2-40B4-BE49-F238E27FC236}">
                <a16:creationId xmlns:a16="http://schemas.microsoft.com/office/drawing/2014/main" id="{CEABC182-5188-446E-9B86-3248A52500C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50</a:t>
            </a:fld>
            <a:endParaRPr lang="en-US" dirty="0"/>
          </a:p>
        </p:txBody>
      </p:sp>
      <p:sp>
        <p:nvSpPr>
          <p:cNvPr id="7" name="Rectangle 6">
            <a:extLst>
              <a:ext uri="{FF2B5EF4-FFF2-40B4-BE49-F238E27FC236}">
                <a16:creationId xmlns:a16="http://schemas.microsoft.com/office/drawing/2014/main" id="{257EBC14-45E8-4B5C-9B8D-AA35380F73F6}"/>
              </a:ext>
            </a:extLst>
          </p:cNvPr>
          <p:cNvSpPr/>
          <p:nvPr/>
        </p:nvSpPr>
        <p:spPr>
          <a:xfrm>
            <a:off x="457200" y="5709036"/>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Added new HW support &amp; configurations to model Vega GPUs</a:t>
            </a:r>
          </a:p>
        </p:txBody>
      </p:sp>
      <p:sp>
        <p:nvSpPr>
          <p:cNvPr id="3" name="Rectangle 2">
            <a:extLst>
              <a:ext uri="{FF2B5EF4-FFF2-40B4-BE49-F238E27FC236}">
                <a16:creationId xmlns:a16="http://schemas.microsoft.com/office/drawing/2014/main" id="{72727B7C-819A-4BDB-F765-F01327F845EA}"/>
              </a:ext>
            </a:extLst>
          </p:cNvPr>
          <p:cNvSpPr/>
          <p:nvPr/>
        </p:nvSpPr>
        <p:spPr>
          <a:xfrm>
            <a:off x="457200" y="6205163"/>
            <a:ext cx="11582400" cy="47573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D67F00"/>
                </a:solidFill>
              </a:rPr>
              <a:t>Extending to MI200/300</a:t>
            </a:r>
          </a:p>
        </p:txBody>
      </p:sp>
    </p:spTree>
    <p:extLst>
      <p:ext uri="{BB962C8B-B14F-4D97-AF65-F5344CB8AC3E}">
        <p14:creationId xmlns:p14="http://schemas.microsoft.com/office/powerpoint/2010/main" val="24497471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A2F76-CF87-94B3-9355-96FD0D89F3FB}"/>
              </a:ext>
            </a:extLst>
          </p:cNvPr>
          <p:cNvSpPr>
            <a:spLocks noGrp="1"/>
          </p:cNvSpPr>
          <p:nvPr>
            <p:ph type="title"/>
          </p:nvPr>
        </p:nvSpPr>
        <p:spPr/>
        <p:txBody>
          <a:bodyPr/>
          <a:lstStyle/>
          <a:p>
            <a:r>
              <a:rPr lang="en-US" dirty="0"/>
              <a:t>GAP Iteration 1: L1/L2 Caches, LDS</a:t>
            </a:r>
          </a:p>
        </p:txBody>
      </p:sp>
      <p:sp>
        <p:nvSpPr>
          <p:cNvPr id="3" name="Content Placeholder 2">
            <a:extLst>
              <a:ext uri="{FF2B5EF4-FFF2-40B4-BE49-F238E27FC236}">
                <a16:creationId xmlns:a16="http://schemas.microsoft.com/office/drawing/2014/main" id="{7C6F88C7-525F-98E7-A585-3638ED3C16CF}"/>
              </a:ext>
            </a:extLst>
          </p:cNvPr>
          <p:cNvSpPr>
            <a:spLocks noGrp="1"/>
          </p:cNvSpPr>
          <p:nvPr>
            <p:ph idx="1"/>
          </p:nvPr>
        </p:nvSpPr>
        <p:spPr/>
        <p:txBody>
          <a:bodyPr/>
          <a:lstStyle/>
          <a:p>
            <a:pPr>
              <a:spcBef>
                <a:spcPts val="1000"/>
              </a:spcBef>
              <a:buFont typeface="Arial" pitchFamily="34" charset="0"/>
              <a:buChar char="•"/>
            </a:pPr>
            <a:r>
              <a:rPr lang="en-US" sz="2800" dirty="0">
                <a:latin typeface="+mj-lt"/>
              </a:rPr>
              <a:t> Issue: L1 I$/D$, L2 $, LDS </a:t>
            </a:r>
            <a:r>
              <a:rPr lang="en-US" sz="2800" dirty="0">
                <a:solidFill>
                  <a:srgbClr val="FF0000"/>
                </a:solidFill>
                <a:latin typeface="+mj-lt"/>
              </a:rPr>
              <a:t>clocked 2X as fast </a:t>
            </a:r>
            <a:r>
              <a:rPr lang="en-US" sz="2800" dirty="0">
                <a:latin typeface="+mj-lt"/>
              </a:rPr>
              <a:t>as they should be</a:t>
            </a:r>
          </a:p>
          <a:p>
            <a:pPr lvl="1">
              <a:spcBef>
                <a:spcPts val="1000"/>
              </a:spcBef>
              <a:buFont typeface="Arial" pitchFamily="34" charset="0"/>
              <a:buChar char="•"/>
            </a:pPr>
            <a:r>
              <a:rPr lang="en-US" sz="2400" dirty="0">
                <a:latin typeface="+mj-lt"/>
              </a:rPr>
              <a:t>Should be in same clock domain as CUs</a:t>
            </a:r>
          </a:p>
          <a:p>
            <a:pPr lvl="1">
              <a:spcBef>
                <a:spcPts val="1000"/>
              </a:spcBef>
              <a:buFont typeface="Arial" pitchFamily="34" charset="0"/>
              <a:buChar char="•"/>
            </a:pPr>
            <a:r>
              <a:rPr lang="en-US" sz="2400" dirty="0">
                <a:latin typeface="+mj-lt"/>
              </a:rPr>
              <a:t>Result: lower latencies than real GPU</a:t>
            </a:r>
          </a:p>
          <a:p>
            <a:pPr lvl="1">
              <a:spcBef>
                <a:spcPts val="1000"/>
              </a:spcBef>
              <a:buFont typeface="Arial" pitchFamily="34" charset="0"/>
              <a:buChar char="•"/>
            </a:pPr>
            <a:r>
              <a:rPr lang="en-US" sz="2400" dirty="0">
                <a:latin typeface="+mj-lt"/>
              </a:rPr>
              <a:t>Made BWs </a:t>
            </a:r>
            <a:r>
              <a:rPr lang="en-US" sz="2400" b="1" u="sng" dirty="0">
                <a:solidFill>
                  <a:srgbClr val="FF0000"/>
                </a:solidFill>
                <a:latin typeface="+mj-lt"/>
              </a:rPr>
              <a:t>appear</a:t>
            </a:r>
            <a:r>
              <a:rPr lang="en-US" sz="2400" dirty="0">
                <a:latin typeface="+mj-lt"/>
              </a:rPr>
              <a:t> closer to real GPU – baseline even worse</a:t>
            </a:r>
            <a:endParaRPr lang="en-US" sz="2600" dirty="0">
              <a:latin typeface="+mj-lt"/>
            </a:endParaRPr>
          </a:p>
          <a:p>
            <a:pPr>
              <a:spcBef>
                <a:spcPts val="1000"/>
              </a:spcBef>
              <a:buFont typeface="Arial" pitchFamily="34" charset="0"/>
              <a:buChar char="•"/>
            </a:pPr>
            <a:r>
              <a:rPr lang="en-US" sz="2800" dirty="0">
                <a:latin typeface="+mj-lt"/>
              </a:rPr>
              <a:t> Also tuned cache latency, size parameters</a:t>
            </a:r>
          </a:p>
          <a:p>
            <a:endParaRPr lang="en-US" dirty="0">
              <a:latin typeface="+mj-lt"/>
            </a:endParaRPr>
          </a:p>
        </p:txBody>
      </p:sp>
      <p:sp>
        <p:nvSpPr>
          <p:cNvPr id="4" name="Slide Number Placeholder 3">
            <a:extLst>
              <a:ext uri="{FF2B5EF4-FFF2-40B4-BE49-F238E27FC236}">
                <a16:creationId xmlns:a16="http://schemas.microsoft.com/office/drawing/2014/main" id="{6E326D8E-CF3C-10BF-B190-F9425DF1FAF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51</a:t>
            </a:fld>
            <a:endParaRPr lang="en-US" dirty="0"/>
          </a:p>
        </p:txBody>
      </p:sp>
    </p:spTree>
    <p:extLst>
      <p:ext uri="{BB962C8B-B14F-4D97-AF65-F5344CB8AC3E}">
        <p14:creationId xmlns:p14="http://schemas.microsoft.com/office/powerpoint/2010/main" val="26788331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010D3-26F5-FBFE-8EA2-11686E1D2247}"/>
              </a:ext>
            </a:extLst>
          </p:cNvPr>
          <p:cNvSpPr>
            <a:spLocks noGrp="1"/>
          </p:cNvSpPr>
          <p:nvPr>
            <p:ph type="title"/>
          </p:nvPr>
        </p:nvSpPr>
        <p:spPr/>
        <p:txBody>
          <a:bodyPr/>
          <a:lstStyle/>
          <a:p>
            <a:r>
              <a:rPr lang="en-US" dirty="0"/>
              <a:t>GAP Iteration 1 Results</a:t>
            </a:r>
          </a:p>
        </p:txBody>
      </p:sp>
      <p:pic>
        <p:nvPicPr>
          <p:cNvPr id="4" name="Picture 2">
            <a:extLst>
              <a:ext uri="{FF2B5EF4-FFF2-40B4-BE49-F238E27FC236}">
                <a16:creationId xmlns:a16="http://schemas.microsoft.com/office/drawing/2014/main" id="{2FBBF41C-F03E-4D0B-686F-C1C24ED805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9871"/>
          <a:stretch/>
        </p:blipFill>
        <p:spPr bwMode="auto">
          <a:xfrm>
            <a:off x="992285" y="990600"/>
            <a:ext cx="10463401" cy="45962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A4D67900-2A3F-A606-80CF-A2E42F1446D2}"/>
              </a:ext>
            </a:extLst>
          </p:cNvPr>
          <p:cNvPicPr>
            <a:picLocks noChangeAspect="1"/>
          </p:cNvPicPr>
          <p:nvPr/>
        </p:nvPicPr>
        <p:blipFill>
          <a:blip r:embed="rId4"/>
          <a:stretch>
            <a:fillRect/>
          </a:stretch>
        </p:blipFill>
        <p:spPr>
          <a:xfrm>
            <a:off x="609600" y="2155842"/>
            <a:ext cx="402003" cy="2309182"/>
          </a:xfrm>
          <a:prstGeom prst="rect">
            <a:avLst/>
          </a:prstGeom>
        </p:spPr>
      </p:pic>
      <p:sp>
        <p:nvSpPr>
          <p:cNvPr id="7" name="TextBox 6">
            <a:extLst>
              <a:ext uri="{FF2B5EF4-FFF2-40B4-BE49-F238E27FC236}">
                <a16:creationId xmlns:a16="http://schemas.microsoft.com/office/drawing/2014/main" id="{C94A02FA-4253-E15A-578C-26C728DFAEF0}"/>
              </a:ext>
            </a:extLst>
          </p:cNvPr>
          <p:cNvSpPr txBox="1"/>
          <p:nvPr/>
        </p:nvSpPr>
        <p:spPr>
          <a:xfrm>
            <a:off x="1011603" y="5586801"/>
            <a:ext cx="10463401" cy="1200329"/>
          </a:xfrm>
          <a:prstGeom prst="rect">
            <a:avLst/>
          </a:prstGeom>
          <a:noFill/>
        </p:spPr>
        <p:txBody>
          <a:bodyPr wrap="square" rtlCol="0" anchor="t">
            <a:spAutoFit/>
          </a:bodyPr>
          <a:lstStyle/>
          <a:p>
            <a:pPr algn="ctr"/>
            <a:r>
              <a:rPr lang="en-US" sz="2400" b="1" dirty="0">
                <a:solidFill>
                  <a:srgbClr val="D67F00"/>
                </a:solidFill>
              </a:rPr>
              <a:t>originally: &gt; 36% error for almost all microbenchmarks, max 86%</a:t>
            </a:r>
          </a:p>
          <a:p>
            <a:pPr algn="ctr"/>
            <a:r>
              <a:rPr lang="en-US" sz="2400" b="1" dirty="0">
                <a:solidFill>
                  <a:srgbClr val="D67F00"/>
                </a:solidFill>
              </a:rPr>
              <a:t>L1, L2, LDS latency errors &lt; 0.5% now</a:t>
            </a:r>
          </a:p>
          <a:p>
            <a:pPr algn="ctr"/>
            <a:r>
              <a:rPr lang="en-US" sz="2400" b="1" dirty="0">
                <a:solidFill>
                  <a:srgbClr val="D67F00"/>
                </a:solidFill>
              </a:rPr>
              <a:t>But others (especially BWs) increased – 47% average</a:t>
            </a:r>
          </a:p>
        </p:txBody>
      </p:sp>
      <p:sp>
        <p:nvSpPr>
          <p:cNvPr id="8" name="Slide Number Placeholder 3">
            <a:extLst>
              <a:ext uri="{FF2B5EF4-FFF2-40B4-BE49-F238E27FC236}">
                <a16:creationId xmlns:a16="http://schemas.microsoft.com/office/drawing/2014/main" id="{F810052D-2602-A9E1-A65A-7978D498B22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52</a:t>
            </a:fld>
            <a:endParaRPr lang="en-US" dirty="0"/>
          </a:p>
        </p:txBody>
      </p:sp>
    </p:spTree>
    <p:extLst>
      <p:ext uri="{BB962C8B-B14F-4D97-AF65-F5344CB8AC3E}">
        <p14:creationId xmlns:p14="http://schemas.microsoft.com/office/powerpoint/2010/main" val="17326701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D370D-30A1-917B-A935-6DF45847EB63}"/>
              </a:ext>
            </a:extLst>
          </p:cNvPr>
          <p:cNvSpPr>
            <a:spLocks noGrp="1"/>
          </p:cNvSpPr>
          <p:nvPr>
            <p:ph type="title"/>
          </p:nvPr>
        </p:nvSpPr>
        <p:spPr>
          <a:xfrm>
            <a:off x="609600" y="107898"/>
            <a:ext cx="11506200" cy="1143000"/>
          </a:xfrm>
        </p:spPr>
        <p:txBody>
          <a:bodyPr/>
          <a:lstStyle/>
          <a:p>
            <a:r>
              <a:rPr lang="en-US" sz="4200" dirty="0"/>
              <a:t>GAP Iteration 2: Better BW, Request Bypassing</a:t>
            </a:r>
          </a:p>
        </p:txBody>
      </p:sp>
      <p:sp>
        <p:nvSpPr>
          <p:cNvPr id="6" name="Content Placeholder 5">
            <a:extLst>
              <a:ext uri="{FF2B5EF4-FFF2-40B4-BE49-F238E27FC236}">
                <a16:creationId xmlns:a16="http://schemas.microsoft.com/office/drawing/2014/main" id="{395943E8-7A5A-9E88-64F7-11203AE3F4A2}"/>
              </a:ext>
            </a:extLst>
          </p:cNvPr>
          <p:cNvSpPr>
            <a:spLocks noGrp="1"/>
          </p:cNvSpPr>
          <p:nvPr>
            <p:ph idx="1"/>
          </p:nvPr>
        </p:nvSpPr>
        <p:spPr>
          <a:xfrm>
            <a:off x="609600" y="1604963"/>
            <a:ext cx="11277600" cy="3975100"/>
          </a:xfrm>
        </p:spPr>
        <p:txBody>
          <a:bodyPr/>
          <a:lstStyle/>
          <a:p>
            <a:pPr>
              <a:spcBef>
                <a:spcPts val="1000"/>
              </a:spcBef>
              <a:buFont typeface="Arial" pitchFamily="34" charset="0"/>
              <a:buChar char="•"/>
            </a:pPr>
            <a:r>
              <a:rPr lang="en-US" dirty="0">
                <a:latin typeface="+mj-lt"/>
              </a:rPr>
              <a:t> Step 1: further tune GPU coalescer, cache banks, L1 lat.</a:t>
            </a:r>
          </a:p>
          <a:p>
            <a:pPr>
              <a:spcBef>
                <a:spcPts val="1000"/>
              </a:spcBef>
              <a:buFont typeface="Arial" pitchFamily="34" charset="0"/>
              <a:buChar char="•"/>
            </a:pPr>
            <a:r>
              <a:rPr lang="en-US" dirty="0">
                <a:latin typeface="+mj-lt"/>
              </a:rPr>
              <a:t> Step 2: </a:t>
            </a:r>
            <a:r>
              <a:rPr lang="en-US" dirty="0">
                <a:solidFill>
                  <a:srgbClr val="D25000"/>
                </a:solidFill>
                <a:latin typeface="+mj-lt"/>
              </a:rPr>
              <a:t>add cache bypassing </a:t>
            </a:r>
            <a:r>
              <a:rPr lang="en-US" dirty="0">
                <a:latin typeface="+mj-lt"/>
              </a:rPr>
              <a:t>support for global mem. </a:t>
            </a:r>
            <a:r>
              <a:rPr lang="en-US" dirty="0" err="1">
                <a:latin typeface="+mj-lt"/>
              </a:rPr>
              <a:t>reqs</a:t>
            </a:r>
            <a:r>
              <a:rPr lang="en-US" dirty="0">
                <a:latin typeface="+mj-lt"/>
              </a:rPr>
              <a:t>.</a:t>
            </a:r>
          </a:p>
          <a:p>
            <a:pPr lvl="1">
              <a:spcBef>
                <a:spcPts val="1000"/>
              </a:spcBef>
              <a:buFont typeface="Arial" pitchFamily="34" charset="0"/>
              <a:buChar char="•"/>
            </a:pPr>
            <a:r>
              <a:rPr lang="en-US" dirty="0">
                <a:latin typeface="+mj-lt"/>
              </a:rPr>
              <a:t>AMD GPUs: flags indicate when a request should bypass</a:t>
            </a:r>
          </a:p>
          <a:p>
            <a:pPr lvl="2">
              <a:spcBef>
                <a:spcPts val="1000"/>
              </a:spcBef>
              <a:buFont typeface="Arial" pitchFamily="34" charset="0"/>
              <a:buChar char="•"/>
            </a:pPr>
            <a:r>
              <a:rPr lang="en-US" dirty="0">
                <a:latin typeface="+mj-lt"/>
              </a:rPr>
              <a:t>GLC: Bypass L1 D$, go to shared cache (e.g., L2)</a:t>
            </a:r>
          </a:p>
          <a:p>
            <a:pPr lvl="2">
              <a:spcBef>
                <a:spcPts val="1000"/>
              </a:spcBef>
              <a:buFont typeface="Arial" pitchFamily="34" charset="0"/>
              <a:buChar char="•"/>
            </a:pPr>
            <a:r>
              <a:rPr lang="en-US" dirty="0">
                <a:latin typeface="+mj-lt"/>
              </a:rPr>
              <a:t>SLC: Bypass all caches, go to main memory</a:t>
            </a:r>
          </a:p>
          <a:p>
            <a:pPr lvl="1">
              <a:spcBef>
                <a:spcPts val="1000"/>
              </a:spcBef>
              <a:buFont typeface="Arial" pitchFamily="34" charset="0"/>
              <a:buChar char="•"/>
            </a:pPr>
            <a:r>
              <a:rPr lang="en-US" dirty="0">
                <a:latin typeface="+mj-lt"/>
              </a:rPr>
              <a:t>Modified gem5’s Ruby VIPER coherence protocol to support them</a:t>
            </a:r>
          </a:p>
          <a:p>
            <a:pPr lvl="1">
              <a:spcBef>
                <a:spcPts val="1000"/>
              </a:spcBef>
              <a:buFont typeface="Arial" pitchFamily="34" charset="0"/>
              <a:buChar char="•"/>
            </a:pPr>
            <a:endParaRPr lang="en-US" dirty="0">
              <a:latin typeface="+mj-lt"/>
            </a:endParaRPr>
          </a:p>
          <a:p>
            <a:pPr marL="457200" indent="-457200">
              <a:buFont typeface="Arial" panose="020B0604020202020204" pitchFamily="34" charset="0"/>
              <a:buChar char="•"/>
            </a:pPr>
            <a:endParaRPr lang="en-US" sz="3600" dirty="0">
              <a:latin typeface="+mj-lt"/>
            </a:endParaRPr>
          </a:p>
        </p:txBody>
      </p:sp>
      <p:sp>
        <p:nvSpPr>
          <p:cNvPr id="7" name="Slide Number Placeholder 3">
            <a:extLst>
              <a:ext uri="{FF2B5EF4-FFF2-40B4-BE49-F238E27FC236}">
                <a16:creationId xmlns:a16="http://schemas.microsoft.com/office/drawing/2014/main" id="{800E340A-18B5-27BA-C783-46D15D6466F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53</a:t>
            </a:fld>
            <a:endParaRPr lang="en-US" dirty="0"/>
          </a:p>
        </p:txBody>
      </p:sp>
    </p:spTree>
    <p:extLst>
      <p:ext uri="{BB962C8B-B14F-4D97-AF65-F5344CB8AC3E}">
        <p14:creationId xmlns:p14="http://schemas.microsoft.com/office/powerpoint/2010/main" val="966148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11047-0E1A-593E-0F15-27C441FFFCCF}"/>
              </a:ext>
            </a:extLst>
          </p:cNvPr>
          <p:cNvSpPr>
            <a:spLocks noGrp="1"/>
          </p:cNvSpPr>
          <p:nvPr>
            <p:ph type="title"/>
          </p:nvPr>
        </p:nvSpPr>
        <p:spPr/>
        <p:txBody>
          <a:bodyPr/>
          <a:lstStyle/>
          <a:p>
            <a:r>
              <a:rPr lang="en-US" dirty="0"/>
              <a:t>GAP Iteration 2 Results</a:t>
            </a:r>
          </a:p>
        </p:txBody>
      </p:sp>
      <p:pic>
        <p:nvPicPr>
          <p:cNvPr id="4" name="Picture 6">
            <a:extLst>
              <a:ext uri="{FF2B5EF4-FFF2-40B4-BE49-F238E27FC236}">
                <a16:creationId xmlns:a16="http://schemas.microsoft.com/office/drawing/2014/main" id="{75DE3126-1E3B-2461-2B2A-0B7754A5806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99" b="9066"/>
          <a:stretch/>
        </p:blipFill>
        <p:spPr bwMode="auto">
          <a:xfrm>
            <a:off x="968519" y="990600"/>
            <a:ext cx="10254961" cy="44699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06D4556F-941C-1423-0204-31E41043F97F}"/>
              </a:ext>
            </a:extLst>
          </p:cNvPr>
          <p:cNvPicPr>
            <a:picLocks noChangeAspect="1"/>
          </p:cNvPicPr>
          <p:nvPr/>
        </p:nvPicPr>
        <p:blipFill>
          <a:blip r:embed="rId4"/>
          <a:stretch>
            <a:fillRect/>
          </a:stretch>
        </p:blipFill>
        <p:spPr>
          <a:xfrm>
            <a:off x="588058" y="1828800"/>
            <a:ext cx="402003" cy="2309182"/>
          </a:xfrm>
          <a:prstGeom prst="rect">
            <a:avLst/>
          </a:prstGeom>
        </p:spPr>
      </p:pic>
      <p:sp>
        <p:nvSpPr>
          <p:cNvPr id="8" name="TextBox 7">
            <a:extLst>
              <a:ext uri="{FF2B5EF4-FFF2-40B4-BE49-F238E27FC236}">
                <a16:creationId xmlns:a16="http://schemas.microsoft.com/office/drawing/2014/main" id="{614C3E96-73A9-0B6F-B30D-B1C7E8D56F2F}"/>
              </a:ext>
            </a:extLst>
          </p:cNvPr>
          <p:cNvSpPr txBox="1"/>
          <p:nvPr/>
        </p:nvSpPr>
        <p:spPr>
          <a:xfrm>
            <a:off x="838200" y="5460532"/>
            <a:ext cx="10896600" cy="1200329"/>
          </a:xfrm>
          <a:prstGeom prst="rect">
            <a:avLst/>
          </a:prstGeom>
          <a:noFill/>
        </p:spPr>
        <p:txBody>
          <a:bodyPr wrap="square" rtlCol="0" anchor="t">
            <a:spAutoFit/>
          </a:bodyPr>
          <a:lstStyle/>
          <a:p>
            <a:pPr algn="ctr"/>
            <a:r>
              <a:rPr lang="en-US" sz="2400" b="1" dirty="0">
                <a:solidFill>
                  <a:srgbClr val="D67F00"/>
                </a:solidFill>
              </a:rPr>
              <a:t>L1, L2, LDS BWs errors usually within 6% now</a:t>
            </a:r>
          </a:p>
          <a:p>
            <a:pPr algn="ctr"/>
            <a:r>
              <a:rPr lang="en-US" sz="2400" b="1" dirty="0">
                <a:solidFill>
                  <a:srgbClr val="D67F00"/>
                </a:solidFill>
              </a:rPr>
              <a:t>Mem latency work (no bypassing </a:t>
            </a:r>
            <a:r>
              <a:rPr lang="en-US" sz="2400" b="1" dirty="0">
                <a:solidFill>
                  <a:srgbClr val="D67F00"/>
                </a:solidFill>
                <a:sym typeface="Wingdings" panose="05000000000000000000" pitchFamily="2" charset="2"/>
              </a:rPr>
              <a:t></a:t>
            </a:r>
            <a:r>
              <a:rPr lang="en-US" sz="2400" b="1" dirty="0">
                <a:solidFill>
                  <a:srgbClr val="D67F00"/>
                </a:solidFill>
              </a:rPr>
              <a:t> cached) ; Atomic tests unaffected</a:t>
            </a:r>
          </a:p>
          <a:p>
            <a:pPr algn="ctr"/>
            <a:r>
              <a:rPr lang="en-US" sz="2400" b="1" dirty="0">
                <a:solidFill>
                  <a:srgbClr val="D67F00"/>
                </a:solidFill>
              </a:rPr>
              <a:t>Overall average error: 26% for latency, 26% for BW</a:t>
            </a:r>
          </a:p>
        </p:txBody>
      </p:sp>
      <p:sp>
        <p:nvSpPr>
          <p:cNvPr id="9" name="Slide Number Placeholder 3">
            <a:extLst>
              <a:ext uri="{FF2B5EF4-FFF2-40B4-BE49-F238E27FC236}">
                <a16:creationId xmlns:a16="http://schemas.microsoft.com/office/drawing/2014/main" id="{92CED0DB-7610-C4A8-BAE4-938CA0DCFF9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54</a:t>
            </a:fld>
            <a:endParaRPr lang="en-US" dirty="0"/>
          </a:p>
        </p:txBody>
      </p:sp>
    </p:spTree>
    <p:extLst>
      <p:ext uri="{BB962C8B-B14F-4D97-AF65-F5344CB8AC3E}">
        <p14:creationId xmlns:p14="http://schemas.microsoft.com/office/powerpoint/2010/main" val="28580518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6CD6D-83DF-9362-E660-0291B08D0B22}"/>
              </a:ext>
            </a:extLst>
          </p:cNvPr>
          <p:cNvSpPr>
            <a:spLocks noGrp="1"/>
          </p:cNvSpPr>
          <p:nvPr>
            <p:ph type="title"/>
          </p:nvPr>
        </p:nvSpPr>
        <p:spPr>
          <a:xfrm>
            <a:off x="609600" y="107898"/>
            <a:ext cx="11353800" cy="1143000"/>
          </a:xfrm>
        </p:spPr>
        <p:txBody>
          <a:bodyPr/>
          <a:lstStyle/>
          <a:p>
            <a:r>
              <a:rPr lang="en-US" sz="4400" dirty="0"/>
              <a:t>GAP Iteration 3: Proper Atomic Support</a:t>
            </a:r>
            <a:endParaRPr lang="en-US" dirty="0"/>
          </a:p>
        </p:txBody>
      </p:sp>
      <p:sp>
        <p:nvSpPr>
          <p:cNvPr id="3" name="Content Placeholder 2">
            <a:extLst>
              <a:ext uri="{FF2B5EF4-FFF2-40B4-BE49-F238E27FC236}">
                <a16:creationId xmlns:a16="http://schemas.microsoft.com/office/drawing/2014/main" id="{7760DE5A-D12B-AF9E-3495-A86F77B1EAED}"/>
              </a:ext>
            </a:extLst>
          </p:cNvPr>
          <p:cNvSpPr>
            <a:spLocks noGrp="1"/>
          </p:cNvSpPr>
          <p:nvPr>
            <p:ph idx="1"/>
          </p:nvPr>
        </p:nvSpPr>
        <p:spPr>
          <a:xfrm>
            <a:off x="609600" y="1219200"/>
            <a:ext cx="10971213" cy="4567237"/>
          </a:xfrm>
        </p:spPr>
        <p:txBody>
          <a:bodyPr/>
          <a:lstStyle/>
          <a:p>
            <a:pPr>
              <a:spcBef>
                <a:spcPts val="1000"/>
              </a:spcBef>
              <a:buFont typeface="Arial" pitchFamily="34" charset="0"/>
              <a:buChar char="•"/>
            </a:pPr>
            <a:r>
              <a:rPr lang="en-US" sz="2800" dirty="0">
                <a:latin typeface="+mj-lt"/>
              </a:rPr>
              <a:t>Issue 1: gem5 GLC atomics ignore access flags</a:t>
            </a:r>
          </a:p>
          <a:p>
            <a:pPr lvl="1">
              <a:spcBef>
                <a:spcPts val="1000"/>
              </a:spcBef>
              <a:buFont typeface="Arial" pitchFamily="34" charset="0"/>
              <a:buChar char="•"/>
            </a:pPr>
            <a:r>
              <a:rPr lang="en-US" sz="2400" dirty="0">
                <a:latin typeface="+mj-lt"/>
              </a:rPr>
              <a:t>All atomics treated as system scope (SLC)</a:t>
            </a:r>
          </a:p>
          <a:p>
            <a:pPr lvl="1">
              <a:spcBef>
                <a:spcPts val="1000"/>
              </a:spcBef>
              <a:buFont typeface="Arial" pitchFamily="34" charset="0"/>
              <a:buChar char="•"/>
            </a:pPr>
            <a:r>
              <a:rPr lang="en-US" sz="2400" dirty="0">
                <a:latin typeface="+mj-lt"/>
              </a:rPr>
              <a:t>Result: much higher latencies than real GPU</a:t>
            </a:r>
          </a:p>
          <a:p>
            <a:pPr>
              <a:spcBef>
                <a:spcPts val="1000"/>
              </a:spcBef>
              <a:buFont typeface="Arial" pitchFamily="34" charset="0"/>
              <a:buChar char="•"/>
            </a:pPr>
            <a:r>
              <a:rPr lang="en-US" sz="2800" dirty="0">
                <a:latin typeface="+mj-lt"/>
              </a:rPr>
              <a:t>Issue 2: gem5’s atomic support ignores conflicts</a:t>
            </a:r>
          </a:p>
          <a:p>
            <a:pPr lvl="1">
              <a:spcBef>
                <a:spcPts val="1000"/>
              </a:spcBef>
              <a:buFont typeface="Arial" pitchFamily="34" charset="0"/>
              <a:buChar char="•"/>
            </a:pPr>
            <a:r>
              <a:rPr lang="en-US" sz="2400" dirty="0">
                <a:latin typeface="+mj-lt"/>
              </a:rPr>
              <a:t>Results: Artificially increased GLC atomic BW</a:t>
            </a:r>
          </a:p>
          <a:p>
            <a:pPr lvl="1">
              <a:spcBef>
                <a:spcPts val="1000"/>
              </a:spcBef>
              <a:buFont typeface="Arial" pitchFamily="34" charset="0"/>
              <a:buChar char="•"/>
            </a:pPr>
            <a:r>
              <a:rPr lang="en-US" sz="2400" dirty="0">
                <a:latin typeface="+mj-lt"/>
              </a:rPr>
              <a:t>New: LLC ALUs: configurable latency, respect conflicts</a:t>
            </a:r>
          </a:p>
          <a:p>
            <a:pPr lvl="1">
              <a:spcBef>
                <a:spcPts val="1000"/>
              </a:spcBef>
              <a:buFont typeface="Arial" pitchFamily="34" charset="0"/>
              <a:buChar char="•"/>
            </a:pPr>
            <a:r>
              <a:rPr lang="en-US" sz="2400" dirty="0">
                <a:latin typeface="+mj-lt"/>
              </a:rPr>
              <a:t>Microbenchmark shows ~64 LLC ALUs in real GPU</a:t>
            </a:r>
          </a:p>
          <a:p>
            <a:pPr>
              <a:spcBef>
                <a:spcPts val="1000"/>
              </a:spcBef>
              <a:buFont typeface="Arial" pitchFamily="34" charset="0"/>
              <a:buChar char="•"/>
            </a:pPr>
            <a:r>
              <a:rPr lang="en-US" sz="2800" dirty="0">
                <a:latin typeface="+mj-lt"/>
              </a:rPr>
              <a:t>Issue 3: gem5 assumed a WT LLC</a:t>
            </a:r>
          </a:p>
          <a:p>
            <a:pPr lvl="1">
              <a:spcBef>
                <a:spcPts val="1000"/>
              </a:spcBef>
              <a:buFont typeface="Arial" pitchFamily="34" charset="0"/>
              <a:buChar char="•"/>
            </a:pPr>
            <a:r>
              <a:rPr lang="en-US" sz="2400" dirty="0">
                <a:latin typeface="+mj-lt"/>
              </a:rPr>
              <a:t>Real GPUs use WB LLCs</a:t>
            </a:r>
          </a:p>
          <a:p>
            <a:pPr>
              <a:spcBef>
                <a:spcPts val="1000"/>
              </a:spcBef>
              <a:buFont typeface="Arial" pitchFamily="34" charset="0"/>
              <a:buChar char="•"/>
            </a:pPr>
            <a:r>
              <a:rPr lang="en-US" sz="2800" dirty="0">
                <a:latin typeface="+mj-lt"/>
              </a:rPr>
              <a:t>Modified gem5’s Ruby VIPER protocol to support all three</a:t>
            </a:r>
          </a:p>
        </p:txBody>
      </p:sp>
      <p:sp>
        <p:nvSpPr>
          <p:cNvPr id="4" name="Slide Number Placeholder 3">
            <a:extLst>
              <a:ext uri="{FF2B5EF4-FFF2-40B4-BE49-F238E27FC236}">
                <a16:creationId xmlns:a16="http://schemas.microsoft.com/office/drawing/2014/main" id="{6AFF52D7-FC88-5CE5-58DF-60B973DD633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55</a:t>
            </a:fld>
            <a:endParaRPr lang="en-US" dirty="0"/>
          </a:p>
        </p:txBody>
      </p:sp>
    </p:spTree>
    <p:extLst>
      <p:ext uri="{BB962C8B-B14F-4D97-AF65-F5344CB8AC3E}">
        <p14:creationId xmlns:p14="http://schemas.microsoft.com/office/powerpoint/2010/main" val="1419529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C575E-9498-FFA9-F1D2-402FC3E05986}"/>
              </a:ext>
            </a:extLst>
          </p:cNvPr>
          <p:cNvSpPr>
            <a:spLocks noGrp="1"/>
          </p:cNvSpPr>
          <p:nvPr>
            <p:ph type="title"/>
          </p:nvPr>
        </p:nvSpPr>
        <p:spPr/>
        <p:txBody>
          <a:bodyPr/>
          <a:lstStyle/>
          <a:p>
            <a:r>
              <a:rPr lang="en-US" dirty="0"/>
              <a:t>GAP Iteration 3 Results</a:t>
            </a:r>
          </a:p>
        </p:txBody>
      </p:sp>
      <p:pic>
        <p:nvPicPr>
          <p:cNvPr id="4" name="Picture 8">
            <a:extLst>
              <a:ext uri="{FF2B5EF4-FFF2-40B4-BE49-F238E27FC236}">
                <a16:creationId xmlns:a16="http://schemas.microsoft.com/office/drawing/2014/main" id="{D3175BCB-D22D-7FD2-AB86-5FF718F485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957" b="10444"/>
          <a:stretch/>
        </p:blipFill>
        <p:spPr bwMode="auto">
          <a:xfrm>
            <a:off x="950522" y="987232"/>
            <a:ext cx="10479478" cy="442296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16A2450-9455-E719-189D-A2999907A363}"/>
              </a:ext>
            </a:extLst>
          </p:cNvPr>
          <p:cNvPicPr>
            <a:picLocks noChangeAspect="1"/>
          </p:cNvPicPr>
          <p:nvPr/>
        </p:nvPicPr>
        <p:blipFill>
          <a:blip r:embed="rId4"/>
          <a:stretch>
            <a:fillRect/>
          </a:stretch>
        </p:blipFill>
        <p:spPr>
          <a:xfrm>
            <a:off x="588058" y="1447800"/>
            <a:ext cx="402003" cy="2309182"/>
          </a:xfrm>
          <a:prstGeom prst="rect">
            <a:avLst/>
          </a:prstGeom>
        </p:spPr>
      </p:pic>
      <p:sp>
        <p:nvSpPr>
          <p:cNvPr id="6" name="TextBox 5">
            <a:extLst>
              <a:ext uri="{FF2B5EF4-FFF2-40B4-BE49-F238E27FC236}">
                <a16:creationId xmlns:a16="http://schemas.microsoft.com/office/drawing/2014/main" id="{CB528372-2C8E-3043-A059-91C6900F187A}"/>
              </a:ext>
            </a:extLst>
          </p:cNvPr>
          <p:cNvSpPr txBox="1"/>
          <p:nvPr/>
        </p:nvSpPr>
        <p:spPr>
          <a:xfrm>
            <a:off x="762000" y="5410200"/>
            <a:ext cx="10860478" cy="1200329"/>
          </a:xfrm>
          <a:prstGeom prst="rect">
            <a:avLst/>
          </a:prstGeom>
          <a:noFill/>
        </p:spPr>
        <p:txBody>
          <a:bodyPr wrap="square" rtlCol="0" anchor="t">
            <a:spAutoFit/>
          </a:bodyPr>
          <a:lstStyle/>
          <a:p>
            <a:pPr algn="ctr"/>
            <a:r>
              <a:rPr lang="en-US" sz="2400" b="1" dirty="0">
                <a:solidFill>
                  <a:srgbClr val="D67F00"/>
                </a:solidFill>
              </a:rPr>
              <a:t>Atomic errors within 2% now except atomic BW</a:t>
            </a:r>
          </a:p>
          <a:p>
            <a:pPr algn="ctr"/>
            <a:r>
              <a:rPr lang="en-US" sz="2400" b="1" dirty="0">
                <a:solidFill>
                  <a:srgbClr val="D67F00"/>
                </a:solidFill>
              </a:rPr>
              <a:t>Overall average error: 21% for latency, 28% for BW</a:t>
            </a:r>
          </a:p>
          <a:p>
            <a:pPr algn="ctr"/>
            <a:r>
              <a:rPr lang="en-US" sz="2400" b="1" dirty="0">
                <a:solidFill>
                  <a:srgbClr val="D67F00"/>
                </a:solidFill>
              </a:rPr>
              <a:t>LDS latency impacted by switch to WB L2 ; main memory still unaffected</a:t>
            </a:r>
          </a:p>
        </p:txBody>
      </p:sp>
      <p:sp>
        <p:nvSpPr>
          <p:cNvPr id="7" name="Slide Number Placeholder 3">
            <a:extLst>
              <a:ext uri="{FF2B5EF4-FFF2-40B4-BE49-F238E27FC236}">
                <a16:creationId xmlns:a16="http://schemas.microsoft.com/office/drawing/2014/main" id="{C02F1FE9-FE76-C26F-0C08-C301017C8D80}"/>
              </a:ext>
            </a:extLst>
          </p:cNvPr>
          <p:cNvSpPr txBox="1">
            <a:spLocks/>
          </p:cNvSpPr>
          <p:nvPr/>
        </p:nvSpPr>
        <p:spPr>
          <a:xfrm>
            <a:off x="9067800" y="6492875"/>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56</a:t>
            </a:fld>
            <a:endParaRPr lang="en-US" dirty="0"/>
          </a:p>
        </p:txBody>
      </p:sp>
    </p:spTree>
    <p:extLst>
      <p:ext uri="{BB962C8B-B14F-4D97-AF65-F5344CB8AC3E}">
        <p14:creationId xmlns:p14="http://schemas.microsoft.com/office/powerpoint/2010/main" val="2986249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2368DE-731A-4BFC-9555-370F3ABABFB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57</a:t>
            </a:fld>
            <a:endParaRPr lang="en-US"/>
          </a:p>
        </p:txBody>
      </p:sp>
      <p:sp>
        <p:nvSpPr>
          <p:cNvPr id="9" name="TextBox 8">
            <a:extLst>
              <a:ext uri="{FF2B5EF4-FFF2-40B4-BE49-F238E27FC236}">
                <a16:creationId xmlns:a16="http://schemas.microsoft.com/office/drawing/2014/main" id="{8C701355-B98B-F2A8-3D43-963193769AD0}"/>
              </a:ext>
            </a:extLst>
          </p:cNvPr>
          <p:cNvSpPr txBox="1"/>
          <p:nvPr/>
        </p:nvSpPr>
        <p:spPr>
          <a:xfrm>
            <a:off x="532435" y="5802868"/>
            <a:ext cx="11047413" cy="830997"/>
          </a:xfrm>
          <a:prstGeom prst="rect">
            <a:avLst/>
          </a:prstGeom>
          <a:noFill/>
        </p:spPr>
        <p:txBody>
          <a:bodyPr wrap="square">
            <a:spAutoFit/>
          </a:bodyPr>
          <a:lstStyle/>
          <a:p>
            <a:pPr algn="ctr"/>
            <a:r>
              <a:rPr lang="en-US" sz="2400" b="1" dirty="0">
                <a:solidFill>
                  <a:srgbClr val="D67F00"/>
                </a:solidFill>
              </a:rPr>
              <a:t>Currently: 21% average error for latency, 18% error for bandwidth</a:t>
            </a:r>
            <a:br>
              <a:rPr lang="en-US" sz="2400" b="1" dirty="0">
                <a:solidFill>
                  <a:srgbClr val="D67F00"/>
                </a:solidFill>
              </a:rPr>
            </a:br>
            <a:r>
              <a:rPr lang="en-US" sz="2400" b="1" dirty="0">
                <a:solidFill>
                  <a:srgbClr val="D67F00"/>
                </a:solidFill>
              </a:rPr>
              <a:t>(originally: &gt; 36% error for almost all microbenchmarks, max 86%)</a:t>
            </a:r>
          </a:p>
        </p:txBody>
      </p:sp>
      <p:pic>
        <p:nvPicPr>
          <p:cNvPr id="1032" name="Picture 8">
            <a:extLst>
              <a:ext uri="{FF2B5EF4-FFF2-40B4-BE49-F238E27FC236}">
                <a16:creationId xmlns:a16="http://schemas.microsoft.com/office/drawing/2014/main" id="{A814F22A-6FA5-E80A-D1DF-201A198E740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957" b="10444"/>
          <a:stretch/>
        </p:blipFill>
        <p:spPr bwMode="auto">
          <a:xfrm>
            <a:off x="303041" y="914400"/>
            <a:ext cx="11582400" cy="48884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F13C55D-7631-488D-AE24-78E9D2830018}"/>
              </a:ext>
            </a:extLst>
          </p:cNvPr>
          <p:cNvSpPr>
            <a:spLocks noGrp="1"/>
          </p:cNvSpPr>
          <p:nvPr>
            <p:ph type="title"/>
          </p:nvPr>
        </p:nvSpPr>
        <p:spPr>
          <a:xfrm>
            <a:off x="608635" y="0"/>
            <a:ext cx="10971213" cy="1143000"/>
          </a:xfrm>
        </p:spPr>
        <p:txBody>
          <a:bodyPr/>
          <a:lstStyle/>
          <a:p>
            <a:r>
              <a:rPr lang="en-US" dirty="0"/>
              <a:t>GAP Iteration 3 Results</a:t>
            </a:r>
          </a:p>
        </p:txBody>
      </p:sp>
      <p:sp>
        <p:nvSpPr>
          <p:cNvPr id="6" name="TextBox 5">
            <a:extLst>
              <a:ext uri="{FF2B5EF4-FFF2-40B4-BE49-F238E27FC236}">
                <a16:creationId xmlns:a16="http://schemas.microsoft.com/office/drawing/2014/main" id="{34FAD87E-A2C9-3ABA-773F-FB938AE4F9B6}"/>
              </a:ext>
            </a:extLst>
          </p:cNvPr>
          <p:cNvSpPr txBox="1"/>
          <p:nvPr/>
        </p:nvSpPr>
        <p:spPr>
          <a:xfrm>
            <a:off x="10215563" y="959179"/>
            <a:ext cx="1116806" cy="261610"/>
          </a:xfrm>
          <a:prstGeom prst="rect">
            <a:avLst/>
          </a:prstGeom>
          <a:noFill/>
        </p:spPr>
        <p:txBody>
          <a:bodyPr wrap="square" rtlCol="0">
            <a:spAutoFit/>
          </a:bodyPr>
          <a:lstStyle/>
          <a:p>
            <a:r>
              <a:rPr lang="en-US" sz="1100" dirty="0">
                <a:solidFill>
                  <a:schemeClr val="tx1">
                    <a:lumMod val="75000"/>
                    <a:lumOff val="25000"/>
                  </a:schemeClr>
                </a:solidFill>
                <a:latin typeface="Abadi" panose="020B0604020104020204" pitchFamily="34" charset="0"/>
              </a:rPr>
              <a:t>+ WB l2</a:t>
            </a:r>
          </a:p>
        </p:txBody>
      </p:sp>
      <p:pic>
        <p:nvPicPr>
          <p:cNvPr id="8" name="Picture 7">
            <a:extLst>
              <a:ext uri="{FF2B5EF4-FFF2-40B4-BE49-F238E27FC236}">
                <a16:creationId xmlns:a16="http://schemas.microsoft.com/office/drawing/2014/main" id="{BA086F18-D39F-8776-F875-B9E1EAA91805}"/>
              </a:ext>
            </a:extLst>
          </p:cNvPr>
          <p:cNvPicPr>
            <a:picLocks noChangeAspect="1"/>
          </p:cNvPicPr>
          <p:nvPr/>
        </p:nvPicPr>
        <p:blipFill>
          <a:blip r:embed="rId5"/>
          <a:stretch>
            <a:fillRect/>
          </a:stretch>
        </p:blipFill>
        <p:spPr>
          <a:xfrm>
            <a:off x="199003" y="1816164"/>
            <a:ext cx="409632" cy="2353003"/>
          </a:xfrm>
          <a:prstGeom prst="rect">
            <a:avLst/>
          </a:prstGeom>
        </p:spPr>
      </p:pic>
    </p:spTree>
    <p:custDataLst>
      <p:tags r:id="rId1"/>
    </p:custDataLst>
    <p:extLst>
      <p:ext uri="{BB962C8B-B14F-4D97-AF65-F5344CB8AC3E}">
        <p14:creationId xmlns:p14="http://schemas.microsoft.com/office/powerpoint/2010/main" val="1553449743"/>
      </p:ext>
    </p:extLst>
  </p:cSld>
  <p:clrMapOvr>
    <a:masterClrMapping/>
  </p:clrMapOvr>
  <mc:AlternateContent xmlns:mc="http://schemas.openxmlformats.org/markup-compatibility/2006" xmlns:p14="http://schemas.microsoft.com/office/powerpoint/2010/main">
    <mc:Choice Requires="p14">
      <p:transition spd="slow" p14:dur="2000" advTm="5097"/>
    </mc:Choice>
    <mc:Fallback xmlns="">
      <p:transition spd="slow" advTm="509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EF1B4-AB2E-BB65-62CC-5796F4FA28CB}"/>
              </a:ext>
            </a:extLst>
          </p:cNvPr>
          <p:cNvSpPr>
            <a:spLocks noGrp="1"/>
          </p:cNvSpPr>
          <p:nvPr>
            <p:ph type="title"/>
          </p:nvPr>
        </p:nvSpPr>
        <p:spPr/>
        <p:txBody>
          <a:bodyPr/>
          <a:lstStyle/>
          <a:p>
            <a:r>
              <a:rPr lang="en-US" dirty="0"/>
              <a:t>Subsequent Iterations (Not Shown)</a:t>
            </a:r>
          </a:p>
        </p:txBody>
      </p:sp>
      <p:sp>
        <p:nvSpPr>
          <p:cNvPr id="3" name="Content Placeholder 2">
            <a:extLst>
              <a:ext uri="{FF2B5EF4-FFF2-40B4-BE49-F238E27FC236}">
                <a16:creationId xmlns:a16="http://schemas.microsoft.com/office/drawing/2014/main" id="{BA8C39DB-77E0-EEB6-A050-D925044F45B0}"/>
              </a:ext>
            </a:extLst>
          </p:cNvPr>
          <p:cNvSpPr>
            <a:spLocks noGrp="1"/>
          </p:cNvSpPr>
          <p:nvPr>
            <p:ph idx="1"/>
          </p:nvPr>
        </p:nvSpPr>
        <p:spPr>
          <a:xfrm>
            <a:off x="609600" y="1604962"/>
            <a:ext cx="10971213" cy="4491037"/>
          </a:xfrm>
        </p:spPr>
        <p:txBody>
          <a:bodyPr/>
          <a:lstStyle/>
          <a:p>
            <a:pPr marL="457200" indent="-457200">
              <a:buFont typeface="Arial" panose="020B0604020202020204" pitchFamily="34" charset="0"/>
              <a:buChar char="•"/>
            </a:pPr>
            <a:r>
              <a:rPr lang="en-US" dirty="0"/>
              <a:t>Integrated more accurate main memory (HBM2) models [Ayaz gem5 Wkshp’22]</a:t>
            </a:r>
          </a:p>
          <a:p>
            <a:pPr marL="457200" indent="-457200">
              <a:buFont typeface="Arial" panose="020B0604020202020204" pitchFamily="34" charset="0"/>
              <a:buChar char="•"/>
            </a:pPr>
            <a:r>
              <a:rPr lang="en-US" dirty="0"/>
              <a:t>Properly model latency of I$ requests</a:t>
            </a:r>
          </a:p>
          <a:p>
            <a:pPr marL="457200" indent="-457200">
              <a:buFont typeface="Arial" panose="020B0604020202020204" pitchFamily="34" charset="0"/>
              <a:buChar char="•"/>
            </a:pPr>
            <a:r>
              <a:rPr lang="en-US" dirty="0"/>
              <a:t>Update GPU pipeline to support MFMA (</a:t>
            </a:r>
            <a:r>
              <a:rPr lang="en-US" dirty="0" err="1"/>
              <a:t>TensorCore</a:t>
            </a:r>
            <a:r>
              <a:rPr lang="en-US" dirty="0"/>
              <a:t>) ops</a:t>
            </a:r>
          </a:p>
          <a:p>
            <a:pPr marL="457200" indent="-457200">
              <a:buFont typeface="Arial" panose="020B0604020202020204" pitchFamily="34" charset="0"/>
              <a:buChar char="•"/>
            </a:pPr>
            <a:r>
              <a:rPr lang="en-US" dirty="0"/>
              <a:t>Fixed L1 TLB latency/BW</a:t>
            </a:r>
          </a:p>
          <a:p>
            <a:pPr marL="457200"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D3222492-526E-6A15-F0FE-ADBDCA62B82F}"/>
              </a:ext>
            </a:extLst>
          </p:cNvPr>
          <p:cNvSpPr txBox="1">
            <a:spLocks/>
          </p:cNvSpPr>
          <p:nvPr/>
        </p:nvSpPr>
        <p:spPr>
          <a:xfrm>
            <a:off x="9067800" y="6492875"/>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58</a:t>
            </a:fld>
            <a:endParaRPr lang="en-US" dirty="0"/>
          </a:p>
        </p:txBody>
      </p:sp>
    </p:spTree>
    <p:extLst>
      <p:ext uri="{BB962C8B-B14F-4D97-AF65-F5344CB8AC3E}">
        <p14:creationId xmlns:p14="http://schemas.microsoft.com/office/powerpoint/2010/main" val="4899334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33AE1-6B56-4168-EBCA-CF77A4AC2DE6}"/>
              </a:ext>
            </a:extLst>
          </p:cNvPr>
          <p:cNvSpPr>
            <a:spLocks noGrp="1"/>
          </p:cNvSpPr>
          <p:nvPr>
            <p:ph type="title"/>
          </p:nvPr>
        </p:nvSpPr>
        <p:spPr/>
        <p:txBody>
          <a:bodyPr/>
          <a:lstStyle/>
          <a:p>
            <a:r>
              <a:rPr lang="en-US" dirty="0"/>
              <a:t>What Remains?</a:t>
            </a:r>
          </a:p>
        </p:txBody>
      </p:sp>
      <p:sp>
        <p:nvSpPr>
          <p:cNvPr id="3" name="Content Placeholder 2">
            <a:extLst>
              <a:ext uri="{FF2B5EF4-FFF2-40B4-BE49-F238E27FC236}">
                <a16:creationId xmlns:a16="http://schemas.microsoft.com/office/drawing/2014/main" id="{1075DBD3-D4C2-4130-67F5-BAEB115F4828}"/>
              </a:ext>
            </a:extLst>
          </p:cNvPr>
          <p:cNvSpPr>
            <a:spLocks noGrp="1"/>
          </p:cNvSpPr>
          <p:nvPr>
            <p:ph idx="1"/>
          </p:nvPr>
        </p:nvSpPr>
        <p:spPr>
          <a:xfrm>
            <a:off x="609600" y="1371600"/>
            <a:ext cx="10971213" cy="4795837"/>
          </a:xfrm>
        </p:spPr>
        <p:txBody>
          <a:bodyPr/>
          <a:lstStyle/>
          <a:p>
            <a:pPr marL="457200" indent="-457200">
              <a:buFont typeface="Arial" panose="020B0604020202020204" pitchFamily="34" charset="0"/>
              <a:buChar char="•"/>
            </a:pPr>
            <a:r>
              <a:rPr lang="en-US" sz="2800" dirty="0"/>
              <a:t>Network Model</a:t>
            </a:r>
          </a:p>
          <a:p>
            <a:pPr marL="857250" lvl="1" indent="-457200">
              <a:buFont typeface="Arial" panose="020B0604020202020204" pitchFamily="34" charset="0"/>
              <a:buChar char="•"/>
            </a:pPr>
            <a:r>
              <a:rPr lang="en-US" sz="2400" dirty="0"/>
              <a:t>Biggest remaining bottleneck – minimizes benefits of better HBM2 models</a:t>
            </a:r>
          </a:p>
          <a:p>
            <a:pPr marL="457200" indent="-457200">
              <a:buFont typeface="Arial" panose="020B0604020202020204" pitchFamily="34" charset="0"/>
              <a:buChar char="•"/>
            </a:pPr>
            <a:r>
              <a:rPr lang="en-US" sz="2800" dirty="0"/>
              <a:t>L2/L3 TLB, Page Table	</a:t>
            </a:r>
          </a:p>
          <a:p>
            <a:pPr marL="857250" lvl="1" indent="-457200">
              <a:buFont typeface="Arial" panose="020B0604020202020204" pitchFamily="34" charset="0"/>
              <a:buChar char="•"/>
            </a:pPr>
            <a:r>
              <a:rPr lang="en-US" sz="2400" dirty="0" err="1"/>
              <a:t>ROCm</a:t>
            </a:r>
            <a:r>
              <a:rPr lang="en-US" sz="2400" dirty="0"/>
              <a:t> 6 starts using </a:t>
            </a:r>
            <a:r>
              <a:rPr lang="en-US" sz="2400" dirty="0" err="1"/>
              <a:t>superpages</a:t>
            </a:r>
            <a:r>
              <a:rPr lang="en-US" sz="2400" dirty="0"/>
              <a:t> by default</a:t>
            </a:r>
          </a:p>
          <a:p>
            <a:pPr marL="457200" indent="-457200">
              <a:buFont typeface="Arial" panose="020B0604020202020204" pitchFamily="34" charset="0"/>
              <a:buChar char="•"/>
            </a:pPr>
            <a:r>
              <a:rPr lang="en-US" sz="2800" dirty="0"/>
              <a:t>MSHR Sizing at all cache levels</a:t>
            </a:r>
          </a:p>
          <a:p>
            <a:pPr marL="457200" indent="-457200">
              <a:buFont typeface="Arial" panose="020B0604020202020204" pitchFamily="34" charset="0"/>
              <a:buChar char="•"/>
            </a:pPr>
            <a:r>
              <a:rPr lang="en-US" sz="2800" dirty="0"/>
              <a:t>Integrate cache replacement policy findings</a:t>
            </a:r>
          </a:p>
          <a:p>
            <a:pPr marL="457200" indent="-457200">
              <a:buFont typeface="Arial" panose="020B0604020202020204" pitchFamily="34" charset="0"/>
              <a:buChar char="•"/>
            </a:pPr>
            <a:r>
              <a:rPr lang="en-US" sz="2800" dirty="0"/>
              <a:t>Finish extending to MI200/300 models</a:t>
            </a:r>
          </a:p>
          <a:p>
            <a:pPr marL="457200" indent="-457200">
              <a:buFont typeface="Arial" panose="020B0604020202020204" pitchFamily="34" charset="0"/>
              <a:buChar char="•"/>
            </a:pPr>
            <a:r>
              <a:rPr lang="en-US" sz="2800" dirty="0"/>
              <a:t>Running large-scale tests after all of these fixes</a:t>
            </a:r>
          </a:p>
        </p:txBody>
      </p:sp>
      <p:sp>
        <p:nvSpPr>
          <p:cNvPr id="4" name="Slide Number Placeholder 3">
            <a:extLst>
              <a:ext uri="{FF2B5EF4-FFF2-40B4-BE49-F238E27FC236}">
                <a16:creationId xmlns:a16="http://schemas.microsoft.com/office/drawing/2014/main" id="{DFDF69C3-7B63-B6EA-30BF-2DA4C4D65968}"/>
              </a:ext>
            </a:extLst>
          </p:cNvPr>
          <p:cNvSpPr txBox="1">
            <a:spLocks/>
          </p:cNvSpPr>
          <p:nvPr/>
        </p:nvSpPr>
        <p:spPr>
          <a:xfrm>
            <a:off x="9067800" y="6492875"/>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59</a:t>
            </a:fld>
            <a:endParaRPr lang="en-US" dirty="0"/>
          </a:p>
        </p:txBody>
      </p:sp>
    </p:spTree>
    <p:extLst>
      <p:ext uri="{BB962C8B-B14F-4D97-AF65-F5344CB8AC3E}">
        <p14:creationId xmlns:p14="http://schemas.microsoft.com/office/powerpoint/2010/main" val="4090939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F9878-1D86-9EB0-1768-0324F7B70AA1}"/>
              </a:ext>
            </a:extLst>
          </p:cNvPr>
          <p:cNvSpPr>
            <a:spLocks noGrp="1"/>
          </p:cNvSpPr>
          <p:nvPr>
            <p:ph type="title"/>
          </p:nvPr>
        </p:nvSpPr>
        <p:spPr/>
        <p:txBody>
          <a:bodyPr/>
          <a:lstStyle/>
          <a:p>
            <a:r>
              <a:rPr lang="en-US" dirty="0"/>
              <a:t>gem5’s Goals</a:t>
            </a:r>
          </a:p>
        </p:txBody>
      </p:sp>
      <p:sp>
        <p:nvSpPr>
          <p:cNvPr id="4" name="TextBox 3">
            <a:extLst>
              <a:ext uri="{FF2B5EF4-FFF2-40B4-BE49-F238E27FC236}">
                <a16:creationId xmlns:a16="http://schemas.microsoft.com/office/drawing/2014/main" id="{534C5066-8212-CBD1-C4E2-CF006A91EB3A}"/>
              </a:ext>
            </a:extLst>
          </p:cNvPr>
          <p:cNvSpPr txBox="1"/>
          <p:nvPr/>
        </p:nvSpPr>
        <p:spPr>
          <a:xfrm>
            <a:off x="5647225" y="5234534"/>
            <a:ext cx="4712637" cy="954107"/>
          </a:xfrm>
          <a:prstGeom prst="rect">
            <a:avLst/>
          </a:prstGeom>
          <a:noFill/>
        </p:spPr>
        <p:txBody>
          <a:bodyPr wrap="none" rtlCol="0">
            <a:spAutoFit/>
          </a:bodyPr>
          <a:lstStyle/>
          <a:p>
            <a:r>
              <a:rPr lang="en-US" sz="2800" dirty="0">
                <a:latin typeface="Neuzeit"/>
              </a:rPr>
              <a:t>From Hennessey and Patterson</a:t>
            </a:r>
          </a:p>
          <a:p>
            <a:r>
              <a:rPr lang="en-US" sz="2800" dirty="0">
                <a:latin typeface="Neuzeit"/>
              </a:rPr>
              <a:t>Turing Lecture</a:t>
            </a:r>
          </a:p>
        </p:txBody>
      </p:sp>
      <p:sp>
        <p:nvSpPr>
          <p:cNvPr id="5" name="Oval 4">
            <a:extLst>
              <a:ext uri="{FF2B5EF4-FFF2-40B4-BE49-F238E27FC236}">
                <a16:creationId xmlns:a16="http://schemas.microsoft.com/office/drawing/2014/main" id="{A0E1BDAE-DC42-1238-37DD-EFC5C75A2C29}"/>
              </a:ext>
            </a:extLst>
          </p:cNvPr>
          <p:cNvSpPr/>
          <p:nvPr/>
        </p:nvSpPr>
        <p:spPr>
          <a:xfrm>
            <a:off x="8783321" y="4082326"/>
            <a:ext cx="1061720" cy="804634"/>
          </a:xfrm>
          <a:prstGeom prst="ellipse">
            <a:avLst/>
          </a:prstGeom>
          <a:solidFill>
            <a:srgbClr val="FFFF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pic>
        <p:nvPicPr>
          <p:cNvPr id="6" name="Content Placeholder 12">
            <a:extLst>
              <a:ext uri="{FF2B5EF4-FFF2-40B4-BE49-F238E27FC236}">
                <a16:creationId xmlns:a16="http://schemas.microsoft.com/office/drawing/2014/main" id="{A05630B1-5655-B135-F1FC-97BD79CCC69A}"/>
              </a:ext>
            </a:extLst>
          </p:cNvPr>
          <p:cNvPicPr>
            <a:picLocks noChangeAspect="1"/>
          </p:cNvPicPr>
          <p:nvPr/>
        </p:nvPicPr>
        <p:blipFill>
          <a:blip r:embed="rId2">
            <a:extLst>
              <a:ext uri="{28A0092B-C50C-407E-A947-70E740481C1C}">
                <a14:useLocalDpi xmlns:a14="http://schemas.microsoft.com/office/drawing/2010/main"/>
              </a:ext>
            </a:extLst>
          </a:blip>
          <a:srcRect/>
          <a:stretch/>
        </p:blipFill>
        <p:spPr bwMode="auto">
          <a:xfrm>
            <a:off x="5356727" y="1235869"/>
            <a:ext cx="5722937" cy="4386262"/>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4" descr="data:image/svg+xml;base64,PD94bWwgdmVyc2lvbj0iMS4wIiBlbmNvZGluZz0iVVRGLTgiIHN0YW5kYWxvbmU9Im5vIj8+Cjwh%0D%0ALS0gQ3JlYXRlZCB3aXRoIElua3NjYXBlIChodHRwOi8vd3d3Lmlua3NjYXBlLm9yZy8pIC0tPgoK%0D%0APHN2ZwogICB4bWxuczpkYz0iaHR0cDovL3B1cmwub3JnL2RjL2VsZW1lbnRzLzEuMS8iCiAgIHht%0D%0AbG5zOmNjPSJodHRwOi8vY3JlYXRpdmVjb21tb25zLm9yZy9ucyMiCiAgIHhtbG5zOnJkZj0iaHR0%0D%0AcDovL3d3dy53My5vcmcvMTk5OS8wMi8yMi1yZGYtc3ludGF4LW5zIyIKICAgeG1sbnM6c3ZnPSJo%0D%0AdHRwOi8vd3d3LnczLm9yZy8yMDAwL3N2ZyIKICAgeG1sbnM9Imh0dHA6Ly93d3cudzMub3JnLzIw%0D%0AMDAvc3ZnIgogICB4bWxuczpzb2RpcG9kaT0iaHR0cDovL3NvZGlwb2RpLnNvdXJjZWZvcmdlLm5l%0D%0AdC9EVEQvc29kaXBvZGktMC5kdGQiCiAgIHhtbG5zOmlua3NjYXBlPSJodHRwOi8vd3d3Lmlua3Nj%0D%0AYXBlLm9yZy9uYW1lc3BhY2VzL2lua3NjYXBlIgogICB3aWR0aD0iNDMuOTY3MDUybW0iCiAgIGhl%0D%0AaWdodD0iNTguNDYyMzM3bW0iCiAgIHZpZXdCb3g9IjAgMCA0My45NjcwNTIgNTguNDYyMzM3Igog%0D%0AICB2ZXJzaW9uPSIxLjEiCiAgIGlkPSJzdmc4IgogICBpbmtzY2FwZTp2ZXJzaW9uPSIwLjkyLjMg%0D%0AKDI0MDU1NDYsIDIwMTgtMDMtMTEpIgogICBzb2RpcG9kaTpkb2NuYW1lPSJody1zdy1sYXllcnMu%0D%0Ac3ZnIgogICBpbmtzY2FwZTpleHBvcnQtZmlsZW5hbWU9Ii9ob21lL2pscC9SZXNlYXJjaC9qbHBy%0D%0AZXNlYXJjaC5naXRodWIuaW8vYXNzZXRzL2ltYWdlcy9ody1zdy1sYXllci13aXRoLWxvY2sucG5n%0D%0AIgogICBpbmtzY2FwZTpleHBvcnQteGRwaT0iMjAwLjA3MjM2IgogICBpbmtzY2FwZTpleHBvcnQt%0D%0AeWRwaT0iMjAwLjA3MjM2Ij4KICA8ZGVmcwogICAgIGlkPSJkZWZzMiI+CiAgICA8aW5rc2NhcGU6%0D%0AcGF0aC1lZmZlY3QKICAgICAgIGVmZmVjdD0iYnNwbGluZSIKICAgICAgIGlkPSJwYXRoLWVmZmVj%0D%0AdDkxMSIKICAgICAgIGlzX3Zpc2libGU9InRydWUiCiAgICAgICB3ZWlnaHQ9IjMzLjMzMzMzMyIK%0D%0AICAgICAgIHN0ZXBzPSIyIgogICAgICAgaGVscGVyX3NpemU9IjAiCiAgICAgICBhcHBseV9ub193%0D%0AZWlnaHQ9InRydWUiCiAgICAgICBhcHBseV93aXRoX3dlaWdodD0idHJ1ZSIKICAgICAgIG9ubHlf%0D%0Ac2VsZWN0ZWQ9ImZhbHNlIiAvPgogICAgPGlua3NjYXBlOnBhdGgtZWZmZWN0CiAgICAgICBlZmZl%0D%0AY3Q9ImJzcGxpbmUiCiAgICAgICBpZD0icGF0aC1lZmZlY3Q5MTEtOCIKICAgICAgIGlzX3Zpc2li%0D%0AbGU9InRydWUiCiAgICAgICB3ZWlnaHQ9IjMzLjMzMzMzMyIKICAgICAgIHN0ZXBzPSIyIgogICAg%0D%0AICAgaGVscGVyX3NpemU9IjAiCiAgICAgICBhcHBseV9ub193ZWlnaHQ9InRydWUiCiAgICAgICBh%0D%0AcHBseV93aXRoX3dlaWdodD0idHJ1ZSIKICAgICAgIG9ubHlfc2VsZWN0ZWQ9ImZhbHNlIiAvPgog%0D%0AICAgPGlua3NjYXBlOnBhdGgtZWZmZWN0CiAgICAgICBlZmZlY3Q9ImJzcGxpbmUiCiAgICAgICBp%0D%0AZD0icGF0aC1lZmZlY3Q5MTEtOC05IgogICAgICAgaXNfdmlzaWJsZT0idHJ1ZSIKICAgICAgIHdl%0D%0AaWdodD0iMzMuMzMzMzMzIgogICAgICAgc3RlcHM9IjIiCiAgICAgICBoZWxwZXJfc2l6ZT0iMCIK%0D%0AICAgICAgIGFwcGx5X25vX3dlaWdodD0idHJ1ZSIKICAgICAgIGFwcGx5X3dpdGhfd2VpZ2h0PSJ0%0D%0AcnVlIgogICAgICAgb25seV9zZWxlY3RlZD0iZmFsc2UiIC8+CiAgPC9kZWZzPgogIDxzb2RpcG9k%0D%0AaTpuYW1lZHZpZXcKICAgICBpZD0iYmFzZSIKICAgICBwYWdlY29sb3I9IiNmZmZmZmYiCiAgICAg%0D%0AYm9yZGVyY29sb3I9IiM2NjY2NjYiCiAgICAgYm9yZGVyb3BhY2l0eT0iMS4wIgogICAgIGlua3Nj%0D%0AYXBlOnBhZ2VvcGFjaXR5PSIwLjAiCiAgICAgaW5rc2NhcGU6cGFnZXNoYWRvdz0iMiIKICAgICBp%0D%0AbmtzY2FwZTp6b29tPSIxLjk3OTg5OSIKICAgICBpbmtzY2FwZTpjeD0iLTExOS43MTgzMiIKICAg%0D%0AICBpbmtzY2FwZTpjeT0iMTE2LjM2NzYxIgogICAgIGlua3NjYXBlOmRvY3VtZW50LXVuaXRzPSJt%0D%0AbSIKICAgICBpbmtzY2FwZTpjdXJyZW50LWxheWVyPSJsYXllcjEiCiAgICAgc2hvd2dyaWQ9ImZh%0D%0AbHNlIgogICAgIGZpdC1tYXJnaW4tdG9wPSIwIgogICAgIGZpdC1tYXJnaW4tbGVmdD0iMCIKICAg%0D%0AICBmaXQtbWFyZ2luLXJpZ2h0PSIwIgogICAgIGZpdC1tYXJnaW4tYm90dG9tPSIwIgogICAgIGlu%0D%0Aa3NjYXBlOndpbmRvdy13aWR0aD0iMTkyMCIKICAgICBpbmtzY2FwZTp3aW5kb3ctaGVpZ2h0PSIx%0D%0AMDI1IgogICAgIGlua3NjYXBlOndpbmRvdy14PSIwIgogICAgIGlua3NjYXBlOndpbmRvdy15PSIy%0D%0ANyIKICAgICBpbmtzY2FwZTp3aW5kb3ctbWF4aW1pemVkPSIxIiAvPgogIDxtZXRhZGF0YQogICAg%0D%0AIGlkPSJtZXRhZGF0YTUiPgogICAgPHJkZjpSREY+CiAgICAgIDxjYzpXb3JrCiAgICAgICAgIHJk%0D%0AZjphYm91dD0iIj4KICAgICAgICA8ZGM6Zm9ybWF0PmltYWdlL3N2Zyt4bWw8L2RjOmZvcm1hdD4K%0D%0AICAgICAgICA8ZGM6dHlwZQogICAgICAgICAgIHJkZjpyZXNvdXJjZT0iaHR0cDovL3B1cmwub3Jn%0D%0AL2RjL2RjbWl0eXBlL1N0aWxsSW1hZ2UiIC8+CiAgICAgICAgPGRjOnRpdGxlPjwvZGM6dGl0bGU+%0D%0ACiAgICAgIDwvY2M6V29yaz4KICAgIDwvcmRmOlJERj4KICA8L21ldGFkYXRhPgogIDxnCiAgICAg%0D%0AaW5rc2NhcGU6bGFiZWw9IkxheWVyIDEiCiAgICAgaW5rc2NhcGU6Z3JvdXBtb2RlPSJsYXllciIK%0D%0AICAgICBpZD0ibGF5ZXIxIgogICAgIHRyYW5zZm9ybT0idHJhbnNsYXRlKC00MS42NDQ4MTIsLTEy%0D%0ALjYzNDkwNCkiPgogICAgPHBhdGgKICAgICAgIGlkPSJwYXRoOTA5LTgiCiAgICAgICBzdHlsZT0i%0D%0AZmlsbDpub25lO3N0cm9rZTojMDAwMDAwO3N0cm9rZS13aWR0aDowLjY2NTAwMDAyO3N0cm9rZS1s%0D%0AaW5lY2FwOnJvdW5kO3N0cm9rZS1saW5lam9pbjptaXRlcjtzdHJva2UtbWl0ZXJsaW1pdDo0O3N0%0D%0Acm9rZS1kYXNoYXJyYXk6bm9uZTtzdHJva2Utb3BhY2l0eToxIgogICAgICAgaW5rc2NhcGU6cGF0%0D%0AaC1lZmZlY3Q9IiNwYXRoLWVmZmVjdDkxMS04IgogICAgICAgaW5rc2NhcGU6b3JpZ2luYWwtZD0i%0D%0AbSA0Ny4wNjUzOTEsNDYuMjkwMDI1IGMgLTEuMDUzMjc3LDEuMDYzMjM3IC0yLjEzNjY0MiwyLjE1%0D%0ANzEyMiAtMy4yMDQ3OTIsMy4yMzU5MTEgMS4xNzQ5OCwxLjMyNzQ4MiAyLjM1MDE4LDIuNjU1MTYg%0D%0AMy41MjUyNzEsMy45ODI2NiAtMC41MzQ0MjYsMC4zMzE4NjQgLTEuNjAyMzk2LDAuOTk1NjY2IC0x%0D%0ALjYwMjM5NiwwLjk5NTY2NiAwLDAgMS4wNjgxMTUsMC42NjM2NjEgMS42MDIzOTYsMC45OTU2NjYg%0D%0ALTEuMTc1MjQsMS4zMjc0MzcgLTIuMzUwMzMsMi42NTQ5OSAtMy41MjUyNzEsMy45ODI2NiAxLjA2%0D%0AODExNCwxLjA3ODUyMiAyLjE1MTY0NCwyLjE3MjU3MiAzLjIwNDc5MiwzLjIzNTkxMiIKICAgICAg%0D%0AIGQ9Im0gNDcuMDY1MzkxLDQ2LjI5MDAyNSBjIC0xLjA1MzE0MywxLjA2MzM2OSAtMi4xMzY1MDgs%0D%0AMi4xNTcyNTQgLTIuMDgzMTQ3LDMuMzYwMzEyIDAuMDUzMzYsMS4yMDMwNTggMS4yMjg1NjIsMi41%0D%0AMzA3MzUgMS41NDg5MjcsMy4zNjA1MDQgMC4zMjAzNjYsMC44Mjk3NjkgLTAuMjEzNTY1LDEuMTYx%0D%0ANTMyIC0wLjc0NzY5NywxLjQ5MzQyMSAwLjUzNDEzMiwwLjMzMTg4OSAxLjA2ODEwNCwwLjY2MzY3%0D%0AOCAwLjc0NzcwMSwxLjQ5MzQ1MyAtMC4zMjA0MDMsMC44Mjk3NzUgLTEuNDk1NDkzLDIuMTU3MzI4%0D%0AIC0xLjU0ODk2OSwzLjM2MDM1MyAtMC4wNTM0NywxLjIwMzAyNCAxLjAzMDA1NCwyLjI5NzA3NSAy%0D%0ALjA4MzE4NSwzLjM2MDQzMiIKICAgICAgIGlua3NjYXBlOmNvbm5lY3Rvci1jdXJ2YXR1cmU9IjAi%0D%0ACiAgICAgICBzb2RpcG9kaTpub2RldHlwZXM9ImNjY2NjY2MiIC8+CiAgICA8cGF0aAogICAgICAg%0D%0AaWQ9InBhdGg5MDktOC0yIgogICAgICAgc3R5bGU9ImZpbGw6bm9uZTtzdHJva2U6IzAwMDAwMDtz%0D%0AdHJva2Utd2lkdGg6MC42NjUwMDAwMjtzdHJva2UtbGluZWNhcDpyb3VuZDtzdHJva2UtbGluZWpv%0D%0AaW46bWl0ZXI7c3Ryb2tlLW1pdGVybGltaXQ6NDtzdHJva2UtZGFzaGFycmF5Om5vbmU7c3Ryb2tl%0D%0ALW9wYWNpdHk6MSIKICAgICAgIGlua3NjYXBlOnBhdGgtZWZmZWN0PSIjcGF0aC1lZmZlY3Q5MTEt%0D%0AOC05IgogICAgICAgaW5rc2NhcGU6b3JpZ2luYWwtZD0ibSA3Ny4wNzU3MTksMTMuMDQwNTY2IGMg%0D%0AMi40ODQ0NDMsMy43MzE4NjIgNS4wMzk4NTksNy41NzEyOTUgNy41NTkzODYsMTEuMzU3NzQ1IC0y%0D%0ALjQxODczOSw0LjY1OTMzNSAtNC44MzcxMiw5LjMxNzczOCAtNy4yNTY5OTIsMTMuOTc4NzY1IDEu%0D%0AMjYwNDgsMS4xNjQ5MjYgMy43Nzk2OTMsMy40OTQ2OTIgMy43Nzk2OTMsMy40OTQ2OTIgMCwwIC0y%0D%0ALjUxOTU0OCwyLjMyOTU0NSAtMy43Nzk2OTMsMy40OTQ2OSAyLjQxOTIyOSw0LjY1OTI1OSA0Ljgz%0D%0AODIyNSw5LjMxODg0NiA3LjI1Njk5MywxMy45Nzg3NjYgLTIuNTE5NDQ0LDMuNzg1NTA5IC01LjA3%0D%0ANTI0Nyw3LjYyNTUyMyAtNy41NTkzODcsMTEuMzU3NzQ4IgogICAgICAgZD0ibSA3Ny4wNzU3MTks%0D%0AMTMuMDQwNTY2IGMgMi40ODQwMTEsMy43MzIxNSA1LjAzOTQyNiw3LjU3MTU4MyA1LjA4OTk4Nywx%0D%0AMS43OTQzMDYgMC4wNTA1Niw0LjIyMjcyMiAtMi4zNjc4MjIsOC44ODExMjUgLTIuOTQ3NTk0LDEx%0D%0ALjc5NDI2NSAtMC41Nzk3NzMsMi45MTMxNCAwLjY3OTc5Niw0LjA3NzczNCAxLjkzOTY5NCw1LjI0%0D%0AMjYzMSAtMS4yNTk4OTgsMS4xNjQ4OTcgLTIuNTE5NTM4LDIuMzI5NTU2IC0xLjk0MDE2LDUuMjQx%0D%0AODM1IDAuNTc5Mzc5LDIuOTEyMjc5IDIuOTk4Mzc2LDcuNTcxODY1IDIuOTQ4MTY4LDExLjc5NDQ3%0D%0AOSAtMC4wNTAyMSw0LjIyMjYxNCAtMi42MDYwMSw4LjA2MjYyOCAtNS4wOTAwOTUsMTEuNzk0ODki%0D%0ACiAgICAgICBpbmtzY2FwZTpjb25uZWN0b3ItY3VydmF0dXJlPSIwIgogICAgICAgc29kaXBvZGk6%0D%0Abm9kZXR5cGVzPSJjY2NjY2NjIiAvPgogICAgPGcKICAgICAgIGlkPSJnOTEyIgogICAgICAgdHJh%0D%0AbnNmb3JtPSJ0cmFuc2xhdGUoLTM2Ljg1MjY3MSwzLjA2MzQyOTEpIj4KICAgICAgPHJlY3QKICAg%0D%0AICAgICAgeT0iNTEuMjc1ODU2IgogICAgICAgICB4PSI4NC40NDY0MjYiCiAgICAgICAgIGhlaWdo%0D%0AdD0iOC4zMTU0NzY0IgogICAgICAgICB3aWR0aD0iMjkuNDgyMTQzIgogICAgICAgICBpZD0icmVj%0D%0AdDgzOS05IgogICAgICAgICBzdHlsZT0iZmlsbDojODA0NDkyO2ZpbGwtb3BhY2l0eToxO3N0cm9r%0D%0AZTojMjMxZjIwO3N0cm9rZS13aWR0aDowLjI1Mzk5OTk4O3N0cm9rZS1taXRlcmxpbWl0OjQ7c3Ry%0D%0Ab2tlLWRhc2hhcnJheTpub25lO3N0cm9rZS1vcGFjaXR5OjEiIC8+CiAgICAgIDx0ZXh0CiAgICAg%0D%0AICAgIGlkPSJ0ZXh0ODE3IgogICAgICAgICB5PSI1Ni43OTYxMzEiCiAgICAgICAgIHg9IjkyLjAz%0D%0ANzIwMSIKICAgICAgICAgc3R5bGU9ImZvbnQtc3R5bGU6bm9ybWFsO2ZvbnQtdmFyaWFudDpub3Jt%0D%0AYWw7Zm9udC13ZWlnaHQ6bm9ybWFsO2ZvbnQtc3RyZXRjaDpub3JtYWw7Zm9udC1zaXplOjQuOTM4%0D%0AODg5MDNweDtsaW5lLWhlaWdodDoxO2ZvbnQtZmFtaWx5OnNhbnMtc2VyaWY7LWlua3NjYXBlLWZv%0D%0AbnQtc3BlY2lmaWNhdGlvbjonc2Fucy1zZXJpZiwgTm9ybWFsJztmb250LXZhcmlhbnQtbGlnYXR1%0D%0AcmVzOm5vcm1hbDtmb250LXZhcmlhbnQtY2Fwczpub3JtYWw7Zm9udC12YXJpYW50LW51bWVyaWM6%0D%0Abm9ybWFsO2ZvbnQtZmVhdHVyZS1zZXR0aW5nczpub3JtYWw7dGV4dC1hbGlnbjpzdGFydDtsZXR0%0D%0AZXItc3BhY2luZzowcHg7d29yZC1zcGFjaW5nOjBweDt3cml0aW5nLW1vZGU6bHItdGI7dGV4dC1h%0D%0AbmNob3I6c3RhcnQ7ZmlsbDojZmZmZmYyO2ZpbGwtb3BhY2l0eToxO3N0cm9rZTpub25lO3N0cm9r%0D%0AZS13aWR0aDowLjI2NDU4MzMyIgogICAgICAgICB4bWw6c3BhY2U9InByZXNlcnZlIj48dHNwYW4K%0D%0AICAgICAgICAgICBzdHlsZT0iZmlsbDojZmZmZmYyO2ZpbGwtb3BhY2l0eToxO3N0cm9rZS13aWR0%0D%0AaDowLjI2NDU4MzMyIgogICAgICAgICAgIHk9IjU2Ljc5NjEzMSIKICAgICAgICAgICB4PSI5Mi4w%0D%0AMzcyMDEiCiAgICAgICAgICAgaWQ9InRzcGFuODE1IgogICAgICAgICAgIHNvZGlwb2RpOnJvbGU9%0D%0AImxpbmUiPsK1QXJjaDwvdHNwYW4+PC90ZXh0PgogICAgPC9nPgogICAgPGcKICAgICAgIGlkPSJn%0D%0AODk3IgogICAgICAgdHJhbnNmb3JtPSJ0cmFuc2xhdGUoLTM3LjgyODg2NywwLjE4ODk4ODEpIj4K%0D%0AICAgICAgPHJlY3QKICAgICAgICAgeT0iMTIuNTcyOTE2IgogICAgICAgICB4PSI4NS40MjI2MjMi%0D%0ACiAgICAgICAgIGhlaWdodD0iOC4zMTU0NzY0IgogICAgICAgICB3aWR0aD0iMjkuNDgyMTQzIgog%0D%0AICAgICAgICBpZD0icmVjdDgzOSIKICAgICAgICAgc3R5bGU9ImZpbGw6I2RjNmU2MztmaWxsLW9w%0D%0AYWNpdHk6MTtzdHJva2U6IzIzMWYyMDtzdHJva2Utd2lkdGg6MC4yNTM5OTk5ODtzdHJva2UtbWl0%0D%0AZXJsaW1pdDo0O3N0cm9rZS1kYXNoYXJyYXk6bm9uZTtzdHJva2Utb3BhY2l0eToxIiAvPgogICAg%0D%0AICA8dGV4dAogICAgICAgICBpZD0idGV4dDgyMSIKICAgICAgICAgeT0iMTguMDkzMTg5IgogICAg%0D%0AICAgICB4PSI4Ni41NTc2MzIiCiAgICAgICAgIHN0eWxlPSJmb250LXN0eWxlOm5vcm1hbDtmb250%0D%0ALXZhcmlhbnQ6bm9ybWFsO2ZvbnQtd2VpZ2h0Om5vcm1hbDtmb250LXN0cmV0Y2g6bm9ybWFsO2Zv%0D%0AbnQtc2l6ZTo0LjkzODg4OTAzcHg7bGluZS1oZWlnaHQ6MTtmb250LWZhbWlseTpzYW5zLXNlcmlm%0D%0AOy1pbmtzY2FwZS1mb250LXNwZWNpZmljYXRpb246J3NhbnMtc2VyaWYsIE5vcm1hbCc7Zm9udC12%0D%0AYXJpYW50LWxpZ2F0dXJlczpub3JtYWw7Zm9udC12YXJpYW50LWNhcHM6bm9ybWFsO2ZvbnQtdmFy%0D%0AaWFudC1udW1lcmljOm5vcm1hbDtmb250LWZlYXR1cmUtc2V0dGluZ3M6bm9ybWFsO3RleHQtYWxp%0D%0AZ246c3RhcnQ7bGV0dGVyLXNwYWNpbmc6MHB4O3dvcmQtc3BhY2luZzowcHg7d3JpdGluZy1tb2Rl%0D%0AOmxyLXRiO3RleHQtYW5jaG9yOnN0YXJ0O2ZpbGw6I2ZmZmZmMjtmaWxsLW9wYWNpdHk6MTtzdHJv%0D%0Aa2U6bm9uZTtzdHJva2Utd2lkdGg6MC4yNjQ1ODMzMiIKICAgICAgICAgeG1sOnNwYWNlPSJwcmVz%0D%0AZXJ2ZSI+PHRzcGFuCiAgICAgICAgICAgc3R5bGU9ImZpbGw6I2ZmZmZmMjtmaWxsLW9wYWNpdHk6%0D%0AMTtzdHJva2Utd2lkdGg6MC4yNjQ1ODMzMiIKICAgICAgICAgICB5PSIxOC4wOTMxODkiCiAgICAg%0D%0AICAgICAgeD0iODYuNTU3NjMyIgogICAgICAgICAgIGlkPSJ0c3BhbjgxOSIKICAgICAgICAgICBz%0D%0Ab2RpcG9kaTpyb2xlPSJsaW5lIj5BcHBsaWNhdGlvbjwvdHNwYW4+PC90ZXh0PgogICAgPC9nPgog%0D%0AICAgPGcKICAgICAgIGlkPSJnOTAyIgogICAgICAgdHJhbnNmb3JtPSJ0cmFuc2xhdGUoLTM2Ljcz%0D%0AMzAyNywtMi4zMTY1MDUxKSI+CiAgICAgIDxyZWN0CiAgICAgICAgIHk9IjIzLjM5Mzg4NyIKICAg%0D%0AICAgICAgeD0iODQuMzI2NzgyIgogICAgICAgICBoZWlnaHQ9IjguMzE1NDc2NCIKICAgICAgICAg%0D%0Ad2lkdGg9IjI5LjQ4MjE0MyIKICAgICAgICAgaWQ9InJlY3Q4MzktMCIKICAgICAgICAgc3R5bGU9%0D%0AImZpbGw6IzdiNjgyYztmaWxsLW9wYWNpdHk6MTtzdHJva2U6IzIzMWYyMDtzdHJva2Utd2lkdGg6%0D%0AMC4yNTM5OTk5ODtzdHJva2UtbWl0ZXJsaW1pdDo0O3N0cm9rZS1kYXNoYXJyYXk6bm9uZTtzdHJv%0D%0Aa2Utb3BhY2l0eToxIiAvPgogICAgICA8dGV4dAogICAgICAgICBpZD0idGV4dDgyNSIKICAgICAg%0D%0AICAgeT0iMjkuMzkyODU3IgogICAgICAgICB4PSI4OC42MzU0MTQiCiAgICAgICAgIHN0eWxlPSJm%0D%0Ab250LXN0eWxlOm5vcm1hbDtmb250LXZhcmlhbnQ6bm9ybWFsO2ZvbnQtd2VpZ2h0Om5vcm1hbDtm%0D%0Ab250LXN0cmV0Y2g6bm9ybWFsO2ZvbnQtc2l6ZTo0LjkzODg4OTAzcHg7bGluZS1oZWlnaHQ6MTtm%0D%0Ab250LWZhbWlseTpzYW5zLXNlcmlmOy1pbmtzY2FwZS1mb250LXNwZWNpZmljYXRpb246J3NhbnMt%0D%0Ac2VyaWYsIE5vcm1hbCc7Zm9udC12YXJpYW50LWxpZ2F0dXJlczpub3JtYWw7Zm9udC12YXJpYW50%0D%0ALWNhcHM6bm9ybWFsO2ZvbnQtdmFyaWFudC1udW1lcmljOm5vcm1hbDtmb250LWZlYXR1cmUtc2V0%0D%0AdGluZ3M6bm9ybWFsO3RleHQtYWxpZ246c3RhcnQ7bGV0dGVyLXNwYWNpbmc6MHB4O3dvcmQtc3Bh%0D%0AY2luZzowcHg7d3JpdGluZy1tb2RlOmxyLXRiO3RleHQtYW5jaG9yOnN0YXJ0O2ZpbGw6I2ZmZmZm%0D%0AMjtmaWxsLW9wYWNpdHk6MTtzdHJva2U6bm9uZTtzdHJva2Utd2lkdGg6MC4yNjQ1ODMzMiIKICAg%0D%0AICAgICAgeG1sOnNwYWNlPSJwcmVzZXJ2ZSI+PHRzcGFuCiAgICAgICAgICAgc3R5bGU9ImZpbGw6%0D%0AI2ZmZmZmMjtmaWxsLW9wYWNpdHk6MTtzdHJva2Utd2lkdGg6MC4yNjQ1ODMzMiIKICAgICAgICAg%0D%0AICB5PSIyOS4zOTI4NTciCiAgICAgICAgICAgeD0iODguNjM1NDE0IgogICAgICAgICAgIGlkPSJ0%0D%0Ac3BhbjgyMyIKICAgICAgICAgICBzb2RpcG9kaTpyb2xlPSJsaW5lIj5SdW50aW1lPC90c3Bhbj48%0D%0AL3RleHQ+CiAgICA8L2c+CiAgICA8ZwogICAgICAgaWQ9Imc5MDciCiAgICAgICB0cmFuc2Zvcm09%0D%0AInRyYW5zbGF0ZSgtMzYuOTg3MiwtMTMuOTQ1NDkzKSI+CiAgICAgIDxyZWN0CiAgICAgICAgIHk9%0D%0AIjQzLjMzODM1MiIKICAgICAgICAgeD0iODQuNTgwOTU2IgogICAgICAgICBoZWlnaHQ9IjguMzE1%0D%0ANDc2NCIKICAgICAgICAgd2lkdGg9IjI5LjQ4MjE0MyIKICAgICAgICAgaWQ9InJlY3Q4MzktMiIK%0D%0AICAgICAgICAgc3R5bGU9ImZpbGw6IzU0OTY2MztmaWxsLW9wYWNpdHk6MTtzdHJva2U6IzIzMWYy%0D%0AMDtzdHJva2Utd2lkdGg6MC4yNTM5OTk5ODtzdHJva2UtbWl0ZXJsaW1pdDo0O3N0cm9rZS1kYXNo%0D%0AYXJyYXk6bm9uZTtzdHJva2Utb3BhY2l0eToxIiAvPgogICAgICA8dGV4dAogICAgICAgICBpZD0i%0D%0AdGV4dDgyOSIKICAgICAgICAgeT0iNDguODU4NjI3IgogICAgICAgICB4PSI4OC4wNjg0NTEiCiAg%0D%0AICAgICAgIHN0eWxlPSJmb250LXN0eWxlOm5vcm1hbDtmb250LXZhcmlhbnQ6bm9ybWFsO2ZvbnQt%0D%0Ad2VpZ2h0Om5vcm1hbDtmb250LXN0cmV0Y2g6bm9ybWFsO2ZvbnQtc2l6ZTo0LjkzODg4OTAzcHg7%0D%0AbGluZS1oZWlnaHQ6MTtmb250LWZhbWlseTpzYW5zLXNlcmlmOy1pbmtzY2FwZS1mb250LXNwZWNp%0D%0AZmljYXRpb246J3NhbnMtc2VyaWYsIE5vcm1hbCc7Zm9udC12YXJpYW50LWxpZ2F0dXJlczpub3Jt%0D%0AYWw7Zm9udC12YXJpYW50LWNhcHM6bm9ybWFsO2ZvbnQtdmFyaWFudC1udW1lcmljOm5vcm1hbDtm%0D%0Ab250LWZlYXR1cmUtc2V0dGluZ3M6bm9ybWFsO3RleHQtYWxpZ246c3RhcnQ7bGV0dGVyLXNwYWNp%0D%0Abmc6MHB4O3dvcmQtc3BhY2luZzowcHg7d3JpdGluZy1tb2RlOmxyLXRiO3RleHQtYW5jaG9yOnN0%0D%0AYXJ0O2ZpbGw6I2ZmZmZmMjtmaWxsLW9wYWNpdHk6MTtzdHJva2U6bm9uZTtzdHJva2Utd2lkdGg6%0D%0AMC4yNjQ1ODMzMiIKICAgICAgICAgeG1sOnNwYWNlPSJwcmVzZXJ2ZSI+PHRzcGFuCiAgICAgICAg%0D%0AICAgc3R5bGU9ImZpbGw6I2ZmZmZmMjtmaWxsLW9wYWNpdHk6MTtzdHJva2Utd2lkdGg6MC4yNjQ1%0D%0AODMzMiIKICAgICAgICAgICB5PSI0OC44NTg2MjciCiAgICAgICAgICAgeD0iODguMDY4NDUxIgog%0D%0AICAgICAgICAgIGlkPSJ0c3BhbjgyNyIKICAgICAgICAgICBzb2RpcG9kaTpyb2xlPSJsaW5lIj5D%0D%0Ab21waWxlcjwvdHNwYW4+PC90ZXh0PgogICAgPC9nPgogICAgPGcKICAgICAgIGlkPSJnOTE3Igog%0D%0AICAgICAgdHJhbnNmb3JtPSJ0cmFuc2xhdGUoLTM2Ljc5MjQwNiwtMjEuMDY5NzQyKSI+CiAgICAg%0D%0AIDxyZWN0CiAgICAgICAgIHk9IjY3LjA5MzU1MiIKICAgICAgICAgeD0iODQuMzg2MTYyIgogICAg%0D%0AICAgICBoZWlnaHQ9IjguMzE1NDc2NCIKICAgICAgICAgd2lkdGg9IjI5LjQ4MjE0MyIKICAgICAg%0D%0AICAgaWQ9InJlY3Q4MzktNCIKICAgICAgICAgc3R5bGU9ImZpbGw6IzI3NmU2MztmaWxsLW9wYWNp%0D%0AdHk6MTtzdHJva2U6IzIzMWYyMDtzdHJva2Utd2lkdGg6MC4yNTM5OTk5ODtzdHJva2UtbWl0ZXJs%0D%0AaW1pdDo0O3N0cm9rZS1kYXNoYXJyYXk6bm9uZTtzdHJva2Utb3BhY2l0eToxIiAvPgogICAgICA8%0D%0AdGV4dAogICAgICAgICBpZD0idGV4dDgzMyIKICAgICAgICAgeT0iNzMuMDQ5MTEiCiAgICAgICAg%0D%0AIHg9Ijk0Ljg3MjAyNSIKICAgICAgICAgc3R5bGU9ImZvbnQtc3R5bGU6bm9ybWFsO2ZvbnQtdmFy%0D%0AaWFudDpub3JtYWw7Zm9udC13ZWlnaHQ6bm9ybWFsO2ZvbnQtc3RyZXRjaDpub3JtYWw7Zm9udC1z%0D%0AaXplOjQuOTM4ODg5MDNweDtsaW5lLWhlaWdodDoxO2ZvbnQtZmFtaWx5OnNhbnMtc2VyaWY7LWlu%0D%0Aa3NjYXBlLWZvbnQtc3BlY2lmaWNhdGlvbjonc2Fucy1zZXJpZiwgTm9ybWFsJztmb250LXZhcmlh%0D%0AbnQtbGlnYXR1cmVzOm5vcm1hbDtmb250LXZhcmlhbnQtY2Fwczpub3JtYWw7Zm9udC12YXJpYW50%0D%0ALW51bWVyaWM6bm9ybWFsO2ZvbnQtZmVhdHVyZS1zZXR0aW5nczpub3JtYWw7dGV4dC1hbGlnbjpz%0D%0AdGFydDtsZXR0ZXItc3BhY2luZzowcHg7d29yZC1zcGFjaW5nOjBweDt3cml0aW5nLW1vZGU6bHIt%0D%0AdGI7dGV4dC1hbmNob3I6c3RhcnQ7ZmlsbDojZmZmZmYyO2ZpbGwtb3BhY2l0eToxO3N0cm9rZTpu%0D%0Ab25lO3N0cm9rZS13aWR0aDowLjI2NDU4MzMyIgogICAgICAgICB4bWw6c3BhY2U9InByZXNlcnZl%0D%0AIj48dHNwYW4KICAgICAgICAgICBzdHlsZT0iZmlsbDojZmZmZmYyO2ZpbGwtb3BhY2l0eToxO3N0%0D%0Acm9rZS13aWR0aDowLjI2NDU4MzMyIgogICAgICAgICAgIHk9IjczLjA0OTExIgogICAgICAgICAg%0D%0AIHg9Ijk0Ljg3MjAyNSIKICAgICAgICAgICBpZD0idHNwYW44MzEiCiAgICAgICAgICAgc29kaXBv%0D%0AZGk6cm9sZT0ibGluZSI+SVNBPC90c3Bhbj48L3RleHQ+CiAgICA8L2c+CiAgICA8ZwogICAgICAg%0D%0AaWQ9Imc5MjIiCiAgICAgICB0cmFuc2Zvcm09InRyYW5zbGF0ZSgtMzkuMTc4MDU3LC0xMy4wODg4%0D%0AMzEpIj4KICAgICAgPHJlY3QKICAgICAgICAgeT0iNzUuNzQzNTkxIgogICAgICAgICB4PSI4Ni43%0D%0ANzE4MTIiCiAgICAgICAgIGhlaWdodD0iOC4zMTU0NzY0IgogICAgICAgICB3aWR0aD0iMjkuNDgy%0D%0AMTQzIgogICAgICAgICBpZD0icmVjdDgzOS00LTMiCiAgICAgICAgIHN0eWxlPSJmaWxsOiMyN2I0%0D%0ANjM7ZmlsbC1vcGFjaXR5OjE7c3Ryb2tlOiMyMzFmMjA7c3Ryb2tlLXdpZHRoOjAuMjUzOTk5OTg7%0D%0Ac3Ryb2tlLW1pdGVybGltaXQ6NDtzdHJva2UtZGFzaGFycmF5Om5vbmU7c3Ryb2tlLW9wYWNpdHk6%0D%0AMSIgLz4KICAgICAgPHRleHQKICAgICAgICAgaWQ9InRleHQ4MzciCiAgICAgICAgIHk9IjgxLjc0%0D%0AMjU2MSIKICAgICAgICAgeD0iOTEuNjU5MjI1IgogICAgICAgICBzdHlsZT0iZm9udC1zdHlsZTpu%0D%0Ab3JtYWw7Zm9udC12YXJpYW50Om5vcm1hbDtmb250LXdlaWdodDpub3JtYWw7Zm9udC1zdHJldGNo%0D%0AOm5vcm1hbDtmb250LXNpemU6NC45Mzg4ODkwM3B4O2xpbmUtaGVpZ2h0OjE7Zm9udC1mYW1pbHk6%0D%0Ac2Fucy1zZXJpZjstaW5rc2NhcGUtZm9udC1zcGVjaWZpY2F0aW9uOidzYW5zLXNlcmlmLCBOb3Jt%0D%0AYWwnO2ZvbnQtdmFyaWFudC1saWdhdHVyZXM6bm9ybWFsO2ZvbnQtdmFyaWFudC1jYXBzOm5vcm1h%0D%0AbDtmb250LXZhcmlhbnQtbnVtZXJpYzpub3JtYWw7Zm9udC1mZWF0dXJlLXNldHRpbmdzOm5vcm1h%0D%0AbDt0ZXh0LWFsaWduOnN0YXJ0O2xldHRlci1zcGFjaW5nOjBweDt3b3JkLXNwYWNpbmc6MHB4O3dy%0D%0AaXRpbmctbW9kZTpsci10Yjt0ZXh0LWFuY2hvcjpzdGFydDtmaWxsOiNmZmZmZjI7ZmlsbC1vcGFj%0D%0AaXR5OjE7c3Ryb2tlOm5vbmU7c3Ryb2tlLXdpZHRoOjAuMjY0NTgzMzIiCiAgICAgICAgIHhtbDpz%0D%0AcGFjZT0icHJlc2VydmUiPjx0c3BhbgogICAgICAgICAgIHN0eWxlPSJmaWxsOiNmZmZmZjI7Zmls%0D%0AbC1vcGFjaXR5OjE7c3Ryb2tlLXdpZHRoOjAuMjY0NTgzMzIiCiAgICAgICAgICAgeT0iODEuNzQy%0D%0ANTYxIgogICAgICAgICAgIHg9IjkxLjY1OTIyNSIKICAgICAgICAgICBpZD0idHNwYW44MzUiCiAg%0D%0AICAgICAgICAgc29kaXBvZGk6cm9sZT0ibGluZSI+RGV2aWNlczwvdHNwYW4+PC90ZXh0PgogICAg%0D%0APC9nPgogICAgPGcKICAgICAgIGlkPSJnOTE3LTEiCiAgICAgICB0cmFuc2Zvcm09InRyYW5zbGF0%0D%0AZSgtMzYuNzkyNDA2LC0yOS4zODUyMTcpIj4KICAgICAgPHJlY3QKICAgICAgICAgeT0iNjcuMDkz%0D%0ANTUyIgogICAgICAgICB4PSI4NC4zODYxNjIiCiAgICAgICAgIGhlaWdodD0iOC4zMTU0NzY0Igog%0D%0AICAgICAgICB3aWR0aD0iMjkuNDgyMTQzIgogICAgICAgICBpZD0icmVjdDgzOS00LTUiCiAgICAg%0D%0AICAgIHN0eWxlPSJmaWxsOiNiMTNmNzA7ZmlsbC1vcGFjaXR5OjE7c3Ryb2tlOiMyMzFmMjA7c3Ry%0D%0Ab2tlLXdpZHRoOjAuMjUzOTk5OTg7c3Ryb2tlLW1pdGVybGltaXQ6NDtzdHJva2UtZGFzaGFycmF5%0D%0AOm5vbmU7c3Ryb2tlLW9wYWNpdHk6MSIgLz4KICAgICAgPHRleHQKICAgICAgICAgaWQ9InRleHQ4%0D%0AMzMtOSIKICAgICAgICAgeT0iNzMuMDkyNTIyIgogICAgICAgICB4PSI5MS4zNDk5MyIKICAgICAg%0D%0AICAgc3R5bGU9ImZvbnQtc3R5bGU6bm9ybWFsO2ZvbnQtdmFyaWFudDpub3JtYWw7Zm9udC13ZWln%0D%0AaHQ6bm9ybWFsO2ZvbnQtc3RyZXRjaDpub3JtYWw7Zm9udC1zaXplOjQuOTM4ODg5MDNweDtsaW5l%0D%0ALWhlaWdodDoxO2ZvbnQtZmFtaWx5OnNhbnMtc2VyaWY7LWlua3NjYXBlLWZvbnQtc3BlY2lmaWNh%0D%0AdGlvbjonc2Fucy1zZXJpZiwgTm9ybWFsJztmb250LXZhcmlhbnQtbGlnYXR1cmVzOm5vcm1hbDtm%0D%0Ab250LXZhcmlhbnQtY2Fwczpub3JtYWw7Zm9udC12YXJpYW50LW51bWVyaWM6bm9ybWFsO2ZvbnQt%0D%0AZmVhdHVyZS1zZXR0aW5nczpub3JtYWw7dGV4dC1hbGlnbjpzdGFydDtsZXR0ZXItc3BhY2luZzow%0D%0AcHg7d29yZC1zcGFjaW5nOjBweDt3cml0aW5nLW1vZGU6bHItdGI7dGV4dC1hbmNob3I6c3RhcnQ7%0D%0AZmlsbDojZmZmZmYyO2ZpbGwtb3BhY2l0eToxO3N0cm9rZTpub25lO3N0cm9rZS13aWR0aDowLjI2%0D%0ANDU4MzMyIgogICAgICAgICB4bWw6c3BhY2U9InByZXNlcnZlIj48dHNwYW4KICAgICAgICAgICBz%0D%0AdHlsZT0iZmlsbDojZmZmZmYyO2ZpbGwtb3BhY2l0eToxO3N0cm9rZS13aWR0aDowLjI2NDU4MzMy%0D%0AIgogICAgICAgICAgIHk9IjczLjA5MjUyMiIKICAgICAgICAgICB4PSI5MS4zNDk5MyIKICAgICAg%0D%0AICAgICBpZD0idHNwYW44MzEtNCIKICAgICAgICAgICBzb2RpcG9kaTpyb2xlPSJsaW5lIj5LZXJu%0D%0AZWw8L3RzcGFuPjwvdGV4dD4KICAgIDwvZz4KICAgIDx0ZXh0CiAgICAgICB4bWw6c3BhY2U9InBy%0D%0AZXNlcnZlIgogICAgICAgc3R5bGU9ImZvbnQtc3R5bGU6bm9ybWFsO2ZvbnQtdmFyaWFudDpub3Jt%0D%0AYWw7Zm9udC13ZWlnaHQ6bm9ybWFsO2ZvbnQtc3RyZXRjaDpub3JtYWw7Zm9udC1zaXplOjIuODIy%0D%0AMjIyMjNweDtsaW5lLWhlaWdodDoxO2ZvbnQtZmFtaWx5OnNhbnMtc2VyaWY7LWlua3NjYXBlLWZv%0D%0AbnQtc3BlY2lmaWNhdGlvbjonc2Fucy1zZXJpZiwgTm9ybWFsJztmb250LXZhcmlhbnQtbGlnYXR1%0D%0AcmVzOm5vcm1hbDtmb250LXZhcmlhbnQtY2Fwczpub3JtYWw7Zm9udC12YXJpYW50LW51bWVyaWM6%0D%0Abm9ybWFsO2ZvbnQtZmVhdHVyZS1zZXR0aW5nczpub3JtYWw7dGV4dC1hbGlnbjpzdGFydDtsZXR0%0D%0AZXItc3BhY2luZzowcHg7d29yZC1zcGFjaW5nOjBweDt3cml0aW5nLW1vZGU6bHItdGI7dGV4dC1h%0D%0AbmNob3I6c3RhcnQ7ZmlsbDojMDAwMDAwO2ZpbGwtb3BhY2l0eToxO3N0cm9rZTpub25lO3N0cm9r%0D%0AZS13aWR0aDowLjI2NDU4MzMyIgogICAgICAgeD0iLTcxLjI1NTcxNCIKICAgICAgIHk9IjQzLjc4%0D%0AOTA0IgogICAgICAgaWQ9InRleHQ4NDUiCiAgICAgICB0cmFuc2Zvcm09InJvdGF0ZSgtOTApIj48%0D%0AdHNwYW4KICAgICAgICAgc29kaXBvZGk6cm9sZT0ibGluZSIKICAgICAgICAgaWQ9InRzcGFuODQz%0D%0AIgogICAgICAgICB4PSItNzEuMjU1NzE0IgogICAgICAgICB5PSI0My43ODkwNCIKICAgICAgICAg%0D%0Ac3R5bGU9InN0cm9rZS13aWR0aDowLjI2NDU4MzMyIj5DdXJyZW50IHNpbXVsYXRpb24gZG9tYWlu%0D%0APC90c3Bhbj48L3RleHQ+CiAgICA8dGV4dAogICAgICAgeG1sOnNwYWNlPSJwcmVzZXJ2ZSIKICAg%0D%0AICAgIHN0eWxlPSJmb250LXN0eWxlOm5vcm1hbDtmb250LXZhcmlhbnQ6bm9ybWFsO2ZvbnQtd2Vp%0D%0AZ2h0Om5vcm1hbDtmb250LXN0cmV0Y2g6bm9ybWFsO2ZvbnQtc2l6ZToyLjgyMjIyMjIzcHg7bGlu%0D%0AZS1oZWlnaHQ6MTtmb250LWZhbWlseTpzYW5zLXNlcmlmOy1pbmtzY2FwZS1mb250LXNwZWNpZmlj%0D%0AYXRpb246J3NhbnMtc2VyaWYsIE5vcm1hbCc7Zm9udC12YXJpYW50LWxpZ2F0dXJlczpub3JtYWw7%0D%0AZm9udC12YXJpYW50LWNhcHM6bm9ybWFsO2ZvbnQtdmFyaWFudC1udW1lcmljOm5vcm1hbDtmb250%0D%0ALWZlYXR1cmUtc2V0dGluZ3M6bm9ybWFsO3RleHQtYWxpZ246c3RhcnQ7bGV0dGVyLXNwYWNpbmc6%0D%0AMHB4O3dvcmQtc3BhY2luZzowcHg7d3JpdGluZy1tb2RlOmxyLXRiO3RleHQtYW5jaG9yOnN0YXJ0%0D%0AO2ZpbGw6IzAwMDAwMDtmaWxsLW9wYWNpdHk6MTtzdHJva2U6bm9uZTtzdHJva2Utd2lkdGg6MC4y%0D%0ANjQ1ODMzMiIKICAgICAgIHg9IjQxLjkxNTE3NiIKICAgICAgIHk9Ii04My40Njc2MzYiCiAgICAg%0D%0AICBpZD0idGV4dDg0OSIKICAgICAgIHRyYW5zZm9ybT0icm90YXRlKDkwKSI+PHRzcGFuCiAgICAg%0D%0AICAgIHNvZGlwb2RpOnJvbGU9ImxpbmUiCiAgICAgICAgIGlkPSJ0c3Bhbjg0NyIKICAgICAgICAg%0D%0AeD0iNDEuOTE1MTc2IgogICAgICAgICB5PSItODMuNDY3NjM2IgogICAgICAgICBzdHlsZT0iZm9u%0D%0AdC1zdHlsZTpub3JtYWw7Zm9udC12YXJpYW50Om5vcm1hbDtmb250LXdlaWdodDpub3JtYWw7Zm9u%0D%0AdC1zdHJldGNoOm5vcm1hbDtmb250LXNpemU6Mi44MjIyMjIyM3B4O2ZvbnQtZmFtaWx5OnNhbnMt%0D%0Ac2VyaWY7LWlua3NjYXBlLWZvbnQtc3BlY2lmaWNhdGlvbjonc2Fucy1zZXJpZiwgTm9ybWFsJztm%0D%0Ab250LXZhcmlhbnQtbGlnYXR1cmVzOm5vcm1hbDtmb250LXZhcmlhbnQtY2Fwczpub3JtYWw7Zm9u%0D%0AdC12YXJpYW50LW51bWVyaWM6bm9ybWFsO2ZvbnQtZmVhdHVyZS1zZXR0aW5nczpub3JtYWw7dGV4%0D%0AdC1hbGlnbjpjZW50ZXI7d3JpdGluZy1tb2RlOmxyLXRiO3RleHQtYW5jaG9yOm1pZGRsZTtzdHJv%0D%0Aa2Utd2lkdGg6MC4yNjQ1ODMzMiI+RG9tYWluIG9mIGNvbXB1dGVyIHN5c3RlbXMgcmVzZWFyY2g8%0D%0AL3RzcGFuPjx0c3BhbgogICAgICAgICBzb2RpcG9kaTpyb2xlPSJsaW5lIgogICAgICAgICB4PSI0%0D%0AMS45MTUxNzYiCiAgICAgICAgIHk9Ii04MC42NDU0MTYiCiAgICAgICAgIHN0eWxlPSJmb250LXN0%0D%0AeWxlOm5vcm1hbDtmb250LXZhcmlhbnQ6bm9ybWFsO2ZvbnQtd2VpZ2h0Om5vcm1hbDtmb250LXN0%0D%0AcmV0Y2g6bm9ybWFsO2ZvbnQtc2l6ZToyLjgyMjIyMjIzcHg7Zm9udC1mYW1pbHk6c2Fucy1zZXJp%0D%0AZjstaW5rc2NhcGUtZm9udC1zcGVjaWZpY2F0aW9uOidzYW5zLXNlcmlmLCBOb3JtYWwnO2ZvbnQt%0D%0AdmFyaWFudC1saWdhdHVyZXM6bm9ybWFsO2ZvbnQtdmFyaWFudC1jYXBzOm5vcm1hbDtmb250LXZh%0D%0AcmlhbnQtbnVtZXJpYzpub3JtYWw7Zm9udC1mZWF0dXJlLXNldHRpbmdzOm5vcm1hbDt0ZXh0LWFs%0D%0AaWduOmNlbnRlcjt3cml0aW5nLW1vZGU6bHItdGI7dGV4dC1hbmNob3I6bWlkZGxlO3N0cm9rZS13%0D%0AaWR0aDowLjI2NDU4MzMyIgogICAgICAgICBpZD0idHNwYW44NTIiIC8+PC90ZXh0PgogIDwvZz4K%0D%0APC9zdmc+Cg==">
            <a:extLst>
              <a:ext uri="{FF2B5EF4-FFF2-40B4-BE49-F238E27FC236}">
                <a16:creationId xmlns:a16="http://schemas.microsoft.com/office/drawing/2014/main" id="{0B3A0ECA-E9BC-7E4A-485F-07AA1646358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descr="A close up of a sign&#10;&#10;Description automatically generated">
            <a:extLst>
              <a:ext uri="{FF2B5EF4-FFF2-40B4-BE49-F238E27FC236}">
                <a16:creationId xmlns:a16="http://schemas.microsoft.com/office/drawing/2014/main" id="{D615B7F7-1622-B159-C1C7-7F023295081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12336" y="1476709"/>
            <a:ext cx="3024809" cy="4021421"/>
          </a:xfrm>
          <a:prstGeom prst="rect">
            <a:avLst/>
          </a:prstGeom>
        </p:spPr>
      </p:pic>
      <p:sp>
        <p:nvSpPr>
          <p:cNvPr id="9" name="Arrow: Curved Up 8">
            <a:extLst>
              <a:ext uri="{FF2B5EF4-FFF2-40B4-BE49-F238E27FC236}">
                <a16:creationId xmlns:a16="http://schemas.microsoft.com/office/drawing/2014/main" id="{5891CBD2-6518-9B33-86AE-E75257736ACB}"/>
              </a:ext>
            </a:extLst>
          </p:cNvPr>
          <p:cNvSpPr/>
          <p:nvPr/>
        </p:nvSpPr>
        <p:spPr>
          <a:xfrm rot="17118056">
            <a:off x="9216151" y="5091739"/>
            <a:ext cx="1275642" cy="53713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 name="Slide Number Placeholder 29">
            <a:extLst>
              <a:ext uri="{FF2B5EF4-FFF2-40B4-BE49-F238E27FC236}">
                <a16:creationId xmlns:a16="http://schemas.microsoft.com/office/drawing/2014/main" id="{0E75EE46-AABC-C225-EEBB-AF97B6B76D7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a:t>
            </a:fld>
            <a:endParaRPr lang="en-US" dirty="0"/>
          </a:p>
        </p:txBody>
      </p:sp>
    </p:spTree>
    <p:extLst>
      <p:ext uri="{BB962C8B-B14F-4D97-AF65-F5344CB8AC3E}">
        <p14:creationId xmlns:p14="http://schemas.microsoft.com/office/powerpoint/2010/main" val="30368065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341170-4990-A96C-6DBC-022CB14154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B83913-475C-CE63-F0F1-125E76D0D055}"/>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A3753DE7-C42C-EBE3-4D91-EA25A0CE07BD}"/>
              </a:ext>
            </a:extLst>
          </p:cNvPr>
          <p:cNvSpPr>
            <a:spLocks noGrp="1"/>
          </p:cNvSpPr>
          <p:nvPr>
            <p:ph idx="1"/>
          </p:nvPr>
        </p:nvSpPr>
        <p:spPr>
          <a:xfrm>
            <a:off x="609600" y="1604962"/>
            <a:ext cx="10971213" cy="4751387"/>
          </a:xfrm>
        </p:spPr>
        <p:txBody>
          <a:bodyPr/>
          <a:lstStyle/>
          <a:p>
            <a:pPr marL="457200" indent="-457200">
              <a:buFont typeface="Arial" panose="020B0604020202020204" pitchFamily="34" charset="0"/>
              <a:buChar char="•"/>
            </a:pPr>
            <a:r>
              <a:rPr lang="en-US" dirty="0">
                <a:solidFill>
                  <a:schemeClr val="bg1">
                    <a:lumMod val="65000"/>
                  </a:schemeClr>
                </a:solidFill>
              </a:rPr>
              <a:t>Motivation</a:t>
            </a:r>
          </a:p>
          <a:p>
            <a:pPr marL="457200" indent="-457200">
              <a:buFont typeface="Arial" panose="020B0604020202020204" pitchFamily="34" charset="0"/>
              <a:buChar char="•"/>
            </a:pPr>
            <a:r>
              <a:rPr lang="en-US" dirty="0">
                <a:solidFill>
                  <a:schemeClr val="bg1">
                    <a:lumMod val="65000"/>
                  </a:schemeClr>
                </a:solidFill>
              </a:rPr>
              <a:t>Background</a:t>
            </a:r>
          </a:p>
          <a:p>
            <a:pPr marL="457200" indent="-457200">
              <a:buFont typeface="Arial" panose="020B0604020202020204" pitchFamily="34" charset="0"/>
              <a:buChar char="•"/>
            </a:pPr>
            <a:r>
              <a:rPr lang="en-US" b="1" dirty="0">
                <a:solidFill>
                  <a:srgbClr val="D67F00"/>
                </a:solidFill>
              </a:rPr>
              <a:t>Improvements</a:t>
            </a:r>
          </a:p>
          <a:p>
            <a:pPr marL="857250" lvl="1" indent="-457200">
              <a:buFont typeface="Arial" panose="020B0604020202020204" pitchFamily="34" charset="0"/>
              <a:buChar char="•"/>
            </a:pPr>
            <a:r>
              <a:rPr lang="en-US" dirty="0">
                <a:solidFill>
                  <a:schemeClr val="bg1">
                    <a:lumMod val="65000"/>
                  </a:schemeClr>
                </a:solidFill>
              </a:rPr>
              <a:t>GAP: Improve Fidelity of gem5’s GPU Models</a:t>
            </a:r>
          </a:p>
          <a:p>
            <a:pPr marL="857250" lvl="1" indent="-457200">
              <a:buFont typeface="Arial" panose="020B0604020202020204" pitchFamily="34" charset="0"/>
              <a:buChar char="•"/>
            </a:pPr>
            <a:r>
              <a:rPr lang="en-US" b="1" dirty="0" err="1">
                <a:solidFill>
                  <a:srgbClr val="D67F00"/>
                </a:solidFill>
              </a:rPr>
              <a:t>Scalably</a:t>
            </a:r>
            <a:r>
              <a:rPr lang="en-US" b="1" dirty="0">
                <a:solidFill>
                  <a:srgbClr val="D67F00"/>
                </a:solidFill>
              </a:rPr>
              <a:t> Supporting Large-Scale Workloads in gem5</a:t>
            </a:r>
          </a:p>
          <a:p>
            <a:pPr marL="457200" indent="-457200">
              <a:buFont typeface="Arial" panose="020B0604020202020204" pitchFamily="34" charset="0"/>
              <a:buChar char="•"/>
            </a:pPr>
            <a:r>
              <a:rPr lang="en-US" dirty="0"/>
              <a:t>Ongoing Work &amp; Conclusions</a:t>
            </a:r>
          </a:p>
          <a:p>
            <a:pPr marL="457200" indent="-457200">
              <a:buFont typeface="Arial" panose="020B0604020202020204" pitchFamily="34" charset="0"/>
              <a:buChar char="•"/>
            </a:pPr>
            <a:endParaRPr lang="en-US" dirty="0"/>
          </a:p>
        </p:txBody>
      </p:sp>
      <p:sp>
        <p:nvSpPr>
          <p:cNvPr id="4" name="Slide Number Placeholder 29">
            <a:extLst>
              <a:ext uri="{FF2B5EF4-FFF2-40B4-BE49-F238E27FC236}">
                <a16:creationId xmlns:a16="http://schemas.microsoft.com/office/drawing/2014/main" id="{3AE7B42C-6254-5A02-6261-72700337A8F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60</a:t>
            </a:fld>
            <a:endParaRPr lang="en-US" dirty="0"/>
          </a:p>
        </p:txBody>
      </p:sp>
    </p:spTree>
    <p:extLst>
      <p:ext uri="{BB962C8B-B14F-4D97-AF65-F5344CB8AC3E}">
        <p14:creationId xmlns:p14="http://schemas.microsoft.com/office/powerpoint/2010/main" val="29897649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60521-4A44-32E5-A1BC-FAD0E0FB698C}"/>
              </a:ext>
            </a:extLst>
          </p:cNvPr>
          <p:cNvSpPr>
            <a:spLocks noGrp="1"/>
          </p:cNvSpPr>
          <p:nvPr>
            <p:ph type="title"/>
          </p:nvPr>
        </p:nvSpPr>
        <p:spPr>
          <a:xfrm>
            <a:off x="609600" y="107898"/>
            <a:ext cx="11506200" cy="1143000"/>
          </a:xfrm>
        </p:spPr>
        <p:txBody>
          <a:bodyPr/>
          <a:lstStyle/>
          <a:p>
            <a:r>
              <a:rPr lang="fr-FR" sz="4200" dirty="0"/>
              <a:t>gem5 CPU-GPU SE Mode: Modern App Support</a:t>
            </a:r>
            <a:endParaRPr lang="en-US" sz="4200" dirty="0"/>
          </a:p>
        </p:txBody>
      </p:sp>
      <p:sp>
        <p:nvSpPr>
          <p:cNvPr id="4" name="Oval 3">
            <a:extLst>
              <a:ext uri="{FF2B5EF4-FFF2-40B4-BE49-F238E27FC236}">
                <a16:creationId xmlns:a16="http://schemas.microsoft.com/office/drawing/2014/main" id="{99B81DE3-BBD0-B139-315B-ABD3F93FBAC1}"/>
              </a:ext>
            </a:extLst>
          </p:cNvPr>
          <p:cNvSpPr/>
          <p:nvPr/>
        </p:nvSpPr>
        <p:spPr>
          <a:xfrm>
            <a:off x="420457" y="2708991"/>
            <a:ext cx="4102536" cy="1571077"/>
          </a:xfrm>
          <a:prstGeom prst="ellipse">
            <a:avLst/>
          </a:prstGeom>
          <a:solidFill>
            <a:sysClr val="window" lastClr="FFFFFF"/>
          </a:solidFill>
          <a:ln w="12700" cap="flat" cmpd="sng" algn="ctr">
            <a:solidFill>
              <a:srgbClr val="205D9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F2E4C"/>
              </a:solidFill>
              <a:effectLst/>
              <a:uLnTx/>
              <a:uFillTx/>
              <a:latin typeface="Abadi MT Std"/>
              <a:ea typeface="+mn-ea"/>
              <a:cs typeface="+mn-cs"/>
            </a:endParaRPr>
          </a:p>
        </p:txBody>
      </p:sp>
      <p:pic>
        <p:nvPicPr>
          <p:cNvPr id="5" name="Content Placeholder 6">
            <a:extLst>
              <a:ext uri="{FF2B5EF4-FFF2-40B4-BE49-F238E27FC236}">
                <a16:creationId xmlns:a16="http://schemas.microsoft.com/office/drawing/2014/main" id="{F9ACF9DB-8038-E207-4B34-6E7C0B0D8E1F}"/>
              </a:ext>
            </a:extLst>
          </p:cNvPr>
          <p:cNvPicPr>
            <a:picLocks noChangeAspect="1"/>
          </p:cNvPicPr>
          <p:nvPr/>
        </p:nvPicPr>
        <p:blipFill>
          <a:blip r:embed="rId2"/>
          <a:stretch>
            <a:fillRect/>
          </a:stretch>
        </p:blipFill>
        <p:spPr>
          <a:xfrm>
            <a:off x="2230221" y="1271367"/>
            <a:ext cx="8636992" cy="4446587"/>
          </a:xfrm>
          <a:prstGeom prst="rect">
            <a:avLst/>
          </a:prstGeom>
        </p:spPr>
      </p:pic>
      <p:sp>
        <p:nvSpPr>
          <p:cNvPr id="6" name="TextBox 5">
            <a:extLst>
              <a:ext uri="{FF2B5EF4-FFF2-40B4-BE49-F238E27FC236}">
                <a16:creationId xmlns:a16="http://schemas.microsoft.com/office/drawing/2014/main" id="{1412EB4A-AE9F-07DF-803C-1D985503314D}"/>
              </a:ext>
            </a:extLst>
          </p:cNvPr>
          <p:cNvSpPr txBox="1"/>
          <p:nvPr/>
        </p:nvSpPr>
        <p:spPr>
          <a:xfrm>
            <a:off x="224117" y="4885765"/>
            <a:ext cx="7384098" cy="892552"/>
          </a:xfrm>
          <a:prstGeom prst="rect">
            <a:avLst/>
          </a:prstGeom>
          <a:noFill/>
        </p:spPr>
        <p:txBody>
          <a:bodyPr wrap="square" rtlCol="0">
            <a:spAutoFit/>
          </a:bodyPr>
          <a:lstStyle/>
          <a:p>
            <a:pPr algn="ctr" defTabSz="914400"/>
            <a:r>
              <a:rPr lang="en-US" sz="2800" b="1" dirty="0">
                <a:solidFill>
                  <a:srgbClr val="D67F00"/>
                </a:solidFill>
                <a:latin typeface="Red Hat Text" panose="02010303040201060303" pitchFamily="2" charset="0"/>
                <a:ea typeface="Red Hat Text" panose="02010303040201060303" pitchFamily="2" charset="0"/>
                <a:cs typeface="Red Hat Text" panose="02010303040201060303" pitchFamily="2" charset="0"/>
              </a:rPr>
              <a:t>We added this support</a:t>
            </a:r>
          </a:p>
          <a:p>
            <a:pPr algn="ctr" defTabSz="914400"/>
            <a:r>
              <a:rPr lang="en-US" sz="2400" b="1" dirty="0">
                <a:solidFill>
                  <a:srgbClr val="D67F00"/>
                </a:solidFill>
                <a:latin typeface="Red Hat Text" panose="02010303040201060303" pitchFamily="2" charset="0"/>
                <a:ea typeface="Red Hat Text" panose="02010303040201060303" pitchFamily="2" charset="0"/>
                <a:cs typeface="Red Hat Text" panose="02010303040201060303" pitchFamily="2" charset="0"/>
              </a:rPr>
              <a:t>[Alsop IISWC ‘19], [</a:t>
            </a:r>
            <a:r>
              <a:rPr lang="en-US" sz="2400" b="1" dirty="0" err="1">
                <a:solidFill>
                  <a:srgbClr val="D67F00"/>
                </a:solidFill>
                <a:latin typeface="Red Hat Text" panose="02010303040201060303" pitchFamily="2" charset="0"/>
                <a:ea typeface="Red Hat Text" panose="02010303040201060303" pitchFamily="2" charset="0"/>
                <a:cs typeface="Red Hat Text" panose="02010303040201060303" pitchFamily="2" charset="0"/>
              </a:rPr>
              <a:t>Roarty</a:t>
            </a:r>
            <a:r>
              <a:rPr lang="en-US" sz="2400" b="1" dirty="0">
                <a:solidFill>
                  <a:srgbClr val="D67F00"/>
                </a:solidFill>
                <a:latin typeface="Red Hat Text" panose="02010303040201060303" pitchFamily="2" charset="0"/>
                <a:ea typeface="Red Hat Text" panose="02010303040201060303" pitchFamily="2" charset="0"/>
                <a:cs typeface="Red Hat Text" panose="02010303040201060303" pitchFamily="2" charset="0"/>
              </a:rPr>
              <a:t> gem5 Workshop ‘21]</a:t>
            </a:r>
          </a:p>
        </p:txBody>
      </p:sp>
      <p:cxnSp>
        <p:nvCxnSpPr>
          <p:cNvPr id="7" name="Straight Arrow Connector 6">
            <a:extLst>
              <a:ext uri="{FF2B5EF4-FFF2-40B4-BE49-F238E27FC236}">
                <a16:creationId xmlns:a16="http://schemas.microsoft.com/office/drawing/2014/main" id="{843EA28F-DDBE-DC73-F7DF-637F050EFCF0}"/>
              </a:ext>
            </a:extLst>
          </p:cNvPr>
          <p:cNvCxnSpPr>
            <a:cxnSpLocks/>
          </p:cNvCxnSpPr>
          <p:nvPr/>
        </p:nvCxnSpPr>
        <p:spPr>
          <a:xfrm flipV="1">
            <a:off x="2230221" y="2055416"/>
            <a:ext cx="2775758" cy="653575"/>
          </a:xfrm>
          <a:prstGeom prst="straightConnector1">
            <a:avLst/>
          </a:prstGeom>
          <a:noFill/>
          <a:ln w="31750" cap="flat" cmpd="sng" algn="ctr">
            <a:solidFill>
              <a:srgbClr val="205D98"/>
            </a:solidFill>
            <a:prstDash val="solid"/>
            <a:miter lim="800000"/>
            <a:tailEnd type="triangle"/>
          </a:ln>
          <a:effectLst/>
        </p:spPr>
      </p:cxnSp>
      <p:sp>
        <p:nvSpPr>
          <p:cNvPr id="8" name="TextBox 7">
            <a:extLst>
              <a:ext uri="{FF2B5EF4-FFF2-40B4-BE49-F238E27FC236}">
                <a16:creationId xmlns:a16="http://schemas.microsoft.com/office/drawing/2014/main" id="{4B753979-36FC-3627-7994-2C459FE76BAB}"/>
              </a:ext>
            </a:extLst>
          </p:cNvPr>
          <p:cNvSpPr txBox="1"/>
          <p:nvPr/>
        </p:nvSpPr>
        <p:spPr>
          <a:xfrm>
            <a:off x="1044318" y="2937374"/>
            <a:ext cx="3318388" cy="1200329"/>
          </a:xfrm>
          <a:prstGeom prst="rect">
            <a:avLst/>
          </a:prstGeom>
          <a:noFill/>
        </p:spPr>
        <p:txBody>
          <a:bodyPr wrap="square" rtlCol="0">
            <a:spAutoFit/>
          </a:bodyPr>
          <a:lstStyle/>
          <a:p>
            <a:pPr defTabSz="914400"/>
            <a:r>
              <a:rPr lang="en-US" sz="1800" dirty="0">
                <a:solidFill>
                  <a:srgbClr val="0F2E4C"/>
                </a:solidFill>
                <a:latin typeface="Red Hat Text" panose="02010303040201060303" pitchFamily="2" charset="0"/>
                <a:ea typeface="Red Hat Text" panose="02010303040201060303" pitchFamily="2" charset="0"/>
                <a:cs typeface="Red Hat Text" panose="02010303040201060303" pitchFamily="2" charset="0"/>
              </a:rPr>
              <a:t>APIs to HIP libraries</a:t>
            </a:r>
          </a:p>
          <a:p>
            <a:pPr defTabSz="914400"/>
            <a:r>
              <a:rPr lang="en-US" sz="1800" dirty="0">
                <a:solidFill>
                  <a:srgbClr val="0F2E4C"/>
                </a:solidFill>
                <a:latin typeface="Red Hat Text" panose="02010303040201060303" pitchFamily="2" charset="0"/>
                <a:ea typeface="Red Hat Text" panose="02010303040201060303" pitchFamily="2" charset="0"/>
                <a:cs typeface="Red Hat Text" panose="02010303040201060303" pitchFamily="2" charset="0"/>
              </a:rPr>
              <a:t>SE mode currently doesn’t support frameworks like </a:t>
            </a:r>
            <a:r>
              <a:rPr lang="en-US" sz="1800" dirty="0" err="1">
                <a:solidFill>
                  <a:srgbClr val="0F2E4C"/>
                </a:solidFill>
                <a:latin typeface="Red Hat Text" panose="02010303040201060303" pitchFamily="2" charset="0"/>
                <a:ea typeface="Red Hat Text" panose="02010303040201060303" pitchFamily="2" charset="0"/>
                <a:cs typeface="Red Hat Text" panose="02010303040201060303" pitchFamily="2" charset="0"/>
              </a:rPr>
              <a:t>PyTorch</a:t>
            </a:r>
            <a:r>
              <a:rPr lang="en-US" sz="1800" dirty="0">
                <a:solidFill>
                  <a:srgbClr val="0F2E4C"/>
                </a:solidFill>
                <a:latin typeface="Red Hat Text" panose="02010303040201060303" pitchFamily="2" charset="0"/>
                <a:ea typeface="Red Hat Text" panose="02010303040201060303" pitchFamily="2" charset="0"/>
                <a:cs typeface="Red Hat Text" panose="02010303040201060303" pitchFamily="2" charset="0"/>
              </a:rPr>
              <a:t>, TensorFlow</a:t>
            </a:r>
          </a:p>
        </p:txBody>
      </p:sp>
      <p:sp>
        <p:nvSpPr>
          <p:cNvPr id="9" name="Oval 8">
            <a:extLst>
              <a:ext uri="{FF2B5EF4-FFF2-40B4-BE49-F238E27FC236}">
                <a16:creationId xmlns:a16="http://schemas.microsoft.com/office/drawing/2014/main" id="{19E3E382-5E3F-059C-4958-73008A20CC8E}"/>
              </a:ext>
            </a:extLst>
          </p:cNvPr>
          <p:cNvSpPr/>
          <p:nvPr/>
        </p:nvSpPr>
        <p:spPr>
          <a:xfrm>
            <a:off x="8117242" y="2574028"/>
            <a:ext cx="3731342" cy="1371716"/>
          </a:xfrm>
          <a:prstGeom prst="ellipse">
            <a:avLst/>
          </a:prstGeom>
          <a:solidFill>
            <a:sysClr val="window" lastClr="FFFFFF"/>
          </a:solidFill>
          <a:ln w="12700" cap="flat" cmpd="sng" algn="ctr">
            <a:solidFill>
              <a:srgbClr val="205D9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System calls emulated through docker</a:t>
            </a:r>
            <a:br>
              <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br>
            <a:r>
              <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(SE Mode)</a:t>
            </a:r>
          </a:p>
        </p:txBody>
      </p:sp>
      <p:cxnSp>
        <p:nvCxnSpPr>
          <p:cNvPr id="10" name="Straight Arrow Connector 9">
            <a:extLst>
              <a:ext uri="{FF2B5EF4-FFF2-40B4-BE49-F238E27FC236}">
                <a16:creationId xmlns:a16="http://schemas.microsoft.com/office/drawing/2014/main" id="{2DE999D0-9582-6B31-CB43-25B0CA2BE98A}"/>
              </a:ext>
            </a:extLst>
          </p:cNvPr>
          <p:cNvCxnSpPr>
            <a:cxnSpLocks/>
          </p:cNvCxnSpPr>
          <p:nvPr/>
        </p:nvCxnSpPr>
        <p:spPr>
          <a:xfrm flipH="1">
            <a:off x="7906335" y="3654977"/>
            <a:ext cx="582102" cy="206282"/>
          </a:xfrm>
          <a:prstGeom prst="straightConnector1">
            <a:avLst/>
          </a:prstGeom>
          <a:noFill/>
          <a:ln w="31750" cap="flat" cmpd="sng" algn="ctr">
            <a:solidFill>
              <a:srgbClr val="205D98"/>
            </a:solidFill>
            <a:prstDash val="solid"/>
            <a:miter lim="800000"/>
            <a:tailEnd type="triangle"/>
          </a:ln>
          <a:effectLst/>
        </p:spPr>
      </p:cxnSp>
      <p:sp>
        <p:nvSpPr>
          <p:cNvPr id="11" name="Slide Number Placeholder 29">
            <a:extLst>
              <a:ext uri="{FF2B5EF4-FFF2-40B4-BE49-F238E27FC236}">
                <a16:creationId xmlns:a16="http://schemas.microsoft.com/office/drawing/2014/main" id="{B71A1C02-FA0F-0FC3-0FA9-5D9E9C48BA5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61</a:t>
            </a:fld>
            <a:endParaRPr lang="en-US" dirty="0"/>
          </a:p>
        </p:txBody>
      </p:sp>
    </p:spTree>
    <p:extLst>
      <p:ext uri="{BB962C8B-B14F-4D97-AF65-F5344CB8AC3E}">
        <p14:creationId xmlns:p14="http://schemas.microsoft.com/office/powerpoint/2010/main" val="342943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4BB78-2254-3AC0-3013-A141EC79B58A}"/>
              </a:ext>
            </a:extLst>
          </p:cNvPr>
          <p:cNvSpPr>
            <a:spLocks noGrp="1"/>
          </p:cNvSpPr>
          <p:nvPr>
            <p:ph type="title"/>
          </p:nvPr>
        </p:nvSpPr>
        <p:spPr/>
        <p:txBody>
          <a:bodyPr/>
          <a:lstStyle/>
          <a:p>
            <a:r>
              <a:rPr lang="en-US" dirty="0"/>
              <a:t>gem5 GPUFS Support</a:t>
            </a:r>
          </a:p>
        </p:txBody>
      </p:sp>
      <p:sp>
        <p:nvSpPr>
          <p:cNvPr id="3" name="Content Placeholder 2">
            <a:extLst>
              <a:ext uri="{FF2B5EF4-FFF2-40B4-BE49-F238E27FC236}">
                <a16:creationId xmlns:a16="http://schemas.microsoft.com/office/drawing/2014/main" id="{272DF784-A744-D780-4E5F-680FE98610DA}"/>
              </a:ext>
            </a:extLst>
          </p:cNvPr>
          <p:cNvSpPr>
            <a:spLocks noGrp="1"/>
          </p:cNvSpPr>
          <p:nvPr>
            <p:ph idx="1"/>
          </p:nvPr>
        </p:nvSpPr>
        <p:spPr>
          <a:xfrm>
            <a:off x="609600" y="1295400"/>
            <a:ext cx="11353800" cy="5060950"/>
          </a:xfrm>
        </p:spPr>
        <p:txBody>
          <a:bodyPr/>
          <a:lstStyle/>
          <a:p>
            <a:pPr marL="285750" indent="-285750">
              <a:buFont typeface="Arial" panose="020B0604020202020204" pitchFamily="34" charset="0"/>
              <a:buChar char="•"/>
            </a:pPr>
            <a:r>
              <a:rPr lang="en-US" sz="2800" dirty="0"/>
              <a:t>Introduced in gem5 v22.0</a:t>
            </a:r>
          </a:p>
          <a:p>
            <a:pPr marL="800100" lvl="1" indent="-342900">
              <a:buFont typeface="Arial" panose="020B0604020202020204" pitchFamily="34" charset="0"/>
              <a:buChar char="•"/>
            </a:pPr>
            <a:r>
              <a:rPr lang="en-US" sz="2400" dirty="0"/>
              <a:t>Previously only supported SE mode with </a:t>
            </a:r>
            <a:r>
              <a:rPr lang="en-US" sz="2400" dirty="0" err="1"/>
              <a:t>ROCm</a:t>
            </a:r>
            <a:r>
              <a:rPr lang="en-US" sz="2400" dirty="0"/>
              <a:t> 4.0</a:t>
            </a:r>
          </a:p>
          <a:p>
            <a:pPr marL="800100" lvl="1" indent="-342900">
              <a:buFont typeface="Arial" panose="020B0604020202020204" pitchFamily="34" charset="0"/>
              <a:buChar char="•"/>
            </a:pPr>
            <a:r>
              <a:rPr lang="en-US" sz="2400" dirty="0"/>
              <a:t>FS mode supports </a:t>
            </a:r>
            <a:r>
              <a:rPr lang="en-US" sz="2400" dirty="0" err="1"/>
              <a:t>ROCm</a:t>
            </a:r>
            <a:r>
              <a:rPr lang="en-US" sz="2400" dirty="0"/>
              <a:t> 4.2 &amp; 5.4 </a:t>
            </a:r>
            <a:r>
              <a:rPr lang="en-US" sz="2400" b="1" dirty="0"/>
              <a:t>without </a:t>
            </a:r>
            <a:r>
              <a:rPr lang="en-US" sz="2400" dirty="0"/>
              <a:t>significant changes</a:t>
            </a:r>
          </a:p>
          <a:p>
            <a:pPr marL="800100" lvl="1" indent="-342900">
              <a:buFont typeface="Arial" panose="020B0604020202020204" pitchFamily="34" charset="0"/>
              <a:buChar char="•"/>
            </a:pPr>
            <a:r>
              <a:rPr lang="en-US" sz="2400" dirty="0"/>
              <a:t>Can run many kernels of ML workloads like </a:t>
            </a:r>
            <a:r>
              <a:rPr lang="en-US" sz="2400" dirty="0" err="1"/>
              <a:t>nanoGPT</a:t>
            </a:r>
            <a:r>
              <a:rPr lang="en-US" sz="2400" dirty="0"/>
              <a:t> using </a:t>
            </a:r>
            <a:r>
              <a:rPr lang="en-US" sz="2400" dirty="0" err="1"/>
              <a:t>PyTorch</a:t>
            </a:r>
            <a:r>
              <a:rPr lang="en-US" sz="2400" dirty="0"/>
              <a:t> in gem5!</a:t>
            </a:r>
          </a:p>
          <a:p>
            <a:pPr marL="800100" lvl="1" indent="-342900">
              <a:buFont typeface="Arial" panose="020B0604020202020204" pitchFamily="34" charset="0"/>
              <a:buChar char="•"/>
            </a:pPr>
            <a:r>
              <a:rPr lang="en-US" sz="2400" b="1" dirty="0"/>
              <a:t>This was not possible in any prior form of gem5</a:t>
            </a:r>
            <a:endParaRPr lang="en-US" dirty="0"/>
          </a:p>
          <a:p>
            <a:pPr marL="285750" indent="-285750">
              <a:buFont typeface="Arial" panose="020B0604020202020204" pitchFamily="34" charset="0"/>
              <a:buChar char="•"/>
            </a:pPr>
            <a:r>
              <a:rPr lang="en-US" sz="2800" dirty="0"/>
              <a:t>SE mode requires either specific host env containing </a:t>
            </a:r>
            <a:r>
              <a:rPr lang="en-US" sz="2800" dirty="0" err="1"/>
              <a:t>ROCm</a:t>
            </a:r>
            <a:r>
              <a:rPr lang="en-US" sz="2800" dirty="0"/>
              <a:t> stack or a Docker container that encapsulated this environment</a:t>
            </a:r>
          </a:p>
          <a:p>
            <a:pPr marL="800100" lvl="1" indent="-342900">
              <a:buFont typeface="Arial" panose="020B0604020202020204" pitchFamily="34" charset="0"/>
              <a:buChar char="•"/>
            </a:pPr>
            <a:r>
              <a:rPr lang="en-US" sz="2400" dirty="0"/>
              <a:t>GPUFS removes all host requirements</a:t>
            </a:r>
          </a:p>
          <a:p>
            <a:pPr marL="285750" indent="-285750">
              <a:buFont typeface="Arial" panose="020B0604020202020204" pitchFamily="34" charset="0"/>
              <a:buChar char="•"/>
            </a:pPr>
            <a:r>
              <a:rPr lang="en-US" sz="2800" dirty="0"/>
              <a:t>Improves simulation speed by functionally simulating memory copies</a:t>
            </a:r>
          </a:p>
          <a:p>
            <a:pPr marL="285750" indent="-285750">
              <a:buFont typeface="Arial" panose="020B0604020202020204" pitchFamily="34" charset="0"/>
              <a:buChar char="•"/>
            </a:pPr>
            <a:r>
              <a:rPr lang="en-US" sz="2800" dirty="0"/>
              <a:t>Adds KVM CPU-GPU support</a:t>
            </a:r>
          </a:p>
          <a:p>
            <a:endParaRPr lang="en-US" sz="3600" dirty="0"/>
          </a:p>
        </p:txBody>
      </p:sp>
      <p:sp>
        <p:nvSpPr>
          <p:cNvPr id="4" name="Slide Number Placeholder 29">
            <a:extLst>
              <a:ext uri="{FF2B5EF4-FFF2-40B4-BE49-F238E27FC236}">
                <a16:creationId xmlns:a16="http://schemas.microsoft.com/office/drawing/2014/main" id="{0AB4F8B9-C5AC-D0E1-D750-AF6D09F1322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62</a:t>
            </a:fld>
            <a:endParaRPr lang="en-US" dirty="0"/>
          </a:p>
        </p:txBody>
      </p:sp>
    </p:spTree>
    <p:extLst>
      <p:ext uri="{BB962C8B-B14F-4D97-AF65-F5344CB8AC3E}">
        <p14:creationId xmlns:p14="http://schemas.microsoft.com/office/powerpoint/2010/main" val="34439235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521EF-2E91-F7E6-701F-974F4324AC11}"/>
              </a:ext>
            </a:extLst>
          </p:cNvPr>
          <p:cNvSpPr>
            <a:spLocks noGrp="1"/>
          </p:cNvSpPr>
          <p:nvPr>
            <p:ph type="title"/>
          </p:nvPr>
        </p:nvSpPr>
        <p:spPr/>
        <p:txBody>
          <a:bodyPr/>
          <a:lstStyle/>
          <a:p>
            <a:r>
              <a:rPr lang="en-US" dirty="0"/>
              <a:t>What is KVM CPU?</a:t>
            </a:r>
          </a:p>
        </p:txBody>
      </p:sp>
      <p:sp>
        <p:nvSpPr>
          <p:cNvPr id="3" name="Content Placeholder 2">
            <a:extLst>
              <a:ext uri="{FF2B5EF4-FFF2-40B4-BE49-F238E27FC236}">
                <a16:creationId xmlns:a16="http://schemas.microsoft.com/office/drawing/2014/main" id="{7F70C688-E7D9-F1C5-3FF6-88F44914B467}"/>
              </a:ext>
            </a:extLst>
          </p:cNvPr>
          <p:cNvSpPr>
            <a:spLocks noGrp="1"/>
          </p:cNvSpPr>
          <p:nvPr>
            <p:ph idx="1"/>
          </p:nvPr>
        </p:nvSpPr>
        <p:spPr>
          <a:xfrm>
            <a:off x="609600" y="1295400"/>
            <a:ext cx="11201400" cy="4572000"/>
          </a:xfrm>
        </p:spPr>
        <p:txBody>
          <a:bodyPr/>
          <a:lstStyle/>
          <a:p>
            <a:pPr marL="285750" indent="-285750">
              <a:buFont typeface="Arial" panose="020B0604020202020204" pitchFamily="34" charset="0"/>
              <a:buChar char="•"/>
            </a:pPr>
            <a:r>
              <a:rPr lang="en-US" sz="2800" dirty="0"/>
              <a:t>Kernel-based Virtual Machine (KVM)</a:t>
            </a:r>
          </a:p>
          <a:p>
            <a:pPr marL="514350" lvl="1" indent="-285750">
              <a:buFont typeface="Arial" panose="020B0604020202020204" pitchFamily="34" charset="0"/>
              <a:buChar char="•"/>
            </a:pPr>
            <a:r>
              <a:rPr lang="en-US" sz="2400" dirty="0"/>
              <a:t>Open-source virtualization technology built into Linux</a:t>
            </a:r>
          </a:p>
          <a:p>
            <a:pPr marL="514350" lvl="1" indent="-285750">
              <a:buFont typeface="Arial" panose="020B0604020202020204" pitchFamily="34" charset="0"/>
              <a:buChar char="•"/>
            </a:pPr>
            <a:r>
              <a:rPr lang="en-US" sz="2400" dirty="0"/>
              <a:t>Turns Linux into a hypervisor that allows host machine to run a VM</a:t>
            </a:r>
          </a:p>
          <a:p>
            <a:pPr marL="514350" lvl="1"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800" dirty="0"/>
              <a:t>KVM CPU allows simulation to fast-forward by running the CPU instructions directly on the VM instead of on other gem5 CPU models</a:t>
            </a:r>
          </a:p>
          <a:p>
            <a:pPr marL="514350" lvl="1" indent="-285750">
              <a:buFont typeface="Arial" panose="020B0604020202020204" pitchFamily="34" charset="0"/>
              <a:buChar char="•"/>
            </a:pPr>
            <a:r>
              <a:rPr lang="en-US" sz="2400" dirty="0"/>
              <a:t>Requires app binary to be compiled for the host machine architecture</a:t>
            </a:r>
          </a:p>
          <a:p>
            <a:pPr marL="514350" lvl="1"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800" dirty="0"/>
              <a:t>CPU-GPU systems can use to fast forward through CPU code</a:t>
            </a:r>
          </a:p>
        </p:txBody>
      </p:sp>
      <p:sp>
        <p:nvSpPr>
          <p:cNvPr id="4" name="Slide Number Placeholder 29">
            <a:extLst>
              <a:ext uri="{FF2B5EF4-FFF2-40B4-BE49-F238E27FC236}">
                <a16:creationId xmlns:a16="http://schemas.microsoft.com/office/drawing/2014/main" id="{0585D4CE-5BE2-DCEB-0921-BA8D8DD21D9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63</a:t>
            </a:fld>
            <a:endParaRPr lang="en-US" dirty="0"/>
          </a:p>
        </p:txBody>
      </p:sp>
    </p:spTree>
    <p:extLst>
      <p:ext uri="{BB962C8B-B14F-4D97-AF65-F5344CB8AC3E}">
        <p14:creationId xmlns:p14="http://schemas.microsoft.com/office/powerpoint/2010/main" val="35602483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25735-F8E2-67BD-0236-104B2751227D}"/>
              </a:ext>
            </a:extLst>
          </p:cNvPr>
          <p:cNvSpPr>
            <a:spLocks noGrp="1"/>
          </p:cNvSpPr>
          <p:nvPr>
            <p:ph type="title"/>
          </p:nvPr>
        </p:nvSpPr>
        <p:spPr>
          <a:xfrm>
            <a:off x="609600" y="107898"/>
            <a:ext cx="11582400" cy="1143000"/>
          </a:xfrm>
        </p:spPr>
        <p:txBody>
          <a:bodyPr/>
          <a:lstStyle/>
          <a:p>
            <a:r>
              <a:rPr lang="en-US" sz="3600" dirty="0"/>
              <a:t>gem5 GPUFS Mode Support: High-level Frameworks</a:t>
            </a:r>
          </a:p>
        </p:txBody>
      </p:sp>
      <p:pic>
        <p:nvPicPr>
          <p:cNvPr id="4" name="Content Placeholder 6">
            <a:extLst>
              <a:ext uri="{FF2B5EF4-FFF2-40B4-BE49-F238E27FC236}">
                <a16:creationId xmlns:a16="http://schemas.microsoft.com/office/drawing/2014/main" id="{0EAF1F51-2D30-455F-D083-3CD6D14996D1}"/>
              </a:ext>
            </a:extLst>
          </p:cNvPr>
          <p:cNvPicPr>
            <a:picLocks noChangeAspect="1"/>
          </p:cNvPicPr>
          <p:nvPr/>
        </p:nvPicPr>
        <p:blipFill>
          <a:blip r:embed="rId2"/>
          <a:stretch>
            <a:fillRect/>
          </a:stretch>
        </p:blipFill>
        <p:spPr>
          <a:xfrm>
            <a:off x="2185126" y="1498370"/>
            <a:ext cx="8636992" cy="4446587"/>
          </a:xfrm>
          <a:prstGeom prst="rect">
            <a:avLst/>
          </a:prstGeom>
          <a:noFill/>
        </p:spPr>
      </p:pic>
      <p:sp>
        <p:nvSpPr>
          <p:cNvPr id="5" name="Rounded Rectangle 5">
            <a:extLst>
              <a:ext uri="{FF2B5EF4-FFF2-40B4-BE49-F238E27FC236}">
                <a16:creationId xmlns:a16="http://schemas.microsoft.com/office/drawing/2014/main" id="{B3E98219-D3B3-547D-87E1-533D540BC55B}"/>
              </a:ext>
            </a:extLst>
          </p:cNvPr>
          <p:cNvSpPr/>
          <p:nvPr/>
        </p:nvSpPr>
        <p:spPr>
          <a:xfrm>
            <a:off x="2185126" y="1670865"/>
            <a:ext cx="1179548" cy="471948"/>
          </a:xfrm>
          <a:prstGeom prst="roundRect">
            <a:avLst/>
          </a:prstGeom>
          <a:solidFill>
            <a:srgbClr val="205D98"/>
          </a:solidFill>
          <a:ln w="12700" cap="flat" cmpd="sng" algn="ctr">
            <a:solidFill>
              <a:srgbClr val="205D98">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prstClr val="white"/>
                </a:solidFill>
                <a:effectLst/>
                <a:uLnTx/>
                <a:uFillTx/>
                <a:latin typeface="Abadi MT Std"/>
                <a:ea typeface="+mn-ea"/>
                <a:cs typeface="+mn-cs"/>
              </a:rPr>
              <a:t>PyTorch</a:t>
            </a:r>
            <a:r>
              <a:rPr kumimoji="0" lang="en-US" sz="1400" b="0" i="0" u="none" strike="noStrike" kern="0" cap="none" spc="0" normalizeH="0" baseline="0" noProof="0" dirty="0">
                <a:ln>
                  <a:noFill/>
                </a:ln>
                <a:solidFill>
                  <a:prstClr val="white"/>
                </a:solidFill>
                <a:effectLst/>
                <a:uLnTx/>
                <a:uFillTx/>
                <a:latin typeface="Abadi MT Std"/>
                <a:ea typeface="+mn-ea"/>
                <a:cs typeface="+mn-cs"/>
              </a:rPr>
              <a:t>, TensorFlow</a:t>
            </a:r>
          </a:p>
        </p:txBody>
      </p:sp>
      <p:sp>
        <p:nvSpPr>
          <p:cNvPr id="6" name="Rounded Rectangle 7">
            <a:extLst>
              <a:ext uri="{FF2B5EF4-FFF2-40B4-BE49-F238E27FC236}">
                <a16:creationId xmlns:a16="http://schemas.microsoft.com/office/drawing/2014/main" id="{11CEA991-59EB-A04A-3B1F-A8D0D2245B5A}"/>
              </a:ext>
            </a:extLst>
          </p:cNvPr>
          <p:cNvSpPr/>
          <p:nvPr/>
        </p:nvSpPr>
        <p:spPr>
          <a:xfrm>
            <a:off x="674321" y="1670865"/>
            <a:ext cx="1304003" cy="501445"/>
          </a:xfrm>
          <a:prstGeom prst="roundRect">
            <a:avLst/>
          </a:prstGeom>
          <a:solidFill>
            <a:srgbClr val="E7E6E6">
              <a:lumMod val="50000"/>
            </a:srgbClr>
          </a:solidFill>
          <a:ln w="12700" cap="flat" cmpd="sng" algn="ctr">
            <a:solidFill>
              <a:srgbClr val="205D98">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badi MT Std"/>
                <a:ea typeface="+mn-ea"/>
                <a:cs typeface="+mn-cs"/>
              </a:rPr>
              <a:t>App</a:t>
            </a:r>
          </a:p>
        </p:txBody>
      </p:sp>
      <p:cxnSp>
        <p:nvCxnSpPr>
          <p:cNvPr id="7" name="Straight Arrow Connector 6">
            <a:extLst>
              <a:ext uri="{FF2B5EF4-FFF2-40B4-BE49-F238E27FC236}">
                <a16:creationId xmlns:a16="http://schemas.microsoft.com/office/drawing/2014/main" id="{434875A5-98D6-36FC-F809-0055BFE941A6}"/>
              </a:ext>
            </a:extLst>
          </p:cNvPr>
          <p:cNvCxnSpPr>
            <a:cxnSpLocks/>
            <a:stCxn id="6" idx="3"/>
            <a:endCxn id="5" idx="1"/>
          </p:cNvCxnSpPr>
          <p:nvPr/>
        </p:nvCxnSpPr>
        <p:spPr>
          <a:xfrm flipV="1">
            <a:off x="1978324" y="1906839"/>
            <a:ext cx="206802" cy="14749"/>
          </a:xfrm>
          <a:prstGeom prst="straightConnector1">
            <a:avLst/>
          </a:prstGeom>
          <a:noFill/>
          <a:ln w="6350" cap="flat" cmpd="sng" algn="ctr">
            <a:solidFill>
              <a:srgbClr val="0F2E4C"/>
            </a:solidFill>
            <a:prstDash val="solid"/>
            <a:miter lim="800000"/>
            <a:tailEnd type="triangle"/>
          </a:ln>
          <a:effectLst/>
        </p:spPr>
      </p:cxnSp>
      <p:sp>
        <p:nvSpPr>
          <p:cNvPr id="8" name="Rounded Rectangle 17">
            <a:extLst>
              <a:ext uri="{FF2B5EF4-FFF2-40B4-BE49-F238E27FC236}">
                <a16:creationId xmlns:a16="http://schemas.microsoft.com/office/drawing/2014/main" id="{6B7868E6-559D-7450-E8D6-1D5BB1460F1F}"/>
              </a:ext>
            </a:extLst>
          </p:cNvPr>
          <p:cNvSpPr/>
          <p:nvPr/>
        </p:nvSpPr>
        <p:spPr>
          <a:xfrm>
            <a:off x="8087599" y="1498370"/>
            <a:ext cx="2671014" cy="2797708"/>
          </a:xfrm>
          <a:prstGeom prst="round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Disk image containing ubuntu-22.04 with </a:t>
            </a:r>
            <a:r>
              <a:rPr kumimoji="0" lang="en-US" sz="1800" b="0" i="0" u="none" strike="noStrike" kern="0" cap="none" spc="0" normalizeH="0" baseline="0" noProof="0" dirty="0" err="1">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ROCm</a:t>
            </a:r>
            <a:r>
              <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 6.1, </a:t>
            </a:r>
            <a:r>
              <a:rPr kumimoji="0" lang="en-US" sz="1800" b="0" i="0" u="none" strike="noStrike" kern="0" cap="none" spc="0" normalizeH="0" baseline="0" noProof="0" dirty="0" err="1">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PyTorch,TensorFlow</a:t>
            </a:r>
            <a:r>
              <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 and other dependencies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endParaRPr>
          </a:p>
        </p:txBody>
      </p:sp>
      <p:sp>
        <p:nvSpPr>
          <p:cNvPr id="9" name="Rectangle 8">
            <a:extLst>
              <a:ext uri="{FF2B5EF4-FFF2-40B4-BE49-F238E27FC236}">
                <a16:creationId xmlns:a16="http://schemas.microsoft.com/office/drawing/2014/main" id="{7508F8DC-C53F-190F-D928-859A1C5353A2}"/>
              </a:ext>
            </a:extLst>
          </p:cNvPr>
          <p:cNvSpPr/>
          <p:nvPr/>
        </p:nvSpPr>
        <p:spPr>
          <a:xfrm>
            <a:off x="7795661" y="1800660"/>
            <a:ext cx="604683" cy="199155"/>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F2E4C"/>
              </a:solidFill>
              <a:effectLst/>
              <a:uLnTx/>
              <a:uFillTx/>
              <a:latin typeface="Abadi MT Std"/>
              <a:ea typeface="+mn-ea"/>
              <a:cs typeface="+mn-cs"/>
            </a:endParaRPr>
          </a:p>
        </p:txBody>
      </p:sp>
      <p:sp>
        <p:nvSpPr>
          <p:cNvPr id="10" name="Rounded Rectangle 15">
            <a:extLst>
              <a:ext uri="{FF2B5EF4-FFF2-40B4-BE49-F238E27FC236}">
                <a16:creationId xmlns:a16="http://schemas.microsoft.com/office/drawing/2014/main" id="{0A7FC1A0-A2DC-1ADB-6A0F-CA407AF7400F}"/>
              </a:ext>
            </a:extLst>
          </p:cNvPr>
          <p:cNvSpPr/>
          <p:nvPr/>
        </p:nvSpPr>
        <p:spPr>
          <a:xfrm>
            <a:off x="568951" y="1415625"/>
            <a:ext cx="10303883" cy="2895201"/>
          </a:xfrm>
          <a:prstGeom prst="roundRect">
            <a:avLst/>
          </a:prstGeom>
          <a:noFill/>
          <a:ln w="25400" cap="flat" cmpd="sng" algn="ctr">
            <a:solidFill>
              <a:srgbClr val="00B050"/>
            </a:solidFill>
            <a:prstDash val="lgDash"/>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EEBF13"/>
              </a:solidFill>
              <a:effectLst/>
              <a:uLnTx/>
              <a:uFillTx/>
              <a:latin typeface="Abadi MT Std"/>
              <a:ea typeface="+mn-ea"/>
              <a:cs typeface="+mn-cs"/>
            </a:endParaRPr>
          </a:p>
        </p:txBody>
      </p:sp>
      <p:sp>
        <p:nvSpPr>
          <p:cNvPr id="11" name="Oval 10">
            <a:extLst>
              <a:ext uri="{FF2B5EF4-FFF2-40B4-BE49-F238E27FC236}">
                <a16:creationId xmlns:a16="http://schemas.microsoft.com/office/drawing/2014/main" id="{EE9FC1BC-BF44-58D5-0C77-9706582811BE}"/>
              </a:ext>
            </a:extLst>
          </p:cNvPr>
          <p:cNvSpPr/>
          <p:nvPr/>
        </p:nvSpPr>
        <p:spPr>
          <a:xfrm>
            <a:off x="893414" y="2656067"/>
            <a:ext cx="3695220" cy="1371716"/>
          </a:xfrm>
          <a:prstGeom prst="ellipse">
            <a:avLst/>
          </a:prstGeom>
          <a:solidFill>
            <a:sysClr val="window" lastClr="FFFFFF"/>
          </a:solidFill>
          <a:ln w="12700" cap="flat" cmpd="sng" algn="ctr">
            <a:solidFill>
              <a:srgbClr val="205D98"/>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F2E4C"/>
                </a:solidFill>
                <a:effectLst/>
                <a:uLnTx/>
                <a:uFillTx/>
                <a:latin typeface="Red Hat Text" panose="02010303040201060303" pitchFamily="2" charset="0"/>
                <a:ea typeface="Red Hat Text" panose="02010303040201060303" pitchFamily="2" charset="0"/>
                <a:cs typeface="Red Hat Text" panose="02010303040201060303" pitchFamily="2" charset="0"/>
              </a:rPr>
              <a:t>gem5’s CPU model simulates the system calls</a:t>
            </a:r>
          </a:p>
        </p:txBody>
      </p:sp>
      <p:cxnSp>
        <p:nvCxnSpPr>
          <p:cNvPr id="12" name="Straight Arrow Connector 11">
            <a:extLst>
              <a:ext uri="{FF2B5EF4-FFF2-40B4-BE49-F238E27FC236}">
                <a16:creationId xmlns:a16="http://schemas.microsoft.com/office/drawing/2014/main" id="{435D628F-2249-D89E-F79E-9476017D3C04}"/>
              </a:ext>
            </a:extLst>
          </p:cNvPr>
          <p:cNvCxnSpPr>
            <a:cxnSpLocks/>
          </p:cNvCxnSpPr>
          <p:nvPr/>
        </p:nvCxnSpPr>
        <p:spPr>
          <a:xfrm>
            <a:off x="4531354" y="3527221"/>
            <a:ext cx="2040190" cy="497506"/>
          </a:xfrm>
          <a:prstGeom prst="straightConnector1">
            <a:avLst/>
          </a:prstGeom>
          <a:noFill/>
          <a:ln w="25400" cap="flat" cmpd="sng" algn="ctr">
            <a:solidFill>
              <a:srgbClr val="205D98"/>
            </a:solidFill>
            <a:prstDash val="solid"/>
            <a:miter lim="800000"/>
            <a:tailEnd type="triangle"/>
          </a:ln>
          <a:effectLst/>
        </p:spPr>
      </p:cxnSp>
      <p:sp>
        <p:nvSpPr>
          <p:cNvPr id="13" name="Rounded Rectangle 25">
            <a:extLst>
              <a:ext uri="{FF2B5EF4-FFF2-40B4-BE49-F238E27FC236}">
                <a16:creationId xmlns:a16="http://schemas.microsoft.com/office/drawing/2014/main" id="{962AEAD7-A952-6C4A-77C5-3E424BABC8BA}"/>
              </a:ext>
            </a:extLst>
          </p:cNvPr>
          <p:cNvSpPr/>
          <p:nvPr/>
        </p:nvSpPr>
        <p:spPr>
          <a:xfrm>
            <a:off x="7926166" y="5020015"/>
            <a:ext cx="810441" cy="589935"/>
          </a:xfrm>
          <a:prstGeom prst="roundRect">
            <a:avLst/>
          </a:prstGeom>
          <a:solidFill>
            <a:srgbClr val="92D050"/>
          </a:solidFill>
          <a:ln w="12700" cap="flat" cmpd="sng" algn="ctr">
            <a:solidFill>
              <a:srgbClr val="205D98">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badi MT Std"/>
                <a:ea typeface="+mn-ea"/>
                <a:cs typeface="+mn-cs"/>
              </a:rPr>
              <a:t>KVM x86 CPU</a:t>
            </a:r>
            <a:endParaRPr kumimoji="0" lang="en-US" sz="1800" b="1" i="0" u="none" strike="noStrike" kern="0" cap="none" spc="0" normalizeH="0" baseline="0" noProof="0" dirty="0">
              <a:ln>
                <a:noFill/>
              </a:ln>
              <a:solidFill>
                <a:prstClr val="white"/>
              </a:solidFill>
              <a:effectLst/>
              <a:uLnTx/>
              <a:uFillTx/>
              <a:latin typeface="Abadi MT Std"/>
              <a:ea typeface="+mn-ea"/>
              <a:cs typeface="+mn-cs"/>
            </a:endParaRPr>
          </a:p>
        </p:txBody>
      </p:sp>
      <p:sp>
        <p:nvSpPr>
          <p:cNvPr id="14" name="TextBox 13">
            <a:extLst>
              <a:ext uri="{FF2B5EF4-FFF2-40B4-BE49-F238E27FC236}">
                <a16:creationId xmlns:a16="http://schemas.microsoft.com/office/drawing/2014/main" id="{8C18F7C1-63CD-C5EF-3CBF-8CEFEF4CD34C}"/>
              </a:ext>
            </a:extLst>
          </p:cNvPr>
          <p:cNvSpPr txBox="1"/>
          <p:nvPr/>
        </p:nvSpPr>
        <p:spPr>
          <a:xfrm>
            <a:off x="492505" y="2813905"/>
            <a:ext cx="11015082" cy="830997"/>
          </a:xfrm>
          <a:prstGeom prst="rect">
            <a:avLst/>
          </a:prstGeom>
          <a:noFill/>
        </p:spPr>
        <p:txBody>
          <a:bodyPr wrap="square" rtlCol="0">
            <a:spAutoFit/>
          </a:bodyPr>
          <a:lstStyle/>
          <a:p>
            <a:pPr algn="ctr" defTabSz="914400"/>
            <a:r>
              <a:rPr lang="en-US" sz="2400" b="1" dirty="0">
                <a:solidFill>
                  <a:srgbClr val="720534"/>
                </a:solidFill>
                <a:latin typeface="Red Hat Text" panose="02010303040201060303" pitchFamily="2" charset="0"/>
                <a:ea typeface="Red Hat Text" panose="02010303040201060303" pitchFamily="2" charset="0"/>
                <a:cs typeface="Red Hat Text" panose="02010303040201060303" pitchFamily="2" charset="0"/>
              </a:rPr>
              <a:t>ML Frameworks make it easy to build large scale applications, but very slow to simulate completely</a:t>
            </a:r>
          </a:p>
        </p:txBody>
      </p:sp>
      <p:sp>
        <p:nvSpPr>
          <p:cNvPr id="15" name="TextBox 14">
            <a:extLst>
              <a:ext uri="{FF2B5EF4-FFF2-40B4-BE49-F238E27FC236}">
                <a16:creationId xmlns:a16="http://schemas.microsoft.com/office/drawing/2014/main" id="{CD4D93BD-7F5B-FE55-6CD0-FDA63308DDC4}"/>
              </a:ext>
            </a:extLst>
          </p:cNvPr>
          <p:cNvSpPr txBox="1"/>
          <p:nvPr/>
        </p:nvSpPr>
        <p:spPr>
          <a:xfrm>
            <a:off x="492505" y="3796950"/>
            <a:ext cx="11015082" cy="461665"/>
          </a:xfrm>
          <a:prstGeom prst="rect">
            <a:avLst/>
          </a:prstGeom>
          <a:noFill/>
        </p:spPr>
        <p:txBody>
          <a:bodyPr wrap="square" rtlCol="0">
            <a:spAutoFit/>
          </a:bodyPr>
          <a:lstStyle/>
          <a:p>
            <a:pPr algn="ctr" defTabSz="914400"/>
            <a:r>
              <a:rPr lang="en-US" sz="2400" b="1" dirty="0">
                <a:solidFill>
                  <a:srgbClr val="720534"/>
                </a:solidFill>
                <a:latin typeface="Red Hat Text" panose="02010303040201060303" pitchFamily="2" charset="0"/>
                <a:ea typeface="Red Hat Text" panose="02010303040201060303" pitchFamily="2" charset="0"/>
                <a:cs typeface="Red Hat Text" panose="02010303040201060303" pitchFamily="2" charset="0"/>
              </a:rPr>
              <a:t>How do we make this tractable?</a:t>
            </a:r>
          </a:p>
        </p:txBody>
      </p:sp>
      <p:sp>
        <p:nvSpPr>
          <p:cNvPr id="16" name="TextBox 15">
            <a:extLst>
              <a:ext uri="{FF2B5EF4-FFF2-40B4-BE49-F238E27FC236}">
                <a16:creationId xmlns:a16="http://schemas.microsoft.com/office/drawing/2014/main" id="{EF17337E-2BFD-D1FA-EE73-72F9B00ABB5B}"/>
              </a:ext>
            </a:extLst>
          </p:cNvPr>
          <p:cNvSpPr txBox="1"/>
          <p:nvPr/>
        </p:nvSpPr>
        <p:spPr>
          <a:xfrm>
            <a:off x="38011" y="5468523"/>
            <a:ext cx="7384098" cy="461665"/>
          </a:xfrm>
          <a:prstGeom prst="rect">
            <a:avLst/>
          </a:prstGeom>
          <a:noFill/>
        </p:spPr>
        <p:txBody>
          <a:bodyPr wrap="square" rtlCol="0">
            <a:spAutoFit/>
          </a:bodyPr>
          <a:lstStyle/>
          <a:p>
            <a:pPr algn="ctr" defTabSz="914400"/>
            <a:r>
              <a:rPr lang="en-US" sz="2400" b="1" dirty="0">
                <a:solidFill>
                  <a:srgbClr val="0F2E4C"/>
                </a:solidFill>
                <a:latin typeface="Red Hat Text" panose="02010303040201060303" pitchFamily="2" charset="0"/>
                <a:ea typeface="Red Hat Text" panose="02010303040201060303" pitchFamily="2" charset="0"/>
                <a:cs typeface="Red Hat Text" panose="02010303040201060303" pitchFamily="2" charset="0"/>
              </a:rPr>
              <a:t>Can run MNIST, </a:t>
            </a:r>
            <a:r>
              <a:rPr lang="en-US" sz="2400" b="1" dirty="0" err="1">
                <a:solidFill>
                  <a:srgbClr val="0F2E4C"/>
                </a:solidFill>
                <a:latin typeface="Red Hat Text" panose="02010303040201060303" pitchFamily="2" charset="0"/>
                <a:ea typeface="Red Hat Text" panose="02010303040201060303" pitchFamily="2" charset="0"/>
                <a:cs typeface="Red Hat Text" panose="02010303040201060303" pitchFamily="2" charset="0"/>
              </a:rPr>
              <a:t>nanoGPT</a:t>
            </a:r>
            <a:r>
              <a:rPr lang="en-US" sz="2400" b="1" dirty="0">
                <a:solidFill>
                  <a:srgbClr val="0F2E4C"/>
                </a:solidFill>
                <a:latin typeface="Red Hat Text" panose="02010303040201060303" pitchFamily="2" charset="0"/>
                <a:ea typeface="Red Hat Text" panose="02010303040201060303" pitchFamily="2" charset="0"/>
                <a:cs typeface="Red Hat Text" panose="02010303040201060303" pitchFamily="2" charset="0"/>
              </a:rPr>
              <a:t>, etc. layers in public gem5!</a:t>
            </a:r>
          </a:p>
        </p:txBody>
      </p:sp>
      <p:sp>
        <p:nvSpPr>
          <p:cNvPr id="17" name="Slide Number Placeholder 29">
            <a:extLst>
              <a:ext uri="{FF2B5EF4-FFF2-40B4-BE49-F238E27FC236}">
                <a16:creationId xmlns:a16="http://schemas.microsoft.com/office/drawing/2014/main" id="{60C54E04-6B7E-7EC1-3F79-6E51556484B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64</a:t>
            </a:fld>
            <a:endParaRPr lang="en-US" dirty="0"/>
          </a:p>
        </p:txBody>
      </p:sp>
    </p:spTree>
    <p:extLst>
      <p:ext uri="{BB962C8B-B14F-4D97-AF65-F5344CB8AC3E}">
        <p14:creationId xmlns:p14="http://schemas.microsoft.com/office/powerpoint/2010/main" val="256835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mph" presetSubtype="0" nodeType="clickEffect">
                                  <p:stCondLst>
                                    <p:cond delay="0"/>
                                  </p:stCondLst>
                                  <p:childTnLst>
                                    <p:set>
                                      <p:cBhvr>
                                        <p:cTn id="16" dur="indefinite"/>
                                        <p:tgtEl>
                                          <p:spTgt spid="4"/>
                                        </p:tgtEl>
                                        <p:attrNameLst>
                                          <p:attrName>style.opacity</p:attrName>
                                        </p:attrNameLst>
                                      </p:cBhvr>
                                      <p:to>
                                        <p:strVal val="0.1"/>
                                      </p:to>
                                    </p:set>
                                    <p:animEffect filter="image" prLst="opacity: 0.1">
                                      <p:cBhvr rctx="IE">
                                        <p:cTn id="17" dur="indefinite"/>
                                        <p:tgtEl>
                                          <p:spTgt spid="4"/>
                                        </p:tgtEl>
                                      </p:cBhvr>
                                    </p:animEffect>
                                  </p:childTnLst>
                                </p:cTn>
                              </p:par>
                              <p:par>
                                <p:cTn id="18" presetID="9" presetClass="emph" presetSubtype="0" grpId="0" nodeType="withEffect">
                                  <p:stCondLst>
                                    <p:cond delay="0"/>
                                  </p:stCondLst>
                                  <p:childTnLst>
                                    <p:set>
                                      <p:cBhvr>
                                        <p:cTn id="19" dur="indefinite"/>
                                        <p:tgtEl>
                                          <p:spTgt spid="5"/>
                                        </p:tgtEl>
                                        <p:attrNameLst>
                                          <p:attrName>style.opacity</p:attrName>
                                        </p:attrNameLst>
                                      </p:cBhvr>
                                      <p:to>
                                        <p:strVal val="0.1"/>
                                      </p:to>
                                    </p:set>
                                    <p:animEffect filter="image" prLst="opacity: 0.1">
                                      <p:cBhvr rctx="IE">
                                        <p:cTn id="20" dur="indefinite"/>
                                        <p:tgtEl>
                                          <p:spTgt spid="5"/>
                                        </p:tgtEl>
                                      </p:cBhvr>
                                    </p:animEffect>
                                  </p:childTnLst>
                                </p:cTn>
                              </p:par>
                              <p:par>
                                <p:cTn id="21" presetID="9" presetClass="emph" presetSubtype="0" grpId="0" nodeType="withEffect">
                                  <p:stCondLst>
                                    <p:cond delay="0"/>
                                  </p:stCondLst>
                                  <p:childTnLst>
                                    <p:set>
                                      <p:cBhvr>
                                        <p:cTn id="22" dur="indefinite"/>
                                        <p:tgtEl>
                                          <p:spTgt spid="6"/>
                                        </p:tgtEl>
                                        <p:attrNameLst>
                                          <p:attrName>style.opacity</p:attrName>
                                        </p:attrNameLst>
                                      </p:cBhvr>
                                      <p:to>
                                        <p:strVal val="0.1"/>
                                      </p:to>
                                    </p:set>
                                    <p:animEffect filter="image" prLst="opacity: 0.1">
                                      <p:cBhvr rctx="IE">
                                        <p:cTn id="23" dur="indefinite"/>
                                        <p:tgtEl>
                                          <p:spTgt spid="6"/>
                                        </p:tgtEl>
                                      </p:cBhvr>
                                    </p:animEffect>
                                  </p:childTnLst>
                                </p:cTn>
                              </p:par>
                              <p:par>
                                <p:cTn id="24" presetID="9" presetClass="emph" presetSubtype="0" nodeType="withEffect">
                                  <p:stCondLst>
                                    <p:cond delay="0"/>
                                  </p:stCondLst>
                                  <p:childTnLst>
                                    <p:set>
                                      <p:cBhvr>
                                        <p:cTn id="25" dur="indefinite"/>
                                        <p:tgtEl>
                                          <p:spTgt spid="7"/>
                                        </p:tgtEl>
                                        <p:attrNameLst>
                                          <p:attrName>style.opacity</p:attrName>
                                        </p:attrNameLst>
                                      </p:cBhvr>
                                      <p:to>
                                        <p:strVal val="0.1"/>
                                      </p:to>
                                    </p:set>
                                    <p:animEffect filter="image" prLst="opacity: 0.1">
                                      <p:cBhvr rctx="IE">
                                        <p:cTn id="26" dur="indefinite"/>
                                        <p:tgtEl>
                                          <p:spTgt spid="7"/>
                                        </p:tgtEl>
                                      </p:cBhvr>
                                    </p:animEffect>
                                  </p:childTnLst>
                                </p:cTn>
                              </p:par>
                              <p:par>
                                <p:cTn id="27" presetID="9" presetClass="emph" presetSubtype="0" grpId="0" nodeType="withEffect">
                                  <p:stCondLst>
                                    <p:cond delay="0"/>
                                  </p:stCondLst>
                                  <p:childTnLst>
                                    <p:set>
                                      <p:cBhvr>
                                        <p:cTn id="28" dur="indefinite"/>
                                        <p:tgtEl>
                                          <p:spTgt spid="8"/>
                                        </p:tgtEl>
                                        <p:attrNameLst>
                                          <p:attrName>style.opacity</p:attrName>
                                        </p:attrNameLst>
                                      </p:cBhvr>
                                      <p:to>
                                        <p:strVal val="0.1"/>
                                      </p:to>
                                    </p:set>
                                    <p:animEffect filter="image" prLst="opacity: 0.1">
                                      <p:cBhvr rctx="IE">
                                        <p:cTn id="29" dur="indefinite"/>
                                        <p:tgtEl>
                                          <p:spTgt spid="8"/>
                                        </p:tgtEl>
                                      </p:cBhvr>
                                    </p:animEffect>
                                  </p:childTnLst>
                                </p:cTn>
                              </p:par>
                              <p:par>
                                <p:cTn id="30" presetID="9" presetClass="emph" presetSubtype="0" grpId="0" nodeType="withEffect">
                                  <p:stCondLst>
                                    <p:cond delay="0"/>
                                  </p:stCondLst>
                                  <p:childTnLst>
                                    <p:set>
                                      <p:cBhvr>
                                        <p:cTn id="31" dur="indefinite"/>
                                        <p:tgtEl>
                                          <p:spTgt spid="9"/>
                                        </p:tgtEl>
                                        <p:attrNameLst>
                                          <p:attrName>style.opacity</p:attrName>
                                        </p:attrNameLst>
                                      </p:cBhvr>
                                      <p:to>
                                        <p:strVal val="0.1"/>
                                      </p:to>
                                    </p:set>
                                    <p:animEffect filter="image" prLst="opacity: 0.1">
                                      <p:cBhvr rctx="IE">
                                        <p:cTn id="32" dur="indefinite"/>
                                        <p:tgtEl>
                                          <p:spTgt spid="9"/>
                                        </p:tgtEl>
                                      </p:cBhvr>
                                    </p:animEffect>
                                  </p:childTnLst>
                                </p:cTn>
                              </p:par>
                              <p:par>
                                <p:cTn id="33" presetID="9" presetClass="emph" presetSubtype="0" grpId="0" nodeType="withEffect">
                                  <p:stCondLst>
                                    <p:cond delay="0"/>
                                  </p:stCondLst>
                                  <p:childTnLst>
                                    <p:set>
                                      <p:cBhvr>
                                        <p:cTn id="34" dur="indefinite"/>
                                        <p:tgtEl>
                                          <p:spTgt spid="10"/>
                                        </p:tgtEl>
                                        <p:attrNameLst>
                                          <p:attrName>style.opacity</p:attrName>
                                        </p:attrNameLst>
                                      </p:cBhvr>
                                      <p:to>
                                        <p:strVal val="0.1"/>
                                      </p:to>
                                    </p:set>
                                    <p:animEffect filter="image" prLst="opacity: 0.1">
                                      <p:cBhvr rctx="IE">
                                        <p:cTn id="35" dur="indefinite"/>
                                        <p:tgtEl>
                                          <p:spTgt spid="10"/>
                                        </p:tgtEl>
                                      </p:cBhvr>
                                    </p:animEffect>
                                  </p:childTnLst>
                                </p:cTn>
                              </p:par>
                              <p:par>
                                <p:cTn id="36" presetID="9" presetClass="emph" presetSubtype="0" grpId="1" nodeType="withEffect">
                                  <p:stCondLst>
                                    <p:cond delay="0"/>
                                  </p:stCondLst>
                                  <p:childTnLst>
                                    <p:set>
                                      <p:cBhvr>
                                        <p:cTn id="37" dur="indefinite"/>
                                        <p:tgtEl>
                                          <p:spTgt spid="11"/>
                                        </p:tgtEl>
                                        <p:attrNameLst>
                                          <p:attrName>style.opacity</p:attrName>
                                        </p:attrNameLst>
                                      </p:cBhvr>
                                      <p:to>
                                        <p:strVal val="0.1"/>
                                      </p:to>
                                    </p:set>
                                    <p:animEffect filter="image" prLst="opacity: 0.1">
                                      <p:cBhvr rctx="IE">
                                        <p:cTn id="38" dur="indefinite"/>
                                        <p:tgtEl>
                                          <p:spTgt spid="11"/>
                                        </p:tgtEl>
                                      </p:cBhvr>
                                    </p:animEffect>
                                  </p:childTnLst>
                                </p:cTn>
                              </p:par>
                              <p:par>
                                <p:cTn id="39" presetID="9" presetClass="emph" presetSubtype="0" nodeType="withEffect">
                                  <p:stCondLst>
                                    <p:cond delay="0"/>
                                  </p:stCondLst>
                                  <p:childTnLst>
                                    <p:set>
                                      <p:cBhvr>
                                        <p:cTn id="40" dur="indefinite"/>
                                        <p:tgtEl>
                                          <p:spTgt spid="12"/>
                                        </p:tgtEl>
                                        <p:attrNameLst>
                                          <p:attrName>style.opacity</p:attrName>
                                        </p:attrNameLst>
                                      </p:cBhvr>
                                      <p:to>
                                        <p:strVal val="0.1"/>
                                      </p:to>
                                    </p:set>
                                    <p:animEffect filter="image" prLst="opacity: 0.1">
                                      <p:cBhvr rctx="IE">
                                        <p:cTn id="41" dur="indefinite"/>
                                        <p:tgtEl>
                                          <p:spTgt spid="12"/>
                                        </p:tgtEl>
                                      </p:cBhvr>
                                    </p:animEffect>
                                  </p:childTnLst>
                                </p:cTn>
                              </p:par>
                              <p:par>
                                <p:cTn id="42" presetID="9" presetClass="emph" presetSubtype="0" grpId="0" nodeType="withEffect">
                                  <p:stCondLst>
                                    <p:cond delay="0"/>
                                  </p:stCondLst>
                                  <p:childTnLst>
                                    <p:set>
                                      <p:cBhvr>
                                        <p:cTn id="43" dur="indefinite"/>
                                        <p:tgtEl>
                                          <p:spTgt spid="13"/>
                                        </p:tgtEl>
                                        <p:attrNameLst>
                                          <p:attrName>style.opacity</p:attrName>
                                        </p:attrNameLst>
                                      </p:cBhvr>
                                      <p:to>
                                        <p:strVal val="0.1"/>
                                      </p:to>
                                    </p:set>
                                    <p:animEffect filter="image" prLst="opacity: 0.1">
                                      <p:cBhvr rctx="IE">
                                        <p:cTn id="44" dur="indefinite"/>
                                        <p:tgtEl>
                                          <p:spTgt spid="13"/>
                                        </p:tgtEl>
                                      </p:cBhvr>
                                    </p:animEffect>
                                  </p:childTnLst>
                                </p:cTn>
                              </p:par>
                              <p:par>
                                <p:cTn id="45" presetID="9" presetClass="emph" presetSubtype="0" grpId="1" nodeType="withEffect">
                                  <p:stCondLst>
                                    <p:cond delay="0"/>
                                  </p:stCondLst>
                                  <p:childTnLst>
                                    <p:set>
                                      <p:cBhvr>
                                        <p:cTn id="46" dur="indefinite"/>
                                        <p:tgtEl>
                                          <p:spTgt spid="16"/>
                                        </p:tgtEl>
                                        <p:attrNameLst>
                                          <p:attrName>style.opacity</p:attrName>
                                        </p:attrNameLst>
                                      </p:cBhvr>
                                      <p:to>
                                        <p:strVal val="0.1"/>
                                      </p:to>
                                    </p:set>
                                    <p:animEffect filter="image" prLst="opacity: 0.1">
                                      <p:cBhvr rctx="IE">
                                        <p:cTn id="47" dur="indefinite"/>
                                        <p:tgtEl>
                                          <p:spTgt spid="16"/>
                                        </p:tgtEl>
                                      </p:cBhvr>
                                    </p:animEffect>
                                  </p:childTnLst>
                                </p:cTn>
                              </p:par>
                              <p:par>
                                <p:cTn id="48" presetID="1"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0" grpId="0" animBg="1"/>
      <p:bldP spid="11" grpId="0" animBg="1"/>
      <p:bldP spid="11" grpId="1" animBg="1"/>
      <p:bldP spid="13" grpId="0" animBg="1"/>
      <p:bldP spid="14" grpId="0"/>
      <p:bldP spid="15" grpId="0"/>
      <p:bldP spid="16" grpId="0"/>
      <p:bldP spid="16" grpId="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D9AFA-3903-41B6-068D-7B35AD1BBB70}"/>
              </a:ext>
            </a:extLst>
          </p:cNvPr>
          <p:cNvSpPr>
            <a:spLocks noGrp="1"/>
          </p:cNvSpPr>
          <p:nvPr>
            <p:ph type="title"/>
          </p:nvPr>
        </p:nvSpPr>
        <p:spPr>
          <a:xfrm>
            <a:off x="609600" y="107898"/>
            <a:ext cx="11430000" cy="1143000"/>
          </a:xfrm>
        </p:spPr>
        <p:txBody>
          <a:bodyPr/>
          <a:lstStyle/>
          <a:p>
            <a:r>
              <a:rPr lang="en-US" sz="3600" dirty="0"/>
              <a:t>How Can We </a:t>
            </a:r>
            <a:r>
              <a:rPr lang="en-US" sz="3600" b="1" u="sng" dirty="0" err="1"/>
              <a:t>Scalably</a:t>
            </a:r>
            <a:r>
              <a:rPr lang="en-US" sz="3600" dirty="0"/>
              <a:t> Run Large-Scale Apps in gem5?</a:t>
            </a:r>
          </a:p>
        </p:txBody>
      </p:sp>
      <p:sp>
        <p:nvSpPr>
          <p:cNvPr id="3" name="Content Placeholder 2">
            <a:extLst>
              <a:ext uri="{FF2B5EF4-FFF2-40B4-BE49-F238E27FC236}">
                <a16:creationId xmlns:a16="http://schemas.microsoft.com/office/drawing/2014/main" id="{F008B635-2DB9-40DB-2FB5-6B1AD37FCAEF}"/>
              </a:ext>
            </a:extLst>
          </p:cNvPr>
          <p:cNvSpPr>
            <a:spLocks noGrp="1"/>
          </p:cNvSpPr>
          <p:nvPr>
            <p:ph idx="1"/>
          </p:nvPr>
        </p:nvSpPr>
        <p:spPr>
          <a:xfrm>
            <a:off x="304800" y="1250898"/>
            <a:ext cx="11734800" cy="4329165"/>
          </a:xfrm>
        </p:spPr>
        <p:txBody>
          <a:bodyPr/>
          <a:lstStyle/>
          <a:p>
            <a:pPr marL="457200" indent="-457200">
              <a:buFont typeface="Arial" panose="020B0604020202020204" pitchFamily="34" charset="0"/>
              <a:buChar char="•"/>
            </a:pPr>
            <a:r>
              <a:rPr lang="en-US" dirty="0"/>
              <a:t>Holistic solution: </a:t>
            </a:r>
            <a:r>
              <a:rPr lang="en-US" dirty="0" err="1"/>
              <a:t>scalably</a:t>
            </a:r>
            <a:r>
              <a:rPr lang="en-US" dirty="0"/>
              <a:t> runs modern frameworks in gem5:</a:t>
            </a:r>
          </a:p>
          <a:p>
            <a:pPr marL="857250" lvl="1" indent="-457200">
              <a:buFont typeface="Arial" panose="020B0604020202020204" pitchFamily="34" charset="0"/>
              <a:buChar char="•"/>
            </a:pPr>
            <a:r>
              <a:rPr lang="en-US" dirty="0"/>
              <a:t>Key components: [Ramadas et al. OSCAR’24, TECHCON‘24]</a:t>
            </a:r>
          </a:p>
        </p:txBody>
      </p:sp>
      <p:graphicFrame>
        <p:nvGraphicFramePr>
          <p:cNvPr id="12" name="Diagram 11">
            <a:extLst>
              <a:ext uri="{FF2B5EF4-FFF2-40B4-BE49-F238E27FC236}">
                <a16:creationId xmlns:a16="http://schemas.microsoft.com/office/drawing/2014/main" id="{40F57421-F21F-788E-D990-021523A839C6}"/>
              </a:ext>
            </a:extLst>
          </p:cNvPr>
          <p:cNvGraphicFramePr/>
          <p:nvPr>
            <p:extLst>
              <p:ext uri="{D42A27DB-BD31-4B8C-83A1-F6EECF244321}">
                <p14:modId xmlns:p14="http://schemas.microsoft.com/office/powerpoint/2010/main" val="697226787"/>
              </p:ext>
            </p:extLst>
          </p:nvPr>
        </p:nvGraphicFramePr>
        <p:xfrm>
          <a:off x="495300" y="2636286"/>
          <a:ext cx="10668000" cy="2851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ectangle 106">
            <a:extLst>
              <a:ext uri="{FF2B5EF4-FFF2-40B4-BE49-F238E27FC236}">
                <a16:creationId xmlns:a16="http://schemas.microsoft.com/office/drawing/2014/main" id="{D8EF9C7F-A50C-76DF-56D4-30B2368BDFC7}"/>
              </a:ext>
            </a:extLst>
          </p:cNvPr>
          <p:cNvSpPr>
            <a:spLocks noChangeArrowheads="1"/>
          </p:cNvSpPr>
          <p:nvPr/>
        </p:nvSpPr>
        <p:spPr bwMode="auto">
          <a:xfrm>
            <a:off x="179333" y="5803855"/>
            <a:ext cx="11299934" cy="479392"/>
          </a:xfrm>
          <a:prstGeom prst="rect">
            <a:avLst/>
          </a:prstGeom>
          <a:noFill/>
          <a:ln w="9525">
            <a:noFill/>
            <a:miter lim="800000"/>
            <a:headEnd/>
            <a:tailEnd/>
          </a:ln>
          <a:effectLst/>
        </p:spPr>
        <p:txBody>
          <a:bodyPr lIns="76186" tIns="38093" rIns="76186" bIns="38093"/>
          <a:lstStyle/>
          <a:p>
            <a:pPr algn="ctr" eaLnBrk="1" fontAlgn="auto" hangingPunct="1">
              <a:spcBef>
                <a:spcPts val="0"/>
              </a:spcBef>
              <a:spcAft>
                <a:spcPts val="0"/>
              </a:spcAft>
            </a:pPr>
            <a:r>
              <a:rPr lang="en-US" sz="2800" b="1" dirty="0">
                <a:solidFill>
                  <a:srgbClr val="D67F00"/>
                </a:solidFill>
                <a:latin typeface="Red Hat Text" panose="02010303040201060303" pitchFamily="2" charset="0"/>
                <a:ea typeface="Red Hat Text" panose="02010303040201060303" pitchFamily="2" charset="0"/>
                <a:cs typeface="Red Hat Text" panose="02010303040201060303" pitchFamily="2" charset="0"/>
              </a:rPr>
              <a:t>Preliminary Results: Only 1.58x - 3x slower than bare metal</a:t>
            </a:r>
            <a:endParaRPr lang="en-US" sz="3200" b="1" dirty="0">
              <a:solidFill>
                <a:srgbClr val="D67F00"/>
              </a:solidFill>
              <a:latin typeface="Red Hat Text" panose="02010303040201060303" pitchFamily="2" charset="0"/>
              <a:ea typeface="Red Hat Text" panose="02010303040201060303" pitchFamily="2" charset="0"/>
              <a:cs typeface="Red Hat Text" panose="02010303040201060303" pitchFamily="2" charset="0"/>
            </a:endParaRPr>
          </a:p>
        </p:txBody>
      </p:sp>
      <p:sp>
        <p:nvSpPr>
          <p:cNvPr id="14" name="Rounded Rectangle 9">
            <a:extLst>
              <a:ext uri="{FF2B5EF4-FFF2-40B4-BE49-F238E27FC236}">
                <a16:creationId xmlns:a16="http://schemas.microsoft.com/office/drawing/2014/main" id="{3A2579DE-AB9D-3DF9-4021-204A3D24FE4A}"/>
              </a:ext>
            </a:extLst>
          </p:cNvPr>
          <p:cNvSpPr/>
          <p:nvPr/>
        </p:nvSpPr>
        <p:spPr>
          <a:xfrm>
            <a:off x="4792640" y="2757948"/>
            <a:ext cx="4159631" cy="2851121"/>
          </a:xfrm>
          <a:prstGeom prst="roundRect">
            <a:avLst/>
          </a:prstGeom>
          <a:noFill/>
          <a:ln w="25400">
            <a:solidFill>
              <a:srgbClr val="C5050C"/>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C5050C"/>
              </a:solidFill>
              <a:effectLst/>
              <a:uLnTx/>
              <a:uFillTx/>
              <a:latin typeface="Calibri" panose="020F0502020204030204"/>
              <a:ea typeface="+mn-ea"/>
              <a:cs typeface="+mn-cs"/>
            </a:endParaRPr>
          </a:p>
        </p:txBody>
      </p:sp>
      <p:sp>
        <p:nvSpPr>
          <p:cNvPr id="15" name="Rounded Rectangle 10">
            <a:extLst>
              <a:ext uri="{FF2B5EF4-FFF2-40B4-BE49-F238E27FC236}">
                <a16:creationId xmlns:a16="http://schemas.microsoft.com/office/drawing/2014/main" id="{85B658FE-1D52-0389-4060-992EA7B19FE8}"/>
              </a:ext>
            </a:extLst>
          </p:cNvPr>
          <p:cNvSpPr/>
          <p:nvPr/>
        </p:nvSpPr>
        <p:spPr>
          <a:xfrm>
            <a:off x="526604" y="2795119"/>
            <a:ext cx="4159631" cy="2851122"/>
          </a:xfrm>
          <a:prstGeom prst="roundRect">
            <a:avLst/>
          </a:prstGeom>
          <a:noFill/>
          <a:ln w="25400">
            <a:solidFill>
              <a:srgbClr val="C5050C"/>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C5050C"/>
              </a:solidFill>
              <a:effectLst/>
              <a:uLnTx/>
              <a:uFillTx/>
              <a:latin typeface="Calibri" panose="020F0502020204030204"/>
              <a:ea typeface="+mn-ea"/>
              <a:cs typeface="+mn-cs"/>
            </a:endParaRPr>
          </a:p>
        </p:txBody>
      </p:sp>
      <p:sp>
        <p:nvSpPr>
          <p:cNvPr id="16" name="Rounded Rectangle 13">
            <a:extLst>
              <a:ext uri="{FF2B5EF4-FFF2-40B4-BE49-F238E27FC236}">
                <a16:creationId xmlns:a16="http://schemas.microsoft.com/office/drawing/2014/main" id="{612F227F-07C2-F8FB-1AF2-416654A81412}"/>
              </a:ext>
            </a:extLst>
          </p:cNvPr>
          <p:cNvSpPr/>
          <p:nvPr/>
        </p:nvSpPr>
        <p:spPr>
          <a:xfrm>
            <a:off x="9056419" y="2745929"/>
            <a:ext cx="2154294" cy="2863139"/>
          </a:xfrm>
          <a:prstGeom prst="roundRect">
            <a:avLst/>
          </a:prstGeom>
          <a:noFill/>
          <a:ln w="25400">
            <a:solidFill>
              <a:srgbClr val="C5050C"/>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C5050C"/>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6B6C914F-5564-B055-DF10-7D7A93E35ABD}"/>
              </a:ext>
            </a:extLst>
          </p:cNvPr>
          <p:cNvSpPr txBox="1"/>
          <p:nvPr/>
        </p:nvSpPr>
        <p:spPr>
          <a:xfrm>
            <a:off x="677799" y="4901182"/>
            <a:ext cx="3857240" cy="400110"/>
          </a:xfrm>
          <a:prstGeom prst="rect">
            <a:avLst/>
          </a:prstGeom>
          <a:noFill/>
        </p:spPr>
        <p:txBody>
          <a:bodyPr wrap="square" rtlCol="0">
            <a:spAutoFit/>
          </a:bodyPr>
          <a:lstStyle/>
          <a:p>
            <a:pPr algn="ctr" eaLnBrk="1" fontAlgn="auto" hangingPunct="1">
              <a:spcBef>
                <a:spcPts val="0"/>
              </a:spcBef>
              <a:spcAft>
                <a:spcPts val="0"/>
              </a:spcAft>
            </a:pPr>
            <a:r>
              <a:rPr lang="en-US" sz="2000" b="1" dirty="0">
                <a:solidFill>
                  <a:srgbClr val="C5050C"/>
                </a:solidFill>
                <a:latin typeface="Calibri" panose="020F0502020204030204"/>
                <a:cs typeface="+mn-cs"/>
              </a:rPr>
              <a:t>Large-Scale App Support</a:t>
            </a:r>
          </a:p>
        </p:txBody>
      </p:sp>
      <p:sp>
        <p:nvSpPr>
          <p:cNvPr id="18" name="TextBox 17">
            <a:extLst>
              <a:ext uri="{FF2B5EF4-FFF2-40B4-BE49-F238E27FC236}">
                <a16:creationId xmlns:a16="http://schemas.microsoft.com/office/drawing/2014/main" id="{7BF6EE7E-4B88-F949-EF4F-C5AFD4F80EBF}"/>
              </a:ext>
            </a:extLst>
          </p:cNvPr>
          <p:cNvSpPr txBox="1"/>
          <p:nvPr/>
        </p:nvSpPr>
        <p:spPr>
          <a:xfrm>
            <a:off x="4973331" y="5072699"/>
            <a:ext cx="3857240" cy="400110"/>
          </a:xfrm>
          <a:prstGeom prst="rect">
            <a:avLst/>
          </a:prstGeom>
          <a:noFill/>
        </p:spPr>
        <p:txBody>
          <a:bodyPr wrap="square" rtlCol="0">
            <a:spAutoFit/>
          </a:bodyPr>
          <a:lstStyle/>
          <a:p>
            <a:pPr algn="ctr" eaLnBrk="1" fontAlgn="auto" hangingPunct="1">
              <a:spcBef>
                <a:spcPts val="0"/>
              </a:spcBef>
              <a:spcAft>
                <a:spcPts val="0"/>
              </a:spcAft>
            </a:pPr>
            <a:r>
              <a:rPr lang="en-US" sz="2000" b="1" dirty="0">
                <a:solidFill>
                  <a:srgbClr val="C5050C"/>
                </a:solidFill>
                <a:latin typeface="Calibri" panose="020F0502020204030204"/>
                <a:cs typeface="+mn-cs"/>
              </a:rPr>
              <a:t>Scalable Simulations</a:t>
            </a:r>
          </a:p>
        </p:txBody>
      </p:sp>
      <p:sp>
        <p:nvSpPr>
          <p:cNvPr id="19" name="TextBox 18">
            <a:extLst>
              <a:ext uri="{FF2B5EF4-FFF2-40B4-BE49-F238E27FC236}">
                <a16:creationId xmlns:a16="http://schemas.microsoft.com/office/drawing/2014/main" id="{28561B6F-759C-7DDC-F9FF-3F4304B563AF}"/>
              </a:ext>
            </a:extLst>
          </p:cNvPr>
          <p:cNvSpPr txBox="1"/>
          <p:nvPr/>
        </p:nvSpPr>
        <p:spPr>
          <a:xfrm>
            <a:off x="9132962" y="5073856"/>
            <a:ext cx="2030338" cy="400110"/>
          </a:xfrm>
          <a:prstGeom prst="rect">
            <a:avLst/>
          </a:prstGeom>
          <a:noFill/>
        </p:spPr>
        <p:txBody>
          <a:bodyPr wrap="square" rtlCol="0">
            <a:spAutoFit/>
          </a:bodyPr>
          <a:lstStyle/>
          <a:p>
            <a:pPr algn="ctr" eaLnBrk="1" fontAlgn="auto" hangingPunct="1">
              <a:spcBef>
                <a:spcPts val="0"/>
              </a:spcBef>
              <a:spcAft>
                <a:spcPts val="0"/>
              </a:spcAft>
            </a:pPr>
            <a:r>
              <a:rPr lang="en-US" sz="2000" b="1" dirty="0">
                <a:solidFill>
                  <a:srgbClr val="C5050C"/>
                </a:solidFill>
                <a:latin typeface="Calibri" panose="020F0502020204030204"/>
                <a:cs typeface="+mn-cs"/>
              </a:rPr>
              <a:t>Universality</a:t>
            </a:r>
          </a:p>
        </p:txBody>
      </p:sp>
      <p:sp>
        <p:nvSpPr>
          <p:cNvPr id="20" name="Slide Number Placeholder 29">
            <a:extLst>
              <a:ext uri="{FF2B5EF4-FFF2-40B4-BE49-F238E27FC236}">
                <a16:creationId xmlns:a16="http://schemas.microsoft.com/office/drawing/2014/main" id="{7C08A50E-0000-6771-7C93-E606768EC15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65</a:t>
            </a:fld>
            <a:endParaRPr lang="en-US" dirty="0"/>
          </a:p>
        </p:txBody>
      </p:sp>
    </p:spTree>
    <p:extLst>
      <p:ext uri="{BB962C8B-B14F-4D97-AF65-F5344CB8AC3E}">
        <p14:creationId xmlns:p14="http://schemas.microsoft.com/office/powerpoint/2010/main" val="50542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P spid="16" grpId="0" animBg="1"/>
      <p:bldP spid="17" grpId="0"/>
      <p:bldP spid="18" grpId="0"/>
      <p:bldP spid="19"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FBD61-9A41-A87E-228C-09D593C3642E}"/>
              </a:ext>
            </a:extLst>
          </p:cNvPr>
          <p:cNvSpPr>
            <a:spLocks noGrp="1"/>
          </p:cNvSpPr>
          <p:nvPr>
            <p:ph type="title"/>
          </p:nvPr>
        </p:nvSpPr>
        <p:spPr/>
        <p:txBody>
          <a:bodyPr/>
          <a:lstStyle/>
          <a:p>
            <a:r>
              <a:rPr lang="en-US" dirty="0"/>
              <a:t>Our Vision to Run Large-Scale Workloads</a:t>
            </a:r>
          </a:p>
        </p:txBody>
      </p:sp>
      <p:sp>
        <p:nvSpPr>
          <p:cNvPr id="3" name="Content Placeholder 2">
            <a:extLst>
              <a:ext uri="{FF2B5EF4-FFF2-40B4-BE49-F238E27FC236}">
                <a16:creationId xmlns:a16="http://schemas.microsoft.com/office/drawing/2014/main" id="{AF7B5854-FAE3-E1BB-9ECE-271A042A36A8}"/>
              </a:ext>
            </a:extLst>
          </p:cNvPr>
          <p:cNvSpPr>
            <a:spLocks noGrp="1"/>
          </p:cNvSpPr>
          <p:nvPr>
            <p:ph idx="1"/>
          </p:nvPr>
        </p:nvSpPr>
        <p:spPr>
          <a:xfrm>
            <a:off x="609600" y="1250898"/>
            <a:ext cx="10971213" cy="4997502"/>
          </a:xfrm>
        </p:spPr>
        <p:txBody>
          <a:bodyPr/>
          <a:lstStyle/>
          <a:p>
            <a:pPr marL="457200" indent="-457200">
              <a:buFont typeface="Arial" panose="020B0604020202020204" pitchFamily="34" charset="0"/>
              <a:buChar char="•"/>
            </a:pPr>
            <a:r>
              <a:rPr lang="en-US" sz="2800" dirty="0"/>
              <a:t>Not all application phases require high fidelity</a:t>
            </a:r>
          </a:p>
          <a:p>
            <a:pPr marL="857250" lvl="1" indent="-457200">
              <a:buFont typeface="Arial" panose="020B0604020202020204" pitchFamily="34" charset="0"/>
              <a:buChar char="•"/>
            </a:pPr>
            <a:r>
              <a:rPr lang="en-US" sz="2400" dirty="0"/>
              <a:t>Some functions/code blocks are “more important” to its behavior</a:t>
            </a:r>
          </a:p>
          <a:p>
            <a:pPr marL="457200" indent="-457200">
              <a:buFont typeface="Arial" panose="020B0604020202020204" pitchFamily="34" charset="0"/>
              <a:buChar char="•"/>
            </a:pPr>
            <a:r>
              <a:rPr lang="en-US" sz="2800" b="1" dirty="0"/>
              <a:t>Key Insight 1</a:t>
            </a:r>
            <a:r>
              <a:rPr lang="en-US" sz="2800" dirty="0"/>
              <a:t>: Some app regions can use lower fidelity models</a:t>
            </a:r>
          </a:p>
          <a:p>
            <a:pPr marL="857250" lvl="1" indent="-457200">
              <a:buFont typeface="Arial" panose="020B0604020202020204" pitchFamily="34" charset="0"/>
              <a:buChar char="•"/>
            </a:pPr>
            <a:r>
              <a:rPr lang="en-US" sz="2400" dirty="0"/>
              <a:t>Can leverage KVM CPU to fast-forward through these regions</a:t>
            </a:r>
          </a:p>
          <a:p>
            <a:pPr marL="857250" lvl="1" indent="-457200">
              <a:buFont typeface="Arial" panose="020B0604020202020204" pitchFamily="34" charset="0"/>
              <a:buChar char="•"/>
            </a:pPr>
            <a:r>
              <a:rPr lang="en-US" sz="2400" b="1" dirty="0"/>
              <a:t>Mixed Fidelity Simulation</a:t>
            </a:r>
            <a:r>
              <a:rPr lang="en-US" sz="2400" dirty="0"/>
              <a:t>: only simulate ROIs with high fidelity models</a:t>
            </a:r>
          </a:p>
          <a:p>
            <a:pPr marL="457200" indent="-457200">
              <a:buFont typeface="Arial" panose="020B0604020202020204" pitchFamily="34" charset="0"/>
              <a:buChar char="•"/>
            </a:pPr>
            <a:r>
              <a:rPr lang="en-US" sz="2800" b="1" dirty="0"/>
              <a:t>Key Insight 2</a:t>
            </a:r>
            <a:r>
              <a:rPr lang="en-US" sz="2800" dirty="0"/>
              <a:t>: Some app phases simulate same data/code many times</a:t>
            </a:r>
          </a:p>
          <a:p>
            <a:pPr marL="857250" lvl="1" indent="-457200">
              <a:buFont typeface="Arial" panose="020B0604020202020204" pitchFamily="34" charset="0"/>
              <a:buChar char="•"/>
            </a:pPr>
            <a:r>
              <a:rPr lang="en-US" sz="2400" dirty="0"/>
              <a:t>Can create checkpoint after less important phases (e.g., file reading)</a:t>
            </a:r>
          </a:p>
          <a:p>
            <a:pPr marL="1257300" lvl="2" indent="-457200">
              <a:buFont typeface="Arial" panose="020B0604020202020204" pitchFamily="34" charset="0"/>
              <a:buChar char="•"/>
            </a:pPr>
            <a:r>
              <a:rPr lang="en-US" sz="2000" dirty="0"/>
              <a:t>All subsequent simulations restore checkpoint, avoiding repeated simulations</a:t>
            </a:r>
          </a:p>
          <a:p>
            <a:pPr marL="857250" lvl="1" indent="-457200">
              <a:buFont typeface="Arial" panose="020B0604020202020204" pitchFamily="34" charset="0"/>
              <a:buChar char="•"/>
            </a:pPr>
            <a:r>
              <a:rPr lang="en-US" sz="2400" dirty="0"/>
              <a:t>Or: sim more important, but repeated phase once then utilize checkpoint</a:t>
            </a:r>
          </a:p>
        </p:txBody>
      </p:sp>
      <p:sp>
        <p:nvSpPr>
          <p:cNvPr id="4" name="Slide Number Placeholder 29">
            <a:extLst>
              <a:ext uri="{FF2B5EF4-FFF2-40B4-BE49-F238E27FC236}">
                <a16:creationId xmlns:a16="http://schemas.microsoft.com/office/drawing/2014/main" id="{7CB919D8-8497-CBE8-9BFC-AC936C891E1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66</a:t>
            </a:fld>
            <a:endParaRPr lang="en-US" dirty="0"/>
          </a:p>
        </p:txBody>
      </p:sp>
    </p:spTree>
    <p:extLst>
      <p:ext uri="{BB962C8B-B14F-4D97-AF65-F5344CB8AC3E}">
        <p14:creationId xmlns:p14="http://schemas.microsoft.com/office/powerpoint/2010/main" val="1115901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7948B-3834-38E4-9E7A-58F82C2A5F40}"/>
              </a:ext>
            </a:extLst>
          </p:cNvPr>
          <p:cNvSpPr>
            <a:spLocks noGrp="1"/>
          </p:cNvSpPr>
          <p:nvPr>
            <p:ph type="title"/>
          </p:nvPr>
        </p:nvSpPr>
        <p:spPr>
          <a:xfrm>
            <a:off x="609600" y="107898"/>
            <a:ext cx="11353800" cy="1143000"/>
          </a:xfrm>
        </p:spPr>
        <p:txBody>
          <a:bodyPr/>
          <a:lstStyle/>
          <a:p>
            <a:r>
              <a:rPr lang="en-US" dirty="0"/>
              <a:t>Mixed Fidelity for Less Important App Phases</a:t>
            </a:r>
          </a:p>
        </p:txBody>
      </p:sp>
      <p:sp>
        <p:nvSpPr>
          <p:cNvPr id="3" name="Content Placeholder 2">
            <a:extLst>
              <a:ext uri="{FF2B5EF4-FFF2-40B4-BE49-F238E27FC236}">
                <a16:creationId xmlns:a16="http://schemas.microsoft.com/office/drawing/2014/main" id="{EFEF3A34-AE1F-D930-F91D-9890D0928E6C}"/>
              </a:ext>
            </a:extLst>
          </p:cNvPr>
          <p:cNvSpPr>
            <a:spLocks noGrp="1"/>
          </p:cNvSpPr>
          <p:nvPr>
            <p:ph idx="1"/>
          </p:nvPr>
        </p:nvSpPr>
        <p:spPr>
          <a:xfrm>
            <a:off x="609600" y="1250898"/>
            <a:ext cx="10971213" cy="4997502"/>
          </a:xfrm>
        </p:spPr>
        <p:txBody>
          <a:bodyPr/>
          <a:lstStyle/>
          <a:p>
            <a:pPr marL="457200" indent="-457200">
              <a:buFont typeface="Arial" panose="020B0604020202020204" pitchFamily="34" charset="0"/>
              <a:buChar char="•"/>
            </a:pPr>
            <a:r>
              <a:rPr lang="en-US" dirty="0"/>
              <a:t>May not want to fully simulate certain phases of apps</a:t>
            </a:r>
          </a:p>
          <a:p>
            <a:pPr marL="457200" indent="-457200">
              <a:buFont typeface="Arial" panose="020B0604020202020204" pitchFamily="34" charset="0"/>
              <a:buChar char="•"/>
            </a:pPr>
            <a:r>
              <a:rPr lang="en-US" dirty="0"/>
              <a:t>Solution: fast forward through CPU code on host CPU</a:t>
            </a:r>
          </a:p>
        </p:txBody>
      </p:sp>
      <p:sp>
        <p:nvSpPr>
          <p:cNvPr id="4" name="Slide Number Placeholder 29">
            <a:extLst>
              <a:ext uri="{FF2B5EF4-FFF2-40B4-BE49-F238E27FC236}">
                <a16:creationId xmlns:a16="http://schemas.microsoft.com/office/drawing/2014/main" id="{67E76E4F-A349-9930-75A1-0EB38415BC6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67</a:t>
            </a:fld>
            <a:endParaRPr lang="en-US" dirty="0"/>
          </a:p>
        </p:txBody>
      </p:sp>
      <p:sp>
        <p:nvSpPr>
          <p:cNvPr id="5" name="Content Placeholder 2">
            <a:extLst>
              <a:ext uri="{FF2B5EF4-FFF2-40B4-BE49-F238E27FC236}">
                <a16:creationId xmlns:a16="http://schemas.microsoft.com/office/drawing/2014/main" id="{E42FCAC2-2412-4455-4DE3-F8ED62EB5D50}"/>
              </a:ext>
            </a:extLst>
          </p:cNvPr>
          <p:cNvSpPr txBox="1">
            <a:spLocks/>
          </p:cNvSpPr>
          <p:nvPr/>
        </p:nvSpPr>
        <p:spPr>
          <a:xfrm>
            <a:off x="2920500" y="2737919"/>
            <a:ext cx="8589882" cy="220333"/>
          </a:xfrm>
          <a:prstGeom prst="rect">
            <a:avLst/>
          </a:prstGeom>
        </p:spPr>
        <p:txBody>
          <a:bodyPr vert="horz" wrap="square" lIns="0" tIns="0" rIns="0" bIns="0" rtlCol="0">
            <a:spAutoFit/>
          </a:bodyPr>
          <a:lstStyle>
            <a:lvl1pPr marL="228600" marR="0" indent="-228600"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800" kern="1200" spc="0" baseline="0">
                <a:solidFill>
                  <a:srgbClr val="000000"/>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600" kern="1200" spc="0" baseline="0">
                <a:solidFill>
                  <a:srgbClr val="000000"/>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200" kern="1200" spc="0" baseline="0">
                <a:solidFill>
                  <a:srgbClr val="000000"/>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100" kern="1200" spc="0" baseline="0">
                <a:solidFill>
                  <a:srgbClr val="000000"/>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1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
                <a:srgbClr val="898892"/>
              </a:buClr>
              <a:buSzPct val="60000"/>
              <a:buFont typeface=".PingFang SC Regular"/>
              <a:buNone/>
              <a:tabLst/>
              <a:defRPr/>
            </a:pPr>
            <a:r>
              <a:rPr kumimoji="0" lang="en-US" sz="1800" b="0" i="0" u="none" strike="noStrike" kern="1200" cap="none" spc="0" normalizeH="0" baseline="0" noProof="0">
                <a:ln>
                  <a:noFill/>
                </a:ln>
                <a:solidFill>
                  <a:srgbClr val="000000"/>
                </a:solidFill>
                <a:effectLst/>
                <a:uLnTx/>
                <a:uFillTx/>
                <a:latin typeface="Arial" panose="020B0604020202020204"/>
                <a:ea typeface="+mn-ea"/>
                <a:cs typeface="Segoe UI" panose="020B0502040204020203" pitchFamily="34" charset="0"/>
              </a:rPr>
              <a:t>Simulated system</a:t>
            </a:r>
          </a:p>
        </p:txBody>
      </p:sp>
      <p:sp>
        <p:nvSpPr>
          <p:cNvPr id="6" name="Rectangle 5">
            <a:extLst>
              <a:ext uri="{FF2B5EF4-FFF2-40B4-BE49-F238E27FC236}">
                <a16:creationId xmlns:a16="http://schemas.microsoft.com/office/drawing/2014/main" id="{8F2AB1DD-A87C-A892-7DE2-7BE61884CE73}"/>
              </a:ext>
            </a:extLst>
          </p:cNvPr>
          <p:cNvSpPr/>
          <p:nvPr/>
        </p:nvSpPr>
        <p:spPr bwMode="auto">
          <a:xfrm>
            <a:off x="3049899" y="3116005"/>
            <a:ext cx="1353195" cy="159106"/>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7" name="Rectangle 6">
            <a:extLst>
              <a:ext uri="{FF2B5EF4-FFF2-40B4-BE49-F238E27FC236}">
                <a16:creationId xmlns:a16="http://schemas.microsoft.com/office/drawing/2014/main" id="{F01EB142-5E06-801C-1D21-3386E863E50D}"/>
              </a:ext>
            </a:extLst>
          </p:cNvPr>
          <p:cNvSpPr/>
          <p:nvPr/>
        </p:nvSpPr>
        <p:spPr bwMode="auto">
          <a:xfrm>
            <a:off x="4640704" y="3396334"/>
            <a:ext cx="1353195" cy="159106"/>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8" name="Rectangle 7">
            <a:extLst>
              <a:ext uri="{FF2B5EF4-FFF2-40B4-BE49-F238E27FC236}">
                <a16:creationId xmlns:a16="http://schemas.microsoft.com/office/drawing/2014/main" id="{8EA2CF89-D93E-EDFF-6FB3-49C9EE7300F5}"/>
              </a:ext>
            </a:extLst>
          </p:cNvPr>
          <p:cNvSpPr/>
          <p:nvPr/>
        </p:nvSpPr>
        <p:spPr bwMode="auto">
          <a:xfrm>
            <a:off x="6265071" y="3108429"/>
            <a:ext cx="1353195" cy="159106"/>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9" name="Rectangle 8">
            <a:extLst>
              <a:ext uri="{FF2B5EF4-FFF2-40B4-BE49-F238E27FC236}">
                <a16:creationId xmlns:a16="http://schemas.microsoft.com/office/drawing/2014/main" id="{EA5D1104-8472-66A8-05E8-180EFE98DF53}"/>
              </a:ext>
            </a:extLst>
          </p:cNvPr>
          <p:cNvSpPr/>
          <p:nvPr/>
        </p:nvSpPr>
        <p:spPr bwMode="auto">
          <a:xfrm>
            <a:off x="7855877" y="3388758"/>
            <a:ext cx="1353195" cy="159106"/>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cxnSp>
        <p:nvCxnSpPr>
          <p:cNvPr id="10" name="Straight Arrow Connector 9">
            <a:extLst>
              <a:ext uri="{FF2B5EF4-FFF2-40B4-BE49-F238E27FC236}">
                <a16:creationId xmlns:a16="http://schemas.microsoft.com/office/drawing/2014/main" id="{4D30F3F7-AFA8-77BE-E990-4A378B94F3A2}"/>
              </a:ext>
            </a:extLst>
          </p:cNvPr>
          <p:cNvCxnSpPr>
            <a:cxnSpLocks/>
          </p:cNvCxnSpPr>
          <p:nvPr/>
        </p:nvCxnSpPr>
        <p:spPr>
          <a:xfrm>
            <a:off x="3049899" y="3757331"/>
            <a:ext cx="6372630" cy="0"/>
          </a:xfrm>
          <a:prstGeom prst="straightConnector1">
            <a:avLst/>
          </a:prstGeom>
          <a:noFill/>
          <a:ln w="9525" cap="flat" cmpd="sng" algn="ctr">
            <a:solidFill>
              <a:srgbClr val="000000"/>
            </a:solidFill>
            <a:prstDash val="solid"/>
            <a:headEnd type="none" w="lg" len="med"/>
            <a:tailEnd type="triangle"/>
          </a:ln>
          <a:effectLst/>
        </p:spPr>
      </p:cxnSp>
      <p:sp>
        <p:nvSpPr>
          <p:cNvPr id="11" name="TextBox 10">
            <a:extLst>
              <a:ext uri="{FF2B5EF4-FFF2-40B4-BE49-F238E27FC236}">
                <a16:creationId xmlns:a16="http://schemas.microsoft.com/office/drawing/2014/main" id="{48E78465-0D01-2575-B02B-9B37FFE4AA10}"/>
              </a:ext>
            </a:extLst>
          </p:cNvPr>
          <p:cNvSpPr txBox="1"/>
          <p:nvPr/>
        </p:nvSpPr>
        <p:spPr>
          <a:xfrm>
            <a:off x="9093297" y="3825247"/>
            <a:ext cx="393188" cy="220333"/>
          </a:xfrm>
          <a:prstGeom prst="rect">
            <a:avLst/>
          </a:prstGeom>
          <a:noFill/>
        </p:spPr>
        <p:txBody>
          <a:bodyPr wrap="none" lIns="0" tIns="0" rIns="0" bIns="0" rtlCol="0">
            <a:spAutoFit/>
          </a:bodyPr>
          <a:lstStyle/>
          <a:p>
            <a:pPr>
              <a:buClr>
                <a:srgbClr val="898892"/>
              </a:buClr>
              <a:buSzPct val="60000"/>
            </a:pPr>
            <a:r>
              <a:rPr lang="en-US">
                <a:solidFill>
                  <a:srgbClr val="000000"/>
                </a:solidFill>
                <a:latin typeface="Arial" panose="020B0604020202020204"/>
              </a:rPr>
              <a:t>Time</a:t>
            </a:r>
          </a:p>
        </p:txBody>
      </p:sp>
      <p:cxnSp>
        <p:nvCxnSpPr>
          <p:cNvPr id="12" name="Straight Arrow Connector 11">
            <a:extLst>
              <a:ext uri="{FF2B5EF4-FFF2-40B4-BE49-F238E27FC236}">
                <a16:creationId xmlns:a16="http://schemas.microsoft.com/office/drawing/2014/main" id="{3C2D3D0F-820A-41F1-3F99-E6957C277BEF}"/>
              </a:ext>
            </a:extLst>
          </p:cNvPr>
          <p:cNvCxnSpPr>
            <a:cxnSpLocks/>
            <a:stCxn id="6" idx="3"/>
            <a:endCxn id="7" idx="1"/>
          </p:cNvCxnSpPr>
          <p:nvPr/>
        </p:nvCxnSpPr>
        <p:spPr>
          <a:xfrm>
            <a:off x="4403093" y="3195558"/>
            <a:ext cx="237611" cy="280329"/>
          </a:xfrm>
          <a:prstGeom prst="straightConnector1">
            <a:avLst/>
          </a:prstGeom>
          <a:noFill/>
          <a:ln w="9525" cap="flat" cmpd="sng" algn="ctr">
            <a:solidFill>
              <a:srgbClr val="000000"/>
            </a:solidFill>
            <a:prstDash val="solid"/>
            <a:headEnd type="none" w="lg" len="med"/>
            <a:tailEnd type="triangle"/>
          </a:ln>
          <a:effectLst/>
        </p:spPr>
      </p:cxnSp>
      <p:sp>
        <p:nvSpPr>
          <p:cNvPr id="13" name="TextBox 12">
            <a:extLst>
              <a:ext uri="{FF2B5EF4-FFF2-40B4-BE49-F238E27FC236}">
                <a16:creationId xmlns:a16="http://schemas.microsoft.com/office/drawing/2014/main" id="{B52A43C5-BEF6-690C-B32A-1341F27A3EC0}"/>
              </a:ext>
            </a:extLst>
          </p:cNvPr>
          <p:cNvSpPr txBox="1"/>
          <p:nvPr/>
        </p:nvSpPr>
        <p:spPr>
          <a:xfrm>
            <a:off x="3935692" y="3377314"/>
            <a:ext cx="622907" cy="355853"/>
          </a:xfrm>
          <a:prstGeom prst="rect">
            <a:avLst/>
          </a:prstGeom>
          <a:noFill/>
        </p:spPr>
        <p:txBody>
          <a:bodyPr wrap="none" lIns="0" tIns="0" rIns="0" bIns="0" rtlCol="0">
            <a:spAutoFit/>
          </a:bodyPr>
          <a:lstStyle/>
          <a:p>
            <a:pPr algn="ctr">
              <a:lnSpc>
                <a:spcPts val="1600"/>
              </a:lnSpc>
              <a:buClr>
                <a:srgbClr val="898892"/>
              </a:buClr>
              <a:buSzPct val="60000"/>
            </a:pPr>
            <a:r>
              <a:rPr lang="en-US">
                <a:solidFill>
                  <a:srgbClr val="000000"/>
                </a:solidFill>
                <a:latin typeface="Arial" panose="020B0604020202020204"/>
              </a:rPr>
              <a:t>kernel</a:t>
            </a:r>
          </a:p>
          <a:p>
            <a:pPr algn="ctr">
              <a:lnSpc>
                <a:spcPts val="1600"/>
              </a:lnSpc>
              <a:buClr>
                <a:srgbClr val="898892"/>
              </a:buClr>
              <a:buSzPct val="60000"/>
            </a:pPr>
            <a:r>
              <a:rPr lang="en-US">
                <a:solidFill>
                  <a:srgbClr val="000000"/>
                </a:solidFill>
                <a:latin typeface="Arial" panose="020B0604020202020204"/>
              </a:rPr>
              <a:t>launch</a:t>
            </a:r>
          </a:p>
        </p:txBody>
      </p:sp>
      <p:cxnSp>
        <p:nvCxnSpPr>
          <p:cNvPr id="14" name="Straight Arrow Connector 13">
            <a:extLst>
              <a:ext uri="{FF2B5EF4-FFF2-40B4-BE49-F238E27FC236}">
                <a16:creationId xmlns:a16="http://schemas.microsoft.com/office/drawing/2014/main" id="{45A8441D-C8F5-5D7E-6994-B53B5CE194FF}"/>
              </a:ext>
            </a:extLst>
          </p:cNvPr>
          <p:cNvCxnSpPr>
            <a:cxnSpLocks/>
            <a:stCxn id="7" idx="3"/>
            <a:endCxn id="8" idx="1"/>
          </p:cNvCxnSpPr>
          <p:nvPr/>
        </p:nvCxnSpPr>
        <p:spPr>
          <a:xfrm flipV="1">
            <a:off x="5993899" y="3187982"/>
            <a:ext cx="271172" cy="287905"/>
          </a:xfrm>
          <a:prstGeom prst="straightConnector1">
            <a:avLst/>
          </a:prstGeom>
          <a:noFill/>
          <a:ln w="9525" cap="flat" cmpd="sng" algn="ctr">
            <a:solidFill>
              <a:srgbClr val="000000"/>
            </a:solidFill>
            <a:prstDash val="solid"/>
            <a:headEnd type="none" w="lg" len="med"/>
            <a:tailEnd type="triangle"/>
          </a:ln>
          <a:effectLst/>
        </p:spPr>
      </p:cxnSp>
      <p:sp>
        <p:nvSpPr>
          <p:cNvPr id="15" name="TextBox 14">
            <a:extLst>
              <a:ext uri="{FF2B5EF4-FFF2-40B4-BE49-F238E27FC236}">
                <a16:creationId xmlns:a16="http://schemas.microsoft.com/office/drawing/2014/main" id="{5E20FA5D-BA51-A0CC-BE24-3437746D14DF}"/>
              </a:ext>
            </a:extLst>
          </p:cNvPr>
          <p:cNvSpPr txBox="1"/>
          <p:nvPr/>
        </p:nvSpPr>
        <p:spPr>
          <a:xfrm>
            <a:off x="5931160" y="3392231"/>
            <a:ext cx="1022508" cy="355853"/>
          </a:xfrm>
          <a:prstGeom prst="rect">
            <a:avLst/>
          </a:prstGeom>
          <a:noFill/>
        </p:spPr>
        <p:txBody>
          <a:bodyPr wrap="none" lIns="0" tIns="0" rIns="0" bIns="0" rtlCol="0">
            <a:spAutoFit/>
          </a:bodyPr>
          <a:lstStyle/>
          <a:p>
            <a:pPr algn="ctr">
              <a:lnSpc>
                <a:spcPts val="1600"/>
              </a:lnSpc>
              <a:buClr>
                <a:srgbClr val="898892"/>
              </a:buClr>
              <a:buSzPct val="60000"/>
            </a:pPr>
            <a:r>
              <a:rPr lang="en-US">
                <a:solidFill>
                  <a:srgbClr val="000000"/>
                </a:solidFill>
                <a:latin typeface="Arial" panose="020B0604020202020204"/>
              </a:rPr>
              <a:t>kernel</a:t>
            </a:r>
          </a:p>
          <a:p>
            <a:pPr algn="ctr">
              <a:lnSpc>
                <a:spcPts val="1600"/>
              </a:lnSpc>
              <a:buClr>
                <a:srgbClr val="898892"/>
              </a:buClr>
              <a:buSzPct val="60000"/>
            </a:pPr>
            <a:r>
              <a:rPr lang="en-US">
                <a:solidFill>
                  <a:srgbClr val="000000"/>
                </a:solidFill>
                <a:latin typeface="Arial" panose="020B0604020202020204"/>
              </a:rPr>
              <a:t>completion</a:t>
            </a:r>
          </a:p>
        </p:txBody>
      </p:sp>
      <p:cxnSp>
        <p:nvCxnSpPr>
          <p:cNvPr id="16" name="Straight Arrow Connector 15">
            <a:extLst>
              <a:ext uri="{FF2B5EF4-FFF2-40B4-BE49-F238E27FC236}">
                <a16:creationId xmlns:a16="http://schemas.microsoft.com/office/drawing/2014/main" id="{3F37EB89-E524-6BF7-B0AA-2C4EDBC3D69C}"/>
              </a:ext>
            </a:extLst>
          </p:cNvPr>
          <p:cNvCxnSpPr>
            <a:cxnSpLocks/>
            <a:stCxn id="8" idx="3"/>
            <a:endCxn id="9" idx="1"/>
          </p:cNvCxnSpPr>
          <p:nvPr/>
        </p:nvCxnSpPr>
        <p:spPr>
          <a:xfrm>
            <a:off x="7618266" y="3187982"/>
            <a:ext cx="237611" cy="280329"/>
          </a:xfrm>
          <a:prstGeom prst="straightConnector1">
            <a:avLst/>
          </a:prstGeom>
          <a:noFill/>
          <a:ln w="9525" cap="flat" cmpd="sng" algn="ctr">
            <a:solidFill>
              <a:srgbClr val="000000"/>
            </a:solidFill>
            <a:prstDash val="solid"/>
            <a:headEnd type="none" w="lg" len="med"/>
            <a:tailEnd type="triangle"/>
          </a:ln>
          <a:effectLst/>
        </p:spPr>
      </p:cxnSp>
      <p:sp>
        <p:nvSpPr>
          <p:cNvPr id="17" name="TextBox 16">
            <a:extLst>
              <a:ext uri="{FF2B5EF4-FFF2-40B4-BE49-F238E27FC236}">
                <a16:creationId xmlns:a16="http://schemas.microsoft.com/office/drawing/2014/main" id="{78C295B3-B582-05E0-8E3E-B848609A9116}"/>
              </a:ext>
            </a:extLst>
          </p:cNvPr>
          <p:cNvSpPr txBox="1"/>
          <p:nvPr/>
        </p:nvSpPr>
        <p:spPr>
          <a:xfrm>
            <a:off x="7069958" y="3321861"/>
            <a:ext cx="674807" cy="355853"/>
          </a:xfrm>
          <a:prstGeom prst="rect">
            <a:avLst/>
          </a:prstGeom>
          <a:noFill/>
        </p:spPr>
        <p:txBody>
          <a:bodyPr wrap="square" lIns="0" tIns="0" rIns="0" bIns="0" rtlCol="0">
            <a:spAutoFit/>
          </a:bodyPr>
          <a:lstStyle/>
          <a:p>
            <a:pPr algn="ctr">
              <a:lnSpc>
                <a:spcPts val="1600"/>
              </a:lnSpc>
              <a:buClr>
                <a:srgbClr val="898892"/>
              </a:buClr>
              <a:buSzPct val="60000"/>
            </a:pPr>
            <a:r>
              <a:rPr lang="en-US">
                <a:solidFill>
                  <a:srgbClr val="000000"/>
                </a:solidFill>
                <a:latin typeface="Arial" panose="020B0604020202020204"/>
              </a:rPr>
              <a:t>kernel</a:t>
            </a:r>
          </a:p>
          <a:p>
            <a:pPr algn="ctr">
              <a:lnSpc>
                <a:spcPts val="1600"/>
              </a:lnSpc>
              <a:buClr>
                <a:srgbClr val="898892"/>
              </a:buClr>
              <a:buSzPct val="60000"/>
            </a:pPr>
            <a:r>
              <a:rPr lang="en-US">
                <a:solidFill>
                  <a:srgbClr val="000000"/>
                </a:solidFill>
                <a:latin typeface="Arial" panose="020B0604020202020204"/>
              </a:rPr>
              <a:t>launch</a:t>
            </a:r>
          </a:p>
        </p:txBody>
      </p:sp>
      <p:sp>
        <p:nvSpPr>
          <p:cNvPr id="18" name="TextBox 17">
            <a:extLst>
              <a:ext uri="{FF2B5EF4-FFF2-40B4-BE49-F238E27FC236}">
                <a16:creationId xmlns:a16="http://schemas.microsoft.com/office/drawing/2014/main" id="{AC751C32-4503-C629-9D8A-1DC784F76439}"/>
              </a:ext>
            </a:extLst>
          </p:cNvPr>
          <p:cNvSpPr txBox="1"/>
          <p:nvPr/>
        </p:nvSpPr>
        <p:spPr>
          <a:xfrm>
            <a:off x="2554742" y="3124028"/>
            <a:ext cx="446613" cy="178481"/>
          </a:xfrm>
          <a:prstGeom prst="rect">
            <a:avLst/>
          </a:prstGeom>
          <a:noFill/>
        </p:spPr>
        <p:txBody>
          <a:bodyPr wrap="none" lIns="0" tIns="0" rIns="0" bIns="0" rtlCol="0">
            <a:spAutoFit/>
          </a:bodyPr>
          <a:lstStyle/>
          <a:p>
            <a:pPr algn="ctr">
              <a:lnSpc>
                <a:spcPts val="1600"/>
              </a:lnSpc>
              <a:buClr>
                <a:srgbClr val="898892"/>
              </a:buClr>
              <a:buSzPct val="60000"/>
            </a:pPr>
            <a:r>
              <a:rPr lang="en-US">
                <a:solidFill>
                  <a:srgbClr val="007C97">
                    <a:lumMod val="75000"/>
                  </a:srgbClr>
                </a:solidFill>
                <a:latin typeface="Arial" panose="020B0604020202020204"/>
              </a:rPr>
              <a:t>CPU</a:t>
            </a:r>
          </a:p>
        </p:txBody>
      </p:sp>
      <p:sp>
        <p:nvSpPr>
          <p:cNvPr id="19" name="TextBox 18">
            <a:extLst>
              <a:ext uri="{FF2B5EF4-FFF2-40B4-BE49-F238E27FC236}">
                <a16:creationId xmlns:a16="http://schemas.microsoft.com/office/drawing/2014/main" id="{706E9AE7-97A9-D2F0-6128-F3388B45C741}"/>
              </a:ext>
            </a:extLst>
          </p:cNvPr>
          <p:cNvSpPr txBox="1"/>
          <p:nvPr/>
        </p:nvSpPr>
        <p:spPr>
          <a:xfrm>
            <a:off x="2611657" y="3392231"/>
            <a:ext cx="458366" cy="178481"/>
          </a:xfrm>
          <a:prstGeom prst="rect">
            <a:avLst/>
          </a:prstGeom>
          <a:noFill/>
        </p:spPr>
        <p:txBody>
          <a:bodyPr wrap="none" lIns="0" tIns="0" rIns="0" bIns="0" rtlCol="0">
            <a:spAutoFit/>
          </a:bodyPr>
          <a:lstStyle/>
          <a:p>
            <a:pPr algn="ctr">
              <a:lnSpc>
                <a:spcPts val="1600"/>
              </a:lnSpc>
              <a:buClr>
                <a:srgbClr val="898892"/>
              </a:buClr>
              <a:buSzPct val="60000"/>
            </a:pPr>
            <a:r>
              <a:rPr lang="en-US">
                <a:solidFill>
                  <a:srgbClr val="F26520">
                    <a:lumMod val="75000"/>
                  </a:srgbClr>
                </a:solidFill>
                <a:latin typeface="Arial" panose="020B0604020202020204"/>
              </a:rPr>
              <a:t>GPU</a:t>
            </a:r>
            <a:endParaRPr lang="en-US" sz="1400">
              <a:solidFill>
                <a:srgbClr val="F26520">
                  <a:lumMod val="75000"/>
                </a:srgbClr>
              </a:solidFill>
              <a:latin typeface="Arial" panose="020B0604020202020204"/>
            </a:endParaRPr>
          </a:p>
        </p:txBody>
      </p:sp>
      <p:cxnSp>
        <p:nvCxnSpPr>
          <p:cNvPr id="20" name="Straight Arrow Connector 19">
            <a:extLst>
              <a:ext uri="{FF2B5EF4-FFF2-40B4-BE49-F238E27FC236}">
                <a16:creationId xmlns:a16="http://schemas.microsoft.com/office/drawing/2014/main" id="{54C5AC92-B4A7-ADB5-CD0D-98B4294501B0}"/>
              </a:ext>
            </a:extLst>
          </p:cNvPr>
          <p:cNvCxnSpPr>
            <a:cxnSpLocks/>
          </p:cNvCxnSpPr>
          <p:nvPr/>
        </p:nvCxnSpPr>
        <p:spPr>
          <a:xfrm>
            <a:off x="3080627" y="5552610"/>
            <a:ext cx="6396912" cy="0"/>
          </a:xfrm>
          <a:prstGeom prst="straightConnector1">
            <a:avLst/>
          </a:prstGeom>
          <a:noFill/>
          <a:ln w="9525" cap="flat" cmpd="sng" algn="ctr">
            <a:solidFill>
              <a:srgbClr val="000000"/>
            </a:solidFill>
            <a:prstDash val="solid"/>
            <a:headEnd type="none" w="lg" len="med"/>
            <a:tailEnd type="triangle"/>
          </a:ln>
          <a:effectLst/>
        </p:spPr>
      </p:cxnSp>
      <p:sp>
        <p:nvSpPr>
          <p:cNvPr id="21" name="TextBox 20">
            <a:extLst>
              <a:ext uri="{FF2B5EF4-FFF2-40B4-BE49-F238E27FC236}">
                <a16:creationId xmlns:a16="http://schemas.microsoft.com/office/drawing/2014/main" id="{EE8A31D7-B108-3E74-8A96-FF7F768E3950}"/>
              </a:ext>
            </a:extLst>
          </p:cNvPr>
          <p:cNvSpPr txBox="1"/>
          <p:nvPr/>
        </p:nvSpPr>
        <p:spPr>
          <a:xfrm>
            <a:off x="8798591" y="5568763"/>
            <a:ext cx="843059" cy="220333"/>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
                <a:srgbClr val="898892"/>
              </a:buClr>
              <a:buSzPct val="60000"/>
              <a:buFontTx/>
              <a:buNone/>
              <a:tabLst/>
              <a:defRPr/>
            </a:pPr>
            <a:r>
              <a:rPr kumimoji="0" lang="en-US" sz="1800" b="0" i="0" u="none" strike="noStrike" kern="0" cap="none" spc="0" normalizeH="0" baseline="0" noProof="0">
                <a:ln>
                  <a:noFill/>
                </a:ln>
                <a:solidFill>
                  <a:srgbClr val="000000"/>
                </a:solidFill>
                <a:effectLst/>
                <a:uLnTx/>
                <a:uFillTx/>
                <a:latin typeface="Arial" panose="020B0604020202020204"/>
              </a:rPr>
              <a:t>Wall Clock</a:t>
            </a:r>
          </a:p>
        </p:txBody>
      </p:sp>
      <p:sp>
        <p:nvSpPr>
          <p:cNvPr id="22" name="Rectangle 21">
            <a:extLst>
              <a:ext uri="{FF2B5EF4-FFF2-40B4-BE49-F238E27FC236}">
                <a16:creationId xmlns:a16="http://schemas.microsoft.com/office/drawing/2014/main" id="{8A1BAFEA-23FF-6F97-84DC-90880CFA028F}"/>
              </a:ext>
            </a:extLst>
          </p:cNvPr>
          <p:cNvSpPr/>
          <p:nvPr/>
        </p:nvSpPr>
        <p:spPr bwMode="auto">
          <a:xfrm>
            <a:off x="3053379" y="4794432"/>
            <a:ext cx="142567" cy="160015"/>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23" name="Rectangle 22">
            <a:extLst>
              <a:ext uri="{FF2B5EF4-FFF2-40B4-BE49-F238E27FC236}">
                <a16:creationId xmlns:a16="http://schemas.microsoft.com/office/drawing/2014/main" id="{0D237E56-6424-1D4D-5297-5C6DE134003C}"/>
              </a:ext>
            </a:extLst>
          </p:cNvPr>
          <p:cNvSpPr/>
          <p:nvPr/>
        </p:nvSpPr>
        <p:spPr bwMode="auto">
          <a:xfrm>
            <a:off x="5095295" y="4751049"/>
            <a:ext cx="142567" cy="173559"/>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24" name="Rectangle 23">
            <a:extLst>
              <a:ext uri="{FF2B5EF4-FFF2-40B4-BE49-F238E27FC236}">
                <a16:creationId xmlns:a16="http://schemas.microsoft.com/office/drawing/2014/main" id="{8D3747CE-A7FB-7402-5CCE-830132D41B8E}"/>
              </a:ext>
            </a:extLst>
          </p:cNvPr>
          <p:cNvSpPr/>
          <p:nvPr/>
        </p:nvSpPr>
        <p:spPr bwMode="auto">
          <a:xfrm>
            <a:off x="5480360" y="5164318"/>
            <a:ext cx="1353196" cy="160015"/>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25" name="TextBox 24">
            <a:extLst>
              <a:ext uri="{FF2B5EF4-FFF2-40B4-BE49-F238E27FC236}">
                <a16:creationId xmlns:a16="http://schemas.microsoft.com/office/drawing/2014/main" id="{1256587D-12FC-905A-5781-A2E9F055C6CA}"/>
              </a:ext>
            </a:extLst>
          </p:cNvPr>
          <p:cNvSpPr txBox="1"/>
          <p:nvPr/>
        </p:nvSpPr>
        <p:spPr>
          <a:xfrm>
            <a:off x="2779914" y="4426415"/>
            <a:ext cx="735021" cy="354745"/>
          </a:xfrm>
          <a:prstGeom prst="rect">
            <a:avLst/>
          </a:prstGeom>
          <a:noFill/>
        </p:spPr>
        <p:txBody>
          <a:bodyPr wrap="square" lIns="0" tIns="0" rIns="0" bIns="0" rtlCol="0">
            <a:spAutoFit/>
          </a:bodyPr>
          <a:lstStyle/>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b="0" i="0" u="none" strike="noStrike" kern="0" cap="none" spc="0" normalizeH="0" baseline="0" noProof="0" dirty="0">
                <a:ln>
                  <a:noFill/>
                </a:ln>
                <a:solidFill>
                  <a:srgbClr val="000000"/>
                </a:solidFill>
                <a:effectLst/>
                <a:uLnTx/>
                <a:uFillTx/>
                <a:latin typeface="Arial" panose="020B0604020202020204"/>
              </a:rPr>
              <a:t>kernel</a:t>
            </a:r>
          </a:p>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b="0" i="0" u="none" strike="noStrike" kern="0" cap="none" spc="0" normalizeH="0" baseline="0" noProof="0" dirty="0">
                <a:ln>
                  <a:noFill/>
                </a:ln>
                <a:solidFill>
                  <a:srgbClr val="000000"/>
                </a:solidFill>
                <a:effectLst/>
                <a:uLnTx/>
                <a:uFillTx/>
                <a:latin typeface="Arial" panose="020B0604020202020204"/>
              </a:rPr>
              <a:t>launch</a:t>
            </a:r>
          </a:p>
        </p:txBody>
      </p:sp>
      <p:sp>
        <p:nvSpPr>
          <p:cNvPr id="26" name="TextBox 25">
            <a:extLst>
              <a:ext uri="{FF2B5EF4-FFF2-40B4-BE49-F238E27FC236}">
                <a16:creationId xmlns:a16="http://schemas.microsoft.com/office/drawing/2014/main" id="{4222B487-70B9-107F-44AE-D5D468E02228}"/>
              </a:ext>
            </a:extLst>
          </p:cNvPr>
          <p:cNvSpPr txBox="1"/>
          <p:nvPr/>
        </p:nvSpPr>
        <p:spPr>
          <a:xfrm>
            <a:off x="4521898" y="4372995"/>
            <a:ext cx="696988" cy="354743"/>
          </a:xfrm>
          <a:prstGeom prst="rect">
            <a:avLst/>
          </a:prstGeom>
          <a:noFill/>
        </p:spPr>
        <p:txBody>
          <a:bodyPr wrap="square" lIns="0" tIns="0" rIns="0" bIns="0" rtlCol="0">
            <a:spAutoFit/>
          </a:bodyPr>
          <a:lstStyle/>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b="0" i="0" u="none" strike="noStrike" kern="0" cap="none" spc="0" normalizeH="0" baseline="0" noProof="0" dirty="0">
                <a:ln>
                  <a:noFill/>
                </a:ln>
                <a:solidFill>
                  <a:srgbClr val="000000"/>
                </a:solidFill>
                <a:effectLst/>
                <a:uLnTx/>
                <a:uFillTx/>
                <a:latin typeface="Arial" panose="020B0604020202020204"/>
              </a:rPr>
              <a:t>kernel</a:t>
            </a:r>
          </a:p>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b="0" i="0" u="none" strike="noStrike" kern="0" cap="none" spc="0" normalizeH="0" baseline="0" noProof="0" dirty="0">
                <a:ln>
                  <a:noFill/>
                </a:ln>
                <a:solidFill>
                  <a:srgbClr val="000000"/>
                </a:solidFill>
                <a:effectLst/>
                <a:uLnTx/>
                <a:uFillTx/>
                <a:latin typeface="Arial" panose="020B0604020202020204"/>
              </a:rPr>
              <a:t>comp.</a:t>
            </a:r>
          </a:p>
        </p:txBody>
      </p:sp>
      <p:sp>
        <p:nvSpPr>
          <p:cNvPr id="27" name="TextBox 26">
            <a:extLst>
              <a:ext uri="{FF2B5EF4-FFF2-40B4-BE49-F238E27FC236}">
                <a16:creationId xmlns:a16="http://schemas.microsoft.com/office/drawing/2014/main" id="{F2F7C331-65D5-98CA-028B-4926503DB804}"/>
              </a:ext>
            </a:extLst>
          </p:cNvPr>
          <p:cNvSpPr txBox="1"/>
          <p:nvPr/>
        </p:nvSpPr>
        <p:spPr>
          <a:xfrm>
            <a:off x="5302583" y="4621831"/>
            <a:ext cx="854375" cy="355853"/>
          </a:xfrm>
          <a:prstGeom prst="rect">
            <a:avLst/>
          </a:prstGeom>
          <a:noFill/>
        </p:spPr>
        <p:txBody>
          <a:bodyPr wrap="square" lIns="0" tIns="0" rIns="0" bIns="0" rtlCol="0">
            <a:spAutoFit/>
          </a:bodyPr>
          <a:lstStyle/>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b="0" i="0" u="none" strike="noStrike" kern="0" cap="none" spc="0" normalizeH="0" baseline="0" noProof="0">
                <a:ln>
                  <a:noFill/>
                </a:ln>
                <a:solidFill>
                  <a:srgbClr val="000000"/>
                </a:solidFill>
                <a:effectLst/>
                <a:uLnTx/>
                <a:uFillTx/>
                <a:latin typeface="Arial" panose="020B0604020202020204"/>
              </a:rPr>
              <a:t>kernel</a:t>
            </a:r>
          </a:p>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b="0" i="0" u="none" strike="noStrike" kern="0" cap="none" spc="0" normalizeH="0" baseline="0" noProof="0">
                <a:ln>
                  <a:noFill/>
                </a:ln>
                <a:solidFill>
                  <a:srgbClr val="000000"/>
                </a:solidFill>
                <a:effectLst/>
                <a:uLnTx/>
                <a:uFillTx/>
                <a:latin typeface="Arial" panose="020B0604020202020204"/>
              </a:rPr>
              <a:t>launch</a:t>
            </a:r>
          </a:p>
        </p:txBody>
      </p:sp>
      <p:sp>
        <p:nvSpPr>
          <p:cNvPr id="28" name="TextBox 27">
            <a:extLst>
              <a:ext uri="{FF2B5EF4-FFF2-40B4-BE49-F238E27FC236}">
                <a16:creationId xmlns:a16="http://schemas.microsoft.com/office/drawing/2014/main" id="{EA87DE94-3649-BB40-8E77-34440C48E2EE}"/>
              </a:ext>
            </a:extLst>
          </p:cNvPr>
          <p:cNvSpPr txBox="1"/>
          <p:nvPr/>
        </p:nvSpPr>
        <p:spPr>
          <a:xfrm>
            <a:off x="2686382" y="4806740"/>
            <a:ext cx="296165" cy="163209"/>
          </a:xfrm>
          <a:prstGeom prst="rect">
            <a:avLst/>
          </a:prstGeom>
          <a:noFill/>
        </p:spPr>
        <p:txBody>
          <a:bodyPr wrap="none" lIns="0" tIns="0" rIns="0" bIns="0" rtlCol="0">
            <a:spAutoFit/>
          </a:bodyPr>
          <a:lstStyle/>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sz="1400" b="0" i="0" u="none" strike="noStrike" kern="0" cap="none" spc="0" normalizeH="0" baseline="0" noProof="0">
                <a:ln>
                  <a:noFill/>
                </a:ln>
                <a:solidFill>
                  <a:srgbClr val="007C97">
                    <a:lumMod val="75000"/>
                  </a:srgbClr>
                </a:solidFill>
                <a:effectLst/>
                <a:uLnTx/>
                <a:uFillTx/>
                <a:latin typeface="Arial" panose="020B0604020202020204"/>
              </a:rPr>
              <a:t>CPU</a:t>
            </a:r>
          </a:p>
        </p:txBody>
      </p:sp>
      <p:sp>
        <p:nvSpPr>
          <p:cNvPr id="29" name="TextBox 28">
            <a:extLst>
              <a:ext uri="{FF2B5EF4-FFF2-40B4-BE49-F238E27FC236}">
                <a16:creationId xmlns:a16="http://schemas.microsoft.com/office/drawing/2014/main" id="{39144696-9BD5-8A9C-481F-3F78589811A1}"/>
              </a:ext>
            </a:extLst>
          </p:cNvPr>
          <p:cNvSpPr txBox="1"/>
          <p:nvPr/>
        </p:nvSpPr>
        <p:spPr>
          <a:xfrm>
            <a:off x="2688748" y="5205609"/>
            <a:ext cx="303663" cy="163209"/>
          </a:xfrm>
          <a:prstGeom prst="rect">
            <a:avLst/>
          </a:prstGeom>
          <a:noFill/>
        </p:spPr>
        <p:txBody>
          <a:bodyPr wrap="none" lIns="0" tIns="0" rIns="0" bIns="0" rtlCol="0">
            <a:spAutoFit/>
          </a:bodyPr>
          <a:lstStyle/>
          <a:p>
            <a:pPr marL="0" marR="0" lvl="0" indent="0" algn="ctr" defTabSz="914400" eaLnBrk="1" fontAlgn="auto" latinLnBrk="0" hangingPunct="1">
              <a:lnSpc>
                <a:spcPts val="1600"/>
              </a:lnSpc>
              <a:spcBef>
                <a:spcPts val="0"/>
              </a:spcBef>
              <a:spcAft>
                <a:spcPts val="0"/>
              </a:spcAft>
              <a:buClr>
                <a:srgbClr val="898892"/>
              </a:buClr>
              <a:buSzPct val="60000"/>
              <a:buFontTx/>
              <a:buNone/>
              <a:tabLst/>
              <a:defRPr/>
            </a:pPr>
            <a:r>
              <a:rPr kumimoji="0" lang="en-US" sz="1400" b="0" i="0" u="none" strike="noStrike" kern="0" cap="none" spc="0" normalizeH="0" baseline="0" noProof="0">
                <a:ln>
                  <a:noFill/>
                </a:ln>
                <a:solidFill>
                  <a:srgbClr val="F26520">
                    <a:lumMod val="75000"/>
                  </a:srgbClr>
                </a:solidFill>
                <a:effectLst/>
                <a:uLnTx/>
                <a:uFillTx/>
                <a:latin typeface="Arial" panose="020B0604020202020204"/>
              </a:rPr>
              <a:t>GPU</a:t>
            </a:r>
          </a:p>
        </p:txBody>
      </p:sp>
      <p:sp>
        <p:nvSpPr>
          <p:cNvPr id="30" name="TextBox 29">
            <a:extLst>
              <a:ext uri="{FF2B5EF4-FFF2-40B4-BE49-F238E27FC236}">
                <a16:creationId xmlns:a16="http://schemas.microsoft.com/office/drawing/2014/main" id="{51450586-A8ED-9DC3-36A3-3913B2B399AD}"/>
              </a:ext>
            </a:extLst>
          </p:cNvPr>
          <p:cNvSpPr txBox="1"/>
          <p:nvPr/>
        </p:nvSpPr>
        <p:spPr>
          <a:xfrm>
            <a:off x="495300" y="4575548"/>
            <a:ext cx="1675771" cy="478905"/>
          </a:xfrm>
          <a:prstGeom prst="rect">
            <a:avLst/>
          </a:prstGeom>
          <a:noFill/>
        </p:spPr>
        <p:txBody>
          <a:bodyPr wrap="square" lIns="0" tIns="0" rIns="0" bIns="0" rtlCol="0">
            <a:spAutoFit/>
          </a:bodyPr>
          <a:lstStyle/>
          <a:p>
            <a:pPr algn="ctr">
              <a:buClr>
                <a:srgbClr val="898892"/>
              </a:buClr>
              <a:buSzPct val="60000"/>
            </a:pPr>
            <a:r>
              <a:rPr lang="en-US" dirty="0">
                <a:solidFill>
                  <a:srgbClr val="000000"/>
                </a:solidFill>
                <a:latin typeface="Arial" panose="020B0604020202020204"/>
              </a:rPr>
              <a:t>functional only</a:t>
            </a:r>
          </a:p>
          <a:p>
            <a:pPr algn="ctr">
              <a:buClr>
                <a:srgbClr val="898892"/>
              </a:buClr>
              <a:buSzPct val="60000"/>
            </a:pPr>
            <a:r>
              <a:rPr lang="en-US" dirty="0">
                <a:solidFill>
                  <a:srgbClr val="000000"/>
                </a:solidFill>
                <a:latin typeface="Arial" panose="020B0604020202020204"/>
              </a:rPr>
              <a:t>simulation</a:t>
            </a:r>
          </a:p>
        </p:txBody>
      </p:sp>
      <p:sp>
        <p:nvSpPr>
          <p:cNvPr id="31" name="TextBox 30">
            <a:extLst>
              <a:ext uri="{FF2B5EF4-FFF2-40B4-BE49-F238E27FC236}">
                <a16:creationId xmlns:a16="http://schemas.microsoft.com/office/drawing/2014/main" id="{38DC6667-FA59-3165-E205-52538B23DBC0}"/>
              </a:ext>
            </a:extLst>
          </p:cNvPr>
          <p:cNvSpPr txBox="1"/>
          <p:nvPr/>
        </p:nvSpPr>
        <p:spPr>
          <a:xfrm>
            <a:off x="495300" y="5233944"/>
            <a:ext cx="1876884" cy="553998"/>
          </a:xfrm>
          <a:prstGeom prst="rect">
            <a:avLst/>
          </a:prstGeom>
          <a:noFill/>
        </p:spPr>
        <p:txBody>
          <a:bodyPr wrap="square" lIns="0" tIns="0" rIns="0" bIns="0" rtlCol="0">
            <a:spAutoFit/>
          </a:bodyPr>
          <a:lstStyle/>
          <a:p>
            <a:pPr algn="ctr">
              <a:buClr>
                <a:srgbClr val="898892"/>
              </a:buClr>
              <a:buSzPct val="60000"/>
            </a:pPr>
            <a:r>
              <a:rPr lang="en-US" dirty="0" err="1">
                <a:solidFill>
                  <a:srgbClr val="000000"/>
                </a:solidFill>
                <a:latin typeface="Arial" panose="020B0604020202020204"/>
              </a:rPr>
              <a:t>functional+timing</a:t>
            </a:r>
            <a:endParaRPr lang="en-US" dirty="0">
              <a:solidFill>
                <a:srgbClr val="000000"/>
              </a:solidFill>
              <a:latin typeface="Arial" panose="020B0604020202020204"/>
            </a:endParaRPr>
          </a:p>
          <a:p>
            <a:pPr algn="ctr">
              <a:buClr>
                <a:srgbClr val="898892"/>
              </a:buClr>
              <a:buSzPct val="60000"/>
            </a:pPr>
            <a:r>
              <a:rPr lang="en-US" dirty="0">
                <a:solidFill>
                  <a:srgbClr val="000000"/>
                </a:solidFill>
                <a:latin typeface="Arial" panose="020B0604020202020204"/>
              </a:rPr>
              <a:t>simulation</a:t>
            </a:r>
          </a:p>
        </p:txBody>
      </p:sp>
      <p:sp>
        <p:nvSpPr>
          <p:cNvPr id="32" name="Arrow: Down 94">
            <a:extLst>
              <a:ext uri="{FF2B5EF4-FFF2-40B4-BE49-F238E27FC236}">
                <a16:creationId xmlns:a16="http://schemas.microsoft.com/office/drawing/2014/main" id="{7AF3B55E-89E5-828D-BC4A-C2A80AD0310A}"/>
              </a:ext>
            </a:extLst>
          </p:cNvPr>
          <p:cNvSpPr/>
          <p:nvPr/>
        </p:nvSpPr>
        <p:spPr bwMode="auto">
          <a:xfrm rot="16200000">
            <a:off x="2507023" y="5280242"/>
            <a:ext cx="125937" cy="125199"/>
          </a:xfrm>
          <a:prstGeom prst="downArrow">
            <a:avLst/>
          </a:prstGeom>
          <a:solidFill>
            <a:srgbClr val="323138"/>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33" name="Arrow: Down 95">
            <a:extLst>
              <a:ext uri="{FF2B5EF4-FFF2-40B4-BE49-F238E27FC236}">
                <a16:creationId xmlns:a16="http://schemas.microsoft.com/office/drawing/2014/main" id="{7CD7F78E-CD22-4828-2723-E48AB503C81D}"/>
              </a:ext>
            </a:extLst>
          </p:cNvPr>
          <p:cNvSpPr/>
          <p:nvPr/>
        </p:nvSpPr>
        <p:spPr bwMode="auto">
          <a:xfrm rot="16200000">
            <a:off x="2507023" y="4815370"/>
            <a:ext cx="125937" cy="125199"/>
          </a:xfrm>
          <a:prstGeom prst="downArrow">
            <a:avLst/>
          </a:prstGeom>
          <a:solidFill>
            <a:srgbClr val="323138"/>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sp>
        <p:nvSpPr>
          <p:cNvPr id="34" name="Rectangle 33">
            <a:extLst>
              <a:ext uri="{FF2B5EF4-FFF2-40B4-BE49-F238E27FC236}">
                <a16:creationId xmlns:a16="http://schemas.microsoft.com/office/drawing/2014/main" id="{253E31D1-CD0E-16B6-9FA9-8CAA9A24AEE0}"/>
              </a:ext>
            </a:extLst>
          </p:cNvPr>
          <p:cNvSpPr/>
          <p:nvPr/>
        </p:nvSpPr>
        <p:spPr bwMode="auto">
          <a:xfrm>
            <a:off x="3439115" y="5164773"/>
            <a:ext cx="1353195" cy="159106"/>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err="1">
              <a:ln>
                <a:noFill/>
              </a:ln>
              <a:gradFill>
                <a:gsLst>
                  <a:gs pos="0">
                    <a:srgbClr val="FFFFFF"/>
                  </a:gs>
                  <a:gs pos="100000">
                    <a:srgbClr val="FFFFFF"/>
                  </a:gs>
                </a:gsLst>
                <a:lin ang="5400000" scaled="0"/>
              </a:gradFill>
              <a:effectLst/>
              <a:uLnTx/>
              <a:uFillTx/>
              <a:latin typeface="Arial" panose="020B0604020202020204"/>
              <a:ea typeface="Segoe UI" pitchFamily="34" charset="0"/>
              <a:cs typeface="Segoe UI" pitchFamily="34" charset="0"/>
            </a:endParaRPr>
          </a:p>
        </p:txBody>
      </p:sp>
      <p:cxnSp>
        <p:nvCxnSpPr>
          <p:cNvPr id="35" name="Straight Arrow Connector 34">
            <a:extLst>
              <a:ext uri="{FF2B5EF4-FFF2-40B4-BE49-F238E27FC236}">
                <a16:creationId xmlns:a16="http://schemas.microsoft.com/office/drawing/2014/main" id="{0BB61065-C711-93C4-7BE4-5D886196EA5E}"/>
              </a:ext>
            </a:extLst>
          </p:cNvPr>
          <p:cNvCxnSpPr>
            <a:cxnSpLocks/>
            <a:stCxn id="22" idx="3"/>
            <a:endCxn id="34" idx="1"/>
          </p:cNvCxnSpPr>
          <p:nvPr/>
        </p:nvCxnSpPr>
        <p:spPr>
          <a:xfrm>
            <a:off x="3195946" y="4874440"/>
            <a:ext cx="243169" cy="369886"/>
          </a:xfrm>
          <a:prstGeom prst="straightConnector1">
            <a:avLst/>
          </a:prstGeom>
          <a:noFill/>
          <a:ln w="9525" cap="flat" cmpd="sng" algn="ctr">
            <a:solidFill>
              <a:srgbClr val="000000"/>
            </a:solidFill>
            <a:prstDash val="solid"/>
            <a:headEnd type="none" w="lg" len="med"/>
            <a:tailEnd type="triangle"/>
          </a:ln>
          <a:effectLst/>
        </p:spPr>
      </p:cxnSp>
      <p:cxnSp>
        <p:nvCxnSpPr>
          <p:cNvPr id="36" name="Straight Arrow Connector 35">
            <a:extLst>
              <a:ext uri="{FF2B5EF4-FFF2-40B4-BE49-F238E27FC236}">
                <a16:creationId xmlns:a16="http://schemas.microsoft.com/office/drawing/2014/main" id="{248D715A-B8DD-AE87-E0A7-5C9AD8F065B8}"/>
              </a:ext>
            </a:extLst>
          </p:cNvPr>
          <p:cNvCxnSpPr>
            <a:cxnSpLocks/>
            <a:stCxn id="34" idx="3"/>
            <a:endCxn id="23" idx="1"/>
          </p:cNvCxnSpPr>
          <p:nvPr/>
        </p:nvCxnSpPr>
        <p:spPr>
          <a:xfrm flipV="1">
            <a:off x="4792310" y="4837828"/>
            <a:ext cx="302985" cy="406498"/>
          </a:xfrm>
          <a:prstGeom prst="straightConnector1">
            <a:avLst/>
          </a:prstGeom>
          <a:noFill/>
          <a:ln w="9525" cap="flat" cmpd="sng" algn="ctr">
            <a:solidFill>
              <a:srgbClr val="000000"/>
            </a:solidFill>
            <a:prstDash val="solid"/>
            <a:headEnd type="none" w="lg" len="med"/>
            <a:tailEnd type="triangle"/>
          </a:ln>
          <a:effectLst/>
        </p:spPr>
      </p:cxnSp>
      <p:cxnSp>
        <p:nvCxnSpPr>
          <p:cNvPr id="37" name="Straight Arrow Connector 36">
            <a:extLst>
              <a:ext uri="{FF2B5EF4-FFF2-40B4-BE49-F238E27FC236}">
                <a16:creationId xmlns:a16="http://schemas.microsoft.com/office/drawing/2014/main" id="{51C4E7E7-2BFD-E129-E44D-D3E0D8AF3D92}"/>
              </a:ext>
            </a:extLst>
          </p:cNvPr>
          <p:cNvCxnSpPr>
            <a:cxnSpLocks/>
            <a:stCxn id="23" idx="3"/>
          </p:cNvCxnSpPr>
          <p:nvPr/>
        </p:nvCxnSpPr>
        <p:spPr>
          <a:xfrm>
            <a:off x="5237862" y="4837828"/>
            <a:ext cx="219407" cy="343176"/>
          </a:xfrm>
          <a:prstGeom prst="straightConnector1">
            <a:avLst/>
          </a:prstGeom>
          <a:noFill/>
          <a:ln w="9525" cap="flat" cmpd="sng" algn="ctr">
            <a:solidFill>
              <a:srgbClr val="000000"/>
            </a:solidFill>
            <a:prstDash val="solid"/>
            <a:headEnd type="none" w="lg" len="med"/>
            <a:tailEnd type="triangle"/>
          </a:ln>
          <a:effectLst/>
        </p:spPr>
      </p:cxnSp>
    </p:spTree>
    <p:extLst>
      <p:ext uri="{BB962C8B-B14F-4D97-AF65-F5344CB8AC3E}">
        <p14:creationId xmlns:p14="http://schemas.microsoft.com/office/powerpoint/2010/main" val="386250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animBg="1"/>
      <p:bldP spid="24" grpId="0" animBg="1"/>
      <p:bldP spid="25" grpId="0"/>
      <p:bldP spid="26" grpId="0"/>
      <p:bldP spid="27" grpId="0"/>
      <p:bldP spid="28" grpId="0"/>
      <p:bldP spid="29" grpId="0"/>
      <p:bldP spid="30" grpId="0"/>
      <p:bldP spid="31" grpId="0"/>
      <p:bldP spid="32" grpId="0" animBg="1"/>
      <p:bldP spid="33" grpId="0" animBg="1"/>
      <p:bldP spid="3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98709-7602-71E9-4123-7790E71EC3CF}"/>
              </a:ext>
            </a:extLst>
          </p:cNvPr>
          <p:cNvSpPr>
            <a:spLocks noGrp="1"/>
          </p:cNvSpPr>
          <p:nvPr>
            <p:ph type="title"/>
          </p:nvPr>
        </p:nvSpPr>
        <p:spPr>
          <a:xfrm>
            <a:off x="609600" y="107898"/>
            <a:ext cx="11582400" cy="1143000"/>
          </a:xfrm>
        </p:spPr>
        <p:txBody>
          <a:bodyPr/>
          <a:lstStyle/>
          <a:p>
            <a:r>
              <a:rPr lang="en-US" dirty="0"/>
              <a:t>Mixed Fidelity (Cont.)</a:t>
            </a:r>
          </a:p>
        </p:txBody>
      </p:sp>
      <p:sp>
        <p:nvSpPr>
          <p:cNvPr id="3" name="Content Placeholder 2">
            <a:extLst>
              <a:ext uri="{FF2B5EF4-FFF2-40B4-BE49-F238E27FC236}">
                <a16:creationId xmlns:a16="http://schemas.microsoft.com/office/drawing/2014/main" id="{F9656254-8AE8-E490-25D1-91E99F3DE939}"/>
              </a:ext>
            </a:extLst>
          </p:cNvPr>
          <p:cNvSpPr>
            <a:spLocks noGrp="1"/>
          </p:cNvSpPr>
          <p:nvPr>
            <p:ph idx="1"/>
          </p:nvPr>
        </p:nvSpPr>
        <p:spPr>
          <a:xfrm>
            <a:off x="609600" y="1604962"/>
            <a:ext cx="11201400" cy="4567237"/>
          </a:xfrm>
        </p:spPr>
        <p:txBody>
          <a:bodyPr/>
          <a:lstStyle/>
          <a:p>
            <a:pPr marL="457200" indent="-457200">
              <a:buFont typeface="Arial" panose="020B0604020202020204" pitchFamily="34" charset="0"/>
              <a:buChar char="•"/>
            </a:pPr>
            <a:r>
              <a:rPr lang="en-US" sz="2800" dirty="0"/>
              <a:t>Observation: GPU model more sim. time intensive than CPU models</a:t>
            </a:r>
          </a:p>
          <a:p>
            <a:pPr marL="457200" indent="-457200">
              <a:buFont typeface="Arial" panose="020B0604020202020204" pitchFamily="34" charset="0"/>
              <a:buChar char="•"/>
            </a:pPr>
            <a:r>
              <a:rPr lang="en-US" sz="2800" dirty="0"/>
              <a:t>Idea: Leverage </a:t>
            </a:r>
            <a:r>
              <a:rPr lang="en-US" sz="2800" dirty="0" err="1"/>
              <a:t>PyTorch’s</a:t>
            </a:r>
            <a:r>
              <a:rPr lang="en-US" sz="2800" dirty="0"/>
              <a:t>/TensorFlow’s CPU offloading feature</a:t>
            </a:r>
          </a:p>
          <a:p>
            <a:pPr marL="857250" lvl="1" indent="-457200">
              <a:buFont typeface="Arial" panose="020B0604020202020204" pitchFamily="34" charset="0"/>
              <a:buChar char="•"/>
            </a:pPr>
            <a:r>
              <a:rPr lang="en-US" sz="2400" dirty="0"/>
              <a:t>Offload phases (GPU kernels) requiring less fidelity to faster/lower fidelity CPU models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Reduces simulation time without significantly compromising fidelity</a:t>
            </a:r>
          </a:p>
        </p:txBody>
      </p:sp>
      <p:cxnSp>
        <p:nvCxnSpPr>
          <p:cNvPr id="4" name="Straight Arrow Connector 3">
            <a:extLst>
              <a:ext uri="{FF2B5EF4-FFF2-40B4-BE49-F238E27FC236}">
                <a16:creationId xmlns:a16="http://schemas.microsoft.com/office/drawing/2014/main" id="{469B2769-2E28-6385-B5F0-A921A82CACC3}"/>
              </a:ext>
            </a:extLst>
          </p:cNvPr>
          <p:cNvCxnSpPr>
            <a:cxnSpLocks/>
          </p:cNvCxnSpPr>
          <p:nvPr/>
        </p:nvCxnSpPr>
        <p:spPr>
          <a:xfrm>
            <a:off x="2462247" y="4727105"/>
            <a:ext cx="650007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BE7ED41B-FD50-507A-E33E-FECE51848CC9}"/>
              </a:ext>
            </a:extLst>
          </p:cNvPr>
          <p:cNvSpPr txBox="1"/>
          <p:nvPr/>
        </p:nvSpPr>
        <p:spPr>
          <a:xfrm>
            <a:off x="1684452" y="4808647"/>
            <a:ext cx="1057278" cy="646331"/>
          </a:xfrm>
          <a:prstGeom prst="rect">
            <a:avLst/>
          </a:prstGeom>
          <a:noFill/>
        </p:spPr>
        <p:txBody>
          <a:bodyPr wrap="square" rtlCol="0">
            <a:spAutoFit/>
          </a:bodyPr>
          <a:lstStyle/>
          <a:p>
            <a:r>
              <a:rPr lang="en-US" b="1" dirty="0">
                <a:latin typeface="Red Hat Text" panose="02010303040201060303" pitchFamily="2" charset="0"/>
                <a:ea typeface="Red Hat Text" panose="02010303040201060303" pitchFamily="2" charset="0"/>
                <a:cs typeface="Red Hat Text" panose="02010303040201060303" pitchFamily="2" charset="0"/>
              </a:rPr>
              <a:t>Slower</a:t>
            </a:r>
            <a:br>
              <a:rPr lang="en-US" b="1" dirty="0"/>
            </a:br>
            <a:endParaRPr lang="en-US" b="1" dirty="0"/>
          </a:p>
        </p:txBody>
      </p:sp>
      <p:sp>
        <p:nvSpPr>
          <p:cNvPr id="6" name="TextBox 5">
            <a:extLst>
              <a:ext uri="{FF2B5EF4-FFF2-40B4-BE49-F238E27FC236}">
                <a16:creationId xmlns:a16="http://schemas.microsoft.com/office/drawing/2014/main" id="{61FD2F0E-080D-CFA7-017E-9F6C1F7628EA}"/>
              </a:ext>
            </a:extLst>
          </p:cNvPr>
          <p:cNvSpPr txBox="1"/>
          <p:nvPr/>
        </p:nvSpPr>
        <p:spPr>
          <a:xfrm>
            <a:off x="8670092" y="4832807"/>
            <a:ext cx="1051088" cy="646331"/>
          </a:xfrm>
          <a:prstGeom prst="rect">
            <a:avLst/>
          </a:prstGeom>
          <a:noFill/>
        </p:spPr>
        <p:txBody>
          <a:bodyPr wrap="square" rtlCol="0">
            <a:spAutoFit/>
          </a:bodyPr>
          <a:lstStyle/>
          <a:p>
            <a:r>
              <a:rPr lang="en-US" b="1" dirty="0">
                <a:latin typeface="Red Hat Text" panose="02010303040201060303" pitchFamily="2" charset="0"/>
                <a:ea typeface="Red Hat Text" panose="02010303040201060303" pitchFamily="2" charset="0"/>
                <a:cs typeface="Red Hat Text" panose="02010303040201060303" pitchFamily="2" charset="0"/>
              </a:rPr>
              <a:t>Faster</a:t>
            </a:r>
            <a:br>
              <a:rPr lang="en-US" dirty="0"/>
            </a:br>
            <a:endParaRPr lang="en-US" dirty="0"/>
          </a:p>
        </p:txBody>
      </p:sp>
      <p:sp>
        <p:nvSpPr>
          <p:cNvPr id="7" name="TextBox 6">
            <a:extLst>
              <a:ext uri="{FF2B5EF4-FFF2-40B4-BE49-F238E27FC236}">
                <a16:creationId xmlns:a16="http://schemas.microsoft.com/office/drawing/2014/main" id="{3E2C7E9C-8C0A-31D6-75C6-49B26457A2B3}"/>
              </a:ext>
            </a:extLst>
          </p:cNvPr>
          <p:cNvSpPr txBox="1"/>
          <p:nvPr/>
        </p:nvSpPr>
        <p:spPr>
          <a:xfrm>
            <a:off x="1752600" y="4038600"/>
            <a:ext cx="1057278" cy="923330"/>
          </a:xfrm>
          <a:prstGeom prst="rect">
            <a:avLst/>
          </a:prstGeom>
          <a:noFill/>
        </p:spPr>
        <p:txBody>
          <a:bodyPr wrap="square" rtlCol="0">
            <a:spAutoFit/>
          </a:bodyPr>
          <a:lstStyle/>
          <a:p>
            <a:r>
              <a:rPr lang="en-US" b="1" dirty="0">
                <a:latin typeface="Red Hat Text" panose="02010303040201060303" pitchFamily="2" charset="0"/>
                <a:ea typeface="Red Hat Text" panose="02010303040201060303" pitchFamily="2" charset="0"/>
                <a:cs typeface="Red Hat Text" panose="02010303040201060303" pitchFamily="2" charset="0"/>
              </a:rPr>
              <a:t>High Fidelity</a:t>
            </a:r>
            <a:br>
              <a:rPr lang="en-US" b="1" dirty="0">
                <a:latin typeface="Red Hat Text" panose="02010303040201060303" pitchFamily="2" charset="0"/>
                <a:ea typeface="Red Hat Text" panose="02010303040201060303" pitchFamily="2" charset="0"/>
                <a:cs typeface="Red Hat Text" panose="02010303040201060303" pitchFamily="2" charset="0"/>
              </a:rPr>
            </a:br>
            <a:endParaRPr lang="en-US" b="1" dirty="0">
              <a:latin typeface="Red Hat Text" panose="02010303040201060303" pitchFamily="2" charset="0"/>
              <a:ea typeface="Red Hat Text" panose="02010303040201060303" pitchFamily="2" charset="0"/>
              <a:cs typeface="Red Hat Text" panose="02010303040201060303" pitchFamily="2" charset="0"/>
            </a:endParaRPr>
          </a:p>
        </p:txBody>
      </p:sp>
      <p:sp>
        <p:nvSpPr>
          <p:cNvPr id="8" name="TextBox 7">
            <a:extLst>
              <a:ext uri="{FF2B5EF4-FFF2-40B4-BE49-F238E27FC236}">
                <a16:creationId xmlns:a16="http://schemas.microsoft.com/office/drawing/2014/main" id="{89192DA2-7733-6B57-D532-0239AD80FA49}"/>
              </a:ext>
            </a:extLst>
          </p:cNvPr>
          <p:cNvSpPr txBox="1"/>
          <p:nvPr/>
        </p:nvSpPr>
        <p:spPr>
          <a:xfrm>
            <a:off x="8595265" y="4038600"/>
            <a:ext cx="1125915" cy="923330"/>
          </a:xfrm>
          <a:prstGeom prst="rect">
            <a:avLst/>
          </a:prstGeom>
          <a:noFill/>
        </p:spPr>
        <p:txBody>
          <a:bodyPr wrap="square" rtlCol="0">
            <a:spAutoFit/>
          </a:bodyPr>
          <a:lstStyle/>
          <a:p>
            <a:r>
              <a:rPr lang="en-US" b="1" dirty="0">
                <a:latin typeface="Red Hat Text" panose="02010303040201060303" pitchFamily="2" charset="0"/>
                <a:ea typeface="Red Hat Text" panose="02010303040201060303" pitchFamily="2" charset="0"/>
                <a:cs typeface="Red Hat Text" panose="02010303040201060303" pitchFamily="2" charset="0"/>
              </a:rPr>
              <a:t>Low Fidelity</a:t>
            </a:r>
            <a:br>
              <a:rPr lang="en-US" b="1" dirty="0">
                <a:latin typeface="Red Hat Text" panose="02010303040201060303" pitchFamily="2" charset="0"/>
                <a:ea typeface="Red Hat Text" panose="02010303040201060303" pitchFamily="2" charset="0"/>
                <a:cs typeface="Red Hat Text" panose="02010303040201060303" pitchFamily="2" charset="0"/>
              </a:rPr>
            </a:br>
            <a:endParaRPr lang="en-US" b="1" dirty="0">
              <a:latin typeface="Red Hat Text" panose="02010303040201060303" pitchFamily="2" charset="0"/>
              <a:ea typeface="Red Hat Text" panose="02010303040201060303" pitchFamily="2" charset="0"/>
              <a:cs typeface="Red Hat Text" panose="02010303040201060303" pitchFamily="2" charset="0"/>
            </a:endParaRPr>
          </a:p>
        </p:txBody>
      </p:sp>
      <p:cxnSp>
        <p:nvCxnSpPr>
          <p:cNvPr id="9" name="Straight Connector 8">
            <a:extLst>
              <a:ext uri="{FF2B5EF4-FFF2-40B4-BE49-F238E27FC236}">
                <a16:creationId xmlns:a16="http://schemas.microsoft.com/office/drawing/2014/main" id="{66583CA1-C467-6907-F88A-CAFC7E94F83A}"/>
              </a:ext>
            </a:extLst>
          </p:cNvPr>
          <p:cNvCxnSpPr/>
          <p:nvPr/>
        </p:nvCxnSpPr>
        <p:spPr>
          <a:xfrm>
            <a:off x="3141271" y="4626114"/>
            <a:ext cx="0" cy="195261"/>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07C40CA6-7DB2-DEEB-BBB3-D5100E3126C4}"/>
              </a:ext>
            </a:extLst>
          </p:cNvPr>
          <p:cNvCxnSpPr/>
          <p:nvPr/>
        </p:nvCxnSpPr>
        <p:spPr>
          <a:xfrm>
            <a:off x="5653058" y="4622206"/>
            <a:ext cx="0" cy="195261"/>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024255AA-AFDC-35E7-2224-DE3D285A1D36}"/>
              </a:ext>
            </a:extLst>
          </p:cNvPr>
          <p:cNvCxnSpPr/>
          <p:nvPr/>
        </p:nvCxnSpPr>
        <p:spPr>
          <a:xfrm>
            <a:off x="6980648" y="4604917"/>
            <a:ext cx="0" cy="195261"/>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A654897C-9675-0A22-E384-C15876AADE32}"/>
              </a:ext>
            </a:extLst>
          </p:cNvPr>
          <p:cNvCxnSpPr/>
          <p:nvPr/>
        </p:nvCxnSpPr>
        <p:spPr>
          <a:xfrm>
            <a:off x="4305820" y="4625211"/>
            <a:ext cx="0" cy="195261"/>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F309FEC2-4D90-D650-3DA1-F3A6220B4B4A}"/>
              </a:ext>
            </a:extLst>
          </p:cNvPr>
          <p:cNvSpPr txBox="1"/>
          <p:nvPr/>
        </p:nvSpPr>
        <p:spPr>
          <a:xfrm>
            <a:off x="2650340" y="4365295"/>
            <a:ext cx="1057278" cy="307777"/>
          </a:xfrm>
          <a:prstGeom prst="rect">
            <a:avLst/>
          </a:prstGeom>
          <a:noFill/>
        </p:spPr>
        <p:txBody>
          <a:bodyPr wrap="square" rtlCol="0">
            <a:spAutoFit/>
          </a:bodyPr>
          <a:lstStyle/>
          <a:p>
            <a:pPr algn="ctr"/>
            <a:r>
              <a:rPr lang="en-US" sz="1400" dirty="0">
                <a:latin typeface="Red Hat Text" panose="02010303040201060303" pitchFamily="2" charset="0"/>
                <a:ea typeface="Red Hat Text" panose="02010303040201060303" pitchFamily="2" charset="0"/>
                <a:cs typeface="Red Hat Text" panose="02010303040201060303" pitchFamily="2" charset="0"/>
              </a:rPr>
              <a:t>O3 CPU</a:t>
            </a:r>
          </a:p>
        </p:txBody>
      </p:sp>
      <p:sp>
        <p:nvSpPr>
          <p:cNvPr id="14" name="TextBox 13">
            <a:extLst>
              <a:ext uri="{FF2B5EF4-FFF2-40B4-BE49-F238E27FC236}">
                <a16:creationId xmlns:a16="http://schemas.microsoft.com/office/drawing/2014/main" id="{C672FF2C-F5F6-9D48-08A3-86E75D7ACACA}"/>
              </a:ext>
            </a:extLst>
          </p:cNvPr>
          <p:cNvSpPr txBox="1"/>
          <p:nvPr/>
        </p:nvSpPr>
        <p:spPr>
          <a:xfrm>
            <a:off x="3691762" y="4834904"/>
            <a:ext cx="1329168" cy="307777"/>
          </a:xfrm>
          <a:prstGeom prst="rect">
            <a:avLst/>
          </a:prstGeom>
          <a:noFill/>
        </p:spPr>
        <p:txBody>
          <a:bodyPr wrap="square" rtlCol="0">
            <a:spAutoFit/>
          </a:bodyPr>
          <a:lstStyle/>
          <a:p>
            <a:pPr algn="ctr"/>
            <a:r>
              <a:rPr lang="en-US" sz="1400" dirty="0">
                <a:latin typeface="Red Hat Text" panose="02010303040201060303" pitchFamily="2" charset="0"/>
                <a:ea typeface="Red Hat Text" panose="02010303040201060303" pitchFamily="2" charset="0"/>
                <a:cs typeface="Red Hat Text" panose="02010303040201060303" pitchFamily="2" charset="0"/>
              </a:rPr>
              <a:t>MinorCPU</a:t>
            </a:r>
          </a:p>
        </p:txBody>
      </p:sp>
      <p:sp>
        <p:nvSpPr>
          <p:cNvPr id="15" name="TextBox 14">
            <a:extLst>
              <a:ext uri="{FF2B5EF4-FFF2-40B4-BE49-F238E27FC236}">
                <a16:creationId xmlns:a16="http://schemas.microsoft.com/office/drawing/2014/main" id="{5230984F-F526-2E31-77F9-A778F7350D7B}"/>
              </a:ext>
            </a:extLst>
          </p:cNvPr>
          <p:cNvSpPr txBox="1"/>
          <p:nvPr/>
        </p:nvSpPr>
        <p:spPr>
          <a:xfrm>
            <a:off x="4924103" y="4133314"/>
            <a:ext cx="1385045" cy="523220"/>
          </a:xfrm>
          <a:prstGeom prst="rect">
            <a:avLst/>
          </a:prstGeom>
          <a:noFill/>
        </p:spPr>
        <p:txBody>
          <a:bodyPr wrap="square" rtlCol="0">
            <a:spAutoFit/>
          </a:bodyPr>
          <a:lstStyle/>
          <a:p>
            <a:pPr algn="ctr"/>
            <a:r>
              <a:rPr lang="en-US" sz="1400" dirty="0" err="1">
                <a:latin typeface="Red Hat Text" panose="02010303040201060303" pitchFamily="2" charset="0"/>
                <a:ea typeface="Red Hat Text" panose="02010303040201060303" pitchFamily="2" charset="0"/>
                <a:cs typeface="Red Hat Text" panose="02010303040201060303" pitchFamily="2" charset="0"/>
              </a:rPr>
              <a:t>TimingSimpleCPU</a:t>
            </a:r>
            <a:endParaRPr lang="en-US" sz="1400" dirty="0">
              <a:latin typeface="Red Hat Text" panose="02010303040201060303" pitchFamily="2" charset="0"/>
              <a:ea typeface="Red Hat Text" panose="02010303040201060303" pitchFamily="2" charset="0"/>
              <a:cs typeface="Red Hat Text" panose="02010303040201060303" pitchFamily="2" charset="0"/>
            </a:endParaRPr>
          </a:p>
        </p:txBody>
      </p:sp>
      <p:sp>
        <p:nvSpPr>
          <p:cNvPr id="16" name="TextBox 15">
            <a:extLst>
              <a:ext uri="{FF2B5EF4-FFF2-40B4-BE49-F238E27FC236}">
                <a16:creationId xmlns:a16="http://schemas.microsoft.com/office/drawing/2014/main" id="{67E5D5F1-0129-DCB7-476F-62A627ED9626}"/>
              </a:ext>
            </a:extLst>
          </p:cNvPr>
          <p:cNvSpPr txBox="1"/>
          <p:nvPr/>
        </p:nvSpPr>
        <p:spPr>
          <a:xfrm>
            <a:off x="6288125" y="4834906"/>
            <a:ext cx="1329168" cy="523220"/>
          </a:xfrm>
          <a:prstGeom prst="rect">
            <a:avLst/>
          </a:prstGeom>
          <a:noFill/>
        </p:spPr>
        <p:txBody>
          <a:bodyPr wrap="square" rtlCol="0">
            <a:spAutoFit/>
          </a:bodyPr>
          <a:lstStyle/>
          <a:p>
            <a:pPr algn="ctr"/>
            <a:r>
              <a:rPr lang="en-US" sz="1400" dirty="0">
                <a:latin typeface="Red Hat Text" panose="02010303040201060303" pitchFamily="2" charset="0"/>
                <a:ea typeface="Red Hat Text" panose="02010303040201060303" pitchFamily="2" charset="0"/>
                <a:cs typeface="Red Hat Text" panose="02010303040201060303" pitchFamily="2" charset="0"/>
              </a:rPr>
              <a:t>AtomicSimpleCPU</a:t>
            </a:r>
          </a:p>
        </p:txBody>
      </p:sp>
      <p:cxnSp>
        <p:nvCxnSpPr>
          <p:cNvPr id="17" name="Straight Connector 16">
            <a:extLst>
              <a:ext uri="{FF2B5EF4-FFF2-40B4-BE49-F238E27FC236}">
                <a16:creationId xmlns:a16="http://schemas.microsoft.com/office/drawing/2014/main" id="{16F231C2-BA2E-A3FD-C943-27C3C0891670}"/>
              </a:ext>
            </a:extLst>
          </p:cNvPr>
          <p:cNvCxnSpPr/>
          <p:nvPr/>
        </p:nvCxnSpPr>
        <p:spPr>
          <a:xfrm>
            <a:off x="8068968" y="4624706"/>
            <a:ext cx="0" cy="195261"/>
          </a:xfrm>
          <a:prstGeom prst="line">
            <a:avLst/>
          </a:prstGeom>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E7E960C5-6BC0-4D3B-F5D5-1714E38C24F5}"/>
              </a:ext>
            </a:extLst>
          </p:cNvPr>
          <p:cNvSpPr txBox="1"/>
          <p:nvPr/>
        </p:nvSpPr>
        <p:spPr>
          <a:xfrm>
            <a:off x="7406638" y="4133313"/>
            <a:ext cx="1385046" cy="307777"/>
          </a:xfrm>
          <a:prstGeom prst="rect">
            <a:avLst/>
          </a:prstGeom>
          <a:noFill/>
        </p:spPr>
        <p:txBody>
          <a:bodyPr wrap="square" rtlCol="0">
            <a:spAutoFit/>
          </a:bodyPr>
          <a:lstStyle/>
          <a:p>
            <a:pPr algn="ctr"/>
            <a:r>
              <a:rPr lang="en-US" sz="1400" dirty="0">
                <a:latin typeface="Red Hat Text" panose="02010303040201060303" pitchFamily="2" charset="0"/>
                <a:ea typeface="Red Hat Text" panose="02010303040201060303" pitchFamily="2" charset="0"/>
                <a:cs typeface="Red Hat Text" panose="02010303040201060303" pitchFamily="2" charset="0"/>
              </a:rPr>
              <a:t>KVM CPU</a:t>
            </a:r>
          </a:p>
        </p:txBody>
      </p:sp>
      <p:sp>
        <p:nvSpPr>
          <p:cNvPr id="19" name="Slide Number Placeholder 29">
            <a:extLst>
              <a:ext uri="{FF2B5EF4-FFF2-40B4-BE49-F238E27FC236}">
                <a16:creationId xmlns:a16="http://schemas.microsoft.com/office/drawing/2014/main" id="{9439110A-3C77-3964-8A3A-B272FCECA40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68</a:t>
            </a:fld>
            <a:endParaRPr lang="en-US" dirty="0"/>
          </a:p>
        </p:txBody>
      </p:sp>
    </p:spTree>
    <p:extLst>
      <p:ext uri="{BB962C8B-B14F-4D97-AF65-F5344CB8AC3E}">
        <p14:creationId xmlns:p14="http://schemas.microsoft.com/office/powerpoint/2010/main" val="285517594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7E82A-E619-2841-86B8-7F6D2CD87168}"/>
              </a:ext>
            </a:extLst>
          </p:cNvPr>
          <p:cNvSpPr>
            <a:spLocks noGrp="1"/>
          </p:cNvSpPr>
          <p:nvPr>
            <p:ph type="title"/>
          </p:nvPr>
        </p:nvSpPr>
        <p:spPr/>
        <p:txBody>
          <a:bodyPr/>
          <a:lstStyle/>
          <a:p>
            <a:r>
              <a:rPr lang="en-US" dirty="0"/>
              <a:t>Mixed Fidelity (Cont.)</a:t>
            </a:r>
          </a:p>
        </p:txBody>
      </p:sp>
      <p:sp>
        <p:nvSpPr>
          <p:cNvPr id="3" name="Content Placeholder 2">
            <a:extLst>
              <a:ext uri="{FF2B5EF4-FFF2-40B4-BE49-F238E27FC236}">
                <a16:creationId xmlns:a16="http://schemas.microsoft.com/office/drawing/2014/main" id="{DC77EAB8-973D-845F-573F-776996A8B83E}"/>
              </a:ext>
            </a:extLst>
          </p:cNvPr>
          <p:cNvSpPr>
            <a:spLocks noGrp="1"/>
          </p:cNvSpPr>
          <p:nvPr>
            <p:ph idx="1"/>
          </p:nvPr>
        </p:nvSpPr>
        <p:spPr/>
        <p:txBody>
          <a:bodyPr/>
          <a:lstStyle/>
          <a:p>
            <a:pPr marL="457200" indent="-457200">
              <a:buFont typeface="Arial" panose="020B0604020202020204" pitchFamily="34" charset="0"/>
              <a:buChar char="•"/>
            </a:pPr>
            <a:r>
              <a:rPr lang="en-US" sz="2800" dirty="0"/>
              <a:t>Offload GPU Kernels onto CPU and run them at low fidelity</a:t>
            </a:r>
          </a:p>
          <a:p>
            <a:pPr marL="457200" indent="-457200">
              <a:buFont typeface="Arial" panose="020B0604020202020204" pitchFamily="34" charset="0"/>
              <a:buChar char="•"/>
            </a:pPr>
            <a:endParaRPr lang="en-US" sz="2800" dirty="0"/>
          </a:p>
        </p:txBody>
      </p:sp>
      <p:sp>
        <p:nvSpPr>
          <p:cNvPr id="40" name="Oval 39">
            <a:extLst>
              <a:ext uri="{FF2B5EF4-FFF2-40B4-BE49-F238E27FC236}">
                <a16:creationId xmlns:a16="http://schemas.microsoft.com/office/drawing/2014/main" id="{0FEA7751-7A31-1B76-9862-209E8EFE438A}"/>
              </a:ext>
            </a:extLst>
          </p:cNvPr>
          <p:cNvSpPr/>
          <p:nvPr/>
        </p:nvSpPr>
        <p:spPr>
          <a:xfrm>
            <a:off x="7769218" y="2715800"/>
            <a:ext cx="1687973" cy="565448"/>
          </a:xfrm>
          <a:custGeom>
            <a:avLst/>
            <a:gdLst>
              <a:gd name="csX0" fmla="*/ 0 w 1687973"/>
              <a:gd name="csY0" fmla="*/ 282724 h 565448"/>
              <a:gd name="csX1" fmla="*/ 843987 w 1687973"/>
              <a:gd name="csY1" fmla="*/ 0 h 565448"/>
              <a:gd name="csX2" fmla="*/ 1687974 w 1687973"/>
              <a:gd name="csY2" fmla="*/ 282724 h 565448"/>
              <a:gd name="csX3" fmla="*/ 843987 w 1687973"/>
              <a:gd name="csY3" fmla="*/ 565448 h 565448"/>
              <a:gd name="csX4" fmla="*/ 0 w 1687973"/>
              <a:gd name="csY4" fmla="*/ 282724 h 565448"/>
            </a:gdLst>
            <a:ahLst/>
            <a:cxnLst>
              <a:cxn ang="0">
                <a:pos x="csX0" y="csY0"/>
              </a:cxn>
              <a:cxn ang="0">
                <a:pos x="csX1" y="csY1"/>
              </a:cxn>
              <a:cxn ang="0">
                <a:pos x="csX2" y="csY2"/>
              </a:cxn>
              <a:cxn ang="0">
                <a:pos x="csX3" y="csY3"/>
              </a:cxn>
              <a:cxn ang="0">
                <a:pos x="csX4" y="csY4"/>
              </a:cxn>
            </a:cxnLst>
            <a:rect l="l" t="t" r="r" b="b"/>
            <a:pathLst>
              <a:path w="1687973" h="565448" fill="none" extrusionOk="0">
                <a:moveTo>
                  <a:pt x="0" y="282724"/>
                </a:moveTo>
                <a:cubicBezTo>
                  <a:pt x="55867" y="133207"/>
                  <a:pt x="389752" y="-24462"/>
                  <a:pt x="843987" y="0"/>
                </a:cubicBezTo>
                <a:cubicBezTo>
                  <a:pt x="1277310" y="-5023"/>
                  <a:pt x="1670171" y="143341"/>
                  <a:pt x="1687974" y="282724"/>
                </a:cubicBezTo>
                <a:cubicBezTo>
                  <a:pt x="1678065" y="344372"/>
                  <a:pt x="1242908" y="658837"/>
                  <a:pt x="843987" y="565448"/>
                </a:cubicBezTo>
                <a:cubicBezTo>
                  <a:pt x="402402" y="579184"/>
                  <a:pt x="21886" y="444130"/>
                  <a:pt x="0" y="282724"/>
                </a:cubicBezTo>
                <a:close/>
              </a:path>
              <a:path w="1687973" h="565448" stroke="0" extrusionOk="0">
                <a:moveTo>
                  <a:pt x="0" y="282724"/>
                </a:moveTo>
                <a:cubicBezTo>
                  <a:pt x="-81748" y="76156"/>
                  <a:pt x="353271" y="9231"/>
                  <a:pt x="843987" y="0"/>
                </a:cubicBezTo>
                <a:cubicBezTo>
                  <a:pt x="1348098" y="7998"/>
                  <a:pt x="1680189" y="126828"/>
                  <a:pt x="1687974" y="282724"/>
                </a:cubicBezTo>
                <a:cubicBezTo>
                  <a:pt x="1658305" y="467842"/>
                  <a:pt x="1293582" y="656795"/>
                  <a:pt x="843987" y="565448"/>
                </a:cubicBezTo>
                <a:cubicBezTo>
                  <a:pt x="341216" y="545396"/>
                  <a:pt x="15172" y="446117"/>
                  <a:pt x="0" y="282724"/>
                </a:cubicBezTo>
                <a:close/>
              </a:path>
            </a:pathLst>
          </a:custGeom>
          <a:solidFill>
            <a:srgbClr val="FFFFFF"/>
          </a:solidFill>
          <a:ln w="25400" cap="flat" cmpd="sng" algn="ctr">
            <a:solidFill>
              <a:srgbClr val="C5050C"/>
            </a:solidFill>
            <a:prstDash val="lgDash"/>
            <a:miter lim="800000"/>
            <a:extLst>
              <a:ext uri="{C807C97D-BFC1-408E-A445-0C87EB9F89A2}">
                <ask:lineSketchStyleProps xmlns:ask="http://schemas.microsoft.com/office/drawing/2018/sketchyshapes" sd="1219033472">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02020"/>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66A8501E-723D-21EF-E04B-624CBA584BEF}"/>
              </a:ext>
            </a:extLst>
          </p:cNvPr>
          <p:cNvSpPr txBox="1"/>
          <p:nvPr/>
        </p:nvSpPr>
        <p:spPr>
          <a:xfrm>
            <a:off x="9279084" y="2537873"/>
            <a:ext cx="1808188" cy="206403"/>
          </a:xfrm>
          <a:prstGeom prst="rect">
            <a:avLst/>
          </a:prstGeom>
          <a:noFill/>
        </p:spPr>
        <p:txBody>
          <a:bodyPr wrap="none" lIns="0" tIns="0" rIns="0" bIns="0" rtlCol="0">
            <a:spAutoFit/>
          </a:bodyPr>
          <a:lstStyle/>
          <a:p>
            <a:pPr algn="ctr"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Region of interest</a:t>
            </a:r>
          </a:p>
        </p:txBody>
      </p:sp>
      <p:sp>
        <p:nvSpPr>
          <p:cNvPr id="42" name="Content Placeholder 2">
            <a:extLst>
              <a:ext uri="{FF2B5EF4-FFF2-40B4-BE49-F238E27FC236}">
                <a16:creationId xmlns:a16="http://schemas.microsoft.com/office/drawing/2014/main" id="{90D6149C-D56F-7DDB-5372-4FA3ABF9E863}"/>
              </a:ext>
            </a:extLst>
          </p:cNvPr>
          <p:cNvSpPr txBox="1">
            <a:spLocks/>
          </p:cNvSpPr>
          <p:nvPr/>
        </p:nvSpPr>
        <p:spPr>
          <a:xfrm>
            <a:off x="2955162" y="2286000"/>
            <a:ext cx="2855267" cy="276999"/>
          </a:xfrm>
          <a:prstGeom prst="rect">
            <a:avLst/>
          </a:prstGeom>
        </p:spPr>
        <p:txBody>
          <a:bodyPr vert="horz" wrap="square" lIns="0" tIns="0" rIns="0" bIns="0" rtlCol="0">
            <a:spAutoFit/>
          </a:bodyPr>
          <a:lstStyle>
            <a:lvl1pPr marL="228600" marR="0" indent="-228600"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800" kern="1200" spc="0" baseline="0">
                <a:solidFill>
                  <a:srgbClr val="000000"/>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600" kern="1200" spc="0" baseline="0">
                <a:solidFill>
                  <a:srgbClr val="000000"/>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200" kern="1200" spc="0" baseline="0">
                <a:solidFill>
                  <a:srgbClr val="000000"/>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100" kern="1200" spc="0" baseline="0">
                <a:solidFill>
                  <a:srgbClr val="000000"/>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1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
                <a:srgbClr val="898892"/>
              </a:buClr>
              <a:buSzPct val="60000"/>
              <a:buFont typeface=".PingFang SC Regular"/>
              <a:buNone/>
              <a:tabLst/>
              <a:defRPr/>
            </a:pPr>
            <a:r>
              <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Segoe UI" panose="020B0502040204020203" pitchFamily="34" charset="0"/>
              </a:rPr>
              <a:t>Simulated system</a:t>
            </a:r>
          </a:p>
        </p:txBody>
      </p:sp>
      <p:sp>
        <p:nvSpPr>
          <p:cNvPr id="43" name="Rectangle 42">
            <a:extLst>
              <a:ext uri="{FF2B5EF4-FFF2-40B4-BE49-F238E27FC236}">
                <a16:creationId xmlns:a16="http://schemas.microsoft.com/office/drawing/2014/main" id="{0DC8807C-F10F-F9BE-0F29-2BC57BB1C58C}"/>
              </a:ext>
            </a:extLst>
          </p:cNvPr>
          <p:cNvSpPr/>
          <p:nvPr/>
        </p:nvSpPr>
        <p:spPr bwMode="auto">
          <a:xfrm>
            <a:off x="3084561" y="2664086"/>
            <a:ext cx="1353195" cy="159106"/>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44" name="Rectangle 43">
            <a:extLst>
              <a:ext uri="{FF2B5EF4-FFF2-40B4-BE49-F238E27FC236}">
                <a16:creationId xmlns:a16="http://schemas.microsoft.com/office/drawing/2014/main" id="{2ACF9D54-13CB-3617-886E-85D9EBBA75CD}"/>
              </a:ext>
            </a:extLst>
          </p:cNvPr>
          <p:cNvSpPr/>
          <p:nvPr/>
        </p:nvSpPr>
        <p:spPr bwMode="auto">
          <a:xfrm>
            <a:off x="4675366" y="2944415"/>
            <a:ext cx="1353195" cy="159106"/>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45" name="Rectangle 44">
            <a:extLst>
              <a:ext uri="{FF2B5EF4-FFF2-40B4-BE49-F238E27FC236}">
                <a16:creationId xmlns:a16="http://schemas.microsoft.com/office/drawing/2014/main" id="{183942E7-4112-01F0-AE04-3222609C064C}"/>
              </a:ext>
            </a:extLst>
          </p:cNvPr>
          <p:cNvSpPr/>
          <p:nvPr/>
        </p:nvSpPr>
        <p:spPr bwMode="auto">
          <a:xfrm>
            <a:off x="6299733" y="2656510"/>
            <a:ext cx="1353195" cy="159106"/>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46" name="Rectangle 45">
            <a:extLst>
              <a:ext uri="{FF2B5EF4-FFF2-40B4-BE49-F238E27FC236}">
                <a16:creationId xmlns:a16="http://schemas.microsoft.com/office/drawing/2014/main" id="{B9C8BB32-B47D-0772-EE41-960BF3381560}"/>
              </a:ext>
            </a:extLst>
          </p:cNvPr>
          <p:cNvSpPr/>
          <p:nvPr/>
        </p:nvSpPr>
        <p:spPr bwMode="auto">
          <a:xfrm>
            <a:off x="7890539" y="2936839"/>
            <a:ext cx="1353195" cy="159106"/>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cxnSp>
        <p:nvCxnSpPr>
          <p:cNvPr id="47" name="Straight Arrow Connector 46">
            <a:extLst>
              <a:ext uri="{FF2B5EF4-FFF2-40B4-BE49-F238E27FC236}">
                <a16:creationId xmlns:a16="http://schemas.microsoft.com/office/drawing/2014/main" id="{5D39B67F-7FEE-A8AF-01C3-4266515C05B2}"/>
              </a:ext>
            </a:extLst>
          </p:cNvPr>
          <p:cNvCxnSpPr>
            <a:cxnSpLocks/>
          </p:cNvCxnSpPr>
          <p:nvPr/>
        </p:nvCxnSpPr>
        <p:spPr>
          <a:xfrm>
            <a:off x="3084561" y="3305412"/>
            <a:ext cx="6372630" cy="0"/>
          </a:xfrm>
          <a:prstGeom prst="straightConnector1">
            <a:avLst/>
          </a:prstGeom>
          <a:noFill/>
          <a:ln w="9525" cap="flat" cmpd="sng" algn="ctr">
            <a:solidFill>
              <a:srgbClr val="000000"/>
            </a:solidFill>
            <a:prstDash val="solid"/>
            <a:headEnd type="none" w="lg" len="med"/>
            <a:tailEnd type="triangle"/>
          </a:ln>
          <a:effectLst/>
        </p:spPr>
      </p:cxnSp>
      <p:sp>
        <p:nvSpPr>
          <p:cNvPr id="48" name="TextBox 47">
            <a:extLst>
              <a:ext uri="{FF2B5EF4-FFF2-40B4-BE49-F238E27FC236}">
                <a16:creationId xmlns:a16="http://schemas.microsoft.com/office/drawing/2014/main" id="{E08BE241-C885-6AD2-E580-4F5E21F42C0E}"/>
              </a:ext>
            </a:extLst>
          </p:cNvPr>
          <p:cNvSpPr txBox="1"/>
          <p:nvPr/>
        </p:nvSpPr>
        <p:spPr>
          <a:xfrm>
            <a:off x="9127959" y="3373328"/>
            <a:ext cx="393188" cy="220333"/>
          </a:xfrm>
          <a:prstGeom prst="rect">
            <a:avLst/>
          </a:prstGeom>
          <a:noFill/>
        </p:spPr>
        <p:txBody>
          <a:bodyPr wrap="none" lIns="0" tIns="0" rIns="0" bIns="0" rtlCol="0">
            <a:spAutoFit/>
          </a:bodyPr>
          <a:lstStyle/>
          <a:p>
            <a:pPr eaLnBrk="1" fontAlgn="auto" hangingPunct="1">
              <a:spcBef>
                <a:spcPts val="0"/>
              </a:spcBef>
              <a:spcAft>
                <a:spcPts val="0"/>
              </a:spcAft>
              <a:buClr>
                <a:srgbClr val="898892"/>
              </a:buClr>
              <a:buSzPct val="60000"/>
            </a:pPr>
            <a:r>
              <a:rPr lang="en-US">
                <a:solidFill>
                  <a:srgbClr val="000000"/>
                </a:solidFill>
                <a:latin typeface="Arial" panose="020B0604020202020204"/>
                <a:cs typeface="+mn-cs"/>
              </a:rPr>
              <a:t>Time</a:t>
            </a:r>
          </a:p>
        </p:txBody>
      </p:sp>
      <p:cxnSp>
        <p:nvCxnSpPr>
          <p:cNvPr id="49" name="Straight Arrow Connector 48">
            <a:extLst>
              <a:ext uri="{FF2B5EF4-FFF2-40B4-BE49-F238E27FC236}">
                <a16:creationId xmlns:a16="http://schemas.microsoft.com/office/drawing/2014/main" id="{995DE643-2ABD-E81B-256C-8564507278A5}"/>
              </a:ext>
            </a:extLst>
          </p:cNvPr>
          <p:cNvCxnSpPr>
            <a:cxnSpLocks/>
            <a:stCxn id="43" idx="3"/>
            <a:endCxn id="44" idx="1"/>
          </p:cNvCxnSpPr>
          <p:nvPr/>
        </p:nvCxnSpPr>
        <p:spPr>
          <a:xfrm>
            <a:off x="4437755" y="2743639"/>
            <a:ext cx="237611" cy="280329"/>
          </a:xfrm>
          <a:prstGeom prst="straightConnector1">
            <a:avLst/>
          </a:prstGeom>
          <a:noFill/>
          <a:ln w="9525" cap="flat" cmpd="sng" algn="ctr">
            <a:solidFill>
              <a:srgbClr val="000000"/>
            </a:solidFill>
            <a:prstDash val="solid"/>
            <a:headEnd type="none" w="lg" len="med"/>
            <a:tailEnd type="triangle"/>
          </a:ln>
          <a:effectLst/>
        </p:spPr>
      </p:cxnSp>
      <p:sp>
        <p:nvSpPr>
          <p:cNvPr id="50" name="TextBox 49">
            <a:extLst>
              <a:ext uri="{FF2B5EF4-FFF2-40B4-BE49-F238E27FC236}">
                <a16:creationId xmlns:a16="http://schemas.microsoft.com/office/drawing/2014/main" id="{507841EF-E766-7FD9-1A05-89CC0138970E}"/>
              </a:ext>
            </a:extLst>
          </p:cNvPr>
          <p:cNvSpPr txBox="1"/>
          <p:nvPr/>
        </p:nvSpPr>
        <p:spPr>
          <a:xfrm>
            <a:off x="3970354" y="2925395"/>
            <a:ext cx="622907" cy="355853"/>
          </a:xfrm>
          <a:prstGeom prst="rect">
            <a:avLst/>
          </a:prstGeom>
          <a:noFill/>
        </p:spPr>
        <p:txBody>
          <a:bodyPr wrap="none" lIns="0" tIns="0" rIns="0" bIns="0" rtlCol="0">
            <a:spAutoFit/>
          </a:bodyPr>
          <a:lstStyle/>
          <a:p>
            <a:pPr algn="ctr" eaLnBrk="1" fontAlgn="auto" hangingPunct="1">
              <a:lnSpc>
                <a:spcPts val="1600"/>
              </a:lnSpc>
              <a:spcBef>
                <a:spcPts val="0"/>
              </a:spcBef>
              <a:spcAft>
                <a:spcPts val="0"/>
              </a:spcAft>
              <a:buClr>
                <a:srgbClr val="898892"/>
              </a:buClr>
              <a:buSzPct val="60000"/>
            </a:pPr>
            <a:r>
              <a:rPr lang="en-US">
                <a:solidFill>
                  <a:srgbClr val="000000"/>
                </a:solidFill>
                <a:latin typeface="Arial" panose="020B0604020202020204"/>
                <a:cs typeface="+mn-cs"/>
              </a:rPr>
              <a:t>kernel</a:t>
            </a:r>
          </a:p>
          <a:p>
            <a:pPr algn="ctr" eaLnBrk="1" fontAlgn="auto" hangingPunct="1">
              <a:lnSpc>
                <a:spcPts val="1600"/>
              </a:lnSpc>
              <a:spcBef>
                <a:spcPts val="0"/>
              </a:spcBef>
              <a:spcAft>
                <a:spcPts val="0"/>
              </a:spcAft>
              <a:buClr>
                <a:srgbClr val="898892"/>
              </a:buClr>
              <a:buSzPct val="60000"/>
            </a:pPr>
            <a:r>
              <a:rPr lang="en-US">
                <a:solidFill>
                  <a:srgbClr val="000000"/>
                </a:solidFill>
                <a:latin typeface="Arial" panose="020B0604020202020204"/>
                <a:cs typeface="+mn-cs"/>
              </a:rPr>
              <a:t>launch</a:t>
            </a:r>
          </a:p>
        </p:txBody>
      </p:sp>
      <p:cxnSp>
        <p:nvCxnSpPr>
          <p:cNvPr id="51" name="Straight Arrow Connector 50">
            <a:extLst>
              <a:ext uri="{FF2B5EF4-FFF2-40B4-BE49-F238E27FC236}">
                <a16:creationId xmlns:a16="http://schemas.microsoft.com/office/drawing/2014/main" id="{0A9DEB06-ACE1-319B-C889-E303C2F13FDC}"/>
              </a:ext>
            </a:extLst>
          </p:cNvPr>
          <p:cNvCxnSpPr>
            <a:cxnSpLocks/>
            <a:stCxn id="44" idx="3"/>
            <a:endCxn id="45" idx="1"/>
          </p:cNvCxnSpPr>
          <p:nvPr/>
        </p:nvCxnSpPr>
        <p:spPr>
          <a:xfrm flipV="1">
            <a:off x="6028561" y="2736063"/>
            <a:ext cx="271172" cy="287905"/>
          </a:xfrm>
          <a:prstGeom prst="straightConnector1">
            <a:avLst/>
          </a:prstGeom>
          <a:noFill/>
          <a:ln w="9525" cap="flat" cmpd="sng" algn="ctr">
            <a:solidFill>
              <a:srgbClr val="000000"/>
            </a:solidFill>
            <a:prstDash val="solid"/>
            <a:headEnd type="none" w="lg" len="med"/>
            <a:tailEnd type="triangle"/>
          </a:ln>
          <a:effectLst/>
        </p:spPr>
      </p:cxnSp>
      <p:sp>
        <p:nvSpPr>
          <p:cNvPr id="52" name="TextBox 51">
            <a:extLst>
              <a:ext uri="{FF2B5EF4-FFF2-40B4-BE49-F238E27FC236}">
                <a16:creationId xmlns:a16="http://schemas.microsoft.com/office/drawing/2014/main" id="{169B7CC8-63A8-5040-5A0E-D4F14E2A7345}"/>
              </a:ext>
            </a:extLst>
          </p:cNvPr>
          <p:cNvSpPr txBox="1"/>
          <p:nvPr/>
        </p:nvSpPr>
        <p:spPr>
          <a:xfrm>
            <a:off x="5965822" y="2940312"/>
            <a:ext cx="1022508" cy="355853"/>
          </a:xfrm>
          <a:prstGeom prst="rect">
            <a:avLst/>
          </a:prstGeom>
          <a:noFill/>
        </p:spPr>
        <p:txBody>
          <a:bodyPr wrap="none" lIns="0" tIns="0" rIns="0" bIns="0" rtlCol="0">
            <a:spAutoFit/>
          </a:bodyPr>
          <a:lstStyle/>
          <a:p>
            <a:pPr algn="ctr"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kernel</a:t>
            </a:r>
          </a:p>
          <a:p>
            <a:pPr algn="ctr"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completion</a:t>
            </a:r>
          </a:p>
        </p:txBody>
      </p:sp>
      <p:cxnSp>
        <p:nvCxnSpPr>
          <p:cNvPr id="53" name="Straight Arrow Connector 52">
            <a:extLst>
              <a:ext uri="{FF2B5EF4-FFF2-40B4-BE49-F238E27FC236}">
                <a16:creationId xmlns:a16="http://schemas.microsoft.com/office/drawing/2014/main" id="{360924DA-26E9-3C47-6D2A-43201E2FA9FA}"/>
              </a:ext>
            </a:extLst>
          </p:cNvPr>
          <p:cNvCxnSpPr>
            <a:cxnSpLocks/>
            <a:stCxn id="45" idx="3"/>
            <a:endCxn id="46" idx="1"/>
          </p:cNvCxnSpPr>
          <p:nvPr/>
        </p:nvCxnSpPr>
        <p:spPr>
          <a:xfrm>
            <a:off x="7652928" y="2736063"/>
            <a:ext cx="237611" cy="280329"/>
          </a:xfrm>
          <a:prstGeom prst="straightConnector1">
            <a:avLst/>
          </a:prstGeom>
          <a:noFill/>
          <a:ln w="9525" cap="flat" cmpd="sng" algn="ctr">
            <a:solidFill>
              <a:srgbClr val="000000"/>
            </a:solidFill>
            <a:prstDash val="solid"/>
            <a:headEnd type="none" w="lg" len="med"/>
            <a:tailEnd type="triangle"/>
          </a:ln>
          <a:effectLst/>
        </p:spPr>
      </p:cxnSp>
      <p:sp>
        <p:nvSpPr>
          <p:cNvPr id="54" name="TextBox 53">
            <a:extLst>
              <a:ext uri="{FF2B5EF4-FFF2-40B4-BE49-F238E27FC236}">
                <a16:creationId xmlns:a16="http://schemas.microsoft.com/office/drawing/2014/main" id="{EBC9D59B-5CDF-D5D7-6F09-300DB266D476}"/>
              </a:ext>
            </a:extLst>
          </p:cNvPr>
          <p:cNvSpPr txBox="1"/>
          <p:nvPr/>
        </p:nvSpPr>
        <p:spPr>
          <a:xfrm>
            <a:off x="7104620" y="2869942"/>
            <a:ext cx="674807" cy="355853"/>
          </a:xfrm>
          <a:prstGeom prst="rect">
            <a:avLst/>
          </a:prstGeom>
          <a:noFill/>
        </p:spPr>
        <p:txBody>
          <a:bodyPr wrap="square" lIns="0" tIns="0" rIns="0" bIns="0" rtlCol="0">
            <a:spAutoFit/>
          </a:bodyPr>
          <a:lstStyle/>
          <a:p>
            <a:pPr algn="ctr" eaLnBrk="1" fontAlgn="auto" hangingPunct="1">
              <a:lnSpc>
                <a:spcPts val="1600"/>
              </a:lnSpc>
              <a:spcBef>
                <a:spcPts val="0"/>
              </a:spcBef>
              <a:spcAft>
                <a:spcPts val="0"/>
              </a:spcAft>
              <a:buClr>
                <a:srgbClr val="898892"/>
              </a:buClr>
              <a:buSzPct val="60000"/>
            </a:pPr>
            <a:r>
              <a:rPr lang="en-US">
                <a:solidFill>
                  <a:srgbClr val="000000"/>
                </a:solidFill>
                <a:latin typeface="Arial" panose="020B0604020202020204"/>
                <a:cs typeface="+mn-cs"/>
              </a:rPr>
              <a:t>kernel</a:t>
            </a:r>
          </a:p>
          <a:p>
            <a:pPr algn="ctr" eaLnBrk="1" fontAlgn="auto" hangingPunct="1">
              <a:lnSpc>
                <a:spcPts val="1600"/>
              </a:lnSpc>
              <a:spcBef>
                <a:spcPts val="0"/>
              </a:spcBef>
              <a:spcAft>
                <a:spcPts val="0"/>
              </a:spcAft>
              <a:buClr>
                <a:srgbClr val="898892"/>
              </a:buClr>
              <a:buSzPct val="60000"/>
            </a:pPr>
            <a:r>
              <a:rPr lang="en-US">
                <a:solidFill>
                  <a:srgbClr val="000000"/>
                </a:solidFill>
                <a:latin typeface="Arial" panose="020B0604020202020204"/>
                <a:cs typeface="+mn-cs"/>
              </a:rPr>
              <a:t>launch</a:t>
            </a:r>
          </a:p>
        </p:txBody>
      </p:sp>
      <p:sp>
        <p:nvSpPr>
          <p:cNvPr id="55" name="TextBox 54">
            <a:extLst>
              <a:ext uri="{FF2B5EF4-FFF2-40B4-BE49-F238E27FC236}">
                <a16:creationId xmlns:a16="http://schemas.microsoft.com/office/drawing/2014/main" id="{961F76F7-5990-595C-B095-2F4687494D30}"/>
              </a:ext>
            </a:extLst>
          </p:cNvPr>
          <p:cNvSpPr txBox="1"/>
          <p:nvPr/>
        </p:nvSpPr>
        <p:spPr>
          <a:xfrm>
            <a:off x="2589404" y="2672109"/>
            <a:ext cx="446613" cy="178481"/>
          </a:xfrm>
          <a:prstGeom prst="rect">
            <a:avLst/>
          </a:prstGeom>
          <a:noFill/>
        </p:spPr>
        <p:txBody>
          <a:bodyPr wrap="none" lIns="0" tIns="0" rIns="0" bIns="0" rtlCol="0">
            <a:spAutoFit/>
          </a:bodyPr>
          <a:lstStyle/>
          <a:p>
            <a:pPr algn="ctr" eaLnBrk="1" fontAlgn="auto" hangingPunct="1">
              <a:lnSpc>
                <a:spcPts val="1600"/>
              </a:lnSpc>
              <a:spcBef>
                <a:spcPts val="0"/>
              </a:spcBef>
              <a:spcAft>
                <a:spcPts val="0"/>
              </a:spcAft>
              <a:buClr>
                <a:srgbClr val="898892"/>
              </a:buClr>
              <a:buSzPct val="60000"/>
            </a:pPr>
            <a:r>
              <a:rPr lang="en-US">
                <a:solidFill>
                  <a:srgbClr val="007C97">
                    <a:lumMod val="75000"/>
                  </a:srgbClr>
                </a:solidFill>
                <a:latin typeface="Arial" panose="020B0604020202020204"/>
                <a:cs typeface="+mn-cs"/>
              </a:rPr>
              <a:t>CPU</a:t>
            </a:r>
          </a:p>
        </p:txBody>
      </p:sp>
      <p:sp>
        <p:nvSpPr>
          <p:cNvPr id="56" name="TextBox 55">
            <a:extLst>
              <a:ext uri="{FF2B5EF4-FFF2-40B4-BE49-F238E27FC236}">
                <a16:creationId xmlns:a16="http://schemas.microsoft.com/office/drawing/2014/main" id="{A467BA6F-63A8-4FBF-612D-AFB5329A1600}"/>
              </a:ext>
            </a:extLst>
          </p:cNvPr>
          <p:cNvSpPr txBox="1"/>
          <p:nvPr/>
        </p:nvSpPr>
        <p:spPr>
          <a:xfrm>
            <a:off x="2646319" y="2940312"/>
            <a:ext cx="458366" cy="178481"/>
          </a:xfrm>
          <a:prstGeom prst="rect">
            <a:avLst/>
          </a:prstGeom>
          <a:noFill/>
        </p:spPr>
        <p:txBody>
          <a:bodyPr wrap="none" lIns="0" tIns="0" rIns="0" bIns="0" rtlCol="0">
            <a:spAutoFit/>
          </a:bodyPr>
          <a:lstStyle/>
          <a:p>
            <a:pPr algn="ctr" eaLnBrk="1" fontAlgn="auto" hangingPunct="1">
              <a:lnSpc>
                <a:spcPts val="1600"/>
              </a:lnSpc>
              <a:spcBef>
                <a:spcPts val="0"/>
              </a:spcBef>
              <a:spcAft>
                <a:spcPts val="0"/>
              </a:spcAft>
              <a:buClr>
                <a:srgbClr val="898892"/>
              </a:buClr>
              <a:buSzPct val="60000"/>
            </a:pPr>
            <a:r>
              <a:rPr lang="en-US" dirty="0">
                <a:solidFill>
                  <a:srgbClr val="F26520">
                    <a:lumMod val="75000"/>
                  </a:srgbClr>
                </a:solidFill>
                <a:latin typeface="Arial" panose="020B0604020202020204"/>
                <a:cs typeface="+mn-cs"/>
              </a:rPr>
              <a:t>GPU</a:t>
            </a:r>
            <a:endParaRPr lang="en-US" sz="1400" dirty="0">
              <a:solidFill>
                <a:srgbClr val="F26520">
                  <a:lumMod val="75000"/>
                </a:srgbClr>
              </a:solidFill>
              <a:latin typeface="Arial" panose="020B0604020202020204"/>
              <a:cs typeface="+mn-cs"/>
            </a:endParaRPr>
          </a:p>
        </p:txBody>
      </p:sp>
      <p:cxnSp>
        <p:nvCxnSpPr>
          <p:cNvPr id="57" name="Straight Arrow Connector 56">
            <a:extLst>
              <a:ext uri="{FF2B5EF4-FFF2-40B4-BE49-F238E27FC236}">
                <a16:creationId xmlns:a16="http://schemas.microsoft.com/office/drawing/2014/main" id="{947A8CCA-4DD8-91B1-7FD2-FA1A5CA388E4}"/>
              </a:ext>
            </a:extLst>
          </p:cNvPr>
          <p:cNvCxnSpPr>
            <a:cxnSpLocks/>
          </p:cNvCxnSpPr>
          <p:nvPr/>
        </p:nvCxnSpPr>
        <p:spPr>
          <a:xfrm>
            <a:off x="3115289" y="5100691"/>
            <a:ext cx="6396912" cy="0"/>
          </a:xfrm>
          <a:prstGeom prst="straightConnector1">
            <a:avLst/>
          </a:prstGeom>
          <a:noFill/>
          <a:ln w="9525" cap="flat" cmpd="sng" algn="ctr">
            <a:solidFill>
              <a:srgbClr val="000000"/>
            </a:solidFill>
            <a:prstDash val="solid"/>
            <a:headEnd type="none" w="lg" len="med"/>
            <a:tailEnd type="triangle"/>
          </a:ln>
          <a:effectLst/>
        </p:spPr>
      </p:cxnSp>
      <p:sp>
        <p:nvSpPr>
          <p:cNvPr id="58" name="TextBox 57">
            <a:extLst>
              <a:ext uri="{FF2B5EF4-FFF2-40B4-BE49-F238E27FC236}">
                <a16:creationId xmlns:a16="http://schemas.microsoft.com/office/drawing/2014/main" id="{8821BF4A-9C97-7822-48F4-05E0FAB42352}"/>
              </a:ext>
            </a:extLst>
          </p:cNvPr>
          <p:cNvSpPr txBox="1"/>
          <p:nvPr/>
        </p:nvSpPr>
        <p:spPr>
          <a:xfrm>
            <a:off x="8833253" y="5116844"/>
            <a:ext cx="843059" cy="220333"/>
          </a:xfrm>
          <a:prstGeom prst="rect">
            <a:avLst/>
          </a:prstGeom>
          <a:noFill/>
        </p:spPr>
        <p:txBody>
          <a:bodyPr wrap="none" lIns="0" tIns="0" rIns="0" bIns="0" rtlCol="0">
            <a:spAutoFit/>
          </a:bodyPr>
          <a:lstStyle/>
          <a:p>
            <a:pPr defTabSz="914400" eaLnBrk="1" fontAlgn="auto" hangingPunct="1">
              <a:spcBef>
                <a:spcPts val="0"/>
              </a:spcBef>
              <a:spcAft>
                <a:spcPts val="0"/>
              </a:spcAft>
              <a:buClr>
                <a:srgbClr val="898892"/>
              </a:buClr>
              <a:buSzPct val="60000"/>
              <a:defRPr/>
            </a:pPr>
            <a:r>
              <a:rPr lang="en-US" kern="0">
                <a:solidFill>
                  <a:srgbClr val="000000"/>
                </a:solidFill>
                <a:latin typeface="Arial" panose="020B0604020202020204"/>
                <a:cs typeface="+mn-cs"/>
              </a:rPr>
              <a:t>Wall Clock</a:t>
            </a:r>
          </a:p>
        </p:txBody>
      </p:sp>
      <p:sp>
        <p:nvSpPr>
          <p:cNvPr id="59" name="Rectangle 58">
            <a:extLst>
              <a:ext uri="{FF2B5EF4-FFF2-40B4-BE49-F238E27FC236}">
                <a16:creationId xmlns:a16="http://schemas.microsoft.com/office/drawing/2014/main" id="{6478A090-75BB-FC4C-C1A9-C5787CC6B3C0}"/>
              </a:ext>
            </a:extLst>
          </p:cNvPr>
          <p:cNvSpPr/>
          <p:nvPr/>
        </p:nvSpPr>
        <p:spPr bwMode="auto">
          <a:xfrm>
            <a:off x="3088041" y="4342513"/>
            <a:ext cx="142567" cy="160015"/>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60" name="Rectangle 59">
            <a:extLst>
              <a:ext uri="{FF2B5EF4-FFF2-40B4-BE49-F238E27FC236}">
                <a16:creationId xmlns:a16="http://schemas.microsoft.com/office/drawing/2014/main" id="{274166D9-8E50-B327-2714-3A4B84E179D6}"/>
              </a:ext>
            </a:extLst>
          </p:cNvPr>
          <p:cNvSpPr/>
          <p:nvPr/>
        </p:nvSpPr>
        <p:spPr bwMode="auto">
          <a:xfrm>
            <a:off x="3870362" y="4349645"/>
            <a:ext cx="142567" cy="173559"/>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61" name="Rectangle 60">
            <a:extLst>
              <a:ext uri="{FF2B5EF4-FFF2-40B4-BE49-F238E27FC236}">
                <a16:creationId xmlns:a16="http://schemas.microsoft.com/office/drawing/2014/main" id="{3C868C53-BBB8-8AD3-AA3F-4A679FCFD5C5}"/>
              </a:ext>
            </a:extLst>
          </p:cNvPr>
          <p:cNvSpPr/>
          <p:nvPr/>
        </p:nvSpPr>
        <p:spPr bwMode="auto">
          <a:xfrm>
            <a:off x="4666421" y="4747947"/>
            <a:ext cx="1353196" cy="160015"/>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62" name="Rectangle 61">
            <a:extLst>
              <a:ext uri="{FF2B5EF4-FFF2-40B4-BE49-F238E27FC236}">
                <a16:creationId xmlns:a16="http://schemas.microsoft.com/office/drawing/2014/main" id="{57D499AC-388C-27A6-4C05-16431E67EB60}"/>
              </a:ext>
            </a:extLst>
          </p:cNvPr>
          <p:cNvSpPr/>
          <p:nvPr/>
        </p:nvSpPr>
        <p:spPr bwMode="auto">
          <a:xfrm>
            <a:off x="3444966" y="4344457"/>
            <a:ext cx="142567" cy="157161"/>
          </a:xfrm>
          <a:prstGeom prst="rect">
            <a:avLst/>
          </a:prstGeom>
          <a:pattFill prst="wdUpDiag">
            <a:fgClr>
              <a:srgbClr val="007C97"/>
            </a:fgClr>
            <a:bgClr>
              <a:srgbClr val="F26520"/>
            </a:bgClr>
          </a:patt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cxnSp>
        <p:nvCxnSpPr>
          <p:cNvPr id="63" name="Straight Arrow Connector 62">
            <a:extLst>
              <a:ext uri="{FF2B5EF4-FFF2-40B4-BE49-F238E27FC236}">
                <a16:creationId xmlns:a16="http://schemas.microsoft.com/office/drawing/2014/main" id="{CCEF7C06-FEAA-B0B8-FB7C-46DDB76E1D59}"/>
              </a:ext>
            </a:extLst>
          </p:cNvPr>
          <p:cNvCxnSpPr>
            <a:cxnSpLocks/>
            <a:stCxn id="59" idx="3"/>
            <a:endCxn id="62" idx="1"/>
          </p:cNvCxnSpPr>
          <p:nvPr/>
        </p:nvCxnSpPr>
        <p:spPr>
          <a:xfrm>
            <a:off x="3230609" y="4422521"/>
            <a:ext cx="214357" cy="517"/>
          </a:xfrm>
          <a:prstGeom prst="straightConnector1">
            <a:avLst/>
          </a:prstGeom>
          <a:noFill/>
          <a:ln w="9525" cap="flat" cmpd="sng" algn="ctr">
            <a:solidFill>
              <a:srgbClr val="000000"/>
            </a:solidFill>
            <a:prstDash val="solid"/>
            <a:headEnd type="none" w="lg" len="med"/>
            <a:tailEnd type="triangle"/>
          </a:ln>
          <a:effectLst/>
        </p:spPr>
      </p:cxnSp>
      <p:cxnSp>
        <p:nvCxnSpPr>
          <p:cNvPr id="64" name="Straight Arrow Connector 63">
            <a:extLst>
              <a:ext uri="{FF2B5EF4-FFF2-40B4-BE49-F238E27FC236}">
                <a16:creationId xmlns:a16="http://schemas.microsoft.com/office/drawing/2014/main" id="{27E938B6-00D2-07A8-20F6-5E9EE9C0040E}"/>
              </a:ext>
            </a:extLst>
          </p:cNvPr>
          <p:cNvCxnSpPr>
            <a:cxnSpLocks/>
            <a:stCxn id="62" idx="3"/>
          </p:cNvCxnSpPr>
          <p:nvPr/>
        </p:nvCxnSpPr>
        <p:spPr>
          <a:xfrm flipV="1">
            <a:off x="3587532" y="4422520"/>
            <a:ext cx="232779" cy="518"/>
          </a:xfrm>
          <a:prstGeom prst="straightConnector1">
            <a:avLst/>
          </a:prstGeom>
          <a:noFill/>
          <a:ln w="9525" cap="flat" cmpd="sng" algn="ctr">
            <a:solidFill>
              <a:srgbClr val="000000"/>
            </a:solidFill>
            <a:prstDash val="solid"/>
            <a:headEnd type="none" w="lg" len="med"/>
            <a:tailEnd type="triangle"/>
          </a:ln>
          <a:effectLst/>
        </p:spPr>
      </p:cxnSp>
      <p:cxnSp>
        <p:nvCxnSpPr>
          <p:cNvPr id="65" name="Straight Arrow Connector 64">
            <a:extLst>
              <a:ext uri="{FF2B5EF4-FFF2-40B4-BE49-F238E27FC236}">
                <a16:creationId xmlns:a16="http://schemas.microsoft.com/office/drawing/2014/main" id="{AFEAA7BD-1D04-1227-E0FB-ECF7BAFB5B94}"/>
              </a:ext>
            </a:extLst>
          </p:cNvPr>
          <p:cNvCxnSpPr>
            <a:cxnSpLocks/>
            <a:stCxn id="60" idx="3"/>
            <a:endCxn id="61" idx="1"/>
          </p:cNvCxnSpPr>
          <p:nvPr/>
        </p:nvCxnSpPr>
        <p:spPr>
          <a:xfrm>
            <a:off x="4012929" y="4436425"/>
            <a:ext cx="653492" cy="391530"/>
          </a:xfrm>
          <a:prstGeom prst="straightConnector1">
            <a:avLst/>
          </a:prstGeom>
          <a:noFill/>
          <a:ln w="9525" cap="flat" cmpd="sng" algn="ctr">
            <a:solidFill>
              <a:srgbClr val="000000"/>
            </a:solidFill>
            <a:prstDash val="solid"/>
            <a:headEnd type="none" w="lg" len="med"/>
            <a:tailEnd type="triangle"/>
          </a:ln>
          <a:effectLst/>
        </p:spPr>
      </p:cxnSp>
      <p:sp>
        <p:nvSpPr>
          <p:cNvPr id="66" name="TextBox 65">
            <a:extLst>
              <a:ext uri="{FF2B5EF4-FFF2-40B4-BE49-F238E27FC236}">
                <a16:creationId xmlns:a16="http://schemas.microsoft.com/office/drawing/2014/main" id="{E693713B-E210-40A7-84F3-AD95FAACB16C}"/>
              </a:ext>
            </a:extLst>
          </p:cNvPr>
          <p:cNvSpPr txBox="1"/>
          <p:nvPr/>
        </p:nvSpPr>
        <p:spPr>
          <a:xfrm>
            <a:off x="2814576" y="3974496"/>
            <a:ext cx="735021" cy="354745"/>
          </a:xfrm>
          <a:prstGeom prst="rect">
            <a:avLst/>
          </a:prstGeom>
          <a:noFill/>
        </p:spPr>
        <p:txBody>
          <a:bodyPr wrap="squar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kern="0" dirty="0">
                <a:solidFill>
                  <a:srgbClr val="000000"/>
                </a:solidFill>
                <a:latin typeface="Arial" panose="020B0604020202020204"/>
                <a:cs typeface="+mn-cs"/>
              </a:rPr>
              <a:t>kernel</a:t>
            </a:r>
          </a:p>
          <a:p>
            <a:pPr algn="ctr" defTabSz="914400" eaLnBrk="1" fontAlgn="auto" hangingPunct="1">
              <a:lnSpc>
                <a:spcPts val="1600"/>
              </a:lnSpc>
              <a:spcBef>
                <a:spcPts val="0"/>
              </a:spcBef>
              <a:spcAft>
                <a:spcPts val="0"/>
              </a:spcAft>
              <a:buClr>
                <a:srgbClr val="898892"/>
              </a:buClr>
              <a:buSzPct val="60000"/>
              <a:defRPr/>
            </a:pPr>
            <a:r>
              <a:rPr lang="en-US" kern="0" dirty="0">
                <a:solidFill>
                  <a:srgbClr val="000000"/>
                </a:solidFill>
                <a:latin typeface="Arial" panose="020B0604020202020204"/>
                <a:cs typeface="+mn-cs"/>
              </a:rPr>
              <a:t>launch</a:t>
            </a:r>
          </a:p>
        </p:txBody>
      </p:sp>
      <p:sp>
        <p:nvSpPr>
          <p:cNvPr id="67" name="TextBox 66">
            <a:extLst>
              <a:ext uri="{FF2B5EF4-FFF2-40B4-BE49-F238E27FC236}">
                <a16:creationId xmlns:a16="http://schemas.microsoft.com/office/drawing/2014/main" id="{A91C631B-7667-879D-C54E-CD588909B5BF}"/>
              </a:ext>
            </a:extLst>
          </p:cNvPr>
          <p:cNvSpPr txBox="1"/>
          <p:nvPr/>
        </p:nvSpPr>
        <p:spPr>
          <a:xfrm>
            <a:off x="3585172" y="3959061"/>
            <a:ext cx="696988" cy="354743"/>
          </a:xfrm>
          <a:prstGeom prst="rect">
            <a:avLst/>
          </a:prstGeom>
          <a:noFill/>
        </p:spPr>
        <p:txBody>
          <a:bodyPr wrap="squar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kern="0">
                <a:solidFill>
                  <a:srgbClr val="000000"/>
                </a:solidFill>
                <a:latin typeface="Arial" panose="020B0604020202020204"/>
                <a:cs typeface="+mn-cs"/>
              </a:rPr>
              <a:t>kernel</a:t>
            </a:r>
          </a:p>
          <a:p>
            <a:pPr algn="ctr" defTabSz="914400" eaLnBrk="1" fontAlgn="auto" hangingPunct="1">
              <a:lnSpc>
                <a:spcPts val="1600"/>
              </a:lnSpc>
              <a:spcBef>
                <a:spcPts val="0"/>
              </a:spcBef>
              <a:spcAft>
                <a:spcPts val="0"/>
              </a:spcAft>
              <a:buClr>
                <a:srgbClr val="898892"/>
              </a:buClr>
              <a:buSzPct val="60000"/>
              <a:defRPr/>
            </a:pPr>
            <a:r>
              <a:rPr lang="en-US" kern="0">
                <a:solidFill>
                  <a:srgbClr val="000000"/>
                </a:solidFill>
                <a:latin typeface="Arial" panose="020B0604020202020204"/>
                <a:cs typeface="+mn-cs"/>
              </a:rPr>
              <a:t>comp.</a:t>
            </a:r>
          </a:p>
        </p:txBody>
      </p:sp>
      <p:sp>
        <p:nvSpPr>
          <p:cNvPr id="68" name="TextBox 67">
            <a:extLst>
              <a:ext uri="{FF2B5EF4-FFF2-40B4-BE49-F238E27FC236}">
                <a16:creationId xmlns:a16="http://schemas.microsoft.com/office/drawing/2014/main" id="{4291B773-55F7-DB73-10E3-FC805DF85140}"/>
              </a:ext>
            </a:extLst>
          </p:cNvPr>
          <p:cNvSpPr txBox="1"/>
          <p:nvPr/>
        </p:nvSpPr>
        <p:spPr>
          <a:xfrm>
            <a:off x="4225493" y="4164169"/>
            <a:ext cx="854375" cy="355853"/>
          </a:xfrm>
          <a:prstGeom prst="rect">
            <a:avLst/>
          </a:prstGeom>
          <a:noFill/>
        </p:spPr>
        <p:txBody>
          <a:bodyPr wrap="squar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kern="0">
                <a:solidFill>
                  <a:srgbClr val="000000"/>
                </a:solidFill>
                <a:latin typeface="Arial" panose="020B0604020202020204"/>
                <a:cs typeface="+mn-cs"/>
              </a:rPr>
              <a:t>kernel</a:t>
            </a:r>
          </a:p>
          <a:p>
            <a:pPr algn="ctr" defTabSz="914400" eaLnBrk="1" fontAlgn="auto" hangingPunct="1">
              <a:lnSpc>
                <a:spcPts val="1600"/>
              </a:lnSpc>
              <a:spcBef>
                <a:spcPts val="0"/>
              </a:spcBef>
              <a:spcAft>
                <a:spcPts val="0"/>
              </a:spcAft>
              <a:buClr>
                <a:srgbClr val="898892"/>
              </a:buClr>
              <a:buSzPct val="60000"/>
              <a:defRPr/>
            </a:pPr>
            <a:r>
              <a:rPr lang="en-US" kern="0">
                <a:solidFill>
                  <a:srgbClr val="000000"/>
                </a:solidFill>
                <a:latin typeface="Arial" panose="020B0604020202020204"/>
                <a:cs typeface="+mn-cs"/>
              </a:rPr>
              <a:t>launch</a:t>
            </a:r>
          </a:p>
        </p:txBody>
      </p:sp>
      <p:sp>
        <p:nvSpPr>
          <p:cNvPr id="69" name="TextBox 68">
            <a:extLst>
              <a:ext uri="{FF2B5EF4-FFF2-40B4-BE49-F238E27FC236}">
                <a16:creationId xmlns:a16="http://schemas.microsoft.com/office/drawing/2014/main" id="{1A0E338A-6D2F-0A20-33E6-AF2401726F03}"/>
              </a:ext>
            </a:extLst>
          </p:cNvPr>
          <p:cNvSpPr txBox="1"/>
          <p:nvPr/>
        </p:nvSpPr>
        <p:spPr>
          <a:xfrm>
            <a:off x="2721044" y="4354821"/>
            <a:ext cx="296165" cy="163209"/>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sz="1400" kern="0">
                <a:solidFill>
                  <a:srgbClr val="007C97">
                    <a:lumMod val="75000"/>
                  </a:srgbClr>
                </a:solidFill>
                <a:latin typeface="Arial" panose="020B0604020202020204"/>
                <a:cs typeface="+mn-cs"/>
              </a:rPr>
              <a:t>CPU</a:t>
            </a:r>
          </a:p>
        </p:txBody>
      </p:sp>
      <p:sp>
        <p:nvSpPr>
          <p:cNvPr id="70" name="TextBox 69">
            <a:extLst>
              <a:ext uri="{FF2B5EF4-FFF2-40B4-BE49-F238E27FC236}">
                <a16:creationId xmlns:a16="http://schemas.microsoft.com/office/drawing/2014/main" id="{B43FBD63-AF50-F781-8341-B396244796D8}"/>
              </a:ext>
            </a:extLst>
          </p:cNvPr>
          <p:cNvSpPr txBox="1"/>
          <p:nvPr/>
        </p:nvSpPr>
        <p:spPr>
          <a:xfrm>
            <a:off x="2723410" y="4753690"/>
            <a:ext cx="303663" cy="163209"/>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sz="1400" kern="0">
                <a:solidFill>
                  <a:srgbClr val="F26520">
                    <a:lumMod val="75000"/>
                  </a:srgbClr>
                </a:solidFill>
                <a:latin typeface="Arial" panose="020B0604020202020204"/>
                <a:cs typeface="+mn-cs"/>
              </a:rPr>
              <a:t>GPU</a:t>
            </a:r>
          </a:p>
        </p:txBody>
      </p:sp>
      <p:sp>
        <p:nvSpPr>
          <p:cNvPr id="71" name="TextBox 70">
            <a:extLst>
              <a:ext uri="{FF2B5EF4-FFF2-40B4-BE49-F238E27FC236}">
                <a16:creationId xmlns:a16="http://schemas.microsoft.com/office/drawing/2014/main" id="{EE0B5A7F-C550-DC6D-B96A-4630B688B4EB}"/>
              </a:ext>
            </a:extLst>
          </p:cNvPr>
          <p:cNvSpPr txBox="1"/>
          <p:nvPr/>
        </p:nvSpPr>
        <p:spPr>
          <a:xfrm>
            <a:off x="529962" y="4123629"/>
            <a:ext cx="1675771" cy="478905"/>
          </a:xfrm>
          <a:prstGeom prst="rect">
            <a:avLst/>
          </a:prstGeom>
          <a:noFill/>
        </p:spPr>
        <p:txBody>
          <a:bodyPr wrap="square" lIns="0" tIns="0" rIns="0" bIns="0" rtlCol="0">
            <a:spAutoFit/>
          </a:bodyPr>
          <a:lstStyle/>
          <a:p>
            <a:pPr algn="ctr" eaLnBrk="1" fontAlgn="auto" hangingPunct="1">
              <a:spcBef>
                <a:spcPts val="0"/>
              </a:spcBef>
              <a:spcAft>
                <a:spcPts val="0"/>
              </a:spcAft>
              <a:buClr>
                <a:srgbClr val="898892"/>
              </a:buClr>
              <a:buSzPct val="60000"/>
            </a:pPr>
            <a:r>
              <a:rPr lang="en-US" dirty="0">
                <a:solidFill>
                  <a:srgbClr val="000000"/>
                </a:solidFill>
                <a:latin typeface="Arial" panose="020B0604020202020204"/>
                <a:cs typeface="+mn-cs"/>
              </a:rPr>
              <a:t>functional only</a:t>
            </a:r>
          </a:p>
          <a:p>
            <a:pPr algn="ctr" eaLnBrk="1" fontAlgn="auto" hangingPunct="1">
              <a:spcBef>
                <a:spcPts val="0"/>
              </a:spcBef>
              <a:spcAft>
                <a:spcPts val="0"/>
              </a:spcAft>
              <a:buClr>
                <a:srgbClr val="898892"/>
              </a:buClr>
              <a:buSzPct val="60000"/>
            </a:pPr>
            <a:r>
              <a:rPr lang="en-US" dirty="0">
                <a:solidFill>
                  <a:srgbClr val="000000"/>
                </a:solidFill>
                <a:latin typeface="Arial" panose="020B0604020202020204"/>
                <a:cs typeface="+mn-cs"/>
              </a:rPr>
              <a:t>simulation</a:t>
            </a:r>
          </a:p>
        </p:txBody>
      </p:sp>
      <p:sp>
        <p:nvSpPr>
          <p:cNvPr id="72" name="TextBox 71">
            <a:extLst>
              <a:ext uri="{FF2B5EF4-FFF2-40B4-BE49-F238E27FC236}">
                <a16:creationId xmlns:a16="http://schemas.microsoft.com/office/drawing/2014/main" id="{C35FB486-06B5-B1E9-9A11-6C36462CE336}"/>
              </a:ext>
            </a:extLst>
          </p:cNvPr>
          <p:cNvSpPr txBox="1"/>
          <p:nvPr/>
        </p:nvSpPr>
        <p:spPr>
          <a:xfrm>
            <a:off x="529962" y="4782025"/>
            <a:ext cx="1876884" cy="553998"/>
          </a:xfrm>
          <a:prstGeom prst="rect">
            <a:avLst/>
          </a:prstGeom>
          <a:noFill/>
        </p:spPr>
        <p:txBody>
          <a:bodyPr wrap="square" lIns="0" tIns="0" rIns="0" bIns="0" rtlCol="0">
            <a:spAutoFit/>
          </a:bodyPr>
          <a:lstStyle/>
          <a:p>
            <a:pPr algn="ctr" eaLnBrk="1" fontAlgn="auto" hangingPunct="1">
              <a:spcBef>
                <a:spcPts val="0"/>
              </a:spcBef>
              <a:spcAft>
                <a:spcPts val="0"/>
              </a:spcAft>
              <a:buClr>
                <a:srgbClr val="898892"/>
              </a:buClr>
              <a:buSzPct val="60000"/>
            </a:pPr>
            <a:r>
              <a:rPr lang="en-US" dirty="0" err="1">
                <a:solidFill>
                  <a:srgbClr val="000000"/>
                </a:solidFill>
                <a:latin typeface="Arial" panose="020B0604020202020204"/>
                <a:cs typeface="+mn-cs"/>
              </a:rPr>
              <a:t>functional+timing</a:t>
            </a:r>
            <a:endParaRPr lang="en-US" dirty="0">
              <a:solidFill>
                <a:srgbClr val="000000"/>
              </a:solidFill>
              <a:latin typeface="Arial" panose="020B0604020202020204"/>
              <a:cs typeface="+mn-cs"/>
            </a:endParaRPr>
          </a:p>
          <a:p>
            <a:pPr algn="ctr" eaLnBrk="1" fontAlgn="auto" hangingPunct="1">
              <a:spcBef>
                <a:spcPts val="0"/>
              </a:spcBef>
              <a:spcAft>
                <a:spcPts val="0"/>
              </a:spcAft>
              <a:buClr>
                <a:srgbClr val="898892"/>
              </a:buClr>
              <a:buSzPct val="60000"/>
            </a:pPr>
            <a:r>
              <a:rPr lang="en-US" dirty="0">
                <a:solidFill>
                  <a:srgbClr val="000000"/>
                </a:solidFill>
                <a:latin typeface="Arial" panose="020B0604020202020204"/>
                <a:cs typeface="+mn-cs"/>
              </a:rPr>
              <a:t>simulation</a:t>
            </a:r>
          </a:p>
        </p:txBody>
      </p:sp>
      <p:sp>
        <p:nvSpPr>
          <p:cNvPr id="73" name="Arrow: Down 94">
            <a:extLst>
              <a:ext uri="{FF2B5EF4-FFF2-40B4-BE49-F238E27FC236}">
                <a16:creationId xmlns:a16="http://schemas.microsoft.com/office/drawing/2014/main" id="{BC1EC87C-96EB-2885-4967-6DB75FCA3765}"/>
              </a:ext>
            </a:extLst>
          </p:cNvPr>
          <p:cNvSpPr/>
          <p:nvPr/>
        </p:nvSpPr>
        <p:spPr bwMode="auto">
          <a:xfrm rot="16200000">
            <a:off x="2541685" y="4828323"/>
            <a:ext cx="125937" cy="125199"/>
          </a:xfrm>
          <a:prstGeom prst="downArrow">
            <a:avLst/>
          </a:prstGeom>
          <a:solidFill>
            <a:srgbClr val="323138"/>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74" name="Arrow: Down 95">
            <a:extLst>
              <a:ext uri="{FF2B5EF4-FFF2-40B4-BE49-F238E27FC236}">
                <a16:creationId xmlns:a16="http://schemas.microsoft.com/office/drawing/2014/main" id="{F8986E31-961B-152E-E0E5-2FFF1364E566}"/>
              </a:ext>
            </a:extLst>
          </p:cNvPr>
          <p:cNvSpPr/>
          <p:nvPr/>
        </p:nvSpPr>
        <p:spPr bwMode="auto">
          <a:xfrm rot="16200000">
            <a:off x="2541685" y="4363451"/>
            <a:ext cx="125937" cy="125199"/>
          </a:xfrm>
          <a:prstGeom prst="downArrow">
            <a:avLst/>
          </a:prstGeom>
          <a:solidFill>
            <a:srgbClr val="323138"/>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75" name="TextBox 74">
            <a:extLst>
              <a:ext uri="{FF2B5EF4-FFF2-40B4-BE49-F238E27FC236}">
                <a16:creationId xmlns:a16="http://schemas.microsoft.com/office/drawing/2014/main" id="{C2B98F2E-8385-79B3-FC21-68C2A9C65D66}"/>
              </a:ext>
            </a:extLst>
          </p:cNvPr>
          <p:cNvSpPr txBox="1"/>
          <p:nvPr/>
        </p:nvSpPr>
        <p:spPr>
          <a:xfrm>
            <a:off x="936876" y="5565269"/>
            <a:ext cx="10668000" cy="523220"/>
          </a:xfrm>
          <a:prstGeom prst="rect">
            <a:avLst/>
          </a:prstGeom>
          <a:noFill/>
        </p:spPr>
        <p:txBody>
          <a:bodyPr wrap="square" rtlCol="0">
            <a:spAutoFit/>
          </a:bodyPr>
          <a:lstStyle/>
          <a:p>
            <a:pPr algn="ctr" eaLnBrk="1" fontAlgn="auto" hangingPunct="1">
              <a:spcBef>
                <a:spcPts val="0"/>
              </a:spcBef>
              <a:spcAft>
                <a:spcPts val="0"/>
              </a:spcAft>
            </a:pPr>
            <a:r>
              <a:rPr lang="en-US" sz="2800" b="1" dirty="0">
                <a:solidFill>
                  <a:srgbClr val="D67F00"/>
                </a:solidFill>
                <a:latin typeface="Myriad Pro"/>
                <a:cs typeface="+mn-cs"/>
              </a:rPr>
              <a:t>Preliminary Results: </a:t>
            </a:r>
            <a:r>
              <a:rPr lang="en-US" sz="2800" b="1" dirty="0">
                <a:solidFill>
                  <a:srgbClr val="D67F00"/>
                </a:solidFill>
                <a:latin typeface="Red Hat Text" panose="02010303040201060303" pitchFamily="2" charset="0"/>
                <a:ea typeface="Red Hat Text" panose="02010303040201060303" pitchFamily="2" charset="0"/>
                <a:cs typeface="Red Hat Text" panose="02010303040201060303" pitchFamily="2" charset="0"/>
              </a:rPr>
              <a:t>Only 1.58x - 3x slower than bare metal</a:t>
            </a:r>
            <a:r>
              <a:rPr lang="en-US" sz="2800" b="1" dirty="0">
                <a:solidFill>
                  <a:srgbClr val="D67F00"/>
                </a:solidFill>
                <a:latin typeface="Myriad Pro"/>
                <a:cs typeface="+mn-cs"/>
              </a:rPr>
              <a:t> </a:t>
            </a:r>
            <a:endParaRPr lang="en-US" sz="2800" b="1" dirty="0">
              <a:solidFill>
                <a:srgbClr val="D67F00"/>
              </a:solidFill>
              <a:latin typeface="Arial Narrow" panose="020B0606020202030204" pitchFamily="34" charset="0"/>
              <a:cs typeface="+mn-cs"/>
            </a:endParaRPr>
          </a:p>
        </p:txBody>
      </p:sp>
      <p:sp>
        <p:nvSpPr>
          <p:cNvPr id="76" name="Slide Number Placeholder 29">
            <a:extLst>
              <a:ext uri="{FF2B5EF4-FFF2-40B4-BE49-F238E27FC236}">
                <a16:creationId xmlns:a16="http://schemas.microsoft.com/office/drawing/2014/main" id="{317982DC-677A-8D9C-4364-6CB32135726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69</a:t>
            </a:fld>
            <a:endParaRPr lang="en-US" dirty="0"/>
          </a:p>
        </p:txBody>
      </p:sp>
    </p:spTree>
    <p:extLst>
      <p:ext uri="{BB962C8B-B14F-4D97-AF65-F5344CB8AC3E}">
        <p14:creationId xmlns:p14="http://schemas.microsoft.com/office/powerpoint/2010/main" val="347888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58" grpId="0"/>
      <p:bldP spid="59" grpId="0" animBg="1"/>
      <p:bldP spid="60" grpId="0" animBg="1"/>
      <p:bldP spid="61" grpId="0" animBg="1"/>
      <p:bldP spid="62" grpId="0" animBg="1"/>
      <p:bldP spid="66" grpId="0"/>
      <p:bldP spid="67" grpId="0"/>
      <p:bldP spid="68" grpId="0"/>
      <p:bldP spid="69" grpId="0"/>
      <p:bldP spid="70" grpId="0"/>
      <p:bldP spid="71" grpId="0"/>
      <p:bldP spid="72" grpId="0"/>
      <p:bldP spid="73" grpId="0" animBg="1"/>
      <p:bldP spid="74" grpId="0" animBg="1"/>
      <p:bldP spid="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05263-37C3-7B21-D050-46926B8C42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5E0A25-7CAA-106B-45FC-75BC26DCB303}"/>
              </a:ext>
            </a:extLst>
          </p:cNvPr>
          <p:cNvSpPr>
            <a:spLocks noGrp="1"/>
          </p:cNvSpPr>
          <p:nvPr>
            <p:ph type="title"/>
          </p:nvPr>
        </p:nvSpPr>
        <p:spPr/>
        <p:txBody>
          <a:bodyPr/>
          <a:lstStyle/>
          <a:p>
            <a:r>
              <a:rPr lang="en-US" dirty="0"/>
              <a:t>gem5’s Goals (Cont.)</a:t>
            </a:r>
          </a:p>
        </p:txBody>
      </p:sp>
      <p:sp>
        <p:nvSpPr>
          <p:cNvPr id="3" name="Content Placeholder 2">
            <a:extLst>
              <a:ext uri="{FF2B5EF4-FFF2-40B4-BE49-F238E27FC236}">
                <a16:creationId xmlns:a16="http://schemas.microsoft.com/office/drawing/2014/main" id="{E24D9E7D-A0B7-A497-F780-F5253CA82770}"/>
              </a:ext>
            </a:extLst>
          </p:cNvPr>
          <p:cNvSpPr>
            <a:spLocks noGrp="1"/>
          </p:cNvSpPr>
          <p:nvPr>
            <p:ph idx="1"/>
          </p:nvPr>
        </p:nvSpPr>
        <p:spPr/>
        <p:txBody>
          <a:bodyPr/>
          <a:lstStyle/>
          <a:p>
            <a:pPr marL="457200" indent="-457200">
              <a:buFont typeface="Arial" panose="020B0604020202020204" pitchFamily="34" charset="0"/>
              <a:buChar char="•"/>
            </a:pPr>
            <a:r>
              <a:rPr lang="en-US" dirty="0"/>
              <a:t>Anyone (including non-architects) can download and use</a:t>
            </a:r>
          </a:p>
          <a:p>
            <a:pPr marL="457200" indent="-457200">
              <a:buFont typeface="Arial" panose="020B0604020202020204" pitchFamily="34" charset="0"/>
              <a:buChar char="•"/>
            </a:pPr>
            <a:r>
              <a:rPr lang="en-US" dirty="0"/>
              <a:t>Widely used in academia, industry, and national labs</a:t>
            </a:r>
          </a:p>
          <a:p>
            <a:pPr marL="457200" indent="-457200">
              <a:buFont typeface="Arial" panose="020B0604020202020204" pitchFamily="34" charset="0"/>
              <a:buChar char="•"/>
            </a:pPr>
            <a:r>
              <a:rPr lang="en-US" dirty="0"/>
              <a:t>Used for cross-stack research</a:t>
            </a:r>
          </a:p>
          <a:p>
            <a:pPr marL="914400" lvl="1" indent="-457200">
              <a:buFont typeface="Arial" panose="020B0604020202020204" pitchFamily="34" charset="0"/>
              <a:buChar char="•"/>
            </a:pPr>
            <a:r>
              <a:rPr lang="en-US" dirty="0"/>
              <a:t>Change kernel, runtime, HW, etc. all in concert</a:t>
            </a:r>
          </a:p>
          <a:p>
            <a:pPr marL="914400" lvl="1" indent="-457200">
              <a:buFont typeface="Arial" panose="020B0604020202020204" pitchFamily="34" charset="0"/>
              <a:buChar char="•"/>
            </a:pPr>
            <a:r>
              <a:rPr lang="en-US" dirty="0"/>
              <a:t>Run full ML stacks, as well as other emerging apps</a:t>
            </a:r>
          </a:p>
          <a:p>
            <a:pPr marL="457200" indent="-457200">
              <a:buFont typeface="Arial" panose="020B0604020202020204" pitchFamily="34" charset="0"/>
              <a:buChar char="•"/>
            </a:pPr>
            <a:r>
              <a:rPr lang="en-US" dirty="0"/>
              <a:t>Living SW – constantly evolving</a:t>
            </a:r>
          </a:p>
          <a:p>
            <a:pPr marL="457200" indent="-457200">
              <a:buFont typeface="Arial" panose="020B0604020202020204" pitchFamily="34" charset="0"/>
              <a:buChar char="•"/>
            </a:pPr>
            <a:r>
              <a:rPr lang="en-US" dirty="0"/>
              <a:t>Lots of rough edges, but you can help!</a:t>
            </a:r>
          </a:p>
        </p:txBody>
      </p:sp>
      <p:sp>
        <p:nvSpPr>
          <p:cNvPr id="4" name="Slide Number Placeholder 29">
            <a:extLst>
              <a:ext uri="{FF2B5EF4-FFF2-40B4-BE49-F238E27FC236}">
                <a16:creationId xmlns:a16="http://schemas.microsoft.com/office/drawing/2014/main" id="{1A13E608-C20C-299D-2FC0-54D5CCF78A8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7</a:t>
            </a:fld>
            <a:endParaRPr lang="en-US" dirty="0"/>
          </a:p>
        </p:txBody>
      </p:sp>
    </p:spTree>
    <p:extLst>
      <p:ext uri="{BB962C8B-B14F-4D97-AF65-F5344CB8AC3E}">
        <p14:creationId xmlns:p14="http://schemas.microsoft.com/office/powerpoint/2010/main" val="221436728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5E006-4575-35F5-8C70-9B722716FEDA}"/>
              </a:ext>
            </a:extLst>
          </p:cNvPr>
          <p:cNvSpPr>
            <a:spLocks noGrp="1"/>
          </p:cNvSpPr>
          <p:nvPr>
            <p:ph type="title"/>
          </p:nvPr>
        </p:nvSpPr>
        <p:spPr/>
        <p:txBody>
          <a:bodyPr/>
          <a:lstStyle/>
          <a:p>
            <a:r>
              <a:rPr lang="en-US" dirty="0"/>
              <a:t>How Much Does Mixed Fidelity Help?</a:t>
            </a:r>
          </a:p>
        </p:txBody>
      </p:sp>
      <p:sp>
        <p:nvSpPr>
          <p:cNvPr id="3" name="Content Placeholder 2">
            <a:extLst>
              <a:ext uri="{FF2B5EF4-FFF2-40B4-BE49-F238E27FC236}">
                <a16:creationId xmlns:a16="http://schemas.microsoft.com/office/drawing/2014/main" id="{159B9D72-B7F1-70FB-A210-B169C9F79B4D}"/>
              </a:ext>
            </a:extLst>
          </p:cNvPr>
          <p:cNvSpPr>
            <a:spLocks noGrp="1"/>
          </p:cNvSpPr>
          <p:nvPr>
            <p:ph idx="1"/>
          </p:nvPr>
        </p:nvSpPr>
        <p:spPr/>
        <p:txBody>
          <a:bodyPr/>
          <a:lstStyle/>
          <a:p>
            <a:pPr marL="457200" indent="-457200">
              <a:buFont typeface="Arial" panose="020B0604020202020204" pitchFamily="34" charset="0"/>
              <a:buChar char="•"/>
            </a:pPr>
            <a:r>
              <a:rPr lang="en-US" sz="2800" dirty="0"/>
              <a:t>Cycle Level GPU Simulation: 10-50 KIPS</a:t>
            </a:r>
          </a:p>
          <a:p>
            <a:pPr marL="457200" indent="-457200">
              <a:buFont typeface="Arial" panose="020B0604020202020204" pitchFamily="34" charset="0"/>
              <a:buChar char="•"/>
            </a:pPr>
            <a:r>
              <a:rPr lang="en-US" sz="2800" dirty="0"/>
              <a:t>Functional KVM Simulation: 100s MIPS</a:t>
            </a:r>
          </a:p>
          <a:p>
            <a:pPr marL="914400" lvl="1" indent="-457200">
              <a:buFont typeface="Arial" panose="020B0604020202020204" pitchFamily="34" charset="0"/>
              <a:buChar char="•"/>
            </a:pPr>
            <a:r>
              <a:rPr lang="en-US" sz="2400" dirty="0"/>
              <a:t>KVM CPU emulating GPU: 10s MIPS</a:t>
            </a:r>
          </a:p>
          <a:p>
            <a:pPr marL="457200" indent="-457200">
              <a:buFont typeface="Arial" panose="020B0604020202020204" pitchFamily="34" charset="0"/>
              <a:buChar char="•"/>
            </a:pPr>
            <a:r>
              <a:rPr lang="en-US" sz="2800" dirty="0"/>
              <a:t>Conservative speedup for a kernel containing 2B SIMD instructions:</a:t>
            </a:r>
          </a:p>
          <a:p>
            <a:pPr marL="914400" lvl="1" indent="-457200">
              <a:buFont typeface="Arial" panose="020B0604020202020204" pitchFamily="34" charset="0"/>
              <a:buChar char="•"/>
            </a:pPr>
            <a:r>
              <a:rPr lang="en-US" sz="2400" dirty="0"/>
              <a:t>11 hours of cycle-level GPU simulation</a:t>
            </a:r>
          </a:p>
          <a:p>
            <a:pPr marL="914400" lvl="1" indent="-457200">
              <a:buFont typeface="Arial" panose="020B0604020202020204" pitchFamily="34" charset="0"/>
              <a:buChar char="•"/>
            </a:pPr>
            <a:r>
              <a:rPr lang="en-US" sz="2400" dirty="0"/>
              <a:t>3 minutes to execute on KVM CPU (single threaded)</a:t>
            </a:r>
          </a:p>
          <a:p>
            <a:pPr marL="457200" indent="-457200">
              <a:buFont typeface="Arial" panose="020B0604020202020204" pitchFamily="34" charset="0"/>
              <a:buChar char="•"/>
            </a:pPr>
            <a:endParaRPr lang="en-US" sz="2800" dirty="0"/>
          </a:p>
        </p:txBody>
      </p:sp>
      <p:sp>
        <p:nvSpPr>
          <p:cNvPr id="4" name="TextBox 3">
            <a:extLst>
              <a:ext uri="{FF2B5EF4-FFF2-40B4-BE49-F238E27FC236}">
                <a16:creationId xmlns:a16="http://schemas.microsoft.com/office/drawing/2014/main" id="{E5A01F28-DE39-15ED-D698-38B9384ABA1B}"/>
              </a:ext>
            </a:extLst>
          </p:cNvPr>
          <p:cNvSpPr txBox="1"/>
          <p:nvPr/>
        </p:nvSpPr>
        <p:spPr>
          <a:xfrm>
            <a:off x="1349188" y="5825479"/>
            <a:ext cx="9493624" cy="523220"/>
          </a:xfrm>
          <a:prstGeom prst="rect">
            <a:avLst/>
          </a:prstGeom>
          <a:noFill/>
        </p:spPr>
        <p:txBody>
          <a:bodyPr wrap="square" rtlCol="0">
            <a:spAutoFit/>
          </a:bodyPr>
          <a:lstStyle/>
          <a:p>
            <a:pPr algn="ctr"/>
            <a:r>
              <a:rPr lang="en-US" sz="2800" b="1" dirty="0">
                <a:solidFill>
                  <a:srgbClr val="D67F00"/>
                </a:solidFill>
                <a:latin typeface="Myriad Pro"/>
              </a:rPr>
              <a:t>On-going Work: full set of results for GPU workloads</a:t>
            </a:r>
            <a:r>
              <a:rPr lang="en-US" sz="2800" dirty="0">
                <a:solidFill>
                  <a:srgbClr val="D67F00"/>
                </a:solidFill>
                <a:latin typeface="Myriad Pro"/>
              </a:rPr>
              <a:t> </a:t>
            </a:r>
            <a:endParaRPr lang="en-US" sz="2800" b="1" dirty="0">
              <a:solidFill>
                <a:srgbClr val="D67F00"/>
              </a:solidFill>
              <a:latin typeface="Arial Narrow" panose="020B0606020202030204" pitchFamily="34" charset="0"/>
            </a:endParaRPr>
          </a:p>
        </p:txBody>
      </p:sp>
      <p:sp>
        <p:nvSpPr>
          <p:cNvPr id="5" name="TextBox 4">
            <a:extLst>
              <a:ext uri="{FF2B5EF4-FFF2-40B4-BE49-F238E27FC236}">
                <a16:creationId xmlns:a16="http://schemas.microsoft.com/office/drawing/2014/main" id="{4ECC0545-A443-EDE5-1FD6-E6565E2B75BB}"/>
              </a:ext>
            </a:extLst>
          </p:cNvPr>
          <p:cNvSpPr txBox="1"/>
          <p:nvPr/>
        </p:nvSpPr>
        <p:spPr>
          <a:xfrm>
            <a:off x="762000" y="5247422"/>
            <a:ext cx="10668000" cy="523220"/>
          </a:xfrm>
          <a:prstGeom prst="rect">
            <a:avLst/>
          </a:prstGeom>
          <a:noFill/>
        </p:spPr>
        <p:txBody>
          <a:bodyPr wrap="square" rtlCol="0">
            <a:spAutoFit/>
          </a:bodyPr>
          <a:lstStyle/>
          <a:p>
            <a:pPr algn="ctr"/>
            <a:r>
              <a:rPr lang="en-US" sz="2800" b="1" dirty="0">
                <a:solidFill>
                  <a:srgbClr val="D67F00"/>
                </a:solidFill>
                <a:latin typeface="Myriad Pro"/>
              </a:rPr>
              <a:t>Mixed Fidelity makes gem5 speeds </a:t>
            </a:r>
            <a:r>
              <a:rPr lang="en-US" sz="2800" b="1" u="sng" dirty="0">
                <a:solidFill>
                  <a:srgbClr val="D67F00"/>
                </a:solidFill>
                <a:latin typeface="Myriad Pro"/>
              </a:rPr>
              <a:t>much</a:t>
            </a:r>
            <a:r>
              <a:rPr lang="en-US" sz="2800" b="1" dirty="0">
                <a:solidFill>
                  <a:srgbClr val="D67F00"/>
                </a:solidFill>
                <a:latin typeface="Myriad Pro"/>
              </a:rPr>
              <a:t> closer to real HW</a:t>
            </a:r>
            <a:endParaRPr lang="en-US" sz="2800" b="1" dirty="0">
              <a:solidFill>
                <a:srgbClr val="D67F00"/>
              </a:solidFill>
              <a:latin typeface="Arial Narrow" panose="020B0606020202030204" pitchFamily="34" charset="0"/>
            </a:endParaRPr>
          </a:p>
        </p:txBody>
      </p:sp>
      <p:sp>
        <p:nvSpPr>
          <p:cNvPr id="6" name="Slide Number Placeholder 29">
            <a:extLst>
              <a:ext uri="{FF2B5EF4-FFF2-40B4-BE49-F238E27FC236}">
                <a16:creationId xmlns:a16="http://schemas.microsoft.com/office/drawing/2014/main" id="{19E6CD78-DD95-8DE0-4216-0C455F36040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70</a:t>
            </a:fld>
            <a:endParaRPr lang="en-US" dirty="0"/>
          </a:p>
        </p:txBody>
      </p:sp>
    </p:spTree>
    <p:extLst>
      <p:ext uri="{BB962C8B-B14F-4D97-AF65-F5344CB8AC3E}">
        <p14:creationId xmlns:p14="http://schemas.microsoft.com/office/powerpoint/2010/main" val="211179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602C5-6772-1996-B119-02001342DAD9}"/>
              </a:ext>
            </a:extLst>
          </p:cNvPr>
          <p:cNvSpPr>
            <a:spLocks noGrp="1"/>
          </p:cNvSpPr>
          <p:nvPr>
            <p:ph type="title"/>
          </p:nvPr>
        </p:nvSpPr>
        <p:spPr>
          <a:xfrm>
            <a:off x="609600" y="107898"/>
            <a:ext cx="11430000" cy="1143000"/>
          </a:xfrm>
        </p:spPr>
        <p:txBody>
          <a:bodyPr/>
          <a:lstStyle/>
          <a:p>
            <a:r>
              <a:rPr lang="en-US" dirty="0"/>
              <a:t>App Checkpointing: Further Speeding Up Sim</a:t>
            </a:r>
          </a:p>
        </p:txBody>
      </p:sp>
      <p:sp>
        <p:nvSpPr>
          <p:cNvPr id="3" name="Content Placeholder 2">
            <a:extLst>
              <a:ext uri="{FF2B5EF4-FFF2-40B4-BE49-F238E27FC236}">
                <a16:creationId xmlns:a16="http://schemas.microsoft.com/office/drawing/2014/main" id="{E8F92EBE-9262-DF8C-9DE8-A1EBDCFB4B1B}"/>
              </a:ext>
            </a:extLst>
          </p:cNvPr>
          <p:cNvSpPr>
            <a:spLocks noGrp="1"/>
          </p:cNvSpPr>
          <p:nvPr>
            <p:ph idx="1"/>
          </p:nvPr>
        </p:nvSpPr>
        <p:spPr>
          <a:xfrm>
            <a:off x="609600" y="1604963"/>
            <a:ext cx="11277600" cy="3975100"/>
          </a:xfrm>
        </p:spPr>
        <p:txBody>
          <a:bodyPr/>
          <a:lstStyle/>
          <a:p>
            <a:pPr marL="457200" indent="-457200">
              <a:buFont typeface="Arial" panose="020B0604020202020204" pitchFamily="34" charset="0"/>
              <a:buChar char="•"/>
            </a:pPr>
            <a:r>
              <a:rPr lang="en-US" sz="2800" dirty="0"/>
              <a:t>Need not re-run parts of app when simulating multiple times</a:t>
            </a:r>
          </a:p>
          <a:p>
            <a:pPr marL="457200" indent="-457200">
              <a:buFont typeface="Arial" panose="020B0604020202020204" pitchFamily="34" charset="0"/>
              <a:buChar char="•"/>
            </a:pPr>
            <a:r>
              <a:rPr lang="en-US" sz="2800" dirty="0"/>
              <a:t>Solution: checkpoint before ROI during first run and restore later</a:t>
            </a:r>
          </a:p>
          <a:p>
            <a:pPr marL="457200" indent="-457200">
              <a:buFont typeface="Arial" panose="020B0604020202020204" pitchFamily="34" charset="0"/>
              <a:buChar char="•"/>
            </a:pPr>
            <a:endParaRPr lang="en-US" sz="2800" dirty="0"/>
          </a:p>
        </p:txBody>
      </p:sp>
      <p:sp>
        <p:nvSpPr>
          <p:cNvPr id="38" name="TextBox 37">
            <a:extLst>
              <a:ext uri="{FF2B5EF4-FFF2-40B4-BE49-F238E27FC236}">
                <a16:creationId xmlns:a16="http://schemas.microsoft.com/office/drawing/2014/main" id="{024C2B12-4D5F-6CF3-1CB5-16CB542AFA0E}"/>
              </a:ext>
            </a:extLst>
          </p:cNvPr>
          <p:cNvSpPr txBox="1"/>
          <p:nvPr/>
        </p:nvSpPr>
        <p:spPr>
          <a:xfrm>
            <a:off x="3376648" y="4524319"/>
            <a:ext cx="1472705" cy="616772"/>
          </a:xfrm>
          <a:prstGeom prst="rect">
            <a:avLst/>
          </a:prstGeom>
          <a:noFill/>
        </p:spPr>
        <p:txBody>
          <a:bodyPr wrap="squar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Restore checkpoint</a:t>
            </a:r>
          </a:p>
          <a:p>
            <a:pPr algn="ctr" defTabSz="914400" eaLnBrk="1" fontAlgn="auto" hangingPunct="1">
              <a:lnSpc>
                <a:spcPts val="1600"/>
              </a:lnSpc>
              <a:spcBef>
                <a:spcPts val="0"/>
              </a:spcBef>
              <a:spcAft>
                <a:spcPts val="0"/>
              </a:spcAft>
              <a:buClr>
                <a:srgbClr val="898892"/>
              </a:buClr>
              <a:buSzPct val="60000"/>
            </a:pPr>
            <a:endParaRPr lang="en-US" dirty="0">
              <a:solidFill>
                <a:srgbClr val="000000"/>
              </a:solidFill>
              <a:latin typeface="Arial" panose="020B0604020202020204"/>
              <a:cs typeface="+mn-cs"/>
            </a:endParaRPr>
          </a:p>
        </p:txBody>
      </p:sp>
      <p:sp>
        <p:nvSpPr>
          <p:cNvPr id="39" name="Oval 38">
            <a:extLst>
              <a:ext uri="{FF2B5EF4-FFF2-40B4-BE49-F238E27FC236}">
                <a16:creationId xmlns:a16="http://schemas.microsoft.com/office/drawing/2014/main" id="{42173050-71B4-F7FE-0FBD-6870ECD23785}"/>
              </a:ext>
            </a:extLst>
          </p:cNvPr>
          <p:cNvSpPr/>
          <p:nvPr/>
        </p:nvSpPr>
        <p:spPr>
          <a:xfrm>
            <a:off x="7848858" y="3099711"/>
            <a:ext cx="1687973" cy="565448"/>
          </a:xfrm>
          <a:custGeom>
            <a:avLst/>
            <a:gdLst>
              <a:gd name="csX0" fmla="*/ 0 w 1687973"/>
              <a:gd name="csY0" fmla="*/ 282724 h 565448"/>
              <a:gd name="csX1" fmla="*/ 843987 w 1687973"/>
              <a:gd name="csY1" fmla="*/ 0 h 565448"/>
              <a:gd name="csX2" fmla="*/ 1687974 w 1687973"/>
              <a:gd name="csY2" fmla="*/ 282724 h 565448"/>
              <a:gd name="csX3" fmla="*/ 843987 w 1687973"/>
              <a:gd name="csY3" fmla="*/ 565448 h 565448"/>
              <a:gd name="csX4" fmla="*/ 0 w 1687973"/>
              <a:gd name="csY4" fmla="*/ 282724 h 565448"/>
            </a:gdLst>
            <a:ahLst/>
            <a:cxnLst>
              <a:cxn ang="0">
                <a:pos x="csX0" y="csY0"/>
              </a:cxn>
              <a:cxn ang="0">
                <a:pos x="csX1" y="csY1"/>
              </a:cxn>
              <a:cxn ang="0">
                <a:pos x="csX2" y="csY2"/>
              </a:cxn>
              <a:cxn ang="0">
                <a:pos x="csX3" y="csY3"/>
              </a:cxn>
              <a:cxn ang="0">
                <a:pos x="csX4" y="csY4"/>
              </a:cxn>
            </a:cxnLst>
            <a:rect l="l" t="t" r="r" b="b"/>
            <a:pathLst>
              <a:path w="1687973" h="565448" fill="none" extrusionOk="0">
                <a:moveTo>
                  <a:pt x="0" y="282724"/>
                </a:moveTo>
                <a:cubicBezTo>
                  <a:pt x="55867" y="133207"/>
                  <a:pt x="389752" y="-24462"/>
                  <a:pt x="843987" y="0"/>
                </a:cubicBezTo>
                <a:cubicBezTo>
                  <a:pt x="1277310" y="-5023"/>
                  <a:pt x="1670171" y="143341"/>
                  <a:pt x="1687974" y="282724"/>
                </a:cubicBezTo>
                <a:cubicBezTo>
                  <a:pt x="1678065" y="344372"/>
                  <a:pt x="1242908" y="658837"/>
                  <a:pt x="843987" y="565448"/>
                </a:cubicBezTo>
                <a:cubicBezTo>
                  <a:pt x="402402" y="579184"/>
                  <a:pt x="21886" y="444130"/>
                  <a:pt x="0" y="282724"/>
                </a:cubicBezTo>
                <a:close/>
              </a:path>
              <a:path w="1687973" h="565448" stroke="0" extrusionOk="0">
                <a:moveTo>
                  <a:pt x="0" y="282724"/>
                </a:moveTo>
                <a:cubicBezTo>
                  <a:pt x="-81748" y="76156"/>
                  <a:pt x="353271" y="9231"/>
                  <a:pt x="843987" y="0"/>
                </a:cubicBezTo>
                <a:cubicBezTo>
                  <a:pt x="1348098" y="7998"/>
                  <a:pt x="1680189" y="126828"/>
                  <a:pt x="1687974" y="282724"/>
                </a:cubicBezTo>
                <a:cubicBezTo>
                  <a:pt x="1658305" y="467842"/>
                  <a:pt x="1293582" y="656795"/>
                  <a:pt x="843987" y="565448"/>
                </a:cubicBezTo>
                <a:cubicBezTo>
                  <a:pt x="341216" y="545396"/>
                  <a:pt x="15172" y="446117"/>
                  <a:pt x="0" y="282724"/>
                </a:cubicBezTo>
                <a:close/>
              </a:path>
            </a:pathLst>
          </a:custGeom>
          <a:solidFill>
            <a:sysClr val="window" lastClr="FFFFFF"/>
          </a:solidFill>
          <a:ln w="25400" cap="flat" cmpd="sng" algn="ctr">
            <a:solidFill>
              <a:srgbClr val="205D98"/>
            </a:solidFill>
            <a:prstDash val="lgDash"/>
            <a:miter lim="800000"/>
            <a:extLst>
              <a:ext uri="{C807C97D-BFC1-408E-A445-0C87EB9F89A2}">
                <ask:lineSketchStyleProps xmlns:ask="http://schemas.microsoft.com/office/drawing/2018/sketchyshapes" sd="1219033472">
                  <a:prstGeom prst="ellipse">
                    <a:avLst/>
                  </a:prstGeom>
                  <ask:type>
                    <ask:lineSketchScribble/>
                  </ask:type>
                </ask:lineSketchStyleProps>
              </a:ext>
            </a:extLs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F2E4C"/>
              </a:solidFill>
              <a:effectLst/>
              <a:uLnTx/>
              <a:uFillTx/>
              <a:latin typeface="Abadi MT Std"/>
              <a:ea typeface="+mn-ea"/>
              <a:cs typeface="+mn-cs"/>
            </a:endParaRPr>
          </a:p>
        </p:txBody>
      </p:sp>
      <p:sp>
        <p:nvSpPr>
          <p:cNvPr id="40" name="Content Placeholder 2">
            <a:extLst>
              <a:ext uri="{FF2B5EF4-FFF2-40B4-BE49-F238E27FC236}">
                <a16:creationId xmlns:a16="http://schemas.microsoft.com/office/drawing/2014/main" id="{2DBBD372-3FAD-9E38-8214-F3BF4548CFC8}"/>
              </a:ext>
            </a:extLst>
          </p:cNvPr>
          <p:cNvSpPr txBox="1">
            <a:spLocks/>
          </p:cNvSpPr>
          <p:nvPr/>
        </p:nvSpPr>
        <p:spPr>
          <a:xfrm>
            <a:off x="3034802" y="2669911"/>
            <a:ext cx="8589882" cy="220333"/>
          </a:xfrm>
          <a:prstGeom prst="rect">
            <a:avLst/>
          </a:prstGeom>
        </p:spPr>
        <p:txBody>
          <a:bodyPr vert="horz" wrap="square" lIns="0" tIns="0" rIns="0" bIns="0" rtlCol="0">
            <a:spAutoFit/>
          </a:bodyPr>
          <a:lstStyle>
            <a:lvl1pPr marL="228600" marR="0" indent="-228600"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800" kern="1200" spc="0" baseline="0">
                <a:solidFill>
                  <a:srgbClr val="000000"/>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600" kern="1200" spc="0" baseline="0">
                <a:solidFill>
                  <a:srgbClr val="000000"/>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200" kern="1200" spc="0" baseline="0">
                <a:solidFill>
                  <a:srgbClr val="000000"/>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100" kern="1200" spc="0" baseline="0">
                <a:solidFill>
                  <a:srgbClr val="000000"/>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
                <a:schemeClr val="accent1"/>
              </a:buClr>
              <a:buSzPct val="60000"/>
              <a:buFont typeface=".PingFang SC Regular"/>
              <a:buChar char="◢"/>
              <a:tabLst/>
              <a:defRPr sz="11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
                <a:srgbClr val="898892"/>
              </a:buClr>
              <a:buSzPct val="60000"/>
              <a:buFont typeface=".PingFang SC Regular"/>
              <a:buNone/>
              <a:tabLst/>
              <a:defRPr/>
            </a:pPr>
            <a:r>
              <a:rPr kumimoji="0" lang="en-US" sz="1800" b="0" i="0" u="none" strike="noStrike" kern="1200" cap="none" spc="0" normalizeH="0" baseline="0" noProof="0">
                <a:ln>
                  <a:noFill/>
                </a:ln>
                <a:solidFill>
                  <a:srgbClr val="000000"/>
                </a:solidFill>
                <a:effectLst/>
                <a:uLnTx/>
                <a:uFillTx/>
                <a:latin typeface="Abadi MT Std"/>
                <a:ea typeface="+mn-ea"/>
                <a:cs typeface="Segoe UI" panose="020B0502040204020203" pitchFamily="34" charset="0"/>
              </a:rPr>
              <a:t>Simulated system</a:t>
            </a:r>
          </a:p>
        </p:txBody>
      </p:sp>
      <p:sp>
        <p:nvSpPr>
          <p:cNvPr id="41" name="Rectangle 40">
            <a:extLst>
              <a:ext uri="{FF2B5EF4-FFF2-40B4-BE49-F238E27FC236}">
                <a16:creationId xmlns:a16="http://schemas.microsoft.com/office/drawing/2014/main" id="{3CC5A89B-2E32-684D-93BF-1B9A66794C4F}"/>
              </a:ext>
            </a:extLst>
          </p:cNvPr>
          <p:cNvSpPr/>
          <p:nvPr/>
        </p:nvSpPr>
        <p:spPr bwMode="auto">
          <a:xfrm>
            <a:off x="3164201" y="3047997"/>
            <a:ext cx="1353195" cy="159106"/>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42" name="Rectangle 41">
            <a:extLst>
              <a:ext uri="{FF2B5EF4-FFF2-40B4-BE49-F238E27FC236}">
                <a16:creationId xmlns:a16="http://schemas.microsoft.com/office/drawing/2014/main" id="{EC8EAE71-84F1-6DFD-C0FB-B16F2C5BE8CD}"/>
              </a:ext>
            </a:extLst>
          </p:cNvPr>
          <p:cNvSpPr/>
          <p:nvPr/>
        </p:nvSpPr>
        <p:spPr bwMode="auto">
          <a:xfrm>
            <a:off x="4755006" y="3328326"/>
            <a:ext cx="1353195" cy="159106"/>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43" name="Rectangle 42">
            <a:extLst>
              <a:ext uri="{FF2B5EF4-FFF2-40B4-BE49-F238E27FC236}">
                <a16:creationId xmlns:a16="http://schemas.microsoft.com/office/drawing/2014/main" id="{273882FF-F1CA-F888-4E9C-88B263CBFCBF}"/>
              </a:ext>
            </a:extLst>
          </p:cNvPr>
          <p:cNvSpPr/>
          <p:nvPr/>
        </p:nvSpPr>
        <p:spPr bwMode="auto">
          <a:xfrm>
            <a:off x="6379373" y="3040421"/>
            <a:ext cx="1353195" cy="159106"/>
          </a:xfrm>
          <a:prstGeom prst="rect">
            <a:avLst/>
          </a:prstGeom>
          <a:solidFill>
            <a:srgbClr val="007C97"/>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44" name="Rectangle 43">
            <a:extLst>
              <a:ext uri="{FF2B5EF4-FFF2-40B4-BE49-F238E27FC236}">
                <a16:creationId xmlns:a16="http://schemas.microsoft.com/office/drawing/2014/main" id="{CA420241-E543-1F9D-149B-8F5565F3ABA1}"/>
              </a:ext>
            </a:extLst>
          </p:cNvPr>
          <p:cNvSpPr/>
          <p:nvPr/>
        </p:nvSpPr>
        <p:spPr bwMode="auto">
          <a:xfrm>
            <a:off x="7970179" y="3320750"/>
            <a:ext cx="1353195" cy="159106"/>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cxnSp>
        <p:nvCxnSpPr>
          <p:cNvPr id="45" name="Straight Arrow Connector 44">
            <a:extLst>
              <a:ext uri="{FF2B5EF4-FFF2-40B4-BE49-F238E27FC236}">
                <a16:creationId xmlns:a16="http://schemas.microsoft.com/office/drawing/2014/main" id="{C27D611A-66AE-B767-DBE1-5FFD3919CCDD}"/>
              </a:ext>
            </a:extLst>
          </p:cNvPr>
          <p:cNvCxnSpPr>
            <a:cxnSpLocks/>
          </p:cNvCxnSpPr>
          <p:nvPr/>
        </p:nvCxnSpPr>
        <p:spPr>
          <a:xfrm>
            <a:off x="3164201" y="3689323"/>
            <a:ext cx="6372630" cy="0"/>
          </a:xfrm>
          <a:prstGeom prst="straightConnector1">
            <a:avLst/>
          </a:prstGeom>
          <a:noFill/>
          <a:ln w="9525" cap="flat" cmpd="sng" algn="ctr">
            <a:solidFill>
              <a:srgbClr val="000000"/>
            </a:solidFill>
            <a:prstDash val="solid"/>
            <a:headEnd type="none" w="lg" len="med"/>
            <a:tailEnd type="triangle"/>
          </a:ln>
          <a:effectLst/>
        </p:spPr>
      </p:cxnSp>
      <p:sp>
        <p:nvSpPr>
          <p:cNvPr id="46" name="TextBox 45">
            <a:extLst>
              <a:ext uri="{FF2B5EF4-FFF2-40B4-BE49-F238E27FC236}">
                <a16:creationId xmlns:a16="http://schemas.microsoft.com/office/drawing/2014/main" id="{D4C88A92-900D-66E8-1429-5409588AD020}"/>
              </a:ext>
            </a:extLst>
          </p:cNvPr>
          <p:cNvSpPr txBox="1"/>
          <p:nvPr/>
        </p:nvSpPr>
        <p:spPr>
          <a:xfrm>
            <a:off x="9207599" y="3757240"/>
            <a:ext cx="393188" cy="220333"/>
          </a:xfrm>
          <a:prstGeom prst="rect">
            <a:avLst/>
          </a:prstGeom>
          <a:noFill/>
        </p:spPr>
        <p:txBody>
          <a:bodyPr wrap="none" lIns="0" tIns="0" rIns="0" bIns="0" rtlCol="0">
            <a:spAutoFit/>
          </a:bodyPr>
          <a:lstStyle/>
          <a:p>
            <a:pPr defTabSz="914400" eaLnBrk="1" fontAlgn="auto" hangingPunct="1">
              <a:spcBef>
                <a:spcPts val="0"/>
              </a:spcBef>
              <a:spcAft>
                <a:spcPts val="0"/>
              </a:spcAft>
              <a:buClr>
                <a:srgbClr val="898892"/>
              </a:buClr>
              <a:buSzPct val="60000"/>
            </a:pPr>
            <a:r>
              <a:rPr lang="en-US">
                <a:solidFill>
                  <a:srgbClr val="000000"/>
                </a:solidFill>
                <a:latin typeface="Arial" panose="020B0604020202020204"/>
                <a:cs typeface="+mn-cs"/>
              </a:rPr>
              <a:t>Time</a:t>
            </a:r>
          </a:p>
        </p:txBody>
      </p:sp>
      <p:cxnSp>
        <p:nvCxnSpPr>
          <p:cNvPr id="47" name="Straight Arrow Connector 46">
            <a:extLst>
              <a:ext uri="{FF2B5EF4-FFF2-40B4-BE49-F238E27FC236}">
                <a16:creationId xmlns:a16="http://schemas.microsoft.com/office/drawing/2014/main" id="{3DB019E7-16A9-B6FC-1690-0CD899C5D62C}"/>
              </a:ext>
            </a:extLst>
          </p:cNvPr>
          <p:cNvCxnSpPr>
            <a:cxnSpLocks/>
            <a:stCxn id="41" idx="3"/>
            <a:endCxn id="42" idx="1"/>
          </p:cNvCxnSpPr>
          <p:nvPr/>
        </p:nvCxnSpPr>
        <p:spPr>
          <a:xfrm>
            <a:off x="4517395" y="3127551"/>
            <a:ext cx="237611" cy="280329"/>
          </a:xfrm>
          <a:prstGeom prst="straightConnector1">
            <a:avLst/>
          </a:prstGeom>
          <a:noFill/>
          <a:ln w="9525" cap="flat" cmpd="sng" algn="ctr">
            <a:solidFill>
              <a:srgbClr val="000000"/>
            </a:solidFill>
            <a:prstDash val="solid"/>
            <a:headEnd type="none" w="lg" len="med"/>
            <a:tailEnd type="triangle"/>
          </a:ln>
          <a:effectLst/>
        </p:spPr>
      </p:cxnSp>
      <p:sp>
        <p:nvSpPr>
          <p:cNvPr id="48" name="TextBox 47">
            <a:extLst>
              <a:ext uri="{FF2B5EF4-FFF2-40B4-BE49-F238E27FC236}">
                <a16:creationId xmlns:a16="http://schemas.microsoft.com/office/drawing/2014/main" id="{FA3AF6B7-7EB3-B55A-C0C7-06890DC29644}"/>
              </a:ext>
            </a:extLst>
          </p:cNvPr>
          <p:cNvSpPr txBox="1"/>
          <p:nvPr/>
        </p:nvSpPr>
        <p:spPr>
          <a:xfrm>
            <a:off x="4049994" y="3309306"/>
            <a:ext cx="622907" cy="355853"/>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kernel</a:t>
            </a:r>
          </a:p>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launch</a:t>
            </a:r>
          </a:p>
        </p:txBody>
      </p:sp>
      <p:cxnSp>
        <p:nvCxnSpPr>
          <p:cNvPr id="49" name="Straight Arrow Connector 48">
            <a:extLst>
              <a:ext uri="{FF2B5EF4-FFF2-40B4-BE49-F238E27FC236}">
                <a16:creationId xmlns:a16="http://schemas.microsoft.com/office/drawing/2014/main" id="{BBBAF790-E509-19A0-374D-1074CB085429}"/>
              </a:ext>
            </a:extLst>
          </p:cNvPr>
          <p:cNvCxnSpPr>
            <a:cxnSpLocks/>
            <a:stCxn id="42" idx="3"/>
            <a:endCxn id="43" idx="1"/>
          </p:cNvCxnSpPr>
          <p:nvPr/>
        </p:nvCxnSpPr>
        <p:spPr>
          <a:xfrm flipV="1">
            <a:off x="6108201" y="3119974"/>
            <a:ext cx="271172" cy="287905"/>
          </a:xfrm>
          <a:prstGeom prst="straightConnector1">
            <a:avLst/>
          </a:prstGeom>
          <a:noFill/>
          <a:ln w="9525" cap="flat" cmpd="sng" algn="ctr">
            <a:solidFill>
              <a:srgbClr val="000000"/>
            </a:solidFill>
            <a:prstDash val="solid"/>
            <a:headEnd type="none" w="lg" len="med"/>
            <a:tailEnd type="triangle"/>
          </a:ln>
          <a:effectLst/>
        </p:spPr>
      </p:cxnSp>
      <p:sp>
        <p:nvSpPr>
          <p:cNvPr id="50" name="TextBox 49">
            <a:extLst>
              <a:ext uri="{FF2B5EF4-FFF2-40B4-BE49-F238E27FC236}">
                <a16:creationId xmlns:a16="http://schemas.microsoft.com/office/drawing/2014/main" id="{8CC750F2-4E03-A372-7C0C-013B61A296C0}"/>
              </a:ext>
            </a:extLst>
          </p:cNvPr>
          <p:cNvSpPr txBox="1"/>
          <p:nvPr/>
        </p:nvSpPr>
        <p:spPr>
          <a:xfrm>
            <a:off x="6045462" y="3324223"/>
            <a:ext cx="1022508" cy="355853"/>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kernel</a:t>
            </a:r>
          </a:p>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completion</a:t>
            </a:r>
          </a:p>
        </p:txBody>
      </p:sp>
      <p:cxnSp>
        <p:nvCxnSpPr>
          <p:cNvPr id="51" name="Straight Arrow Connector 50">
            <a:extLst>
              <a:ext uri="{FF2B5EF4-FFF2-40B4-BE49-F238E27FC236}">
                <a16:creationId xmlns:a16="http://schemas.microsoft.com/office/drawing/2014/main" id="{8E4694B6-224E-EE49-6819-269F0C1361BC}"/>
              </a:ext>
            </a:extLst>
          </p:cNvPr>
          <p:cNvCxnSpPr>
            <a:cxnSpLocks/>
            <a:stCxn id="43" idx="3"/>
            <a:endCxn id="44" idx="1"/>
          </p:cNvCxnSpPr>
          <p:nvPr/>
        </p:nvCxnSpPr>
        <p:spPr>
          <a:xfrm>
            <a:off x="7732568" y="3119974"/>
            <a:ext cx="237611" cy="280329"/>
          </a:xfrm>
          <a:prstGeom prst="straightConnector1">
            <a:avLst/>
          </a:prstGeom>
          <a:noFill/>
          <a:ln w="9525" cap="flat" cmpd="sng" algn="ctr">
            <a:solidFill>
              <a:srgbClr val="000000"/>
            </a:solidFill>
            <a:prstDash val="solid"/>
            <a:headEnd type="none" w="lg" len="med"/>
            <a:tailEnd type="triangle"/>
          </a:ln>
          <a:effectLst/>
        </p:spPr>
      </p:cxnSp>
      <p:sp>
        <p:nvSpPr>
          <p:cNvPr id="52" name="TextBox 51">
            <a:extLst>
              <a:ext uri="{FF2B5EF4-FFF2-40B4-BE49-F238E27FC236}">
                <a16:creationId xmlns:a16="http://schemas.microsoft.com/office/drawing/2014/main" id="{7F6053FB-8807-998F-3A68-676699322EB4}"/>
              </a:ext>
            </a:extLst>
          </p:cNvPr>
          <p:cNvSpPr txBox="1"/>
          <p:nvPr/>
        </p:nvSpPr>
        <p:spPr>
          <a:xfrm>
            <a:off x="7732568" y="2692144"/>
            <a:ext cx="674807" cy="355853"/>
          </a:xfrm>
          <a:prstGeom prst="rect">
            <a:avLst/>
          </a:prstGeom>
          <a:noFill/>
        </p:spPr>
        <p:txBody>
          <a:bodyPr wrap="squar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kernel</a:t>
            </a:r>
          </a:p>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launch</a:t>
            </a:r>
          </a:p>
        </p:txBody>
      </p:sp>
      <p:sp>
        <p:nvSpPr>
          <p:cNvPr id="53" name="TextBox 52">
            <a:extLst>
              <a:ext uri="{FF2B5EF4-FFF2-40B4-BE49-F238E27FC236}">
                <a16:creationId xmlns:a16="http://schemas.microsoft.com/office/drawing/2014/main" id="{A999EE43-FBE2-B4B6-3DB4-491476A7E09F}"/>
              </a:ext>
            </a:extLst>
          </p:cNvPr>
          <p:cNvSpPr txBox="1"/>
          <p:nvPr/>
        </p:nvSpPr>
        <p:spPr>
          <a:xfrm>
            <a:off x="2669044" y="3056020"/>
            <a:ext cx="446613" cy="178481"/>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a:solidFill>
                  <a:srgbClr val="007C97">
                    <a:lumMod val="75000"/>
                  </a:srgbClr>
                </a:solidFill>
                <a:latin typeface="Arial" panose="020B0604020202020204"/>
                <a:cs typeface="+mn-cs"/>
              </a:rPr>
              <a:t>CPU</a:t>
            </a:r>
          </a:p>
        </p:txBody>
      </p:sp>
      <p:sp>
        <p:nvSpPr>
          <p:cNvPr id="54" name="TextBox 53">
            <a:extLst>
              <a:ext uri="{FF2B5EF4-FFF2-40B4-BE49-F238E27FC236}">
                <a16:creationId xmlns:a16="http://schemas.microsoft.com/office/drawing/2014/main" id="{54BF824A-6CFF-FD0F-1F5E-BC392609D3CB}"/>
              </a:ext>
            </a:extLst>
          </p:cNvPr>
          <p:cNvSpPr txBox="1"/>
          <p:nvPr/>
        </p:nvSpPr>
        <p:spPr>
          <a:xfrm>
            <a:off x="2725959" y="3324223"/>
            <a:ext cx="458366" cy="178481"/>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a:solidFill>
                  <a:srgbClr val="F26520">
                    <a:lumMod val="75000"/>
                  </a:srgbClr>
                </a:solidFill>
                <a:latin typeface="Arial" panose="020B0604020202020204"/>
                <a:cs typeface="+mn-cs"/>
              </a:rPr>
              <a:t>GPU</a:t>
            </a:r>
            <a:endParaRPr lang="en-US" sz="1400">
              <a:solidFill>
                <a:srgbClr val="F26520">
                  <a:lumMod val="75000"/>
                </a:srgbClr>
              </a:solidFill>
              <a:latin typeface="Arial" panose="020B0604020202020204"/>
              <a:cs typeface="+mn-cs"/>
            </a:endParaRPr>
          </a:p>
        </p:txBody>
      </p:sp>
      <p:cxnSp>
        <p:nvCxnSpPr>
          <p:cNvPr id="55" name="Straight Arrow Connector 54">
            <a:extLst>
              <a:ext uri="{FF2B5EF4-FFF2-40B4-BE49-F238E27FC236}">
                <a16:creationId xmlns:a16="http://schemas.microsoft.com/office/drawing/2014/main" id="{D11FABFC-2807-65DA-6502-80096C9FA7D2}"/>
              </a:ext>
            </a:extLst>
          </p:cNvPr>
          <p:cNvCxnSpPr>
            <a:cxnSpLocks/>
          </p:cNvCxnSpPr>
          <p:nvPr/>
        </p:nvCxnSpPr>
        <p:spPr>
          <a:xfrm>
            <a:off x="3194929" y="5484602"/>
            <a:ext cx="6396912" cy="0"/>
          </a:xfrm>
          <a:prstGeom prst="straightConnector1">
            <a:avLst/>
          </a:prstGeom>
          <a:noFill/>
          <a:ln w="9525" cap="flat" cmpd="sng" algn="ctr">
            <a:solidFill>
              <a:srgbClr val="000000"/>
            </a:solidFill>
            <a:prstDash val="solid"/>
            <a:headEnd type="none" w="lg" len="med"/>
            <a:tailEnd type="triangle"/>
          </a:ln>
          <a:effectLst/>
        </p:spPr>
      </p:cxnSp>
      <p:sp>
        <p:nvSpPr>
          <p:cNvPr id="56" name="TextBox 55">
            <a:extLst>
              <a:ext uri="{FF2B5EF4-FFF2-40B4-BE49-F238E27FC236}">
                <a16:creationId xmlns:a16="http://schemas.microsoft.com/office/drawing/2014/main" id="{97209920-9DAB-62DA-749E-5A86E900CC3A}"/>
              </a:ext>
            </a:extLst>
          </p:cNvPr>
          <p:cNvSpPr txBox="1"/>
          <p:nvPr/>
        </p:nvSpPr>
        <p:spPr>
          <a:xfrm>
            <a:off x="8912893" y="5500756"/>
            <a:ext cx="843059" cy="220333"/>
          </a:xfrm>
          <a:prstGeom prst="rect">
            <a:avLst/>
          </a:prstGeom>
          <a:noFill/>
        </p:spPr>
        <p:txBody>
          <a:bodyPr wrap="none" lIns="0" tIns="0" rIns="0" bIns="0" rtlCol="0">
            <a:spAutoFit/>
          </a:bodyPr>
          <a:lstStyle/>
          <a:p>
            <a:pPr defTabSz="914400" eaLnBrk="1" fontAlgn="auto" hangingPunct="1">
              <a:spcBef>
                <a:spcPts val="0"/>
              </a:spcBef>
              <a:spcAft>
                <a:spcPts val="0"/>
              </a:spcAft>
              <a:buClr>
                <a:srgbClr val="898892"/>
              </a:buClr>
              <a:buSzPct val="60000"/>
              <a:defRPr/>
            </a:pPr>
            <a:r>
              <a:rPr lang="en-US" kern="0">
                <a:solidFill>
                  <a:srgbClr val="000000"/>
                </a:solidFill>
                <a:latin typeface="Arial" panose="020B0604020202020204"/>
                <a:cs typeface="+mn-cs"/>
              </a:rPr>
              <a:t>Wall Clock</a:t>
            </a:r>
          </a:p>
        </p:txBody>
      </p:sp>
      <p:sp>
        <p:nvSpPr>
          <p:cNvPr id="57" name="Rectangle 56">
            <a:extLst>
              <a:ext uri="{FF2B5EF4-FFF2-40B4-BE49-F238E27FC236}">
                <a16:creationId xmlns:a16="http://schemas.microsoft.com/office/drawing/2014/main" id="{CD2EA6DC-CC86-94C6-6C71-92DA31AFB5FB}"/>
              </a:ext>
            </a:extLst>
          </p:cNvPr>
          <p:cNvSpPr/>
          <p:nvPr/>
        </p:nvSpPr>
        <p:spPr bwMode="auto">
          <a:xfrm>
            <a:off x="3845954" y="5162235"/>
            <a:ext cx="1353196" cy="160015"/>
          </a:xfrm>
          <a:prstGeom prst="rect">
            <a:avLst/>
          </a:prstGeom>
          <a:solidFill>
            <a:srgbClr val="F2652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dirty="0">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58" name="TextBox 57">
            <a:extLst>
              <a:ext uri="{FF2B5EF4-FFF2-40B4-BE49-F238E27FC236}">
                <a16:creationId xmlns:a16="http://schemas.microsoft.com/office/drawing/2014/main" id="{A999BF47-AEB0-EF03-5625-4379B8679BCE}"/>
              </a:ext>
            </a:extLst>
          </p:cNvPr>
          <p:cNvSpPr txBox="1"/>
          <p:nvPr/>
        </p:nvSpPr>
        <p:spPr>
          <a:xfrm>
            <a:off x="3547135" y="5514675"/>
            <a:ext cx="735021" cy="411651"/>
          </a:xfrm>
          <a:prstGeom prst="rect">
            <a:avLst/>
          </a:prstGeom>
          <a:noFill/>
        </p:spPr>
        <p:txBody>
          <a:bodyPr wrap="squar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kern="0" dirty="0">
                <a:solidFill>
                  <a:srgbClr val="000000"/>
                </a:solidFill>
                <a:latin typeface="Arial" panose="020B0604020202020204"/>
                <a:cs typeface="+mn-cs"/>
              </a:rPr>
              <a:t>kernel</a:t>
            </a:r>
          </a:p>
          <a:p>
            <a:pPr algn="ctr" defTabSz="914400" eaLnBrk="1" fontAlgn="auto" hangingPunct="1">
              <a:lnSpc>
                <a:spcPts val="1600"/>
              </a:lnSpc>
              <a:spcBef>
                <a:spcPts val="0"/>
              </a:spcBef>
              <a:spcAft>
                <a:spcPts val="0"/>
              </a:spcAft>
              <a:buClr>
                <a:srgbClr val="898892"/>
              </a:buClr>
              <a:buSzPct val="60000"/>
              <a:defRPr/>
            </a:pPr>
            <a:r>
              <a:rPr lang="en-US" kern="0" dirty="0">
                <a:solidFill>
                  <a:srgbClr val="000000"/>
                </a:solidFill>
                <a:latin typeface="Arial" panose="020B0604020202020204"/>
                <a:cs typeface="+mn-cs"/>
              </a:rPr>
              <a:t>launch</a:t>
            </a:r>
          </a:p>
        </p:txBody>
      </p:sp>
      <p:sp>
        <p:nvSpPr>
          <p:cNvPr id="59" name="TextBox 58">
            <a:extLst>
              <a:ext uri="{FF2B5EF4-FFF2-40B4-BE49-F238E27FC236}">
                <a16:creationId xmlns:a16="http://schemas.microsoft.com/office/drawing/2014/main" id="{15F66DB1-8BF4-91AB-1696-9A6BF8B45AA5}"/>
              </a:ext>
            </a:extLst>
          </p:cNvPr>
          <p:cNvSpPr txBox="1"/>
          <p:nvPr/>
        </p:nvSpPr>
        <p:spPr>
          <a:xfrm>
            <a:off x="2800684" y="4738732"/>
            <a:ext cx="296165" cy="163209"/>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sz="1400" kern="0" dirty="0">
                <a:solidFill>
                  <a:srgbClr val="007C97">
                    <a:lumMod val="75000"/>
                  </a:srgbClr>
                </a:solidFill>
                <a:latin typeface="Arial" panose="020B0604020202020204"/>
                <a:cs typeface="+mn-cs"/>
              </a:rPr>
              <a:t>CPU</a:t>
            </a:r>
          </a:p>
        </p:txBody>
      </p:sp>
      <p:sp>
        <p:nvSpPr>
          <p:cNvPr id="60" name="TextBox 59">
            <a:extLst>
              <a:ext uri="{FF2B5EF4-FFF2-40B4-BE49-F238E27FC236}">
                <a16:creationId xmlns:a16="http://schemas.microsoft.com/office/drawing/2014/main" id="{F4ED7F89-B30E-274F-4B35-418085D92152}"/>
              </a:ext>
            </a:extLst>
          </p:cNvPr>
          <p:cNvSpPr txBox="1"/>
          <p:nvPr/>
        </p:nvSpPr>
        <p:spPr>
          <a:xfrm>
            <a:off x="2803050" y="5137601"/>
            <a:ext cx="303663" cy="163209"/>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defRPr/>
            </a:pPr>
            <a:r>
              <a:rPr lang="en-US" sz="1400" kern="0" dirty="0">
                <a:solidFill>
                  <a:srgbClr val="F26520">
                    <a:lumMod val="75000"/>
                  </a:srgbClr>
                </a:solidFill>
                <a:latin typeface="Arial" panose="020B0604020202020204"/>
                <a:cs typeface="+mn-cs"/>
              </a:rPr>
              <a:t>GPU</a:t>
            </a:r>
          </a:p>
        </p:txBody>
      </p:sp>
      <p:sp>
        <p:nvSpPr>
          <p:cNvPr id="61" name="TextBox 60">
            <a:extLst>
              <a:ext uri="{FF2B5EF4-FFF2-40B4-BE49-F238E27FC236}">
                <a16:creationId xmlns:a16="http://schemas.microsoft.com/office/drawing/2014/main" id="{9E144D3E-F540-FC68-5E25-A2FB393932EA}"/>
              </a:ext>
            </a:extLst>
          </p:cNvPr>
          <p:cNvSpPr txBox="1"/>
          <p:nvPr/>
        </p:nvSpPr>
        <p:spPr>
          <a:xfrm>
            <a:off x="609602" y="5165937"/>
            <a:ext cx="1876884" cy="553998"/>
          </a:xfrm>
          <a:prstGeom prst="rect">
            <a:avLst/>
          </a:prstGeom>
          <a:noFill/>
        </p:spPr>
        <p:txBody>
          <a:bodyPr wrap="square" lIns="0" tIns="0" rIns="0" bIns="0" rtlCol="0">
            <a:spAutoFit/>
          </a:bodyPr>
          <a:lstStyle/>
          <a:p>
            <a:pPr algn="ctr" defTabSz="914400" eaLnBrk="1" fontAlgn="auto" hangingPunct="1">
              <a:spcBef>
                <a:spcPts val="0"/>
              </a:spcBef>
              <a:spcAft>
                <a:spcPts val="0"/>
              </a:spcAft>
              <a:buClr>
                <a:srgbClr val="898892"/>
              </a:buClr>
              <a:buSzPct val="60000"/>
            </a:pPr>
            <a:r>
              <a:rPr lang="en-US" dirty="0" err="1">
                <a:solidFill>
                  <a:srgbClr val="000000"/>
                </a:solidFill>
                <a:latin typeface="Arial" panose="020B0604020202020204"/>
                <a:cs typeface="+mn-cs"/>
              </a:rPr>
              <a:t>functional+timing</a:t>
            </a:r>
            <a:endParaRPr lang="en-US" dirty="0">
              <a:solidFill>
                <a:srgbClr val="000000"/>
              </a:solidFill>
              <a:latin typeface="Arial" panose="020B0604020202020204"/>
              <a:cs typeface="+mn-cs"/>
            </a:endParaRPr>
          </a:p>
          <a:p>
            <a:pPr algn="ctr" defTabSz="914400" eaLnBrk="1" fontAlgn="auto" hangingPunct="1">
              <a:spcBef>
                <a:spcPts val="0"/>
              </a:spcBef>
              <a:spcAft>
                <a:spcPts val="0"/>
              </a:spcAft>
              <a:buClr>
                <a:srgbClr val="898892"/>
              </a:buClr>
              <a:buSzPct val="60000"/>
            </a:pPr>
            <a:r>
              <a:rPr lang="en-US" dirty="0">
                <a:solidFill>
                  <a:srgbClr val="000000"/>
                </a:solidFill>
                <a:latin typeface="Arial" panose="020B0604020202020204"/>
                <a:cs typeface="+mn-cs"/>
              </a:rPr>
              <a:t>simulation</a:t>
            </a:r>
          </a:p>
        </p:txBody>
      </p:sp>
      <p:sp>
        <p:nvSpPr>
          <p:cNvPr id="62" name="Arrow: Down 94">
            <a:extLst>
              <a:ext uri="{FF2B5EF4-FFF2-40B4-BE49-F238E27FC236}">
                <a16:creationId xmlns:a16="http://schemas.microsoft.com/office/drawing/2014/main" id="{1046C149-6199-0964-1460-356DCE9F8EBB}"/>
              </a:ext>
            </a:extLst>
          </p:cNvPr>
          <p:cNvSpPr/>
          <p:nvPr/>
        </p:nvSpPr>
        <p:spPr bwMode="auto">
          <a:xfrm rot="16200000">
            <a:off x="2621325" y="5212234"/>
            <a:ext cx="125937" cy="125199"/>
          </a:xfrm>
          <a:prstGeom prst="downArrow">
            <a:avLst/>
          </a:prstGeom>
          <a:solidFill>
            <a:srgbClr val="323138"/>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63" name="Arrow: Down 95">
            <a:extLst>
              <a:ext uri="{FF2B5EF4-FFF2-40B4-BE49-F238E27FC236}">
                <a16:creationId xmlns:a16="http://schemas.microsoft.com/office/drawing/2014/main" id="{5C9B7FBD-EA05-AFC3-2F7B-FA5E04FA0C50}"/>
              </a:ext>
            </a:extLst>
          </p:cNvPr>
          <p:cNvSpPr/>
          <p:nvPr/>
        </p:nvSpPr>
        <p:spPr bwMode="auto">
          <a:xfrm rot="16200000">
            <a:off x="2621325" y="4747362"/>
            <a:ext cx="125937" cy="125199"/>
          </a:xfrm>
          <a:prstGeom prst="downArrow">
            <a:avLst/>
          </a:prstGeom>
          <a:solidFill>
            <a:srgbClr val="323138"/>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64" name="TextBox 63">
            <a:extLst>
              <a:ext uri="{FF2B5EF4-FFF2-40B4-BE49-F238E27FC236}">
                <a16:creationId xmlns:a16="http://schemas.microsoft.com/office/drawing/2014/main" id="{AA6E7E6C-2254-3FED-1351-8013C7FA9A4D}"/>
              </a:ext>
            </a:extLst>
          </p:cNvPr>
          <p:cNvSpPr txBox="1"/>
          <p:nvPr/>
        </p:nvSpPr>
        <p:spPr>
          <a:xfrm>
            <a:off x="609602" y="4507540"/>
            <a:ext cx="1675771" cy="553998"/>
          </a:xfrm>
          <a:prstGeom prst="rect">
            <a:avLst/>
          </a:prstGeom>
          <a:noFill/>
        </p:spPr>
        <p:txBody>
          <a:bodyPr wrap="square" lIns="0" tIns="0" rIns="0" bIns="0" rtlCol="0">
            <a:spAutoFit/>
          </a:bodyPr>
          <a:lstStyle/>
          <a:p>
            <a:pPr algn="ctr" defTabSz="914400" eaLnBrk="1" fontAlgn="auto" hangingPunct="1">
              <a:spcBef>
                <a:spcPts val="0"/>
              </a:spcBef>
              <a:spcAft>
                <a:spcPts val="0"/>
              </a:spcAft>
              <a:buClr>
                <a:srgbClr val="898892"/>
              </a:buClr>
              <a:buSzPct val="60000"/>
            </a:pPr>
            <a:r>
              <a:rPr lang="en-US" dirty="0">
                <a:solidFill>
                  <a:srgbClr val="000000"/>
                </a:solidFill>
                <a:latin typeface="Arial" panose="020B0604020202020204"/>
                <a:cs typeface="+mn-cs"/>
              </a:rPr>
              <a:t>functional only</a:t>
            </a:r>
          </a:p>
          <a:p>
            <a:pPr algn="ctr" defTabSz="914400" eaLnBrk="1" fontAlgn="auto" hangingPunct="1">
              <a:spcBef>
                <a:spcPts val="0"/>
              </a:spcBef>
              <a:spcAft>
                <a:spcPts val="0"/>
              </a:spcAft>
              <a:buClr>
                <a:srgbClr val="898892"/>
              </a:buClr>
              <a:buSzPct val="60000"/>
            </a:pPr>
            <a:r>
              <a:rPr lang="en-US" dirty="0">
                <a:solidFill>
                  <a:srgbClr val="000000"/>
                </a:solidFill>
                <a:latin typeface="Arial" panose="020B0604020202020204"/>
                <a:cs typeface="+mn-cs"/>
              </a:rPr>
              <a:t>simulation</a:t>
            </a:r>
          </a:p>
        </p:txBody>
      </p:sp>
      <p:cxnSp>
        <p:nvCxnSpPr>
          <p:cNvPr id="65" name="Straight Connector 64">
            <a:extLst>
              <a:ext uri="{FF2B5EF4-FFF2-40B4-BE49-F238E27FC236}">
                <a16:creationId xmlns:a16="http://schemas.microsoft.com/office/drawing/2014/main" id="{E3873E62-593E-D96B-2919-D5518B392061}"/>
              </a:ext>
            </a:extLst>
          </p:cNvPr>
          <p:cNvCxnSpPr/>
          <p:nvPr/>
        </p:nvCxnSpPr>
        <p:spPr>
          <a:xfrm>
            <a:off x="7540053" y="2707494"/>
            <a:ext cx="0" cy="1349881"/>
          </a:xfrm>
          <a:prstGeom prst="line">
            <a:avLst/>
          </a:prstGeom>
          <a:noFill/>
          <a:ln w="22225" cap="flat" cmpd="sng" algn="ctr">
            <a:solidFill>
              <a:srgbClr val="205D98"/>
            </a:solidFill>
            <a:prstDash val="lgDash"/>
            <a:miter lim="800000"/>
          </a:ln>
          <a:effectLst/>
        </p:spPr>
      </p:cxnSp>
      <p:sp>
        <p:nvSpPr>
          <p:cNvPr id="66" name="TextBox 65">
            <a:extLst>
              <a:ext uri="{FF2B5EF4-FFF2-40B4-BE49-F238E27FC236}">
                <a16:creationId xmlns:a16="http://schemas.microsoft.com/office/drawing/2014/main" id="{C3620635-FAB5-7E5B-F132-E4C0B24C5B1A}"/>
              </a:ext>
            </a:extLst>
          </p:cNvPr>
          <p:cNvSpPr txBox="1"/>
          <p:nvPr/>
        </p:nvSpPr>
        <p:spPr>
          <a:xfrm>
            <a:off x="9358724" y="2921784"/>
            <a:ext cx="1808188" cy="206403"/>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Region of interest</a:t>
            </a:r>
          </a:p>
        </p:txBody>
      </p:sp>
      <p:sp>
        <p:nvSpPr>
          <p:cNvPr id="67" name="TextBox 66">
            <a:extLst>
              <a:ext uri="{FF2B5EF4-FFF2-40B4-BE49-F238E27FC236}">
                <a16:creationId xmlns:a16="http://schemas.microsoft.com/office/drawing/2014/main" id="{DB399712-1540-CE77-2C5F-87ED009A6DFF}"/>
              </a:ext>
            </a:extLst>
          </p:cNvPr>
          <p:cNvSpPr txBox="1"/>
          <p:nvPr/>
        </p:nvSpPr>
        <p:spPr>
          <a:xfrm>
            <a:off x="7031887" y="4142129"/>
            <a:ext cx="1654364" cy="206403"/>
          </a:xfrm>
          <a:prstGeom prst="rect">
            <a:avLst/>
          </a:prstGeom>
          <a:noFill/>
        </p:spPr>
        <p:txBody>
          <a:bodyPr wrap="none" lIns="0" tIns="0" rIns="0" bIns="0" rtlCol="0">
            <a:spAutoFit/>
          </a:bodyPr>
          <a:lstStyle/>
          <a:p>
            <a:pPr algn="ctr" defTabSz="914400" eaLnBrk="1" fontAlgn="auto" hangingPunct="1">
              <a:lnSpc>
                <a:spcPts val="1600"/>
              </a:lnSpc>
              <a:spcBef>
                <a:spcPts val="0"/>
              </a:spcBef>
              <a:spcAft>
                <a:spcPts val="0"/>
              </a:spcAft>
              <a:buClr>
                <a:srgbClr val="898892"/>
              </a:buClr>
              <a:buSzPct val="60000"/>
            </a:pPr>
            <a:r>
              <a:rPr lang="en-US" dirty="0">
                <a:solidFill>
                  <a:srgbClr val="000000"/>
                </a:solidFill>
                <a:latin typeface="Arial" panose="020B0604020202020204"/>
                <a:cs typeface="+mn-cs"/>
              </a:rPr>
              <a:t>Take checkpoint</a:t>
            </a:r>
          </a:p>
        </p:txBody>
      </p:sp>
      <p:cxnSp>
        <p:nvCxnSpPr>
          <p:cNvPr id="68" name="Straight Arrow Connector 67">
            <a:extLst>
              <a:ext uri="{FF2B5EF4-FFF2-40B4-BE49-F238E27FC236}">
                <a16:creationId xmlns:a16="http://schemas.microsoft.com/office/drawing/2014/main" id="{AA248B1D-C4DC-B589-88E7-C957D876107A}"/>
              </a:ext>
            </a:extLst>
          </p:cNvPr>
          <p:cNvCxnSpPr>
            <a:cxnSpLocks/>
            <a:stCxn id="69" idx="3"/>
            <a:endCxn id="57" idx="1"/>
          </p:cNvCxnSpPr>
          <p:nvPr/>
        </p:nvCxnSpPr>
        <p:spPr>
          <a:xfrm>
            <a:off x="3528480" y="5042397"/>
            <a:ext cx="317474" cy="199846"/>
          </a:xfrm>
          <a:prstGeom prst="straightConnector1">
            <a:avLst/>
          </a:prstGeom>
          <a:noFill/>
          <a:ln w="9525" cap="flat" cmpd="sng" algn="ctr">
            <a:solidFill>
              <a:srgbClr val="000000"/>
            </a:solidFill>
            <a:prstDash val="solid"/>
            <a:headEnd type="none" w="lg" len="med"/>
            <a:tailEnd type="triangle"/>
          </a:ln>
          <a:effectLst/>
        </p:spPr>
      </p:cxnSp>
      <p:sp>
        <p:nvSpPr>
          <p:cNvPr id="69" name="Rectangle 68">
            <a:extLst>
              <a:ext uri="{FF2B5EF4-FFF2-40B4-BE49-F238E27FC236}">
                <a16:creationId xmlns:a16="http://schemas.microsoft.com/office/drawing/2014/main" id="{C876CC1C-C46E-D4B4-A4CE-7C06D01AF907}"/>
              </a:ext>
            </a:extLst>
          </p:cNvPr>
          <p:cNvSpPr/>
          <p:nvPr/>
        </p:nvSpPr>
        <p:spPr bwMode="auto">
          <a:xfrm>
            <a:off x="3224817" y="4746992"/>
            <a:ext cx="303663" cy="590809"/>
          </a:xfrm>
          <a:prstGeom prst="rect">
            <a:avLst/>
          </a:prstGeom>
          <a:solidFill>
            <a:srgbClr val="008B00"/>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eaLnBrk="1" hangingPunct="1">
              <a:defRPr/>
            </a:pPr>
            <a:endParaRPr lang="en-US" sz="2000" kern="0" err="1">
              <a:gradFill>
                <a:gsLst>
                  <a:gs pos="0">
                    <a:srgbClr val="FFFFFF"/>
                  </a:gs>
                  <a:gs pos="100000">
                    <a:srgbClr val="FFFFFF"/>
                  </a:gs>
                </a:gsLst>
                <a:lin ang="5400000" scaled="0"/>
              </a:gradFill>
              <a:latin typeface="Arial" panose="020B0604020202020204"/>
              <a:ea typeface="Segoe UI" pitchFamily="34" charset="0"/>
              <a:cs typeface="Segoe UI" pitchFamily="34" charset="0"/>
            </a:endParaRPr>
          </a:p>
        </p:txBody>
      </p:sp>
      <p:sp>
        <p:nvSpPr>
          <p:cNvPr id="70" name="TextBox 69">
            <a:extLst>
              <a:ext uri="{FF2B5EF4-FFF2-40B4-BE49-F238E27FC236}">
                <a16:creationId xmlns:a16="http://schemas.microsoft.com/office/drawing/2014/main" id="{5270F648-4356-076B-980A-AAA05F90A8A3}"/>
              </a:ext>
            </a:extLst>
          </p:cNvPr>
          <p:cNvSpPr txBox="1"/>
          <p:nvPr/>
        </p:nvSpPr>
        <p:spPr>
          <a:xfrm>
            <a:off x="609600" y="5953780"/>
            <a:ext cx="10667999" cy="523220"/>
          </a:xfrm>
          <a:prstGeom prst="rect">
            <a:avLst/>
          </a:prstGeom>
          <a:noFill/>
        </p:spPr>
        <p:txBody>
          <a:bodyPr wrap="square" rtlCol="0">
            <a:spAutoFit/>
          </a:bodyPr>
          <a:lstStyle/>
          <a:p>
            <a:pPr algn="ctr" defTabSz="914400" eaLnBrk="1" fontAlgn="auto" hangingPunct="1">
              <a:spcBef>
                <a:spcPts val="0"/>
              </a:spcBef>
              <a:spcAft>
                <a:spcPts val="0"/>
              </a:spcAft>
            </a:pPr>
            <a:r>
              <a:rPr lang="en-US" sz="2800" b="1" dirty="0">
                <a:solidFill>
                  <a:srgbClr val="D67F00"/>
                </a:solidFill>
                <a:latin typeface="Myriad Pro"/>
                <a:cs typeface="+mn-cs"/>
              </a:rPr>
              <a:t>Can combine with fast-forwarding to further speed up</a:t>
            </a:r>
            <a:endParaRPr lang="en-US" sz="2800" b="1" dirty="0">
              <a:solidFill>
                <a:srgbClr val="D67F00"/>
              </a:solidFill>
              <a:latin typeface="Arial Narrow" panose="020B0606020202030204" pitchFamily="34" charset="0"/>
              <a:cs typeface="+mn-cs"/>
            </a:endParaRPr>
          </a:p>
        </p:txBody>
      </p:sp>
      <p:sp>
        <p:nvSpPr>
          <p:cNvPr id="72" name="Slide Number Placeholder 29">
            <a:extLst>
              <a:ext uri="{FF2B5EF4-FFF2-40B4-BE49-F238E27FC236}">
                <a16:creationId xmlns:a16="http://schemas.microsoft.com/office/drawing/2014/main" id="{A2FFDFBF-F658-1AA1-22ED-88DEED52FF8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71</a:t>
            </a:fld>
            <a:endParaRPr lang="en-US" dirty="0"/>
          </a:p>
        </p:txBody>
      </p:sp>
    </p:spTree>
    <p:extLst>
      <p:ext uri="{BB962C8B-B14F-4D97-AF65-F5344CB8AC3E}">
        <p14:creationId xmlns:p14="http://schemas.microsoft.com/office/powerpoint/2010/main" val="2983354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P spid="56" grpId="0"/>
      <p:bldP spid="57" grpId="0" animBg="1"/>
      <p:bldP spid="58" grpId="0"/>
      <p:bldP spid="58" grpId="1"/>
      <p:bldP spid="59" grpId="0"/>
      <p:bldP spid="60" grpId="0"/>
      <p:bldP spid="61" grpId="0"/>
      <p:bldP spid="62" grpId="0" animBg="1"/>
      <p:bldP spid="63" grpId="0" animBg="1"/>
      <p:bldP spid="64" grpId="0"/>
      <p:bldP spid="66" grpId="0"/>
      <p:bldP spid="67" grpId="0"/>
      <p:bldP spid="69" grpId="0" animBg="1"/>
      <p:bldP spid="7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B62E7-70D7-8B8C-CADD-5D270DC9D923}"/>
              </a:ext>
            </a:extLst>
          </p:cNvPr>
          <p:cNvSpPr>
            <a:spLocks noGrp="1"/>
          </p:cNvSpPr>
          <p:nvPr>
            <p:ph type="title"/>
          </p:nvPr>
        </p:nvSpPr>
        <p:spPr/>
        <p:txBody>
          <a:bodyPr/>
          <a:lstStyle/>
          <a:p>
            <a:r>
              <a:rPr lang="en-US" dirty="0"/>
              <a:t>How Much Does Checkpointing Help?</a:t>
            </a:r>
          </a:p>
        </p:txBody>
      </p:sp>
      <p:sp>
        <p:nvSpPr>
          <p:cNvPr id="3" name="Content Placeholder 2">
            <a:extLst>
              <a:ext uri="{FF2B5EF4-FFF2-40B4-BE49-F238E27FC236}">
                <a16:creationId xmlns:a16="http://schemas.microsoft.com/office/drawing/2014/main" id="{0DA335F3-FDF8-43C4-1623-94E5AC781792}"/>
              </a:ext>
            </a:extLst>
          </p:cNvPr>
          <p:cNvSpPr>
            <a:spLocks noGrp="1"/>
          </p:cNvSpPr>
          <p:nvPr>
            <p:ph idx="1"/>
          </p:nvPr>
        </p:nvSpPr>
        <p:spPr>
          <a:xfrm>
            <a:off x="609600" y="1269683"/>
            <a:ext cx="11430000" cy="3975100"/>
          </a:xfrm>
        </p:spPr>
        <p:txBody>
          <a:bodyPr/>
          <a:lstStyle/>
          <a:p>
            <a:pPr marL="457200" indent="-457200">
              <a:buFont typeface="Arial" panose="020B0604020202020204" pitchFamily="34" charset="0"/>
              <a:buChar char="•"/>
            </a:pPr>
            <a:r>
              <a:rPr lang="en-US" sz="2800" dirty="0"/>
              <a:t>Ran 100 kernel iterations of square (GPU matrix-vector addition)</a:t>
            </a:r>
          </a:p>
          <a:p>
            <a:pPr marL="914400" lvl="1" indent="-457200">
              <a:buFont typeface="Arial" panose="020B0604020202020204" pitchFamily="34" charset="0"/>
              <a:buChar char="•"/>
            </a:pPr>
            <a:r>
              <a:rPr lang="en-US" sz="2400" dirty="0"/>
              <a:t>End-to-End gem5 runtime: 1076.33 seconds</a:t>
            </a:r>
          </a:p>
          <a:p>
            <a:pPr marL="457200" indent="-457200">
              <a:buFont typeface="Arial" panose="020B0604020202020204" pitchFamily="34" charset="0"/>
              <a:buChar char="•"/>
            </a:pPr>
            <a:r>
              <a:rPr lang="en-US" sz="2800" dirty="0"/>
              <a:t>Created checkpoint after 95 kernel iterations:</a:t>
            </a:r>
          </a:p>
          <a:p>
            <a:pPr marL="914400" lvl="1" indent="-457200">
              <a:buFont typeface="Arial" panose="020B0604020202020204" pitchFamily="34" charset="0"/>
              <a:buChar char="•"/>
            </a:pPr>
            <a:r>
              <a:rPr lang="en-US" sz="2400" dirty="0"/>
              <a:t>Restoration runtime: 122.94 seconds </a:t>
            </a:r>
            <a:r>
              <a:rPr lang="en-US" sz="2400" dirty="0">
                <a:sym typeface="Wingdings" panose="05000000000000000000" pitchFamily="2" charset="2"/>
              </a:rPr>
              <a:t> </a:t>
            </a:r>
            <a:r>
              <a:rPr lang="en-US" sz="2400" b="1" dirty="0">
                <a:solidFill>
                  <a:srgbClr val="D67F00"/>
                </a:solidFill>
                <a:sym typeface="Wingdings" panose="05000000000000000000" pitchFamily="2" charset="2"/>
              </a:rPr>
              <a:t>8.75x speedup</a:t>
            </a:r>
          </a:p>
          <a:p>
            <a:pPr marL="457200" indent="-457200">
              <a:buFont typeface="Arial" panose="020B0604020202020204" pitchFamily="34" charset="0"/>
              <a:buChar char="•"/>
            </a:pPr>
            <a:r>
              <a:rPr lang="en-US" sz="2800" dirty="0">
                <a:sym typeface="Wingdings" panose="05000000000000000000" pitchFamily="2" charset="2"/>
              </a:rPr>
              <a:t>Fidelity Comparison:</a:t>
            </a:r>
          </a:p>
          <a:p>
            <a:pPr marL="914400" lvl="1" indent="-457200">
              <a:buFont typeface="Arial" panose="020B0604020202020204" pitchFamily="34" charset="0"/>
              <a:buChar char="•"/>
            </a:pPr>
            <a:r>
              <a:rPr lang="en-US" sz="2400" dirty="0">
                <a:sym typeface="Wingdings" panose="05000000000000000000" pitchFamily="2" charset="2"/>
              </a:rPr>
              <a:t>Compare last 5 kernels of original applications with 5 kernels after restoration</a:t>
            </a:r>
            <a:endParaRPr lang="en-US" sz="2400" dirty="0"/>
          </a:p>
          <a:p>
            <a:pPr marL="457200" indent="-457200">
              <a:buFont typeface="Arial" panose="020B0604020202020204" pitchFamily="34" charset="0"/>
              <a:buChar char="•"/>
            </a:pPr>
            <a:endParaRPr lang="en-US" sz="2800" dirty="0"/>
          </a:p>
        </p:txBody>
      </p:sp>
      <p:graphicFrame>
        <p:nvGraphicFramePr>
          <p:cNvPr id="5" name="Table 4">
            <a:extLst>
              <a:ext uri="{FF2B5EF4-FFF2-40B4-BE49-F238E27FC236}">
                <a16:creationId xmlns:a16="http://schemas.microsoft.com/office/drawing/2014/main" id="{70A5A07F-74DE-9FB6-70E4-009529BABDC1}"/>
              </a:ext>
            </a:extLst>
          </p:cNvPr>
          <p:cNvGraphicFramePr>
            <a:graphicFrameLocks noGrp="1"/>
          </p:cNvGraphicFramePr>
          <p:nvPr>
            <p:extLst>
              <p:ext uri="{D42A27DB-BD31-4B8C-83A1-F6EECF244321}">
                <p14:modId xmlns:p14="http://schemas.microsoft.com/office/powerpoint/2010/main" val="1142097042"/>
              </p:ext>
            </p:extLst>
          </p:nvPr>
        </p:nvGraphicFramePr>
        <p:xfrm>
          <a:off x="1477553" y="4419600"/>
          <a:ext cx="9235306" cy="1478280"/>
        </p:xfrm>
        <a:graphic>
          <a:graphicData uri="http://schemas.openxmlformats.org/drawingml/2006/table">
            <a:tbl>
              <a:tblPr firstRow="1" bandRow="1"/>
              <a:tblGrid>
                <a:gridCol w="2878709">
                  <a:extLst>
                    <a:ext uri="{9D8B030D-6E8A-4147-A177-3AD203B41FA5}">
                      <a16:colId xmlns:a16="http://schemas.microsoft.com/office/drawing/2014/main" val="1463715685"/>
                    </a:ext>
                  </a:extLst>
                </a:gridCol>
                <a:gridCol w="2533600">
                  <a:extLst>
                    <a:ext uri="{9D8B030D-6E8A-4147-A177-3AD203B41FA5}">
                      <a16:colId xmlns:a16="http://schemas.microsoft.com/office/drawing/2014/main" val="4005026213"/>
                    </a:ext>
                  </a:extLst>
                </a:gridCol>
                <a:gridCol w="2606845">
                  <a:extLst>
                    <a:ext uri="{9D8B030D-6E8A-4147-A177-3AD203B41FA5}">
                      <a16:colId xmlns:a16="http://schemas.microsoft.com/office/drawing/2014/main" val="1429888684"/>
                    </a:ext>
                  </a:extLst>
                </a:gridCol>
                <a:gridCol w="1216152">
                  <a:extLst>
                    <a:ext uri="{9D8B030D-6E8A-4147-A177-3AD203B41FA5}">
                      <a16:colId xmlns:a16="http://schemas.microsoft.com/office/drawing/2014/main" val="3920281761"/>
                    </a:ext>
                  </a:extLst>
                </a:gridCol>
              </a:tblGrid>
              <a:tr h="0">
                <a:tc>
                  <a:txBody>
                    <a:bodyPr/>
                    <a:lstStyle>
                      <a:lvl1pPr marL="0" algn="l" defTabSz="914400" rtl="0" eaLnBrk="1" latinLnBrk="0" hangingPunct="1">
                        <a:defRPr sz="1800" b="1" kern="1200">
                          <a:solidFill>
                            <a:schemeClr val="lt1"/>
                          </a:solidFill>
                          <a:latin typeface="Abadi MT Std"/>
                        </a:defRPr>
                      </a:lvl1pPr>
                      <a:lvl2pPr marL="457200" algn="l" defTabSz="914400" rtl="0" eaLnBrk="1" latinLnBrk="0" hangingPunct="1">
                        <a:defRPr sz="1800" b="1" kern="1200">
                          <a:solidFill>
                            <a:schemeClr val="lt1"/>
                          </a:solidFill>
                          <a:latin typeface="Abadi MT Std"/>
                        </a:defRPr>
                      </a:lvl2pPr>
                      <a:lvl3pPr marL="914400" algn="l" defTabSz="914400" rtl="0" eaLnBrk="1" latinLnBrk="0" hangingPunct="1">
                        <a:defRPr sz="1800" b="1" kern="1200">
                          <a:solidFill>
                            <a:schemeClr val="lt1"/>
                          </a:solidFill>
                          <a:latin typeface="Abadi MT Std"/>
                        </a:defRPr>
                      </a:lvl3pPr>
                      <a:lvl4pPr marL="1371600" algn="l" defTabSz="914400" rtl="0" eaLnBrk="1" latinLnBrk="0" hangingPunct="1">
                        <a:defRPr sz="1800" b="1" kern="1200">
                          <a:solidFill>
                            <a:schemeClr val="lt1"/>
                          </a:solidFill>
                          <a:latin typeface="Abadi MT Std"/>
                        </a:defRPr>
                      </a:lvl4pPr>
                      <a:lvl5pPr marL="1828800" algn="l" defTabSz="914400" rtl="0" eaLnBrk="1" latinLnBrk="0" hangingPunct="1">
                        <a:defRPr sz="1800" b="1" kern="1200">
                          <a:solidFill>
                            <a:schemeClr val="lt1"/>
                          </a:solidFill>
                          <a:latin typeface="Abadi MT Std"/>
                        </a:defRPr>
                      </a:lvl5pPr>
                      <a:lvl6pPr marL="2286000" algn="l" defTabSz="914400" rtl="0" eaLnBrk="1" latinLnBrk="0" hangingPunct="1">
                        <a:defRPr sz="1800" b="1" kern="1200">
                          <a:solidFill>
                            <a:schemeClr val="lt1"/>
                          </a:solidFill>
                          <a:latin typeface="Abadi MT Std"/>
                        </a:defRPr>
                      </a:lvl6pPr>
                      <a:lvl7pPr marL="2743200" algn="l" defTabSz="914400" rtl="0" eaLnBrk="1" latinLnBrk="0" hangingPunct="1">
                        <a:defRPr sz="1800" b="1" kern="1200">
                          <a:solidFill>
                            <a:schemeClr val="lt1"/>
                          </a:solidFill>
                          <a:latin typeface="Abadi MT Std"/>
                        </a:defRPr>
                      </a:lvl7pPr>
                      <a:lvl8pPr marL="3200400" algn="l" defTabSz="914400" rtl="0" eaLnBrk="1" latinLnBrk="0" hangingPunct="1">
                        <a:defRPr sz="1800" b="1" kern="1200">
                          <a:solidFill>
                            <a:schemeClr val="lt1"/>
                          </a:solidFill>
                          <a:latin typeface="Abadi MT Std"/>
                        </a:defRPr>
                      </a:lvl8pPr>
                      <a:lvl9pPr marL="3657600" algn="l" defTabSz="914400" rtl="0" eaLnBrk="1" latinLnBrk="0" hangingPunct="1">
                        <a:defRPr sz="1800" b="1" kern="1200">
                          <a:solidFill>
                            <a:schemeClr val="lt1"/>
                          </a:solidFill>
                          <a:latin typeface="Abadi MT Std"/>
                        </a:defRPr>
                      </a:lvl9pPr>
                    </a:lstStyle>
                    <a:p>
                      <a:pPr algn="ctr"/>
                      <a:r>
                        <a:rPr lang="en-US" dirty="0"/>
                        <a:t>Metric</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05D98"/>
                    </a:solidFill>
                  </a:tcPr>
                </a:tc>
                <a:tc>
                  <a:txBody>
                    <a:bodyPr/>
                    <a:lstStyle>
                      <a:lvl1pPr marL="0" algn="l" defTabSz="914400" rtl="0" eaLnBrk="1" latinLnBrk="0" hangingPunct="1">
                        <a:defRPr sz="1800" b="1" kern="1200">
                          <a:solidFill>
                            <a:schemeClr val="lt1"/>
                          </a:solidFill>
                          <a:latin typeface="Abadi MT Std"/>
                        </a:defRPr>
                      </a:lvl1pPr>
                      <a:lvl2pPr marL="457200" algn="l" defTabSz="914400" rtl="0" eaLnBrk="1" latinLnBrk="0" hangingPunct="1">
                        <a:defRPr sz="1800" b="1" kern="1200">
                          <a:solidFill>
                            <a:schemeClr val="lt1"/>
                          </a:solidFill>
                          <a:latin typeface="Abadi MT Std"/>
                        </a:defRPr>
                      </a:lvl2pPr>
                      <a:lvl3pPr marL="914400" algn="l" defTabSz="914400" rtl="0" eaLnBrk="1" latinLnBrk="0" hangingPunct="1">
                        <a:defRPr sz="1800" b="1" kern="1200">
                          <a:solidFill>
                            <a:schemeClr val="lt1"/>
                          </a:solidFill>
                          <a:latin typeface="Abadi MT Std"/>
                        </a:defRPr>
                      </a:lvl3pPr>
                      <a:lvl4pPr marL="1371600" algn="l" defTabSz="914400" rtl="0" eaLnBrk="1" latinLnBrk="0" hangingPunct="1">
                        <a:defRPr sz="1800" b="1" kern="1200">
                          <a:solidFill>
                            <a:schemeClr val="lt1"/>
                          </a:solidFill>
                          <a:latin typeface="Abadi MT Std"/>
                        </a:defRPr>
                      </a:lvl4pPr>
                      <a:lvl5pPr marL="1828800" algn="l" defTabSz="914400" rtl="0" eaLnBrk="1" latinLnBrk="0" hangingPunct="1">
                        <a:defRPr sz="1800" b="1" kern="1200">
                          <a:solidFill>
                            <a:schemeClr val="lt1"/>
                          </a:solidFill>
                          <a:latin typeface="Abadi MT Std"/>
                        </a:defRPr>
                      </a:lvl5pPr>
                      <a:lvl6pPr marL="2286000" algn="l" defTabSz="914400" rtl="0" eaLnBrk="1" latinLnBrk="0" hangingPunct="1">
                        <a:defRPr sz="1800" b="1" kern="1200">
                          <a:solidFill>
                            <a:schemeClr val="lt1"/>
                          </a:solidFill>
                          <a:latin typeface="Abadi MT Std"/>
                        </a:defRPr>
                      </a:lvl6pPr>
                      <a:lvl7pPr marL="2743200" algn="l" defTabSz="914400" rtl="0" eaLnBrk="1" latinLnBrk="0" hangingPunct="1">
                        <a:defRPr sz="1800" b="1" kern="1200">
                          <a:solidFill>
                            <a:schemeClr val="lt1"/>
                          </a:solidFill>
                          <a:latin typeface="Abadi MT Std"/>
                        </a:defRPr>
                      </a:lvl7pPr>
                      <a:lvl8pPr marL="3200400" algn="l" defTabSz="914400" rtl="0" eaLnBrk="1" latinLnBrk="0" hangingPunct="1">
                        <a:defRPr sz="1800" b="1" kern="1200">
                          <a:solidFill>
                            <a:schemeClr val="lt1"/>
                          </a:solidFill>
                          <a:latin typeface="Abadi MT Std"/>
                        </a:defRPr>
                      </a:lvl8pPr>
                      <a:lvl9pPr marL="3657600" algn="l" defTabSz="914400" rtl="0" eaLnBrk="1" latinLnBrk="0" hangingPunct="1">
                        <a:defRPr sz="1800" b="1" kern="1200">
                          <a:solidFill>
                            <a:schemeClr val="lt1"/>
                          </a:solidFill>
                          <a:latin typeface="Abadi MT Std"/>
                        </a:defRPr>
                      </a:lvl9pPr>
                    </a:lstStyle>
                    <a:p>
                      <a:pPr algn="ctr"/>
                      <a:r>
                        <a:rPr lang="en-US" dirty="0"/>
                        <a:t>Original Application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05D98"/>
                    </a:solidFill>
                  </a:tcPr>
                </a:tc>
                <a:tc>
                  <a:txBody>
                    <a:bodyPr/>
                    <a:lstStyle>
                      <a:lvl1pPr marL="0" algn="l" defTabSz="914400" rtl="0" eaLnBrk="1" latinLnBrk="0" hangingPunct="1">
                        <a:defRPr sz="1800" b="1" kern="1200">
                          <a:solidFill>
                            <a:schemeClr val="lt1"/>
                          </a:solidFill>
                          <a:latin typeface="Abadi MT Std"/>
                        </a:defRPr>
                      </a:lvl1pPr>
                      <a:lvl2pPr marL="457200" algn="l" defTabSz="914400" rtl="0" eaLnBrk="1" latinLnBrk="0" hangingPunct="1">
                        <a:defRPr sz="1800" b="1" kern="1200">
                          <a:solidFill>
                            <a:schemeClr val="lt1"/>
                          </a:solidFill>
                          <a:latin typeface="Abadi MT Std"/>
                        </a:defRPr>
                      </a:lvl2pPr>
                      <a:lvl3pPr marL="914400" algn="l" defTabSz="914400" rtl="0" eaLnBrk="1" latinLnBrk="0" hangingPunct="1">
                        <a:defRPr sz="1800" b="1" kern="1200">
                          <a:solidFill>
                            <a:schemeClr val="lt1"/>
                          </a:solidFill>
                          <a:latin typeface="Abadi MT Std"/>
                        </a:defRPr>
                      </a:lvl3pPr>
                      <a:lvl4pPr marL="1371600" algn="l" defTabSz="914400" rtl="0" eaLnBrk="1" latinLnBrk="0" hangingPunct="1">
                        <a:defRPr sz="1800" b="1" kern="1200">
                          <a:solidFill>
                            <a:schemeClr val="lt1"/>
                          </a:solidFill>
                          <a:latin typeface="Abadi MT Std"/>
                        </a:defRPr>
                      </a:lvl4pPr>
                      <a:lvl5pPr marL="1828800" algn="l" defTabSz="914400" rtl="0" eaLnBrk="1" latinLnBrk="0" hangingPunct="1">
                        <a:defRPr sz="1800" b="1" kern="1200">
                          <a:solidFill>
                            <a:schemeClr val="lt1"/>
                          </a:solidFill>
                          <a:latin typeface="Abadi MT Std"/>
                        </a:defRPr>
                      </a:lvl5pPr>
                      <a:lvl6pPr marL="2286000" algn="l" defTabSz="914400" rtl="0" eaLnBrk="1" latinLnBrk="0" hangingPunct="1">
                        <a:defRPr sz="1800" b="1" kern="1200">
                          <a:solidFill>
                            <a:schemeClr val="lt1"/>
                          </a:solidFill>
                          <a:latin typeface="Abadi MT Std"/>
                        </a:defRPr>
                      </a:lvl6pPr>
                      <a:lvl7pPr marL="2743200" algn="l" defTabSz="914400" rtl="0" eaLnBrk="1" latinLnBrk="0" hangingPunct="1">
                        <a:defRPr sz="1800" b="1" kern="1200">
                          <a:solidFill>
                            <a:schemeClr val="lt1"/>
                          </a:solidFill>
                          <a:latin typeface="Abadi MT Std"/>
                        </a:defRPr>
                      </a:lvl7pPr>
                      <a:lvl8pPr marL="3200400" algn="l" defTabSz="914400" rtl="0" eaLnBrk="1" latinLnBrk="0" hangingPunct="1">
                        <a:defRPr sz="1800" b="1" kern="1200">
                          <a:solidFill>
                            <a:schemeClr val="lt1"/>
                          </a:solidFill>
                          <a:latin typeface="Abadi MT Std"/>
                        </a:defRPr>
                      </a:lvl8pPr>
                      <a:lvl9pPr marL="3657600" algn="l" defTabSz="914400" rtl="0" eaLnBrk="1" latinLnBrk="0" hangingPunct="1">
                        <a:defRPr sz="1800" b="1" kern="1200">
                          <a:solidFill>
                            <a:schemeClr val="lt1"/>
                          </a:solidFill>
                          <a:latin typeface="Abadi MT Std"/>
                        </a:defRPr>
                      </a:lvl9pPr>
                    </a:lstStyle>
                    <a:p>
                      <a:pPr algn="ctr"/>
                      <a:r>
                        <a:rPr lang="en-US" dirty="0"/>
                        <a:t>Checkpoint Restoration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05D98"/>
                    </a:solidFill>
                  </a:tcPr>
                </a:tc>
                <a:tc>
                  <a:txBody>
                    <a:bodyPr/>
                    <a:lstStyle>
                      <a:lvl1pPr marL="0" algn="l" defTabSz="914400" rtl="0" eaLnBrk="1" latinLnBrk="0" hangingPunct="1">
                        <a:defRPr sz="1800" b="1" kern="1200">
                          <a:solidFill>
                            <a:schemeClr val="lt1"/>
                          </a:solidFill>
                          <a:latin typeface="Abadi MT Std"/>
                        </a:defRPr>
                      </a:lvl1pPr>
                      <a:lvl2pPr marL="457200" algn="l" defTabSz="914400" rtl="0" eaLnBrk="1" latinLnBrk="0" hangingPunct="1">
                        <a:defRPr sz="1800" b="1" kern="1200">
                          <a:solidFill>
                            <a:schemeClr val="lt1"/>
                          </a:solidFill>
                          <a:latin typeface="Abadi MT Std"/>
                        </a:defRPr>
                      </a:lvl2pPr>
                      <a:lvl3pPr marL="914400" algn="l" defTabSz="914400" rtl="0" eaLnBrk="1" latinLnBrk="0" hangingPunct="1">
                        <a:defRPr sz="1800" b="1" kern="1200">
                          <a:solidFill>
                            <a:schemeClr val="lt1"/>
                          </a:solidFill>
                          <a:latin typeface="Abadi MT Std"/>
                        </a:defRPr>
                      </a:lvl3pPr>
                      <a:lvl4pPr marL="1371600" algn="l" defTabSz="914400" rtl="0" eaLnBrk="1" latinLnBrk="0" hangingPunct="1">
                        <a:defRPr sz="1800" b="1" kern="1200">
                          <a:solidFill>
                            <a:schemeClr val="lt1"/>
                          </a:solidFill>
                          <a:latin typeface="Abadi MT Std"/>
                        </a:defRPr>
                      </a:lvl4pPr>
                      <a:lvl5pPr marL="1828800" algn="l" defTabSz="914400" rtl="0" eaLnBrk="1" latinLnBrk="0" hangingPunct="1">
                        <a:defRPr sz="1800" b="1" kern="1200">
                          <a:solidFill>
                            <a:schemeClr val="lt1"/>
                          </a:solidFill>
                          <a:latin typeface="Abadi MT Std"/>
                        </a:defRPr>
                      </a:lvl5pPr>
                      <a:lvl6pPr marL="2286000" algn="l" defTabSz="914400" rtl="0" eaLnBrk="1" latinLnBrk="0" hangingPunct="1">
                        <a:defRPr sz="1800" b="1" kern="1200">
                          <a:solidFill>
                            <a:schemeClr val="lt1"/>
                          </a:solidFill>
                          <a:latin typeface="Abadi MT Std"/>
                        </a:defRPr>
                      </a:lvl6pPr>
                      <a:lvl7pPr marL="2743200" algn="l" defTabSz="914400" rtl="0" eaLnBrk="1" latinLnBrk="0" hangingPunct="1">
                        <a:defRPr sz="1800" b="1" kern="1200">
                          <a:solidFill>
                            <a:schemeClr val="lt1"/>
                          </a:solidFill>
                          <a:latin typeface="Abadi MT Std"/>
                        </a:defRPr>
                      </a:lvl7pPr>
                      <a:lvl8pPr marL="3200400" algn="l" defTabSz="914400" rtl="0" eaLnBrk="1" latinLnBrk="0" hangingPunct="1">
                        <a:defRPr sz="1800" b="1" kern="1200">
                          <a:solidFill>
                            <a:schemeClr val="lt1"/>
                          </a:solidFill>
                          <a:latin typeface="Abadi MT Std"/>
                        </a:defRPr>
                      </a:lvl8pPr>
                      <a:lvl9pPr marL="3657600" algn="l" defTabSz="914400" rtl="0" eaLnBrk="1" latinLnBrk="0" hangingPunct="1">
                        <a:defRPr sz="1800" b="1" kern="1200">
                          <a:solidFill>
                            <a:schemeClr val="lt1"/>
                          </a:solidFill>
                          <a:latin typeface="Abadi MT Std"/>
                        </a:defRPr>
                      </a:lvl9pPr>
                    </a:lstStyle>
                    <a:p>
                      <a:pPr algn="ctr"/>
                      <a:r>
                        <a:rPr lang="en-US" dirty="0"/>
                        <a:t>Difference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05D98"/>
                    </a:solidFill>
                  </a:tcPr>
                </a:tc>
                <a:extLst>
                  <a:ext uri="{0D108BD9-81ED-4DB2-BD59-A6C34878D82A}">
                    <a16:rowId xmlns:a16="http://schemas.microsoft.com/office/drawing/2014/main" val="251524990"/>
                  </a:ext>
                </a:extLst>
              </a:tr>
              <a:tr h="370840">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Number of GPU Clock Cycles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126336037500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126405051500 Cycles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0.05%</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extLst>
                  <a:ext uri="{0D108BD9-81ED-4DB2-BD59-A6C34878D82A}">
                    <a16:rowId xmlns:a16="http://schemas.microsoft.com/office/drawing/2014/main" val="3197061028"/>
                  </a:ext>
                </a:extLst>
              </a:tr>
              <a:tr h="370840">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 ALU Instruction</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2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284208</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2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283800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2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0.14%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20000"/>
                      </a:srgbClr>
                    </a:solidFill>
                  </a:tcPr>
                </a:tc>
                <a:extLst>
                  <a:ext uri="{0D108BD9-81ED-4DB2-BD59-A6C34878D82A}">
                    <a16:rowId xmlns:a16="http://schemas.microsoft.com/office/drawing/2014/main" val="2876887426"/>
                  </a:ext>
                </a:extLst>
              </a:tr>
              <a:tr h="370840">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 Memory Instructions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39136</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39080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tc>
                  <a:txBody>
                    <a:bodyPr/>
                    <a:lstStyle>
                      <a:lvl1pPr marL="0" algn="l" defTabSz="914400" rtl="0" eaLnBrk="1" latinLnBrk="0" hangingPunct="1">
                        <a:defRPr sz="1800" kern="1200">
                          <a:solidFill>
                            <a:schemeClr val="dk1"/>
                          </a:solidFill>
                          <a:latin typeface="Abadi MT Std"/>
                        </a:defRPr>
                      </a:lvl1pPr>
                      <a:lvl2pPr marL="457200" algn="l" defTabSz="914400" rtl="0" eaLnBrk="1" latinLnBrk="0" hangingPunct="1">
                        <a:defRPr sz="1800" kern="1200">
                          <a:solidFill>
                            <a:schemeClr val="dk1"/>
                          </a:solidFill>
                          <a:latin typeface="Abadi MT Std"/>
                        </a:defRPr>
                      </a:lvl2pPr>
                      <a:lvl3pPr marL="914400" algn="l" defTabSz="914400" rtl="0" eaLnBrk="1" latinLnBrk="0" hangingPunct="1">
                        <a:defRPr sz="1800" kern="1200">
                          <a:solidFill>
                            <a:schemeClr val="dk1"/>
                          </a:solidFill>
                          <a:latin typeface="Abadi MT Std"/>
                        </a:defRPr>
                      </a:lvl3pPr>
                      <a:lvl4pPr marL="1371600" algn="l" defTabSz="914400" rtl="0" eaLnBrk="1" latinLnBrk="0" hangingPunct="1">
                        <a:defRPr sz="1800" kern="1200">
                          <a:solidFill>
                            <a:schemeClr val="dk1"/>
                          </a:solidFill>
                          <a:latin typeface="Abadi MT Std"/>
                        </a:defRPr>
                      </a:lvl4pPr>
                      <a:lvl5pPr marL="1828800" algn="l" defTabSz="914400" rtl="0" eaLnBrk="1" latinLnBrk="0" hangingPunct="1">
                        <a:defRPr sz="1800" kern="1200">
                          <a:solidFill>
                            <a:schemeClr val="dk1"/>
                          </a:solidFill>
                          <a:latin typeface="Abadi MT Std"/>
                        </a:defRPr>
                      </a:lvl5pPr>
                      <a:lvl6pPr marL="2286000" algn="l" defTabSz="914400" rtl="0" eaLnBrk="1" latinLnBrk="0" hangingPunct="1">
                        <a:defRPr sz="1800" kern="1200">
                          <a:solidFill>
                            <a:schemeClr val="dk1"/>
                          </a:solidFill>
                          <a:latin typeface="Abadi MT Std"/>
                        </a:defRPr>
                      </a:lvl6pPr>
                      <a:lvl7pPr marL="2743200" algn="l" defTabSz="914400" rtl="0" eaLnBrk="1" latinLnBrk="0" hangingPunct="1">
                        <a:defRPr sz="1800" kern="1200">
                          <a:solidFill>
                            <a:schemeClr val="dk1"/>
                          </a:solidFill>
                          <a:latin typeface="Abadi MT Std"/>
                        </a:defRPr>
                      </a:lvl7pPr>
                      <a:lvl8pPr marL="3200400" algn="l" defTabSz="914400" rtl="0" eaLnBrk="1" latinLnBrk="0" hangingPunct="1">
                        <a:defRPr sz="1800" kern="1200">
                          <a:solidFill>
                            <a:schemeClr val="dk1"/>
                          </a:solidFill>
                          <a:latin typeface="Abadi MT Std"/>
                        </a:defRPr>
                      </a:lvl8pPr>
                      <a:lvl9pPr marL="3657600" algn="l" defTabSz="914400" rtl="0" eaLnBrk="1" latinLnBrk="0" hangingPunct="1">
                        <a:defRPr sz="1800" kern="1200">
                          <a:solidFill>
                            <a:schemeClr val="dk1"/>
                          </a:solidFill>
                          <a:latin typeface="Abadi MT Std"/>
                        </a:defRPr>
                      </a:lvl9pPr>
                    </a:lstStyle>
                    <a:p>
                      <a:pPr algn="ctr"/>
                      <a:r>
                        <a:rPr lang="en-US" dirty="0"/>
                        <a:t>0.14%</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05D98">
                        <a:tint val="40000"/>
                      </a:srgbClr>
                    </a:solidFill>
                  </a:tcPr>
                </a:tc>
                <a:extLst>
                  <a:ext uri="{0D108BD9-81ED-4DB2-BD59-A6C34878D82A}">
                    <a16:rowId xmlns:a16="http://schemas.microsoft.com/office/drawing/2014/main" val="718766167"/>
                  </a:ext>
                </a:extLst>
              </a:tr>
            </a:tbl>
          </a:graphicData>
        </a:graphic>
      </p:graphicFrame>
      <p:sp>
        <p:nvSpPr>
          <p:cNvPr id="7" name="TextBox 6">
            <a:extLst>
              <a:ext uri="{FF2B5EF4-FFF2-40B4-BE49-F238E27FC236}">
                <a16:creationId xmlns:a16="http://schemas.microsoft.com/office/drawing/2014/main" id="{FCA11C0D-96C1-34E0-29A0-0AF290C08372}"/>
              </a:ext>
            </a:extLst>
          </p:cNvPr>
          <p:cNvSpPr txBox="1"/>
          <p:nvPr/>
        </p:nvSpPr>
        <p:spPr>
          <a:xfrm>
            <a:off x="1348394" y="5985448"/>
            <a:ext cx="9493624" cy="523220"/>
          </a:xfrm>
          <a:prstGeom prst="rect">
            <a:avLst/>
          </a:prstGeom>
          <a:noFill/>
        </p:spPr>
        <p:txBody>
          <a:bodyPr wrap="square" rtlCol="0">
            <a:spAutoFit/>
          </a:bodyPr>
          <a:lstStyle/>
          <a:p>
            <a:pPr algn="ctr"/>
            <a:r>
              <a:rPr lang="en-US" sz="2800" b="1" dirty="0">
                <a:solidFill>
                  <a:srgbClr val="D67F00"/>
                </a:solidFill>
                <a:latin typeface="Myriad Pro"/>
              </a:rPr>
              <a:t>On-going Work: full set of results for GPU workloads</a:t>
            </a:r>
            <a:r>
              <a:rPr lang="en-US" sz="2800" dirty="0">
                <a:solidFill>
                  <a:srgbClr val="D67F00"/>
                </a:solidFill>
                <a:latin typeface="Myriad Pro"/>
              </a:rPr>
              <a:t> </a:t>
            </a:r>
            <a:endParaRPr lang="en-US" sz="2800" b="1" dirty="0">
              <a:solidFill>
                <a:srgbClr val="D67F00"/>
              </a:solidFill>
              <a:latin typeface="Arial Narrow" panose="020B0606020202030204" pitchFamily="34" charset="0"/>
            </a:endParaRPr>
          </a:p>
        </p:txBody>
      </p:sp>
      <p:sp>
        <p:nvSpPr>
          <p:cNvPr id="8" name="Slide Number Placeholder 29">
            <a:extLst>
              <a:ext uri="{FF2B5EF4-FFF2-40B4-BE49-F238E27FC236}">
                <a16:creationId xmlns:a16="http://schemas.microsoft.com/office/drawing/2014/main" id="{061DB560-5B9B-1E10-DF9F-A139BF9EBC8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72</a:t>
            </a:fld>
            <a:endParaRPr lang="en-US" dirty="0"/>
          </a:p>
        </p:txBody>
      </p:sp>
    </p:spTree>
    <p:extLst>
      <p:ext uri="{BB962C8B-B14F-4D97-AF65-F5344CB8AC3E}">
        <p14:creationId xmlns:p14="http://schemas.microsoft.com/office/powerpoint/2010/main" val="21580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D0468-3AAE-C49E-605F-689C46DFCD66}"/>
              </a:ext>
            </a:extLst>
          </p:cNvPr>
          <p:cNvSpPr>
            <a:spLocks noGrp="1"/>
          </p:cNvSpPr>
          <p:nvPr>
            <p:ph type="title"/>
          </p:nvPr>
        </p:nvSpPr>
        <p:spPr/>
        <p:txBody>
          <a:bodyPr/>
          <a:lstStyle/>
          <a:p>
            <a:r>
              <a:rPr lang="en-US" dirty="0"/>
              <a:t>Scalable Simulation Conclusion</a:t>
            </a:r>
          </a:p>
        </p:txBody>
      </p:sp>
      <p:sp>
        <p:nvSpPr>
          <p:cNvPr id="3" name="Content Placeholder 2">
            <a:extLst>
              <a:ext uri="{FF2B5EF4-FFF2-40B4-BE49-F238E27FC236}">
                <a16:creationId xmlns:a16="http://schemas.microsoft.com/office/drawing/2014/main" id="{12032C1F-EE58-A871-466B-174F62E8AF09}"/>
              </a:ext>
            </a:extLst>
          </p:cNvPr>
          <p:cNvSpPr>
            <a:spLocks noGrp="1"/>
          </p:cNvSpPr>
          <p:nvPr>
            <p:ph idx="1"/>
          </p:nvPr>
        </p:nvSpPr>
        <p:spPr>
          <a:xfrm>
            <a:off x="609600" y="1250898"/>
            <a:ext cx="10971213" cy="4768901"/>
          </a:xfrm>
        </p:spPr>
        <p:txBody>
          <a:bodyPr/>
          <a:lstStyle/>
          <a:p>
            <a:pPr marL="457200" indent="-457200">
              <a:buFont typeface="Arial" panose="020B0604020202020204" pitchFamily="34" charset="0"/>
              <a:buChar char="•"/>
            </a:pPr>
            <a:r>
              <a:rPr lang="en-US" sz="2800" dirty="0"/>
              <a:t>Simulation tools must evolve to </a:t>
            </a:r>
            <a:r>
              <a:rPr lang="en-US" sz="2800" dirty="0" err="1"/>
              <a:t>scalably</a:t>
            </a:r>
            <a:r>
              <a:rPr lang="en-US" sz="2800" dirty="0"/>
              <a:t> model modern workloads</a:t>
            </a:r>
          </a:p>
          <a:p>
            <a:pPr marL="457200" indent="-457200">
              <a:buFont typeface="Arial" panose="020B0604020202020204" pitchFamily="34" charset="0"/>
              <a:buChar char="•"/>
            </a:pPr>
            <a:r>
              <a:rPr lang="en-US" sz="2800" dirty="0"/>
              <a:t>gem5 Vision: Swiss army knife that efficiently supports modern frameworks</a:t>
            </a:r>
          </a:p>
          <a:p>
            <a:pPr marL="857250" lvl="1" indent="-457200">
              <a:buFont typeface="Arial" panose="020B0604020202020204" pitchFamily="34" charset="0"/>
              <a:buChar char="•"/>
            </a:pPr>
            <a:r>
              <a:rPr lang="en-US" sz="2400" dirty="0"/>
              <a:t>Run CPUs, GPUs, and </a:t>
            </a:r>
            <a:r>
              <a:rPr lang="en-US" sz="2400" dirty="0" err="1"/>
              <a:t>accels</a:t>
            </a:r>
            <a:r>
              <a:rPr lang="en-US" sz="2400" dirty="0"/>
              <a:t>; enables cross-layer, early-stage exploration</a:t>
            </a:r>
          </a:p>
          <a:p>
            <a:pPr marL="857250" lvl="1" indent="-457200">
              <a:buFont typeface="Arial" panose="020B0604020202020204" pitchFamily="34" charset="0"/>
              <a:buChar char="•"/>
            </a:pPr>
            <a:r>
              <a:rPr lang="en-US" sz="2400" dirty="0"/>
              <a:t>Frameworks for Large-Scale Workload Simulation</a:t>
            </a:r>
          </a:p>
          <a:p>
            <a:pPr marL="857250" lvl="1" indent="-457200">
              <a:buFont typeface="Arial" panose="020B0604020202020204" pitchFamily="34" charset="0"/>
              <a:buChar char="•"/>
            </a:pPr>
            <a:r>
              <a:rPr lang="en-US" sz="2400" dirty="0"/>
              <a:t>Mixed Fidelity Simulation</a:t>
            </a:r>
          </a:p>
          <a:p>
            <a:pPr marL="857250" lvl="1" indent="-457200">
              <a:buFont typeface="Arial" panose="020B0604020202020204" pitchFamily="34" charset="0"/>
              <a:buChar char="•"/>
            </a:pPr>
            <a:r>
              <a:rPr lang="en-US" sz="2400" dirty="0"/>
              <a:t>Application Checkpointing</a:t>
            </a:r>
          </a:p>
          <a:p>
            <a:pPr marL="457200" indent="-457200">
              <a:buFont typeface="Arial" panose="020B0604020202020204" pitchFamily="34" charset="0"/>
              <a:buChar char="•"/>
            </a:pPr>
            <a:r>
              <a:rPr lang="en-US" sz="2800" b="1" dirty="0">
                <a:solidFill>
                  <a:srgbClr val="D67F00"/>
                </a:solidFill>
              </a:rPr>
              <a:t>Enables previously not possible research</a:t>
            </a:r>
          </a:p>
          <a:p>
            <a:pPr marL="457200" indent="-457200">
              <a:buFont typeface="Arial" panose="020B0604020202020204" pitchFamily="34" charset="0"/>
              <a:buChar char="•"/>
            </a:pPr>
            <a:r>
              <a:rPr lang="en-US" sz="2800" b="1" dirty="0">
                <a:solidFill>
                  <a:srgbClr val="D67F00"/>
                </a:solidFill>
              </a:rPr>
              <a:t>Reduces barriers to entry for sim. (all publicly available)</a:t>
            </a:r>
          </a:p>
        </p:txBody>
      </p:sp>
      <p:sp>
        <p:nvSpPr>
          <p:cNvPr id="4" name="Slide Number Placeholder 29">
            <a:extLst>
              <a:ext uri="{FF2B5EF4-FFF2-40B4-BE49-F238E27FC236}">
                <a16:creationId xmlns:a16="http://schemas.microsoft.com/office/drawing/2014/main" id="{51365F92-D70C-3C59-087C-32F9E525E58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73</a:t>
            </a:fld>
            <a:endParaRPr lang="en-US" dirty="0"/>
          </a:p>
        </p:txBody>
      </p:sp>
    </p:spTree>
    <p:extLst>
      <p:ext uri="{BB962C8B-B14F-4D97-AF65-F5344CB8AC3E}">
        <p14:creationId xmlns:p14="http://schemas.microsoft.com/office/powerpoint/2010/main" val="115146962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37490-F572-4E61-A45C-1EAE7DCC4DC3}"/>
              </a:ext>
            </a:extLst>
          </p:cNvPr>
          <p:cNvSpPr>
            <a:spLocks noGrp="1"/>
          </p:cNvSpPr>
          <p:nvPr>
            <p:ph type="ctrTitle"/>
          </p:nvPr>
        </p:nvSpPr>
        <p:spPr>
          <a:xfrm>
            <a:off x="296085" y="3883025"/>
            <a:ext cx="10683488" cy="644630"/>
          </a:xfrm>
        </p:spPr>
        <p:txBody>
          <a:bodyPr/>
          <a:lstStyle/>
          <a:p>
            <a:r>
              <a:rPr lang="en-US" dirty="0"/>
              <a:t>Implementing Vega ISA in gem5 to enable ISA comparison</a:t>
            </a:r>
          </a:p>
        </p:txBody>
      </p:sp>
      <p:sp>
        <p:nvSpPr>
          <p:cNvPr id="3" name="Subtitle 2">
            <a:extLst>
              <a:ext uri="{FF2B5EF4-FFF2-40B4-BE49-F238E27FC236}">
                <a16:creationId xmlns:a16="http://schemas.microsoft.com/office/drawing/2014/main" id="{5FD4DFA1-0318-4AC3-8761-DF8AFC3FF8E9}"/>
              </a:ext>
            </a:extLst>
          </p:cNvPr>
          <p:cNvSpPr>
            <a:spLocks noGrp="1"/>
          </p:cNvSpPr>
          <p:nvPr>
            <p:ph type="subTitle" idx="1"/>
          </p:nvPr>
        </p:nvSpPr>
        <p:spPr>
          <a:xfrm>
            <a:off x="1676400" y="4800600"/>
            <a:ext cx="9144000" cy="1655762"/>
          </a:xfrm>
        </p:spPr>
        <p:txBody>
          <a:bodyPr/>
          <a:lstStyle/>
          <a:p>
            <a:r>
              <a:rPr lang="en-US" dirty="0"/>
              <a:t>Kyle Roarty</a:t>
            </a:r>
          </a:p>
        </p:txBody>
      </p:sp>
      <p:sp>
        <p:nvSpPr>
          <p:cNvPr id="4" name="Slide Number Placeholder 3">
            <a:extLst>
              <a:ext uri="{FF2B5EF4-FFF2-40B4-BE49-F238E27FC236}">
                <a16:creationId xmlns:a16="http://schemas.microsoft.com/office/drawing/2014/main" id="{7C2814E3-5FC9-4072-91F8-01D0E4FB794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74</a:t>
            </a:fld>
            <a:endParaRPr lang="en-US" dirty="0"/>
          </a:p>
        </p:txBody>
      </p:sp>
    </p:spTree>
    <p:extLst>
      <p:ext uri="{BB962C8B-B14F-4D97-AF65-F5344CB8AC3E}">
        <p14:creationId xmlns:p14="http://schemas.microsoft.com/office/powerpoint/2010/main" val="42926357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F39BF0-7C1A-48C4-9304-A2A5F9665E45}"/>
              </a:ext>
            </a:extLst>
          </p:cNvPr>
          <p:cNvSpPr>
            <a:spLocks noGrp="1"/>
          </p:cNvSpPr>
          <p:nvPr>
            <p:ph sz="quarter" idx="10"/>
          </p:nvPr>
        </p:nvSpPr>
        <p:spPr>
          <a:xfrm>
            <a:off x="266700" y="1143000"/>
            <a:ext cx="11658600" cy="5219700"/>
          </a:xfrm>
        </p:spPr>
        <p:txBody>
          <a:bodyPr/>
          <a:lstStyle/>
          <a:p>
            <a:pPr marL="457200" indent="-457200">
              <a:buFont typeface="Arial" panose="020B0604020202020204" pitchFamily="34" charset="0"/>
              <a:buChar char="•"/>
            </a:pPr>
            <a:r>
              <a:rPr lang="en-US" dirty="0"/>
              <a:t>Identify impact ISA changes have on hardware</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Identify what is/isn’t being used in a given ISA</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Allow more up-to-date simulations</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914400" lvl="1" indent="-457200">
              <a:buFont typeface="Arial" panose="020B0604020202020204" pitchFamily="34" charset="0"/>
              <a:buChar char="•"/>
            </a:pPr>
            <a:endParaRPr lang="en-US" dirty="0"/>
          </a:p>
        </p:txBody>
      </p:sp>
      <p:sp>
        <p:nvSpPr>
          <p:cNvPr id="5" name="Title 1">
            <a:extLst>
              <a:ext uri="{FF2B5EF4-FFF2-40B4-BE49-F238E27FC236}">
                <a16:creationId xmlns:a16="http://schemas.microsoft.com/office/drawing/2014/main" id="{09936F3A-A5F5-4EDC-97BF-C3728119746C}"/>
              </a:ext>
            </a:extLst>
          </p:cNvPr>
          <p:cNvSpPr>
            <a:spLocks noGrp="1"/>
          </p:cNvSpPr>
          <p:nvPr>
            <p:ph type="title"/>
          </p:nvPr>
        </p:nvSpPr>
        <p:spPr>
          <a:xfrm>
            <a:off x="609600" y="107898"/>
            <a:ext cx="10971213" cy="1143000"/>
          </a:xfrm>
        </p:spPr>
        <p:txBody>
          <a:bodyPr/>
          <a:lstStyle/>
          <a:p>
            <a:r>
              <a:rPr lang="en-US" sz="4400" dirty="0">
                <a:solidFill>
                  <a:schemeClr val="tx1"/>
                </a:solidFill>
                <a:latin typeface="+mj-lt"/>
              </a:rPr>
              <a:t>Motivation</a:t>
            </a:r>
          </a:p>
        </p:txBody>
      </p:sp>
      <p:sp>
        <p:nvSpPr>
          <p:cNvPr id="6" name="Slide Number Placeholder 3">
            <a:extLst>
              <a:ext uri="{FF2B5EF4-FFF2-40B4-BE49-F238E27FC236}">
                <a16:creationId xmlns:a16="http://schemas.microsoft.com/office/drawing/2014/main" id="{DAB58A7B-0AC3-4DA0-99C6-EBA5FFD4209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75</a:t>
            </a:fld>
            <a:endParaRPr lang="en-US" dirty="0"/>
          </a:p>
        </p:txBody>
      </p:sp>
    </p:spTree>
    <p:extLst>
      <p:ext uri="{BB962C8B-B14F-4D97-AF65-F5344CB8AC3E}">
        <p14:creationId xmlns:p14="http://schemas.microsoft.com/office/powerpoint/2010/main" val="7281798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33B75-4E15-45B4-8980-298F718EE614}"/>
              </a:ext>
            </a:extLst>
          </p:cNvPr>
          <p:cNvSpPr>
            <a:spLocks noGrp="1"/>
          </p:cNvSpPr>
          <p:nvPr>
            <p:ph type="title"/>
          </p:nvPr>
        </p:nvSpPr>
        <p:spPr>
          <a:xfrm>
            <a:off x="610393" y="38100"/>
            <a:ext cx="10971213" cy="1143000"/>
          </a:xfrm>
        </p:spPr>
        <p:txBody>
          <a:bodyPr/>
          <a:lstStyle/>
          <a:p>
            <a:r>
              <a:rPr lang="en-US" sz="4400" dirty="0">
                <a:solidFill>
                  <a:schemeClr val="tx1"/>
                </a:solidFill>
                <a:latin typeface="+mj-lt"/>
              </a:rPr>
              <a:t>Motivation II</a:t>
            </a:r>
          </a:p>
        </p:txBody>
      </p:sp>
      <p:sp>
        <p:nvSpPr>
          <p:cNvPr id="3" name="Content Placeholder 2">
            <a:extLst>
              <a:ext uri="{FF2B5EF4-FFF2-40B4-BE49-F238E27FC236}">
                <a16:creationId xmlns:a16="http://schemas.microsoft.com/office/drawing/2014/main" id="{D6396791-DED5-4841-8F7D-4168C645582B}"/>
              </a:ext>
            </a:extLst>
          </p:cNvPr>
          <p:cNvSpPr>
            <a:spLocks noGrp="1"/>
          </p:cNvSpPr>
          <p:nvPr>
            <p:ph sz="quarter" idx="10"/>
          </p:nvPr>
        </p:nvSpPr>
        <p:spPr/>
        <p:txBody>
          <a:bodyPr/>
          <a:lstStyle/>
          <a:p>
            <a:pPr marL="457200" indent="-457200">
              <a:buFont typeface="Arial" panose="020B0604020202020204" pitchFamily="34" charset="0"/>
              <a:buChar char="•"/>
            </a:pPr>
            <a:r>
              <a:rPr lang="en-US" dirty="0"/>
              <a:t>Reduce redundant or excess code</a:t>
            </a:r>
          </a:p>
          <a:p>
            <a:pPr marL="457200" indent="-457200">
              <a:buFont typeface="Arial" panose="020B0604020202020204" pitchFamily="34" charset="0"/>
              <a:buChar char="•"/>
            </a:pPr>
            <a:r>
              <a:rPr lang="en-US" dirty="0"/>
              <a:t>Simplify adding new ISAs</a:t>
            </a:r>
          </a:p>
          <a:p>
            <a:pPr marL="457200" indent="-457200">
              <a:buFont typeface="Arial" panose="020B0604020202020204" pitchFamily="34" charset="0"/>
              <a:buChar char="•"/>
            </a:pPr>
            <a:r>
              <a:rPr lang="en-US" dirty="0"/>
              <a:t>Reduce redundant computations</a:t>
            </a:r>
          </a:p>
          <a:p>
            <a:pPr marL="457200" indent="-457200">
              <a:buFont typeface="Arial" panose="020B0604020202020204" pitchFamily="34" charset="0"/>
              <a:buChar char="•"/>
            </a:pPr>
            <a:r>
              <a:rPr lang="en-US" dirty="0"/>
              <a:t>Simplify code where possible</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0BE766A2-8347-47E0-92EC-B49CA848145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76</a:t>
            </a:fld>
            <a:endParaRPr lang="en-US" dirty="0"/>
          </a:p>
        </p:txBody>
      </p:sp>
    </p:spTree>
    <p:extLst>
      <p:ext uri="{BB962C8B-B14F-4D97-AF65-F5344CB8AC3E}">
        <p14:creationId xmlns:p14="http://schemas.microsoft.com/office/powerpoint/2010/main" val="14116521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6C339-FDFE-4300-BB9C-E7FFE952C849}"/>
              </a:ext>
            </a:extLst>
          </p:cNvPr>
          <p:cNvSpPr>
            <a:spLocks noGrp="1"/>
          </p:cNvSpPr>
          <p:nvPr>
            <p:ph type="title"/>
          </p:nvPr>
        </p:nvSpPr>
        <p:spPr>
          <a:xfrm>
            <a:off x="610393" y="0"/>
            <a:ext cx="10971213" cy="1143000"/>
          </a:xfrm>
        </p:spPr>
        <p:txBody>
          <a:bodyPr/>
          <a:lstStyle/>
          <a:p>
            <a:r>
              <a:rPr lang="en-US" sz="4400" dirty="0">
                <a:solidFill>
                  <a:schemeClr val="tx1"/>
                </a:solidFill>
                <a:latin typeface="+mj-lt"/>
              </a:rPr>
              <a:t>Instruction Decoding</a:t>
            </a:r>
          </a:p>
        </p:txBody>
      </p:sp>
      <p:sp>
        <p:nvSpPr>
          <p:cNvPr id="3" name="Content Placeholder 2">
            <a:extLst>
              <a:ext uri="{FF2B5EF4-FFF2-40B4-BE49-F238E27FC236}">
                <a16:creationId xmlns:a16="http://schemas.microsoft.com/office/drawing/2014/main" id="{EB5B6FB4-B34B-4EA9-B801-4924FB30AD17}"/>
              </a:ext>
            </a:extLst>
          </p:cNvPr>
          <p:cNvSpPr>
            <a:spLocks noGrp="1"/>
          </p:cNvSpPr>
          <p:nvPr>
            <p:ph sz="quarter" idx="10"/>
          </p:nvPr>
        </p:nvSpPr>
        <p:spPr/>
        <p:txBody>
          <a:bodyPr/>
          <a:lstStyle/>
          <a:p>
            <a:pPr marL="457200" indent="-457200">
              <a:buFont typeface="Arial" panose="020B0604020202020204" pitchFamily="34" charset="0"/>
              <a:buChar char="•"/>
            </a:pPr>
            <a:r>
              <a:rPr lang="en-US" dirty="0"/>
              <a:t>Removing redundant code</a:t>
            </a:r>
          </a:p>
          <a:p>
            <a:pPr marL="914400" lvl="1" indent="-457200">
              <a:buFont typeface="Arial" panose="020B0604020202020204" pitchFamily="34" charset="0"/>
              <a:buChar char="•"/>
            </a:pPr>
            <a:r>
              <a:rPr lang="en-US" dirty="0"/>
              <a:t>Every instruction had methods for getting operand info</a:t>
            </a:r>
          </a:p>
          <a:p>
            <a:pPr marL="1257300" lvl="2" indent="-342900">
              <a:buFont typeface="Arial" panose="020B0604020202020204" pitchFamily="34" charset="0"/>
              <a:buChar char="•"/>
            </a:pPr>
            <a:r>
              <a:rPr lang="en-US" dirty="0"/>
              <a:t>~39000 lines</a:t>
            </a:r>
          </a:p>
          <a:p>
            <a:pPr marL="914400" lvl="1" indent="-457200">
              <a:buFont typeface="Arial" panose="020B0604020202020204" pitchFamily="34" charset="0"/>
              <a:buChar char="•"/>
            </a:pPr>
            <a:r>
              <a:rPr lang="en-US" dirty="0"/>
              <a:t>Get operand info by encoding, instead</a:t>
            </a:r>
          </a:p>
          <a:p>
            <a:pPr marL="1257300" lvl="2" indent="-342900">
              <a:buFont typeface="Arial" panose="020B0604020202020204" pitchFamily="34" charset="0"/>
              <a:buChar char="•"/>
            </a:pPr>
            <a:r>
              <a:rPr lang="en-US" dirty="0"/>
              <a:t>~600 lines</a:t>
            </a:r>
          </a:p>
          <a:p>
            <a:pPr marL="914400" lvl="1"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Simplify adding new ISAs</a:t>
            </a:r>
          </a:p>
          <a:p>
            <a:pPr marL="914400" lvl="1" indent="-457200">
              <a:buFont typeface="Arial" panose="020B0604020202020204" pitchFamily="34" charset="0"/>
              <a:buChar char="•"/>
            </a:pPr>
            <a:r>
              <a:rPr lang="en-US" dirty="0"/>
              <a:t>Re-ordered instructions in decoder</a:t>
            </a:r>
          </a:p>
          <a:p>
            <a:pPr marL="1257300" lvl="2" indent="-342900">
              <a:buFont typeface="Arial" panose="020B0604020202020204" pitchFamily="34" charset="0"/>
              <a:buChar char="•"/>
            </a:pPr>
            <a:r>
              <a:rPr lang="en-US" dirty="0"/>
              <a:t>Alphabetical </a:t>
            </a:r>
            <a:r>
              <a:rPr lang="en-US" dirty="0">
                <a:sym typeface="Wingdings" panose="05000000000000000000" pitchFamily="2" charset="2"/>
              </a:rPr>
              <a:t></a:t>
            </a:r>
            <a:r>
              <a:rPr lang="en-US" dirty="0"/>
              <a:t> opcode</a:t>
            </a:r>
          </a:p>
          <a:p>
            <a:pPr marL="914400" lvl="1"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77D8B988-E715-48AA-AEF8-F495BF4636C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77</a:t>
            </a:fld>
            <a:endParaRPr lang="en-US" dirty="0"/>
          </a:p>
        </p:txBody>
      </p:sp>
    </p:spTree>
    <p:extLst>
      <p:ext uri="{BB962C8B-B14F-4D97-AF65-F5344CB8AC3E}">
        <p14:creationId xmlns:p14="http://schemas.microsoft.com/office/powerpoint/2010/main" val="336588721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0A703-B0FA-4012-BBBF-5FDECC47DE81}"/>
              </a:ext>
            </a:extLst>
          </p:cNvPr>
          <p:cNvSpPr>
            <a:spLocks noGrp="1"/>
          </p:cNvSpPr>
          <p:nvPr>
            <p:ph type="title"/>
          </p:nvPr>
        </p:nvSpPr>
        <p:spPr>
          <a:xfrm>
            <a:off x="610393" y="25400"/>
            <a:ext cx="10971213" cy="1143000"/>
          </a:xfrm>
        </p:spPr>
        <p:txBody>
          <a:bodyPr/>
          <a:lstStyle/>
          <a:p>
            <a:r>
              <a:rPr lang="en-US" sz="4400" dirty="0">
                <a:solidFill>
                  <a:schemeClr val="tx1"/>
                </a:solidFill>
                <a:latin typeface="+mj-lt"/>
              </a:rPr>
              <a:t>Operands</a:t>
            </a:r>
          </a:p>
        </p:txBody>
      </p:sp>
      <p:sp>
        <p:nvSpPr>
          <p:cNvPr id="3" name="Content Placeholder 2">
            <a:extLst>
              <a:ext uri="{FF2B5EF4-FFF2-40B4-BE49-F238E27FC236}">
                <a16:creationId xmlns:a16="http://schemas.microsoft.com/office/drawing/2014/main" id="{1A71F156-A2D2-4EDA-9103-C7670D919B9D}"/>
              </a:ext>
            </a:extLst>
          </p:cNvPr>
          <p:cNvSpPr>
            <a:spLocks noGrp="1"/>
          </p:cNvSpPr>
          <p:nvPr>
            <p:ph sz="quarter" idx="10"/>
          </p:nvPr>
        </p:nvSpPr>
        <p:spPr>
          <a:xfrm>
            <a:off x="266700" y="990600"/>
            <a:ext cx="11658600" cy="5372100"/>
          </a:xfrm>
        </p:spPr>
        <p:txBody>
          <a:bodyPr/>
          <a:lstStyle/>
          <a:p>
            <a:pPr marL="457200" indent="-457200">
              <a:buFont typeface="Arial" panose="020B0604020202020204" pitchFamily="34" charset="0"/>
              <a:buChar char="•"/>
            </a:pPr>
            <a:r>
              <a:rPr lang="en-US" dirty="0"/>
              <a:t>Reduce redundant computations</a:t>
            </a:r>
          </a:p>
          <a:p>
            <a:pPr marL="914400" lvl="1" indent="-457200">
              <a:buFont typeface="Arial" panose="020B0604020202020204" pitchFamily="34" charset="0"/>
              <a:buChar char="•"/>
            </a:pPr>
            <a:r>
              <a:rPr lang="en-US" dirty="0"/>
              <a:t>Store operand info in vectors</a:t>
            </a:r>
          </a:p>
          <a:p>
            <a:pPr marL="1257300" lvl="2" indent="-342900">
              <a:buFont typeface="Arial" panose="020B0604020202020204" pitchFamily="34" charset="0"/>
              <a:buChar char="•"/>
            </a:pPr>
            <a:r>
              <a:rPr lang="en-US" dirty="0"/>
              <a:t>Generate on instruction decoding</a:t>
            </a:r>
          </a:p>
          <a:p>
            <a:pPr marL="1257300" lvl="2" indent="-342900">
              <a:buFont typeface="Arial" panose="020B0604020202020204" pitchFamily="34" charset="0"/>
              <a:buChar char="•"/>
            </a:pPr>
            <a:r>
              <a:rPr lang="en-US" dirty="0"/>
              <a:t>Lookup vs function call</a:t>
            </a:r>
          </a:p>
          <a:p>
            <a:pPr marL="857250" lvl="1"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Simplify code</a:t>
            </a:r>
          </a:p>
          <a:p>
            <a:pPr marL="914400" lvl="1" indent="-457200">
              <a:buFont typeface="Arial" panose="020B0604020202020204" pitchFamily="34" charset="0"/>
              <a:buChar char="•"/>
            </a:pPr>
            <a:r>
              <a:rPr lang="en-US" dirty="0"/>
              <a:t>Most code needed only </a:t>
            </a:r>
            <a:r>
              <a:rPr lang="en-US" dirty="0" err="1"/>
              <a:t>src</a:t>
            </a:r>
            <a:r>
              <a:rPr lang="en-US" dirty="0"/>
              <a:t> or only </a:t>
            </a:r>
            <a:r>
              <a:rPr lang="en-US" dirty="0" err="1"/>
              <a:t>dst</a:t>
            </a:r>
            <a:r>
              <a:rPr lang="en-US" dirty="0"/>
              <a:t> operands</a:t>
            </a:r>
          </a:p>
          <a:p>
            <a:pPr marL="1257300" lvl="2" indent="-342900">
              <a:buFont typeface="Arial" panose="020B0604020202020204" pitchFamily="34" charset="0"/>
              <a:buChar char="•"/>
            </a:pPr>
            <a:r>
              <a:rPr lang="en-US" dirty="0"/>
              <a:t>As well as only vector/scalar registers</a:t>
            </a:r>
          </a:p>
          <a:p>
            <a:pPr marL="1257300" lvl="2" indent="-342900">
              <a:buFont typeface="Arial" panose="020B0604020202020204" pitchFamily="34" charset="0"/>
              <a:buChar char="•"/>
            </a:pPr>
            <a:r>
              <a:rPr lang="en-US" dirty="0"/>
              <a:t>Separate vectors for </a:t>
            </a:r>
            <a:r>
              <a:rPr lang="en-US" dirty="0" err="1"/>
              <a:t>src</a:t>
            </a:r>
            <a:r>
              <a:rPr lang="en-US" dirty="0"/>
              <a:t>/</a:t>
            </a:r>
            <a:r>
              <a:rPr lang="en-US" dirty="0" err="1"/>
              <a:t>dst</a:t>
            </a:r>
            <a:r>
              <a:rPr lang="en-US" dirty="0"/>
              <a:t> operands</a:t>
            </a:r>
          </a:p>
          <a:p>
            <a:pPr marL="914400" lvl="1" indent="-457200">
              <a:buFont typeface="Arial" panose="020B0604020202020204" pitchFamily="34" charset="0"/>
              <a:buChar char="•"/>
            </a:pPr>
            <a:endParaRPr lang="en-US" dirty="0"/>
          </a:p>
          <a:p>
            <a:pPr marL="842963" lvl="1" indent="-457200">
              <a:buFont typeface="Arial" panose="020B0604020202020204" pitchFamily="34" charset="0"/>
              <a:buChar char="•"/>
            </a:pPr>
            <a:endParaRPr lang="en-US" dirty="0"/>
          </a:p>
          <a:p>
            <a:pPr marL="914400" lvl="1"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F009FF5E-8FCA-429A-922B-0059FE3417D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78</a:t>
            </a:fld>
            <a:endParaRPr lang="en-US" dirty="0"/>
          </a:p>
        </p:txBody>
      </p:sp>
    </p:spTree>
    <p:extLst>
      <p:ext uri="{BB962C8B-B14F-4D97-AF65-F5344CB8AC3E}">
        <p14:creationId xmlns:p14="http://schemas.microsoft.com/office/powerpoint/2010/main" val="363215075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89F086-7AC3-4DDD-B032-8402A2EFC071}"/>
              </a:ext>
            </a:extLst>
          </p:cNvPr>
          <p:cNvSpPr>
            <a:spLocks noGrp="1"/>
          </p:cNvSpPr>
          <p:nvPr>
            <p:ph sz="quarter" idx="11"/>
          </p:nvPr>
        </p:nvSpPr>
        <p:spPr>
          <a:xfrm>
            <a:off x="5715000" y="914401"/>
            <a:ext cx="6341165" cy="5943599"/>
          </a:xfrm>
        </p:spPr>
        <p:txBody>
          <a:bodyPr/>
          <a:lstStyle/>
          <a:p>
            <a:pPr marL="457200" indent="-457200">
              <a:buFont typeface="Wingdings" panose="05000000000000000000" pitchFamily="2" charset="2"/>
              <a:buChar char="§"/>
            </a:pPr>
            <a:r>
              <a:rPr lang="en-US" dirty="0"/>
              <a:t>Assert(</a:t>
            </a:r>
            <a:r>
              <a:rPr lang="en-US" dirty="0" err="1"/>
              <a:t>vma</a:t>
            </a:r>
            <a:r>
              <a:rPr lang="en-US" dirty="0"/>
              <a:t> != </a:t>
            </a:r>
            <a:r>
              <a:rPr lang="en-US" dirty="0" err="1"/>
              <a:t>gpuVmas.end</a:t>
            </a:r>
            <a:r>
              <a:rPr lang="en-US" dirty="0"/>
              <a:t>())</a:t>
            </a:r>
          </a:p>
          <a:p>
            <a:pPr marL="1035844" lvl="1" indent="-457200">
              <a:buFont typeface="Wingdings" panose="05000000000000000000" pitchFamily="2" charset="2"/>
              <a:buChar char="§"/>
            </a:pPr>
            <a:r>
              <a:rPr lang="en-US" sz="3000" dirty="0"/>
              <a:t>Very common</a:t>
            </a:r>
          </a:p>
          <a:p>
            <a:pPr marL="1035844" lvl="1" indent="-457200">
              <a:buFont typeface="Wingdings" panose="05000000000000000000" pitchFamily="2" charset="2"/>
              <a:buChar char="§"/>
            </a:pPr>
            <a:r>
              <a:rPr lang="en-US" sz="3000" dirty="0"/>
              <a:t>Out-of-bounds memory access</a:t>
            </a:r>
          </a:p>
          <a:p>
            <a:pPr marL="1035844" lvl="1" indent="-457200">
              <a:buFont typeface="Wingdings" panose="05000000000000000000" pitchFamily="2" charset="2"/>
              <a:buChar char="§"/>
            </a:pPr>
            <a:r>
              <a:rPr lang="en-US" sz="3000" dirty="0"/>
              <a:t>Read/write CPU memory as GPU</a:t>
            </a:r>
          </a:p>
          <a:p>
            <a:pPr marL="1035844" lvl="1" indent="-457200">
              <a:buFont typeface="Wingdings" panose="05000000000000000000" pitchFamily="2" charset="2"/>
              <a:buChar char="§"/>
            </a:pPr>
            <a:r>
              <a:rPr lang="en-US" sz="3000" dirty="0"/>
              <a:t>Program-specific(?)</a:t>
            </a:r>
          </a:p>
          <a:p>
            <a:pPr marL="457200" indent="-457200">
              <a:buFont typeface="Wingdings" panose="05000000000000000000" pitchFamily="2" charset="2"/>
              <a:buChar char="§"/>
            </a:pPr>
            <a:r>
              <a:rPr lang="en-US" sz="3280" dirty="0"/>
              <a:t>ISA validation</a:t>
            </a:r>
          </a:p>
          <a:p>
            <a:pPr marL="1035844" lvl="1" indent="-457200">
              <a:buFont typeface="Wingdings" panose="05000000000000000000" pitchFamily="2" charset="2"/>
              <a:buChar char="§"/>
            </a:pPr>
            <a:r>
              <a:rPr lang="en-US" sz="3000" dirty="0"/>
              <a:t>Mainly seen in </a:t>
            </a:r>
            <a:r>
              <a:rPr lang="en-US" sz="3000" dirty="0" err="1"/>
              <a:t>DNNMark</a:t>
            </a:r>
            <a:endParaRPr lang="en-US" sz="3000" dirty="0"/>
          </a:p>
          <a:p>
            <a:pPr marL="1035844" lvl="1" indent="-457200">
              <a:buFont typeface="Wingdings" panose="05000000000000000000" pitchFamily="2" charset="2"/>
              <a:buChar char="§"/>
            </a:pPr>
            <a:r>
              <a:rPr lang="en-US" sz="3000" dirty="0"/>
              <a:t>Runtime checks multiple files</a:t>
            </a:r>
          </a:p>
          <a:p>
            <a:pPr marL="1518047" lvl="2" indent="-457200">
              <a:buFont typeface="Wingdings" panose="05000000000000000000" pitchFamily="2" charset="2"/>
              <a:buChar char="§"/>
            </a:pPr>
            <a:r>
              <a:rPr lang="en-US" sz="3000" dirty="0"/>
              <a:t>First passes</a:t>
            </a:r>
          </a:p>
          <a:p>
            <a:pPr marL="1518047" lvl="2" indent="-457200">
              <a:buFont typeface="Wingdings" panose="05000000000000000000" pitchFamily="2" charset="2"/>
              <a:buChar char="§"/>
            </a:pPr>
            <a:r>
              <a:rPr lang="en-US" sz="3000" dirty="0"/>
              <a:t>Second fails</a:t>
            </a:r>
          </a:p>
          <a:p>
            <a:pPr marL="457200" indent="-457200">
              <a:buFont typeface="Wingdings" panose="05000000000000000000" pitchFamily="2" charset="2"/>
              <a:buChar char="§"/>
            </a:pPr>
            <a:endParaRPr lang="en-US" sz="3000" dirty="0"/>
          </a:p>
          <a:p>
            <a:endParaRPr lang="en-US" dirty="0"/>
          </a:p>
        </p:txBody>
      </p:sp>
      <p:sp>
        <p:nvSpPr>
          <p:cNvPr id="5" name="Content Placeholder 4">
            <a:extLst>
              <a:ext uri="{FF2B5EF4-FFF2-40B4-BE49-F238E27FC236}">
                <a16:creationId xmlns:a16="http://schemas.microsoft.com/office/drawing/2014/main" id="{EDF8C277-E855-40E8-B793-733E1A644899}"/>
              </a:ext>
            </a:extLst>
          </p:cNvPr>
          <p:cNvSpPr>
            <a:spLocks noGrp="1"/>
          </p:cNvSpPr>
          <p:nvPr>
            <p:ph sz="quarter" idx="12"/>
          </p:nvPr>
        </p:nvSpPr>
        <p:spPr/>
        <p:txBody>
          <a:bodyPr/>
          <a:lstStyle/>
          <a:p>
            <a:pPr marL="457200" indent="-457200"/>
            <a:r>
              <a:rPr lang="en-US" dirty="0" err="1"/>
              <a:t>dGPU</a:t>
            </a:r>
            <a:r>
              <a:rPr lang="en-US" dirty="0"/>
              <a:t>-specific issues</a:t>
            </a:r>
          </a:p>
          <a:p>
            <a:pPr marL="842963" lvl="1" indent="-457200">
              <a:buFont typeface="Wingdings" panose="05000000000000000000" pitchFamily="2" charset="2"/>
              <a:buChar char="§"/>
            </a:pPr>
            <a:r>
              <a:rPr lang="en-US" sz="3000" dirty="0"/>
              <a:t>Both gfx803 and gfx900</a:t>
            </a:r>
          </a:p>
          <a:p>
            <a:pPr marL="842963" lvl="1" indent="-457200">
              <a:buFont typeface="Wingdings" panose="05000000000000000000" pitchFamily="2" charset="2"/>
              <a:buChar char="§"/>
            </a:pPr>
            <a:r>
              <a:rPr lang="en-US" sz="3000" dirty="0"/>
              <a:t>APU runs fine</a:t>
            </a:r>
          </a:p>
          <a:p>
            <a:endParaRPr lang="en-US" dirty="0"/>
          </a:p>
        </p:txBody>
      </p:sp>
      <p:sp>
        <p:nvSpPr>
          <p:cNvPr id="6" name="Title 1">
            <a:extLst>
              <a:ext uri="{FF2B5EF4-FFF2-40B4-BE49-F238E27FC236}">
                <a16:creationId xmlns:a16="http://schemas.microsoft.com/office/drawing/2014/main" id="{B9ACBD65-E38B-43FE-9745-54F29A92839E}"/>
              </a:ext>
            </a:extLst>
          </p:cNvPr>
          <p:cNvSpPr txBox="1">
            <a:spLocks/>
          </p:cNvSpPr>
          <p:nvPr/>
        </p:nvSpPr>
        <p:spPr>
          <a:xfrm>
            <a:off x="266700" y="84267"/>
            <a:ext cx="11658600" cy="677733"/>
          </a:xfrm>
          <a:prstGeom prst="rect">
            <a:avLst/>
          </a:prstGeom>
        </p:spPr>
        <p:txBody>
          <a:bodyPr vert="horz" lIns="91440" tIns="45720" rIns="91440" bIns="45720" rtlCol="0" anchor="ctr">
            <a:noAutofit/>
          </a:bodyPr>
          <a:lstStyle>
            <a:lvl1pPr algn="l" defTabSz="771525" rtl="0" eaLnBrk="1" latinLnBrk="0" hangingPunct="1">
              <a:lnSpc>
                <a:spcPct val="90000"/>
              </a:lnSpc>
              <a:spcBef>
                <a:spcPct val="0"/>
              </a:spcBef>
              <a:buNone/>
              <a:defRPr sz="3750" kern="1200">
                <a:solidFill>
                  <a:schemeClr val="accent5"/>
                </a:solidFill>
                <a:latin typeface="Klavika Regular" panose="020B0506040000020004" pitchFamily="34" charset="0"/>
                <a:ea typeface="+mj-ea"/>
                <a:cs typeface="+mj-cs"/>
              </a:defRPr>
            </a:lvl1pPr>
          </a:lstStyle>
          <a:p>
            <a:pPr algn="ctr"/>
            <a:r>
              <a:rPr lang="en-US" sz="4400" dirty="0">
                <a:solidFill>
                  <a:schemeClr val="tx1"/>
                </a:solidFill>
                <a:latin typeface="+mj-lt"/>
              </a:rPr>
              <a:t>Notable issues</a:t>
            </a:r>
          </a:p>
        </p:txBody>
      </p:sp>
      <p:sp>
        <p:nvSpPr>
          <p:cNvPr id="7" name="Slide Number Placeholder 3">
            <a:extLst>
              <a:ext uri="{FF2B5EF4-FFF2-40B4-BE49-F238E27FC236}">
                <a16:creationId xmlns:a16="http://schemas.microsoft.com/office/drawing/2014/main" id="{E09334DD-40E6-4019-847E-D20ECB42975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79</a:t>
            </a:fld>
            <a:endParaRPr lang="en-US" dirty="0"/>
          </a:p>
        </p:txBody>
      </p:sp>
    </p:spTree>
    <p:extLst>
      <p:ext uri="{BB962C8B-B14F-4D97-AF65-F5344CB8AC3E}">
        <p14:creationId xmlns:p14="http://schemas.microsoft.com/office/powerpoint/2010/main" val="1859945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75095-CB5B-1DCE-81A5-4489DC5C499B}"/>
              </a:ext>
            </a:extLst>
          </p:cNvPr>
          <p:cNvSpPr>
            <a:spLocks noGrp="1"/>
          </p:cNvSpPr>
          <p:nvPr>
            <p:ph type="title"/>
          </p:nvPr>
        </p:nvSpPr>
        <p:spPr>
          <a:xfrm>
            <a:off x="609600" y="273050"/>
            <a:ext cx="10971213" cy="793750"/>
          </a:xfrm>
        </p:spPr>
        <p:txBody>
          <a:bodyPr/>
          <a:lstStyle/>
          <a:p>
            <a:r>
              <a:rPr lang="en-US" dirty="0"/>
              <a:t>Our Contributions</a:t>
            </a:r>
          </a:p>
        </p:txBody>
      </p:sp>
      <p:sp>
        <p:nvSpPr>
          <p:cNvPr id="3" name="Text Placeholder 2">
            <a:extLst>
              <a:ext uri="{FF2B5EF4-FFF2-40B4-BE49-F238E27FC236}">
                <a16:creationId xmlns:a16="http://schemas.microsoft.com/office/drawing/2014/main" id="{02357A8A-0C70-C2C2-71F9-D6D8C9DE80A4}"/>
              </a:ext>
            </a:extLst>
          </p:cNvPr>
          <p:cNvSpPr>
            <a:spLocks noGrp="1"/>
          </p:cNvSpPr>
          <p:nvPr>
            <p:ph type="body" sz="quarter" idx="10"/>
          </p:nvPr>
        </p:nvSpPr>
        <p:spPr>
          <a:xfrm>
            <a:off x="586390" y="1187960"/>
            <a:ext cx="11018520" cy="4831840"/>
          </a:xfrm>
        </p:spPr>
        <p:txBody>
          <a:bodyPr/>
          <a:lstStyle/>
          <a:p>
            <a:pPr marL="457200" indent="-457200">
              <a:buFont typeface="Arial" panose="020B0604020202020204" pitchFamily="34" charset="0"/>
              <a:buChar char="•"/>
            </a:pPr>
            <a:r>
              <a:rPr lang="en-US" dirty="0"/>
              <a:t>GAP: Improve Fidelity of gem5’s GPU Models</a:t>
            </a:r>
          </a:p>
          <a:p>
            <a:pPr marL="457200" indent="-457200">
              <a:buFont typeface="Arial" panose="020B0604020202020204" pitchFamily="34" charset="0"/>
              <a:buChar char="•"/>
            </a:pPr>
            <a:r>
              <a:rPr lang="en-US" dirty="0" err="1"/>
              <a:t>Scalably</a:t>
            </a:r>
            <a:r>
              <a:rPr lang="en-US" dirty="0"/>
              <a:t> Supporting Large-Scale Workloads in gem5</a:t>
            </a:r>
          </a:p>
          <a:p>
            <a:pPr marL="457200" indent="-457200">
              <a:buFont typeface="Arial" panose="020B0604020202020204" pitchFamily="34" charset="0"/>
              <a:buChar char="•"/>
            </a:pPr>
            <a:r>
              <a:rPr lang="en-US" dirty="0"/>
              <a:t>Additional Ongoing Efforts, Including:</a:t>
            </a:r>
          </a:p>
          <a:p>
            <a:pPr marL="685800" lvl="1" indent="-457200">
              <a:buFont typeface="Arial" panose="020B0604020202020204" pitchFamily="34" charset="0"/>
              <a:buChar char="•"/>
            </a:pPr>
            <a:r>
              <a:rPr lang="en-US" dirty="0"/>
              <a:t>Better power modeling [Smith et al. OSCAR ‘24]</a:t>
            </a:r>
          </a:p>
          <a:p>
            <a:pPr marL="685800" lvl="1" indent="-457200">
              <a:buFont typeface="Arial" panose="020B0604020202020204" pitchFamily="34" charset="0"/>
              <a:buChar char="•"/>
            </a:pPr>
            <a:r>
              <a:rPr lang="en-US" dirty="0"/>
              <a:t>Accelerator integration [Chaudhari &amp; Sinclair gem5’25]</a:t>
            </a:r>
          </a:p>
          <a:p>
            <a:pPr marL="685800" lvl="1" indent="-457200">
              <a:buFont typeface="Arial" panose="020B0604020202020204" pitchFamily="34" charset="0"/>
              <a:buChar char="•"/>
            </a:pPr>
            <a:r>
              <a:rPr lang="en-US" dirty="0"/>
              <a:t>Modeling multi-</a:t>
            </a:r>
            <a:r>
              <a:rPr lang="en-US" dirty="0" err="1"/>
              <a:t>chiplet</a:t>
            </a:r>
            <a:r>
              <a:rPr lang="en-US" dirty="0"/>
              <a:t> systems [</a:t>
            </a:r>
            <a:r>
              <a:rPr lang="en-US" dirty="0" err="1"/>
              <a:t>Yogatama</a:t>
            </a:r>
            <a:r>
              <a:rPr lang="en-US" dirty="0"/>
              <a:t> gem5’21, Dalmia MICRO’24]</a:t>
            </a:r>
          </a:p>
          <a:p>
            <a:pPr marL="685800" lvl="1" indent="-457200">
              <a:buFont typeface="Arial" panose="020B0604020202020204" pitchFamily="34" charset="0"/>
              <a:buChar char="•"/>
            </a:pPr>
            <a:r>
              <a:rPr lang="en-US" dirty="0"/>
              <a:t>Better thermal modeling</a:t>
            </a:r>
          </a:p>
          <a:p>
            <a:pPr marL="685800" lvl="1" indent="-457200">
              <a:buFont typeface="Arial" panose="020B0604020202020204" pitchFamily="34" charset="0"/>
              <a:buChar char="•"/>
            </a:pPr>
            <a:r>
              <a:rPr lang="en-US" dirty="0"/>
              <a:t>…</a:t>
            </a:r>
          </a:p>
        </p:txBody>
      </p:sp>
      <p:sp>
        <p:nvSpPr>
          <p:cNvPr id="4" name="TextBox 3">
            <a:extLst>
              <a:ext uri="{FF2B5EF4-FFF2-40B4-BE49-F238E27FC236}">
                <a16:creationId xmlns:a16="http://schemas.microsoft.com/office/drawing/2014/main" id="{FA832C6C-E404-024A-6B3E-D3FA555CE654}"/>
              </a:ext>
            </a:extLst>
          </p:cNvPr>
          <p:cNvSpPr txBox="1"/>
          <p:nvPr/>
        </p:nvSpPr>
        <p:spPr>
          <a:xfrm>
            <a:off x="1066800" y="6172200"/>
            <a:ext cx="10285927" cy="584775"/>
          </a:xfrm>
          <a:prstGeom prst="rect">
            <a:avLst/>
          </a:prstGeom>
          <a:noFill/>
        </p:spPr>
        <p:txBody>
          <a:bodyPr wrap="square" rtlCol="0">
            <a:spAutoFit/>
          </a:bodyPr>
          <a:lstStyle/>
          <a:p>
            <a:pPr algn="ctr"/>
            <a:r>
              <a:rPr lang="en-US" sz="3200" b="1" dirty="0">
                <a:solidFill>
                  <a:srgbClr val="D67F00"/>
                </a:solidFill>
              </a:rPr>
              <a:t>Today’s Focus: first one (especially for GPGPU)</a:t>
            </a:r>
          </a:p>
        </p:txBody>
      </p:sp>
      <p:sp>
        <p:nvSpPr>
          <p:cNvPr id="5" name="Slide Number Placeholder 29">
            <a:extLst>
              <a:ext uri="{FF2B5EF4-FFF2-40B4-BE49-F238E27FC236}">
                <a16:creationId xmlns:a16="http://schemas.microsoft.com/office/drawing/2014/main" id="{F0178E8B-9D80-FA63-00F5-33842A97ADA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8</a:t>
            </a:fld>
            <a:endParaRPr lang="en-US" dirty="0"/>
          </a:p>
        </p:txBody>
      </p:sp>
    </p:spTree>
    <p:extLst>
      <p:ext uri="{BB962C8B-B14F-4D97-AF65-F5344CB8AC3E}">
        <p14:creationId xmlns:p14="http://schemas.microsoft.com/office/powerpoint/2010/main" val="36000300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0FF1C-DEBB-4612-9E84-5C85D969A5D8}"/>
              </a:ext>
            </a:extLst>
          </p:cNvPr>
          <p:cNvSpPr>
            <a:spLocks noGrp="1"/>
          </p:cNvSpPr>
          <p:nvPr>
            <p:ph type="title"/>
          </p:nvPr>
        </p:nvSpPr>
        <p:spPr>
          <a:xfrm>
            <a:off x="610393" y="0"/>
            <a:ext cx="10971213" cy="1143000"/>
          </a:xfrm>
        </p:spPr>
        <p:txBody>
          <a:bodyPr/>
          <a:lstStyle/>
          <a:p>
            <a:r>
              <a:rPr lang="en-US" sz="4400" dirty="0">
                <a:solidFill>
                  <a:schemeClr val="tx1"/>
                </a:solidFill>
                <a:latin typeface="+mj-lt"/>
              </a:rPr>
              <a:t>Vega ISA-specific Implementation</a:t>
            </a:r>
          </a:p>
        </p:txBody>
      </p:sp>
      <p:sp>
        <p:nvSpPr>
          <p:cNvPr id="3" name="Content Placeholder 2">
            <a:extLst>
              <a:ext uri="{FF2B5EF4-FFF2-40B4-BE49-F238E27FC236}">
                <a16:creationId xmlns:a16="http://schemas.microsoft.com/office/drawing/2014/main" id="{9FEC3240-5E96-493E-94C3-AB9CB292C35B}"/>
              </a:ext>
            </a:extLst>
          </p:cNvPr>
          <p:cNvSpPr>
            <a:spLocks noGrp="1"/>
          </p:cNvSpPr>
          <p:nvPr>
            <p:ph sz="quarter" idx="10"/>
          </p:nvPr>
        </p:nvSpPr>
        <p:spPr/>
        <p:txBody>
          <a:bodyPr/>
          <a:lstStyle/>
          <a:p>
            <a:pPr marL="457200" indent="-457200">
              <a:buFont typeface="Arial" panose="020B0604020202020204" pitchFamily="34" charset="0"/>
              <a:buChar char="•"/>
            </a:pPr>
            <a:r>
              <a:rPr lang="en-US" dirty="0"/>
              <a:t>Added support for offsets in FLAT instructions</a:t>
            </a:r>
          </a:p>
          <a:p>
            <a:pPr marL="457200" indent="-457200">
              <a:buFont typeface="Arial" panose="020B0604020202020204" pitchFamily="34" charset="0"/>
              <a:buChar char="•"/>
            </a:pPr>
            <a:r>
              <a:rPr lang="en-US" dirty="0"/>
              <a:t>Added </a:t>
            </a:r>
            <a:r>
              <a:rPr lang="en-US" dirty="0" err="1"/>
              <a:t>decodings</a:t>
            </a:r>
            <a:r>
              <a:rPr lang="en-US" dirty="0"/>
              <a:t> for Vega ISA-specific instructions</a:t>
            </a:r>
          </a:p>
          <a:p>
            <a:pPr marL="914400" lvl="1" indent="-457200">
              <a:buFont typeface="Arial" panose="020B0604020202020204" pitchFamily="34" charset="0"/>
              <a:buChar char="•"/>
            </a:pPr>
            <a:r>
              <a:rPr lang="en-US" dirty="0"/>
              <a:t>Instructions not implemented</a:t>
            </a:r>
          </a:p>
          <a:p>
            <a:pPr marL="457200" indent="-457200">
              <a:buFont typeface="Arial" panose="020B0604020202020204" pitchFamily="34" charset="0"/>
              <a:buChar char="•"/>
            </a:pPr>
            <a:r>
              <a:rPr lang="en-US" dirty="0"/>
              <a:t>Working apps didn’t stress Vega ISA-specific instructions</a:t>
            </a:r>
          </a:p>
          <a:p>
            <a:pPr marL="914400" lvl="1" indent="-457200">
              <a:buFont typeface="Arial" panose="020B0604020202020204" pitchFamily="34" charset="0"/>
              <a:buChar char="•"/>
            </a:pPr>
            <a:r>
              <a:rPr lang="en-US" dirty="0"/>
              <a:t>Implemented instructions as we came across them</a:t>
            </a:r>
          </a:p>
        </p:txBody>
      </p:sp>
      <p:sp>
        <p:nvSpPr>
          <p:cNvPr id="4" name="Slide Number Placeholder 3">
            <a:extLst>
              <a:ext uri="{FF2B5EF4-FFF2-40B4-BE49-F238E27FC236}">
                <a16:creationId xmlns:a16="http://schemas.microsoft.com/office/drawing/2014/main" id="{E9F98C20-9CCF-4AA9-88DB-7A3C0D97F69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80</a:t>
            </a:fld>
            <a:endParaRPr lang="en-US" dirty="0"/>
          </a:p>
        </p:txBody>
      </p:sp>
    </p:spTree>
    <p:extLst>
      <p:ext uri="{BB962C8B-B14F-4D97-AF65-F5344CB8AC3E}">
        <p14:creationId xmlns:p14="http://schemas.microsoft.com/office/powerpoint/2010/main" val="182440091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31671-231E-45FE-8069-DB881DD2D8D2}"/>
              </a:ext>
            </a:extLst>
          </p:cNvPr>
          <p:cNvSpPr>
            <a:spLocks noGrp="1"/>
          </p:cNvSpPr>
          <p:nvPr>
            <p:ph type="title"/>
          </p:nvPr>
        </p:nvSpPr>
        <p:spPr>
          <a:xfrm>
            <a:off x="610393" y="0"/>
            <a:ext cx="10971213" cy="1143000"/>
          </a:xfrm>
        </p:spPr>
        <p:txBody>
          <a:bodyPr/>
          <a:lstStyle/>
          <a:p>
            <a:r>
              <a:rPr lang="en-US" sz="4400" dirty="0">
                <a:solidFill>
                  <a:schemeClr val="tx1"/>
                </a:solidFill>
                <a:latin typeface="+mj-lt"/>
              </a:rPr>
              <a:t>Comparing ISAs</a:t>
            </a:r>
          </a:p>
        </p:txBody>
      </p:sp>
      <p:sp>
        <p:nvSpPr>
          <p:cNvPr id="3" name="Content Placeholder 2">
            <a:extLst>
              <a:ext uri="{FF2B5EF4-FFF2-40B4-BE49-F238E27FC236}">
                <a16:creationId xmlns:a16="http://schemas.microsoft.com/office/drawing/2014/main" id="{D7EFEA0A-4576-48E9-A7EB-B72E4F5A0023}"/>
              </a:ext>
            </a:extLst>
          </p:cNvPr>
          <p:cNvSpPr>
            <a:spLocks noGrp="1"/>
          </p:cNvSpPr>
          <p:nvPr>
            <p:ph sz="quarter" idx="10"/>
          </p:nvPr>
        </p:nvSpPr>
        <p:spPr/>
        <p:txBody>
          <a:bodyPr>
            <a:normAutofit fontScale="92500" lnSpcReduction="20000"/>
          </a:bodyPr>
          <a:lstStyle/>
          <a:p>
            <a:pPr marL="457200" indent="-457200">
              <a:buFont typeface="Arial" panose="020B0604020202020204" pitchFamily="34" charset="0"/>
              <a:buChar char="•"/>
            </a:pPr>
            <a:r>
              <a:rPr lang="en-US" dirty="0"/>
              <a:t>Ran previously mentioned apps</a:t>
            </a:r>
          </a:p>
          <a:p>
            <a:pPr marL="457200" indent="-457200">
              <a:buFont typeface="Arial" panose="020B0604020202020204" pitchFamily="34" charset="0"/>
              <a:buChar char="•"/>
            </a:pPr>
            <a:r>
              <a:rPr lang="en-US" dirty="0"/>
              <a:t>3 runs of each app, size 0</a:t>
            </a:r>
          </a:p>
          <a:p>
            <a:pPr lvl="1"/>
            <a:r>
              <a:rPr lang="en-US" dirty="0"/>
              <a:t>APU (gfx801)</a:t>
            </a:r>
          </a:p>
          <a:p>
            <a:pPr lvl="2"/>
            <a:r>
              <a:rPr lang="en-US" dirty="0"/>
              <a:t>--</a:t>
            </a:r>
            <a:r>
              <a:rPr lang="en-US" dirty="0" err="1"/>
              <a:t>gfx</a:t>
            </a:r>
            <a:r>
              <a:rPr lang="en-US" dirty="0"/>
              <a:t>-version=gfx801 --singlegcd-64gfx10cu</a:t>
            </a:r>
          </a:p>
          <a:p>
            <a:pPr lvl="2"/>
            <a:r>
              <a:rPr lang="en-US" dirty="0"/>
              <a:t>gem5 build: GCN3_X86</a:t>
            </a:r>
          </a:p>
          <a:p>
            <a:pPr lvl="1"/>
            <a:r>
              <a:rPr lang="en-US" dirty="0"/>
              <a:t>gfx803</a:t>
            </a:r>
          </a:p>
          <a:p>
            <a:pPr lvl="2"/>
            <a:r>
              <a:rPr lang="en-US" dirty="0"/>
              <a:t> --</a:t>
            </a:r>
            <a:r>
              <a:rPr lang="en-US" dirty="0" err="1"/>
              <a:t>dgpu</a:t>
            </a:r>
            <a:r>
              <a:rPr lang="en-US" dirty="0"/>
              <a:t> –</a:t>
            </a:r>
            <a:r>
              <a:rPr lang="en-US" dirty="0" err="1"/>
              <a:t>gfx</a:t>
            </a:r>
            <a:r>
              <a:rPr lang="en-US" dirty="0"/>
              <a:t>-version=gfx803 --singlegcd-64gfx10cu-dgpu</a:t>
            </a:r>
          </a:p>
          <a:p>
            <a:pPr lvl="2"/>
            <a:r>
              <a:rPr lang="en-US" dirty="0"/>
              <a:t>gem5 build: GCN3_X86</a:t>
            </a:r>
          </a:p>
          <a:p>
            <a:pPr lvl="1"/>
            <a:r>
              <a:rPr lang="en-US" dirty="0"/>
              <a:t>gfx900</a:t>
            </a:r>
          </a:p>
          <a:p>
            <a:pPr lvl="2"/>
            <a:r>
              <a:rPr lang="en-US" dirty="0"/>
              <a:t> --</a:t>
            </a:r>
            <a:r>
              <a:rPr lang="en-US" dirty="0" err="1"/>
              <a:t>dgpu</a:t>
            </a:r>
            <a:r>
              <a:rPr lang="en-US" dirty="0"/>
              <a:t> --</a:t>
            </a:r>
            <a:r>
              <a:rPr lang="en-US" dirty="0" err="1"/>
              <a:t>gfx</a:t>
            </a:r>
            <a:r>
              <a:rPr lang="en-US" dirty="0"/>
              <a:t>-version=gfx900 --singlegcd-64gfx10cu-dgpu</a:t>
            </a:r>
          </a:p>
          <a:p>
            <a:pPr lvl="2"/>
            <a:r>
              <a:rPr lang="en-US" dirty="0"/>
              <a:t>gem5 build: VEGA_X86</a:t>
            </a:r>
          </a:p>
          <a:p>
            <a:pPr lvl="1"/>
            <a:endParaRPr lang="en-US" dirty="0"/>
          </a:p>
          <a:p>
            <a:pPr marL="457200" indent="-457200">
              <a:buFont typeface="Arial" panose="020B0604020202020204" pitchFamily="34" charset="0"/>
              <a:buChar char="•"/>
            </a:pPr>
            <a:r>
              <a:rPr lang="en-US" dirty="0"/>
              <a:t>Main focus: Difference between APU and </a:t>
            </a:r>
            <a:r>
              <a:rPr lang="en-US" dirty="0" err="1"/>
              <a:t>dGPU</a:t>
            </a:r>
            <a:endParaRPr lang="en-US" dirty="0"/>
          </a:p>
        </p:txBody>
      </p:sp>
      <p:sp>
        <p:nvSpPr>
          <p:cNvPr id="4" name="Slide Number Placeholder 3">
            <a:extLst>
              <a:ext uri="{FF2B5EF4-FFF2-40B4-BE49-F238E27FC236}">
                <a16:creationId xmlns:a16="http://schemas.microsoft.com/office/drawing/2014/main" id="{6439DC26-AEDA-454B-BF8B-8306181D6F7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81</a:t>
            </a:fld>
            <a:endParaRPr lang="en-US" dirty="0"/>
          </a:p>
        </p:txBody>
      </p:sp>
    </p:spTree>
    <p:extLst>
      <p:ext uri="{BB962C8B-B14F-4D97-AF65-F5344CB8AC3E}">
        <p14:creationId xmlns:p14="http://schemas.microsoft.com/office/powerpoint/2010/main" val="33634327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35A35-050B-4A4C-B3E4-C33829767253}"/>
              </a:ext>
            </a:extLst>
          </p:cNvPr>
          <p:cNvSpPr>
            <a:spLocks noGrp="1"/>
          </p:cNvSpPr>
          <p:nvPr>
            <p:ph type="title"/>
          </p:nvPr>
        </p:nvSpPr>
        <p:spPr>
          <a:xfrm>
            <a:off x="609600" y="0"/>
            <a:ext cx="10971213" cy="1143000"/>
          </a:xfrm>
        </p:spPr>
        <p:txBody>
          <a:bodyPr/>
          <a:lstStyle/>
          <a:p>
            <a:r>
              <a:rPr lang="en-US" sz="4400" dirty="0">
                <a:solidFill>
                  <a:schemeClr val="tx1"/>
                </a:solidFill>
                <a:latin typeface="+mj-lt"/>
              </a:rPr>
              <a:t>Methodology</a:t>
            </a:r>
          </a:p>
        </p:txBody>
      </p:sp>
      <p:sp>
        <p:nvSpPr>
          <p:cNvPr id="3" name="Content Placeholder 2">
            <a:extLst>
              <a:ext uri="{FF2B5EF4-FFF2-40B4-BE49-F238E27FC236}">
                <a16:creationId xmlns:a16="http://schemas.microsoft.com/office/drawing/2014/main" id="{D1D62FD9-BC86-4064-8E99-4955E6085C22}"/>
              </a:ext>
            </a:extLst>
          </p:cNvPr>
          <p:cNvSpPr>
            <a:spLocks noGrp="1"/>
          </p:cNvSpPr>
          <p:nvPr>
            <p:ph sz="quarter" idx="10"/>
          </p:nvPr>
        </p:nvSpPr>
        <p:spPr/>
        <p:txBody>
          <a:bodyPr>
            <a:normAutofit fontScale="92500" lnSpcReduction="20000"/>
          </a:bodyPr>
          <a:lstStyle/>
          <a:p>
            <a:pPr marL="457200" indent="-457200">
              <a:buFont typeface="Arial" panose="020B0604020202020204" pitchFamily="34" charset="0"/>
              <a:buChar char="•"/>
            </a:pPr>
            <a:r>
              <a:rPr lang="en-US" dirty="0"/>
              <a:t>64 CUs modeled on Radeon Vega 64 architecture</a:t>
            </a:r>
          </a:p>
          <a:p>
            <a:pPr marL="914400" lvl="1" indent="-457200">
              <a:buFont typeface="Arial" panose="020B0604020202020204" pitchFamily="34" charset="0"/>
              <a:buChar char="•"/>
            </a:pPr>
            <a:r>
              <a:rPr lang="en-US" dirty="0"/>
              <a:t>2 SIMD units per CU</a:t>
            </a:r>
          </a:p>
          <a:p>
            <a:pPr marL="914400" lvl="1" indent="-457200">
              <a:buFont typeface="Arial" panose="020B0604020202020204" pitchFamily="34" charset="0"/>
              <a:buChar char="•"/>
            </a:pPr>
            <a:r>
              <a:rPr lang="en-US" dirty="0"/>
              <a:t>1600 MHz</a:t>
            </a:r>
          </a:p>
          <a:p>
            <a:pPr marL="914400" lvl="1"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ISAs</a:t>
            </a:r>
          </a:p>
          <a:p>
            <a:pPr marL="914400" lvl="1" indent="-457200">
              <a:buFont typeface="Arial" panose="020B0604020202020204" pitchFamily="34" charset="0"/>
              <a:buChar char="•"/>
            </a:pPr>
            <a:r>
              <a:rPr lang="en-US" dirty="0"/>
              <a:t>gfx801, gfx803: GCN3 ISA</a:t>
            </a:r>
          </a:p>
          <a:p>
            <a:pPr marL="914400" lvl="1" indent="-457200">
              <a:buFont typeface="Arial" panose="020B0604020202020204" pitchFamily="34" charset="0"/>
              <a:buChar char="•"/>
            </a:pPr>
            <a:r>
              <a:rPr lang="en-US" dirty="0"/>
              <a:t>gfx900: VEGA ISA</a:t>
            </a:r>
          </a:p>
          <a:p>
            <a:pPr marL="914400" lvl="1"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Compiler</a:t>
            </a:r>
          </a:p>
          <a:p>
            <a:pPr marL="914400" lvl="1" indent="-457200">
              <a:buFont typeface="Arial" panose="020B0604020202020204" pitchFamily="34" charset="0"/>
              <a:buChar char="•"/>
            </a:pPr>
            <a:r>
              <a:rPr lang="en-US" dirty="0"/>
              <a:t>HCC clang version 5.0.0 (based on HCC 1.0.17265-7d030799-fc6e298d87-ebbf2cb19e7)</a:t>
            </a:r>
          </a:p>
          <a:p>
            <a:pPr marL="914400" lvl="1" indent="-457200">
              <a:buFont typeface="Arial" panose="020B0604020202020204" pitchFamily="34" charset="0"/>
              <a:buChar char="•"/>
            </a:pPr>
            <a:r>
              <a:rPr lang="en-US" dirty="0" err="1"/>
              <a:t>ROCm</a:t>
            </a:r>
            <a:r>
              <a:rPr lang="en-US" dirty="0"/>
              <a:t> 1.6</a:t>
            </a:r>
          </a:p>
        </p:txBody>
      </p:sp>
      <p:sp>
        <p:nvSpPr>
          <p:cNvPr id="4" name="Slide Number Placeholder 3">
            <a:extLst>
              <a:ext uri="{FF2B5EF4-FFF2-40B4-BE49-F238E27FC236}">
                <a16:creationId xmlns:a16="http://schemas.microsoft.com/office/drawing/2014/main" id="{2AD39DB4-032D-460C-9234-20AB6023EF2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82</a:t>
            </a:fld>
            <a:endParaRPr lang="en-US" dirty="0"/>
          </a:p>
        </p:txBody>
      </p:sp>
    </p:spTree>
    <p:extLst>
      <p:ext uri="{BB962C8B-B14F-4D97-AF65-F5344CB8AC3E}">
        <p14:creationId xmlns:p14="http://schemas.microsoft.com/office/powerpoint/2010/main" val="337965150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D339D2-2455-4FD7-B05A-904E3AFB63A1}"/>
              </a:ext>
            </a:extLst>
          </p:cNvPr>
          <p:cNvSpPr>
            <a:spLocks noGrp="1"/>
          </p:cNvSpPr>
          <p:nvPr>
            <p:ph type="title"/>
          </p:nvPr>
        </p:nvSpPr>
        <p:spPr>
          <a:xfrm>
            <a:off x="266699" y="76200"/>
            <a:ext cx="11816959" cy="609601"/>
          </a:xfrm>
        </p:spPr>
        <p:txBody>
          <a:bodyPr/>
          <a:lstStyle/>
          <a:p>
            <a:pPr algn="ctr"/>
            <a:r>
              <a:rPr lang="en-US" sz="4400" dirty="0">
                <a:solidFill>
                  <a:schemeClr val="tx1"/>
                </a:solidFill>
                <a:latin typeface="+mj-lt"/>
              </a:rPr>
              <a:t>Instruction Mix</a:t>
            </a:r>
          </a:p>
        </p:txBody>
      </p:sp>
      <p:graphicFrame>
        <p:nvGraphicFramePr>
          <p:cNvPr id="9" name="Chart 8">
            <a:extLst>
              <a:ext uri="{FF2B5EF4-FFF2-40B4-BE49-F238E27FC236}">
                <a16:creationId xmlns:a16="http://schemas.microsoft.com/office/drawing/2014/main" id="{2B5DD780-EF83-4D07-BBBD-5E24241AAE78}"/>
              </a:ext>
            </a:extLst>
          </p:cNvPr>
          <p:cNvGraphicFramePr>
            <a:graphicFrameLocks/>
          </p:cNvGraphicFramePr>
          <p:nvPr/>
        </p:nvGraphicFramePr>
        <p:xfrm>
          <a:off x="5983849" y="685801"/>
          <a:ext cx="6099810" cy="54863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2B5DD780-EF83-4D07-BBBD-5E24241AAE78}"/>
              </a:ext>
            </a:extLst>
          </p:cNvPr>
          <p:cNvGraphicFramePr>
            <a:graphicFrameLocks/>
          </p:cNvGraphicFramePr>
          <p:nvPr/>
        </p:nvGraphicFramePr>
        <p:xfrm>
          <a:off x="61041" y="685800"/>
          <a:ext cx="5922808" cy="6172200"/>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3">
            <a:extLst>
              <a:ext uri="{FF2B5EF4-FFF2-40B4-BE49-F238E27FC236}">
                <a16:creationId xmlns:a16="http://schemas.microsoft.com/office/drawing/2014/main" id="{04753B16-3DAA-4910-985F-D5DB73C1179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83</a:t>
            </a:fld>
            <a:endParaRPr lang="en-US" dirty="0"/>
          </a:p>
        </p:txBody>
      </p:sp>
    </p:spTree>
    <p:extLst>
      <p:ext uri="{BB962C8B-B14F-4D97-AF65-F5344CB8AC3E}">
        <p14:creationId xmlns:p14="http://schemas.microsoft.com/office/powerpoint/2010/main" val="122062110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A349F463-0392-4F13-BB94-B965A34CB59E}"/>
              </a:ext>
            </a:extLst>
          </p:cNvPr>
          <p:cNvGraphicFramePr>
            <a:graphicFrameLocks/>
          </p:cNvGraphicFramePr>
          <p:nvPr/>
        </p:nvGraphicFramePr>
        <p:xfrm>
          <a:off x="266699" y="607510"/>
          <a:ext cx="11658599" cy="3328987"/>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6C364183-6AAE-4608-8E74-902F01751457}"/>
              </a:ext>
            </a:extLst>
          </p:cNvPr>
          <p:cNvSpPr>
            <a:spLocks noGrp="1"/>
          </p:cNvSpPr>
          <p:nvPr>
            <p:ph type="title"/>
          </p:nvPr>
        </p:nvSpPr>
        <p:spPr>
          <a:xfrm>
            <a:off x="610391" y="-138599"/>
            <a:ext cx="10971213" cy="1143000"/>
          </a:xfrm>
        </p:spPr>
        <p:txBody>
          <a:bodyPr>
            <a:normAutofit/>
          </a:bodyPr>
          <a:lstStyle/>
          <a:p>
            <a:r>
              <a:rPr lang="en-US" dirty="0">
                <a:solidFill>
                  <a:schemeClr val="tx1"/>
                </a:solidFill>
                <a:latin typeface="+mj-lt"/>
              </a:rPr>
              <a:t>Operands</a:t>
            </a:r>
          </a:p>
        </p:txBody>
      </p:sp>
      <p:graphicFrame>
        <p:nvGraphicFramePr>
          <p:cNvPr id="6" name="Chart 5">
            <a:extLst>
              <a:ext uri="{FF2B5EF4-FFF2-40B4-BE49-F238E27FC236}">
                <a16:creationId xmlns:a16="http://schemas.microsoft.com/office/drawing/2014/main" id="{79524B7C-6A89-4BC1-90BA-B3EF59E54D7C}"/>
              </a:ext>
            </a:extLst>
          </p:cNvPr>
          <p:cNvGraphicFramePr>
            <a:graphicFrameLocks/>
          </p:cNvGraphicFramePr>
          <p:nvPr/>
        </p:nvGraphicFramePr>
        <p:xfrm>
          <a:off x="266699" y="3697303"/>
          <a:ext cx="11658599" cy="2893996"/>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3">
            <a:extLst>
              <a:ext uri="{FF2B5EF4-FFF2-40B4-BE49-F238E27FC236}">
                <a16:creationId xmlns:a16="http://schemas.microsoft.com/office/drawing/2014/main" id="{9F930EF1-FFDF-42FC-BFD6-6FBF0C273D6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84</a:t>
            </a:fld>
            <a:endParaRPr lang="en-US" dirty="0"/>
          </a:p>
        </p:txBody>
      </p:sp>
    </p:spTree>
    <p:extLst>
      <p:ext uri="{BB962C8B-B14F-4D97-AF65-F5344CB8AC3E}">
        <p14:creationId xmlns:p14="http://schemas.microsoft.com/office/powerpoint/2010/main" val="59466506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36FC4-2D52-4859-8371-05103CD95E5B}"/>
              </a:ext>
            </a:extLst>
          </p:cNvPr>
          <p:cNvSpPr>
            <a:spLocks noGrp="1"/>
          </p:cNvSpPr>
          <p:nvPr>
            <p:ph type="title"/>
          </p:nvPr>
        </p:nvSpPr>
        <p:spPr>
          <a:xfrm>
            <a:off x="610393" y="-152400"/>
            <a:ext cx="10971213" cy="1143000"/>
          </a:xfrm>
        </p:spPr>
        <p:txBody>
          <a:bodyPr>
            <a:normAutofit/>
          </a:bodyPr>
          <a:lstStyle/>
          <a:p>
            <a:r>
              <a:rPr lang="en-US" dirty="0">
                <a:solidFill>
                  <a:schemeClr val="tx1"/>
                </a:solidFill>
              </a:rPr>
              <a:t>Operands</a:t>
            </a:r>
          </a:p>
        </p:txBody>
      </p:sp>
      <p:graphicFrame>
        <p:nvGraphicFramePr>
          <p:cNvPr id="4" name="Chart 3">
            <a:extLst>
              <a:ext uri="{FF2B5EF4-FFF2-40B4-BE49-F238E27FC236}">
                <a16:creationId xmlns:a16="http://schemas.microsoft.com/office/drawing/2014/main" id="{7C6F074E-A1C0-4BB3-828F-8D6A5F24395B}"/>
              </a:ext>
            </a:extLst>
          </p:cNvPr>
          <p:cNvGraphicFramePr>
            <a:graphicFrameLocks/>
          </p:cNvGraphicFramePr>
          <p:nvPr/>
        </p:nvGraphicFramePr>
        <p:xfrm>
          <a:off x="266700" y="3595759"/>
          <a:ext cx="11658600" cy="30407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BB6252D1-BB2D-4EF2-BF5A-9B456B8CD315}"/>
              </a:ext>
            </a:extLst>
          </p:cNvPr>
          <p:cNvGraphicFramePr>
            <a:graphicFrameLocks/>
          </p:cNvGraphicFramePr>
          <p:nvPr/>
        </p:nvGraphicFramePr>
        <p:xfrm>
          <a:off x="266700" y="769297"/>
          <a:ext cx="11658600" cy="3040703"/>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3">
            <a:extLst>
              <a:ext uri="{FF2B5EF4-FFF2-40B4-BE49-F238E27FC236}">
                <a16:creationId xmlns:a16="http://schemas.microsoft.com/office/drawing/2014/main" id="{7E778D67-4869-4A59-A36C-C0BA933CDBD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85</a:t>
            </a:fld>
            <a:endParaRPr lang="en-US" dirty="0"/>
          </a:p>
        </p:txBody>
      </p:sp>
    </p:spTree>
    <p:extLst>
      <p:ext uri="{BB962C8B-B14F-4D97-AF65-F5344CB8AC3E}">
        <p14:creationId xmlns:p14="http://schemas.microsoft.com/office/powerpoint/2010/main" val="26618252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30915192-C82B-40E8-AC51-AA13145892AC}"/>
              </a:ext>
            </a:extLst>
          </p:cNvPr>
          <p:cNvGraphicFramePr>
            <a:graphicFrameLocks/>
          </p:cNvGraphicFramePr>
          <p:nvPr/>
        </p:nvGraphicFramePr>
        <p:xfrm>
          <a:off x="266700" y="583163"/>
          <a:ext cx="11658600" cy="2999792"/>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C5345384-08AF-4C0D-B275-1D819D7014BB}"/>
              </a:ext>
            </a:extLst>
          </p:cNvPr>
          <p:cNvSpPr>
            <a:spLocks noGrp="1"/>
          </p:cNvSpPr>
          <p:nvPr>
            <p:ph type="title"/>
          </p:nvPr>
        </p:nvSpPr>
        <p:spPr>
          <a:xfrm>
            <a:off x="610393" y="-228600"/>
            <a:ext cx="10971213" cy="1143000"/>
          </a:xfrm>
        </p:spPr>
        <p:txBody>
          <a:bodyPr>
            <a:normAutofit/>
          </a:bodyPr>
          <a:lstStyle/>
          <a:p>
            <a:r>
              <a:rPr lang="en-US" dirty="0">
                <a:solidFill>
                  <a:schemeClr val="tx1"/>
                </a:solidFill>
              </a:rPr>
              <a:t>Operands</a:t>
            </a:r>
          </a:p>
        </p:txBody>
      </p:sp>
      <p:graphicFrame>
        <p:nvGraphicFramePr>
          <p:cNvPr id="5" name="Chart 4">
            <a:extLst>
              <a:ext uri="{FF2B5EF4-FFF2-40B4-BE49-F238E27FC236}">
                <a16:creationId xmlns:a16="http://schemas.microsoft.com/office/drawing/2014/main" id="{C1799EEB-90EE-4162-B791-703B485EE166}"/>
              </a:ext>
            </a:extLst>
          </p:cNvPr>
          <p:cNvGraphicFramePr>
            <a:graphicFrameLocks/>
          </p:cNvGraphicFramePr>
          <p:nvPr/>
        </p:nvGraphicFramePr>
        <p:xfrm>
          <a:off x="266700" y="3591507"/>
          <a:ext cx="11658600" cy="2999792"/>
        </p:xfrm>
        <a:graphic>
          <a:graphicData uri="http://schemas.openxmlformats.org/drawingml/2006/chart">
            <c:chart xmlns:c="http://schemas.openxmlformats.org/drawingml/2006/chart" xmlns:r="http://schemas.openxmlformats.org/officeDocument/2006/relationships" r:id="rId3"/>
          </a:graphicData>
        </a:graphic>
      </p:graphicFrame>
      <p:sp>
        <p:nvSpPr>
          <p:cNvPr id="6" name="Slide Number Placeholder 3">
            <a:extLst>
              <a:ext uri="{FF2B5EF4-FFF2-40B4-BE49-F238E27FC236}">
                <a16:creationId xmlns:a16="http://schemas.microsoft.com/office/drawing/2014/main" id="{3A26F50C-544C-4970-A426-A737C658249B}"/>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86</a:t>
            </a:fld>
            <a:endParaRPr lang="en-US" dirty="0"/>
          </a:p>
        </p:txBody>
      </p:sp>
    </p:spTree>
    <p:extLst>
      <p:ext uri="{BB962C8B-B14F-4D97-AF65-F5344CB8AC3E}">
        <p14:creationId xmlns:p14="http://schemas.microsoft.com/office/powerpoint/2010/main" val="364401197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8278D-D432-4E36-9A97-BA3AD6D4FB97}"/>
              </a:ext>
            </a:extLst>
          </p:cNvPr>
          <p:cNvSpPr>
            <a:spLocks noGrp="1"/>
          </p:cNvSpPr>
          <p:nvPr>
            <p:ph type="title"/>
          </p:nvPr>
        </p:nvSpPr>
        <p:spPr>
          <a:xfrm>
            <a:off x="610390" y="-120191"/>
            <a:ext cx="10971213" cy="1143000"/>
          </a:xfrm>
        </p:spPr>
        <p:txBody>
          <a:bodyPr>
            <a:normAutofit/>
          </a:bodyPr>
          <a:lstStyle/>
          <a:p>
            <a:r>
              <a:rPr lang="en-US" dirty="0">
                <a:solidFill>
                  <a:schemeClr val="tx1"/>
                </a:solidFill>
              </a:rPr>
              <a:t>Virtual Register Use</a:t>
            </a:r>
          </a:p>
        </p:txBody>
      </p:sp>
      <p:graphicFrame>
        <p:nvGraphicFramePr>
          <p:cNvPr id="4" name="Chart 3">
            <a:extLst>
              <a:ext uri="{FF2B5EF4-FFF2-40B4-BE49-F238E27FC236}">
                <a16:creationId xmlns:a16="http://schemas.microsoft.com/office/drawing/2014/main" id="{2D1AA449-2335-4D08-BBD1-FC5F4E92BE3D}"/>
              </a:ext>
            </a:extLst>
          </p:cNvPr>
          <p:cNvGraphicFramePr>
            <a:graphicFrameLocks/>
          </p:cNvGraphicFramePr>
          <p:nvPr/>
        </p:nvGraphicFramePr>
        <p:xfrm>
          <a:off x="266699" y="677732"/>
          <a:ext cx="5829300" cy="293587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6541C937-A92C-48EB-97A8-5DF3335BEAAE}"/>
              </a:ext>
            </a:extLst>
          </p:cNvPr>
          <p:cNvGraphicFramePr>
            <a:graphicFrameLocks/>
          </p:cNvGraphicFramePr>
          <p:nvPr/>
        </p:nvGraphicFramePr>
        <p:xfrm>
          <a:off x="6096000" y="677731"/>
          <a:ext cx="5829300" cy="293587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3B188D0D-61A3-4358-9AE2-0E06CC1C6D16}"/>
              </a:ext>
            </a:extLst>
          </p:cNvPr>
          <p:cNvGraphicFramePr>
            <a:graphicFrameLocks/>
          </p:cNvGraphicFramePr>
          <p:nvPr/>
        </p:nvGraphicFramePr>
        <p:xfrm>
          <a:off x="266698" y="3429000"/>
          <a:ext cx="5829299" cy="316229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a:extLst>
              <a:ext uri="{FF2B5EF4-FFF2-40B4-BE49-F238E27FC236}">
                <a16:creationId xmlns:a16="http://schemas.microsoft.com/office/drawing/2014/main" id="{7236C494-6E75-4742-81D6-F5827C2C1B68}"/>
              </a:ext>
            </a:extLst>
          </p:cNvPr>
          <p:cNvGraphicFramePr>
            <a:graphicFrameLocks/>
          </p:cNvGraphicFramePr>
          <p:nvPr/>
        </p:nvGraphicFramePr>
        <p:xfrm>
          <a:off x="6095997" y="3429000"/>
          <a:ext cx="5829303" cy="3162299"/>
        </p:xfrm>
        <a:graphic>
          <a:graphicData uri="http://schemas.openxmlformats.org/drawingml/2006/chart">
            <c:chart xmlns:c="http://schemas.openxmlformats.org/drawingml/2006/chart" xmlns:r="http://schemas.openxmlformats.org/officeDocument/2006/relationships" r:id="rId6"/>
          </a:graphicData>
        </a:graphic>
      </p:graphicFrame>
      <p:sp>
        <p:nvSpPr>
          <p:cNvPr id="8" name="Slide Number Placeholder 3">
            <a:extLst>
              <a:ext uri="{FF2B5EF4-FFF2-40B4-BE49-F238E27FC236}">
                <a16:creationId xmlns:a16="http://schemas.microsoft.com/office/drawing/2014/main" id="{5F2009CE-B189-4562-8139-2DCB3FF9729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87</a:t>
            </a:fld>
            <a:endParaRPr lang="en-US" dirty="0"/>
          </a:p>
        </p:txBody>
      </p:sp>
    </p:spTree>
    <p:extLst>
      <p:ext uri="{BB962C8B-B14F-4D97-AF65-F5344CB8AC3E}">
        <p14:creationId xmlns:p14="http://schemas.microsoft.com/office/powerpoint/2010/main" val="180505302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F20F3-B489-4C0C-AA79-2E961391A87E}"/>
              </a:ext>
            </a:extLst>
          </p:cNvPr>
          <p:cNvSpPr>
            <a:spLocks noGrp="1"/>
          </p:cNvSpPr>
          <p:nvPr>
            <p:ph type="title"/>
          </p:nvPr>
        </p:nvSpPr>
        <p:spPr>
          <a:xfrm>
            <a:off x="610393" y="-152400"/>
            <a:ext cx="10971213" cy="1143000"/>
          </a:xfrm>
        </p:spPr>
        <p:txBody>
          <a:bodyPr>
            <a:normAutofit/>
          </a:bodyPr>
          <a:lstStyle/>
          <a:p>
            <a:r>
              <a:rPr lang="en-US" dirty="0">
                <a:solidFill>
                  <a:schemeClr val="tx1"/>
                </a:solidFill>
              </a:rPr>
              <a:t>Virtual Register Use II</a:t>
            </a:r>
          </a:p>
        </p:txBody>
      </p:sp>
      <p:graphicFrame>
        <p:nvGraphicFramePr>
          <p:cNvPr id="4" name="Chart 3">
            <a:extLst>
              <a:ext uri="{FF2B5EF4-FFF2-40B4-BE49-F238E27FC236}">
                <a16:creationId xmlns:a16="http://schemas.microsoft.com/office/drawing/2014/main" id="{4C533FA3-FFEA-4CF5-8575-0FEC7EB920BB}"/>
              </a:ext>
            </a:extLst>
          </p:cNvPr>
          <p:cNvGraphicFramePr>
            <a:graphicFrameLocks/>
          </p:cNvGraphicFramePr>
          <p:nvPr/>
        </p:nvGraphicFramePr>
        <p:xfrm>
          <a:off x="266700" y="677733"/>
          <a:ext cx="5829298" cy="29705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5BF433E4-DDC6-471C-AB0E-300350963416}"/>
              </a:ext>
            </a:extLst>
          </p:cNvPr>
          <p:cNvGraphicFramePr>
            <a:graphicFrameLocks/>
          </p:cNvGraphicFramePr>
          <p:nvPr/>
        </p:nvGraphicFramePr>
        <p:xfrm>
          <a:off x="6096000" y="677732"/>
          <a:ext cx="5829302" cy="296587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F9E3EB1D-417D-4814-9D3C-8B913CA88A49}"/>
              </a:ext>
            </a:extLst>
          </p:cNvPr>
          <p:cNvGraphicFramePr>
            <a:graphicFrameLocks/>
          </p:cNvGraphicFramePr>
          <p:nvPr/>
        </p:nvGraphicFramePr>
        <p:xfrm>
          <a:off x="266699" y="3648269"/>
          <a:ext cx="5829297" cy="294769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a:extLst>
              <a:ext uri="{FF2B5EF4-FFF2-40B4-BE49-F238E27FC236}">
                <a16:creationId xmlns:a16="http://schemas.microsoft.com/office/drawing/2014/main" id="{47F1818C-6A4B-43E4-A11B-CCA675E2A5E3}"/>
              </a:ext>
            </a:extLst>
          </p:cNvPr>
          <p:cNvGraphicFramePr>
            <a:graphicFrameLocks/>
          </p:cNvGraphicFramePr>
          <p:nvPr/>
        </p:nvGraphicFramePr>
        <p:xfrm>
          <a:off x="6095996" y="3620763"/>
          <a:ext cx="5829304" cy="2970536"/>
        </p:xfrm>
        <a:graphic>
          <a:graphicData uri="http://schemas.openxmlformats.org/drawingml/2006/chart">
            <c:chart xmlns:c="http://schemas.openxmlformats.org/drawingml/2006/chart" xmlns:r="http://schemas.openxmlformats.org/officeDocument/2006/relationships" r:id="rId6"/>
          </a:graphicData>
        </a:graphic>
      </p:graphicFrame>
      <p:sp>
        <p:nvSpPr>
          <p:cNvPr id="9" name="Slide Number Placeholder 3">
            <a:extLst>
              <a:ext uri="{FF2B5EF4-FFF2-40B4-BE49-F238E27FC236}">
                <a16:creationId xmlns:a16="http://schemas.microsoft.com/office/drawing/2014/main" id="{93E8AD68-D148-4981-8EC3-2A865804D9E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88</a:t>
            </a:fld>
            <a:endParaRPr lang="en-US" dirty="0"/>
          </a:p>
        </p:txBody>
      </p:sp>
    </p:spTree>
    <p:extLst>
      <p:ext uri="{BB962C8B-B14F-4D97-AF65-F5344CB8AC3E}">
        <p14:creationId xmlns:p14="http://schemas.microsoft.com/office/powerpoint/2010/main" val="410294295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0C272-E47F-4BD2-B6B3-A00695345C16}"/>
              </a:ext>
            </a:extLst>
          </p:cNvPr>
          <p:cNvSpPr>
            <a:spLocks noGrp="1"/>
          </p:cNvSpPr>
          <p:nvPr>
            <p:ph type="title"/>
          </p:nvPr>
        </p:nvSpPr>
        <p:spPr>
          <a:xfrm>
            <a:off x="610391" y="-109633"/>
            <a:ext cx="10971213" cy="1143000"/>
          </a:xfrm>
        </p:spPr>
        <p:txBody>
          <a:bodyPr>
            <a:normAutofit/>
          </a:bodyPr>
          <a:lstStyle/>
          <a:p>
            <a:r>
              <a:rPr lang="en-US" dirty="0">
                <a:solidFill>
                  <a:schemeClr val="tx1"/>
                </a:solidFill>
              </a:rPr>
              <a:t>Register Liveness</a:t>
            </a:r>
          </a:p>
        </p:txBody>
      </p:sp>
      <p:sp>
        <p:nvSpPr>
          <p:cNvPr id="3" name="Text Placeholder 2">
            <a:extLst>
              <a:ext uri="{FF2B5EF4-FFF2-40B4-BE49-F238E27FC236}">
                <a16:creationId xmlns:a16="http://schemas.microsoft.com/office/drawing/2014/main" id="{4CD80E86-D65B-4C30-9C84-B168D1A192A7}"/>
              </a:ext>
            </a:extLst>
          </p:cNvPr>
          <p:cNvSpPr>
            <a:spLocks noGrp="1"/>
          </p:cNvSpPr>
          <p:nvPr>
            <p:ph type="body" sz="quarter" idx="12"/>
          </p:nvPr>
        </p:nvSpPr>
        <p:spPr/>
        <p:txBody>
          <a:bodyPr>
            <a:normAutofit fontScale="70000" lnSpcReduction="20000"/>
          </a:bodyPr>
          <a:lstStyle/>
          <a:p>
            <a:r>
              <a:rPr lang="en-US" dirty="0"/>
              <a:t>% of X instructions between writes to same register (tail not shown)</a:t>
            </a:r>
          </a:p>
        </p:txBody>
      </p:sp>
      <p:graphicFrame>
        <p:nvGraphicFramePr>
          <p:cNvPr id="4" name="Chart 3">
            <a:extLst>
              <a:ext uri="{FF2B5EF4-FFF2-40B4-BE49-F238E27FC236}">
                <a16:creationId xmlns:a16="http://schemas.microsoft.com/office/drawing/2014/main" id="{5BC94067-1E88-48F9-9483-35229B92017F}"/>
              </a:ext>
            </a:extLst>
          </p:cNvPr>
          <p:cNvGraphicFramePr>
            <a:graphicFrameLocks/>
          </p:cNvGraphicFramePr>
          <p:nvPr/>
        </p:nvGraphicFramePr>
        <p:xfrm>
          <a:off x="266700" y="1066801"/>
          <a:ext cx="5829300" cy="27494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805F9CFB-386B-4FBC-9068-B191C0D3BA54}"/>
              </a:ext>
            </a:extLst>
          </p:cNvPr>
          <p:cNvGraphicFramePr>
            <a:graphicFrameLocks/>
          </p:cNvGraphicFramePr>
          <p:nvPr/>
        </p:nvGraphicFramePr>
        <p:xfrm>
          <a:off x="6096000" y="1073021"/>
          <a:ext cx="58293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70A7799C-CC16-4D05-8714-CDB46D72EEE7}"/>
              </a:ext>
            </a:extLst>
          </p:cNvPr>
          <p:cNvGraphicFramePr>
            <a:graphicFrameLocks/>
          </p:cNvGraphicFramePr>
          <p:nvPr/>
        </p:nvGraphicFramePr>
        <p:xfrm>
          <a:off x="266699" y="3816221"/>
          <a:ext cx="5829299" cy="277507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id="{63A9429C-FB03-4FB7-ACB7-946CCB5C3B60}"/>
              </a:ext>
            </a:extLst>
          </p:cNvPr>
          <p:cNvGraphicFramePr>
            <a:graphicFrameLocks/>
          </p:cNvGraphicFramePr>
          <p:nvPr/>
        </p:nvGraphicFramePr>
        <p:xfrm>
          <a:off x="6095998" y="3849655"/>
          <a:ext cx="5829302" cy="2749420"/>
        </p:xfrm>
        <a:graphic>
          <a:graphicData uri="http://schemas.openxmlformats.org/drawingml/2006/chart">
            <c:chart xmlns:c="http://schemas.openxmlformats.org/drawingml/2006/chart" xmlns:r="http://schemas.openxmlformats.org/officeDocument/2006/relationships" r:id="rId5"/>
          </a:graphicData>
        </a:graphic>
      </p:graphicFrame>
      <p:sp>
        <p:nvSpPr>
          <p:cNvPr id="10" name="Slide Number Placeholder 3">
            <a:extLst>
              <a:ext uri="{FF2B5EF4-FFF2-40B4-BE49-F238E27FC236}">
                <a16:creationId xmlns:a16="http://schemas.microsoft.com/office/drawing/2014/main" id="{B252FADD-2B92-48E0-9B3F-50A8001E9EA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89</a:t>
            </a:fld>
            <a:endParaRPr lang="en-US" dirty="0"/>
          </a:p>
        </p:txBody>
      </p:sp>
    </p:spTree>
    <p:extLst>
      <p:ext uri="{BB962C8B-B14F-4D97-AF65-F5344CB8AC3E}">
        <p14:creationId xmlns:p14="http://schemas.microsoft.com/office/powerpoint/2010/main" val="1422722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CBFC6-BF54-4CD7-8664-5C1C07A49C30}"/>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CDBD07DD-CDE6-443E-9099-427E18014126}"/>
              </a:ext>
            </a:extLst>
          </p:cNvPr>
          <p:cNvSpPr>
            <a:spLocks noGrp="1"/>
          </p:cNvSpPr>
          <p:nvPr>
            <p:ph idx="1"/>
          </p:nvPr>
        </p:nvSpPr>
        <p:spPr/>
        <p:txBody>
          <a:bodyPr/>
          <a:lstStyle/>
          <a:p>
            <a:pPr marL="457200" indent="-457200">
              <a:buFont typeface="Arial" panose="020B0604020202020204" pitchFamily="34" charset="0"/>
              <a:buChar char="•"/>
            </a:pPr>
            <a:r>
              <a:rPr lang="en-US" dirty="0">
                <a:solidFill>
                  <a:schemeClr val="bg1">
                    <a:lumMod val="65000"/>
                  </a:schemeClr>
                </a:solidFill>
              </a:rPr>
              <a:t>Motivation</a:t>
            </a:r>
          </a:p>
          <a:p>
            <a:pPr marL="457200" indent="-457200">
              <a:buFont typeface="Arial" panose="020B0604020202020204" pitchFamily="34" charset="0"/>
              <a:buChar char="•"/>
            </a:pPr>
            <a:r>
              <a:rPr lang="en-US" b="1" dirty="0">
                <a:solidFill>
                  <a:srgbClr val="D67F00"/>
                </a:solidFill>
              </a:rPr>
              <a:t>Background</a:t>
            </a:r>
          </a:p>
          <a:p>
            <a:pPr marL="457200" indent="-457200">
              <a:buFont typeface="Arial" panose="020B0604020202020204" pitchFamily="34" charset="0"/>
              <a:buChar char="•"/>
            </a:pPr>
            <a:r>
              <a:rPr lang="en-US" dirty="0"/>
              <a:t>Improvements</a:t>
            </a:r>
          </a:p>
          <a:p>
            <a:pPr marL="457200" indent="-457200">
              <a:buFont typeface="Arial" panose="020B0604020202020204" pitchFamily="34" charset="0"/>
              <a:buChar char="•"/>
            </a:pPr>
            <a:r>
              <a:rPr lang="en-US" dirty="0"/>
              <a:t>Ongoing Work &amp; Conclusions</a:t>
            </a:r>
          </a:p>
          <a:p>
            <a:pPr marL="457200" indent="-457200">
              <a:buFont typeface="Arial" panose="020B0604020202020204" pitchFamily="34" charset="0"/>
              <a:buChar char="•"/>
            </a:pPr>
            <a:endParaRPr lang="en-US" dirty="0"/>
          </a:p>
        </p:txBody>
      </p:sp>
      <p:sp>
        <p:nvSpPr>
          <p:cNvPr id="4" name="Slide Number Placeholder 29">
            <a:extLst>
              <a:ext uri="{FF2B5EF4-FFF2-40B4-BE49-F238E27FC236}">
                <a16:creationId xmlns:a16="http://schemas.microsoft.com/office/drawing/2014/main" id="{B1E27088-583E-4A76-A317-24B4B04E4B5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034693-E9B7-4F5E-A7BF-89CF8603FB98}" type="slidenum">
              <a:rPr lang="en-US" smtClean="0"/>
              <a:pPr/>
              <a:t>9</a:t>
            </a:fld>
            <a:endParaRPr lang="en-US" dirty="0"/>
          </a:p>
        </p:txBody>
      </p:sp>
    </p:spTree>
    <p:extLst>
      <p:ext uri="{BB962C8B-B14F-4D97-AF65-F5344CB8AC3E}">
        <p14:creationId xmlns:p14="http://schemas.microsoft.com/office/powerpoint/2010/main" val="2412950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0C272-E47F-4BD2-B6B3-A00695345C16}"/>
              </a:ext>
            </a:extLst>
          </p:cNvPr>
          <p:cNvSpPr>
            <a:spLocks noGrp="1"/>
          </p:cNvSpPr>
          <p:nvPr>
            <p:ph type="title"/>
          </p:nvPr>
        </p:nvSpPr>
        <p:spPr>
          <a:xfrm>
            <a:off x="610391" y="-80865"/>
            <a:ext cx="10971213" cy="1143000"/>
          </a:xfrm>
        </p:spPr>
        <p:txBody>
          <a:bodyPr>
            <a:normAutofit/>
          </a:bodyPr>
          <a:lstStyle/>
          <a:p>
            <a:r>
              <a:rPr lang="en-US" dirty="0">
                <a:solidFill>
                  <a:schemeClr val="tx1"/>
                </a:solidFill>
              </a:rPr>
              <a:t>Register Liveness</a:t>
            </a:r>
          </a:p>
        </p:txBody>
      </p:sp>
      <p:sp>
        <p:nvSpPr>
          <p:cNvPr id="3" name="Text Placeholder 2">
            <a:extLst>
              <a:ext uri="{FF2B5EF4-FFF2-40B4-BE49-F238E27FC236}">
                <a16:creationId xmlns:a16="http://schemas.microsoft.com/office/drawing/2014/main" id="{4CD80E86-D65B-4C30-9C84-B168D1A192A7}"/>
              </a:ext>
            </a:extLst>
          </p:cNvPr>
          <p:cNvSpPr>
            <a:spLocks noGrp="1"/>
          </p:cNvSpPr>
          <p:nvPr>
            <p:ph type="body" sz="quarter" idx="12"/>
          </p:nvPr>
        </p:nvSpPr>
        <p:spPr/>
        <p:txBody>
          <a:bodyPr>
            <a:normAutofit fontScale="70000" lnSpcReduction="20000"/>
          </a:bodyPr>
          <a:lstStyle/>
          <a:p>
            <a:r>
              <a:rPr lang="en-US" dirty="0"/>
              <a:t>% of X instructions between writes to same register (tail not shown)</a:t>
            </a:r>
          </a:p>
        </p:txBody>
      </p:sp>
      <p:graphicFrame>
        <p:nvGraphicFramePr>
          <p:cNvPr id="11" name="Chart 10">
            <a:extLst>
              <a:ext uri="{FF2B5EF4-FFF2-40B4-BE49-F238E27FC236}">
                <a16:creationId xmlns:a16="http://schemas.microsoft.com/office/drawing/2014/main" id="{1C7764C4-4E31-4156-9DB4-18B296384F80}"/>
              </a:ext>
            </a:extLst>
          </p:cNvPr>
          <p:cNvGraphicFramePr>
            <a:graphicFrameLocks/>
          </p:cNvGraphicFramePr>
          <p:nvPr/>
        </p:nvGraphicFramePr>
        <p:xfrm>
          <a:off x="266700" y="1066800"/>
          <a:ext cx="58293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2B018999-5D9A-4EE8-8D82-93F084479C70}"/>
              </a:ext>
            </a:extLst>
          </p:cNvPr>
          <p:cNvGraphicFramePr>
            <a:graphicFrameLocks/>
          </p:cNvGraphicFramePr>
          <p:nvPr/>
        </p:nvGraphicFramePr>
        <p:xfrm>
          <a:off x="6096000" y="1066800"/>
          <a:ext cx="58293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a:extLst>
              <a:ext uri="{FF2B5EF4-FFF2-40B4-BE49-F238E27FC236}">
                <a16:creationId xmlns:a16="http://schemas.microsoft.com/office/drawing/2014/main" id="{31AD1B8B-082F-4B3F-AFC8-E9EA9E4F90AF}"/>
              </a:ext>
            </a:extLst>
          </p:cNvPr>
          <p:cNvGraphicFramePr>
            <a:graphicFrameLocks/>
          </p:cNvGraphicFramePr>
          <p:nvPr/>
        </p:nvGraphicFramePr>
        <p:xfrm>
          <a:off x="266699" y="3810000"/>
          <a:ext cx="5829299"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Chart 15">
            <a:extLst>
              <a:ext uri="{FF2B5EF4-FFF2-40B4-BE49-F238E27FC236}">
                <a16:creationId xmlns:a16="http://schemas.microsoft.com/office/drawing/2014/main" id="{66379A6A-4283-400A-A4B6-87DE3579DC0C}"/>
              </a:ext>
            </a:extLst>
          </p:cNvPr>
          <p:cNvGraphicFramePr>
            <a:graphicFrameLocks/>
          </p:cNvGraphicFramePr>
          <p:nvPr/>
        </p:nvGraphicFramePr>
        <p:xfrm>
          <a:off x="6095998" y="3814665"/>
          <a:ext cx="58293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8" name="Slide Number Placeholder 3">
            <a:extLst>
              <a:ext uri="{FF2B5EF4-FFF2-40B4-BE49-F238E27FC236}">
                <a16:creationId xmlns:a16="http://schemas.microsoft.com/office/drawing/2014/main" id="{B4BFA5A7-490D-4C42-A160-1376506DC0F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90</a:t>
            </a:fld>
            <a:endParaRPr lang="en-US" dirty="0"/>
          </a:p>
        </p:txBody>
      </p:sp>
    </p:spTree>
    <p:extLst>
      <p:ext uri="{BB962C8B-B14F-4D97-AF65-F5344CB8AC3E}">
        <p14:creationId xmlns:p14="http://schemas.microsoft.com/office/powerpoint/2010/main" val="20707750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F8DA4-F40D-4D1D-AF71-32AA858A9A3B}"/>
              </a:ext>
            </a:extLst>
          </p:cNvPr>
          <p:cNvSpPr>
            <a:spLocks noGrp="1"/>
          </p:cNvSpPr>
          <p:nvPr>
            <p:ph type="title"/>
          </p:nvPr>
        </p:nvSpPr>
        <p:spPr>
          <a:xfrm>
            <a:off x="623093" y="-76200"/>
            <a:ext cx="10971213" cy="1143000"/>
          </a:xfrm>
        </p:spPr>
        <p:txBody>
          <a:bodyPr>
            <a:normAutofit/>
          </a:bodyPr>
          <a:lstStyle/>
          <a:p>
            <a:r>
              <a:rPr lang="en-US" dirty="0">
                <a:solidFill>
                  <a:schemeClr val="tx1"/>
                </a:solidFill>
              </a:rPr>
              <a:t>Register Liveness</a:t>
            </a:r>
          </a:p>
        </p:txBody>
      </p:sp>
      <p:sp>
        <p:nvSpPr>
          <p:cNvPr id="3" name="Text Placeholder 2">
            <a:extLst>
              <a:ext uri="{FF2B5EF4-FFF2-40B4-BE49-F238E27FC236}">
                <a16:creationId xmlns:a16="http://schemas.microsoft.com/office/drawing/2014/main" id="{A252C0F3-73CA-43EA-AB4F-2D9E407479BB}"/>
              </a:ext>
            </a:extLst>
          </p:cNvPr>
          <p:cNvSpPr>
            <a:spLocks noGrp="1"/>
          </p:cNvSpPr>
          <p:nvPr>
            <p:ph type="body" sz="quarter" idx="12"/>
          </p:nvPr>
        </p:nvSpPr>
        <p:spPr/>
        <p:txBody>
          <a:bodyPr>
            <a:normAutofit fontScale="70000" lnSpcReduction="20000"/>
          </a:bodyPr>
          <a:lstStyle/>
          <a:p>
            <a:r>
              <a:rPr lang="en-US" dirty="0"/>
              <a:t>% X instructions between reads to same register (tail not shown)</a:t>
            </a:r>
          </a:p>
        </p:txBody>
      </p:sp>
      <p:graphicFrame>
        <p:nvGraphicFramePr>
          <p:cNvPr id="4" name="Chart 3">
            <a:extLst>
              <a:ext uri="{FF2B5EF4-FFF2-40B4-BE49-F238E27FC236}">
                <a16:creationId xmlns:a16="http://schemas.microsoft.com/office/drawing/2014/main" id="{0B262BAE-E551-4967-BC9B-71A036CC8030}"/>
              </a:ext>
            </a:extLst>
          </p:cNvPr>
          <p:cNvGraphicFramePr>
            <a:graphicFrameLocks/>
          </p:cNvGraphicFramePr>
          <p:nvPr/>
        </p:nvGraphicFramePr>
        <p:xfrm>
          <a:off x="266700" y="1066800"/>
          <a:ext cx="58293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1C57DADC-C73B-4209-9CEF-6CD6264891DA}"/>
              </a:ext>
            </a:extLst>
          </p:cNvPr>
          <p:cNvGraphicFramePr>
            <a:graphicFrameLocks/>
          </p:cNvGraphicFramePr>
          <p:nvPr/>
        </p:nvGraphicFramePr>
        <p:xfrm>
          <a:off x="6096000" y="1066800"/>
          <a:ext cx="58293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5AB9D4B4-2871-4FDD-93D3-A5E0885798E6}"/>
              </a:ext>
            </a:extLst>
          </p:cNvPr>
          <p:cNvGraphicFramePr>
            <a:graphicFrameLocks/>
          </p:cNvGraphicFramePr>
          <p:nvPr/>
        </p:nvGraphicFramePr>
        <p:xfrm>
          <a:off x="266699" y="3810000"/>
          <a:ext cx="5829299"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id="{CB844362-8D4E-4068-ABBE-C3C85601AE56}"/>
              </a:ext>
            </a:extLst>
          </p:cNvPr>
          <p:cNvGraphicFramePr>
            <a:graphicFrameLocks/>
          </p:cNvGraphicFramePr>
          <p:nvPr/>
        </p:nvGraphicFramePr>
        <p:xfrm>
          <a:off x="6095998" y="3810000"/>
          <a:ext cx="58293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9" name="Slide Number Placeholder 3">
            <a:extLst>
              <a:ext uri="{FF2B5EF4-FFF2-40B4-BE49-F238E27FC236}">
                <a16:creationId xmlns:a16="http://schemas.microsoft.com/office/drawing/2014/main" id="{F88C0798-0DA5-4A3E-91D5-325A07252D5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91</a:t>
            </a:fld>
            <a:endParaRPr lang="en-US" dirty="0"/>
          </a:p>
        </p:txBody>
      </p:sp>
    </p:spTree>
    <p:extLst>
      <p:ext uri="{BB962C8B-B14F-4D97-AF65-F5344CB8AC3E}">
        <p14:creationId xmlns:p14="http://schemas.microsoft.com/office/powerpoint/2010/main" val="67796851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F8DA4-F40D-4D1D-AF71-32AA858A9A3B}"/>
              </a:ext>
            </a:extLst>
          </p:cNvPr>
          <p:cNvSpPr>
            <a:spLocks noGrp="1"/>
          </p:cNvSpPr>
          <p:nvPr>
            <p:ph type="title"/>
          </p:nvPr>
        </p:nvSpPr>
        <p:spPr>
          <a:xfrm>
            <a:off x="610393" y="-76200"/>
            <a:ext cx="10971213" cy="1143000"/>
          </a:xfrm>
        </p:spPr>
        <p:txBody>
          <a:bodyPr>
            <a:normAutofit/>
          </a:bodyPr>
          <a:lstStyle/>
          <a:p>
            <a:r>
              <a:rPr lang="en-US" dirty="0">
                <a:solidFill>
                  <a:schemeClr val="tx1"/>
                </a:solidFill>
              </a:rPr>
              <a:t>Register Liveness</a:t>
            </a:r>
          </a:p>
        </p:txBody>
      </p:sp>
      <p:sp>
        <p:nvSpPr>
          <p:cNvPr id="3" name="Text Placeholder 2">
            <a:extLst>
              <a:ext uri="{FF2B5EF4-FFF2-40B4-BE49-F238E27FC236}">
                <a16:creationId xmlns:a16="http://schemas.microsoft.com/office/drawing/2014/main" id="{A252C0F3-73CA-43EA-AB4F-2D9E407479BB}"/>
              </a:ext>
            </a:extLst>
          </p:cNvPr>
          <p:cNvSpPr>
            <a:spLocks noGrp="1"/>
          </p:cNvSpPr>
          <p:nvPr>
            <p:ph type="body" sz="quarter" idx="12"/>
          </p:nvPr>
        </p:nvSpPr>
        <p:spPr/>
        <p:txBody>
          <a:bodyPr>
            <a:normAutofit fontScale="70000" lnSpcReduction="20000"/>
          </a:bodyPr>
          <a:lstStyle/>
          <a:p>
            <a:r>
              <a:rPr lang="en-US" dirty="0"/>
              <a:t>% X instructions between reads to same register (tail not shown)</a:t>
            </a:r>
          </a:p>
        </p:txBody>
      </p:sp>
      <p:graphicFrame>
        <p:nvGraphicFramePr>
          <p:cNvPr id="10" name="Chart 9">
            <a:extLst>
              <a:ext uri="{FF2B5EF4-FFF2-40B4-BE49-F238E27FC236}">
                <a16:creationId xmlns:a16="http://schemas.microsoft.com/office/drawing/2014/main" id="{A383ED4E-7249-4851-8206-68EDCDFC5B4D}"/>
              </a:ext>
            </a:extLst>
          </p:cNvPr>
          <p:cNvGraphicFramePr>
            <a:graphicFrameLocks/>
          </p:cNvGraphicFramePr>
          <p:nvPr/>
        </p:nvGraphicFramePr>
        <p:xfrm>
          <a:off x="266700" y="1066800"/>
          <a:ext cx="58293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3E6BEB3A-B509-4EB7-8AB8-22717A2A90BD}"/>
              </a:ext>
            </a:extLst>
          </p:cNvPr>
          <p:cNvGraphicFramePr>
            <a:graphicFrameLocks/>
          </p:cNvGraphicFramePr>
          <p:nvPr/>
        </p:nvGraphicFramePr>
        <p:xfrm>
          <a:off x="6096000" y="1066800"/>
          <a:ext cx="58293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7277CE86-FB8E-4563-B39F-0610E672FE72}"/>
              </a:ext>
            </a:extLst>
          </p:cNvPr>
          <p:cNvGraphicFramePr>
            <a:graphicFrameLocks/>
          </p:cNvGraphicFramePr>
          <p:nvPr/>
        </p:nvGraphicFramePr>
        <p:xfrm>
          <a:off x="266700" y="3810000"/>
          <a:ext cx="58293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Chart 15">
            <a:extLst>
              <a:ext uri="{FF2B5EF4-FFF2-40B4-BE49-F238E27FC236}">
                <a16:creationId xmlns:a16="http://schemas.microsoft.com/office/drawing/2014/main" id="{B1D25660-E79A-4B5D-B2C7-8473A29AA9F0}"/>
              </a:ext>
            </a:extLst>
          </p:cNvPr>
          <p:cNvGraphicFramePr>
            <a:graphicFrameLocks/>
          </p:cNvGraphicFramePr>
          <p:nvPr/>
        </p:nvGraphicFramePr>
        <p:xfrm>
          <a:off x="6096000" y="3810000"/>
          <a:ext cx="58293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8" name="Slide Number Placeholder 3">
            <a:extLst>
              <a:ext uri="{FF2B5EF4-FFF2-40B4-BE49-F238E27FC236}">
                <a16:creationId xmlns:a16="http://schemas.microsoft.com/office/drawing/2014/main" id="{BEF7A640-0A6E-4CA5-88E8-3B31B4DC441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92</a:t>
            </a:fld>
            <a:endParaRPr lang="en-US" dirty="0"/>
          </a:p>
        </p:txBody>
      </p:sp>
    </p:spTree>
    <p:extLst>
      <p:ext uri="{BB962C8B-B14F-4D97-AF65-F5344CB8AC3E}">
        <p14:creationId xmlns:p14="http://schemas.microsoft.com/office/powerpoint/2010/main" val="90650213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B5D51-7292-4C6E-9B3D-E10CBE852BEB}"/>
              </a:ext>
            </a:extLst>
          </p:cNvPr>
          <p:cNvSpPr>
            <a:spLocks noGrp="1"/>
          </p:cNvSpPr>
          <p:nvPr>
            <p:ph type="title"/>
          </p:nvPr>
        </p:nvSpPr>
        <p:spPr>
          <a:xfrm>
            <a:off x="610390" y="-152400"/>
            <a:ext cx="10971213" cy="1143000"/>
          </a:xfrm>
        </p:spPr>
        <p:txBody>
          <a:bodyPr>
            <a:normAutofit/>
          </a:bodyPr>
          <a:lstStyle/>
          <a:p>
            <a:r>
              <a:rPr lang="en-US" dirty="0">
                <a:solidFill>
                  <a:schemeClr val="tx1"/>
                </a:solidFill>
              </a:rPr>
              <a:t>Register Liveness</a:t>
            </a:r>
          </a:p>
        </p:txBody>
      </p:sp>
      <p:graphicFrame>
        <p:nvGraphicFramePr>
          <p:cNvPr id="7" name="Chart 6">
            <a:extLst>
              <a:ext uri="{FF2B5EF4-FFF2-40B4-BE49-F238E27FC236}">
                <a16:creationId xmlns:a16="http://schemas.microsoft.com/office/drawing/2014/main" id="{81514233-1451-41A0-B27A-4F9504BD3C17}"/>
              </a:ext>
            </a:extLst>
          </p:cNvPr>
          <p:cNvGraphicFramePr>
            <a:graphicFrameLocks/>
          </p:cNvGraphicFramePr>
          <p:nvPr/>
        </p:nvGraphicFramePr>
        <p:xfrm>
          <a:off x="266699" y="685800"/>
          <a:ext cx="11658599"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CFFFA74F-5334-45AD-8B99-92739A1DC598}"/>
              </a:ext>
            </a:extLst>
          </p:cNvPr>
          <p:cNvGraphicFramePr>
            <a:graphicFrameLocks/>
          </p:cNvGraphicFramePr>
          <p:nvPr/>
        </p:nvGraphicFramePr>
        <p:xfrm>
          <a:off x="266698" y="3437067"/>
          <a:ext cx="11658599" cy="3154232"/>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3">
            <a:extLst>
              <a:ext uri="{FF2B5EF4-FFF2-40B4-BE49-F238E27FC236}">
                <a16:creationId xmlns:a16="http://schemas.microsoft.com/office/drawing/2014/main" id="{94C94A4A-C632-4031-A503-C0D84D90890F}"/>
              </a:ext>
            </a:extLst>
          </p:cNvPr>
          <p:cNvSpPr txBox="1">
            <a:spLocks/>
          </p:cNvSpPr>
          <p:nvPr/>
        </p:nvSpPr>
        <p:spPr>
          <a:xfrm>
            <a:off x="9448800" y="647700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93</a:t>
            </a:fld>
            <a:endParaRPr lang="en-US" dirty="0"/>
          </a:p>
        </p:txBody>
      </p:sp>
    </p:spTree>
    <p:extLst>
      <p:ext uri="{BB962C8B-B14F-4D97-AF65-F5344CB8AC3E}">
        <p14:creationId xmlns:p14="http://schemas.microsoft.com/office/powerpoint/2010/main" val="198172917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08A0-083A-4626-9843-1A13A686D761}"/>
              </a:ext>
            </a:extLst>
          </p:cNvPr>
          <p:cNvSpPr>
            <a:spLocks noGrp="1"/>
          </p:cNvSpPr>
          <p:nvPr>
            <p:ph type="title"/>
          </p:nvPr>
        </p:nvSpPr>
        <p:spPr>
          <a:xfrm>
            <a:off x="610393" y="-76200"/>
            <a:ext cx="10971213" cy="1143000"/>
          </a:xfrm>
        </p:spPr>
        <p:txBody>
          <a:bodyPr>
            <a:normAutofit/>
          </a:bodyPr>
          <a:lstStyle/>
          <a:p>
            <a:r>
              <a:rPr lang="en-US" dirty="0">
                <a:solidFill>
                  <a:schemeClr val="tx1"/>
                </a:solidFill>
              </a:rPr>
              <a:t>Register Liveness</a:t>
            </a:r>
          </a:p>
        </p:txBody>
      </p:sp>
      <p:sp>
        <p:nvSpPr>
          <p:cNvPr id="3" name="Text Placeholder 2">
            <a:extLst>
              <a:ext uri="{FF2B5EF4-FFF2-40B4-BE49-F238E27FC236}">
                <a16:creationId xmlns:a16="http://schemas.microsoft.com/office/drawing/2014/main" id="{5A6E4E62-38BE-4B8F-94DB-2B8908B45F8A}"/>
              </a:ext>
            </a:extLst>
          </p:cNvPr>
          <p:cNvSpPr>
            <a:spLocks noGrp="1"/>
          </p:cNvSpPr>
          <p:nvPr>
            <p:ph type="body" sz="quarter" idx="12"/>
          </p:nvPr>
        </p:nvSpPr>
        <p:spPr/>
        <p:txBody>
          <a:bodyPr>
            <a:normAutofit fontScale="70000" lnSpcReduction="20000"/>
          </a:bodyPr>
          <a:lstStyle/>
          <a:p>
            <a:r>
              <a:rPr lang="en-US" dirty="0"/>
              <a:t>Square, WF 0</a:t>
            </a:r>
          </a:p>
        </p:txBody>
      </p:sp>
      <p:pic>
        <p:nvPicPr>
          <p:cNvPr id="5" name="Picture 4" descr="A screenshot of a cell phone&#10;&#10;Description automatically generated">
            <a:extLst>
              <a:ext uri="{FF2B5EF4-FFF2-40B4-BE49-F238E27FC236}">
                <a16:creationId xmlns:a16="http://schemas.microsoft.com/office/drawing/2014/main" id="{4F3C12D4-3D6A-4402-BEB7-D316DC5FF7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8968" y="1209844"/>
            <a:ext cx="5852172" cy="4389129"/>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3A6E7A87-AC0D-4E42-AC33-22027712CA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796" y="1234434"/>
            <a:ext cx="5852172" cy="4389129"/>
          </a:xfrm>
          <a:prstGeom prst="rect">
            <a:avLst/>
          </a:prstGeom>
        </p:spPr>
      </p:pic>
      <p:sp>
        <p:nvSpPr>
          <p:cNvPr id="4" name="TextBox 3">
            <a:extLst>
              <a:ext uri="{FF2B5EF4-FFF2-40B4-BE49-F238E27FC236}">
                <a16:creationId xmlns:a16="http://schemas.microsoft.com/office/drawing/2014/main" id="{ECC3167A-1D1D-4293-8B3C-3CAD29ED1F1F}"/>
              </a:ext>
            </a:extLst>
          </p:cNvPr>
          <p:cNvSpPr txBox="1"/>
          <p:nvPr/>
        </p:nvSpPr>
        <p:spPr>
          <a:xfrm>
            <a:off x="1576873" y="1259027"/>
            <a:ext cx="2565919" cy="369332"/>
          </a:xfrm>
          <a:prstGeom prst="rect">
            <a:avLst/>
          </a:prstGeom>
          <a:noFill/>
        </p:spPr>
        <p:txBody>
          <a:bodyPr wrap="square" rtlCol="0">
            <a:spAutoFit/>
          </a:bodyPr>
          <a:lstStyle/>
          <a:p>
            <a:pPr algn="l"/>
            <a:r>
              <a:rPr lang="en-US" dirty="0">
                <a:latin typeface="Klavika" panose="020B0506040000020004" pitchFamily="34" charset="0"/>
              </a:rPr>
              <a:t>APU (gfx801)</a:t>
            </a:r>
          </a:p>
        </p:txBody>
      </p:sp>
      <p:sp>
        <p:nvSpPr>
          <p:cNvPr id="6" name="TextBox 5">
            <a:extLst>
              <a:ext uri="{FF2B5EF4-FFF2-40B4-BE49-F238E27FC236}">
                <a16:creationId xmlns:a16="http://schemas.microsoft.com/office/drawing/2014/main" id="{BFB65FD8-6419-41B0-B915-8B254E8B0A82}"/>
              </a:ext>
            </a:extLst>
          </p:cNvPr>
          <p:cNvSpPr txBox="1"/>
          <p:nvPr/>
        </p:nvSpPr>
        <p:spPr>
          <a:xfrm>
            <a:off x="6811347" y="1209844"/>
            <a:ext cx="3004457" cy="369332"/>
          </a:xfrm>
          <a:prstGeom prst="rect">
            <a:avLst/>
          </a:prstGeom>
          <a:noFill/>
        </p:spPr>
        <p:txBody>
          <a:bodyPr wrap="square" rtlCol="0">
            <a:spAutoFit/>
          </a:bodyPr>
          <a:lstStyle/>
          <a:p>
            <a:pPr algn="l"/>
            <a:r>
              <a:rPr lang="en-US" dirty="0">
                <a:latin typeface="Klavika" panose="020B0506040000020004" pitchFamily="34" charset="0"/>
              </a:rPr>
              <a:t>gfx803</a:t>
            </a:r>
          </a:p>
        </p:txBody>
      </p:sp>
      <p:sp>
        <p:nvSpPr>
          <p:cNvPr id="8" name="Slide Number Placeholder 3">
            <a:extLst>
              <a:ext uri="{FF2B5EF4-FFF2-40B4-BE49-F238E27FC236}">
                <a16:creationId xmlns:a16="http://schemas.microsoft.com/office/drawing/2014/main" id="{3529A3D8-46AF-46C7-A2C4-4A107E2F6F4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94</a:t>
            </a:fld>
            <a:endParaRPr lang="en-US" dirty="0"/>
          </a:p>
        </p:txBody>
      </p:sp>
    </p:spTree>
    <p:extLst>
      <p:ext uri="{BB962C8B-B14F-4D97-AF65-F5344CB8AC3E}">
        <p14:creationId xmlns:p14="http://schemas.microsoft.com/office/powerpoint/2010/main" val="306523316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screenshot of a cell phone&#10;&#10;Description automatically generated">
            <a:extLst>
              <a:ext uri="{FF2B5EF4-FFF2-40B4-BE49-F238E27FC236}">
                <a16:creationId xmlns:a16="http://schemas.microsoft.com/office/drawing/2014/main" id="{09AA4ED9-3321-4363-A8E5-CF19CF9D7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3128" y="1234436"/>
            <a:ext cx="5852172" cy="4389129"/>
          </a:xfrm>
          <a:prstGeom prst="rect">
            <a:avLst/>
          </a:prstGeom>
        </p:spPr>
      </p:pic>
      <p:pic>
        <p:nvPicPr>
          <p:cNvPr id="9" name="Picture 8" descr="A screenshot of a cell phone&#10;&#10;Description automatically generated">
            <a:extLst>
              <a:ext uri="{FF2B5EF4-FFF2-40B4-BE49-F238E27FC236}">
                <a16:creationId xmlns:a16="http://schemas.microsoft.com/office/drawing/2014/main" id="{4ECCCA36-68C9-400A-9479-570696356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28" y="1209844"/>
            <a:ext cx="5852172" cy="4389129"/>
          </a:xfrm>
          <a:prstGeom prst="rect">
            <a:avLst/>
          </a:prstGeom>
        </p:spPr>
      </p:pic>
      <p:sp>
        <p:nvSpPr>
          <p:cNvPr id="2" name="Title 1">
            <a:extLst>
              <a:ext uri="{FF2B5EF4-FFF2-40B4-BE49-F238E27FC236}">
                <a16:creationId xmlns:a16="http://schemas.microsoft.com/office/drawing/2014/main" id="{D4CC08A0-083A-4626-9843-1A13A686D761}"/>
              </a:ext>
            </a:extLst>
          </p:cNvPr>
          <p:cNvSpPr>
            <a:spLocks noGrp="1"/>
          </p:cNvSpPr>
          <p:nvPr>
            <p:ph type="title"/>
          </p:nvPr>
        </p:nvSpPr>
        <p:spPr>
          <a:xfrm>
            <a:off x="610393" y="-4678"/>
            <a:ext cx="10971213" cy="1143000"/>
          </a:xfrm>
        </p:spPr>
        <p:txBody>
          <a:bodyPr>
            <a:normAutofit/>
          </a:bodyPr>
          <a:lstStyle/>
          <a:p>
            <a:r>
              <a:rPr lang="en-US" dirty="0">
                <a:solidFill>
                  <a:schemeClr val="tx1"/>
                </a:solidFill>
              </a:rPr>
              <a:t>Register Liveness</a:t>
            </a:r>
          </a:p>
        </p:txBody>
      </p:sp>
      <p:sp>
        <p:nvSpPr>
          <p:cNvPr id="3" name="Text Placeholder 2">
            <a:extLst>
              <a:ext uri="{FF2B5EF4-FFF2-40B4-BE49-F238E27FC236}">
                <a16:creationId xmlns:a16="http://schemas.microsoft.com/office/drawing/2014/main" id="{5A6E4E62-38BE-4B8F-94DB-2B8908B45F8A}"/>
              </a:ext>
            </a:extLst>
          </p:cNvPr>
          <p:cNvSpPr>
            <a:spLocks noGrp="1"/>
          </p:cNvSpPr>
          <p:nvPr>
            <p:ph type="body" sz="quarter" idx="12"/>
          </p:nvPr>
        </p:nvSpPr>
        <p:spPr/>
        <p:txBody>
          <a:bodyPr>
            <a:normAutofit fontScale="70000" lnSpcReduction="20000"/>
          </a:bodyPr>
          <a:lstStyle/>
          <a:p>
            <a:r>
              <a:rPr lang="en-US" dirty="0"/>
              <a:t>Square, WF 150</a:t>
            </a:r>
          </a:p>
        </p:txBody>
      </p:sp>
      <p:sp>
        <p:nvSpPr>
          <p:cNvPr id="4" name="TextBox 3">
            <a:extLst>
              <a:ext uri="{FF2B5EF4-FFF2-40B4-BE49-F238E27FC236}">
                <a16:creationId xmlns:a16="http://schemas.microsoft.com/office/drawing/2014/main" id="{ECC3167A-1D1D-4293-8B3C-3CAD29ED1F1F}"/>
              </a:ext>
            </a:extLst>
          </p:cNvPr>
          <p:cNvSpPr txBox="1"/>
          <p:nvPr/>
        </p:nvSpPr>
        <p:spPr>
          <a:xfrm>
            <a:off x="1576873" y="1259027"/>
            <a:ext cx="2565919" cy="369332"/>
          </a:xfrm>
          <a:prstGeom prst="rect">
            <a:avLst/>
          </a:prstGeom>
          <a:noFill/>
        </p:spPr>
        <p:txBody>
          <a:bodyPr wrap="square" rtlCol="0">
            <a:spAutoFit/>
          </a:bodyPr>
          <a:lstStyle/>
          <a:p>
            <a:pPr algn="l"/>
            <a:r>
              <a:rPr lang="en-US" dirty="0">
                <a:latin typeface="Klavika" panose="020B0506040000020004" pitchFamily="34" charset="0"/>
              </a:rPr>
              <a:t>APU (gfx801)</a:t>
            </a:r>
          </a:p>
        </p:txBody>
      </p:sp>
      <p:sp>
        <p:nvSpPr>
          <p:cNvPr id="6" name="TextBox 5">
            <a:extLst>
              <a:ext uri="{FF2B5EF4-FFF2-40B4-BE49-F238E27FC236}">
                <a16:creationId xmlns:a16="http://schemas.microsoft.com/office/drawing/2014/main" id="{BFB65FD8-6419-41B0-B915-8B254E8B0A82}"/>
              </a:ext>
            </a:extLst>
          </p:cNvPr>
          <p:cNvSpPr txBox="1"/>
          <p:nvPr/>
        </p:nvSpPr>
        <p:spPr>
          <a:xfrm>
            <a:off x="6811347" y="1234435"/>
            <a:ext cx="3004457" cy="369332"/>
          </a:xfrm>
          <a:prstGeom prst="rect">
            <a:avLst/>
          </a:prstGeom>
          <a:noFill/>
        </p:spPr>
        <p:txBody>
          <a:bodyPr wrap="square" rtlCol="0">
            <a:spAutoFit/>
          </a:bodyPr>
          <a:lstStyle/>
          <a:p>
            <a:pPr algn="l"/>
            <a:r>
              <a:rPr lang="en-US" dirty="0">
                <a:latin typeface="Klavika" panose="020B0506040000020004" pitchFamily="34" charset="0"/>
              </a:rPr>
              <a:t>gfx803</a:t>
            </a:r>
          </a:p>
        </p:txBody>
      </p:sp>
      <p:sp>
        <p:nvSpPr>
          <p:cNvPr id="8" name="Slide Number Placeholder 3">
            <a:extLst>
              <a:ext uri="{FF2B5EF4-FFF2-40B4-BE49-F238E27FC236}">
                <a16:creationId xmlns:a16="http://schemas.microsoft.com/office/drawing/2014/main" id="{1EBB6925-8D71-4B85-BD3C-9AE6C188F7B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95</a:t>
            </a:fld>
            <a:endParaRPr lang="en-US" dirty="0"/>
          </a:p>
        </p:txBody>
      </p:sp>
    </p:spTree>
    <p:extLst>
      <p:ext uri="{BB962C8B-B14F-4D97-AF65-F5344CB8AC3E}">
        <p14:creationId xmlns:p14="http://schemas.microsoft.com/office/powerpoint/2010/main" val="183123840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screenshot of a cell phone&#10;&#10;Description automatically generated">
            <a:extLst>
              <a:ext uri="{FF2B5EF4-FFF2-40B4-BE49-F238E27FC236}">
                <a16:creationId xmlns:a16="http://schemas.microsoft.com/office/drawing/2014/main" id="{CA1E3516-85F0-4202-A479-0A38B1B7BD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2485" y="1265806"/>
            <a:ext cx="5852172" cy="4389129"/>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C11A7E91-2302-4269-8540-CF2EEB2A20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 y="1259027"/>
            <a:ext cx="5852172" cy="4389129"/>
          </a:xfrm>
          <a:prstGeom prst="rect">
            <a:avLst/>
          </a:prstGeom>
        </p:spPr>
      </p:pic>
      <p:sp>
        <p:nvSpPr>
          <p:cNvPr id="2" name="Title 1">
            <a:extLst>
              <a:ext uri="{FF2B5EF4-FFF2-40B4-BE49-F238E27FC236}">
                <a16:creationId xmlns:a16="http://schemas.microsoft.com/office/drawing/2014/main" id="{D4CC08A0-083A-4626-9843-1A13A686D761}"/>
              </a:ext>
            </a:extLst>
          </p:cNvPr>
          <p:cNvSpPr>
            <a:spLocks noGrp="1"/>
          </p:cNvSpPr>
          <p:nvPr>
            <p:ph type="title"/>
          </p:nvPr>
        </p:nvSpPr>
        <p:spPr>
          <a:xfrm>
            <a:off x="610393" y="7618"/>
            <a:ext cx="10971213" cy="1143000"/>
          </a:xfrm>
        </p:spPr>
        <p:txBody>
          <a:bodyPr>
            <a:normAutofit/>
          </a:bodyPr>
          <a:lstStyle/>
          <a:p>
            <a:r>
              <a:rPr lang="en-US" dirty="0">
                <a:solidFill>
                  <a:schemeClr val="tx1"/>
                </a:solidFill>
              </a:rPr>
              <a:t>Register Liveness</a:t>
            </a:r>
          </a:p>
        </p:txBody>
      </p:sp>
      <p:sp>
        <p:nvSpPr>
          <p:cNvPr id="3" name="Text Placeholder 2">
            <a:extLst>
              <a:ext uri="{FF2B5EF4-FFF2-40B4-BE49-F238E27FC236}">
                <a16:creationId xmlns:a16="http://schemas.microsoft.com/office/drawing/2014/main" id="{5A6E4E62-38BE-4B8F-94DB-2B8908B45F8A}"/>
              </a:ext>
            </a:extLst>
          </p:cNvPr>
          <p:cNvSpPr>
            <a:spLocks noGrp="1"/>
          </p:cNvSpPr>
          <p:nvPr>
            <p:ph type="body" sz="quarter" idx="12"/>
          </p:nvPr>
        </p:nvSpPr>
        <p:spPr/>
        <p:txBody>
          <a:bodyPr>
            <a:normAutofit fontScale="70000" lnSpcReduction="20000"/>
          </a:bodyPr>
          <a:lstStyle/>
          <a:p>
            <a:r>
              <a:rPr lang="en-US" dirty="0"/>
              <a:t>Square</a:t>
            </a:r>
          </a:p>
        </p:txBody>
      </p:sp>
      <p:sp>
        <p:nvSpPr>
          <p:cNvPr id="4" name="TextBox 3">
            <a:extLst>
              <a:ext uri="{FF2B5EF4-FFF2-40B4-BE49-F238E27FC236}">
                <a16:creationId xmlns:a16="http://schemas.microsoft.com/office/drawing/2014/main" id="{ECC3167A-1D1D-4293-8B3C-3CAD29ED1F1F}"/>
              </a:ext>
            </a:extLst>
          </p:cNvPr>
          <p:cNvSpPr txBox="1"/>
          <p:nvPr/>
        </p:nvSpPr>
        <p:spPr>
          <a:xfrm>
            <a:off x="1576873" y="1259027"/>
            <a:ext cx="2565919" cy="369332"/>
          </a:xfrm>
          <a:prstGeom prst="rect">
            <a:avLst/>
          </a:prstGeom>
          <a:noFill/>
        </p:spPr>
        <p:txBody>
          <a:bodyPr wrap="square" rtlCol="0">
            <a:spAutoFit/>
          </a:bodyPr>
          <a:lstStyle/>
          <a:p>
            <a:pPr algn="l"/>
            <a:r>
              <a:rPr lang="en-US" dirty="0">
                <a:latin typeface="Klavika" panose="020B0506040000020004" pitchFamily="34" charset="0"/>
              </a:rPr>
              <a:t>gfx803, 260</a:t>
            </a:r>
          </a:p>
        </p:txBody>
      </p:sp>
      <p:sp>
        <p:nvSpPr>
          <p:cNvPr id="6" name="TextBox 5">
            <a:extLst>
              <a:ext uri="{FF2B5EF4-FFF2-40B4-BE49-F238E27FC236}">
                <a16:creationId xmlns:a16="http://schemas.microsoft.com/office/drawing/2014/main" id="{BFB65FD8-6419-41B0-B915-8B254E8B0A82}"/>
              </a:ext>
            </a:extLst>
          </p:cNvPr>
          <p:cNvSpPr txBox="1"/>
          <p:nvPr/>
        </p:nvSpPr>
        <p:spPr>
          <a:xfrm>
            <a:off x="6811347" y="1234435"/>
            <a:ext cx="3004457" cy="369332"/>
          </a:xfrm>
          <a:prstGeom prst="rect">
            <a:avLst/>
          </a:prstGeom>
          <a:noFill/>
        </p:spPr>
        <p:txBody>
          <a:bodyPr wrap="square" rtlCol="0">
            <a:spAutoFit/>
          </a:bodyPr>
          <a:lstStyle/>
          <a:p>
            <a:pPr algn="l"/>
            <a:r>
              <a:rPr lang="en-US" dirty="0">
                <a:latin typeface="Klavika" panose="020B0506040000020004" pitchFamily="34" charset="0"/>
              </a:rPr>
              <a:t>gfx803, 810</a:t>
            </a:r>
          </a:p>
        </p:txBody>
      </p:sp>
      <p:sp>
        <p:nvSpPr>
          <p:cNvPr id="8" name="Slide Number Placeholder 3">
            <a:extLst>
              <a:ext uri="{FF2B5EF4-FFF2-40B4-BE49-F238E27FC236}">
                <a16:creationId xmlns:a16="http://schemas.microsoft.com/office/drawing/2014/main" id="{E3238888-7522-495C-A2CA-F7546F9AEE9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96</a:t>
            </a:fld>
            <a:endParaRPr lang="en-US" dirty="0"/>
          </a:p>
        </p:txBody>
      </p:sp>
    </p:spTree>
    <p:extLst>
      <p:ext uri="{BB962C8B-B14F-4D97-AF65-F5344CB8AC3E}">
        <p14:creationId xmlns:p14="http://schemas.microsoft.com/office/powerpoint/2010/main" val="407645325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9D286-274D-448E-A3CF-2DD1720334B1}"/>
              </a:ext>
            </a:extLst>
          </p:cNvPr>
          <p:cNvSpPr>
            <a:spLocks noGrp="1"/>
          </p:cNvSpPr>
          <p:nvPr>
            <p:ph type="title"/>
          </p:nvPr>
        </p:nvSpPr>
        <p:spPr>
          <a:xfrm>
            <a:off x="610393" y="38100"/>
            <a:ext cx="10971213" cy="1143000"/>
          </a:xfrm>
        </p:spPr>
        <p:txBody>
          <a:bodyPr/>
          <a:lstStyle/>
          <a:p>
            <a:r>
              <a:rPr lang="en-US" sz="4400" dirty="0">
                <a:solidFill>
                  <a:schemeClr val="tx1"/>
                </a:solidFill>
                <a:latin typeface="+mj-lt"/>
              </a:rPr>
              <a:t>Future Work</a:t>
            </a:r>
          </a:p>
        </p:txBody>
      </p:sp>
      <p:sp>
        <p:nvSpPr>
          <p:cNvPr id="3" name="Content Placeholder 2">
            <a:extLst>
              <a:ext uri="{FF2B5EF4-FFF2-40B4-BE49-F238E27FC236}">
                <a16:creationId xmlns:a16="http://schemas.microsoft.com/office/drawing/2014/main" id="{68677C13-B93F-49BB-A753-CE9435173F93}"/>
              </a:ext>
            </a:extLst>
          </p:cNvPr>
          <p:cNvSpPr>
            <a:spLocks noGrp="1"/>
          </p:cNvSpPr>
          <p:nvPr>
            <p:ph sz="quarter" idx="10"/>
          </p:nvPr>
        </p:nvSpPr>
        <p:spPr/>
        <p:txBody>
          <a:bodyPr/>
          <a:lstStyle/>
          <a:p>
            <a:pPr marL="457200" indent="-457200">
              <a:buFont typeface="Arial" panose="020B0604020202020204" pitchFamily="34" charset="0"/>
              <a:buChar char="•"/>
            </a:pPr>
            <a:r>
              <a:rPr lang="en-US" dirty="0"/>
              <a:t>Fix applications to work with </a:t>
            </a:r>
            <a:r>
              <a:rPr lang="en-US" dirty="0" err="1"/>
              <a:t>dGPU</a:t>
            </a:r>
            <a:r>
              <a:rPr lang="en-US" dirty="0"/>
              <a:t> models</a:t>
            </a:r>
          </a:p>
          <a:p>
            <a:pPr marL="914400" lvl="1" indent="-457200">
              <a:buFont typeface="Arial" panose="020B0604020202020204" pitchFamily="34" charset="0"/>
              <a:buChar char="•"/>
            </a:pPr>
            <a:r>
              <a:rPr lang="en-US" dirty="0"/>
              <a:t>Implement new instructions</a:t>
            </a:r>
          </a:p>
          <a:p>
            <a:pPr marL="914400" lvl="1"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Find ways to merge redundant code</a:t>
            </a:r>
          </a:p>
          <a:p>
            <a:pPr marL="914400" lvl="1" indent="-457200">
              <a:buFont typeface="Arial" panose="020B0604020202020204" pitchFamily="34" charset="0"/>
              <a:buChar char="•"/>
            </a:pPr>
            <a:r>
              <a:rPr lang="en-US" dirty="0"/>
              <a:t>ISAs tend to build off of each other</a:t>
            </a:r>
          </a:p>
          <a:p>
            <a:pPr marL="914400" lvl="1" indent="-457200">
              <a:buFont typeface="Arial" panose="020B0604020202020204" pitchFamily="34" charset="0"/>
              <a:buChar char="•"/>
            </a:pPr>
            <a:r>
              <a:rPr lang="en-US" dirty="0"/>
              <a:t>instructions.cc/</a:t>
            </a:r>
            <a:r>
              <a:rPr lang="en-US" dirty="0" err="1"/>
              <a:t>hh</a:t>
            </a:r>
            <a:r>
              <a:rPr lang="en-US" dirty="0"/>
              <a:t>, decoder.cc/</a:t>
            </a:r>
            <a:r>
              <a:rPr lang="en-US" dirty="0" err="1"/>
              <a:t>gpu_decoder.hh</a:t>
            </a:r>
            <a:endParaRPr lang="en-US" dirty="0"/>
          </a:p>
          <a:p>
            <a:pPr marL="914400" lvl="1"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A92122FD-82B0-4315-851D-52B4F7F3558A}"/>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97</a:t>
            </a:fld>
            <a:endParaRPr lang="en-US" dirty="0"/>
          </a:p>
        </p:txBody>
      </p:sp>
    </p:spTree>
    <p:extLst>
      <p:ext uri="{BB962C8B-B14F-4D97-AF65-F5344CB8AC3E}">
        <p14:creationId xmlns:p14="http://schemas.microsoft.com/office/powerpoint/2010/main" val="393107337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3"/>
          <p:cNvSpPr txBox="1">
            <a:spLocks noGrp="1"/>
          </p:cNvSpPr>
          <p:nvPr>
            <p:ph type="ctrTitle"/>
          </p:nvPr>
        </p:nvSpPr>
        <p:spPr>
          <a:xfrm>
            <a:off x="1524000" y="1020763"/>
            <a:ext cx="9144000" cy="2387600"/>
          </a:xfrm>
          <a:prstGeom prst="rect">
            <a:avLst/>
          </a:prstGeom>
        </p:spPr>
        <p:txBody>
          <a:bodyPr spcFirstLastPara="1" vert="horz" wrap="square" lIns="91433" tIns="91433" rIns="91433" bIns="91433" numCol="1" anchor="t" anchorCtr="0" compatLnSpc="1">
            <a:prstTxWarp prst="textNoShape">
              <a:avLst/>
            </a:prstTxWarp>
            <a:noAutofit/>
          </a:bodyPr>
          <a:lstStyle/>
          <a:p>
            <a:pPr>
              <a:spcBef>
                <a:spcPts val="0"/>
              </a:spcBef>
              <a:spcAft>
                <a:spcPts val="0"/>
              </a:spcAft>
            </a:pPr>
            <a:r>
              <a:rPr lang="en"/>
              <a:t>Gem5 GPU Scoreboard</a:t>
            </a:r>
            <a:endParaRPr/>
          </a:p>
        </p:txBody>
      </p:sp>
      <p:sp>
        <p:nvSpPr>
          <p:cNvPr id="69" name="Google Shape;69;p13"/>
          <p:cNvSpPr txBox="1">
            <a:spLocks noGrp="1"/>
          </p:cNvSpPr>
          <p:nvPr>
            <p:ph type="subTitle" idx="1"/>
          </p:nvPr>
        </p:nvSpPr>
        <p:spPr>
          <a:xfrm>
            <a:off x="1524000" y="2183137"/>
            <a:ext cx="9144000" cy="1655600"/>
          </a:xfrm>
          <a:prstGeom prst="rect">
            <a:avLst/>
          </a:prstGeom>
        </p:spPr>
        <p:txBody>
          <a:bodyPr spcFirstLastPara="1" vert="horz" wrap="square" lIns="91433" tIns="91433" rIns="91433" bIns="91433" numCol="1" anchor="t" anchorCtr="0" compatLnSpc="1">
            <a:prstTxWarp prst="textNoShape">
              <a:avLst/>
            </a:prstTxWarp>
            <a:noAutofit/>
          </a:bodyPr>
          <a:lstStyle/>
          <a:p>
            <a:pPr>
              <a:spcBef>
                <a:spcPts val="1067"/>
              </a:spcBef>
              <a:spcAft>
                <a:spcPts val="0"/>
              </a:spcAft>
            </a:pPr>
            <a:r>
              <a:rPr lang="en"/>
              <a:t>E. Barton, A. Jarnutowski, S. Jungerman</a:t>
            </a:r>
            <a:endParaRPr/>
          </a:p>
        </p:txBody>
      </p:sp>
      <p:sp>
        <p:nvSpPr>
          <p:cNvPr id="4" name="Slide Number Placeholder 3">
            <a:extLst>
              <a:ext uri="{FF2B5EF4-FFF2-40B4-BE49-F238E27FC236}">
                <a16:creationId xmlns:a16="http://schemas.microsoft.com/office/drawing/2014/main" id="{B7A49E75-66B8-455C-B6C9-92A101E862B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98</a:t>
            </a:fld>
            <a:endParaRPr lang="en-U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4"/>
          <p:cNvSpPr txBox="1">
            <a:spLocks noGrp="1"/>
          </p:cNvSpPr>
          <p:nvPr>
            <p:ph type="title"/>
          </p:nvPr>
        </p:nvSpPr>
        <p:spPr>
          <a:xfrm>
            <a:off x="415600" y="593367"/>
            <a:ext cx="11360800" cy="763600"/>
          </a:xfrm>
          <a:prstGeom prst="rect">
            <a:avLst/>
          </a:prstGeom>
        </p:spPr>
        <p:txBody>
          <a:bodyPr spcFirstLastPara="1" vert="horz" wrap="square" lIns="91433" tIns="91433" rIns="91433" bIns="91433" numCol="1" anchor="ctr" anchorCtr="0" compatLnSpc="1">
            <a:prstTxWarp prst="textNoShape">
              <a:avLst/>
            </a:prstTxWarp>
            <a:noAutofit/>
          </a:bodyPr>
          <a:lstStyle/>
          <a:p>
            <a:pPr algn="l"/>
            <a:r>
              <a:rPr lang="en"/>
              <a:t>Purpose</a:t>
            </a:r>
            <a:endParaRPr/>
          </a:p>
        </p:txBody>
      </p:sp>
      <p:sp>
        <p:nvSpPr>
          <p:cNvPr id="75" name="Google Shape;75;p14"/>
          <p:cNvSpPr txBox="1">
            <a:spLocks noGrp="1"/>
          </p:cNvSpPr>
          <p:nvPr>
            <p:ph type="body" idx="1"/>
          </p:nvPr>
        </p:nvSpPr>
        <p:spPr>
          <a:xfrm>
            <a:off x="415600" y="1536633"/>
            <a:ext cx="11360800" cy="4555200"/>
          </a:xfrm>
          <a:prstGeom prst="rect">
            <a:avLst/>
          </a:prstGeom>
        </p:spPr>
        <p:txBody>
          <a:bodyPr spcFirstLastPara="1" vert="horz" wrap="square" lIns="91433" tIns="91433" rIns="91433" bIns="91433" numCol="1" anchor="t" anchorCtr="0" compatLnSpc="1">
            <a:prstTxWarp prst="textNoShape">
              <a:avLst/>
            </a:prstTxWarp>
            <a:noAutofit/>
          </a:bodyPr>
          <a:lstStyle/>
          <a:p>
            <a:pPr>
              <a:buChar char="-"/>
            </a:pPr>
            <a:r>
              <a:rPr lang="en"/>
              <a:t>Existing gem5 gpu model does not model dependencies accurately</a:t>
            </a:r>
            <a:endParaRPr/>
          </a:p>
          <a:p>
            <a:pPr>
              <a:spcBef>
                <a:spcPts val="0"/>
              </a:spcBef>
              <a:buChar char="-"/>
            </a:pPr>
            <a:r>
              <a:rPr lang="en"/>
              <a:t>Users should get accurate results for how their applications perform</a:t>
            </a:r>
            <a:endParaRPr/>
          </a:p>
          <a:p>
            <a:pPr>
              <a:spcBef>
                <a:spcPts val="0"/>
              </a:spcBef>
              <a:buChar char="-"/>
            </a:pPr>
            <a:r>
              <a:rPr lang="en"/>
              <a:t>The exact dependency checking is proprietary, so we need an approximate solution </a:t>
            </a:r>
            <a:endParaRPr/>
          </a:p>
          <a:p>
            <a:pPr>
              <a:spcBef>
                <a:spcPts val="0"/>
              </a:spcBef>
              <a:buChar char="-"/>
            </a:pPr>
            <a:r>
              <a:rPr lang="en"/>
              <a:t>Implement a scoreboard in gem5 gpu model to enforce dependencies</a:t>
            </a:r>
            <a:endParaRPr/>
          </a:p>
        </p:txBody>
      </p:sp>
      <p:sp>
        <p:nvSpPr>
          <p:cNvPr id="4" name="Slide Number Placeholder 3">
            <a:extLst>
              <a:ext uri="{FF2B5EF4-FFF2-40B4-BE49-F238E27FC236}">
                <a16:creationId xmlns:a16="http://schemas.microsoft.com/office/drawing/2014/main" id="{C5BC3E0B-BD83-4939-84A3-23834241B6F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fontAlgn="base" latinLnBrk="0" hangingPunct="1">
              <a:spcBef>
                <a:spcPct val="0"/>
              </a:spcBef>
              <a:spcAft>
                <a:spcPct val="0"/>
              </a:spcAft>
              <a:defRPr sz="1200" kern="1200">
                <a:solidFill>
                  <a:schemeClr val="tx1">
                    <a:tint val="75000"/>
                  </a:schemeClr>
                </a:solidFill>
                <a:latin typeface="+mn-lt"/>
                <a:ea typeface="+mn-ea"/>
                <a:cs typeface="+mn-cs"/>
              </a:defRPr>
            </a:lvl1pPr>
            <a:lvl2pPr marL="457200" indent="-285750" algn="l" defTabSz="914400" rtl="0" eaLnBrk="1" fontAlgn="base" latinLnBrk="0" hangingPunct="1">
              <a:spcBef>
                <a:spcPct val="0"/>
              </a:spcBef>
              <a:spcAft>
                <a:spcPct val="0"/>
              </a:spcAft>
              <a:defRPr sz="1800" kern="1200">
                <a:solidFill>
                  <a:schemeClr val="tx1"/>
                </a:solidFill>
                <a:latin typeface="+mn-lt"/>
                <a:ea typeface="+mn-ea"/>
                <a:cs typeface="+mn-cs"/>
              </a:defRPr>
            </a:lvl2pPr>
            <a:lvl3pPr marL="914400" indent="-228600" algn="l" defTabSz="914400" rtl="0" eaLnBrk="1" fontAlgn="base" latinLnBrk="0" hangingPunct="1">
              <a:spcBef>
                <a:spcPct val="0"/>
              </a:spcBef>
              <a:spcAft>
                <a:spcPct val="0"/>
              </a:spcAft>
              <a:defRPr sz="1800" kern="1200">
                <a:solidFill>
                  <a:schemeClr val="tx1"/>
                </a:solidFill>
                <a:latin typeface="+mn-lt"/>
                <a:ea typeface="+mn-ea"/>
                <a:cs typeface="+mn-cs"/>
              </a:defRPr>
            </a:lvl3pPr>
            <a:lvl4pPr marL="1371600" indent="-228600" algn="l" defTabSz="914400" rtl="0" eaLnBrk="1" fontAlgn="base" latinLnBrk="0" hangingPunct="1">
              <a:spcBef>
                <a:spcPct val="0"/>
              </a:spcBef>
              <a:spcAft>
                <a:spcPct val="0"/>
              </a:spcAft>
              <a:defRPr sz="1800" kern="1200">
                <a:solidFill>
                  <a:schemeClr val="tx1"/>
                </a:solidFill>
                <a:latin typeface="+mn-lt"/>
                <a:ea typeface="+mn-ea"/>
                <a:cs typeface="+mn-cs"/>
              </a:defRPr>
            </a:lvl4pPr>
            <a:lvl5pPr marL="1828800" indent="-228600" algn="l" defTabSz="914400" rtl="0" eaLnBrk="1" fontAlgn="base" latinLnBrk="0" hangingPunct="1">
              <a:spcBef>
                <a:spcPct val="0"/>
              </a:spcBef>
              <a:spcAft>
                <a:spcPct val="0"/>
              </a:spcAft>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39DF5E-C45E-448A-A4F2-1B11D6941FD7}" type="slidenum">
              <a:rPr lang="en-US" smtClean="0"/>
              <a:pPr/>
              <a:t>99</a:t>
            </a:fld>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Noto Sans CJK SC Regular"/>
      </a:majorFont>
      <a:minorFont>
        <a:latin typeface="Arial"/>
        <a:ea typeface=""/>
        <a:cs typeface="Noto Sans CJK SC Regula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effectLst/>
            <a:latin typeface="Arial" panose="020B0604020202020204" pitchFamily="34" charset="0"/>
            <a:cs typeface="Noto Sans CJK SC Regular" charset="0"/>
          </a:defRPr>
        </a:defPPr>
      </a:lstStyle>
    </a:spDef>
    <a:lnDef>
      <a:spPr bwMode="auto">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UW-Madison theme1">
      <a:dk1>
        <a:srgbClr val="202020"/>
      </a:dk1>
      <a:lt1>
        <a:srgbClr val="FFFFFF"/>
      </a:lt1>
      <a:dk2>
        <a:srgbClr val="101010"/>
      </a:dk2>
      <a:lt2>
        <a:srgbClr val="DADFE1"/>
      </a:lt2>
      <a:accent1>
        <a:srgbClr val="C5050C"/>
      </a:accent1>
      <a:accent2>
        <a:srgbClr val="C5050C"/>
      </a:accent2>
      <a:accent3>
        <a:srgbClr val="9B0000"/>
      </a:accent3>
      <a:accent4>
        <a:srgbClr val="FCCB51"/>
      </a:accent4>
      <a:accent5>
        <a:srgbClr val="80B3AE"/>
      </a:accent5>
      <a:accent6>
        <a:srgbClr val="ADADAD"/>
      </a:accent6>
      <a:hlink>
        <a:srgbClr val="0479A8"/>
      </a:hlink>
      <a:folHlink>
        <a:srgbClr val="0479A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B4712973-824F-2F4D-A58C-DC671FB12D3F}" vid="{4EFBA3BF-B8D9-8E4D-9E76-6423EBCEC785}"/>
    </a:ext>
  </a:extLst>
</a:theme>
</file>

<file path=ppt/theme/theme3.xml><?xml version="1.0" encoding="utf-8"?>
<a:theme xmlns:a="http://schemas.openxmlformats.org/drawingml/2006/main" name="2_Office Theme">
  <a:themeElements>
    <a:clrScheme name="Office Theme">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uegrid">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uegri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accent1"/>
            </a:solidFill>
            <a:effectLst/>
            <a:latin typeface="Arial" charset="0"/>
          </a:defRPr>
        </a:defPPr>
      </a:lstStyle>
    </a:spDef>
    <a:lnDef>
      <a:spPr bwMode="auto">
        <a:xfrm>
          <a:off x="0" y="0"/>
          <a:ext cx="1" cy="1"/>
        </a:xfrm>
        <a:custGeom>
          <a:avLst/>
          <a:gdLst/>
          <a:ahLst/>
          <a:cxnLst/>
          <a:rect l="0" t="0" r="0" b="0"/>
          <a:pathLst/>
        </a:custGeom>
        <a:noFill/>
        <a:ln w="2857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accent1"/>
            </a:solidFill>
            <a:effectLst/>
            <a:latin typeface="Arial" charset="0"/>
          </a:defRPr>
        </a:defPPr>
      </a:lstStyle>
    </a:lnDef>
  </a:objectDefaults>
  <a:extraClrSchemeLst>
    <a:extraClrScheme>
      <a:clrScheme name="bluegrid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grid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grid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grid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grid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grid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grid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grid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8.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10.xml><?xml version="1.0" encoding="utf-8"?>
<TemplafySlideTemplateConfiguration><![CDATA[{"slideVersion":1,"isValidatorEnabled":false,"isLocked":false,"elementsMetadata":[],"slideId":"637629098472104042","enableDocumentContentUpdater":true,"version":"2.0"}]]></TemplafySlideTemplateConfiguration>
</file>

<file path=customXml/item11.xml><?xml version="1.0" encoding="utf-8"?>
<TemplafySlideFormConfiguration><![CDATA[{"formFields":[],"formDataEntries":[]}]]></TemplafySlideFormConfiguration>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9E6EC0B245C024F9F37592F77EC8D0F" ma:contentTypeVersion="7" ma:contentTypeDescription="Create a new document." ma:contentTypeScope="" ma:versionID="283af65a17b88a514ded1012bd4afc6a">
  <xsd:schema xmlns:xsd="http://www.w3.org/2001/XMLSchema" xmlns:xs="http://www.w3.org/2001/XMLSchema" xmlns:p="http://schemas.microsoft.com/office/2006/metadata/properties" xmlns:ns3="273d9f85-6d01-4688-a4ad-d462ae2353e1" xmlns:ns4="5a017a0a-a658-4b72-b1bc-3f117e8b9b84" targetNamespace="http://schemas.microsoft.com/office/2006/metadata/properties" ma:root="true" ma:fieldsID="e07068956513496e346d3b0d19035463" ns3:_="" ns4:_="">
    <xsd:import namespace="273d9f85-6d01-4688-a4ad-d462ae2353e1"/>
    <xsd:import namespace="5a017a0a-a658-4b72-b1bc-3f117e8b9b8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3d9f85-6d01-4688-a4ad-d462ae2353e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017a0a-a658-4b72-b1bc-3f117e8b9b8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TemplafySlideTemplateConfiguration><![CDATA[{"slideVersion":1,"isValidatorEnabled":false,"isLocked":false,"elementsMetadata":[],"slideId":"637629098472104042","enableDocumentContentUpdater":true,"version":"2.0"}]]></TemplafySlideTemplateConfiguration>
</file>

<file path=customXml/item5.xml><?xml version="1.0" encoding="utf-8"?>
<TemplafySlideFormConfiguration><![CDATA[{"formFields":[],"formDataEntries":[]}]]></TemplafySlideFormConfiguration>
</file>

<file path=customXml/item6.xml><?xml version="1.0" encoding="utf-8"?>
<TemplafySlideFormConfiguration><![CDATA[{"formFields":[],"formDataEntries":[]}]]></TemplafySlideFormConfiguration>
</file>

<file path=customXml/item7.xml><?xml version="1.0" encoding="utf-8"?>
<TemplafySlideTemplateConfiguration><![CDATA[{"slideVersion":1,"isValidatorEnabled":false,"isLocked":false,"elementsMetadata":[],"slideId":"637629098472104042","enableDocumentContentUpdater":true,"version":"2.0"}]]></TemplafySlideTemplateConfiguration>
</file>

<file path=customXml/item8.xml><?xml version="1.0" encoding="utf-8"?>
<TemplafySlideTemplateConfiguration><![CDATA[{"slideVersion":1,"isValidatorEnabled":false,"isLocked":false,"elementsMetadata":[],"slideId":"637629098472104042","enableDocumentContentUpdater":true,"version":"2.0"}]]></TemplafySlideTemplateConfiguration>
</file>

<file path=customXml/item9.xml><?xml version="1.0" encoding="utf-8"?>
<TemplafySlideFormConfiguration><![CDATA[{"formFields":[],"formDataEntries":[]}]]></TemplafySlideFormConfiguration>
</file>

<file path=customXml/itemProps1.xml><?xml version="1.0" encoding="utf-8"?>
<ds:datastoreItem xmlns:ds="http://schemas.openxmlformats.org/officeDocument/2006/customXml" ds:itemID="{9BCCFC7F-BCED-4358-BDBD-7CF1C2BA1A34}">
  <ds:schemaRefs>
    <ds:schemaRef ds:uri="http://purl.org/dc/elements/1.1/"/>
    <ds:schemaRef ds:uri="http://www.w3.org/XML/1998/namespace"/>
    <ds:schemaRef ds:uri="5a017a0a-a658-4b72-b1bc-3f117e8b9b84"/>
    <ds:schemaRef ds:uri="http://schemas.microsoft.com/office/2006/documentManagement/type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273d9f85-6d01-4688-a4ad-d462ae2353e1"/>
    <ds:schemaRef ds:uri="http://purl.org/dc/terms/"/>
  </ds:schemaRefs>
</ds:datastoreItem>
</file>

<file path=customXml/itemProps10.xml><?xml version="1.0" encoding="utf-8"?>
<ds:datastoreItem xmlns:ds="http://schemas.openxmlformats.org/officeDocument/2006/customXml" ds:itemID="{5DB9D72C-A8C0-44F3-8792-7510BE6BEC4A}">
  <ds:schemaRefs/>
</ds:datastoreItem>
</file>

<file path=customXml/itemProps11.xml><?xml version="1.0" encoding="utf-8"?>
<ds:datastoreItem xmlns:ds="http://schemas.openxmlformats.org/officeDocument/2006/customXml" ds:itemID="{E53762E1-C7EA-4B1F-B166-AAD8E38879FB}">
  <ds:schemaRefs/>
</ds:datastoreItem>
</file>

<file path=customXml/itemProps2.xml><?xml version="1.0" encoding="utf-8"?>
<ds:datastoreItem xmlns:ds="http://schemas.openxmlformats.org/officeDocument/2006/customXml" ds:itemID="{C9F622CF-1352-4216-9F35-9CD0049E73FB}">
  <ds:schemaRefs>
    <ds:schemaRef ds:uri="http://schemas.microsoft.com/sharepoint/v3/contenttype/forms"/>
  </ds:schemaRefs>
</ds:datastoreItem>
</file>

<file path=customXml/itemProps3.xml><?xml version="1.0" encoding="utf-8"?>
<ds:datastoreItem xmlns:ds="http://schemas.openxmlformats.org/officeDocument/2006/customXml" ds:itemID="{A2A34966-EC58-4A1C-9077-A8BF2AC1DC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3d9f85-6d01-4688-a4ad-d462ae2353e1"/>
    <ds:schemaRef ds:uri="5a017a0a-a658-4b72-b1bc-3f117e8b9b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BBAE614C-455B-47F1-85DF-E757B7CA2EB6}">
  <ds:schemaRefs/>
</ds:datastoreItem>
</file>

<file path=customXml/itemProps5.xml><?xml version="1.0" encoding="utf-8"?>
<ds:datastoreItem xmlns:ds="http://schemas.openxmlformats.org/officeDocument/2006/customXml" ds:itemID="{38129174-1EFD-407E-AEBF-44870F715493}">
  <ds:schemaRefs/>
</ds:datastoreItem>
</file>

<file path=customXml/itemProps6.xml><?xml version="1.0" encoding="utf-8"?>
<ds:datastoreItem xmlns:ds="http://schemas.openxmlformats.org/officeDocument/2006/customXml" ds:itemID="{E1D8CDAD-648D-4E67-8A12-229348878D91}">
  <ds:schemaRefs/>
</ds:datastoreItem>
</file>

<file path=customXml/itemProps7.xml><?xml version="1.0" encoding="utf-8"?>
<ds:datastoreItem xmlns:ds="http://schemas.openxmlformats.org/officeDocument/2006/customXml" ds:itemID="{C7999C1B-6806-443A-9482-2C9F5D577EB1}">
  <ds:schemaRefs/>
</ds:datastoreItem>
</file>

<file path=customXml/itemProps8.xml><?xml version="1.0" encoding="utf-8"?>
<ds:datastoreItem xmlns:ds="http://schemas.openxmlformats.org/officeDocument/2006/customXml" ds:itemID="{030B31A2-66DF-494E-A5AD-0FBAE4DBA9FA}">
  <ds:schemaRefs/>
</ds:datastoreItem>
</file>

<file path=customXml/itemProps9.xml><?xml version="1.0" encoding="utf-8"?>
<ds:datastoreItem xmlns:ds="http://schemas.openxmlformats.org/officeDocument/2006/customXml" ds:itemID="{F9F8B150-1672-4D9E-9221-360A043DC770}">
  <ds:schemaRefs/>
</ds:datastoreItem>
</file>

<file path=docProps/app.xml><?xml version="1.0" encoding="utf-8"?>
<Properties xmlns="http://schemas.openxmlformats.org/officeDocument/2006/extended-properties" xmlns:vt="http://schemas.openxmlformats.org/officeDocument/2006/docPropsVTypes">
  <Template/>
  <TotalTime>1098</TotalTime>
  <Words>15532</Words>
  <Application>Microsoft Office PowerPoint</Application>
  <PresentationFormat>Widescreen</PresentationFormat>
  <Paragraphs>2724</Paragraphs>
  <Slides>223</Slides>
  <Notes>105</Notes>
  <HiddenSlides>4</HiddenSlides>
  <MMClips>0</MMClips>
  <ScaleCrop>false</ScaleCrop>
  <HeadingPairs>
    <vt:vector size="6" baseType="variant">
      <vt:variant>
        <vt:lpstr>Fonts Used</vt:lpstr>
      </vt:variant>
      <vt:variant>
        <vt:i4>34</vt:i4>
      </vt:variant>
      <vt:variant>
        <vt:lpstr>Theme</vt:lpstr>
      </vt:variant>
      <vt:variant>
        <vt:i4>5</vt:i4>
      </vt:variant>
      <vt:variant>
        <vt:lpstr>Slide Titles</vt:lpstr>
      </vt:variant>
      <vt:variant>
        <vt:i4>223</vt:i4>
      </vt:variant>
    </vt:vector>
  </HeadingPairs>
  <TitlesOfParts>
    <vt:vector size="262" baseType="lpstr">
      <vt:lpstr>ＭＳ Ｐゴシック</vt:lpstr>
      <vt:lpstr>.PingFang SC Regular</vt:lpstr>
      <vt:lpstr>Abadi</vt:lpstr>
      <vt:lpstr>Abadi MT Std</vt:lpstr>
      <vt:lpstr>Aptos</vt:lpstr>
      <vt:lpstr>Arial</vt:lpstr>
      <vt:lpstr>Arial Narrow</vt:lpstr>
      <vt:lpstr>Arial,Sans-Serif</vt:lpstr>
      <vt:lpstr>Calibri</vt:lpstr>
      <vt:lpstr>Calibri </vt:lpstr>
      <vt:lpstr>Consolas</vt:lpstr>
      <vt:lpstr>Courier</vt:lpstr>
      <vt:lpstr>Courier New</vt:lpstr>
      <vt:lpstr>Gill Sans MT</vt:lpstr>
      <vt:lpstr>Inter</vt:lpstr>
      <vt:lpstr>Klavika</vt:lpstr>
      <vt:lpstr>Klavika Medium</vt:lpstr>
      <vt:lpstr>Lato</vt:lpstr>
      <vt:lpstr>Lato Light</vt:lpstr>
      <vt:lpstr>Microsoft Sans Serif</vt:lpstr>
      <vt:lpstr>Montserrat</vt:lpstr>
      <vt:lpstr>Montserrat SemiBold</vt:lpstr>
      <vt:lpstr>Myriad Pro</vt:lpstr>
      <vt:lpstr>Neuzeit</vt:lpstr>
      <vt:lpstr>Noto Sans Symbols</vt:lpstr>
      <vt:lpstr>Red Hat Display</vt:lpstr>
      <vt:lpstr>Red Hat Text</vt:lpstr>
      <vt:lpstr>Roboto</vt:lpstr>
      <vt:lpstr>Segoe UI</vt:lpstr>
      <vt:lpstr>Slack-Lato</vt:lpstr>
      <vt:lpstr>Tahoma</vt:lpstr>
      <vt:lpstr>Times New Roman</vt:lpstr>
      <vt:lpstr>Trebuchet MS</vt:lpstr>
      <vt:lpstr>Wingdings</vt:lpstr>
      <vt:lpstr>Office Theme</vt:lpstr>
      <vt:lpstr>1_Office Theme</vt:lpstr>
      <vt:lpstr>2_Office Theme</vt:lpstr>
      <vt:lpstr>3_Office Theme</vt:lpstr>
      <vt:lpstr>bluegrid</vt:lpstr>
      <vt:lpstr>PowerPoint Presentation</vt:lpstr>
      <vt:lpstr>Why Is This Important?</vt:lpstr>
      <vt:lpstr>What Is Needed?</vt:lpstr>
      <vt:lpstr>What is gem5?</vt:lpstr>
      <vt:lpstr>Why gem5?</vt:lpstr>
      <vt:lpstr>gem5’s Goals</vt:lpstr>
      <vt:lpstr>gem5’s Goals (Cont.)</vt:lpstr>
      <vt:lpstr>Our Contributions</vt:lpstr>
      <vt:lpstr>Outline</vt:lpstr>
      <vt:lpstr>CPU-GPU SE Mode Support in gem5</vt:lpstr>
      <vt:lpstr>Outline</vt:lpstr>
      <vt:lpstr>How to Systematically Improve Bottlenecks?</vt:lpstr>
      <vt:lpstr>Methodology</vt:lpstr>
      <vt:lpstr>PowerPoint Presentation</vt:lpstr>
      <vt:lpstr>More: Improving gem5’s GPU @ UW</vt:lpstr>
      <vt:lpstr>GAP Conclusion</vt:lpstr>
      <vt:lpstr>Outline</vt:lpstr>
      <vt:lpstr>Conclusions &amp; Future Work</vt:lpstr>
      <vt:lpstr>PowerPoint Presentation</vt:lpstr>
      <vt:lpstr>One Next Step for gem5: Better Security</vt:lpstr>
      <vt:lpstr>PowerPoint Presentation</vt:lpstr>
      <vt:lpstr>Nomenclature (Traditional)</vt:lpstr>
      <vt:lpstr>Nomenclature (Simulation)</vt:lpstr>
      <vt:lpstr>Nomenclature (Simulation, Cont.)</vt:lpstr>
      <vt:lpstr>Tradeoffs in Simulation</vt:lpstr>
      <vt:lpstr>Tradeoffs in Simulation</vt:lpstr>
      <vt:lpstr>Trading Off Metrics (Inter-Related)</vt:lpstr>
      <vt:lpstr>What “Level” Should we Simulate At?</vt:lpstr>
      <vt:lpstr>(gem5) Cycle-level Simulation</vt:lpstr>
      <vt:lpstr>What is gem5? (History)</vt:lpstr>
      <vt:lpstr>PowerPoint Presentation</vt:lpstr>
      <vt:lpstr>What is gem5? (History, Cont.)</vt:lpstr>
      <vt:lpstr>PowerPoint Presentation</vt:lpstr>
      <vt:lpstr>m5 + GEMS = gem5</vt:lpstr>
      <vt:lpstr>What is gem5?</vt:lpstr>
      <vt:lpstr>gem5-20+: A new era in CA simulation</vt:lpstr>
      <vt:lpstr>gem5’s Goals</vt:lpstr>
      <vt:lpstr>gem5’s Goals (Cont.)</vt:lpstr>
      <vt:lpstr>gem5’s Architecture: SimObjects</vt:lpstr>
      <vt:lpstr>Model vs. Parameters</vt:lpstr>
      <vt:lpstr>Increasingly Diverse Apps Also Evolving</vt:lpstr>
      <vt:lpstr>These Applications Drive Systems Reqs.</vt:lpstr>
      <vt:lpstr>Key Challenge 1: Application Scaling</vt:lpstr>
      <vt:lpstr>Simulators to the Rescue?</vt:lpstr>
      <vt:lpstr>Key Challenge 2: Simulator Capabilities</vt:lpstr>
      <vt:lpstr>gem5’s GPU Simulation Modes</vt:lpstr>
      <vt:lpstr>Improving Register Allocation Support</vt:lpstr>
      <vt:lpstr>Dynamic Register Allocator Performance</vt:lpstr>
      <vt:lpstr>Issue: Dependence Tracking</vt:lpstr>
      <vt:lpstr>First Target: Vega-class GPUs</vt:lpstr>
      <vt:lpstr>GAP Iteration 1: L1/L2 Caches, LDS</vt:lpstr>
      <vt:lpstr>GAP Iteration 1 Results</vt:lpstr>
      <vt:lpstr>GAP Iteration 2: Better BW, Request Bypassing</vt:lpstr>
      <vt:lpstr>GAP Iteration 2 Results</vt:lpstr>
      <vt:lpstr>GAP Iteration 3: Proper Atomic Support</vt:lpstr>
      <vt:lpstr>GAP Iteration 3 Results</vt:lpstr>
      <vt:lpstr>GAP Iteration 3 Results</vt:lpstr>
      <vt:lpstr>Subsequent Iterations (Not Shown)</vt:lpstr>
      <vt:lpstr>What Remains?</vt:lpstr>
      <vt:lpstr>Outline</vt:lpstr>
      <vt:lpstr>gem5 CPU-GPU SE Mode: Modern App Support</vt:lpstr>
      <vt:lpstr>gem5 GPUFS Support</vt:lpstr>
      <vt:lpstr>What is KVM CPU?</vt:lpstr>
      <vt:lpstr>gem5 GPUFS Mode Support: High-level Frameworks</vt:lpstr>
      <vt:lpstr>How Can We Scalably Run Large-Scale Apps in gem5?</vt:lpstr>
      <vt:lpstr>Our Vision to Run Large-Scale Workloads</vt:lpstr>
      <vt:lpstr>Mixed Fidelity for Less Important App Phases</vt:lpstr>
      <vt:lpstr>Mixed Fidelity (Cont.)</vt:lpstr>
      <vt:lpstr>Mixed Fidelity (Cont.)</vt:lpstr>
      <vt:lpstr>How Much Does Mixed Fidelity Help?</vt:lpstr>
      <vt:lpstr>App Checkpointing: Further Speeding Up Sim</vt:lpstr>
      <vt:lpstr>How Much Does Checkpointing Help?</vt:lpstr>
      <vt:lpstr>Scalable Simulation Conclusion</vt:lpstr>
      <vt:lpstr>Implementing Vega ISA in gem5 to enable ISA comparison</vt:lpstr>
      <vt:lpstr>Motivation</vt:lpstr>
      <vt:lpstr>Motivation II</vt:lpstr>
      <vt:lpstr>Instruction Decoding</vt:lpstr>
      <vt:lpstr>Operands</vt:lpstr>
      <vt:lpstr>PowerPoint Presentation</vt:lpstr>
      <vt:lpstr>Vega ISA-specific Implementation</vt:lpstr>
      <vt:lpstr>Comparing ISAs</vt:lpstr>
      <vt:lpstr>Methodology</vt:lpstr>
      <vt:lpstr>Instruction Mix</vt:lpstr>
      <vt:lpstr>Operands</vt:lpstr>
      <vt:lpstr>Operands</vt:lpstr>
      <vt:lpstr>Operands</vt:lpstr>
      <vt:lpstr>Virtual Register Use</vt:lpstr>
      <vt:lpstr>Virtual Register Use II</vt:lpstr>
      <vt:lpstr>Register Liveness</vt:lpstr>
      <vt:lpstr>Register Liveness</vt:lpstr>
      <vt:lpstr>Register Liveness</vt:lpstr>
      <vt:lpstr>Register Liveness</vt:lpstr>
      <vt:lpstr>Register Liveness</vt:lpstr>
      <vt:lpstr>Register Liveness</vt:lpstr>
      <vt:lpstr>Register Liveness</vt:lpstr>
      <vt:lpstr>Register Liveness</vt:lpstr>
      <vt:lpstr>Future Work</vt:lpstr>
      <vt:lpstr>Gem5 GPU Scoreboard</vt:lpstr>
      <vt:lpstr>Purpose</vt:lpstr>
      <vt:lpstr>Significance</vt:lpstr>
      <vt:lpstr>Contributions</vt:lpstr>
      <vt:lpstr>Background - GPU Scheduling</vt:lpstr>
      <vt:lpstr>Background - GPU Scoreboard</vt:lpstr>
      <vt:lpstr>Dependencies in scoreboard check</vt:lpstr>
      <vt:lpstr>Scoreboard Implementation</vt:lpstr>
      <vt:lpstr>Code Segment</vt:lpstr>
      <vt:lpstr>Code Segment - continued</vt:lpstr>
      <vt:lpstr>Benchmarks/Workloads</vt:lpstr>
      <vt:lpstr>Evaluation Metrics</vt:lpstr>
      <vt:lpstr>In-Order Scoreboard Results</vt:lpstr>
      <vt:lpstr>Why use it?</vt:lpstr>
      <vt:lpstr>Enabling Multi-Chiplet Support in gem5</vt:lpstr>
      <vt:lpstr>Why Multi-Chiplet?</vt:lpstr>
      <vt:lpstr>Multi-Chiplet and gem5</vt:lpstr>
      <vt:lpstr>gem5 AMD APU Overview</vt:lpstr>
      <vt:lpstr>PowerPoint Presentation</vt:lpstr>
      <vt:lpstr>Enabling Multi-Chiplet Support</vt:lpstr>
      <vt:lpstr>Replicating GPU Components</vt:lpstr>
      <vt:lpstr>Emulated Driver (ROCk) Support for Multi-Chiplet</vt:lpstr>
      <vt:lpstr>Emulated Driver (ROCk) Support for Multi-Chiplet</vt:lpstr>
      <vt:lpstr>Supporting Writeback Caches per Chiplet</vt:lpstr>
      <vt:lpstr>Methodology</vt:lpstr>
      <vt:lpstr>Multi-Chiplet Execution Time</vt:lpstr>
      <vt:lpstr>Conclusion</vt:lpstr>
      <vt:lpstr>Outline</vt:lpstr>
      <vt:lpstr>Creating Portable Resources</vt:lpstr>
      <vt:lpstr>MIOpen Programming Model</vt:lpstr>
      <vt:lpstr>Running ML Applications in gem5</vt:lpstr>
      <vt:lpstr>Ex. gem5-resources README (DNNMark)</vt:lpstr>
      <vt:lpstr>Validating gem5 Vega GPU configuration</vt:lpstr>
      <vt:lpstr>Flow of a ML Application</vt:lpstr>
      <vt:lpstr>MIOpen Also Requires Additional Libraries</vt:lpstr>
      <vt:lpstr>PowerPoint Presentation</vt:lpstr>
      <vt:lpstr>Challenges Running (ML in) GPU Model</vt:lpstr>
      <vt:lpstr>Next Steps</vt:lpstr>
      <vt:lpstr>Power Modeling State-of-the-Art</vt:lpstr>
      <vt:lpstr>What Can We Do?</vt:lpstr>
      <vt:lpstr>Outline</vt:lpstr>
      <vt:lpstr>Current Power Modeling in gem5</vt:lpstr>
      <vt:lpstr>Current Power Modeling in gem5 (Cont.)</vt:lpstr>
      <vt:lpstr>Outline</vt:lpstr>
      <vt:lpstr>Extending Power Modeling API [OSCAR’24]</vt:lpstr>
      <vt:lpstr>Extending the Power Modeling API (Cont.)</vt:lpstr>
      <vt:lpstr>Putting It All Together</vt:lpstr>
      <vt:lpstr>Example: McPAT Power Model</vt:lpstr>
      <vt:lpstr>Example: McPAT Power Model</vt:lpstr>
      <vt:lpstr>Example: McPAT Power Model (Cont.)</vt:lpstr>
      <vt:lpstr>Outline</vt:lpstr>
      <vt:lpstr>Methodology</vt:lpstr>
      <vt:lpstr>Preliminary Results</vt:lpstr>
      <vt:lpstr>Preliminary Results (Cont.)</vt:lpstr>
      <vt:lpstr>Outline</vt:lpstr>
      <vt:lpstr>Conclusion</vt:lpstr>
      <vt:lpstr>BACKUP</vt:lpstr>
      <vt:lpstr>What are Future System Reqs?</vt:lpstr>
      <vt:lpstr>Why gem5?</vt:lpstr>
      <vt:lpstr>PowerPoint Presentation</vt:lpstr>
      <vt:lpstr>PowerPoint Presentation</vt:lpstr>
      <vt:lpstr>Toward Full-System Heterogeneous Simulation: Merging gem5-SALAM with Mainline gem5</vt:lpstr>
      <vt:lpstr>Global Datacenter Electricity Consumption</vt:lpstr>
      <vt:lpstr>Heterogeneity is the New Norm</vt:lpstr>
      <vt:lpstr>Heterogeneity is the New Norm</vt:lpstr>
      <vt:lpstr>Designing for Heterogeneity: What is Needed?</vt:lpstr>
      <vt:lpstr>The Simulation Gap</vt:lpstr>
      <vt:lpstr>The Simulation Gap</vt:lpstr>
      <vt:lpstr>The Simulation Gap</vt:lpstr>
      <vt:lpstr>Outline</vt:lpstr>
      <vt:lpstr>Integration Overview</vt:lpstr>
      <vt:lpstr>Integration Overview</vt:lpstr>
      <vt:lpstr>Integration Overview</vt:lpstr>
      <vt:lpstr>Integration Overview</vt:lpstr>
      <vt:lpstr>Methodology: Incorporating SALAM Components</vt:lpstr>
      <vt:lpstr>Methodology: Refactoring and Aligning Interfaces</vt:lpstr>
      <vt:lpstr>Methodology: Validating Functional Equivalence</vt:lpstr>
      <vt:lpstr>The Integrated Framework: What it Enables</vt:lpstr>
      <vt:lpstr>Modeling and Simulating an Accelerator </vt:lpstr>
      <vt:lpstr>Modeling and Simulating an Accelerator </vt:lpstr>
      <vt:lpstr>Modeling and Simulating an Accelerator </vt:lpstr>
      <vt:lpstr>Modeling and Simulating an Accelerator </vt:lpstr>
      <vt:lpstr>Modeling and Simulating an Accelerator </vt:lpstr>
      <vt:lpstr>Outline</vt:lpstr>
      <vt:lpstr>Case Study: Extreme Frequency Scaling</vt:lpstr>
      <vt:lpstr>Case Study: Extreme Frequency Scaling</vt:lpstr>
      <vt:lpstr>Case Study: Extreme Frequency Scaling</vt:lpstr>
      <vt:lpstr>Case Study: Extreme Frequency Scaling</vt:lpstr>
      <vt:lpstr>Methodology</vt:lpstr>
      <vt:lpstr>Outline</vt:lpstr>
      <vt:lpstr>Preliminary Results: Performance</vt:lpstr>
      <vt:lpstr>Preliminary Results: Dynamic Power</vt:lpstr>
      <vt:lpstr>Outline</vt:lpstr>
      <vt:lpstr>Conclusions and Future Work</vt:lpstr>
      <vt:lpstr>PowerPoint Presentation</vt:lpstr>
      <vt:lpstr>PowerPoint Presentation</vt:lpstr>
      <vt:lpstr>PowerPoint Presentation</vt:lpstr>
      <vt:lpstr>CPU-GPU SE Mode Support in gem5</vt:lpstr>
      <vt:lpstr>Initial gem5 GPU Fidelity (vs. Vega-class GPUs)</vt:lpstr>
      <vt:lpstr>How to Address These Shortcomings?</vt:lpstr>
      <vt:lpstr>GAP Methodology</vt:lpstr>
      <vt:lpstr>First Target: Vega-class GPU</vt:lpstr>
      <vt:lpstr>Prior GAP Improvements</vt:lpstr>
      <vt:lpstr>Outline</vt:lpstr>
      <vt:lpstr>Issue #1: Insufficient HBM2 Support</vt:lpstr>
      <vt:lpstr>After HBM2 Support </vt:lpstr>
      <vt:lpstr>Issue #2: Larger Pages</vt:lpstr>
      <vt:lpstr>Issue #2: Larger Pages (Cont.)</vt:lpstr>
      <vt:lpstr>After Multi-page Size Support </vt:lpstr>
      <vt:lpstr>Issue #3: Page Walk Overhead</vt:lpstr>
      <vt:lpstr>After PWC</vt:lpstr>
      <vt:lpstr>After Network Adjustments</vt:lpstr>
      <vt:lpstr>Outline</vt:lpstr>
      <vt:lpstr>Conclusion</vt:lpstr>
      <vt:lpstr>PowerPoint Presentation</vt:lpstr>
      <vt:lpstr>Baseline GPU Main Memory Status</vt:lpstr>
      <vt:lpstr>What Did We Fix Previously With GAP?</vt:lpstr>
      <vt:lpstr>What Did We Fix Previously With GAP? (Cont.)</vt:lpstr>
      <vt:lpstr>PowerPoint Presentation</vt:lpstr>
      <vt:lpstr>gem5’s GPU Simulation Modes</vt:lpstr>
      <vt:lpstr>gem5 CPU-GPU SE Mode: Modern App Support</vt:lpstr>
      <vt:lpstr>gem5 GPUFS Support</vt:lpstr>
      <vt:lpstr>What is KVM CPU?</vt:lpstr>
      <vt:lpstr>gem5 GPUFS Mode Support: High-Level Frameworks</vt:lpstr>
      <vt:lpstr>About adjusted network bw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Matt</dc:creator>
  <cp:keywords/>
  <dc:description/>
  <cp:lastModifiedBy>Matt Sinclair</cp:lastModifiedBy>
  <cp:revision>327</cp:revision>
  <cp:lastPrinted>1601-01-01T00:00:00Z</cp:lastPrinted>
  <dcterms:created xsi:type="dcterms:W3CDTF">2019-03-12T23:40:51Z</dcterms:created>
  <dcterms:modified xsi:type="dcterms:W3CDTF">2026-03-11T05:38:22Z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1</vt:i4>
  </property>
  <property fmtid="{D5CDD505-2E9C-101B-9397-08002B2CF9AE}" pid="7" name="Notes">
    <vt:i4>39</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40</vt:i4>
  </property>
  <property fmtid="{D5CDD505-2E9C-101B-9397-08002B2CF9AE}" pid="12" name="ContentTypeId">
    <vt:lpwstr>0x010100A9E6EC0B245C024F9F37592F77EC8D0F</vt:lpwstr>
  </property>
  <property fmtid="{D5CDD505-2E9C-101B-9397-08002B2CF9AE}" pid="13" name="MSIP_Label_64e4cbe8-b4f6-45dc-bcba-6123dfd2d8bf_Enabled">
    <vt:lpwstr>true</vt:lpwstr>
  </property>
  <property fmtid="{D5CDD505-2E9C-101B-9397-08002B2CF9AE}" pid="14" name="MSIP_Label_64e4cbe8-b4f6-45dc-bcba-6123dfd2d8bf_SetDate">
    <vt:lpwstr>2021-10-05T16:19:44Z</vt:lpwstr>
  </property>
  <property fmtid="{D5CDD505-2E9C-101B-9397-08002B2CF9AE}" pid="15" name="MSIP_Label_64e4cbe8-b4f6-45dc-bcba-6123dfd2d8bf_Method">
    <vt:lpwstr>Privileged</vt:lpwstr>
  </property>
  <property fmtid="{D5CDD505-2E9C-101B-9397-08002B2CF9AE}" pid="16" name="MSIP_Label_64e4cbe8-b4f6-45dc-bcba-6123dfd2d8bf_Name">
    <vt:lpwstr>Non-Business-AIP 2.0</vt:lpwstr>
  </property>
  <property fmtid="{D5CDD505-2E9C-101B-9397-08002B2CF9AE}" pid="17" name="MSIP_Label_64e4cbe8-b4f6-45dc-bcba-6123dfd2d8bf_SiteId">
    <vt:lpwstr>3dd8961f-e488-4e60-8e11-a82d994e183d</vt:lpwstr>
  </property>
  <property fmtid="{D5CDD505-2E9C-101B-9397-08002B2CF9AE}" pid="18" name="MSIP_Label_64e4cbe8-b4f6-45dc-bcba-6123dfd2d8bf_ActionId">
    <vt:lpwstr>a912783b-de4c-4333-881c-00000873cd21</vt:lpwstr>
  </property>
  <property fmtid="{D5CDD505-2E9C-101B-9397-08002B2CF9AE}" pid="19" name="MSIP_Label_64e4cbe8-b4f6-45dc-bcba-6123dfd2d8bf_ContentBits">
    <vt:lpwstr>0</vt:lpwstr>
  </property>
</Properties>
</file>