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  <p:sldMasterId id="2147483678" r:id="rId2"/>
  </p:sldMasterIdLst>
  <p:notesMasterIdLst>
    <p:notesMasterId r:id="rId26"/>
  </p:notesMasterIdLst>
  <p:sldIdLst>
    <p:sldId id="260" r:id="rId3"/>
    <p:sldId id="369" r:id="rId4"/>
    <p:sldId id="356" r:id="rId5"/>
    <p:sldId id="370" r:id="rId6"/>
    <p:sldId id="357" r:id="rId7"/>
    <p:sldId id="358" r:id="rId8"/>
    <p:sldId id="362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1" r:id="rId18"/>
    <p:sldId id="382" r:id="rId19"/>
    <p:sldId id="380" r:id="rId20"/>
    <p:sldId id="384" r:id="rId21"/>
    <p:sldId id="385" r:id="rId22"/>
    <p:sldId id="367" r:id="rId23"/>
    <p:sldId id="383" r:id="rId24"/>
    <p:sldId id="361" r:id="rId2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58"/>
    <p:restoredTop sz="94620"/>
  </p:normalViewPr>
  <p:slideViewPr>
    <p:cSldViewPr>
      <p:cViewPr varScale="1">
        <p:scale>
          <a:sx n="108" d="100"/>
          <a:sy n="108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ct val="100000"/>
              <a:buChar char="●"/>
              <a:defRPr sz="1100"/>
            </a:lvl1pPr>
            <a:lvl2pPr lvl="1">
              <a:spcBef>
                <a:spcPts val="0"/>
              </a:spcBef>
              <a:buSzPct val="100000"/>
              <a:buChar char="○"/>
              <a:defRPr sz="1100"/>
            </a:lvl2pPr>
            <a:lvl3pPr lvl="2">
              <a:spcBef>
                <a:spcPts val="0"/>
              </a:spcBef>
              <a:buSzPct val="100000"/>
              <a:buChar char="■"/>
              <a:defRPr sz="1100"/>
            </a:lvl3pPr>
            <a:lvl4pPr lvl="3">
              <a:spcBef>
                <a:spcPts val="0"/>
              </a:spcBef>
              <a:buSzPct val="100000"/>
              <a:buChar char="●"/>
              <a:defRPr sz="1100"/>
            </a:lvl4pPr>
            <a:lvl5pPr lvl="4">
              <a:spcBef>
                <a:spcPts val="0"/>
              </a:spcBef>
              <a:buSzPct val="100000"/>
              <a:buChar char="○"/>
              <a:defRPr sz="1100"/>
            </a:lvl5pPr>
            <a:lvl6pPr lvl="5">
              <a:spcBef>
                <a:spcPts val="0"/>
              </a:spcBef>
              <a:buSzPct val="100000"/>
              <a:buChar char="■"/>
              <a:defRPr sz="1100"/>
            </a:lvl6pPr>
            <a:lvl7pPr lvl="6">
              <a:spcBef>
                <a:spcPts val="0"/>
              </a:spcBef>
              <a:buSzPct val="100000"/>
              <a:buChar char="●"/>
              <a:defRPr sz="1100"/>
            </a:lvl7pPr>
            <a:lvl8pPr lvl="7">
              <a:spcBef>
                <a:spcPts val="0"/>
              </a:spcBef>
              <a:buSzPct val="100000"/>
              <a:buChar char="○"/>
              <a:defRPr sz="1100"/>
            </a:lvl8pPr>
            <a:lvl9pPr lvl="8">
              <a:spcBef>
                <a:spcPts val="0"/>
              </a:spcBef>
              <a:buSzPct val="1000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92418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776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151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288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65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647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7459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82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94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1973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063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7365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4917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442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229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25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163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498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723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970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8654650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697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993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w Images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571499" y="2571988"/>
            <a:ext cx="7917982" cy="677941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66A1"/>
              </a:buClr>
              <a:buSzPct val="100000"/>
              <a:buFont typeface="Calibri"/>
              <a:buNone/>
              <a:defRPr sz="33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8571"/>
              <a:buNone/>
              <a:defRPr sz="1400"/>
            </a:lvl2pPr>
            <a:lvl3pPr lvl="2" indent="0">
              <a:spcBef>
                <a:spcPts val="0"/>
              </a:spcBef>
              <a:buSzPct val="78571"/>
              <a:buNone/>
              <a:defRPr sz="1400"/>
            </a:lvl3pPr>
            <a:lvl4pPr lvl="3" indent="0">
              <a:spcBef>
                <a:spcPts val="0"/>
              </a:spcBef>
              <a:buSzPct val="78571"/>
              <a:buNone/>
              <a:defRPr sz="1400"/>
            </a:lvl4pPr>
            <a:lvl5pPr lvl="4" indent="0">
              <a:spcBef>
                <a:spcPts val="0"/>
              </a:spcBef>
              <a:buSzPct val="78571"/>
              <a:buNone/>
              <a:defRPr sz="1400"/>
            </a:lvl5pPr>
            <a:lvl6pPr lvl="5" indent="0">
              <a:spcBef>
                <a:spcPts val="0"/>
              </a:spcBef>
              <a:buSzPct val="78571"/>
              <a:buNone/>
              <a:defRPr sz="1400"/>
            </a:lvl6pPr>
            <a:lvl7pPr lvl="6" indent="0">
              <a:spcBef>
                <a:spcPts val="0"/>
              </a:spcBef>
              <a:buSzPct val="78571"/>
              <a:buNone/>
              <a:defRPr sz="1400"/>
            </a:lvl7pPr>
            <a:lvl8pPr lvl="7" indent="0">
              <a:spcBef>
                <a:spcPts val="0"/>
              </a:spcBef>
              <a:buSzPct val="78571"/>
              <a:buNone/>
              <a:defRPr sz="1400"/>
            </a:lvl8pPr>
            <a:lvl9pPr lvl="8" indent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subTitle" idx="1"/>
          </p:nvPr>
        </p:nvSpPr>
        <p:spPr>
          <a:xfrm>
            <a:off x="571499" y="3318987"/>
            <a:ext cx="7917982" cy="933212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rgbClr val="7F7F7F"/>
              </a:buClr>
              <a:buSzPct val="100000"/>
              <a:buFont typeface="Arial"/>
              <a:buNone/>
              <a:defRPr sz="21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59" name="Shape 59"/>
          <p:cNvGrpSpPr/>
          <p:nvPr/>
        </p:nvGrpSpPr>
        <p:grpSpPr>
          <a:xfrm>
            <a:off x="0" y="595952"/>
            <a:ext cx="9141074" cy="1835951"/>
            <a:chOff x="0" y="1074510"/>
            <a:chExt cx="9141074" cy="1835951"/>
          </a:xfrm>
        </p:grpSpPr>
        <p:pic>
          <p:nvPicPr>
            <p:cNvPr id="60" name="Shape 60"/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1084587"/>
              <a:ext cx="1823679" cy="18236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Shape 6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828800" y="1074510"/>
              <a:ext cx="1825874" cy="1825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Shape 6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57600" y="1084587"/>
              <a:ext cx="1825874" cy="1825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Shape 6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486400" y="1084587"/>
              <a:ext cx="1825874" cy="1825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Shape 6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315200" y="1084587"/>
              <a:ext cx="1825874" cy="18258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Slide_OneColumnBullets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ctrTitle"/>
          </p:nvPr>
        </p:nvSpPr>
        <p:spPr>
          <a:xfrm>
            <a:off x="297611" y="424066"/>
            <a:ext cx="8531162" cy="391130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66A1"/>
              </a:buClr>
              <a:buSzPct val="100000"/>
              <a:buFont typeface="Calibri"/>
              <a:buNone/>
              <a:defRPr sz="2600" b="1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ct val="78571"/>
              <a:buNone/>
              <a:defRPr sz="1400"/>
            </a:lvl2pPr>
            <a:lvl3pPr lvl="2" indent="0">
              <a:spcBef>
                <a:spcPts val="0"/>
              </a:spcBef>
              <a:buSzPct val="78571"/>
              <a:buNone/>
              <a:defRPr sz="1400"/>
            </a:lvl3pPr>
            <a:lvl4pPr lvl="3" indent="0">
              <a:spcBef>
                <a:spcPts val="0"/>
              </a:spcBef>
              <a:buSzPct val="78571"/>
              <a:buNone/>
              <a:defRPr sz="1400"/>
            </a:lvl4pPr>
            <a:lvl5pPr lvl="4" indent="0">
              <a:spcBef>
                <a:spcPts val="0"/>
              </a:spcBef>
              <a:buSzPct val="78571"/>
              <a:buNone/>
              <a:defRPr sz="1400"/>
            </a:lvl5pPr>
            <a:lvl6pPr lvl="5" indent="0">
              <a:spcBef>
                <a:spcPts val="0"/>
              </a:spcBef>
              <a:buSzPct val="78571"/>
              <a:buNone/>
              <a:defRPr sz="1400"/>
            </a:lvl6pPr>
            <a:lvl7pPr lvl="6" indent="0">
              <a:spcBef>
                <a:spcPts val="0"/>
              </a:spcBef>
              <a:buSzPct val="78571"/>
              <a:buNone/>
              <a:defRPr sz="1400"/>
            </a:lvl7pPr>
            <a:lvl8pPr lvl="7" indent="0">
              <a:spcBef>
                <a:spcPts val="0"/>
              </a:spcBef>
              <a:buSzPct val="78571"/>
              <a:buNone/>
              <a:defRPr sz="1400"/>
            </a:lvl8pPr>
            <a:lvl9pPr lvl="8" indent="0">
              <a:spcBef>
                <a:spcPts val="0"/>
              </a:spcBef>
              <a:buSzPct val="78571"/>
              <a:buNone/>
              <a:defRPr sz="1400"/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subTitle" idx="1"/>
          </p:nvPr>
        </p:nvSpPr>
        <p:spPr>
          <a:xfrm>
            <a:off x="297611" y="899332"/>
            <a:ext cx="8531162" cy="316993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0" marR="0" lvl="0" indent="0" algn="l" rtl="0">
              <a:lnSpc>
                <a:spcPct val="90000"/>
              </a:lnSpc>
              <a:spcBef>
                <a:spcPts val="800"/>
              </a:spcBef>
              <a:buClr>
                <a:srgbClr val="7F7F7F"/>
              </a:buClr>
              <a:buSzPct val="100000"/>
              <a:buFont typeface="Arial"/>
              <a:buNone/>
              <a:defRPr sz="1800" b="1" i="1" u="none" strike="noStrike" cap="none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342900" marR="0" lvl="1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685800" marR="0" lvl="2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028700" marR="0" lvl="3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371600" marR="0" lvl="4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4500" marR="0" lvl="5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57400" marR="0" lvl="6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400300" marR="0" lvl="7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743200" marR="0" lvl="8" indent="0" algn="ctr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297611" y="1369219"/>
            <a:ext cx="8531162" cy="3107891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lvl1pPr marL="342900" marR="0" lvl="0" indent="-279400" algn="l" rtl="0">
              <a:lnSpc>
                <a:spcPct val="90000"/>
              </a:lnSpc>
              <a:spcBef>
                <a:spcPts val="800"/>
              </a:spcBef>
              <a:buClr>
                <a:srgbClr val="0066A1"/>
              </a:buClr>
              <a:buSzPct val="60000"/>
              <a:buFont typeface="Merriweather Sans"/>
              <a:buChar char="▶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96900" marR="0" lvl="1" indent="-165100" algn="l" rtl="0">
              <a:lnSpc>
                <a:spcPct val="90000"/>
              </a:lnSpc>
              <a:spcBef>
                <a:spcPts val="400"/>
              </a:spcBef>
              <a:buClr>
                <a:srgbClr val="0066A1"/>
              </a:buClr>
              <a:buSzPct val="1000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9800" marR="0" lvl="2" indent="-177800" algn="l" rtl="0">
              <a:lnSpc>
                <a:spcPct val="90000"/>
              </a:lnSpc>
              <a:spcBef>
                <a:spcPts val="400"/>
              </a:spcBef>
              <a:buClr>
                <a:srgbClr val="0066A1"/>
              </a:buClr>
              <a:buSzPct val="1000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44600" marR="0" lvl="3" indent="-152400" algn="l" rtl="0">
              <a:lnSpc>
                <a:spcPct val="90000"/>
              </a:lnSpc>
              <a:spcBef>
                <a:spcPts val="400"/>
              </a:spcBef>
              <a:buClr>
                <a:srgbClr val="0066A1"/>
              </a:buClr>
              <a:buSzPct val="1000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87500" marR="0" lvl="4" indent="-152400" algn="l" rtl="0">
              <a:lnSpc>
                <a:spcPct val="90000"/>
              </a:lnSpc>
              <a:spcBef>
                <a:spcPts val="400"/>
              </a:spcBef>
              <a:buClr>
                <a:srgbClr val="0066A1"/>
              </a:buClr>
              <a:buSzPct val="1000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gi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gif"/><Relationship Id="rId4" Type="http://schemas.openxmlformats.org/officeDocument/2006/relationships/image" Target="../media/image1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2" cy="5132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Shape 52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760858"/>
            <a:ext cx="9144000" cy="13804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Shape 53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91053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Shape 54"/>
          <p:cNvSpPr txBox="1"/>
          <p:nvPr/>
        </p:nvSpPr>
        <p:spPr>
          <a:xfrm>
            <a:off x="284909" y="4628375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en" sz="9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Shape 55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161"/>
          <a:stretch/>
        </p:blipFill>
        <p:spPr>
          <a:xfrm>
            <a:off x="8038947" y="4560577"/>
            <a:ext cx="857754" cy="49941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/>
        </p:nvSpPr>
        <p:spPr>
          <a:xfrm>
            <a:off x="284909" y="4628375"/>
            <a:ext cx="1543050" cy="273844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" sz="900" b="0" i="0" u="none" strike="noStrike" cap="none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lang="en" sz="900" b="0" i="0" u="none" strike="noStrike" cap="none">
              <a:solidFill>
                <a:srgbClr val="0066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3349" y="4553785"/>
            <a:ext cx="859278" cy="26669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Shape 8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5" y="0"/>
            <a:ext cx="9140333" cy="68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Shape 8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57700"/>
            <a:ext cx="9140333" cy="6855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diacode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pPr marL="0" marR="0" lvl="0" indent="-209550" algn="l" rtl="0">
              <a:lnSpc>
                <a:spcPct val="90000"/>
              </a:lnSpc>
              <a:spcBef>
                <a:spcPts val="0"/>
              </a:spcBef>
              <a:buClr>
                <a:srgbClr val="0066A1"/>
              </a:buClr>
              <a:buSzPct val="100000"/>
              <a:buFont typeface="Calibri"/>
              <a:buNone/>
            </a:pPr>
            <a:r>
              <a:rPr lang="en-US" sz="3300" b="1" i="0" u="none" strike="noStrike" cap="none" dirty="0">
                <a:solidFill>
                  <a:srgbClr val="0066A1"/>
                </a:solidFill>
                <a:latin typeface="Calibri"/>
                <a:ea typeface="Calibri"/>
                <a:cs typeface="Calibri"/>
                <a:sym typeface="Calibri"/>
              </a:rPr>
              <a:t>The IEEE NPSS International Schools</a:t>
            </a:r>
            <a:endParaRPr sz="3300" b="1" i="0" u="none" strike="noStrike" cap="none" dirty="0">
              <a:solidFill>
                <a:srgbClr val="0066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Shape 156"/>
          <p:cNvSpPr txBox="1">
            <a:spLocks noGrp="1"/>
          </p:cNvSpPr>
          <p:nvPr>
            <p:ph type="subTitle" idx="1"/>
          </p:nvPr>
        </p:nvSpPr>
        <p:spPr>
          <a:xfrm>
            <a:off x="571499" y="3562350"/>
            <a:ext cx="7917982" cy="933212"/>
          </a:xfrm>
          <a:prstGeom prst="rect">
            <a:avLst/>
          </a:prstGeom>
          <a:noFill/>
          <a:ln>
            <a:noFill/>
          </a:ln>
        </p:spPr>
        <p:txBody>
          <a:bodyPr wrap="square" lIns="68575" tIns="34275" rIns="68575" bIns="34275" anchor="t" anchorCtr="0">
            <a:noAutofit/>
          </a:bodyPr>
          <a:lstStyle/>
          <a:p>
            <a:pPr marL="0" marR="0" lvl="0" indent="-13335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100000"/>
              <a:buFont typeface="Arial"/>
              <a:buNone/>
            </a:pPr>
            <a:r>
              <a:rPr lang="en-US" sz="2100" b="1" i="1" u="none" strike="noStrike" cap="none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Martin Grossmann</a:t>
            </a:r>
          </a:p>
          <a:p>
            <a:pPr marL="0" marR="0" lvl="0" indent="-133350" algn="l" rtl="0">
              <a:lnSpc>
                <a:spcPct val="90000"/>
              </a:lnSpc>
              <a:spcBef>
                <a:spcPts val="0"/>
              </a:spcBef>
              <a:buClr>
                <a:srgbClr val="7F7F7F"/>
              </a:buClr>
              <a:buSzPct val="100000"/>
              <a:buFont typeface="Arial"/>
              <a:buNone/>
            </a:pPr>
            <a:r>
              <a:rPr lang="en-US" dirty="0"/>
              <a:t>Chair, NPSS Educational Committee</a:t>
            </a:r>
            <a:endParaRPr sz="2100" b="1" i="1" u="none" strike="noStrike" cap="none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0854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Nuclear and Plasma Sciences Society NPSS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97611" y="971550"/>
            <a:ext cx="8531162" cy="3107891"/>
          </a:xfrm>
        </p:spPr>
        <p:txBody>
          <a:bodyPr/>
          <a:lstStyle/>
          <a:p>
            <a:r>
              <a:rPr lang="en-US" dirty="0"/>
              <a:t>Particle Accelerator Science and Technology</a:t>
            </a:r>
          </a:p>
          <a:p>
            <a:r>
              <a:rPr lang="de-CH" dirty="0"/>
              <a:t>Radiation Instrumentation</a:t>
            </a:r>
          </a:p>
          <a:p>
            <a:r>
              <a:rPr lang="de-CH" dirty="0" err="1"/>
              <a:t>Nuclear</a:t>
            </a:r>
            <a:r>
              <a:rPr lang="de-CH" dirty="0"/>
              <a:t> Medical </a:t>
            </a:r>
            <a:r>
              <a:rPr lang="de-CH" dirty="0" err="1"/>
              <a:t>and</a:t>
            </a:r>
            <a:r>
              <a:rPr lang="de-CH" dirty="0"/>
              <a:t> Imaging </a:t>
            </a:r>
            <a:r>
              <a:rPr lang="de-CH" dirty="0" err="1"/>
              <a:t>Sciences</a:t>
            </a:r>
            <a:endParaRPr lang="de-CH" dirty="0"/>
          </a:p>
          <a:p>
            <a:r>
              <a:rPr lang="de-CH" dirty="0"/>
              <a:t>Plasma </a:t>
            </a:r>
            <a:r>
              <a:rPr lang="de-CH" dirty="0" err="1"/>
              <a:t>Sciences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Applications</a:t>
            </a:r>
            <a:endParaRPr lang="de-CH" dirty="0"/>
          </a:p>
          <a:p>
            <a:r>
              <a:rPr lang="de-CH" dirty="0"/>
              <a:t>Fusion</a:t>
            </a:r>
          </a:p>
          <a:p>
            <a:r>
              <a:rPr lang="de-CH" dirty="0" err="1"/>
              <a:t>Pulsed</a:t>
            </a:r>
            <a:r>
              <a:rPr lang="de-CH" dirty="0"/>
              <a:t> Power Systems</a:t>
            </a:r>
          </a:p>
          <a:p>
            <a:r>
              <a:rPr lang="de-CH" dirty="0"/>
              <a:t>Radiation </a:t>
            </a:r>
            <a:r>
              <a:rPr lang="de-CH" dirty="0" err="1"/>
              <a:t>Effects</a:t>
            </a:r>
            <a:endParaRPr lang="de-CH" dirty="0"/>
          </a:p>
          <a:p>
            <a:r>
              <a:rPr lang="de-CH" dirty="0"/>
              <a:t>Computer </a:t>
            </a:r>
            <a:r>
              <a:rPr lang="de-CH" dirty="0" err="1"/>
              <a:t>Applications</a:t>
            </a:r>
            <a:r>
              <a:rPr lang="de-CH" dirty="0"/>
              <a:t> in </a:t>
            </a:r>
            <a:r>
              <a:rPr lang="de-CH" dirty="0" err="1"/>
              <a:t>Nuclear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Plasma </a:t>
            </a:r>
            <a:r>
              <a:rPr lang="de-CH" dirty="0" err="1"/>
              <a:t>Sciences</a:t>
            </a:r>
            <a:endParaRPr lang="de-CH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047750"/>
            <a:ext cx="2562932" cy="129209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892" y="3431537"/>
            <a:ext cx="6477000" cy="1399158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0" y="142875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90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NPSS International Schools since 2014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97611" y="1017804"/>
            <a:ext cx="8531162" cy="3107891"/>
          </a:xfrm>
        </p:spPr>
        <p:txBody>
          <a:bodyPr/>
          <a:lstStyle/>
          <a:p>
            <a:r>
              <a:rPr lang="en-US" dirty="0"/>
              <a:t>Nuclear Instrumentation &amp; Data Acquisition</a:t>
            </a:r>
          </a:p>
          <a:p>
            <a:pPr lvl="1"/>
            <a:r>
              <a:rPr lang="en-US" dirty="0"/>
              <a:t>Osaka, Japan, 2014</a:t>
            </a:r>
          </a:p>
          <a:p>
            <a:pPr lvl="1"/>
            <a:r>
              <a:rPr lang="de-CH" dirty="0"/>
              <a:t>Ho Chi Minh City, Vietnam, 2016</a:t>
            </a:r>
          </a:p>
          <a:p>
            <a:pPr lvl="1"/>
            <a:r>
              <a:rPr lang="de-CH" dirty="0" err="1"/>
              <a:t>Capetown</a:t>
            </a:r>
            <a:r>
              <a:rPr lang="de-CH" dirty="0"/>
              <a:t>, South </a:t>
            </a:r>
            <a:r>
              <a:rPr lang="de-CH" dirty="0" err="1"/>
              <a:t>Africa</a:t>
            </a:r>
            <a:r>
              <a:rPr lang="de-CH" dirty="0"/>
              <a:t>, 2018</a:t>
            </a:r>
          </a:p>
          <a:p>
            <a:pPr lvl="1"/>
            <a:r>
              <a:rPr lang="de-CH" dirty="0"/>
              <a:t>Kuala Lumpur, Malaysia, 2019</a:t>
            </a:r>
          </a:p>
          <a:p>
            <a:pPr lvl="1"/>
            <a:r>
              <a:rPr lang="de-CH" dirty="0"/>
              <a:t>São Paulo, </a:t>
            </a:r>
            <a:r>
              <a:rPr lang="de-CH" dirty="0" err="1"/>
              <a:t>Brazil</a:t>
            </a:r>
            <a:r>
              <a:rPr lang="de-CH" dirty="0"/>
              <a:t>, 2020</a:t>
            </a:r>
          </a:p>
          <a:p>
            <a:pPr lvl="1"/>
            <a:r>
              <a:rPr lang="de-CH" dirty="0"/>
              <a:t>Dakar, Senegal, 2022</a:t>
            </a:r>
          </a:p>
          <a:p>
            <a:pPr lvl="1"/>
            <a:r>
              <a:rPr lang="de-CH" dirty="0"/>
              <a:t>Port Elizabeth, South </a:t>
            </a:r>
            <a:r>
              <a:rPr lang="de-CH" dirty="0" err="1"/>
              <a:t>Africa</a:t>
            </a:r>
            <a:r>
              <a:rPr lang="de-CH" dirty="0"/>
              <a:t>, 2022</a:t>
            </a:r>
          </a:p>
          <a:p>
            <a:pPr lvl="1"/>
            <a:r>
              <a:rPr lang="de-CH" dirty="0"/>
              <a:t>Lucca, </a:t>
            </a:r>
            <a:r>
              <a:rPr lang="de-CH" dirty="0" err="1"/>
              <a:t>Italy</a:t>
            </a:r>
            <a:r>
              <a:rPr lang="de-CH" dirty="0"/>
              <a:t>, 2023</a:t>
            </a:r>
          </a:p>
          <a:p>
            <a:pPr lvl="1"/>
            <a:r>
              <a:rPr lang="de-CH" dirty="0"/>
              <a:t>Rajkot, </a:t>
            </a:r>
            <a:r>
              <a:rPr lang="de-CH" dirty="0" err="1"/>
              <a:t>India</a:t>
            </a:r>
            <a:r>
              <a:rPr lang="de-CH" dirty="0"/>
              <a:t>, 2024</a:t>
            </a:r>
          </a:p>
          <a:p>
            <a:pPr lvl="1"/>
            <a:r>
              <a:rPr lang="de-CH" dirty="0"/>
              <a:t>Rabat, </a:t>
            </a:r>
            <a:r>
              <a:rPr lang="de-CH" dirty="0" err="1"/>
              <a:t>Morocco</a:t>
            </a:r>
            <a:r>
              <a:rPr lang="de-CH" dirty="0"/>
              <a:t>, 2024</a:t>
            </a:r>
          </a:p>
          <a:p>
            <a:pPr lvl="1"/>
            <a:r>
              <a:rPr lang="de-CH" dirty="0"/>
              <a:t>Fukushima, Japan, 2024 &amp; 2025</a:t>
            </a:r>
          </a:p>
          <a:p>
            <a:pPr lvl="1"/>
            <a:r>
              <a:rPr lang="de-CH" dirty="0" err="1"/>
              <a:t>Prague</a:t>
            </a:r>
            <a:r>
              <a:rPr lang="de-CH" dirty="0"/>
              <a:t>, </a:t>
            </a:r>
            <a:r>
              <a:rPr lang="de-CH" dirty="0" err="1"/>
              <a:t>Czechia</a:t>
            </a:r>
            <a:r>
              <a:rPr lang="de-CH" dirty="0"/>
              <a:t>, 2025</a:t>
            </a:r>
          </a:p>
          <a:p>
            <a:pPr lvl="1"/>
            <a:r>
              <a:rPr lang="de-CH" dirty="0"/>
              <a:t>Mexico City, Mexico, 2025</a:t>
            </a:r>
          </a:p>
          <a:p>
            <a:pPr lvl="1"/>
            <a:r>
              <a:rPr lang="de-CH" dirty="0"/>
              <a:t>Bogotá, </a:t>
            </a:r>
            <a:r>
              <a:rPr lang="de-CH" dirty="0" err="1"/>
              <a:t>Colombia</a:t>
            </a:r>
            <a:r>
              <a:rPr lang="de-CH" dirty="0"/>
              <a:t>, 2026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7032EC-A502-3083-C2F1-9400A5201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619631"/>
            <a:ext cx="2896140" cy="178698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D40E064-D7B8-6B8D-3A5A-EE2D4E8420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900" y="2635117"/>
            <a:ext cx="1924919" cy="12192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20D6794-E7BA-F02F-3275-FC5200F32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1718862"/>
            <a:ext cx="2615692" cy="117706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AB9844E-E8AC-71DA-7E9B-1577F3A48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400" y="2997227"/>
            <a:ext cx="2729044" cy="1714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46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NPSS International Schools since 2014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97611" y="1017804"/>
            <a:ext cx="8531162" cy="3107891"/>
          </a:xfrm>
        </p:spPr>
        <p:txBody>
          <a:bodyPr/>
          <a:lstStyle/>
          <a:p>
            <a:r>
              <a:rPr lang="en-US" dirty="0"/>
              <a:t>Medical Imaging</a:t>
            </a:r>
          </a:p>
          <a:p>
            <a:pPr lvl="1"/>
            <a:r>
              <a:rPr lang="de-CH" dirty="0"/>
              <a:t>Nan, Thailand, 2023</a:t>
            </a:r>
            <a:endParaRPr lang="en-US" dirty="0"/>
          </a:p>
          <a:p>
            <a:pPr lvl="1"/>
            <a:r>
              <a:rPr lang="en-US" dirty="0"/>
              <a:t>Jakarta, Indonesia, 2024</a:t>
            </a:r>
          </a:p>
          <a:p>
            <a:pPr lvl="1"/>
            <a:r>
              <a:rPr lang="de-CH" dirty="0"/>
              <a:t>Ho Chi Minh City, Vietnam, 2025</a:t>
            </a:r>
          </a:p>
          <a:p>
            <a:pPr lvl="1"/>
            <a:r>
              <a:rPr lang="de-CH" dirty="0"/>
              <a:t>Manila, Philippines, 2026</a:t>
            </a:r>
            <a:endParaRPr lang="en-US" dirty="0"/>
          </a:p>
          <a:p>
            <a:r>
              <a:rPr lang="en-US" dirty="0"/>
              <a:t>Radiation Effects &amp; Space Qualification</a:t>
            </a:r>
          </a:p>
          <a:p>
            <a:pPr lvl="1"/>
            <a:r>
              <a:rPr lang="de-CH" dirty="0" err="1">
                <a:solidFill>
                  <a:schemeClr val="tx1"/>
                </a:solidFill>
              </a:rPr>
              <a:t>Mooloolaba</a:t>
            </a:r>
            <a:r>
              <a:rPr lang="de-CH" dirty="0">
                <a:solidFill>
                  <a:schemeClr val="tx1"/>
                </a:solidFill>
              </a:rPr>
              <a:t>, </a:t>
            </a:r>
            <a:r>
              <a:rPr lang="de-CH" dirty="0" err="1">
                <a:solidFill>
                  <a:schemeClr val="tx1"/>
                </a:solidFill>
              </a:rPr>
              <a:t>Australia</a:t>
            </a:r>
            <a:r>
              <a:rPr lang="de-CH" dirty="0">
                <a:solidFill>
                  <a:schemeClr val="tx1"/>
                </a:solidFill>
              </a:rPr>
              <a:t>, 2023</a:t>
            </a:r>
          </a:p>
          <a:p>
            <a:pPr lvl="1"/>
            <a:r>
              <a:rPr lang="de-CH" dirty="0">
                <a:solidFill>
                  <a:schemeClr val="tx1"/>
                </a:solidFill>
              </a:rPr>
              <a:t>Sydney, </a:t>
            </a:r>
            <a:r>
              <a:rPr lang="de-CH" dirty="0" err="1">
                <a:solidFill>
                  <a:schemeClr val="tx1"/>
                </a:solidFill>
              </a:rPr>
              <a:t>Australia</a:t>
            </a:r>
            <a:r>
              <a:rPr lang="de-CH" dirty="0">
                <a:solidFill>
                  <a:schemeClr val="tx1"/>
                </a:solidFill>
              </a:rPr>
              <a:t>, 2025</a:t>
            </a:r>
          </a:p>
          <a:p>
            <a:pPr lvl="1"/>
            <a:r>
              <a:rPr lang="de-CH" dirty="0">
                <a:solidFill>
                  <a:schemeClr val="tx1"/>
                </a:solidFill>
              </a:rPr>
              <a:t>San José, Puerto Rico, 2026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>Nuclear Power</a:t>
            </a:r>
          </a:p>
          <a:p>
            <a:pPr lvl="1"/>
            <a:r>
              <a:rPr lang="de-CH" dirty="0"/>
              <a:t>Ho Chi Minh City, Vietnam, 2026</a:t>
            </a:r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E956098-8F16-B737-DE6F-FAF34A97C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5792" y="2952750"/>
            <a:ext cx="2507467" cy="165806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F2433D3-7B36-21EA-C833-EFF5BB3D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850854"/>
            <a:ext cx="2971800" cy="1671637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7073" y="1858464"/>
            <a:ext cx="21717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705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NPSS International Schools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97611" y="828605"/>
            <a:ext cx="8531162" cy="3107891"/>
          </a:xfrm>
        </p:spPr>
        <p:txBody>
          <a:bodyPr/>
          <a:lstStyle/>
          <a:p>
            <a:r>
              <a:rPr lang="en-US" dirty="0"/>
              <a:t>One … two weeks</a:t>
            </a:r>
          </a:p>
          <a:p>
            <a:r>
              <a:rPr lang="de-CH" dirty="0">
                <a:solidFill>
                  <a:schemeClr val="tx1"/>
                </a:solidFill>
              </a:rPr>
              <a:t>20 … 40 </a:t>
            </a:r>
            <a:r>
              <a:rPr lang="de-CH" dirty="0" err="1">
                <a:solidFill>
                  <a:schemeClr val="tx1"/>
                </a:solidFill>
              </a:rPr>
              <a:t>students</a:t>
            </a:r>
            <a:endParaRPr lang="de-CH" dirty="0">
              <a:solidFill>
                <a:schemeClr val="tx1"/>
              </a:solidFill>
            </a:endParaRPr>
          </a:p>
          <a:p>
            <a:pPr lvl="1"/>
            <a:r>
              <a:rPr lang="de-CH" dirty="0">
                <a:solidFill>
                  <a:schemeClr val="tx1"/>
                </a:solidFill>
              </a:rPr>
              <a:t>Master &amp; </a:t>
            </a:r>
            <a:r>
              <a:rPr lang="de-CH" dirty="0" err="1">
                <a:solidFill>
                  <a:schemeClr val="tx1"/>
                </a:solidFill>
              </a:rPr>
              <a:t>PhD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de-CH" dirty="0">
                <a:solidFill>
                  <a:schemeClr val="tx1"/>
                </a:solidFill>
              </a:rPr>
              <a:t>Lectures </a:t>
            </a:r>
            <a:r>
              <a:rPr lang="de-CH" dirty="0" err="1">
                <a:solidFill>
                  <a:schemeClr val="tx1"/>
                </a:solidFill>
              </a:rPr>
              <a:t>and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hands</a:t>
            </a:r>
            <a:r>
              <a:rPr lang="de-CH" dirty="0">
                <a:solidFill>
                  <a:schemeClr val="tx1"/>
                </a:solidFill>
              </a:rPr>
              <a:t>-on </a:t>
            </a:r>
            <a:r>
              <a:rPr lang="de-CH" dirty="0" err="1">
                <a:solidFill>
                  <a:schemeClr val="tx1"/>
                </a:solidFill>
              </a:rPr>
              <a:t>exercises</a:t>
            </a:r>
            <a:endParaRPr lang="de-CH" dirty="0">
              <a:solidFill>
                <a:schemeClr val="tx1"/>
              </a:solidFill>
            </a:endParaRPr>
          </a:p>
          <a:p>
            <a:r>
              <a:rPr lang="de-CH" dirty="0" err="1">
                <a:solidFill>
                  <a:schemeClr val="tx1"/>
                </a:solidFill>
              </a:rPr>
              <a:t>Teachers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and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students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stay</a:t>
            </a:r>
            <a:r>
              <a:rPr lang="de-CH" dirty="0">
                <a:solidFill>
                  <a:schemeClr val="tx1"/>
                </a:solidFill>
              </a:rPr>
              <a:t> in </a:t>
            </a:r>
            <a:r>
              <a:rPr lang="de-CH" dirty="0" err="1">
                <a:solidFill>
                  <a:schemeClr val="tx1"/>
                </a:solidFill>
              </a:rPr>
              <a:t>the</a:t>
            </a:r>
            <a:r>
              <a:rPr lang="de-CH" dirty="0">
                <a:solidFill>
                  <a:schemeClr val="tx1"/>
                </a:solidFill>
              </a:rPr>
              <a:t> same </a:t>
            </a:r>
            <a:r>
              <a:rPr lang="de-CH" dirty="0" err="1">
                <a:solidFill>
                  <a:schemeClr val="tx1"/>
                </a:solidFill>
              </a:rPr>
              <a:t>place</a:t>
            </a:r>
            <a:endParaRPr lang="de-CH" dirty="0">
              <a:solidFill>
                <a:schemeClr val="tx1"/>
              </a:solidFill>
            </a:endParaRPr>
          </a:p>
          <a:p>
            <a:pPr lvl="1"/>
            <a:r>
              <a:rPr lang="de-CH" dirty="0">
                <a:solidFill>
                  <a:schemeClr val="tx1"/>
                </a:solidFill>
              </a:rPr>
              <a:t>Interaction outside </a:t>
            </a:r>
            <a:r>
              <a:rPr lang="de-CH" dirty="0" err="1">
                <a:solidFill>
                  <a:schemeClr val="tx1"/>
                </a:solidFill>
              </a:rPr>
              <a:t>of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the</a:t>
            </a:r>
            <a:r>
              <a:rPr lang="de-CH" dirty="0">
                <a:solidFill>
                  <a:schemeClr val="tx1"/>
                </a:solidFill>
              </a:rPr>
              <a:t> </a:t>
            </a:r>
            <a:r>
              <a:rPr lang="de-CH" dirty="0" err="1">
                <a:solidFill>
                  <a:schemeClr val="tx1"/>
                </a:solidFill>
              </a:rPr>
              <a:t>classroom</a:t>
            </a:r>
            <a:endParaRPr lang="de-CH" dirty="0">
              <a:solidFill>
                <a:schemeClr val="tx1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537336"/>
            <a:ext cx="2532676" cy="187872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2328" y="1039584"/>
            <a:ext cx="1824231" cy="273634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547204"/>
            <a:ext cx="3276600" cy="245745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00" y="2847368"/>
            <a:ext cx="2476162" cy="185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697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Lectures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382" y="815196"/>
            <a:ext cx="2099758" cy="425994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9140" y="428141"/>
            <a:ext cx="2416671" cy="464699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0413" y="815196"/>
            <a:ext cx="4368802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035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Time of Flight with cosmic muons</a:t>
            </a:r>
            <a:br>
              <a:rPr lang="en-US" dirty="0"/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81000" y="1121476"/>
            <a:ext cx="8531162" cy="3107891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Stefan Ritt, PSI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D575A43-EFFD-6DC3-C9D2-E51C22FFDE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0600" y="2038350"/>
            <a:ext cx="2336115" cy="1620603"/>
          </a:xfrm>
          <a:prstGeom prst="rect">
            <a:avLst/>
          </a:prstGeom>
        </p:spPr>
      </p:pic>
      <p:cxnSp>
        <p:nvCxnSpPr>
          <p:cNvPr id="6" name="Straight Arrow Connector 7">
            <a:extLst>
              <a:ext uri="{FF2B5EF4-FFF2-40B4-BE49-F238E27FC236}">
                <a16:creationId xmlns:a16="http://schemas.microsoft.com/office/drawing/2014/main" id="{EEC1C835-0C94-95A7-6421-3E98D4155394}"/>
              </a:ext>
            </a:extLst>
          </p:cNvPr>
          <p:cNvCxnSpPr>
            <a:cxnSpLocks/>
          </p:cNvCxnSpPr>
          <p:nvPr/>
        </p:nvCxnSpPr>
        <p:spPr>
          <a:xfrm>
            <a:off x="1385190" y="2280434"/>
            <a:ext cx="0" cy="8487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>
            <a:extLst>
              <a:ext uri="{FF2B5EF4-FFF2-40B4-BE49-F238E27FC236}">
                <a16:creationId xmlns:a16="http://schemas.microsoft.com/office/drawing/2014/main" id="{02371A1E-6FB6-35B3-6349-6D85CE54DF7B}"/>
              </a:ext>
            </a:extLst>
          </p:cNvPr>
          <p:cNvSpPr txBox="1"/>
          <p:nvPr/>
        </p:nvSpPr>
        <p:spPr>
          <a:xfrm rot="16200000">
            <a:off x="749454" y="2600537"/>
            <a:ext cx="833883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50" dirty="0">
                <a:latin typeface="Century Gothic" panose="020B0502020202020204" pitchFamily="34" charset="0"/>
              </a:rPr>
              <a:t>d = 10 cm</a:t>
            </a:r>
          </a:p>
        </p:txBody>
      </p:sp>
      <p:cxnSp>
        <p:nvCxnSpPr>
          <p:cNvPr id="9" name="Straight Arrow Connector 10">
            <a:extLst>
              <a:ext uri="{FF2B5EF4-FFF2-40B4-BE49-F238E27FC236}">
                <a16:creationId xmlns:a16="http://schemas.microsoft.com/office/drawing/2014/main" id="{5EA79A86-8C69-D70B-41BA-09114DB2DD0F}"/>
              </a:ext>
            </a:extLst>
          </p:cNvPr>
          <p:cNvCxnSpPr>
            <a:cxnSpLocks/>
          </p:cNvCxnSpPr>
          <p:nvPr/>
        </p:nvCxnSpPr>
        <p:spPr>
          <a:xfrm>
            <a:off x="2573908" y="3187392"/>
            <a:ext cx="109378" cy="5392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AD55D63-A91A-4E88-0A44-DAD869F1C909}"/>
              </a:ext>
            </a:extLst>
          </p:cNvPr>
          <p:cNvSpPr/>
          <p:nvPr/>
        </p:nvSpPr>
        <p:spPr>
          <a:xfrm>
            <a:off x="3366371" y="2208136"/>
            <a:ext cx="504056" cy="289212"/>
          </a:xfrm>
          <a:custGeom>
            <a:avLst/>
            <a:gdLst>
              <a:gd name="connsiteX0" fmla="*/ 0 w 4767942"/>
              <a:gd name="connsiteY0" fmla="*/ 1520 h 1149024"/>
              <a:gd name="connsiteX1" fmla="*/ 616857 w 4767942"/>
              <a:gd name="connsiteY1" fmla="*/ 182948 h 1149024"/>
              <a:gd name="connsiteX2" fmla="*/ 1095828 w 4767942"/>
              <a:gd name="connsiteY2" fmla="*/ 1148148 h 1149024"/>
              <a:gd name="connsiteX3" fmla="*/ 1952171 w 4767942"/>
              <a:gd name="connsiteY3" fmla="*/ 349862 h 1149024"/>
              <a:gd name="connsiteX4" fmla="*/ 2699657 w 4767942"/>
              <a:gd name="connsiteY4" fmla="*/ 45062 h 1149024"/>
              <a:gd name="connsiteX5" fmla="*/ 4767942 w 4767942"/>
              <a:gd name="connsiteY5" fmla="*/ 16034 h 1149024"/>
              <a:gd name="connsiteX0" fmla="*/ 0 w 6409849"/>
              <a:gd name="connsiteY0" fmla="*/ 1520 h 1149024"/>
              <a:gd name="connsiteX1" fmla="*/ 2258764 w 6409849"/>
              <a:gd name="connsiteY1" fmla="*/ 182948 h 1149024"/>
              <a:gd name="connsiteX2" fmla="*/ 2737735 w 6409849"/>
              <a:gd name="connsiteY2" fmla="*/ 1148148 h 1149024"/>
              <a:gd name="connsiteX3" fmla="*/ 3594078 w 6409849"/>
              <a:gd name="connsiteY3" fmla="*/ 349862 h 1149024"/>
              <a:gd name="connsiteX4" fmla="*/ 4341564 w 6409849"/>
              <a:gd name="connsiteY4" fmla="*/ 45062 h 1149024"/>
              <a:gd name="connsiteX5" fmla="*/ 6409849 w 6409849"/>
              <a:gd name="connsiteY5" fmla="*/ 16034 h 1149024"/>
              <a:gd name="connsiteX0" fmla="*/ 0 w 6409849"/>
              <a:gd name="connsiteY0" fmla="*/ 22820 h 1171299"/>
              <a:gd name="connsiteX1" fmla="*/ 2340860 w 6409849"/>
              <a:gd name="connsiteY1" fmla="*/ 124420 h 1171299"/>
              <a:gd name="connsiteX2" fmla="*/ 2737735 w 6409849"/>
              <a:gd name="connsiteY2" fmla="*/ 1169448 h 1171299"/>
              <a:gd name="connsiteX3" fmla="*/ 3594078 w 6409849"/>
              <a:gd name="connsiteY3" fmla="*/ 371162 h 1171299"/>
              <a:gd name="connsiteX4" fmla="*/ 4341564 w 6409849"/>
              <a:gd name="connsiteY4" fmla="*/ 66362 h 1171299"/>
              <a:gd name="connsiteX5" fmla="*/ 6409849 w 6409849"/>
              <a:gd name="connsiteY5" fmla="*/ 37334 h 1171299"/>
              <a:gd name="connsiteX0" fmla="*/ 0 w 6409849"/>
              <a:gd name="connsiteY0" fmla="*/ 13723 h 1161904"/>
              <a:gd name="connsiteX1" fmla="*/ 2217716 w 6409849"/>
              <a:gd name="connsiteY1" fmla="*/ 137094 h 1161904"/>
              <a:gd name="connsiteX2" fmla="*/ 2737735 w 6409849"/>
              <a:gd name="connsiteY2" fmla="*/ 1160351 h 1161904"/>
              <a:gd name="connsiteX3" fmla="*/ 3594078 w 6409849"/>
              <a:gd name="connsiteY3" fmla="*/ 362065 h 1161904"/>
              <a:gd name="connsiteX4" fmla="*/ 4341564 w 6409849"/>
              <a:gd name="connsiteY4" fmla="*/ 57265 h 1161904"/>
              <a:gd name="connsiteX5" fmla="*/ 6409849 w 6409849"/>
              <a:gd name="connsiteY5" fmla="*/ 28237 h 1161904"/>
              <a:gd name="connsiteX0" fmla="*/ 0 w 6409849"/>
              <a:gd name="connsiteY0" fmla="*/ 28236 h 1176417"/>
              <a:gd name="connsiteX1" fmla="*/ 2217716 w 6409849"/>
              <a:gd name="connsiteY1" fmla="*/ 151607 h 1176417"/>
              <a:gd name="connsiteX2" fmla="*/ 2737735 w 6409849"/>
              <a:gd name="connsiteY2" fmla="*/ 1174864 h 1176417"/>
              <a:gd name="connsiteX3" fmla="*/ 3594078 w 6409849"/>
              <a:gd name="connsiteY3" fmla="*/ 376578 h 1176417"/>
              <a:gd name="connsiteX4" fmla="*/ 4341564 w 6409849"/>
              <a:gd name="connsiteY4" fmla="*/ 71778 h 1176417"/>
              <a:gd name="connsiteX5" fmla="*/ 6409849 w 6409849"/>
              <a:gd name="connsiteY5" fmla="*/ 42750 h 1176417"/>
              <a:gd name="connsiteX0" fmla="*/ 0 w 6368801"/>
              <a:gd name="connsiteY0" fmla="*/ 2967 h 1201948"/>
              <a:gd name="connsiteX1" fmla="*/ 2176668 w 6368801"/>
              <a:gd name="connsiteY1" fmla="*/ 177138 h 1201948"/>
              <a:gd name="connsiteX2" fmla="*/ 2696687 w 6368801"/>
              <a:gd name="connsiteY2" fmla="*/ 1200395 h 1201948"/>
              <a:gd name="connsiteX3" fmla="*/ 3553030 w 6368801"/>
              <a:gd name="connsiteY3" fmla="*/ 402109 h 1201948"/>
              <a:gd name="connsiteX4" fmla="*/ 4300516 w 6368801"/>
              <a:gd name="connsiteY4" fmla="*/ 97309 h 1201948"/>
              <a:gd name="connsiteX5" fmla="*/ 6368801 w 6368801"/>
              <a:gd name="connsiteY5" fmla="*/ 68281 h 1201948"/>
              <a:gd name="connsiteX0" fmla="*/ 0 w 6368801"/>
              <a:gd name="connsiteY0" fmla="*/ 9554 h 1172249"/>
              <a:gd name="connsiteX1" fmla="*/ 2176668 w 6368801"/>
              <a:gd name="connsiteY1" fmla="*/ 147439 h 1172249"/>
              <a:gd name="connsiteX2" fmla="*/ 2696687 w 6368801"/>
              <a:gd name="connsiteY2" fmla="*/ 1170696 h 1172249"/>
              <a:gd name="connsiteX3" fmla="*/ 3553030 w 6368801"/>
              <a:gd name="connsiteY3" fmla="*/ 372410 h 1172249"/>
              <a:gd name="connsiteX4" fmla="*/ 4300516 w 6368801"/>
              <a:gd name="connsiteY4" fmla="*/ 67610 h 1172249"/>
              <a:gd name="connsiteX5" fmla="*/ 6368801 w 6368801"/>
              <a:gd name="connsiteY5" fmla="*/ 38582 h 1172249"/>
              <a:gd name="connsiteX0" fmla="*/ 0 w 6368801"/>
              <a:gd name="connsiteY0" fmla="*/ 9252 h 1164704"/>
              <a:gd name="connsiteX1" fmla="*/ 2176668 w 6368801"/>
              <a:gd name="connsiteY1" fmla="*/ 147137 h 1164704"/>
              <a:gd name="connsiteX2" fmla="*/ 2871140 w 6368801"/>
              <a:gd name="connsiteY2" fmla="*/ 1163137 h 1164704"/>
              <a:gd name="connsiteX3" fmla="*/ 3553030 w 6368801"/>
              <a:gd name="connsiteY3" fmla="*/ 372108 h 1164704"/>
              <a:gd name="connsiteX4" fmla="*/ 4300516 w 6368801"/>
              <a:gd name="connsiteY4" fmla="*/ 67308 h 1164704"/>
              <a:gd name="connsiteX5" fmla="*/ 6368801 w 6368801"/>
              <a:gd name="connsiteY5" fmla="*/ 38280 h 1164704"/>
              <a:gd name="connsiteX0" fmla="*/ 0 w 6368801"/>
              <a:gd name="connsiteY0" fmla="*/ 9252 h 1164487"/>
              <a:gd name="connsiteX1" fmla="*/ 2176668 w 6368801"/>
              <a:gd name="connsiteY1" fmla="*/ 147137 h 1164487"/>
              <a:gd name="connsiteX2" fmla="*/ 2871140 w 6368801"/>
              <a:gd name="connsiteY2" fmla="*/ 1163137 h 1164487"/>
              <a:gd name="connsiteX3" fmla="*/ 3932722 w 6368801"/>
              <a:gd name="connsiteY3" fmla="*/ 357594 h 1164487"/>
              <a:gd name="connsiteX4" fmla="*/ 4300516 w 6368801"/>
              <a:gd name="connsiteY4" fmla="*/ 67308 h 1164487"/>
              <a:gd name="connsiteX5" fmla="*/ 6368801 w 6368801"/>
              <a:gd name="connsiteY5" fmla="*/ 38280 h 1164487"/>
              <a:gd name="connsiteX0" fmla="*/ 0 w 6368801"/>
              <a:gd name="connsiteY0" fmla="*/ 9252 h 1164480"/>
              <a:gd name="connsiteX1" fmla="*/ 2176668 w 6368801"/>
              <a:gd name="connsiteY1" fmla="*/ 147137 h 1164480"/>
              <a:gd name="connsiteX2" fmla="*/ 2871140 w 6368801"/>
              <a:gd name="connsiteY2" fmla="*/ 1163137 h 1164480"/>
              <a:gd name="connsiteX3" fmla="*/ 3932722 w 6368801"/>
              <a:gd name="connsiteY3" fmla="*/ 357594 h 1164480"/>
              <a:gd name="connsiteX4" fmla="*/ 4844398 w 6368801"/>
              <a:gd name="connsiteY4" fmla="*/ 89079 h 1164480"/>
              <a:gd name="connsiteX5" fmla="*/ 6368801 w 6368801"/>
              <a:gd name="connsiteY5" fmla="*/ 38280 h 1164480"/>
              <a:gd name="connsiteX0" fmla="*/ 0 w 6368801"/>
              <a:gd name="connsiteY0" fmla="*/ 9252 h 1166261"/>
              <a:gd name="connsiteX1" fmla="*/ 2176668 w 6368801"/>
              <a:gd name="connsiteY1" fmla="*/ 147137 h 1166261"/>
              <a:gd name="connsiteX2" fmla="*/ 2871140 w 6368801"/>
              <a:gd name="connsiteY2" fmla="*/ 1163137 h 1166261"/>
              <a:gd name="connsiteX3" fmla="*/ 4234753 w 6368801"/>
              <a:gd name="connsiteY3" fmla="*/ 451937 h 1166261"/>
              <a:gd name="connsiteX4" fmla="*/ 4844398 w 6368801"/>
              <a:gd name="connsiteY4" fmla="*/ 89079 h 1166261"/>
              <a:gd name="connsiteX5" fmla="*/ 6368801 w 6368801"/>
              <a:gd name="connsiteY5" fmla="*/ 38280 h 1166261"/>
              <a:gd name="connsiteX0" fmla="*/ 0 w 6368801"/>
              <a:gd name="connsiteY0" fmla="*/ 9252 h 1166185"/>
              <a:gd name="connsiteX1" fmla="*/ 2176668 w 6368801"/>
              <a:gd name="connsiteY1" fmla="*/ 147137 h 1166185"/>
              <a:gd name="connsiteX2" fmla="*/ 2871140 w 6368801"/>
              <a:gd name="connsiteY2" fmla="*/ 1163137 h 1166185"/>
              <a:gd name="connsiteX3" fmla="*/ 4234753 w 6368801"/>
              <a:gd name="connsiteY3" fmla="*/ 451937 h 1166185"/>
              <a:gd name="connsiteX4" fmla="*/ 5007030 w 6368801"/>
              <a:gd name="connsiteY4" fmla="*/ 183422 h 1166185"/>
              <a:gd name="connsiteX5" fmla="*/ 6368801 w 6368801"/>
              <a:gd name="connsiteY5" fmla="*/ 38280 h 1166185"/>
              <a:gd name="connsiteX0" fmla="*/ 0 w 9133552"/>
              <a:gd name="connsiteY0" fmla="*/ 9252 h 1166185"/>
              <a:gd name="connsiteX1" fmla="*/ 2176668 w 9133552"/>
              <a:gd name="connsiteY1" fmla="*/ 147137 h 1166185"/>
              <a:gd name="connsiteX2" fmla="*/ 2871140 w 9133552"/>
              <a:gd name="connsiteY2" fmla="*/ 1163137 h 1166185"/>
              <a:gd name="connsiteX3" fmla="*/ 4234753 w 9133552"/>
              <a:gd name="connsiteY3" fmla="*/ 451937 h 1166185"/>
              <a:gd name="connsiteX4" fmla="*/ 5007030 w 9133552"/>
              <a:gd name="connsiteY4" fmla="*/ 183422 h 1166185"/>
              <a:gd name="connsiteX5" fmla="*/ 9133552 w 9133552"/>
              <a:gd name="connsiteY5" fmla="*/ 60051 h 1166185"/>
              <a:gd name="connsiteX0" fmla="*/ 0 w 9133552"/>
              <a:gd name="connsiteY0" fmla="*/ 9252 h 1166267"/>
              <a:gd name="connsiteX1" fmla="*/ 2176668 w 9133552"/>
              <a:gd name="connsiteY1" fmla="*/ 147137 h 1166267"/>
              <a:gd name="connsiteX2" fmla="*/ 2871140 w 9133552"/>
              <a:gd name="connsiteY2" fmla="*/ 1163137 h 1166267"/>
              <a:gd name="connsiteX3" fmla="*/ 4234753 w 9133552"/>
              <a:gd name="connsiteY3" fmla="*/ 451937 h 1166267"/>
              <a:gd name="connsiteX4" fmla="*/ 6006057 w 9133552"/>
              <a:gd name="connsiteY4" fmla="*/ 81822 h 1166267"/>
              <a:gd name="connsiteX5" fmla="*/ 9133552 w 9133552"/>
              <a:gd name="connsiteY5" fmla="*/ 60051 h 1166267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006057 w 9133552"/>
              <a:gd name="connsiteY4" fmla="*/ 81822 h 1165929"/>
              <a:gd name="connsiteX5" fmla="*/ 9133552 w 9133552"/>
              <a:gd name="connsiteY5" fmla="*/ 60051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60051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23765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3254308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23765 h 1165929"/>
              <a:gd name="connsiteX0" fmla="*/ 0 w 9133552"/>
              <a:gd name="connsiteY0" fmla="*/ 9252 h 1167267"/>
              <a:gd name="connsiteX1" fmla="*/ 2176668 w 9133552"/>
              <a:gd name="connsiteY1" fmla="*/ 147137 h 1167267"/>
              <a:gd name="connsiteX2" fmla="*/ 3254308 w 9133552"/>
              <a:gd name="connsiteY2" fmla="*/ 1163137 h 1167267"/>
              <a:gd name="connsiteX3" fmla="*/ 4645164 w 9133552"/>
              <a:gd name="connsiteY3" fmla="*/ 489621 h 1167267"/>
              <a:gd name="connsiteX4" fmla="*/ 6191922 w 9133552"/>
              <a:gd name="connsiteY4" fmla="*/ 81822 h 1167267"/>
              <a:gd name="connsiteX5" fmla="*/ 9133552 w 9133552"/>
              <a:gd name="connsiteY5" fmla="*/ 23765 h 1167267"/>
              <a:gd name="connsiteX0" fmla="*/ 0 w 9233585"/>
              <a:gd name="connsiteY0" fmla="*/ 5790 h 1179566"/>
              <a:gd name="connsiteX1" fmla="*/ 2276701 w 9233585"/>
              <a:gd name="connsiteY1" fmla="*/ 159436 h 1179566"/>
              <a:gd name="connsiteX2" fmla="*/ 3354341 w 9233585"/>
              <a:gd name="connsiteY2" fmla="*/ 1175436 h 1179566"/>
              <a:gd name="connsiteX3" fmla="*/ 4745197 w 9233585"/>
              <a:gd name="connsiteY3" fmla="*/ 501920 h 1179566"/>
              <a:gd name="connsiteX4" fmla="*/ 6291955 w 9233585"/>
              <a:gd name="connsiteY4" fmla="*/ 94121 h 1179566"/>
              <a:gd name="connsiteX5" fmla="*/ 9233585 w 9233585"/>
              <a:gd name="connsiteY5" fmla="*/ 36064 h 1179566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30274 h 1173776"/>
              <a:gd name="connsiteX0" fmla="*/ 0 w 9233585"/>
              <a:gd name="connsiteY0" fmla="*/ 1003 h 1174779"/>
              <a:gd name="connsiteX1" fmla="*/ 2276701 w 9233585"/>
              <a:gd name="connsiteY1" fmla="*/ 154649 h 1174779"/>
              <a:gd name="connsiteX2" fmla="*/ 3354341 w 9233585"/>
              <a:gd name="connsiteY2" fmla="*/ 1170649 h 1174779"/>
              <a:gd name="connsiteX3" fmla="*/ 4745197 w 9233585"/>
              <a:gd name="connsiteY3" fmla="*/ 497133 h 1174779"/>
              <a:gd name="connsiteX4" fmla="*/ 6291955 w 9233585"/>
              <a:gd name="connsiteY4" fmla="*/ 89334 h 1174779"/>
              <a:gd name="connsiteX5" fmla="*/ 9233585 w 9233585"/>
              <a:gd name="connsiteY5" fmla="*/ 3694 h 1174779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2691 h 1173776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2691 h 117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3585" h="1173776">
                <a:moveTo>
                  <a:pt x="0" y="0"/>
                </a:moveTo>
                <a:cubicBezTo>
                  <a:pt x="1284138" y="10923"/>
                  <a:pt x="1717644" y="-41295"/>
                  <a:pt x="2276701" y="153646"/>
                </a:cubicBezTo>
                <a:cubicBezTo>
                  <a:pt x="2835758" y="348587"/>
                  <a:pt x="2942925" y="1112565"/>
                  <a:pt x="3354341" y="1169646"/>
                </a:cubicBezTo>
                <a:cubicBezTo>
                  <a:pt x="3765757" y="1226727"/>
                  <a:pt x="4255595" y="676349"/>
                  <a:pt x="4745197" y="496130"/>
                </a:cubicBezTo>
                <a:cubicBezTo>
                  <a:pt x="5234799" y="315911"/>
                  <a:pt x="5543890" y="165974"/>
                  <a:pt x="6291955" y="88331"/>
                </a:cubicBezTo>
                <a:cubicBezTo>
                  <a:pt x="7040020" y="10688"/>
                  <a:pt x="7222564" y="16970"/>
                  <a:pt x="9233585" y="269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Freeform: Shape 9">
            <a:extLst>
              <a:ext uri="{FF2B5EF4-FFF2-40B4-BE49-F238E27FC236}">
                <a16:creationId xmlns:a16="http://schemas.microsoft.com/office/drawing/2014/main" id="{7133D3E0-7855-DDC8-4C63-C6BCDAAE7EA0}"/>
              </a:ext>
            </a:extLst>
          </p:cNvPr>
          <p:cNvSpPr/>
          <p:nvPr/>
        </p:nvSpPr>
        <p:spPr>
          <a:xfrm>
            <a:off x="3510388" y="3144436"/>
            <a:ext cx="504056" cy="289212"/>
          </a:xfrm>
          <a:custGeom>
            <a:avLst/>
            <a:gdLst>
              <a:gd name="connsiteX0" fmla="*/ 0 w 4767942"/>
              <a:gd name="connsiteY0" fmla="*/ 1520 h 1149024"/>
              <a:gd name="connsiteX1" fmla="*/ 616857 w 4767942"/>
              <a:gd name="connsiteY1" fmla="*/ 182948 h 1149024"/>
              <a:gd name="connsiteX2" fmla="*/ 1095828 w 4767942"/>
              <a:gd name="connsiteY2" fmla="*/ 1148148 h 1149024"/>
              <a:gd name="connsiteX3" fmla="*/ 1952171 w 4767942"/>
              <a:gd name="connsiteY3" fmla="*/ 349862 h 1149024"/>
              <a:gd name="connsiteX4" fmla="*/ 2699657 w 4767942"/>
              <a:gd name="connsiteY4" fmla="*/ 45062 h 1149024"/>
              <a:gd name="connsiteX5" fmla="*/ 4767942 w 4767942"/>
              <a:gd name="connsiteY5" fmla="*/ 16034 h 1149024"/>
              <a:gd name="connsiteX0" fmla="*/ 0 w 6409849"/>
              <a:gd name="connsiteY0" fmla="*/ 1520 h 1149024"/>
              <a:gd name="connsiteX1" fmla="*/ 2258764 w 6409849"/>
              <a:gd name="connsiteY1" fmla="*/ 182948 h 1149024"/>
              <a:gd name="connsiteX2" fmla="*/ 2737735 w 6409849"/>
              <a:gd name="connsiteY2" fmla="*/ 1148148 h 1149024"/>
              <a:gd name="connsiteX3" fmla="*/ 3594078 w 6409849"/>
              <a:gd name="connsiteY3" fmla="*/ 349862 h 1149024"/>
              <a:gd name="connsiteX4" fmla="*/ 4341564 w 6409849"/>
              <a:gd name="connsiteY4" fmla="*/ 45062 h 1149024"/>
              <a:gd name="connsiteX5" fmla="*/ 6409849 w 6409849"/>
              <a:gd name="connsiteY5" fmla="*/ 16034 h 1149024"/>
              <a:gd name="connsiteX0" fmla="*/ 0 w 6409849"/>
              <a:gd name="connsiteY0" fmla="*/ 22820 h 1171299"/>
              <a:gd name="connsiteX1" fmla="*/ 2340860 w 6409849"/>
              <a:gd name="connsiteY1" fmla="*/ 124420 h 1171299"/>
              <a:gd name="connsiteX2" fmla="*/ 2737735 w 6409849"/>
              <a:gd name="connsiteY2" fmla="*/ 1169448 h 1171299"/>
              <a:gd name="connsiteX3" fmla="*/ 3594078 w 6409849"/>
              <a:gd name="connsiteY3" fmla="*/ 371162 h 1171299"/>
              <a:gd name="connsiteX4" fmla="*/ 4341564 w 6409849"/>
              <a:gd name="connsiteY4" fmla="*/ 66362 h 1171299"/>
              <a:gd name="connsiteX5" fmla="*/ 6409849 w 6409849"/>
              <a:gd name="connsiteY5" fmla="*/ 37334 h 1171299"/>
              <a:gd name="connsiteX0" fmla="*/ 0 w 6409849"/>
              <a:gd name="connsiteY0" fmla="*/ 13723 h 1161904"/>
              <a:gd name="connsiteX1" fmla="*/ 2217716 w 6409849"/>
              <a:gd name="connsiteY1" fmla="*/ 137094 h 1161904"/>
              <a:gd name="connsiteX2" fmla="*/ 2737735 w 6409849"/>
              <a:gd name="connsiteY2" fmla="*/ 1160351 h 1161904"/>
              <a:gd name="connsiteX3" fmla="*/ 3594078 w 6409849"/>
              <a:gd name="connsiteY3" fmla="*/ 362065 h 1161904"/>
              <a:gd name="connsiteX4" fmla="*/ 4341564 w 6409849"/>
              <a:gd name="connsiteY4" fmla="*/ 57265 h 1161904"/>
              <a:gd name="connsiteX5" fmla="*/ 6409849 w 6409849"/>
              <a:gd name="connsiteY5" fmla="*/ 28237 h 1161904"/>
              <a:gd name="connsiteX0" fmla="*/ 0 w 6409849"/>
              <a:gd name="connsiteY0" fmla="*/ 28236 h 1176417"/>
              <a:gd name="connsiteX1" fmla="*/ 2217716 w 6409849"/>
              <a:gd name="connsiteY1" fmla="*/ 151607 h 1176417"/>
              <a:gd name="connsiteX2" fmla="*/ 2737735 w 6409849"/>
              <a:gd name="connsiteY2" fmla="*/ 1174864 h 1176417"/>
              <a:gd name="connsiteX3" fmla="*/ 3594078 w 6409849"/>
              <a:gd name="connsiteY3" fmla="*/ 376578 h 1176417"/>
              <a:gd name="connsiteX4" fmla="*/ 4341564 w 6409849"/>
              <a:gd name="connsiteY4" fmla="*/ 71778 h 1176417"/>
              <a:gd name="connsiteX5" fmla="*/ 6409849 w 6409849"/>
              <a:gd name="connsiteY5" fmla="*/ 42750 h 1176417"/>
              <a:gd name="connsiteX0" fmla="*/ 0 w 6368801"/>
              <a:gd name="connsiteY0" fmla="*/ 2967 h 1201948"/>
              <a:gd name="connsiteX1" fmla="*/ 2176668 w 6368801"/>
              <a:gd name="connsiteY1" fmla="*/ 177138 h 1201948"/>
              <a:gd name="connsiteX2" fmla="*/ 2696687 w 6368801"/>
              <a:gd name="connsiteY2" fmla="*/ 1200395 h 1201948"/>
              <a:gd name="connsiteX3" fmla="*/ 3553030 w 6368801"/>
              <a:gd name="connsiteY3" fmla="*/ 402109 h 1201948"/>
              <a:gd name="connsiteX4" fmla="*/ 4300516 w 6368801"/>
              <a:gd name="connsiteY4" fmla="*/ 97309 h 1201948"/>
              <a:gd name="connsiteX5" fmla="*/ 6368801 w 6368801"/>
              <a:gd name="connsiteY5" fmla="*/ 68281 h 1201948"/>
              <a:gd name="connsiteX0" fmla="*/ 0 w 6368801"/>
              <a:gd name="connsiteY0" fmla="*/ 9554 h 1172249"/>
              <a:gd name="connsiteX1" fmla="*/ 2176668 w 6368801"/>
              <a:gd name="connsiteY1" fmla="*/ 147439 h 1172249"/>
              <a:gd name="connsiteX2" fmla="*/ 2696687 w 6368801"/>
              <a:gd name="connsiteY2" fmla="*/ 1170696 h 1172249"/>
              <a:gd name="connsiteX3" fmla="*/ 3553030 w 6368801"/>
              <a:gd name="connsiteY3" fmla="*/ 372410 h 1172249"/>
              <a:gd name="connsiteX4" fmla="*/ 4300516 w 6368801"/>
              <a:gd name="connsiteY4" fmla="*/ 67610 h 1172249"/>
              <a:gd name="connsiteX5" fmla="*/ 6368801 w 6368801"/>
              <a:gd name="connsiteY5" fmla="*/ 38582 h 1172249"/>
              <a:gd name="connsiteX0" fmla="*/ 0 w 6368801"/>
              <a:gd name="connsiteY0" fmla="*/ 9252 h 1164704"/>
              <a:gd name="connsiteX1" fmla="*/ 2176668 w 6368801"/>
              <a:gd name="connsiteY1" fmla="*/ 147137 h 1164704"/>
              <a:gd name="connsiteX2" fmla="*/ 2871140 w 6368801"/>
              <a:gd name="connsiteY2" fmla="*/ 1163137 h 1164704"/>
              <a:gd name="connsiteX3" fmla="*/ 3553030 w 6368801"/>
              <a:gd name="connsiteY3" fmla="*/ 372108 h 1164704"/>
              <a:gd name="connsiteX4" fmla="*/ 4300516 w 6368801"/>
              <a:gd name="connsiteY4" fmla="*/ 67308 h 1164704"/>
              <a:gd name="connsiteX5" fmla="*/ 6368801 w 6368801"/>
              <a:gd name="connsiteY5" fmla="*/ 38280 h 1164704"/>
              <a:gd name="connsiteX0" fmla="*/ 0 w 6368801"/>
              <a:gd name="connsiteY0" fmla="*/ 9252 h 1164487"/>
              <a:gd name="connsiteX1" fmla="*/ 2176668 w 6368801"/>
              <a:gd name="connsiteY1" fmla="*/ 147137 h 1164487"/>
              <a:gd name="connsiteX2" fmla="*/ 2871140 w 6368801"/>
              <a:gd name="connsiteY2" fmla="*/ 1163137 h 1164487"/>
              <a:gd name="connsiteX3" fmla="*/ 3932722 w 6368801"/>
              <a:gd name="connsiteY3" fmla="*/ 357594 h 1164487"/>
              <a:gd name="connsiteX4" fmla="*/ 4300516 w 6368801"/>
              <a:gd name="connsiteY4" fmla="*/ 67308 h 1164487"/>
              <a:gd name="connsiteX5" fmla="*/ 6368801 w 6368801"/>
              <a:gd name="connsiteY5" fmla="*/ 38280 h 1164487"/>
              <a:gd name="connsiteX0" fmla="*/ 0 w 6368801"/>
              <a:gd name="connsiteY0" fmla="*/ 9252 h 1164480"/>
              <a:gd name="connsiteX1" fmla="*/ 2176668 w 6368801"/>
              <a:gd name="connsiteY1" fmla="*/ 147137 h 1164480"/>
              <a:gd name="connsiteX2" fmla="*/ 2871140 w 6368801"/>
              <a:gd name="connsiteY2" fmla="*/ 1163137 h 1164480"/>
              <a:gd name="connsiteX3" fmla="*/ 3932722 w 6368801"/>
              <a:gd name="connsiteY3" fmla="*/ 357594 h 1164480"/>
              <a:gd name="connsiteX4" fmla="*/ 4844398 w 6368801"/>
              <a:gd name="connsiteY4" fmla="*/ 89079 h 1164480"/>
              <a:gd name="connsiteX5" fmla="*/ 6368801 w 6368801"/>
              <a:gd name="connsiteY5" fmla="*/ 38280 h 1164480"/>
              <a:gd name="connsiteX0" fmla="*/ 0 w 6368801"/>
              <a:gd name="connsiteY0" fmla="*/ 9252 h 1166261"/>
              <a:gd name="connsiteX1" fmla="*/ 2176668 w 6368801"/>
              <a:gd name="connsiteY1" fmla="*/ 147137 h 1166261"/>
              <a:gd name="connsiteX2" fmla="*/ 2871140 w 6368801"/>
              <a:gd name="connsiteY2" fmla="*/ 1163137 h 1166261"/>
              <a:gd name="connsiteX3" fmla="*/ 4234753 w 6368801"/>
              <a:gd name="connsiteY3" fmla="*/ 451937 h 1166261"/>
              <a:gd name="connsiteX4" fmla="*/ 4844398 w 6368801"/>
              <a:gd name="connsiteY4" fmla="*/ 89079 h 1166261"/>
              <a:gd name="connsiteX5" fmla="*/ 6368801 w 6368801"/>
              <a:gd name="connsiteY5" fmla="*/ 38280 h 1166261"/>
              <a:gd name="connsiteX0" fmla="*/ 0 w 6368801"/>
              <a:gd name="connsiteY0" fmla="*/ 9252 h 1166185"/>
              <a:gd name="connsiteX1" fmla="*/ 2176668 w 6368801"/>
              <a:gd name="connsiteY1" fmla="*/ 147137 h 1166185"/>
              <a:gd name="connsiteX2" fmla="*/ 2871140 w 6368801"/>
              <a:gd name="connsiteY2" fmla="*/ 1163137 h 1166185"/>
              <a:gd name="connsiteX3" fmla="*/ 4234753 w 6368801"/>
              <a:gd name="connsiteY3" fmla="*/ 451937 h 1166185"/>
              <a:gd name="connsiteX4" fmla="*/ 5007030 w 6368801"/>
              <a:gd name="connsiteY4" fmla="*/ 183422 h 1166185"/>
              <a:gd name="connsiteX5" fmla="*/ 6368801 w 6368801"/>
              <a:gd name="connsiteY5" fmla="*/ 38280 h 1166185"/>
              <a:gd name="connsiteX0" fmla="*/ 0 w 9133552"/>
              <a:gd name="connsiteY0" fmla="*/ 9252 h 1166185"/>
              <a:gd name="connsiteX1" fmla="*/ 2176668 w 9133552"/>
              <a:gd name="connsiteY1" fmla="*/ 147137 h 1166185"/>
              <a:gd name="connsiteX2" fmla="*/ 2871140 w 9133552"/>
              <a:gd name="connsiteY2" fmla="*/ 1163137 h 1166185"/>
              <a:gd name="connsiteX3" fmla="*/ 4234753 w 9133552"/>
              <a:gd name="connsiteY3" fmla="*/ 451937 h 1166185"/>
              <a:gd name="connsiteX4" fmla="*/ 5007030 w 9133552"/>
              <a:gd name="connsiteY4" fmla="*/ 183422 h 1166185"/>
              <a:gd name="connsiteX5" fmla="*/ 9133552 w 9133552"/>
              <a:gd name="connsiteY5" fmla="*/ 60051 h 1166185"/>
              <a:gd name="connsiteX0" fmla="*/ 0 w 9133552"/>
              <a:gd name="connsiteY0" fmla="*/ 9252 h 1166267"/>
              <a:gd name="connsiteX1" fmla="*/ 2176668 w 9133552"/>
              <a:gd name="connsiteY1" fmla="*/ 147137 h 1166267"/>
              <a:gd name="connsiteX2" fmla="*/ 2871140 w 9133552"/>
              <a:gd name="connsiteY2" fmla="*/ 1163137 h 1166267"/>
              <a:gd name="connsiteX3" fmla="*/ 4234753 w 9133552"/>
              <a:gd name="connsiteY3" fmla="*/ 451937 h 1166267"/>
              <a:gd name="connsiteX4" fmla="*/ 6006057 w 9133552"/>
              <a:gd name="connsiteY4" fmla="*/ 81822 h 1166267"/>
              <a:gd name="connsiteX5" fmla="*/ 9133552 w 9133552"/>
              <a:gd name="connsiteY5" fmla="*/ 60051 h 1166267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006057 w 9133552"/>
              <a:gd name="connsiteY4" fmla="*/ 81822 h 1165929"/>
              <a:gd name="connsiteX5" fmla="*/ 9133552 w 9133552"/>
              <a:gd name="connsiteY5" fmla="*/ 60051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60051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2871140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23765 h 1165929"/>
              <a:gd name="connsiteX0" fmla="*/ 0 w 9133552"/>
              <a:gd name="connsiteY0" fmla="*/ 9252 h 1165929"/>
              <a:gd name="connsiteX1" fmla="*/ 2176668 w 9133552"/>
              <a:gd name="connsiteY1" fmla="*/ 147137 h 1165929"/>
              <a:gd name="connsiteX2" fmla="*/ 3254308 w 9133552"/>
              <a:gd name="connsiteY2" fmla="*/ 1163137 h 1165929"/>
              <a:gd name="connsiteX3" fmla="*/ 4560018 w 9133552"/>
              <a:gd name="connsiteY3" fmla="*/ 437422 h 1165929"/>
              <a:gd name="connsiteX4" fmla="*/ 6191922 w 9133552"/>
              <a:gd name="connsiteY4" fmla="*/ 81822 h 1165929"/>
              <a:gd name="connsiteX5" fmla="*/ 9133552 w 9133552"/>
              <a:gd name="connsiteY5" fmla="*/ 23765 h 1165929"/>
              <a:gd name="connsiteX0" fmla="*/ 0 w 9133552"/>
              <a:gd name="connsiteY0" fmla="*/ 9252 h 1167267"/>
              <a:gd name="connsiteX1" fmla="*/ 2176668 w 9133552"/>
              <a:gd name="connsiteY1" fmla="*/ 147137 h 1167267"/>
              <a:gd name="connsiteX2" fmla="*/ 3254308 w 9133552"/>
              <a:gd name="connsiteY2" fmla="*/ 1163137 h 1167267"/>
              <a:gd name="connsiteX3" fmla="*/ 4645164 w 9133552"/>
              <a:gd name="connsiteY3" fmla="*/ 489621 h 1167267"/>
              <a:gd name="connsiteX4" fmla="*/ 6191922 w 9133552"/>
              <a:gd name="connsiteY4" fmla="*/ 81822 h 1167267"/>
              <a:gd name="connsiteX5" fmla="*/ 9133552 w 9133552"/>
              <a:gd name="connsiteY5" fmla="*/ 23765 h 1167267"/>
              <a:gd name="connsiteX0" fmla="*/ 0 w 9233585"/>
              <a:gd name="connsiteY0" fmla="*/ 5790 h 1179566"/>
              <a:gd name="connsiteX1" fmla="*/ 2276701 w 9233585"/>
              <a:gd name="connsiteY1" fmla="*/ 159436 h 1179566"/>
              <a:gd name="connsiteX2" fmla="*/ 3354341 w 9233585"/>
              <a:gd name="connsiteY2" fmla="*/ 1175436 h 1179566"/>
              <a:gd name="connsiteX3" fmla="*/ 4745197 w 9233585"/>
              <a:gd name="connsiteY3" fmla="*/ 501920 h 1179566"/>
              <a:gd name="connsiteX4" fmla="*/ 6291955 w 9233585"/>
              <a:gd name="connsiteY4" fmla="*/ 94121 h 1179566"/>
              <a:gd name="connsiteX5" fmla="*/ 9233585 w 9233585"/>
              <a:gd name="connsiteY5" fmla="*/ 36064 h 1179566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30274 h 1173776"/>
              <a:gd name="connsiteX0" fmla="*/ 0 w 9233585"/>
              <a:gd name="connsiteY0" fmla="*/ 1003 h 1174779"/>
              <a:gd name="connsiteX1" fmla="*/ 2276701 w 9233585"/>
              <a:gd name="connsiteY1" fmla="*/ 154649 h 1174779"/>
              <a:gd name="connsiteX2" fmla="*/ 3354341 w 9233585"/>
              <a:gd name="connsiteY2" fmla="*/ 1170649 h 1174779"/>
              <a:gd name="connsiteX3" fmla="*/ 4745197 w 9233585"/>
              <a:gd name="connsiteY3" fmla="*/ 497133 h 1174779"/>
              <a:gd name="connsiteX4" fmla="*/ 6291955 w 9233585"/>
              <a:gd name="connsiteY4" fmla="*/ 89334 h 1174779"/>
              <a:gd name="connsiteX5" fmla="*/ 9233585 w 9233585"/>
              <a:gd name="connsiteY5" fmla="*/ 3694 h 1174779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2691 h 1173776"/>
              <a:gd name="connsiteX0" fmla="*/ 0 w 9233585"/>
              <a:gd name="connsiteY0" fmla="*/ 0 h 1173776"/>
              <a:gd name="connsiteX1" fmla="*/ 2276701 w 9233585"/>
              <a:gd name="connsiteY1" fmla="*/ 153646 h 1173776"/>
              <a:gd name="connsiteX2" fmla="*/ 3354341 w 9233585"/>
              <a:gd name="connsiteY2" fmla="*/ 1169646 h 1173776"/>
              <a:gd name="connsiteX3" fmla="*/ 4745197 w 9233585"/>
              <a:gd name="connsiteY3" fmla="*/ 496130 h 1173776"/>
              <a:gd name="connsiteX4" fmla="*/ 6291955 w 9233585"/>
              <a:gd name="connsiteY4" fmla="*/ 88331 h 1173776"/>
              <a:gd name="connsiteX5" fmla="*/ 9233585 w 9233585"/>
              <a:gd name="connsiteY5" fmla="*/ 2691 h 117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3585" h="1173776">
                <a:moveTo>
                  <a:pt x="0" y="0"/>
                </a:moveTo>
                <a:cubicBezTo>
                  <a:pt x="1284138" y="10923"/>
                  <a:pt x="1717644" y="-41295"/>
                  <a:pt x="2276701" y="153646"/>
                </a:cubicBezTo>
                <a:cubicBezTo>
                  <a:pt x="2835758" y="348587"/>
                  <a:pt x="2942925" y="1112565"/>
                  <a:pt x="3354341" y="1169646"/>
                </a:cubicBezTo>
                <a:cubicBezTo>
                  <a:pt x="3765757" y="1226727"/>
                  <a:pt x="4255595" y="676349"/>
                  <a:pt x="4745197" y="496130"/>
                </a:cubicBezTo>
                <a:cubicBezTo>
                  <a:pt x="5234799" y="315911"/>
                  <a:pt x="5543890" y="165974"/>
                  <a:pt x="6291955" y="88331"/>
                </a:cubicBezTo>
                <a:cubicBezTo>
                  <a:pt x="7040020" y="10688"/>
                  <a:pt x="7222564" y="16970"/>
                  <a:pt x="9233585" y="269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2" name="Straight Arrow Connector 19">
            <a:extLst>
              <a:ext uri="{FF2B5EF4-FFF2-40B4-BE49-F238E27FC236}">
                <a16:creationId xmlns:a16="http://schemas.microsoft.com/office/drawing/2014/main" id="{EC8424F1-42B5-81F5-AA01-9CC9A14D61E2}"/>
              </a:ext>
            </a:extLst>
          </p:cNvPr>
          <p:cNvCxnSpPr/>
          <p:nvPr/>
        </p:nvCxnSpPr>
        <p:spPr>
          <a:xfrm>
            <a:off x="3701260" y="2820990"/>
            <a:ext cx="0" cy="936104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0">
            <a:extLst>
              <a:ext uri="{FF2B5EF4-FFF2-40B4-BE49-F238E27FC236}">
                <a16:creationId xmlns:a16="http://schemas.microsoft.com/office/drawing/2014/main" id="{73713EB0-8000-08FF-8869-C2012543A806}"/>
              </a:ext>
            </a:extLst>
          </p:cNvPr>
          <p:cNvCxnSpPr>
            <a:cxnSpLocks/>
          </p:cNvCxnSpPr>
          <p:nvPr/>
        </p:nvCxnSpPr>
        <p:spPr>
          <a:xfrm>
            <a:off x="3553539" y="2193093"/>
            <a:ext cx="0" cy="1562447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2">
            <a:extLst>
              <a:ext uri="{FF2B5EF4-FFF2-40B4-BE49-F238E27FC236}">
                <a16:creationId xmlns:a16="http://schemas.microsoft.com/office/drawing/2014/main" id="{64188BB2-73E1-471E-8182-9083514416A1}"/>
              </a:ext>
            </a:extLst>
          </p:cNvPr>
          <p:cNvCxnSpPr>
            <a:cxnSpLocks/>
          </p:cNvCxnSpPr>
          <p:nvPr/>
        </p:nvCxnSpPr>
        <p:spPr>
          <a:xfrm>
            <a:off x="3226049" y="3648296"/>
            <a:ext cx="32749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4">
            <a:extLst>
              <a:ext uri="{FF2B5EF4-FFF2-40B4-BE49-F238E27FC236}">
                <a16:creationId xmlns:a16="http://schemas.microsoft.com/office/drawing/2014/main" id="{4571F588-6EF4-6DB1-7D2F-322AFE824D15}"/>
              </a:ext>
            </a:extLst>
          </p:cNvPr>
          <p:cNvCxnSpPr>
            <a:cxnSpLocks/>
          </p:cNvCxnSpPr>
          <p:nvPr/>
        </p:nvCxnSpPr>
        <p:spPr>
          <a:xfrm flipH="1">
            <a:off x="3701260" y="3648296"/>
            <a:ext cx="247350" cy="0"/>
          </a:xfrm>
          <a:prstGeom prst="straightConnector1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7">
            <a:extLst>
              <a:ext uri="{FF2B5EF4-FFF2-40B4-BE49-F238E27FC236}">
                <a16:creationId xmlns:a16="http://schemas.microsoft.com/office/drawing/2014/main" id="{B2EA4576-142B-AE6B-19C3-98A7C92AFBFB}"/>
              </a:ext>
            </a:extLst>
          </p:cNvPr>
          <p:cNvSpPr txBox="1"/>
          <p:nvPr/>
        </p:nvSpPr>
        <p:spPr>
          <a:xfrm>
            <a:off x="3401506" y="3823909"/>
            <a:ext cx="46519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DE" sz="1050" dirty="0">
                <a:latin typeface="Century Gothic" panose="020B0502020202020204" pitchFamily="34" charset="0"/>
              </a:rPr>
              <a:t>t = ?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B59E47B-7F86-47D5-8D82-B5BD18D5E3EA}"/>
              </a:ext>
            </a:extLst>
          </p:cNvPr>
          <p:cNvCxnSpPr>
            <a:cxnSpLocks/>
          </p:cNvCxnSpPr>
          <p:nvPr/>
        </p:nvCxnSpPr>
        <p:spPr>
          <a:xfrm>
            <a:off x="2274147" y="1776336"/>
            <a:ext cx="89220" cy="441325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8">
            <a:extLst>
              <a:ext uri="{FF2B5EF4-FFF2-40B4-BE49-F238E27FC236}">
                <a16:creationId xmlns:a16="http://schemas.microsoft.com/office/drawing/2014/main" id="{8765CF7E-1300-1CDE-4E4C-FC7B1BD33C0D}"/>
              </a:ext>
            </a:extLst>
          </p:cNvPr>
          <p:cNvCxnSpPr>
            <a:cxnSpLocks/>
          </p:cNvCxnSpPr>
          <p:nvPr/>
        </p:nvCxnSpPr>
        <p:spPr>
          <a:xfrm>
            <a:off x="2394797" y="2398636"/>
            <a:ext cx="139717" cy="640490"/>
          </a:xfrm>
          <a:prstGeom prst="straightConnector1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Oval 12">
            <a:extLst>
              <a:ext uri="{FF2B5EF4-FFF2-40B4-BE49-F238E27FC236}">
                <a16:creationId xmlns:a16="http://schemas.microsoft.com/office/drawing/2014/main" id="{8DE5F9B5-F1FF-4718-0BB4-97C9FCD43020}"/>
              </a:ext>
            </a:extLst>
          </p:cNvPr>
          <p:cNvSpPr/>
          <p:nvPr/>
        </p:nvSpPr>
        <p:spPr>
          <a:xfrm>
            <a:off x="2198074" y="1704719"/>
            <a:ext cx="144016" cy="14401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20" name="Straight Connector 40">
            <a:extLst>
              <a:ext uri="{FF2B5EF4-FFF2-40B4-BE49-F238E27FC236}">
                <a16:creationId xmlns:a16="http://schemas.microsoft.com/office/drawing/2014/main" id="{BD726C8B-8137-06D1-B032-A6C1C04AAE68}"/>
              </a:ext>
            </a:extLst>
          </p:cNvPr>
          <p:cNvCxnSpPr/>
          <p:nvPr/>
        </p:nvCxnSpPr>
        <p:spPr>
          <a:xfrm flipV="1">
            <a:off x="2836122" y="2211311"/>
            <a:ext cx="523875" cy="6032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41">
            <a:extLst>
              <a:ext uri="{FF2B5EF4-FFF2-40B4-BE49-F238E27FC236}">
                <a16:creationId xmlns:a16="http://schemas.microsoft.com/office/drawing/2014/main" id="{BFEF4113-E740-697B-D29C-51A3C094C233}"/>
              </a:ext>
            </a:extLst>
          </p:cNvPr>
          <p:cNvCxnSpPr>
            <a:cxnSpLocks/>
          </p:cNvCxnSpPr>
          <p:nvPr/>
        </p:nvCxnSpPr>
        <p:spPr>
          <a:xfrm>
            <a:off x="2813897" y="3090786"/>
            <a:ext cx="692150" cy="539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TextBox 13">
            <a:extLst>
              <a:ext uri="{FF2B5EF4-FFF2-40B4-BE49-F238E27FC236}">
                <a16:creationId xmlns:a16="http://schemas.microsoft.com/office/drawing/2014/main" id="{F924B2ED-B3AF-FE64-4E3F-5682490DAA5C}"/>
              </a:ext>
            </a:extLst>
          </p:cNvPr>
          <p:cNvSpPr txBox="1"/>
          <p:nvPr/>
        </p:nvSpPr>
        <p:spPr>
          <a:xfrm>
            <a:off x="4423793" y="3658953"/>
            <a:ext cx="4168129" cy="6463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latin typeface="Century Gothic" panose="020B0502020202020204" pitchFamily="34" charset="0"/>
              </a:rPr>
              <a:t>t = d / v = 0.1 m / (0.9 * 3*10</a:t>
            </a:r>
            <a:r>
              <a:rPr lang="en-DE" baseline="30000" dirty="0">
                <a:latin typeface="Century Gothic" panose="020B0502020202020204" pitchFamily="34" charset="0"/>
              </a:rPr>
              <a:t>8</a:t>
            </a:r>
            <a:r>
              <a:rPr lang="en-DE" dirty="0">
                <a:latin typeface="Century Gothic" panose="020B0502020202020204" pitchFamily="34" charset="0"/>
              </a:rPr>
              <a:t> m/s) = </a:t>
            </a:r>
          </a:p>
          <a:p>
            <a:pPr algn="ctr"/>
            <a:r>
              <a:rPr lang="en-DE" dirty="0">
                <a:latin typeface="Century Gothic" panose="020B0502020202020204" pitchFamily="34" charset="0"/>
              </a:rPr>
              <a:t>0.0000000004 s = 0.4 ns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998" y="945745"/>
            <a:ext cx="3319900" cy="240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6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Time of Flight with cosmic muons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97611" y="1369219"/>
            <a:ext cx="4426789" cy="3107891"/>
          </a:xfrm>
        </p:spPr>
        <p:txBody>
          <a:bodyPr/>
          <a:lstStyle/>
          <a:p>
            <a:r>
              <a:rPr lang="de-CH" dirty="0" err="1"/>
              <a:t>WaveDREAM</a:t>
            </a:r>
            <a:r>
              <a:rPr lang="de-CH" dirty="0"/>
              <a:t> </a:t>
            </a:r>
            <a:r>
              <a:rPr lang="de-CH" dirty="0" err="1"/>
              <a:t>board</a:t>
            </a:r>
            <a:endParaRPr lang="en-US" dirty="0"/>
          </a:p>
        </p:txBody>
      </p:sp>
      <p:sp>
        <p:nvSpPr>
          <p:cNvPr id="24" name="Textplatzhalter 6"/>
          <p:cNvSpPr txBox="1">
            <a:spLocks/>
          </p:cNvSpPr>
          <p:nvPr/>
        </p:nvSpPr>
        <p:spPr>
          <a:xfrm>
            <a:off x="4953000" y="1394192"/>
            <a:ext cx="4426789" cy="3107891"/>
          </a:xfrm>
          <a:prstGeom prst="rect">
            <a:avLst/>
          </a:prstGeom>
          <a:noFill/>
          <a:ln>
            <a:noFill/>
          </a:ln>
        </p:spPr>
        <p:txBody>
          <a:bodyPr wrap="square" lIns="68575" tIns="68575" rIns="68575" bIns="6857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794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66A1"/>
              </a:buClr>
              <a:buSzPct val="60000"/>
              <a:buFont typeface="Merriweather Sans"/>
              <a:buChar char="▶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96900" marR="0" lvl="1" indent="-1651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A1"/>
              </a:buClr>
              <a:buSzPct val="100000"/>
              <a:buFont typeface="Noto Sans Symbols"/>
              <a:buChar char="▪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39800" marR="0" lvl="2" indent="-1778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A1"/>
              </a:buClr>
              <a:buSzPct val="100000"/>
              <a:buFont typeface="Noto Sans Symbols"/>
              <a:buChar char="▪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44600" marR="0" lvl="3" indent="-1524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A1"/>
              </a:buClr>
              <a:buSzPct val="1000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587500" marR="0" lvl="4" indent="-1524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0066A1"/>
              </a:buClr>
              <a:buSzPct val="1000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892300" marR="0" lvl="5" indent="-88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235200" marR="0" lvl="6" indent="-88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578100" marR="0" lvl="7" indent="-88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921000" marR="0" lvl="8" indent="-88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de-CH" dirty="0" err="1"/>
              <a:t>RaspberryPi</a:t>
            </a:r>
            <a:r>
              <a:rPr lang="de-CH" dirty="0"/>
              <a:t> </a:t>
            </a:r>
            <a:r>
              <a:rPr lang="de-CH" dirty="0" err="1"/>
              <a:t>computer</a:t>
            </a:r>
            <a:endParaRPr lang="en-US" dirty="0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619" y="1931377"/>
            <a:ext cx="3552800" cy="2290772"/>
          </a:xfrm>
          <a:prstGeom prst="rect">
            <a:avLst/>
          </a:prstGeom>
        </p:spPr>
      </p:pic>
      <p:pic>
        <p:nvPicPr>
          <p:cNvPr id="26" name="Grafik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222" y="1809750"/>
            <a:ext cx="4156478" cy="2784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20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Time of Flight with cosmic muons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97611" y="971550"/>
            <a:ext cx="4426789" cy="3107891"/>
          </a:xfrm>
        </p:spPr>
        <p:txBody>
          <a:bodyPr/>
          <a:lstStyle/>
          <a:p>
            <a:r>
              <a:rPr lang="de-CH" dirty="0" err="1"/>
              <a:t>Oscilloscope</a:t>
            </a:r>
            <a:r>
              <a:rPr lang="de-CH" dirty="0"/>
              <a:t> </a:t>
            </a:r>
            <a:r>
              <a:rPr lang="de-CH" dirty="0" err="1"/>
              <a:t>application</a:t>
            </a:r>
            <a:r>
              <a:rPr lang="de-CH" dirty="0"/>
              <a:t> on </a:t>
            </a:r>
            <a:r>
              <a:rPr lang="de-CH" dirty="0" err="1"/>
              <a:t>RaspberryPi</a:t>
            </a:r>
            <a:endParaRPr lang="de-CH" dirty="0"/>
          </a:p>
          <a:p>
            <a:r>
              <a:rPr lang="de-CH" dirty="0" err="1"/>
              <a:t>access</a:t>
            </a:r>
            <a:r>
              <a:rPr lang="de-CH" dirty="0"/>
              <a:t> </a:t>
            </a:r>
            <a:r>
              <a:rPr lang="de-CH" dirty="0" err="1"/>
              <a:t>through</a:t>
            </a:r>
            <a:r>
              <a:rPr lang="de-CH" dirty="0"/>
              <a:t> </a:t>
            </a:r>
            <a:r>
              <a:rPr lang="de-CH" dirty="0" err="1"/>
              <a:t>webserver</a:t>
            </a: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730" y="1651977"/>
            <a:ext cx="4018670" cy="31051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E7B9AB9-24BD-6B56-ACCA-29E6AE508A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651977"/>
            <a:ext cx="41402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798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Demonstration of PET imaging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 err="1"/>
              <a:t>EasyPET</a:t>
            </a:r>
            <a:r>
              <a:rPr lang="de-CH" dirty="0"/>
              <a:t> (University </a:t>
            </a:r>
            <a:r>
              <a:rPr lang="de-CH" dirty="0" err="1"/>
              <a:t>Aveiro</a:t>
            </a:r>
            <a:r>
              <a:rPr lang="de-CH" dirty="0"/>
              <a:t>, Portugal)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846" y="1276350"/>
            <a:ext cx="5238210" cy="3485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feld 8"/>
          <p:cNvSpPr txBox="1"/>
          <p:nvPr/>
        </p:nvSpPr>
        <p:spPr>
          <a:xfrm>
            <a:off x="2971800" y="1768812"/>
            <a:ext cx="1393951" cy="3380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de-CH" sz="2000" b="1" dirty="0">
                <a:solidFill>
                  <a:srgbClr val="FF0000"/>
                </a:solidFill>
                <a:latin typeface="Calibri"/>
              </a:rPr>
              <a:t>Channel 1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5820751" y="1768812"/>
            <a:ext cx="1393951" cy="3380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Clr>
                <a:srgbClr val="000000"/>
              </a:buClr>
            </a:pPr>
            <a:r>
              <a:rPr lang="de-CH" sz="2000" b="1" dirty="0">
                <a:solidFill>
                  <a:srgbClr val="FF0000"/>
                </a:solidFill>
                <a:latin typeface="Calibri"/>
              </a:rPr>
              <a:t>Channel 2</a:t>
            </a:r>
          </a:p>
        </p:txBody>
      </p:sp>
    </p:spTree>
    <p:extLst>
      <p:ext uri="{BB962C8B-B14F-4D97-AF65-F5344CB8AC3E}">
        <p14:creationId xmlns:p14="http://schemas.microsoft.com/office/powerpoint/2010/main" val="3064058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Demonstration of PET imaging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Commercial </a:t>
            </a:r>
            <a:r>
              <a:rPr lang="de-CH" dirty="0" err="1"/>
              <a:t>kit</a:t>
            </a:r>
            <a:r>
              <a:rPr lang="de-CH" dirty="0"/>
              <a:t> (CAEN, </a:t>
            </a:r>
            <a:r>
              <a:rPr lang="de-CH" dirty="0" err="1"/>
              <a:t>Italy</a:t>
            </a:r>
            <a:r>
              <a:rPr lang="de-CH" dirty="0"/>
              <a:t>)</a:t>
            </a:r>
            <a:endParaRPr lang="en-US" dirty="0"/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267" y="1276350"/>
            <a:ext cx="4997850" cy="3414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40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Exercises: Demonstration of PET imaging</a:t>
            </a:r>
            <a:br>
              <a:rPr lang="en-US" dirty="0"/>
            </a:br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CCCCFE3-3D3C-4009-03FF-66552E462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66681"/>
            <a:ext cx="3048022" cy="2609869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B770610-6DA5-9611-4B09-D1FC59218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611" y="971550"/>
            <a:ext cx="5476855" cy="3080731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7BEE0FDF-46F8-91D2-49A8-59701D9795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367" y="2876550"/>
            <a:ext cx="4402866" cy="1981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400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Travelling </a:t>
            </a:r>
            <a:r>
              <a:rPr lang="en-US" dirty="0" err="1"/>
              <a:t>EasyPET</a:t>
            </a:r>
            <a:br>
              <a:rPr lang="en-US" dirty="0"/>
            </a:br>
            <a:endParaRPr lang="en-US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1047750"/>
            <a:ext cx="3048000" cy="362426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400" y="1047750"/>
            <a:ext cx="2743200" cy="365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72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Radiacode</a:t>
            </a:r>
            <a:r>
              <a:rPr lang="en-US" dirty="0"/>
              <a:t> – dosimeter and gamma spectrometer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Commercial </a:t>
            </a:r>
            <a:r>
              <a:rPr lang="de-CH" dirty="0" err="1"/>
              <a:t>device</a:t>
            </a:r>
            <a:r>
              <a:rPr lang="de-CH" dirty="0"/>
              <a:t>, </a:t>
            </a:r>
            <a:r>
              <a:rPr lang="de-CH" dirty="0">
                <a:hlinkClick r:id="rId3"/>
              </a:rPr>
              <a:t>www.radiacode.com</a:t>
            </a:r>
            <a:r>
              <a:rPr lang="de-CH" dirty="0"/>
              <a:t>, </a:t>
            </a:r>
            <a:r>
              <a:rPr lang="de-CH" dirty="0" err="1"/>
              <a:t>approx</a:t>
            </a:r>
            <a:r>
              <a:rPr lang="de-CH"/>
              <a:t>. 200 </a:t>
            </a:r>
            <a:r>
              <a:rPr lang="de-CH" dirty="0"/>
              <a:t>€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30" y="1685639"/>
            <a:ext cx="4419600" cy="2367019"/>
          </a:xfrm>
          <a:prstGeom prst="rect">
            <a:avLst/>
          </a:prstGeom>
        </p:spPr>
      </p:pic>
      <p:pic>
        <p:nvPicPr>
          <p:cNvPr id="6" name="Grafik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6107" y="896345"/>
            <a:ext cx="2511653" cy="38129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5271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Radiacode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 err="1"/>
              <a:t>Use</a:t>
            </a:r>
            <a:r>
              <a:rPr lang="de-CH" dirty="0"/>
              <a:t> with Smartphone </a:t>
            </a:r>
            <a:r>
              <a:rPr lang="de-CH" dirty="0" err="1"/>
              <a:t>app</a:t>
            </a:r>
            <a:endParaRPr lang="de-CH" dirty="0"/>
          </a:p>
        </p:txBody>
      </p:sp>
      <p:pic>
        <p:nvPicPr>
          <p:cNvPr id="8" name="Grafik 7"/>
          <p:cNvPicPr/>
          <p:nvPr/>
        </p:nvPicPr>
        <p:blipFill>
          <a:blip r:embed="rId3"/>
          <a:stretch>
            <a:fillRect/>
          </a:stretch>
        </p:blipFill>
        <p:spPr>
          <a:xfrm>
            <a:off x="3256704" y="424066"/>
            <a:ext cx="2087880" cy="4237990"/>
          </a:xfrm>
          <a:prstGeom prst="rect">
            <a:avLst/>
          </a:prstGeom>
        </p:spPr>
      </p:pic>
      <p:pic>
        <p:nvPicPr>
          <p:cNvPr id="9" name="Grafik 8"/>
          <p:cNvPicPr/>
          <p:nvPr/>
        </p:nvPicPr>
        <p:blipFill>
          <a:blip r:embed="rId4"/>
          <a:stretch>
            <a:fillRect/>
          </a:stretch>
        </p:blipFill>
        <p:spPr>
          <a:xfrm>
            <a:off x="297611" y="1618762"/>
            <a:ext cx="2859720" cy="2057399"/>
          </a:xfrm>
          <a:prstGeom prst="rect">
            <a:avLst/>
          </a:prstGeom>
        </p:spPr>
      </p:pic>
      <p:pic>
        <p:nvPicPr>
          <p:cNvPr id="10" name="Grafik 9"/>
          <p:cNvPicPr/>
          <p:nvPr/>
        </p:nvPicPr>
        <p:blipFill>
          <a:blip r:embed="rId5"/>
          <a:stretch>
            <a:fillRect/>
          </a:stretch>
        </p:blipFill>
        <p:spPr>
          <a:xfrm>
            <a:off x="6109712" y="551962"/>
            <a:ext cx="2819400" cy="2133600"/>
          </a:xfrm>
          <a:prstGeom prst="rect">
            <a:avLst/>
          </a:prstGeom>
        </p:spPr>
      </p:pic>
      <p:pic>
        <p:nvPicPr>
          <p:cNvPr id="1026" name="Picture 2" descr="https://newsletter.ieee-npss.org/wp-content/uploads/2026/03/Figure5_radiacode.jpe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6087" y="2905069"/>
            <a:ext cx="3883025" cy="190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221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Radiacode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School at Fukushima Center (Osaka University)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733550"/>
            <a:ext cx="4173344" cy="2057400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78" y="1591528"/>
            <a:ext cx="4196014" cy="2412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68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Radiacode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School at Fukushima Center (Osaka University)</a:t>
            </a:r>
          </a:p>
        </p:txBody>
      </p:sp>
      <p:pic>
        <p:nvPicPr>
          <p:cNvPr id="6" name="Grafik 5"/>
          <p:cNvPicPr/>
          <p:nvPr/>
        </p:nvPicPr>
        <p:blipFill>
          <a:blip r:embed="rId3"/>
          <a:stretch>
            <a:fillRect/>
          </a:stretch>
        </p:blipFill>
        <p:spPr>
          <a:xfrm>
            <a:off x="5867400" y="619631"/>
            <a:ext cx="1951355" cy="3970655"/>
          </a:xfrm>
          <a:prstGeom prst="rect">
            <a:avLst/>
          </a:prstGeom>
        </p:spPr>
      </p:pic>
      <p:pic>
        <p:nvPicPr>
          <p:cNvPr id="8" name="Grafik 7"/>
          <p:cNvPicPr/>
          <p:nvPr/>
        </p:nvPicPr>
        <p:blipFill>
          <a:blip r:embed="rId4"/>
          <a:stretch>
            <a:fillRect/>
          </a:stretch>
        </p:blipFill>
        <p:spPr>
          <a:xfrm>
            <a:off x="685800" y="1504950"/>
            <a:ext cx="4343400" cy="258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0013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Radiacode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School at Fukushima Center (Osaka University)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81150"/>
            <a:ext cx="3569654" cy="267724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243" y="1575238"/>
            <a:ext cx="4418957" cy="2692801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592" y="1733550"/>
            <a:ext cx="3941181" cy="249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0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on Nuclear Power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Ho Chi Minh City, September 2026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85379FEE-97F1-4048-BA23-EA4071A71B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352550"/>
            <a:ext cx="3886200" cy="291465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828797F-C459-4F3D-B705-844A4DEF75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328" y="1352550"/>
            <a:ext cx="4636481" cy="310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239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School on Nuclear Power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IAEA PWR Simulator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EB1E3A-A4FD-4DA6-9446-ADB44A93B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310" y="1352550"/>
            <a:ext cx="4191000" cy="314325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8393F63-5F47-4147-AC2E-4160D70B62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352550"/>
            <a:ext cx="41910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3113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D36B30-74D8-D0B5-27C9-0426C811E0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Next Generation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69315628-5ABC-39CC-7043-E51053790421}"/>
              </a:ext>
            </a:extLst>
          </p:cNvPr>
          <p:cNvGrpSpPr/>
          <p:nvPr/>
        </p:nvGrpSpPr>
        <p:grpSpPr>
          <a:xfrm>
            <a:off x="381000" y="905681"/>
            <a:ext cx="3892704" cy="2653896"/>
            <a:chOff x="381000" y="905681"/>
            <a:chExt cx="3892704" cy="2653896"/>
          </a:xfrm>
        </p:grpSpPr>
        <p:grpSp>
          <p:nvGrpSpPr>
            <p:cNvPr id="7" name="Gruppieren 6">
              <a:extLst>
                <a:ext uri="{FF2B5EF4-FFF2-40B4-BE49-F238E27FC236}">
                  <a16:creationId xmlns:a16="http://schemas.microsoft.com/office/drawing/2014/main" id="{2C963776-C230-ADEF-9EEB-12788FBD4874}"/>
                </a:ext>
              </a:extLst>
            </p:cNvPr>
            <p:cNvGrpSpPr/>
            <p:nvPr/>
          </p:nvGrpSpPr>
          <p:grpSpPr>
            <a:xfrm>
              <a:off x="381000" y="905681"/>
              <a:ext cx="3892704" cy="2073923"/>
              <a:chOff x="381000" y="905681"/>
              <a:chExt cx="3892704" cy="2073923"/>
            </a:xfrm>
          </p:grpSpPr>
          <p:pic>
            <p:nvPicPr>
              <p:cNvPr id="5" name="Inhaltsplatzhalter 10">
                <a:extLst>
                  <a:ext uri="{FF2B5EF4-FFF2-40B4-BE49-F238E27FC236}">
                    <a16:creationId xmlns:a16="http://schemas.microsoft.com/office/drawing/2014/main" id="{B881B00E-86E4-0CA3-DFA7-B85317C21E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1000" y="905682"/>
                <a:ext cx="2496893" cy="2073922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" name="Grafik 5">
                <a:extLst>
                  <a:ext uri="{FF2B5EF4-FFF2-40B4-BE49-F238E27FC236}">
                    <a16:creationId xmlns:a16="http://schemas.microsoft.com/office/drawing/2014/main" id="{6E2A8DAB-725F-7F52-525E-948946710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80332" y="905681"/>
                <a:ext cx="1293372" cy="2073921"/>
              </a:xfrm>
              <a:prstGeom prst="rect">
                <a:avLst/>
              </a:prstGeom>
            </p:spPr>
          </p:pic>
        </p:grpSp>
        <p:sp>
          <p:nvSpPr>
            <p:cNvPr id="10" name="Textfeld 9">
              <a:extLst>
                <a:ext uri="{FF2B5EF4-FFF2-40B4-BE49-F238E27FC236}">
                  <a16:creationId xmlns:a16="http://schemas.microsoft.com/office/drawing/2014/main" id="{A45080F8-8B2F-ECA5-9F3F-24C3855266B6}"/>
                </a:ext>
              </a:extLst>
            </p:cNvPr>
            <p:cNvSpPr txBox="1"/>
            <p:nvPr/>
          </p:nvSpPr>
          <p:spPr>
            <a:xfrm>
              <a:off x="568996" y="3036357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2800" dirty="0"/>
                <a:t>2022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971A63E-05FC-ACF3-181F-330F0A495B3D}"/>
              </a:ext>
            </a:extLst>
          </p:cNvPr>
          <p:cNvGrpSpPr/>
          <p:nvPr/>
        </p:nvGrpSpPr>
        <p:grpSpPr>
          <a:xfrm>
            <a:off x="4870298" y="514350"/>
            <a:ext cx="3958475" cy="3114020"/>
            <a:chOff x="4870298" y="514350"/>
            <a:chExt cx="3958475" cy="3114020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039ABDB2-8FBD-069B-55CD-8FF5FD6857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70298" y="514350"/>
              <a:ext cx="3542863" cy="2652719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E190910-8AA8-E745-99DC-C179864329C0}"/>
                </a:ext>
              </a:extLst>
            </p:cNvPr>
            <p:cNvSpPr txBox="1"/>
            <p:nvPr/>
          </p:nvSpPr>
          <p:spPr>
            <a:xfrm>
              <a:off x="7761973" y="310515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2800" dirty="0"/>
                <a:t>2023</a:t>
              </a:r>
            </a:p>
          </p:txBody>
        </p:sp>
      </p:grp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D82F103D-CBC1-C066-1EA4-0F5B81DA1229}"/>
              </a:ext>
            </a:extLst>
          </p:cNvPr>
          <p:cNvGrpSpPr/>
          <p:nvPr/>
        </p:nvGrpSpPr>
        <p:grpSpPr>
          <a:xfrm>
            <a:off x="2216816" y="2223276"/>
            <a:ext cx="5564207" cy="2548094"/>
            <a:chOff x="2216816" y="2223276"/>
            <a:chExt cx="5564207" cy="2548094"/>
          </a:xfrm>
        </p:grpSpPr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87E9260C-3523-A46A-7B66-CFB369F88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16816" y="2223276"/>
              <a:ext cx="4437613" cy="2496158"/>
            </a:xfrm>
            <a:prstGeom prst="rect">
              <a:avLst/>
            </a:prstGeom>
          </p:spPr>
        </p:pic>
        <p:sp>
          <p:nvSpPr>
            <p:cNvPr id="15" name="Textfeld 14">
              <a:extLst>
                <a:ext uri="{FF2B5EF4-FFF2-40B4-BE49-F238E27FC236}">
                  <a16:creationId xmlns:a16="http://schemas.microsoft.com/office/drawing/2014/main" id="{DB5FD4B1-5861-82C3-64A9-3BD00E3325FF}"/>
                </a:ext>
              </a:extLst>
            </p:cNvPr>
            <p:cNvSpPr txBox="1"/>
            <p:nvPr/>
          </p:nvSpPr>
          <p:spPr>
            <a:xfrm>
              <a:off x="6714223" y="4248150"/>
              <a:ext cx="10668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e-CH" sz="2800" dirty="0"/>
                <a:t>2024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489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Participants and Teachers from 4 NPSS schools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2"/>
          </p:nvPr>
        </p:nvSpPr>
        <p:spPr>
          <a:xfrm>
            <a:off x="281310" y="896345"/>
            <a:ext cx="5950789" cy="3107891"/>
          </a:xfrm>
        </p:spPr>
        <p:txBody>
          <a:bodyPr/>
          <a:lstStyle/>
          <a:p>
            <a:r>
              <a:rPr lang="de-CH" dirty="0"/>
              <a:t>NSS-MIC-RTSD </a:t>
            </a:r>
            <a:r>
              <a:rPr lang="de-CH" dirty="0" err="1"/>
              <a:t>conference</a:t>
            </a:r>
            <a:r>
              <a:rPr lang="de-CH" dirty="0"/>
              <a:t>, Yokohama, November 2025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98FA0119-0303-BA10-BEDB-5B5B51C29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28750"/>
            <a:ext cx="5492890" cy="313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454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2991F-9D14-B742-903C-3E1AB21AC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D0D053F-CBD8-BF87-D440-CFA29E0B5E1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06419" y="1123950"/>
            <a:ext cx="8531162" cy="3107891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Combination of lectures and exercises is great!</a:t>
            </a:r>
          </a:p>
          <a:p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Schools have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big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impact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for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(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some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)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participants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!</a:t>
            </a:r>
          </a:p>
          <a:p>
            <a:pPr lvl="1"/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Systematic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follow-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up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of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participants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needed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–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work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in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progress</a:t>
            </a:r>
            <a:endParaRPr lang="de-CH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Excellent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publicity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for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NPSS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and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IEEE</a:t>
            </a:r>
          </a:p>
          <a:p>
            <a:pPr lvl="1"/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Students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post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on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social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media</a:t>
            </a:r>
            <a:endParaRPr lang="de-CH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Find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new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volunteers</a:t>
            </a:r>
            <a:endParaRPr lang="de-CH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1"/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Both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junior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and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senior</a:t>
            </a:r>
            <a:endParaRPr lang="de-CH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Need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reliable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local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partner</a:t>
            </a:r>
            <a:endParaRPr lang="de-CH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1"/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«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pilot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CH" dirty="0" err="1">
                <a:solidFill>
                  <a:schemeClr val="tx1"/>
                </a:solidFill>
                <a:sym typeface="Wingdings" panose="05000000000000000000" pitchFamily="2" charset="2"/>
              </a:rPr>
              <a:t>events</a:t>
            </a:r>
            <a:r>
              <a:rPr lang="de-CH" dirty="0">
                <a:solidFill>
                  <a:schemeClr val="tx1"/>
                </a:solidFill>
                <a:sym typeface="Wingdings" panose="05000000000000000000" pitchFamily="2" charset="2"/>
              </a:rPr>
              <a:t>»</a:t>
            </a:r>
          </a:p>
          <a:p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lvl="1"/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494695"/>
            <a:ext cx="2120695" cy="218320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2747963"/>
            <a:ext cx="3657600" cy="205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98282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 Slide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498</Words>
  <Application>Microsoft Office PowerPoint</Application>
  <PresentationFormat>Bildschirmpräsentation (16:9)</PresentationFormat>
  <Paragraphs>98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Calibri</vt:lpstr>
      <vt:lpstr>Century Gothic</vt:lpstr>
      <vt:lpstr>Merriweather Sans</vt:lpstr>
      <vt:lpstr>Noto Sans Symbols</vt:lpstr>
      <vt:lpstr>Title Slides</vt:lpstr>
      <vt:lpstr>Content Slides</vt:lpstr>
      <vt:lpstr>The IEEE NPSS International Schools</vt:lpstr>
      <vt:lpstr>Nuclear and Plasma Sciences Society NPSS</vt:lpstr>
      <vt:lpstr>NPSS International Schools since 2014</vt:lpstr>
      <vt:lpstr>NPSS International Schools since 2014</vt:lpstr>
      <vt:lpstr>NPSS International Schools</vt:lpstr>
      <vt:lpstr>Lectures</vt:lpstr>
      <vt:lpstr>Exercises: Time of Flight with cosmic muons </vt:lpstr>
      <vt:lpstr>Exercises: Time of Flight with cosmic muons </vt:lpstr>
      <vt:lpstr>Exercises: Time of Flight with cosmic muons </vt:lpstr>
      <vt:lpstr>Exercises: Demonstration of PET imaging </vt:lpstr>
      <vt:lpstr>Exercises: Demonstration of PET imaging </vt:lpstr>
      <vt:lpstr>Exercises: Demonstration of PET imaging </vt:lpstr>
      <vt:lpstr>The Travelling EasyPET </vt:lpstr>
      <vt:lpstr>Radiacode – dosimeter and gamma spectrometer </vt:lpstr>
      <vt:lpstr>Radiacode </vt:lpstr>
      <vt:lpstr>Radiacode </vt:lpstr>
      <vt:lpstr>Radiacode </vt:lpstr>
      <vt:lpstr>Radiacode </vt:lpstr>
      <vt:lpstr>School on Nuclear Power </vt:lpstr>
      <vt:lpstr>School on Nuclear Power </vt:lpstr>
      <vt:lpstr>Next Generation</vt:lpstr>
      <vt:lpstr>Participants and Teachers from 4 NPSS schools </vt:lpstr>
      <vt:lpstr>Lessons learned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Faith A Agnew</dc:creator>
  <cp:lastModifiedBy>Martin</cp:lastModifiedBy>
  <cp:revision>344</cp:revision>
  <cp:lastPrinted>2023-10-25T06:32:17Z</cp:lastPrinted>
  <dcterms:modified xsi:type="dcterms:W3CDTF">2026-10-19T02:45:02Z</dcterms:modified>
</cp:coreProperties>
</file>