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9" r:id="rId2"/>
  </p:sldMasterIdLst>
  <p:notesMasterIdLst>
    <p:notesMasterId r:id="rId28"/>
  </p:notesMasterIdLst>
  <p:handoutMasterIdLst>
    <p:handoutMasterId r:id="rId29"/>
  </p:handoutMasterIdLst>
  <p:sldIdLst>
    <p:sldId id="263" r:id="rId3"/>
    <p:sldId id="256" r:id="rId4"/>
    <p:sldId id="283" r:id="rId5"/>
    <p:sldId id="301" r:id="rId6"/>
    <p:sldId id="282" r:id="rId7"/>
    <p:sldId id="286" r:id="rId8"/>
    <p:sldId id="289" r:id="rId9"/>
    <p:sldId id="273" r:id="rId10"/>
    <p:sldId id="288" r:id="rId11"/>
    <p:sldId id="294" r:id="rId12"/>
    <p:sldId id="284" r:id="rId13"/>
    <p:sldId id="290" r:id="rId14"/>
    <p:sldId id="292" r:id="rId15"/>
    <p:sldId id="291" r:id="rId16"/>
    <p:sldId id="293" r:id="rId17"/>
    <p:sldId id="295" r:id="rId18"/>
    <p:sldId id="300" r:id="rId19"/>
    <p:sldId id="285" r:id="rId20"/>
    <p:sldId id="302" r:id="rId21"/>
    <p:sldId id="303" r:id="rId22"/>
    <p:sldId id="298" r:id="rId23"/>
    <p:sldId id="297" r:id="rId24"/>
    <p:sldId id="299" r:id="rId25"/>
    <p:sldId id="264" r:id="rId26"/>
    <p:sldId id="265" r:id="rId27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40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39" autoAdjust="0"/>
  </p:normalViewPr>
  <p:slideViewPr>
    <p:cSldViewPr snapToObjects="1">
      <p:cViewPr varScale="1">
        <p:scale>
          <a:sx n="111" d="100"/>
          <a:sy n="111" d="100"/>
        </p:scale>
        <p:origin x="160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Objects="1">
      <p:cViewPr varScale="1">
        <p:scale>
          <a:sx n="90" d="100"/>
          <a:sy n="90" d="100"/>
        </p:scale>
        <p:origin x="-3744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E24826-04FD-4BB0-A0E4-3F0E97884A3B}" type="datetimeFigureOut">
              <a:rPr lang="en-GB" smtClean="0"/>
              <a:t>10/01/2023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E23FE-EE76-48A0-8001-B29C322FD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2610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CB4DF5-A5C3-4D3A-AA5B-AFF5A9E9DC3C}" type="datetimeFigureOut">
              <a:rPr lang="en-GB" smtClean="0"/>
              <a:t>10/01/2023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6FABF2-3420-4C03-A4C0-B009B6328E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82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FABF2-3420-4C03-A4C0-B009B6328E7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9097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FABF2-3420-4C03-A4C0-B009B6328E7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5147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FABF2-3420-4C03-A4C0-B009B6328E7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433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FABF2-3420-4C03-A4C0-B009B6328E7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678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FABF2-3420-4C03-A4C0-B009B6328E7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2743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FABF2-3420-4C03-A4C0-B009B6328E7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2774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FABF2-3420-4C03-A4C0-B009B6328E7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663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FABF2-3420-4C03-A4C0-B009B6328E7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8071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FABF2-3420-4C03-A4C0-B009B6328E7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539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FABF2-3420-4C03-A4C0-B009B6328E7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1168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6FABF2-3420-4C03-A4C0-B009B6328E7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0247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540000"/>
            <a:ext cx="6480000" cy="540000"/>
          </a:xfrm>
        </p:spPr>
        <p:txBody>
          <a:bodyPr>
            <a:normAutofit/>
          </a:bodyPr>
          <a:lstStyle>
            <a:lvl1pPr algn="l"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87524" y="216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accent2"/>
                </a:solidFill>
              </a:defRPr>
            </a:lvl2pPr>
            <a:lvl3pPr>
              <a:defRPr sz="2000">
                <a:solidFill>
                  <a:schemeClr val="accent2"/>
                </a:solidFill>
              </a:defRPr>
            </a:lvl3pPr>
            <a:lvl4pPr>
              <a:defRPr sz="1600">
                <a:solidFill>
                  <a:schemeClr val="accent2"/>
                </a:solidFill>
              </a:defRPr>
            </a:lvl4pPr>
            <a:lvl5pPr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1152000"/>
            <a:ext cx="6480000" cy="72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2000" y="540000"/>
            <a:ext cx="990600" cy="53340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rgbClr val="E40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5638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rgbClr val="E40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88000" y="1152000"/>
            <a:ext cx="6480000" cy="72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257174" y="2069783"/>
            <a:ext cx="5707063" cy="325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Presenter name 1</a:t>
            </a:r>
            <a:endParaRPr lang="en-GB" dirty="0"/>
          </a:p>
        </p:txBody>
      </p:sp>
      <p:sp>
        <p:nvSpPr>
          <p:cNvPr id="9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57174" y="2287270"/>
            <a:ext cx="5707351" cy="25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E40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Presenter e-mail address 1</a:t>
            </a:r>
            <a:endParaRPr lang="en-GB" dirty="0"/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257174" y="2601595"/>
            <a:ext cx="5707351" cy="384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Contact numbers (eg T +44 131 221 7000 | M +44 7732 406309)</a:t>
            </a:r>
            <a:endParaRPr lang="en-GB" dirty="0"/>
          </a:p>
        </p:txBody>
      </p:sp>
      <p:sp>
        <p:nvSpPr>
          <p:cNvPr id="11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257174" y="2916581"/>
            <a:ext cx="5707063" cy="117633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Office address</a:t>
            </a:r>
          </a:p>
          <a:p>
            <a:pPr lvl="0"/>
            <a:r>
              <a:rPr lang="en-GB" dirty="0"/>
              <a:t>(eg </a:t>
            </a:r>
            <a:r>
              <a:rPr lang="en-GB" dirty="0" err="1"/>
              <a:t>Atholl</a:t>
            </a:r>
            <a:r>
              <a:rPr lang="en-GB" dirty="0"/>
              <a:t> Exchange</a:t>
            </a:r>
          </a:p>
          <a:p>
            <a:pPr lvl="0"/>
            <a:r>
              <a:rPr lang="en-GB" dirty="0"/>
              <a:t>6 Canning Street</a:t>
            </a:r>
          </a:p>
          <a:p>
            <a:pPr lvl="0"/>
            <a:r>
              <a:rPr lang="en-GB" dirty="0"/>
              <a:t>Edinburgh EH3 8EG</a:t>
            </a:r>
          </a:p>
          <a:p>
            <a:pPr lvl="0"/>
            <a:r>
              <a:rPr lang="en-GB" dirty="0"/>
              <a:t>UK)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257174" y="4233863"/>
            <a:ext cx="5707063" cy="325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Presenter name 2</a:t>
            </a:r>
            <a:endParaRPr lang="en-GB" dirty="0"/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257174" y="4451350"/>
            <a:ext cx="5707351" cy="25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E4005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Presenter e-mail address 2</a:t>
            </a:r>
            <a:endParaRPr lang="en-GB"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257174" y="4765675"/>
            <a:ext cx="5707351" cy="384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Contact numbers (eg D +44 20 7420 0104 | M +44 7795 651708)</a:t>
            </a:r>
            <a:endParaRPr lang="en-GB" dirty="0"/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257174" y="5080661"/>
            <a:ext cx="5707063" cy="117633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Office address</a:t>
            </a:r>
          </a:p>
          <a:p>
            <a:pPr lvl="0"/>
            <a:r>
              <a:rPr lang="en-GB" dirty="0"/>
              <a:t>(eg 90 Long Acre</a:t>
            </a:r>
          </a:p>
          <a:p>
            <a:pPr lvl="0"/>
            <a:r>
              <a:rPr lang="en-GB" dirty="0"/>
              <a:t>London WC2E 9RA</a:t>
            </a:r>
          </a:p>
          <a:p>
            <a:pPr lvl="0"/>
            <a:r>
              <a:rPr lang="en-GB" dirty="0"/>
              <a:t>UK)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02034" y="576150"/>
            <a:ext cx="990600" cy="533400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260340" y="576150"/>
            <a:ext cx="67143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rgbClr val="E40050"/>
                </a:solidFill>
                <a:latin typeface="Arial"/>
                <a:cs typeface="Arial"/>
              </a:rPr>
              <a:t>Contacts</a:t>
            </a:r>
          </a:p>
        </p:txBody>
      </p:sp>
    </p:spTree>
    <p:extLst>
      <p:ext uri="{BB962C8B-B14F-4D97-AF65-F5344CB8AC3E}">
        <p14:creationId xmlns:p14="http://schemas.microsoft.com/office/powerpoint/2010/main" val="10503050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944784"/>
            <a:ext cx="6480000" cy="540000"/>
          </a:xfrm>
        </p:spPr>
        <p:txBody>
          <a:bodyPr>
            <a:normAutofit/>
          </a:bodyPr>
          <a:lstStyle>
            <a:lvl1pPr algn="l">
              <a:defRPr sz="26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87524" y="216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accent2"/>
                </a:solidFill>
              </a:defRPr>
            </a:lvl2pPr>
            <a:lvl3pPr>
              <a:defRPr sz="2000">
                <a:solidFill>
                  <a:schemeClr val="accent2"/>
                </a:solidFill>
              </a:defRPr>
            </a:lvl3pPr>
            <a:lvl4pPr>
              <a:defRPr sz="1600">
                <a:solidFill>
                  <a:schemeClr val="accent2"/>
                </a:solidFill>
              </a:defRPr>
            </a:lvl4pPr>
            <a:lvl5pPr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1556792"/>
            <a:ext cx="6480000" cy="5400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algn="l">
              <a:defRPr/>
            </a:pPr>
            <a:r>
              <a:rPr lang="en-GB" sz="800" dirty="0" smtClean="0"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 userDrawn="1"/>
        </p:nvGrpSpPr>
        <p:grpSpPr>
          <a:xfrm>
            <a:off x="287524" y="332716"/>
            <a:ext cx="8458200" cy="540000"/>
            <a:chOff x="357188" y="277754"/>
            <a:chExt cx="8458200" cy="540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357188" y="277754"/>
              <a:ext cx="8458200" cy="540000"/>
            </a:xfrm>
            <a:prstGeom prst="rect">
              <a:avLst/>
            </a:prstGeom>
            <a:solidFill>
              <a:srgbClr val="435A6A"/>
            </a:solidFill>
            <a:ln>
              <a:solidFill>
                <a:srgbClr val="435A6A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  <a:solidFill>
                  <a:srgbClr val="435A6A"/>
                </a:solidFill>
              </a:endParaRPr>
            </a:p>
          </p:txBody>
        </p:sp>
        <p:pic>
          <p:nvPicPr>
            <p:cNvPr id="10" name="Picture 9" descr="M&amp;C_Stacked logo_White.eps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5111" y="353071"/>
              <a:ext cx="743181" cy="3991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9970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944784"/>
            <a:ext cx="6480000" cy="540000"/>
          </a:xfrm>
        </p:spPr>
        <p:txBody>
          <a:bodyPr>
            <a:normAutofit/>
          </a:bodyPr>
          <a:lstStyle>
            <a:lvl1pPr algn="l">
              <a:defRPr sz="26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algn="l">
              <a:defRPr/>
            </a:pPr>
            <a:r>
              <a:rPr lang="en-GB" sz="800" dirty="0" smtClean="0"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 userDrawn="1"/>
        </p:nvGrpSpPr>
        <p:grpSpPr>
          <a:xfrm>
            <a:off x="287524" y="332716"/>
            <a:ext cx="8458200" cy="540000"/>
            <a:chOff x="357188" y="277754"/>
            <a:chExt cx="8458200" cy="540000"/>
          </a:xfrm>
        </p:grpSpPr>
        <p:sp>
          <p:nvSpPr>
            <p:cNvPr id="8" name="Rectangle 7"/>
            <p:cNvSpPr/>
            <p:nvPr userDrawn="1"/>
          </p:nvSpPr>
          <p:spPr>
            <a:xfrm>
              <a:off x="357188" y="277754"/>
              <a:ext cx="8458200" cy="540000"/>
            </a:xfrm>
            <a:prstGeom prst="rect">
              <a:avLst/>
            </a:prstGeom>
            <a:solidFill>
              <a:srgbClr val="435A6A"/>
            </a:solidFill>
            <a:ln>
              <a:solidFill>
                <a:srgbClr val="435A6A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  <a:solidFill>
                  <a:srgbClr val="435A6A"/>
                </a:solidFill>
              </a:endParaRPr>
            </a:p>
          </p:txBody>
        </p:sp>
        <p:pic>
          <p:nvPicPr>
            <p:cNvPr id="10" name="Picture 9" descr="M&amp;C_Stacked logo_White.eps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5111" y="353071"/>
              <a:ext cx="743181" cy="3991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391821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algn="l">
              <a:defRPr/>
            </a:pPr>
            <a:r>
              <a:rPr lang="en-GB" sz="800" dirty="0">
                <a:cs typeface="Arial" panose="020B0604020202020204" pitchFamily="34" charset="0"/>
              </a:rPr>
              <a:t>© 2019 Marks &amp; Clerk LLP </a:t>
            </a:r>
            <a:r>
              <a:rPr lang="en-US" sz="800" dirty="0"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227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87524" y="2160000"/>
            <a:ext cx="4140000" cy="4140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accent2"/>
                </a:solidFill>
              </a:defRPr>
            </a:lvl2pPr>
            <a:lvl3pPr>
              <a:defRPr sz="2000">
                <a:solidFill>
                  <a:schemeClr val="accent2"/>
                </a:solidFill>
              </a:defRPr>
            </a:lvl3pPr>
            <a:lvl4pPr>
              <a:defRPr sz="1600">
                <a:solidFill>
                  <a:schemeClr val="accent2"/>
                </a:solidFill>
              </a:defRPr>
            </a:lvl4pPr>
            <a:lvl5pPr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4427538" y="2160000"/>
            <a:ext cx="4140000" cy="414020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defRPr lang="en-US" sz="2400" kern="1200" dirty="0" smtClean="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defRPr lang="en-US" sz="2400" kern="1200" dirty="0" smtClean="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defRPr lang="en-US" sz="2000" kern="1200" dirty="0" smtClean="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defRPr lang="en-US" sz="1600" kern="1200" dirty="0" smtClean="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defRPr lang="en-GB" sz="1600" kern="1200" dirty="0">
                <a:solidFill>
                  <a:schemeClr val="accent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8000" y="944784"/>
            <a:ext cx="6480000" cy="540000"/>
          </a:xfrm>
        </p:spPr>
        <p:txBody>
          <a:bodyPr>
            <a:normAutofit/>
          </a:bodyPr>
          <a:lstStyle>
            <a:lvl1pPr algn="l">
              <a:defRPr sz="26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288000" y="1556792"/>
            <a:ext cx="6480000" cy="5400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287524" y="332716"/>
            <a:ext cx="8458200" cy="540000"/>
            <a:chOff x="357188" y="277754"/>
            <a:chExt cx="8458200" cy="540000"/>
          </a:xfrm>
        </p:grpSpPr>
        <p:sp>
          <p:nvSpPr>
            <p:cNvPr id="15" name="Rectangle 14"/>
            <p:cNvSpPr/>
            <p:nvPr userDrawn="1"/>
          </p:nvSpPr>
          <p:spPr>
            <a:xfrm>
              <a:off x="357188" y="277754"/>
              <a:ext cx="8458200" cy="540000"/>
            </a:xfrm>
            <a:prstGeom prst="rect">
              <a:avLst/>
            </a:prstGeom>
            <a:solidFill>
              <a:srgbClr val="435A6A"/>
            </a:solidFill>
            <a:ln>
              <a:solidFill>
                <a:srgbClr val="435A6A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  <a:solidFill>
                  <a:srgbClr val="435A6A"/>
                </a:solidFill>
              </a:endParaRPr>
            </a:p>
          </p:txBody>
        </p:sp>
        <p:pic>
          <p:nvPicPr>
            <p:cNvPr id="16" name="Picture 15" descr="M&amp;C_Stacked logo_White.eps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5111" y="353071"/>
              <a:ext cx="743181" cy="399184"/>
            </a:xfrm>
            <a:prstGeom prst="rect">
              <a:avLst/>
            </a:prstGeom>
          </p:spPr>
        </p:pic>
      </p:grpSp>
      <p:cxnSp>
        <p:nvCxnSpPr>
          <p:cNvPr id="17" name="Straight Connector 16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Footer Placeholder 17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 smtClean="0"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9935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87338" y="2160000"/>
            <a:ext cx="8280400" cy="41402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>
                <a:cs typeface="Arial" panose="020B0604020202020204" pitchFamily="34" charset="0"/>
              </a:rPr>
              <a:t>© 2019 Marks &amp; Clerk LLP </a:t>
            </a:r>
            <a:r>
              <a:rPr lang="en-US" sz="800" dirty="0"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8000" y="944784"/>
            <a:ext cx="6480000" cy="540000"/>
          </a:xfrm>
        </p:spPr>
        <p:txBody>
          <a:bodyPr>
            <a:normAutofit/>
          </a:bodyPr>
          <a:lstStyle>
            <a:lvl1pPr algn="l">
              <a:defRPr sz="26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288000" y="1556792"/>
            <a:ext cx="6480000" cy="5400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287524" y="332716"/>
            <a:ext cx="8458200" cy="540000"/>
            <a:chOff x="357188" y="277754"/>
            <a:chExt cx="8458200" cy="540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357188" y="277754"/>
              <a:ext cx="8458200" cy="540000"/>
            </a:xfrm>
            <a:prstGeom prst="rect">
              <a:avLst/>
            </a:prstGeom>
            <a:solidFill>
              <a:srgbClr val="435A6A"/>
            </a:solidFill>
            <a:ln>
              <a:solidFill>
                <a:srgbClr val="435A6A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  <a:solidFill>
                  <a:srgbClr val="435A6A"/>
                </a:solidFill>
              </a:endParaRPr>
            </a:p>
          </p:txBody>
        </p:sp>
        <p:pic>
          <p:nvPicPr>
            <p:cNvPr id="15" name="Picture 14" descr="M&amp;C_Stacked logo_White.eps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5111" y="353071"/>
              <a:ext cx="743181" cy="3991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1684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332000" y="2349000"/>
            <a:ext cx="6480000" cy="2160000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grpSp>
        <p:nvGrpSpPr>
          <p:cNvPr id="8" name="Group 7"/>
          <p:cNvGrpSpPr/>
          <p:nvPr userDrawn="1"/>
        </p:nvGrpSpPr>
        <p:grpSpPr>
          <a:xfrm>
            <a:off x="287524" y="332716"/>
            <a:ext cx="8458200" cy="540000"/>
            <a:chOff x="357188" y="277754"/>
            <a:chExt cx="8458200" cy="540000"/>
          </a:xfrm>
        </p:grpSpPr>
        <p:sp>
          <p:nvSpPr>
            <p:cNvPr id="9" name="Rectangle 8"/>
            <p:cNvSpPr/>
            <p:nvPr userDrawn="1"/>
          </p:nvSpPr>
          <p:spPr>
            <a:xfrm>
              <a:off x="357188" y="277754"/>
              <a:ext cx="8458200" cy="540000"/>
            </a:xfrm>
            <a:prstGeom prst="rect">
              <a:avLst/>
            </a:prstGeom>
            <a:solidFill>
              <a:srgbClr val="435A6A"/>
            </a:solidFill>
            <a:ln>
              <a:solidFill>
                <a:srgbClr val="435A6A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  <a:solidFill>
                  <a:srgbClr val="435A6A"/>
                </a:solidFill>
              </a:endParaRPr>
            </a:p>
          </p:txBody>
        </p:sp>
        <p:pic>
          <p:nvPicPr>
            <p:cNvPr id="10" name="Picture 9" descr="M&amp;C_Stacked logo_White.eps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5111" y="353071"/>
              <a:ext cx="743181" cy="399184"/>
            </a:xfrm>
            <a:prstGeom prst="rect">
              <a:avLst/>
            </a:prstGeom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 smtClean="0"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3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GB" sz="800" dirty="0" smtClean="0"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332000" y="2349000"/>
            <a:ext cx="6480000" cy="21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M&amp;C_Stacked logo_Whit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5447" y="408033"/>
            <a:ext cx="743181" cy="39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649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780000"/>
            <a:ext cx="4680000" cy="54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03648" y="2700000"/>
            <a:ext cx="5400000" cy="10800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0" name="Picture 9" descr="M&amp;C_Signature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8" y="6322332"/>
            <a:ext cx="1768592" cy="22498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1403350" y="4581525"/>
            <a:ext cx="2952626" cy="4316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Presenter name 1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403052" y="5013573"/>
            <a:ext cx="2952923" cy="4316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403648" y="5445224"/>
            <a:ext cx="6048672" cy="4316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99992" y="4581128"/>
            <a:ext cx="2952626" cy="4316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Presenter name 2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499992" y="5013176"/>
            <a:ext cx="2952923" cy="4316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</a:p>
        </p:txBody>
      </p:sp>
      <p:pic>
        <p:nvPicPr>
          <p:cNvPr id="11" name="Picture 10" descr="M&amp;C_Logo_White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520" y="6031895"/>
            <a:ext cx="1297279" cy="50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281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780000"/>
            <a:ext cx="4680000" cy="54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03648" y="2700000"/>
            <a:ext cx="5400000" cy="10800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pic>
        <p:nvPicPr>
          <p:cNvPr id="10" name="Picture 9" descr="M&amp;C_Signature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8" y="6322332"/>
            <a:ext cx="1768592" cy="224980"/>
          </a:xfrm>
          <a:prstGeom prst="rect">
            <a:avLst/>
          </a:prstGeom>
        </p:spPr>
      </p:pic>
      <p:pic>
        <p:nvPicPr>
          <p:cNvPr id="8" name="Picture 7" descr="M&amp;C_Logo_White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520" y="6031895"/>
            <a:ext cx="1297279" cy="50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236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540000"/>
            <a:ext cx="6480000" cy="540000"/>
          </a:xfrm>
        </p:spPr>
        <p:txBody>
          <a:bodyPr>
            <a:normAutofit/>
          </a:bodyPr>
          <a:lstStyle>
            <a:lvl1pPr algn="l"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2000" y="540000"/>
            <a:ext cx="990600" cy="53340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rgbClr val="E40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87524" y="216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accent2"/>
                </a:solidFill>
              </a:defRPr>
            </a:lvl2pPr>
            <a:lvl3pPr>
              <a:defRPr sz="2000">
                <a:solidFill>
                  <a:schemeClr val="accent2"/>
                </a:solidFill>
              </a:defRPr>
            </a:lvl3pPr>
            <a:lvl4pPr>
              <a:defRPr sz="1600">
                <a:solidFill>
                  <a:schemeClr val="accent2"/>
                </a:solidFill>
              </a:defRPr>
            </a:lvl4pPr>
            <a:lvl5pPr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288000" y="1152000"/>
            <a:ext cx="6480000" cy="72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719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88000" y="1268760"/>
            <a:ext cx="6480000" cy="72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8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257174" y="2069783"/>
            <a:ext cx="5707063" cy="325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Presenter name 1</a:t>
            </a:r>
            <a:endParaRPr lang="en-GB" dirty="0"/>
          </a:p>
        </p:txBody>
      </p:sp>
      <p:sp>
        <p:nvSpPr>
          <p:cNvPr id="9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257174" y="2287270"/>
            <a:ext cx="5707351" cy="25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Presenter e-mail address 1</a:t>
            </a:r>
            <a:endParaRPr lang="en-GB" dirty="0"/>
          </a:p>
        </p:txBody>
      </p:sp>
      <p:sp>
        <p:nvSpPr>
          <p:cNvPr id="10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257174" y="2601595"/>
            <a:ext cx="5707351" cy="384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Contact numbers (eg T +44 131 221 7000 | M +44 7732 406309)</a:t>
            </a:r>
            <a:endParaRPr lang="en-GB" dirty="0"/>
          </a:p>
        </p:txBody>
      </p:sp>
      <p:sp>
        <p:nvSpPr>
          <p:cNvPr id="11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257174" y="2916581"/>
            <a:ext cx="5707063" cy="117633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Office address</a:t>
            </a:r>
          </a:p>
          <a:p>
            <a:pPr lvl="0"/>
            <a:r>
              <a:rPr lang="en-GB" dirty="0"/>
              <a:t>(eg </a:t>
            </a:r>
            <a:r>
              <a:rPr lang="en-GB" dirty="0" err="1"/>
              <a:t>Atholl</a:t>
            </a:r>
            <a:r>
              <a:rPr lang="en-GB" dirty="0"/>
              <a:t> Exchange</a:t>
            </a:r>
          </a:p>
          <a:p>
            <a:pPr lvl="0"/>
            <a:r>
              <a:rPr lang="en-GB" dirty="0"/>
              <a:t>6 Canning Street</a:t>
            </a:r>
          </a:p>
          <a:p>
            <a:pPr lvl="0"/>
            <a:r>
              <a:rPr lang="en-GB" dirty="0"/>
              <a:t>Edinburgh EH3 8EG</a:t>
            </a:r>
          </a:p>
          <a:p>
            <a:pPr lvl="0"/>
            <a:r>
              <a:rPr lang="en-GB" dirty="0"/>
              <a:t>UK)</a:t>
            </a:r>
          </a:p>
        </p:txBody>
      </p:sp>
      <p:sp>
        <p:nvSpPr>
          <p:cNvPr id="12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257174" y="4233863"/>
            <a:ext cx="5707063" cy="325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 b="1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Presenter name 2</a:t>
            </a:r>
            <a:endParaRPr lang="en-GB" dirty="0"/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7" hasCustomPrompt="1"/>
          </p:nvPr>
        </p:nvSpPr>
        <p:spPr>
          <a:xfrm>
            <a:off x="257174" y="4451350"/>
            <a:ext cx="5707351" cy="25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Presenter e-mail address 2</a:t>
            </a:r>
            <a:endParaRPr lang="en-GB" dirty="0"/>
          </a:p>
        </p:txBody>
      </p:sp>
      <p:sp>
        <p:nvSpPr>
          <p:cNvPr id="14" name="Text Placeholder 18"/>
          <p:cNvSpPr>
            <a:spLocks noGrp="1"/>
          </p:cNvSpPr>
          <p:nvPr>
            <p:ph type="body" sz="quarter" idx="18" hasCustomPrompt="1"/>
          </p:nvPr>
        </p:nvSpPr>
        <p:spPr>
          <a:xfrm>
            <a:off x="257174" y="4765675"/>
            <a:ext cx="5707351" cy="384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Contact numbers (eg D +44 20 7420 0104 | M +44 7795 651708)</a:t>
            </a:r>
            <a:endParaRPr lang="en-GB" dirty="0"/>
          </a:p>
        </p:txBody>
      </p:sp>
      <p:sp>
        <p:nvSpPr>
          <p:cNvPr id="15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257174" y="5080661"/>
            <a:ext cx="5707063" cy="117633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1400" baseline="0">
                <a:solidFill>
                  <a:srgbClr val="435A6A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 dirty="0"/>
              <a:t>Office address</a:t>
            </a:r>
          </a:p>
          <a:p>
            <a:pPr lvl="0"/>
            <a:r>
              <a:rPr lang="en-GB" dirty="0"/>
              <a:t>(eg 90 Long Acre</a:t>
            </a:r>
          </a:p>
          <a:p>
            <a:pPr lvl="0"/>
            <a:r>
              <a:rPr lang="en-GB" dirty="0"/>
              <a:t>London WC2E 9RA</a:t>
            </a:r>
          </a:p>
          <a:p>
            <a:pPr lvl="0"/>
            <a:r>
              <a:rPr lang="en-GB" dirty="0"/>
              <a:t>UK)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251520" y="872716"/>
            <a:ext cx="671432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dirty="0">
                <a:solidFill>
                  <a:schemeClr val="accent3"/>
                </a:solidFill>
                <a:latin typeface="Arial"/>
                <a:cs typeface="Arial"/>
              </a:rPr>
              <a:t>Contacts</a:t>
            </a: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287524" y="332716"/>
            <a:ext cx="8458200" cy="540000"/>
            <a:chOff x="357188" y="277754"/>
            <a:chExt cx="8458200" cy="540000"/>
          </a:xfrm>
        </p:grpSpPr>
        <p:sp>
          <p:nvSpPr>
            <p:cNvPr id="19" name="Rectangle 18"/>
            <p:cNvSpPr/>
            <p:nvPr userDrawn="1"/>
          </p:nvSpPr>
          <p:spPr>
            <a:xfrm>
              <a:off x="357188" y="277754"/>
              <a:ext cx="8458200" cy="540000"/>
            </a:xfrm>
            <a:prstGeom prst="rect">
              <a:avLst/>
            </a:prstGeom>
            <a:solidFill>
              <a:srgbClr val="435A6A"/>
            </a:solidFill>
            <a:ln>
              <a:solidFill>
                <a:srgbClr val="435A6A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noFill/>
                </a:ln>
                <a:solidFill>
                  <a:srgbClr val="435A6A"/>
                </a:solidFill>
              </a:endParaRPr>
            </a:p>
          </p:txBody>
        </p:sp>
        <p:pic>
          <p:nvPicPr>
            <p:cNvPr id="20" name="Picture 19" descr="M&amp;C_Stacked logo_White.eps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5111" y="353071"/>
              <a:ext cx="743181" cy="399184"/>
            </a:xfrm>
            <a:prstGeom prst="rect">
              <a:avLst/>
            </a:prstGeom>
          </p:spPr>
        </p:pic>
      </p:grpSp>
      <p:sp>
        <p:nvSpPr>
          <p:cNvPr id="2" name="Footer Placeholder 1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 smtClean="0"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cxnSp>
        <p:nvCxnSpPr>
          <p:cNvPr id="21" name="Straight Connector 20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740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rgbClr val="E40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87524" y="2160000"/>
            <a:ext cx="8280000" cy="4140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accent2"/>
                </a:solidFill>
              </a:defRPr>
            </a:lvl2pPr>
            <a:lvl3pPr>
              <a:defRPr sz="2000">
                <a:solidFill>
                  <a:schemeClr val="accent2"/>
                </a:solidFill>
              </a:defRPr>
            </a:lvl3pPr>
            <a:lvl4pPr>
              <a:defRPr sz="1600">
                <a:solidFill>
                  <a:schemeClr val="accent2"/>
                </a:solidFill>
              </a:defRPr>
            </a:lvl4pPr>
            <a:lvl5pPr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288000" y="1152000"/>
            <a:ext cx="6480000" cy="72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782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540000"/>
            <a:ext cx="6480000" cy="540000"/>
          </a:xfrm>
        </p:spPr>
        <p:txBody>
          <a:bodyPr>
            <a:normAutofit/>
          </a:bodyPr>
          <a:lstStyle>
            <a:lvl1pPr algn="l"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87524" y="2160000"/>
            <a:ext cx="4140000" cy="41400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accent2"/>
                </a:solidFill>
              </a:defRPr>
            </a:lvl2pPr>
            <a:lvl3pPr>
              <a:defRPr sz="2000">
                <a:solidFill>
                  <a:schemeClr val="accent2"/>
                </a:solidFill>
              </a:defRPr>
            </a:lvl3pPr>
            <a:lvl4pPr>
              <a:defRPr sz="1600">
                <a:solidFill>
                  <a:schemeClr val="accent2"/>
                </a:solidFill>
              </a:defRPr>
            </a:lvl4pPr>
            <a:lvl5pPr>
              <a:defRPr sz="1600">
                <a:solidFill>
                  <a:schemeClr val="accent2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1152000"/>
            <a:ext cx="6480000" cy="72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2000" y="540000"/>
            <a:ext cx="990600" cy="53340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rgbClr val="E40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11"/>
          <p:cNvSpPr>
            <a:spLocks noGrp="1"/>
          </p:cNvSpPr>
          <p:nvPr>
            <p:ph sz="quarter" idx="15"/>
          </p:nvPr>
        </p:nvSpPr>
        <p:spPr>
          <a:xfrm>
            <a:off x="4427538" y="2160588"/>
            <a:ext cx="4140000" cy="4140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790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000" y="540000"/>
            <a:ext cx="6480000" cy="540000"/>
          </a:xfrm>
        </p:spPr>
        <p:txBody>
          <a:bodyPr>
            <a:normAutofit/>
          </a:bodyPr>
          <a:lstStyle>
            <a:lvl1pPr algn="l"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288000" y="1152000"/>
            <a:ext cx="6480000" cy="72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2000" y="540000"/>
            <a:ext cx="990600" cy="533400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287338" y="2160000"/>
            <a:ext cx="8280400" cy="4140200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rgbClr val="E40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69998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332000" y="2349000"/>
            <a:ext cx="6480000" cy="216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>
                <a:solidFill>
                  <a:schemeClr val="accent1"/>
                </a:solidFill>
              </a:defRPr>
            </a:lvl2pPr>
            <a:lvl3pPr>
              <a:defRPr>
                <a:solidFill>
                  <a:schemeClr val="accent1"/>
                </a:solidFill>
              </a:defRPr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2000" y="540000"/>
            <a:ext cx="990600" cy="533400"/>
          </a:xfrm>
          <a:prstGeom prst="rect">
            <a:avLst/>
          </a:prstGeom>
        </p:spPr>
      </p:pic>
      <p:cxnSp>
        <p:nvCxnSpPr>
          <p:cNvPr id="7" name="Straight Connector 6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rgbClr val="E40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7469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2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>
              <a:defRPr/>
            </a:pPr>
            <a:r>
              <a:rPr lang="en-GB" sz="800" dirty="0" smtClean="0"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1332000" y="2349000"/>
            <a:ext cx="6480000" cy="216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2000" y="540000"/>
            <a:ext cx="990600" cy="533400"/>
          </a:xfrm>
          <a:prstGeom prst="rect">
            <a:avLst/>
          </a:prstGeom>
        </p:spPr>
      </p:pic>
      <p:cxnSp>
        <p:nvCxnSpPr>
          <p:cNvPr id="8" name="Straight Connector 7"/>
          <p:cNvCxnSpPr/>
          <p:nvPr userDrawn="1"/>
        </p:nvCxnSpPr>
        <p:spPr>
          <a:xfrm flipV="1">
            <a:off x="288000" y="6480000"/>
            <a:ext cx="8568000" cy="3164"/>
          </a:xfrm>
          <a:prstGeom prst="line">
            <a:avLst/>
          </a:prstGeom>
          <a:ln w="3175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54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780000"/>
            <a:ext cx="4680000" cy="54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03648" y="2700000"/>
            <a:ext cx="5400000" cy="10800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0" name="Picture 9" descr="M&amp;C_Signature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8" y="6322332"/>
            <a:ext cx="1768592" cy="224980"/>
          </a:xfrm>
          <a:prstGeom prst="rect">
            <a:avLst/>
          </a:prstGeom>
        </p:spPr>
      </p:pic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1403350" y="4581525"/>
            <a:ext cx="2952626" cy="4316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Presenter name 1</a:t>
            </a:r>
          </a:p>
        </p:txBody>
      </p:sp>
      <p:sp>
        <p:nvSpPr>
          <p:cNvPr id="16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403052" y="5013573"/>
            <a:ext cx="2952923" cy="4316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</a:p>
        </p:txBody>
      </p:sp>
      <p:sp>
        <p:nvSpPr>
          <p:cNvPr id="18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1403648" y="5445224"/>
            <a:ext cx="6048672" cy="4316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6" hasCustomPrompt="1"/>
          </p:nvPr>
        </p:nvSpPr>
        <p:spPr>
          <a:xfrm>
            <a:off x="4499992" y="4581128"/>
            <a:ext cx="2952626" cy="4316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Presenter name 2</a:t>
            </a:r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7" hasCustomPrompt="1"/>
          </p:nvPr>
        </p:nvSpPr>
        <p:spPr>
          <a:xfrm>
            <a:off x="4499992" y="5013176"/>
            <a:ext cx="2952923" cy="431651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Job Title</a:t>
            </a:r>
          </a:p>
        </p:txBody>
      </p:sp>
      <p:pic>
        <p:nvPicPr>
          <p:cNvPr id="11" name="Picture 10" descr="M&amp;C_Logo_White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520" y="6031895"/>
            <a:ext cx="1297279" cy="50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249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648" y="3780000"/>
            <a:ext cx="4680000" cy="5400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03648" y="2700000"/>
            <a:ext cx="5400000" cy="1080000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pic>
        <p:nvPicPr>
          <p:cNvPr id="10" name="Picture 9" descr="M&amp;C_Signature_White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8" y="6322332"/>
            <a:ext cx="1768592" cy="224980"/>
          </a:xfrm>
          <a:prstGeom prst="rect">
            <a:avLst/>
          </a:prstGeom>
        </p:spPr>
      </p:pic>
      <p:pic>
        <p:nvPicPr>
          <p:cNvPr id="8" name="Picture 7" descr="M&amp;C_Logo_White.eps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6520" y="6031895"/>
            <a:ext cx="1297279" cy="50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386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8000" y="540000"/>
            <a:ext cx="648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24000" y="6480000"/>
            <a:ext cx="3384000" cy="2520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>
              <a:defRPr/>
            </a:pP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88000" y="2160000"/>
            <a:ext cx="8280000" cy="41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4447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92" r:id="rId2"/>
    <p:sldLayoutId id="2147483689" r:id="rId3"/>
    <p:sldLayoutId id="2147483674" r:id="rId4"/>
    <p:sldLayoutId id="2147483675" r:id="rId5"/>
    <p:sldLayoutId id="2147483676" r:id="rId6"/>
    <p:sldLayoutId id="2147483677" r:id="rId7"/>
    <p:sldLayoutId id="2147483662" r:id="rId8"/>
    <p:sldLayoutId id="2147483678" r:id="rId9"/>
    <p:sldLayoutId id="2147483669" r:id="rId1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lang="en-GB" sz="2600" kern="1200" dirty="0" smtClean="0">
          <a:solidFill>
            <a:srgbClr val="E40050"/>
          </a:solidFill>
          <a:latin typeface="+mj-lt"/>
          <a:ea typeface="+mj-ea"/>
          <a:cs typeface="+mj-cs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 baseline="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Char char="○"/>
        <a:tabLst/>
        <a:defRPr sz="2400" kern="1200" baseline="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2000" kern="1200" baseline="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Char char="○"/>
        <a:tabLst/>
        <a:defRPr sz="1600" kern="1200" baseline="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8000" y="944784"/>
            <a:ext cx="6480000" cy="540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24000" y="6480000"/>
            <a:ext cx="3384000" cy="252000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>
              <a:defRPr sz="1200">
                <a:solidFill>
                  <a:schemeClr val="accent3"/>
                </a:solidFill>
              </a:defRPr>
            </a:lvl1pPr>
          </a:lstStyle>
          <a:p>
            <a:pPr algn="l">
              <a:defRPr/>
            </a:pPr>
            <a:r>
              <a:rPr lang="en-GB" sz="800" dirty="0" smtClean="0">
                <a:cs typeface="Arial" panose="020B0604020202020204" pitchFamily="34" charset="0"/>
              </a:rPr>
              <a:t>© 2020 Marks &amp; Clerk LLP </a:t>
            </a:r>
            <a:r>
              <a:rPr lang="en-US" sz="800" dirty="0" smtClean="0"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88000" y="2160000"/>
            <a:ext cx="8280000" cy="414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1640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90" r:id="rId2"/>
    <p:sldLayoutId id="2147483691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defTabSz="914400" rtl="0" eaLnBrk="1" latinLnBrk="0" hangingPunct="1">
        <a:spcBef>
          <a:spcPct val="0"/>
        </a:spcBef>
        <a:buNone/>
        <a:defRPr lang="en-GB" sz="2600" kern="1200" dirty="0" smtClean="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342900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2400" kern="1200" baseline="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marR="0" indent="-28575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Char char="○"/>
        <a:tabLst/>
        <a:defRPr sz="2400" kern="1200" baseline="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Wingdings" panose="05000000000000000000" pitchFamily="2" charset="2"/>
        <a:buChar char="§"/>
        <a:tabLst/>
        <a:defRPr sz="2000" kern="1200" baseline="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Char char="•"/>
        <a:tabLst/>
        <a:defRPr sz="1600" kern="1200" baseline="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marR="0" indent="-2286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Char char="○"/>
        <a:tabLst/>
        <a:defRPr sz="1600" kern="1200" baseline="0">
          <a:solidFill>
            <a:schemeClr val="accent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03648" y="2700000"/>
            <a:ext cx="5688632" cy="1881128"/>
          </a:xfrm>
        </p:spPr>
        <p:txBody>
          <a:bodyPr>
            <a:normAutofit/>
          </a:bodyPr>
          <a:lstStyle/>
          <a:p>
            <a:r>
              <a:rPr lang="en-GB" dirty="0" smtClean="0"/>
              <a:t>Patents: what they are, how to get them, and careers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1403350" y="4790595"/>
            <a:ext cx="3528690" cy="431651"/>
          </a:xfrm>
        </p:spPr>
        <p:txBody>
          <a:bodyPr/>
          <a:lstStyle/>
          <a:p>
            <a:r>
              <a:rPr lang="en-GB" dirty="0" smtClean="0"/>
              <a:t>Dr Ed Carter (they/them)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403052" y="5222643"/>
            <a:ext cx="3600996" cy="431651"/>
          </a:xfrm>
        </p:spPr>
        <p:txBody>
          <a:bodyPr/>
          <a:lstStyle/>
          <a:p>
            <a:r>
              <a:rPr lang="en-GB" dirty="0" smtClean="0"/>
              <a:t>Trainee Patent Attorney, Marks &amp; Clerk LLP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572000" y="4790992"/>
            <a:ext cx="3744416" cy="1014272"/>
          </a:xfrm>
        </p:spPr>
        <p:txBody>
          <a:bodyPr/>
          <a:lstStyle/>
          <a:p>
            <a:r>
              <a:rPr lang="en-GB" dirty="0" smtClean="0"/>
              <a:t>QTFP Winter School guest talk</a:t>
            </a:r>
          </a:p>
          <a:p>
            <a:r>
              <a:rPr lang="en-GB" dirty="0" smtClean="0"/>
              <a:t>11 Jan 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853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Aside: other forms of IP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Designs: protect the appearance of products, not function</a:t>
            </a:r>
          </a:p>
          <a:p>
            <a:r>
              <a:rPr lang="en-GB" sz="2000" dirty="0" smtClean="0"/>
              <a:t>Trade marks: protect the terms, logos etc. used by businesses to identify themselves</a:t>
            </a:r>
          </a:p>
          <a:p>
            <a:r>
              <a:rPr lang="en-GB" sz="2000" dirty="0" smtClean="0"/>
              <a:t>Copyright: automatic right that protects creative works (including computer programs)</a:t>
            </a:r>
          </a:p>
          <a:p>
            <a:r>
              <a:rPr lang="en-GB" sz="2000" dirty="0" smtClean="0"/>
              <a:t>(M&amp;C do designs and TMs as well as patents!)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686913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 you get a patent?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85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8000" y="540000"/>
            <a:ext cx="7092312" cy="540000"/>
          </a:xfrm>
        </p:spPr>
        <p:txBody>
          <a:bodyPr>
            <a:normAutofit/>
          </a:bodyPr>
          <a:lstStyle/>
          <a:p>
            <a:r>
              <a:rPr lang="en-GB" dirty="0" smtClean="0"/>
              <a:t>Making a patent application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88000" y="1700808"/>
            <a:ext cx="8280000" cy="4140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Patents are awarded by patent offices, which are government bodies</a:t>
            </a:r>
          </a:p>
          <a:p>
            <a:r>
              <a:rPr lang="en-GB" sz="2000" dirty="0" smtClean="0"/>
              <a:t>Generally speaking, you write to the patent office with a complete description of your invention and ask for a patent</a:t>
            </a:r>
          </a:p>
          <a:p>
            <a:r>
              <a:rPr lang="en-GB" sz="2000" dirty="0"/>
              <a:t>Each country has its own patent office. In the first instance you’ll generally write to the patent office of the country you live and work in</a:t>
            </a:r>
            <a:endParaRPr lang="en-GB" sz="2000" dirty="0" smtClean="0"/>
          </a:p>
          <a:p>
            <a:r>
              <a:rPr lang="en-GB" sz="2000" dirty="0" smtClean="0"/>
              <a:t>Don’t try to do this yourself! Applications made without a patent attorney’s help have a very low success rate</a:t>
            </a:r>
          </a:p>
          <a:p>
            <a:r>
              <a:rPr lang="en-GB" sz="2000" dirty="0"/>
              <a:t>Note: </a:t>
            </a:r>
            <a:r>
              <a:rPr lang="en-GB" sz="2000" dirty="0" smtClean="0"/>
              <a:t>this is an expensive process! Generally need to be sure that invention will have commercial benefit (e.g. lead to a product with a clear market).</a:t>
            </a:r>
          </a:p>
          <a:p>
            <a:r>
              <a:rPr lang="en-GB" sz="2000" dirty="0" smtClean="0"/>
              <a:t>Once the application has been filed, you’re free to publically disclose the invention (e.g. launch a product)</a:t>
            </a:r>
            <a:endParaRPr lang="en-GB" sz="2000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>
                <a:solidFill>
                  <a:srgbClr val="E40050"/>
                </a:solidFill>
                <a:cs typeface="Arial" panose="020B0604020202020204" pitchFamily="34" charset="0"/>
              </a:rPr>
              <a:t>© </a:t>
            </a: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2020 </a:t>
            </a:r>
            <a:r>
              <a:rPr lang="en-GB" sz="800" dirty="0">
                <a:solidFill>
                  <a:srgbClr val="E40050"/>
                </a:solidFill>
                <a:cs typeface="Arial" panose="020B0604020202020204" pitchFamily="34" charset="0"/>
              </a:rPr>
              <a:t>Marks &amp; Clerk LLP </a:t>
            </a:r>
            <a:r>
              <a:rPr lang="en-US" sz="800" dirty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34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goes into a patent application?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Similar to a scientific paper (e.g. includes an abstract</a:t>
            </a:r>
            <a:r>
              <a:rPr lang="en-GB" sz="2000" dirty="0" smtClean="0"/>
              <a:t>)</a:t>
            </a:r>
          </a:p>
          <a:p>
            <a:r>
              <a:rPr lang="en-GB" sz="2000" dirty="0"/>
              <a:t>Must also include a </a:t>
            </a:r>
            <a:r>
              <a:rPr lang="en-GB" sz="2000" dirty="0" smtClean="0"/>
              <a:t>complete (“enabling”) </a:t>
            </a:r>
            <a:r>
              <a:rPr lang="en-GB" sz="2000" dirty="0"/>
              <a:t>description and </a:t>
            </a:r>
            <a:r>
              <a:rPr lang="en-GB" sz="2000" dirty="0" smtClean="0"/>
              <a:t>figures</a:t>
            </a:r>
            <a:endParaRPr lang="en-GB" sz="2000" dirty="0" smtClean="0"/>
          </a:p>
          <a:p>
            <a:r>
              <a:rPr lang="en-GB" sz="2000" dirty="0" smtClean="0"/>
              <a:t>Most important part is the </a:t>
            </a:r>
            <a:r>
              <a:rPr lang="en-GB" sz="2000" u="sng" dirty="0" smtClean="0"/>
              <a:t>claims</a:t>
            </a:r>
            <a:r>
              <a:rPr lang="en-GB" sz="2000" dirty="0" smtClean="0"/>
              <a:t>: this is where you describe, with legal precision, exactly what you’re claiming an exclusive right to</a:t>
            </a:r>
          </a:p>
          <a:p>
            <a:r>
              <a:rPr lang="en-GB" sz="2000" dirty="0" smtClean="0"/>
              <a:t>Can’t </a:t>
            </a:r>
            <a:r>
              <a:rPr lang="en-GB" sz="2000" dirty="0" smtClean="0"/>
              <a:t>add </a:t>
            </a:r>
            <a:r>
              <a:rPr lang="en-GB" sz="2000" u="sng" dirty="0" smtClean="0"/>
              <a:t>anything</a:t>
            </a:r>
            <a:r>
              <a:rPr lang="en-GB" sz="2000" dirty="0" smtClean="0"/>
              <a:t> later without losing filing date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29837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Patent jurisdictions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Generally speaking, patents are handled separately by every country in the world</a:t>
            </a:r>
          </a:p>
          <a:p>
            <a:r>
              <a:rPr lang="en-GB" sz="2000" dirty="0" smtClean="0"/>
              <a:t>E.g. a UK patent from the UK patent office holds no weight at all in the US, China etc.</a:t>
            </a:r>
          </a:p>
          <a:p>
            <a:r>
              <a:rPr lang="en-GB" sz="2000" dirty="0" smtClean="0"/>
              <a:t>Rules are different in every jurisdiction (though similar in spirit)</a:t>
            </a:r>
          </a:p>
          <a:p>
            <a:r>
              <a:rPr lang="en-GB" sz="2000" dirty="0" smtClean="0"/>
              <a:t>We generally handle this by hiring local patent attorneys to correspond with their own patent office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96182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Are there international patents?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Short answer: no</a:t>
            </a:r>
          </a:p>
          <a:p>
            <a:r>
              <a:rPr lang="en-GB" sz="2000" u="sng" dirty="0" smtClean="0"/>
              <a:t>But</a:t>
            </a:r>
            <a:r>
              <a:rPr lang="en-GB" sz="2000" dirty="0" smtClean="0"/>
              <a:t>, you can make an international </a:t>
            </a:r>
            <a:r>
              <a:rPr lang="en-GB" sz="2000" u="sng" dirty="0" smtClean="0"/>
              <a:t>application</a:t>
            </a:r>
            <a:r>
              <a:rPr lang="en-GB" sz="2000" dirty="0" smtClean="0"/>
              <a:t> (called a PCT application) that can lead to patents in several different countries</a:t>
            </a:r>
          </a:p>
          <a:p>
            <a:r>
              <a:rPr lang="en-GB" sz="2000" dirty="0" smtClean="0"/>
              <a:t>Europe also has a single patent office (the EPO), and getting a patent there can cover all of Europe (including the UK)</a:t>
            </a:r>
          </a:p>
          <a:p>
            <a:r>
              <a:rPr lang="en-GB" sz="2000" dirty="0" smtClean="0"/>
              <a:t>There are exceptions, e.g. the PCT doesn’t cover Taiwan (but  Taiwan has its own provisions)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5437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are patents examined?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87524" y="1628800"/>
            <a:ext cx="8280000" cy="4140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The patent office will check that you fulfil all the </a:t>
            </a:r>
            <a:r>
              <a:rPr lang="en-GB" sz="2000" u="sng" dirty="0" smtClean="0"/>
              <a:t>formal</a:t>
            </a:r>
            <a:r>
              <a:rPr lang="en-GB" sz="2000" dirty="0" smtClean="0"/>
              <a:t> requirements for an application</a:t>
            </a:r>
          </a:p>
          <a:p>
            <a:r>
              <a:rPr lang="en-GB" sz="2000" dirty="0" smtClean="0"/>
              <a:t>Then they’ll look for earlier documents (“prior art”) allegedly showing that your </a:t>
            </a:r>
            <a:r>
              <a:rPr lang="en-GB" sz="2000" u="sng" dirty="0" smtClean="0"/>
              <a:t>claims</a:t>
            </a:r>
            <a:r>
              <a:rPr lang="en-GB" sz="2000" dirty="0" smtClean="0"/>
              <a:t> aren’t new or aren’t inventive – could be </a:t>
            </a:r>
            <a:r>
              <a:rPr lang="en-GB" sz="2000" u="sng" dirty="0" smtClean="0"/>
              <a:t>anything</a:t>
            </a:r>
            <a:r>
              <a:rPr lang="en-GB" sz="2000" dirty="0" smtClean="0"/>
              <a:t> that’s public</a:t>
            </a:r>
          </a:p>
          <a:p>
            <a:r>
              <a:rPr lang="en-GB" sz="2000" dirty="0" smtClean="0"/>
              <a:t>Everything is deadline driven – missing a deadline often means losing your application</a:t>
            </a:r>
          </a:p>
          <a:p>
            <a:r>
              <a:rPr lang="en-GB" sz="2000" dirty="0" smtClean="0"/>
              <a:t>May need to amend your claims and/or argue to persuade the Examiner that your invention is new/inventive despite prior art</a:t>
            </a:r>
          </a:p>
          <a:p>
            <a:r>
              <a:rPr lang="en-GB" sz="2000" dirty="0" smtClean="0"/>
              <a:t>Don’t try to navigate this process yourself! This is what patent attorneys are for.</a:t>
            </a:r>
          </a:p>
        </p:txBody>
      </p:sp>
    </p:spTree>
    <p:extLst>
      <p:ext uri="{BB962C8B-B14F-4D97-AF65-F5344CB8AC3E}">
        <p14:creationId xmlns:p14="http://schemas.microsoft.com/office/powerpoint/2010/main" val="1850360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role of patent attorneys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Patent attorneys talk to inventors to understand their invention and write the corresponding patent application</a:t>
            </a:r>
          </a:p>
          <a:p>
            <a:r>
              <a:rPr lang="en-GB" sz="2000" dirty="0" smtClean="0"/>
              <a:t>Once the application is filed, patent attorneys receive patent office correspondence, discuss with inventors, and prepare responses</a:t>
            </a:r>
          </a:p>
          <a:p>
            <a:r>
              <a:rPr lang="en-GB" sz="2000" dirty="0" smtClean="0"/>
              <a:t>Note: patent attorneys are not lawyers (in the UK), e.g. rarely appear in court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903030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Should I become a patent attorney?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5868144" y="436510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(Yes!)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31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What’s the job like?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Broadly: working 9-5, split between office work and going out to meet clients (inventors)</a:t>
            </a:r>
          </a:p>
          <a:p>
            <a:r>
              <a:rPr lang="en-GB" sz="2000" dirty="0" smtClean="0"/>
              <a:t>Large part of the job is writing letters, many of them to patent offices</a:t>
            </a:r>
          </a:p>
          <a:p>
            <a:r>
              <a:rPr lang="en-GB" sz="2000" dirty="0" smtClean="0"/>
              <a:t>Study on the job (at M&amp;C at least) to pass legal exams and work towards becoming qualified</a:t>
            </a:r>
          </a:p>
          <a:p>
            <a:r>
              <a:rPr lang="en-GB" sz="2000" dirty="0" smtClean="0"/>
              <a:t>Work is quite individual, but have a small team to fall back on</a:t>
            </a:r>
          </a:p>
          <a:p>
            <a:r>
              <a:rPr lang="en-GB" sz="2000" dirty="0" smtClean="0"/>
              <a:t>As you advance, there’s more and more of a business aspect</a:t>
            </a:r>
          </a:p>
          <a:p>
            <a:r>
              <a:rPr lang="en-GB" sz="2000" dirty="0" smtClean="0"/>
              <a:t>Many larger tech firms also have in-house patent attorneys (though that naturally entails less support, and less variety of technology)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555451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8000" y="540000"/>
            <a:ext cx="7092312" cy="540000"/>
          </a:xfrm>
        </p:spPr>
        <p:txBody>
          <a:bodyPr>
            <a:normAutofit/>
          </a:bodyPr>
          <a:lstStyle/>
          <a:p>
            <a:r>
              <a:rPr lang="en-GB" dirty="0" smtClean="0"/>
              <a:t>Who am I?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88000" y="1700808"/>
            <a:ext cx="8280000" cy="4140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My name is Ed, and I joined Marks &amp; Clerk LLP as a trainee patent attorney two years ago</a:t>
            </a:r>
          </a:p>
          <a:p>
            <a:r>
              <a:rPr lang="en-GB" sz="2000" dirty="0" smtClean="0"/>
              <a:t>Previously: PhD here in Cambridge in experimental atomic physics</a:t>
            </a:r>
          </a:p>
          <a:p>
            <a:r>
              <a:rPr lang="en-GB" sz="2000" dirty="0" smtClean="0"/>
              <a:t>Absolutely no law background before starting this job</a:t>
            </a:r>
          </a:p>
          <a:p>
            <a:r>
              <a:rPr lang="en-GB" sz="2000" dirty="0" smtClean="0"/>
              <a:t>General area of patent work includes electronics, software, computer networks, optics; but also others!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>
                <a:solidFill>
                  <a:srgbClr val="E40050"/>
                </a:solidFill>
                <a:cs typeface="Arial" panose="020B0604020202020204" pitchFamily="34" charset="0"/>
              </a:rPr>
              <a:t>© </a:t>
            </a: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2020 </a:t>
            </a:r>
            <a:r>
              <a:rPr lang="en-GB" sz="800" dirty="0">
                <a:solidFill>
                  <a:srgbClr val="E40050"/>
                </a:solidFill>
                <a:cs typeface="Arial" panose="020B0604020202020204" pitchFamily="34" charset="0"/>
              </a:rPr>
              <a:t>Marks &amp; Clerk LLP </a:t>
            </a:r>
            <a:r>
              <a:rPr lang="en-US" sz="800" dirty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1690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Typical daily tasks (as a trainee)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287524" y="1628800"/>
            <a:ext cx="8280000" cy="46712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Could be any of:</a:t>
            </a:r>
          </a:p>
          <a:p>
            <a:r>
              <a:rPr lang="en-GB" sz="2000" dirty="0" smtClean="0"/>
              <a:t>Drafting a patent application – typically over at least a couple of weeks between other tasks</a:t>
            </a:r>
          </a:p>
          <a:p>
            <a:r>
              <a:rPr lang="en-GB" sz="2000" dirty="0" smtClean="0"/>
              <a:t>Drafting a response to an Examiner’s objections – might take a few hours to a day</a:t>
            </a:r>
          </a:p>
          <a:p>
            <a:r>
              <a:rPr lang="en-GB" sz="2000" dirty="0" smtClean="0"/>
              <a:t>Meeting with clients to discuss a new invention</a:t>
            </a:r>
          </a:p>
          <a:p>
            <a:r>
              <a:rPr lang="en-GB" sz="2000" dirty="0" smtClean="0"/>
              <a:t>Answering client queries and explaining aspects of patent practice</a:t>
            </a:r>
          </a:p>
          <a:p>
            <a:r>
              <a:rPr lang="en-GB" sz="2000" dirty="0" smtClean="0"/>
              <a:t>Studying and revising for professional exams</a:t>
            </a:r>
          </a:p>
          <a:p>
            <a:r>
              <a:rPr lang="en-GB" sz="2000" dirty="0" smtClean="0"/>
              <a:t>Attending networking events and conferences (like I’m doing right now)</a:t>
            </a:r>
          </a:p>
          <a:p>
            <a:r>
              <a:rPr lang="en-GB" sz="2000" dirty="0" smtClean="0"/>
              <a:t>Liaising with overseas patent attorneys to handle cases in other jurisdictions</a:t>
            </a:r>
          </a:p>
          <a:p>
            <a:r>
              <a:rPr lang="en-GB" sz="2000" dirty="0" smtClean="0"/>
              <a:t>To begin with, tasks will likely be assigned by a partner of the firm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43265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Patent attorney backgrounds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Patent attorneys generally have technical, not legal, backgrounds</a:t>
            </a:r>
          </a:p>
          <a:p>
            <a:r>
              <a:rPr lang="en-GB" sz="2000" dirty="0" smtClean="0"/>
              <a:t>Usually a technical degree (physics, engineering, chemistry, biology, computer science), PhD not </a:t>
            </a:r>
            <a:r>
              <a:rPr lang="en-GB" sz="2000" dirty="0" smtClean="0"/>
              <a:t>required</a:t>
            </a:r>
          </a:p>
          <a:p>
            <a:r>
              <a:rPr lang="en-GB" sz="2000" dirty="0" smtClean="0"/>
              <a:t>But postdocs and people with industry experience welcome too!</a:t>
            </a:r>
            <a:endParaRPr lang="en-GB" sz="2000" dirty="0" smtClean="0"/>
          </a:p>
          <a:p>
            <a:r>
              <a:rPr lang="en-GB" sz="2000" dirty="0" smtClean="0"/>
              <a:t>Legal training is carried out on the job (M&amp;C has an in-house training academy) and you sit legal exams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86643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become a patent attorney?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Learn about new technology every day, lots of it cutting edge</a:t>
            </a:r>
          </a:p>
          <a:p>
            <a:r>
              <a:rPr lang="en-GB" sz="2000" dirty="0" smtClean="0"/>
              <a:t>Intellectual engagement – always creatively solving problems</a:t>
            </a:r>
          </a:p>
          <a:p>
            <a:r>
              <a:rPr lang="en-GB" sz="2000" dirty="0" smtClean="0"/>
              <a:t>Balance between detail focus and long-term big-picture strategy</a:t>
            </a:r>
          </a:p>
          <a:p>
            <a:r>
              <a:rPr lang="en-GB" sz="2000" dirty="0" smtClean="0"/>
              <a:t>Work-life balance (9 to 5)</a:t>
            </a:r>
          </a:p>
          <a:p>
            <a:r>
              <a:rPr lang="en-GB" sz="2000" dirty="0" smtClean="0"/>
              <a:t>Lots of exposure to the world of business</a:t>
            </a:r>
          </a:p>
          <a:p>
            <a:r>
              <a:rPr lang="en-GB" sz="2000" dirty="0" smtClean="0"/>
              <a:t>Great if you like writing and arguing</a:t>
            </a:r>
          </a:p>
          <a:p>
            <a:r>
              <a:rPr lang="en-GB" sz="2000" dirty="0" smtClean="0"/>
              <a:t>Qualified patent attorneys are generally pretty desirable – can e.g. leave career and return, or switch firms</a:t>
            </a:r>
          </a:p>
          <a:p>
            <a:r>
              <a:rPr lang="en-GB" sz="2000" dirty="0" smtClean="0"/>
              <a:t>International travel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461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Reasons not to become a patent attorney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sz="2000" dirty="0" smtClean="0"/>
              <a:t>Deadlines – need to learn time management</a:t>
            </a:r>
          </a:p>
          <a:p>
            <a:r>
              <a:rPr lang="en-GB" sz="2000" dirty="0" smtClean="0"/>
              <a:t>Lots of exams over 4-5 </a:t>
            </a:r>
            <a:r>
              <a:rPr lang="en-GB" sz="2000" dirty="0" smtClean="0"/>
              <a:t>years (but at least you’re being paid for it) – need to balance job and study</a:t>
            </a:r>
            <a:endParaRPr lang="en-GB" sz="2000" dirty="0" smtClean="0"/>
          </a:p>
          <a:p>
            <a:r>
              <a:rPr lang="en-GB" sz="2000" dirty="0" smtClean="0"/>
              <a:t>Don’t do it if you hate writing!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5256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8357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>
                <a:solidFill>
                  <a:srgbClr val="E40050"/>
                </a:solidFill>
                <a:cs typeface="Arial" panose="020B0604020202020204" pitchFamily="34" charset="0"/>
              </a:rPr>
              <a:t>© </a:t>
            </a: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2020 </a:t>
            </a:r>
            <a:r>
              <a:rPr lang="en-GB" sz="800" dirty="0">
                <a:solidFill>
                  <a:srgbClr val="E40050"/>
                </a:solidFill>
                <a:cs typeface="Arial" panose="020B0604020202020204" pitchFamily="34" charset="0"/>
              </a:rPr>
              <a:t>Marks &amp; Clerk LLP </a:t>
            </a:r>
            <a:r>
              <a:rPr lang="en-US" sz="800" dirty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288000" y="2069783"/>
            <a:ext cx="2735831" cy="325437"/>
          </a:xfrm>
        </p:spPr>
        <p:txBody>
          <a:bodyPr/>
          <a:lstStyle/>
          <a:p>
            <a:r>
              <a:rPr lang="en-GB" dirty="0" smtClean="0"/>
              <a:t>Dr Ed Carter (they/them)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288000" y="2287270"/>
            <a:ext cx="2483801" cy="254000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ecarter@marks-clerk.com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8"/>
          </p:nvPr>
        </p:nvSpPr>
        <p:spPr>
          <a:xfrm>
            <a:off x="288000" y="2634845"/>
            <a:ext cx="2447800" cy="384175"/>
          </a:xfrm>
        </p:spPr>
        <p:txBody>
          <a:bodyPr/>
          <a:lstStyle/>
          <a:p>
            <a:r>
              <a:rPr lang="en-GB" dirty="0" smtClean="0"/>
              <a:t>T +44 1223 </a:t>
            </a:r>
            <a:r>
              <a:rPr lang="en-GB" dirty="0"/>
              <a:t>345533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9"/>
          </p:nvPr>
        </p:nvSpPr>
        <p:spPr>
          <a:xfrm>
            <a:off x="288000" y="3188247"/>
            <a:ext cx="2231488" cy="1176337"/>
          </a:xfrm>
        </p:spPr>
        <p:txBody>
          <a:bodyPr/>
          <a:lstStyle/>
          <a:p>
            <a:r>
              <a:rPr lang="en-GB" dirty="0" smtClean="0"/>
              <a:t>Marks &amp; Clerk LLP</a:t>
            </a:r>
          </a:p>
          <a:p>
            <a:r>
              <a:rPr lang="en-GB" dirty="0" smtClean="0"/>
              <a:t>62 – 68 Hills Rd.</a:t>
            </a:r>
          </a:p>
          <a:p>
            <a:r>
              <a:rPr lang="en-GB" dirty="0" smtClean="0"/>
              <a:t>Cambridge</a:t>
            </a:r>
          </a:p>
          <a:p>
            <a:r>
              <a:rPr lang="en-GB" dirty="0" smtClean="0"/>
              <a:t>CB2 1LA</a:t>
            </a:r>
          </a:p>
          <a:p>
            <a:r>
              <a:rPr lang="en-GB" dirty="0" smtClean="0"/>
              <a:t>UK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786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8000" y="540000"/>
            <a:ext cx="7092312" cy="540000"/>
          </a:xfrm>
        </p:spPr>
        <p:txBody>
          <a:bodyPr>
            <a:normAutofit/>
          </a:bodyPr>
          <a:lstStyle/>
          <a:p>
            <a:r>
              <a:rPr lang="en-GB" dirty="0" smtClean="0"/>
              <a:t>Who do I work for?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88000" y="1700808"/>
            <a:ext cx="2483800" cy="4140000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Marks &amp; Clerk is the UK’s biggest PA firm (founded 1887), with over 800 people in 15 offices around the world</a:t>
            </a:r>
          </a:p>
          <a:p>
            <a:r>
              <a:rPr lang="en-GB" sz="2000" dirty="0" smtClean="0"/>
              <a:t>Cover all areas of technology </a:t>
            </a:r>
          </a:p>
          <a:p>
            <a:r>
              <a:rPr lang="en-GB" sz="2000" dirty="0" smtClean="0"/>
              <a:t>Unique relationship with M&amp;C Law </a:t>
            </a:r>
            <a:r>
              <a:rPr lang="en-GB" sz="2000" dirty="0" smtClean="0"/>
              <a:t>(intellectual property </a:t>
            </a:r>
            <a:r>
              <a:rPr lang="en-GB" sz="2000" dirty="0" smtClean="0"/>
              <a:t>lawyers)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>
                <a:solidFill>
                  <a:srgbClr val="E40050"/>
                </a:solidFill>
                <a:cs typeface="Arial" panose="020B0604020202020204" pitchFamily="34" charset="0"/>
              </a:rPr>
              <a:t>© </a:t>
            </a: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2020 </a:t>
            </a:r>
            <a:r>
              <a:rPr lang="en-GB" sz="800" dirty="0">
                <a:solidFill>
                  <a:srgbClr val="E40050"/>
                </a:solidFill>
                <a:cs typeface="Arial" panose="020B0604020202020204" pitchFamily="34" charset="0"/>
              </a:rPr>
              <a:t>Marks &amp; Clerk LLP </a:t>
            </a:r>
            <a:r>
              <a:rPr lang="en-US" sz="800" dirty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4286" y="1585691"/>
            <a:ext cx="6206969" cy="438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24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am I here?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It’s likely that some of you will invent things! In particular, some of you may join tech companies or be involved in Knowledge Transfer Programmes as academics.</a:t>
            </a:r>
          </a:p>
          <a:p>
            <a:r>
              <a:rPr lang="en-GB" sz="2000" dirty="0" smtClean="0"/>
              <a:t>It’s also likely that some of you will become patent attorneys.</a:t>
            </a:r>
          </a:p>
          <a:p>
            <a:r>
              <a:rPr lang="en-GB" sz="2000" dirty="0" smtClean="0"/>
              <a:t>Either way, hopefully this talk will come in helpful (and hopefully you’ll remember M&amp;C).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270025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are patents, and what are their benefits?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0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88000" y="540000"/>
            <a:ext cx="7092312" cy="540000"/>
          </a:xfrm>
        </p:spPr>
        <p:txBody>
          <a:bodyPr>
            <a:normAutofit/>
          </a:bodyPr>
          <a:lstStyle/>
          <a:p>
            <a:r>
              <a:rPr lang="en-GB" dirty="0" smtClean="0"/>
              <a:t>What is a patent?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288000" y="1700808"/>
            <a:ext cx="8280000" cy="414000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 patent is a form of intellectual property that protects an invention for 20 years</a:t>
            </a:r>
          </a:p>
          <a:p>
            <a:r>
              <a:rPr lang="en-GB" sz="2000" dirty="0" smtClean="0"/>
              <a:t>You publish an enabling disclosure of your invention, and in return you get the first go at benefiting from it</a:t>
            </a:r>
          </a:p>
          <a:p>
            <a:r>
              <a:rPr lang="en-GB" sz="2000" dirty="0" smtClean="0"/>
              <a:t>Supposed to incentivise people and businesses to invent things, and encourage public sharing of ideas (can’t keep things secret)</a:t>
            </a:r>
          </a:p>
          <a:p>
            <a:r>
              <a:rPr lang="en-GB" sz="2000" dirty="0" smtClean="0"/>
              <a:t>Also has value in itself – patents can be sold, licensed etc.</a:t>
            </a:r>
          </a:p>
          <a:p>
            <a:r>
              <a:rPr lang="en-GB" sz="2000" dirty="0" smtClean="0"/>
              <a:t>For tech start-ups, patents are usually a critical way of growing in value (since you might not have any physical assets yet)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dirty="0">
                <a:solidFill>
                  <a:srgbClr val="E40050"/>
                </a:solidFill>
                <a:cs typeface="Arial" panose="020B0604020202020204" pitchFamily="34" charset="0"/>
              </a:rPr>
              <a:t>© </a:t>
            </a:r>
            <a:r>
              <a:rPr lang="en-GB" sz="800" dirty="0" smtClean="0">
                <a:solidFill>
                  <a:srgbClr val="E40050"/>
                </a:solidFill>
                <a:cs typeface="Arial" panose="020B0604020202020204" pitchFamily="34" charset="0"/>
              </a:rPr>
              <a:t>2020 </a:t>
            </a:r>
            <a:r>
              <a:rPr lang="en-GB" sz="800" dirty="0">
                <a:solidFill>
                  <a:srgbClr val="E40050"/>
                </a:solidFill>
                <a:cs typeface="Arial" panose="020B0604020202020204" pitchFamily="34" charset="0"/>
              </a:rPr>
              <a:t>Marks &amp; Clerk LLP </a:t>
            </a:r>
            <a:r>
              <a:rPr lang="en-US" sz="800" dirty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170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an “invention”?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Product or process that’s </a:t>
            </a:r>
            <a:r>
              <a:rPr lang="en-GB" sz="2000" u="sng" dirty="0" smtClean="0"/>
              <a:t>new</a:t>
            </a:r>
            <a:r>
              <a:rPr lang="en-GB" sz="2000" dirty="0" smtClean="0"/>
              <a:t>, </a:t>
            </a:r>
            <a:r>
              <a:rPr lang="en-GB" sz="2000" u="sng" dirty="0" smtClean="0"/>
              <a:t>inventive</a:t>
            </a:r>
            <a:r>
              <a:rPr lang="en-GB" sz="2000" dirty="0" smtClean="0"/>
              <a:t>, and </a:t>
            </a:r>
            <a:r>
              <a:rPr lang="en-GB" sz="2000" u="sng" dirty="0" smtClean="0"/>
              <a:t>technical</a:t>
            </a:r>
            <a:endParaRPr lang="en-GB" sz="2000" dirty="0" smtClean="0"/>
          </a:p>
          <a:p>
            <a:r>
              <a:rPr lang="en-GB" sz="2000" dirty="0" smtClean="0"/>
              <a:t>New – so don’t tell anyone except in confidence</a:t>
            </a:r>
          </a:p>
          <a:p>
            <a:r>
              <a:rPr lang="en-GB" sz="2000" dirty="0" smtClean="0"/>
              <a:t>Inventive – the test for this is different everywhere in the world; most patents are for incremental advances that narrowly clear this bar</a:t>
            </a:r>
          </a:p>
          <a:p>
            <a:r>
              <a:rPr lang="en-GB" sz="2000" dirty="0" smtClean="0"/>
              <a:t>Technical – solves a practical problem; some things are considered intrinsically non-technical</a:t>
            </a:r>
          </a:p>
          <a:p>
            <a:r>
              <a:rPr lang="en-GB" sz="2000" dirty="0" smtClean="0"/>
              <a:t>Notably: software </a:t>
            </a:r>
            <a:r>
              <a:rPr lang="en-GB" sz="2000" u="sng" dirty="0" smtClean="0"/>
              <a:t>in itself</a:t>
            </a:r>
            <a:r>
              <a:rPr lang="en-GB" sz="2000" dirty="0" smtClean="0"/>
              <a:t> generally isn’t patentable (but this is quite nuanced and lots of software-related things can still be patented)</a:t>
            </a:r>
          </a:p>
          <a:p>
            <a:r>
              <a:rPr lang="en-GB" sz="2000" dirty="0" smtClean="0"/>
              <a:t>Also: methods of treatment or diagnosis carried out </a:t>
            </a:r>
            <a:r>
              <a:rPr lang="en-GB" sz="2000" u="sng" dirty="0" smtClean="0"/>
              <a:t>on the body</a:t>
            </a:r>
            <a:r>
              <a:rPr lang="en-GB" sz="2000" dirty="0" smtClean="0"/>
              <a:t> generally can’t be patented (but technology for them can)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8984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How clever does your idea need to be?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88000" y="1152000"/>
            <a:ext cx="6480000" cy="403409"/>
          </a:xfrm>
        </p:spPr>
        <p:txBody>
          <a:bodyPr>
            <a:normAutofit/>
          </a:bodyPr>
          <a:lstStyle/>
          <a:p>
            <a:r>
              <a:rPr lang="en-GB" sz="1600" dirty="0" smtClean="0"/>
              <a:t>Novelty:</a:t>
            </a:r>
            <a:endParaRPr lang="en-GB" sz="1600" dirty="0"/>
          </a:p>
        </p:txBody>
      </p:sp>
      <p:pic>
        <p:nvPicPr>
          <p:cNvPr id="6" name="Picture 3" descr="beano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555409"/>
            <a:ext cx="3152919" cy="39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" name="Picture 2" descr="beano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23" t="28637" r="2167" b="40359"/>
          <a:stretch/>
        </p:blipFill>
        <p:spPr>
          <a:xfrm>
            <a:off x="403831" y="1531510"/>
            <a:ext cx="2627568" cy="3983733"/>
          </a:xfrm>
          <a:prstGeom prst="rect">
            <a:avLst/>
          </a:prstGeom>
        </p:spPr>
      </p:pic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3351343" y="2519175"/>
            <a:ext cx="1819982" cy="808705"/>
          </a:xfrm>
          <a:prstGeom prst="roundRect">
            <a:avLst>
              <a:gd name="adj" fmla="val 16667"/>
            </a:avLst>
          </a:prstGeom>
          <a:noFill/>
          <a:ln w="76200">
            <a:solidFill>
              <a:srgbClr val="E40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0099FF"/>
                    </a:gs>
                    <a:gs pos="100000">
                      <a:srgbClr val="0033CC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500" b="1" dirty="0" smtClean="0">
                <a:solidFill>
                  <a:srgbClr val="E40050"/>
                </a:solidFill>
                <a:latin typeface="Verdana" pitchFamily="34" charset="0"/>
                <a:ea typeface="ＭＳ Ｐゴシック" pitchFamily="-12" charset="-128"/>
              </a:rPr>
              <a:t>Priority Date</a:t>
            </a:r>
            <a:endParaRPr lang="en-GB" altLang="en-US" sz="1500" dirty="0" smtClean="0">
              <a:solidFill>
                <a:srgbClr val="E40050"/>
              </a:solidFill>
              <a:latin typeface="Verdana" pitchFamily="34" charset="0"/>
              <a:ea typeface="ＭＳ Ｐゴシック" pitchFamily="-12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500" dirty="0" smtClean="0">
                <a:solidFill>
                  <a:srgbClr val="E40050"/>
                </a:solidFill>
                <a:latin typeface="Verdana" pitchFamily="34" charset="0"/>
                <a:ea typeface="ＭＳ Ｐゴシック" pitchFamily="-12" charset="-128"/>
              </a:rPr>
              <a:t>18</a:t>
            </a:r>
            <a:r>
              <a:rPr lang="en-GB" altLang="en-US" sz="1500" baseline="30000" dirty="0" smtClean="0">
                <a:solidFill>
                  <a:srgbClr val="E40050"/>
                </a:solidFill>
                <a:latin typeface="Verdana" pitchFamily="34" charset="0"/>
                <a:ea typeface="ＭＳ Ｐゴシック" pitchFamily="-12" charset="-128"/>
              </a:rPr>
              <a:t>th</a:t>
            </a:r>
            <a:r>
              <a:rPr lang="en-GB" altLang="en-US" sz="1500" dirty="0" smtClean="0">
                <a:solidFill>
                  <a:srgbClr val="E40050"/>
                </a:solidFill>
                <a:latin typeface="Verdana" pitchFamily="34" charset="0"/>
                <a:ea typeface="ＭＳ Ｐゴシック" pitchFamily="-12" charset="-128"/>
              </a:rPr>
              <a:t> March 1982</a:t>
            </a:r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5515066" y="2450016"/>
            <a:ext cx="957284" cy="385870"/>
          </a:xfrm>
          <a:prstGeom prst="ellipse">
            <a:avLst/>
          </a:prstGeom>
          <a:noFill/>
          <a:ln w="76200">
            <a:solidFill>
              <a:srgbClr val="E40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E40050"/>
              </a:solidFill>
              <a:latin typeface="Arial" charset="0"/>
              <a:ea typeface="ＭＳ Ｐゴシック" pitchFamily="-12" charset="-128"/>
            </a:endParaRP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V="1">
            <a:off x="5149266" y="2632628"/>
            <a:ext cx="350737" cy="74909"/>
          </a:xfrm>
          <a:prstGeom prst="line">
            <a:avLst/>
          </a:prstGeom>
          <a:noFill/>
          <a:ln w="76200">
            <a:solidFill>
              <a:srgbClr val="E40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E40050"/>
              </a:solidFill>
              <a:latin typeface="Arial" charset="0"/>
              <a:ea typeface="ＭＳ Ｐゴシック" pitchFamily="-12" charset="-128"/>
            </a:endParaRPr>
          </a:p>
        </p:txBody>
      </p:sp>
      <p:sp>
        <p:nvSpPr>
          <p:cNvPr id="17" name="AutoShape 6"/>
          <p:cNvSpPr>
            <a:spLocks noChangeArrowheads="1"/>
          </p:cNvSpPr>
          <p:nvPr/>
        </p:nvSpPr>
        <p:spPr bwMode="auto">
          <a:xfrm>
            <a:off x="3393128" y="3523377"/>
            <a:ext cx="1778196" cy="1137571"/>
          </a:xfrm>
          <a:prstGeom prst="roundRect">
            <a:avLst>
              <a:gd name="adj" fmla="val 16667"/>
            </a:avLst>
          </a:prstGeom>
          <a:noFill/>
          <a:ln w="76200">
            <a:solidFill>
              <a:srgbClr val="E40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0099FF"/>
                    </a:gs>
                    <a:gs pos="100000">
                      <a:srgbClr val="0033CC"/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500" b="1" dirty="0" smtClean="0">
                <a:solidFill>
                  <a:srgbClr val="E40050"/>
                </a:solidFill>
                <a:latin typeface="Verdana" pitchFamily="34" charset="0"/>
                <a:ea typeface="ＭＳ Ｐゴシック" pitchFamily="-12" charset="-128"/>
              </a:rPr>
              <a:t>The BEANO</a:t>
            </a:r>
            <a:endParaRPr lang="en-GB" altLang="en-US" sz="1500" dirty="0" smtClean="0">
              <a:solidFill>
                <a:srgbClr val="E40050"/>
              </a:solidFill>
              <a:latin typeface="Verdana" pitchFamily="34" charset="0"/>
              <a:ea typeface="ＭＳ Ｐゴシック" pitchFamily="-12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500" dirty="0" smtClean="0">
                <a:solidFill>
                  <a:srgbClr val="E40050"/>
                </a:solidFill>
                <a:latin typeface="Verdana" pitchFamily="34" charset="0"/>
                <a:ea typeface="ＭＳ Ｐゴシック" pitchFamily="-12" charset="-128"/>
              </a:rPr>
              <a:t>No. 2015 page 1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en-US" sz="1500" dirty="0" smtClean="0">
                <a:solidFill>
                  <a:srgbClr val="E40050"/>
                </a:solidFill>
                <a:latin typeface="Verdana" pitchFamily="34" charset="0"/>
                <a:ea typeface="ＭＳ Ｐゴシック" pitchFamily="-12" charset="-128"/>
              </a:rPr>
              <a:t>28 February 1981</a:t>
            </a:r>
          </a:p>
        </p:txBody>
      </p:sp>
      <p:sp>
        <p:nvSpPr>
          <p:cNvPr id="18" name="Oval 7"/>
          <p:cNvSpPr>
            <a:spLocks noChangeArrowheads="1"/>
          </p:cNvSpPr>
          <p:nvPr/>
        </p:nvSpPr>
        <p:spPr bwMode="auto">
          <a:xfrm>
            <a:off x="5506902" y="3327881"/>
            <a:ext cx="990600" cy="512609"/>
          </a:xfrm>
          <a:prstGeom prst="ellipse">
            <a:avLst/>
          </a:prstGeom>
          <a:noFill/>
          <a:ln w="76200">
            <a:solidFill>
              <a:srgbClr val="E40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E40050"/>
              </a:solidFill>
              <a:latin typeface="Arial" charset="0"/>
              <a:ea typeface="ＭＳ Ｐゴシック" pitchFamily="-12" charset="-128"/>
            </a:endParaRPr>
          </a:p>
        </p:txBody>
      </p:sp>
      <p:sp>
        <p:nvSpPr>
          <p:cNvPr id="19" name="Line 8"/>
          <p:cNvSpPr>
            <a:spLocks noChangeShapeType="1"/>
          </p:cNvSpPr>
          <p:nvPr/>
        </p:nvSpPr>
        <p:spPr bwMode="auto">
          <a:xfrm flipV="1">
            <a:off x="5171325" y="3679707"/>
            <a:ext cx="409882" cy="68526"/>
          </a:xfrm>
          <a:prstGeom prst="line">
            <a:avLst/>
          </a:prstGeom>
          <a:noFill/>
          <a:ln w="76200">
            <a:solidFill>
              <a:srgbClr val="E4005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smtClean="0">
              <a:solidFill>
                <a:srgbClr val="E40050"/>
              </a:solidFill>
              <a:latin typeface="Arial" charset="0"/>
              <a:ea typeface="ＭＳ Ｐゴシック" pitchFamily="-12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0" y="5799941"/>
            <a:ext cx="8892480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>
              <a:spcBef>
                <a:spcPts val="600"/>
              </a:spcBef>
            </a:pPr>
            <a:r>
              <a:rPr lang="en-US" altLang="en-US" sz="1600" dirty="0" smtClean="0">
                <a:solidFill>
                  <a:srgbClr val="E40050"/>
                </a:solidFill>
              </a:rPr>
              <a:t>Inventive step: </a:t>
            </a:r>
            <a:r>
              <a:rPr lang="en-US" altLang="en-US" sz="1600" dirty="0" smtClean="0"/>
              <a:t>non-obvious </a:t>
            </a:r>
            <a:r>
              <a:rPr lang="en-US" altLang="en-US" sz="1600" dirty="0"/>
              <a:t>to a </a:t>
            </a:r>
            <a:r>
              <a:rPr lang="en-US" altLang="en-US" sz="1600" dirty="0" smtClean="0"/>
              <a:t>person skilled </a:t>
            </a:r>
            <a:r>
              <a:rPr lang="en-US" altLang="en-US" sz="1600" dirty="0"/>
              <a:t>in the </a:t>
            </a:r>
            <a:r>
              <a:rPr lang="en-US" altLang="en-US" sz="1600" dirty="0" smtClean="0"/>
              <a:t>art. </a:t>
            </a:r>
          </a:p>
          <a:p>
            <a:pPr marL="285750" lvl="1">
              <a:spcBef>
                <a:spcPts val="600"/>
              </a:spcBef>
            </a:pPr>
            <a:r>
              <a:rPr lang="en-US" altLang="en-US" sz="1600" dirty="0" smtClean="0"/>
              <a:t>Inventive step is </a:t>
            </a:r>
            <a:r>
              <a:rPr lang="en-US" altLang="en-US" sz="1600" dirty="0"/>
              <a:t>often arguable; the hurdle is different in different jurisdictions</a:t>
            </a:r>
          </a:p>
        </p:txBody>
      </p:sp>
    </p:spTree>
    <p:extLst>
      <p:ext uri="{BB962C8B-B14F-4D97-AF65-F5344CB8AC3E}">
        <p14:creationId xmlns:p14="http://schemas.microsoft.com/office/powerpoint/2010/main" val="232274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rights conveyed by a patent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>
              <a:defRPr/>
            </a:pPr>
            <a:r>
              <a:rPr lang="en-GB" sz="800" smtClean="0">
                <a:solidFill>
                  <a:srgbClr val="E40050"/>
                </a:solidFill>
                <a:cs typeface="Arial" panose="020B0604020202020204" pitchFamily="34" charset="0"/>
              </a:rPr>
              <a:t>© 2020 Marks &amp; Clerk LLP </a:t>
            </a:r>
            <a:r>
              <a:rPr lang="en-US" sz="800" smtClean="0">
                <a:solidFill>
                  <a:srgbClr val="E40050"/>
                </a:solidFill>
                <a:cs typeface="Arial" panose="020B0604020202020204" pitchFamily="34" charset="0"/>
              </a:rPr>
              <a:t>| Marks &amp; Clerk is a registered trade mark.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GB" sz="2000" dirty="0" smtClean="0"/>
              <a:t>Owning a patent gives you the right to </a:t>
            </a:r>
            <a:r>
              <a:rPr lang="en-GB" sz="2000" u="sng" dirty="0" smtClean="0"/>
              <a:t>stop someone else</a:t>
            </a:r>
            <a:r>
              <a:rPr lang="en-GB" sz="2000" dirty="0" smtClean="0"/>
              <a:t> from using (or manufacturing etc.) your invention</a:t>
            </a:r>
          </a:p>
          <a:p>
            <a:r>
              <a:rPr lang="en-GB" sz="2000" dirty="0" smtClean="0"/>
              <a:t>Referred to as a “negative right” or “monopoly right”</a:t>
            </a:r>
          </a:p>
          <a:p>
            <a:r>
              <a:rPr lang="en-GB" sz="2000" dirty="0" smtClean="0"/>
              <a:t>Does </a:t>
            </a:r>
            <a:r>
              <a:rPr lang="en-GB" sz="2000" u="sng" dirty="0" smtClean="0"/>
              <a:t>not</a:t>
            </a:r>
            <a:r>
              <a:rPr lang="en-GB" sz="2000" dirty="0" smtClean="0"/>
              <a:t> give </a:t>
            </a:r>
            <a:r>
              <a:rPr lang="en-GB" sz="2000" u="sng" dirty="0" smtClean="0"/>
              <a:t>you</a:t>
            </a:r>
            <a:r>
              <a:rPr lang="en-GB" sz="2000" dirty="0" smtClean="0"/>
              <a:t> the right to use the invention – you might infringe someone else’s </a:t>
            </a:r>
            <a:r>
              <a:rPr lang="en-GB" sz="2000" dirty="0" smtClean="0"/>
              <a:t>patent</a:t>
            </a:r>
          </a:p>
          <a:p>
            <a:r>
              <a:rPr lang="en-GB" sz="2000" dirty="0" smtClean="0"/>
              <a:t>But patents can be licensed – offering someone else the chance to use your invention in exchange for money (or access to their invention)</a:t>
            </a:r>
          </a:p>
          <a:p>
            <a:r>
              <a:rPr lang="en-GB" sz="2000" dirty="0" smtClean="0"/>
              <a:t>So if someone’s patent blocks your idea, might be able to seek a licence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38896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M&amp;C Magenta Template">
  <a:themeElements>
    <a:clrScheme name="Marks &amp; Clerk Colours">
      <a:dk1>
        <a:sysClr val="windowText" lastClr="000000"/>
      </a:dk1>
      <a:lt1>
        <a:sysClr val="window" lastClr="FFFFFF"/>
      </a:lt1>
      <a:dk2>
        <a:srgbClr val="8E258D"/>
      </a:dk2>
      <a:lt2>
        <a:srgbClr val="47D5CD"/>
      </a:lt2>
      <a:accent1>
        <a:srgbClr val="E40050"/>
      </a:accent1>
      <a:accent2>
        <a:srgbClr val="435A6A"/>
      </a:accent2>
      <a:accent3>
        <a:srgbClr val="009FDA"/>
      </a:accent3>
      <a:accent4>
        <a:srgbClr val="FB4F14"/>
      </a:accent4>
      <a:accent5>
        <a:srgbClr val="92D400"/>
      </a:accent5>
      <a:accent6>
        <a:srgbClr val="FED100"/>
      </a:accent6>
      <a:hlink>
        <a:srgbClr val="0000FF"/>
      </a:hlink>
      <a:folHlink>
        <a:srgbClr val="800080"/>
      </a:folHlink>
    </a:clrScheme>
    <a:fontScheme name="Marks &amp; Cle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template 2019 (Magenta) - Marks &amp; Clerk LLP - Copy.potx" id="{FDB995F6-0882-4C91-808F-C9B924553810}" vid="{9E4D90D7-09C7-4334-BEE8-0AFB11EA4535}"/>
    </a:ext>
  </a:extLst>
</a:theme>
</file>

<file path=ppt/theme/theme2.xml><?xml version="1.0" encoding="utf-8"?>
<a:theme xmlns:a="http://schemas.openxmlformats.org/drawingml/2006/main" name="M&amp;C Grey-Blue Theme">
  <a:themeElements>
    <a:clrScheme name="Marks &amp; Clerk Colours">
      <a:dk1>
        <a:sysClr val="windowText" lastClr="000000"/>
      </a:dk1>
      <a:lt1>
        <a:sysClr val="window" lastClr="FFFFFF"/>
      </a:lt1>
      <a:dk2>
        <a:srgbClr val="8E258D"/>
      </a:dk2>
      <a:lt2>
        <a:srgbClr val="47D5CD"/>
      </a:lt2>
      <a:accent1>
        <a:srgbClr val="E40050"/>
      </a:accent1>
      <a:accent2>
        <a:srgbClr val="435A6A"/>
      </a:accent2>
      <a:accent3>
        <a:srgbClr val="009FDA"/>
      </a:accent3>
      <a:accent4>
        <a:srgbClr val="FB4F14"/>
      </a:accent4>
      <a:accent5>
        <a:srgbClr val="92D400"/>
      </a:accent5>
      <a:accent6>
        <a:srgbClr val="FED100"/>
      </a:accent6>
      <a:hlink>
        <a:srgbClr val="0000FF"/>
      </a:hlink>
      <a:folHlink>
        <a:srgbClr val="800080"/>
      </a:folHlink>
    </a:clrScheme>
    <a:fontScheme name="Marks &amp; Cler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werPoint template 2019 (Magenta) - Marks &amp; Clerk LLP - Copy.potx" id="{FDB995F6-0882-4C91-808F-C9B924553810}" vid="{618D5BDF-CA3E-4F8A-ADF5-3D4D32D4FA0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 2019 (Magenta) - Marks &amp; Clerk LLP</Template>
  <TotalTime>1510</TotalTime>
  <Words>1894</Words>
  <Application>Microsoft Office PowerPoint</Application>
  <PresentationFormat>On-screen Show (4:3)</PresentationFormat>
  <Paragraphs>162</Paragraphs>
  <Slides>25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ＭＳ Ｐゴシック</vt:lpstr>
      <vt:lpstr>Arial</vt:lpstr>
      <vt:lpstr>Calibri</vt:lpstr>
      <vt:lpstr>Verdana</vt:lpstr>
      <vt:lpstr>Wingdings</vt:lpstr>
      <vt:lpstr>M&amp;C Magenta Template</vt:lpstr>
      <vt:lpstr>M&amp;C Grey-Blue Theme</vt:lpstr>
      <vt:lpstr>Patents: what they are, how to get them, and careers</vt:lpstr>
      <vt:lpstr>Who am I?</vt:lpstr>
      <vt:lpstr>Who do I work for?</vt:lpstr>
      <vt:lpstr>Why am I here?</vt:lpstr>
      <vt:lpstr>What are patents, and what are their benefits?</vt:lpstr>
      <vt:lpstr>What is a patent?</vt:lpstr>
      <vt:lpstr>What is an “invention”?</vt:lpstr>
      <vt:lpstr>How clever does your idea need to be?</vt:lpstr>
      <vt:lpstr>The rights conveyed by a patent</vt:lpstr>
      <vt:lpstr>Aside: other forms of IP</vt:lpstr>
      <vt:lpstr>How do you get a patent?</vt:lpstr>
      <vt:lpstr>Making a patent application</vt:lpstr>
      <vt:lpstr>What goes into a patent application?</vt:lpstr>
      <vt:lpstr>Patent jurisdictions</vt:lpstr>
      <vt:lpstr>Are there international patents?</vt:lpstr>
      <vt:lpstr>How are patents examined?</vt:lpstr>
      <vt:lpstr>The role of patent attorneys</vt:lpstr>
      <vt:lpstr>Should I become a patent attorney?</vt:lpstr>
      <vt:lpstr>What’s the job like?</vt:lpstr>
      <vt:lpstr>Typical daily tasks (as a trainee)</vt:lpstr>
      <vt:lpstr>Patent attorney backgrounds</vt:lpstr>
      <vt:lpstr>Why become a patent attorney?</vt:lpstr>
      <vt:lpstr>Reasons not to become a patent attorney</vt:lpstr>
      <vt:lpstr>Questions?</vt:lpstr>
      <vt:lpstr>PowerPoint Presentation</vt:lpstr>
    </vt:vector>
  </TitlesOfParts>
  <Company>Marks &amp; Clerk LLP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Ford, Esther</dc:creator>
  <cp:lastModifiedBy>Carter, Edward</cp:lastModifiedBy>
  <cp:revision>162</cp:revision>
  <cp:lastPrinted>2022-11-09T13:48:07Z</cp:lastPrinted>
  <dcterms:created xsi:type="dcterms:W3CDTF">2022-09-27T12:45:04Z</dcterms:created>
  <dcterms:modified xsi:type="dcterms:W3CDTF">2023-01-10T19:39:47Z</dcterms:modified>
</cp:coreProperties>
</file>