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322" r:id="rId3"/>
    <p:sldId id="316" r:id="rId4"/>
    <p:sldId id="317" r:id="rId5"/>
    <p:sldId id="257" r:id="rId6"/>
    <p:sldId id="313" r:id="rId7"/>
    <p:sldId id="270" r:id="rId8"/>
    <p:sldId id="271" r:id="rId9"/>
    <p:sldId id="278" r:id="rId10"/>
    <p:sldId id="320" r:id="rId11"/>
    <p:sldId id="319" r:id="rId12"/>
    <p:sldId id="327" r:id="rId13"/>
    <p:sldId id="328" r:id="rId14"/>
    <p:sldId id="323" r:id="rId15"/>
    <p:sldId id="314" r:id="rId16"/>
    <p:sldId id="321" r:id="rId17"/>
    <p:sldId id="315" r:id="rId18"/>
    <p:sldId id="324" r:id="rId19"/>
    <p:sldId id="325" r:id="rId20"/>
    <p:sldId id="326" r:id="rId21"/>
    <p:sldId id="307" r:id="rId22"/>
    <p:sldId id="318" r:id="rId23"/>
    <p:sldId id="306" r:id="rId24"/>
    <p:sldId id="296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792" y="-1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95911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98450" algn="l"/>
            <a:r>
              <a:rPr lang="en-US" dirty="0" smtClean="0"/>
              <a:t>Relative</a:t>
            </a:r>
            <a:r>
              <a:rPr lang="en-US" baseline="0" dirty="0" smtClean="0"/>
              <a:t> yield to absolute on next page, and ER to NR. Means (top) AND widths (bottom) on this page.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084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b3e76e7ba7_6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b3e76e7ba7_6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aaa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3e0efb583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b3e0efb583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b3e0efb583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b3e0efb583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from basic yields to data-like sims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b3e76e7ba7_6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2b3e76e7ba7_6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Bump or hump energy</a:t>
            </a:r>
            <a:r>
              <a:rPr lang="en-US" baseline="0" dirty="0" smtClean="0"/>
              <a:t> resolution, on different scales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ER band width driven</a:t>
            </a:r>
            <a:r>
              <a:rPr lang="en-US" baseline="0" dirty="0" smtClean="0"/>
              <a:t> by these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68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Signal background discrimination driven by ER width (and NR versus ER separation,</a:t>
            </a:r>
            <a:r>
              <a:rPr lang="en-US" baseline="0" dirty="0" smtClean="0"/>
              <a:t> of course). Extrapolate this to higher S1 and leakage goes to ~Zero!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12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NR band</a:t>
            </a:r>
            <a:r>
              <a:rPr lang="en-US" baseline="0" dirty="0" smtClean="0"/>
              <a:t> median or centroid also part of the discrimination equation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88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b4052d1549_4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b4052d1549_4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the discrimination is a function</a:t>
            </a:r>
            <a:r>
              <a:rPr lang="en-US" baseline="0" dirty="0" smtClean="0"/>
              <a:t> </a:t>
            </a:r>
            <a:r>
              <a:rPr lang="en-US" dirty="0" smtClean="0"/>
              <a:t>of field not just energy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b4052d1549_4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b4052d1549_4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Exponent</a:t>
            </a:r>
            <a:r>
              <a:rPr lang="en-US" baseline="0" dirty="0" smtClean="0"/>
              <a:t> </a:t>
            </a:r>
            <a:r>
              <a:rPr lang="en-US" dirty="0" smtClean="0"/>
              <a:t>of 1.0: Lindhard k-factor</a:t>
            </a:r>
            <a:r>
              <a:rPr lang="en-US" baseline="0" dirty="0" smtClean="0"/>
              <a:t> also recovered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939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b4052d1549_4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b4052d1549_4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b4052d1549_4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2b4052d1549_4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66e94ad18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266e94ad18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dg.lbl.gov/2023/reviews/rpp2022-rev-particle-detectors-non-accel.pdf" TargetMode="Externa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11.10726.pdf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hyperlink" Target="https://arxiv.org/abs/2007.00528" TargetMode="External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hyperlink" Target="https://arxiv.org/pdf/2102.10209.pdf" TargetMode="External"/><Relationship Id="rId5" Type="http://schemas.openxmlformats.org/officeDocument/2006/relationships/image" Target="../media/image24.png"/><Relationship Id="rId6" Type="http://schemas.openxmlformats.org/officeDocument/2006/relationships/hyperlink" Target="https://arxiv.org/pdf/2307.15753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hyperlink" Target="https://arxiv.org/pdf/2004.06304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hyperlink" Target="https://scholarsarchive.library.albany.edu/cgi/viewcontent.cgi?article=4005&amp;context=legacy-etd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3518800" y="1024425"/>
            <a:ext cx="1531500" cy="12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University of Rochester physics colloquium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0" y="170942"/>
            <a:ext cx="9144000" cy="3789229"/>
          </a:xfrm>
        </p:spPr>
        <p:txBody>
          <a:bodyPr>
            <a:noAutofit/>
          </a:bodyPr>
          <a:lstStyle/>
          <a:p>
            <a:r>
              <a:rPr lang="en-US" sz="4000" dirty="0"/>
              <a:t>The </a:t>
            </a:r>
            <a:r>
              <a:rPr lang="en-US" sz="4000" i="1" dirty="0" smtClean="0"/>
              <a:t>Noble </a:t>
            </a:r>
            <a:r>
              <a:rPr lang="en-US" sz="4000" i="1" dirty="0"/>
              <a:t>Element Simulation Technique </a:t>
            </a:r>
            <a:r>
              <a:rPr lang="en-US" sz="4000" i="1" dirty="0" smtClean="0"/>
              <a:t>(</a:t>
            </a:r>
            <a:r>
              <a:rPr lang="en-US" sz="4000" b="1" i="1" dirty="0" smtClean="0"/>
              <a:t>NEST</a:t>
            </a:r>
            <a:r>
              <a:rPr lang="en-US" sz="4000" i="1" dirty="0" smtClean="0"/>
              <a:t>) </a:t>
            </a:r>
            <a:r>
              <a:rPr lang="en-US" sz="4000" dirty="0" smtClean="0"/>
              <a:t>at the</a:t>
            </a:r>
            <a:br>
              <a:rPr lang="en-US" sz="4000" dirty="0" smtClean="0"/>
            </a:br>
            <a:r>
              <a:rPr lang="en-US" sz="4000" dirty="0" smtClean="0"/>
              <a:t>University </a:t>
            </a:r>
            <a:r>
              <a:rPr lang="en-US" sz="4000" dirty="0"/>
              <a:t>at </a:t>
            </a:r>
            <a:r>
              <a:rPr lang="en-US" sz="4000" dirty="0" smtClean="0"/>
              <a:t>Albany</a:t>
            </a:r>
            <a:br>
              <a:rPr lang="en-US" sz="4000" dirty="0" smtClean="0"/>
            </a:br>
            <a:r>
              <a:rPr lang="en-US" sz="4000" dirty="0" smtClean="0"/>
              <a:t>SUNY</a:t>
            </a:r>
            <a:r>
              <a:rPr lang="en-US" sz="4000" dirty="0"/>
              <a:t> </a:t>
            </a:r>
            <a:r>
              <a:rPr lang="en-US" sz="4000" dirty="0" smtClean="0"/>
              <a:t>Department </a:t>
            </a:r>
            <a:r>
              <a:rPr lang="en-US" sz="4000" dirty="0"/>
              <a:t>of </a:t>
            </a:r>
            <a:r>
              <a:rPr lang="en-US" sz="4000" dirty="0" smtClean="0"/>
              <a:t>Physics</a:t>
            </a:r>
            <a:br>
              <a:rPr lang="en-US" sz="4000" dirty="0" smtClean="0"/>
            </a:br>
            <a:endParaRPr lang="en-US" sz="4000" i="1" u="sng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-1" y="4295620"/>
            <a:ext cx="9144001" cy="700180"/>
          </a:xfrm>
        </p:spPr>
        <p:txBody>
          <a:bodyPr/>
          <a:lstStyle/>
          <a:p>
            <a:r>
              <a:rPr lang="en-US" b="1" u="sng" dirty="0" smtClean="0"/>
              <a:t>Matthew Szydagis</a:t>
            </a:r>
            <a:r>
              <a:rPr lang="en-US" dirty="0" smtClean="0"/>
              <a:t> </a:t>
            </a:r>
            <a:r>
              <a:rPr lang="en-US" dirty="0" smtClean="0"/>
              <a:t>   </a:t>
            </a:r>
            <a:r>
              <a:rPr lang="en-US" i="1" dirty="0" smtClean="0"/>
              <a:t>Oct</a:t>
            </a:r>
            <a:r>
              <a:rPr lang="en-US" i="1" dirty="0" smtClean="0"/>
              <a:t>. 23, 2026 </a:t>
            </a:r>
            <a:r>
              <a:rPr lang="en-US" i="1" dirty="0" smtClean="0"/>
              <a:t> </a:t>
            </a:r>
            <a:r>
              <a:rPr lang="en-US" b="1" u="sng" dirty="0" smtClean="0"/>
              <a:t>CPAD in Seattle</a:t>
            </a:r>
            <a:endParaRPr lang="en-US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18838" y="2521273"/>
            <a:ext cx="1852991" cy="1852991"/>
          </a:xfrm>
          <a:prstGeom prst="rect">
            <a:avLst/>
          </a:prstGeom>
        </p:spPr>
      </p:pic>
      <p:pic>
        <p:nvPicPr>
          <p:cNvPr id="3" name="Picture 2" descr="UAlbany_DPHYS_Logos_A2_Purple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29"/>
          <a:stretch/>
        </p:blipFill>
        <p:spPr>
          <a:xfrm>
            <a:off x="5976601" y="3356938"/>
            <a:ext cx="3036115" cy="929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232" t="3087" r="11501" b="21187"/>
          <a:stretch/>
        </p:blipFill>
        <p:spPr>
          <a:xfrm rot="1027889">
            <a:off x="7881042" y="2759480"/>
            <a:ext cx="1128626" cy="1135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735" y="3272304"/>
            <a:ext cx="3370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(NOT covering the snowball chamber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smtClean="0"/>
              <a:t>it was co-invented w/ Prof. Cecilia Levy; it</a:t>
            </a:r>
            <a:r>
              <a:rPr lang="mr-IN" dirty="0" smtClean="0"/>
              <a:t>’</a:t>
            </a:r>
            <a:r>
              <a:rPr lang="en-US" dirty="0" smtClean="0"/>
              <a:t>s like the cloud &amp; bubble chambers)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" y="139700"/>
            <a:ext cx="8953500" cy="54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6599" y="371766"/>
            <a:ext cx="1935373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792" y="883854"/>
            <a:ext cx="8591106" cy="3865871"/>
          </a:xfrm>
        </p:spPr>
        <p:txBody>
          <a:bodyPr>
            <a:normAutofit/>
          </a:bodyPr>
          <a:lstStyle/>
          <a:p>
            <a:r>
              <a:rPr lang="en-US" dirty="0" smtClean="0"/>
              <a:t>I’m honored to receive this award. This recognition unexpected</a:t>
            </a:r>
          </a:p>
          <a:p>
            <a:pPr lvl="1"/>
            <a:r>
              <a:rPr lang="en-US" dirty="0" smtClean="0"/>
              <a:t>I could not have done it without the work of a GREAT MANY individuals (listed at the end here)</a:t>
            </a:r>
          </a:p>
          <a:p>
            <a:pPr lvl="1"/>
            <a:r>
              <a:rPr lang="en-US" dirty="0" smtClean="0"/>
              <a:t>My postdoc mentor Mani Tripathi of UCD (here this week) requires a specific shout-out</a:t>
            </a:r>
          </a:p>
          <a:p>
            <a:r>
              <a:rPr lang="en-US" dirty="0" smtClean="0"/>
              <a:t>I also thought I had too many gray hairs to be considered “early” career still</a:t>
            </a:r>
          </a:p>
          <a:p>
            <a:pPr marL="11430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(warning: I am a very non-linear presenter, but I think unrelated to age!)</a:t>
            </a:r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lvl="0"/>
            <a:r>
              <a:rPr lang="en-US" dirty="0" smtClean="0"/>
              <a:t>As the </a:t>
            </a:r>
            <a:r>
              <a:rPr lang="en-US" dirty="0"/>
              <a:t>founder/creator of the software, </a:t>
            </a:r>
            <a:r>
              <a:rPr lang="en-US" dirty="0" smtClean="0"/>
              <a:t>and leader</a:t>
            </a:r>
            <a:r>
              <a:rPr lang="en-US" dirty="0"/>
              <a:t>/spokesperson, of a real, separate collaboration </a:t>
            </a:r>
            <a:r>
              <a:rPr lang="en-US" dirty="0" smtClean="0"/>
              <a:t>(from LZ, LUX, etc.) like </a:t>
            </a:r>
            <a:r>
              <a:rPr lang="en-US" dirty="0"/>
              <a:t>the GEANT4 (software-only) </a:t>
            </a:r>
            <a:r>
              <a:rPr lang="en-US" dirty="0" smtClean="0"/>
              <a:t>collaboration, I acknowledge that nothing would have been possible without community support</a:t>
            </a:r>
          </a:p>
          <a:p>
            <a:pPr lvl="1"/>
            <a:r>
              <a:rPr lang="en-US" dirty="0" smtClean="0"/>
              <a:t>Especially in the face of severely limited funding, even for sims (~cheap!)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2</a:t>
            </a:fld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7035800" y="787400"/>
            <a:ext cx="201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(sorry I was not here all week! Travel for LZ...)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11592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98505"/>
            <a:ext cx="8530044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</a:t>
            </a:r>
            <a:r>
              <a:rPr lang="en-US" b="1" i="1" u="sng" dirty="0"/>
              <a:t>NEST</a:t>
            </a:r>
            <a:r>
              <a:rPr lang="en-US" dirty="0" smtClean="0"/>
              <a:t>?   Motivated by Discovery Science in </a:t>
            </a:r>
            <a:r>
              <a:rPr lang="en-US" dirty="0" smtClean="0">
                <a:solidFill>
                  <a:srgbClr val="FF0000"/>
                </a:solidFill>
              </a:rPr>
              <a:t>HENP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972" y="903548"/>
            <a:ext cx="8520600" cy="385838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Software: the </a:t>
            </a:r>
            <a:r>
              <a:rPr lang="en" dirty="0">
                <a:solidFill>
                  <a:schemeClr val="tx1"/>
                </a:solidFill>
              </a:rPr>
              <a:t>Noble Element Simulation </a:t>
            </a:r>
            <a:r>
              <a:rPr lang="en" dirty="0" smtClean="0">
                <a:solidFill>
                  <a:schemeClr val="tx1"/>
                </a:solidFill>
              </a:rPr>
              <a:t>Technique</a:t>
            </a:r>
            <a:r>
              <a:rPr lang="en-US" dirty="0" smtClean="0">
                <a:solidFill>
                  <a:schemeClr val="tx1"/>
                </a:solidFill>
              </a:rPr>
              <a:t>, created at UC Davis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Available on GitHub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u="sng" dirty="0">
                <a:solidFill>
                  <a:srgbClr val="0000FF"/>
                </a:solidFill>
              </a:rPr>
              <a:t>https://github.com/NESTCollaboration/</a:t>
            </a:r>
            <a:r>
              <a:rPr lang="en-US" u="sng" dirty="0" smtClean="0">
                <a:solidFill>
                  <a:srgbClr val="0000FF"/>
                </a:solidFill>
              </a:rPr>
              <a:t>nest</a:t>
            </a:r>
            <a:r>
              <a:rPr lang="en-US" dirty="0" smtClean="0">
                <a:solidFill>
                  <a:srgbClr val="0000FF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Don’t re-invent the wheel!</a:t>
            </a:r>
            <a:endParaRPr lang="en-US" u="sng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Monte </a:t>
            </a:r>
            <a:r>
              <a:rPr lang="en-US" dirty="0">
                <a:solidFill>
                  <a:schemeClr val="tx1"/>
                </a:solidFill>
              </a:rPr>
              <a:t>Carlo simulation package for dark matter </a:t>
            </a:r>
            <a:r>
              <a:rPr lang="en-US" dirty="0" smtClean="0">
                <a:solidFill>
                  <a:schemeClr val="tx1"/>
                </a:solidFill>
              </a:rPr>
              <a:t>(direct WIMP detection) as well as neutrino </a:t>
            </a:r>
            <a:r>
              <a:rPr lang="en-US" dirty="0">
                <a:solidFill>
                  <a:schemeClr val="tx1"/>
                </a:solidFill>
              </a:rPr>
              <a:t>experiments (but not limited to </a:t>
            </a:r>
            <a:r>
              <a:rPr lang="en-US" dirty="0" smtClean="0">
                <a:solidFill>
                  <a:schemeClr val="tx1"/>
                </a:solidFill>
              </a:rPr>
              <a:t>them: PET too)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Xenon and Argon (some approximations for other elements in place too), liquid and gas (sometimes other phases too like solid and super-critical fluid!)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Single and dual-phase TPCs / non-TPC detectors: both non-zero and zero drift electric fields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Particle types: not just ER (electron recoil) and NR (nuclear recoil)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ER is split into beta and gamma as well as EC and DEC and other types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Alpha and ion yields, some hypothetical but others experimentally verified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Custom energy spectra possible, like uniform, exponential, and Gaussian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Light and charge yields as functions of field, energy, and interaction type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But also pulse shapes, for primary (S1) and secondary (S2) scintillation: </a:t>
            </a:r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ime profiles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3</a:t>
            </a:fld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6845300" y="673100"/>
            <a:ext cx="2362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(I pushed for </a:t>
            </a:r>
            <a:r>
              <a:rPr lang="en-US" dirty="0">
                <a:solidFill>
                  <a:srgbClr val="FF0000"/>
                </a:solidFill>
              </a:rPr>
              <a:t>@</a:t>
            </a:r>
            <a:r>
              <a:rPr lang="en-US" dirty="0" smtClean="0">
                <a:solidFill>
                  <a:srgbClr val="FF0000"/>
                </a:solidFill>
              </a:rPr>
              <a:t>Snowmass)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765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425" y="-31166"/>
            <a:ext cx="2277319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Factoids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16" y="317462"/>
            <a:ext cx="4438904" cy="4761934"/>
          </a:xfrm>
        </p:spPr>
        <p:txBody>
          <a:bodyPr>
            <a:normAutofit/>
          </a:bodyPr>
          <a:lstStyle/>
          <a:p>
            <a:r>
              <a:rPr lang="en-US" dirty="0" smtClean="0"/>
              <a:t>Not entirely empirical: it has made successful predictions</a:t>
            </a:r>
          </a:p>
          <a:p>
            <a:pPr lvl="1"/>
            <a:r>
              <a:rPr lang="en-US" dirty="0" smtClean="0"/>
              <a:t>Not just post-dictions or ad-hoc fits</a:t>
            </a:r>
          </a:p>
          <a:p>
            <a:pPr lvl="1"/>
            <a:r>
              <a:rPr lang="en-US" dirty="0" smtClean="0"/>
              <a:t>Not perfect, but treat as your first pass</a:t>
            </a:r>
          </a:p>
          <a:p>
            <a:r>
              <a:rPr lang="en-US" dirty="0" smtClean="0"/>
              <a:t>NEST helped lead to a breakaway from relative yields for ER and NR and empirical-only calibrations</a:t>
            </a:r>
          </a:p>
          <a:p>
            <a:r>
              <a:rPr lang="en-US" dirty="0" smtClean="0"/>
              <a:t>Not tied to only LZ / its predecessors: used by all, informed by all</a:t>
            </a:r>
          </a:p>
          <a:p>
            <a:r>
              <a:rPr lang="en-US" dirty="0" smtClean="0"/>
              <a:t>It doesn’t just do mean yields</a:t>
            </a:r>
          </a:p>
          <a:p>
            <a:pPr lvl="1"/>
            <a:r>
              <a:rPr lang="en-US" dirty="0" smtClean="0"/>
              <a:t>It does energy resolution</a:t>
            </a:r>
          </a:p>
          <a:p>
            <a:pPr lvl="1"/>
            <a:r>
              <a:rPr lang="en-US" dirty="0" smtClean="0"/>
              <a:t>Width models for both S1 and S2</a:t>
            </a:r>
          </a:p>
          <a:p>
            <a:r>
              <a:rPr lang="en-US" dirty="0" smtClean="0"/>
              <a:t>Mentioned in the PDG Review</a:t>
            </a:r>
          </a:p>
          <a:p>
            <a:pPr lvl="1"/>
            <a:r>
              <a:rPr lang="en-US" dirty="0" smtClean="0"/>
              <a:t>For instance: in 2022-23</a:t>
            </a:r>
          </a:p>
          <a:p>
            <a:pPr lvl="1"/>
            <a:r>
              <a:rPr lang="en-US" u="sng" dirty="0">
                <a:solidFill>
                  <a:schemeClr val="hlink"/>
                </a:solidFill>
                <a:hlinkClick r:id="rId3"/>
              </a:rPr>
              <a:t>https://pdg.lbl.gov/2023/reviews/rpp2022-rev-particle-detectors-non-accel.pdf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4</a:t>
            </a:fld>
            <a:endParaRPr lang="uk-UA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8176" y="97680"/>
            <a:ext cx="4486551" cy="306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51280" y="244203"/>
            <a:ext cx="1084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Aprile, Dark Attack 2012 and Melgarejo, IDM 2012</a:t>
            </a:r>
            <a:endParaRPr lang="en-US" sz="1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81468" y="1042645"/>
            <a:ext cx="196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XENON100: 530 V/cm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96025" y="2134961"/>
            <a:ext cx="3399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</a:t>
            </a:r>
            <a:r>
              <a:rPr lang="en-US" baseline="30000" dirty="0" smtClean="0"/>
              <a:t>57</a:t>
            </a:r>
            <a:r>
              <a:rPr lang="en-US" dirty="0" smtClean="0"/>
              <a:t>Co calibration, so MC was key part </a:t>
            </a:r>
            <a:r>
              <a:rPr lang="en-US" dirty="0" smtClean="0"/>
              <a:t>of </a:t>
            </a:r>
            <a:r>
              <a:rPr lang="en-US" dirty="0" smtClean="0"/>
              <a:t>final WIMP limit, as with PandaX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8241497" y="433458"/>
            <a:ext cx="10032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(Version 0.98)</a:t>
            </a:r>
            <a:endParaRPr lang="en-US" sz="1000" dirty="0"/>
          </a:p>
        </p:txBody>
      </p:sp>
      <p:sp>
        <p:nvSpPr>
          <p:cNvPr id="10" name="Right Arrow 9"/>
          <p:cNvSpPr/>
          <p:nvPr/>
        </p:nvSpPr>
        <p:spPr>
          <a:xfrm rot="16200000">
            <a:off x="6533788" y="1799436"/>
            <a:ext cx="334108" cy="3005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creen Shot 2026-10-22 at 1.27.3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02" y="3029740"/>
            <a:ext cx="3208796" cy="20649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931055" y="3590031"/>
            <a:ext cx="13014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u="sng" dirty="0">
                <a:solidFill>
                  <a:srgbClr val="0000FF"/>
                </a:solidFill>
              </a:rPr>
              <a:t>https://arxiv.org/pdf/</a:t>
            </a:r>
            <a:r>
              <a:rPr lang="de-DE" u="sng" dirty="0" smtClean="0">
                <a:solidFill>
                  <a:srgbClr val="0000FF"/>
                </a:solidFill>
              </a:rPr>
              <a:t>2007.00528 </a:t>
            </a:r>
            <a:endParaRPr lang="en-US" u="sng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27414" y="3772918"/>
            <a:ext cx="451856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400" dirty="0"/>
          </a:p>
        </p:txBody>
      </p:sp>
      <p:sp>
        <p:nvSpPr>
          <p:cNvPr id="14" name="Rectangle 13"/>
          <p:cNvSpPr/>
          <p:nvPr/>
        </p:nvSpPr>
        <p:spPr>
          <a:xfrm>
            <a:off x="228015" y="-11945"/>
            <a:ext cx="2507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https://zenodo.org/records/</a:t>
            </a:r>
            <a:r>
              <a:rPr lang="en-US" u="sng" dirty="0" smtClean="0">
                <a:solidFill>
                  <a:srgbClr val="0000FF"/>
                </a:solidFill>
              </a:rPr>
              <a:t>17851406 </a:t>
            </a:r>
            <a:endParaRPr lang="en-US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84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zydagisNESTCoimbraWorksho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24" y="0"/>
            <a:ext cx="6858000" cy="5143500"/>
          </a:xfrm>
          <a:prstGeom prst="rect">
            <a:avLst/>
          </a:prstGeom>
        </p:spPr>
      </p:pic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297337" y="555369"/>
            <a:ext cx="5397859" cy="5069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Stability Over Time &gt;&gt; Ambulance Chasing</a:t>
            </a:r>
            <a:endParaRPr sz="2000"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21241" y="2429807"/>
            <a:ext cx="18562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To be conservative on low-mass WIMPs: 2013, 2015</a:t>
            </a:r>
            <a:endParaRPr lang="en-US" sz="1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3892" y="2674009"/>
            <a:ext cx="561768" cy="134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9989" y="3943858"/>
            <a:ext cx="7336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Sorensen</a:t>
            </a:r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2301774" y="3949738"/>
            <a:ext cx="4484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Dahl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871317" y="3308934"/>
            <a:ext cx="13677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Now, we have Boron-8 down here</a:t>
            </a:r>
          </a:p>
          <a:p>
            <a:r>
              <a:rPr lang="en-US" dirty="0" smtClean="0"/>
              <a:t> &lt;==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270790" y="4862669"/>
            <a:ext cx="561768" cy="134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6167240" y="2808321"/>
            <a:ext cx="476282" cy="58608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92373" y="2661800"/>
            <a:ext cx="1905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hese PRE-date the LUX DD (deuterium-deuterium) n generator analysis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27067" y="1611731"/>
            <a:ext cx="1002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(neutrons)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99980" y="1123327"/>
            <a:ext cx="20028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 traditional WIMP signal is exponential-like, so even for medium to high masses, the region below 10 keV is the MOST important to model for potential signal events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985463" y="3687446"/>
            <a:ext cx="186849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The charge yield is a similar great story except for the sub-keV regime: was pressured</a:t>
            </a:r>
            <a:endParaRPr lang="en-US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5605474" y="256412"/>
            <a:ext cx="3327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SEMI-empirical. Emphasis on the SEMI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" grpId="0" animBg="1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8853" y="101021"/>
            <a:ext cx="4576959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NEST’s Very Precise Modeling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6</a:t>
            </a:fld>
            <a:endParaRPr lang="uk-UA"/>
          </a:p>
        </p:txBody>
      </p:sp>
      <p:pic>
        <p:nvPicPr>
          <p:cNvPr id="5" name="Google Shape;216;p27"/>
          <p:cNvPicPr preferRelativeResize="0"/>
          <p:nvPr/>
        </p:nvPicPr>
        <p:blipFill rotWithShape="1">
          <a:blip r:embed="rId2">
            <a:alphaModFix/>
          </a:blip>
          <a:srcRect t="1574"/>
          <a:stretch/>
        </p:blipFill>
        <p:spPr>
          <a:xfrm>
            <a:off x="105824" y="410154"/>
            <a:ext cx="3902323" cy="44422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1;p27"/>
          <p:cNvSpPr txBox="1"/>
          <p:nvPr/>
        </p:nvSpPr>
        <p:spPr>
          <a:xfrm>
            <a:off x="5992378" y="576125"/>
            <a:ext cx="300280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https://arxiv.org/pdf/2211.10726.pdf</a:t>
            </a:r>
            <a:endParaRPr dirty="0"/>
          </a:p>
        </p:txBody>
      </p:sp>
      <p:pic>
        <p:nvPicPr>
          <p:cNvPr id="7" name="Google Shape;223;p27"/>
          <p:cNvPicPr preferRelativeResize="0"/>
          <p:nvPr/>
        </p:nvPicPr>
        <p:blipFill rotWithShape="1">
          <a:blip r:embed="rId4">
            <a:alphaModFix/>
          </a:blip>
          <a:srcRect t="21399" b="22004"/>
          <a:stretch/>
        </p:blipFill>
        <p:spPr>
          <a:xfrm>
            <a:off x="330704" y="105847"/>
            <a:ext cx="1269909" cy="952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Screen Shot 2026-01-14 at 3.32.12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2" r="43189" b="12495"/>
          <a:stretch/>
        </p:blipFill>
        <p:spPr>
          <a:xfrm>
            <a:off x="4696221" y="952621"/>
            <a:ext cx="3571410" cy="529236"/>
          </a:xfrm>
          <a:prstGeom prst="rect">
            <a:avLst/>
          </a:prstGeom>
        </p:spPr>
      </p:pic>
      <p:pic>
        <p:nvPicPr>
          <p:cNvPr id="9" name="Picture 8" descr="Screen Shot 2026-01-14 at 3.33.08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03" y="1471829"/>
            <a:ext cx="3759200" cy="469900"/>
          </a:xfrm>
          <a:prstGeom prst="rect">
            <a:avLst/>
          </a:prstGeom>
        </p:spPr>
      </p:pic>
      <p:pic>
        <p:nvPicPr>
          <p:cNvPr id="10" name="Picture 9" descr="Screen Shot 2026-01-14 at 3.33.33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290" y="1971885"/>
            <a:ext cx="4977114" cy="366240"/>
          </a:xfrm>
          <a:prstGeom prst="rect">
            <a:avLst/>
          </a:prstGeom>
        </p:spPr>
      </p:pic>
      <p:pic>
        <p:nvPicPr>
          <p:cNvPr id="11" name="Picture 10" descr="Screen Shot 2026-01-14 at 3.34.35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288" y="2315401"/>
            <a:ext cx="5043255" cy="389942"/>
          </a:xfrm>
          <a:prstGeom prst="rect">
            <a:avLst/>
          </a:prstGeom>
        </p:spPr>
      </p:pic>
      <p:pic>
        <p:nvPicPr>
          <p:cNvPr id="12" name="Picture 11" descr="Screen Shot 2026-01-14 at 3.35.23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86" y="2712327"/>
            <a:ext cx="4934592" cy="4763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55236" y="3016636"/>
            <a:ext cx="1749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(Electron Recoils, ER)</a:t>
            </a:r>
            <a:endParaRPr lang="en-US" sz="12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4166886" y="3453258"/>
            <a:ext cx="4867981" cy="132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Screen Shot 2026-01-14 at 3.36.43 A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60" y="3537442"/>
            <a:ext cx="4191000" cy="546100"/>
          </a:xfrm>
          <a:prstGeom prst="rect">
            <a:avLst/>
          </a:prstGeom>
        </p:spPr>
      </p:pic>
      <p:pic>
        <p:nvPicPr>
          <p:cNvPr id="17" name="Picture 16" descr="Screen Shot 2026-01-14 at 3.37.19 A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618" y="3995722"/>
            <a:ext cx="4639509" cy="787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34095" y="3936428"/>
            <a:ext cx="3237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(Nuclear Recoils, </a:t>
            </a:r>
            <a:r>
              <a:rPr lang="en-US" sz="1200" dirty="0" smtClean="0"/>
              <a:t>NR: primed variables here)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3693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19" name="Google Shape;219;p27"/>
          <p:cNvPicPr preferRelativeResize="0"/>
          <p:nvPr/>
        </p:nvPicPr>
        <p:blipFill rotWithShape="1">
          <a:blip r:embed="rId3">
            <a:alphaModFix/>
          </a:blip>
          <a:srcRect l="1130" r="1374"/>
          <a:stretch/>
        </p:blipFill>
        <p:spPr>
          <a:xfrm>
            <a:off x="366800" y="133665"/>
            <a:ext cx="5008023" cy="257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608" y="2682496"/>
            <a:ext cx="5138928" cy="24371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142969" y="754159"/>
            <a:ext cx="612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ER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805925" y="2891189"/>
            <a:ext cx="629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NR</a:t>
            </a:r>
            <a:endParaRPr lang="en-US" sz="2400" b="1" dirty="0"/>
          </a:p>
        </p:txBody>
      </p:sp>
      <p:sp>
        <p:nvSpPr>
          <p:cNvPr id="15" name="Google Shape;616;p65"/>
          <p:cNvSpPr txBox="1">
            <a:spLocks noGrp="1"/>
          </p:cNvSpPr>
          <p:nvPr>
            <p:ph type="body" idx="1"/>
          </p:nvPr>
        </p:nvSpPr>
        <p:spPr>
          <a:xfrm>
            <a:off x="5347290" y="42291"/>
            <a:ext cx="3664429" cy="50879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smtClean="0"/>
              <a:t>Betas and Compton scatters shown as examples for ERs</a:t>
            </a:r>
          </a:p>
          <a:p>
            <a:pPr lvl="1" indent="-342900">
              <a:buSzPts val="1800"/>
              <a:buChar char="●"/>
            </a:pPr>
            <a:r>
              <a:rPr lang="en-US" i="1" dirty="0"/>
              <a:t>Y</a:t>
            </a:r>
            <a:r>
              <a:rPr lang="en-US" i="1" dirty="0" smtClean="0"/>
              <a:t>ields for gamma or x ray photoabsorption a bit different</a:t>
            </a:r>
          </a:p>
          <a:p>
            <a:r>
              <a:rPr lang="en-US" dirty="0" smtClean="0"/>
              <a:t>The two sigmoids model two distinct regimes in energy</a:t>
            </a:r>
          </a:p>
          <a:p>
            <a:pPr lvl="1"/>
            <a:r>
              <a:rPr lang="en-US" dirty="0" smtClean="0"/>
              <a:t>The Thomas-Imel (low) and Doke/Birks (high-</a:t>
            </a:r>
            <a:r>
              <a:rPr lang="en-US" i="1" dirty="0" smtClean="0"/>
              <a:t>E</a:t>
            </a:r>
            <a:r>
              <a:rPr lang="en-US" dirty="0" smtClean="0"/>
              <a:t>) regions</a:t>
            </a:r>
          </a:p>
          <a:p>
            <a:r>
              <a:rPr lang="en-US" dirty="0" smtClean="0"/>
              <a:t>The field dependence is very obvious reading horizontally</a:t>
            </a:r>
          </a:p>
          <a:p>
            <a:pPr lvl="1"/>
            <a:r>
              <a:rPr lang="en-US" dirty="0" smtClean="0"/>
              <a:t>Anti-correlation exists in energy as well, when reading vertically</a:t>
            </a:r>
          </a:p>
          <a:p>
            <a:r>
              <a:rPr lang="en-US" dirty="0" smtClean="0"/>
              <a:t>Light yield for NRs roughly monotonic with increasing </a:t>
            </a:r>
            <a:r>
              <a:rPr lang="en-US" i="1" dirty="0" smtClean="0"/>
              <a:t>E</a:t>
            </a:r>
            <a:endParaRPr lang="en-US" dirty="0" smtClean="0"/>
          </a:p>
          <a:p>
            <a:r>
              <a:rPr lang="en-US" dirty="0" smtClean="0"/>
              <a:t>Charge yield has a maximum</a:t>
            </a:r>
            <a:endParaRPr lang="en-US" dirty="0"/>
          </a:p>
          <a:p>
            <a:pPr lvl="1"/>
            <a:r>
              <a:rPr lang="en-US" dirty="0" smtClean="0"/>
              <a:t>Competition between quenching factor and recombination prob.</a:t>
            </a:r>
          </a:p>
          <a:p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2034975" y="-48840"/>
            <a:ext cx="36085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https://doi.org/10.3389/fdest.2024.1480975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9468" y="4078170"/>
            <a:ext cx="2650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Lindhard applies to charge too!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 txBox="1">
            <a:spLocks noGrp="1"/>
          </p:cNvSpPr>
          <p:nvPr>
            <p:ph type="title"/>
          </p:nvPr>
        </p:nvSpPr>
        <p:spPr>
          <a:xfrm>
            <a:off x="79932" y="74070"/>
            <a:ext cx="492033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Mimicry of Real Data w/ NEST</a:t>
            </a:r>
            <a:endParaRPr dirty="0"/>
          </a:p>
        </p:txBody>
      </p:sp>
      <p:sp>
        <p:nvSpPr>
          <p:cNvPr id="231" name="Google Shape;231;p28"/>
          <p:cNvSpPr txBox="1">
            <a:spLocks noGrp="1"/>
          </p:cNvSpPr>
          <p:nvPr>
            <p:ph type="body" idx="1"/>
          </p:nvPr>
        </p:nvSpPr>
        <p:spPr>
          <a:xfrm>
            <a:off x="4354768" y="124389"/>
            <a:ext cx="4852062" cy="4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smtClean="0"/>
              <a:t>It </a:t>
            </a:r>
            <a:r>
              <a:rPr lang="en-US" dirty="0"/>
              <a:t>w</a:t>
            </a:r>
            <a:r>
              <a:rPr lang="en" dirty="0" smtClean="0"/>
              <a:t>as </a:t>
            </a:r>
            <a:r>
              <a:rPr lang="en" dirty="0"/>
              <a:t>useful for </a:t>
            </a:r>
            <a:r>
              <a:rPr lang="en-US" dirty="0" smtClean="0"/>
              <a:t>testing a potential signal!</a:t>
            </a:r>
            <a:endParaRPr dirty="0"/>
          </a:p>
        </p:txBody>
      </p:sp>
      <p:sp>
        <p:nvSpPr>
          <p:cNvPr id="232" name="Google Shape;232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33" name="Google Shape;23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200" y="690675"/>
            <a:ext cx="2621450" cy="428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450" y="712925"/>
            <a:ext cx="3507825" cy="2240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4209" y="3043100"/>
            <a:ext cx="3513036" cy="175076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8"/>
          <p:cNvSpPr txBox="1">
            <a:spLocks noGrp="1"/>
          </p:cNvSpPr>
          <p:nvPr>
            <p:ph type="body" idx="1"/>
          </p:nvPr>
        </p:nvSpPr>
        <p:spPr>
          <a:xfrm>
            <a:off x="5996479" y="508249"/>
            <a:ext cx="2932200" cy="21643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NEST matched 1T’s data </a:t>
            </a:r>
            <a:r>
              <a:rPr lang="en-US" dirty="0" smtClean="0"/>
              <a:t>very well even </a:t>
            </a:r>
            <a:r>
              <a:rPr lang="en-US" i="1" dirty="0" smtClean="0"/>
              <a:t>cf</a:t>
            </a:r>
            <a:r>
              <a:rPr lang="en-US" dirty="0" smtClean="0"/>
              <a:t>. to XENON1T sims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 smtClean="0"/>
              <a:t>It models non-LZ work quickly, down to energy resolution</a:t>
            </a:r>
            <a:endParaRPr dirty="0"/>
          </a:p>
        </p:txBody>
      </p:sp>
      <p:sp>
        <p:nvSpPr>
          <p:cNvPr id="238" name="Google Shape;238;p28"/>
          <p:cNvSpPr txBox="1"/>
          <p:nvPr/>
        </p:nvSpPr>
        <p:spPr>
          <a:xfrm>
            <a:off x="6241475" y="2556884"/>
            <a:ext cx="278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6"/>
              </a:rPr>
              <a:t>https://arxiv.org/abs/2007.00528</a:t>
            </a:r>
            <a:endParaRPr dirty="0"/>
          </a:p>
        </p:txBody>
      </p:sp>
      <p:sp>
        <p:nvSpPr>
          <p:cNvPr id="239" name="Google Shape;239;p28"/>
          <p:cNvSpPr txBox="1"/>
          <p:nvPr/>
        </p:nvSpPr>
        <p:spPr>
          <a:xfrm>
            <a:off x="7659132" y="2739772"/>
            <a:ext cx="1494283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 smtClean="0">
                <a:solidFill>
                  <a:schemeClr val="dk2"/>
                </a:solidFill>
              </a:rPr>
              <a:t>-&gt; Phys. Rev. D</a:t>
            </a:r>
            <a:endParaRPr sz="1300" dirty="0">
              <a:solidFill>
                <a:schemeClr val="dk2"/>
              </a:solidFill>
            </a:endParaRPr>
          </a:p>
        </p:txBody>
      </p:sp>
      <p:pic>
        <p:nvPicPr>
          <p:cNvPr id="3" name="Picture 2" descr="Screen Shot 2026-01-14 at 3.53.33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42" y="3122486"/>
            <a:ext cx="2624750" cy="163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65956" y="4101570"/>
            <a:ext cx="1521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(where the Argon-37 would be living in plot)</a:t>
            </a:r>
            <a:endParaRPr lang="en-US" sz="1000" dirty="0"/>
          </a:p>
        </p:txBody>
      </p:sp>
      <p:sp>
        <p:nvSpPr>
          <p:cNvPr id="5" name="Oval 4"/>
          <p:cNvSpPr/>
          <p:nvPr/>
        </p:nvSpPr>
        <p:spPr>
          <a:xfrm rot="1832071">
            <a:off x="3042488" y="3731105"/>
            <a:ext cx="912747" cy="30431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82175" y="2910789"/>
            <a:ext cx="1006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 “band”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27157" y="2970861"/>
            <a:ext cx="1591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smtClean="0"/>
              <a:t>XENON1T story)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484751" y="3260094"/>
            <a:ext cx="2332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Important</a:t>
            </a:r>
            <a:r>
              <a:rPr lang="en-US" sz="1200" dirty="0" smtClean="0">
                <a:solidFill>
                  <a:srgbClr val="FF0000"/>
                </a:solidFill>
              </a:rPr>
              <a:t>: XENON says this is impossible, they ruled out Ar-37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2995" y="4621292"/>
            <a:ext cx="2570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They said all along it was tritium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5031" y="1221009"/>
            <a:ext cx="683892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5"/>
          <p:cNvSpPr txBox="1">
            <a:spLocks noGrp="1"/>
          </p:cNvSpPr>
          <p:nvPr>
            <p:ph type="title"/>
          </p:nvPr>
        </p:nvSpPr>
        <p:spPr>
          <a:xfrm>
            <a:off x="4724596" y="22650"/>
            <a:ext cx="440617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A Newer</a:t>
            </a:r>
            <a:r>
              <a:rPr lang="en" dirty="0" smtClean="0"/>
              <a:t> </a:t>
            </a:r>
            <a:r>
              <a:rPr lang="en" i="1" dirty="0"/>
              <a:t>E</a:t>
            </a:r>
            <a:r>
              <a:rPr lang="en" dirty="0"/>
              <a:t> </a:t>
            </a:r>
            <a:r>
              <a:rPr lang="en" dirty="0" smtClean="0"/>
              <a:t>Recon</a:t>
            </a:r>
            <a:r>
              <a:rPr lang="en-US" dirty="0" smtClean="0"/>
              <a:t>.</a:t>
            </a:r>
            <a:r>
              <a:rPr lang="en" dirty="0" smtClean="0"/>
              <a:t> </a:t>
            </a:r>
            <a:r>
              <a:rPr lang="en" dirty="0"/>
              <a:t>Technique</a:t>
            </a:r>
            <a:endParaRPr dirty="0"/>
          </a:p>
        </p:txBody>
      </p:sp>
      <p:sp>
        <p:nvSpPr>
          <p:cNvPr id="317" name="Google Shape;31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318" name="Google Shape;3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6200"/>
            <a:ext cx="4509224" cy="4651741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 txBox="1"/>
          <p:nvPr/>
        </p:nvSpPr>
        <p:spPr>
          <a:xfrm>
            <a:off x="1056214" y="463256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4"/>
              </a:rPr>
              <a:t>https://arxiv.org/pdf/2102.10209.pdf</a:t>
            </a:r>
            <a:endParaRPr dirty="0"/>
          </a:p>
        </p:txBody>
      </p:sp>
      <p:sp>
        <p:nvSpPr>
          <p:cNvPr id="320" name="Google Shape;320;p35"/>
          <p:cNvSpPr txBox="1">
            <a:spLocks noGrp="1"/>
          </p:cNvSpPr>
          <p:nvPr>
            <p:ph type="body" idx="1"/>
          </p:nvPr>
        </p:nvSpPr>
        <p:spPr>
          <a:xfrm>
            <a:off x="4648200" y="496788"/>
            <a:ext cx="4377600" cy="23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dirty="0">
                <a:solidFill>
                  <a:schemeClr val="dk1"/>
                </a:solidFill>
              </a:rPr>
              <a:t>NEST Instruments paper (36 mos.)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dirty="0">
                <a:solidFill>
                  <a:schemeClr val="dk1"/>
                </a:solidFill>
              </a:rPr>
              <a:t>#4 most cited (from 314 papers, all fields)</a:t>
            </a:r>
            <a:endParaRPr dirty="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dirty="0">
                <a:solidFill>
                  <a:schemeClr val="dk1"/>
                </a:solidFill>
              </a:rPr>
              <a:t>#5 most viewed (4,817 views).</a:t>
            </a:r>
            <a:endParaRPr dirty="0">
              <a:solidFill>
                <a:schemeClr val="dk1"/>
              </a:solidFill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dirty="0">
                <a:solidFill>
                  <a:schemeClr val="dk1"/>
                </a:solidFill>
              </a:rPr>
              <a:t>#6 most downloaded (1,109 downloads, competing with DUNE's CDR!!!!!! 1,474)</a:t>
            </a:r>
            <a:endParaRPr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Char char="●"/>
            </a:pPr>
            <a:r>
              <a:rPr lang="en-US" sz="1600" dirty="0" smtClean="0">
                <a:solidFill>
                  <a:srgbClr val="222222"/>
                </a:solidFill>
              </a:rPr>
              <a:t>Part of </a:t>
            </a:r>
            <a:r>
              <a:rPr lang="en" sz="1600" dirty="0" smtClean="0">
                <a:solidFill>
                  <a:srgbClr val="222222"/>
                </a:solidFill>
              </a:rPr>
              <a:t>special collection</a:t>
            </a:r>
            <a:r>
              <a:rPr lang="en-US" sz="1600" dirty="0" smtClean="0">
                <a:solidFill>
                  <a:srgbClr val="222222"/>
                </a:solidFill>
              </a:rPr>
              <a:t>. NEST paper on </a:t>
            </a:r>
            <a:r>
              <a:rPr lang="en-US" sz="1600" i="1" dirty="0" smtClean="0">
                <a:solidFill>
                  <a:srgbClr val="222222"/>
                </a:solidFill>
              </a:rPr>
              <a:t>E</a:t>
            </a:r>
            <a:r>
              <a:rPr lang="en-US" sz="1600" dirty="0" smtClean="0">
                <a:solidFill>
                  <a:srgbClr val="222222"/>
                </a:solidFill>
              </a:rPr>
              <a:t> </a:t>
            </a:r>
            <a:r>
              <a:rPr lang="en-US" sz="1600" dirty="0" smtClean="0">
                <a:solidFill>
                  <a:srgbClr val="222222"/>
                </a:solidFill>
              </a:rPr>
              <a:t>resolution and reconstruction, in LAr too (including in DUNE) + for 0</a:t>
            </a:r>
            <a:r>
              <a:rPr lang="en-US" sz="1600" dirty="0" smtClean="0">
                <a:solidFill>
                  <a:srgbClr val="222222"/>
                </a:solidFill>
                <a:latin typeface="Symbol" charset="2"/>
                <a:cs typeface="Symbol" charset="2"/>
              </a:rPr>
              <a:t>nbb</a:t>
            </a:r>
            <a:r>
              <a:rPr lang="en-US" sz="1600" dirty="0" smtClean="0">
                <a:solidFill>
                  <a:srgbClr val="222222"/>
                </a:solidFill>
              </a:rPr>
              <a:t> decay</a:t>
            </a:r>
            <a:endParaRPr sz="1600" dirty="0">
              <a:solidFill>
                <a:srgbClr val="222222"/>
              </a:solidFill>
            </a:endParaRPr>
          </a:p>
        </p:txBody>
      </p:sp>
      <p:pic>
        <p:nvPicPr>
          <p:cNvPr id="321" name="Google Shape;32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8336" y="2745630"/>
            <a:ext cx="3201449" cy="230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5"/>
          <p:cNvSpPr txBox="1"/>
          <p:nvPr/>
        </p:nvSpPr>
        <p:spPr>
          <a:xfrm>
            <a:off x="4563190" y="2646325"/>
            <a:ext cx="1195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6"/>
              </a:rPr>
              <a:t>https://arxiv.org/pdf/2307.15753.pdf</a:t>
            </a:r>
            <a:endParaRPr dirty="0"/>
          </a:p>
        </p:txBody>
      </p:sp>
      <p:sp>
        <p:nvSpPr>
          <p:cNvPr id="323" name="Google Shape;323;p35"/>
          <p:cNvSpPr txBox="1"/>
          <p:nvPr/>
        </p:nvSpPr>
        <p:spPr>
          <a:xfrm>
            <a:off x="4790800" y="3688625"/>
            <a:ext cx="4379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324" name="Google Shape;324;p35"/>
          <p:cNvSpPr txBox="1"/>
          <p:nvPr/>
        </p:nvSpPr>
        <p:spPr>
          <a:xfrm>
            <a:off x="4587140" y="3720325"/>
            <a:ext cx="10860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 dirty="0">
                <a:solidFill>
                  <a:schemeClr val="dk2"/>
                </a:solidFill>
              </a:rPr>
              <a:t>First usage by a major </a:t>
            </a:r>
            <a:r>
              <a:rPr lang="en" i="1" dirty="0" smtClean="0">
                <a:solidFill>
                  <a:schemeClr val="dk2"/>
                </a:solidFill>
              </a:rPr>
              <a:t>experiment</a:t>
            </a:r>
            <a:endParaRPr lang="en-US" i="1" dirty="0" smtClean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 smtClean="0">
                <a:solidFill>
                  <a:schemeClr val="dk2"/>
                </a:solidFill>
              </a:rPr>
              <a:t>(LZ)</a:t>
            </a:r>
            <a:endParaRPr i="1" dirty="0">
              <a:solidFill>
                <a:schemeClr val="dk2"/>
              </a:solidFill>
            </a:endParaRPr>
          </a:p>
        </p:txBody>
      </p:sp>
      <p:sp>
        <p:nvSpPr>
          <p:cNvPr id="325" name="Google Shape;325;p35"/>
          <p:cNvSpPr txBox="1"/>
          <p:nvPr/>
        </p:nvSpPr>
        <p:spPr>
          <a:xfrm>
            <a:off x="5796650" y="443130"/>
            <a:ext cx="1019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(cite score 2.6)</a:t>
            </a:r>
            <a:endParaRPr sz="9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92" y="225245"/>
            <a:ext cx="9067388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Continuous Data: Beta Spectrum and Neutron Recoil ‘BANDS’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10</a:t>
            </a:fld>
            <a:endParaRPr lang="uk-UA"/>
          </a:p>
        </p:txBody>
      </p:sp>
      <p:pic>
        <p:nvPicPr>
          <p:cNvPr id="5" name="Picture 4" descr="Screen Shot 2026-10-23 at 8.31.06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"/>
          <a:stretch/>
        </p:blipFill>
        <p:spPr>
          <a:xfrm>
            <a:off x="73276" y="1482802"/>
            <a:ext cx="8997452" cy="2455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157" y="891338"/>
            <a:ext cx="875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S1 pulses come from the</a:t>
            </a:r>
            <a:r>
              <a:rPr lang="en-US" i="1" dirty="0" smtClean="0"/>
              <a:t> L</a:t>
            </a:r>
            <a:r>
              <a:rPr lang="en-US" i="1" baseline="-25000" dirty="0" smtClean="0"/>
              <a:t>y</a:t>
            </a:r>
            <a:r>
              <a:rPr lang="en-US" dirty="0" smtClean="0"/>
              <a:t>: namely, S1 = </a:t>
            </a:r>
            <a:r>
              <a:rPr lang="en-US" i="1" dirty="0" smtClean="0"/>
              <a:t>g</a:t>
            </a:r>
            <a:r>
              <a:rPr lang="en-US" i="1" baseline="-25000" dirty="0" smtClean="0"/>
              <a:t>1</a:t>
            </a:r>
            <a:r>
              <a:rPr lang="en-US" dirty="0" smtClean="0"/>
              <a:t>*</a:t>
            </a:r>
            <a:r>
              <a:rPr lang="en-US" i="1" dirty="0" smtClean="0"/>
              <a:t>N</a:t>
            </a:r>
            <a:r>
              <a:rPr lang="en-US" i="1" baseline="-25000" dirty="0" smtClean="0"/>
              <a:t>ph</a:t>
            </a:r>
            <a:r>
              <a:rPr lang="en-US" dirty="0" smtClean="0"/>
              <a:t>, where </a:t>
            </a:r>
            <a:r>
              <a:rPr lang="en-US" i="1" dirty="0" smtClean="0"/>
              <a:t>N</a:t>
            </a:r>
            <a:r>
              <a:rPr lang="en-US" i="1" baseline="-25000" dirty="0" smtClean="0"/>
              <a:t>ph</a:t>
            </a:r>
            <a:r>
              <a:rPr lang="en-US" dirty="0" smtClean="0"/>
              <a:t> = </a:t>
            </a:r>
            <a:r>
              <a:rPr lang="en-US" i="1" dirty="0" smtClean="0"/>
              <a:t>L</a:t>
            </a:r>
            <a:r>
              <a:rPr lang="en-US" i="1" baseline="-25000" dirty="0" smtClean="0"/>
              <a:t>y</a:t>
            </a:r>
            <a:r>
              <a:rPr lang="en-US" dirty="0" smtClean="0"/>
              <a:t> times energy, and </a:t>
            </a:r>
            <a:r>
              <a:rPr lang="en-US" i="1" dirty="0" smtClean="0"/>
              <a:t>g</a:t>
            </a:r>
            <a:r>
              <a:rPr lang="en-US" i="1" baseline="-25000" dirty="0" smtClean="0"/>
              <a:t>1</a:t>
            </a:r>
            <a:r>
              <a:rPr lang="en-US" dirty="0" smtClean="0"/>
              <a:t> is photon det. eff. </a:t>
            </a:r>
          </a:p>
          <a:p>
            <a:r>
              <a:rPr lang="en-US" dirty="0" smtClean="0"/>
              <a:t>* S2 pulses come from the </a:t>
            </a:r>
            <a:r>
              <a:rPr lang="en-US" i="1" dirty="0" smtClean="0"/>
              <a:t>Q</a:t>
            </a:r>
            <a:r>
              <a:rPr lang="en-US" i="1" baseline="-25000" dirty="0" smtClean="0"/>
              <a:t>y</a:t>
            </a:r>
            <a:r>
              <a:rPr lang="en-US" dirty="0"/>
              <a:t>: </a:t>
            </a:r>
            <a:r>
              <a:rPr lang="en-US" dirty="0" smtClean="0"/>
              <a:t>namely S2 = </a:t>
            </a:r>
            <a:r>
              <a:rPr lang="en-US" i="1" dirty="0" smtClean="0"/>
              <a:t>g</a:t>
            </a:r>
            <a:r>
              <a:rPr lang="en-US" i="1" baseline="-25000" dirty="0" smtClean="0"/>
              <a:t>2</a:t>
            </a:r>
            <a:r>
              <a:rPr lang="en-US" dirty="0" smtClean="0"/>
              <a:t>*</a:t>
            </a:r>
            <a:r>
              <a:rPr lang="en-US" i="1" dirty="0" smtClean="0"/>
              <a:t>N</a:t>
            </a:r>
            <a:r>
              <a:rPr lang="en-US" i="1" baseline="-25000" dirty="0" smtClean="0"/>
              <a:t>e-</a:t>
            </a:r>
            <a:r>
              <a:rPr lang="en-US" baseline="-25000" dirty="0" smtClean="0"/>
              <a:t>,</a:t>
            </a:r>
            <a:r>
              <a:rPr lang="en-US" dirty="0" smtClean="0"/>
              <a:t> where </a:t>
            </a:r>
            <a:r>
              <a:rPr lang="en-US" i="1" dirty="0" smtClean="0"/>
              <a:t>N</a:t>
            </a:r>
            <a:r>
              <a:rPr lang="en-US" i="1" baseline="-25000" dirty="0" smtClean="0"/>
              <a:t>e-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i="1" dirty="0" smtClean="0"/>
              <a:t>Q</a:t>
            </a:r>
            <a:r>
              <a:rPr lang="en-US" i="1" baseline="-25000" dirty="0" smtClean="0"/>
              <a:t>y</a:t>
            </a:r>
            <a:r>
              <a:rPr lang="en-US" dirty="0" smtClean="0"/>
              <a:t> </a:t>
            </a:r>
            <a:r>
              <a:rPr lang="en-US" dirty="0"/>
              <a:t>times </a:t>
            </a:r>
            <a:r>
              <a:rPr lang="en-US" dirty="0" smtClean="0"/>
              <a:t>energy, and </a:t>
            </a:r>
            <a:r>
              <a:rPr lang="en-US" i="1" dirty="0" smtClean="0"/>
              <a:t>g</a:t>
            </a:r>
            <a:r>
              <a:rPr lang="en-US" i="1" baseline="-25000" dirty="0" smtClean="0"/>
              <a:t>2 </a:t>
            </a:r>
            <a:r>
              <a:rPr lang="en-US" dirty="0" smtClean="0"/>
              <a:t> is a gain factor (&gt;1)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8674" y="3992700"/>
            <a:ext cx="856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NEST loads a fully customizable detector parameter file for your detector. A huge number of parameters, but most important are </a:t>
            </a:r>
            <a:r>
              <a:rPr lang="en-US" sz="1600" i="1" dirty="0" smtClean="0"/>
              <a:t>g</a:t>
            </a:r>
            <a:r>
              <a:rPr lang="en-US" sz="1600" i="1" baseline="-25000" dirty="0" smtClean="0"/>
              <a:t>1</a:t>
            </a:r>
            <a:r>
              <a:rPr lang="en-US" sz="1600" dirty="0" smtClean="0"/>
              <a:t>, </a:t>
            </a:r>
            <a:r>
              <a:rPr lang="en-US" sz="1600" i="1" dirty="0" smtClean="0"/>
              <a:t>g</a:t>
            </a:r>
            <a:r>
              <a:rPr lang="en-US" sz="1600" i="1" baseline="-25000" dirty="0" smtClean="0"/>
              <a:t>2</a:t>
            </a:r>
            <a:r>
              <a:rPr lang="en-US" sz="1600" dirty="0" smtClean="0"/>
              <a:t>, </a:t>
            </a:r>
            <a:r>
              <a:rPr lang="en-US" sz="1600" i="1" dirty="0" smtClean="0"/>
              <a:t>N</a:t>
            </a:r>
            <a:r>
              <a:rPr lang="en-US" sz="1600" dirty="0" smtClean="0"/>
              <a:t>-fold coincidence level (photo-sensors), and field</a:t>
            </a:r>
          </a:p>
          <a:p>
            <a:r>
              <a:rPr lang="en-US" sz="1600" dirty="0" smtClean="0"/>
              <a:t>         - </a:t>
            </a:r>
            <a:r>
              <a:rPr lang="en-US" sz="1200" i="1" dirty="0" smtClean="0"/>
              <a:t>g</a:t>
            </a:r>
            <a:r>
              <a:rPr lang="en-US" sz="1200" i="1" baseline="-25000" dirty="0" smtClean="0"/>
              <a:t>2</a:t>
            </a:r>
            <a:r>
              <a:rPr lang="en-US" sz="1200" dirty="0" smtClean="0"/>
              <a:t> must be broken down into its stages (</a:t>
            </a:r>
            <a:r>
              <a:rPr lang="mr-IN" sz="1200" u="sng" dirty="0">
                <a:solidFill>
                  <a:srgbClr val="0000FF"/>
                </a:solidFill>
              </a:rPr>
              <a:t>https://iopscience.iop.org/article/10.1088/1748-0221/15/02/T02007/</a:t>
            </a:r>
            <a:r>
              <a:rPr lang="mr-IN" sz="1200" u="sng" dirty="0" smtClean="0">
                <a:solidFill>
                  <a:srgbClr val="0000FF"/>
                </a:solidFill>
              </a:rPr>
              <a:t>pdf</a:t>
            </a:r>
            <a:r>
              <a:rPr lang="en-US" sz="1200" dirty="0"/>
              <a:t>)</a:t>
            </a:r>
            <a:endParaRPr lang="en-US" sz="1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055901" y="3223465"/>
            <a:ext cx="1086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</a:t>
            </a:r>
            <a:r>
              <a:rPr lang="en-US" sz="1000" dirty="0" smtClean="0"/>
              <a:t>igital “spike” counting (making a comeback)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2126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04" y="127565"/>
            <a:ext cx="8713227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Recent LZ Result: Big   </a:t>
            </a:r>
            <a:r>
              <a:rPr lang="mr-IN" u="sng" dirty="0">
                <a:solidFill>
                  <a:srgbClr val="0000FF"/>
                </a:solidFill>
              </a:rPr>
              <a:t>https://arxiv.org/pdf/2609.02823</a:t>
            </a:r>
            <a:endParaRPr lang="en-US" u="sng" dirty="0">
              <a:solidFill>
                <a:srgbClr val="0000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152360" y="578603"/>
            <a:ext cx="8896413" cy="581357"/>
          </a:xfrm>
        </p:spPr>
        <p:txBody>
          <a:bodyPr/>
          <a:lstStyle/>
          <a:p>
            <a:r>
              <a:rPr lang="en-US" dirty="0" smtClean="0"/>
              <a:t>NEST was critical in nailing the ER and NR band means and widths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11</a:t>
            </a:fld>
            <a:endParaRPr lang="uk-UA"/>
          </a:p>
        </p:txBody>
      </p:sp>
      <p:pic>
        <p:nvPicPr>
          <p:cNvPr id="5" name="Picture 4" descr="Screen Shot 2026-10-23 at 8.35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74" y="1037858"/>
            <a:ext cx="3971713" cy="3373035"/>
          </a:xfrm>
          <a:prstGeom prst="rect">
            <a:avLst/>
          </a:prstGeom>
        </p:spPr>
      </p:pic>
      <p:pic>
        <p:nvPicPr>
          <p:cNvPr id="6" name="Picture 5" descr="Screen Shot 2026-10-23 at 8.46.01 AM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/>
          <a:stretch/>
        </p:blipFill>
        <p:spPr>
          <a:xfrm>
            <a:off x="5422284" y="1037857"/>
            <a:ext cx="3721715" cy="3318309"/>
          </a:xfrm>
          <a:prstGeom prst="rect">
            <a:avLst/>
          </a:prstGeom>
        </p:spPr>
      </p:pic>
      <p:sp>
        <p:nvSpPr>
          <p:cNvPr id="7" name="Text Placeholder 2"/>
          <p:cNvSpPr txBox="1">
            <a:spLocks/>
          </p:cNvSpPr>
          <p:nvPr/>
        </p:nvSpPr>
        <p:spPr>
          <a:xfrm>
            <a:off x="-158756" y="1060675"/>
            <a:ext cx="1905128" cy="351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/>
              <a:t>MC sims &amp; calibration working together in a symbiotic relationship</a:t>
            </a:r>
          </a:p>
          <a:p>
            <a:r>
              <a:rPr lang="en-US" dirty="0" smtClean="0"/>
              <a:t>NEST did need tweaking for EC, DEC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70067" y="1697202"/>
            <a:ext cx="9739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What are these points below the beta band?</a:t>
            </a:r>
          </a:p>
          <a:p>
            <a:endParaRPr lang="en-US" sz="1000" dirty="0"/>
          </a:p>
          <a:p>
            <a:r>
              <a:rPr lang="en-US" sz="1000" dirty="0" smtClean="0"/>
              <a:t>NEST predicted long ago less </a:t>
            </a:r>
            <a:r>
              <a:rPr lang="en-US" sz="1000" i="1" dirty="0" smtClean="0"/>
              <a:t>Q</a:t>
            </a:r>
            <a:r>
              <a:rPr lang="en-US" sz="1000" i="1" baseline="-25000" dirty="0" smtClean="0"/>
              <a:t>y</a:t>
            </a:r>
            <a:r>
              <a:rPr lang="en-US" sz="1000" dirty="0" smtClean="0"/>
              <a:t> from gammas</a:t>
            </a:r>
            <a:endParaRPr 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2283713" y="2820531"/>
            <a:ext cx="992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D-D again</a:t>
            </a:r>
          </a:p>
          <a:p>
            <a:r>
              <a:rPr lang="en-US" dirty="0" smtClean="0"/>
              <a:t>(orange)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21203603">
            <a:off x="3010094" y="2521157"/>
            <a:ext cx="1342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AmBe (purple)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19765401">
            <a:off x="1905127" y="1391950"/>
            <a:ext cx="2030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Tritium and C-14 (blue)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20646481">
            <a:off x="4037551" y="1788551"/>
            <a:ext cx="1392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Pb-212 (green)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476787" y="1660572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9704" y="4310162"/>
            <a:ext cx="2649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Going back in time to</a:t>
            </a:r>
          </a:p>
          <a:p>
            <a:r>
              <a:rPr lang="en-US" u="sng" dirty="0" smtClean="0">
                <a:solidFill>
                  <a:srgbClr val="0000FF"/>
                </a:solidFill>
              </a:rPr>
              <a:t>https</a:t>
            </a:r>
            <a:r>
              <a:rPr lang="en-US" u="sng" dirty="0">
                <a:solidFill>
                  <a:srgbClr val="0000FF"/>
                </a:solidFill>
              </a:rPr>
              <a:t>://arxiv.org/abs/1307.6601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328825" y="3296724"/>
            <a:ext cx="0" cy="12332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73982" y="4432262"/>
            <a:ext cx="4376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u="sng" dirty="0">
                <a:solidFill>
                  <a:srgbClr val="0000FF"/>
                </a:solidFill>
              </a:rPr>
              <a:t>https://link.aps.org/doi/10.1103/447w-</a:t>
            </a:r>
            <a:r>
              <a:rPr lang="mr-IN" u="sng" dirty="0" smtClean="0">
                <a:solidFill>
                  <a:srgbClr val="0000FF"/>
                </a:solidFill>
              </a:rPr>
              <a:t>94h3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(LZ PRD)</a:t>
            </a:r>
            <a:endParaRPr lang="en-US" dirty="0"/>
          </a:p>
        </p:txBody>
      </p:sp>
      <p:pic>
        <p:nvPicPr>
          <p:cNvPr id="18" name="Picture 17" descr="Screen Shot 2026-10-23 at 11.45.1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67" y="952387"/>
            <a:ext cx="2720185" cy="198108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61930" y="989018"/>
            <a:ext cx="1641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Seattle Times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632724" y="1489632"/>
            <a:ext cx="5936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Also</a:t>
            </a:r>
          </a:p>
          <a:p>
            <a:r>
              <a:rPr lang="en-US" dirty="0"/>
              <a:t>i</a:t>
            </a:r>
            <a:r>
              <a:rPr lang="en-US" dirty="0" smtClean="0"/>
              <a:t>n</a:t>
            </a:r>
          </a:p>
          <a:p>
            <a:r>
              <a:rPr lang="en-US" dirty="0"/>
              <a:t>t</a:t>
            </a:r>
            <a:r>
              <a:rPr lang="en-US" dirty="0" smtClean="0"/>
              <a:t>he</a:t>
            </a:r>
          </a:p>
          <a:p>
            <a:r>
              <a:rPr lang="en-US" dirty="0" smtClean="0"/>
              <a:t>NYT!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46500" y="4660900"/>
            <a:ext cx="263193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 smtClean="0"/>
              <a:t>GdLS is CRITICAL to LZ!</a:t>
            </a:r>
            <a:endParaRPr lang="en-US" sz="17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/>
          <a:srcRect l="15217" r="16667"/>
          <a:stretch/>
        </p:blipFill>
        <p:spPr>
          <a:xfrm>
            <a:off x="8293100" y="165100"/>
            <a:ext cx="739637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8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53" y="616222"/>
            <a:ext cx="4622655" cy="44295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21519" y="2840829"/>
            <a:ext cx="157242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mpl = </a:t>
            </a:r>
            <a:r>
              <a:rPr lang="en-US" b="1" i="1" dirty="0" smtClean="0"/>
              <a:t>0.02-0.05</a:t>
            </a:r>
            <a:endParaRPr lang="en-US" b="1" i="1" dirty="0" smtClean="0"/>
          </a:p>
          <a:p>
            <a:r>
              <a:rPr lang="en-US" dirty="0" smtClean="0"/>
              <a:t>mean = </a:t>
            </a:r>
            <a:r>
              <a:rPr lang="en-US" dirty="0" smtClean="0"/>
              <a:t>1-3</a:t>
            </a: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idth = </a:t>
            </a:r>
            <a:r>
              <a:rPr lang="en-US" dirty="0" smtClean="0"/>
              <a:t>0.2-0.5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37483" y="855576"/>
            <a:ext cx="171932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mpl = </a:t>
            </a:r>
            <a:r>
              <a:rPr lang="en-US" dirty="0" smtClean="0"/>
              <a:t>0.05-0.10</a:t>
            </a:r>
            <a:endParaRPr lang="en-US" dirty="0" smtClean="0"/>
          </a:p>
          <a:p>
            <a:r>
              <a:rPr lang="en-US" dirty="0" smtClean="0"/>
              <a:t>mean = </a:t>
            </a:r>
            <a:r>
              <a:rPr lang="en-US" dirty="0" smtClean="0"/>
              <a:t>4</a:t>
            </a:r>
            <a:r>
              <a:rPr lang="en-US" dirty="0" smtClean="0"/>
              <a:t>-5</a:t>
            </a: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idth = </a:t>
            </a:r>
            <a:r>
              <a:rPr lang="en-US" dirty="0" smtClean="0"/>
              <a:t>0.5-1.0</a:t>
            </a:r>
            <a:endParaRPr lang="en-US" dirty="0" smtClean="0"/>
          </a:p>
          <a:p>
            <a:r>
              <a:rPr lang="en-US" sz="1000" dirty="0" smtClean="0"/>
              <a:t>(driven primarily by gamma calibration humps)</a:t>
            </a:r>
            <a:endParaRPr lang="en-US" sz="1000" dirty="0" smtClean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240646" y="1221881"/>
            <a:ext cx="447488" cy="235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5397" t="9843" r="24379" b="10225"/>
          <a:stretch/>
        </p:blipFill>
        <p:spPr>
          <a:xfrm>
            <a:off x="952771" y="1143543"/>
            <a:ext cx="1329894" cy="12202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54304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Dual Skew Gaussian for Recombination Fluctuations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6974" y="439563"/>
            <a:ext cx="3883529" cy="466730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width of the ER band for a dark-matter search region driven primarily by that first peak</a:t>
            </a:r>
          </a:p>
          <a:p>
            <a:pPr lvl="1"/>
            <a:r>
              <a:rPr lang="en-US" dirty="0" smtClean="0"/>
              <a:t>Famously non-binomial in LXe</a:t>
            </a:r>
          </a:p>
          <a:p>
            <a:r>
              <a:rPr lang="en-US" dirty="0" smtClean="0"/>
              <a:t>But.. we care about higher energies now! (EFT, HENR)</a:t>
            </a:r>
          </a:p>
          <a:p>
            <a:r>
              <a:rPr lang="en-US" dirty="0" smtClean="0"/>
              <a:t>NEST did ignore a known problem for years, on S1 and S2 resolutions</a:t>
            </a:r>
          </a:p>
          <a:p>
            <a:pPr lvl="1"/>
            <a:r>
              <a:rPr lang="en-US" dirty="0" smtClean="0"/>
              <a:t>Because, for mono-</a:t>
            </a:r>
            <a:r>
              <a:rPr lang="en-US" i="1" dirty="0" smtClean="0"/>
              <a:t>E</a:t>
            </a:r>
            <a:r>
              <a:rPr lang="en-US" dirty="0" smtClean="0"/>
              <a:t> bumps, the combined-</a:t>
            </a:r>
            <a:r>
              <a:rPr lang="en-US" i="1" dirty="0" smtClean="0"/>
              <a:t>E</a:t>
            </a:r>
            <a:r>
              <a:rPr lang="en-US" dirty="0" smtClean="0"/>
              <a:t> scale hides problem</a:t>
            </a:r>
          </a:p>
          <a:p>
            <a:r>
              <a:rPr lang="en-US" dirty="0" smtClean="0"/>
              <a:t>Empirical-only patch for now but we’ll circle back to first principles eventually</a:t>
            </a:r>
          </a:p>
          <a:p>
            <a:pPr lvl="1"/>
            <a:r>
              <a:rPr lang="en-US" dirty="0" smtClean="0"/>
              <a:t>Likely explanation: boxy and cylindrical tracks (T-I and Doke)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12</a:t>
            </a:fld>
            <a:endParaRPr lang="uk-UA"/>
          </a:p>
        </p:txBody>
      </p:sp>
      <p:pic>
        <p:nvPicPr>
          <p:cNvPr id="11" name="Picture 10" descr="270GeVMuonProfile.png"/>
          <p:cNvPicPr>
            <a:picLocks noChangeAspect="1"/>
          </p:cNvPicPr>
          <p:nvPr/>
        </p:nvPicPr>
        <p:blipFill>
          <a:blip r:embed="rId5" cstate="print"/>
          <a:srcRect r="50000"/>
          <a:stretch>
            <a:fillRect/>
          </a:stretch>
        </p:blipFill>
        <p:spPr>
          <a:xfrm>
            <a:off x="3271165" y="2472664"/>
            <a:ext cx="1971208" cy="19015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48492" y="2124555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100s of keV to MeV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118590" y="3766586"/>
            <a:ext cx="819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Sub-keV to</a:t>
            </a:r>
          </a:p>
          <a:p>
            <a:r>
              <a:rPr lang="en-US" sz="1000" dirty="0" smtClean="0"/>
              <a:t>10s of keV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 rot="17338694">
            <a:off x="-383723" y="2793435"/>
            <a:ext cx="15696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</a:t>
            </a:r>
            <a:r>
              <a:rPr lang="en-US" sz="800" dirty="0" smtClean="0"/>
              <a:t>ometimes called omega or Fr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13566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852" y="39618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Leakage Dependence at Low-Energy Pulses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993745"/>
            <a:ext cx="8520600" cy="1155232"/>
          </a:xfrm>
        </p:spPr>
        <p:txBody>
          <a:bodyPr/>
          <a:lstStyle/>
          <a:p>
            <a:r>
              <a:rPr lang="en-US" dirty="0" smtClean="0"/>
              <a:t>Based only on last model’s lower-energy peak. Signal (NR) vs. BG (ER)</a:t>
            </a:r>
          </a:p>
          <a:p>
            <a:r>
              <a:rPr lang="en-US" dirty="0" smtClean="0"/>
              <a:t>As a function of S1 or energy, the NR and ER bands start in a fuzzy overlap, then separate, then “kiss” at medium energies, and then separate hugely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13</a:t>
            </a:fld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6802285" y="512823"/>
            <a:ext cx="195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arXiv:2211.10726 (v3)</a:t>
            </a:r>
            <a:endParaRPr lang="en-US" dirty="0"/>
          </a:p>
        </p:txBody>
      </p:sp>
      <p:pic>
        <p:nvPicPr>
          <p:cNvPr id="6" name="Picture 5" descr="Screen Shot 2026-10-23 at 12.15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60" y="2304101"/>
            <a:ext cx="8719621" cy="24608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91845" y="2087927"/>
            <a:ext cx="4225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checkmark shape was a prediction (pre-LUX)</a:t>
            </a:r>
          </a:p>
          <a:p>
            <a:r>
              <a:rPr lang="en-US" dirty="0" smtClean="0"/>
              <a:t>Naïve extrapolation was wrong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275737" y="2503068"/>
            <a:ext cx="305309" cy="5494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542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008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Another Tweak: But an Old Paper NEST Based on Helped!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7688" y="871644"/>
            <a:ext cx="3285122" cy="38536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Forgotten plot at end of an important paper with much more significant plots, based on real data</a:t>
            </a:r>
          </a:p>
          <a:p>
            <a:r>
              <a:rPr lang="en-US" dirty="0" smtClean="0"/>
              <a:t>Until EFT operator-based searches, no one cared about </a:t>
            </a:r>
            <a:r>
              <a:rPr lang="en-US" i="1" dirty="0" smtClean="0"/>
              <a:t>O</a:t>
            </a:r>
            <a:r>
              <a:rPr lang="en-US" dirty="0" smtClean="0"/>
              <a:t>(100 keV</a:t>
            </a:r>
            <a:r>
              <a:rPr lang="en-US" baseline="-25000" dirty="0" smtClean="0"/>
              <a:t>nr</a:t>
            </a:r>
            <a:r>
              <a:rPr lang="en-US" dirty="0" smtClean="0"/>
              <a:t>) in Xe</a:t>
            </a:r>
          </a:p>
          <a:p>
            <a:pPr lvl="1"/>
            <a:r>
              <a:rPr lang="en-US" dirty="0" smtClean="0"/>
              <a:t>So, this was a low priority for NEST as well</a:t>
            </a:r>
          </a:p>
          <a:p>
            <a:r>
              <a:rPr lang="en-US" dirty="0" smtClean="0"/>
              <a:t>But, no need to add fudge factors or kludges: existing NEST functions and parameters workable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14</a:t>
            </a:fld>
            <a:endParaRPr lang="uk-UA"/>
          </a:p>
        </p:txBody>
      </p:sp>
      <p:pic>
        <p:nvPicPr>
          <p:cNvPr id="5" name="Picture 4" descr="Screen Shot 2026-10-23 at 9.10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20" y="1196586"/>
            <a:ext cx="5092229" cy="36411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0779074">
            <a:off x="3184958" y="2460263"/>
            <a:ext cx="22498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his kink here is critical to understanding the mean of the high-energy NR band from AmBe in LZ!</a:t>
            </a:r>
          </a:p>
          <a:p>
            <a:r>
              <a:rPr lang="en-US" dirty="0" smtClean="0"/>
              <a:t>In a ER BG-free regime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115565" y="2307707"/>
            <a:ext cx="97698" cy="2319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5309" y="708186"/>
            <a:ext cx="5019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https://inspirehep.net/literature/</a:t>
            </a:r>
            <a:r>
              <a:rPr lang="en-US" u="sng" dirty="0" smtClean="0">
                <a:solidFill>
                  <a:srgbClr val="0000FF"/>
                </a:solidFill>
              </a:rPr>
              <a:t>709143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i="1" dirty="0" smtClean="0"/>
              <a:t>Aprile et al</a:t>
            </a:r>
            <a:r>
              <a:rPr lang="en-US" dirty="0" smtClean="0"/>
              <a:t>. landmark study in PRL proving NRs observable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967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1"/>
          <p:cNvSpPr txBox="1">
            <a:spLocks noGrp="1"/>
          </p:cNvSpPr>
          <p:nvPr>
            <p:ph type="title"/>
          </p:nvPr>
        </p:nvSpPr>
        <p:spPr>
          <a:xfrm>
            <a:off x="437644" y="213239"/>
            <a:ext cx="856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Future of LXe: Key Plot From the Latest </a:t>
            </a:r>
            <a:r>
              <a:rPr lang="en" dirty="0" smtClean="0"/>
              <a:t>NEST </a:t>
            </a:r>
            <a:r>
              <a:rPr lang="en" dirty="0"/>
              <a:t>Paper</a:t>
            </a:r>
            <a:endParaRPr dirty="0"/>
          </a:p>
        </p:txBody>
      </p:sp>
      <p:sp>
        <p:nvSpPr>
          <p:cNvPr id="575" name="Google Shape;575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576" name="Google Shape;57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780" y="992936"/>
            <a:ext cx="8321778" cy="3493092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61"/>
          <p:cNvSpPr txBox="1"/>
          <p:nvPr/>
        </p:nvSpPr>
        <p:spPr>
          <a:xfrm>
            <a:off x="1077820" y="2345701"/>
            <a:ext cx="1706598" cy="1877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 dirty="0" smtClean="0">
                <a:solidFill>
                  <a:schemeClr val="dk2"/>
                </a:solidFill>
              </a:rPr>
              <a:t>UAlbany</a:t>
            </a:r>
            <a:r>
              <a:rPr lang="en" sz="1100" i="1" dirty="0" smtClean="0">
                <a:solidFill>
                  <a:schemeClr val="dk2"/>
                </a:solidFill>
              </a:rPr>
              <a:t> work</a:t>
            </a:r>
            <a:r>
              <a:rPr lang="en-US" sz="1100" i="1" dirty="0" smtClean="0">
                <a:solidFill>
                  <a:schemeClr val="dk2"/>
                </a:solidFill>
              </a:rPr>
              <a:t>ed</a:t>
            </a:r>
            <a:r>
              <a:rPr lang="en-US" sz="1100" i="1" dirty="0">
                <a:solidFill>
                  <a:schemeClr val="dk2"/>
                </a:solidFill>
              </a:rPr>
              <a:t> </a:t>
            </a:r>
            <a:r>
              <a:rPr lang="en-US" sz="1100" i="1" dirty="0" smtClean="0">
                <a:solidFill>
                  <a:schemeClr val="dk2"/>
                </a:solidFill>
              </a:rPr>
              <a:t>  </a:t>
            </a:r>
            <a:r>
              <a:rPr lang="en-US" sz="1100" i="1" dirty="0" smtClean="0">
                <a:solidFill>
                  <a:schemeClr val="dk2"/>
                </a:solidFill>
              </a:rPr>
              <a:t>closely w/ </a:t>
            </a:r>
            <a:r>
              <a:rPr lang="en" sz="1100" i="1" dirty="0" smtClean="0">
                <a:solidFill>
                  <a:schemeClr val="dk2"/>
                </a:solidFill>
              </a:rPr>
              <a:t>Rochester </a:t>
            </a:r>
            <a:r>
              <a:rPr lang="en-US" sz="1100" i="1" dirty="0" smtClean="0">
                <a:solidFill>
                  <a:schemeClr val="dk2"/>
                </a:solidFill>
              </a:rPr>
              <a:t>  on LZ </a:t>
            </a:r>
            <a:r>
              <a:rPr lang="en" sz="1100" i="1" dirty="0" smtClean="0">
                <a:solidFill>
                  <a:schemeClr val="dk2"/>
                </a:solidFill>
              </a:rPr>
              <a:t>to </a:t>
            </a:r>
            <a:r>
              <a:rPr lang="en" sz="1100" i="1" dirty="0">
                <a:solidFill>
                  <a:schemeClr val="dk2"/>
                </a:solidFill>
              </a:rPr>
              <a:t>add S1 PSD, </a:t>
            </a:r>
            <a:r>
              <a:rPr lang="en-US" sz="1100" i="1" dirty="0" smtClean="0">
                <a:solidFill>
                  <a:schemeClr val="dk2"/>
                </a:solidFill>
              </a:rPr>
              <a:t>as </a:t>
            </a:r>
            <a:r>
              <a:rPr lang="en" sz="1100" i="1" dirty="0" smtClean="0">
                <a:solidFill>
                  <a:schemeClr val="dk2"/>
                </a:solidFill>
              </a:rPr>
              <a:t>it </a:t>
            </a:r>
            <a:r>
              <a:rPr lang="en-US" sz="1100" i="1" dirty="0" smtClean="0">
                <a:solidFill>
                  <a:schemeClr val="dk2"/>
                </a:solidFill>
              </a:rPr>
              <a:t>enhances discrimination </a:t>
            </a:r>
            <a:r>
              <a:rPr lang="en" sz="1100" i="1" dirty="0" smtClean="0">
                <a:solidFill>
                  <a:schemeClr val="dk2"/>
                </a:solidFill>
              </a:rPr>
              <a:t>if </a:t>
            </a:r>
            <a:r>
              <a:rPr lang="en" sz="1100" i="1" dirty="0">
                <a:solidFill>
                  <a:schemeClr val="dk2"/>
                </a:solidFill>
              </a:rPr>
              <a:t>field is </a:t>
            </a:r>
            <a:r>
              <a:rPr lang="en" sz="1100" i="1" dirty="0" smtClean="0">
                <a:solidFill>
                  <a:schemeClr val="dk2"/>
                </a:solidFill>
              </a:rPr>
              <a:t>low</a:t>
            </a:r>
            <a:r>
              <a:rPr lang="en-US" sz="1100" i="1" dirty="0" smtClean="0">
                <a:solidFill>
                  <a:schemeClr val="dk2"/>
                </a:solidFill>
              </a:rPr>
              <a:t> </a:t>
            </a:r>
            <a:r>
              <a:rPr lang="en-US" sz="1100" i="1" dirty="0" smtClean="0">
                <a:solidFill>
                  <a:schemeClr val="dk2"/>
                </a:solidFill>
              </a:rPr>
              <a:t>(at right)</a:t>
            </a:r>
            <a:endParaRPr sz="1100" i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 dirty="0" smtClean="0">
                <a:solidFill>
                  <a:schemeClr val="dk2"/>
                </a:solidFill>
              </a:rPr>
              <a:t>These are not error bands but differences in other dimensions</a:t>
            </a:r>
            <a:endParaRPr sz="1100" i="1" dirty="0">
              <a:solidFill>
                <a:schemeClr val="dk2"/>
              </a:solidFill>
            </a:endParaRPr>
          </a:p>
        </p:txBody>
      </p:sp>
      <p:pic>
        <p:nvPicPr>
          <p:cNvPr id="579" name="Google Shape;579;p61"/>
          <p:cNvPicPr preferRelativeResize="0"/>
          <p:nvPr/>
        </p:nvPicPr>
        <p:blipFill rotWithShape="1">
          <a:blip r:embed="rId4">
            <a:alphaModFix/>
          </a:blip>
          <a:srcRect l="2013" r="1656" b="2276"/>
          <a:stretch/>
        </p:blipFill>
        <p:spPr>
          <a:xfrm>
            <a:off x="6093953" y="2630886"/>
            <a:ext cx="2804976" cy="1855149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61"/>
          <p:cNvSpPr txBox="1"/>
          <p:nvPr/>
        </p:nvSpPr>
        <p:spPr>
          <a:xfrm>
            <a:off x="7384195" y="2906142"/>
            <a:ext cx="1628523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 dirty="0">
                <a:solidFill>
                  <a:schemeClr val="hlink"/>
                </a:solidFill>
                <a:hlinkClick r:id="rId5"/>
              </a:rPr>
              <a:t>https://arxiv.org/pdf/2004.06304.pdf</a:t>
            </a:r>
            <a:r>
              <a:rPr lang="en" sz="1100" dirty="0"/>
              <a:t> </a:t>
            </a:r>
            <a:r>
              <a:rPr lang="en-US" sz="1100" dirty="0" smtClean="0"/>
              <a:t>(PRD)</a:t>
            </a:r>
            <a:endParaRPr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317479" y="4390646"/>
            <a:ext cx="3342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PSD = Pulse Shape Discrimination (S1)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460338" y="1978036"/>
            <a:ext cx="2821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elow work extended now in </a:t>
            </a:r>
            <a:r>
              <a:rPr lang="mr-IN" u="sng" dirty="0" smtClean="0">
                <a:solidFill>
                  <a:srgbClr val="0000FF"/>
                </a:solidFill>
              </a:rPr>
              <a:t>https</a:t>
            </a:r>
            <a:r>
              <a:rPr lang="mr-IN" u="sng" dirty="0">
                <a:solidFill>
                  <a:srgbClr val="0000FF"/>
                </a:solidFill>
              </a:rPr>
              <a:t>://arxiv.org/abs/</a:t>
            </a:r>
            <a:r>
              <a:rPr lang="mr-IN" u="sng" dirty="0" smtClean="0">
                <a:solidFill>
                  <a:srgbClr val="0000FF"/>
                </a:solidFill>
              </a:rPr>
              <a:t>2603.26877</a:t>
            </a:r>
            <a:r>
              <a:rPr lang="en-US" dirty="0" smtClean="0"/>
              <a:t>, which made cover of EJPC!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11274" y="4395632"/>
            <a:ext cx="31327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Work carried forward from LUX -&gt; LZ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89726" y="647136"/>
            <a:ext cx="50750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ach point in it is an average over an S1 range (see Slide 13)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507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8458" y="164195"/>
            <a:ext cx="4451118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Back to Monoenergetic Peaks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16</a:t>
            </a:fld>
            <a:endParaRPr lang="uk-UA"/>
          </a:p>
        </p:txBody>
      </p:sp>
      <p:pic>
        <p:nvPicPr>
          <p:cNvPr id="5" name="Picture 4" descr="Screen Shot 2026-03-11 at 9.57.32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3581" r="50319" b="3876"/>
          <a:stretch/>
        </p:blipFill>
        <p:spPr>
          <a:xfrm>
            <a:off x="4646646" y="1391351"/>
            <a:ext cx="4268375" cy="3277768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29742" y="122100"/>
            <a:ext cx="4164404" cy="492066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</a:t>
            </a:r>
            <a:r>
              <a:rPr lang="en-US" dirty="0" smtClean="0"/>
              <a:t>and widths for continuous spectra, mono-</a:t>
            </a:r>
            <a:r>
              <a:rPr lang="en-US" i="1" dirty="0" smtClean="0"/>
              <a:t>E</a:t>
            </a:r>
            <a:r>
              <a:rPr lang="en-US" dirty="0" smtClean="0"/>
              <a:t> peak resolutions from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photo-absorption contain the same contributions</a:t>
            </a:r>
          </a:p>
          <a:p>
            <a:pPr lvl="1"/>
            <a:r>
              <a:rPr lang="en-US" dirty="0" smtClean="0"/>
              <a:t>from the </a:t>
            </a:r>
            <a:r>
              <a:rPr lang="en-US" dirty="0"/>
              <a:t>L</a:t>
            </a:r>
            <a:r>
              <a:rPr lang="en-US" dirty="0" smtClean="0"/>
              <a:t>Xe “microphysical” details</a:t>
            </a:r>
          </a:p>
          <a:p>
            <a:r>
              <a:rPr lang="en-US" dirty="0" smtClean="0"/>
              <a:t>Correlated “noise”</a:t>
            </a:r>
          </a:p>
          <a:p>
            <a:pPr lvl="1"/>
            <a:r>
              <a:rPr lang="en-US" dirty="0" smtClean="0"/>
              <a:t>Energy and density-dependent Fano factor </a:t>
            </a:r>
            <a:r>
              <a:rPr lang="en-US" i="1" dirty="0" smtClean="0"/>
              <a:t>F</a:t>
            </a:r>
            <a:r>
              <a:rPr lang="en-US" i="1" baseline="-25000" dirty="0" smtClean="0"/>
              <a:t>q</a:t>
            </a:r>
            <a:r>
              <a:rPr lang="en-US" dirty="0" smtClean="0"/>
              <a:t> applied to the total quanta</a:t>
            </a:r>
          </a:p>
          <a:p>
            <a:r>
              <a:rPr lang="en-US" dirty="0" smtClean="0"/>
              <a:t>Anti-correlated fluctuations</a:t>
            </a:r>
          </a:p>
          <a:p>
            <a:pPr lvl="1"/>
            <a:r>
              <a:rPr lang="en-US" dirty="0" smtClean="0"/>
              <a:t>Excitations and recombination</a:t>
            </a:r>
          </a:p>
          <a:p>
            <a:r>
              <a:rPr lang="en-US" dirty="0" smtClean="0"/>
              <a:t>Uncorrelated noise</a:t>
            </a:r>
          </a:p>
          <a:p>
            <a:pPr lvl="1"/>
            <a:r>
              <a:rPr lang="en-US" dirty="0" smtClean="0"/>
              <a:t>Known: g1 and the g2 “family”</a:t>
            </a:r>
          </a:p>
          <a:p>
            <a:pPr lvl="1"/>
            <a:r>
              <a:rPr lang="en-US" dirty="0" smtClean="0"/>
              <a:t>Unknown: linear Gaussian terms</a:t>
            </a:r>
          </a:p>
          <a:p>
            <a:r>
              <a:rPr lang="en-US" dirty="0" smtClean="0"/>
              <a:t>Over-reliance on the unknown terms has been going down and down over the years to ~0%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i="1" dirty="0" smtClean="0"/>
              <a:t>E</a:t>
            </a:r>
            <a:r>
              <a:rPr lang="en-US" dirty="0" smtClean="0"/>
              <a:t>-dep. Fano still seems real and necessary to include</a:t>
            </a:r>
          </a:p>
          <a:p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458925" y="1709411"/>
            <a:ext cx="1731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Greg R. PhD thesis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236" y="710617"/>
            <a:ext cx="4122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https://scholarsarchive.library.albany.edu/cgi/viewcontent.cgi?article=4005&amp;context=legacy-etd</a:t>
            </a:r>
            <a:r>
              <a:rPr lang="en-US" dirty="0"/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44602" y="4615414"/>
            <a:ext cx="494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LZ seems to have hit the bottom: lowest energy res. at Q</a:t>
            </a:r>
            <a:r>
              <a:rPr lang="en-US" baseline="-25000" dirty="0" smtClean="0">
                <a:latin typeface="Symbol" charset="2"/>
                <a:cs typeface="Symbol" charset="2"/>
              </a:rPr>
              <a:t>bb</a:t>
            </a:r>
            <a:endParaRPr lang="en-US" baseline="-25000" dirty="0"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84300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586" name="Google Shape;58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0"/>
            <a:ext cx="6742436" cy="5056827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62"/>
          <p:cNvSpPr txBox="1"/>
          <p:nvPr/>
        </p:nvSpPr>
        <p:spPr>
          <a:xfrm>
            <a:off x="4219350" y="4709160"/>
            <a:ext cx="705300" cy="16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2"/>
              </a:solidFill>
            </a:endParaRPr>
          </a:p>
        </p:txBody>
      </p:sp>
      <p:sp>
        <p:nvSpPr>
          <p:cNvPr id="588" name="Google Shape;588;p62"/>
          <p:cNvSpPr txBox="1"/>
          <p:nvPr/>
        </p:nvSpPr>
        <p:spPr>
          <a:xfrm>
            <a:off x="2010600" y="303175"/>
            <a:ext cx="2013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The Future of </a:t>
            </a:r>
            <a:r>
              <a:rPr lang="en-US" sz="1800" dirty="0" smtClean="0">
                <a:solidFill>
                  <a:schemeClr val="dk2"/>
                </a:solidFill>
              </a:rPr>
              <a:t>t</a:t>
            </a:r>
            <a:r>
              <a:rPr lang="en" sz="1800" dirty="0" smtClean="0">
                <a:solidFill>
                  <a:schemeClr val="dk2"/>
                </a:solidFill>
              </a:rPr>
              <a:t>he </a:t>
            </a: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590" name="Google Shape;590;p62"/>
          <p:cNvSpPr txBox="1"/>
          <p:nvPr/>
        </p:nvSpPr>
        <p:spPr>
          <a:xfrm>
            <a:off x="8004676" y="2451475"/>
            <a:ext cx="847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2"/>
                </a:solidFill>
              </a:rPr>
              <a:t>DFT  = Density Functional Theory</a:t>
            </a:r>
            <a:endParaRPr sz="1100" dirty="0">
              <a:solidFill>
                <a:schemeClr val="dk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7953" y="4481103"/>
            <a:ext cx="371255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20168" y="4395632"/>
            <a:ext cx="3727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unfortunately never have time to get to this!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02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Pulse Shapes in the Here and Now: The Forgotten Feature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84" y="3992699"/>
            <a:ext cx="8829534" cy="844798"/>
          </a:xfrm>
        </p:spPr>
        <p:txBody>
          <a:bodyPr/>
          <a:lstStyle/>
          <a:p>
            <a:r>
              <a:rPr lang="en-US" dirty="0" smtClean="0"/>
              <a:t>This is built upon earlier work: </a:t>
            </a:r>
            <a:r>
              <a:rPr lang="mr-IN" u="sng" dirty="0">
                <a:solidFill>
                  <a:srgbClr val="0000FF"/>
                </a:solidFill>
              </a:rPr>
              <a:t>https://iopscience.iop.org/article/10.1088/1748-0221/9/04/</a:t>
            </a:r>
            <a:r>
              <a:rPr lang="mr-IN" u="sng" dirty="0" smtClean="0">
                <a:solidFill>
                  <a:srgbClr val="0000FF"/>
                </a:solidFill>
              </a:rPr>
              <a:t>T04002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(newer not published, like leakage plots. Why?)</a:t>
            </a:r>
            <a:endParaRPr lang="en-US" u="sng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18</a:t>
            </a:fld>
            <a:endParaRPr lang="uk-UA"/>
          </a:p>
        </p:txBody>
      </p:sp>
      <p:sp>
        <p:nvSpPr>
          <p:cNvPr id="5" name="Rectangle 4"/>
          <p:cNvSpPr/>
          <p:nvPr/>
        </p:nvSpPr>
        <p:spPr>
          <a:xfrm>
            <a:off x="4123687" y="207836"/>
            <a:ext cx="47453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mr-IN" u="sng" dirty="0">
                <a:solidFill>
                  <a:srgbClr val="0000FF"/>
                </a:solidFill>
              </a:rPr>
              <a:t>https://arxiv.org/pdf/</a:t>
            </a:r>
            <a:r>
              <a:rPr lang="mr-IN" u="sng" dirty="0" smtClean="0">
                <a:solidFill>
                  <a:srgbClr val="0000FF"/>
                </a:solidFill>
              </a:rPr>
              <a:t>2211.10726v3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(Version 3 specifically)</a:t>
            </a:r>
            <a:endParaRPr lang="en-US" u="sng" dirty="0">
              <a:solidFill>
                <a:schemeClr val="tx1"/>
              </a:solidFill>
            </a:endParaRPr>
          </a:p>
        </p:txBody>
      </p:sp>
      <p:pic>
        <p:nvPicPr>
          <p:cNvPr id="6" name="Picture 5" descr="Screen Shot 2026-10-23 at 9.59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09" y="1097679"/>
            <a:ext cx="8414312" cy="2810281"/>
          </a:xfrm>
          <a:prstGeom prst="rect">
            <a:avLst/>
          </a:prstGeom>
        </p:spPr>
      </p:pic>
      <p:pic>
        <p:nvPicPr>
          <p:cNvPr id="7" name="Google Shape;39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698" y="924051"/>
            <a:ext cx="2232124" cy="30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98;p42"/>
          <p:cNvSpPr txBox="1"/>
          <p:nvPr/>
        </p:nvSpPr>
        <p:spPr>
          <a:xfrm>
            <a:off x="6970954" y="3692660"/>
            <a:ext cx="2065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chemeClr val="dk2"/>
                </a:solidFill>
              </a:rPr>
              <a:t>Credit: Maria Elena Monzani, SLAC</a:t>
            </a:r>
            <a:endParaRPr sz="900" dirty="0">
              <a:solidFill>
                <a:schemeClr val="dk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1996" y="1584445"/>
            <a:ext cx="612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366FF"/>
                </a:solidFill>
              </a:rPr>
              <a:t>ER</a:t>
            </a:r>
            <a:endParaRPr lang="en-US" sz="2400" b="1" dirty="0">
              <a:solidFill>
                <a:srgbClr val="3366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7944" y="2646987"/>
            <a:ext cx="629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54846" y="1684993"/>
            <a:ext cx="732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  <a:r>
              <a:rPr lang="en-US" dirty="0" smtClean="0"/>
              <a:t>- trains!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36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6419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 Never Have The Time to Cover Liquid Argon (+GXe, etc.)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1492" y="712913"/>
            <a:ext cx="3822468" cy="392692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Choosing only these plots to show: Qy at low energies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Relevant to S2-only searches for low-mass WIMPs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Call to action: still waiting on DarkSide to try out NEST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 addition </a:t>
            </a:r>
            <a:r>
              <a:rPr lang="en-US" dirty="0">
                <a:solidFill>
                  <a:srgbClr val="000000"/>
                </a:solidFill>
              </a:rPr>
              <a:t>to </a:t>
            </a:r>
            <a:r>
              <a:rPr lang="en-US" dirty="0" smtClean="0">
                <a:solidFill>
                  <a:srgbClr val="000000"/>
                </a:solidFill>
              </a:rPr>
              <a:t>informal </a:t>
            </a:r>
            <a:r>
              <a:rPr lang="en-US" dirty="0">
                <a:solidFill>
                  <a:srgbClr val="000000"/>
                </a:solidFill>
              </a:rPr>
              <a:t>note on site </a:t>
            </a:r>
            <a:r>
              <a:rPr lang="en-US" u="sng" dirty="0">
                <a:solidFill>
                  <a:srgbClr val="0000FF"/>
                </a:solidFill>
              </a:rPr>
              <a:t>(https://docs.google.com/document/d/1vLg8vvY5bcdl4Ah4fzyE182DGWt0Wr7_FJ12_B10ujU/edit?tab=t.0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00"/>
                </a:solidFill>
              </a:rPr>
              <a:t>we have paper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19</a:t>
            </a:fld>
            <a:endParaRPr lang="uk-UA"/>
          </a:p>
        </p:txBody>
      </p:sp>
      <p:pic>
        <p:nvPicPr>
          <p:cNvPr id="6" name="Picture 5" descr="Screen Shot 2026-10-23 at 9.45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17" y="1245426"/>
            <a:ext cx="4848473" cy="35928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51310" y="4517733"/>
            <a:ext cx="3648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https://doi.org/10.3390/</a:t>
            </a:r>
            <a:r>
              <a:rPr lang="en-US" u="sng" dirty="0" smtClean="0">
                <a:solidFill>
                  <a:srgbClr val="0000FF"/>
                </a:solidFill>
              </a:rPr>
              <a:t>instruments5010013 </a:t>
            </a:r>
            <a:endParaRPr lang="en-US" u="sng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614" y="683766"/>
            <a:ext cx="5532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On the total opposite end of energy from this: we absolutely do have models useful for DUNE. Data from ICARUS reproduced in Instruments paper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899980" y="24420"/>
            <a:ext cx="1232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Dave Nygren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56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912" y="3229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Charge Yield Equations: Retroactively Justified / Validated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276" y="1005955"/>
            <a:ext cx="8701016" cy="923240"/>
          </a:xfrm>
        </p:spPr>
        <p:txBody>
          <a:bodyPr>
            <a:normAutofit/>
          </a:bodyPr>
          <a:lstStyle/>
          <a:p>
            <a:r>
              <a:rPr lang="en-US" dirty="0" smtClean="0"/>
              <a:t>Perfect example of cross-pollination: This came from grabbing ideas from LAr modeling for ER in DUNE, seriously! Being used for WIMP quest in LXe NRs!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20</a:t>
            </a:fld>
            <a:endParaRPr lang="uk-UA"/>
          </a:p>
        </p:txBody>
      </p:sp>
      <p:pic>
        <p:nvPicPr>
          <p:cNvPr id="5" name="Picture 4" descr="Screen Shot 2026-10-23 at 12.48.42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1"/>
          <a:stretch/>
        </p:blipFill>
        <p:spPr>
          <a:xfrm>
            <a:off x="293097" y="2069638"/>
            <a:ext cx="7046568" cy="660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3098" y="1904774"/>
            <a:ext cx="1481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(’ is NR, not ER)</a:t>
            </a:r>
            <a:endParaRPr lang="en-US" dirty="0"/>
          </a:p>
        </p:txBody>
      </p:sp>
      <p:pic>
        <p:nvPicPr>
          <p:cNvPr id="7" name="Picture 6" descr="Screen Shot 2026-10-23 at 12.51.3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2" y="2679875"/>
            <a:ext cx="5699818" cy="494250"/>
          </a:xfrm>
          <a:prstGeom prst="rect">
            <a:avLst/>
          </a:prstGeom>
        </p:spPr>
      </p:pic>
      <p:pic>
        <p:nvPicPr>
          <p:cNvPr id="9" name="Picture 8" descr="Screen Shot 2026-10-23 at 12.54.15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8"/>
          <a:stretch/>
        </p:blipFill>
        <p:spPr>
          <a:xfrm>
            <a:off x="256969" y="3195123"/>
            <a:ext cx="6626431" cy="73644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94400" y="3200400"/>
            <a:ext cx="1003300" cy="7366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87500" y="2171700"/>
            <a:ext cx="2273300" cy="558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260600" y="1866900"/>
            <a:ext cx="4512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</a:t>
            </a:r>
            <a:r>
              <a:rPr lang="en-US" sz="1200" dirty="0" smtClean="0"/>
              <a:t>odified Thomas-Imel box model of recombination from LArIAT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013200" y="3911600"/>
            <a:ext cx="49272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At the end: this is where NEST empirical charge model for NR started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969000" y="2819400"/>
            <a:ext cx="2665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see the 2005 dE/dx plot from earlier!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432300" y="749300"/>
            <a:ext cx="2121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NEST Frontiers paper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" y="4318000"/>
            <a:ext cx="9026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SHOWS THAT EVEN EQUATIONS ORIGINALLY CONSIDERED 100% EMPIRICAL WERE PHYSICAL</a:t>
            </a:r>
          </a:p>
          <a:p>
            <a:r>
              <a:rPr lang="en-US" dirty="0" smtClean="0"/>
              <a:t>This has happened many times (like power-law </a:t>
            </a:r>
            <a:r>
              <a:rPr lang="en-US" i="1" dirty="0" smtClean="0"/>
              <a:t>L</a:t>
            </a:r>
            <a:r>
              <a:rPr lang="en-US" dirty="0" smtClean="0"/>
              <a:t>-factor for total quanta in NR: consistent with a power of 1.0)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6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27563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Past and/or Present Contributors to NEST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-116696" y="639652"/>
            <a:ext cx="2643688" cy="4305433"/>
          </a:xfrm>
        </p:spPr>
        <p:txBody>
          <a:bodyPr/>
          <a:lstStyle/>
          <a:p>
            <a:r>
              <a:rPr lang="en-US" dirty="0" smtClean="0"/>
              <a:t>Jon Balajthy</a:t>
            </a:r>
          </a:p>
          <a:p>
            <a:r>
              <a:rPr lang="en-US" dirty="0" smtClean="0"/>
              <a:t>Grant Block</a:t>
            </a:r>
          </a:p>
          <a:p>
            <a:r>
              <a:rPr lang="en-US" dirty="0" smtClean="0"/>
              <a:t>Jason Brodsky</a:t>
            </a:r>
          </a:p>
          <a:p>
            <a:r>
              <a:rPr lang="en-US" dirty="0" smtClean="0"/>
              <a:t>Ethan Brown</a:t>
            </a:r>
          </a:p>
          <a:p>
            <a:r>
              <a:rPr lang="en-US" dirty="0" smtClean="0"/>
              <a:t>Jacob Cutter</a:t>
            </a:r>
          </a:p>
          <a:p>
            <a:r>
              <a:rPr lang="en-US" dirty="0" smtClean="0"/>
              <a:t>Sophia Farrell</a:t>
            </a:r>
          </a:p>
          <a:p>
            <a:r>
              <a:rPr lang="en-US" dirty="0" smtClean="0"/>
              <a:t>Junying Huang</a:t>
            </a:r>
          </a:p>
          <a:p>
            <a:r>
              <a:rPr lang="en-US" dirty="0" smtClean="0"/>
              <a:t>Alvine Kamaha</a:t>
            </a:r>
          </a:p>
          <a:p>
            <a:r>
              <a:rPr lang="en-US" dirty="0" smtClean="0"/>
              <a:t>Yung Nok Lau</a:t>
            </a:r>
          </a:p>
          <a:p>
            <a:r>
              <a:rPr lang="en-US" dirty="0" smtClean="0"/>
              <a:t>Ekaterina Kozlova</a:t>
            </a:r>
          </a:p>
          <a:p>
            <a:r>
              <a:rPr lang="en-US" dirty="0" smtClean="0"/>
              <a:t>Chloe Liebenthal</a:t>
            </a:r>
          </a:p>
          <a:p>
            <a:r>
              <a:rPr lang="en-US" dirty="0" smtClean="0"/>
              <a:t>Daniel McKinsey</a:t>
            </a:r>
          </a:p>
          <a:p>
            <a:r>
              <a:rPr lang="en-US" dirty="0" smtClean="0"/>
              <a:t>Kirsten McMichae</a:t>
            </a:r>
            <a:r>
              <a:rPr lang="en-US" dirty="0"/>
              <a:t>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123949" y="642706"/>
            <a:ext cx="2662330" cy="430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/>
              <a:t>Ryan McMonigle</a:t>
            </a:r>
          </a:p>
          <a:p>
            <a:r>
              <a:rPr lang="en-US" dirty="0" smtClean="0"/>
              <a:t>Michael Mooney</a:t>
            </a:r>
          </a:p>
          <a:p>
            <a:r>
              <a:rPr lang="en-US" dirty="0" smtClean="0"/>
              <a:t>Justin Mueller</a:t>
            </a:r>
          </a:p>
          <a:p>
            <a:r>
              <a:rPr lang="en-US" dirty="0" smtClean="0"/>
              <a:t>Kaixuan Ni</a:t>
            </a:r>
          </a:p>
          <a:p>
            <a:r>
              <a:rPr lang="en-US" dirty="0" smtClean="0"/>
              <a:t>Greg Rischbieter</a:t>
            </a:r>
          </a:p>
          <a:p>
            <a:r>
              <a:rPr lang="en-US" dirty="0" smtClean="0"/>
              <a:t>Kian Trengove</a:t>
            </a:r>
          </a:p>
          <a:p>
            <a:r>
              <a:rPr lang="en-US" dirty="0" smtClean="0"/>
              <a:t>Mani Tripathi</a:t>
            </a:r>
          </a:p>
          <a:p>
            <a:r>
              <a:rPr lang="en-US" dirty="0" smtClean="0"/>
              <a:t>Chris Tunnell</a:t>
            </a:r>
          </a:p>
          <a:p>
            <a:r>
              <a:rPr lang="en-US" dirty="0" smtClean="0"/>
              <a:t>Vetri Velan</a:t>
            </a:r>
          </a:p>
          <a:p>
            <a:r>
              <a:rPr lang="en-US" dirty="0" smtClean="0"/>
              <a:t>Shawn Westerdale</a:t>
            </a:r>
          </a:p>
          <a:p>
            <a:r>
              <a:rPr lang="en-US" dirty="0" smtClean="0"/>
              <a:t>Madison Wyman</a:t>
            </a:r>
          </a:p>
          <a:p>
            <a:r>
              <a:rPr lang="en-US" dirty="0"/>
              <a:t>Min </a:t>
            </a:r>
            <a:r>
              <a:rPr lang="en-US" dirty="0" smtClean="0"/>
              <a:t>Zhong</a:t>
            </a:r>
          </a:p>
          <a:p>
            <a:r>
              <a:rPr lang="en-US" dirty="0" smtClean="0"/>
              <a:t>Zehong Zhao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389025" y="636374"/>
            <a:ext cx="2662330" cy="430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/>
              <a:t>Cecilia Levy</a:t>
            </a:r>
          </a:p>
          <a:p>
            <a:r>
              <a:rPr lang="en-US" dirty="0" smtClean="0"/>
              <a:t>Greg Blockinger</a:t>
            </a:r>
          </a:p>
          <a:p>
            <a:r>
              <a:rPr lang="en-US" dirty="0" smtClean="0"/>
              <a:t>Nishat Parveen</a:t>
            </a:r>
          </a:p>
          <a:p>
            <a:r>
              <a:rPr lang="en-US" dirty="0" smtClean="0"/>
              <a:t>Collin Farquhar</a:t>
            </a:r>
          </a:p>
          <a:p>
            <a:r>
              <a:rPr lang="en-US" dirty="0" smtClean="0"/>
              <a:t>Alex Flesher</a:t>
            </a:r>
          </a:p>
          <a:p>
            <a:r>
              <a:rPr lang="en-US" dirty="0" smtClean="0"/>
              <a:t>Emily Mangus</a:t>
            </a:r>
          </a:p>
          <a:p>
            <a:r>
              <a:rPr lang="en-US" dirty="0" smtClean="0"/>
              <a:t>Andrew Schwartz</a:t>
            </a:r>
          </a:p>
          <a:p>
            <a:r>
              <a:rPr lang="en-US" dirty="0" smtClean="0"/>
              <a:t>Brian Lenardo</a:t>
            </a:r>
          </a:p>
          <a:p>
            <a:r>
              <a:rPr lang="en-US" dirty="0" smtClean="0"/>
              <a:t>Kareem Kazkaz</a:t>
            </a:r>
          </a:p>
          <a:p>
            <a:r>
              <a:rPr lang="en-US" dirty="0" smtClean="0"/>
              <a:t>Aaron Manalaysay</a:t>
            </a:r>
          </a:p>
          <a:p>
            <a:r>
              <a:rPr lang="en-US" dirty="0" smtClean="0"/>
              <a:t>Jeremy Mock</a:t>
            </a:r>
          </a:p>
          <a:p>
            <a:r>
              <a:rPr lang="en-US" dirty="0" smtClean="0"/>
              <a:t>Nichole Barry</a:t>
            </a:r>
          </a:p>
          <a:p>
            <a:r>
              <a:rPr lang="en-US" dirty="0" smtClean="0"/>
              <a:t>Sergey Uvarov</a:t>
            </a:r>
          </a:p>
          <a:p>
            <a:endParaRPr lang="en-US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6618121" y="642254"/>
            <a:ext cx="2637868" cy="430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/>
              <a:t>Michael Woods</a:t>
            </a:r>
          </a:p>
          <a:p>
            <a:r>
              <a:rPr lang="en-US" dirty="0" smtClean="0"/>
              <a:t>Nicholas Walsh</a:t>
            </a:r>
          </a:p>
          <a:p>
            <a:r>
              <a:rPr lang="en-US" dirty="0" smtClean="0"/>
              <a:t>Adalyn Fyhrie</a:t>
            </a:r>
          </a:p>
          <a:p>
            <a:r>
              <a:rPr lang="en-US" dirty="0" smtClean="0"/>
              <a:t>Daniel Thorngren</a:t>
            </a:r>
          </a:p>
          <a:p>
            <a:r>
              <a:rPr lang="en-US" dirty="0" smtClean="0"/>
              <a:t>Richard Ott</a:t>
            </a:r>
          </a:p>
          <a:p>
            <a:r>
              <a:rPr lang="en-US" dirty="0" smtClean="0"/>
              <a:t>James Morad</a:t>
            </a:r>
          </a:p>
          <a:p>
            <a:r>
              <a:rPr lang="en-US" dirty="0" smtClean="0"/>
              <a:t>Jamison Blanchard</a:t>
            </a:r>
          </a:p>
          <a:p>
            <a:r>
              <a:rPr lang="en-US" dirty="0" smtClean="0"/>
              <a:t>Augustine Zhao</a:t>
            </a:r>
          </a:p>
          <a:p>
            <a:r>
              <a:rPr lang="en-US" dirty="0" smtClean="0"/>
              <a:t>Robert Svoboda</a:t>
            </a:r>
          </a:p>
          <a:p>
            <a:r>
              <a:rPr lang="en-US" dirty="0" smtClean="0"/>
              <a:t>Melinda Sweany</a:t>
            </a:r>
          </a:p>
          <a:p>
            <a:r>
              <a:rPr lang="en-US" dirty="0" smtClean="0"/>
              <a:t>Evan Angelico</a:t>
            </a:r>
          </a:p>
          <a:p>
            <a:r>
              <a:rPr lang="en-US" dirty="0" smtClean="0"/>
              <a:t>Dustin Stolp</a:t>
            </a:r>
          </a:p>
          <a:p>
            <a:r>
              <a:rPr lang="en-US" dirty="0"/>
              <a:t>Jacob </a:t>
            </a:r>
            <a:r>
              <a:rPr lang="en-US" dirty="0" smtClean="0"/>
              <a:t>Pasner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716794" y="293042"/>
            <a:ext cx="1691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o particular order!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22</a:t>
            </a:fld>
            <a:endParaRPr lang="uk-U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11700" y="127563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Past and/or Present Contributors to NEST (Many on LZ!)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-91296" y="639652"/>
            <a:ext cx="2863500" cy="4305433"/>
          </a:xfrm>
        </p:spPr>
        <p:txBody>
          <a:bodyPr>
            <a:normAutofit/>
          </a:bodyPr>
          <a:lstStyle/>
          <a:p>
            <a:r>
              <a:rPr lang="en-US" dirty="0" smtClean="0"/>
              <a:t>Attila Dobi</a:t>
            </a:r>
          </a:p>
          <a:p>
            <a:r>
              <a:rPr lang="en-US" dirty="0" smtClean="0"/>
              <a:t>Maria Elena Monzani</a:t>
            </a:r>
          </a:p>
          <a:p>
            <a:r>
              <a:rPr lang="en-US" dirty="0" smtClean="0"/>
              <a:t>Quentin Riffard</a:t>
            </a:r>
          </a:p>
          <a:p>
            <a:r>
              <a:rPr lang="en-US" dirty="0" smtClean="0"/>
              <a:t>Luke Kreczko</a:t>
            </a:r>
          </a:p>
          <a:p>
            <a:r>
              <a:rPr lang="en-US" dirty="0" smtClean="0"/>
              <a:t>Paola Ferrario</a:t>
            </a:r>
          </a:p>
          <a:p>
            <a:r>
              <a:rPr lang="en-US" dirty="0" smtClean="0"/>
              <a:t>Albert Baker</a:t>
            </a:r>
          </a:p>
          <a:p>
            <a:r>
              <a:rPr lang="en-US" dirty="0" smtClean="0"/>
              <a:t>Sky Shi</a:t>
            </a:r>
          </a:p>
          <a:p>
            <a:r>
              <a:rPr lang="en-US" dirty="0" smtClean="0"/>
              <a:t>Scott Kravitz</a:t>
            </a:r>
          </a:p>
          <a:p>
            <a:r>
              <a:rPr lang="en-US" dirty="0" smtClean="0"/>
              <a:t>Ryan Linehan</a:t>
            </a:r>
          </a:p>
          <a:p>
            <a:r>
              <a:rPr lang="en-US" dirty="0" smtClean="0"/>
              <a:t>Vladislav Soshnikov</a:t>
            </a:r>
          </a:p>
          <a:p>
            <a:r>
              <a:rPr lang="en-US" dirty="0" smtClean="0"/>
              <a:t>Robert James</a:t>
            </a:r>
          </a:p>
          <a:p>
            <a:r>
              <a:rPr lang="en-US" dirty="0" smtClean="0"/>
              <a:t>Yanina Biondi</a:t>
            </a:r>
          </a:p>
          <a:p>
            <a:r>
              <a:rPr lang="en-US" dirty="0" smtClean="0"/>
              <a:t>Lukas Gerritzen</a:t>
            </a:r>
          </a:p>
          <a:p>
            <a:endParaRPr lang="en-US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454612" y="645531"/>
            <a:ext cx="2863500" cy="430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/>
              <a:t>Noah Everett</a:t>
            </a:r>
          </a:p>
          <a:p>
            <a:r>
              <a:rPr lang="en-US" dirty="0" smtClean="0"/>
              <a:t>Dacheng Xu</a:t>
            </a:r>
          </a:p>
          <a:p>
            <a:r>
              <a:rPr lang="en-US" dirty="0" smtClean="0"/>
              <a:t>Lanqing Yuan</a:t>
            </a:r>
          </a:p>
          <a:p>
            <a:r>
              <a:rPr lang="en-US" dirty="0" smtClean="0"/>
              <a:t>Pierce Comerford</a:t>
            </a:r>
          </a:p>
          <a:p>
            <a:r>
              <a:rPr lang="en-US" dirty="0" smtClean="0"/>
              <a:t>Chami Amarasinghe</a:t>
            </a:r>
          </a:p>
          <a:p>
            <a:r>
              <a:rPr lang="en-US" dirty="0" smtClean="0"/>
              <a:t>Alberto Uson</a:t>
            </a:r>
          </a:p>
          <a:p>
            <a:r>
              <a:rPr lang="en-US" dirty="0" smtClean="0"/>
              <a:t>Olga Razuvaev</a:t>
            </a:r>
          </a:p>
          <a:p>
            <a:r>
              <a:rPr lang="en-US" dirty="0" smtClean="0"/>
              <a:t>Sam Eriksen</a:t>
            </a:r>
          </a:p>
          <a:p>
            <a:r>
              <a:rPr lang="en-US" dirty="0" smtClean="0"/>
              <a:t>Nicholas Carrara</a:t>
            </a:r>
          </a:p>
          <a:p>
            <a:r>
              <a:rPr lang="en-US" dirty="0" smtClean="0"/>
              <a:t>Michael Mulhearn</a:t>
            </a:r>
          </a:p>
          <a:p>
            <a:r>
              <a:rPr lang="en-US" dirty="0" smtClean="0"/>
              <a:t>Sebastian Vetter</a:t>
            </a:r>
          </a:p>
          <a:p>
            <a:r>
              <a:rPr lang="en-US" dirty="0"/>
              <a:t>Joran </a:t>
            </a:r>
            <a:r>
              <a:rPr lang="en-US" dirty="0" smtClean="0"/>
              <a:t>Angevaare</a:t>
            </a:r>
          </a:p>
          <a:p>
            <a:r>
              <a:rPr lang="en-US" dirty="0" smtClean="0"/>
              <a:t>...people I missed!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1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63"/>
          <p:cNvSpPr txBox="1">
            <a:spLocks noGrp="1"/>
          </p:cNvSpPr>
          <p:nvPr>
            <p:ph type="title"/>
          </p:nvPr>
        </p:nvSpPr>
        <p:spPr>
          <a:xfrm>
            <a:off x="467268" y="17673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Publications</a:t>
            </a:r>
            <a:endParaRPr dirty="0"/>
          </a:p>
        </p:txBody>
      </p:sp>
      <p:sp>
        <p:nvSpPr>
          <p:cNvPr id="597" name="Google Shape;597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7" name="Google Shape;616;p65"/>
          <p:cNvSpPr txBox="1">
            <a:spLocks noGrp="1"/>
          </p:cNvSpPr>
          <p:nvPr>
            <p:ph type="body" idx="1"/>
          </p:nvPr>
        </p:nvSpPr>
        <p:spPr>
          <a:xfrm>
            <a:off x="216245" y="693863"/>
            <a:ext cx="8430102" cy="4153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" u="sng" dirty="0">
                <a:solidFill>
                  <a:srgbClr val="0000FF"/>
                </a:solidFill>
              </a:rPr>
              <a:t>https://arxiv.org/abs/</a:t>
            </a:r>
            <a:r>
              <a:rPr lang="en" u="sng" dirty="0" smtClean="0">
                <a:solidFill>
                  <a:srgbClr val="0000FF"/>
                </a:solidFill>
              </a:rPr>
              <a:t>1106.1613</a:t>
            </a:r>
          </a:p>
          <a:p>
            <a:pPr lvl="1"/>
            <a:r>
              <a:rPr lang="mr-IN" u="sng" dirty="0">
                <a:solidFill>
                  <a:srgbClr val="0000FF"/>
                </a:solidFill>
              </a:rPr>
              <a:t>https://doi.org/10.1088/1748-0221/6/10/</a:t>
            </a:r>
            <a:r>
              <a:rPr lang="mr-IN" u="sng" dirty="0" smtClean="0">
                <a:solidFill>
                  <a:srgbClr val="0000FF"/>
                </a:solidFill>
              </a:rPr>
              <a:t>P10002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(peer-reviewed version of record: JINST)</a:t>
            </a:r>
          </a:p>
          <a:p>
            <a:r>
              <a:rPr lang="en-US" u="sng" dirty="0">
                <a:solidFill>
                  <a:srgbClr val="0000FF"/>
                </a:solidFill>
              </a:rPr>
              <a:t>https://arxiv.org/abs/</a:t>
            </a:r>
            <a:r>
              <a:rPr lang="en-US" u="sng" dirty="0" smtClean="0">
                <a:solidFill>
                  <a:srgbClr val="0000FF"/>
                </a:solidFill>
              </a:rPr>
              <a:t>1307.6601</a:t>
            </a:r>
          </a:p>
          <a:p>
            <a:pPr lvl="1"/>
            <a:r>
              <a:rPr lang="mr-IN" u="sng" dirty="0">
                <a:solidFill>
                  <a:srgbClr val="0000FF"/>
                </a:solidFill>
              </a:rPr>
              <a:t>https://doi.org/10.1088/1748-0221/8/10/</a:t>
            </a:r>
            <a:r>
              <a:rPr lang="mr-IN" u="sng" dirty="0" smtClean="0">
                <a:solidFill>
                  <a:srgbClr val="0000FF"/>
                </a:solidFill>
              </a:rPr>
              <a:t>C10003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(JINST conference proceedings)</a:t>
            </a:r>
          </a:p>
          <a:p>
            <a:r>
              <a:rPr lang="en-US" u="sng" dirty="0">
                <a:solidFill>
                  <a:srgbClr val="0000FF"/>
                </a:solidFill>
              </a:rPr>
              <a:t>https://arxiv.org/abs/</a:t>
            </a:r>
            <a:r>
              <a:rPr lang="en-US" u="sng" dirty="0" smtClean="0">
                <a:solidFill>
                  <a:srgbClr val="0000FF"/>
                </a:solidFill>
              </a:rPr>
              <a:t>1310.1117</a:t>
            </a:r>
          </a:p>
          <a:p>
            <a:pPr lvl="1"/>
            <a:r>
              <a:rPr lang="mr-IN" u="sng" dirty="0">
                <a:solidFill>
                  <a:srgbClr val="0000FF"/>
                </a:solidFill>
              </a:rPr>
              <a:t>https://doi.org/10.1088/1748-0221/9/04/</a:t>
            </a:r>
            <a:r>
              <a:rPr lang="mr-IN" u="sng" dirty="0" smtClean="0">
                <a:solidFill>
                  <a:srgbClr val="0000FF"/>
                </a:solidFill>
              </a:rPr>
              <a:t>T04002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(JINST “technical paper”)</a:t>
            </a:r>
          </a:p>
          <a:p>
            <a:r>
              <a:rPr lang="en-US" u="sng" dirty="0">
                <a:solidFill>
                  <a:srgbClr val="0000FF"/>
                </a:solidFill>
              </a:rPr>
              <a:t>https://arxiv.org/abs/</a:t>
            </a:r>
            <a:r>
              <a:rPr lang="en-US" u="sng" dirty="0" smtClean="0">
                <a:solidFill>
                  <a:srgbClr val="0000FF"/>
                </a:solidFill>
              </a:rPr>
              <a:t>1412.4417</a:t>
            </a:r>
          </a:p>
          <a:p>
            <a:pPr lvl="1"/>
            <a:r>
              <a:rPr lang="mr-IN" u="sng" dirty="0">
                <a:solidFill>
                  <a:srgbClr val="0000FF"/>
                </a:solidFill>
              </a:rPr>
              <a:t>https://doi.org/10.1109/TNS.</a:t>
            </a:r>
            <a:r>
              <a:rPr lang="mr-IN" u="sng" dirty="0" smtClean="0">
                <a:solidFill>
                  <a:srgbClr val="0000FF"/>
                </a:solidFill>
              </a:rPr>
              <a:t>2015.2481322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(Transactions in Nuclear Science)</a:t>
            </a:r>
          </a:p>
          <a:p>
            <a:r>
              <a:rPr lang="is-IS" u="sng" dirty="0">
                <a:solidFill>
                  <a:srgbClr val="0000FF"/>
                </a:solidFill>
              </a:rPr>
              <a:t>https://arxiv.org/abs/</a:t>
            </a:r>
            <a:r>
              <a:rPr lang="is-IS" u="sng" dirty="0" smtClean="0">
                <a:solidFill>
                  <a:srgbClr val="0000FF"/>
                </a:solidFill>
              </a:rPr>
              <a:t>2007.00528</a:t>
            </a:r>
          </a:p>
          <a:p>
            <a:pPr lvl="1"/>
            <a:r>
              <a:rPr lang="mr-IN" u="sng" dirty="0">
                <a:solidFill>
                  <a:srgbClr val="0000FF"/>
                </a:solidFill>
              </a:rPr>
              <a:t>https://doi.org/10.1103/PhysRevD.</a:t>
            </a:r>
            <a:r>
              <a:rPr lang="mr-IN" u="sng" dirty="0" smtClean="0">
                <a:solidFill>
                  <a:srgbClr val="0000FF"/>
                </a:solidFill>
              </a:rPr>
              <a:t>103.012002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(Physical Review D)</a:t>
            </a:r>
            <a:endParaRPr lang="is-IS" dirty="0" smtClean="0">
              <a:solidFill>
                <a:srgbClr val="000000"/>
              </a:solidFill>
            </a:endParaRPr>
          </a:p>
          <a:p>
            <a:r>
              <a:rPr lang="fi-FI" u="sng" dirty="0">
                <a:solidFill>
                  <a:srgbClr val="0000FF"/>
                </a:solidFill>
              </a:rPr>
              <a:t>https://arxiv.org/abs/</a:t>
            </a:r>
            <a:r>
              <a:rPr lang="fi-FI" u="sng" dirty="0" smtClean="0">
                <a:solidFill>
                  <a:srgbClr val="0000FF"/>
                </a:solidFill>
              </a:rPr>
              <a:t>2102.10209</a:t>
            </a:r>
          </a:p>
          <a:p>
            <a:pPr lvl="1"/>
            <a:r>
              <a:rPr lang="fi-FI" u="sng" dirty="0">
                <a:solidFill>
                  <a:srgbClr val="0000FF"/>
                </a:solidFill>
              </a:rPr>
              <a:t>https://doi.org/10.3390/</a:t>
            </a:r>
            <a:r>
              <a:rPr lang="fi-FI" u="sng" dirty="0" smtClean="0">
                <a:solidFill>
                  <a:srgbClr val="0000FF"/>
                </a:solidFill>
              </a:rPr>
              <a:t>instruments5010013</a:t>
            </a:r>
            <a:r>
              <a:rPr lang="fi-FI" dirty="0" smtClean="0">
                <a:solidFill>
                  <a:srgbClr val="0000FF"/>
                </a:solidFill>
              </a:rPr>
              <a:t> </a:t>
            </a:r>
            <a:r>
              <a:rPr lang="fi-FI" dirty="0" smtClean="0">
                <a:solidFill>
                  <a:srgbClr val="000000"/>
                </a:solidFill>
              </a:rPr>
              <a:t>(MDPI Instruments)</a:t>
            </a:r>
          </a:p>
          <a:p>
            <a:r>
              <a:rPr lang="mr-IN" u="sng" dirty="0">
                <a:solidFill>
                  <a:srgbClr val="0000FF"/>
                </a:solidFill>
              </a:rPr>
              <a:t>https://arxiv.org/abs/</a:t>
            </a:r>
            <a:r>
              <a:rPr lang="mr-IN" u="sng" dirty="0" smtClean="0">
                <a:solidFill>
                  <a:srgbClr val="0000FF"/>
                </a:solidFill>
              </a:rPr>
              <a:t>2211.10726</a:t>
            </a:r>
            <a:endParaRPr lang="en-US" u="sng" dirty="0" smtClean="0">
              <a:solidFill>
                <a:srgbClr val="0000FF"/>
              </a:solidFill>
            </a:endParaRPr>
          </a:p>
          <a:p>
            <a:pPr lvl="1"/>
            <a:r>
              <a:rPr lang="en-US" u="sng" dirty="0">
                <a:solidFill>
                  <a:srgbClr val="0000FF"/>
                </a:solidFill>
              </a:rPr>
              <a:t>https://doi.org/10.3389/fdest.</a:t>
            </a:r>
            <a:r>
              <a:rPr lang="en-US" u="sng" dirty="0" smtClean="0">
                <a:solidFill>
                  <a:srgbClr val="0000FF"/>
                </a:solidFill>
              </a:rPr>
              <a:t>2024.1480975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(Frontiers in Detector Science)</a:t>
            </a:r>
            <a:endParaRPr lang="fi-FI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3"/>
          <p:cNvSpPr txBox="1">
            <a:spLocks noGrp="1"/>
          </p:cNvSpPr>
          <p:nvPr>
            <p:ph type="title"/>
          </p:nvPr>
        </p:nvSpPr>
        <p:spPr>
          <a:xfrm>
            <a:off x="6110411" y="268329"/>
            <a:ext cx="179158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Conclusion</a:t>
            </a:r>
            <a:endParaRPr dirty="0"/>
          </a:p>
        </p:txBody>
      </p:sp>
      <p:sp>
        <p:nvSpPr>
          <p:cNvPr id="508" name="Google Shape;508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6" name="Google Shape;51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150" y="3159549"/>
            <a:ext cx="8254642" cy="18065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20;p54"/>
          <p:cNvSpPr txBox="1"/>
          <p:nvPr/>
        </p:nvSpPr>
        <p:spPr>
          <a:xfrm>
            <a:off x="1791723" y="4512074"/>
            <a:ext cx="2143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dk2"/>
                </a:solidFill>
              </a:rPr>
              <a:t>(</a:t>
            </a:r>
            <a:r>
              <a:rPr lang="en-US" dirty="0" smtClean="0">
                <a:solidFill>
                  <a:schemeClr val="dk2"/>
                </a:solidFill>
              </a:rPr>
              <a:t>this quote is </a:t>
            </a:r>
            <a:r>
              <a:rPr lang="en" dirty="0" smtClean="0">
                <a:solidFill>
                  <a:schemeClr val="dk2"/>
                </a:solidFill>
              </a:rPr>
              <a:t>a </a:t>
            </a:r>
            <a:r>
              <a:rPr lang="en-US" dirty="0" smtClean="0">
                <a:solidFill>
                  <a:schemeClr val="dk2"/>
                </a:solidFill>
              </a:rPr>
              <a:t>huge </a:t>
            </a:r>
            <a:r>
              <a:rPr lang="en" dirty="0" smtClean="0">
                <a:solidFill>
                  <a:schemeClr val="dk2"/>
                </a:solidFill>
              </a:rPr>
              <a:t>inspiration </a:t>
            </a:r>
            <a:r>
              <a:rPr lang="en-US" dirty="0" smtClean="0">
                <a:solidFill>
                  <a:schemeClr val="dk2"/>
                </a:solidFill>
              </a:rPr>
              <a:t>of mine</a:t>
            </a:r>
            <a:r>
              <a:rPr lang="en" dirty="0" smtClean="0">
                <a:solidFill>
                  <a:schemeClr val="dk2"/>
                </a:solidFill>
              </a:rPr>
              <a:t>)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7659" y="139700"/>
            <a:ext cx="985943" cy="817238"/>
          </a:xfrm>
          <a:prstGeom prst="rect">
            <a:avLst/>
          </a:prstGeom>
        </p:spPr>
      </p:pic>
      <p:pic>
        <p:nvPicPr>
          <p:cNvPr id="9" name="Picture 8" descr="IMG_020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84" y="191394"/>
            <a:ext cx="2389602" cy="31861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13533" y="4178300"/>
            <a:ext cx="31213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(sadly, I don’t have that car nor license plate any longer!!)</a:t>
            </a:r>
            <a:endParaRPr lang="en-US" sz="9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3705</TotalTime>
  <Words>2736</Words>
  <Application>Microsoft Macintosh PowerPoint</Application>
  <PresentationFormat>On-screen Show (16:9)</PresentationFormat>
  <Paragraphs>340</Paragraphs>
  <Slides>24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Simple Light</vt:lpstr>
      <vt:lpstr>The Noble Element Simulation Technique (NEST) at the University at Albany SUNY Department of Physics </vt:lpstr>
      <vt:lpstr>Thank You!</vt:lpstr>
      <vt:lpstr>What is NEST?   Motivated by Discovery Science in HENP</vt:lpstr>
      <vt:lpstr>More Factoids</vt:lpstr>
      <vt:lpstr>Stability Over Time &gt;&gt; Ambulance Chasing</vt:lpstr>
      <vt:lpstr>NEST’s Very Precise Modeling</vt:lpstr>
      <vt:lpstr>PowerPoint Presentation</vt:lpstr>
      <vt:lpstr>Mimicry of Real Data w/ NEST</vt:lpstr>
      <vt:lpstr>A Newer E Recon. Technique</vt:lpstr>
      <vt:lpstr>Continuous Data: Beta Spectrum and Neutron Recoil ‘BANDS’</vt:lpstr>
      <vt:lpstr>Recent LZ Result: Big   https://arxiv.org/pdf/2609.02823</vt:lpstr>
      <vt:lpstr>NEW Dual Skew Gaussian for Recombination Fluctuations</vt:lpstr>
      <vt:lpstr>Leakage Dependence at Low-Energy Pulses </vt:lpstr>
      <vt:lpstr>Another Tweak: But an Old Paper NEST Based on Helped!</vt:lpstr>
      <vt:lpstr>The Future of LXe: Key Plot From the Latest NEST Paper</vt:lpstr>
      <vt:lpstr>Back to Monoenergetic Peaks</vt:lpstr>
      <vt:lpstr>PowerPoint Presentation</vt:lpstr>
      <vt:lpstr>Pulse Shapes in the Here and Now: The Forgotten Feature</vt:lpstr>
      <vt:lpstr>I Never Have The Time to Cover Liquid Argon (+GXe, etc.)</vt:lpstr>
      <vt:lpstr>Charge Yield Equations: Retroactively Justified / Validated</vt:lpstr>
      <vt:lpstr>Past and/or Present Contributors to NEST</vt:lpstr>
      <vt:lpstr>Past and/or Present Contributors to NEST (Many on LZ!)</vt:lpstr>
      <vt:lpstr>Publications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Endeavors at the University at Albany SUNY Department of Physics</dc:title>
  <cp:lastModifiedBy>Matthew Szydagis</cp:lastModifiedBy>
  <cp:revision>186</cp:revision>
  <dcterms:modified xsi:type="dcterms:W3CDTF">2026-10-23T18:18:54Z</dcterms:modified>
</cp:coreProperties>
</file>