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7" r:id="rId4"/>
    <p:sldId id="260" r:id="rId5"/>
    <p:sldId id="263" r:id="rId6"/>
    <p:sldId id="259" r:id="rId7"/>
    <p:sldId id="261" r:id="rId8"/>
    <p:sldId id="271" r:id="rId9"/>
    <p:sldId id="262" r:id="rId10"/>
    <p:sldId id="267" r:id="rId11"/>
    <p:sldId id="264" r:id="rId12"/>
    <p:sldId id="266" r:id="rId13"/>
    <p:sldId id="269" r:id="rId14"/>
    <p:sldId id="27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F8FB"/>
    <a:srgbClr val="E2E8EC"/>
    <a:srgbClr val="D8E5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5545"/>
    <p:restoredTop sz="91634"/>
  </p:normalViewPr>
  <p:slideViewPr>
    <p:cSldViewPr snapToGrid="0">
      <p:cViewPr varScale="1">
        <p:scale>
          <a:sx n="117" d="100"/>
          <a:sy n="117" d="100"/>
        </p:scale>
        <p:origin x="176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E3BF44-D09E-6F47-B405-0B7AAB07A4E1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6D468-A2A6-EA4C-A081-B31742A9E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175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D11FE-2607-71AC-6DA0-CDCE0666C2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32128"/>
            <a:ext cx="9144000" cy="1311555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247B0B-D0CF-CA61-87D8-515262B9AF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45912"/>
            <a:ext cx="9144000" cy="98473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CE736-522F-C1AA-15DF-A000A72EB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38E36-6589-2C4E-83B9-787F99307908}" type="datetime1">
              <a:rPr lang="en-US" smtClean="0"/>
              <a:t>10/21/26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9D4BE-5A26-FA02-1237-38C6EA77D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92373-BF2A-7A54-7462-2DD8C1239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FE96-89D8-1A4E-A1E9-84D80776A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18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7A122-0668-DAFF-59A4-585872054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0FC5-892B-95F6-7A86-EC3E527CF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16FC3C-7641-7CD1-9195-16A2C4C67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0252F-1B75-6442-8DB5-AA4919B5F676}" type="datetime1">
              <a:rPr lang="en-US" smtClean="0"/>
              <a:t>10/21/26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AD4EF-324D-1B84-99E1-EF6E91157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939A98-C241-BF0D-B004-780C8DDC5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FE96-89D8-1A4E-A1E9-84D80776A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859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8EB07-F6B3-2C96-0DE7-3B37F3B27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6615E2-7DD3-8845-04A3-53352B84DE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A056D9-B4B6-9A5F-B479-64FF5F904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D54F7-AAD1-8145-BC59-5B33B81AFE04}" type="datetime1">
              <a:rPr lang="en-US" smtClean="0"/>
              <a:t>10/21/26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694B53-1C19-64B7-B68B-0BA16CD44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AB8AB-1116-BA3F-9F94-A94D926D7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FE96-89D8-1A4E-A1E9-84D80776A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32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8B935-477C-0642-DCFC-3DDC8DD53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5864C-76CF-800B-05AC-B9A616DA47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00DA25-D7C6-F347-EA37-C1E2208BAC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BAAA01-D4CE-8FDA-174F-6C5126EBB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502C8-A5BE-BE4E-AE2C-840B763CF151}" type="datetime1">
              <a:rPr lang="en-US" smtClean="0"/>
              <a:t>10/21/26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730C22-D8D3-7433-7147-83EA5F3D7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902296-C795-6459-9944-633AF90F2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FE96-89D8-1A4E-A1E9-84D80776A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322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37A1F-1E45-D0F5-F474-D5D8E0F4D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02AA3F-32BD-E26F-7413-95D2CBF60A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705961-9C3F-2085-E044-F48346819E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8E0FC8-9E8B-4327-23EC-46549FDF9C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9844FA-9F65-31AE-FB22-B424217542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851004-8415-1068-F10A-8C10B2A5B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194BD-3064-8840-8381-879E7216B530}" type="datetime1">
              <a:rPr lang="en-US" smtClean="0"/>
              <a:t>10/21/26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14AF38-DEB0-CE49-C0FE-999F98F4B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B2C66E-222E-517A-846D-BE5A16253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FE96-89D8-1A4E-A1E9-84D80776A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65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77BA9-D1B5-73F4-B1F1-AF9E32104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EE9F87-3147-F342-E548-FDE31DF4F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C272C-4CE5-2B4D-AF80-E94914379EF7}" type="datetime1">
              <a:rPr lang="en-US" smtClean="0"/>
              <a:t>10/21/26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060F2A-E9AA-65A0-A5D6-7B6FB85B3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8A6215-9734-32EA-6FE7-06C283F7D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FE96-89D8-1A4E-A1E9-84D80776A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640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933B86-3A40-C138-DEF3-67C704C97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21D97-4573-5743-B25D-F45D66A6AEDE}" type="datetime1">
              <a:rPr lang="en-US" smtClean="0"/>
              <a:t>10/21/26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CA8825-27DC-389D-A8C9-4FA13F6F9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1BD8DF-A00B-4380-2702-7EA64E258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FE96-89D8-1A4E-A1E9-84D80776A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281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7D30E-9B6D-66A1-440C-86A0B13ED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6BEDD-C25A-C584-C7D4-BCE1B32E6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3CDCD-5D49-5ED8-3A3D-BA4B84E664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7CE826-7F84-3337-B404-1B68F549F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C5815-D09F-BF48-A81A-928BFF761F69}" type="datetime1">
              <a:rPr lang="en-US" smtClean="0"/>
              <a:t>10/21/26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D7EACD-4934-484C-0C3D-9B0D20660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2A7945-F60F-D7F4-1708-ACCF5D219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FE96-89D8-1A4E-A1E9-84D80776A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426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0711B-3948-420F-6424-A31DBBE70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C5FA55-C9F8-5899-D5BF-88F2B48CEE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F4A683-00C6-B3A4-F1D4-1C576CC18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F2158E-4A17-C058-5B6C-F8152DDED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F07F6-2399-5E4C-81EC-D9F7CDD3BA08}" type="datetime1">
              <a:rPr lang="en-US" smtClean="0"/>
              <a:t>10/21/26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AE2CB1-8603-F821-6597-D6EB2219F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2F9E8D-64EC-9C51-8FAB-B8F02C779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FE96-89D8-1A4E-A1E9-84D80776A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85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76BDB-36B4-D2F3-3A35-9757310E6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94A180-53D3-7B83-A60A-BAA84C8F17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F9700-0D4B-F18F-1954-C803E5D8F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16F57-38F2-8A47-BEA6-33F62B26F687}" type="datetime1">
              <a:rPr lang="en-US" smtClean="0"/>
              <a:t>10/21/26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0A73E-DB15-0A8C-DAE5-33FE2F1B9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EBADB-51CB-2ED5-E37B-1CD6D32EE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FE96-89D8-1A4E-A1E9-84D80776A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366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F85303-DCCF-6810-3738-77C05CBC35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328124-A8F9-FAA2-BF0C-4B23693D08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4DC2AE-7CB6-92AA-0866-EE4B60A48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A52F-4C11-B147-BFB5-BA4061D51116}" type="datetime1">
              <a:rPr lang="en-US" smtClean="0"/>
              <a:t>10/21/26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8577B-8D4D-E7D2-C0D9-6276355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5B9CF-FA65-AED2-46C2-3CB8C17C1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FE96-89D8-1A4E-A1E9-84D80776A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84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4254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12A265-F60E-F53F-265E-D6C149BA8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2294"/>
            <a:ext cx="10515600" cy="4387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5D66F7-DD20-A26E-1527-C6A19312FC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924448"/>
            <a:ext cx="10515600" cy="52525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6C2DF-2EED-DD7A-A813-5FB3D227DE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A87FC3-03E2-5A44-AB4D-3254F801A2A5}" type="datetime1">
              <a:rPr lang="en-US" smtClean="0"/>
              <a:t>10/21/26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3571DA-1034-848A-2A47-9279035F16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0AEFF9-5951-0D29-5AC8-006F2E31D0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71FE96-89D8-1A4E-A1E9-84D80776A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2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global/event/17230/contributions/169753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eutrinos.ific.uv.es/index.php/research/experiments/dune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0E7E4-C1C9-46DB-2A6E-77A3FA3A3B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Solvent coating of wavelength shifting materials for next-generation photodetector systems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F3112F-D58A-D7F5-8D77-048ACEED2C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5209" y="4260921"/>
            <a:ext cx="9144000" cy="848701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Rado Razakamiandra</a:t>
            </a:r>
          </a:p>
          <a:p>
            <a:r>
              <a:rPr lang="en-US" dirty="0"/>
              <a:t>October 21</a:t>
            </a:r>
            <a:r>
              <a:rPr lang="en-US" baseline="30000" dirty="0"/>
              <a:t>st</a:t>
            </a:r>
            <a:r>
              <a:rPr lang="en-US" dirty="0"/>
              <a:t>, 2026</a:t>
            </a:r>
          </a:p>
          <a:p>
            <a:r>
              <a:rPr lang="en-US" dirty="0"/>
              <a:t>CPAD 2026 at Seattle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7EE1B2-FE9A-6345-8478-23AEA032E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FE96-89D8-1A4E-A1E9-84D80776AAFC}" type="slidenum">
              <a:rPr lang="en-US" smtClean="0"/>
              <a:t>1</a:t>
            </a:fld>
            <a:endParaRPr lang="en-US"/>
          </a:p>
        </p:txBody>
      </p:sp>
      <p:pic>
        <p:nvPicPr>
          <p:cNvPr id="5" name="Google Shape;131;p25">
            <a:extLst>
              <a:ext uri="{FF2B5EF4-FFF2-40B4-BE49-F238E27FC236}">
                <a16:creationId xmlns:a16="http://schemas.microsoft.com/office/drawing/2014/main" id="{4541EB7F-34E9-6BD8-29E9-CA0590B6B37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00719" y="5325872"/>
            <a:ext cx="2393479" cy="842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2;p25">
            <a:extLst>
              <a:ext uri="{FF2B5EF4-FFF2-40B4-BE49-F238E27FC236}">
                <a16:creationId xmlns:a16="http://schemas.microsoft.com/office/drawing/2014/main" id="{0B17D984-9742-5276-2344-A8C57ED7651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8979" r="8692" b="17599"/>
          <a:stretch/>
        </p:blipFill>
        <p:spPr>
          <a:xfrm>
            <a:off x="5584179" y="2843683"/>
            <a:ext cx="1023641" cy="10649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5927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25450-B9AE-B7D5-7E73-2354F134E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Workflow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01AB9E6-508A-C35B-0E4E-EB897DA90830}"/>
              </a:ext>
            </a:extLst>
          </p:cNvPr>
          <p:cNvSpPr/>
          <p:nvPr/>
        </p:nvSpPr>
        <p:spPr>
          <a:xfrm>
            <a:off x="6318075" y="1127599"/>
            <a:ext cx="1588709" cy="43874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WLS powder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F0C2F08-8B1F-BB1E-C65F-25DA68295DDC}"/>
              </a:ext>
            </a:extLst>
          </p:cNvPr>
          <p:cNvSpPr/>
          <p:nvPr/>
        </p:nvSpPr>
        <p:spPr>
          <a:xfrm>
            <a:off x="9409617" y="1127599"/>
            <a:ext cx="1588709" cy="43874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Solvent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2817B2A-344A-AF27-8B95-30DEA267621D}"/>
              </a:ext>
            </a:extLst>
          </p:cNvPr>
          <p:cNvSpPr/>
          <p:nvPr/>
        </p:nvSpPr>
        <p:spPr>
          <a:xfrm>
            <a:off x="7906784" y="3016576"/>
            <a:ext cx="1588709" cy="60415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substrate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46C2413-7B69-29C8-74D4-9B7E4BBD9C6D}"/>
              </a:ext>
            </a:extLst>
          </p:cNvPr>
          <p:cNvSpPr/>
          <p:nvPr/>
        </p:nvSpPr>
        <p:spPr>
          <a:xfrm>
            <a:off x="5714901" y="5104563"/>
            <a:ext cx="1806727" cy="8052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Spectroscopy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17143A1-9C2C-ADF0-0F4D-D7ABE64B3678}"/>
              </a:ext>
            </a:extLst>
          </p:cNvPr>
          <p:cNvSpPr/>
          <p:nvPr/>
        </p:nvSpPr>
        <p:spPr>
          <a:xfrm>
            <a:off x="8405890" y="1158032"/>
            <a:ext cx="451098" cy="45109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0CC860E-97F0-8ED2-F4E1-755F7C37088F}"/>
              </a:ext>
            </a:extLst>
          </p:cNvPr>
          <p:cNvCxnSpPr>
            <a:cxnSpLocks/>
          </p:cNvCxnSpPr>
          <p:nvPr/>
        </p:nvCxnSpPr>
        <p:spPr>
          <a:xfrm>
            <a:off x="8631439" y="1262350"/>
            <a:ext cx="0" cy="242462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75CC3BF-4344-0114-A85E-C7146C625EDC}"/>
              </a:ext>
            </a:extLst>
          </p:cNvPr>
          <p:cNvCxnSpPr>
            <a:cxnSpLocks/>
          </p:cNvCxnSpPr>
          <p:nvPr/>
        </p:nvCxnSpPr>
        <p:spPr>
          <a:xfrm>
            <a:off x="8504915" y="1383581"/>
            <a:ext cx="252414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Left Arrow 23">
            <a:extLst>
              <a:ext uri="{FF2B5EF4-FFF2-40B4-BE49-F238E27FC236}">
                <a16:creationId xmlns:a16="http://schemas.microsoft.com/office/drawing/2014/main" id="{87780D8E-C496-7301-911A-C053734ED665}"/>
              </a:ext>
            </a:extLst>
          </p:cNvPr>
          <p:cNvSpPr/>
          <p:nvPr/>
        </p:nvSpPr>
        <p:spPr>
          <a:xfrm>
            <a:off x="8921091" y="1346970"/>
            <a:ext cx="422909" cy="45719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84A156F9-60B8-4108-158C-5FC2B41D9502}"/>
              </a:ext>
            </a:extLst>
          </p:cNvPr>
          <p:cNvSpPr/>
          <p:nvPr/>
        </p:nvSpPr>
        <p:spPr>
          <a:xfrm>
            <a:off x="7960643" y="1346970"/>
            <a:ext cx="396080" cy="4571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>
            <a:extLst>
              <a:ext uri="{FF2B5EF4-FFF2-40B4-BE49-F238E27FC236}">
                <a16:creationId xmlns:a16="http://schemas.microsoft.com/office/drawing/2014/main" id="{B8C53D05-7C4D-23B8-2E69-EB4575589997}"/>
              </a:ext>
            </a:extLst>
          </p:cNvPr>
          <p:cNvSpPr/>
          <p:nvPr/>
        </p:nvSpPr>
        <p:spPr>
          <a:xfrm>
            <a:off x="8558414" y="1626043"/>
            <a:ext cx="125890" cy="1394134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9BBE481-3A48-72A8-CEB7-658D988FA3AD}"/>
              </a:ext>
            </a:extLst>
          </p:cNvPr>
          <p:cNvSpPr txBox="1"/>
          <p:nvPr/>
        </p:nvSpPr>
        <p:spPr>
          <a:xfrm>
            <a:off x="8856989" y="2059922"/>
            <a:ext cx="1694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Spraying using an airbrush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59A23B5-FF40-9D64-C006-227CEBD4FF87}"/>
                  </a:ext>
                </a:extLst>
              </p:cNvPr>
              <p:cNvSpPr txBox="1"/>
              <p:nvPr/>
            </p:nvSpPr>
            <p:spPr>
              <a:xfrm>
                <a:off x="6200329" y="3935320"/>
                <a:ext cx="141854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Before/after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cycle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59A23B5-FF40-9D64-C006-227CEBD4FF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0329" y="3935320"/>
                <a:ext cx="1418545" cy="646331"/>
              </a:xfrm>
              <a:prstGeom prst="rect">
                <a:avLst/>
              </a:prstGeom>
              <a:blipFill>
                <a:blip r:embed="rId2"/>
                <a:stretch>
                  <a:fillRect l="-3571" t="-5882" r="-2679"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0651FFAC-095D-78AF-A519-6A8D98165297}"/>
              </a:ext>
            </a:extLst>
          </p:cNvPr>
          <p:cNvSpPr txBox="1"/>
          <p:nvPr/>
        </p:nvSpPr>
        <p:spPr>
          <a:xfrm>
            <a:off x="611524" y="1200082"/>
            <a:ext cx="510337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Solvent: solution to dissolve the wavelength-shifting powder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Substrate: the material on which the WLS is to be deposited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Spectroscopy: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Measurement of the WLS-shifted and transmitted light.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Measurement of light attenuation to check coating uniformity.</a:t>
            </a:r>
          </a:p>
        </p:txBody>
      </p: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D525ACD8-3866-B889-2DF8-481853A0B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FE96-89D8-1A4E-A1E9-84D80776AAFC}" type="slidenum">
              <a:rPr lang="en-US" smtClean="0"/>
              <a:t>2</a:t>
            </a:fld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FB2F01D-E298-6190-21A8-9445D5D19CD2}"/>
              </a:ext>
            </a:extLst>
          </p:cNvPr>
          <p:cNvCxnSpPr>
            <a:cxnSpLocks/>
            <a:stCxn id="13" idx="2"/>
            <a:endCxn id="14" idx="0"/>
          </p:cNvCxnSpPr>
          <p:nvPr/>
        </p:nvCxnSpPr>
        <p:spPr>
          <a:xfrm flipH="1">
            <a:off x="6618265" y="3620733"/>
            <a:ext cx="2082874" cy="148383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9E14674-3630-E3F0-D402-61EB6E2B44DD}"/>
              </a:ext>
            </a:extLst>
          </p:cNvPr>
          <p:cNvSpPr/>
          <p:nvPr/>
        </p:nvSpPr>
        <p:spPr>
          <a:xfrm>
            <a:off x="7857095" y="5104562"/>
            <a:ext cx="1806727" cy="80522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Coating thickness measurement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FC59D2E-2249-1C2C-8F80-97230845B47A}"/>
              </a:ext>
            </a:extLst>
          </p:cNvPr>
          <p:cNvSpPr/>
          <p:nvPr/>
        </p:nvSpPr>
        <p:spPr>
          <a:xfrm>
            <a:off x="9999288" y="5104563"/>
            <a:ext cx="1806727" cy="8052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Transmittance measurement at VUV range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A93A5B0-72B0-05C6-0567-9C7DCA2E37C8}"/>
              </a:ext>
            </a:extLst>
          </p:cNvPr>
          <p:cNvCxnSpPr>
            <a:cxnSpLocks/>
            <a:stCxn id="13" idx="2"/>
            <a:endCxn id="7" idx="0"/>
          </p:cNvCxnSpPr>
          <p:nvPr/>
        </p:nvCxnSpPr>
        <p:spPr>
          <a:xfrm>
            <a:off x="8701139" y="3620733"/>
            <a:ext cx="59320" cy="1483829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19FDB56-36C4-9E8A-B9CC-C3582B1198AF}"/>
              </a:ext>
            </a:extLst>
          </p:cNvPr>
          <p:cNvCxnSpPr>
            <a:stCxn id="13" idx="2"/>
            <a:endCxn id="8" idx="0"/>
          </p:cNvCxnSpPr>
          <p:nvPr/>
        </p:nvCxnSpPr>
        <p:spPr>
          <a:xfrm>
            <a:off x="8701139" y="3620733"/>
            <a:ext cx="2201513" cy="148383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788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FC627-0467-127F-E703-FD5EC97F4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of solvent coating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CDF52B-9F98-936B-E2EB-E724D468A8B4}"/>
              </a:ext>
            </a:extLst>
          </p:cNvPr>
          <p:cNvSpPr txBox="1"/>
          <p:nvPr/>
        </p:nvSpPr>
        <p:spPr>
          <a:xfrm>
            <a:off x="247023" y="660423"/>
            <a:ext cx="1169795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Noble liquid detectors (dark matter, neutrino experiments, nuclear and particle physics):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Detecting scintillation light (128 nm for </a:t>
            </a:r>
            <a:r>
              <a:rPr lang="en-US" sz="2000" dirty="0" err="1"/>
              <a:t>LAr</a:t>
            </a:r>
            <a:r>
              <a:rPr lang="en-US" sz="2000" dirty="0"/>
              <a:t>) requires wavelength shifting to the wavelength range the PMTs or </a:t>
            </a:r>
            <a:r>
              <a:rPr lang="en-US" sz="2000" dirty="0" err="1"/>
              <a:t>SiPMs</a:t>
            </a:r>
            <a:r>
              <a:rPr lang="en-US" sz="2000" dirty="0"/>
              <a:t> can detect.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Investigation of solvent coating of p-terphenyl (</a:t>
            </a:r>
            <a:r>
              <a:rPr lang="en-US" sz="2000" dirty="0" err="1"/>
              <a:t>pTP</a:t>
            </a:r>
            <a:r>
              <a:rPr lang="en-US" sz="2000" dirty="0"/>
              <a:t>) onto an acrylic substrate: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Low cost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Can accelerate coating a large-area photodetector once automated.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Advantages of using an acrylic: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Low weight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More radiopure than a typical glass substrate.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03F200-577B-DFB9-7C43-4B44166E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FE96-89D8-1A4E-A1E9-84D80776AAFC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 descr="Diagram, timeline&#10;&#10;AI-generated content may be incorrect.">
            <a:extLst>
              <a:ext uri="{FF2B5EF4-FFF2-40B4-BE49-F238E27FC236}">
                <a16:creationId xmlns:a16="http://schemas.microsoft.com/office/drawing/2014/main" id="{3E0FEA80-E6F2-9A1E-4391-05C68BC56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019" y="4209798"/>
            <a:ext cx="9167248" cy="256296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D4D1FB1-7E89-3E72-BDF9-2F8D96458703}"/>
              </a:ext>
            </a:extLst>
          </p:cNvPr>
          <p:cNvSpPr/>
          <p:nvPr/>
        </p:nvSpPr>
        <p:spPr>
          <a:xfrm>
            <a:off x="3606800" y="4961467"/>
            <a:ext cx="2155843" cy="254000"/>
          </a:xfrm>
          <a:prstGeom prst="rect">
            <a:avLst/>
          </a:prstGeom>
          <a:solidFill>
            <a:srgbClr val="E2E8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PMMA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94B336-C5EC-3B4C-714C-EE2A9C70574F}"/>
              </a:ext>
            </a:extLst>
          </p:cNvPr>
          <p:cNvSpPr txBox="1"/>
          <p:nvPr/>
        </p:nvSpPr>
        <p:spPr>
          <a:xfrm>
            <a:off x="3606800" y="3869194"/>
            <a:ext cx="5015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DELTA </a:t>
            </a:r>
            <a:r>
              <a:rPr lang="en-US" dirty="0" err="1"/>
              <a:t>PhotoCollector</a:t>
            </a:r>
            <a:r>
              <a:rPr lang="en-US" dirty="0"/>
              <a:t> (</a:t>
            </a:r>
            <a:r>
              <a:rPr lang="en-US" dirty="0">
                <a:hlinkClick r:id="rId3"/>
              </a:rPr>
              <a:t>F. Cavanna, W. Shi’s talk</a:t>
            </a:r>
            <a:r>
              <a:rPr lang="en-US" dirty="0"/>
              <a:t>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6F53E5-405A-FAB2-36C3-F65C31D4B2F0}"/>
              </a:ext>
            </a:extLst>
          </p:cNvPr>
          <p:cNvSpPr/>
          <p:nvPr/>
        </p:nvSpPr>
        <p:spPr>
          <a:xfrm>
            <a:off x="7221682" y="4686300"/>
            <a:ext cx="831273" cy="166255"/>
          </a:xfrm>
          <a:prstGeom prst="rect">
            <a:avLst/>
          </a:prstGeom>
          <a:solidFill>
            <a:srgbClr val="ED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971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99965-DD88-2E1A-47F2-C63842D4B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of materials</a:t>
            </a:r>
          </a:p>
        </p:txBody>
      </p:sp>
      <p:pic>
        <p:nvPicPr>
          <p:cNvPr id="4" name="Google Shape;166;p28">
            <a:extLst>
              <a:ext uri="{FF2B5EF4-FFF2-40B4-BE49-F238E27FC236}">
                <a16:creationId xmlns:a16="http://schemas.microsoft.com/office/drawing/2014/main" id="{D53227BB-950D-7D7A-FCF4-9305B799921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62175" y="3168715"/>
            <a:ext cx="3239399" cy="3187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67;p28" descr="Chart&#10;&#10;AI-generated content may be incorrect.">
            <a:extLst>
              <a:ext uri="{FF2B5EF4-FFF2-40B4-BE49-F238E27FC236}">
                <a16:creationId xmlns:a16="http://schemas.microsoft.com/office/drawing/2014/main" id="{DC96367A-AEEC-9444-1574-991A8D5728A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11624" y="3053886"/>
            <a:ext cx="4008410" cy="3407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68;p28" descr="Table&#10;&#10;AI-generated content may be incorrect.">
            <a:extLst>
              <a:ext uri="{FF2B5EF4-FFF2-40B4-BE49-F238E27FC236}">
                <a16:creationId xmlns:a16="http://schemas.microsoft.com/office/drawing/2014/main" id="{6308066C-2B39-C106-F2C0-9457518C520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77634" y="1191829"/>
            <a:ext cx="4815190" cy="117231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69;p28">
            <a:extLst>
              <a:ext uri="{FF2B5EF4-FFF2-40B4-BE49-F238E27FC236}">
                <a16:creationId xmlns:a16="http://schemas.microsoft.com/office/drawing/2014/main" id="{EEA32335-0ED6-93F7-2643-E687F8FE0A4A}"/>
              </a:ext>
            </a:extLst>
          </p:cNvPr>
          <p:cNvSpPr txBox="1"/>
          <p:nvPr/>
        </p:nvSpPr>
        <p:spPr>
          <a:xfrm>
            <a:off x="321598" y="780563"/>
            <a:ext cx="6756036" cy="1454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215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800" b="1" i="0" u="sng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Need</a:t>
            </a:r>
            <a:r>
              <a:rPr lang="en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material transparent to the emission </a:t>
            </a:r>
            <a:r>
              <a:rPr lang="en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spect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</a:t>
            </a:r>
            <a:r>
              <a:rPr lang="en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 of </a:t>
            </a:r>
            <a:r>
              <a:rPr lang="en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pTP</a:t>
            </a:r>
            <a:endParaRPr lang="en"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5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UV-transparent acrylic cutoff: ~260 nm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5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Acetone, Toluene, and THF can all dissolve </a:t>
            </a:r>
            <a:r>
              <a:rPr lang="en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pTP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5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Cutoff of acetone: ~330 nm </a:t>
            </a:r>
            <a:r>
              <a:rPr lang="en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Wingdings" pitchFamily="2" charset="2"/>
              </a:rPr>
              <a:t></a:t>
            </a:r>
            <a:r>
              <a:rPr lang="en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not selected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5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Toluene is used for consistency across samples.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170;p28">
            <a:extLst>
              <a:ext uri="{FF2B5EF4-FFF2-40B4-BE49-F238E27FC236}">
                <a16:creationId xmlns:a16="http://schemas.microsoft.com/office/drawing/2014/main" id="{6944A741-F413-5198-5701-125CCE50BC1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3184" y="3322700"/>
            <a:ext cx="3239399" cy="269949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77;p28">
            <a:extLst>
              <a:ext uri="{FF2B5EF4-FFF2-40B4-BE49-F238E27FC236}">
                <a16:creationId xmlns:a16="http://schemas.microsoft.com/office/drawing/2014/main" id="{4CE04C97-5C75-5E9A-424F-B1555FCAEF04}"/>
              </a:ext>
            </a:extLst>
          </p:cNvPr>
          <p:cNvSpPr txBox="1"/>
          <p:nvPr/>
        </p:nvSpPr>
        <p:spPr>
          <a:xfrm>
            <a:off x="297346" y="2545498"/>
            <a:ext cx="3246561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b="1" i="0" u="none" strike="noStrike" cap="none" dirty="0" err="1">
                <a:latin typeface="Arial"/>
                <a:ea typeface="Arial"/>
                <a:cs typeface="Arial"/>
                <a:sym typeface="Arial"/>
              </a:rPr>
              <a:t>pTP</a:t>
            </a:r>
            <a:r>
              <a:rPr lang="en" b="1" i="0" u="none" strike="noStrike" cap="none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b="1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absorption (blue) </a:t>
            </a:r>
            <a:r>
              <a:rPr lang="en" b="1" i="0" u="none" strike="noStrike" cap="none" dirty="0">
                <a:latin typeface="Arial"/>
                <a:ea typeface="Arial"/>
                <a:cs typeface="Arial"/>
                <a:sym typeface="Arial"/>
              </a:rPr>
              <a:t>and </a:t>
            </a:r>
            <a:r>
              <a:rPr lang="en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emission (red) </a:t>
            </a:r>
            <a:r>
              <a:rPr lang="en" b="1" i="0" u="none" strike="noStrike" cap="none" dirty="0">
                <a:latin typeface="Arial"/>
                <a:ea typeface="Arial"/>
                <a:cs typeface="Arial"/>
                <a:sym typeface="Arial"/>
              </a:rPr>
              <a:t>spectra</a:t>
            </a:r>
            <a:endParaRPr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78;p28">
            <a:extLst>
              <a:ext uri="{FF2B5EF4-FFF2-40B4-BE49-F238E27FC236}">
                <a16:creationId xmlns:a16="http://schemas.microsoft.com/office/drawing/2014/main" id="{2E6E992F-0D28-3E08-7CB6-5BC1A9F3AF59}"/>
              </a:ext>
            </a:extLst>
          </p:cNvPr>
          <p:cNvSpPr txBox="1"/>
          <p:nvPr/>
        </p:nvSpPr>
        <p:spPr>
          <a:xfrm>
            <a:off x="4720403" y="2518984"/>
            <a:ext cx="2157900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b="1" i="0" u="none" strike="noStrike" cap="none" dirty="0">
                <a:latin typeface="Arial"/>
                <a:ea typeface="Arial"/>
                <a:cs typeface="Arial"/>
                <a:sym typeface="Arial"/>
              </a:rPr>
              <a:t>Transmittance of the acrylics</a:t>
            </a:r>
            <a:endParaRPr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79;p28">
            <a:extLst>
              <a:ext uri="{FF2B5EF4-FFF2-40B4-BE49-F238E27FC236}">
                <a16:creationId xmlns:a16="http://schemas.microsoft.com/office/drawing/2014/main" id="{427AAA61-4F3B-CD1B-EE4D-C3DA0D23028A}"/>
              </a:ext>
            </a:extLst>
          </p:cNvPr>
          <p:cNvSpPr txBox="1"/>
          <p:nvPr/>
        </p:nvSpPr>
        <p:spPr>
          <a:xfrm>
            <a:off x="8248828" y="2518984"/>
            <a:ext cx="2241900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b="1" i="0" u="none" strike="noStrike" cap="none">
                <a:latin typeface="Arial"/>
                <a:ea typeface="Arial"/>
                <a:cs typeface="Arial"/>
                <a:sym typeface="Arial"/>
              </a:rPr>
              <a:t>Transmittance of the solvents</a:t>
            </a:r>
            <a:endParaRPr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79B90E6-8F67-088C-FA68-BAAB31E1F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FE96-89D8-1A4E-A1E9-84D80776AAF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357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0A2B9-CB7B-F8C2-5209-74F689CCD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568550"/>
          </a:xfrm>
        </p:spPr>
        <p:txBody>
          <a:bodyPr/>
          <a:lstStyle/>
          <a:p>
            <a:r>
              <a:rPr lang="en-US" dirty="0"/>
              <a:t>Attenuation length of the 320 nm and 350 nm light in the UV-transparent acrylic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76314F3-14F4-5442-746B-EDCCCFC48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FE96-89D8-1A4E-A1E9-84D80776AAFC}" type="slidenum">
              <a:rPr lang="en-US" smtClean="0"/>
              <a:t>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30B055F-36AA-144A-0333-A38A7E6ED10E}"/>
                  </a:ext>
                </a:extLst>
              </p:cNvPr>
              <p:cNvSpPr txBox="1"/>
              <p:nvPr/>
            </p:nvSpPr>
            <p:spPr>
              <a:xfrm>
                <a:off x="838199" y="1182231"/>
                <a:ext cx="5572934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/>
                  <a:t>Method</a:t>
                </a:r>
                <a:r>
                  <a:rPr lang="en-US" sz="2000" dirty="0"/>
                  <a:t>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Perform a Beer-Lambert fit on the transmittance of the UV-transparent acrylics with different thicknesses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0 </m:t>
                          </m:r>
                        </m:sub>
                      </m:sSub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  <a:p>
                <a:pPr lvl="1"/>
                <a:r>
                  <a:rPr lang="en-US" sz="200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/>
                  <a:t> is the source,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000" dirty="0"/>
                  <a:t> is the attenuation coefficient,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z</m:t>
                    </m:r>
                  </m:oMath>
                </a14:m>
                <a:r>
                  <a:rPr lang="en-US" sz="2000" dirty="0"/>
                  <a:t> the thickness.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30B055F-36AA-144A-0333-A38A7E6ED1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182231"/>
                <a:ext cx="5572934" cy="2246769"/>
              </a:xfrm>
              <a:prstGeom prst="rect">
                <a:avLst/>
              </a:prstGeom>
              <a:blipFill>
                <a:blip r:embed="rId2"/>
                <a:stretch>
                  <a:fillRect l="-1136" t="-1685" b="-3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02873BB-F07A-EB92-FBF5-C6985D08F80E}"/>
              </a:ext>
            </a:extLst>
          </p:cNvPr>
          <p:cNvSpPr txBox="1"/>
          <p:nvPr/>
        </p:nvSpPr>
        <p:spPr>
          <a:xfrm>
            <a:off x="838199" y="3906156"/>
            <a:ext cx="557293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/>
              <a:t>Measurement using a UV-vis spectrophotometer:</a:t>
            </a: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Stacks of multiple acrylic sheets were made to achieve the desired thickness (no bulk acrylic available).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We accounted for losses due to Fresnel reflections at the air/acrylic and acrylic/air interfaces.</a:t>
            </a:r>
          </a:p>
        </p:txBody>
      </p:sp>
      <p:pic>
        <p:nvPicPr>
          <p:cNvPr id="28" name="Google Shape;203;p30">
            <a:extLst>
              <a:ext uri="{FF2B5EF4-FFF2-40B4-BE49-F238E27FC236}">
                <a16:creationId xmlns:a16="http://schemas.microsoft.com/office/drawing/2014/main" id="{00015903-8F1D-AEF0-AE04-D0F61734A2C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63832" y="1038691"/>
            <a:ext cx="5004003" cy="3757903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F782F6B-952F-9F2F-1D67-913C0E958084}"/>
                  </a:ext>
                </a:extLst>
              </p:cNvPr>
              <p:cNvSpPr txBox="1"/>
              <p:nvPr/>
            </p:nvSpPr>
            <p:spPr>
              <a:xfrm>
                <a:off x="7544485" y="5130210"/>
                <a:ext cx="380931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/>
                  <a:t>Attenuation lengths :</a:t>
                </a:r>
                <a:r>
                  <a:rPr lang="en-US" sz="2000" dirty="0"/>
                  <a:t>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= 1</m:t>
                    </m:r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350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≈39.4±8.7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320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≈12.4±0.8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F782F6B-952F-9F2F-1D67-913C0E9580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4485" y="5130210"/>
                <a:ext cx="3809315" cy="1015663"/>
              </a:xfrm>
              <a:prstGeom prst="rect">
                <a:avLst/>
              </a:prstGeom>
              <a:blipFill>
                <a:blip r:embed="rId4"/>
                <a:stretch>
                  <a:fillRect l="-1993" t="-250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06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D453B-0866-7C46-1073-92AAB12B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2294"/>
            <a:ext cx="4478867" cy="438743"/>
          </a:xfrm>
        </p:spPr>
        <p:txBody>
          <a:bodyPr/>
          <a:lstStyle/>
          <a:p>
            <a:r>
              <a:rPr lang="en-US" dirty="0"/>
              <a:t>Setup of the spectroscopy</a:t>
            </a:r>
          </a:p>
        </p:txBody>
      </p:sp>
      <p:pic>
        <p:nvPicPr>
          <p:cNvPr id="5" name="Google Shape;151;p27" descr="A picture containing electronics&#10;&#10;AI-generated content may be incorrect.">
            <a:extLst>
              <a:ext uri="{FF2B5EF4-FFF2-40B4-BE49-F238E27FC236}">
                <a16:creationId xmlns:a16="http://schemas.microsoft.com/office/drawing/2014/main" id="{CECF54B2-EB92-B512-33D1-1EA06950A9E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4671" t="12117" b="10207"/>
          <a:stretch/>
        </p:blipFill>
        <p:spPr>
          <a:xfrm>
            <a:off x="6882919" y="3081867"/>
            <a:ext cx="4716399" cy="264946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52;p27">
            <a:extLst>
              <a:ext uri="{FF2B5EF4-FFF2-40B4-BE49-F238E27FC236}">
                <a16:creationId xmlns:a16="http://schemas.microsoft.com/office/drawing/2014/main" id="{89C9D67F-C365-B47E-ABBE-4C4A363A4775}"/>
              </a:ext>
            </a:extLst>
          </p:cNvPr>
          <p:cNvSpPr txBox="1"/>
          <p:nvPr/>
        </p:nvSpPr>
        <p:spPr>
          <a:xfrm>
            <a:off x="6976045" y="5834215"/>
            <a:ext cx="1292126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UV source </a:t>
            </a:r>
            <a:endParaRPr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53;p27">
            <a:extLst>
              <a:ext uri="{FF2B5EF4-FFF2-40B4-BE49-F238E27FC236}">
                <a16:creationId xmlns:a16="http://schemas.microsoft.com/office/drawing/2014/main" id="{E73B2BE1-8FB6-43AD-F3C9-AAFF3A8356B0}"/>
              </a:ext>
            </a:extLst>
          </p:cNvPr>
          <p:cNvSpPr txBox="1"/>
          <p:nvPr/>
        </p:nvSpPr>
        <p:spPr>
          <a:xfrm>
            <a:off x="9906747" y="5961158"/>
            <a:ext cx="1837547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Spectrometer</a:t>
            </a:r>
            <a:endParaRPr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" name="Google Shape;154;p27">
            <a:extLst>
              <a:ext uri="{FF2B5EF4-FFF2-40B4-BE49-F238E27FC236}">
                <a16:creationId xmlns:a16="http://schemas.microsoft.com/office/drawing/2014/main" id="{ADB99E95-13D7-B142-78FC-3F92639EB682}"/>
              </a:ext>
            </a:extLst>
          </p:cNvPr>
          <p:cNvCxnSpPr>
            <a:cxnSpLocks/>
          </p:cNvCxnSpPr>
          <p:nvPr/>
        </p:nvCxnSpPr>
        <p:spPr>
          <a:xfrm flipV="1">
            <a:off x="7369047" y="4920125"/>
            <a:ext cx="269192" cy="955578"/>
          </a:xfrm>
          <a:prstGeom prst="straightConnector1">
            <a:avLst/>
          </a:prstGeom>
          <a:noFill/>
          <a:ln w="38100" cap="flat" cmpd="sng">
            <a:solidFill>
              <a:srgbClr val="00B050"/>
            </a:solidFill>
            <a:prstDash val="solid"/>
            <a:miter lim="80"/>
            <a:headEnd type="none" w="sm" len="sm"/>
            <a:tailEnd type="triangle" w="med" len="med"/>
          </a:ln>
        </p:spPr>
      </p:cxnSp>
      <p:cxnSp>
        <p:nvCxnSpPr>
          <p:cNvPr id="9" name="Google Shape;155;p27">
            <a:extLst>
              <a:ext uri="{FF2B5EF4-FFF2-40B4-BE49-F238E27FC236}">
                <a16:creationId xmlns:a16="http://schemas.microsoft.com/office/drawing/2014/main" id="{B8DB6700-2A67-C14C-0D96-E98C6C3830D9}"/>
              </a:ext>
            </a:extLst>
          </p:cNvPr>
          <p:cNvCxnSpPr>
            <a:cxnSpLocks/>
          </p:cNvCxnSpPr>
          <p:nvPr/>
        </p:nvCxnSpPr>
        <p:spPr>
          <a:xfrm flipV="1">
            <a:off x="10816019" y="5173850"/>
            <a:ext cx="9502" cy="755668"/>
          </a:xfrm>
          <a:prstGeom prst="straightConnector1">
            <a:avLst/>
          </a:prstGeom>
          <a:noFill/>
          <a:ln w="38100" cap="flat" cmpd="sng">
            <a:solidFill>
              <a:srgbClr val="00B050"/>
            </a:solidFill>
            <a:prstDash val="solid"/>
            <a:miter lim="80"/>
            <a:headEnd type="none" w="sm" len="sm"/>
            <a:tailEnd type="triangle" w="med" len="med"/>
          </a:ln>
        </p:spPr>
      </p:cxnSp>
      <p:sp>
        <p:nvSpPr>
          <p:cNvPr id="12" name="Teardrop 11">
            <a:extLst>
              <a:ext uri="{FF2B5EF4-FFF2-40B4-BE49-F238E27FC236}">
                <a16:creationId xmlns:a16="http://schemas.microsoft.com/office/drawing/2014/main" id="{01056CC5-AB6A-ADA0-0E7D-B0D6C16848F7}"/>
              </a:ext>
            </a:extLst>
          </p:cNvPr>
          <p:cNvSpPr/>
          <p:nvPr/>
        </p:nvSpPr>
        <p:spPr>
          <a:xfrm rot="13023739">
            <a:off x="894127" y="4532061"/>
            <a:ext cx="180532" cy="197319"/>
          </a:xfrm>
          <a:prstGeom prst="teardrop">
            <a:avLst>
              <a:gd name="adj" fmla="val 7331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 Same Side Corner Rectangle 12">
            <a:extLst>
              <a:ext uri="{FF2B5EF4-FFF2-40B4-BE49-F238E27FC236}">
                <a16:creationId xmlns:a16="http://schemas.microsoft.com/office/drawing/2014/main" id="{F62AC1FC-2A9C-FE10-3073-4B81F6F0974B}"/>
              </a:ext>
            </a:extLst>
          </p:cNvPr>
          <p:cNvSpPr/>
          <p:nvPr/>
        </p:nvSpPr>
        <p:spPr>
          <a:xfrm>
            <a:off x="843009" y="4328832"/>
            <a:ext cx="143933" cy="973666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799E37-3680-673F-B86E-78BF92A56421}"/>
              </a:ext>
            </a:extLst>
          </p:cNvPr>
          <p:cNvSpPr/>
          <p:nvPr/>
        </p:nvSpPr>
        <p:spPr>
          <a:xfrm>
            <a:off x="1859836" y="3654038"/>
            <a:ext cx="143934" cy="164845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an 27">
            <a:extLst>
              <a:ext uri="{FF2B5EF4-FFF2-40B4-BE49-F238E27FC236}">
                <a16:creationId xmlns:a16="http://schemas.microsoft.com/office/drawing/2014/main" id="{D9ADC4CB-AC44-DB07-11EC-2FEC69F88D73}"/>
              </a:ext>
            </a:extLst>
          </p:cNvPr>
          <p:cNvSpPr/>
          <p:nvPr/>
        </p:nvSpPr>
        <p:spPr>
          <a:xfrm rot="16200000">
            <a:off x="3100172" y="3528468"/>
            <a:ext cx="52388" cy="2169580"/>
          </a:xfrm>
          <a:prstGeom prst="can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ube 28">
            <a:extLst>
              <a:ext uri="{FF2B5EF4-FFF2-40B4-BE49-F238E27FC236}">
                <a16:creationId xmlns:a16="http://schemas.microsoft.com/office/drawing/2014/main" id="{5158FD1D-A124-8049-15DB-034560FA876B}"/>
              </a:ext>
            </a:extLst>
          </p:cNvPr>
          <p:cNvSpPr/>
          <p:nvPr/>
        </p:nvSpPr>
        <p:spPr>
          <a:xfrm>
            <a:off x="4211156" y="4277043"/>
            <a:ext cx="1329267" cy="672512"/>
          </a:xfrm>
          <a:prstGeom prst="cub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04BC8DC-7454-BDE4-1A6B-7B38917DB8BF}"/>
              </a:ext>
            </a:extLst>
          </p:cNvPr>
          <p:cNvCxnSpPr>
            <a:cxnSpLocks/>
          </p:cNvCxnSpPr>
          <p:nvPr/>
        </p:nvCxnSpPr>
        <p:spPr>
          <a:xfrm>
            <a:off x="1062848" y="4613258"/>
            <a:ext cx="1029925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5C963EB-9577-9123-BD52-CF3CD23D69D3}"/>
              </a:ext>
            </a:extLst>
          </p:cNvPr>
          <p:cNvCxnSpPr>
            <a:cxnSpLocks/>
          </p:cNvCxnSpPr>
          <p:nvPr/>
        </p:nvCxnSpPr>
        <p:spPr>
          <a:xfrm flipV="1">
            <a:off x="1125777" y="4328832"/>
            <a:ext cx="499701" cy="213145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5D66DC6-BEF2-9583-E684-564DBED4C287}"/>
              </a:ext>
            </a:extLst>
          </p:cNvPr>
          <p:cNvCxnSpPr>
            <a:cxnSpLocks/>
          </p:cNvCxnSpPr>
          <p:nvPr/>
        </p:nvCxnSpPr>
        <p:spPr>
          <a:xfrm>
            <a:off x="1125777" y="4709092"/>
            <a:ext cx="499701" cy="213145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D0847D2A-A5DF-C114-DDD3-19262E0D95B7}"/>
              </a:ext>
            </a:extLst>
          </p:cNvPr>
          <p:cNvSpPr txBox="1"/>
          <p:nvPr/>
        </p:nvSpPr>
        <p:spPr>
          <a:xfrm>
            <a:off x="1577810" y="2473582"/>
            <a:ext cx="941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Acrylic sample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B9266DE-AF09-40F4-40BA-53D8B7CA8C64}"/>
              </a:ext>
            </a:extLst>
          </p:cNvPr>
          <p:cNvSpPr txBox="1"/>
          <p:nvPr/>
        </p:nvSpPr>
        <p:spPr>
          <a:xfrm>
            <a:off x="2762723" y="6004350"/>
            <a:ext cx="940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Fiber optics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4DCD684-BE33-8555-5908-B2D7E47C5A50}"/>
              </a:ext>
            </a:extLst>
          </p:cNvPr>
          <p:cNvSpPr txBox="1"/>
          <p:nvPr/>
        </p:nvSpPr>
        <p:spPr>
          <a:xfrm>
            <a:off x="899076" y="6109026"/>
            <a:ext cx="763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UV LED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FAC8D80-1540-F994-5E4A-E81435675772}"/>
              </a:ext>
            </a:extLst>
          </p:cNvPr>
          <p:cNvSpPr txBox="1"/>
          <p:nvPr/>
        </p:nvSpPr>
        <p:spPr>
          <a:xfrm>
            <a:off x="4310811" y="6058165"/>
            <a:ext cx="1329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Spectrometer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9409417-B4CE-C97A-8D71-5C72A7E2EC68}"/>
              </a:ext>
            </a:extLst>
          </p:cNvPr>
          <p:cNvSpPr/>
          <p:nvPr/>
        </p:nvSpPr>
        <p:spPr>
          <a:xfrm>
            <a:off x="447706" y="3448895"/>
            <a:ext cx="5495279" cy="249388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747A286-281A-19BF-87B0-C0ECC9DEDE03}"/>
              </a:ext>
            </a:extLst>
          </p:cNvPr>
          <p:cNvSpPr txBox="1"/>
          <p:nvPr/>
        </p:nvSpPr>
        <p:spPr>
          <a:xfrm>
            <a:off x="3478858" y="3554293"/>
            <a:ext cx="732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air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DFB43C9-F33A-A7EB-EE8D-BCF00C2ADD7F}"/>
              </a:ext>
            </a:extLst>
          </p:cNvPr>
          <p:cNvCxnSpPr>
            <a:endCxn id="18" idx="0"/>
          </p:cNvCxnSpPr>
          <p:nvPr/>
        </p:nvCxnSpPr>
        <p:spPr>
          <a:xfrm>
            <a:off x="1931803" y="2996802"/>
            <a:ext cx="0" cy="6572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152AFB1F-AEE1-48BB-2978-5A5B27BC3DB7}"/>
              </a:ext>
            </a:extLst>
          </p:cNvPr>
          <p:cNvCxnSpPr>
            <a:endCxn id="29" idx="3"/>
          </p:cNvCxnSpPr>
          <p:nvPr/>
        </p:nvCxnSpPr>
        <p:spPr>
          <a:xfrm flipH="1" flipV="1">
            <a:off x="4791726" y="4949555"/>
            <a:ext cx="6039" cy="11086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C6FCDFED-849B-3504-9E39-36228E3009E9}"/>
              </a:ext>
            </a:extLst>
          </p:cNvPr>
          <p:cNvCxnSpPr>
            <a:endCxn id="28" idx="2"/>
          </p:cNvCxnSpPr>
          <p:nvPr/>
        </p:nvCxnSpPr>
        <p:spPr>
          <a:xfrm flipV="1">
            <a:off x="3048864" y="4639452"/>
            <a:ext cx="77502" cy="14187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AAFB9C7A-B18F-0189-044F-05CF20CC9B66}"/>
              </a:ext>
            </a:extLst>
          </p:cNvPr>
          <p:cNvCxnSpPr>
            <a:cxnSpLocks/>
          </p:cNvCxnSpPr>
          <p:nvPr/>
        </p:nvCxnSpPr>
        <p:spPr>
          <a:xfrm flipH="1" flipV="1">
            <a:off x="1062848" y="4790045"/>
            <a:ext cx="158452" cy="13189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Content Placeholder 64">
            <a:extLst>
              <a:ext uri="{FF2B5EF4-FFF2-40B4-BE49-F238E27FC236}">
                <a16:creationId xmlns:a16="http://schemas.microsoft.com/office/drawing/2014/main" id="{B45DD5E0-A850-835F-1D40-794181D9B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710" y="796426"/>
            <a:ext cx="11023608" cy="1881394"/>
          </a:xfrm>
        </p:spPr>
        <p:txBody>
          <a:bodyPr>
            <a:normAutofit/>
          </a:bodyPr>
          <a:lstStyle/>
          <a:p>
            <a:r>
              <a:rPr lang="en-US" sz="2200" dirty="0"/>
              <a:t>UV LED:</a:t>
            </a:r>
          </a:p>
          <a:p>
            <a:pPr lvl="1"/>
            <a:r>
              <a:rPr lang="en-US" sz="2200" dirty="0"/>
              <a:t>285 nm for the </a:t>
            </a:r>
            <a:r>
              <a:rPr lang="en-US" sz="2200" dirty="0" err="1"/>
              <a:t>pTP</a:t>
            </a:r>
            <a:r>
              <a:rPr lang="en-US" sz="2200" dirty="0"/>
              <a:t> emission measurement.</a:t>
            </a:r>
          </a:p>
          <a:p>
            <a:pPr lvl="1"/>
            <a:r>
              <a:rPr lang="en-US" sz="2200" dirty="0"/>
              <a:t>340 nm for the uniformity scan of the samples</a:t>
            </a:r>
          </a:p>
          <a:p>
            <a:r>
              <a:rPr lang="en-US" sz="2200" dirty="0"/>
              <a:t>Spectrometer: </a:t>
            </a:r>
            <a:r>
              <a:rPr lang="en-US" sz="2200" dirty="0" err="1"/>
              <a:t>OceanOptics</a:t>
            </a:r>
            <a:r>
              <a:rPr lang="en-US" sz="2200" dirty="0"/>
              <a:t> USB2000+ with a wavelength range of 200 nm to 1000 nm</a:t>
            </a:r>
          </a:p>
        </p:txBody>
      </p:sp>
      <p:sp>
        <p:nvSpPr>
          <p:cNvPr id="71" name="Slide Number Placeholder 70">
            <a:extLst>
              <a:ext uri="{FF2B5EF4-FFF2-40B4-BE49-F238E27FC236}">
                <a16:creationId xmlns:a16="http://schemas.microsoft.com/office/drawing/2014/main" id="{D36EC6A9-9932-5AF7-DF1F-41376BF74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FE96-89D8-1A4E-A1E9-84D80776AAF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945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FE6F2-D547-0610-66AB-D905B90A7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338" y="253133"/>
            <a:ext cx="6288784" cy="438743"/>
          </a:xfrm>
        </p:spPr>
        <p:txBody>
          <a:bodyPr/>
          <a:lstStyle/>
          <a:p>
            <a:r>
              <a:rPr lang="en-US" dirty="0" err="1"/>
              <a:t>pTP</a:t>
            </a:r>
            <a:r>
              <a:rPr lang="en-US" dirty="0"/>
              <a:t> deposited samples and uniformity</a:t>
            </a:r>
          </a:p>
        </p:txBody>
      </p:sp>
      <p:sp>
        <p:nvSpPr>
          <p:cNvPr id="4" name="Google Shape;185;p29">
            <a:extLst>
              <a:ext uri="{FF2B5EF4-FFF2-40B4-BE49-F238E27FC236}">
                <a16:creationId xmlns:a16="http://schemas.microsoft.com/office/drawing/2014/main" id="{0760C82D-D1B5-F213-9537-838D7B58386D}"/>
              </a:ext>
            </a:extLst>
          </p:cNvPr>
          <p:cNvSpPr txBox="1">
            <a:spLocks/>
          </p:cNvSpPr>
          <p:nvPr/>
        </p:nvSpPr>
        <p:spPr>
          <a:xfrm>
            <a:off x="511312" y="831595"/>
            <a:ext cx="6046846" cy="217652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spcBef>
                <a:spcPts val="0"/>
              </a:spcBef>
              <a:buClr>
                <a:schemeClr val="dk1"/>
              </a:buClr>
              <a:buSzPts val="1400"/>
            </a:pPr>
            <a:r>
              <a:rPr lang="en-US" sz="2000" dirty="0" err="1"/>
              <a:t>pTP</a:t>
            </a:r>
            <a:r>
              <a:rPr lang="en-US" sz="2000" dirty="0"/>
              <a:t> samples were prepared by hand spraying</a:t>
            </a:r>
          </a:p>
          <a:p>
            <a:pPr marL="635000" lvl="1" indent="-177800">
              <a:spcBef>
                <a:spcPts val="0"/>
              </a:spcBef>
              <a:buClr>
                <a:schemeClr val="dk1"/>
              </a:buClr>
              <a:buSzPts val="1400"/>
            </a:pPr>
            <a:r>
              <a:rPr lang="en-US" sz="1600" dirty="0"/>
              <a:t>No 285 nm light gets through</a:t>
            </a:r>
          </a:p>
          <a:p>
            <a:pPr marL="635000" lvl="1" indent="-177800">
              <a:spcBef>
                <a:spcPts val="0"/>
              </a:spcBef>
              <a:buClr>
                <a:schemeClr val="dk1"/>
              </a:buClr>
              <a:buSzPts val="1400"/>
            </a:pPr>
            <a:r>
              <a:rPr lang="en-US" sz="1600" dirty="0"/>
              <a:t>Reemission at ~320 – 450 nm</a:t>
            </a:r>
          </a:p>
          <a:p>
            <a:pPr marL="635000" lvl="1" indent="-177800">
              <a:spcBef>
                <a:spcPts val="0"/>
              </a:spcBef>
              <a:buClr>
                <a:schemeClr val="dk1"/>
              </a:buClr>
              <a:buSzPts val="1400"/>
            </a:pPr>
            <a:r>
              <a:rPr lang="en-US" sz="1600" dirty="0"/>
              <a:t>Spike at 470 nm: noise</a:t>
            </a:r>
          </a:p>
          <a:p>
            <a:pPr marL="635000" lvl="1" indent="-177800">
              <a:spcBef>
                <a:spcPts val="0"/>
              </a:spcBef>
              <a:buClr>
                <a:schemeClr val="dk1"/>
              </a:buClr>
              <a:buSzPts val="1400"/>
            </a:pPr>
            <a:endParaRPr lang="en-US" sz="1600" dirty="0"/>
          </a:p>
          <a:p>
            <a:pPr marL="177800" indent="-177800">
              <a:spcBef>
                <a:spcPts val="0"/>
              </a:spcBef>
              <a:buClr>
                <a:schemeClr val="dk1"/>
              </a:buClr>
              <a:buSzPts val="1400"/>
            </a:pPr>
            <a:r>
              <a:rPr lang="en-US" sz="2000" dirty="0"/>
              <a:t>A 340 nm wavelength was used to scan the sample’s uniformity before and after the cryogenic cycle</a:t>
            </a:r>
          </a:p>
          <a:p>
            <a:pPr marL="635000" lvl="1" indent="-177800">
              <a:spcBef>
                <a:spcPts val="0"/>
              </a:spcBef>
              <a:buClr>
                <a:schemeClr val="dk1"/>
              </a:buClr>
              <a:buSzPts val="1400"/>
            </a:pPr>
            <a:r>
              <a:rPr lang="en-US" sz="1600" dirty="0"/>
              <a:t>Mean transmission unchanged</a:t>
            </a:r>
          </a:p>
          <a:p>
            <a:pPr marL="635000" lvl="1" indent="-177800">
              <a:spcBef>
                <a:spcPts val="0"/>
              </a:spcBef>
              <a:buClr>
                <a:schemeClr val="dk1"/>
              </a:buClr>
              <a:buSzPts val="1400"/>
            </a:pPr>
            <a:r>
              <a:rPr lang="en-US" sz="1600" dirty="0"/>
              <a:t>Spread increased slightly; no visible detachment</a:t>
            </a:r>
          </a:p>
        </p:txBody>
      </p:sp>
      <p:pic>
        <p:nvPicPr>
          <p:cNvPr id="5" name="Google Shape;186;p29">
            <a:extLst>
              <a:ext uri="{FF2B5EF4-FFF2-40B4-BE49-F238E27FC236}">
                <a16:creationId xmlns:a16="http://schemas.microsoft.com/office/drawing/2014/main" id="{0EA2E9F4-7FA3-4BB8-9A58-7C06FBCC6D1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34861" y="3510140"/>
            <a:ext cx="3861749" cy="3012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88;p29" descr="A picture containing text, indoor&#10;&#10;AI-generated content may be incorrect.">
            <a:extLst>
              <a:ext uri="{FF2B5EF4-FFF2-40B4-BE49-F238E27FC236}">
                <a16:creationId xmlns:a16="http://schemas.microsoft.com/office/drawing/2014/main" id="{4690420F-7798-86F1-DBF5-3BCA4DE4AA3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511" y="3532250"/>
            <a:ext cx="3159980" cy="2494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90;p29" descr="A white piece of paper&#10;&#10;AI-generated content may be incorrect.">
            <a:extLst>
              <a:ext uri="{FF2B5EF4-FFF2-40B4-BE49-F238E27FC236}">
                <a16:creationId xmlns:a16="http://schemas.microsoft.com/office/drawing/2014/main" id="{C8B26A9F-7923-73E7-D121-55B973C9A5D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69831" y="3546225"/>
            <a:ext cx="3178647" cy="248018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91;p29">
            <a:extLst>
              <a:ext uri="{FF2B5EF4-FFF2-40B4-BE49-F238E27FC236}">
                <a16:creationId xmlns:a16="http://schemas.microsoft.com/office/drawing/2014/main" id="{012D3FE6-9D9E-C72D-BE6D-DB8ECE38EABD}"/>
              </a:ext>
            </a:extLst>
          </p:cNvPr>
          <p:cNvSpPr txBox="1"/>
          <p:nvPr/>
        </p:nvSpPr>
        <p:spPr>
          <a:xfrm>
            <a:off x="669338" y="3186032"/>
            <a:ext cx="2865397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Before cryogenic cycle</a:t>
            </a:r>
            <a:endParaRPr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92;p29">
            <a:extLst>
              <a:ext uri="{FF2B5EF4-FFF2-40B4-BE49-F238E27FC236}">
                <a16:creationId xmlns:a16="http://schemas.microsoft.com/office/drawing/2014/main" id="{5CE40322-9D3C-CDAE-E313-D700C16FAE7F}"/>
              </a:ext>
            </a:extLst>
          </p:cNvPr>
          <p:cNvSpPr txBox="1"/>
          <p:nvPr/>
        </p:nvSpPr>
        <p:spPr>
          <a:xfrm>
            <a:off x="3960647" y="3186032"/>
            <a:ext cx="2707634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After cryogenic cycle</a:t>
            </a:r>
            <a:endParaRPr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93;p29">
            <a:extLst>
              <a:ext uri="{FF2B5EF4-FFF2-40B4-BE49-F238E27FC236}">
                <a16:creationId xmlns:a16="http://schemas.microsoft.com/office/drawing/2014/main" id="{AA59FDCB-FD30-DD09-9E68-4D69B40C5B72}"/>
              </a:ext>
            </a:extLst>
          </p:cNvPr>
          <p:cNvSpPr txBox="1"/>
          <p:nvPr/>
        </p:nvSpPr>
        <p:spPr>
          <a:xfrm>
            <a:off x="7294973" y="6523116"/>
            <a:ext cx="3996051" cy="284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Integral of the spectra normalized by the source.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94;p29">
            <a:extLst>
              <a:ext uri="{FF2B5EF4-FFF2-40B4-BE49-F238E27FC236}">
                <a16:creationId xmlns:a16="http://schemas.microsoft.com/office/drawing/2014/main" id="{5E1479AF-A60D-913A-43FF-99D5F80BC79F}"/>
              </a:ext>
            </a:extLst>
          </p:cNvPr>
          <p:cNvSpPr txBox="1"/>
          <p:nvPr/>
        </p:nvSpPr>
        <p:spPr>
          <a:xfrm rot="-5400000">
            <a:off x="6366364" y="4256787"/>
            <a:ext cx="16077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Number of spectra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FC2307-329C-B17A-44B9-4127382E8368}"/>
              </a:ext>
            </a:extLst>
          </p:cNvPr>
          <p:cNvSpPr txBox="1"/>
          <p:nvPr/>
        </p:nvSpPr>
        <p:spPr>
          <a:xfrm>
            <a:off x="7170214" y="261888"/>
            <a:ext cx="3996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Transmission of the </a:t>
            </a:r>
            <a:r>
              <a:rPr lang="en-US" dirty="0" err="1"/>
              <a:t>pTP</a:t>
            </a:r>
            <a:r>
              <a:rPr lang="en-US" dirty="0"/>
              <a:t>-deposited sample. Source wavelength: 285 nm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CA62E55-51E9-CA27-B598-6548F77A7B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8122" y="947725"/>
            <a:ext cx="3932313" cy="2481275"/>
          </a:xfrm>
          <a:prstGeom prst="rect">
            <a:avLst/>
          </a:prstGeom>
        </p:spPr>
      </p:pic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40E45F4-3B91-7272-4B80-2E607EF9C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FE96-89D8-1A4E-A1E9-84D80776AAF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979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996E4-1C3F-5A91-4D27-0B012C289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Thickness and roughness of the </a:t>
            </a:r>
            <a:r>
              <a:rPr lang="en-US" dirty="0" err="1"/>
              <a:t>pTP</a:t>
            </a:r>
            <a:r>
              <a:rPr lang="en-US" dirty="0"/>
              <a:t> layer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2A978-E4FA-1DC7-B822-F5F8BA57A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FE96-89D8-1A4E-A1E9-84D80776AAFC}" type="slidenum">
              <a:rPr lang="en-US" smtClean="0"/>
              <a:t>8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BC553CE-0F13-4986-9DEC-444BFE3DE520}"/>
              </a:ext>
            </a:extLst>
          </p:cNvPr>
          <p:cNvCxnSpPr/>
          <p:nvPr/>
        </p:nvCxnSpPr>
        <p:spPr>
          <a:xfrm>
            <a:off x="888442" y="1366576"/>
            <a:ext cx="56856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0E1C18B-53E1-8A60-4DCD-C039F35308B0}"/>
              </a:ext>
            </a:extLst>
          </p:cNvPr>
          <p:cNvCxnSpPr/>
          <p:nvPr/>
        </p:nvCxnSpPr>
        <p:spPr>
          <a:xfrm>
            <a:off x="888441" y="1798655"/>
            <a:ext cx="568569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16DC4B9-6023-ECE6-3088-2C7672651410}"/>
              </a:ext>
            </a:extLst>
          </p:cNvPr>
          <p:cNvSpPr txBox="1"/>
          <p:nvPr/>
        </p:nvSpPr>
        <p:spPr>
          <a:xfrm>
            <a:off x="1567542" y="1577591"/>
            <a:ext cx="2090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substrate’s surface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D74EFD-7C0A-844B-41F5-9A3B69C56E7C}"/>
              </a:ext>
            </a:extLst>
          </p:cNvPr>
          <p:cNvSpPr txBox="1"/>
          <p:nvPr/>
        </p:nvSpPr>
        <p:spPr>
          <a:xfrm>
            <a:off x="1567542" y="1208259"/>
            <a:ext cx="3697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Variation of the </a:t>
            </a:r>
            <a:r>
              <a:rPr lang="en-US" dirty="0" err="1"/>
              <a:t>pTP</a:t>
            </a:r>
            <a:r>
              <a:rPr lang="en-US" dirty="0"/>
              <a:t> deposited layer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5FB2E4-6D6F-2DCB-E1E7-25C0543EFCE8}"/>
              </a:ext>
            </a:extLst>
          </p:cNvPr>
          <p:cNvSpPr txBox="1"/>
          <p:nvPr/>
        </p:nvSpPr>
        <p:spPr>
          <a:xfrm>
            <a:off x="6451972" y="1700921"/>
            <a:ext cx="55366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measurement was done with white-light interferometry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Profile lines on the surface of the </a:t>
            </a:r>
            <a:r>
              <a:rPr lang="en-US" dirty="0" err="1"/>
              <a:t>pTP</a:t>
            </a:r>
            <a:r>
              <a:rPr lang="en-US" dirty="0"/>
              <a:t>-deposited layer and the acrylic substrate.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B53D9BD-8255-61ED-FB94-D1F922BC2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34" y="2104814"/>
            <a:ext cx="6237608" cy="43663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2DC145E-1180-16E9-74C8-C9E9A2866930}"/>
                  </a:ext>
                </a:extLst>
              </p:cNvPr>
              <p:cNvSpPr txBox="1"/>
              <p:nvPr/>
            </p:nvSpPr>
            <p:spPr>
              <a:xfrm>
                <a:off x="6451972" y="3356586"/>
                <a:ext cx="4779678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Example of sample’s thickness and roughness: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 err="1"/>
                  <a:t>pTP</a:t>
                </a:r>
                <a:r>
                  <a:rPr lang="en-US" dirty="0"/>
                  <a:t> layer thickness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1.5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μm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Surface roughness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±0.83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μm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2DC145E-1180-16E9-74C8-C9E9A28669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1972" y="3356586"/>
                <a:ext cx="4779678" cy="1200329"/>
              </a:xfrm>
              <a:prstGeom prst="rect">
                <a:avLst/>
              </a:prstGeom>
              <a:blipFill>
                <a:blip r:embed="rId3"/>
                <a:stretch>
                  <a:fillRect l="-794" t="-2083" b="-7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4821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ED298-8F54-4389-1A35-CB1A0E3D3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Setup of wavelength shifting efficiency measurement</a:t>
            </a:r>
          </a:p>
        </p:txBody>
      </p:sp>
      <p:pic>
        <p:nvPicPr>
          <p:cNvPr id="5" name="Picture 4" descr="Diagram&#10;&#10;AI-generated content may be incorrect.">
            <a:extLst>
              <a:ext uri="{FF2B5EF4-FFF2-40B4-BE49-F238E27FC236}">
                <a16:creationId xmlns:a16="http://schemas.microsoft.com/office/drawing/2014/main" id="{EC19F5B1-6F9A-EE61-28F7-3EF61E6D5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179" y="963374"/>
            <a:ext cx="10823642" cy="54503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CB3E64-CCA2-AED1-1D89-B6F0B7FDAD66}"/>
              </a:ext>
            </a:extLst>
          </p:cNvPr>
          <p:cNvSpPr txBox="1"/>
          <p:nvPr/>
        </p:nvSpPr>
        <p:spPr>
          <a:xfrm>
            <a:off x="684179" y="6431040"/>
            <a:ext cx="92033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linkClick r:id="rId3"/>
              </a:rPr>
              <a:t>Instituto de </a:t>
            </a:r>
            <a:r>
              <a:rPr lang="en-US" sz="1400" b="1" dirty="0" err="1">
                <a:hlinkClick r:id="rId3"/>
              </a:rPr>
              <a:t>Física</a:t>
            </a:r>
            <a:r>
              <a:rPr lang="en-US" sz="1400" b="1" dirty="0">
                <a:hlinkClick r:id="rId3"/>
              </a:rPr>
              <a:t> Corpuscular (IFIC), CSIC and </a:t>
            </a:r>
            <a:r>
              <a:rPr lang="en-US" sz="1400" b="1" dirty="0" err="1">
                <a:hlinkClick r:id="rId3"/>
              </a:rPr>
              <a:t>Universitat</a:t>
            </a:r>
            <a:r>
              <a:rPr lang="en-US" sz="1400" b="1" dirty="0">
                <a:hlinkClick r:id="rId3"/>
              </a:rPr>
              <a:t> de València, Valencia, Spain</a:t>
            </a:r>
            <a:endParaRPr lang="en-US" sz="14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5DA237-C251-2879-B096-FF3119C6606C}"/>
              </a:ext>
            </a:extLst>
          </p:cNvPr>
          <p:cNvSpPr/>
          <p:nvPr/>
        </p:nvSpPr>
        <p:spPr>
          <a:xfrm>
            <a:off x="684179" y="1100932"/>
            <a:ext cx="4910709" cy="681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DE4695E-19AD-E4F0-E879-47DAE5FAD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FE96-89D8-1A4E-A1E9-84D80776AAFC}" type="slidenum">
              <a:rPr lang="en-US" smtClean="0"/>
              <a:t>9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F7CEB7-FA5A-06DD-DC09-7142B6B49C59}"/>
              </a:ext>
            </a:extLst>
          </p:cNvPr>
          <p:cNvSpPr txBox="1"/>
          <p:nvPr/>
        </p:nvSpPr>
        <p:spPr>
          <a:xfrm>
            <a:off x="1118766" y="841729"/>
            <a:ext cx="5789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Measurement done at IFIC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deuterium lamp is used for this measurement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Monochromator: scans the wavelength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Atmosphere of the sample and PMT: argon gas</a:t>
            </a:r>
          </a:p>
        </p:txBody>
      </p:sp>
    </p:spTree>
    <p:extLst>
      <p:ext uri="{BB962C8B-B14F-4D97-AF65-F5344CB8AC3E}">
        <p14:creationId xmlns:p14="http://schemas.microsoft.com/office/powerpoint/2010/main" val="231990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F8D4A-059F-7982-B801-D3917BD3C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AD527-A9BD-B6AE-DD02-7EED5F27B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Wavelength shifting efficiency measurement at IFIC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C398B7-39EE-B2CF-4138-2941EA1DC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FE96-89D8-1A4E-A1E9-84D80776AAFC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031ABD-9E5A-A1D5-D252-AF9215960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4040" y="1275668"/>
            <a:ext cx="6347960" cy="41510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A8021984-D18D-8C9F-8FDC-09C9F37F9CA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0501" y="1275668"/>
                <a:ext cx="5905499" cy="436024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 dirty="0"/>
                  <a:t>Areal density: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𝑠𝑎𝑚𝑝𝑙𝑒</m:t>
                        </m:r>
                      </m:sub>
                    </m:sSub>
                    <m:r>
                      <a:rPr lang="en-US" sz="1600" i="1" smtClean="0">
                        <a:latin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𝑝𝑟𝑒𝑝𝑎𝑟𝑒𝑑</m:t>
                        </m:r>
                      </m:sub>
                    </m:sSub>
                    <m:r>
                      <a:rPr lang="en-US" sz="1600" i="1" smtClean="0">
                        <a:latin typeface="Cambria Math" panose="02040503050406030204" pitchFamily="18" charset="0"/>
                      </a:rPr>
                      <m:t> ×</m:t>
                    </m:r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𝑑𝑒𝑝𝑜𝑠𝑖𝑡𝑖𝑜𝑛</m:t>
                        </m:r>
                      </m:sub>
                    </m:sSub>
                  </m:oMath>
                </a14:m>
                <a:endParaRPr lang="en-US" sz="1600" dirty="0"/>
              </a:p>
              <a:p>
                <a:pPr lvl="1"/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𝑑𝑒𝑝𝑜𝑠𝑖𝑡𝑖𝑜𝑛</m:t>
                        </m:r>
                      </m:sub>
                    </m:sSub>
                    <m:r>
                      <a:rPr lang="en-US" sz="1600" i="1" smtClean="0">
                        <a:latin typeface="Cambria Math" panose="02040503050406030204" pitchFamily="18" charset="0"/>
                      </a:rPr>
                      <m:t>≈8.28±2.94%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dirty="0">
                    <a:sym typeface="Wingdings" pitchFamily="2" charset="2"/>
                  </a:rPr>
                  <a:t> per-sample relative uncertainty of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±36%</m:t>
                    </m:r>
                  </m:oMath>
                </a14:m>
                <a:endParaRPr lang="en-US" sz="1600" dirty="0"/>
              </a:p>
              <a:p>
                <a:r>
                  <a:rPr lang="en-US" sz="1800" dirty="0"/>
                  <a:t>Transmittance (T): corrected by the PMT’s quantum efficiency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i="1" smtClean="0">
                        <a:latin typeface="Cambria Math" panose="02040503050406030204" pitchFamily="18" charset="0"/>
                      </a:rPr>
                      <m:t>T</m:t>
                    </m:r>
                    <m:r>
                      <a:rPr lang="en-US" sz="1800" i="1" smtClean="0">
                        <a:latin typeface="Cambria Math" panose="02040503050406030204" pitchFamily="18" charset="0"/>
                      </a:rPr>
                      <m:t>≈7−18%</m:t>
                    </m:r>
                  </m:oMath>
                </a14:m>
                <a:r>
                  <a:rPr lang="en-US" sz="1800" dirty="0"/>
                  <a:t> at 130 nm for </a:t>
                </a:r>
                <a14:m>
                  <m:oMath xmlns:m="http://schemas.openxmlformats.org/officeDocument/2006/math">
                    <m:r>
                      <a:rPr lang="en-US" sz="1800" smtClean="0">
                        <a:latin typeface="Cambria Math" panose="02040503050406030204" pitchFamily="18" charset="0"/>
                      </a:rPr>
                      <m:t>150</m:t>
                    </m:r>
                    <m:r>
                      <a:rPr lang="en-US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1800" i="1" smtClean="0">
                        <a:latin typeface="Cambria Math" panose="02040503050406030204" pitchFamily="18" charset="0"/>
                      </a:rPr>
                      <m:t>1100</m:t>
                    </m:r>
                    <m:r>
                      <a:rPr lang="en-US" sz="180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180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m:rPr>
                        <m:lit/>
                      </m:rPr>
                      <a:rPr lang="en-US" sz="180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180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180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8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𝑊𝐿𝑆</m:t>
                        </m:r>
                      </m:sub>
                    </m:sSub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m:rPr>
                            <m:sty m:val="p"/>
                          </m:rPr>
                          <a:rPr lang="en-US" sz="1800" i="1" dirty="0" smtClean="0">
                            <a:latin typeface="Cambria Math" panose="02040503050406030204" pitchFamily="18" charset="0"/>
                          </a:rPr>
                          <m:t>ransmittance</m:t>
                        </m:r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(%)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1800" i="1" dirty="0" smtClean="0">
                            <a:latin typeface="Cambria Math" panose="02040503050406030204" pitchFamily="18" charset="0"/>
                          </a:rPr>
                          <m:t>collection</m:t>
                        </m:r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800" i="1" dirty="0" smtClean="0">
                            <a:latin typeface="Cambria Math" panose="02040503050406030204" pitchFamily="18" charset="0"/>
                          </a:rPr>
                          <m:t>factor</m:t>
                        </m:r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800" i="1" dirty="0" smtClean="0">
                            <a:latin typeface="Cambria Math" panose="02040503050406030204" pitchFamily="18" charset="0"/>
                          </a:rPr>
                          <m:t>K</m:t>
                        </m:r>
                      </m:den>
                    </m:f>
                  </m:oMath>
                </a14:m>
                <a:endParaRPr lang="en-US" sz="180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𝑊𝐿𝑆</m:t>
                        </m:r>
                      </m:sub>
                    </m:sSub>
                  </m:oMath>
                </a14:m>
                <a:r>
                  <a:rPr lang="en-US" sz="1600" dirty="0"/>
                  <a:t>: UV photons emitted (all directions) per incident VUV photon</a:t>
                </a:r>
              </a:p>
              <a:p>
                <a:pPr lvl="1"/>
                <a:r>
                  <a:rPr lang="en-US" sz="1600" dirty="0"/>
                  <a:t>K: collection factor, fraction of the emitted UV photons that reach the photocathode</a:t>
                </a:r>
              </a:p>
              <a:p>
                <a:pPr lvl="2"/>
                <a:r>
                  <a:rPr lang="en-US" sz="1400" dirty="0"/>
                  <a:t>K rises with density</a:t>
                </a:r>
              </a:p>
              <a:p>
                <a:pPr lvl="1"/>
                <a:r>
                  <a:rPr lang="en-US" sz="1600" dirty="0"/>
                  <a:t>MC of the IFIC setup: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1600" i="1" smtClean="0">
                        <a:latin typeface="Cambria Math" panose="02040503050406030204" pitchFamily="18" charset="0"/>
                      </a:rPr>
                      <m:t>=10−20%→</m:t>
                    </m:r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𝑊𝐿𝑆</m:t>
                        </m:r>
                      </m:sub>
                    </m:sSub>
                    <m:r>
                      <a:rPr lang="en-US" sz="1600" i="1" smtClean="0">
                        <a:latin typeface="Cambria Math" panose="02040503050406030204" pitchFamily="18" charset="0"/>
                      </a:rPr>
                      <m:t>≈65−100%</m:t>
                    </m:r>
                  </m:oMath>
                </a14:m>
                <a:r>
                  <a:rPr lang="en-US" sz="1600" dirty="0"/>
                  <a:t>  over the model parameter range (preliminary MC)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A8021984-D18D-8C9F-8FDC-09C9F37F9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1" y="1275668"/>
                <a:ext cx="5905499" cy="4360242"/>
              </a:xfrm>
              <a:prstGeom prst="rect">
                <a:avLst/>
              </a:prstGeom>
              <a:blipFill>
                <a:blip r:embed="rId3"/>
                <a:stretch>
                  <a:fillRect l="-428" t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0004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AD6B5-B8EB-31C0-B368-B6DB4A24B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19514"/>
            <a:ext cx="5272936" cy="1012245"/>
          </a:xfrm>
        </p:spPr>
        <p:txBody>
          <a:bodyPr/>
          <a:lstStyle/>
          <a:p>
            <a:r>
              <a:rPr lang="en-US" dirty="0"/>
              <a:t>Solvent coating automation using a repurposed 3D printer</a:t>
            </a:r>
          </a:p>
        </p:txBody>
      </p:sp>
      <p:pic>
        <p:nvPicPr>
          <p:cNvPr id="5" name="Google Shape;322;p38" title="IMG_7169-ezgif.com-video-to-gif-converter.gif">
            <a:extLst>
              <a:ext uri="{FF2B5EF4-FFF2-40B4-BE49-F238E27FC236}">
                <a16:creationId xmlns:a16="http://schemas.microsoft.com/office/drawing/2014/main" id="{1B92A22D-297A-E9FF-4BA4-9EEB5545B89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53206" y="990577"/>
            <a:ext cx="2743200" cy="4876845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8758E7D-59A0-D767-9E79-7E541C8F927A}"/>
                  </a:ext>
                </a:extLst>
              </p:cNvPr>
              <p:cNvSpPr txBox="1"/>
              <p:nvPr/>
            </p:nvSpPr>
            <p:spPr>
              <a:xfrm>
                <a:off x="311236" y="1031815"/>
                <a:ext cx="5272936" cy="53245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b="1" u="sng" dirty="0"/>
                  <a:t>Goal</a:t>
                </a:r>
                <a:r>
                  <a:rPr lang="en-US" sz="2000" dirty="0"/>
                  <a:t>: improve sample reproducibility by limiting the sprayer's degrees of freedom.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Sprayer: airbrush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Switch: operated by a servo motor</a:t>
                </a:r>
              </a:p>
              <a:p>
                <a:pPr lvl="1"/>
                <a:endParaRPr lang="en-US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Sprayer’s motion: controlled by the printer board.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Sample size: tunable, up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15×15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b="0" dirty="0"/>
                  <a:t>, limited by the printer size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Operational; uniformity and efficiency characterization in progress.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u="sng" dirty="0"/>
                  <a:t>Scaling up</a:t>
                </a:r>
                <a:r>
                  <a:rPr lang="en-US" sz="2000" dirty="0"/>
                  <a:t>: using larger printer (up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30×30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and an industrial sprayer gun.</a:t>
                </a: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8758E7D-59A0-D767-9E79-7E541C8F92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236" y="1031815"/>
                <a:ext cx="5272936" cy="5324535"/>
              </a:xfrm>
              <a:prstGeom prst="rect">
                <a:avLst/>
              </a:prstGeom>
              <a:blipFill>
                <a:blip r:embed="rId3"/>
                <a:stretch>
                  <a:fillRect l="-962" t="-714" b="-119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Slide Number Placeholder 41">
            <a:extLst>
              <a:ext uri="{FF2B5EF4-FFF2-40B4-BE49-F238E27FC236}">
                <a16:creationId xmlns:a16="http://schemas.microsoft.com/office/drawing/2014/main" id="{FED91297-0B5B-3456-CAE2-3CB0D21A4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FE96-89D8-1A4E-A1E9-84D80776AAFC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 descr="A piece of paper with writing on it&#10;&#10;AI-generated content may be incorrect.">
            <a:extLst>
              <a:ext uri="{FF2B5EF4-FFF2-40B4-BE49-F238E27FC236}">
                <a16:creationId xmlns:a16="http://schemas.microsoft.com/office/drawing/2014/main" id="{C3A70C03-5957-957F-5E25-555F7B82A3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4474" y="647375"/>
            <a:ext cx="2743201" cy="2781625"/>
          </a:xfrm>
          <a:prstGeom prst="rect">
            <a:avLst/>
          </a:prstGeom>
        </p:spPr>
      </p:pic>
      <p:pic>
        <p:nvPicPr>
          <p:cNvPr id="7" name="Picture 6" descr="A picture containing text, indoor, monitor, electronics&#10;&#10;AI-generated content may be incorrect.">
            <a:extLst>
              <a:ext uri="{FF2B5EF4-FFF2-40B4-BE49-F238E27FC236}">
                <a16:creationId xmlns:a16="http://schemas.microsoft.com/office/drawing/2014/main" id="{7289D1ED-49C7-69AE-F175-800BFA71FF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4474" y="3568368"/>
            <a:ext cx="2743200" cy="27639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A6B3FA-9E12-D7D9-F364-A815C1C7EF81}"/>
              </a:ext>
            </a:extLst>
          </p:cNvPr>
          <p:cNvSpPr txBox="1"/>
          <p:nvPr/>
        </p:nvSpPr>
        <p:spPr>
          <a:xfrm>
            <a:off x="7334550" y="156305"/>
            <a:ext cx="19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Hand-sprayed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ED6302-F853-FBB0-2F2E-F14AD604F791}"/>
              </a:ext>
            </a:extLst>
          </p:cNvPr>
          <p:cNvSpPr txBox="1"/>
          <p:nvPr/>
        </p:nvSpPr>
        <p:spPr>
          <a:xfrm>
            <a:off x="6780254" y="6378851"/>
            <a:ext cx="2354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3d printer sprayed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7C054B8-9E84-7A82-F574-61ED8E656B14}"/>
              </a:ext>
            </a:extLst>
          </p:cNvPr>
          <p:cNvCxnSpPr/>
          <p:nvPr/>
        </p:nvCxnSpPr>
        <p:spPr>
          <a:xfrm>
            <a:off x="8766313" y="525637"/>
            <a:ext cx="496429" cy="3092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2560B31-DE10-1004-514D-24C89AABF96B}"/>
              </a:ext>
            </a:extLst>
          </p:cNvPr>
          <p:cNvCxnSpPr/>
          <p:nvPr/>
        </p:nvCxnSpPr>
        <p:spPr>
          <a:xfrm flipV="1">
            <a:off x="8825948" y="6091267"/>
            <a:ext cx="576469" cy="4476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7830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65568-EC8F-6CCF-898F-011DC8928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and Future works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4A1B38-C154-FFFA-A1C5-73ED185CB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FE96-89D8-1A4E-A1E9-84D80776AAFC}" type="slidenum">
              <a:rPr lang="en-US" smtClean="0"/>
              <a:t>12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2">
                <a:extLst>
                  <a:ext uri="{FF2B5EF4-FFF2-40B4-BE49-F238E27FC236}">
                    <a16:creationId xmlns:a16="http://schemas.microsoft.com/office/drawing/2014/main" id="{CBD29745-3158-1AE5-3AB9-744F9A648BEE}"/>
                  </a:ext>
                </a:extLst>
              </p:cNvPr>
              <p:cNvSpPr txBox="1"/>
              <p:nvPr/>
            </p:nvSpPr>
            <p:spPr>
              <a:xfrm>
                <a:off x="539541" y="1332115"/>
                <a:ext cx="5556459" cy="493776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/>
              <a:lstStyle/>
              <a:p>
                <a:pPr marL="342900" indent="-342900">
                  <a:spcAft>
                    <a:spcPts val="700"/>
                  </a:spcAft>
                  <a:buSzPct val="100000"/>
                  <a:buFontTx/>
                  <a:buChar char="•"/>
                </a:pPr>
                <a:r>
                  <a:rPr lang="en-US" sz="1700" dirty="0">
                    <a:solidFill>
                      <a:srgbClr val="000000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Solvent coating technique developed from TRL1 to TRL4 over 2 years with local small funds support</a:t>
                </a:r>
              </a:p>
              <a:p>
                <a:pPr marL="342900" indent="-342900">
                  <a:spcAft>
                    <a:spcPts val="700"/>
                  </a:spcAft>
                  <a:buSzPct val="100000"/>
                  <a:buFontTx/>
                  <a:buChar char="•"/>
                </a:pPr>
                <a:r>
                  <a:rPr lang="en-US" sz="1700" dirty="0">
                    <a:solidFill>
                      <a:srgbClr val="000000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Spray deposition on acrylic: a </a:t>
                </a:r>
                <a:r>
                  <a:rPr lang="en-US" sz="1700" dirty="0" err="1">
                    <a:solidFill>
                      <a:srgbClr val="000000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PhotoCollector</a:t>
                </a:r>
                <a:r>
                  <a:rPr lang="en-US" sz="1700" dirty="0">
                    <a:solidFill>
                      <a:srgbClr val="000000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 option for DELTA (F. Cavanna), alongside industrial PVD (M. Vicenzi)</a:t>
                </a:r>
              </a:p>
              <a:p>
                <a:pPr marL="342900" indent="-342900">
                  <a:spcAft>
                    <a:spcPts val="700"/>
                  </a:spcAft>
                  <a:buSzPct val="100000"/>
                  <a:buChar char="•"/>
                </a:pPr>
                <a:r>
                  <a:rPr lang="en-US" sz="1700" dirty="0" err="1">
                    <a:solidFill>
                      <a:srgbClr val="000000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pTP</a:t>
                </a:r>
                <a:r>
                  <a:rPr lang="en-US" sz="1700" dirty="0">
                    <a:solidFill>
                      <a:srgbClr val="000000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 spray-coated on 3 mm UVT acrylic; no detachment after one </a:t>
                </a:r>
                <a14:m>
                  <m:oMath xmlns:m="http://schemas.openxmlformats.org/officeDocument/2006/math">
                    <m:r>
                      <a:rPr lang="en-US" sz="17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itchFamily="34" charset="-122"/>
                        <a:cs typeface="Calibri" pitchFamily="34" charset="-120"/>
                      </a:rPr>
                      <m:t>𝐿</m:t>
                    </m:r>
                    <m:sSub>
                      <m:sSubPr>
                        <m:ctrlPr>
                          <a:rPr lang="en-US" sz="17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itchFamily="34" charset="-122"/>
                            <a:cs typeface="Calibri" pitchFamily="34" charset="-120"/>
                          </a:rPr>
                        </m:ctrlPr>
                      </m:sSubPr>
                      <m:e>
                        <m:r>
                          <a:rPr lang="en-US" sz="17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itchFamily="34" charset="-122"/>
                            <a:cs typeface="Calibri" pitchFamily="34" charset="-120"/>
                          </a:rPr>
                          <m:t>𝑁</m:t>
                        </m:r>
                      </m:e>
                      <m:sub>
                        <m:r>
                          <a:rPr lang="en-US" sz="17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itchFamily="34" charset="-122"/>
                            <a:cs typeface="Calibri" pitchFamily="34" charset="-12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700" dirty="0"/>
                  <a:t> cycle</a:t>
                </a:r>
              </a:p>
              <a:p>
                <a:pPr marL="342900" indent="-342900">
                  <a:spcAft>
                    <a:spcPts val="700"/>
                  </a:spcAft>
                  <a:buSzPct val="100000"/>
                  <a:buChar char="•"/>
                </a:pPr>
                <a:r>
                  <a:rPr lang="en-US" sz="1700" dirty="0">
                    <a:solidFill>
                      <a:srgbClr val="000000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IFIC, 130 nm: Transmittance rises from  150 µg/cm² to 1100 µg/cm²</a:t>
                </a:r>
                <a:endParaRPr lang="en-US" sz="1700" dirty="0"/>
              </a:p>
              <a:p>
                <a:pPr marL="342900" indent="-342900">
                  <a:spcAft>
                    <a:spcPts val="700"/>
                  </a:spcAft>
                  <a:buSzPct val="10000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7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itchFamily="34" charset="-122"/>
                            <a:cs typeface="Calibri" pitchFamily="34" charset="-120"/>
                          </a:rPr>
                        </m:ctrlPr>
                      </m:sSubPr>
                      <m:e>
                        <m:r>
                          <a:rPr lang="en-US" sz="17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itchFamily="34" charset="-122"/>
                            <a:cs typeface="Calibri" pitchFamily="34" charset="-120"/>
                          </a:rPr>
                          <m:t>𝜖</m:t>
                        </m:r>
                      </m:e>
                      <m:sub>
                        <m:r>
                          <a:rPr lang="en-US" sz="17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itchFamily="34" charset="-122"/>
                            <a:cs typeface="Calibri" pitchFamily="34" charset="-120"/>
                          </a:rPr>
                          <m:t>𝑊𝐿𝑆</m:t>
                        </m:r>
                      </m:sub>
                    </m:sSub>
                  </m:oMath>
                </a14:m>
                <a:r>
                  <a:rPr lang="en-US" sz="1700" dirty="0">
                    <a:solidFill>
                      <a:srgbClr val="000000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 ≈ 65–100% with the MC collection factor (preliminary)</a:t>
                </a:r>
              </a:p>
            </p:txBody>
          </p:sp>
        </mc:Choice>
        <mc:Fallback xmlns="">
          <p:sp>
            <p:nvSpPr>
              <p:cNvPr id="6" name="Text 2">
                <a:extLst>
                  <a:ext uri="{FF2B5EF4-FFF2-40B4-BE49-F238E27FC236}">
                    <a16:creationId xmlns:a16="http://schemas.microsoft.com/office/drawing/2014/main" id="{CBD29745-3158-1AE5-3AB9-744F9A648B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41" y="1332115"/>
                <a:ext cx="5556459" cy="4937760"/>
              </a:xfrm>
              <a:prstGeom prst="rect">
                <a:avLst/>
              </a:prstGeom>
              <a:blipFill>
                <a:blip r:embed="rId2"/>
                <a:stretch>
                  <a:fillRect l="-2050" t="-1028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4">
            <a:extLst>
              <a:ext uri="{FF2B5EF4-FFF2-40B4-BE49-F238E27FC236}">
                <a16:creationId xmlns:a16="http://schemas.microsoft.com/office/drawing/2014/main" id="{224D4DDE-5CA5-0AB6-D71C-725D095A1FD0}"/>
              </a:ext>
            </a:extLst>
          </p:cNvPr>
          <p:cNvSpPr txBox="1"/>
          <p:nvPr/>
        </p:nvSpPr>
        <p:spPr>
          <a:xfrm>
            <a:off x="6582033" y="1332115"/>
            <a:ext cx="5556458" cy="49377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Characterization of the automated sprayer:</a:t>
            </a:r>
          </a:p>
          <a:p>
            <a:pPr marL="800100" lvl="1" indent="-342900">
              <a:spcAft>
                <a:spcPts val="700"/>
              </a:spcAft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the </a:t>
            </a:r>
            <a:r>
              <a:rPr lang="en-US" sz="17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pTP</a:t>
            </a: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layer’s uniformity and deposition efficiency</a:t>
            </a:r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Diffuse reflectance and transmittance at 350 nm vs density: </a:t>
            </a:r>
          </a:p>
          <a:p>
            <a:pPr marL="800100" lvl="1" indent="-342900">
              <a:spcAft>
                <a:spcPts val="700"/>
              </a:spcAft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film scattering; fixes K in the MC</a:t>
            </a:r>
            <a:endParaRPr lang="en-US" sz="17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Integrating-sphere quantum yield of spray-deposited films (with BNL)</a:t>
            </a:r>
            <a:endParaRPr lang="en-US" sz="17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a 15 × 15 cm² prototype: coated plate + WLS-doped plate + </a:t>
            </a:r>
            <a:r>
              <a:rPr lang="en-US" sz="17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SiPMs</a:t>
            </a:r>
            <a:endParaRPr lang="en-US" sz="1700" dirty="0">
              <a:solidFill>
                <a:srgbClr val="00000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endParaRPr lang="en-US" sz="1700" dirty="0">
              <a:solidFill>
                <a:srgbClr val="00000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technical paper is in preparation, coming out soon.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17283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98FF9-1F70-99AE-B44F-A1CCB0B51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2114" y="3333837"/>
            <a:ext cx="10515600" cy="438743"/>
          </a:xfrm>
        </p:spPr>
        <p:txBody>
          <a:bodyPr/>
          <a:lstStyle/>
          <a:p>
            <a:pPr algn="ctr"/>
            <a:r>
              <a:rPr lang="en-US" sz="3200" dirty="0"/>
              <a:t>Backup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6001FE-B616-8A5A-898C-EADE68374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FE96-89D8-1A4E-A1E9-84D80776AAF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72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286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Backup: ε_WLS with the MC collection factor (preliminary)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4754880" cy="5303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from pTP-SD-sim (F. Cavanna): MC of the IFIC setup</a:t>
            </a:r>
            <a:endParaRPr lang="en-US" sz="1700" dirty="0"/>
          </a:p>
          <a:p>
            <a:pPr marL="457200" lvl="1" indent="-2286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gap 7 mm, MgF₂ window, Ø 23 mm photocathode, measured beam profile</a:t>
            </a:r>
            <a:endParaRPr lang="en-US" sz="1700" dirty="0"/>
          </a:p>
          <a:p>
            <a:pPr marL="457200" lvl="1" indent="-2286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pTP film; re-emitted light scattered in the film</a:t>
            </a:r>
            <a:endParaRPr lang="en-US" sz="1700" dirty="0"/>
          </a:p>
          <a:p>
            <a:pPr marL="457200" lvl="1" indent="-2286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scattering parameters bracketed a priori, not fitted</a:t>
            </a:r>
            <a:endParaRPr lang="en-US" sz="17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ε_WLS = T / K: band over the bracket; points for two example parameter sets</a:t>
            </a:r>
          </a:p>
          <a:p>
            <a:pPr marL="800100" lvl="1" indent="-342900">
              <a:spcAft>
                <a:spcPts val="700"/>
              </a:spcAft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Flat within errors</a:t>
            </a:r>
            <a:endParaRPr lang="en-US" sz="17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bound 2T (K ≤ 50%) is 2.5–5× below</a:t>
            </a:r>
            <a:endParaRPr lang="en-US" sz="1700" dirty="0"/>
          </a:p>
        </p:txBody>
      </p:sp>
      <p:pic>
        <p:nvPicPr>
          <p:cNvPr id="4" name="Image 0" descr="/tmp/claude-0/cpad/v3/eqe_v32_ma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680" y="1188720"/>
            <a:ext cx="6492240" cy="429486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ySlideBaseTemplate" id="{02076EA8-C8A5-364F-84B3-33AEDD11DF02}" vid="{3F4B464B-45E6-4848-99D4-3B0480DF307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5550</TotalTime>
  <Words>1068</Words>
  <Application>Microsoft Macintosh PowerPoint</Application>
  <PresentationFormat>Widescreen</PresentationFormat>
  <Paragraphs>153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Cambria Math</vt:lpstr>
      <vt:lpstr>Wingdings</vt:lpstr>
      <vt:lpstr>Office Theme</vt:lpstr>
      <vt:lpstr>Solvent coating of wavelength shifting materials for next-generation photodetector systems</vt:lpstr>
      <vt:lpstr>Workflow</vt:lpstr>
      <vt:lpstr>Motivation of solvent coating</vt:lpstr>
      <vt:lpstr>Selection of materials</vt:lpstr>
      <vt:lpstr>Attenuation length of the 320 nm and 350 nm light in the UV-transparent acrylic</vt:lpstr>
      <vt:lpstr>Setup of the spectroscopy</vt:lpstr>
      <vt:lpstr>pTP deposited samples and uniformity</vt:lpstr>
      <vt:lpstr>Thickness and roughness of the pTP layer</vt:lpstr>
      <vt:lpstr>Setup of wavelength shifting efficiency measurement</vt:lpstr>
      <vt:lpstr>Wavelength shifting efficiency measurement at IFIC</vt:lpstr>
      <vt:lpstr>Solvent coating automation using a repurposed 3D printer</vt:lpstr>
      <vt:lpstr>Summary and Future works</vt:lpstr>
      <vt:lpstr>Backup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Razakamiandra, Rado Fanantenana</dc:creator>
  <cp:lastModifiedBy>Razakamiandra, Rado Fanantenana</cp:lastModifiedBy>
  <cp:revision>134</cp:revision>
  <dcterms:created xsi:type="dcterms:W3CDTF">2026-10-14T10:36:31Z</dcterms:created>
  <dcterms:modified xsi:type="dcterms:W3CDTF">2026-10-21T23:34:33Z</dcterms:modified>
</cp:coreProperties>
</file>