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9" r:id="rId4"/>
  </p:sldMasterIdLst>
  <p:notesMasterIdLst>
    <p:notesMasterId r:id="rId30"/>
  </p:notesMasterIdLst>
  <p:handoutMasterIdLst>
    <p:handoutMasterId r:id="rId31"/>
  </p:handoutMasterIdLst>
  <p:sldIdLst>
    <p:sldId id="474" r:id="rId5"/>
    <p:sldId id="495" r:id="rId6"/>
    <p:sldId id="442" r:id="rId7"/>
    <p:sldId id="453" r:id="rId8"/>
    <p:sldId id="462" r:id="rId9"/>
    <p:sldId id="455" r:id="rId10"/>
    <p:sldId id="463" r:id="rId11"/>
    <p:sldId id="508" r:id="rId12"/>
    <p:sldId id="444" r:id="rId13"/>
    <p:sldId id="421" r:id="rId14"/>
    <p:sldId id="470" r:id="rId15"/>
    <p:sldId id="480" r:id="rId16"/>
    <p:sldId id="465" r:id="rId17"/>
    <p:sldId id="504" r:id="rId18"/>
    <p:sldId id="505" r:id="rId19"/>
    <p:sldId id="506" r:id="rId20"/>
    <p:sldId id="507" r:id="rId21"/>
    <p:sldId id="503" r:id="rId22"/>
    <p:sldId id="449" r:id="rId23"/>
    <p:sldId id="475" r:id="rId24"/>
    <p:sldId id="425" r:id="rId25"/>
    <p:sldId id="426" r:id="rId26"/>
    <p:sldId id="447" r:id="rId27"/>
    <p:sldId id="477" r:id="rId28"/>
    <p:sldId id="45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314D"/>
    <a:srgbClr val="F0F600"/>
    <a:srgbClr val="AEB3B8"/>
    <a:srgbClr val="F1B91A"/>
    <a:srgbClr val="B42024"/>
    <a:srgbClr val="57A2BD"/>
    <a:srgbClr val="80C342"/>
    <a:srgbClr val="0272DE"/>
    <a:srgbClr val="CFDCE9"/>
    <a:srgbClr val="879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D8F161-8CF6-A44D-BFE2-571160B78677}" v="50" dt="2026-10-22T20:35:37.7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199"/>
    <p:restoredTop sz="96181"/>
  </p:normalViewPr>
  <p:slideViewPr>
    <p:cSldViewPr snapToGrid="0">
      <p:cViewPr varScale="1">
        <p:scale>
          <a:sx n="123" d="100"/>
          <a:sy n="123" d="100"/>
        </p:scale>
        <p:origin x="5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77051E-B811-D949-830F-55D35BA79C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2EC375-152E-3F4A-8C1A-308E3DFABC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30E4C-56B7-2443-B370-610F8D1BCD9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D90D4-C48B-C647-BA8A-B43CFA99A43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40E78B-91EF-F148-8F7B-2AEC532510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D0152-5968-C24B-9EC0-2DFF74304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4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D2FD1-B169-9B41-A890-0ECD81C3476C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943EA-69D9-7E49-97CD-A49926F6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2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One-sentence message: we built a time-domain simulation of µMux channels, tested it against measured transients, and it shows what limits the flux-ramp rate in our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15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 dirty="0" err="1"/>
              <a:t>CEvNS</a:t>
            </a:r>
            <a:r>
              <a:rPr lang="en-US" dirty="0"/>
              <a:t>, dark matter, and 0νββ searches all gain sensitivity with total target mass.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 dirty="0"/>
              <a:t>A detector's threshold usually gets worse as each detector gets bigger. For CRESST-type detectors it scales as M^(2/3); this plot follows Strauss et al.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 dirty="0"/>
              <a:t>So the mass is split into many small detectors, N = </a:t>
            </a:r>
            <a:r>
              <a:rPr lang="en-US" dirty="0" err="1"/>
              <a:t>M_total</a:t>
            </a:r>
            <a:r>
              <a:rPr lang="en-US" dirty="0"/>
              <a:t> / </a:t>
            </a:r>
            <a:r>
              <a:rPr lang="en-US" dirty="0" err="1"/>
              <a:t>M_max</a:t>
            </a:r>
            <a:r>
              <a:rPr lang="en-US" dirty="0"/>
              <a:t>: hundreds to thousands of channels.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 dirty="0"/>
              <a:t>Wiring every channel separately doesn't scale, which is why we multiplex.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 dirty="0"/>
              <a:t>Examples: HOLMES (TES) and </a:t>
            </a:r>
            <a:r>
              <a:rPr lang="en-US" dirty="0" err="1"/>
              <a:t>ECHo</a:t>
            </a:r>
            <a:r>
              <a:rPr lang="en-US" dirty="0"/>
              <a:t> (MMCs) read out arrays with microwave SQUID multiplexers. NUCLEUS and CRESST show gram-scale detectors for </a:t>
            </a:r>
            <a:r>
              <a:rPr lang="en-US" dirty="0" err="1"/>
              <a:t>CEvNS</a:t>
            </a:r>
            <a:r>
              <a:rPr lang="en-US" dirty="0"/>
              <a:t> and dark matter.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12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Each channel is a quarter-wave resonator on a shared feedline, terminated by an inductor coupled to an RF-SQUID.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Detector current → flux in the SQUID → effective inductance → resonance shift.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response is periodic in Φ0. Each resonator sits at its own frequency, so many share one feedline (frequency-division multiplexing).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Our device: 32 resonators between about 5.51 and 5.72 GHz.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89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5A601-EA69-7B92-B948-149354412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DF644C-C5FB-E0E2-CFB9-6E29C75F1A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AF2E31-1BA8-457C-9354-65F5F674A5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Every channel is modulated this way, even with no detector signal.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This linearizes the response and moves the signal away from low-frequency (1/f) noise.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D3686-D9DA-1C51-3642-FAFB4DF307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96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78F33-546F-ECA0-479A-02FD94B05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7A2EB-8A7B-8993-836E-57D3870311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07B7BD-297D-AD7D-F56F-BE4FD0F99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A slowly varying input flux shifts the phase of this periodic pattern by 2πΦ_in/Φ0. Call this Δθ; it is not the probe phase θ.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We demodulate once per ramp, so we get one sample per ramp: the ramp rate is the sampling rate.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To resolve a fast pulse we need many ramps across its rise, so we want to ramp fast.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A9F5E-A4C3-8D59-C538-506309035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09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Two effects limit how fast we can ramp. The first is ring-up.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transmitted wave settles on τ_r = 2Q_r/ω_r ≈ 550 ns. Here the resonator bandwidth f_r/Q_r is about 580 kHz.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As the modulation frequency approaches that bandwidth, the signal is attenuated and distorted.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Tone tracking keeps the probe on the steep slope of the resonance and recovers [TBD: amount from Yu et al. 2022] of the loss, but it doesn't remove the cavity's response time.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second effect is the reset transient: each ramp reset excites a transient.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That data is discarded, which costs signal-to-noise and limits the ramp rate.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Ben Mates showed at ASC 2026 that the transient originates in the flux-ramp bias line [TBD: talk title/ID]. Our contribution is to model it quantitatively and validate the model against data.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We simulate to optimize device design and readout choices, for example for integrated designs like Sidecar.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Full-wave and multiphysics solvers are accurate but too slow for many ramp periods.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Steady-state models give the flux and power dependence of the resonance.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Time-domain models are mostly quasi-static. Schuster et al. add a first-order resonator relaxation and an ideal Butterworth filter for the flux line.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To our knowledge, none of the dynamic models has yet been compared quantitatively with measured transients.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Our framework uses coupled-mode theory (CMT). It will be released open source on GitHub together with the publication.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This is the equation of motion for the resonator field a(t), written in the frame of the probe tone.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Drive: the probe tone couples in through the feedline.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Loss: κ = κ_c + κ_i, coupling plus internal loss.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Detuning: ω_d − ω_r(t). This is the only place the SQUID enters, through its flux- and power-dependent inductance.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It's the semiclassical limit of input–output theory, equivalent to temporal coupled-mode theory (CMT). Q_r, Q_c, and α from a standard S21 circle fit enter unchanged.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RF flux follows the energy stored in the resonator, |a|², so readout-power effects stay consistent through transients. We integrate it with SciPy's BDF solver.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device is a 32-channel µMux fabricated by NIST, with Nb resonators, operated at about 10 mK in a Maybell dilution refrigerator.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A VNA S21 sweep gives Q_r, Q_c, and α.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A slow flux-bias scan gives f0, λ, M_c, M_fr, and the trapped flux.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On the curve: M_fr sets the period, M_c and λ set the swing, λ sets the sharpness of the cusp, and the trapped flux sets the horizontal offset.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These are the only device inputs. The characterization can be automated in [TBD: confirm &lt; 10 s] per resonator.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08290-7F08-0E3C-A6D6-F5C38A166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A0CE66-4927-585C-AD7A-D4CACDB98A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7EEA2C-819F-F8A5-8C65-7100519DB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device is a 32-channel µMux fabricated by NIST, with Nb resonators, operated at about 10 mK in a Maybell dilution refrigerator.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A VNA S21 sweep gives Q_r, Q_c, and α.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A slow flux-bias scan gives f0, λ, M_c, M_fr, and the trapped flux.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On the curve: M_fr sets the period, M_c and λ set the swing, λ sets the sharpness of the cusp, and the trapped flux sets the horizontal offset.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These are the only device inputs. The characterization can be automated in [TBD: confirm &lt; 10 s] per resonator.</a:t>
            </a:r>
          </a:p>
        </p:txBody>
      </p:sp>
    </p:spTree>
    <p:extLst>
      <p:ext uri="{BB962C8B-B14F-4D97-AF65-F5344CB8AC3E}">
        <p14:creationId xmlns:p14="http://schemas.microsoft.com/office/powerpoint/2010/main" val="2191354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flux line doesn't deliver the ideal sawtooth to the SQUID.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We measured the differential impedance of the flux-ramp input once with a VNA, and built an all-pole transfer function H(f) from it.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Dominant resonance: 4.53 MHz with Q = 5.6, giving about 400 ns of ringing after every sharp edge.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All poles lie well above the 580 kHz resonator bandwidth. They don't change the ring-up, but sharp edges excite them.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H(f) is not fitted to IQ data, so the comparisons that follow test it independently.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time-domain plot shows predicted flux at the SQUID; we don't measure the coil current directly.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Probe power adds RF flux in the SQUID, which shifts the resonance by an amount that depends on the flux bias.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model computes this from the energy stored in the resonator, using parameters extracted at a single power.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one fitted parameter is the attenuation A from source to chip: −62.9 dB.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Result: 5.7 kHz rms residual, compared with 41 kHz for a model with no power dependence. Fitting two biases and predicting the third gives 5.8 kHz, so A isn't absorbing other errors.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Why it matters: we characterize at low power and operate at higher power, and the model bridges the two.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We calibrate once on the 1 kHz record: complex gain, DC offset, and flux at reset. These are then held fixed for every other rate.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ringing after each reset appears in the simulation only when it is driven through the measured H(f).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From 10 to 500 kHz: median residual 6.5%, compared with 13–54% for an ideal sawtooth and about 47% for a static model. The measurement noise is 1.6%.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Same calibration, now at faster ramps: the teal curve is the model driven through the measured H(f), the orange one assumes an ideal sawtooth.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Up to 500 kHz the model follows the measured loops.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Above 500 kHz the shape is still reproduced, but there is a constant offset we haven't explained yet. At 2 MHz the digitizer's anti-aliasing filter also matters.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Pre-distort the ramp with the inverse of H(f).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Recover the data during the transient instead of discarding it.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Add noise and multi-channel effects.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Test other devices.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Release the code open source on GitHub together with the publication.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model reproduces steady-state, ramp, and step data, using only VNA characterization as input.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In this system, the post-reset transient is dominated by the flux line (4.53 MHz), not the resonator bandwidth (580 kHz).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Because the transient is predictable, we can design around it.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The probe tone is fixed. A sawtooth flux ramp sweeps the resonance past it.</a:t>
            </a:r>
          </a:p>
          <a:p>
            <a:pPr marL="228600" lvl="0" indent="-228600">
              <a:spcBef>
                <a:spcPts val="600"/>
              </a:spcBef>
              <a:buFont typeface="Arial"/>
              <a:buChar char="•"/>
            </a:pPr>
            <a:r>
              <a:rPr lang="en-US"/>
              <a:t>I and Q become periodic at f_m = n_Φ0 · f_fr, typically with 1–3 Φ0 per ramp.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19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– Solid Black">
    <p:bg>
      <p:bgPr>
        <a:solidFill>
          <a:srgbClr val="2131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4725" y="2677626"/>
            <a:ext cx="10354360" cy="1843238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bg1"/>
                </a:solidFill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goes </a:t>
            </a:r>
            <a:br>
              <a:rPr lang="en-US"/>
            </a:br>
            <a:r>
              <a:rPr lang="en-US"/>
              <a:t>here and here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4725" y="4709626"/>
            <a:ext cx="10354360" cy="40746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rgbClr val="AEB3B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PRESENTATION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BBC7A98-1B1E-8545-AABD-0F79723A23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5148794"/>
            <a:ext cx="10354360" cy="46310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Month XX, 2020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A810B86-CAB7-EA43-BC2F-6E66762DC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2500" y="1774216"/>
            <a:ext cx="10376585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2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C43153-EF1A-E3C3-FF3A-2929C4F23D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558386" y="103640"/>
            <a:ext cx="2400627" cy="66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0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0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– Solid G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4725" y="2677626"/>
            <a:ext cx="9144000" cy="1843238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rgbClr val="21314D"/>
                </a:solidFill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goes</a:t>
            </a:r>
            <a:br>
              <a:rPr lang="en-US"/>
            </a:br>
            <a:r>
              <a:rPr lang="en-US"/>
              <a:t>here and here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4725" y="4709626"/>
            <a:ext cx="9144000" cy="40746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rgbClr val="FFC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PRESENTATION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BBC7A98-1B1E-8545-AABD-0F79723A23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5087150"/>
            <a:ext cx="9144000" cy="46310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rgbClr val="21314D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Month XX, 2020</a:t>
            </a:r>
          </a:p>
        </p:txBody>
      </p:sp>
    </p:spTree>
    <p:extLst>
      <p:ext uri="{BB962C8B-B14F-4D97-AF65-F5344CB8AC3E}">
        <p14:creationId xmlns:p14="http://schemas.microsoft.com/office/powerpoint/2010/main" val="1297889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Image– Solid Black">
    <p:bg>
      <p:bgPr>
        <a:solidFill>
          <a:srgbClr val="2131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0097" y="2184901"/>
            <a:ext cx="6155725" cy="2431224"/>
          </a:xfrm>
        </p:spPr>
        <p:txBody>
          <a:bodyPr anchor="ctr" anchorCtr="0">
            <a:normAutofit/>
          </a:bodyPr>
          <a:lstStyle>
            <a:lvl1pPr algn="l">
              <a:defRPr sz="5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The presentation’s title slide is here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14C79AA-0B96-2A43-86A1-A71A1D4C8E7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0098" y="4676833"/>
            <a:ext cx="6155726" cy="494797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AEB3B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PRESENTATION SUBTITLE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A7101AB8-54F7-4A4E-9611-F4F2ECFBD1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0096" y="5139429"/>
            <a:ext cx="6155726" cy="49530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Month XX, 2020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2C35F063-23A9-F244-9022-8BBB7E277A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24118" y="0"/>
            <a:ext cx="4567882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C8FF5A-0FCC-4B7E-0D13-FAFC0F078F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74200" y="103640"/>
            <a:ext cx="2400627" cy="66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13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9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Image– Solid G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0097" y="2184901"/>
            <a:ext cx="6155725" cy="2561760"/>
          </a:xfrm>
        </p:spPr>
        <p:txBody>
          <a:bodyPr anchor="ctr" anchorCtr="0">
            <a:normAutofit/>
          </a:bodyPr>
          <a:lstStyle>
            <a:lvl1pPr algn="l">
              <a:defRPr sz="5500" b="1">
                <a:solidFill>
                  <a:srgbClr val="2131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The presentation’s title slide is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B3A797-13D4-A243-B1AE-4498B36D47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0098" y="4676833"/>
            <a:ext cx="6155726" cy="494797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CC462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PRESENTATION SUBTITLE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884DA5E7-4B71-0543-8E46-EC2A81EAE3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0096" y="5139429"/>
            <a:ext cx="6155726" cy="49530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Month XX, 2020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2C35F063-23A9-F244-9022-8BBB7E277A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24118" y="0"/>
            <a:ext cx="4567882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1F99A2-2089-FBDC-7693-581F28301E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74201" y="103640"/>
            <a:ext cx="2400625" cy="66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09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9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– Solid Gold">
    <p:bg>
      <p:bgPr>
        <a:solidFill>
          <a:srgbClr val="2131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2805221"/>
            <a:ext cx="10286999" cy="759906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Section break here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2500" y="3791876"/>
            <a:ext cx="10286999" cy="407460"/>
          </a:xfrm>
        </p:spPr>
        <p:txBody>
          <a:bodyPr lIns="0" tIns="0" rIns="0" bIns="0"/>
          <a:lstStyle>
            <a:lvl1pPr marL="0" indent="0" algn="l"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Section subtitle can go in this space</a:t>
            </a:r>
          </a:p>
        </p:txBody>
      </p:sp>
    </p:spTree>
    <p:extLst>
      <p:ext uri="{BB962C8B-B14F-4D97-AF65-F5344CB8AC3E}">
        <p14:creationId xmlns:p14="http://schemas.microsoft.com/office/powerpoint/2010/main" val="2721272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00" userDrawn="1">
          <p15:clr>
            <a:srgbClr val="FBAE40"/>
          </p15:clr>
        </p15:guide>
        <p15:guide id="4" pos="70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– Solid 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2805221"/>
            <a:ext cx="10286999" cy="759907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rgbClr val="21314D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Section break here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FB54BE8-0526-614C-A06E-8C6258999B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2500" y="3791876"/>
            <a:ext cx="10286999" cy="407460"/>
          </a:xfrm>
        </p:spPr>
        <p:txBody>
          <a:bodyPr lIns="0" tIns="0" rIns="0" bIns="0"/>
          <a:lstStyle>
            <a:lvl1pPr marL="0" indent="0" algn="l">
              <a:buNone/>
              <a:defRPr sz="2400" b="0">
                <a:solidFill>
                  <a:srgbClr val="21314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Section subtitle can go in this space</a:t>
            </a:r>
          </a:p>
        </p:txBody>
      </p:sp>
    </p:spTree>
    <p:extLst>
      <p:ext uri="{BB962C8B-B14F-4D97-AF65-F5344CB8AC3E}">
        <p14:creationId xmlns:p14="http://schemas.microsoft.com/office/powerpoint/2010/main" val="509282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00">
          <p15:clr>
            <a:srgbClr val="FBAE40"/>
          </p15:clr>
        </p15:guide>
        <p15:guide id="4" pos="70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–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2C17923A-4119-CF48-9F2D-05B0A69EBA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224488-0ADE-1843-91C1-1CA371373F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6819" y="387907"/>
            <a:ext cx="4368798" cy="1200329"/>
          </a:xfrm>
          <a:solidFill>
            <a:srgbClr val="21314D"/>
          </a:solidFill>
        </p:spPr>
        <p:txBody>
          <a:bodyPr wrap="square" lIns="91440" tIns="91440" bIns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38807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C070F21D-F194-034E-812B-69D1C6CDD0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FAE079D-23CF-2543-B543-90A5EB0D2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2500" y="6416040"/>
            <a:ext cx="7620000" cy="32004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6B7280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cxnSp>
        <p:nvCxnSpPr>
          <p:cNvPr id="25" name="Footer rule"/>
          <p:cNvCxnSpPr/>
          <p:nvPr userDrawn="1"/>
        </p:nvCxnSpPr>
        <p:spPr>
          <a:xfrm>
            <a:off x="952500" y="6385560"/>
            <a:ext cx="10287000" cy="0"/>
          </a:xfrm>
          <a:prstGeom prst="line">
            <a:avLst/>
          </a:prstGeom>
          <a:ln w="6350">
            <a:solidFill>
              <a:srgbClr val="D5D9DE"/>
            </a:solidFill>
          </a:ln>
        </p:spPr>
      </p:cxnSp>
      <p:sp>
        <p:nvSpPr>
          <p:cNvPr id="26" name="Footer email and page"/>
          <p:cNvSpPr txBox="1"/>
          <p:nvPr userDrawn="1"/>
        </p:nvSpPr>
        <p:spPr>
          <a:xfrm>
            <a:off x="6943681" y="6416040"/>
            <a:ext cx="2476500" cy="32004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algn="r"/>
            <a:r>
              <a:rPr lang="en-US" sz="900">
                <a:solidFill>
                  <a:srgbClr val="6B7280"/>
                </a:solidFill>
              </a:rPr>
              <a:t>lawanner@mines.edu    </a:t>
            </a:r>
            <a:fld id="{8A1C3F2E-5B6D-4E7F-9A0B-1C2D3E4F5A6B}" type="slidenum">
              <a:rPr lang="en-US" sz="900" b="1" dirty="0">
                <a:solidFill>
                  <a:srgbClr val="21314D"/>
                </a:solidFill>
              </a:rPr>
              <a:t>‹#›</a:t>
            </a:fld>
            <a:endParaRPr lang="en-US" sz="900" b="1">
              <a:solidFill>
                <a:srgbClr val="21314D"/>
              </a:solidFill>
            </a:endParaRPr>
          </a:p>
        </p:txBody>
      </p:sp>
      <p:pic>
        <p:nvPicPr>
          <p:cNvPr id="27" name="Mines logo" descr="Colorado School of Mines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2581" y="6470650"/>
            <a:ext cx="1666919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33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6">
          <p15:clr>
            <a:srgbClr val="FBAE40"/>
          </p15:clr>
        </p15:guide>
        <p15:guide id="7" orient="horz" pos="2400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BE68DE55-0579-EC46-BD52-181870AFB6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35C2BC9-7AF3-6D49-8036-36D81872E84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498" y="1686757"/>
            <a:ext cx="10251527" cy="4256843"/>
          </a:xfrm>
        </p:spPr>
        <p:txBody>
          <a:bodyPr lIns="0" tIns="0" rIns="0" bIns="0"/>
          <a:lstStyle>
            <a:lvl1pPr marL="228600" indent="-22860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>
                <a:solidFill>
                  <a:srgbClr val="21314D"/>
                </a:solidFill>
              </a:defRPr>
            </a:lvl1pPr>
            <a:lvl2pPr marL="6858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‒"/>
              <a:defRPr>
                <a:solidFill>
                  <a:srgbClr val="21314D"/>
                </a:solidFill>
              </a:defRPr>
            </a:lvl2pPr>
            <a:lvl3pPr marL="1143000" indent="-228600">
              <a:buClr>
                <a:schemeClr val="tx2"/>
              </a:buClr>
              <a:buSzPct val="100000"/>
              <a:buFont typeface="Roboto" panose="02000000000000000000" pitchFamily="2" charset="0"/>
              <a:buChar char="•"/>
              <a:defRPr>
                <a:solidFill>
                  <a:srgbClr val="21314D"/>
                </a:solidFill>
              </a:defRPr>
            </a:lvl3pPr>
            <a:lvl4pPr marL="1600200" indent="-228600">
              <a:buClr>
                <a:schemeClr val="tx2"/>
              </a:buClr>
              <a:buSzPct val="100000"/>
              <a:buFont typeface="Roboto" panose="02000000000000000000" pitchFamily="2" charset="0"/>
              <a:buChar char="―"/>
              <a:defRPr>
                <a:solidFill>
                  <a:srgbClr val="21314D"/>
                </a:solidFill>
              </a:defRPr>
            </a:lvl4pPr>
            <a:lvl5pPr marL="20574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21314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2F140A7-DF6E-3245-BC22-1F0E9CFEE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2500" y="6416040"/>
            <a:ext cx="7620000" cy="32004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6B7280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cxnSp>
        <p:nvCxnSpPr>
          <p:cNvPr id="23" name="Footer rule"/>
          <p:cNvCxnSpPr/>
          <p:nvPr userDrawn="1"/>
        </p:nvCxnSpPr>
        <p:spPr>
          <a:xfrm>
            <a:off x="952500" y="6385560"/>
            <a:ext cx="10287000" cy="0"/>
          </a:xfrm>
          <a:prstGeom prst="line">
            <a:avLst/>
          </a:prstGeom>
          <a:ln w="6350">
            <a:solidFill>
              <a:srgbClr val="D5D9DE"/>
            </a:solidFill>
          </a:ln>
        </p:spPr>
      </p:cxnSp>
      <p:sp>
        <p:nvSpPr>
          <p:cNvPr id="24" name="Footer email and page"/>
          <p:cNvSpPr txBox="1"/>
          <p:nvPr userDrawn="1"/>
        </p:nvSpPr>
        <p:spPr>
          <a:xfrm>
            <a:off x="6943681" y="6416040"/>
            <a:ext cx="2476500" cy="32004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algn="r"/>
            <a:r>
              <a:rPr lang="en-US" sz="900">
                <a:solidFill>
                  <a:srgbClr val="6B7280"/>
                </a:solidFill>
              </a:rPr>
              <a:t>lawanner@mines.edu    </a:t>
            </a:r>
            <a:fld id="{8A1C3F2E-5B6D-4E7F-9A0B-1C2D3E4F5A6B}" type="slidenum">
              <a:rPr lang="en-US" sz="900" b="1" dirty="0">
                <a:solidFill>
                  <a:srgbClr val="21314D"/>
                </a:solidFill>
              </a:rPr>
              <a:t>‹#›</a:t>
            </a:fld>
            <a:endParaRPr lang="en-US" sz="900" b="1">
              <a:solidFill>
                <a:srgbClr val="21314D"/>
              </a:solidFill>
            </a:endParaRPr>
          </a:p>
        </p:txBody>
      </p:sp>
      <p:pic>
        <p:nvPicPr>
          <p:cNvPr id="25" name="Mines logo" descr="Colorado School of Mines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2581" y="6470650"/>
            <a:ext cx="1666919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65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600" userDrawn="1">
          <p15:clr>
            <a:srgbClr val="FBAE40"/>
          </p15:clr>
        </p15:guide>
        <p15:guide id="3" pos="7080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orient="horz" pos="1056" userDrawn="1">
          <p15:clr>
            <a:srgbClr val="FBAE40"/>
          </p15:clr>
        </p15:guide>
        <p15:guide id="7" orient="horz" pos="3744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ullet Slide - 2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500" y="389509"/>
            <a:ext cx="10287000" cy="1331865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 </a:t>
            </a:r>
            <a:br>
              <a:rPr lang="en-US"/>
            </a:br>
            <a:r>
              <a:rPr lang="en-US"/>
              <a:t>that runs to two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D2525-98F9-924C-B8E5-083B38E28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050741"/>
            <a:ext cx="10287000" cy="3892859"/>
          </a:xfrm>
        </p:spPr>
        <p:txBody>
          <a:bodyPr lIns="0" tIns="0" rIns="0" bIns="0"/>
          <a:lstStyle>
            <a:lvl1pPr marL="228600" indent="-22860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>
                <a:solidFill>
                  <a:srgbClr val="21314D"/>
                </a:solidFill>
              </a:defRPr>
            </a:lvl1pPr>
            <a:lvl2pPr marL="685800" indent="-228600">
              <a:buClr>
                <a:schemeClr val="tx2"/>
              </a:buClr>
              <a:buSzPct val="100000"/>
              <a:buFont typeface="Roboto" panose="02000000000000000000" pitchFamily="2" charset="0"/>
              <a:buChar char="–"/>
              <a:defRPr>
                <a:solidFill>
                  <a:srgbClr val="21314D"/>
                </a:solidFill>
              </a:defRPr>
            </a:lvl2pPr>
            <a:lvl3pPr marL="11430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21314D"/>
                </a:solidFill>
              </a:defRPr>
            </a:lvl3pPr>
            <a:lvl4pPr marL="16002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‒"/>
              <a:defRPr>
                <a:solidFill>
                  <a:srgbClr val="21314D"/>
                </a:solidFill>
              </a:defRPr>
            </a:lvl4pPr>
            <a:lvl5pPr marL="20574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21314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678EF36-A6E8-DB4E-8C3A-B3624ECEE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2500" y="6416040"/>
            <a:ext cx="7620000" cy="32004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6B7280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cxnSp>
        <p:nvCxnSpPr>
          <p:cNvPr id="14" name="Footer rule"/>
          <p:cNvCxnSpPr/>
          <p:nvPr userDrawn="1"/>
        </p:nvCxnSpPr>
        <p:spPr>
          <a:xfrm>
            <a:off x="952500" y="6385560"/>
            <a:ext cx="10287000" cy="0"/>
          </a:xfrm>
          <a:prstGeom prst="line">
            <a:avLst/>
          </a:prstGeom>
          <a:ln w="6350">
            <a:solidFill>
              <a:srgbClr val="D5D9DE"/>
            </a:solidFill>
          </a:ln>
        </p:spPr>
      </p:cxnSp>
      <p:sp>
        <p:nvSpPr>
          <p:cNvPr id="15" name="Footer email and page"/>
          <p:cNvSpPr txBox="1"/>
          <p:nvPr userDrawn="1"/>
        </p:nvSpPr>
        <p:spPr>
          <a:xfrm>
            <a:off x="6943681" y="6416040"/>
            <a:ext cx="2476500" cy="32004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algn="r"/>
            <a:r>
              <a:rPr lang="en-US" sz="900">
                <a:solidFill>
                  <a:srgbClr val="6B7280"/>
                </a:solidFill>
              </a:rPr>
              <a:t>lawanner@mines.edu    </a:t>
            </a:r>
            <a:fld id="{8A1C3F2E-5B6D-4E7F-9A0B-1C2D3E4F5A6B}" type="slidenum">
              <a:rPr lang="en-US" sz="900" b="1" dirty="0">
                <a:solidFill>
                  <a:srgbClr val="21314D"/>
                </a:solidFill>
              </a:rPr>
              <a:t>‹#›</a:t>
            </a:fld>
            <a:endParaRPr lang="en-US" sz="900" b="1">
              <a:solidFill>
                <a:srgbClr val="21314D"/>
              </a:solidFill>
            </a:endParaRPr>
          </a:p>
        </p:txBody>
      </p:sp>
      <p:pic>
        <p:nvPicPr>
          <p:cNvPr id="16" name="Mines logo" descr="Colorado School of Mines 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72581" y="6470650"/>
            <a:ext cx="1666919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63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00" userDrawn="1">
          <p15:clr>
            <a:srgbClr val="FBAE40"/>
          </p15:clr>
        </p15:guide>
        <p15:guide id="4" pos="7080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62D2F673-8F81-4982-AA66-35312BF38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4800224" cy="75460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/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501" y="2674398"/>
            <a:ext cx="4800219" cy="327925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/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33724" y="1676706"/>
            <a:ext cx="4800224" cy="75460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/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433725" y="2664346"/>
            <a:ext cx="4800224" cy="327925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/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686758"/>
            <a:ext cx="0" cy="425684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8B99253-B000-1442-A7D2-EB536C15CBCB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D918E3-A228-4F47-B892-288E22CD6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1D49BB-A89F-4CFB-A291-D71D936B4D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42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697" userDrawn="1">
          <p15:clr>
            <a:srgbClr val="FBAE40"/>
          </p15:clr>
        </p15:guide>
        <p15:guide id="7" orient="horz" pos="240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lum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103BAF8-AE0C-4C2A-AFFE-5EFC74007B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316674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501" y="2674398"/>
            <a:ext cx="316674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16385" y="1686756"/>
            <a:ext cx="2973372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16386" y="2674396"/>
            <a:ext cx="2973372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063514" y="1686756"/>
            <a:ext cx="316674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63515" y="2674396"/>
            <a:ext cx="316674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/>
          <p:nvPr userDrawn="1"/>
        </p:nvCxnSpPr>
        <p:spPr>
          <a:xfrm>
            <a:off x="7806430" y="1679383"/>
            <a:ext cx="0" cy="426421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/>
          <p:nvPr userDrawn="1"/>
        </p:nvCxnSpPr>
        <p:spPr>
          <a:xfrm>
            <a:off x="4376691" y="1679383"/>
            <a:ext cx="0" cy="426421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2944143A-0CC6-6041-BD38-4C994DA8E0B2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42FB62D-41EB-7A41-B0D2-60C8BB6A31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AE1760-B6E4-0B7C-EF29-94F4E64FD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774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 userDrawn="1">
          <p15:clr>
            <a:srgbClr val="FBAE40"/>
          </p15:clr>
        </p15:guide>
        <p15:guide id="3" pos="7080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7" orient="horz" pos="3744" userDrawn="1">
          <p15:clr>
            <a:srgbClr val="FBAE40"/>
          </p15:clr>
        </p15:guide>
        <p15:guide id="8" orient="horz" pos="697" userDrawn="1">
          <p15:clr>
            <a:srgbClr val="FBAE40"/>
          </p15:clr>
        </p15:guide>
        <p15:guide id="9" orient="horz" pos="240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ur Colum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D42FEC1B-FCF8-4508-B227-27323879A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501" y="2674398"/>
            <a:ext cx="2358867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/>
          <p:nvPr userDrawn="1"/>
        </p:nvCxnSpPr>
        <p:spPr>
          <a:xfrm>
            <a:off x="3524250" y="1686757"/>
            <a:ext cx="0" cy="42568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737133" y="1686756"/>
            <a:ext cx="214876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737134" y="2674396"/>
            <a:ext cx="214876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/>
          <p:nvPr userDrawn="1"/>
        </p:nvCxnSpPr>
        <p:spPr>
          <a:xfrm>
            <a:off x="6096000" y="1686758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06107" y="1686756"/>
            <a:ext cx="214876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06108" y="2674396"/>
            <a:ext cx="214876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/>
          <p:nvPr userDrawn="1"/>
        </p:nvCxnSpPr>
        <p:spPr>
          <a:xfrm>
            <a:off x="8674100" y="1686757"/>
            <a:ext cx="0" cy="42568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875080" y="1676706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875081" y="2664346"/>
            <a:ext cx="2358867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DF11BA-BD6E-E14D-A115-587308DBF4A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9253C989-F49D-8D4D-BFD5-ECCB6E59B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FBA4CE-D403-523C-D059-486FF681CA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14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ve Colum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>
            <a:extLst>
              <a:ext uri="{FF2B5EF4-FFF2-40B4-BE49-F238E27FC236}">
                <a16:creationId xmlns:a16="http://schemas.microsoft.com/office/drawing/2014/main" id="{8F3E476F-E407-4406-BB4F-38E545331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1" y="1686758"/>
            <a:ext cx="1835088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952502" y="2850484"/>
            <a:ext cx="1835088" cy="309311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>
            <a:cxnSpLocks/>
          </p:cNvCxnSpPr>
          <p:nvPr userDrawn="1"/>
        </p:nvCxnSpPr>
        <p:spPr>
          <a:xfrm>
            <a:off x="3011869" y="1686759"/>
            <a:ext cx="0" cy="425684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ACA73044-ABA5-4A68-81D4-75723F104CF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229003" y="1686758"/>
            <a:ext cx="1624302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69FEDBA-37CD-4D7E-A729-6821E598E67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229004" y="2850484"/>
            <a:ext cx="1617953" cy="309311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>
            <a:cxnSpLocks/>
          </p:cNvCxnSpPr>
          <p:nvPr userDrawn="1"/>
        </p:nvCxnSpPr>
        <p:spPr>
          <a:xfrm>
            <a:off x="5066192" y="1686759"/>
            <a:ext cx="0" cy="425684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96DFA0C-E450-4893-8C79-6243F569798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281223" y="1686758"/>
            <a:ext cx="1617953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9D9C274-DDDD-4725-8A7B-113147DD783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281224" y="2850484"/>
            <a:ext cx="1617953" cy="309311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>
            <a:cxnSpLocks/>
          </p:cNvCxnSpPr>
          <p:nvPr userDrawn="1"/>
        </p:nvCxnSpPr>
        <p:spPr>
          <a:xfrm>
            <a:off x="7131909" y="1686759"/>
            <a:ext cx="0" cy="425684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93742B6-D009-4AB4-BBDC-24522E901BB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349043" y="1686758"/>
            <a:ext cx="1617953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0357619-5F6A-4C63-90C3-32B37CE73C9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49044" y="2850484"/>
            <a:ext cx="1617953" cy="309311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5F5ADDF-F780-4384-87F4-30070C81BB29}"/>
              </a:ext>
            </a:extLst>
          </p:cNvPr>
          <p:cNvCxnSpPr>
            <a:cxnSpLocks/>
          </p:cNvCxnSpPr>
          <p:nvPr userDrawn="1"/>
        </p:nvCxnSpPr>
        <p:spPr>
          <a:xfrm>
            <a:off x="9184131" y="1686759"/>
            <a:ext cx="0" cy="425684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35F8812-D495-478D-828C-D8CF0753EEB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401266" y="1686758"/>
            <a:ext cx="183508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38FA747-D085-4909-A6FE-575A5C65242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401267" y="2850484"/>
            <a:ext cx="1838233" cy="309311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A4AB6F8-D05F-8E40-A637-083D1274FB35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48092FCE-E544-874D-A440-7B68904C34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A40812-1F57-7A1A-593A-174CCFA621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71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x1 Gri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F83F529D-C880-45A0-81D8-FD2CC04E07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10288587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952502" y="2120010"/>
            <a:ext cx="10288586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CD7C05-8E7C-4679-B83F-CDDB1BDA2031}"/>
              </a:ext>
            </a:extLst>
          </p:cNvPr>
          <p:cNvCxnSpPr/>
          <p:nvPr userDrawn="1"/>
        </p:nvCxnSpPr>
        <p:spPr>
          <a:xfrm>
            <a:off x="949325" y="3098307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BC08D86-557A-4EB7-B2A4-0782689B99D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52502" y="3291760"/>
            <a:ext cx="10288587" cy="328016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23E50C5-092D-4191-9A0B-F3C51561D56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952504" y="3725012"/>
            <a:ext cx="10288586" cy="644563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85CAC7-8545-4ED7-8312-FBC92F7F9DA5}"/>
              </a:ext>
            </a:extLst>
          </p:cNvPr>
          <p:cNvCxnSpPr/>
          <p:nvPr userDrawn="1"/>
        </p:nvCxnSpPr>
        <p:spPr>
          <a:xfrm>
            <a:off x="950912" y="4520213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E524A13-F71C-45F7-92E6-985C4CB9E33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52504" y="4753992"/>
            <a:ext cx="10288587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7CA7FF6D-951D-4682-9C40-A6BB36ABEA8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52506" y="5187244"/>
            <a:ext cx="10288586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E76717-4761-EC4B-BDB1-C130638E59C3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F415A2A-5C4A-BE45-8CAF-820EC97BED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BF2D08-B16D-F662-A532-3E77AF1160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78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x2 Gri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3A9A771B-4FFF-4EBF-A07A-0D6292AC2F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1" y="1686758"/>
            <a:ext cx="4755838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952502" y="2120010"/>
            <a:ext cx="4755838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CD7C05-8E7C-4679-B83F-CDDB1BDA2031}"/>
              </a:ext>
            </a:extLst>
          </p:cNvPr>
          <p:cNvCxnSpPr/>
          <p:nvPr userDrawn="1"/>
        </p:nvCxnSpPr>
        <p:spPr>
          <a:xfrm>
            <a:off x="949325" y="3098307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BC08D86-557A-4EB7-B2A4-0782689B99D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52503" y="3291760"/>
            <a:ext cx="4755838" cy="328016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23E50C5-092D-4191-9A0B-F3C51561D56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952504" y="3725012"/>
            <a:ext cx="4755838" cy="644563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85CAC7-8545-4ED7-8312-FBC92F7F9DA5}"/>
              </a:ext>
            </a:extLst>
          </p:cNvPr>
          <p:cNvCxnSpPr/>
          <p:nvPr userDrawn="1"/>
        </p:nvCxnSpPr>
        <p:spPr>
          <a:xfrm>
            <a:off x="950912" y="4520213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E524A13-F71C-45F7-92E6-985C4CB9E33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52505" y="4753992"/>
            <a:ext cx="4755838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7CA7FF6D-951D-4682-9C40-A6BB36ABEA8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52506" y="5187244"/>
            <a:ext cx="4755838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23041F-D604-4688-B75A-90D37AFDDB0E}"/>
              </a:ext>
            </a:extLst>
          </p:cNvPr>
          <p:cNvCxnSpPr/>
          <p:nvPr userDrawn="1"/>
        </p:nvCxnSpPr>
        <p:spPr>
          <a:xfrm>
            <a:off x="6096000" y="1686758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7B91F83-8428-4E5A-9C88-17829B687B7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83696" y="1688512"/>
            <a:ext cx="4755838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DB1D581-6D4C-4716-AE96-DBB4F953B95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483697" y="2121764"/>
            <a:ext cx="4755838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79BA4B0-A083-4A1F-9D3B-A041B59E7C2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83698" y="3293514"/>
            <a:ext cx="4755838" cy="328016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FDD4A4D-E1FC-4E83-A8AA-A324B6B0E44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483699" y="3726766"/>
            <a:ext cx="4755838" cy="644563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E8E7D5C-ACCB-47E6-A3F5-6F3F51A0F37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483700" y="4755746"/>
            <a:ext cx="4755838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59D9DC4-BB53-4441-9B74-84922B36994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483701" y="5188998"/>
            <a:ext cx="4755838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74845D-2BF0-2740-9880-8D2B0EBB22B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7695749F-B8A1-694A-8E96-E3DE4B0E9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E752F9-ACD7-5DC2-8406-70FD397C31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829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x2 Gri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31EE2C71-E6FD-4A5F-BC00-7290049C44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952502" y="2120010"/>
            <a:ext cx="4772003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CD7C05-8E7C-4679-B83F-CDDB1BDA2031}"/>
              </a:ext>
            </a:extLst>
          </p:cNvPr>
          <p:cNvCxnSpPr/>
          <p:nvPr userDrawn="1"/>
        </p:nvCxnSpPr>
        <p:spPr>
          <a:xfrm>
            <a:off x="949325" y="2760956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FC9698A-599E-4227-BA19-18EFBBF3E0DD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54094" y="2904080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4B470A9-B821-4D01-8FB4-31DF303421A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954096" y="3337333"/>
            <a:ext cx="4772003" cy="30491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85CAC7-8545-4ED7-8312-FBC92F7F9DA5}"/>
              </a:ext>
            </a:extLst>
          </p:cNvPr>
          <p:cNvCxnSpPr/>
          <p:nvPr userDrawn="1"/>
        </p:nvCxnSpPr>
        <p:spPr>
          <a:xfrm>
            <a:off x="950912" y="3792244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C507C81-6817-4069-BC84-0CE4705AE16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54098" y="3970621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4103820-8C7A-497C-BCBA-2CFEB4549C8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54100" y="4403874"/>
            <a:ext cx="4772003" cy="3109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1CE437-6AD8-4170-8DC8-66894266CE06}"/>
              </a:ext>
            </a:extLst>
          </p:cNvPr>
          <p:cNvCxnSpPr/>
          <p:nvPr userDrawn="1"/>
        </p:nvCxnSpPr>
        <p:spPr>
          <a:xfrm>
            <a:off x="952506" y="4885677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C02F409-DCF5-4241-BB5E-6E37CC8D351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54096" y="5089029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AC426E8-7005-475F-BC32-B5F0BA7A8A4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54098" y="5522281"/>
            <a:ext cx="4772003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222804C-AFDD-4E8C-BFDC-31326A2127FA}"/>
              </a:ext>
            </a:extLst>
          </p:cNvPr>
          <p:cNvCxnSpPr/>
          <p:nvPr userDrawn="1"/>
        </p:nvCxnSpPr>
        <p:spPr>
          <a:xfrm>
            <a:off x="6096000" y="1686758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6342B0E-1F8B-4D4C-ABA7-E43BC2B3F4AE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67495" y="1688232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CF3285B-83DB-4917-9F24-EC0C964DE403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467497" y="2121484"/>
            <a:ext cx="4772003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C88D8B1-0044-4EC5-B4CD-DB1095F378A4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469089" y="2905554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9F6100E2-DAE8-4111-AF37-8909AA389FC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469091" y="3338807"/>
            <a:ext cx="4772003" cy="30491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0B1E9EC-56B4-4514-B189-24BD47F549F3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469093" y="3972095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F685484E-408B-4771-9259-BAAC2A6E6017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469095" y="4405348"/>
            <a:ext cx="4772003" cy="3109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EE05AF1-1486-45F2-B87D-2AE555B8D1C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469091" y="5090503"/>
            <a:ext cx="4772003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52C4B0E5-3C7E-4BC2-AA92-4156C26C91F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6469093" y="5523755"/>
            <a:ext cx="4772003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480C56-313A-5C4D-A02B-5C10621A5061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FFD2AE71-6126-9A49-BF5D-602677416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0DCACB-C220-290C-F0AE-C9BAB9497B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36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x2 Gri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F947D672-DDE7-4F36-B79C-4245C5D11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4800224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501" y="2238480"/>
            <a:ext cx="4800219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FB9F7B-CC85-4936-BE2A-DF6B8BF46018}"/>
              </a:ext>
            </a:extLst>
          </p:cNvPr>
          <p:cNvCxnSpPr/>
          <p:nvPr userDrawn="1"/>
        </p:nvCxnSpPr>
        <p:spPr>
          <a:xfrm>
            <a:off x="949325" y="3790765"/>
            <a:ext cx="1029017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DFA8ABE-0B6C-4930-94A9-A2BB4166E51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58052" y="4209907"/>
            <a:ext cx="4800224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7E91DB8-4856-4AED-8362-60627F681EE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58053" y="4761629"/>
            <a:ext cx="4800219" cy="11819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679384"/>
            <a:ext cx="0" cy="427276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33724" y="1676706"/>
            <a:ext cx="4800224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433725" y="2228428"/>
            <a:ext cx="4800224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6BD4A33-C7CC-4380-A2BB-ECC6C2FB722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439276" y="4199855"/>
            <a:ext cx="4800224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CD0BB64-6643-42CE-AFE7-372305F2123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439277" y="4751577"/>
            <a:ext cx="4800224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D606F0-071A-A842-B316-9BEBD143AC36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BD920E71-4E45-E74F-B01A-DC16C3B80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AA3A17-8C06-6F5C-0EFD-C03A50BDCC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18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2400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lumn Stat Layou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7C3D46F0-0006-469D-9C96-A2B5BF708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9080" y="2597398"/>
            <a:ext cx="1742242" cy="787298"/>
          </a:xfrm>
        </p:spPr>
        <p:txBody>
          <a:bodyPr lIns="0" tIns="0" rIns="0" bIns="0">
            <a:no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55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Stat</a:t>
            </a:r>
          </a:p>
        </p:txBody>
      </p:sp>
      <p:sp>
        <p:nvSpPr>
          <p:cNvPr id="52" name="Picture Placeholder 50">
            <a:extLst>
              <a:ext uri="{FF2B5EF4-FFF2-40B4-BE49-F238E27FC236}">
                <a16:creationId xmlns:a16="http://schemas.microsoft.com/office/drawing/2014/main" id="{8D984633-F962-1848-A009-619CB821163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037173" y="2243035"/>
            <a:ext cx="1071841" cy="10953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4DE3AB4-3020-8D45-86B7-592F12CB716B}"/>
              </a:ext>
            </a:extLst>
          </p:cNvPr>
          <p:cNvCxnSpPr>
            <a:cxnSpLocks/>
          </p:cNvCxnSpPr>
          <p:nvPr userDrawn="1"/>
        </p:nvCxnSpPr>
        <p:spPr>
          <a:xfrm>
            <a:off x="896513" y="3573316"/>
            <a:ext cx="321250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C4E94AD-16D9-BE4C-8C57-CFA6654E1BD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39080" y="3819675"/>
            <a:ext cx="3169934" cy="1061801"/>
          </a:xfrm>
        </p:spPr>
        <p:txBody>
          <a:bodyPr lIns="0" tIns="0" rIns="0" bIns="0">
            <a:norm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64293C0-60B2-3341-9C38-86DF7ACA51DC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582471" y="2597398"/>
            <a:ext cx="1742242" cy="787298"/>
          </a:xfrm>
        </p:spPr>
        <p:txBody>
          <a:bodyPr lIns="0" tIns="0" rIns="0" bIns="0">
            <a:no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55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Stat</a:t>
            </a:r>
          </a:p>
        </p:txBody>
      </p:sp>
      <p:sp>
        <p:nvSpPr>
          <p:cNvPr id="25" name="Picture Placeholder 50">
            <a:extLst>
              <a:ext uri="{FF2B5EF4-FFF2-40B4-BE49-F238E27FC236}">
                <a16:creationId xmlns:a16="http://schemas.microsoft.com/office/drawing/2014/main" id="{3ED87A8B-0573-474F-94C0-2F7E344853F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680564" y="2243035"/>
            <a:ext cx="1071841" cy="10953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99B91B-7CDD-284B-99CF-8408146B2C0D}"/>
              </a:ext>
            </a:extLst>
          </p:cNvPr>
          <p:cNvCxnSpPr>
            <a:cxnSpLocks/>
          </p:cNvCxnSpPr>
          <p:nvPr userDrawn="1"/>
        </p:nvCxnSpPr>
        <p:spPr>
          <a:xfrm>
            <a:off x="4539904" y="3573316"/>
            <a:ext cx="321250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BB67D17-F456-FC43-9C41-9344D6EEB07B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582471" y="3819675"/>
            <a:ext cx="3169934" cy="1061801"/>
          </a:xfrm>
        </p:spPr>
        <p:txBody>
          <a:bodyPr lIns="0" tIns="0" rIns="0" bIns="0">
            <a:norm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60F6E28A-AB38-A64F-9481-C9F0437BFEA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8225863" y="2597398"/>
            <a:ext cx="1742242" cy="787298"/>
          </a:xfrm>
        </p:spPr>
        <p:txBody>
          <a:bodyPr lIns="0" tIns="0" rIns="0" bIns="0">
            <a:no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55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Stat</a:t>
            </a:r>
          </a:p>
        </p:txBody>
      </p:sp>
      <p:sp>
        <p:nvSpPr>
          <p:cNvPr id="29" name="Picture Placeholder 50">
            <a:extLst>
              <a:ext uri="{FF2B5EF4-FFF2-40B4-BE49-F238E27FC236}">
                <a16:creationId xmlns:a16="http://schemas.microsoft.com/office/drawing/2014/main" id="{106DB928-4AE1-4E4B-9A4C-6062FC24770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323956" y="2243035"/>
            <a:ext cx="1071841" cy="10953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9F7D2B0-E449-FD45-9789-FC204088E97C}"/>
              </a:ext>
            </a:extLst>
          </p:cNvPr>
          <p:cNvCxnSpPr>
            <a:cxnSpLocks/>
          </p:cNvCxnSpPr>
          <p:nvPr userDrawn="1"/>
        </p:nvCxnSpPr>
        <p:spPr>
          <a:xfrm>
            <a:off x="8183296" y="3573316"/>
            <a:ext cx="321250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86FE37F4-1DCF-2D40-845F-6C10AC016C29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8225863" y="3819675"/>
            <a:ext cx="3169934" cy="1061801"/>
          </a:xfrm>
        </p:spPr>
        <p:txBody>
          <a:bodyPr lIns="0" tIns="0" rIns="0" bIns="0">
            <a:norm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F1B24E-B6B2-2D4F-8CE9-C10E33FBF4C2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5387E550-EB5F-3F4A-9BFA-44D25611C9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b="0"/>
              <a:t>Email: lawanner@mines.edu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34859E-DDBB-0CDD-12CE-180D9B725A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12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lumn Ic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7C3D46F0-0006-469D-9C96-A2B5BF708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7A2738-1D29-40DE-AACF-F60CD708E892}"/>
              </a:ext>
            </a:extLst>
          </p:cNvPr>
          <p:cNvCxnSpPr/>
          <p:nvPr userDrawn="1"/>
        </p:nvCxnSpPr>
        <p:spPr>
          <a:xfrm>
            <a:off x="2535870" y="2921860"/>
            <a:ext cx="7111014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D1ADFA24-184F-46B9-B1D0-3FBB044F3673}"/>
              </a:ext>
            </a:extLst>
          </p:cNvPr>
          <p:cNvSpPr/>
          <p:nvPr userDrawn="1"/>
        </p:nvSpPr>
        <p:spPr>
          <a:xfrm>
            <a:off x="1664749" y="2050739"/>
            <a:ext cx="1742242" cy="1742242"/>
          </a:xfrm>
          <a:prstGeom prst="ellipse">
            <a:avLst/>
          </a:prstGeom>
          <a:solidFill>
            <a:srgbClr val="CFDCE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FDCE9"/>
              </a:solidFill>
              <a:highlight>
                <a:srgbClr val="CC4628"/>
              </a:highlight>
            </a:endParaRPr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DC306F30-B3C1-E74C-B18C-7075DB0761D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953910" y="2337468"/>
            <a:ext cx="1182412" cy="1222625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4078664"/>
            <a:ext cx="3166740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FF9D861-0550-4AC8-BB96-094DAF60B7F4}"/>
              </a:ext>
            </a:extLst>
          </p:cNvPr>
          <p:cNvSpPr/>
          <p:nvPr userDrawn="1"/>
        </p:nvSpPr>
        <p:spPr>
          <a:xfrm>
            <a:off x="5231950" y="2050741"/>
            <a:ext cx="1742242" cy="1742242"/>
          </a:xfrm>
          <a:prstGeom prst="ellipse">
            <a:avLst/>
          </a:prstGeom>
          <a:solidFill>
            <a:srgbClr val="CFDCE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FDCE9"/>
              </a:solidFill>
              <a:highlight>
                <a:srgbClr val="CC4628"/>
              </a:highlight>
            </a:endParaRPr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4382C3D7-6E45-864C-A5B5-39762336A48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00171" y="2310547"/>
            <a:ext cx="1182412" cy="1222625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16385" y="4078664"/>
            <a:ext cx="2973372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2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101DA23-83F7-4662-BC02-2666717C53B4}"/>
              </a:ext>
            </a:extLst>
          </p:cNvPr>
          <p:cNvSpPr/>
          <p:nvPr userDrawn="1"/>
        </p:nvSpPr>
        <p:spPr>
          <a:xfrm>
            <a:off x="8775763" y="2050741"/>
            <a:ext cx="1742242" cy="1742242"/>
          </a:xfrm>
          <a:prstGeom prst="ellipse">
            <a:avLst/>
          </a:prstGeom>
          <a:solidFill>
            <a:srgbClr val="CFDCE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FDCE9"/>
              </a:solidFill>
              <a:highlight>
                <a:srgbClr val="CC4628"/>
              </a:highlight>
            </a:endParaRP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6E1CEA20-24A4-8C45-B5A6-CE111F714FE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46432" y="2299135"/>
            <a:ext cx="1182412" cy="1222625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063514" y="4078663"/>
            <a:ext cx="3166740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F1B24E-B6B2-2D4F-8CE9-C10E33FBF4C2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5387E550-EB5F-3F4A-9BFA-44D25611C9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276125-2CA0-57FD-23EE-8094E8150F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51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ur Column Ic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1B9DD2E6-4011-470E-85A1-9331B2E25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D6361F7-376B-4B6B-90CB-982F8C88D3AB}"/>
              </a:ext>
            </a:extLst>
          </p:cNvPr>
          <p:cNvCxnSpPr/>
          <p:nvPr userDrawn="1"/>
        </p:nvCxnSpPr>
        <p:spPr>
          <a:xfrm>
            <a:off x="2535870" y="2921860"/>
            <a:ext cx="7111014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A7215D4C-D1BA-4B83-8034-F6173B4B3FE7}"/>
              </a:ext>
            </a:extLst>
          </p:cNvPr>
          <p:cNvSpPr/>
          <p:nvPr userDrawn="1"/>
        </p:nvSpPr>
        <p:spPr>
          <a:xfrm>
            <a:off x="1260812" y="2050739"/>
            <a:ext cx="1742242" cy="1742242"/>
          </a:xfrm>
          <a:prstGeom prst="ellipse">
            <a:avLst/>
          </a:prstGeom>
          <a:solidFill>
            <a:srgbClr val="CFDCE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0A1A4191-73C5-A24C-B85A-D6F8FC57252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540727" y="2311683"/>
            <a:ext cx="1182412" cy="1222625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C06C296-F787-402D-AC65-1E55B4D25C6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52500" y="4078664"/>
            <a:ext cx="2358866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E1934B1-C1CC-42D5-A8D8-639ED39E9A45}"/>
              </a:ext>
            </a:extLst>
          </p:cNvPr>
          <p:cNvSpPr/>
          <p:nvPr userDrawn="1"/>
        </p:nvSpPr>
        <p:spPr>
          <a:xfrm>
            <a:off x="3935830" y="2050739"/>
            <a:ext cx="1742242" cy="1742242"/>
          </a:xfrm>
          <a:prstGeom prst="ellipse">
            <a:avLst/>
          </a:prstGeom>
          <a:solidFill>
            <a:srgbClr val="CFDCE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D7A0C8CB-AE00-AE4E-8B06-C3CDA2E8A6B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21796" y="2280863"/>
            <a:ext cx="1182412" cy="1222625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C7F2CE8-9E91-4C86-99AB-686A9C810419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627518" y="4078664"/>
            <a:ext cx="2358866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7542B3E-45A5-4E88-A2C5-758AC86BE4D0}"/>
              </a:ext>
            </a:extLst>
          </p:cNvPr>
          <p:cNvSpPr/>
          <p:nvPr userDrawn="1"/>
        </p:nvSpPr>
        <p:spPr>
          <a:xfrm>
            <a:off x="6513929" y="2050739"/>
            <a:ext cx="1742242" cy="1742242"/>
          </a:xfrm>
          <a:prstGeom prst="ellipse">
            <a:avLst/>
          </a:prstGeom>
          <a:solidFill>
            <a:srgbClr val="CFDCE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EED777B6-C788-B840-ACC3-FD8949E42AC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793844" y="2309972"/>
            <a:ext cx="1182412" cy="1222625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BC06D7C8-7D2D-4A80-B5B8-174F5056AA0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05617" y="4078664"/>
            <a:ext cx="2358866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24B0597-6276-471F-96FD-FDE08D64C524}"/>
              </a:ext>
            </a:extLst>
          </p:cNvPr>
          <p:cNvSpPr/>
          <p:nvPr userDrawn="1"/>
        </p:nvSpPr>
        <p:spPr>
          <a:xfrm>
            <a:off x="9188946" y="2045132"/>
            <a:ext cx="1742242" cy="1742242"/>
          </a:xfrm>
          <a:prstGeom prst="ellipse">
            <a:avLst/>
          </a:prstGeom>
          <a:solidFill>
            <a:srgbClr val="CFDCE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04C4E3A7-AB8A-6243-BBFD-8A433C78470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73607" y="2311684"/>
            <a:ext cx="1182412" cy="1222625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8FC2F9F8-450A-4433-BAFC-DCD0001FAF1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880634" y="4073057"/>
            <a:ext cx="2358866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578BB7-B3A6-0D4A-A743-C8950F9817AE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CF5779A1-5C1A-D949-93A6-EFB401BFC6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95DCBB-BA15-B0C3-13EA-B91FA7D901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89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ve Column Ic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C7E2EA4D-EFA8-4B7C-9585-ADB07DA2D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D6361F7-376B-4B6B-90CB-982F8C88D3AB}"/>
              </a:ext>
            </a:extLst>
          </p:cNvPr>
          <p:cNvCxnSpPr/>
          <p:nvPr userDrawn="1"/>
        </p:nvCxnSpPr>
        <p:spPr>
          <a:xfrm>
            <a:off x="2535870" y="2921860"/>
            <a:ext cx="7111014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A7215D4C-D1BA-4B83-8034-F6173B4B3FE7}"/>
              </a:ext>
            </a:extLst>
          </p:cNvPr>
          <p:cNvSpPr/>
          <p:nvPr userDrawn="1"/>
        </p:nvSpPr>
        <p:spPr>
          <a:xfrm>
            <a:off x="1175438" y="2125657"/>
            <a:ext cx="1594590" cy="1594590"/>
          </a:xfrm>
          <a:prstGeom prst="ellipse">
            <a:avLst/>
          </a:prstGeom>
          <a:solidFill>
            <a:srgbClr val="CFDCE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0E2F4087-739F-1B43-B022-92BCEDD29A2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448972" y="2403497"/>
            <a:ext cx="1030100" cy="1086492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C06C296-F787-402D-AC65-1E55B4D25C6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175438" y="4078664"/>
            <a:ext cx="1601504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E1934B1-C1CC-42D5-A8D8-639ED39E9A45}"/>
              </a:ext>
            </a:extLst>
          </p:cNvPr>
          <p:cNvSpPr/>
          <p:nvPr userDrawn="1"/>
        </p:nvSpPr>
        <p:spPr>
          <a:xfrm>
            <a:off x="3222122" y="2125657"/>
            <a:ext cx="1594590" cy="1594590"/>
          </a:xfrm>
          <a:prstGeom prst="ellipse">
            <a:avLst/>
          </a:prstGeom>
          <a:solidFill>
            <a:srgbClr val="CFDCE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090A73C4-9F43-6142-BBC5-1C887BE310E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502864" y="2384080"/>
            <a:ext cx="1030100" cy="1086492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B9DF875-9EAF-4928-8E91-6599CCEAADEE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225991" y="4080927"/>
            <a:ext cx="1601504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7542B3E-45A5-4E88-A2C5-758AC86BE4D0}"/>
              </a:ext>
            </a:extLst>
          </p:cNvPr>
          <p:cNvSpPr/>
          <p:nvPr userDrawn="1"/>
        </p:nvSpPr>
        <p:spPr>
          <a:xfrm>
            <a:off x="5305996" y="2125657"/>
            <a:ext cx="1594590" cy="1594590"/>
          </a:xfrm>
          <a:prstGeom prst="ellipse">
            <a:avLst/>
          </a:prstGeom>
          <a:solidFill>
            <a:srgbClr val="CFDCE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121B32AC-29FE-5347-BC89-E1D12CFE917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88241" y="2367425"/>
            <a:ext cx="1030100" cy="1086492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FCAF8AD6-3AD0-422C-B775-D4163897266E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285614" y="4095574"/>
            <a:ext cx="1601504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3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24B0597-6276-471F-96FD-FDE08D64C524}"/>
              </a:ext>
            </a:extLst>
          </p:cNvPr>
          <p:cNvSpPr/>
          <p:nvPr userDrawn="1"/>
        </p:nvSpPr>
        <p:spPr>
          <a:xfrm>
            <a:off x="7346820" y="2120050"/>
            <a:ext cx="1594590" cy="1594590"/>
          </a:xfrm>
          <a:prstGeom prst="ellipse">
            <a:avLst/>
          </a:prstGeom>
          <a:solidFill>
            <a:srgbClr val="CFDCE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035F86CE-4040-2C49-984A-EDA41DCC41D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583252" y="2382067"/>
            <a:ext cx="1121725" cy="1086492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322EF39-6BE8-4D2B-B814-5743037B71F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325607" y="4098102"/>
            <a:ext cx="1601504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4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3182B05-A7F1-450F-AE61-51425BEF3AA6}"/>
              </a:ext>
            </a:extLst>
          </p:cNvPr>
          <p:cNvSpPr/>
          <p:nvPr userDrawn="1"/>
        </p:nvSpPr>
        <p:spPr>
          <a:xfrm>
            <a:off x="9434872" y="2133924"/>
            <a:ext cx="1594590" cy="1594590"/>
          </a:xfrm>
          <a:prstGeom prst="ellipse">
            <a:avLst/>
          </a:prstGeom>
          <a:solidFill>
            <a:srgbClr val="CFDCE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0B4205C-10C8-FE4A-8B1C-0B1A629E22B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682000" y="2389427"/>
            <a:ext cx="1100333" cy="1086492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0D14923E-7CAE-49B7-9668-7B538ECFDC5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9419080" y="4107460"/>
            <a:ext cx="1601504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866093-3200-6440-8AB2-9242D398F84E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EB50283A-D398-E048-BDA3-92DD544A49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b="0"/>
              <a:t>Email: lawanner@mines.edu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A53514-53C4-7779-93E5-FDA634F80B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7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lumn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103BAF8-AE0C-4C2A-AFFE-5EFC74007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C29AABA-668F-408C-81ED-9A30ED0A4B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49325" y="1684461"/>
            <a:ext cx="3170238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3548916"/>
            <a:ext cx="316674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501" y="4383805"/>
            <a:ext cx="3166740" cy="14084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/>
          <p:nvPr userDrawn="1"/>
        </p:nvCxnSpPr>
        <p:spPr>
          <a:xfrm>
            <a:off x="4376691" y="1679383"/>
            <a:ext cx="0" cy="426421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3C3EF38F-8A6A-4B49-A1A2-467E7797A51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02447" y="1677611"/>
            <a:ext cx="2987311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16385" y="3537679"/>
            <a:ext cx="2973372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16386" y="4372568"/>
            <a:ext cx="2973372" cy="14084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/>
          <p:nvPr userDrawn="1"/>
        </p:nvCxnSpPr>
        <p:spPr>
          <a:xfrm>
            <a:off x="7806430" y="1679383"/>
            <a:ext cx="0" cy="426421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DDD8951C-5A36-4D07-AB7C-0F597B3D79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72642" y="1684461"/>
            <a:ext cx="3166858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063514" y="3537679"/>
            <a:ext cx="316674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63515" y="4372568"/>
            <a:ext cx="3166740" cy="14084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DAB539-1500-4641-B587-77CADD883496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6E30D721-4805-D344-A3E0-90A8F1D56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12EED4-3AE0-A2EF-EDF1-70C8E46E2E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82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>
          <p15:clr>
            <a:srgbClr val="FBAE40"/>
          </p15:clr>
        </p15:guide>
        <p15:guide id="7" orient="horz" pos="3744">
          <p15:clr>
            <a:srgbClr val="FBAE40"/>
          </p15:clr>
        </p15:guide>
        <p15:guide id="8" orient="horz" pos="697">
          <p15:clr>
            <a:srgbClr val="FBAE40"/>
          </p15:clr>
        </p15:guide>
        <p15:guide id="9" orient="horz" pos="240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ur Column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D42FEC1B-FCF8-4508-B227-27323879AC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E21D4365-BAA8-4F76-87AD-1A328301E29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9325" y="1684461"/>
            <a:ext cx="2373939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3545060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952501" y="4372570"/>
            <a:ext cx="2358867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/>
          <p:nvPr userDrawn="1"/>
        </p:nvCxnSpPr>
        <p:spPr>
          <a:xfrm>
            <a:off x="3441180" y="1686757"/>
            <a:ext cx="0" cy="42568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EB10E167-B94B-AD40-958C-D9E0F8F9DF4A}"/>
              </a:ext>
            </a:extLst>
          </p:cNvPr>
          <p:cNvSpPr>
            <a:spLocks noGrp="1"/>
          </p:cNvSpPr>
          <p:nvPr userDrawn="1">
            <p:ph type="pic" sz="quarter" idx="23"/>
          </p:nvPr>
        </p:nvSpPr>
        <p:spPr>
          <a:xfrm>
            <a:off x="3593362" y="1684461"/>
            <a:ext cx="2373939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03DF098-BB37-5848-9388-750D29EFC657}"/>
              </a:ext>
            </a:extLst>
          </p:cNvPr>
          <p:cNvSpPr>
            <a:spLocks noGrp="1"/>
          </p:cNvSpPr>
          <p:nvPr userDrawn="1">
            <p:ph idx="24" hasCustomPrompt="1"/>
          </p:nvPr>
        </p:nvSpPr>
        <p:spPr>
          <a:xfrm>
            <a:off x="3630386" y="3545060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FE4DEF0-41BC-4548-B7BA-1E5B0231AFFD}"/>
              </a:ext>
            </a:extLst>
          </p:cNvPr>
          <p:cNvSpPr>
            <a:spLocks noGrp="1"/>
          </p:cNvSpPr>
          <p:nvPr userDrawn="1">
            <p:ph idx="25" hasCustomPrompt="1"/>
          </p:nvPr>
        </p:nvSpPr>
        <p:spPr>
          <a:xfrm>
            <a:off x="3630387" y="4372570"/>
            <a:ext cx="2358867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/>
          <p:nvPr userDrawn="1"/>
        </p:nvCxnSpPr>
        <p:spPr>
          <a:xfrm>
            <a:off x="6095740" y="1686758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864CDDAA-23B4-C842-845C-7640D95F2B65}"/>
              </a:ext>
            </a:extLst>
          </p:cNvPr>
          <p:cNvSpPr>
            <a:spLocks noGrp="1"/>
          </p:cNvSpPr>
          <p:nvPr userDrawn="1">
            <p:ph type="pic" sz="quarter" idx="26"/>
          </p:nvPr>
        </p:nvSpPr>
        <p:spPr>
          <a:xfrm>
            <a:off x="6237399" y="1684461"/>
            <a:ext cx="2373939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DEB8CCE3-3756-5947-84B2-DFCA00A013F6}"/>
              </a:ext>
            </a:extLst>
          </p:cNvPr>
          <p:cNvSpPr>
            <a:spLocks noGrp="1"/>
          </p:cNvSpPr>
          <p:nvPr userDrawn="1">
            <p:ph idx="27" hasCustomPrompt="1"/>
          </p:nvPr>
        </p:nvSpPr>
        <p:spPr>
          <a:xfrm>
            <a:off x="6242957" y="3545060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9C56F7D-4836-1E4F-BD4C-CB150E12E098}"/>
              </a:ext>
            </a:extLst>
          </p:cNvPr>
          <p:cNvSpPr>
            <a:spLocks noGrp="1"/>
          </p:cNvSpPr>
          <p:nvPr userDrawn="1">
            <p:ph idx="28" hasCustomPrompt="1"/>
          </p:nvPr>
        </p:nvSpPr>
        <p:spPr>
          <a:xfrm>
            <a:off x="6242958" y="4372570"/>
            <a:ext cx="2358867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/>
          <p:nvPr userDrawn="1"/>
        </p:nvCxnSpPr>
        <p:spPr>
          <a:xfrm>
            <a:off x="8750300" y="1686757"/>
            <a:ext cx="0" cy="42568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06A5C640-1D0E-4428-AC28-148AE98A7B34}"/>
              </a:ext>
            </a:extLst>
          </p:cNvPr>
          <p:cNvSpPr>
            <a:spLocks noGrp="1"/>
          </p:cNvSpPr>
          <p:nvPr userDrawn="1">
            <p:ph type="pic" sz="quarter" idx="22"/>
          </p:nvPr>
        </p:nvSpPr>
        <p:spPr>
          <a:xfrm>
            <a:off x="8881435" y="1680693"/>
            <a:ext cx="2349365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 userDrawn="1">
            <p:ph idx="15" hasCustomPrompt="1"/>
          </p:nvPr>
        </p:nvSpPr>
        <p:spPr>
          <a:xfrm>
            <a:off x="8875080" y="3548916"/>
            <a:ext cx="2358867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 userDrawn="1">
            <p:ph idx="16" hasCustomPrompt="1"/>
          </p:nvPr>
        </p:nvSpPr>
        <p:spPr>
          <a:xfrm>
            <a:off x="8875081" y="4362520"/>
            <a:ext cx="2358867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720753-9BFD-2840-9C93-FF72942ED6E3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9EE9B966-22C9-0D4A-8DF7-FFA7CF9C9DD8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B29358-0F6D-D63D-253A-A9B124BBE8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21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ve Column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>
            <a:extLst>
              <a:ext uri="{FF2B5EF4-FFF2-40B4-BE49-F238E27FC236}">
                <a16:creationId xmlns:a16="http://schemas.microsoft.com/office/drawing/2014/main" id="{8F3E476F-E407-4406-BB4F-38E54533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14F11A61-EE32-4596-8BBC-0626131F1E6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52499" y="1684461"/>
            <a:ext cx="1832437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1" y="3545060"/>
            <a:ext cx="1826629" cy="6676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952502" y="4275590"/>
            <a:ext cx="1826629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>
            <a:cxnSpLocks/>
          </p:cNvCxnSpPr>
          <p:nvPr userDrawn="1"/>
        </p:nvCxnSpPr>
        <p:spPr>
          <a:xfrm>
            <a:off x="2924781" y="1686759"/>
            <a:ext cx="0" cy="425684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cture Placeholder 3">
            <a:extLst>
              <a:ext uri="{FF2B5EF4-FFF2-40B4-BE49-F238E27FC236}">
                <a16:creationId xmlns:a16="http://schemas.microsoft.com/office/drawing/2014/main" id="{10B80E7E-3ECA-A84C-BBC2-DF9FD6DED4F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053442" y="1684461"/>
            <a:ext cx="1832437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B9C78E2-4679-F844-BB37-D2E07B542CA3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3053444" y="3545060"/>
            <a:ext cx="1826629" cy="6676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0F3EA205-7109-BC44-BA2C-7704780449E8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3053445" y="4275590"/>
            <a:ext cx="1826629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>
            <a:cxnSpLocks/>
          </p:cNvCxnSpPr>
          <p:nvPr userDrawn="1"/>
        </p:nvCxnSpPr>
        <p:spPr>
          <a:xfrm>
            <a:off x="5036631" y="1686759"/>
            <a:ext cx="0" cy="425684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icture Placeholder 3">
            <a:extLst>
              <a:ext uri="{FF2B5EF4-FFF2-40B4-BE49-F238E27FC236}">
                <a16:creationId xmlns:a16="http://schemas.microsoft.com/office/drawing/2014/main" id="{4EF24A51-2D82-AA40-8405-8CFEC6F5CB5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187042" y="1684461"/>
            <a:ext cx="1832437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90D707E7-5635-444F-BB41-10E2268CC099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5187044" y="3545060"/>
            <a:ext cx="1826629" cy="6676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4340EF3F-9B6C-B54B-94AD-7275543213B0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5187045" y="4275590"/>
            <a:ext cx="1826629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>
            <a:cxnSpLocks/>
          </p:cNvCxnSpPr>
          <p:nvPr userDrawn="1"/>
        </p:nvCxnSpPr>
        <p:spPr>
          <a:xfrm>
            <a:off x="7148481" y="1686759"/>
            <a:ext cx="0" cy="425684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icture Placeholder 3">
            <a:extLst>
              <a:ext uri="{FF2B5EF4-FFF2-40B4-BE49-F238E27FC236}">
                <a16:creationId xmlns:a16="http://schemas.microsoft.com/office/drawing/2014/main" id="{4D703A3B-87F3-AE45-90D2-795F9DA8857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266213" y="1684461"/>
            <a:ext cx="1832437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C95157B-C7FC-864F-A9C2-08E02E26EE07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7266215" y="3545060"/>
            <a:ext cx="1826629" cy="6676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71E05108-E0DC-6947-A186-EA5436079AAF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7266216" y="4275590"/>
            <a:ext cx="1826629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5F5ADDF-F780-4384-87F4-30070C81BB29}"/>
              </a:ext>
            </a:extLst>
          </p:cNvPr>
          <p:cNvCxnSpPr>
            <a:cxnSpLocks/>
          </p:cNvCxnSpPr>
          <p:nvPr userDrawn="1"/>
        </p:nvCxnSpPr>
        <p:spPr>
          <a:xfrm>
            <a:off x="9260331" y="1686759"/>
            <a:ext cx="0" cy="425684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icture Placeholder 3">
            <a:extLst>
              <a:ext uri="{FF2B5EF4-FFF2-40B4-BE49-F238E27FC236}">
                <a16:creationId xmlns:a16="http://schemas.microsoft.com/office/drawing/2014/main" id="{E90B3032-DDF8-0446-8BB7-81565519E03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9410699" y="1684461"/>
            <a:ext cx="1832437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724287DA-FEAD-6E4A-83EC-B59516E2386C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9410701" y="3545060"/>
            <a:ext cx="1826629" cy="67511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4FC143B3-231A-2B46-ABBF-7F6B6BBF4596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9410702" y="4275590"/>
            <a:ext cx="1826629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solidFill>
                  <a:srgbClr val="21314D"/>
                </a:solidFill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A4E17D8-CAFF-0E47-97EF-4D4BC59FFC70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38" name="Footer Placeholder 4">
            <a:extLst>
              <a:ext uri="{FF2B5EF4-FFF2-40B4-BE49-F238E27FC236}">
                <a16:creationId xmlns:a16="http://schemas.microsoft.com/office/drawing/2014/main" id="{D752B61A-80FF-1049-8A33-5614EE9DC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926C40-C01B-61C2-1F5E-8220C00FC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56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Slid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0">
            <a:extLst>
              <a:ext uri="{FF2B5EF4-FFF2-40B4-BE49-F238E27FC236}">
                <a16:creationId xmlns:a16="http://schemas.microsoft.com/office/drawing/2014/main" id="{2BA8F287-92C7-4FFD-A7E9-45864F8E9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9325" y="498296"/>
            <a:ext cx="5260975" cy="896116"/>
          </a:xfrm>
        </p:spPr>
        <p:txBody>
          <a:bodyPr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31F03A-71CF-475D-8A3C-99FC106D73E8}"/>
              </a:ext>
            </a:extLst>
          </p:cNvPr>
          <p:cNvCxnSpPr>
            <a:cxnSpLocks/>
          </p:cNvCxnSpPr>
          <p:nvPr userDrawn="1"/>
        </p:nvCxnSpPr>
        <p:spPr>
          <a:xfrm>
            <a:off x="952498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7404DB8-B6AC-4389-8E6E-A115840D1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499" y="1686757"/>
            <a:ext cx="5257801" cy="4256843"/>
          </a:xfrm>
        </p:spPr>
        <p:txBody>
          <a:bodyPr lIns="0" tIns="0" rIns="0" bIns="0"/>
          <a:lstStyle>
            <a:lvl1pPr marL="228600" indent="-22860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>
                <a:solidFill>
                  <a:srgbClr val="21314D"/>
                </a:solidFill>
              </a:defRPr>
            </a:lvl1pPr>
            <a:lvl2pPr marL="6858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‒"/>
              <a:defRPr>
                <a:solidFill>
                  <a:srgbClr val="21314D"/>
                </a:solidFill>
              </a:defRPr>
            </a:lvl2pPr>
            <a:lvl3pPr marL="1143000" indent="-228600">
              <a:buClr>
                <a:schemeClr val="tx2"/>
              </a:buClr>
              <a:buSzPct val="100000"/>
              <a:buFont typeface="Roboto" panose="02000000000000000000" pitchFamily="2" charset="0"/>
              <a:buChar char="•"/>
              <a:defRPr>
                <a:solidFill>
                  <a:srgbClr val="21314D"/>
                </a:solidFill>
              </a:defRPr>
            </a:lvl3pPr>
            <a:lvl4pPr marL="1600200" indent="-228600">
              <a:buClr>
                <a:schemeClr val="tx2"/>
              </a:buClr>
              <a:buSzPct val="100000"/>
              <a:buFont typeface="Roboto" panose="02000000000000000000" pitchFamily="2" charset="0"/>
              <a:buChar char="―"/>
              <a:defRPr>
                <a:solidFill>
                  <a:srgbClr val="21314D"/>
                </a:solidFill>
              </a:defRPr>
            </a:lvl4pPr>
            <a:lvl5pPr marL="20574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rgbClr val="21314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42EEDE3-0B18-E049-BE23-974E50C7297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71534" y="0"/>
            <a:ext cx="5029200" cy="638951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20F7CB-393D-BF45-B52D-542FDDEFCAFF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35C85E8-314E-3E45-BB26-1A95C606F0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AC0EC4-E07C-ED6C-2E47-F531727BD7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500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3912" userDrawn="1">
          <p15:clr>
            <a:srgbClr val="FBAE40"/>
          </p15:clr>
        </p15:guide>
        <p15:guide id="3" pos="60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6" orient="horz" pos="697" userDrawn="1">
          <p15:clr>
            <a:srgbClr val="FBAE40"/>
          </p15:clr>
        </p15:guide>
        <p15:guide id="7" orient="horz" pos="240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Slide - 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524483D-CFE3-E34D-BB74-CEDD541765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365125"/>
            <a:ext cx="5254505" cy="1331865"/>
          </a:xfrm>
        </p:spPr>
        <p:txBody>
          <a:bodyPr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B28F420-DDD1-5E4A-9513-EAE252D759FE}"/>
              </a:ext>
            </a:extLst>
          </p:cNvPr>
          <p:cNvCxnSpPr>
            <a:cxnSpLocks/>
          </p:cNvCxnSpPr>
          <p:nvPr userDrawn="1"/>
        </p:nvCxnSpPr>
        <p:spPr>
          <a:xfrm>
            <a:off x="952500" y="17340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5D1D7B4-E242-C142-8F5F-F3301CC02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499" y="1962386"/>
            <a:ext cx="5266450" cy="3981214"/>
          </a:xfrm>
        </p:spPr>
        <p:txBody>
          <a:bodyPr/>
          <a:lstStyle>
            <a:lvl1pPr marL="228600" indent="-22860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>
                <a:solidFill>
                  <a:srgbClr val="21314D"/>
                </a:solidFill>
              </a:defRPr>
            </a:lvl1pPr>
            <a:lvl2pPr marL="685800" indent="-228600">
              <a:buClr>
                <a:schemeClr val="tx2"/>
              </a:buClr>
              <a:buFont typeface="Roboto" panose="02000000000000000000" pitchFamily="2" charset="0"/>
              <a:buChar char="–"/>
              <a:defRPr>
                <a:solidFill>
                  <a:srgbClr val="21314D"/>
                </a:solidFill>
              </a:defRPr>
            </a:lvl2pPr>
            <a:lvl3pPr>
              <a:buClr>
                <a:schemeClr val="tx2"/>
              </a:buClr>
              <a:defRPr>
                <a:solidFill>
                  <a:srgbClr val="21314D"/>
                </a:solidFill>
              </a:defRPr>
            </a:lvl3pPr>
            <a:lvl4pPr marL="1600200" indent="-228600">
              <a:buClr>
                <a:schemeClr val="tx2"/>
              </a:buClr>
              <a:buFont typeface="Arial" panose="020B0604020202020204" pitchFamily="34" charset="0"/>
              <a:buChar char="‒"/>
              <a:defRPr>
                <a:solidFill>
                  <a:srgbClr val="21314D"/>
                </a:solidFill>
              </a:defRPr>
            </a:lvl4pPr>
            <a:lvl5pPr marL="2057400" indent="-2286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rgbClr val="21314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4FCC643-718F-7645-8F8D-0BFC94D0506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59502" y="0"/>
            <a:ext cx="2483404" cy="31914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1C31617-CC11-4C42-B6D0-164DF6AFBF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13630" y="0"/>
            <a:ext cx="2483404" cy="31914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E5CE386-BEFE-FE49-A675-D93BEDF680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59502" y="3260862"/>
            <a:ext cx="5032499" cy="312864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 Click icon to add picture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24DFA0-3257-B044-87EF-16154359E2FC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21405B1-B61E-0943-909C-EFA16B5EE4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DC3DB9-3D95-59C3-A488-61092FC8AC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72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3926" userDrawn="1">
          <p15:clr>
            <a:srgbClr val="FBAE40"/>
          </p15:clr>
        </p15:guide>
        <p15:guide id="3" pos="600" userDrawn="1">
          <p15:clr>
            <a:srgbClr val="FBAE40"/>
          </p15:clr>
        </p15:guide>
        <p15:guide id="4" orient="horz" pos="240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9325" y="494273"/>
            <a:ext cx="10290175" cy="869089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B5BDD8-8221-F040-8AE0-3F33C4E24CA0}"/>
              </a:ext>
            </a:extLst>
          </p:cNvPr>
          <p:cNvCxnSpPr>
            <a:cxnSpLocks/>
          </p:cNvCxnSpPr>
          <p:nvPr userDrawn="1"/>
        </p:nvCxnSpPr>
        <p:spPr>
          <a:xfrm>
            <a:off x="949325" y="1363362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DF1F65E7-1CB7-3D42-91A9-88DA4E58EB0E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49325" y="1570038"/>
            <a:ext cx="10290175" cy="4114800"/>
          </a:xfrm>
        </p:spPr>
        <p:txBody>
          <a:bodyPr lIns="0" tIns="0" rIns="0" bIns="0"/>
          <a:lstStyle>
            <a:lvl1pPr>
              <a:defRPr>
                <a:solidFill>
                  <a:srgbClr val="21314D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56D074-0631-F846-A2A3-4A39FEAEFDD7}"/>
              </a:ext>
            </a:extLst>
          </p:cNvPr>
          <p:cNvSpPr/>
          <p:nvPr userDrawn="1"/>
        </p:nvSpPr>
        <p:spPr>
          <a:xfrm>
            <a:off x="0" y="6389511"/>
            <a:ext cx="12192000" cy="468489"/>
          </a:xfrm>
          <a:prstGeom prst="rect">
            <a:avLst/>
          </a:prstGeom>
          <a:solidFill>
            <a:srgbClr val="213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3AC09A7-82B4-6B47-A4FB-CA6800EAFB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853" y="6441192"/>
            <a:ext cx="86841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  <a:endParaRPr lang="en-US" b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60C2B6-EE34-C2EE-E738-5097F4A18B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9461" y="6403122"/>
            <a:ext cx="1562009" cy="43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65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98" userDrawn="1">
          <p15:clr>
            <a:srgbClr val="FBAE40"/>
          </p15:clr>
        </p15:guide>
        <p15:guide id="3" pos="708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">
    <p:bg>
      <p:bgPr>
        <a:solidFill>
          <a:srgbClr val="2131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C533B8E-DBF3-664D-901D-8735DE775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9081" y="3367173"/>
            <a:ext cx="7163317" cy="1160369"/>
          </a:xfrm>
        </p:spPr>
        <p:txBody>
          <a:bodyPr lIns="0" tIns="0" rIns="0" bIns="0" anchor="t" anchorCtr="0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73873935-43A0-4C23-AC45-B3EF69B188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28383" y="3029213"/>
            <a:ext cx="2687038" cy="1498329"/>
          </a:xfrm>
        </p:spPr>
        <p:txBody>
          <a:bodyPr vert="horz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Presenter Name</a:t>
            </a:r>
          </a:p>
          <a:p>
            <a:pPr lvl="0"/>
            <a:r>
              <a:rPr lang="en-US"/>
              <a:t>Contact Person Title </a:t>
            </a:r>
          </a:p>
          <a:p>
            <a:pPr lvl="0"/>
            <a:r>
              <a:rPr lang="en-US"/>
              <a:t>Contact Person Unit</a:t>
            </a:r>
          </a:p>
          <a:p>
            <a:pPr lvl="0"/>
            <a:endParaRPr lang="en-US"/>
          </a:p>
          <a:p>
            <a:pPr lvl="0"/>
            <a:r>
              <a:rPr lang="en-US"/>
              <a:t>Phone: </a:t>
            </a:r>
          </a:p>
          <a:p>
            <a:pPr lvl="0"/>
            <a:r>
              <a:rPr lang="en-US"/>
              <a:t>Fax: </a:t>
            </a:r>
          </a:p>
          <a:p>
            <a:pPr lvl="0"/>
            <a:r>
              <a:rPr lang="en-US"/>
              <a:t>Email: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6ACD65-4DC5-40D8-89A9-EBA0997790E8}"/>
              </a:ext>
            </a:extLst>
          </p:cNvPr>
          <p:cNvSpPr/>
          <p:nvPr userDrawn="1"/>
        </p:nvSpPr>
        <p:spPr>
          <a:xfrm>
            <a:off x="949325" y="5019085"/>
            <a:ext cx="318908" cy="369332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38018-43AE-4329-BACA-C859C7CFF4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68233" y="5019085"/>
            <a:ext cx="2231701" cy="369332"/>
          </a:xfrm>
          <a:solidFill>
            <a:srgbClr val="FFCD00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Insert Web Address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B262A30-5EEC-5549-B428-7E5B11A5D7A7}"/>
              </a:ext>
            </a:extLst>
          </p:cNvPr>
          <p:cNvGrpSpPr/>
          <p:nvPr userDrawn="1"/>
        </p:nvGrpSpPr>
        <p:grpSpPr>
          <a:xfrm>
            <a:off x="1071271" y="5122118"/>
            <a:ext cx="142379" cy="150373"/>
            <a:chOff x="3057746" y="812006"/>
            <a:chExt cx="173610" cy="183357"/>
          </a:xfrm>
          <a:noFill/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699B573-1E8F-3547-9D64-50A2EC630F1F}"/>
                </a:ext>
              </a:extLst>
            </p:cNvPr>
            <p:cNvCxnSpPr/>
            <p:nvPr userDrawn="1"/>
          </p:nvCxnSpPr>
          <p:spPr>
            <a:xfrm>
              <a:off x="3057746" y="904875"/>
              <a:ext cx="173610" cy="0"/>
            </a:xfrm>
            <a:prstGeom prst="lin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: Shape 12">
              <a:extLst>
                <a:ext uri="{FF2B5EF4-FFF2-40B4-BE49-F238E27FC236}">
                  <a16:creationId xmlns:a16="http://schemas.microsoft.com/office/drawing/2014/main" id="{68F32139-4BAE-F54C-8358-EF5839C5813E}"/>
                </a:ext>
              </a:extLst>
            </p:cNvPr>
            <p:cNvSpPr/>
            <p:nvPr userDrawn="1"/>
          </p:nvSpPr>
          <p:spPr>
            <a:xfrm>
              <a:off x="3143250" y="812006"/>
              <a:ext cx="85725" cy="183357"/>
            </a:xfrm>
            <a:custGeom>
              <a:avLst/>
              <a:gdLst>
                <a:gd name="connsiteX0" fmla="*/ 4763 w 85725"/>
                <a:gd name="connsiteY0" fmla="*/ 0 h 183357"/>
                <a:gd name="connsiteX1" fmla="*/ 85725 w 85725"/>
                <a:gd name="connsiteY1" fmla="*/ 92869 h 183357"/>
                <a:gd name="connsiteX2" fmla="*/ 0 w 85725"/>
                <a:gd name="connsiteY2" fmla="*/ 183357 h 18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83357">
                  <a:moveTo>
                    <a:pt x="4763" y="0"/>
                  </a:moveTo>
                  <a:lnTo>
                    <a:pt x="85725" y="92869"/>
                  </a:lnTo>
                  <a:lnTo>
                    <a:pt x="0" y="183357"/>
                  </a:lnTo>
                </a:path>
              </a:pathLst>
            </a:cu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D36833F-B2C7-1C49-9947-A60C1ACB02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6096" y="2463764"/>
            <a:ext cx="7157006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Email: lawanner@mines.edu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44B766-025C-8FF3-9D47-3F64198C93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74200" y="103640"/>
            <a:ext cx="2400627" cy="66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638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98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-Solid 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A47420D0-6FF1-9C4A-B953-EA4EEABBA3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9081" y="3367173"/>
            <a:ext cx="7163317" cy="1160369"/>
          </a:xfrm>
        </p:spPr>
        <p:txBody>
          <a:bodyPr lIns="0" tIns="0" rIns="0" bIns="0" anchor="t" anchorCtr="0">
            <a:noAutofit/>
          </a:bodyPr>
          <a:lstStyle>
            <a:lvl1pPr algn="l">
              <a:defRPr sz="6000" b="1">
                <a:solidFill>
                  <a:srgbClr val="21314D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F7216A4-2452-1B4B-AE0D-122E7F5A5965}"/>
              </a:ext>
            </a:extLst>
          </p:cNvPr>
          <p:cNvCxnSpPr>
            <a:cxnSpLocks/>
          </p:cNvCxnSpPr>
          <p:nvPr userDrawn="1"/>
        </p:nvCxnSpPr>
        <p:spPr>
          <a:xfrm>
            <a:off x="974126" y="3029213"/>
            <a:ext cx="768531" cy="0"/>
          </a:xfrm>
          <a:prstGeom prst="line">
            <a:avLst/>
          </a:prstGeom>
          <a:ln w="63500">
            <a:solidFill>
              <a:srgbClr val="CC4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73873935-43A0-4C23-AC45-B3EF69B188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25016" y="3029213"/>
            <a:ext cx="2693773" cy="1498329"/>
          </a:xfrm>
        </p:spPr>
        <p:txBody>
          <a:bodyPr vert="horz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21314D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Presenter Name</a:t>
            </a:r>
          </a:p>
          <a:p>
            <a:pPr lvl="0"/>
            <a:r>
              <a:rPr lang="en-US"/>
              <a:t>Contact Person Title </a:t>
            </a:r>
          </a:p>
          <a:p>
            <a:pPr lvl="0"/>
            <a:r>
              <a:rPr lang="en-US"/>
              <a:t>Contact Person Unit</a:t>
            </a:r>
          </a:p>
          <a:p>
            <a:pPr lvl="0"/>
            <a:endParaRPr lang="en-US"/>
          </a:p>
          <a:p>
            <a:pPr lvl="0"/>
            <a:r>
              <a:rPr lang="en-US"/>
              <a:t>Phone: </a:t>
            </a:r>
          </a:p>
          <a:p>
            <a:pPr lvl="0"/>
            <a:r>
              <a:rPr lang="en-US"/>
              <a:t>Fax: </a:t>
            </a:r>
          </a:p>
          <a:p>
            <a:pPr lvl="0"/>
            <a:r>
              <a:rPr lang="en-US"/>
              <a:t>Email: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6ACD65-4DC5-40D8-89A9-EBA0997790E8}"/>
              </a:ext>
            </a:extLst>
          </p:cNvPr>
          <p:cNvSpPr/>
          <p:nvPr userDrawn="1"/>
        </p:nvSpPr>
        <p:spPr>
          <a:xfrm>
            <a:off x="949325" y="5019085"/>
            <a:ext cx="318908" cy="369332"/>
          </a:xfrm>
          <a:prstGeom prst="rect">
            <a:avLst/>
          </a:prstGeom>
          <a:solidFill>
            <a:srgbClr val="CC4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38018-43AE-4329-BACA-C859C7CFF4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68233" y="5019085"/>
            <a:ext cx="2231701" cy="369332"/>
          </a:xfrm>
          <a:solidFill>
            <a:srgbClr val="CC4628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Insert Web Address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25728D-FF50-4FF2-AC2E-B13A3D44D5B9}"/>
              </a:ext>
            </a:extLst>
          </p:cNvPr>
          <p:cNvGrpSpPr/>
          <p:nvPr/>
        </p:nvGrpSpPr>
        <p:grpSpPr>
          <a:xfrm>
            <a:off x="1071271" y="5122118"/>
            <a:ext cx="142379" cy="150373"/>
            <a:chOff x="3057746" y="812006"/>
            <a:chExt cx="173610" cy="183357"/>
          </a:xfrm>
          <a:noFill/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A6E0DE-15E0-485B-8083-6D1BB965B9B6}"/>
                </a:ext>
              </a:extLst>
            </p:cNvPr>
            <p:cNvCxnSpPr/>
            <p:nvPr userDrawn="1"/>
          </p:nvCxnSpPr>
          <p:spPr>
            <a:xfrm>
              <a:off x="3057746" y="904875"/>
              <a:ext cx="173610" cy="0"/>
            </a:xfrm>
            <a:prstGeom prst="lin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84EFEE4-DF1C-4FDF-ABC6-804BF8FA2941}"/>
                </a:ext>
              </a:extLst>
            </p:cNvPr>
            <p:cNvSpPr/>
            <p:nvPr userDrawn="1"/>
          </p:nvSpPr>
          <p:spPr>
            <a:xfrm>
              <a:off x="3143250" y="812006"/>
              <a:ext cx="85725" cy="183357"/>
            </a:xfrm>
            <a:custGeom>
              <a:avLst/>
              <a:gdLst>
                <a:gd name="connsiteX0" fmla="*/ 4763 w 85725"/>
                <a:gd name="connsiteY0" fmla="*/ 0 h 183357"/>
                <a:gd name="connsiteX1" fmla="*/ 85725 w 85725"/>
                <a:gd name="connsiteY1" fmla="*/ 92869 h 183357"/>
                <a:gd name="connsiteX2" fmla="*/ 0 w 85725"/>
                <a:gd name="connsiteY2" fmla="*/ 183357 h 18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83357">
                  <a:moveTo>
                    <a:pt x="4763" y="0"/>
                  </a:moveTo>
                  <a:lnTo>
                    <a:pt x="85725" y="92869"/>
                  </a:lnTo>
                  <a:lnTo>
                    <a:pt x="0" y="183357"/>
                  </a:lnTo>
                </a:path>
              </a:pathLst>
            </a:cu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70E4C36A-C453-EE4B-A1E5-D1232C3612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6096" y="2463764"/>
            <a:ext cx="7157006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800" b="0">
                <a:solidFill>
                  <a:srgbClr val="21314D"/>
                </a:solidFill>
              </a:defRPr>
            </a:lvl1pPr>
          </a:lstStyle>
          <a:p>
            <a:r>
              <a:rPr lang="en-US"/>
              <a:t>Email: lawanner@mines.edu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84874D-E9E8-45BF-DA78-EB74DCAC6E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74201" y="103640"/>
            <a:ext cx="2400625" cy="66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4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98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OWA Logo with Text">
    <p:bg>
      <p:bgPr>
        <a:solidFill>
          <a:srgbClr val="2131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993FB4-4336-2048-A6A4-FA306EBBE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485842"/>
            <a:ext cx="10515600" cy="896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Closing Slide Header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9B41B6-49F3-F20E-F1CB-C6D55521C7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796321" y="1447017"/>
            <a:ext cx="8599357" cy="239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7532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OWA Log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E6114E-6EF0-B179-7213-A343E83DEC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796321" y="1447017"/>
            <a:ext cx="8599357" cy="239813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7CF1EE2-E325-E2FB-8571-7BE1D41571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485842"/>
            <a:ext cx="10515600" cy="896116"/>
          </a:xfrm>
        </p:spPr>
        <p:txBody>
          <a:bodyPr/>
          <a:lstStyle>
            <a:lvl1pPr algn="ctr">
              <a:defRPr>
                <a:solidFill>
                  <a:srgbClr val="21314D"/>
                </a:solidFill>
              </a:defRPr>
            </a:lvl1pPr>
          </a:lstStyle>
          <a:p>
            <a:r>
              <a:rPr lang="en-US"/>
              <a:t>Closing Slide Header</a:t>
            </a:r>
          </a:p>
        </p:txBody>
      </p:sp>
    </p:spTree>
    <p:extLst>
      <p:ext uri="{BB962C8B-B14F-4D97-AF65-F5344CB8AC3E}">
        <p14:creationId xmlns:p14="http://schemas.microsoft.com/office/powerpoint/2010/main" val="1974530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D47C82-65E8-6F4A-93F5-B60D5D90F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0A12C-E82E-3F40-8F2F-F914F24F0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006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  <p:sldLayoutId id="2147483874" r:id="rId15"/>
    <p:sldLayoutId id="2147483875" r:id="rId16"/>
    <p:sldLayoutId id="2147483876" r:id="rId17"/>
    <p:sldLayoutId id="2147483877" r:id="rId18"/>
    <p:sldLayoutId id="2147483878" r:id="rId19"/>
    <p:sldLayoutId id="2147483879" r:id="rId20"/>
    <p:sldLayoutId id="2147483880" r:id="rId21"/>
    <p:sldLayoutId id="2147483881" r:id="rId22"/>
    <p:sldLayoutId id="2147483882" r:id="rId23"/>
    <p:sldLayoutId id="2147483883" r:id="rId24"/>
    <p:sldLayoutId id="2147483884" r:id="rId25"/>
    <p:sldLayoutId id="2147483885" r:id="rId26"/>
    <p:sldLayoutId id="2147483886" r:id="rId27"/>
    <p:sldLayoutId id="2147483887" r:id="rId28"/>
    <p:sldLayoutId id="2147483888" r:id="rId29"/>
    <p:sldLayoutId id="2147483889" r:id="rId30"/>
    <p:sldLayoutId id="2147483890" r:id="rId31"/>
    <p:sldLayoutId id="2147483891" r:id="rId3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21314D"/>
          </a:solidFill>
          <a:latin typeface="+mj-lt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1314D"/>
          </a:solidFill>
          <a:latin typeface="+mn-lt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Roboto" panose="02000000000000000000" pitchFamily="2" charset="0"/>
        <a:buChar char="–"/>
        <a:defRPr sz="2400" kern="1200">
          <a:solidFill>
            <a:srgbClr val="21314D"/>
          </a:solidFill>
          <a:latin typeface="+mn-lt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1314D"/>
          </a:solidFill>
          <a:latin typeface="+mn-lt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rgbClr val="21314D"/>
          </a:solidFill>
          <a:latin typeface="+mn-lt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1314D"/>
          </a:solidFill>
          <a:latin typeface="+mn-lt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110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403D5-BC0B-4F9F-917C-A0E19E660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1778000"/>
            <a:ext cx="7112000" cy="2032000"/>
          </a:xfrm>
        </p:spPr>
        <p:txBody>
          <a:bodyPr anchor="b">
            <a:noAutofit/>
          </a:bodyPr>
          <a:lstStyle/>
          <a:p>
            <a:r>
              <a:rPr lang="en-US" sz="3400">
                <a:solidFill>
                  <a:srgbClr val="21314D"/>
                </a:solidFill>
              </a:rPr>
              <a:t>Simulating Microwave SQUID Multiplexers Using</a:t>
            </a:r>
            <a:br>
              <a:rPr lang="en-US" sz="3400">
                <a:solidFill>
                  <a:srgbClr val="21314D"/>
                </a:solidFill>
              </a:rPr>
            </a:br>
            <a:r>
              <a:rPr lang="en-US" sz="3400">
                <a:solidFill>
                  <a:srgbClr val="21314D"/>
                </a:solidFill>
              </a:rPr>
              <a:t>Coupled-Mode Theory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0DFB1C-9412-4465-BD51-1BC37504A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4038600"/>
            <a:ext cx="7112000" cy="711200"/>
          </a:xfrm>
        </p:spPr>
        <p:txBody>
          <a:bodyPr>
            <a:normAutofit/>
          </a:bodyPr>
          <a:lstStyle/>
          <a:p>
            <a:r>
              <a:rPr lang="en-US" sz="1500">
                <a:solidFill>
                  <a:srgbClr val="21314D"/>
                </a:solidFill>
              </a:rPr>
              <a:t>Luke Wanner</a:t>
            </a:r>
            <a:r>
              <a:rPr lang="en-US" sz="1500" baseline="30000">
                <a:solidFill>
                  <a:srgbClr val="21314D"/>
                </a:solidFill>
              </a:rPr>
              <a:t>1,*</a:t>
            </a:r>
            <a:r>
              <a:rPr lang="en-US" sz="1500">
                <a:solidFill>
                  <a:srgbClr val="21314D"/>
                </a:solidFill>
              </a:rPr>
              <a:t>, Morgan Kasch</a:t>
            </a:r>
            <a:r>
              <a:rPr lang="en-US" sz="1500" baseline="30000">
                <a:solidFill>
                  <a:srgbClr val="21314D"/>
                </a:solidFill>
              </a:rPr>
              <a:t>1</a:t>
            </a:r>
            <a:r>
              <a:rPr lang="en-US" sz="1500">
                <a:solidFill>
                  <a:srgbClr val="21314D"/>
                </a:solidFill>
              </a:rPr>
              <a:t>, Ben Mates</a:t>
            </a:r>
            <a:r>
              <a:rPr lang="en-US" sz="1500" baseline="30000">
                <a:solidFill>
                  <a:srgbClr val="21314D"/>
                </a:solidFill>
              </a:rPr>
              <a:t>2</a:t>
            </a:r>
            <a:r>
              <a:rPr lang="en-US" sz="1500">
                <a:solidFill>
                  <a:srgbClr val="21314D"/>
                </a:solidFill>
              </a:rPr>
              <a:t>, </a:t>
            </a:r>
          </a:p>
          <a:p>
            <a:r>
              <a:rPr lang="en-US" sz="1500">
                <a:solidFill>
                  <a:srgbClr val="21314D"/>
                </a:solidFill>
              </a:rPr>
              <a:t>Wouter Van De Pontseele</a:t>
            </a:r>
            <a:r>
              <a:rPr lang="en-US" sz="1500" baseline="30000">
                <a:solidFill>
                  <a:srgbClr val="21314D"/>
                </a:solidFill>
              </a:rPr>
              <a:t>1</a:t>
            </a:r>
            <a:r>
              <a:rPr lang="en-US" sz="1500">
                <a:solidFill>
                  <a:srgbClr val="21314D"/>
                </a:solidFill>
              </a:rPr>
              <a:t>, Doug Bennett</a:t>
            </a:r>
            <a:r>
              <a:rPr lang="en-US" sz="1500" baseline="30000">
                <a:solidFill>
                  <a:srgbClr val="21314D"/>
                </a:solidFill>
              </a:rPr>
              <a:t>2</a:t>
            </a:r>
            <a:endParaRPr lang="en-US" sz="1500">
              <a:solidFill>
                <a:srgbClr val="21314D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4C1AD-959E-4514-90C6-FE9233FA36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4766992"/>
            <a:ext cx="7112000" cy="508000"/>
          </a:xfrm>
        </p:spPr>
        <p:txBody>
          <a:bodyPr>
            <a:normAutofit/>
          </a:bodyPr>
          <a:lstStyle/>
          <a:p>
            <a:r>
              <a:rPr lang="en-US" sz="1100" baseline="30000" dirty="0">
                <a:solidFill>
                  <a:srgbClr val="6B7280"/>
                </a:solidFill>
              </a:rPr>
              <a:t>1</a:t>
            </a:r>
            <a:r>
              <a:rPr lang="en-US" sz="1100" dirty="0">
                <a:solidFill>
                  <a:srgbClr val="6B7280"/>
                </a:solidFill>
              </a:rPr>
              <a:t> Colorado School of Mines</a:t>
            </a:r>
          </a:p>
          <a:p>
            <a:r>
              <a:rPr lang="en-US" sz="1100" baseline="30000" dirty="0">
                <a:solidFill>
                  <a:srgbClr val="6B7280"/>
                </a:solidFill>
              </a:rPr>
              <a:t>2 </a:t>
            </a:r>
            <a:r>
              <a:rPr lang="en-US" sz="1100" dirty="0">
                <a:solidFill>
                  <a:srgbClr val="6B7280"/>
                </a:solidFill>
              </a:rPr>
              <a:t>National Institute of Standards and Technology</a:t>
            </a:r>
            <a:endParaRPr lang="en-US" sz="1100" baseline="30000" dirty="0">
              <a:solidFill>
                <a:srgbClr val="6B728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12BC6-C958-4329-A995-372B1553191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21564" y="5308600"/>
            <a:ext cx="7112000" cy="304800"/>
          </a:xfrm>
          <a:prstGeom prst="rect">
            <a:avLst/>
          </a:prstGeom>
        </p:spPr>
        <p:txBody>
          <a:bodyPr/>
          <a:lstStyle/>
          <a:p>
            <a:r>
              <a:rPr lang="en-US" sz="1100" baseline="30000" dirty="0">
                <a:solidFill>
                  <a:srgbClr val="6B7280"/>
                </a:solidFill>
              </a:rPr>
              <a:t>* </a:t>
            </a:r>
            <a:r>
              <a:rPr lang="en-US" sz="1100" dirty="0">
                <a:solidFill>
                  <a:srgbClr val="6B7280"/>
                </a:solidFill>
              </a:rPr>
              <a:t>Speaker Email: lawanner@mines.edu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866253-EA5D-24FE-3E6C-AA18BC3C3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499" y="2495549"/>
            <a:ext cx="3199533" cy="2044919"/>
          </a:xfrm>
          <a:prstGeom prst="rect">
            <a:avLst/>
          </a:prstGeom>
        </p:spPr>
      </p:pic>
      <p:cxnSp>
        <p:nvCxnSpPr>
          <p:cNvPr id="20" name="Divider"/>
          <p:cNvCxnSpPr/>
          <p:nvPr/>
        </p:nvCxnSpPr>
        <p:spPr>
          <a:xfrm>
            <a:off x="8445500" y="1905000"/>
            <a:ext cx="0" cy="3733800"/>
          </a:xfrm>
          <a:prstGeom prst="line">
            <a:avLst/>
          </a:prstGeom>
          <a:ln w="9525">
            <a:solidFill>
              <a:srgbClr val="D5D9DE"/>
            </a:solidFill>
          </a:ln>
        </p:spPr>
      </p:cxnSp>
      <p:cxnSp>
        <p:nvCxnSpPr>
          <p:cNvPr id="21" name="Title rule"/>
          <p:cNvCxnSpPr/>
          <p:nvPr/>
        </p:nvCxnSpPr>
        <p:spPr>
          <a:xfrm>
            <a:off x="952500" y="3937000"/>
            <a:ext cx="7112000" cy="0"/>
          </a:xfrm>
          <a:prstGeom prst="line">
            <a:avLst/>
          </a:prstGeom>
          <a:ln w="9525">
            <a:solidFill>
              <a:srgbClr val="D5D9DE"/>
            </a:solidFill>
          </a:ln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FE3D598-057D-459F-BB38-1A88DD4C6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9308" y="4850547"/>
            <a:ext cx="1571594" cy="15765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16CD47-8049-9DAE-C4CD-3D2F9EF10037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8452324" y="1368425"/>
            <a:ext cx="3469341" cy="819150"/>
          </a:xfrm>
          <a:prstGeom prst="rect">
            <a:avLst/>
          </a:prstGeom>
          <a:solidFill>
            <a:schemeClr val="bg1"/>
          </a:solidFill>
          <a:ln w="38100" cap="sq">
            <a:noFill/>
            <a:prstDash val="solid"/>
            <a:miter lim="800000"/>
          </a:ln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7DB97A-E43E-2ADB-EA7F-B4CBB952B2A5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5398901" y="4394200"/>
            <a:ext cx="2856098" cy="1491988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174766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F4F64-2753-1020-8E5B-733570B2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Many cryogenic detector experiments need thousands of readout channels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23A3A0-8075-E69F-84D6-DBFF3A413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tIns="0" bIns="0" anchor="ctr"/>
          <a:lstStyle/>
          <a:p>
            <a:r>
              <a:rPr lang="en-US" sz="900" dirty="0"/>
              <a:t>Strauss et al., PRD 96, 022009 (2017); CRESST, PRD 100, 102002 (2019); Gastaldo et al., EPJ ST 226, 1623 (2017)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7E8D07-C3D2-7C32-D7FE-B9CABB3116E8}"/>
              </a:ext>
            </a:extLst>
          </p:cNvPr>
          <p:cNvSpPr txBox="1"/>
          <p:nvPr/>
        </p:nvSpPr>
        <p:spPr>
          <a:xfrm>
            <a:off x="952500" y="1778000"/>
            <a:ext cx="4445000" cy="416267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800" b="1" dirty="0">
                <a:solidFill>
                  <a:srgbClr val="21314D"/>
                </a:solidFill>
              </a:rPr>
              <a:t>Target mass: </a:t>
            </a:r>
            <a:r>
              <a:rPr lang="en-US" sz="1800" dirty="0">
                <a:solidFill>
                  <a:srgbClr val="21314D"/>
                </a:solidFill>
              </a:rPr>
              <a:t>thresholds rise with mass, so large targets split into many small detectors</a:t>
            </a:r>
          </a:p>
          <a:p>
            <a:pPr>
              <a:spcAft>
                <a:spcPts val="1400"/>
              </a:spcAft>
            </a:pPr>
            <a:r>
              <a:rPr lang="en-US" sz="1400" i="1" dirty="0">
                <a:solidFill>
                  <a:srgbClr val="62666A"/>
                </a:solidFill>
              </a:rPr>
              <a:t>e.g. dark matter, CEvNS, 0νββ</a:t>
            </a:r>
          </a:p>
          <a:p>
            <a:pPr>
              <a:spcAft>
                <a:spcPts val="300"/>
              </a:spcAft>
            </a:pPr>
            <a:r>
              <a:rPr lang="en-US" sz="1800" b="1" dirty="0">
                <a:solidFill>
                  <a:srgbClr val="21314D"/>
                </a:solidFill>
              </a:rPr>
              <a:t>Imaging: </a:t>
            </a:r>
            <a:r>
              <a:rPr lang="en-US" sz="1800" dirty="0">
                <a:solidFill>
                  <a:srgbClr val="21314D"/>
                </a:solidFill>
              </a:rPr>
              <a:t>cameras need one pixel per point in the image</a:t>
            </a:r>
          </a:p>
          <a:p>
            <a:pPr>
              <a:spcAft>
                <a:spcPts val="1400"/>
              </a:spcAft>
            </a:pPr>
            <a:r>
              <a:rPr lang="en-US" sz="1400" i="1" dirty="0">
                <a:solidFill>
                  <a:srgbClr val="62666A"/>
                </a:solidFill>
              </a:rPr>
              <a:t>e.g. CMB, mm/sub-mm astronomy</a:t>
            </a:r>
          </a:p>
          <a:p>
            <a:pPr>
              <a:spcAft>
                <a:spcPts val="300"/>
              </a:spcAft>
            </a:pPr>
            <a:r>
              <a:rPr lang="en-US" sz="1800" b="1" dirty="0">
                <a:solidFill>
                  <a:srgbClr val="21314D"/>
                </a:solidFill>
              </a:rPr>
              <a:t>Count rate: </a:t>
            </a:r>
            <a:r>
              <a:rPr lang="en-US" sz="1800" dirty="0">
                <a:solidFill>
                  <a:srgbClr val="21314D"/>
                </a:solidFill>
              </a:rPr>
              <a:t>pile-up limits the events each pixel can handle, so high statistics need many pixels</a:t>
            </a:r>
          </a:p>
          <a:p>
            <a:pPr>
              <a:spcAft>
                <a:spcPts val="1400"/>
              </a:spcAft>
            </a:pPr>
            <a:r>
              <a:rPr lang="en-US" sz="1400" i="1" dirty="0">
                <a:solidFill>
                  <a:srgbClr val="62666A"/>
                </a:solidFill>
              </a:rPr>
              <a:t>e.g. neutrino mass, X-ray spectroscopy</a:t>
            </a:r>
          </a:p>
          <a:p>
            <a:pPr>
              <a:spcAft>
                <a:spcPts val="0"/>
              </a:spcAft>
            </a:pPr>
            <a:r>
              <a:rPr lang="en-US" sz="1800" b="1" dirty="0">
                <a:solidFill>
                  <a:srgbClr val="21314D"/>
                </a:solidFill>
              </a:rPr>
              <a:t>All three lead to 1000+ channels, too many to wire out individually</a:t>
            </a:r>
          </a:p>
        </p:txBody>
      </p:sp>
      <p:pic>
        <p:nvPicPr>
          <p:cNvPr id="11" name="Copied Picture 11">
            <a:extLst>
              <a:ext uri="{FF2B5EF4-FFF2-40B4-BE49-F238E27FC236}">
                <a16:creationId xmlns:a16="http://schemas.microsoft.com/office/drawing/2014/main" id="{D7601FFE-7E9E-6010-D995-7D9CB39AE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0" y="1905000"/>
            <a:ext cx="5651500" cy="2955805"/>
          </a:xfrm>
          <a:prstGeom prst="rect">
            <a:avLst/>
          </a:prstGeom>
        </p:spPr>
      </p:pic>
      <p:sp>
        <p:nvSpPr>
          <p:cNvPr id="20" name="Figure caption"/>
          <p:cNvSpPr txBox="1"/>
          <p:nvPr/>
        </p:nvSpPr>
        <p:spPr>
          <a:xfrm>
            <a:off x="5676900" y="4962405"/>
            <a:ext cx="5562600" cy="406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100">
                <a:solidFill>
                  <a:srgbClr val="6B7280"/>
                </a:solidFill>
              </a:rPr>
              <a:t>Energy threshold vs. detector mass; scaling law after Strauss et al. (2017), with CRESST data points</a:t>
            </a:r>
          </a:p>
        </p:txBody>
      </p:sp>
    </p:spTree>
    <p:extLst>
      <p:ext uri="{BB962C8B-B14F-4D97-AF65-F5344CB8AC3E}">
        <p14:creationId xmlns:p14="http://schemas.microsoft.com/office/powerpoint/2010/main" val="2892071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8A962D3-4835-0026-2256-5A206D233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816" y="1469770"/>
            <a:ext cx="6653565" cy="44246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1EC36E-3A77-8A55-1D99-D55B2FDF9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Each detector gets its own resonance, tuned by SQUID flux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9B8663-A625-8384-5FCB-78303B3DBD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tIns="0" bIns="0" anchor="ctr"/>
          <a:lstStyle/>
          <a:p>
            <a:r>
              <a:rPr lang="en-US" sz="900"/>
              <a:t>Mates, PhD thesis, CU Boulder (2011); Mates et al., JLTP 167, 707 (2012)</a:t>
            </a:r>
          </a:p>
        </p:txBody>
      </p:sp>
      <p:sp>
        <p:nvSpPr>
          <p:cNvPr id="5" name="Point 1">
            <a:extLst>
              <a:ext uri="{FF2B5EF4-FFF2-40B4-BE49-F238E27FC236}">
                <a16:creationId xmlns:a16="http://schemas.microsoft.com/office/drawing/2014/main" id="{79F48176-CACD-8F45-87A3-9DA38E0FDD20}"/>
              </a:ext>
            </a:extLst>
          </p:cNvPr>
          <p:cNvSpPr txBox="1"/>
          <p:nvPr/>
        </p:nvSpPr>
        <p:spPr>
          <a:xfrm>
            <a:off x="952500" y="2010859"/>
            <a:ext cx="34925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262626"/>
                </a:solidFill>
              </a:rPr>
              <a:t>Each detector has its own resonant frequency</a:t>
            </a:r>
          </a:p>
        </p:txBody>
      </p:sp>
      <p:sp>
        <p:nvSpPr>
          <p:cNvPr id="8" name="Point 2">
            <a:extLst>
              <a:ext uri="{FF2B5EF4-FFF2-40B4-BE49-F238E27FC236}">
                <a16:creationId xmlns:a16="http://schemas.microsoft.com/office/drawing/2014/main" id="{3FD990A9-7552-A241-85AD-2937D773400E}"/>
              </a:ext>
            </a:extLst>
          </p:cNvPr>
          <p:cNvSpPr txBox="1"/>
          <p:nvPr/>
        </p:nvSpPr>
        <p:spPr>
          <a:xfrm>
            <a:off x="920750" y="2970881"/>
            <a:ext cx="34925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262626"/>
                </a:solidFill>
              </a:rPr>
              <a:t>Detector current shifts that resonance through SQUID flux</a:t>
            </a:r>
          </a:p>
        </p:txBody>
      </p:sp>
      <p:cxnSp>
        <p:nvCxnSpPr>
          <p:cNvPr id="32" name="Arrow to resonator">
            <a:extLst>
              <a:ext uri="{FF2B5EF4-FFF2-40B4-BE49-F238E27FC236}">
                <a16:creationId xmlns:a16="http://schemas.microsoft.com/office/drawing/2014/main" id="{FD2D588B-2AEE-8444-968C-E1126F6ABA3C}"/>
              </a:ext>
            </a:extLst>
          </p:cNvPr>
          <p:cNvCxnSpPr>
            <a:cxnSpLocks/>
          </p:cNvCxnSpPr>
          <p:nvPr/>
        </p:nvCxnSpPr>
        <p:spPr>
          <a:xfrm>
            <a:off x="3708400" y="2366459"/>
            <a:ext cx="2082800" cy="833941"/>
          </a:xfrm>
          <a:prstGeom prst="straightConnector1">
            <a:avLst/>
          </a:prstGeom>
          <a:ln w="25400" cap="flat" cmpd="sng" algn="ctr">
            <a:solidFill>
              <a:srgbClr val="C8502D"/>
            </a:solidFill>
            <a:prstDash val="solid"/>
            <a:miter lim="800000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Arrow to SQUID coupling">
            <a:extLst>
              <a:ext uri="{FF2B5EF4-FFF2-40B4-BE49-F238E27FC236}">
                <a16:creationId xmlns:a16="http://schemas.microsoft.com/office/drawing/2014/main" id="{92726C7B-CCE4-D94C-88BF-97CDF2D59E95}"/>
              </a:ext>
            </a:extLst>
          </p:cNvPr>
          <p:cNvCxnSpPr>
            <a:cxnSpLocks/>
          </p:cNvCxnSpPr>
          <p:nvPr/>
        </p:nvCxnSpPr>
        <p:spPr>
          <a:xfrm>
            <a:off x="4233333" y="3556000"/>
            <a:ext cx="1727200" cy="716593"/>
          </a:xfrm>
          <a:prstGeom prst="straightConnector1">
            <a:avLst/>
          </a:prstGeom>
          <a:ln w="25400" cap="flat" cmpd="sng" algn="ctr">
            <a:solidFill>
              <a:srgbClr val="C8502D"/>
            </a:solidFill>
            <a:prstDash val="solid"/>
            <a:miter lim="800000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8AD6A2EE-BC94-8164-C8E7-A0C409BC9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220" y="3902700"/>
            <a:ext cx="4123266" cy="22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69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69E4F-0866-7539-4C30-6E60F8B5C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75338-1396-81EB-6EED-D9B9031B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The flux ramp modulates every channel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1F73B-C954-0001-1075-E8235EA12F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tIns="0" bIns="0" anchor="ctr"/>
          <a:lstStyle/>
          <a:p>
            <a:r>
              <a:rPr lang="en-US" sz="900"/>
              <a:t>Mates et al., JLTP 167, 707 (2012)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D052F2F-A09D-9988-C4BF-A4F855F4CA37}"/>
                  </a:ext>
                </a:extLst>
              </p:cNvPr>
              <p:cNvSpPr txBox="1"/>
              <p:nvPr/>
            </p:nvSpPr>
            <p:spPr>
              <a:xfrm>
                <a:off x="8808310" y="1877022"/>
                <a:ext cx="3383690" cy="2395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ramp</m:t>
                          </m:r>
                        </m:sub>
                      </m:sSub>
                    </m:oMath>
                  </m:oMathPara>
                </a14:m>
                <a:endParaRPr lang="en-US" sz="1800" b="0" dirty="0"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600"/>
                  </a:spcBef>
                  <a:buNone/>
                </a:pPr>
                <a:r>
                  <a:rPr lang="en-US" sz="1800" dirty="0">
                    <a:solidFill>
                      <a:srgbClr val="404040"/>
                    </a:solidFill>
                  </a:rPr>
                  <a:t>Typically, 1-3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404040"/>
                    </a:solidFill>
                  </a:rPr>
                  <a:t> per ramp</a:t>
                </a:r>
              </a:p>
              <a:p>
                <a:pPr marL="0" indent="0">
                  <a:spcBef>
                    <a:spcPts val="1600"/>
                  </a:spcBef>
                  <a:buNone/>
                </a:pPr>
                <a:r>
                  <a:rPr lang="en-US" sz="1800" dirty="0">
                    <a:solidFill>
                      <a:srgbClr val="404040"/>
                    </a:solidFill>
                  </a:rPr>
                  <a:t>Cycles through </a:t>
                </a:r>
                <a:r>
                  <a:rPr lang="en-US" sz="1800" b="1" dirty="0">
                    <a:solidFill>
                      <a:srgbClr val="21314D"/>
                    </a:solidFill>
                  </a:rPr>
                  <a:t>all flux sensitivities</a:t>
                </a:r>
              </a:p>
              <a:p>
                <a:pPr marL="0" indent="0">
                  <a:spcBef>
                    <a:spcPts val="16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i="1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i="1">
                            <a:latin typeface="Cambria Math" panose="02040503050406030204" pitchFamily="18" charset="0"/>
                          </a:rPr>
                          <m:t>mod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404040"/>
                    </a:solidFill>
                  </a:rPr>
                  <a:t> </a:t>
                </a:r>
                <a:r>
                  <a:rPr lang="en-US" sz="1800" b="1" dirty="0">
                    <a:solidFill>
                      <a:srgbClr val="21314D"/>
                    </a:solidFill>
                  </a:rPr>
                  <a:t>sets effective sampling speed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D052F2F-A09D-9988-C4BF-A4F855F4C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310" y="1877022"/>
                <a:ext cx="3383690" cy="2395207"/>
              </a:xfrm>
              <a:prstGeom prst="rect">
                <a:avLst/>
              </a:prstGeom>
              <a:blipFill>
                <a:blip r:embed="rId5"/>
                <a:stretch>
                  <a:fillRect l="-1493" b="-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s04_ramp_animation_circle.mp4">
            <a:hlinkClick r:id="" action="ppaction://media"/>
            <a:extLst>
              <a:ext uri="{FF2B5EF4-FFF2-40B4-BE49-F238E27FC236}">
                <a16:creationId xmlns:a16="http://schemas.microsoft.com/office/drawing/2014/main" id="{EBEE08AD-93ED-20DF-1D51-B395D5B974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200518" y="1745673"/>
            <a:ext cx="8371981" cy="380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4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AA9CB-D5C6-9996-BC2B-928209AAF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94266-1129-45DC-86AF-FB3681C15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Detector signals shift the phase of that modulation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2E47B2-1594-D724-1214-7AFD0C8117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tIns="0" bIns="0" anchor="ctr"/>
          <a:lstStyle/>
          <a:p>
            <a:r>
              <a:rPr lang="en-US" sz="900"/>
              <a:t>Mates et al., JLTP 167, 707 (2012); Gard et al., JLTP 193, 485 (2018)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B038150-7969-2664-3660-B2F22B61FDCC}"/>
                  </a:ext>
                </a:extLst>
              </p:cNvPr>
              <p:cNvSpPr txBox="1"/>
              <p:nvPr/>
            </p:nvSpPr>
            <p:spPr>
              <a:xfrm>
                <a:off x="457200" y="2382459"/>
                <a:ext cx="2286000" cy="3046988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>
                    <a:solidFill>
                      <a:srgbClr val="404040"/>
                    </a:solidFill>
                  </a:rPr>
                  <a:t> </a:t>
                </a:r>
                <a:r>
                  <a:rPr lang="en-US" sz="1600" b="1" dirty="0">
                    <a:solidFill>
                      <a:srgbClr val="21314D"/>
                    </a:solidFill>
                  </a:rPr>
                  <a:t>phase of modulated signal</a:t>
                </a:r>
              </a:p>
              <a:p>
                <a:pPr marL="0" indent="0">
                  <a:spcBef>
                    <a:spcPts val="1600"/>
                  </a:spcBef>
                  <a:buNone/>
                </a:pPr>
                <a:r>
                  <a:rPr lang="en-US" sz="1600" b="1" dirty="0">
                    <a:solidFill>
                      <a:srgbClr val="21314D"/>
                    </a:solidFill>
                  </a:rPr>
                  <a:t>Modulation rate = sample rate</a:t>
                </a:r>
                <a:r>
                  <a:rPr lang="en-US" sz="1600" dirty="0">
                    <a:solidFill>
                      <a:srgbClr val="404040"/>
                    </a:solidFill>
                  </a:rPr>
                  <a:t> </a:t>
                </a:r>
              </a:p>
              <a:p>
                <a:pPr marL="0" indent="0">
                  <a:spcBef>
                    <a:spcPts val="1600"/>
                  </a:spcBef>
                  <a:buNone/>
                </a:pPr>
                <a:r>
                  <a:rPr lang="en-US" sz="1600" dirty="0">
                    <a:solidFill>
                      <a:srgbClr val="404040"/>
                    </a:solidFill>
                  </a:rPr>
                  <a:t>Real signals </a:t>
                </a:r>
                <a:r>
                  <a:rPr lang="en-US" sz="1600" b="1" dirty="0">
                    <a:solidFill>
                      <a:srgbClr val="21314D"/>
                    </a:solidFill>
                  </a:rPr>
                  <a:t>1/100 the amplitude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B038150-7969-2664-3660-B2F22B61F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382459"/>
                <a:ext cx="2286000" cy="3046988"/>
              </a:xfrm>
              <a:prstGeom prst="rect">
                <a:avLst/>
              </a:prstGeom>
              <a:blipFill>
                <a:blip r:embed="rId3"/>
                <a:stretch>
                  <a:fillRect l="-5525" t="-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15C220A-392C-DED5-56EC-6215327AB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1750214"/>
            <a:ext cx="4479049" cy="40718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9201C7-6980-A663-7897-7641C42341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5750" y="1750213"/>
            <a:ext cx="4479050" cy="407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112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8">
            <a:extLst>
              <a:ext uri="{FF2B5EF4-FFF2-40B4-BE49-F238E27FC236}">
                <a16:creationId xmlns:a16="http://schemas.microsoft.com/office/drawing/2014/main" id="{6847F5DA-BE0D-D763-76F0-9CE2B666E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 1: Resonator ring-up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8E8E474F-3FE9-07BB-608B-48DF008EC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tIns="0" bIns="0" anchor="ctr"/>
          <a:lstStyle/>
          <a:p>
            <a:r>
              <a:rPr lang="en-US" sz="900"/>
              <a:t>Yu et al., JLTP 209, 589 (2022)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5DF92C-67C7-0215-A312-08B424A65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46" y="1538416"/>
            <a:ext cx="5029200" cy="45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205748-CC11-D270-C8F5-80EE1368D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4856" y="3625106"/>
            <a:ext cx="5467683" cy="24853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6E7A01-0699-E928-5587-24BBBA7E243D}"/>
                  </a:ext>
                </a:extLst>
              </p:cNvPr>
              <p:cNvSpPr txBox="1"/>
              <p:nvPr/>
            </p:nvSpPr>
            <p:spPr>
              <a:xfrm>
                <a:off x="6095999" y="1312079"/>
                <a:ext cx="5679644" cy="1417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sz="1800" b="1">
                    <a:solidFill>
                      <a:srgbClr val="21314D"/>
                    </a:solidFill>
                  </a:rPr>
                  <a:t>Photons take time</a:t>
                </a:r>
                <a:r>
                  <a:rPr lang="en-US" sz="1800">
                    <a:solidFill>
                      <a:srgbClr val="404040"/>
                    </a:solidFill>
                  </a:rPr>
                  <a:t> to enter/leave:</a:t>
                </a:r>
              </a:p>
              <a:p>
                <a:pPr marL="0" indent="0">
                  <a:spcBef>
                    <a:spcPts val="1600"/>
                  </a:spcBef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/>
              </a:p>
              <a:p>
                <a:pPr marL="0" indent="0">
                  <a:spcBef>
                    <a:spcPts val="1600"/>
                  </a:spcBef>
                  <a:buNone/>
                </a:pPr>
                <a:r>
                  <a:rPr lang="en-US" sz="1800">
                    <a:solidFill>
                      <a:srgbClr val="404040"/>
                    </a:solidFill>
                  </a:rPr>
                  <a:t>Signals are </a:t>
                </a:r>
                <a:r>
                  <a:rPr lang="en-US" sz="1800" b="1">
                    <a:solidFill>
                      <a:srgbClr val="21314D"/>
                    </a:solidFill>
                  </a:rPr>
                  <a:t>attenuated above BW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6E7A01-0699-E928-5587-24BBBA7E2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1312079"/>
                <a:ext cx="5679644" cy="1417247"/>
              </a:xfrm>
              <a:prstGeom prst="rect">
                <a:avLst/>
              </a:prstGeom>
              <a:blipFill>
                <a:blip r:embed="rId5"/>
                <a:stretch>
                  <a:fillRect l="-893" t="-1770" b="-6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3932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6A4A2-9D93-347A-30DF-6583A853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 2: Ramp reset transients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410A01-9536-9126-F51D-BE12A74A1B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tIns="0" bIns="0" anchor="ctr"/>
          <a:lstStyle/>
          <a:p>
            <a:r>
              <a:rPr lang="en-US" sz="900"/>
              <a:t>Mates et al., JLTP 167, 707 (2012); Morgan et al., JLTP 199, 164 (2020)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F26EE49-5B95-9B0B-5DCC-3E1D09FFF761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" y="3225800"/>
            <a:ext cx="6819900" cy="3098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2C9FBC-1AD7-9952-6655-CBAB368D5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179" y="1487306"/>
            <a:ext cx="4553621" cy="41396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BDD3B9-FC53-D8E7-8E05-186F6DF590D5}"/>
              </a:ext>
            </a:extLst>
          </p:cNvPr>
          <p:cNvSpPr txBox="1"/>
          <p:nvPr/>
        </p:nvSpPr>
        <p:spPr>
          <a:xfrm>
            <a:off x="952500" y="1665941"/>
            <a:ext cx="6197600" cy="12003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21314D"/>
                </a:solidFill>
                <a:ea typeface="Cambria Math" panose="02040503050406030204" pitchFamily="18" charset="0"/>
              </a:rPr>
              <a:t>Non-ideal ramp</a:t>
            </a:r>
            <a:r>
              <a:rPr lang="en-US" sz="1800" dirty="0">
                <a:solidFill>
                  <a:srgbClr val="404040"/>
                </a:solidFill>
                <a:ea typeface="Cambria Math" panose="02040503050406030204" pitchFamily="18" charset="0"/>
              </a:rPr>
              <a:t> causes transients at reset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>
                <a:solidFill>
                  <a:srgbClr val="404040"/>
                </a:solidFill>
                <a:ea typeface="Cambria Math" panose="02040503050406030204" pitchFamily="18" charset="0"/>
              </a:rPr>
              <a:t>Typically discarded, so </a:t>
            </a:r>
            <a:r>
              <a:rPr lang="en-US" sz="1800" b="1" dirty="0">
                <a:solidFill>
                  <a:srgbClr val="21314D"/>
                </a:solidFill>
                <a:ea typeface="Cambria Math" panose="02040503050406030204" pitchFamily="18" charset="0"/>
              </a:rPr>
              <a:t>ramp rate is limited</a:t>
            </a:r>
          </a:p>
        </p:txBody>
      </p:sp>
    </p:spTree>
    <p:extLst>
      <p:ext uri="{BB962C8B-B14F-4D97-AF65-F5344CB8AC3E}">
        <p14:creationId xmlns:p14="http://schemas.microsoft.com/office/powerpoint/2010/main" val="1337048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4C706-5E7E-89F3-A8A3-2AA5E7DC2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Simulation can guide design and readout choices, but no data-tested transient simulator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F72630-0FBC-2688-5E3A-BD7284164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2500" y="6416040"/>
            <a:ext cx="6475242" cy="441960"/>
          </a:xfrm>
        </p:spPr>
        <p:txBody>
          <a:bodyPr tIns="0" bIns="0" anchor="ctr"/>
          <a:lstStyle/>
          <a:p>
            <a:r>
              <a:rPr lang="en-US" sz="800" dirty="0"/>
              <a:t>Elkin et al., ACES (2025); Roth &amp; Elkin (2023); Wegner et al., </a:t>
            </a:r>
            <a:r>
              <a:rPr lang="en-US" sz="800" dirty="0" err="1"/>
              <a:t>SuST</a:t>
            </a:r>
            <a:r>
              <a:rPr lang="en-US" sz="800" dirty="0"/>
              <a:t> 35, 075011 (2022); Neidig et al., </a:t>
            </a:r>
            <a:r>
              <a:rPr lang="en-US" sz="800" dirty="0" err="1"/>
              <a:t>SuST</a:t>
            </a:r>
            <a:r>
              <a:rPr lang="en-US" sz="800" dirty="0"/>
              <a:t> 39, 045003 (2026); Yu et al., Proc. SPIE 12190 (2022); Schuster et al., JAP 133, 044503 (2023)</a:t>
            </a:r>
          </a:p>
        </p:txBody>
      </p:sp>
      <p:graphicFrame>
        <p:nvGraphicFramePr>
          <p:cNvPr id="10" name="Simulator comparison table"/>
          <p:cNvGraphicFramePr>
            <a:graphicFrameLocks noGrp="1"/>
          </p:cNvGraphicFramePr>
          <p:nvPr/>
        </p:nvGraphicFramePr>
        <p:xfrm>
          <a:off x="952500" y="1689100"/>
          <a:ext cx="10248900" cy="3606800"/>
        </p:xfrm>
        <a:graphic>
          <a:graphicData uri="http://schemas.openxmlformats.org/drawingml/2006/table">
            <a:tbl>
              <a:tblPr firstRow="1"/>
              <a:tblGrid>
                <a:gridCol w="339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832474091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Approach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A1A1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Time-domain?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A1A1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Resonator dynamics?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A1A1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Flux line?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A1A1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Compared to measured transients?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A1A1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Open source?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A1A1A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Full-wave / multiphysics</a:t>
                      </a:r>
                      <a:r>
                        <a:rPr lang="en-US" sz="1300">
                          <a:solidFill>
                            <a:srgbClr val="595959"/>
                          </a:solidFill>
                        </a:rPr>
                        <a:t> (Elkin, Roth)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Steady-state</a:t>
                      </a:r>
                      <a:r>
                        <a:rPr lang="en-US" sz="1300">
                          <a:solidFill>
                            <a:srgbClr val="595959"/>
                          </a:solidFill>
                        </a:rPr>
                        <a:t> (Wegner, Neidig)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rgbClr val="1A1A1A"/>
                          </a:solidFill>
                        </a:rPr>
                        <a:t>Quasi-static time-domain</a:t>
                      </a:r>
                      <a:r>
                        <a:rPr lang="en-US" sz="1300" dirty="0">
                          <a:solidFill>
                            <a:srgbClr val="595959"/>
                          </a:solidFill>
                        </a:rPr>
                        <a:t> (e.g., SMuRF, Yu et al.)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Yes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Readout only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First-order dynamic</a:t>
                      </a:r>
                      <a:r>
                        <a:rPr lang="en-US" sz="1300">
                          <a:solidFill>
                            <a:srgbClr val="595959"/>
                          </a:solidFill>
                        </a:rPr>
                        <a:t> (Schuster)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Yes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Yes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Ideal Butterworth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rgbClr val="1A1A1A"/>
                          </a:solidFill>
                        </a:rPr>
                        <a:t>No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This work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Yes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Yes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Yes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>
                          <a:solidFill>
                            <a:srgbClr val="1A1A1A"/>
                          </a:solidFill>
                        </a:rPr>
                        <a:t>Yes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1A1A1A"/>
                          </a:solidFill>
                        </a:rPr>
                        <a:t>Yes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E0E0E0"/>
                      </a:solidFill>
                    </a:lnB>
                    <a:solidFill>
                      <a:srgbClr val="FFF3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70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69C79-C68B-10C3-64F3-758B01D5B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Equation of Motion from Coupled Mode Theory (CMT)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E11677-F3BC-4B16-DC34-3F618FC4F3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tIns="0" bIns="0" anchor="ctr"/>
          <a:lstStyle/>
          <a:p>
            <a:r>
              <a:rPr lang="en-US" sz="900"/>
              <a:t>Gardiner &amp; Collett, PRA 31, 3761 (1985); Haus &amp; Huang, Proc. IEEE 79, 1505 (1991)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04BD44F-8A25-2AB6-E05D-0BADBCFE771F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500" y="1498600"/>
            <a:ext cx="9004300" cy="1257300"/>
          </a:xfrm>
          <a:prstGeom prst="rect">
            <a:avLst/>
          </a:prstGeom>
        </p:spPr>
      </p:pic>
      <p:sp>
        <p:nvSpPr>
          <p:cNvPr id="40" name="Card Detuning"/>
          <p:cNvSpPr/>
          <p:nvPr/>
        </p:nvSpPr>
        <p:spPr>
          <a:xfrm>
            <a:off x="952500" y="3251200"/>
            <a:ext cx="3225800" cy="1574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wrap="square" lIns="177800" tIns="177800" rIns="177800" bIns="12700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lang="en-US" sz="1400" b="1">
                <a:solidFill>
                  <a:srgbClr val="262626"/>
                </a:solidFill>
              </a:rPr>
              <a:t>Detuning</a:t>
            </a:r>
          </a:p>
          <a:p>
            <a:pPr algn="l">
              <a:spcAft>
                <a:spcPts val="800"/>
              </a:spcAft>
            </a:pPr>
            <a:r>
              <a:rPr lang="en-US" sz="1300">
                <a:solidFill>
                  <a:srgbClr val="262626"/>
                </a:solidFill>
              </a:rPr>
              <a:t>Drive tone offset from resonance</a:t>
            </a:r>
          </a:p>
          <a:p>
            <a:pPr algn="l">
              <a:spcAft>
                <a:spcPts val="200"/>
              </a:spcAft>
            </a:pPr>
            <a:r>
              <a:rPr lang="en-US" sz="1800">
                <a:solidFill>
                  <a:srgbClr val="262626"/>
                </a:solidFill>
                <a:latin typeface="Cambria Math"/>
                <a:cs typeface="Cambria Math"/>
              </a:rPr>
              <a:t>Δ(</a:t>
            </a: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t</a:t>
            </a:r>
            <a:r>
              <a:rPr lang="en-US" sz="1800">
                <a:solidFill>
                  <a:srgbClr val="262626"/>
                </a:solidFill>
                <a:latin typeface="Cambria Math"/>
                <a:cs typeface="Cambria Math"/>
              </a:rPr>
              <a:t>) = </a:t>
            </a: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ω</a:t>
            </a:r>
            <a:r>
              <a:rPr lang="en-US" sz="1800" baseline="-25000">
                <a:solidFill>
                  <a:srgbClr val="262626"/>
                </a:solidFill>
                <a:latin typeface="Cambria Math"/>
                <a:cs typeface="Cambria Math"/>
              </a:rPr>
              <a:t>d</a:t>
            </a:r>
            <a:r>
              <a:rPr lang="en-US" sz="1800">
                <a:solidFill>
                  <a:srgbClr val="262626"/>
                </a:solidFill>
                <a:latin typeface="Cambria Math"/>
                <a:cs typeface="Cambria Math"/>
              </a:rPr>
              <a:t>(</a:t>
            </a: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t</a:t>
            </a:r>
            <a:r>
              <a:rPr lang="en-US" sz="1800">
                <a:solidFill>
                  <a:srgbClr val="262626"/>
                </a:solidFill>
                <a:latin typeface="Cambria Math"/>
                <a:cs typeface="Cambria Math"/>
              </a:rPr>
              <a:t>) − </a:t>
            </a: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ω</a:t>
            </a:r>
            <a:r>
              <a:rPr lang="en-US" sz="1800" baseline="-25000">
                <a:solidFill>
                  <a:srgbClr val="262626"/>
                </a:solidFill>
                <a:latin typeface="Cambria Math"/>
                <a:cs typeface="Cambria Math"/>
              </a:rPr>
              <a:t>r</a:t>
            </a:r>
            <a:r>
              <a:rPr lang="en-US" sz="1800">
                <a:solidFill>
                  <a:srgbClr val="262626"/>
                </a:solidFill>
                <a:latin typeface="Cambria Math"/>
                <a:cs typeface="Cambria Math"/>
              </a:rPr>
              <a:t>(</a:t>
            </a: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t</a:t>
            </a:r>
            <a:r>
              <a:rPr lang="en-US" sz="1800">
                <a:solidFill>
                  <a:srgbClr val="262626"/>
                </a:solidFill>
                <a:latin typeface="Cambria Math"/>
                <a:cs typeface="Cambria Math"/>
              </a:rPr>
              <a:t>)</a:t>
            </a:r>
          </a:p>
        </p:txBody>
      </p:sp>
      <p:sp>
        <p:nvSpPr>
          <p:cNvPr id="41" name="Card Loss"/>
          <p:cNvSpPr/>
          <p:nvPr/>
        </p:nvSpPr>
        <p:spPr>
          <a:xfrm>
            <a:off x="4483100" y="3251200"/>
            <a:ext cx="3225800" cy="1574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wrap="square" lIns="177800" tIns="177800" rIns="177800" bIns="12700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lang="en-US" sz="1400" b="1">
                <a:solidFill>
                  <a:srgbClr val="262626"/>
                </a:solidFill>
              </a:rPr>
              <a:t>Loss</a:t>
            </a:r>
          </a:p>
          <a:p>
            <a:pPr algn="l">
              <a:spcAft>
                <a:spcPts val="800"/>
              </a:spcAft>
            </a:pPr>
            <a:r>
              <a:rPr lang="en-US" sz="1300">
                <a:solidFill>
                  <a:srgbClr val="262626"/>
                </a:solidFill>
              </a:rPr>
              <a:t>Feedline coupling plus internal loss</a:t>
            </a:r>
          </a:p>
          <a:p>
            <a:pPr algn="l">
              <a:spcAft>
                <a:spcPts val="200"/>
              </a:spcAft>
            </a:pP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κ</a:t>
            </a:r>
            <a:r>
              <a:rPr lang="en-US" sz="1800" baseline="-25000">
                <a:solidFill>
                  <a:srgbClr val="262626"/>
                </a:solidFill>
                <a:latin typeface="Cambria Math"/>
                <a:cs typeface="Cambria Math"/>
              </a:rPr>
              <a:t>c</a:t>
            </a:r>
            <a:r>
              <a:rPr lang="en-US" sz="1800">
                <a:solidFill>
                  <a:srgbClr val="262626"/>
                </a:solidFill>
                <a:latin typeface="Cambria Math"/>
                <a:cs typeface="Cambria Math"/>
              </a:rPr>
              <a:t> = </a:t>
            </a: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ω</a:t>
            </a:r>
            <a:r>
              <a:rPr lang="en-US" sz="1800" baseline="-25000">
                <a:solidFill>
                  <a:srgbClr val="262626"/>
                </a:solidFill>
                <a:latin typeface="Cambria Math"/>
                <a:cs typeface="Cambria Math"/>
              </a:rPr>
              <a:t>0</a:t>
            </a:r>
            <a:r>
              <a:rPr lang="en-US" sz="1800">
                <a:solidFill>
                  <a:srgbClr val="262626"/>
                </a:solidFill>
                <a:latin typeface="Cambria Math"/>
                <a:cs typeface="Cambria Math"/>
              </a:rPr>
              <a:t> / </a:t>
            </a: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Q</a:t>
            </a:r>
            <a:r>
              <a:rPr lang="en-US" sz="1800" baseline="-25000">
                <a:solidFill>
                  <a:srgbClr val="262626"/>
                </a:solidFill>
                <a:latin typeface="Cambria Math"/>
                <a:cs typeface="Cambria Math"/>
              </a:rPr>
              <a:t>c</a:t>
            </a: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      κ</a:t>
            </a:r>
            <a:r>
              <a:rPr lang="en-US" sz="1800" baseline="-25000">
                <a:solidFill>
                  <a:srgbClr val="262626"/>
                </a:solidFill>
                <a:latin typeface="Cambria Math"/>
                <a:cs typeface="Cambria Math"/>
              </a:rPr>
              <a:t>i</a:t>
            </a:r>
            <a:r>
              <a:rPr lang="en-US" sz="1800">
                <a:solidFill>
                  <a:srgbClr val="262626"/>
                </a:solidFill>
                <a:latin typeface="Cambria Math"/>
                <a:cs typeface="Cambria Math"/>
              </a:rPr>
              <a:t> = </a:t>
            </a: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ω</a:t>
            </a:r>
            <a:r>
              <a:rPr lang="en-US" sz="1800" baseline="-25000">
                <a:solidFill>
                  <a:srgbClr val="262626"/>
                </a:solidFill>
                <a:latin typeface="Cambria Math"/>
                <a:cs typeface="Cambria Math"/>
              </a:rPr>
              <a:t>0</a:t>
            </a:r>
            <a:r>
              <a:rPr lang="en-US" sz="1800">
                <a:solidFill>
                  <a:srgbClr val="262626"/>
                </a:solidFill>
                <a:latin typeface="Cambria Math"/>
                <a:cs typeface="Cambria Math"/>
              </a:rPr>
              <a:t> / </a:t>
            </a: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Q</a:t>
            </a:r>
            <a:r>
              <a:rPr lang="en-US" sz="1800" baseline="-25000">
                <a:solidFill>
                  <a:srgbClr val="262626"/>
                </a:solidFill>
                <a:latin typeface="Cambria Math"/>
                <a:cs typeface="Cambria Math"/>
              </a:rPr>
              <a:t>i</a:t>
            </a:r>
          </a:p>
        </p:txBody>
      </p:sp>
      <p:sp>
        <p:nvSpPr>
          <p:cNvPr id="42" name="Card Drive"/>
          <p:cNvSpPr/>
          <p:nvPr/>
        </p:nvSpPr>
        <p:spPr>
          <a:xfrm>
            <a:off x="8013700" y="3251200"/>
            <a:ext cx="3225800" cy="1574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wrap="square" lIns="177800" tIns="177800" rIns="177800" bIns="12700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lang="en-US" sz="1400" b="1">
                <a:solidFill>
                  <a:srgbClr val="262626"/>
                </a:solidFill>
              </a:rPr>
              <a:t>Drive</a:t>
            </a:r>
          </a:p>
          <a:p>
            <a:pPr algn="l">
              <a:spcAft>
                <a:spcPts val="800"/>
              </a:spcAft>
            </a:pPr>
            <a:r>
              <a:rPr lang="en-US" sz="1300">
                <a:solidFill>
                  <a:srgbClr val="262626"/>
                </a:solidFill>
              </a:rPr>
              <a:t>Feedline input via the coupler</a:t>
            </a:r>
          </a:p>
          <a:p>
            <a:pPr algn="l">
              <a:spcAft>
                <a:spcPts val="200"/>
              </a:spcAft>
            </a:pP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a</a:t>
            </a:r>
            <a:r>
              <a:rPr lang="en-US" sz="1800" baseline="-25000">
                <a:solidFill>
                  <a:srgbClr val="262626"/>
                </a:solidFill>
                <a:latin typeface="Cambria Math"/>
                <a:cs typeface="Cambria Math"/>
              </a:rPr>
              <a:t>in</a:t>
            </a:r>
            <a:r>
              <a:rPr lang="en-US" sz="1800">
                <a:solidFill>
                  <a:srgbClr val="262626"/>
                </a:solidFill>
                <a:latin typeface="Cambria Math"/>
                <a:cs typeface="Cambria Math"/>
              </a:rPr>
              <a:t>(</a:t>
            </a:r>
            <a:r>
              <a:rPr lang="en-US" sz="1800" i="1">
                <a:solidFill>
                  <a:srgbClr val="262626"/>
                </a:solidFill>
                <a:latin typeface="Cambria Math"/>
                <a:cs typeface="Cambria Math"/>
              </a:rPr>
              <a:t>t</a:t>
            </a:r>
            <a:r>
              <a:rPr lang="en-US" sz="1800">
                <a:solidFill>
                  <a:srgbClr val="262626"/>
                </a:solidFill>
                <a:latin typeface="Cambria Math"/>
                <a:cs typeface="Cambria Math"/>
              </a:rPr>
              <a:t>): incident field</a:t>
            </a:r>
          </a:p>
        </p:txBody>
      </p:sp>
      <p:sp>
        <p:nvSpPr>
          <p:cNvPr id="43" name="Accent bar"/>
          <p:cNvSpPr/>
          <p:nvPr/>
        </p:nvSpPr>
        <p:spPr>
          <a:xfrm>
            <a:off x="952500" y="3251200"/>
            <a:ext cx="3225800" cy="5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4" name="Accent bar"/>
          <p:cNvSpPr/>
          <p:nvPr/>
        </p:nvSpPr>
        <p:spPr>
          <a:xfrm>
            <a:off x="4483100" y="3251200"/>
            <a:ext cx="3225800" cy="5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5" name="Accent bar"/>
          <p:cNvSpPr/>
          <p:nvPr/>
        </p:nvSpPr>
        <p:spPr>
          <a:xfrm>
            <a:off x="8013700" y="3251200"/>
            <a:ext cx="3225800" cy="5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6" name="Leader"/>
          <p:cNvSpPr/>
          <p:nvPr/>
        </p:nvSpPr>
        <p:spPr>
          <a:xfrm>
            <a:off x="2565400" y="2794000"/>
            <a:ext cx="2895600" cy="457200"/>
          </a:xfrm>
          <a:custGeom>
            <a:avLst/>
            <a:gdLst/>
            <a:ahLst/>
            <a:cxnLst/>
            <a:rect l="0" t="0" r="r" b="b"/>
            <a:pathLst>
              <a:path w="2895600" h="457200" fill="none">
                <a:moveTo>
                  <a:pt x="482600" y="0"/>
                </a:moveTo>
                <a:lnTo>
                  <a:pt x="2895600" y="0"/>
                </a:lnTo>
                <a:moveTo>
                  <a:pt x="1689100" y="0"/>
                </a:moveTo>
                <a:lnTo>
                  <a:pt x="1689100" y="203200"/>
                </a:lnTo>
                <a:lnTo>
                  <a:pt x="0" y="203200"/>
                </a:lnTo>
                <a:lnTo>
                  <a:pt x="0" y="457200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7" name="Leader"/>
          <p:cNvSpPr/>
          <p:nvPr/>
        </p:nvSpPr>
        <p:spPr>
          <a:xfrm>
            <a:off x="5943600" y="2794000"/>
            <a:ext cx="1701800" cy="457200"/>
          </a:xfrm>
          <a:custGeom>
            <a:avLst/>
            <a:gdLst/>
            <a:ahLst/>
            <a:cxnLst/>
            <a:rect l="0" t="0" r="r" b="b"/>
            <a:pathLst>
              <a:path w="1701800" h="457200" fill="none">
                <a:moveTo>
                  <a:pt x="0" y="0"/>
                </a:moveTo>
                <a:lnTo>
                  <a:pt x="1701800" y="0"/>
                </a:lnTo>
                <a:moveTo>
                  <a:pt x="850900" y="0"/>
                </a:moveTo>
                <a:lnTo>
                  <a:pt x="850900" y="203200"/>
                </a:lnTo>
                <a:lnTo>
                  <a:pt x="152400" y="203200"/>
                </a:lnTo>
                <a:lnTo>
                  <a:pt x="152400" y="457200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8" name="Leader"/>
          <p:cNvSpPr/>
          <p:nvPr/>
        </p:nvSpPr>
        <p:spPr>
          <a:xfrm>
            <a:off x="7848600" y="2794000"/>
            <a:ext cx="2743200" cy="457200"/>
          </a:xfrm>
          <a:custGeom>
            <a:avLst/>
            <a:gdLst/>
            <a:ahLst/>
            <a:cxnLst/>
            <a:rect l="0" t="0" r="r" b="b"/>
            <a:pathLst>
              <a:path w="2743200" h="457200" fill="none">
                <a:moveTo>
                  <a:pt x="0" y="0"/>
                </a:moveTo>
                <a:lnTo>
                  <a:pt x="2743200" y="0"/>
                </a:lnTo>
                <a:moveTo>
                  <a:pt x="1371600" y="0"/>
                </a:moveTo>
                <a:lnTo>
                  <a:pt x="1371600" y="203200"/>
                </a:lnTo>
                <a:lnTo>
                  <a:pt x="1778000" y="203200"/>
                </a:lnTo>
                <a:lnTo>
                  <a:pt x="1778000" y="457200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9" name="S21 strip"/>
          <p:cNvSpPr/>
          <p:nvPr/>
        </p:nvSpPr>
        <p:spPr>
          <a:xfrm>
            <a:off x="952500" y="5207000"/>
            <a:ext cx="10287000" cy="787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wrap="square" lIns="304800" tIns="0" rIns="177800" bIns="0" anchor="ctr">
            <a:noAutofit/>
          </a:bodyPr>
          <a:lstStyle/>
          <a:p>
            <a:pPr algn="l">
              <a:tabLst>
                <a:tab pos="3175000" algn="l"/>
              </a:tabLst>
            </a:pPr>
            <a:r>
              <a:rPr lang="en-US" sz="1400" b="1">
                <a:solidFill>
                  <a:srgbClr val="262626"/>
                </a:solidFill>
              </a:rPr>
              <a:t>Measured transmission</a:t>
            </a:r>
            <a:r>
              <a:rPr lang="en-US" sz="1400">
                <a:solidFill>
                  <a:srgbClr val="262626"/>
                </a:solidFill>
              </a:rPr>
              <a:t>	</a:t>
            </a:r>
            <a:r>
              <a:rPr lang="en-US" sz="2200" i="1">
                <a:solidFill>
                  <a:srgbClr val="262626"/>
                </a:solidFill>
                <a:latin typeface="Cambria Math"/>
                <a:cs typeface="Cambria Math"/>
              </a:rPr>
              <a:t>S</a:t>
            </a:r>
            <a:r>
              <a:rPr lang="en-US" sz="2200" baseline="-25000">
                <a:solidFill>
                  <a:srgbClr val="262626"/>
                </a:solidFill>
                <a:latin typeface="Cambria Math"/>
                <a:cs typeface="Cambria Math"/>
              </a:rPr>
              <a:t>21</a:t>
            </a:r>
            <a:r>
              <a:rPr lang="en-US" sz="2200">
                <a:solidFill>
                  <a:srgbClr val="262626"/>
                </a:solidFill>
                <a:latin typeface="Cambria Math"/>
                <a:cs typeface="Cambria Math"/>
              </a:rPr>
              <a:t>(</a:t>
            </a:r>
            <a:r>
              <a:rPr lang="en-US" sz="2200" i="1">
                <a:solidFill>
                  <a:srgbClr val="262626"/>
                </a:solidFill>
                <a:latin typeface="Cambria Math"/>
                <a:cs typeface="Cambria Math"/>
              </a:rPr>
              <a:t>t</a:t>
            </a:r>
            <a:r>
              <a:rPr lang="en-US" sz="2200">
                <a:solidFill>
                  <a:srgbClr val="262626"/>
                </a:solidFill>
                <a:latin typeface="Cambria Math"/>
                <a:cs typeface="Cambria Math"/>
              </a:rPr>
              <a:t>) = </a:t>
            </a:r>
            <a:r>
              <a:rPr lang="en-US" sz="2200" i="1">
                <a:solidFill>
                  <a:srgbClr val="262626"/>
                </a:solidFill>
                <a:latin typeface="Cambria Math"/>
                <a:cs typeface="Cambria Math"/>
              </a:rPr>
              <a:t>a</a:t>
            </a:r>
            <a:r>
              <a:rPr lang="en-US" sz="2200" baseline="-25000">
                <a:solidFill>
                  <a:srgbClr val="262626"/>
                </a:solidFill>
                <a:latin typeface="Cambria Math"/>
                <a:cs typeface="Cambria Math"/>
              </a:rPr>
              <a:t>out</a:t>
            </a:r>
            <a:r>
              <a:rPr lang="en-US" sz="2200">
                <a:solidFill>
                  <a:srgbClr val="262626"/>
                </a:solidFill>
                <a:latin typeface="Cambria Math"/>
                <a:cs typeface="Cambria Math"/>
              </a:rPr>
              <a:t>(</a:t>
            </a:r>
            <a:r>
              <a:rPr lang="en-US" sz="2200" i="1">
                <a:solidFill>
                  <a:srgbClr val="262626"/>
                </a:solidFill>
                <a:latin typeface="Cambria Math"/>
                <a:cs typeface="Cambria Math"/>
              </a:rPr>
              <a:t>t</a:t>
            </a:r>
            <a:r>
              <a:rPr lang="en-US" sz="2200">
                <a:solidFill>
                  <a:srgbClr val="262626"/>
                </a:solidFill>
                <a:latin typeface="Cambria Math"/>
                <a:cs typeface="Cambria Math"/>
              </a:rPr>
              <a:t>) / </a:t>
            </a:r>
            <a:r>
              <a:rPr lang="en-US" sz="2200" i="1">
                <a:solidFill>
                  <a:srgbClr val="262626"/>
                </a:solidFill>
                <a:latin typeface="Cambria Math"/>
                <a:cs typeface="Cambria Math"/>
              </a:rPr>
              <a:t>a</a:t>
            </a:r>
            <a:r>
              <a:rPr lang="en-US" sz="2200" baseline="-25000">
                <a:solidFill>
                  <a:srgbClr val="262626"/>
                </a:solidFill>
                <a:latin typeface="Cambria Math"/>
                <a:cs typeface="Cambria Math"/>
              </a:rPr>
              <a:t>in</a:t>
            </a:r>
            <a:r>
              <a:rPr lang="en-US" sz="2200">
                <a:solidFill>
                  <a:srgbClr val="262626"/>
                </a:solidFill>
                <a:latin typeface="Cambria Math"/>
                <a:cs typeface="Cambria Math"/>
              </a:rPr>
              <a:t>(</a:t>
            </a:r>
            <a:r>
              <a:rPr lang="en-US" sz="2200" i="1">
                <a:solidFill>
                  <a:srgbClr val="262626"/>
                </a:solidFill>
                <a:latin typeface="Cambria Math"/>
                <a:cs typeface="Cambria Math"/>
              </a:rPr>
              <a:t>t</a:t>
            </a:r>
            <a:r>
              <a:rPr lang="en-US" sz="2200">
                <a:solidFill>
                  <a:srgbClr val="262626"/>
                </a:solidFill>
                <a:latin typeface="Cambria Math"/>
                <a:cs typeface="Cambria Math"/>
              </a:rPr>
              <a:t>)</a:t>
            </a:r>
          </a:p>
        </p:txBody>
      </p:sp>
      <p:sp>
        <p:nvSpPr>
          <p:cNvPr id="50" name="Accent bar"/>
          <p:cNvSpPr/>
          <p:nvPr/>
        </p:nvSpPr>
        <p:spPr>
          <a:xfrm>
            <a:off x="952500" y="5207000"/>
            <a:ext cx="50800" cy="78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65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3E00F-1C75-3EE3-8636-65129963D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 VNA sweep and a slow flux scan characterize each channel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E22985-7E62-F548-9EAB-DB7451E8F2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tIns="0" bIns="0" anchor="ctr"/>
          <a:lstStyle/>
          <a:p>
            <a:r>
              <a:rPr lang="en-US" sz="900"/>
              <a:t>Khalil et al., JAP 111, 054510 (2012); Probst et al., RSI 86, 024706 (2015)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E0B314-5252-A691-93E9-2F8A37A22D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00" b="13667"/>
          <a:stretch>
            <a:fillRect/>
          </a:stretch>
        </p:blipFill>
        <p:spPr>
          <a:xfrm>
            <a:off x="266699" y="2203450"/>
            <a:ext cx="2999080" cy="28724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A486510-4FB5-A993-1DE9-F30B584F9877}"/>
              </a:ext>
            </a:extLst>
          </p:cNvPr>
          <p:cNvSpPr txBox="1"/>
          <p:nvPr/>
        </p:nvSpPr>
        <p:spPr>
          <a:xfrm>
            <a:off x="182880" y="5243707"/>
            <a:ext cx="3082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32-channel multiplexer fabricated by NIST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DE3D394-661D-E3E6-D4FB-1FC0132AA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903" y="1519056"/>
            <a:ext cx="8405034" cy="458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44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BBC35-4AFA-A562-F45E-383560AEB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2846C-F366-3A19-655D-1167F4C88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VNA sweep and a slow flux scan characterize each channel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2BAA2F-3B7C-A0AB-83DF-C2178CDA9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tIns="0" bIns="0" anchor="ctr"/>
          <a:lstStyle/>
          <a:p>
            <a:r>
              <a:rPr lang="en-US" sz="900"/>
              <a:t>Khalil et al., JAP 111, 054510 (2012); Probst et al., RSI 86, 024706 (2015)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8E02F74-98F0-88DC-7CEC-6C089AE90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903" y="1519056"/>
            <a:ext cx="8405034" cy="45845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731EC3-4361-BEE9-3477-C2A9B487EA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731" y="2033403"/>
            <a:ext cx="2888172" cy="3555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2681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6ECB4-FC07-7C81-1B69-12258B4F5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QICK-enabled ZCU216 used for probe tone and flux ramp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97E9594-B610-39CB-D6CE-4174DCC1CFF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 rot="5400000">
            <a:off x="7461257" y="2190753"/>
            <a:ext cx="4317991" cy="323849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F52F0-BCBD-A106-FE61-A7CC7856BF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900"/>
              <a:t>Stefanazzi et al., RSI 93, 044709 (2022)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7161C4-8770-4714-23AC-7C7EDE4C0F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358" b="33605"/>
          <a:stretch>
            <a:fillRect/>
          </a:stretch>
        </p:blipFill>
        <p:spPr>
          <a:xfrm>
            <a:off x="1309816" y="3429000"/>
            <a:ext cx="5539419" cy="24111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7C888B-F13E-E18C-2D2B-A6B31FAD9350}"/>
              </a:ext>
            </a:extLst>
          </p:cNvPr>
          <p:cNvSpPr txBox="1"/>
          <p:nvPr/>
        </p:nvSpPr>
        <p:spPr>
          <a:xfrm>
            <a:off x="952499" y="1649213"/>
            <a:ext cx="6921500" cy="158504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21314D"/>
                </a:solidFill>
              </a:rPr>
              <a:t>QICK</a:t>
            </a:r>
            <a:r>
              <a:rPr lang="en-US" sz="1800" dirty="0">
                <a:solidFill>
                  <a:srgbClr val="404040"/>
                </a:solidFill>
              </a:rPr>
              <a:t> on a </a:t>
            </a:r>
            <a:r>
              <a:rPr lang="en-US" sz="1800" b="1" dirty="0">
                <a:solidFill>
                  <a:srgbClr val="21314D"/>
                </a:solidFill>
              </a:rPr>
              <a:t>ZCU216 RFSoC</a:t>
            </a:r>
            <a:r>
              <a:rPr lang="en-US" sz="1800" dirty="0">
                <a:solidFill>
                  <a:srgbClr val="404040"/>
                </a:solidFill>
              </a:rPr>
              <a:t> drives all inputs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21314D"/>
                </a:solidFill>
              </a:rPr>
              <a:t>Probe tones:</a:t>
            </a:r>
            <a:r>
              <a:rPr lang="en-US" sz="1800" dirty="0">
                <a:solidFill>
                  <a:srgbClr val="404040"/>
                </a:solidFill>
              </a:rPr>
              <a:t> RF balun daughter board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21314D"/>
                </a:solidFill>
              </a:rPr>
              <a:t>Flux ramps:</a:t>
            </a:r>
            <a:r>
              <a:rPr lang="en-US" sz="1800" dirty="0">
                <a:solidFill>
                  <a:srgbClr val="404040"/>
                </a:solidFill>
              </a:rPr>
              <a:t> DC board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21314D"/>
                </a:solidFill>
              </a:rPr>
              <a:t>One low-pass filter</a:t>
            </a:r>
            <a:r>
              <a:rPr lang="en-US" sz="1800" dirty="0">
                <a:solidFill>
                  <a:srgbClr val="404040"/>
                </a:solidFill>
              </a:rPr>
              <a:t> (225 MHz) on the flux-ramp line</a:t>
            </a:r>
          </a:p>
        </p:txBody>
      </p:sp>
      <p:sp>
        <p:nvSpPr>
          <p:cNvPr id="20" name="Figure caption QICK"/>
          <p:cNvSpPr txBox="1"/>
          <p:nvPr/>
        </p:nvSpPr>
        <p:spPr>
          <a:xfrm>
            <a:off x="1309816" y="5921289"/>
            <a:ext cx="4191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100">
                <a:solidFill>
                  <a:srgbClr val="6B7280"/>
                </a:solidFill>
              </a:rPr>
              <a:t>QICK box: ZCU216 RFSoC with balun and DC boards</a:t>
            </a:r>
          </a:p>
        </p:txBody>
      </p:sp>
      <p:sp>
        <p:nvSpPr>
          <p:cNvPr id="21" name="Figure caption cryostat"/>
          <p:cNvSpPr txBox="1"/>
          <p:nvPr/>
        </p:nvSpPr>
        <p:spPr>
          <a:xfrm>
            <a:off x="8001006" y="6045200"/>
            <a:ext cx="3238494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6B7280"/>
                </a:solidFill>
              </a:rPr>
              <a:t>Maybell DR used for these measurements</a:t>
            </a:r>
          </a:p>
        </p:txBody>
      </p:sp>
    </p:spTree>
    <p:extLst>
      <p:ext uri="{BB962C8B-B14F-4D97-AF65-F5344CB8AC3E}">
        <p14:creationId xmlns:p14="http://schemas.microsoft.com/office/powerpoint/2010/main" val="1124377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2DDA5-BF7E-524B-1A5D-3C2B6CB2F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Flux lines often have MHz resonances and roll-off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214489-0569-F70A-D6F9-8C5EA7DC5F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tIns="0" bIns="0" anchor="ctr"/>
          <a:lstStyle/>
          <a:p>
            <a:r>
              <a:rPr lang="en-US" sz="900"/>
              <a:t>Bockelman &amp; Eisenstadt, IEEE TMTT 43, 1530 (1995)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0B7D01-2057-6260-F345-CBD8FD90D08B}"/>
              </a:ext>
            </a:extLst>
          </p:cNvPr>
          <p:cNvSpPr txBox="1"/>
          <p:nvPr/>
        </p:nvSpPr>
        <p:spPr>
          <a:xfrm>
            <a:off x="952500" y="2157018"/>
            <a:ext cx="45453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21314D"/>
                </a:solidFill>
              </a:rPr>
              <a:t>Measured once with VNA</a:t>
            </a:r>
            <a:r>
              <a:rPr lang="en-US" sz="1800" dirty="0">
                <a:solidFill>
                  <a:srgbClr val="404040"/>
                </a:solidFill>
              </a:rPr>
              <a:t>, not fitted to any IQ data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>
                <a:solidFill>
                  <a:srgbClr val="404040"/>
                </a:solidFill>
              </a:rPr>
              <a:t>Poles fitted to build </a:t>
            </a:r>
            <a:r>
              <a:rPr lang="en-US" sz="1800" b="1" dirty="0">
                <a:solidFill>
                  <a:srgbClr val="21314D"/>
                </a:solidFill>
              </a:rPr>
              <a:t>transfer function</a:t>
            </a:r>
            <a:r>
              <a:rPr lang="en-US" sz="1800" dirty="0">
                <a:solidFill>
                  <a:srgbClr val="404040"/>
                </a:solidFill>
              </a:rPr>
              <a:t>  H(f)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>
                <a:solidFill>
                  <a:srgbClr val="404040"/>
                </a:solidFill>
              </a:rPr>
              <a:t>Dominant Resonance: </a:t>
            </a:r>
            <a:r>
              <a:rPr lang="en-US" sz="1800" b="1" dirty="0">
                <a:solidFill>
                  <a:srgbClr val="21314D"/>
                </a:solidFill>
              </a:rPr>
              <a:t>4.53 MHz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>
                <a:solidFill>
                  <a:srgbClr val="404040"/>
                </a:solidFill>
              </a:rPr>
              <a:t>Ringing seen at ramp reset </a:t>
            </a:r>
            <a:r>
              <a:rPr lang="en-US" sz="1800" b="1" dirty="0">
                <a:solidFill>
                  <a:srgbClr val="21314D"/>
                </a:solidFill>
              </a:rPr>
              <a:t>sets transient response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39621F-19EC-C5D2-A1E5-48ED9D521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3683000"/>
            <a:ext cx="5105400" cy="2324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275CF9-6E44-19C6-7C25-334636FBEA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282700"/>
            <a:ext cx="5105400" cy="2324100"/>
          </a:xfrm>
          <a:prstGeom prst="rect">
            <a:avLst/>
          </a:prstGeom>
        </p:spPr>
      </p:pic>
      <p:sp>
        <p:nvSpPr>
          <p:cNvPr id="13" name="Figure caption"/>
          <p:cNvSpPr txBox="1"/>
          <p:nvPr/>
        </p:nvSpPr>
        <p:spPr>
          <a:xfrm>
            <a:off x="5943600" y="6057900"/>
            <a:ext cx="5410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100">
                <a:solidFill>
                  <a:srgbClr val="6B7280"/>
                </a:solidFill>
              </a:rPr>
              <a:t>Top: measured |H(f)|.  Bottom: predicted flux at the SQUID (not measured)</a:t>
            </a:r>
          </a:p>
        </p:txBody>
      </p:sp>
    </p:spTree>
    <p:extLst>
      <p:ext uri="{BB962C8B-B14F-4D97-AF65-F5344CB8AC3E}">
        <p14:creationId xmlns:p14="http://schemas.microsoft.com/office/powerpoint/2010/main" val="1703080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F200B49-B28E-F1F3-4040-7802481FA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615440"/>
            <a:ext cx="3554730" cy="3749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2EBF98-DDC8-5F28-4E5E-D412B485A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615440"/>
            <a:ext cx="5143500" cy="37490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AE8952-285E-2CAE-879D-24F7E4F50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CMT model matches measured S21 on all 32 channels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F30041-7E74-1643-8054-4E1E42A6D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Email: lawanner@mines.edu</a:t>
            </a:r>
            <a:endParaRPr lang="en-US" b="0" dirty="0"/>
          </a:p>
        </p:txBody>
      </p:sp>
      <p:sp>
        <p:nvSpPr>
          <p:cNvPr id="9" name="Zoom box">
            <a:extLst>
              <a:ext uri="{FF2B5EF4-FFF2-40B4-BE49-F238E27FC236}">
                <a16:creationId xmlns:a16="http://schemas.microsoft.com/office/drawing/2014/main" id="{DFEC018D-97EB-214F-9C2C-62C7BDCAC712}"/>
              </a:ext>
            </a:extLst>
          </p:cNvPr>
          <p:cNvSpPr/>
          <p:nvPr/>
        </p:nvSpPr>
        <p:spPr>
          <a:xfrm>
            <a:off x="5731604" y="2009775"/>
            <a:ext cx="250095" cy="2794635"/>
          </a:xfrm>
          <a:prstGeom prst="rect">
            <a:avLst/>
          </a:prstGeom>
          <a:noFill/>
          <a:ln w="15875" cap="flat" cmpd="sng" algn="ctr">
            <a:solidFill>
              <a:srgbClr val="62666A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Zoom frame">
            <a:extLst>
              <a:ext uri="{FF2B5EF4-FFF2-40B4-BE49-F238E27FC236}">
                <a16:creationId xmlns:a16="http://schemas.microsoft.com/office/drawing/2014/main" id="{69B3B4E1-E31F-A447-8C21-EB9C34BD93D7}"/>
              </a:ext>
            </a:extLst>
          </p:cNvPr>
          <p:cNvSpPr/>
          <p:nvPr/>
        </p:nvSpPr>
        <p:spPr>
          <a:xfrm>
            <a:off x="7376159" y="1524000"/>
            <a:ext cx="3737610" cy="3931920"/>
          </a:xfrm>
          <a:prstGeom prst="rect">
            <a:avLst/>
          </a:prstGeom>
          <a:noFill/>
          <a:ln w="15875" cap="flat" cmpd="sng" algn="ctr">
            <a:solidFill>
              <a:srgbClr val="62666A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cxnSp>
        <p:nvCxnSpPr>
          <p:cNvPr id="11" name="Zoom line top">
            <a:extLst>
              <a:ext uri="{FF2B5EF4-FFF2-40B4-BE49-F238E27FC236}">
                <a16:creationId xmlns:a16="http://schemas.microsoft.com/office/drawing/2014/main" id="{5BF7F0B9-DC2E-0D4F-92CB-CCCDB5ECCAF8}"/>
              </a:ext>
            </a:extLst>
          </p:cNvPr>
          <p:cNvCxnSpPr/>
          <p:nvPr/>
        </p:nvCxnSpPr>
        <p:spPr>
          <a:xfrm flipV="1">
            <a:off x="5981700" y="1524000"/>
            <a:ext cx="1394460" cy="485775"/>
          </a:xfrm>
          <a:prstGeom prst="straightConnector1">
            <a:avLst/>
          </a:prstGeom>
          <a:ln w="12700" cap="flat" cmpd="sng" algn="ctr">
            <a:solidFill>
              <a:srgbClr val="62666A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Zoom line bottom">
            <a:extLst>
              <a:ext uri="{FF2B5EF4-FFF2-40B4-BE49-F238E27FC236}">
                <a16:creationId xmlns:a16="http://schemas.microsoft.com/office/drawing/2014/main" id="{80A45E8F-B9BD-AC4A-94F8-F02E6F97CCE8}"/>
              </a:ext>
            </a:extLst>
          </p:cNvPr>
          <p:cNvCxnSpPr/>
          <p:nvPr/>
        </p:nvCxnSpPr>
        <p:spPr>
          <a:xfrm>
            <a:off x="5981700" y="4804410"/>
            <a:ext cx="1394460" cy="651510"/>
          </a:xfrm>
          <a:prstGeom prst="straightConnector1">
            <a:avLst/>
          </a:prstGeom>
          <a:ln w="12700" cap="flat" cmpd="sng" algn="ctr">
            <a:solidFill>
              <a:srgbClr val="62666A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m time">
            <a:extLst>
              <a:ext uri="{FF2B5EF4-FFF2-40B4-BE49-F238E27FC236}">
                <a16:creationId xmlns:a16="http://schemas.microsoft.com/office/drawing/2014/main" id="{83AB8647-A20E-254D-A536-F51151B0A839}"/>
              </a:ext>
            </a:extLst>
          </p:cNvPr>
          <p:cNvSpPr txBox="1"/>
          <p:nvPr/>
        </p:nvSpPr>
        <p:spPr>
          <a:xfrm>
            <a:off x="850900" y="5537200"/>
            <a:ext cx="8890000" cy="623248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lang="en-US" sz="1600" dirty="0">
                <a:solidFill>
                  <a:srgbClr val="62666A"/>
                </a:solidFill>
              </a:rPr>
              <a:t>Full spectrum (32 channels × 10,000 frequencies): </a:t>
            </a:r>
            <a:r>
              <a:rPr lang="en-US" sz="1600" b="1" dirty="0">
                <a:solidFill>
                  <a:srgbClr val="21314D"/>
                </a:solidFill>
              </a:rPr>
              <a:t>~1.5 min</a:t>
            </a:r>
          </a:p>
          <a:p>
            <a:pPr algn="l"/>
            <a:r>
              <a:rPr lang="en-US" sz="1600" dirty="0">
                <a:solidFill>
                  <a:srgbClr val="62666A"/>
                </a:solidFill>
              </a:rPr>
              <a:t>Single resonator (1 channel x 351 frequencies): </a:t>
            </a:r>
            <a:r>
              <a:rPr lang="en-US" sz="1600" b="1" dirty="0">
                <a:solidFill>
                  <a:srgbClr val="21314D"/>
                </a:solidFill>
              </a:rPr>
              <a:t>0.2 s</a:t>
            </a:r>
          </a:p>
        </p:txBody>
      </p:sp>
    </p:spTree>
    <p:extLst>
      <p:ext uri="{BB962C8B-B14F-4D97-AF65-F5344CB8AC3E}">
        <p14:creationId xmlns:p14="http://schemas.microsoft.com/office/powerpoint/2010/main" val="1878100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CA953-F7C2-5A56-355A-39466319E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Low-power characterization predicts behavior at operating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412EA-04F8-8681-B997-F681F96A3C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52498" y="2507860"/>
            <a:ext cx="3375233" cy="247728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404040"/>
                </a:solidFill>
              </a:rPr>
              <a:t>Probe power adds </a:t>
            </a:r>
            <a:r>
              <a:rPr lang="en-US" sz="1800" b="1" dirty="0">
                <a:solidFill>
                  <a:srgbClr val="21314D"/>
                </a:solidFill>
              </a:rPr>
              <a:t>RF flux</a:t>
            </a:r>
            <a:r>
              <a:rPr lang="en-US" sz="1800" dirty="0">
                <a:solidFill>
                  <a:srgbClr val="404040"/>
                </a:solidFill>
              </a:rPr>
              <a:t> into SQUID, shifting the resonance.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>
                <a:solidFill>
                  <a:srgbClr val="404040"/>
                </a:solidFill>
              </a:rPr>
              <a:t>The computes this from </a:t>
            </a:r>
            <a:r>
              <a:rPr lang="en-US" sz="1800" b="1" dirty="0">
                <a:solidFill>
                  <a:srgbClr val="21314D"/>
                </a:solidFill>
              </a:rPr>
              <a:t>energy stored in the resonator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b="1" dirty="0">
                <a:solidFill>
                  <a:srgbClr val="21314D"/>
                </a:solidFill>
              </a:rPr>
              <a:t>One fitted parameter: 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76279F-22DE-ED44-6FE0-D151650482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tIns="0" bIns="0" anchor="ctr"/>
          <a:lstStyle/>
          <a:p>
            <a:r>
              <a:rPr lang="en-US" sz="900"/>
              <a:t>Wegner et al., SuST 35, 075011 (2022)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C2DC49-BB3F-1463-40FD-5E7E5234F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731" y="1333500"/>
            <a:ext cx="7632700" cy="4826000"/>
          </a:xfrm>
          <a:prstGeom prst="rect">
            <a:avLst/>
          </a:prstGeom>
        </p:spPr>
      </p:pic>
      <p:sp>
        <p:nvSpPr>
          <p:cNvPr id="7" name="Figure caption"/>
          <p:cNvSpPr txBox="1"/>
          <p:nvPr/>
        </p:nvSpPr>
        <p:spPr>
          <a:xfrm>
            <a:off x="4327731" y="6159500"/>
            <a:ext cx="76327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6B7280"/>
                </a:solidFill>
              </a:rPr>
              <a:t>Resonance shift vs. probe power at three flux biases; model uses parameters from one low-power sweep</a:t>
            </a:r>
          </a:p>
        </p:txBody>
      </p:sp>
      <p:sp>
        <p:nvSpPr>
          <p:cNvPr id="5" name="Sim time">
            <a:extLst>
              <a:ext uri="{FF2B5EF4-FFF2-40B4-BE49-F238E27FC236}">
                <a16:creationId xmlns:a16="http://schemas.microsoft.com/office/drawing/2014/main" id="{3CFFE0E1-B8F8-1847-8F11-AE4295EB4E37}"/>
              </a:ext>
            </a:extLst>
          </p:cNvPr>
          <p:cNvSpPr txBox="1"/>
          <p:nvPr/>
        </p:nvSpPr>
        <p:spPr>
          <a:xfrm>
            <a:off x="850900" y="5207000"/>
            <a:ext cx="3479800" cy="584775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600" dirty="0">
                <a:solidFill>
                  <a:srgbClr val="62666A"/>
                </a:solidFill>
              </a:rPr>
              <a:t>Power sweep (171 points, 60,021 solves): </a:t>
            </a:r>
            <a:r>
              <a:rPr lang="en-US" sz="1600" b="1" dirty="0">
                <a:solidFill>
                  <a:srgbClr val="21314D"/>
                </a:solidFill>
              </a:rPr>
              <a:t>~45 s</a:t>
            </a:r>
          </a:p>
        </p:txBody>
      </p:sp>
    </p:spTree>
    <p:extLst>
      <p:ext uri="{BB962C8B-B14F-4D97-AF65-F5344CB8AC3E}">
        <p14:creationId xmlns:p14="http://schemas.microsoft.com/office/powerpoint/2010/main" val="3438592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572C6-FA1E-32F7-331D-466340C51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quasi-static calibration, model predicts resonator dynamics above resonator BW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ADA6B98-6612-47E5-DAA9-040D2EDD1310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498600"/>
            <a:ext cx="10058400" cy="4572000"/>
          </a:xfrm>
          <a:prstGeom prst="rect">
            <a:avLst/>
          </a:prstGeom>
        </p:spPr>
      </p:pic>
      <p:sp>
        <p:nvSpPr>
          <p:cNvPr id="7" name="Figure caption"/>
          <p:cNvSpPr txBox="1"/>
          <p:nvPr/>
        </p:nvSpPr>
        <p:spPr>
          <a:xfrm>
            <a:off x="1066800" y="6121400"/>
            <a:ext cx="69596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6B7280"/>
                </a:solidFill>
              </a:rPr>
              <a:t>Measured resonator phase after each ramp reset; calibration held fixed from the 1 kHz record</a:t>
            </a:r>
          </a:p>
        </p:txBody>
      </p:sp>
      <p:sp>
        <p:nvSpPr>
          <p:cNvPr id="3" name="Sim time">
            <a:extLst>
              <a:ext uri="{FF2B5EF4-FFF2-40B4-BE49-F238E27FC236}">
                <a16:creationId xmlns:a16="http://schemas.microsoft.com/office/drawing/2014/main" id="{C1C87207-4F7F-7E42-A14E-194FD91178B4}"/>
              </a:ext>
            </a:extLst>
          </p:cNvPr>
          <p:cNvSpPr txBox="1"/>
          <p:nvPr/>
        </p:nvSpPr>
        <p:spPr>
          <a:xfrm>
            <a:off x="8026400" y="6070600"/>
            <a:ext cx="32512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r"/>
            <a:r>
              <a:rPr lang="en-US" sz="1400" dirty="0">
                <a:solidFill>
                  <a:srgbClr val="62666A"/>
                </a:solidFill>
              </a:rPr>
              <a:t>Simulating 5 µs per trace: </a:t>
            </a:r>
            <a:r>
              <a:rPr lang="en-US" sz="1400" b="1" dirty="0">
                <a:solidFill>
                  <a:srgbClr val="21314D"/>
                </a:solidFill>
              </a:rPr>
              <a:t>~0.5 s</a:t>
            </a:r>
          </a:p>
        </p:txBody>
      </p:sp>
    </p:spTree>
    <p:extLst>
      <p:ext uri="{BB962C8B-B14F-4D97-AF65-F5344CB8AC3E}">
        <p14:creationId xmlns:p14="http://schemas.microsoft.com/office/powerpoint/2010/main" val="2893854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D18C3-C225-6C76-024B-7C10CFA73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6CA95-0A18-21C3-1545-547B39E57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quasi-static calibration, model predicts resonator dynamics above resonator BW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D5349A4-CBA5-A90A-87F1-12DF2A4F6F43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rcRect t="10179"/>
          <a:stretch>
            <a:fillRect/>
          </a:stretch>
        </p:blipFill>
        <p:spPr>
          <a:xfrm>
            <a:off x="711200" y="1698171"/>
            <a:ext cx="10769600" cy="4296229"/>
          </a:xfrm>
          <a:prstGeom prst="rect">
            <a:avLst/>
          </a:prstGeom>
        </p:spPr>
      </p:pic>
      <p:sp>
        <p:nvSpPr>
          <p:cNvPr id="9" name="Figure caption"/>
          <p:cNvSpPr txBox="1"/>
          <p:nvPr/>
        </p:nvSpPr>
        <p:spPr>
          <a:xfrm>
            <a:off x="711200" y="6070600"/>
            <a:ext cx="6604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100">
                <a:solidFill>
                  <a:srgbClr val="6B7280"/>
                </a:solidFill>
              </a:rPr>
              <a:t>The same records in the complex plane (Re/Im S21); gray: resonance circle from the VNA fit</a:t>
            </a:r>
          </a:p>
        </p:txBody>
      </p:sp>
      <p:sp>
        <p:nvSpPr>
          <p:cNvPr id="3" name="Sim time">
            <a:extLst>
              <a:ext uri="{FF2B5EF4-FFF2-40B4-BE49-F238E27FC236}">
                <a16:creationId xmlns:a16="http://schemas.microsoft.com/office/drawing/2014/main" id="{851855BB-EA50-A64D-AD36-5874A2215705}"/>
              </a:ext>
            </a:extLst>
          </p:cNvPr>
          <p:cNvSpPr txBox="1"/>
          <p:nvPr/>
        </p:nvSpPr>
        <p:spPr>
          <a:xfrm>
            <a:off x="7429500" y="6019800"/>
            <a:ext cx="3810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r"/>
            <a:r>
              <a:rPr lang="en-US" sz="1400" dirty="0">
                <a:solidFill>
                  <a:srgbClr val="62666A"/>
                </a:solidFill>
              </a:rPr>
              <a:t>Simulating 5 µs per trace: </a:t>
            </a:r>
            <a:r>
              <a:rPr lang="en-US" sz="1400" b="1" dirty="0">
                <a:solidFill>
                  <a:srgbClr val="21314D"/>
                </a:solidFill>
              </a:rPr>
              <a:t>~0.5 s</a:t>
            </a:r>
          </a:p>
        </p:txBody>
      </p:sp>
    </p:spTree>
    <p:extLst>
      <p:ext uri="{BB962C8B-B14F-4D97-AF65-F5344CB8AC3E}">
        <p14:creationId xmlns:p14="http://schemas.microsoft.com/office/powerpoint/2010/main" val="1898730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B6B47-B449-0A18-F01E-C920C8FFF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55543D-AE55-F4AB-9CC7-37B7572AB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506" y="1905000"/>
            <a:ext cx="3510767" cy="33028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F0E1C7-5A54-2CBA-376D-54ABAD916F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600" t="5000" r="31500" b="5300"/>
          <a:stretch>
            <a:fillRect/>
          </a:stretch>
        </p:blipFill>
        <p:spPr>
          <a:xfrm>
            <a:off x="9062090" y="2577795"/>
            <a:ext cx="2177408" cy="2079547"/>
          </a:xfrm>
          <a:prstGeom prst="rect">
            <a:avLst/>
          </a:prstGeom>
          <a:ln w="25400">
            <a:solidFill>
              <a:srgbClr val="21314D"/>
            </a:solidFill>
          </a:ln>
        </p:spPr>
      </p:pic>
      <p:sp>
        <p:nvSpPr>
          <p:cNvPr id="51" name="Next step 51"/>
          <p:cNvSpPr txBox="1"/>
          <p:nvPr/>
        </p:nvSpPr>
        <p:spPr>
          <a:xfrm>
            <a:off x="734822" y="2505710"/>
            <a:ext cx="4319778" cy="276585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285750" indent="-285750">
              <a:spcAft>
                <a:spcPts val="1800"/>
              </a:spcAft>
              <a:buFont typeface="Arial"/>
              <a:buChar char="•"/>
            </a:pPr>
            <a:r>
              <a:rPr lang="en-US" sz="1800" b="1" dirty="0">
                <a:solidFill>
                  <a:srgbClr val="404040"/>
                </a:solidFill>
              </a:rPr>
              <a:t>TES readout</a:t>
            </a:r>
            <a:r>
              <a:rPr lang="en-US" sz="1800" dirty="0">
                <a:solidFill>
                  <a:srgbClr val="404040"/>
                </a:solidFill>
              </a:rPr>
              <a:t> with NIST uMux: sidecar TES chip from NIST, </a:t>
            </a:r>
            <a:r>
              <a:rPr lang="en-US" dirty="0">
                <a:solidFill>
                  <a:srgbClr val="404040"/>
                </a:solidFill>
              </a:rPr>
              <a:t>Argonne TES modular readout</a:t>
            </a:r>
            <a:endParaRPr lang="en-US" sz="1800" dirty="0">
              <a:solidFill>
                <a:srgbClr val="404040"/>
              </a:solidFill>
            </a:endParaRPr>
          </a:p>
          <a:p>
            <a:pPr marL="285750" indent="-285750">
              <a:spcAft>
                <a:spcPts val="1800"/>
              </a:spcAft>
              <a:buFont typeface="Arial"/>
              <a:buChar char="•"/>
            </a:pPr>
            <a:r>
              <a:rPr lang="en-US" sz="1800" b="1" dirty="0">
                <a:solidFill>
                  <a:srgbClr val="404040"/>
                </a:solidFill>
              </a:rPr>
              <a:t>Flux-ramp correction</a:t>
            </a:r>
            <a:r>
              <a:rPr lang="en-US" sz="1800" dirty="0">
                <a:solidFill>
                  <a:srgbClr val="404040"/>
                </a:solidFill>
              </a:rPr>
              <a:t> </a:t>
            </a:r>
            <a:r>
              <a:rPr lang="en-US" dirty="0">
                <a:solidFill>
                  <a:srgbClr val="404040"/>
                </a:solidFill>
              </a:rPr>
              <a:t>by pre-inverting</a:t>
            </a:r>
            <a:r>
              <a:rPr lang="en-US" sz="1800" dirty="0">
                <a:solidFill>
                  <a:srgbClr val="404040"/>
                </a:solidFill>
              </a:rPr>
              <a:t> H(f) to minimize transients</a:t>
            </a:r>
          </a:p>
          <a:p>
            <a:pPr marL="285750" indent="-285750">
              <a:spcAft>
                <a:spcPts val="1800"/>
              </a:spcAft>
              <a:buFont typeface="Arial"/>
              <a:buChar char="•"/>
            </a:pPr>
            <a:r>
              <a:rPr lang="en-US" dirty="0">
                <a:solidFill>
                  <a:srgbClr val="404040"/>
                </a:solidFill>
              </a:rPr>
              <a:t>Incorporating </a:t>
            </a:r>
            <a:r>
              <a:rPr lang="en-US" b="1" dirty="0">
                <a:solidFill>
                  <a:srgbClr val="404040"/>
                </a:solidFill>
              </a:rPr>
              <a:t>noise models</a:t>
            </a:r>
            <a:r>
              <a:rPr lang="en-US" dirty="0">
                <a:solidFill>
                  <a:srgbClr val="404040"/>
                </a:solidFill>
              </a:rPr>
              <a:t> into the simulation</a:t>
            </a:r>
          </a:p>
        </p:txBody>
      </p:sp>
      <p:cxnSp>
        <p:nvCxnSpPr>
          <p:cNvPr id="63" name="Zoom line 63"/>
          <p:cNvCxnSpPr>
            <a:cxnSpLocks/>
          </p:cNvCxnSpPr>
          <p:nvPr/>
        </p:nvCxnSpPr>
        <p:spPr>
          <a:xfrm flipV="1">
            <a:off x="7692034" y="2577795"/>
            <a:ext cx="1370055" cy="1737034"/>
          </a:xfrm>
          <a:prstGeom prst="line">
            <a:avLst/>
          </a:prstGeom>
          <a:ln w="50800">
            <a:solidFill>
              <a:srgbClr val="FFFFFF"/>
            </a:solidFill>
          </a:ln>
        </p:spPr>
      </p:cxnSp>
      <p:cxnSp>
        <p:nvCxnSpPr>
          <p:cNvPr id="64" name="Zoom line 64"/>
          <p:cNvCxnSpPr>
            <a:cxnSpLocks/>
          </p:cNvCxnSpPr>
          <p:nvPr/>
        </p:nvCxnSpPr>
        <p:spPr>
          <a:xfrm>
            <a:off x="7692034" y="4535017"/>
            <a:ext cx="1370055" cy="122326"/>
          </a:xfrm>
          <a:prstGeom prst="line">
            <a:avLst/>
          </a:prstGeom>
          <a:ln w="50800">
            <a:solidFill>
              <a:srgbClr val="FFFFFF"/>
            </a:solidFill>
          </a:ln>
        </p:spPr>
      </p:cxnSp>
      <p:sp>
        <p:nvSpPr>
          <p:cNvPr id="65" name="Pixel marker 65"/>
          <p:cNvSpPr/>
          <p:nvPr/>
        </p:nvSpPr>
        <p:spPr>
          <a:xfrm>
            <a:off x="7471846" y="4314828"/>
            <a:ext cx="220187" cy="220187"/>
          </a:xfrm>
          <a:prstGeom prst="rect">
            <a:avLst/>
          </a:prstGeom>
          <a:noFill/>
          <a:ln w="50800">
            <a:solidFill>
              <a:srgbClr val="FFFFFF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61" name="Zoom line 61"/>
          <p:cNvCxnSpPr>
            <a:cxnSpLocks/>
          </p:cNvCxnSpPr>
          <p:nvPr/>
        </p:nvCxnSpPr>
        <p:spPr>
          <a:xfrm flipV="1">
            <a:off x="7692034" y="2577795"/>
            <a:ext cx="1370055" cy="1737034"/>
          </a:xfrm>
          <a:prstGeom prst="line">
            <a:avLst/>
          </a:prstGeom>
          <a:ln w="19050">
            <a:solidFill>
              <a:srgbClr val="21314D"/>
            </a:solidFill>
          </a:ln>
        </p:spPr>
      </p:cxnSp>
      <p:cxnSp>
        <p:nvCxnSpPr>
          <p:cNvPr id="62" name="Zoom line 62"/>
          <p:cNvCxnSpPr>
            <a:cxnSpLocks/>
          </p:cNvCxnSpPr>
          <p:nvPr/>
        </p:nvCxnSpPr>
        <p:spPr>
          <a:xfrm>
            <a:off x="7692034" y="4535017"/>
            <a:ext cx="1370055" cy="122326"/>
          </a:xfrm>
          <a:prstGeom prst="line">
            <a:avLst/>
          </a:prstGeom>
          <a:ln w="19050">
            <a:solidFill>
              <a:srgbClr val="21314D"/>
            </a:solidFill>
          </a:ln>
        </p:spPr>
      </p:cxnSp>
      <p:sp>
        <p:nvSpPr>
          <p:cNvPr id="60" name="Pixel marker 60"/>
          <p:cNvSpPr/>
          <p:nvPr/>
        </p:nvSpPr>
        <p:spPr>
          <a:xfrm>
            <a:off x="7471846" y="4314828"/>
            <a:ext cx="220187" cy="220187"/>
          </a:xfrm>
          <a:prstGeom prst="rect">
            <a:avLst/>
          </a:prstGeom>
          <a:noFill/>
          <a:ln w="25400">
            <a:solidFill>
              <a:srgbClr val="21314D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94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E8FF0-F5E1-D369-9929-34B75C48F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0" name="Summary text"/>
          <p:cNvSpPr txBox="1"/>
          <p:nvPr/>
        </p:nvSpPr>
        <p:spPr>
          <a:xfrm>
            <a:off x="952500" y="1790700"/>
            <a:ext cx="5588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2800" b="1">
                <a:solidFill>
                  <a:srgbClr val="6B7280"/>
                </a:solidFill>
              </a:rPr>
              <a:t>1</a:t>
            </a:r>
          </a:p>
        </p:txBody>
      </p:sp>
      <p:sp>
        <p:nvSpPr>
          <p:cNvPr id="31" name="Summary text"/>
          <p:cNvSpPr txBox="1"/>
          <p:nvPr/>
        </p:nvSpPr>
        <p:spPr>
          <a:xfrm>
            <a:off x="1587500" y="1841500"/>
            <a:ext cx="304800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800" b="1">
                <a:solidFill>
                  <a:srgbClr val="21314D"/>
                </a:solidFill>
              </a:rPr>
              <a:t>Validated against data</a:t>
            </a:r>
          </a:p>
        </p:txBody>
      </p:sp>
      <p:sp>
        <p:nvSpPr>
          <p:cNvPr id="32" name="Summary text"/>
          <p:cNvSpPr txBox="1"/>
          <p:nvPr/>
        </p:nvSpPr>
        <p:spPr>
          <a:xfrm>
            <a:off x="4953000" y="1841500"/>
            <a:ext cx="6286500" cy="1079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rgbClr val="374151"/>
                </a:solidFill>
              </a:rPr>
              <a:t>The CMT model reproduces </a:t>
            </a:r>
            <a:r>
              <a:rPr lang="en-US" sz="1600" b="1">
                <a:solidFill>
                  <a:srgbClr val="21314D"/>
                </a:solidFill>
              </a:rPr>
              <a:t>steady-state and flux ramp ramp responses </a:t>
            </a:r>
            <a:r>
              <a:rPr lang="en-US" sz="1600">
                <a:solidFill>
                  <a:srgbClr val="374151"/>
                </a:solidFill>
              </a:rPr>
              <a:t>using only VNA characterization.</a:t>
            </a:r>
          </a:p>
        </p:txBody>
      </p:sp>
      <p:cxnSp>
        <p:nvCxnSpPr>
          <p:cNvPr id="33" name="Row rule"/>
          <p:cNvCxnSpPr/>
          <p:nvPr/>
        </p:nvCxnSpPr>
        <p:spPr>
          <a:xfrm>
            <a:off x="952500" y="3060700"/>
            <a:ext cx="10287000" cy="0"/>
          </a:xfrm>
          <a:prstGeom prst="line">
            <a:avLst/>
          </a:prstGeom>
          <a:ln w="9525">
            <a:solidFill>
              <a:srgbClr val="E1E4E8"/>
            </a:solidFill>
          </a:ln>
        </p:spPr>
      </p:cxnSp>
      <p:sp>
        <p:nvSpPr>
          <p:cNvPr id="34" name="Summary text"/>
          <p:cNvSpPr txBox="1"/>
          <p:nvPr/>
        </p:nvSpPr>
        <p:spPr>
          <a:xfrm>
            <a:off x="952500" y="3213100"/>
            <a:ext cx="5588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2800" b="1">
                <a:solidFill>
                  <a:srgbClr val="6B7280"/>
                </a:solidFill>
              </a:rPr>
              <a:t>2</a:t>
            </a:r>
          </a:p>
        </p:txBody>
      </p:sp>
      <p:sp>
        <p:nvSpPr>
          <p:cNvPr id="35" name="Summary text"/>
          <p:cNvSpPr txBox="1"/>
          <p:nvPr/>
        </p:nvSpPr>
        <p:spPr>
          <a:xfrm>
            <a:off x="1587500" y="3263900"/>
            <a:ext cx="304800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800" b="1">
                <a:solidFill>
                  <a:srgbClr val="21314D"/>
                </a:solidFill>
              </a:rPr>
              <a:t>Flux line sets the transient</a:t>
            </a:r>
          </a:p>
        </p:txBody>
      </p:sp>
      <p:sp>
        <p:nvSpPr>
          <p:cNvPr id="36" name="Summary text"/>
          <p:cNvSpPr txBox="1"/>
          <p:nvPr/>
        </p:nvSpPr>
        <p:spPr>
          <a:xfrm>
            <a:off x="4953000" y="3263900"/>
            <a:ext cx="6286500" cy="1079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rgbClr val="374151"/>
                </a:solidFill>
              </a:rPr>
              <a:t>In this system, the post-reset transient is dominated by the </a:t>
            </a:r>
            <a:r>
              <a:rPr lang="en-US" sz="1600" b="1">
                <a:solidFill>
                  <a:srgbClr val="21314D"/>
                </a:solidFill>
              </a:rPr>
              <a:t>flux line (4.53 MHz)</a:t>
            </a:r>
            <a:r>
              <a:rPr lang="en-US" sz="1600">
                <a:solidFill>
                  <a:srgbClr val="374151"/>
                </a:solidFill>
              </a:rPr>
              <a:t>, not the resonator bandwidth (580 kHz).</a:t>
            </a:r>
          </a:p>
        </p:txBody>
      </p:sp>
      <p:cxnSp>
        <p:nvCxnSpPr>
          <p:cNvPr id="37" name="Row rule"/>
          <p:cNvCxnSpPr/>
          <p:nvPr/>
        </p:nvCxnSpPr>
        <p:spPr>
          <a:xfrm>
            <a:off x="952500" y="4483100"/>
            <a:ext cx="10287000" cy="0"/>
          </a:xfrm>
          <a:prstGeom prst="line">
            <a:avLst/>
          </a:prstGeom>
          <a:ln w="9525">
            <a:solidFill>
              <a:srgbClr val="E1E4E8"/>
            </a:solidFill>
          </a:ln>
        </p:spPr>
      </p:cxnSp>
      <p:sp>
        <p:nvSpPr>
          <p:cNvPr id="38" name="Summary text"/>
          <p:cNvSpPr txBox="1"/>
          <p:nvPr/>
        </p:nvSpPr>
        <p:spPr>
          <a:xfrm>
            <a:off x="952500" y="4635500"/>
            <a:ext cx="5588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2800" b="1">
                <a:solidFill>
                  <a:srgbClr val="6B7280"/>
                </a:solidFill>
              </a:rPr>
              <a:t>3</a:t>
            </a:r>
          </a:p>
        </p:txBody>
      </p:sp>
      <p:sp>
        <p:nvSpPr>
          <p:cNvPr id="39" name="Summary text"/>
          <p:cNvSpPr txBox="1"/>
          <p:nvPr/>
        </p:nvSpPr>
        <p:spPr>
          <a:xfrm>
            <a:off x="1587500" y="4686300"/>
            <a:ext cx="304800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800" b="1">
                <a:solidFill>
                  <a:srgbClr val="21314D"/>
                </a:solidFill>
              </a:rPr>
              <a:t>Predictable, so designable</a:t>
            </a:r>
          </a:p>
        </p:txBody>
      </p:sp>
      <p:sp>
        <p:nvSpPr>
          <p:cNvPr id="40" name="Summary text"/>
          <p:cNvSpPr txBox="1"/>
          <p:nvPr/>
        </p:nvSpPr>
        <p:spPr>
          <a:xfrm>
            <a:off x="4953000" y="4686300"/>
            <a:ext cx="6286500" cy="1079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rgbClr val="374151"/>
                </a:solidFill>
              </a:rPr>
              <a:t>Because the transient is predictable, </a:t>
            </a:r>
            <a:r>
              <a:rPr lang="en-US" sz="1600" b="1">
                <a:solidFill>
                  <a:srgbClr val="21314D"/>
                </a:solidFill>
              </a:rPr>
              <a:t>it can be accounted for in design</a:t>
            </a:r>
            <a:r>
              <a:rPr lang="en-US" sz="1600">
                <a:solidFill>
                  <a:srgbClr val="374151"/>
                </a:solidFill>
              </a:rPr>
              <a:t>.</a:t>
            </a:r>
          </a:p>
        </p:txBody>
      </p:sp>
      <p:sp>
        <p:nvSpPr>
          <p:cNvPr id="3" name="Figure caption">
            <a:extLst>
              <a:ext uri="{FF2B5EF4-FFF2-40B4-BE49-F238E27FC236}">
                <a16:creationId xmlns:a16="http://schemas.microsoft.com/office/drawing/2014/main" id="{D17B9415-D730-3628-39C5-961F85A814E9}"/>
              </a:ext>
            </a:extLst>
          </p:cNvPr>
          <p:cNvSpPr txBox="1"/>
          <p:nvPr/>
        </p:nvSpPr>
        <p:spPr>
          <a:xfrm>
            <a:off x="952500" y="5842000"/>
            <a:ext cx="10287000" cy="279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US" sz="1600" dirty="0">
                <a:solidFill>
                  <a:srgbClr val="6B7280"/>
                </a:solidFill>
              </a:rPr>
              <a:t>arXiv paper to be released in the next week, along with open-source code</a:t>
            </a:r>
          </a:p>
        </p:txBody>
      </p:sp>
    </p:spTree>
    <p:extLst>
      <p:ext uri="{BB962C8B-B14F-4D97-AF65-F5344CB8AC3E}">
        <p14:creationId xmlns:p14="http://schemas.microsoft.com/office/powerpoint/2010/main" val="2827895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72AD14-BED4-4A3E-8474-5AB4CAE61C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1905000"/>
            <a:ext cx="4064000" cy="1155700"/>
          </a:xfrm>
        </p:spPr>
        <p:txBody>
          <a:bodyPr/>
          <a:lstStyle/>
          <a:p>
            <a:r>
              <a:rPr lang="en-US" sz="4400"/>
              <a:t>Questions?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7688D6-D1F7-479C-B181-0D4C46EDC3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21314D"/>
                </a:solidFill>
              </a:rPr>
              <a:t>https://qtsf.mines.edu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2C2ECF-87F8-4FF3-9AD3-24240896F6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2500" y="4445000"/>
            <a:ext cx="4064000" cy="368300"/>
          </a:xfrm>
        </p:spPr>
        <p:txBody>
          <a:bodyPr/>
          <a:lstStyle/>
          <a:p>
            <a:r>
              <a:rPr lang="en-US" sz="1400"/>
              <a:t>Email: lawanner@mines.edu</a:t>
            </a:r>
            <a:endParaRPr lang="en-US"/>
          </a:p>
        </p:txBody>
      </p:sp>
      <p:pic>
        <p:nvPicPr>
          <p:cNvPr id="6" name="Content Placeholder 4" descr="A group of people in yellow hard hats&#10;&#10;AI-generated content may be incorrect.">
            <a:extLst>
              <a:ext uri="{FF2B5EF4-FFF2-40B4-BE49-F238E27FC236}">
                <a16:creationId xmlns:a16="http://schemas.microsoft.com/office/drawing/2014/main" id="{E55A6F21-E1E3-2760-D1D9-DC1B819AA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63"/>
          <a:stretch>
            <a:fillRect/>
          </a:stretch>
        </p:blipFill>
        <p:spPr>
          <a:xfrm>
            <a:off x="5334000" y="1016000"/>
            <a:ext cx="5905500" cy="33197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68E39E-F7C9-EC40-9946-19CC0BA6FE59}"/>
              </a:ext>
            </a:extLst>
          </p:cNvPr>
          <p:cNvSpPr txBox="1"/>
          <p:nvPr/>
        </p:nvSpPr>
        <p:spPr>
          <a:xfrm>
            <a:off x="952500" y="3175000"/>
            <a:ext cx="406400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Paper and simulation code to be released in the next week!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D1214B-FAF4-E4DA-8A0D-445E45DDA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426" y="5474776"/>
            <a:ext cx="1111250" cy="11253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D9BEB2-89B7-5D3B-AD77-F848D8C6949D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8238820" y="5740400"/>
            <a:ext cx="3000679" cy="711200"/>
          </a:xfrm>
          <a:prstGeom prst="rect">
            <a:avLst/>
          </a:prstGeom>
          <a:solidFill>
            <a:schemeClr val="bg1"/>
          </a:solidFill>
          <a:ln w="38100" cap="sq">
            <a:noFill/>
            <a:prstDash val="solid"/>
            <a:miter lim="800000"/>
          </a:ln>
          <a:effectLst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410EFBE-7744-A10E-8710-663B7659DF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048" y="5474776"/>
            <a:ext cx="1758306" cy="112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083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EF4636E-F264-5D08-40E2-37E123CBC3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/>
              <a:t>Supplemental Slides</a:t>
            </a:r>
          </a:p>
        </p:txBody>
      </p:sp>
    </p:spTree>
    <p:extLst>
      <p:ext uri="{BB962C8B-B14F-4D97-AF65-F5344CB8AC3E}">
        <p14:creationId xmlns:p14="http://schemas.microsoft.com/office/powerpoint/2010/main" val="447524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74047-F1B4-5336-55AE-B34F7D5B3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10" name="References col 1"/>
          <p:cNvSpPr txBox="1"/>
          <p:nvPr/>
        </p:nvSpPr>
        <p:spPr>
          <a:xfrm>
            <a:off x="952500" y="1371600"/>
            <a:ext cx="5016500" cy="47244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900">
                <a:solidFill>
                  <a:srgbClr val="404040"/>
                </a:solidFill>
              </a:rPr>
              <a:t>R. Strauss et al., “Gram-scale cryogenic calorimeters for rare-event searches,” Phys. Rev. D 96, 022009 (2017).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900">
                <a:solidFill>
                  <a:srgbClr val="404040"/>
                </a:solidFill>
              </a:rPr>
              <a:t>A. H. Abdelhameed et al. (CRESST), “First results from the CRESST-III low-mass dark matter program,” Phys. Rev. D 100, 102002 (2019).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900">
                <a:solidFill>
                  <a:srgbClr val="404040"/>
                </a:solidFill>
              </a:rPr>
              <a:t>G. Angloher et al. (NUCLEUS), “Exploring CEνNS with NUCLEUS at the Chooz nuclear power plant,” Eur. Phys. J. C 79, 1018 (2019).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900">
                <a:solidFill>
                  <a:srgbClr val="404040"/>
                </a:solidFill>
              </a:rPr>
              <a:t>L. Gastaldo et al., “The electron capture in 163Ho experiment – ECHo,” Eur. Phys. J. Spec. Top. 226, 1623 (2017).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900">
                <a:solidFill>
                  <a:srgbClr val="404040"/>
                </a:solidFill>
              </a:rPr>
              <a:t>J. A. B. Mates, “The Microwave SQUID Multiplexer,” PhD thesis, University of Colorado Boulder (2011).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900">
                <a:solidFill>
                  <a:srgbClr val="404040"/>
                </a:solidFill>
              </a:rPr>
              <a:t>J. A. B. Mates et al., “Flux-Ramp Modulation for SQUID Multiplexing,” J. Low Temp. Phys. 167, 707 (2012).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900">
                <a:solidFill>
                  <a:srgbClr val="404040"/>
                </a:solidFill>
              </a:rPr>
              <a:t>J. D. Gard et al., “A Scalable Readout for Microwave SQUID Multiplexing of Transition-Edge Sensors,” J. Low Temp. Phys. 193, 485 (2018).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900">
                <a:solidFill>
                  <a:srgbClr val="404040"/>
                </a:solidFill>
              </a:rPr>
              <a:t>C. Yu et al., “Bandwidth and Aliasing in the Microwave SQUID Multiplexer,” J. Low Temp. Phys. 209, 589 (2022).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900">
                <a:solidFill>
                  <a:srgbClr val="404040"/>
                </a:solidFill>
              </a:rPr>
              <a:t>K. M. Morgan et al., “Expanding the capability of microwave multiplexed readout for fast signals in microcalorimeters,” J. Low Temp. Phys. 199, 164 (2020).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900">
                <a:solidFill>
                  <a:srgbClr val="404040"/>
                </a:solidFill>
              </a:rPr>
              <a:t>S. T. Elkin, M. Haider, T. E. Roth, “Multiphysics Numerical Methods for Designing Multiplexed Superconducting Qubit Readout Chains,” ACES (2025).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/>
            </a:pPr>
            <a:r>
              <a:rPr lang="en-US" sz="900">
                <a:solidFill>
                  <a:srgbClr val="404040"/>
                </a:solidFill>
              </a:rPr>
              <a:t>T. E. Roth, S. T. Elkin, “Maxwell-Schrödinger Modeling of Superconducting Qubits Coupled to Transmission Line Networks” (2023).</a:t>
            </a:r>
          </a:p>
        </p:txBody>
      </p:sp>
      <p:sp>
        <p:nvSpPr>
          <p:cNvPr id="11" name="References col 2"/>
          <p:cNvSpPr txBox="1"/>
          <p:nvPr/>
        </p:nvSpPr>
        <p:spPr>
          <a:xfrm>
            <a:off x="6223000" y="1371600"/>
            <a:ext cx="5016500" cy="47244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marL="228600" indent="-228600">
              <a:spcBef>
                <a:spcPts val="300"/>
              </a:spcBef>
              <a:buFont typeface="+mj-lt"/>
              <a:buAutoNum type="arabicPeriod" startAt="12"/>
            </a:pPr>
            <a:r>
              <a:rPr lang="en-US" sz="900">
                <a:solidFill>
                  <a:srgbClr val="404040"/>
                </a:solidFill>
              </a:rPr>
              <a:t>M. Wegner, C. Enss, S. Kempf, “Analytical model of the readout power and SQUID hysteresis parameter dependence of the resonator characteristics of microwave SQUID multiplexers,” Supercond. Sci. Technol. 35, 075011 (2022).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 startAt="12"/>
            </a:pPr>
            <a:r>
              <a:rPr lang="en-US" sz="900">
                <a:solidFill>
                  <a:srgbClr val="404040"/>
                </a:solidFill>
              </a:rPr>
              <a:t>M. Neidig, M. Wegner, S. Kempf, “Advanced microwave SQUID multiplexer model incorporating readout power effects and Josephson junction inhomogeneities,” Supercond. Sci. Technol. 39, 045003 (2026).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 startAt="12"/>
            </a:pPr>
            <a:r>
              <a:rPr lang="en-US" sz="900">
                <a:solidFill>
                  <a:srgbClr val="404040"/>
                </a:solidFill>
              </a:rPr>
              <a:t>C. Yu et al., “A simulation suite for readout with SMuRF tone-tracking electronics,” Proc. SPIE 12190, 121900V (2022).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 startAt="12"/>
            </a:pPr>
            <a:r>
              <a:rPr lang="en-US" sz="900">
                <a:solidFill>
                  <a:srgbClr val="404040"/>
                </a:solidFill>
              </a:rPr>
              <a:t>M. E. García Redondo et al., “Optimal demodulation domain for microwave SQUID multiplexers in presence of readout system noise,” J. Appl. Phys. 136, 114401 (2024).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 startAt="12"/>
            </a:pPr>
            <a:r>
              <a:rPr lang="en-US" sz="900">
                <a:solidFill>
                  <a:srgbClr val="404040"/>
                </a:solidFill>
              </a:rPr>
              <a:t>J. C. Groh et al., “Crosstalk effects in microwave SQUID multiplexed TES bolometer readout,” J. Low Temp. Phys. 216, 225 (2024).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 startAt="12"/>
            </a:pPr>
            <a:r>
              <a:rPr lang="en-US" sz="900">
                <a:solidFill>
                  <a:srgbClr val="404040"/>
                </a:solidFill>
              </a:rPr>
              <a:t>C. Schuster, M. Wegner, S. Kempf, “Simulation framework for microwave SQUID multiplexer optimization,” J. Appl. Phys. 133, 044503 (2023).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 startAt="12"/>
            </a:pPr>
            <a:r>
              <a:rPr lang="en-US" sz="900">
                <a:solidFill>
                  <a:srgbClr val="404040"/>
                </a:solidFill>
              </a:rPr>
              <a:t>C. W. Gardiner, M. J. Collett, “Input and output in damped quantum systems,” Phys. Rev. A 31, 3761 (1985).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 startAt="12"/>
            </a:pPr>
            <a:r>
              <a:rPr lang="en-US" sz="900">
                <a:solidFill>
                  <a:srgbClr val="404040"/>
                </a:solidFill>
              </a:rPr>
              <a:t>H. A. Haus, W. Huang, “Coupled-mode theory,” Proc. IEEE 79, 1505 (1991).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 startAt="12"/>
            </a:pPr>
            <a:r>
              <a:rPr lang="en-US" sz="900">
                <a:solidFill>
                  <a:srgbClr val="404040"/>
                </a:solidFill>
              </a:rPr>
              <a:t>M. S. Khalil et al., “An analysis method for asymmetric resonator transmission applied to superconducting devices,” J. Appl. Phys. 111, 054510 (2012).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 startAt="12"/>
            </a:pPr>
            <a:r>
              <a:rPr lang="en-US" sz="900">
                <a:solidFill>
                  <a:srgbClr val="404040"/>
                </a:solidFill>
              </a:rPr>
              <a:t>S. Probst et al., “Efficient and robust analysis of complex scattering data under noise in microwave resonators,” Rev. Sci. Instrum. 86, 024706 (2015).</a:t>
            </a:r>
          </a:p>
          <a:p>
            <a:pPr marL="228600" indent="-228600">
              <a:spcBef>
                <a:spcPts val="300"/>
              </a:spcBef>
              <a:buFont typeface="+mj-lt"/>
              <a:buAutoNum type="arabicPeriod" startAt="12"/>
            </a:pPr>
            <a:r>
              <a:rPr lang="en-US" sz="900">
                <a:solidFill>
                  <a:srgbClr val="404040"/>
                </a:solidFill>
              </a:rPr>
              <a:t>D. E. Bockelman, W. R. Eisenstadt, “Combined differential and common-mode scattering parameters: Theory and simulation,” IEEE Trans. Microw. Theory Tech. 43, 1530 (1995).</a:t>
            </a:r>
          </a:p>
        </p:txBody>
      </p:sp>
    </p:spTree>
    <p:extLst>
      <p:ext uri="{BB962C8B-B14F-4D97-AF65-F5344CB8AC3E}">
        <p14:creationId xmlns:p14="http://schemas.microsoft.com/office/powerpoint/2010/main" val="1274232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ACA5D-538C-46D3-E0E9-A686E7770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Error over different ramp rates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B9D076-2B0B-B7C4-B62C-1BE29910DC5D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900" y="1397000"/>
            <a:ext cx="7950200" cy="481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307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EDE6-0C59-C612-9199-A82A92BC5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function VNA measurement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0782FE-49A7-8177-F7D7-9CC6DD1DA6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Email: lawanner@mines.edu</a:t>
            </a:r>
            <a:endParaRPr lang="en-US" b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455D439-F37A-A522-FECF-5EDD47D3EDE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52499" y="1522207"/>
            <a:ext cx="4165766" cy="377418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21314D"/>
                </a:solidFill>
              </a:rPr>
              <a:t>Two-port full </a:t>
            </a:r>
            <a:r>
              <a:rPr lang="en-US" sz="1800" b="1" dirty="0">
                <a:solidFill>
                  <a:srgbClr val="21314D"/>
                </a:solidFill>
              </a:rPr>
              <a:t>S-matrix measurement</a:t>
            </a:r>
            <a:r>
              <a:rPr lang="en-US" sz="1800" dirty="0">
                <a:solidFill>
                  <a:srgbClr val="21314D"/>
                </a:solidFill>
              </a:rPr>
              <a:t> on FR input ports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21314D"/>
                </a:solidFill>
              </a:rPr>
              <a:t>Extract differential impedance</a:t>
            </a:r>
            <a:r>
              <a:rPr lang="en-US" sz="1800" b="1" dirty="0"/>
              <a:t> </a:t>
            </a:r>
            <a:r>
              <a:rPr lang="en-US" sz="1800" dirty="0"/>
              <a:t>using S-parameters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solidFill>
                <a:srgbClr val="21314D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Fit rational function</a:t>
            </a:r>
            <a:r>
              <a:rPr lang="en-US" sz="1800" dirty="0"/>
              <a:t>, assuming a pole-only function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/>
              <a:t>Build transfer function </a:t>
            </a:r>
            <a:r>
              <a:rPr lang="en-US" sz="1800" dirty="0"/>
              <a:t>from fitted poles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solidFill>
                <a:srgbClr val="21314D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3615E9-CBA8-0B6E-FD3C-05D95408B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796" y="1522208"/>
            <a:ext cx="4489174" cy="15357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33E237-0FEF-D16A-BAB0-305C6C687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796" y="3057978"/>
            <a:ext cx="3191425" cy="114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257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8F380-CA2A-835C-0EFE-FF86586E2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The flux ramp modulates every channel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C58309-63DF-A6A3-01E8-018111D7A1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tIns="0" bIns="0" anchor="ctr"/>
          <a:lstStyle/>
          <a:p>
            <a:r>
              <a:rPr lang="en-US" sz="900"/>
              <a:t>Mates et al., JLTP 167, 707 (2012)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943782-7B0A-5356-3175-DB7BDD36D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46" y="1864668"/>
            <a:ext cx="8457139" cy="38441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A91EF0B-B659-C6E0-715F-FFF4ED13F399}"/>
                  </a:ext>
                </a:extLst>
              </p:cNvPr>
              <p:cNvSpPr txBox="1"/>
              <p:nvPr/>
            </p:nvSpPr>
            <p:spPr>
              <a:xfrm>
                <a:off x="8808310" y="1877022"/>
                <a:ext cx="3383690" cy="2395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ramp</m:t>
                          </m:r>
                        </m:sub>
                      </m:sSub>
                    </m:oMath>
                  </m:oMathPara>
                </a14:m>
                <a:endParaRPr lang="en-US" sz="1800" b="0"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600"/>
                  </a:spcBef>
                  <a:buNone/>
                </a:pPr>
                <a:r>
                  <a:rPr lang="en-US" sz="1800">
                    <a:solidFill>
                      <a:srgbClr val="404040"/>
                    </a:solidFill>
                  </a:rPr>
                  <a:t>Typically, 1-3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>
                    <a:solidFill>
                      <a:srgbClr val="404040"/>
                    </a:solidFill>
                  </a:rPr>
                  <a:t> per ramp</a:t>
                </a:r>
              </a:p>
              <a:p>
                <a:pPr marL="0" indent="0">
                  <a:spcBef>
                    <a:spcPts val="1600"/>
                  </a:spcBef>
                  <a:buNone/>
                </a:pPr>
                <a:r>
                  <a:rPr lang="en-US" sz="1800">
                    <a:solidFill>
                      <a:srgbClr val="404040"/>
                    </a:solidFill>
                  </a:rPr>
                  <a:t>Cycles through </a:t>
                </a:r>
                <a:r>
                  <a:rPr lang="en-US" sz="1800" b="1">
                    <a:solidFill>
                      <a:srgbClr val="21314D"/>
                    </a:solidFill>
                  </a:rPr>
                  <a:t>all flux sensitivities</a:t>
                </a:r>
              </a:p>
              <a:p>
                <a:pPr marL="0" indent="0">
                  <a:spcBef>
                    <a:spcPts val="16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i="1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i="1">
                            <a:latin typeface="Cambria Math" panose="02040503050406030204" pitchFamily="18" charset="0"/>
                          </a:rPr>
                          <m:t>mod</m:t>
                        </m:r>
                      </m:sub>
                    </m:sSub>
                  </m:oMath>
                </a14:m>
                <a:r>
                  <a:rPr lang="en-US" sz="1800">
                    <a:solidFill>
                      <a:srgbClr val="404040"/>
                    </a:solidFill>
                  </a:rPr>
                  <a:t> </a:t>
                </a:r>
                <a:r>
                  <a:rPr lang="en-US" sz="1800" b="1">
                    <a:solidFill>
                      <a:srgbClr val="21314D"/>
                    </a:solidFill>
                  </a:rPr>
                  <a:t>sets effective sampling speed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A91EF0B-B659-C6E0-715F-FFF4ED13F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310" y="1877022"/>
                <a:ext cx="3383690" cy="2395207"/>
              </a:xfrm>
              <a:prstGeom prst="rect">
                <a:avLst/>
              </a:prstGeom>
              <a:blipFill>
                <a:blip r:embed="rId4"/>
                <a:stretch>
                  <a:fillRect l="-1493" b="-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4443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[1792620180091]">
  <a:themeElements>
    <a:clrScheme name="IOWA BRAND COLORS">
      <a:dk1>
        <a:srgbClr val="000000"/>
      </a:dk1>
      <a:lt1>
        <a:srgbClr val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University of Iow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es-block-template-widescreen" id="{0C7F5118-2162-EB42-8CF5-7DC1852C5D5F}" vid="{B6A2EA27-1DA7-354D-84C8-D1FB053454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B40F4397-90B8-9246-8978-B02516D7B081}">
  <we:reference id="wa200010725" version="1.0.0.1" store="en-US" storeType="OMEX"/>
  <we:alternateReferences>
    <we:reference id="WA200010725" version="1.0.0.1" store="WA200010725" storeType="OMEX"/>
  </we:alternateReferences>
  <we:properties>
    <we:property name="claude.fileId" value="&quot;bcbfdbf9-452e-4ddd-9694-9164181ee0d6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B06037B0-BCCD-ED4E-8091-4EAC0693E05C}">
  <we:reference id="wa200010001" version="1.0.0.1" store="en-US" storeType="OMEX"/>
  <we:alternateReferences>
    <we:reference id="WA200010001" version="1.0.0.1" store="WA200010001" storeType="OMEX"/>
  </we:alternateReferences>
  <we:properties>
    <we:property name="claude.fileId" value="&quot;5187e401-5ee9-4730-80b6-fe32c7e830e9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28ec99-b871-4a30-a70a-32d62a5be427" xsi:nil="true"/>
    <lcf76f155ced4ddcb4097134ff3c332f xmlns="1ba1e715-a9de-4527-bf8d-cd1511bc5ed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E738224BB1EE4FB5019C9C6D1F23E4" ma:contentTypeVersion="13" ma:contentTypeDescription="Create a new document." ma:contentTypeScope="" ma:versionID="27842bf33a83dc6fe9eec3e135f9f613">
  <xsd:schema xmlns:xsd="http://www.w3.org/2001/XMLSchema" xmlns:xs="http://www.w3.org/2001/XMLSchema" xmlns:p="http://schemas.microsoft.com/office/2006/metadata/properties" xmlns:ns2="1ba1e715-a9de-4527-bf8d-cd1511bc5ed8" xmlns:ns3="e528ec99-b871-4a30-a70a-32d62a5be427" targetNamespace="http://schemas.microsoft.com/office/2006/metadata/properties" ma:root="true" ma:fieldsID="8a8db9f0f87e09e93c1d17a9ab4f44e3" ns2:_="" ns3:_="">
    <xsd:import namespace="1ba1e715-a9de-4527-bf8d-cd1511bc5ed8"/>
    <xsd:import namespace="e528ec99-b871-4a30-a70a-32d62a5be4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a1e715-a9de-4527-bf8d-cd1511bc5e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892c282-ceba-42ac-8ce1-c7c398cdd3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28ec99-b871-4a30-a70a-32d62a5be42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c26b104-dbe8-405d-a27d-4bfd6bc39c87}" ma:internalName="TaxCatchAll" ma:showField="CatchAllData" ma:web="e528ec99-b871-4a30-a70a-32d62a5be4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4B8143-C3D6-460D-830C-A8DBEE8551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7FFD54-27B0-415C-8654-D843242BD071}">
  <ds:schemaRefs>
    <ds:schemaRef ds:uri="http://purl.org/dc/dcmitype/"/>
    <ds:schemaRef ds:uri="http://purl.org/dc/terms/"/>
    <ds:schemaRef ds:uri="e528ec99-b871-4a30-a70a-32d62a5be427"/>
    <ds:schemaRef ds:uri="http://purl.org/dc/elements/1.1/"/>
    <ds:schemaRef ds:uri="http://www.w3.org/XML/1998/namespace"/>
    <ds:schemaRef ds:uri="http://schemas.microsoft.com/office/2006/documentManagement/types"/>
    <ds:schemaRef ds:uri="1ba1e715-a9de-4527-bf8d-cd1511bc5ed8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08BECC3-E7C9-4067-AAC0-CDB4D8CB4AB8}">
  <ds:schemaRefs>
    <ds:schemaRef ds:uri="1ba1e715-a9de-4527-bf8d-cd1511bc5ed8"/>
    <ds:schemaRef ds:uri="e528ec99-b871-4a30-a70a-32d62a5be42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1667</TotalTime>
  <Words>3518</Words>
  <Application>Microsoft Macintosh PowerPoint</Application>
  <PresentationFormat>Widescreen</PresentationFormat>
  <Paragraphs>263</Paragraphs>
  <Slides>25</Slides>
  <Notes>18</Notes>
  <HiddenSlides>1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Cambria Math</vt:lpstr>
      <vt:lpstr>Roboto</vt:lpstr>
      <vt:lpstr>Verdana</vt:lpstr>
      <vt:lpstr>Office Theme [1792620180091]</vt:lpstr>
      <vt:lpstr>Simulating Microwave SQUID Multiplexers Using Coupled-Mode Theory</vt:lpstr>
      <vt:lpstr>Many cryogenic detector experiments need thousands of readout channels</vt:lpstr>
      <vt:lpstr>Each detector gets its own resonance, tuned by SQUID flux</vt:lpstr>
      <vt:lpstr>The flux ramp modulates every channel</vt:lpstr>
      <vt:lpstr>Detector signals shift the phase of that modulation</vt:lpstr>
      <vt:lpstr>Limit 1: Resonator ring-up</vt:lpstr>
      <vt:lpstr>Limit 2: Ramp reset transients</vt:lpstr>
      <vt:lpstr>Simulation can guide design and readout choices, but no data-tested transient simulator</vt:lpstr>
      <vt:lpstr>Equation of Motion from Coupled Mode Theory (CMT)</vt:lpstr>
      <vt:lpstr>A VNA sweep and a slow flux scan characterize each channel</vt:lpstr>
      <vt:lpstr>A VNA sweep and a slow flux scan characterize each channel</vt:lpstr>
      <vt:lpstr>QICK-enabled ZCU216 used for probe tone and flux ramp</vt:lpstr>
      <vt:lpstr>Flux lines often have MHz resonances and roll-off</vt:lpstr>
      <vt:lpstr>CMT model matches measured S21 on all 32 channels</vt:lpstr>
      <vt:lpstr>Low-power characterization predicts behavior at operating power</vt:lpstr>
      <vt:lpstr>With quasi-static calibration, model predicts resonator dynamics above resonator BW</vt:lpstr>
      <vt:lpstr>With quasi-static calibration, model predicts resonator dynamics above resonator BW</vt:lpstr>
      <vt:lpstr>Future work</vt:lpstr>
      <vt:lpstr>Conclusion</vt:lpstr>
      <vt:lpstr>Questions?</vt:lpstr>
      <vt:lpstr>Supplemental Slides</vt:lpstr>
      <vt:lpstr>References</vt:lpstr>
      <vt:lpstr>Error over different ramp rates</vt:lpstr>
      <vt:lpstr>Transfer function VNA measurement</vt:lpstr>
      <vt:lpstr>The flux ramp modulates every channel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Simulating Microwave SQUID Multiplexers Using Coupled-Mode Theory</dc:title>
  <dc:creator>Luke Wanner (Student)</dc:creator>
  <cp:lastModifiedBy>Luke Wanner (Student)</cp:lastModifiedBy>
  <cp:revision>3</cp:revision>
  <dcterms:created xsi:type="dcterms:W3CDTF">2026-10-12T20:17:56Z</dcterms:created>
  <dcterms:modified xsi:type="dcterms:W3CDTF">2026-10-22T20:35:50Z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0x010100AFE738224BB1EE4FB5019C9C6D1F23E4</vt:lpwstr>
  </property>
</Properties>
</file>