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  <p:sldMasterId id="2147483704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Arimo" panose="020B0604020202020204" charset="0"/>
      <p:regular r:id="rId22"/>
      <p:bold r:id="rId23"/>
      <p:italic r:id="rId24"/>
      <p:boldItalic r:id="rId25"/>
    </p:embeddedFont>
    <p:embeddedFont>
      <p:font typeface="Arimo Medium" panose="020B0604020202020204" charset="0"/>
      <p:regular r:id="rId26"/>
      <p:bold r:id="rId27"/>
      <p:italic r:id="rId28"/>
      <p:boldItalic r:id="rId29"/>
    </p:embeddedFont>
    <p:embeddedFont>
      <p:font typeface="Arimo SemiBold" panose="020B0604020202020204" charset="0"/>
      <p:regular r:id="rId30"/>
      <p:bold r:id="rId31"/>
      <p:italic r:id="rId32"/>
      <p:boldItalic r:id="rId33"/>
    </p:embeddedFont>
    <p:embeddedFont>
      <p:font typeface="Azeret Mono" panose="020B0604020202020204" charset="0"/>
      <p:regular r:id="rId34"/>
      <p:bold r:id="rId35"/>
      <p:italic r:id="rId36"/>
      <p:boldItalic r:id="rId37"/>
    </p:embeddedFont>
    <p:embeddedFont>
      <p:font typeface="Azeret Mono SemiBold" panose="020B0604020202020204" charset="0"/>
      <p:regular r:id="rId38"/>
      <p:bold r:id="rId39"/>
      <p:italic r:id="rId40"/>
      <p:boldItalic r:id="rId41"/>
    </p:embeddedFont>
    <p:embeddedFont>
      <p:font typeface="EB Garamond" panose="000005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4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8.fntdata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ce54b35ed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ce54b35ed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h64bb14f88f2faad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h64bb14f88f2faad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it take to instrument an entire detector with an ASIC-based readout?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now talking about anywhere from tens to hundreds of thousands of individual ASIC sensing elements.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you’re in a cryogenic environment a top concern for you is how do you extract the information from thousands of ASICs.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way you can minimize the number of output points is by having ASICs communicate with each other in a network, routing data towards a smaller number of “sink” ASICs which are then transmitted out of the detector.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designing ASICs with digital circuitry to pass data towards this sink node, you’ve now coupled your single ASIC behavior to the behavior of 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h64bb14f88f2faad4_2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h64bb14f88f2faad4_25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ce54b35ed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ce54b35edc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ed4f32b0aa_0_1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ed4f32b0aa_0_1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h7699a64b5a01675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h7699a64b5a01675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ce54b35edc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ce54b35edc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h64bb14f88f2faad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h64bb14f88f2faad4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h64bb14f88f2faad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h64bb14f88f2faad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h7699a64b5a01675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h7699a64b5a01675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h64bb14f88f2faad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h64bb14f88f2faad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h64bb14f88f2faad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h64bb14f88f2faad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h64bb14f88f2faad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h64bb14f88f2faad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h64bb14f88f2faad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h64bb14f88f2faad4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ed4f32b0aa_0_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ed4f32b0aa_0_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ed4f32b0aa_0_1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ed4f32b0aa_0_1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ce54b35edc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ce54b35edc_0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ed4f32b0aa_0_1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ed4f32b0aa_0_1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">
  <p:cSld name="TITLE_AND_BODY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BLANK_1_3">
    <p:bg>
      <p:bgPr>
        <a:solidFill>
          <a:schemeClr val="accent5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 rotWithShape="1">
          <a:blip r:embed="rId2">
            <a:alphaModFix amt="60000"/>
          </a:blip>
          <a:srcRect b="4816"/>
          <a:stretch/>
        </p:blipFill>
        <p:spPr>
          <a:xfrm>
            <a:off x="277500" y="277500"/>
            <a:ext cx="8589000" cy="4599000"/>
          </a:xfrm>
          <a:prstGeom prst="roundRect">
            <a:avLst>
              <a:gd name="adj" fmla="val 13515"/>
            </a:avLst>
          </a:prstGeom>
          <a:noFill/>
          <a:ln>
            <a:noFill/>
          </a:ln>
        </p:spPr>
      </p:pic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821004" y="4044275"/>
            <a:ext cx="58593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>
            <a:endParaRPr/>
          </a:p>
        </p:txBody>
      </p:sp>
      <p:cxnSp>
        <p:nvCxnSpPr>
          <p:cNvPr id="60" name="Google Shape;60;p15"/>
          <p:cNvCxnSpPr/>
          <p:nvPr/>
        </p:nvCxnSpPr>
        <p:spPr>
          <a:xfrm>
            <a:off x="805650" y="792575"/>
            <a:ext cx="7547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1" name="Google Shape;61;p15"/>
          <p:cNvCxnSpPr/>
          <p:nvPr/>
        </p:nvCxnSpPr>
        <p:spPr>
          <a:xfrm>
            <a:off x="805650" y="4521775"/>
            <a:ext cx="7547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15"/>
          <p:cNvSpPr txBox="1">
            <a:spLocks noGrp="1"/>
          </p:cNvSpPr>
          <p:nvPr>
            <p:ph type="subTitle" idx="2"/>
          </p:nvPr>
        </p:nvSpPr>
        <p:spPr>
          <a:xfrm>
            <a:off x="805651" y="582750"/>
            <a:ext cx="1743300" cy="1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3"/>
          </p:nvPr>
        </p:nvSpPr>
        <p:spPr>
          <a:xfrm>
            <a:off x="2679901" y="582750"/>
            <a:ext cx="1743300" cy="1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4"/>
          </p:nvPr>
        </p:nvSpPr>
        <p:spPr>
          <a:xfrm>
            <a:off x="7677976" y="582750"/>
            <a:ext cx="1743300" cy="1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zeret Mono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795525" y="2323100"/>
            <a:ext cx="4838100" cy="145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Alt 2">
  <p:cSld name="BLANK_1_1_1">
    <p:bg>
      <p:bgPr>
        <a:solidFill>
          <a:schemeClr val="accent5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6"/>
          <p:cNvGrpSpPr/>
          <p:nvPr/>
        </p:nvGrpSpPr>
        <p:grpSpPr>
          <a:xfrm>
            <a:off x="277515" y="277501"/>
            <a:ext cx="8589075" cy="4593888"/>
            <a:chOff x="277500" y="277500"/>
            <a:chExt cx="8589075" cy="4593888"/>
          </a:xfrm>
        </p:grpSpPr>
        <p:pic>
          <p:nvPicPr>
            <p:cNvPr id="68" name="Google Shape;68;p16"/>
            <p:cNvPicPr preferRelativeResize="0"/>
            <p:nvPr/>
          </p:nvPicPr>
          <p:blipFill>
            <a:blip r:embed="rId2">
              <a:alphaModFix amt="10000"/>
            </a:blip>
            <a:stretch>
              <a:fillRect/>
            </a:stretch>
          </p:blipFill>
          <p:spPr>
            <a:xfrm>
              <a:off x="277575" y="277500"/>
              <a:ext cx="8589000" cy="4593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6"/>
            <p:cNvSpPr/>
            <p:nvPr/>
          </p:nvSpPr>
          <p:spPr>
            <a:xfrm>
              <a:off x="277500" y="277500"/>
              <a:ext cx="8589000" cy="4582500"/>
            </a:xfrm>
            <a:prstGeom prst="roundRect">
              <a:avLst>
                <a:gd name="adj" fmla="val 6093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70" name="Google Shape;70;p16"/>
          <p:cNvSpPr/>
          <p:nvPr/>
        </p:nvSpPr>
        <p:spPr>
          <a:xfrm>
            <a:off x="601356" y="3751056"/>
            <a:ext cx="576000" cy="5760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651558" y="3801258"/>
            <a:ext cx="475500" cy="475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601325" y="3751025"/>
            <a:ext cx="576000" cy="57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mo"/>
              <a:buNone/>
              <a:defRPr sz="16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cxnSp>
        <p:nvCxnSpPr>
          <p:cNvPr id="73" name="Google Shape;73;p16"/>
          <p:cNvCxnSpPr/>
          <p:nvPr/>
        </p:nvCxnSpPr>
        <p:spPr>
          <a:xfrm rot="10800000">
            <a:off x="1341900" y="4039025"/>
            <a:ext cx="10146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2598475" y="3493075"/>
            <a:ext cx="5985300" cy="99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s">
  <p:cSld name="CUSTOM_23">
    <p:bg>
      <p:bgPr>
        <a:solidFill>
          <a:schemeClr val="accent5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>
            <a:spLocks noGrp="1"/>
          </p:cNvSpPr>
          <p:nvPr>
            <p:ph type="pic" idx="2"/>
          </p:nvPr>
        </p:nvSpPr>
        <p:spPr>
          <a:xfrm>
            <a:off x="277500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78" name="Google Shape;78;p17"/>
          <p:cNvSpPr>
            <a:spLocks noGrp="1"/>
          </p:cNvSpPr>
          <p:nvPr>
            <p:ph type="pic" idx="3"/>
          </p:nvPr>
        </p:nvSpPr>
        <p:spPr>
          <a:xfrm>
            <a:off x="1728225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79" name="Google Shape;79;p17"/>
          <p:cNvSpPr>
            <a:spLocks noGrp="1"/>
          </p:cNvSpPr>
          <p:nvPr>
            <p:ph type="pic" idx="4"/>
          </p:nvPr>
        </p:nvSpPr>
        <p:spPr>
          <a:xfrm>
            <a:off x="3179025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80" name="Google Shape;80;p17"/>
          <p:cNvSpPr>
            <a:spLocks noGrp="1"/>
          </p:cNvSpPr>
          <p:nvPr>
            <p:ph type="pic" idx="5"/>
          </p:nvPr>
        </p:nvSpPr>
        <p:spPr>
          <a:xfrm>
            <a:off x="4629825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81" name="Google Shape;81;p17"/>
          <p:cNvSpPr>
            <a:spLocks noGrp="1"/>
          </p:cNvSpPr>
          <p:nvPr>
            <p:ph type="pic" idx="6"/>
          </p:nvPr>
        </p:nvSpPr>
        <p:spPr>
          <a:xfrm>
            <a:off x="6080625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82" name="Google Shape;82;p17"/>
          <p:cNvSpPr>
            <a:spLocks noGrp="1"/>
          </p:cNvSpPr>
          <p:nvPr>
            <p:ph type="pic" idx="7"/>
          </p:nvPr>
        </p:nvSpPr>
        <p:spPr>
          <a:xfrm>
            <a:off x="7531425" y="1963600"/>
            <a:ext cx="1333800" cy="1337100"/>
          </a:xfrm>
          <a:prstGeom prst="roundRect">
            <a:avLst>
              <a:gd name="adj" fmla="val 14278"/>
            </a:avLst>
          </a:prstGeom>
          <a:noFill/>
          <a:ln>
            <a:noFill/>
          </a:ln>
        </p:spPr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277500" y="577275"/>
            <a:ext cx="7137000" cy="99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7064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8"/>
          </p:nvPr>
        </p:nvSpPr>
        <p:spPr>
          <a:xfrm>
            <a:off x="182162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9"/>
          </p:nvPr>
        </p:nvSpPr>
        <p:spPr>
          <a:xfrm>
            <a:off x="327260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3"/>
          </p:nvPr>
        </p:nvSpPr>
        <p:spPr>
          <a:xfrm>
            <a:off x="472358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4"/>
          </p:nvPr>
        </p:nvSpPr>
        <p:spPr>
          <a:xfrm>
            <a:off x="617456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5"/>
          </p:nvPr>
        </p:nvSpPr>
        <p:spPr>
          <a:xfrm>
            <a:off x="7625544" y="4380300"/>
            <a:ext cx="1333800" cy="5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2pPr>
            <a:lvl3pPr marL="1371600" lvl="2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3pPr>
            <a:lvl4pPr marL="1828800" lvl="3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4pPr>
            <a:lvl5pPr marL="2286000" lvl="4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5pPr>
            <a:lvl6pPr marL="2743200" lvl="5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6pPr>
            <a:lvl7pPr marL="3200400" lvl="6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/>
            </a:lvl7pPr>
            <a:lvl8pPr marL="3657600" lvl="7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/>
            </a:lvl8pPr>
            <a:lvl9pPr marL="4114800" lvl="8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16"/>
          </p:nvPr>
        </p:nvSpPr>
        <p:spPr>
          <a:xfrm>
            <a:off x="370650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ubTitle" idx="17"/>
          </p:nvPr>
        </p:nvSpPr>
        <p:spPr>
          <a:xfrm>
            <a:off x="1821493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ubTitle" idx="18"/>
          </p:nvPr>
        </p:nvSpPr>
        <p:spPr>
          <a:xfrm>
            <a:off x="3272343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19"/>
          </p:nvPr>
        </p:nvSpPr>
        <p:spPr>
          <a:xfrm>
            <a:off x="4723193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subTitle" idx="20"/>
          </p:nvPr>
        </p:nvSpPr>
        <p:spPr>
          <a:xfrm>
            <a:off x="6174375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subTitle" idx="21"/>
          </p:nvPr>
        </p:nvSpPr>
        <p:spPr>
          <a:xfrm>
            <a:off x="7625550" y="3810800"/>
            <a:ext cx="1248000" cy="5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Arimo"/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subTitle" idx="22"/>
          </p:nvPr>
        </p:nvSpPr>
        <p:spPr>
          <a:xfrm>
            <a:off x="277500" y="291038"/>
            <a:ext cx="1743300" cy="1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23"/>
          </p:nvPr>
        </p:nvSpPr>
        <p:spPr>
          <a:xfrm>
            <a:off x="7151050" y="290218"/>
            <a:ext cx="1715400" cy="12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cards">
  <p:cSld name="CUSTOM_24">
    <p:bg>
      <p:bgPr>
        <a:solidFill>
          <a:schemeClr val="accent5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subTitle" idx="1"/>
          </p:nvPr>
        </p:nvSpPr>
        <p:spPr>
          <a:xfrm>
            <a:off x="417936" y="2908400"/>
            <a:ext cx="1337400" cy="3909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2"/>
          </p:nvPr>
        </p:nvSpPr>
        <p:spPr>
          <a:xfrm>
            <a:off x="2167325" y="2908400"/>
            <a:ext cx="1337400" cy="3909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3"/>
          </p:nvPr>
        </p:nvSpPr>
        <p:spPr>
          <a:xfrm>
            <a:off x="3905470" y="2908400"/>
            <a:ext cx="1337400" cy="3909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4"/>
          </p:nvPr>
        </p:nvSpPr>
        <p:spPr>
          <a:xfrm>
            <a:off x="5652384" y="2908400"/>
            <a:ext cx="1337400" cy="3909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5"/>
          </p:nvPr>
        </p:nvSpPr>
        <p:spPr>
          <a:xfrm>
            <a:off x="7392630" y="2908400"/>
            <a:ext cx="1337400" cy="3909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6"/>
          </p:nvPr>
        </p:nvSpPr>
        <p:spPr>
          <a:xfrm>
            <a:off x="417811" y="3433000"/>
            <a:ext cx="1337400" cy="11769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9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9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7"/>
          </p:nvPr>
        </p:nvSpPr>
        <p:spPr>
          <a:xfrm>
            <a:off x="2167325" y="3433000"/>
            <a:ext cx="1337400" cy="11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9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9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8"/>
          </p:nvPr>
        </p:nvSpPr>
        <p:spPr>
          <a:xfrm>
            <a:off x="3903300" y="3433000"/>
            <a:ext cx="1337400" cy="11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9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9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9"/>
          </p:nvPr>
        </p:nvSpPr>
        <p:spPr>
          <a:xfrm>
            <a:off x="5648625" y="3433000"/>
            <a:ext cx="1337400" cy="11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9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9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3"/>
          </p:nvPr>
        </p:nvSpPr>
        <p:spPr>
          <a:xfrm>
            <a:off x="7385291" y="3433000"/>
            <a:ext cx="1337400" cy="117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9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9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9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9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9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9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9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4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15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- Alt 1">
  <p:cSld name="CUSTOM_25">
    <p:bg>
      <p:bgPr>
        <a:solidFill>
          <a:schemeClr val="accent5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19"/>
          <p:cNvSpPr txBox="1"/>
          <p:nvPr/>
        </p:nvSpPr>
        <p:spPr>
          <a:xfrm>
            <a:off x="277500" y="277500"/>
            <a:ext cx="85890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subTitle" idx="3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+ 4 steps - Alt 1">
  <p:cSld name="CUSTOM_25_1_1">
    <p:bg>
      <p:bgPr>
        <a:solidFill>
          <a:schemeClr val="accent5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1969400" y="138075"/>
            <a:ext cx="5217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6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2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20"/>
          <p:cNvSpPr>
            <a:spLocks noGrp="1"/>
          </p:cNvSpPr>
          <p:nvPr>
            <p:ph type="pic" idx="3"/>
          </p:nvPr>
        </p:nvSpPr>
        <p:spPr>
          <a:xfrm>
            <a:off x="3766700" y="873150"/>
            <a:ext cx="1621800" cy="3549600"/>
          </a:xfrm>
          <a:prstGeom prst="roundRect">
            <a:avLst>
              <a:gd name="adj" fmla="val 10482"/>
            </a:avLst>
          </a:prstGeom>
          <a:noFill/>
          <a:ln>
            <a:noFill/>
          </a:ln>
        </p:spPr>
      </p:sp>
      <p:sp>
        <p:nvSpPr>
          <p:cNvPr id="127" name="Google Shape;127;p20"/>
          <p:cNvSpPr>
            <a:spLocks noGrp="1"/>
          </p:cNvSpPr>
          <p:nvPr>
            <p:ph type="pic" idx="4"/>
          </p:nvPr>
        </p:nvSpPr>
        <p:spPr>
          <a:xfrm>
            <a:off x="289100" y="1324475"/>
            <a:ext cx="1563300" cy="2531100"/>
          </a:xfrm>
          <a:prstGeom prst="roundRect">
            <a:avLst>
              <a:gd name="adj" fmla="val 11947"/>
            </a:avLst>
          </a:prstGeom>
          <a:noFill/>
          <a:ln>
            <a:noFill/>
          </a:ln>
        </p:spPr>
      </p:sp>
      <p:sp>
        <p:nvSpPr>
          <p:cNvPr id="128" name="Google Shape;128;p20"/>
          <p:cNvSpPr>
            <a:spLocks noGrp="1"/>
          </p:cNvSpPr>
          <p:nvPr>
            <p:ph type="pic" idx="5"/>
          </p:nvPr>
        </p:nvSpPr>
        <p:spPr>
          <a:xfrm>
            <a:off x="1969400" y="1142650"/>
            <a:ext cx="1563300" cy="2531100"/>
          </a:xfrm>
          <a:prstGeom prst="roundRect">
            <a:avLst>
              <a:gd name="adj" fmla="val 11947"/>
            </a:avLst>
          </a:prstGeom>
          <a:noFill/>
          <a:ln>
            <a:noFill/>
          </a:ln>
        </p:spPr>
      </p:sp>
      <p:sp>
        <p:nvSpPr>
          <p:cNvPr id="129" name="Google Shape;129;p20"/>
          <p:cNvSpPr>
            <a:spLocks noGrp="1"/>
          </p:cNvSpPr>
          <p:nvPr>
            <p:ph type="pic" idx="6"/>
          </p:nvPr>
        </p:nvSpPr>
        <p:spPr>
          <a:xfrm>
            <a:off x="5623125" y="1142650"/>
            <a:ext cx="1563300" cy="2531100"/>
          </a:xfrm>
          <a:prstGeom prst="roundRect">
            <a:avLst>
              <a:gd name="adj" fmla="val 11947"/>
            </a:avLst>
          </a:prstGeom>
          <a:noFill/>
          <a:ln>
            <a:noFill/>
          </a:ln>
        </p:spPr>
      </p:sp>
      <p:sp>
        <p:nvSpPr>
          <p:cNvPr id="130" name="Google Shape;130;p20"/>
          <p:cNvSpPr>
            <a:spLocks noGrp="1"/>
          </p:cNvSpPr>
          <p:nvPr>
            <p:ph type="pic" idx="7"/>
          </p:nvPr>
        </p:nvSpPr>
        <p:spPr>
          <a:xfrm>
            <a:off x="7304050" y="1324475"/>
            <a:ext cx="1563300" cy="2531100"/>
          </a:xfrm>
          <a:prstGeom prst="roundRect">
            <a:avLst>
              <a:gd name="adj" fmla="val 11947"/>
            </a:avLst>
          </a:prstGeom>
          <a:noFill/>
          <a:ln>
            <a:noFill/>
          </a:ln>
        </p:spPr>
      </p:sp>
      <p:sp>
        <p:nvSpPr>
          <p:cNvPr id="131" name="Google Shape;131;p20"/>
          <p:cNvSpPr txBox="1">
            <a:spLocks noGrp="1"/>
          </p:cNvSpPr>
          <p:nvPr>
            <p:ph type="subTitle" idx="8"/>
          </p:nvPr>
        </p:nvSpPr>
        <p:spPr>
          <a:xfrm>
            <a:off x="378475" y="4261299"/>
            <a:ext cx="1563300" cy="20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ubTitle" idx="9"/>
          </p:nvPr>
        </p:nvSpPr>
        <p:spPr>
          <a:xfrm>
            <a:off x="378476" y="4562900"/>
            <a:ext cx="1473900" cy="29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subTitle" idx="13"/>
          </p:nvPr>
        </p:nvSpPr>
        <p:spPr>
          <a:xfrm>
            <a:off x="2057625" y="4074126"/>
            <a:ext cx="1563300" cy="20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14"/>
          </p:nvPr>
        </p:nvSpPr>
        <p:spPr>
          <a:xfrm>
            <a:off x="2057625" y="4375725"/>
            <a:ext cx="1473900" cy="29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ubTitle" idx="15"/>
          </p:nvPr>
        </p:nvSpPr>
        <p:spPr>
          <a:xfrm>
            <a:off x="5712200" y="4074126"/>
            <a:ext cx="1563300" cy="19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ubTitle" idx="16"/>
          </p:nvPr>
        </p:nvSpPr>
        <p:spPr>
          <a:xfrm>
            <a:off x="5712200" y="4375725"/>
            <a:ext cx="1473900" cy="29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ubTitle" idx="17"/>
          </p:nvPr>
        </p:nvSpPr>
        <p:spPr>
          <a:xfrm>
            <a:off x="7395575" y="4261301"/>
            <a:ext cx="1563300" cy="19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ubTitle" idx="18"/>
          </p:nvPr>
        </p:nvSpPr>
        <p:spPr>
          <a:xfrm>
            <a:off x="7395575" y="4562900"/>
            <a:ext cx="1504200" cy="29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 b="1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1">
  <p:cSld name="CUSTOM_21_1_1">
    <p:bg>
      <p:bgPr>
        <a:solidFill>
          <a:schemeClr val="accent5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2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main point">
  <p:cSld name="BLANK_1_1_1_1_1_1">
    <p:bg>
      <p:bgPr>
        <a:solidFill>
          <a:schemeClr val="accent5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2"/>
          <p:cNvPicPr preferRelativeResize="0"/>
          <p:nvPr/>
        </p:nvPicPr>
        <p:blipFill rotWithShape="1">
          <a:blip r:embed="rId2">
            <a:alphaModFix amt="10000"/>
          </a:blip>
          <a:srcRect l="1068" t="592" r="20" b="720"/>
          <a:stretch/>
        </p:blipFill>
        <p:spPr>
          <a:xfrm>
            <a:off x="277425" y="277650"/>
            <a:ext cx="8588100" cy="4582500"/>
          </a:xfrm>
          <a:prstGeom prst="roundRect">
            <a:avLst>
              <a:gd name="adj" fmla="val 13460"/>
            </a:avLst>
          </a:prstGeom>
          <a:noFill/>
          <a:ln>
            <a:noFill/>
          </a:ln>
        </p:spPr>
      </p:pic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>
            <a:off x="625375" y="2731850"/>
            <a:ext cx="4034400" cy="1746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1">
  <p:cSld name="BLANK_1_1_1_1_1_1_1_1_1_1_1">
    <p:bg>
      <p:bgPr>
        <a:solidFill>
          <a:schemeClr val="accent5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subTitle" idx="1"/>
          </p:nvPr>
        </p:nvSpPr>
        <p:spPr>
          <a:xfrm>
            <a:off x="4539825" y="3178291"/>
            <a:ext cx="4325700" cy="452700"/>
          </a:xfrm>
          <a:prstGeom prst="rect">
            <a:avLst/>
          </a:prstGeom>
        </p:spPr>
        <p:txBody>
          <a:bodyPr spcFirstLastPara="1" wrap="square" lIns="91425" tIns="91425" rIns="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ubTitle" idx="2"/>
          </p:nvPr>
        </p:nvSpPr>
        <p:spPr>
          <a:xfrm>
            <a:off x="4539825" y="3792808"/>
            <a:ext cx="4325700" cy="452700"/>
          </a:xfrm>
          <a:prstGeom prst="rect">
            <a:avLst/>
          </a:prstGeom>
        </p:spPr>
        <p:txBody>
          <a:bodyPr spcFirstLastPara="1" wrap="square" lIns="91425" tIns="91425" rIns="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ubTitle" idx="3"/>
          </p:nvPr>
        </p:nvSpPr>
        <p:spPr>
          <a:xfrm>
            <a:off x="4539825" y="4407325"/>
            <a:ext cx="4325700" cy="452700"/>
          </a:xfrm>
          <a:prstGeom prst="rect">
            <a:avLst/>
          </a:prstGeom>
        </p:spPr>
        <p:txBody>
          <a:bodyPr spcFirstLastPara="1" wrap="square" lIns="91425" tIns="91425" rIns="0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mo"/>
              <a:buNone/>
              <a:defRPr sz="24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277425" y="2056225"/>
            <a:ext cx="3541500" cy="2803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4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subTitle" idx="5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1">
  <p:cSld name="CUSTOM_11">
    <p:bg>
      <p:bgPr>
        <a:solidFill>
          <a:schemeClr val="accent5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>
            <a:spLocks noGrp="1"/>
          </p:cNvSpPr>
          <p:nvPr>
            <p:ph type="pic" idx="2"/>
          </p:nvPr>
        </p:nvSpPr>
        <p:spPr>
          <a:xfrm>
            <a:off x="7480825" y="734600"/>
            <a:ext cx="1383900" cy="1660200"/>
          </a:xfrm>
          <a:prstGeom prst="roundRect">
            <a:avLst>
              <a:gd name="adj" fmla="val 11646"/>
            </a:avLst>
          </a:prstGeom>
          <a:noFill/>
          <a:ln>
            <a:noFill/>
          </a:ln>
        </p:spPr>
      </p:sp>
      <p:sp>
        <p:nvSpPr>
          <p:cNvPr id="158" name="Google Shape;158;p24"/>
          <p:cNvSpPr>
            <a:spLocks noGrp="1"/>
          </p:cNvSpPr>
          <p:nvPr>
            <p:ph type="pic" idx="3"/>
          </p:nvPr>
        </p:nvSpPr>
        <p:spPr>
          <a:xfrm>
            <a:off x="7480825" y="2521175"/>
            <a:ext cx="1383900" cy="1879200"/>
          </a:xfrm>
          <a:prstGeom prst="roundRect">
            <a:avLst>
              <a:gd name="adj" fmla="val 11646"/>
            </a:avLst>
          </a:prstGeom>
          <a:noFill/>
          <a:ln>
            <a:noFill/>
          </a:ln>
        </p:spPr>
      </p:sp>
      <p:sp>
        <p:nvSpPr>
          <p:cNvPr id="159" name="Google Shape;159;p24"/>
          <p:cNvSpPr>
            <a:spLocks noGrp="1"/>
          </p:cNvSpPr>
          <p:nvPr>
            <p:ph type="pic" idx="4"/>
          </p:nvPr>
        </p:nvSpPr>
        <p:spPr>
          <a:xfrm>
            <a:off x="4665550" y="850900"/>
            <a:ext cx="2589300" cy="3433200"/>
          </a:xfrm>
          <a:prstGeom prst="roundRect">
            <a:avLst>
              <a:gd name="adj" fmla="val 6330"/>
            </a:avLst>
          </a:prstGeom>
          <a:noFill/>
          <a:ln>
            <a:noFill/>
          </a:ln>
        </p:spPr>
      </p:sp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277500" y="2344250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title" idx="5"/>
          </p:nvPr>
        </p:nvSpPr>
        <p:spPr>
          <a:xfrm>
            <a:off x="277500" y="3422542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ubTitle" idx="6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2">
  <p:cSld name="CUSTOM_11_1">
    <p:bg>
      <p:bgPr>
        <a:solidFill>
          <a:schemeClr val="accent5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/>
          <p:nvPr/>
        </p:nvSpPr>
        <p:spPr>
          <a:xfrm>
            <a:off x="6107109" y="582300"/>
            <a:ext cx="2759400" cy="3586200"/>
          </a:xfrm>
          <a:prstGeom prst="roundRect">
            <a:avLst>
              <a:gd name="adj" fmla="val 867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7" name="Google Shape;167;p25"/>
          <p:cNvSpPr>
            <a:spLocks noGrp="1"/>
          </p:cNvSpPr>
          <p:nvPr>
            <p:ph type="pic" idx="2"/>
          </p:nvPr>
        </p:nvSpPr>
        <p:spPr>
          <a:xfrm>
            <a:off x="6220309" y="696000"/>
            <a:ext cx="2532900" cy="3358800"/>
          </a:xfrm>
          <a:prstGeom prst="roundRect">
            <a:avLst>
              <a:gd name="adj" fmla="val 7223"/>
            </a:avLst>
          </a:prstGeom>
          <a:noFill/>
          <a:ln>
            <a:noFill/>
          </a:ln>
        </p:spPr>
      </p:sp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277500" y="2344250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title" idx="3"/>
          </p:nvPr>
        </p:nvSpPr>
        <p:spPr>
          <a:xfrm>
            <a:off x="277500" y="3422542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4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">
  <p:cSld name="CUSTOM_11_1_1">
    <p:bg>
      <p:bgPr>
        <a:solidFill>
          <a:schemeClr val="accent5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277500" y="2344250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title" idx="2"/>
          </p:nvPr>
        </p:nvSpPr>
        <p:spPr>
          <a:xfrm>
            <a:off x="277500" y="3422542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subTitle" idx="3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 - Alt 1">
  <p:cSld name="CUSTOM_12">
    <p:bg>
      <p:bgPr>
        <a:solidFill>
          <a:schemeClr val="accent5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subTitle" idx="2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body" idx="3"/>
          </p:nvPr>
        </p:nvSpPr>
        <p:spPr>
          <a:xfrm>
            <a:off x="4956525" y="3571875"/>
            <a:ext cx="3585000" cy="109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body" idx="4"/>
          </p:nvPr>
        </p:nvSpPr>
        <p:spPr>
          <a:xfrm>
            <a:off x="389475" y="3571875"/>
            <a:ext cx="3585000" cy="109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5"/>
          </p:nvPr>
        </p:nvSpPr>
        <p:spPr>
          <a:xfrm>
            <a:off x="479925" y="2730150"/>
            <a:ext cx="3220500" cy="50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subTitle" idx="6"/>
          </p:nvPr>
        </p:nvSpPr>
        <p:spPr>
          <a:xfrm>
            <a:off x="4868275" y="2730150"/>
            <a:ext cx="3220500" cy="50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1">
  <p:cSld name="CUSTOM_13">
    <p:bg>
      <p:bgPr>
        <a:solidFill>
          <a:schemeClr val="accent5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>
            <a:spLocks noGrp="1"/>
          </p:cNvSpPr>
          <p:nvPr>
            <p:ph type="pic" idx="2"/>
          </p:nvPr>
        </p:nvSpPr>
        <p:spPr>
          <a:xfrm>
            <a:off x="502800" y="2080575"/>
            <a:ext cx="603600" cy="603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0" name="Google Shape;190;p28"/>
          <p:cNvSpPr>
            <a:spLocks noGrp="1"/>
          </p:cNvSpPr>
          <p:nvPr>
            <p:ph type="pic" idx="3"/>
          </p:nvPr>
        </p:nvSpPr>
        <p:spPr>
          <a:xfrm>
            <a:off x="6334750" y="2080575"/>
            <a:ext cx="603600" cy="603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1" name="Google Shape;191;p28"/>
          <p:cNvSpPr>
            <a:spLocks noGrp="1"/>
          </p:cNvSpPr>
          <p:nvPr>
            <p:ph type="pic" idx="4"/>
          </p:nvPr>
        </p:nvSpPr>
        <p:spPr>
          <a:xfrm>
            <a:off x="3418775" y="2080550"/>
            <a:ext cx="603600" cy="603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2" name="Google Shape;192;p28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94" name="Google Shape;194;p28"/>
          <p:cNvSpPr txBox="1">
            <a:spLocks noGrp="1"/>
          </p:cNvSpPr>
          <p:nvPr>
            <p:ph type="subTitle" idx="5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6" name="Google Shape;196;p28"/>
          <p:cNvSpPr txBox="1">
            <a:spLocks noGrp="1"/>
          </p:cNvSpPr>
          <p:nvPr>
            <p:ph type="body" idx="6"/>
          </p:nvPr>
        </p:nvSpPr>
        <p:spPr>
          <a:xfrm>
            <a:off x="480250" y="3608000"/>
            <a:ext cx="2386500" cy="109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body" idx="7"/>
          </p:nvPr>
        </p:nvSpPr>
        <p:spPr>
          <a:xfrm>
            <a:off x="3422476" y="3608000"/>
            <a:ext cx="2386500" cy="109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98" name="Google Shape;198;p28"/>
          <p:cNvSpPr txBox="1">
            <a:spLocks noGrp="1"/>
          </p:cNvSpPr>
          <p:nvPr>
            <p:ph type="body" idx="8"/>
          </p:nvPr>
        </p:nvSpPr>
        <p:spPr>
          <a:xfrm>
            <a:off x="6326625" y="3608000"/>
            <a:ext cx="2317200" cy="109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9"/>
          </p:nvPr>
        </p:nvSpPr>
        <p:spPr>
          <a:xfrm>
            <a:off x="480251" y="2861025"/>
            <a:ext cx="2386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subTitle" idx="13"/>
          </p:nvPr>
        </p:nvSpPr>
        <p:spPr>
          <a:xfrm>
            <a:off x="3422476" y="2861025"/>
            <a:ext cx="2386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ubTitle" idx="14"/>
          </p:nvPr>
        </p:nvSpPr>
        <p:spPr>
          <a:xfrm>
            <a:off x="6328801" y="2861025"/>
            <a:ext cx="2386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Arimo"/>
              <a:buNone/>
              <a:defRPr sz="2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2">
  <p:cSld name="CUSTOM_13_1">
    <p:bg>
      <p:bgPr>
        <a:solidFill>
          <a:schemeClr val="accent5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>
            <a:spLocks noGrp="1"/>
          </p:cNvSpPr>
          <p:nvPr>
            <p:ph type="pic" idx="2"/>
          </p:nvPr>
        </p:nvSpPr>
        <p:spPr>
          <a:xfrm>
            <a:off x="4644850" y="1299225"/>
            <a:ext cx="1037700" cy="1056300"/>
          </a:xfrm>
          <a:prstGeom prst="roundRect">
            <a:avLst>
              <a:gd name="adj" fmla="val 12807"/>
            </a:avLst>
          </a:prstGeom>
          <a:noFill/>
          <a:ln>
            <a:noFill/>
          </a:ln>
        </p:spPr>
      </p:sp>
      <p:sp>
        <p:nvSpPr>
          <p:cNvPr id="204" name="Google Shape;204;p29"/>
          <p:cNvSpPr>
            <a:spLocks noGrp="1"/>
          </p:cNvSpPr>
          <p:nvPr>
            <p:ph type="pic" idx="3"/>
          </p:nvPr>
        </p:nvSpPr>
        <p:spPr>
          <a:xfrm>
            <a:off x="4644850" y="3642825"/>
            <a:ext cx="1037700" cy="1056300"/>
          </a:xfrm>
          <a:prstGeom prst="roundRect">
            <a:avLst>
              <a:gd name="adj" fmla="val 12807"/>
            </a:avLst>
          </a:prstGeom>
          <a:noFill/>
          <a:ln>
            <a:noFill/>
          </a:ln>
        </p:spPr>
      </p:sp>
      <p:sp>
        <p:nvSpPr>
          <p:cNvPr id="205" name="Google Shape;205;p29"/>
          <p:cNvSpPr>
            <a:spLocks noGrp="1"/>
          </p:cNvSpPr>
          <p:nvPr>
            <p:ph type="pic" idx="4"/>
          </p:nvPr>
        </p:nvSpPr>
        <p:spPr>
          <a:xfrm>
            <a:off x="7828875" y="2471025"/>
            <a:ext cx="1037700" cy="1056300"/>
          </a:xfrm>
          <a:prstGeom prst="roundRect">
            <a:avLst>
              <a:gd name="adj" fmla="val 12807"/>
            </a:avLst>
          </a:prstGeom>
          <a:noFill/>
          <a:ln>
            <a:noFill/>
          </a:ln>
        </p:spPr>
      </p:sp>
      <p:sp>
        <p:nvSpPr>
          <p:cNvPr id="206" name="Google Shape;206;p29"/>
          <p:cNvSpPr>
            <a:spLocks noGrp="1"/>
          </p:cNvSpPr>
          <p:nvPr>
            <p:ph type="pic" idx="5"/>
          </p:nvPr>
        </p:nvSpPr>
        <p:spPr>
          <a:xfrm>
            <a:off x="373175" y="1147525"/>
            <a:ext cx="3579900" cy="3607500"/>
          </a:xfrm>
          <a:prstGeom prst="roundRect">
            <a:avLst>
              <a:gd name="adj" fmla="val 11548"/>
            </a:avLst>
          </a:prstGeom>
          <a:noFill/>
          <a:ln>
            <a:noFill/>
          </a:ln>
        </p:spPr>
      </p:sp>
      <p:sp>
        <p:nvSpPr>
          <p:cNvPr id="207" name="Google Shape;207;p29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6267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208" name="Google Shape;208;p29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09" name="Google Shape;209;p29"/>
          <p:cNvSpPr txBox="1">
            <a:spLocks noGrp="1"/>
          </p:cNvSpPr>
          <p:nvPr>
            <p:ph type="subTitle" idx="6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10" name="Google Shape;210;p29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title" idx="7"/>
          </p:nvPr>
        </p:nvSpPr>
        <p:spPr>
          <a:xfrm>
            <a:off x="6033800" y="1539375"/>
            <a:ext cx="2477400" cy="23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title" idx="8"/>
          </p:nvPr>
        </p:nvSpPr>
        <p:spPr>
          <a:xfrm>
            <a:off x="6033800" y="1808625"/>
            <a:ext cx="2832600" cy="525600"/>
          </a:xfrm>
          <a:prstGeom prst="rect">
            <a:avLst/>
          </a:prstGeom>
        </p:spPr>
        <p:txBody>
          <a:bodyPr spcFirstLastPara="1" wrap="square" lIns="0" tIns="0" rIns="182875" bIns="18287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title" idx="9"/>
          </p:nvPr>
        </p:nvSpPr>
        <p:spPr>
          <a:xfrm>
            <a:off x="4869750" y="2711175"/>
            <a:ext cx="2477400" cy="23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title" idx="13"/>
          </p:nvPr>
        </p:nvSpPr>
        <p:spPr>
          <a:xfrm>
            <a:off x="4869750" y="2980425"/>
            <a:ext cx="2832600" cy="525600"/>
          </a:xfrm>
          <a:prstGeom prst="rect">
            <a:avLst/>
          </a:prstGeom>
        </p:spPr>
        <p:txBody>
          <a:bodyPr spcFirstLastPara="1" wrap="square" lIns="0" tIns="0" rIns="182875" bIns="18287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title" idx="14"/>
          </p:nvPr>
        </p:nvSpPr>
        <p:spPr>
          <a:xfrm>
            <a:off x="6033800" y="3882975"/>
            <a:ext cx="2477400" cy="23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title" idx="15"/>
          </p:nvPr>
        </p:nvSpPr>
        <p:spPr>
          <a:xfrm>
            <a:off x="6033800" y="4152225"/>
            <a:ext cx="2832600" cy="525600"/>
          </a:xfrm>
          <a:prstGeom prst="rect">
            <a:avLst/>
          </a:prstGeom>
        </p:spPr>
        <p:txBody>
          <a:bodyPr spcFirstLastPara="1" wrap="square" lIns="0" tIns="0" rIns="182875" bIns="18287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1">
  <p:cSld name="CUSTOM_14">
    <p:bg>
      <p:bgPr>
        <a:solidFill>
          <a:schemeClr val="accent5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subTitle" idx="2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21" name="Google Shape;221;p30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30"/>
          <p:cNvSpPr txBox="1">
            <a:spLocks noGrp="1"/>
          </p:cNvSpPr>
          <p:nvPr>
            <p:ph type="body" idx="3"/>
          </p:nvPr>
        </p:nvSpPr>
        <p:spPr>
          <a:xfrm>
            <a:off x="2266900" y="3184400"/>
            <a:ext cx="1304700" cy="1297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body" idx="4"/>
          </p:nvPr>
        </p:nvSpPr>
        <p:spPr>
          <a:xfrm>
            <a:off x="4006850" y="3184400"/>
            <a:ext cx="1304700" cy="1297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5"/>
          </p:nvPr>
        </p:nvSpPr>
        <p:spPr>
          <a:xfrm>
            <a:off x="5748200" y="3184400"/>
            <a:ext cx="1304700" cy="1297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body" idx="6"/>
          </p:nvPr>
        </p:nvSpPr>
        <p:spPr>
          <a:xfrm>
            <a:off x="7450750" y="3184400"/>
            <a:ext cx="1304700" cy="1297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26" name="Google Shape;226;p30"/>
          <p:cNvSpPr txBox="1">
            <a:spLocks noGrp="1"/>
          </p:cNvSpPr>
          <p:nvPr>
            <p:ph type="subTitle" idx="7"/>
          </p:nvPr>
        </p:nvSpPr>
        <p:spPr>
          <a:xfrm>
            <a:off x="2267000" y="2419500"/>
            <a:ext cx="1304700" cy="55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8"/>
          </p:nvPr>
        </p:nvSpPr>
        <p:spPr>
          <a:xfrm>
            <a:off x="4006850" y="2419500"/>
            <a:ext cx="1304700" cy="55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9"/>
          </p:nvPr>
        </p:nvSpPr>
        <p:spPr>
          <a:xfrm>
            <a:off x="5747500" y="2419500"/>
            <a:ext cx="1304700" cy="55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subTitle" idx="13"/>
          </p:nvPr>
        </p:nvSpPr>
        <p:spPr>
          <a:xfrm>
            <a:off x="7488850" y="2419500"/>
            <a:ext cx="1304700" cy="555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and image">
  <p:cSld name="CUSTOM_15">
    <p:bg>
      <p:bgPr>
        <a:solidFill>
          <a:schemeClr val="accent5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>
            <a:spLocks noGrp="1"/>
          </p:cNvSpPr>
          <p:nvPr>
            <p:ph type="title"/>
          </p:nvPr>
        </p:nvSpPr>
        <p:spPr>
          <a:xfrm>
            <a:off x="5321925" y="506100"/>
            <a:ext cx="3544500" cy="5793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32" name="Google Shape;232;p31"/>
          <p:cNvSpPr>
            <a:spLocks noGrp="1"/>
          </p:cNvSpPr>
          <p:nvPr>
            <p:ph type="pic" idx="2"/>
          </p:nvPr>
        </p:nvSpPr>
        <p:spPr>
          <a:xfrm>
            <a:off x="392100" y="411300"/>
            <a:ext cx="4297500" cy="4333200"/>
          </a:xfrm>
          <a:prstGeom prst="roundRect">
            <a:avLst>
              <a:gd name="adj" fmla="val 12298"/>
            </a:avLst>
          </a:prstGeom>
          <a:noFill/>
          <a:ln>
            <a:noFill/>
          </a:ln>
        </p:spPr>
      </p:sp>
      <p:sp>
        <p:nvSpPr>
          <p:cNvPr id="233" name="Google Shape;233;p31"/>
          <p:cNvSpPr txBox="1">
            <a:spLocks noGrp="1"/>
          </p:cNvSpPr>
          <p:nvPr>
            <p:ph type="subTitle" idx="1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34" name="Google Shape;234;p31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storyboards ">
  <p:cSld name="CUSTOM_17_1">
    <p:bg>
      <p:bgPr>
        <a:solidFill>
          <a:schemeClr val="accent5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type="subTitle" idx="1"/>
          </p:nvPr>
        </p:nvSpPr>
        <p:spPr>
          <a:xfrm>
            <a:off x="277500" y="4025940"/>
            <a:ext cx="1759200" cy="290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1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37" name="Google Shape;237;p32"/>
          <p:cNvSpPr>
            <a:spLocks noGrp="1"/>
          </p:cNvSpPr>
          <p:nvPr>
            <p:ph type="pic" idx="2"/>
          </p:nvPr>
        </p:nvSpPr>
        <p:spPr>
          <a:xfrm>
            <a:off x="289100" y="1685250"/>
            <a:ext cx="1751100" cy="1773000"/>
          </a:xfrm>
          <a:prstGeom prst="roundRect">
            <a:avLst>
              <a:gd name="adj" fmla="val 11894"/>
            </a:avLst>
          </a:prstGeom>
          <a:noFill/>
          <a:ln>
            <a:noFill/>
          </a:ln>
        </p:spPr>
      </p:sp>
      <p:sp>
        <p:nvSpPr>
          <p:cNvPr id="238" name="Google Shape;238;p32"/>
          <p:cNvSpPr>
            <a:spLocks noGrp="1"/>
          </p:cNvSpPr>
          <p:nvPr>
            <p:ph type="pic" idx="3"/>
          </p:nvPr>
        </p:nvSpPr>
        <p:spPr>
          <a:xfrm>
            <a:off x="2152200" y="1685250"/>
            <a:ext cx="1751100" cy="1773000"/>
          </a:xfrm>
          <a:prstGeom prst="roundRect">
            <a:avLst>
              <a:gd name="adj" fmla="val 11894"/>
            </a:avLst>
          </a:prstGeom>
          <a:noFill/>
          <a:ln>
            <a:noFill/>
          </a:ln>
        </p:spPr>
      </p:sp>
      <p:sp>
        <p:nvSpPr>
          <p:cNvPr id="239" name="Google Shape;239;p32"/>
          <p:cNvSpPr>
            <a:spLocks noGrp="1"/>
          </p:cNvSpPr>
          <p:nvPr>
            <p:ph type="pic" idx="4"/>
          </p:nvPr>
        </p:nvSpPr>
        <p:spPr>
          <a:xfrm>
            <a:off x="4015300" y="1685250"/>
            <a:ext cx="1751100" cy="1773000"/>
          </a:xfrm>
          <a:prstGeom prst="roundRect">
            <a:avLst>
              <a:gd name="adj" fmla="val 11894"/>
            </a:avLst>
          </a:prstGeom>
          <a:noFill/>
          <a:ln>
            <a:noFill/>
          </a:ln>
        </p:spPr>
      </p:sp>
      <p:sp>
        <p:nvSpPr>
          <p:cNvPr id="240" name="Google Shape;240;p32"/>
          <p:cNvSpPr>
            <a:spLocks noGrp="1"/>
          </p:cNvSpPr>
          <p:nvPr>
            <p:ph type="pic" idx="5"/>
          </p:nvPr>
        </p:nvSpPr>
        <p:spPr>
          <a:xfrm>
            <a:off x="5866250" y="1685250"/>
            <a:ext cx="1751100" cy="1773000"/>
          </a:xfrm>
          <a:prstGeom prst="roundRect">
            <a:avLst>
              <a:gd name="adj" fmla="val 11894"/>
            </a:avLst>
          </a:prstGeom>
          <a:noFill/>
          <a:ln>
            <a:noFill/>
          </a:ln>
        </p:spPr>
      </p:sp>
      <p:sp>
        <p:nvSpPr>
          <p:cNvPr id="241" name="Google Shape;241;p32"/>
          <p:cNvSpPr txBox="1">
            <a:spLocks noGrp="1"/>
          </p:cNvSpPr>
          <p:nvPr>
            <p:ph type="body" idx="6"/>
          </p:nvPr>
        </p:nvSpPr>
        <p:spPr>
          <a:xfrm>
            <a:off x="277500" y="4361380"/>
            <a:ext cx="17592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800"/>
            </a:lvl1pPr>
            <a:lvl2pPr marL="914400" lvl="1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42" name="Google Shape;242;p32"/>
          <p:cNvSpPr txBox="1">
            <a:spLocks noGrp="1"/>
          </p:cNvSpPr>
          <p:nvPr>
            <p:ph type="subTitle" idx="7"/>
          </p:nvPr>
        </p:nvSpPr>
        <p:spPr>
          <a:xfrm>
            <a:off x="2148150" y="4025940"/>
            <a:ext cx="1759200" cy="290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1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43" name="Google Shape;243;p32"/>
          <p:cNvSpPr txBox="1">
            <a:spLocks noGrp="1"/>
          </p:cNvSpPr>
          <p:nvPr>
            <p:ph type="body" idx="8"/>
          </p:nvPr>
        </p:nvSpPr>
        <p:spPr>
          <a:xfrm>
            <a:off x="2148150" y="4361380"/>
            <a:ext cx="17592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800"/>
            </a:lvl1pPr>
            <a:lvl2pPr marL="914400" lvl="1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2pPr>
            <a:lvl3pPr marL="1371600" lvl="2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3pPr>
            <a:lvl4pPr marL="1828800" lvl="3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4pPr>
            <a:lvl5pPr marL="2286000" lvl="4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5pPr>
            <a:lvl6pPr marL="2743200" lvl="5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6pPr>
            <a:lvl7pPr marL="3200400" lvl="6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7pPr>
            <a:lvl8pPr marL="3657600" lvl="7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8pPr>
            <a:lvl9pPr marL="4114800" lvl="8" indent="-28575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subTitle" idx="9"/>
          </p:nvPr>
        </p:nvSpPr>
        <p:spPr>
          <a:xfrm>
            <a:off x="4018800" y="4025940"/>
            <a:ext cx="1759200" cy="290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1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45" name="Google Shape;245;p32"/>
          <p:cNvSpPr txBox="1">
            <a:spLocks noGrp="1"/>
          </p:cNvSpPr>
          <p:nvPr>
            <p:ph type="body" idx="13"/>
          </p:nvPr>
        </p:nvSpPr>
        <p:spPr>
          <a:xfrm>
            <a:off x="4018800" y="4361380"/>
            <a:ext cx="17592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800"/>
            </a:lvl1pPr>
            <a:lvl2pPr marL="914400" lvl="1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2pPr>
            <a:lvl3pPr marL="1371600" lvl="2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3pPr>
            <a:lvl4pPr marL="1828800" lvl="3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4pPr>
            <a:lvl5pPr marL="2286000" lvl="4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5pPr>
            <a:lvl6pPr marL="2743200" lvl="5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6pPr>
            <a:lvl7pPr marL="3200400" lvl="6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7pPr>
            <a:lvl8pPr marL="3657600" lvl="7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8pPr>
            <a:lvl9pPr marL="4114800" lvl="8" indent="-28575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46" name="Google Shape;246;p32"/>
          <p:cNvSpPr txBox="1">
            <a:spLocks noGrp="1"/>
          </p:cNvSpPr>
          <p:nvPr>
            <p:ph type="subTitle" idx="14"/>
          </p:nvPr>
        </p:nvSpPr>
        <p:spPr>
          <a:xfrm>
            <a:off x="5853650" y="4025940"/>
            <a:ext cx="1759200" cy="290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1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47" name="Google Shape;247;p32"/>
          <p:cNvSpPr txBox="1">
            <a:spLocks noGrp="1"/>
          </p:cNvSpPr>
          <p:nvPr>
            <p:ph type="body" idx="15"/>
          </p:nvPr>
        </p:nvSpPr>
        <p:spPr>
          <a:xfrm>
            <a:off x="5853650" y="4361380"/>
            <a:ext cx="1759200" cy="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800"/>
            </a:lvl1pPr>
            <a:lvl2pPr marL="914400" lvl="1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2pPr>
            <a:lvl3pPr marL="1371600" lvl="2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3pPr>
            <a:lvl4pPr marL="1828800" lvl="3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4pPr>
            <a:lvl5pPr marL="2286000" lvl="4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5pPr>
            <a:lvl6pPr marL="2743200" lvl="5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 sz="900"/>
            </a:lvl6pPr>
            <a:lvl7pPr marL="3200400" lvl="6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 sz="900"/>
            </a:lvl7pPr>
            <a:lvl8pPr marL="3657600" lvl="7" indent="-28575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 sz="900"/>
            </a:lvl8pPr>
            <a:lvl9pPr marL="4114800" lvl="8" indent="-28575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248" name="Google Shape;248;p32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249" name="Google Shape;249;p32"/>
          <p:cNvSpPr txBox="1">
            <a:spLocks noGrp="1"/>
          </p:cNvSpPr>
          <p:nvPr>
            <p:ph type="subTitle" idx="16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50" name="Google Shape;250;p32"/>
          <p:cNvSpPr txBox="1">
            <a:spLocks noGrp="1"/>
          </p:cNvSpPr>
          <p:nvPr>
            <p:ph type="subTitle" idx="17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51" name="Google Shape;251;p32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- Alt 1">
  <p:cSld name="BLANK_1_1_1_1_1_1_1_1_1_1_1_1_1_1_1_1">
    <p:bg>
      <p:bgPr>
        <a:solidFill>
          <a:schemeClr val="accent5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>
            <a:spLocks noGrp="1"/>
          </p:cNvSpPr>
          <p:nvPr>
            <p:ph type="pic" idx="2"/>
          </p:nvPr>
        </p:nvSpPr>
        <p:spPr>
          <a:xfrm>
            <a:off x="392100" y="411300"/>
            <a:ext cx="4915800" cy="4333200"/>
          </a:xfrm>
          <a:prstGeom prst="roundRect">
            <a:avLst>
              <a:gd name="adj" fmla="val 11160"/>
            </a:avLst>
          </a:prstGeom>
          <a:noFill/>
          <a:ln>
            <a:noFill/>
          </a:ln>
        </p:spPr>
      </p:sp>
      <p:sp>
        <p:nvSpPr>
          <p:cNvPr id="254" name="Google Shape;254;p33"/>
          <p:cNvSpPr txBox="1">
            <a:spLocks noGrp="1"/>
          </p:cNvSpPr>
          <p:nvPr>
            <p:ph type="title"/>
          </p:nvPr>
        </p:nvSpPr>
        <p:spPr>
          <a:xfrm>
            <a:off x="6045100" y="2344250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55" name="Google Shape;255;p33"/>
          <p:cNvSpPr txBox="1">
            <a:spLocks noGrp="1"/>
          </p:cNvSpPr>
          <p:nvPr>
            <p:ph type="title" idx="3"/>
          </p:nvPr>
        </p:nvSpPr>
        <p:spPr>
          <a:xfrm>
            <a:off x="6045100" y="3422542"/>
            <a:ext cx="2820600" cy="10236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endParaRPr/>
          </a:p>
        </p:txBody>
      </p:sp>
      <p:sp>
        <p:nvSpPr>
          <p:cNvPr id="256" name="Google Shape;256;p33"/>
          <p:cNvSpPr txBox="1">
            <a:spLocks noGrp="1"/>
          </p:cNvSpPr>
          <p:nvPr>
            <p:ph type="subTitle" idx="1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57" name="Google Shape;257;p33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653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etitor characteristics">
  <p:cSld name="CUSTOM_19_2">
    <p:bg>
      <p:bgPr>
        <a:solidFill>
          <a:schemeClr val="accent5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/>
          <p:nvPr/>
        </p:nvSpPr>
        <p:spPr>
          <a:xfrm>
            <a:off x="6766675" y="282250"/>
            <a:ext cx="2099700" cy="3008100"/>
          </a:xfrm>
          <a:prstGeom prst="roundRect">
            <a:avLst>
              <a:gd name="adj" fmla="val 11954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277425" y="3414025"/>
            <a:ext cx="3513600" cy="1447800"/>
          </a:xfrm>
          <a:prstGeom prst="roundRect">
            <a:avLst>
              <a:gd name="adj" fmla="val 1567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1" name="Google Shape;261;p34"/>
          <p:cNvSpPr/>
          <p:nvPr/>
        </p:nvSpPr>
        <p:spPr>
          <a:xfrm>
            <a:off x="5298000" y="1843500"/>
            <a:ext cx="1350600" cy="1447800"/>
          </a:xfrm>
          <a:prstGeom prst="roundRect">
            <a:avLst>
              <a:gd name="adj" fmla="val 20704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endParaRPr sz="1700"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2" name="Google Shape;262;p34"/>
          <p:cNvSpPr/>
          <p:nvPr/>
        </p:nvSpPr>
        <p:spPr>
          <a:xfrm rot="-5400000">
            <a:off x="5577475" y="2049100"/>
            <a:ext cx="566700" cy="867300"/>
          </a:xfrm>
          <a:prstGeom prst="round2SameRect">
            <a:avLst>
              <a:gd name="adj1" fmla="val 49749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3" name="Google Shape;263;p34"/>
          <p:cNvSpPr/>
          <p:nvPr/>
        </p:nvSpPr>
        <p:spPr>
          <a:xfrm>
            <a:off x="5426850" y="2194075"/>
            <a:ext cx="1092900" cy="5736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4" name="Google Shape;264;p34"/>
          <p:cNvSpPr>
            <a:spLocks noGrp="1"/>
          </p:cNvSpPr>
          <p:nvPr>
            <p:ph type="pic" idx="2"/>
          </p:nvPr>
        </p:nvSpPr>
        <p:spPr>
          <a:xfrm>
            <a:off x="3910200" y="3408075"/>
            <a:ext cx="3486300" cy="1447800"/>
          </a:xfrm>
          <a:prstGeom prst="roundRect">
            <a:avLst>
              <a:gd name="adj" fmla="val 16397"/>
            </a:avLst>
          </a:prstGeom>
          <a:noFill/>
          <a:ln>
            <a:noFill/>
          </a:ln>
        </p:spPr>
      </p:sp>
      <p:sp>
        <p:nvSpPr>
          <p:cNvPr id="265" name="Google Shape;265;p34"/>
          <p:cNvSpPr>
            <a:spLocks noGrp="1"/>
          </p:cNvSpPr>
          <p:nvPr>
            <p:ph type="pic" idx="3"/>
          </p:nvPr>
        </p:nvSpPr>
        <p:spPr>
          <a:xfrm>
            <a:off x="277500" y="277500"/>
            <a:ext cx="2765700" cy="3013800"/>
          </a:xfrm>
          <a:prstGeom prst="roundRect">
            <a:avLst>
              <a:gd name="adj" fmla="val 8721"/>
            </a:avLst>
          </a:prstGeom>
          <a:noFill/>
          <a:ln>
            <a:noFill/>
          </a:ln>
        </p:spPr>
      </p:sp>
      <p:sp>
        <p:nvSpPr>
          <p:cNvPr id="266" name="Google Shape;266;p34"/>
          <p:cNvSpPr>
            <a:spLocks noGrp="1"/>
          </p:cNvSpPr>
          <p:nvPr>
            <p:ph type="pic" idx="4"/>
          </p:nvPr>
        </p:nvSpPr>
        <p:spPr>
          <a:xfrm>
            <a:off x="3161225" y="277500"/>
            <a:ext cx="1350600" cy="1447800"/>
          </a:xfrm>
          <a:prstGeom prst="roundRect">
            <a:avLst>
              <a:gd name="adj" fmla="val 15267"/>
            </a:avLst>
          </a:prstGeom>
          <a:noFill/>
          <a:ln>
            <a:noFill/>
          </a:ln>
        </p:spPr>
      </p:sp>
      <p:sp>
        <p:nvSpPr>
          <p:cNvPr id="267" name="Google Shape;267;p34"/>
          <p:cNvSpPr>
            <a:spLocks noGrp="1"/>
          </p:cNvSpPr>
          <p:nvPr>
            <p:ph type="pic" idx="5"/>
          </p:nvPr>
        </p:nvSpPr>
        <p:spPr>
          <a:xfrm>
            <a:off x="6883575" y="399550"/>
            <a:ext cx="1866000" cy="2775000"/>
          </a:xfrm>
          <a:prstGeom prst="roundRect">
            <a:avLst>
              <a:gd name="adj" fmla="val 9097"/>
            </a:avLst>
          </a:prstGeom>
          <a:noFill/>
          <a:ln>
            <a:noFill/>
          </a:ln>
        </p:spPr>
      </p:sp>
      <p:sp>
        <p:nvSpPr>
          <p:cNvPr id="268" name="Google Shape;268;p34"/>
          <p:cNvSpPr>
            <a:spLocks noGrp="1"/>
          </p:cNvSpPr>
          <p:nvPr>
            <p:ph type="pic" idx="6"/>
          </p:nvPr>
        </p:nvSpPr>
        <p:spPr>
          <a:xfrm>
            <a:off x="7516025" y="3407700"/>
            <a:ext cx="1350600" cy="1447800"/>
          </a:xfrm>
          <a:prstGeom prst="roundRect">
            <a:avLst>
              <a:gd name="adj" fmla="val 16397"/>
            </a:avLst>
          </a:prstGeom>
          <a:noFill/>
          <a:ln>
            <a:noFill/>
          </a:ln>
        </p:spPr>
      </p:sp>
      <p:sp>
        <p:nvSpPr>
          <p:cNvPr id="269" name="Google Shape;269;p34"/>
          <p:cNvSpPr>
            <a:spLocks noGrp="1"/>
          </p:cNvSpPr>
          <p:nvPr>
            <p:ph type="pic" idx="7"/>
          </p:nvPr>
        </p:nvSpPr>
        <p:spPr>
          <a:xfrm>
            <a:off x="394425" y="3528475"/>
            <a:ext cx="3279600" cy="1218900"/>
          </a:xfrm>
          <a:prstGeom prst="roundRect">
            <a:avLst>
              <a:gd name="adj" fmla="val 11412"/>
            </a:avLst>
          </a:prstGeom>
          <a:noFill/>
          <a:ln>
            <a:noFill/>
          </a:ln>
        </p:spPr>
      </p:sp>
      <p:sp>
        <p:nvSpPr>
          <p:cNvPr id="270" name="Google Shape;270;p34"/>
          <p:cNvSpPr/>
          <p:nvPr/>
        </p:nvSpPr>
        <p:spPr>
          <a:xfrm>
            <a:off x="3161225" y="1842600"/>
            <a:ext cx="2018700" cy="1447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1" name="Google Shape;271;p34"/>
          <p:cNvSpPr/>
          <p:nvPr/>
        </p:nvSpPr>
        <p:spPr>
          <a:xfrm>
            <a:off x="4629850" y="279301"/>
            <a:ext cx="2018700" cy="1447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cxnSp>
        <p:nvCxnSpPr>
          <p:cNvPr id="272" name="Google Shape;272;p34"/>
          <p:cNvCxnSpPr>
            <a:stCxn id="270" idx="1"/>
            <a:endCxn id="270" idx="3"/>
          </p:cNvCxnSpPr>
          <p:nvPr/>
        </p:nvCxnSpPr>
        <p:spPr>
          <a:xfrm>
            <a:off x="3161225" y="2566500"/>
            <a:ext cx="2018700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3" name="Google Shape;273;p34"/>
          <p:cNvSpPr txBox="1">
            <a:spLocks noGrp="1"/>
          </p:cNvSpPr>
          <p:nvPr>
            <p:ph type="subTitle" idx="1"/>
          </p:nvPr>
        </p:nvSpPr>
        <p:spPr>
          <a:xfrm>
            <a:off x="394425" y="4055150"/>
            <a:ext cx="3279600" cy="573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subTitle" idx="8"/>
          </p:nvPr>
        </p:nvSpPr>
        <p:spPr>
          <a:xfrm>
            <a:off x="6883575" y="605875"/>
            <a:ext cx="1866000" cy="5736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5" name="Google Shape;275;p34"/>
          <p:cNvSpPr txBox="1">
            <a:spLocks noGrp="1"/>
          </p:cNvSpPr>
          <p:nvPr>
            <p:ph type="subTitle" idx="9"/>
          </p:nvPr>
        </p:nvSpPr>
        <p:spPr>
          <a:xfrm>
            <a:off x="3910200" y="3779175"/>
            <a:ext cx="3486300" cy="7056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6" name="Google Shape;276;p34"/>
          <p:cNvSpPr txBox="1">
            <a:spLocks noGrp="1"/>
          </p:cNvSpPr>
          <p:nvPr>
            <p:ph type="subTitle" idx="13"/>
          </p:nvPr>
        </p:nvSpPr>
        <p:spPr>
          <a:xfrm>
            <a:off x="291075" y="2571750"/>
            <a:ext cx="2765700" cy="705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7" name="Google Shape;277;p34"/>
          <p:cNvSpPr txBox="1">
            <a:spLocks noGrp="1"/>
          </p:cNvSpPr>
          <p:nvPr>
            <p:ph type="subTitle" idx="14"/>
          </p:nvPr>
        </p:nvSpPr>
        <p:spPr>
          <a:xfrm>
            <a:off x="4629850" y="694401"/>
            <a:ext cx="2018700" cy="5667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8" name="Google Shape;278;p34"/>
          <p:cNvSpPr txBox="1">
            <a:spLocks noGrp="1"/>
          </p:cNvSpPr>
          <p:nvPr>
            <p:ph type="subTitle" idx="15"/>
          </p:nvPr>
        </p:nvSpPr>
        <p:spPr>
          <a:xfrm>
            <a:off x="4629900" y="1390480"/>
            <a:ext cx="2018700" cy="224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00" u="sng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79" name="Google Shape;279;p34"/>
          <p:cNvSpPr txBox="1">
            <a:spLocks noGrp="1"/>
          </p:cNvSpPr>
          <p:nvPr>
            <p:ph type="subTitle" idx="16"/>
          </p:nvPr>
        </p:nvSpPr>
        <p:spPr>
          <a:xfrm>
            <a:off x="3596775" y="2292000"/>
            <a:ext cx="1507500" cy="224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80" name="Google Shape;280;p34"/>
          <p:cNvSpPr txBox="1">
            <a:spLocks noGrp="1"/>
          </p:cNvSpPr>
          <p:nvPr>
            <p:ph type="subTitle" idx="17"/>
          </p:nvPr>
        </p:nvSpPr>
        <p:spPr>
          <a:xfrm>
            <a:off x="3596775" y="2997350"/>
            <a:ext cx="1507500" cy="2241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subTitle" idx="18"/>
          </p:nvPr>
        </p:nvSpPr>
        <p:spPr>
          <a:xfrm>
            <a:off x="3596675" y="1934500"/>
            <a:ext cx="1507500" cy="357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82" name="Google Shape;282;p34"/>
          <p:cNvSpPr txBox="1">
            <a:spLocks noGrp="1"/>
          </p:cNvSpPr>
          <p:nvPr>
            <p:ph type="subTitle" idx="19"/>
          </p:nvPr>
        </p:nvSpPr>
        <p:spPr>
          <a:xfrm>
            <a:off x="3596775" y="2618213"/>
            <a:ext cx="1507500" cy="357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83" name="Google Shape;283;p34"/>
          <p:cNvSpPr txBox="1">
            <a:spLocks noGrp="1"/>
          </p:cNvSpPr>
          <p:nvPr>
            <p:ph type="subTitle" idx="20"/>
          </p:nvPr>
        </p:nvSpPr>
        <p:spPr>
          <a:xfrm>
            <a:off x="5297950" y="2885600"/>
            <a:ext cx="1350600" cy="2889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 u="sng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84" name="Google Shape;284;p34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5" name="Google Shape;285;p34"/>
          <p:cNvSpPr txBox="1">
            <a:spLocks noGrp="1"/>
          </p:cNvSpPr>
          <p:nvPr>
            <p:ph type="subTitle" idx="21"/>
          </p:nvPr>
        </p:nvSpPr>
        <p:spPr>
          <a:xfrm>
            <a:off x="5426775" y="2214775"/>
            <a:ext cx="1092900" cy="56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 with description">
  <p:cSld name="CUSTOM_19_1_1_1">
    <p:bg>
      <p:bgPr>
        <a:solidFill>
          <a:schemeClr val="accent5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>
            <a:spLocks noGrp="1"/>
          </p:cNvSpPr>
          <p:nvPr>
            <p:ph type="pic" idx="2"/>
          </p:nvPr>
        </p:nvSpPr>
        <p:spPr>
          <a:xfrm>
            <a:off x="2021325" y="1854425"/>
            <a:ext cx="1679100" cy="3013800"/>
          </a:xfrm>
          <a:prstGeom prst="roundRect">
            <a:avLst>
              <a:gd name="adj" fmla="val 13643"/>
            </a:avLst>
          </a:prstGeom>
          <a:noFill/>
          <a:ln>
            <a:noFill/>
          </a:ln>
        </p:spPr>
      </p:sp>
      <p:sp>
        <p:nvSpPr>
          <p:cNvPr id="288" name="Google Shape;288;p35"/>
          <p:cNvSpPr>
            <a:spLocks noGrp="1"/>
          </p:cNvSpPr>
          <p:nvPr>
            <p:ph type="pic" idx="3"/>
          </p:nvPr>
        </p:nvSpPr>
        <p:spPr>
          <a:xfrm>
            <a:off x="5444400" y="1854425"/>
            <a:ext cx="1679100" cy="3013800"/>
          </a:xfrm>
          <a:prstGeom prst="roundRect">
            <a:avLst>
              <a:gd name="adj" fmla="val 13643"/>
            </a:avLst>
          </a:prstGeom>
          <a:noFill/>
          <a:ln>
            <a:noFill/>
          </a:ln>
        </p:spPr>
      </p:sp>
      <p:sp>
        <p:nvSpPr>
          <p:cNvPr id="289" name="Google Shape;289;p35"/>
          <p:cNvSpPr txBox="1">
            <a:spLocks noGrp="1"/>
          </p:cNvSpPr>
          <p:nvPr>
            <p:ph type="subTitle" idx="1"/>
          </p:nvPr>
        </p:nvSpPr>
        <p:spPr>
          <a:xfrm>
            <a:off x="3700500" y="3326350"/>
            <a:ext cx="1743900" cy="453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90" name="Google Shape;290;p35"/>
          <p:cNvSpPr txBox="1">
            <a:spLocks noGrp="1"/>
          </p:cNvSpPr>
          <p:nvPr>
            <p:ph type="body" idx="4"/>
          </p:nvPr>
        </p:nvSpPr>
        <p:spPr>
          <a:xfrm>
            <a:off x="3700500" y="3850823"/>
            <a:ext cx="1743900" cy="9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291" name="Google Shape;291;p35"/>
          <p:cNvSpPr txBox="1">
            <a:spLocks noGrp="1"/>
          </p:cNvSpPr>
          <p:nvPr>
            <p:ph type="subTitle" idx="5"/>
          </p:nvPr>
        </p:nvSpPr>
        <p:spPr>
          <a:xfrm>
            <a:off x="7123575" y="3326350"/>
            <a:ext cx="1743900" cy="453600"/>
          </a:xfrm>
          <a:prstGeom prst="rect">
            <a:avLst/>
          </a:prstGeom>
        </p:spPr>
        <p:txBody>
          <a:bodyPr spcFirstLastPara="1" wrap="square" lIns="91425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mo"/>
              <a:buNone/>
              <a:defRPr sz="1000"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92" name="Google Shape;292;p35"/>
          <p:cNvSpPr txBox="1">
            <a:spLocks noGrp="1"/>
          </p:cNvSpPr>
          <p:nvPr>
            <p:ph type="body" idx="6"/>
          </p:nvPr>
        </p:nvSpPr>
        <p:spPr>
          <a:xfrm>
            <a:off x="7123575" y="3850823"/>
            <a:ext cx="1743900" cy="9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293" name="Google Shape;293;p35"/>
          <p:cNvSpPr txBox="1">
            <a:spLocks noGrp="1"/>
          </p:cNvSpPr>
          <p:nvPr>
            <p:ph type="title"/>
          </p:nvPr>
        </p:nvSpPr>
        <p:spPr>
          <a:xfrm>
            <a:off x="277500" y="416250"/>
            <a:ext cx="8589000" cy="8850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Arimo SemiBold"/>
                <a:ea typeface="Arimo SemiBold"/>
                <a:cs typeface="Arimo SemiBold"/>
                <a:sym typeface="Arimo SemiBold"/>
              </a:defRPr>
            </a:lvl9pPr>
          </a:lstStyle>
          <a:p>
            <a:endParaRPr/>
          </a:p>
        </p:txBody>
      </p:sp>
      <p:sp>
        <p:nvSpPr>
          <p:cNvPr id="294" name="Google Shape;294;p35"/>
          <p:cNvSpPr txBox="1">
            <a:spLocks noGrp="1"/>
          </p:cNvSpPr>
          <p:nvPr>
            <p:ph type="subTitle" idx="7"/>
          </p:nvPr>
        </p:nvSpPr>
        <p:spPr>
          <a:xfrm>
            <a:off x="2775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95" name="Google Shape;295;p35"/>
          <p:cNvSpPr txBox="1">
            <a:spLocks noGrp="1"/>
          </p:cNvSpPr>
          <p:nvPr>
            <p:ph type="subTitle" idx="8"/>
          </p:nvPr>
        </p:nvSpPr>
        <p:spPr>
          <a:xfrm>
            <a:off x="7236300" y="278858"/>
            <a:ext cx="1630200" cy="1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mo"/>
              <a:buNone/>
              <a:defRPr sz="800">
                <a:latin typeface="Arimo"/>
                <a:ea typeface="Arimo"/>
                <a:cs typeface="Arimo"/>
                <a:sym typeface="Arim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None/>
              <a:defRPr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296" name="Google Shape;296;p35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-444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299" name="Google Shape;299;p3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4" name="Google Shape;304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3" name="Google Shape;313;p4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18" name="Google Shape;318;p4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9" name="Google Shape;319;p4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324" name="Google Shape;324;p4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7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29" name="Google Shape;329;p47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30" name="Google Shape;330;p47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31" name="Google Shape;331;p47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32" name="Google Shape;332;p47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33" name="Google Shape;333;p47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6" name="Google Shape;336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37" name="Google Shape;337;p48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9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40" name="Google Shape;340;p49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1" name="Google Shape;341;p49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2" name="Google Shape;342;p49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43" name="Google Shape;343;p49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0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6" name="Google Shape;346;p50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7" name="Google Shape;347;p50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48" name="Google Shape;348;p50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49" name="Google Shape;349;p50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50" name="Google Shape;350;p50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51" name="Google Shape;351;p50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1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4" name="Google Shape;354;p51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5" name="Google Shape;355;p51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6" name="Google Shape;356;p51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7" name="Google Shape;357;p51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58" name="Google Shape;358;p51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59" name="Google Shape;359;p51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0" name="Google Shape;360;p51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1" name="Google Shape;361;p51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52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3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7" name="Google Shape;367;p53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53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53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1" name="Google Shape;371;p53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2" name="Google Shape;372;p53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4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5" name="Google Shape;375;p54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54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54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8" name="Google Shape;378;p54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54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80" name="Google Shape;380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1" name="Google Shape;381;p54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82" name="Google Shape;382;p54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83" name="Google Shape;383;p54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5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6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56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56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56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1" name="Google Shape;391;p56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2" name="Google Shape;392;p56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4" name="Google Shape;394;p56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56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56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399" name="Google Shape;399;p5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284850" y="2001325"/>
            <a:ext cx="4088100" cy="24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75">
          <p15:clr>
            <a:srgbClr val="E46962"/>
          </p15:clr>
        </p15:guide>
        <p15:guide id="2" orient="horz" pos="3061">
          <p15:clr>
            <a:srgbClr val="E46962"/>
          </p15:clr>
        </p15:guide>
        <p15:guide id="3" orient="horz" pos="175">
          <p15:clr>
            <a:srgbClr val="E46962"/>
          </p15:clr>
        </p15:guide>
        <p15:guide id="4" pos="5585">
          <p15:clr>
            <a:srgbClr val="E46962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nr-laboratory/snrlab-chip-network-sim/tree/mai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8"/>
          <p:cNvSpPr txBox="1">
            <a:spLocks noGrp="1"/>
          </p:cNvSpPr>
          <p:nvPr>
            <p:ph type="subTitle" idx="1"/>
          </p:nvPr>
        </p:nvSpPr>
        <p:spPr>
          <a:xfrm>
            <a:off x="821004" y="3963782"/>
            <a:ext cx="58593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000"/>
              <a:t>CPAD October 22, 2026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000"/>
              <a:t>Kalindi Gosine, Yuan Mei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000"/>
              <a:t>The University of Texas at Arlington</a:t>
            </a:r>
            <a:endParaRPr sz="1000"/>
          </a:p>
        </p:txBody>
      </p:sp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795525" y="1683225"/>
            <a:ext cx="6938100" cy="209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RTLswarm: Simulating Detector Readout at Scale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9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412" name="Google Shape;412;p59"/>
          <p:cNvSpPr txBox="1">
            <a:spLocks noGrp="1"/>
          </p:cNvSpPr>
          <p:nvPr>
            <p:ph type="title"/>
          </p:nvPr>
        </p:nvSpPr>
        <p:spPr>
          <a:xfrm>
            <a:off x="209464" y="157721"/>
            <a:ext cx="8531100" cy="99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Single ASIC to entire detector readout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413" name="Google Shape;413;p59"/>
          <p:cNvGrpSpPr/>
          <p:nvPr/>
        </p:nvGrpSpPr>
        <p:grpSpPr>
          <a:xfrm>
            <a:off x="3489389" y="1348178"/>
            <a:ext cx="1820615" cy="1359405"/>
            <a:chOff x="3302775" y="1693114"/>
            <a:chExt cx="2017749" cy="1506599"/>
          </a:xfrm>
        </p:grpSpPr>
        <p:pic>
          <p:nvPicPr>
            <p:cNvPr id="414" name="Google Shape;414;p5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02775" y="1693114"/>
              <a:ext cx="2017749" cy="1506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Google Shape;415;p59"/>
            <p:cNvSpPr txBox="1"/>
            <p:nvPr/>
          </p:nvSpPr>
          <p:spPr>
            <a:xfrm>
              <a:off x="3302775" y="1693125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00" tIns="82500" rIns="82500" bIns="82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12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ASIC Network</a:t>
              </a:r>
              <a:endParaRPr sz="812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pic>
        <p:nvPicPr>
          <p:cNvPr id="416" name="Google Shape;41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825" y="1479775"/>
            <a:ext cx="3549052" cy="28413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59"/>
          <p:cNvSpPr txBox="1"/>
          <p:nvPr/>
        </p:nvSpPr>
        <p:spPr>
          <a:xfrm>
            <a:off x="6823093" y="1515113"/>
            <a:ext cx="1806600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500" tIns="82500" rIns="82500" bIns="82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2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rPr>
              <a:t>DUNE Module</a:t>
            </a:r>
            <a:endParaRPr sz="1112">
              <a:solidFill>
                <a:schemeClr val="dk1"/>
              </a:solidFill>
              <a:highlight>
                <a:schemeClr val="accent2"/>
              </a:highlight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  <p:grpSp>
        <p:nvGrpSpPr>
          <p:cNvPr id="418" name="Google Shape;418;p59"/>
          <p:cNvGrpSpPr/>
          <p:nvPr/>
        </p:nvGrpSpPr>
        <p:grpSpPr>
          <a:xfrm>
            <a:off x="3464662" y="1331880"/>
            <a:ext cx="2623185" cy="1392000"/>
            <a:chOff x="3471490" y="1324655"/>
            <a:chExt cx="2623185" cy="1392000"/>
          </a:xfrm>
        </p:grpSpPr>
        <p:cxnSp>
          <p:nvCxnSpPr>
            <p:cNvPr id="419" name="Google Shape;419;p59"/>
            <p:cNvCxnSpPr/>
            <p:nvPr/>
          </p:nvCxnSpPr>
          <p:spPr>
            <a:xfrm>
              <a:off x="6051275" y="2560500"/>
              <a:ext cx="36000" cy="360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59"/>
            <p:cNvCxnSpPr/>
            <p:nvPr/>
          </p:nvCxnSpPr>
          <p:spPr>
            <a:xfrm>
              <a:off x="6058625" y="2483225"/>
              <a:ext cx="36000" cy="360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59"/>
            <p:cNvCxnSpPr/>
            <p:nvPr/>
          </p:nvCxnSpPr>
          <p:spPr>
            <a:xfrm rot="10800000" flipH="1">
              <a:off x="6055075" y="2484275"/>
              <a:ext cx="4800" cy="807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59"/>
            <p:cNvCxnSpPr/>
            <p:nvPr/>
          </p:nvCxnSpPr>
          <p:spPr>
            <a:xfrm rot="10800000" flipH="1">
              <a:off x="6087275" y="2515575"/>
              <a:ext cx="4800" cy="807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3" name="Google Shape;423;p59"/>
            <p:cNvCxnSpPr/>
            <p:nvPr/>
          </p:nvCxnSpPr>
          <p:spPr>
            <a:xfrm>
              <a:off x="5308375" y="1350775"/>
              <a:ext cx="786300" cy="11823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4" name="Google Shape;424;p59"/>
            <p:cNvCxnSpPr/>
            <p:nvPr/>
          </p:nvCxnSpPr>
          <p:spPr>
            <a:xfrm rot="10800000" flipH="1">
              <a:off x="5301950" y="2597250"/>
              <a:ext cx="790500" cy="1083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5" name="Google Shape;425;p59"/>
            <p:cNvSpPr/>
            <p:nvPr/>
          </p:nvSpPr>
          <p:spPr>
            <a:xfrm>
              <a:off x="3471490" y="1324655"/>
              <a:ext cx="1848000" cy="13920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426" name="Google Shape;426;p59"/>
          <p:cNvGrpSpPr/>
          <p:nvPr/>
        </p:nvGrpSpPr>
        <p:grpSpPr>
          <a:xfrm>
            <a:off x="3663375" y="1957400"/>
            <a:ext cx="1562575" cy="2736750"/>
            <a:chOff x="3663375" y="1957400"/>
            <a:chExt cx="1562575" cy="2736750"/>
          </a:xfrm>
        </p:grpSpPr>
        <p:grpSp>
          <p:nvGrpSpPr>
            <p:cNvPr id="427" name="Google Shape;427;p59"/>
            <p:cNvGrpSpPr/>
            <p:nvPr/>
          </p:nvGrpSpPr>
          <p:grpSpPr>
            <a:xfrm>
              <a:off x="3681426" y="3180775"/>
              <a:ext cx="1524263" cy="1513300"/>
              <a:chOff x="3681426" y="3561775"/>
              <a:chExt cx="1524263" cy="1513300"/>
            </a:xfrm>
          </p:grpSpPr>
          <p:pic>
            <p:nvPicPr>
              <p:cNvPr id="428" name="Google Shape;428;p5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681426" y="3561775"/>
                <a:ext cx="1520081" cy="1513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9" name="Google Shape;429;p59"/>
              <p:cNvSpPr txBox="1"/>
              <p:nvPr/>
            </p:nvSpPr>
            <p:spPr>
              <a:xfrm>
                <a:off x="3929489" y="3803225"/>
                <a:ext cx="1276200" cy="36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chemeClr val="dk1"/>
                    </a:solidFill>
                    <a:highlight>
                      <a:schemeClr val="accent2"/>
                    </a:highlight>
                    <a:latin typeface="Azeret Mono SemiBold"/>
                    <a:ea typeface="Azeret Mono SemiBold"/>
                    <a:cs typeface="Azeret Mono SemiBold"/>
                    <a:sym typeface="Azeret Mono SemiBold"/>
                  </a:rPr>
                  <a:t>ASIC design </a:t>
                </a:r>
                <a:endParaRPr sz="900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endParaRPr>
              </a:p>
            </p:txBody>
          </p:sp>
        </p:grpSp>
        <p:sp>
          <p:nvSpPr>
            <p:cNvPr id="430" name="Google Shape;430;p59"/>
            <p:cNvSpPr/>
            <p:nvPr/>
          </p:nvSpPr>
          <p:spPr>
            <a:xfrm>
              <a:off x="3663450" y="3155150"/>
              <a:ext cx="1562400" cy="15390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cxnSp>
          <p:nvCxnSpPr>
            <p:cNvPr id="431" name="Google Shape;431;p59"/>
            <p:cNvCxnSpPr/>
            <p:nvPr/>
          </p:nvCxnSpPr>
          <p:spPr>
            <a:xfrm>
              <a:off x="4536275" y="1957400"/>
              <a:ext cx="14100" cy="1746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2" name="Google Shape;432;p59"/>
            <p:cNvCxnSpPr/>
            <p:nvPr/>
          </p:nvCxnSpPr>
          <p:spPr>
            <a:xfrm>
              <a:off x="4748800" y="1960950"/>
              <a:ext cx="39900" cy="1662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3" name="Google Shape;433;p59"/>
            <p:cNvCxnSpPr/>
            <p:nvPr/>
          </p:nvCxnSpPr>
          <p:spPr>
            <a:xfrm>
              <a:off x="4552350" y="2127025"/>
              <a:ext cx="234900" cy="24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4" name="Google Shape;434;p59"/>
            <p:cNvCxnSpPr/>
            <p:nvPr/>
          </p:nvCxnSpPr>
          <p:spPr>
            <a:xfrm>
              <a:off x="4535100" y="1959775"/>
              <a:ext cx="210000" cy="54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5" name="Google Shape;435;p59"/>
            <p:cNvCxnSpPr/>
            <p:nvPr/>
          </p:nvCxnSpPr>
          <p:spPr>
            <a:xfrm>
              <a:off x="4756750" y="1968300"/>
              <a:ext cx="469200" cy="11868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6" name="Google Shape;436;p59"/>
            <p:cNvCxnSpPr/>
            <p:nvPr/>
          </p:nvCxnSpPr>
          <p:spPr>
            <a:xfrm flipH="1">
              <a:off x="3663375" y="1959675"/>
              <a:ext cx="871800" cy="1192500"/>
            </a:xfrm>
            <a:prstGeom prst="straightConnector1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7" name="Google Shape;437;p59"/>
            <p:cNvSpPr/>
            <p:nvPr/>
          </p:nvSpPr>
          <p:spPr>
            <a:xfrm rot="-5400000">
              <a:off x="4367538" y="2816325"/>
              <a:ext cx="694200" cy="302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438" name="Google Shape;438;p59"/>
            <p:cNvSpPr txBox="1"/>
            <p:nvPr/>
          </p:nvSpPr>
          <p:spPr>
            <a:xfrm rot="-5400000">
              <a:off x="4287354" y="2895175"/>
              <a:ext cx="763500" cy="1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Fabrication</a:t>
              </a:r>
              <a:endParaRPr sz="6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grpSp>
        <p:nvGrpSpPr>
          <p:cNvPr id="439" name="Google Shape;439;p59"/>
          <p:cNvGrpSpPr/>
          <p:nvPr/>
        </p:nvGrpSpPr>
        <p:grpSpPr>
          <a:xfrm>
            <a:off x="209475" y="710475"/>
            <a:ext cx="3743107" cy="4380000"/>
            <a:chOff x="209475" y="710475"/>
            <a:chExt cx="3743107" cy="4380000"/>
          </a:xfrm>
        </p:grpSpPr>
        <p:grpSp>
          <p:nvGrpSpPr>
            <p:cNvPr id="440" name="Google Shape;440;p59"/>
            <p:cNvGrpSpPr/>
            <p:nvPr/>
          </p:nvGrpSpPr>
          <p:grpSpPr>
            <a:xfrm>
              <a:off x="209475" y="710475"/>
              <a:ext cx="2795100" cy="4380000"/>
              <a:chOff x="209475" y="710475"/>
              <a:chExt cx="2795100" cy="4380000"/>
            </a:xfrm>
          </p:grpSpPr>
          <p:grpSp>
            <p:nvGrpSpPr>
              <p:cNvPr id="441" name="Google Shape;441;p59"/>
              <p:cNvGrpSpPr/>
              <p:nvPr/>
            </p:nvGrpSpPr>
            <p:grpSpPr>
              <a:xfrm>
                <a:off x="209475" y="710475"/>
                <a:ext cx="2795100" cy="4380000"/>
                <a:chOff x="101500" y="710475"/>
                <a:chExt cx="2795100" cy="4380000"/>
              </a:xfrm>
            </p:grpSpPr>
            <p:pic>
              <p:nvPicPr>
                <p:cNvPr id="442" name="Google Shape;442;p59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209468" y="2332593"/>
                  <a:ext cx="2593885" cy="26433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3" name="Google Shape;443;p59" title="CMOS Amplifier Bias Network Schematic.png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497538" y="773674"/>
                  <a:ext cx="2017752" cy="151330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44" name="Google Shape;444;p59"/>
                <p:cNvSpPr txBox="1"/>
                <p:nvPr/>
              </p:nvSpPr>
              <p:spPr>
                <a:xfrm>
                  <a:off x="549925" y="784100"/>
                  <a:ext cx="2002200" cy="368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900">
                      <a:solidFill>
                        <a:schemeClr val="dk1"/>
                      </a:solidFill>
                      <a:highlight>
                        <a:schemeClr val="accent2"/>
                      </a:highlight>
                      <a:latin typeface="Azeret Mono SemiBold"/>
                      <a:ea typeface="Azeret Mono SemiBold"/>
                      <a:cs typeface="Azeret Mono SemiBold"/>
                      <a:sym typeface="Azeret Mono SemiBold"/>
                    </a:rPr>
                    <a:t>Analog front-end design </a:t>
                  </a:r>
                  <a:endParaRPr sz="900">
                    <a:solidFill>
                      <a:schemeClr val="dk1"/>
                    </a:solidFill>
                    <a:highlight>
                      <a:schemeClr val="accent2"/>
                    </a:highlight>
                    <a:latin typeface="Azeret Mono SemiBold"/>
                    <a:ea typeface="Azeret Mono SemiBold"/>
                    <a:cs typeface="Azeret Mono SemiBold"/>
                    <a:sym typeface="Azeret Mono SemiBold"/>
                  </a:endParaRPr>
                </a:p>
              </p:txBody>
            </p:sp>
            <p:sp>
              <p:nvSpPr>
                <p:cNvPr id="445" name="Google Shape;445;p59"/>
                <p:cNvSpPr txBox="1"/>
                <p:nvPr/>
              </p:nvSpPr>
              <p:spPr>
                <a:xfrm>
                  <a:off x="570750" y="2374450"/>
                  <a:ext cx="2002200" cy="368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900">
                      <a:solidFill>
                        <a:schemeClr val="dk1"/>
                      </a:solidFill>
                      <a:highlight>
                        <a:schemeClr val="accent2"/>
                      </a:highlight>
                      <a:latin typeface="Azeret Mono SemiBold"/>
                      <a:ea typeface="Azeret Mono SemiBold"/>
                      <a:cs typeface="Azeret Mono SemiBold"/>
                      <a:sym typeface="Azeret Mono SemiBold"/>
                    </a:rPr>
                    <a:t>Digital design (RTL)</a:t>
                  </a:r>
                  <a:endParaRPr sz="900">
                    <a:solidFill>
                      <a:schemeClr val="dk1"/>
                    </a:solidFill>
                    <a:highlight>
                      <a:schemeClr val="accent2"/>
                    </a:highlight>
                    <a:latin typeface="Azeret Mono SemiBold"/>
                    <a:ea typeface="Azeret Mono SemiBold"/>
                    <a:cs typeface="Azeret Mono SemiBold"/>
                    <a:sym typeface="Azeret Mono SemiBold"/>
                  </a:endParaRPr>
                </a:p>
              </p:txBody>
            </p:sp>
            <p:sp>
              <p:nvSpPr>
                <p:cNvPr id="446" name="Google Shape;446;p59"/>
                <p:cNvSpPr/>
                <p:nvPr/>
              </p:nvSpPr>
              <p:spPr>
                <a:xfrm>
                  <a:off x="101500" y="710475"/>
                  <a:ext cx="2795100" cy="4380000"/>
                </a:xfrm>
                <a:prstGeom prst="rect">
                  <a:avLst/>
                </a:prstGeom>
                <a:solidFill>
                  <a:schemeClr val="dk2"/>
                </a:solidFill>
                <a:ln w="28575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Arimo"/>
                    <a:ea typeface="Arimo"/>
                    <a:cs typeface="Arimo"/>
                    <a:sym typeface="Arimo"/>
                  </a:endParaRPr>
                </a:p>
              </p:txBody>
            </p:sp>
          </p:grpSp>
          <p:grpSp>
            <p:nvGrpSpPr>
              <p:cNvPr id="447" name="Google Shape;447;p59"/>
              <p:cNvGrpSpPr/>
              <p:nvPr/>
            </p:nvGrpSpPr>
            <p:grpSpPr>
              <a:xfrm>
                <a:off x="333931" y="790283"/>
                <a:ext cx="2562758" cy="4151817"/>
                <a:chOff x="209468" y="773674"/>
                <a:chExt cx="2593885" cy="4202243"/>
              </a:xfrm>
            </p:grpSpPr>
            <p:pic>
              <p:nvPicPr>
                <p:cNvPr id="448" name="Google Shape;448;p59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209468" y="2332593"/>
                  <a:ext cx="2593885" cy="26433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49" name="Google Shape;449;p59" title="CMOS Amplifier Bias Network Schematic.png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497538" y="773674"/>
                  <a:ext cx="2017752" cy="151330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50" name="Google Shape;450;p59"/>
                <p:cNvSpPr txBox="1"/>
                <p:nvPr/>
              </p:nvSpPr>
              <p:spPr>
                <a:xfrm>
                  <a:off x="549925" y="784100"/>
                  <a:ext cx="2002200" cy="368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0350" tIns="90350" rIns="90350" bIns="9035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889">
                      <a:solidFill>
                        <a:schemeClr val="dk1"/>
                      </a:solidFill>
                      <a:highlight>
                        <a:schemeClr val="accent2"/>
                      </a:highlight>
                      <a:latin typeface="Azeret Mono SemiBold"/>
                      <a:ea typeface="Azeret Mono SemiBold"/>
                      <a:cs typeface="Azeret Mono SemiBold"/>
                      <a:sym typeface="Azeret Mono SemiBold"/>
                    </a:rPr>
                    <a:t>Analog front-end design </a:t>
                  </a:r>
                  <a:endParaRPr sz="889">
                    <a:solidFill>
                      <a:schemeClr val="dk1"/>
                    </a:solidFill>
                    <a:highlight>
                      <a:schemeClr val="accent2"/>
                    </a:highlight>
                    <a:latin typeface="Azeret Mono SemiBold"/>
                    <a:ea typeface="Azeret Mono SemiBold"/>
                    <a:cs typeface="Azeret Mono SemiBold"/>
                    <a:sym typeface="Azeret Mono SemiBold"/>
                  </a:endParaRPr>
                </a:p>
              </p:txBody>
            </p:sp>
            <p:sp>
              <p:nvSpPr>
                <p:cNvPr id="451" name="Google Shape;451;p59"/>
                <p:cNvSpPr txBox="1"/>
                <p:nvPr/>
              </p:nvSpPr>
              <p:spPr>
                <a:xfrm>
                  <a:off x="570750" y="2374450"/>
                  <a:ext cx="2002200" cy="368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0350" tIns="90350" rIns="90350" bIns="90350" anchor="t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889">
                      <a:solidFill>
                        <a:schemeClr val="dk1"/>
                      </a:solidFill>
                      <a:highlight>
                        <a:schemeClr val="accent2"/>
                      </a:highlight>
                      <a:latin typeface="Azeret Mono SemiBold"/>
                      <a:ea typeface="Azeret Mono SemiBold"/>
                      <a:cs typeface="Azeret Mono SemiBold"/>
                      <a:sym typeface="Azeret Mono SemiBold"/>
                    </a:rPr>
                    <a:t>Digital design (RTL)</a:t>
                  </a:r>
                  <a:endParaRPr sz="889">
                    <a:solidFill>
                      <a:schemeClr val="dk1"/>
                    </a:solidFill>
                    <a:highlight>
                      <a:schemeClr val="accent2"/>
                    </a:highlight>
                    <a:latin typeface="Azeret Mono SemiBold"/>
                    <a:ea typeface="Azeret Mono SemiBold"/>
                    <a:cs typeface="Azeret Mono SemiBold"/>
                    <a:sym typeface="Azeret Mono SemiBold"/>
                  </a:endParaRPr>
                </a:p>
              </p:txBody>
            </p:sp>
          </p:grpSp>
        </p:grpSp>
        <p:sp>
          <p:nvSpPr>
            <p:cNvPr id="452" name="Google Shape;452;p59"/>
            <p:cNvSpPr/>
            <p:nvPr/>
          </p:nvSpPr>
          <p:spPr>
            <a:xfrm>
              <a:off x="2786650" y="3741800"/>
              <a:ext cx="1057200" cy="302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453" name="Google Shape;453;p59"/>
            <p:cNvSpPr txBox="1"/>
            <p:nvPr/>
          </p:nvSpPr>
          <p:spPr>
            <a:xfrm>
              <a:off x="2748382" y="3754175"/>
              <a:ext cx="1204200" cy="19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Layout &amp; Synthesis</a:t>
              </a:r>
              <a:endParaRPr sz="6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sp>
        <p:nvSpPr>
          <p:cNvPr id="454" name="Google Shape;454;p59"/>
          <p:cNvSpPr txBox="1"/>
          <p:nvPr/>
        </p:nvSpPr>
        <p:spPr>
          <a:xfrm>
            <a:off x="3035575" y="4688671"/>
            <a:ext cx="60363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Register Transfer Level (RTL) code models synchronous digital circuits. It is written in a Hardware Description language like Verilog which is then synthesized into physical chip gates.  </a:t>
            </a:r>
            <a:endParaRPr sz="1100" i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0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460" name="Google Shape;460;p60"/>
          <p:cNvSpPr txBox="1">
            <a:spLocks noGrp="1"/>
          </p:cNvSpPr>
          <p:nvPr>
            <p:ph type="title"/>
          </p:nvPr>
        </p:nvSpPr>
        <p:spPr>
          <a:xfrm>
            <a:off x="184573" y="170720"/>
            <a:ext cx="8531100" cy="99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Designing at two scales simultaneously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1" name="Google Shape;461;p60"/>
          <p:cNvSpPr txBox="1"/>
          <p:nvPr/>
        </p:nvSpPr>
        <p:spPr>
          <a:xfrm>
            <a:off x="277500" y="839075"/>
            <a:ext cx="2951700" cy="29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Individual ASIC </a:t>
            </a:r>
            <a:endParaRPr sz="12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RTL will define the protocol for how chips communicate with each other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Single chip RTL validation can be done in SystemVerilog testbenches &amp; any of the existing RTL simulators (Synopsys, Verilor, Cadence Xcelium, …)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2" name="Google Shape;462;p60"/>
          <p:cNvSpPr txBox="1"/>
          <p:nvPr/>
        </p:nvSpPr>
        <p:spPr>
          <a:xfrm>
            <a:off x="5540800" y="839075"/>
            <a:ext cx="3314400" cy="21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Network scale readout </a:t>
            </a:r>
            <a:endParaRPr sz="12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Finite buffers &amp; limited link bandwidth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How do nodes use these resources when traffic contends for them? 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Flow control, routing decisions, and synchronized hardware protocols couple the nodes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➢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 local RTL design choice produces network-scale congestion, latency, or data-loss behavior.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3" name="Google Shape;463;p60"/>
          <p:cNvSpPr txBox="1"/>
          <p:nvPr/>
        </p:nvSpPr>
        <p:spPr>
          <a:xfrm>
            <a:off x="378825" y="3834475"/>
            <a:ext cx="8142600" cy="9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Azeret Mono"/>
                <a:ea typeface="Azeret Mono"/>
                <a:cs typeface="Azeret Mono"/>
                <a:sym typeface="Azeret Mono"/>
              </a:rPr>
              <a:t>Integrated-circuit fabrication is costly, time-consuming, and difficult to correct after production. Designers must be able to study the behavior of that source design at all scales before committing it to hardware. </a:t>
            </a:r>
            <a:endParaRPr sz="1200">
              <a:solidFill>
                <a:schemeClr val="dk1"/>
              </a:solidFill>
              <a:latin typeface="Azeret Mono"/>
              <a:ea typeface="Azeret Mono"/>
              <a:cs typeface="Azeret Mono"/>
              <a:sym typeface="Azeret Mono"/>
            </a:endParaRPr>
          </a:p>
        </p:txBody>
      </p:sp>
      <p:sp>
        <p:nvSpPr>
          <p:cNvPr id="464" name="Google Shape;464;p60"/>
          <p:cNvSpPr/>
          <p:nvPr/>
        </p:nvSpPr>
        <p:spPr>
          <a:xfrm>
            <a:off x="3449900" y="2172175"/>
            <a:ext cx="1870200" cy="2673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5" name="Google Shape;465;p60"/>
          <p:cNvSpPr txBox="1"/>
          <p:nvPr/>
        </p:nvSpPr>
        <p:spPr>
          <a:xfrm>
            <a:off x="3722200" y="1518420"/>
            <a:ext cx="1356300" cy="7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zeret Mono"/>
                <a:ea typeface="Azeret Mono"/>
                <a:cs typeface="Azeret Mono"/>
                <a:sym typeface="Azeret Mono"/>
              </a:rPr>
              <a:t>simulation + </a:t>
            </a:r>
            <a:endParaRPr sz="1200">
              <a:solidFill>
                <a:schemeClr val="dk1"/>
              </a:solidFill>
              <a:latin typeface="Azeret Mono"/>
              <a:ea typeface="Azeret Mono"/>
              <a:cs typeface="Azeret Mono"/>
              <a:sym typeface="Azeret Mo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zeret Mono"/>
                <a:ea typeface="Azeret Mono"/>
                <a:cs typeface="Azeret Mono"/>
                <a:sym typeface="Azeret Mono"/>
              </a:rPr>
              <a:t>iteration </a:t>
            </a:r>
            <a:endParaRPr sz="1200">
              <a:solidFill>
                <a:schemeClr val="dk1"/>
              </a:solidFill>
              <a:latin typeface="Azeret Mono"/>
              <a:ea typeface="Azeret Mono"/>
              <a:cs typeface="Azeret Mono"/>
              <a:sym typeface="Azeret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1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471" name="Google Shape;471;p61"/>
          <p:cNvSpPr txBox="1">
            <a:spLocks noGrp="1"/>
          </p:cNvSpPr>
          <p:nvPr>
            <p:ph type="title"/>
          </p:nvPr>
        </p:nvSpPr>
        <p:spPr>
          <a:xfrm>
            <a:off x="219421" y="147488"/>
            <a:ext cx="7137000" cy="99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What is RTLswarm?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72" name="Google Shape;472;p61"/>
          <p:cNvSpPr txBox="1"/>
          <p:nvPr/>
        </p:nvSpPr>
        <p:spPr>
          <a:xfrm>
            <a:off x="277500" y="1427150"/>
            <a:ext cx="82569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13715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RTLswarm is a distributed, parallel simulator for networks of RTL-defined ASICs</a:t>
            </a:r>
            <a:endParaRPr sz="17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  <p:sp>
        <p:nvSpPr>
          <p:cNvPr id="473" name="Google Shape;473;p61"/>
          <p:cNvSpPr txBox="1"/>
          <p:nvPr/>
        </p:nvSpPr>
        <p:spPr>
          <a:xfrm>
            <a:off x="901200" y="2571750"/>
            <a:ext cx="7341600" cy="18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RTL-accurate: </a:t>
            </a:r>
            <a:r>
              <a:rPr lang="en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simulates the actual synthesizable RTL of each ASIC</a:t>
            </a:r>
            <a:endParaRPr sz="17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Network-scale: </a:t>
            </a:r>
            <a:r>
              <a:rPr lang="en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simulates interconnected ASICs operating concurrently </a:t>
            </a:r>
            <a:endParaRPr sz="17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Cycle-accurate: </a:t>
            </a:r>
            <a:r>
              <a:rPr lang="en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preserves digital clock-cycle behavior across the network </a:t>
            </a:r>
            <a:endParaRPr sz="17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2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479" name="Google Shape;479;p62"/>
          <p:cNvSpPr txBox="1">
            <a:spLocks noGrp="1"/>
          </p:cNvSpPr>
          <p:nvPr>
            <p:ph type="title"/>
          </p:nvPr>
        </p:nvSpPr>
        <p:spPr>
          <a:xfrm>
            <a:off x="277500" y="277500"/>
            <a:ext cx="8469300" cy="66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Parallel RTL evaluation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62"/>
          <p:cNvSpPr txBox="1"/>
          <p:nvPr/>
        </p:nvSpPr>
        <p:spPr>
          <a:xfrm>
            <a:off x="455150" y="942900"/>
            <a:ext cx="6932400" cy="1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RTLswarm uses Verilator build the RTL-defined core of a chip process 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Verilator translates SystemVerilog behavior into an executable C++ model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RTLswarm runs an instance of that model for each chip process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Each chip process is mapped to one CPU for parallel evaluation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481" name="Google Shape;481;p62"/>
          <p:cNvGrpSpPr/>
          <p:nvPr/>
        </p:nvGrpSpPr>
        <p:grpSpPr>
          <a:xfrm>
            <a:off x="81302" y="2826627"/>
            <a:ext cx="2191833" cy="2233609"/>
            <a:chOff x="209468" y="2332593"/>
            <a:chExt cx="2593885" cy="2643325"/>
          </a:xfrm>
        </p:grpSpPr>
        <p:pic>
          <p:nvPicPr>
            <p:cNvPr id="482" name="Google Shape;482;p6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9468" y="2332593"/>
              <a:ext cx="2593885" cy="2643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62"/>
            <p:cNvSpPr txBox="1"/>
            <p:nvPr/>
          </p:nvSpPr>
          <p:spPr>
            <a:xfrm>
              <a:off x="570750" y="2374450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275" tIns="77275" rIns="77275" bIns="772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Digital design (RTL)</a:t>
              </a:r>
              <a:endParaRPr sz="760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grpSp>
        <p:nvGrpSpPr>
          <p:cNvPr id="484" name="Google Shape;484;p62"/>
          <p:cNvGrpSpPr/>
          <p:nvPr/>
        </p:nvGrpSpPr>
        <p:grpSpPr>
          <a:xfrm>
            <a:off x="3135779" y="2826626"/>
            <a:ext cx="2556832" cy="2233600"/>
            <a:chOff x="3746975" y="2571750"/>
            <a:chExt cx="2556832" cy="2233600"/>
          </a:xfrm>
        </p:grpSpPr>
        <p:pic>
          <p:nvPicPr>
            <p:cNvPr id="485" name="Google Shape;485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746975" y="2571750"/>
              <a:ext cx="2556832" cy="223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6" name="Google Shape;486;p62"/>
            <p:cNvSpPr txBox="1"/>
            <p:nvPr/>
          </p:nvSpPr>
          <p:spPr>
            <a:xfrm>
              <a:off x="4179388" y="2634721"/>
              <a:ext cx="1692000" cy="31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275" tIns="77275" rIns="77275" bIns="772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1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Digital design (C++)</a:t>
              </a:r>
              <a:endParaRPr sz="761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pic>
        <p:nvPicPr>
          <p:cNvPr id="487" name="Google Shape;487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586" y="3047550"/>
            <a:ext cx="1483299" cy="74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2"/>
          <p:cNvSpPr/>
          <p:nvPr/>
        </p:nvSpPr>
        <p:spPr>
          <a:xfrm>
            <a:off x="2182250" y="3845775"/>
            <a:ext cx="1273500" cy="19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064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489" name="Google Shape;489;p62"/>
          <p:cNvGrpSpPr/>
          <p:nvPr/>
        </p:nvGrpSpPr>
        <p:grpSpPr>
          <a:xfrm>
            <a:off x="5916829" y="3297800"/>
            <a:ext cx="1470725" cy="1287950"/>
            <a:chOff x="6598400" y="3297800"/>
            <a:chExt cx="1470725" cy="1287950"/>
          </a:xfrm>
        </p:grpSpPr>
        <p:pic>
          <p:nvPicPr>
            <p:cNvPr id="490" name="Google Shape;490;p62"/>
            <p:cNvPicPr preferRelativeResize="0"/>
            <p:nvPr/>
          </p:nvPicPr>
          <p:blipFill rotWithShape="1">
            <a:blip r:embed="rId6">
              <a:alphaModFix/>
            </a:blip>
            <a:srcRect l="853" t="1244"/>
            <a:stretch/>
          </p:blipFill>
          <p:spPr>
            <a:xfrm>
              <a:off x="6598400" y="3297800"/>
              <a:ext cx="1470725" cy="1287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62"/>
            <p:cNvSpPr/>
            <p:nvPr/>
          </p:nvSpPr>
          <p:spPr>
            <a:xfrm>
              <a:off x="6737500" y="3455000"/>
              <a:ext cx="1207500" cy="967500"/>
            </a:xfrm>
            <a:prstGeom prst="rect">
              <a:avLst/>
            </a:prstGeom>
            <a:noFill/>
            <a:ln w="19050" cap="flat" cmpd="sng">
              <a:solidFill>
                <a:srgbClr val="0064B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492" name="Google Shape;492;p62"/>
          <p:cNvSpPr/>
          <p:nvPr/>
        </p:nvSpPr>
        <p:spPr>
          <a:xfrm rot="10800000" flipH="1">
            <a:off x="5238748" y="2930000"/>
            <a:ext cx="1352700" cy="7746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9050" cap="flat" cmpd="sng">
            <a:solidFill>
              <a:srgbClr val="0064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93" name="Google Shape;493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11777" y="3297800"/>
            <a:ext cx="1451722" cy="1287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62"/>
          <p:cNvSpPr/>
          <p:nvPr/>
        </p:nvSpPr>
        <p:spPr>
          <a:xfrm>
            <a:off x="7070319" y="3998175"/>
            <a:ext cx="1273500" cy="19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flat" cmpd="sng">
            <a:solidFill>
              <a:srgbClr val="0064B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95" name="Google Shape;495;p62"/>
          <p:cNvSpPr txBox="1"/>
          <p:nvPr/>
        </p:nvSpPr>
        <p:spPr>
          <a:xfrm>
            <a:off x="5888950" y="4583725"/>
            <a:ext cx="15831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one chip process </a:t>
            </a:r>
            <a:endParaRPr sz="9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to </a:t>
            </a:r>
            <a:endParaRPr sz="9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one CPU</a:t>
            </a:r>
            <a:endParaRPr sz="9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3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501" name="Google Shape;501;p63"/>
          <p:cNvSpPr txBox="1">
            <a:spLocks noGrp="1"/>
          </p:cNvSpPr>
          <p:nvPr>
            <p:ph type="title"/>
          </p:nvPr>
        </p:nvSpPr>
        <p:spPr>
          <a:xfrm>
            <a:off x="277500" y="277500"/>
            <a:ext cx="8469300" cy="66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Network communication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63"/>
          <p:cNvSpPr txBox="1"/>
          <p:nvPr/>
        </p:nvSpPr>
        <p:spPr>
          <a:xfrm>
            <a:off x="182100" y="3743550"/>
            <a:ext cx="8684400" cy="10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Coordinates the RTL simulation stepping and data passing between nodes in lockstep 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Communication between chip processes is done via an open source messaging library (NNG or Open MPI)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Distributed computing compatible, no shared memory between chip processes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503" name="Google Shape;503;p63"/>
          <p:cNvGrpSpPr/>
          <p:nvPr/>
        </p:nvGrpSpPr>
        <p:grpSpPr>
          <a:xfrm>
            <a:off x="1436511" y="942911"/>
            <a:ext cx="6405139" cy="2821777"/>
            <a:chOff x="1588711" y="1037111"/>
            <a:chExt cx="6405139" cy="2821777"/>
          </a:xfrm>
        </p:grpSpPr>
        <p:pic>
          <p:nvPicPr>
            <p:cNvPr id="504" name="Google Shape;504;p63" title="larpictoorchestrator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88711" y="1037111"/>
              <a:ext cx="6154424" cy="28217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63"/>
            <p:cNvSpPr/>
            <p:nvPr/>
          </p:nvSpPr>
          <p:spPr>
            <a:xfrm>
              <a:off x="7485950" y="1713100"/>
              <a:ext cx="507900" cy="15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4"/>
          <p:cNvSpPr txBox="1">
            <a:spLocks noGrp="1"/>
          </p:cNvSpPr>
          <p:nvPr>
            <p:ph type="title" idx="5"/>
          </p:nvPr>
        </p:nvSpPr>
        <p:spPr>
          <a:xfrm>
            <a:off x="180777" y="88698"/>
            <a:ext cx="68817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Preserving cycle accuracy across the network 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11" name="Google Shape;5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398" y="1026450"/>
            <a:ext cx="4637121" cy="3833577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64"/>
          <p:cNvSpPr/>
          <p:nvPr/>
        </p:nvSpPr>
        <p:spPr>
          <a:xfrm>
            <a:off x="3777650" y="2351569"/>
            <a:ext cx="318000" cy="160500"/>
          </a:xfrm>
          <a:prstGeom prst="trapezoid">
            <a:avLst>
              <a:gd name="adj" fmla="val 4514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3" name="Google Shape;513;p64"/>
          <p:cNvSpPr/>
          <p:nvPr/>
        </p:nvSpPr>
        <p:spPr>
          <a:xfrm>
            <a:off x="4006225" y="2700470"/>
            <a:ext cx="6456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4" name="Google Shape;514;p64"/>
          <p:cNvSpPr/>
          <p:nvPr/>
        </p:nvSpPr>
        <p:spPr>
          <a:xfrm>
            <a:off x="3783168" y="3162170"/>
            <a:ext cx="6456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5" name="Google Shape;515;p64"/>
          <p:cNvSpPr/>
          <p:nvPr/>
        </p:nvSpPr>
        <p:spPr>
          <a:xfrm>
            <a:off x="3821768" y="3546373"/>
            <a:ext cx="6456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6" name="Google Shape;516;p64"/>
          <p:cNvSpPr/>
          <p:nvPr/>
        </p:nvSpPr>
        <p:spPr>
          <a:xfrm>
            <a:off x="3875127" y="3924253"/>
            <a:ext cx="5712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7" name="Google Shape;517;p64"/>
          <p:cNvSpPr/>
          <p:nvPr/>
        </p:nvSpPr>
        <p:spPr>
          <a:xfrm rot="10035968">
            <a:off x="4015262" y="2204342"/>
            <a:ext cx="227290" cy="265134"/>
          </a:xfrm>
          <a:prstGeom prst="trapezoid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518" name="Google Shape;518;p64"/>
          <p:cNvGrpSpPr/>
          <p:nvPr/>
        </p:nvGrpSpPr>
        <p:grpSpPr>
          <a:xfrm>
            <a:off x="3896175" y="4233875"/>
            <a:ext cx="592575" cy="388100"/>
            <a:chOff x="3896175" y="4233875"/>
            <a:chExt cx="592575" cy="388100"/>
          </a:xfrm>
        </p:grpSpPr>
        <p:sp>
          <p:nvSpPr>
            <p:cNvPr id="519" name="Google Shape;519;p64"/>
            <p:cNvSpPr/>
            <p:nvPr/>
          </p:nvSpPr>
          <p:spPr>
            <a:xfrm>
              <a:off x="3917550" y="4461475"/>
              <a:ext cx="571200" cy="160500"/>
            </a:xfrm>
            <a:prstGeom prst="trapezoid">
              <a:avLst>
                <a:gd name="adj" fmla="val 45140"/>
              </a:avLst>
            </a:pr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520" name="Google Shape;520;p64"/>
            <p:cNvSpPr/>
            <p:nvPr/>
          </p:nvSpPr>
          <p:spPr>
            <a:xfrm>
              <a:off x="3896175" y="4233875"/>
              <a:ext cx="571200" cy="131100"/>
            </a:xfrm>
            <a:prstGeom prst="trapezoid">
              <a:avLst>
                <a:gd name="adj" fmla="val 0"/>
              </a:avLst>
            </a:pr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521" name="Google Shape;521;p64"/>
          <p:cNvSpPr/>
          <p:nvPr/>
        </p:nvSpPr>
        <p:spPr>
          <a:xfrm rot="9780716">
            <a:off x="4425693" y="4360089"/>
            <a:ext cx="165313" cy="232497"/>
          </a:xfrm>
          <a:prstGeom prst="trapezoid">
            <a:avLst>
              <a:gd name="adj" fmla="val 2137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2" name="Google Shape;522;p64"/>
          <p:cNvSpPr/>
          <p:nvPr/>
        </p:nvSpPr>
        <p:spPr>
          <a:xfrm>
            <a:off x="4394450" y="1785625"/>
            <a:ext cx="737100" cy="27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3" name="Google Shape;523;p64"/>
          <p:cNvSpPr/>
          <p:nvPr/>
        </p:nvSpPr>
        <p:spPr>
          <a:xfrm>
            <a:off x="4527600" y="2243800"/>
            <a:ext cx="187500" cy="172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4" name="Google Shape;524;p64"/>
          <p:cNvSpPr/>
          <p:nvPr/>
        </p:nvSpPr>
        <p:spPr>
          <a:xfrm>
            <a:off x="5023525" y="2730775"/>
            <a:ext cx="3741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5" name="Google Shape;525;p64"/>
          <p:cNvSpPr/>
          <p:nvPr/>
        </p:nvSpPr>
        <p:spPr>
          <a:xfrm rot="9998552">
            <a:off x="5075500" y="2157838"/>
            <a:ext cx="227248" cy="265159"/>
          </a:xfrm>
          <a:prstGeom prst="trapezoid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6" name="Google Shape;526;p64"/>
          <p:cNvSpPr/>
          <p:nvPr/>
        </p:nvSpPr>
        <p:spPr>
          <a:xfrm>
            <a:off x="4554229" y="3192475"/>
            <a:ext cx="4170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7" name="Google Shape;527;p64"/>
          <p:cNvSpPr/>
          <p:nvPr/>
        </p:nvSpPr>
        <p:spPr>
          <a:xfrm>
            <a:off x="4595404" y="3576847"/>
            <a:ext cx="4170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8" name="Google Shape;528;p64"/>
          <p:cNvSpPr/>
          <p:nvPr/>
        </p:nvSpPr>
        <p:spPr>
          <a:xfrm>
            <a:off x="4651825" y="3961225"/>
            <a:ext cx="608700" cy="236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29" name="Google Shape;529;p64"/>
          <p:cNvSpPr/>
          <p:nvPr/>
        </p:nvSpPr>
        <p:spPr>
          <a:xfrm>
            <a:off x="5143862" y="1790118"/>
            <a:ext cx="7539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0" name="Google Shape;530;p64"/>
          <p:cNvSpPr/>
          <p:nvPr/>
        </p:nvSpPr>
        <p:spPr>
          <a:xfrm>
            <a:off x="5216350" y="2234750"/>
            <a:ext cx="187500" cy="172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1" name="Google Shape;531;p64"/>
          <p:cNvSpPr/>
          <p:nvPr/>
        </p:nvSpPr>
        <p:spPr>
          <a:xfrm>
            <a:off x="5216350" y="4416275"/>
            <a:ext cx="187500" cy="172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2" name="Google Shape;532;p64"/>
          <p:cNvSpPr/>
          <p:nvPr/>
        </p:nvSpPr>
        <p:spPr>
          <a:xfrm>
            <a:off x="5246800" y="2351569"/>
            <a:ext cx="318000" cy="160500"/>
          </a:xfrm>
          <a:prstGeom prst="trapezoid">
            <a:avLst>
              <a:gd name="adj" fmla="val 4514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3" name="Google Shape;533;p64"/>
          <p:cNvSpPr/>
          <p:nvPr/>
        </p:nvSpPr>
        <p:spPr>
          <a:xfrm>
            <a:off x="5246800" y="3192475"/>
            <a:ext cx="4386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4" name="Google Shape;534;p64"/>
          <p:cNvSpPr/>
          <p:nvPr/>
        </p:nvSpPr>
        <p:spPr>
          <a:xfrm>
            <a:off x="5459100" y="2730775"/>
            <a:ext cx="5925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5" name="Google Shape;535;p64"/>
          <p:cNvSpPr/>
          <p:nvPr/>
        </p:nvSpPr>
        <p:spPr>
          <a:xfrm>
            <a:off x="5292600" y="3575773"/>
            <a:ext cx="4386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6" name="Google Shape;536;p64"/>
          <p:cNvSpPr/>
          <p:nvPr/>
        </p:nvSpPr>
        <p:spPr>
          <a:xfrm>
            <a:off x="5362250" y="3954009"/>
            <a:ext cx="619800" cy="243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7" name="Google Shape;537;p64"/>
          <p:cNvSpPr/>
          <p:nvPr/>
        </p:nvSpPr>
        <p:spPr>
          <a:xfrm>
            <a:off x="5271700" y="4233875"/>
            <a:ext cx="645600" cy="38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8" name="Google Shape;538;p64"/>
          <p:cNvSpPr/>
          <p:nvPr/>
        </p:nvSpPr>
        <p:spPr>
          <a:xfrm>
            <a:off x="5832425" y="1785625"/>
            <a:ext cx="800700" cy="27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9" name="Google Shape;539;p64"/>
          <p:cNvSpPr/>
          <p:nvPr/>
        </p:nvSpPr>
        <p:spPr>
          <a:xfrm>
            <a:off x="5905100" y="1785625"/>
            <a:ext cx="905700" cy="304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0" name="Google Shape;540;p64"/>
          <p:cNvSpPr/>
          <p:nvPr/>
        </p:nvSpPr>
        <p:spPr>
          <a:xfrm rot="-8920651">
            <a:off x="4525703" y="4371490"/>
            <a:ext cx="205442" cy="240171"/>
          </a:xfrm>
          <a:prstGeom prst="trapezoid">
            <a:avLst>
              <a:gd name="adj" fmla="val 2137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1" name="Google Shape;541;p64"/>
          <p:cNvSpPr/>
          <p:nvPr/>
        </p:nvSpPr>
        <p:spPr>
          <a:xfrm>
            <a:off x="4689325" y="4354075"/>
            <a:ext cx="557400" cy="267900"/>
          </a:xfrm>
          <a:prstGeom prst="trapezoid">
            <a:avLst>
              <a:gd name="adj" fmla="val 3799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2" name="Google Shape;542;p64"/>
          <p:cNvSpPr/>
          <p:nvPr/>
        </p:nvSpPr>
        <p:spPr>
          <a:xfrm>
            <a:off x="4572000" y="4219275"/>
            <a:ext cx="645600" cy="131100"/>
          </a:xfrm>
          <a:prstGeom prst="trapezoid">
            <a:avLst>
              <a:gd name="adj" fmla="val 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3" name="Google Shape;543;p64"/>
          <p:cNvSpPr/>
          <p:nvPr/>
        </p:nvSpPr>
        <p:spPr>
          <a:xfrm>
            <a:off x="4545175" y="2356450"/>
            <a:ext cx="645600" cy="160500"/>
          </a:xfrm>
          <a:prstGeom prst="trapezoid">
            <a:avLst>
              <a:gd name="adj" fmla="val 45140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44" name="Google Shape;544;p64" title="Untitled Diagr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25" y="2135188"/>
            <a:ext cx="1871177" cy="713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5"/>
          <p:cNvSpPr txBox="1">
            <a:spLocks noGrp="1"/>
          </p:cNvSpPr>
          <p:nvPr>
            <p:ph type="title" idx="5"/>
          </p:nvPr>
        </p:nvSpPr>
        <p:spPr>
          <a:xfrm>
            <a:off x="215625" y="181625"/>
            <a:ext cx="85569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Configuring a network simulation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50" name="Google Shape;55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1700" y="644350"/>
            <a:ext cx="3094800" cy="434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400" y="3585750"/>
            <a:ext cx="4469600" cy="14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65"/>
          <p:cNvSpPr txBox="1"/>
          <p:nvPr/>
        </p:nvSpPr>
        <p:spPr>
          <a:xfrm>
            <a:off x="317500" y="998975"/>
            <a:ext cx="50334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Changes to RTL can be quickly recompiled via Verilator and simulated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➢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Avoids the long FPGA compilation flow of synthesis, placement and routing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➢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Rapid A/B comparison between different RTL versions on the same scenario 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Customizable scenarios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➢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stimulus to chips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➢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sending configuration data into the network from an external controller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❖"/>
            </a:pPr>
            <a:r>
              <a:rPr lang="en"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Access to internal states within RTL at each tick, on all chip processes available through Verilator </a:t>
            </a: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6"/>
          <p:cNvSpPr txBox="1"/>
          <p:nvPr/>
        </p:nvSpPr>
        <p:spPr>
          <a:xfrm rot="-5400000">
            <a:off x="-1143263" y="263997"/>
            <a:ext cx="32469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Two Tracks </a:t>
            </a:r>
            <a:endParaRPr sz="16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  <p:pic>
        <p:nvPicPr>
          <p:cNvPr id="2" name="two_track">
            <a:hlinkClick r:id="" action="ppaction://media"/>
            <a:extLst>
              <a:ext uri="{FF2B5EF4-FFF2-40B4-BE49-F238E27FC236}">
                <a16:creationId xmlns:a16="http://schemas.microsoft.com/office/drawing/2014/main" id="{282EB9CE-B0BF-E500-E63F-A69E8005CA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0646" y="561526"/>
            <a:ext cx="8619565" cy="4237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7"/>
          <p:cNvSpPr txBox="1"/>
          <p:nvPr/>
        </p:nvSpPr>
        <p:spPr>
          <a:xfrm rot="-5400000">
            <a:off x="-1091056" y="941555"/>
            <a:ext cx="32469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Network Config</a:t>
            </a:r>
            <a:endParaRPr sz="16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  <p:pic>
        <p:nvPicPr>
          <p:cNvPr id="2" name="config">
            <a:hlinkClick r:id="" action="ppaction://media"/>
            <a:extLst>
              <a:ext uri="{FF2B5EF4-FFF2-40B4-BE49-F238E27FC236}">
                <a16:creationId xmlns:a16="http://schemas.microsoft.com/office/drawing/2014/main" id="{ACA5F064-A02B-8303-B24F-932CFE6B5A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036" y="584948"/>
            <a:ext cx="8404721" cy="4119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8"/>
          <p:cNvSpPr txBox="1">
            <a:spLocks noGrp="1"/>
          </p:cNvSpPr>
          <p:nvPr>
            <p:ph type="title" idx="5"/>
          </p:nvPr>
        </p:nvSpPr>
        <p:spPr>
          <a:xfrm>
            <a:off x="86325" y="66675"/>
            <a:ext cx="65919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Performance &amp; scaling 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70" name="Google Shape;57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0400" y="890175"/>
            <a:ext cx="5123700" cy="37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68"/>
          <p:cNvSpPr txBox="1"/>
          <p:nvPr/>
        </p:nvSpPr>
        <p:spPr>
          <a:xfrm>
            <a:off x="277500" y="890175"/>
            <a:ext cx="3000000" cy="2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Run on a cluster from the Texas Advanced Computing Center (TACC)  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mo"/>
              <a:buChar char="❖"/>
            </a:pPr>
            <a:r>
              <a:rPr lang="en" sz="15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Lockstep timing reduces throughput for larger network sizes despite parallel RTL evaluation </a:t>
            </a: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9"/>
          <p:cNvSpPr txBox="1">
            <a:spLocks noGrp="1"/>
          </p:cNvSpPr>
          <p:nvPr>
            <p:ph type="title" idx="5"/>
          </p:nvPr>
        </p:nvSpPr>
        <p:spPr>
          <a:xfrm>
            <a:off x="215625" y="181625"/>
            <a:ext cx="65919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Towards a digital twin: Integration with transistor-level analog front end  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grpSp>
        <p:nvGrpSpPr>
          <p:cNvPr id="577" name="Google Shape;577;p69"/>
          <p:cNvGrpSpPr/>
          <p:nvPr/>
        </p:nvGrpSpPr>
        <p:grpSpPr>
          <a:xfrm>
            <a:off x="5998627" y="811589"/>
            <a:ext cx="2583511" cy="4048434"/>
            <a:chOff x="101500" y="710475"/>
            <a:chExt cx="2795100" cy="4380000"/>
          </a:xfrm>
        </p:grpSpPr>
        <p:sp>
          <p:nvSpPr>
            <p:cNvPr id="578" name="Google Shape;578;p69"/>
            <p:cNvSpPr/>
            <p:nvPr/>
          </p:nvSpPr>
          <p:spPr>
            <a:xfrm>
              <a:off x="101500" y="710475"/>
              <a:ext cx="2795100" cy="4380000"/>
            </a:xfrm>
            <a:prstGeom prst="rect">
              <a:avLst/>
            </a:prstGeom>
            <a:solidFill>
              <a:schemeClr val="dk2"/>
            </a:solidFill>
            <a:ln w="26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4525" tIns="84525" rIns="84525" bIns="845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94">
                <a:latin typeface="Arimo"/>
                <a:ea typeface="Arimo"/>
                <a:cs typeface="Arimo"/>
                <a:sym typeface="Arimo"/>
              </a:endParaRPr>
            </a:p>
          </p:txBody>
        </p:sp>
        <p:pic>
          <p:nvPicPr>
            <p:cNvPr id="579" name="Google Shape;579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9468" y="2332593"/>
              <a:ext cx="2593885" cy="2643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0" name="Google Shape;580;p69" title="CMOS Amplifier Bias Network Schematic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7538" y="773674"/>
              <a:ext cx="2017752" cy="15133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69"/>
            <p:cNvSpPr txBox="1"/>
            <p:nvPr/>
          </p:nvSpPr>
          <p:spPr>
            <a:xfrm>
              <a:off x="549925" y="784100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525" tIns="84525" rIns="84525" bIns="845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32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Analog front-end design </a:t>
              </a:r>
              <a:endParaRPr sz="832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  <p:sp>
          <p:nvSpPr>
            <p:cNvPr id="582" name="Google Shape;582;p69"/>
            <p:cNvSpPr txBox="1"/>
            <p:nvPr/>
          </p:nvSpPr>
          <p:spPr>
            <a:xfrm>
              <a:off x="570750" y="2374450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4525" tIns="84525" rIns="84525" bIns="845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32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Digital design (RTL)</a:t>
              </a:r>
              <a:endParaRPr sz="832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</p:grpSp>
      <p:sp>
        <p:nvSpPr>
          <p:cNvPr id="583" name="Google Shape;583;p69"/>
          <p:cNvSpPr txBox="1"/>
          <p:nvPr/>
        </p:nvSpPr>
        <p:spPr>
          <a:xfrm>
            <a:off x="210100" y="1400725"/>
            <a:ext cx="5406900" cy="3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Each RTLswarm chip process hosts an ngspice analog frontend coupled to its Verilator-compiled RTL backend through the d_cosim interface.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Ngspice advances transistor-level circuitry with adaptive timesteps, while RTLswarm enforces precise synchronization at digital clock boundaries.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Analog outputs drive RTL inputs, and RTL control signals feed back into the analog circuit, preserving persistent mixed-signal state across clock cycles.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Font typeface="Arimo"/>
              <a:buChar char="❖"/>
            </a:pPr>
            <a:r>
              <a:rPr lang="en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Goal:</a:t>
            </a:r>
            <a:r>
              <a:rPr lang="en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a full-ASIC digital twin combining transistor-level analog behavior, production RTL, and network-scale communication in one synchronized simulation.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0"/>
          <p:cNvSpPr txBox="1">
            <a:spLocks noGrp="1"/>
          </p:cNvSpPr>
          <p:nvPr>
            <p:ph type="title" idx="5"/>
          </p:nvPr>
        </p:nvSpPr>
        <p:spPr>
          <a:xfrm>
            <a:off x="215625" y="181625"/>
            <a:ext cx="61344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End-to-end detector simulation 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589" name="Google Shape;58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2300" y="1358500"/>
            <a:ext cx="2187651" cy="30725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0" name="Google Shape;590;p70"/>
          <p:cNvGrpSpPr/>
          <p:nvPr/>
        </p:nvGrpSpPr>
        <p:grpSpPr>
          <a:xfrm>
            <a:off x="458047" y="1250725"/>
            <a:ext cx="2206200" cy="1733100"/>
            <a:chOff x="210397" y="1707925"/>
            <a:chExt cx="2206200" cy="1733100"/>
          </a:xfrm>
        </p:grpSpPr>
        <p:pic>
          <p:nvPicPr>
            <p:cNvPr id="591" name="Google Shape;591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6129" y="1736537"/>
              <a:ext cx="2166631" cy="16704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70"/>
            <p:cNvSpPr txBox="1"/>
            <p:nvPr/>
          </p:nvSpPr>
          <p:spPr>
            <a:xfrm>
              <a:off x="277500" y="1853175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Geant4 Physics Event</a:t>
              </a:r>
              <a:endParaRPr sz="900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  <p:sp>
          <p:nvSpPr>
            <p:cNvPr id="593" name="Google Shape;593;p70"/>
            <p:cNvSpPr/>
            <p:nvPr/>
          </p:nvSpPr>
          <p:spPr>
            <a:xfrm>
              <a:off x="210397" y="1707925"/>
              <a:ext cx="2206200" cy="1733100"/>
            </a:xfrm>
            <a:prstGeom prst="rect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594" name="Google Shape;594;p70"/>
          <p:cNvGrpSpPr/>
          <p:nvPr/>
        </p:nvGrpSpPr>
        <p:grpSpPr>
          <a:xfrm>
            <a:off x="444725" y="2758750"/>
            <a:ext cx="2396638" cy="1834925"/>
            <a:chOff x="197075" y="3215950"/>
            <a:chExt cx="2396638" cy="1834925"/>
          </a:xfrm>
        </p:grpSpPr>
        <p:sp>
          <p:nvSpPr>
            <p:cNvPr id="595" name="Google Shape;595;p70"/>
            <p:cNvSpPr/>
            <p:nvPr/>
          </p:nvSpPr>
          <p:spPr>
            <a:xfrm>
              <a:off x="197075" y="3731775"/>
              <a:ext cx="2206200" cy="1319100"/>
            </a:xfrm>
            <a:prstGeom prst="rect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pic>
          <p:nvPicPr>
            <p:cNvPr id="596" name="Google Shape;596;p70"/>
            <p:cNvPicPr preferRelativeResize="0"/>
            <p:nvPr/>
          </p:nvPicPr>
          <p:blipFill rotWithShape="1">
            <a:blip r:embed="rId5">
              <a:alphaModFix/>
            </a:blip>
            <a:srcRect t="4306"/>
            <a:stretch/>
          </p:blipFill>
          <p:spPr>
            <a:xfrm>
              <a:off x="215623" y="3731775"/>
              <a:ext cx="2187655" cy="12920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70"/>
            <p:cNvSpPr txBox="1"/>
            <p:nvPr/>
          </p:nvSpPr>
          <p:spPr>
            <a:xfrm>
              <a:off x="591513" y="3731775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Resulting time-domain charge deposition at each ASIC location </a:t>
              </a:r>
              <a:endParaRPr sz="900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  <p:sp>
          <p:nvSpPr>
            <p:cNvPr id="598" name="Google Shape;598;p70"/>
            <p:cNvSpPr/>
            <p:nvPr/>
          </p:nvSpPr>
          <p:spPr>
            <a:xfrm rot="5400000">
              <a:off x="40639" y="3452800"/>
              <a:ext cx="775800" cy="3021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599" name="Google Shape;599;p70"/>
          <p:cNvSpPr/>
          <p:nvPr/>
        </p:nvSpPr>
        <p:spPr>
          <a:xfrm>
            <a:off x="3074175" y="2240450"/>
            <a:ext cx="912600" cy="126600"/>
          </a:xfrm>
          <a:prstGeom prst="rect">
            <a:avLst/>
          </a:prstGeom>
          <a:solidFill>
            <a:srgbClr val="FDD198">
              <a:alpha val="227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00" name="Google Shape;600;p70"/>
          <p:cNvSpPr/>
          <p:nvPr/>
        </p:nvSpPr>
        <p:spPr>
          <a:xfrm>
            <a:off x="4165750" y="2159725"/>
            <a:ext cx="912600" cy="126600"/>
          </a:xfrm>
          <a:prstGeom prst="rect">
            <a:avLst/>
          </a:prstGeom>
          <a:solidFill>
            <a:srgbClr val="FDD198">
              <a:alpha val="227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01" name="Google Shape;601;p70"/>
          <p:cNvSpPr/>
          <p:nvPr/>
        </p:nvSpPr>
        <p:spPr>
          <a:xfrm rot="-4114926">
            <a:off x="2145717" y="2931168"/>
            <a:ext cx="1398262" cy="18116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602" name="Google Shape;602;p70"/>
          <p:cNvGrpSpPr/>
          <p:nvPr/>
        </p:nvGrpSpPr>
        <p:grpSpPr>
          <a:xfrm>
            <a:off x="4877219" y="1279325"/>
            <a:ext cx="3623181" cy="1356575"/>
            <a:chOff x="4629569" y="1736525"/>
            <a:chExt cx="3623181" cy="1356575"/>
          </a:xfrm>
        </p:grpSpPr>
        <p:pic>
          <p:nvPicPr>
            <p:cNvPr id="603" name="Google Shape;603;p7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08900" y="1782731"/>
              <a:ext cx="1656026" cy="12993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4" name="Google Shape;604;p7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064926" y="1773988"/>
              <a:ext cx="1154978" cy="12993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5" name="Google Shape;605;p70"/>
            <p:cNvSpPr txBox="1"/>
            <p:nvPr/>
          </p:nvSpPr>
          <p:spPr>
            <a:xfrm>
              <a:off x="5990450" y="1736525"/>
              <a:ext cx="20022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highlight>
                    <a:schemeClr val="accent2"/>
                  </a:highlight>
                  <a:latin typeface="Azeret Mono SemiBold"/>
                  <a:ea typeface="Azeret Mono SemiBold"/>
                  <a:cs typeface="Azeret Mono SemiBold"/>
                  <a:sym typeface="Azeret Mono SemiBold"/>
                </a:rPr>
                <a:t>Digital twin to ASIC</a:t>
              </a:r>
              <a:endParaRPr sz="900">
                <a:solidFill>
                  <a:schemeClr val="dk1"/>
                </a:solidFill>
                <a:highlight>
                  <a:schemeClr val="accent2"/>
                </a:highlight>
                <a:latin typeface="Azeret Mono SemiBold"/>
                <a:ea typeface="Azeret Mono SemiBold"/>
                <a:cs typeface="Azeret Mono SemiBold"/>
                <a:sym typeface="Azeret Mono SemiBold"/>
              </a:endParaRPr>
            </a:p>
          </p:txBody>
        </p:sp>
        <p:sp>
          <p:nvSpPr>
            <p:cNvPr id="606" name="Google Shape;606;p70"/>
            <p:cNvSpPr/>
            <p:nvPr/>
          </p:nvSpPr>
          <p:spPr>
            <a:xfrm>
              <a:off x="5400350" y="1774000"/>
              <a:ext cx="2852400" cy="1319100"/>
            </a:xfrm>
            <a:prstGeom prst="rect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  <p:sp>
          <p:nvSpPr>
            <p:cNvPr id="607" name="Google Shape;607;p70"/>
            <p:cNvSpPr/>
            <p:nvPr/>
          </p:nvSpPr>
          <p:spPr>
            <a:xfrm rot="8550772">
              <a:off x="4590303" y="2294034"/>
              <a:ext cx="913433" cy="18103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608" name="Google Shape;608;p70"/>
          <p:cNvGrpSpPr/>
          <p:nvPr/>
        </p:nvGrpSpPr>
        <p:grpSpPr>
          <a:xfrm>
            <a:off x="4530801" y="2867448"/>
            <a:ext cx="3285886" cy="1699151"/>
            <a:chOff x="4283151" y="3324648"/>
            <a:chExt cx="3285886" cy="1699151"/>
          </a:xfrm>
        </p:grpSpPr>
        <p:pic>
          <p:nvPicPr>
            <p:cNvPr id="609" name="Google Shape;609;p7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13012" y="3324648"/>
              <a:ext cx="1656025" cy="1699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0" name="Google Shape;610;p70"/>
            <p:cNvSpPr/>
            <p:nvPr/>
          </p:nvSpPr>
          <p:spPr>
            <a:xfrm rot="-4359">
              <a:off x="4283150" y="4706056"/>
              <a:ext cx="1656001" cy="181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sp>
        <p:nvSpPr>
          <p:cNvPr id="611" name="Google Shape;611;p70"/>
          <p:cNvSpPr/>
          <p:nvPr/>
        </p:nvSpPr>
        <p:spPr>
          <a:xfrm>
            <a:off x="3618200" y="4276150"/>
            <a:ext cx="912600" cy="126600"/>
          </a:xfrm>
          <a:prstGeom prst="rect">
            <a:avLst/>
          </a:prstGeom>
          <a:solidFill>
            <a:srgbClr val="FDD198">
              <a:alpha val="227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2" name="Google Shape;612;p70"/>
          <p:cNvSpPr txBox="1"/>
          <p:nvPr/>
        </p:nvSpPr>
        <p:spPr>
          <a:xfrm>
            <a:off x="3143088" y="990100"/>
            <a:ext cx="20022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zeret Mono SemiBold"/>
                <a:ea typeface="Azeret Mono SemiBold"/>
                <a:cs typeface="Azeret Mono SemiBold"/>
                <a:sym typeface="Azeret Mono SemiBold"/>
              </a:rPr>
              <a:t>RTLswarm</a:t>
            </a:r>
            <a:endParaRPr sz="1600">
              <a:solidFill>
                <a:schemeClr val="dk1"/>
              </a:solidFill>
              <a:latin typeface="Azeret Mono SemiBold"/>
              <a:ea typeface="Azeret Mono SemiBold"/>
              <a:cs typeface="Azeret Mono SemiBold"/>
              <a:sym typeface="Azeret Mono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1"/>
          <p:cNvSpPr txBox="1">
            <a:spLocks noGrp="1"/>
          </p:cNvSpPr>
          <p:nvPr>
            <p:ph type="title" idx="5"/>
          </p:nvPr>
        </p:nvSpPr>
        <p:spPr>
          <a:xfrm>
            <a:off x="215625" y="181625"/>
            <a:ext cx="40344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EB Garamond"/>
                <a:ea typeface="EB Garamond"/>
                <a:cs typeface="EB Garamond"/>
                <a:sym typeface="EB Garamond"/>
              </a:rPr>
              <a:t>Availability &amp; Acknowledgement  </a:t>
            </a:r>
            <a:endParaRPr sz="26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8" name="Google Shape;618;p71"/>
          <p:cNvSpPr txBox="1"/>
          <p:nvPr/>
        </p:nvSpPr>
        <p:spPr>
          <a:xfrm>
            <a:off x="-1582825" y="-1162600"/>
            <a:ext cx="806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9" name="Google Shape;619;p71"/>
          <p:cNvSpPr txBox="1"/>
          <p:nvPr/>
        </p:nvSpPr>
        <p:spPr>
          <a:xfrm>
            <a:off x="450175" y="1374475"/>
            <a:ext cx="8068200" cy="11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Check out RTLswarm here: </a:t>
            </a:r>
            <a:r>
              <a:rPr lang="en" sz="1600" u="sng">
                <a:solidFill>
                  <a:srgbClr val="0064B1"/>
                </a:solidFill>
                <a:latin typeface="Arimo"/>
                <a:ea typeface="Arimo"/>
                <a:cs typeface="Arimo"/>
                <a:sym typeface="Arim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https://github.com/snr-laboratory/snrlab-chip-network-sim/tree/main</a:t>
            </a:r>
            <a:r>
              <a:rPr lang="en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Contact: kalindigosine@lbl.gov</a:t>
            </a:r>
            <a:r>
              <a:rPr lang="en" sz="1600" u="sng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sz="1600" u="sng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20" name="Google Shape;620;p71"/>
          <p:cNvSpPr txBox="1"/>
          <p:nvPr/>
        </p:nvSpPr>
        <p:spPr>
          <a:xfrm>
            <a:off x="450175" y="2941125"/>
            <a:ext cx="8068200" cy="14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Thanks to</a:t>
            </a:r>
            <a:endParaRPr sz="1600"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LArPix Collaboration </a:t>
            </a:r>
            <a:r>
              <a:rPr lang="en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(Dwyer, 5:30PM, Auditorium)</a:t>
            </a:r>
            <a:r>
              <a:rPr lang="en" sz="1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sz="1600"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NIFTY Collaboration </a:t>
            </a:r>
            <a:r>
              <a:rPr lang="en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(Carney, 5:50PM, Auditorium)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u="sng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2"/>
          <p:cNvSpPr txBox="1">
            <a:spLocks noGrp="1"/>
          </p:cNvSpPr>
          <p:nvPr>
            <p:ph type="title"/>
          </p:nvPr>
        </p:nvSpPr>
        <p:spPr>
          <a:xfrm>
            <a:off x="625375" y="2731850"/>
            <a:ext cx="4034400" cy="1746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Backup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73"/>
          <p:cNvSpPr txBox="1"/>
          <p:nvPr/>
        </p:nvSpPr>
        <p:spPr>
          <a:xfrm>
            <a:off x="277500" y="786000"/>
            <a:ext cx="8589000" cy="4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mo"/>
              <a:buChar char="●"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31" name="Google Shape;63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100" y="1800700"/>
            <a:ext cx="7826024" cy="297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74"/>
          <p:cNvSpPr txBox="1">
            <a:spLocks noGrp="1"/>
          </p:cNvSpPr>
          <p:nvPr>
            <p:ph type="title" idx="5"/>
          </p:nvPr>
        </p:nvSpPr>
        <p:spPr>
          <a:xfrm>
            <a:off x="215625" y="181625"/>
            <a:ext cx="4034400" cy="823500"/>
          </a:xfrm>
          <a:prstGeom prst="rect">
            <a:avLst/>
          </a:prstGeom>
        </p:spPr>
        <p:txBody>
          <a:bodyPr spcFirstLastPara="1" wrap="square" lIns="0" tIns="91425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Multithreading </a:t>
            </a:r>
            <a:endParaRPr sz="2600"/>
          </a:p>
        </p:txBody>
      </p:sp>
      <p:pic>
        <p:nvPicPr>
          <p:cNvPr id="637" name="Google Shape;63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000" y="837175"/>
            <a:ext cx="6157601" cy="41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75"/>
          <p:cNvSpPr txBox="1">
            <a:spLocks noGrp="1"/>
          </p:cNvSpPr>
          <p:nvPr>
            <p:ph type="sldNum" idx="12"/>
          </p:nvPr>
        </p:nvSpPr>
        <p:spPr>
          <a:xfrm>
            <a:off x="8208648" y="4749900"/>
            <a:ext cx="657900" cy="1920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mo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43" name="Google Shape;643;p75"/>
          <p:cNvSpPr txBox="1">
            <a:spLocks noGrp="1"/>
          </p:cNvSpPr>
          <p:nvPr>
            <p:ph type="title"/>
          </p:nvPr>
        </p:nvSpPr>
        <p:spPr>
          <a:xfrm>
            <a:off x="277500" y="277500"/>
            <a:ext cx="7614900" cy="66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 to available network simulators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75"/>
          <p:cNvSpPr txBox="1"/>
          <p:nvPr/>
        </p:nvSpPr>
        <p:spPr>
          <a:xfrm>
            <a:off x="309600" y="1428600"/>
            <a:ext cx="2499300" cy="3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13715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BookSim </a:t>
            </a:r>
            <a:endParaRPr sz="11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Cycle-accurate network simulator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dedicated to studying network performance. Focused on the movement of flow-control units (flits) rather than bits. Concerned primarily with network information like queuing, arbitration, bandwidth, latency, congestion.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Simulates an abstraction of the node by modeling the routers, buffers, and channels.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Designed for large-scale network studies with abstract node models.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5" name="Google Shape;645;p75"/>
          <p:cNvSpPr txBox="1"/>
          <p:nvPr/>
        </p:nvSpPr>
        <p:spPr>
          <a:xfrm>
            <a:off x="3149025" y="1428600"/>
            <a:ext cx="2499300" cy="3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0" rIns="13715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FireSim</a:t>
            </a:r>
            <a:endParaRPr sz="11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Cycle-accurate FPGA-accelerated simulator for studying RTL-defined systems at scale. Concerned with system-level behavior, timing, and communication between simulated nodes.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The link between two nodes is modeled, capturing communication behavior without bit-level information.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Designed for cases where nodes are large RTL-defined computing blocks like SoCs (like data center modelling). </a:t>
            </a: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46" name="Google Shape;64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4125" y="1168773"/>
            <a:ext cx="3110127" cy="153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8450" y="2785925"/>
            <a:ext cx="3001474" cy="178915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75"/>
          <p:cNvSpPr/>
          <p:nvPr/>
        </p:nvSpPr>
        <p:spPr>
          <a:xfrm>
            <a:off x="5868450" y="2785925"/>
            <a:ext cx="3230700" cy="18945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9" name="Google Shape;649;p75"/>
          <p:cNvSpPr/>
          <p:nvPr/>
        </p:nvSpPr>
        <p:spPr>
          <a:xfrm>
            <a:off x="5868450" y="1168775"/>
            <a:ext cx="3230700" cy="15348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duct demo | Human focus">
  <a:themeElements>
    <a:clrScheme name="Simple Light">
      <a:dk1>
        <a:srgbClr val="3C4043"/>
      </a:dk1>
      <a:lt1>
        <a:srgbClr val="000000"/>
      </a:lt1>
      <a:dk2>
        <a:srgbClr val="F4F4F4"/>
      </a:dk2>
      <a:lt2>
        <a:srgbClr val="FFFFFF"/>
      </a:lt2>
      <a:accent1>
        <a:srgbClr val="FDD198"/>
      </a:accent1>
      <a:accent2>
        <a:srgbClr val="F4F4F4"/>
      </a:accent2>
      <a:accent3>
        <a:srgbClr val="B7B7B7"/>
      </a:accent3>
      <a:accent4>
        <a:srgbClr val="FFA767"/>
      </a:accent4>
      <a:accent5>
        <a:srgbClr val="FFF2DC"/>
      </a:accent5>
      <a:accent6>
        <a:srgbClr val="F0C894"/>
      </a:accent6>
      <a:hlink>
        <a:srgbClr val="CAA97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905</Words>
  <Application>Microsoft Office PowerPoint</Application>
  <PresentationFormat>On-screen Show (16:9)</PresentationFormat>
  <Paragraphs>112</Paragraphs>
  <Slides>18</Slides>
  <Notes>18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EB Garamond</vt:lpstr>
      <vt:lpstr>Azeret Mono</vt:lpstr>
      <vt:lpstr>Arimo</vt:lpstr>
      <vt:lpstr>Azeret Mono SemiBold</vt:lpstr>
      <vt:lpstr>Arimo Medium</vt:lpstr>
      <vt:lpstr>Arial</vt:lpstr>
      <vt:lpstr>Arimo SemiBold</vt:lpstr>
      <vt:lpstr>Simple Light</vt:lpstr>
      <vt:lpstr>Product demo | Human focus</vt:lpstr>
      <vt:lpstr>RTLswarm: Simulating Detector Readout at Scale</vt:lpstr>
      <vt:lpstr>Single ASIC to entire detector readout</vt:lpstr>
      <vt:lpstr>Designing at two scales simultaneously</vt:lpstr>
      <vt:lpstr>What is RTLswarm?</vt:lpstr>
      <vt:lpstr>Parallel RTL evaluation  </vt:lpstr>
      <vt:lpstr>Network communication  </vt:lpstr>
      <vt:lpstr>Preserving cycle accuracy across the network </vt:lpstr>
      <vt:lpstr>Configuring a network simulation</vt:lpstr>
      <vt:lpstr>PowerPoint Presentation</vt:lpstr>
      <vt:lpstr>PowerPoint Presentation</vt:lpstr>
      <vt:lpstr>Performance &amp; scaling </vt:lpstr>
      <vt:lpstr>Towards a digital twin: Integration with transistor-level analog front end  </vt:lpstr>
      <vt:lpstr>End-to-end detector simulation </vt:lpstr>
      <vt:lpstr>Availability &amp; Acknowledgement  </vt:lpstr>
      <vt:lpstr>Backup</vt:lpstr>
      <vt:lpstr>PowerPoint Presentation</vt:lpstr>
      <vt:lpstr>Multithreading </vt:lpstr>
      <vt:lpstr>Comparison to available network simulators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Kalindi Gosine</cp:lastModifiedBy>
  <cp:revision>1</cp:revision>
  <dcterms:modified xsi:type="dcterms:W3CDTF">2026-10-22T14:31:57Z</dcterms:modified>
</cp:coreProperties>
</file>