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1" r:id="rId1"/>
  </p:sldMasterIdLst>
  <p:notesMasterIdLst>
    <p:notesMasterId r:id="rId25"/>
  </p:notesMasterIdLst>
  <p:sldIdLst>
    <p:sldId id="258" r:id="rId2"/>
    <p:sldId id="291" r:id="rId3"/>
    <p:sldId id="299" r:id="rId4"/>
    <p:sldId id="292" r:id="rId5"/>
    <p:sldId id="293" r:id="rId6"/>
    <p:sldId id="337" r:id="rId7"/>
    <p:sldId id="338" r:id="rId8"/>
    <p:sldId id="340" r:id="rId9"/>
    <p:sldId id="295" r:id="rId10"/>
    <p:sldId id="342" r:id="rId11"/>
    <p:sldId id="345" r:id="rId12"/>
    <p:sldId id="298" r:id="rId13"/>
    <p:sldId id="297" r:id="rId14"/>
    <p:sldId id="433" r:id="rId15"/>
    <p:sldId id="434" r:id="rId16"/>
    <p:sldId id="290" r:id="rId17"/>
    <p:sldId id="343" r:id="rId18"/>
    <p:sldId id="341" r:id="rId19"/>
    <p:sldId id="300" r:id="rId20"/>
    <p:sldId id="325" r:id="rId21"/>
    <p:sldId id="339" r:id="rId22"/>
    <p:sldId id="296" r:id="rId23"/>
    <p:sldId id="344" r:id="rId24"/>
  </p:sldIdLst>
  <p:sldSz cx="12192000" cy="6858000"/>
  <p:notesSz cx="7315200" cy="12344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D2F2"/>
    <a:srgbClr val="73A95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0" autoAdjust="0"/>
    <p:restoredTop sz="94103"/>
  </p:normalViewPr>
  <p:slideViewPr>
    <p:cSldViewPr snapToGrid="0" snapToObjects="1" showGuides="1">
      <p:cViewPr varScale="1">
        <p:scale>
          <a:sx n="119" d="100"/>
          <a:sy n="119" d="100"/>
        </p:scale>
        <p:origin x="504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99" d="100"/>
          <a:sy n="99" d="100"/>
        </p:scale>
        <p:origin x="427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169920" cy="619363"/>
          </a:xfrm>
          <a:prstGeom prst="rect">
            <a:avLst/>
          </a:prstGeom>
        </p:spPr>
        <p:txBody>
          <a:bodyPr vert="horz" lIns="96636" tIns="48319" rIns="96636" bIns="48319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3"/>
            <a:ext cx="3169920" cy="619363"/>
          </a:xfrm>
          <a:prstGeom prst="rect">
            <a:avLst/>
          </a:prstGeom>
        </p:spPr>
        <p:txBody>
          <a:bodyPr vert="horz" lIns="96636" tIns="48319" rIns="96636" bIns="48319" rtlCol="0"/>
          <a:lstStyle>
            <a:lvl1pPr algn="r">
              <a:defRPr sz="1300"/>
            </a:lvl1pPr>
          </a:lstStyle>
          <a:p>
            <a:fld id="{3359A375-B218-184B-B243-CB7E0F1616A7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44450" y="1543050"/>
            <a:ext cx="7404100" cy="4165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6" tIns="48319" rIns="96636" bIns="4831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5940743"/>
            <a:ext cx="5852160" cy="4860608"/>
          </a:xfrm>
          <a:prstGeom prst="rect">
            <a:avLst/>
          </a:prstGeom>
        </p:spPr>
        <p:txBody>
          <a:bodyPr vert="horz" lIns="96636" tIns="48319" rIns="96636" bIns="4831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725038"/>
            <a:ext cx="3169920" cy="619362"/>
          </a:xfrm>
          <a:prstGeom prst="rect">
            <a:avLst/>
          </a:prstGeom>
        </p:spPr>
        <p:txBody>
          <a:bodyPr vert="horz" lIns="96636" tIns="48319" rIns="96636" bIns="48319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11725038"/>
            <a:ext cx="3169920" cy="619362"/>
          </a:xfrm>
          <a:prstGeom prst="rect">
            <a:avLst/>
          </a:prstGeom>
        </p:spPr>
        <p:txBody>
          <a:bodyPr vert="horz" lIns="96636" tIns="48319" rIns="96636" bIns="48319" rtlCol="0" anchor="b"/>
          <a:lstStyle>
            <a:lvl1pPr algn="r">
              <a:defRPr sz="1300"/>
            </a:lvl1pPr>
          </a:lstStyle>
          <a:p>
            <a:fld id="{4DD5F0F0-3408-9F4A-9B24-898CD7F5D4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006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5F0F0-3408-9F4A-9B24-898CD7F5D4E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815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5F0F0-3408-9F4A-9B24-898CD7F5D4E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385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3AE6764-091D-4B77-8756-B5D91EEABF5A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4" y="0"/>
            <a:ext cx="12189624" cy="6856664"/>
          </a:xfrm>
          <a:prstGeom prst="rect">
            <a:avLst/>
          </a:prstGeom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0" y="4358640"/>
            <a:ext cx="12192000" cy="249936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24100"/>
            <a:ext cx="9144000" cy="1572399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038600"/>
            <a:ext cx="9144000" cy="837532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 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541020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009" y="95382"/>
            <a:ext cx="3178301" cy="1309907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2" pos="43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24100"/>
            <a:ext cx="9144000" cy="157239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038600"/>
            <a:ext cx="9144000" cy="83820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541020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009" y="95382"/>
            <a:ext cx="3178301" cy="1309907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5" pos="4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ate Placeholder 20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2E2D5CE-0F96-472A-9978-FE830B70B0C0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4" y="0"/>
            <a:ext cx="12189624" cy="6856664"/>
          </a:xfrm>
          <a:prstGeom prst="rect">
            <a:avLst/>
          </a:prstGeom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1" y="4358640"/>
            <a:ext cx="12192000" cy="249936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24100"/>
            <a:ext cx="5410200" cy="1572399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038600"/>
            <a:ext cx="5410200" cy="837532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6858001" y="566530"/>
            <a:ext cx="5334000" cy="5734880"/>
          </a:xfrm>
          <a:solidFill>
            <a:schemeClr val="tx2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009" y="95382"/>
            <a:ext cx="3178301" cy="1309907"/>
          </a:xfrm>
          <a:prstGeom prst="rect">
            <a:avLst/>
          </a:prstGeom>
        </p:spPr>
      </p:pic>
      <p:sp>
        <p:nvSpPr>
          <p:cNvPr id="13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541020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2" pos="4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2E0F3FA-8CD8-43D9-A075-B2FCCA17907D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24100"/>
            <a:ext cx="5410200" cy="157239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038600"/>
            <a:ext cx="5410200" cy="83820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6858001" y="570368"/>
            <a:ext cx="5334000" cy="5721790"/>
          </a:xfr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009" y="95382"/>
            <a:ext cx="3178301" cy="1309907"/>
          </a:xfrm>
          <a:prstGeom prst="rect">
            <a:avLst/>
          </a:prstGeom>
        </p:spPr>
      </p:pic>
      <p:sp>
        <p:nvSpPr>
          <p:cNvPr id="9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541020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2" pos="43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3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e Placeholder 1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BF0E5F8-7748-4ACC-8C37-B57E090ABD2F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667"/>
            <a:ext cx="12189624" cy="6856664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0" y="4358640"/>
            <a:ext cx="12192000" cy="249936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67200" y="3886201"/>
            <a:ext cx="6972300" cy="609600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267200" y="4495800"/>
            <a:ext cx="6972300" cy="571499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4267200" y="5067300"/>
            <a:ext cx="4010128" cy="114300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3440288"/>
          </a:xfrm>
          <a:solidFill>
            <a:schemeClr val="tx2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778686" y="3886200"/>
            <a:ext cx="0" cy="2324100"/>
          </a:xfrm>
          <a:prstGeom prst="line">
            <a:avLst/>
          </a:prstGeom>
          <a:ln w="63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475" y="3411128"/>
            <a:ext cx="3030109" cy="1982102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C5172D4-EDD0-482A-9D59-5376F3068746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67200" y="3886201"/>
            <a:ext cx="6972300" cy="609600"/>
          </a:xfrm>
        </p:spPr>
        <p:txBody>
          <a:bodyPr anchor="t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267200" y="4495800"/>
            <a:ext cx="6972300" cy="571499"/>
          </a:xfrm>
        </p:spPr>
        <p:txBody>
          <a:bodyPr lIns="0" tIns="0" rIns="0" bIns="0"/>
          <a:lstStyle>
            <a:lvl1pPr marL="0" indent="0" algn="l">
              <a:buNone/>
              <a:defRPr sz="2400" b="1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4267200" y="5067300"/>
            <a:ext cx="4010128" cy="114300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344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778686" y="3886200"/>
            <a:ext cx="0" cy="23241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475" y="3411128"/>
            <a:ext cx="3030108" cy="1982101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ate Placeholder 19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4CED436F-B354-4514-8219-71B6E1462638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6291470"/>
            <a:ext cx="12192000" cy="5665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667"/>
            <a:ext cx="12189624" cy="685666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358640"/>
            <a:ext cx="12192000" cy="249936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67200" y="3886201"/>
            <a:ext cx="6972300" cy="609600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267200" y="4495800"/>
            <a:ext cx="6972300" cy="571499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4267200" y="5067300"/>
            <a:ext cx="4010128" cy="114300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sp>
        <p:nvSpPr>
          <p:cNvPr id="21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-2370" y="0"/>
            <a:ext cx="4063997" cy="3440287"/>
          </a:xfrm>
          <a:solidFill>
            <a:schemeClr val="tx2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4061628" y="0"/>
            <a:ext cx="4063996" cy="3440287"/>
          </a:xfrm>
          <a:solidFill>
            <a:schemeClr val="tx2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3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8125625" y="0"/>
            <a:ext cx="4066376" cy="3440287"/>
          </a:xfrm>
          <a:solidFill>
            <a:schemeClr val="tx2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3778686" y="3886200"/>
            <a:ext cx="0" cy="2324100"/>
          </a:xfrm>
          <a:prstGeom prst="line">
            <a:avLst/>
          </a:prstGeom>
          <a:ln w="63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475" y="3411128"/>
            <a:ext cx="3030109" cy="1982102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139929EE-879A-4574-B146-9BED48A4C5B4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5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67200" y="3886201"/>
            <a:ext cx="6972300" cy="609600"/>
          </a:xfrm>
        </p:spPr>
        <p:txBody>
          <a:bodyPr anchor="t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267200" y="4495800"/>
            <a:ext cx="6972300" cy="571499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4267200" y="5067300"/>
            <a:ext cx="4010128" cy="114300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sp>
        <p:nvSpPr>
          <p:cNvPr id="21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4063999" cy="3440287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4064000" y="0"/>
            <a:ext cx="4061625" cy="3440287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3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8125625" y="0"/>
            <a:ext cx="4066375" cy="3440287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3778686" y="3886200"/>
            <a:ext cx="0" cy="23241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475" y="3411128"/>
            <a:ext cx="3030108" cy="1982101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e Placeholder 1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D2E7C0A-B003-47BB-897B-0979338FF81B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667"/>
            <a:ext cx="12189624" cy="685666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361627"/>
            <a:ext cx="12192000" cy="249936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91000" y="1028700"/>
            <a:ext cx="6819900" cy="1482245"/>
          </a:xfrm>
        </p:spPr>
        <p:txBody>
          <a:bodyPr anchor="t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 </a:t>
            </a:r>
            <a:br>
              <a:rPr lang="en-US" dirty="0"/>
            </a:br>
            <a:r>
              <a:rPr lang="en-US" dirty="0"/>
              <a:t>(recommended for titles that </a:t>
            </a:r>
            <a:br>
              <a:rPr lang="en-US" dirty="0"/>
            </a:br>
            <a:r>
              <a:rPr lang="en-US" dirty="0"/>
              <a:t>are 2-3 lines long)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338" y="532082"/>
            <a:ext cx="3271029" cy="2139696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191000" y="3855309"/>
            <a:ext cx="68199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191000" y="3976706"/>
            <a:ext cx="6819900" cy="2233594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200"/>
              </a:spcBef>
              <a:buNone/>
              <a:defRPr sz="10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r>
              <a:rPr lang="en-US" dirty="0">
                <a:effectLst/>
                <a:latin typeface="Helvetica" charset="0"/>
              </a:rPr>
              <a:t>Click to add classification text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4191000" y="3855309"/>
            <a:ext cx="68199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4191000" y="3855309"/>
            <a:ext cx="68199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91001" y="2514600"/>
            <a:ext cx="6819900" cy="34289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4191000" y="2860102"/>
            <a:ext cx="6819900" cy="790832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sp>
        <p:nvSpPr>
          <p:cNvPr id="24" name="TextBox 23"/>
          <p:cNvSpPr txBox="1"/>
          <p:nvPr userDrawn="1"/>
        </p:nvSpPr>
        <p:spPr>
          <a:xfrm>
            <a:off x="1082518" y="2541694"/>
            <a:ext cx="2210142" cy="49757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ea typeface="Myriad Pro" charset="0"/>
                <a:cs typeface="Myriad Pro" charset="0"/>
              </a:rPr>
              <a:t>11100 Johns Hopkins Road </a:t>
            </a:r>
            <a:br>
              <a:rPr lang="en-US" sz="1200" dirty="0">
                <a:solidFill>
                  <a:schemeClr val="bg1"/>
                </a:solidFill>
                <a:latin typeface="+mn-lt"/>
                <a:ea typeface="Myriad Pro" charset="0"/>
                <a:cs typeface="Myriad Pro" charset="0"/>
              </a:rPr>
            </a:br>
            <a:r>
              <a:rPr lang="en-US" sz="1200" dirty="0">
                <a:solidFill>
                  <a:schemeClr val="bg1"/>
                </a:solidFill>
                <a:latin typeface="+mn-lt"/>
                <a:ea typeface="Myriad Pro" charset="0"/>
                <a:cs typeface="Myriad Pro" charset="0"/>
              </a:rPr>
              <a:t>Laurel, MD 20723-6099</a:t>
            </a:r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1082518" y="2387995"/>
            <a:ext cx="2210142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5" pos="693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6124C0E-DA41-468A-ABB3-2DB9ABAF6F00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5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91000" y="1028700"/>
            <a:ext cx="6819900" cy="1485900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add title</a:t>
            </a:r>
            <a:br>
              <a:rPr lang="en-US" dirty="0"/>
            </a:br>
            <a:r>
              <a:rPr lang="en-US" dirty="0"/>
              <a:t>(recommended for titles that </a:t>
            </a:r>
            <a:br>
              <a:rPr lang="en-US" dirty="0"/>
            </a:br>
            <a:r>
              <a:rPr lang="en-US" dirty="0"/>
              <a:t>are 2-3 lines long)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338" y="532082"/>
            <a:ext cx="3271029" cy="2139696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191000" y="3855309"/>
            <a:ext cx="68199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191000" y="3976706"/>
            <a:ext cx="6819900" cy="2233594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200"/>
              </a:spcBef>
              <a:buNone/>
              <a:defRPr lang="en-US" sz="1000" smtClean="0">
                <a:solidFill>
                  <a:schemeClr val="accent1"/>
                </a:solidFill>
                <a:effectLst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r>
              <a:rPr lang="en-US" dirty="0">
                <a:effectLst/>
                <a:latin typeface="Helvetica" charset="0"/>
              </a:rPr>
              <a:t>Click to add classification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91001" y="2514601"/>
            <a:ext cx="6819900" cy="354954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4191000" y="2869555"/>
            <a:ext cx="6819900" cy="790832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1082518" y="2541694"/>
            <a:ext cx="2210142" cy="49757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accent1"/>
                </a:solidFill>
                <a:latin typeface="+mn-lt"/>
                <a:ea typeface="Myriad Pro" charset="0"/>
                <a:cs typeface="Myriad Pro" charset="0"/>
              </a:rPr>
              <a:t>11100 Johns Hopkins Road </a:t>
            </a:r>
            <a:br>
              <a:rPr lang="en-US" sz="1200" dirty="0">
                <a:solidFill>
                  <a:schemeClr val="accent1"/>
                </a:solidFill>
                <a:latin typeface="+mn-lt"/>
                <a:ea typeface="Myriad Pro" charset="0"/>
                <a:cs typeface="Myriad Pro" charset="0"/>
              </a:rPr>
            </a:br>
            <a:r>
              <a:rPr lang="en-US" sz="1200" dirty="0">
                <a:solidFill>
                  <a:schemeClr val="accent1"/>
                </a:solidFill>
                <a:latin typeface="+mn-lt"/>
                <a:ea typeface="Myriad Pro" charset="0"/>
                <a:cs typeface="Myriad Pro" charset="0"/>
              </a:rPr>
              <a:t>Laurel, MD 20723-6099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1082518" y="2387995"/>
            <a:ext cx="2210142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25" pos="693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952500" y="1179514"/>
            <a:ext cx="10287000" cy="5030786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3C2CCE9-65D5-4615-9B27-785F94F466C1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2735"/>
            <a:ext cx="11277600" cy="342899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52500" y="1485900"/>
            <a:ext cx="10287000" cy="4724400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95015"/>
            <a:ext cx="11277600" cy="386085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2000" b="0" dirty="0"/>
              <a:t>Click to add subtitle</a:t>
            </a:r>
            <a:endParaRPr lang="en-US" sz="1600" b="0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5EA4699-75BE-494C-BD9A-E994FCCCDC34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52500" y="1181100"/>
            <a:ext cx="4953000" cy="4176257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952500" y="5548312"/>
            <a:ext cx="10286999" cy="661988"/>
          </a:xfrm>
          <a:solidFill>
            <a:schemeClr val="accent2"/>
          </a:solidFill>
          <a:ln w="19050"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</a:lstStyle>
          <a:p>
            <a:pPr lvl="0"/>
            <a:r>
              <a:rPr lang="en-US" dirty="0"/>
              <a:t>Click to add callout text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86501" y="1181100"/>
            <a:ext cx="4952998" cy="4176257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80F1980-BB30-462A-8444-E0A13D5FE3AD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52500" y="1485900"/>
            <a:ext cx="4953000" cy="3871457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952500" y="5548312"/>
            <a:ext cx="10286999" cy="661988"/>
          </a:xfrm>
          <a:solidFill>
            <a:schemeClr val="accent2"/>
          </a:solidFill>
          <a:ln w="19050"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</a:lstStyle>
          <a:p>
            <a:pPr lvl="0"/>
            <a:r>
              <a:rPr lang="en-US" dirty="0"/>
              <a:t>Click to add callout text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86501" y="1485900"/>
            <a:ext cx="4952998" cy="3871457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9100"/>
            <a:ext cx="11277600" cy="342899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801380"/>
            <a:ext cx="11277600" cy="37972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2000" b="0" dirty="0"/>
              <a:t>Click to add subtitle</a:t>
            </a:r>
            <a:endParaRPr lang="en-US" sz="1600" b="0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FAF91DCA-BF81-465E-9F1A-7A79772C474D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16" hasCustomPrompt="1"/>
          </p:nvPr>
        </p:nvSpPr>
        <p:spPr>
          <a:xfrm>
            <a:off x="952500" y="1181100"/>
            <a:ext cx="4953000" cy="4176713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chart</a:t>
            </a:r>
          </a:p>
        </p:txBody>
      </p:sp>
      <p:sp>
        <p:nvSpPr>
          <p:cNvPr id="15" name="Chart Placeholder 8"/>
          <p:cNvSpPr>
            <a:spLocks noGrp="1"/>
          </p:cNvSpPr>
          <p:nvPr>
            <p:ph type="chart" sz="quarter" idx="17" hasCustomPrompt="1"/>
          </p:nvPr>
        </p:nvSpPr>
        <p:spPr>
          <a:xfrm>
            <a:off x="6286501" y="1181100"/>
            <a:ext cx="4953000" cy="4176713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chart</a:t>
            </a:r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1602236" y="5548312"/>
            <a:ext cx="3653528" cy="661988"/>
          </a:xfrm>
          <a:solidFill>
            <a:schemeClr val="accent2"/>
          </a:solidFill>
          <a:ln w="19050"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</a:lstStyle>
          <a:p>
            <a:pPr lvl="0"/>
            <a:r>
              <a:rPr lang="en-US" dirty="0"/>
              <a:t>Click to add chart label</a:t>
            </a:r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6936237" y="5548312"/>
            <a:ext cx="3653528" cy="661988"/>
          </a:xfrm>
          <a:solidFill>
            <a:schemeClr val="accent2"/>
          </a:solidFill>
          <a:ln w="19050"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</a:lstStyle>
          <a:p>
            <a:pPr lvl="0"/>
            <a:r>
              <a:rPr lang="en-US" dirty="0"/>
              <a:t>Click to add chart label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8C59A10-D951-4511-B360-AF4768E60CC8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Comparison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rt Placeholder 8"/>
          <p:cNvSpPr>
            <a:spLocks noGrp="1"/>
          </p:cNvSpPr>
          <p:nvPr>
            <p:ph type="chart" sz="quarter" idx="16" hasCustomPrompt="1"/>
          </p:nvPr>
        </p:nvSpPr>
        <p:spPr>
          <a:xfrm>
            <a:off x="952500" y="1485900"/>
            <a:ext cx="4953000" cy="3871913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chart</a:t>
            </a:r>
          </a:p>
        </p:txBody>
      </p:sp>
      <p:sp>
        <p:nvSpPr>
          <p:cNvPr id="15" name="Chart Placeholder 8"/>
          <p:cNvSpPr>
            <a:spLocks noGrp="1"/>
          </p:cNvSpPr>
          <p:nvPr>
            <p:ph type="chart" sz="quarter" idx="17" hasCustomPrompt="1"/>
          </p:nvPr>
        </p:nvSpPr>
        <p:spPr>
          <a:xfrm>
            <a:off x="6286501" y="1485900"/>
            <a:ext cx="4953000" cy="3871913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chart</a:t>
            </a:r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1602236" y="5548312"/>
            <a:ext cx="3653528" cy="661988"/>
          </a:xfrm>
          <a:solidFill>
            <a:schemeClr val="accent2"/>
          </a:solidFill>
          <a:ln w="19050"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</a:lstStyle>
          <a:p>
            <a:pPr lvl="0"/>
            <a:r>
              <a:rPr lang="en-US" dirty="0"/>
              <a:t>Click to add chart label</a:t>
            </a:r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6936237" y="5548312"/>
            <a:ext cx="3653528" cy="661988"/>
          </a:xfrm>
          <a:solidFill>
            <a:schemeClr val="accent2"/>
          </a:solidFill>
          <a:ln w="19050"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</a:lstStyle>
          <a:p>
            <a:pPr lvl="0"/>
            <a:r>
              <a:rPr lang="en-US" dirty="0"/>
              <a:t>Click to add chart label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9100"/>
            <a:ext cx="11277600" cy="342899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01380"/>
            <a:ext cx="11277600" cy="37972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2000" b="0" dirty="0"/>
              <a:t>Click to add subtitle</a:t>
            </a:r>
            <a:endParaRPr lang="en-US" sz="1600" b="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9A16586A-7AB4-4A0F-AFE9-2AAF56529E8A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Column Fe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952544" y="3924301"/>
            <a:ext cx="2988364" cy="12573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952500" y="3619500"/>
            <a:ext cx="2988405" cy="304800"/>
          </a:xfrm>
        </p:spPr>
        <p:txBody>
          <a:bodyPr anchor="t">
            <a:no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heading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606154" y="3924301"/>
            <a:ext cx="2979692" cy="12573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4606109" y="3619500"/>
            <a:ext cx="2979733" cy="304800"/>
          </a:xfrm>
        </p:spPr>
        <p:txBody>
          <a:bodyPr anchor="t">
            <a:no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heading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256050" y="3924301"/>
            <a:ext cx="2983450" cy="12573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20" hasCustomPrompt="1"/>
          </p:nvPr>
        </p:nvSpPr>
        <p:spPr>
          <a:xfrm>
            <a:off x="8257327" y="3619500"/>
            <a:ext cx="2982173" cy="304800"/>
          </a:xfrm>
        </p:spPr>
        <p:txBody>
          <a:bodyPr anchor="t">
            <a:no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heading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4277927" y="1181100"/>
            <a:ext cx="0" cy="40005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7920948" y="1181100"/>
            <a:ext cx="0" cy="40005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8"/>
          <p:cNvSpPr>
            <a:spLocks noGrp="1"/>
          </p:cNvSpPr>
          <p:nvPr>
            <p:ph type="pic" sz="quarter" idx="21" hasCustomPrompt="1"/>
          </p:nvPr>
        </p:nvSpPr>
        <p:spPr>
          <a:xfrm>
            <a:off x="952500" y="1181100"/>
            <a:ext cx="2988409" cy="222893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7" name="Picture Placeholder 8"/>
          <p:cNvSpPr>
            <a:spLocks noGrp="1"/>
          </p:cNvSpPr>
          <p:nvPr>
            <p:ph type="pic" sz="quarter" idx="22" hasCustomPrompt="1"/>
          </p:nvPr>
        </p:nvSpPr>
        <p:spPr>
          <a:xfrm>
            <a:off x="4606105" y="1181100"/>
            <a:ext cx="2979737" cy="222893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8" name="Picture Placeholder 8"/>
          <p:cNvSpPr>
            <a:spLocks noGrp="1"/>
          </p:cNvSpPr>
          <p:nvPr>
            <p:ph type="pic" sz="quarter" idx="23" hasCustomPrompt="1"/>
          </p:nvPr>
        </p:nvSpPr>
        <p:spPr>
          <a:xfrm>
            <a:off x="8257323" y="1181100"/>
            <a:ext cx="2982177" cy="222893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9100"/>
            <a:ext cx="11277600" cy="766450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952500" y="5548312"/>
            <a:ext cx="10286999" cy="661988"/>
          </a:xfrm>
          <a:solidFill>
            <a:schemeClr val="accent2"/>
          </a:solidFill>
          <a:ln w="19050"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</a:lstStyle>
          <a:p>
            <a:pPr lvl="0"/>
            <a:r>
              <a:rPr lang="en-US" dirty="0"/>
              <a:t>Click to add callout text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D684D9DB-6B4E-4EE6-AB27-6327E77927F7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Column Feature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952544" y="4229101"/>
            <a:ext cx="2988364" cy="9525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952500" y="3924300"/>
            <a:ext cx="2988405" cy="304800"/>
          </a:xfrm>
        </p:spPr>
        <p:txBody>
          <a:bodyPr anchor="t">
            <a:no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heading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606154" y="4229101"/>
            <a:ext cx="2979692" cy="9525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4606109" y="3924300"/>
            <a:ext cx="2979733" cy="304800"/>
          </a:xfrm>
        </p:spPr>
        <p:txBody>
          <a:bodyPr anchor="t">
            <a:no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heading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256050" y="4229101"/>
            <a:ext cx="2983450" cy="9525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20" hasCustomPrompt="1"/>
          </p:nvPr>
        </p:nvSpPr>
        <p:spPr>
          <a:xfrm>
            <a:off x="8257327" y="3924300"/>
            <a:ext cx="2982173" cy="304800"/>
          </a:xfrm>
        </p:spPr>
        <p:txBody>
          <a:bodyPr anchor="t">
            <a:no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heading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4277927" y="1485900"/>
            <a:ext cx="0" cy="36957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7920948" y="1485900"/>
            <a:ext cx="0" cy="36957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8"/>
          <p:cNvSpPr>
            <a:spLocks noGrp="1"/>
          </p:cNvSpPr>
          <p:nvPr>
            <p:ph type="pic" sz="quarter" idx="21" hasCustomPrompt="1"/>
          </p:nvPr>
        </p:nvSpPr>
        <p:spPr>
          <a:xfrm>
            <a:off x="952500" y="1485899"/>
            <a:ext cx="2988409" cy="2231136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7" name="Picture Placeholder 8"/>
          <p:cNvSpPr>
            <a:spLocks noGrp="1"/>
          </p:cNvSpPr>
          <p:nvPr>
            <p:ph type="pic" sz="quarter" idx="22" hasCustomPrompt="1"/>
          </p:nvPr>
        </p:nvSpPr>
        <p:spPr>
          <a:xfrm>
            <a:off x="4606105" y="1485900"/>
            <a:ext cx="2979737" cy="222893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8" name="Picture Placeholder 8"/>
          <p:cNvSpPr>
            <a:spLocks noGrp="1"/>
          </p:cNvSpPr>
          <p:nvPr>
            <p:ph type="pic" sz="quarter" idx="23" hasCustomPrompt="1"/>
          </p:nvPr>
        </p:nvSpPr>
        <p:spPr>
          <a:xfrm>
            <a:off x="8257323" y="1485900"/>
            <a:ext cx="2982177" cy="222893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9100"/>
            <a:ext cx="11277600" cy="342899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01380"/>
            <a:ext cx="11277600" cy="37972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2000" b="0" dirty="0"/>
              <a:t>Click to add subtitle</a:t>
            </a:r>
            <a:endParaRPr lang="en-US" sz="1600" b="0" dirty="0"/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952500" y="5548314"/>
            <a:ext cx="10286999" cy="661986"/>
          </a:xfrm>
          <a:solidFill>
            <a:schemeClr val="accent2"/>
          </a:solidFill>
          <a:ln w="19050"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</a:lstStyle>
          <a:p>
            <a:pPr lvl="0"/>
            <a:r>
              <a:rPr lang="en-US" dirty="0"/>
              <a:t>Click to add callout text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EC256D03-65E9-47C3-AA90-60A52F309A0A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-Column Fe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952544" y="3938459"/>
            <a:ext cx="2301354" cy="124314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spcAft>
                <a:spcPts val="0"/>
              </a:spcAft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952501" y="3633658"/>
            <a:ext cx="2301386" cy="304800"/>
          </a:xfrm>
        </p:spPr>
        <p:txBody>
          <a:bodyPr anchor="t">
            <a:no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heading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7" hasCustomPrompt="1"/>
          </p:nvPr>
        </p:nvSpPr>
        <p:spPr>
          <a:xfrm>
            <a:off x="3592038" y="3938459"/>
            <a:ext cx="2332240" cy="124314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3591980" y="3633658"/>
            <a:ext cx="2332272" cy="304800"/>
          </a:xfrm>
        </p:spPr>
        <p:txBody>
          <a:bodyPr anchor="t">
            <a:no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heading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idx="19" hasCustomPrompt="1"/>
          </p:nvPr>
        </p:nvSpPr>
        <p:spPr>
          <a:xfrm>
            <a:off x="6260210" y="3938459"/>
            <a:ext cx="2302372" cy="124314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20" hasCustomPrompt="1"/>
          </p:nvPr>
        </p:nvSpPr>
        <p:spPr>
          <a:xfrm>
            <a:off x="6262343" y="3633658"/>
            <a:ext cx="2301386" cy="304800"/>
          </a:xfrm>
        </p:spPr>
        <p:txBody>
          <a:bodyPr anchor="t">
            <a:no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heading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21" hasCustomPrompt="1"/>
          </p:nvPr>
        </p:nvSpPr>
        <p:spPr>
          <a:xfrm>
            <a:off x="952500" y="1185550"/>
            <a:ext cx="2301389" cy="222893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7" name="Picture Placeholder 8"/>
          <p:cNvSpPr>
            <a:spLocks noGrp="1"/>
          </p:cNvSpPr>
          <p:nvPr>
            <p:ph type="pic" sz="quarter" idx="22" hasCustomPrompt="1"/>
          </p:nvPr>
        </p:nvSpPr>
        <p:spPr>
          <a:xfrm>
            <a:off x="3591975" y="1185550"/>
            <a:ext cx="2332275" cy="222893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8" name="Picture Placeholder 8"/>
          <p:cNvSpPr>
            <a:spLocks noGrp="1"/>
          </p:cNvSpPr>
          <p:nvPr>
            <p:ph type="pic" sz="quarter" idx="23" hasCustomPrompt="1"/>
          </p:nvPr>
        </p:nvSpPr>
        <p:spPr>
          <a:xfrm>
            <a:off x="6262335" y="1185550"/>
            <a:ext cx="2301389" cy="222893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9100"/>
            <a:ext cx="11277600" cy="766450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27" hasCustomPrompt="1"/>
          </p:nvPr>
        </p:nvSpPr>
        <p:spPr>
          <a:xfrm>
            <a:off x="8899761" y="3938459"/>
            <a:ext cx="2338690" cy="124314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28" hasCustomPrompt="1"/>
          </p:nvPr>
        </p:nvSpPr>
        <p:spPr>
          <a:xfrm>
            <a:off x="8901816" y="3633658"/>
            <a:ext cx="2337688" cy="304800"/>
          </a:xfrm>
        </p:spPr>
        <p:txBody>
          <a:bodyPr anchor="t">
            <a:no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heading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29" hasCustomPrompt="1"/>
          </p:nvPr>
        </p:nvSpPr>
        <p:spPr>
          <a:xfrm>
            <a:off x="8901808" y="1185550"/>
            <a:ext cx="2337691" cy="222893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19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952500" y="5548312"/>
            <a:ext cx="10286999" cy="661988"/>
          </a:xfrm>
          <a:solidFill>
            <a:schemeClr val="accent2"/>
          </a:solidFill>
          <a:ln w="19050"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</a:lstStyle>
          <a:p>
            <a:pPr lvl="0"/>
            <a:r>
              <a:rPr lang="en-US" dirty="0"/>
              <a:t>Click to add callout text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fld id="{3439DF4C-82F3-4A48-944C-5946FED69E88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-Column Feature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952544" y="4216231"/>
            <a:ext cx="2301354" cy="96537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spcAft>
                <a:spcPts val="0"/>
              </a:spcAft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952501" y="3911430"/>
            <a:ext cx="2301386" cy="304800"/>
          </a:xfrm>
        </p:spPr>
        <p:txBody>
          <a:bodyPr anchor="t">
            <a:no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heading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7" hasCustomPrompt="1"/>
          </p:nvPr>
        </p:nvSpPr>
        <p:spPr>
          <a:xfrm>
            <a:off x="3592038" y="4216231"/>
            <a:ext cx="2332240" cy="96537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3591980" y="3911430"/>
            <a:ext cx="2332272" cy="304800"/>
          </a:xfrm>
        </p:spPr>
        <p:txBody>
          <a:bodyPr anchor="t">
            <a:no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heading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idx="19" hasCustomPrompt="1"/>
          </p:nvPr>
        </p:nvSpPr>
        <p:spPr>
          <a:xfrm>
            <a:off x="6260210" y="4216231"/>
            <a:ext cx="2302372" cy="96537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20" hasCustomPrompt="1"/>
          </p:nvPr>
        </p:nvSpPr>
        <p:spPr>
          <a:xfrm>
            <a:off x="6262343" y="3911430"/>
            <a:ext cx="2301386" cy="304800"/>
          </a:xfrm>
        </p:spPr>
        <p:txBody>
          <a:bodyPr anchor="t">
            <a:no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heading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21" hasCustomPrompt="1"/>
          </p:nvPr>
        </p:nvSpPr>
        <p:spPr>
          <a:xfrm>
            <a:off x="952500" y="1485900"/>
            <a:ext cx="2301389" cy="222893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7" name="Picture Placeholder 8"/>
          <p:cNvSpPr>
            <a:spLocks noGrp="1"/>
          </p:cNvSpPr>
          <p:nvPr>
            <p:ph type="pic" sz="quarter" idx="22" hasCustomPrompt="1"/>
          </p:nvPr>
        </p:nvSpPr>
        <p:spPr>
          <a:xfrm>
            <a:off x="3591975" y="1485900"/>
            <a:ext cx="2332275" cy="222893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8" name="Picture Placeholder 8"/>
          <p:cNvSpPr>
            <a:spLocks noGrp="1"/>
          </p:cNvSpPr>
          <p:nvPr>
            <p:ph type="pic" sz="quarter" idx="23" hasCustomPrompt="1"/>
          </p:nvPr>
        </p:nvSpPr>
        <p:spPr>
          <a:xfrm>
            <a:off x="6262335" y="1485900"/>
            <a:ext cx="2301389" cy="222893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27" hasCustomPrompt="1"/>
          </p:nvPr>
        </p:nvSpPr>
        <p:spPr>
          <a:xfrm>
            <a:off x="8899761" y="4216231"/>
            <a:ext cx="2338690" cy="96537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28" hasCustomPrompt="1"/>
          </p:nvPr>
        </p:nvSpPr>
        <p:spPr>
          <a:xfrm>
            <a:off x="8901816" y="3911430"/>
            <a:ext cx="2337688" cy="304800"/>
          </a:xfrm>
        </p:spPr>
        <p:txBody>
          <a:bodyPr anchor="t">
            <a:no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heading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29" hasCustomPrompt="1"/>
          </p:nvPr>
        </p:nvSpPr>
        <p:spPr>
          <a:xfrm>
            <a:off x="8901808" y="1485900"/>
            <a:ext cx="2337691" cy="222893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9100"/>
            <a:ext cx="11277600" cy="342899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01380"/>
            <a:ext cx="11277600" cy="37972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2000" b="0" dirty="0"/>
              <a:t>Click to add subtitle</a:t>
            </a:r>
            <a:endParaRPr lang="en-US" sz="1600" b="0" dirty="0"/>
          </a:p>
        </p:txBody>
      </p:sp>
      <p:sp>
        <p:nvSpPr>
          <p:cNvPr id="21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952500" y="5548312"/>
            <a:ext cx="10286999" cy="661988"/>
          </a:xfrm>
          <a:solidFill>
            <a:schemeClr val="accent2"/>
          </a:solidFill>
          <a:ln w="19050"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</a:lstStyle>
          <a:p>
            <a:pPr lvl="0"/>
            <a:r>
              <a:rPr lang="en-US" dirty="0"/>
              <a:t>Click to add callout text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fld id="{E2B08519-6315-41FB-B0E1-A3F114F5BC8D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952500" y="2829927"/>
            <a:ext cx="2456925" cy="258345"/>
          </a:xfrm>
        </p:spPr>
        <p:txBody>
          <a:bodyPr anchor="t">
            <a:noAutofit/>
          </a:bodyPr>
          <a:lstStyle>
            <a:lvl1pPr marL="0" indent="0">
              <a:buNone/>
              <a:defRPr sz="12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image caption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21" hasCustomPrompt="1"/>
          </p:nvPr>
        </p:nvSpPr>
        <p:spPr>
          <a:xfrm>
            <a:off x="952500" y="1181100"/>
            <a:ext cx="2456925" cy="151326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22" hasCustomPrompt="1"/>
          </p:nvPr>
        </p:nvSpPr>
        <p:spPr>
          <a:xfrm>
            <a:off x="3581400" y="2829927"/>
            <a:ext cx="2446337" cy="258345"/>
          </a:xfrm>
        </p:spPr>
        <p:txBody>
          <a:bodyPr anchor="t">
            <a:noAutofit/>
          </a:bodyPr>
          <a:lstStyle>
            <a:lvl1pPr marL="0" indent="0">
              <a:buNone/>
              <a:defRPr sz="12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image caption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3" hasCustomPrompt="1"/>
          </p:nvPr>
        </p:nvSpPr>
        <p:spPr>
          <a:xfrm>
            <a:off x="3577696" y="1181100"/>
            <a:ext cx="2446337" cy="151326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24" hasCustomPrompt="1"/>
          </p:nvPr>
        </p:nvSpPr>
        <p:spPr>
          <a:xfrm>
            <a:off x="6181726" y="2829927"/>
            <a:ext cx="2446337" cy="258345"/>
          </a:xfrm>
        </p:spPr>
        <p:txBody>
          <a:bodyPr anchor="t">
            <a:noAutofit/>
          </a:bodyPr>
          <a:lstStyle>
            <a:lvl1pPr marL="0" indent="0">
              <a:buNone/>
              <a:defRPr sz="12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image caption</a:t>
            </a:r>
          </a:p>
        </p:txBody>
      </p:sp>
      <p:sp>
        <p:nvSpPr>
          <p:cNvPr id="29" name="Picture Placeholder 8"/>
          <p:cNvSpPr>
            <a:spLocks noGrp="1"/>
          </p:cNvSpPr>
          <p:nvPr>
            <p:ph type="pic" sz="quarter" idx="25" hasCustomPrompt="1"/>
          </p:nvPr>
        </p:nvSpPr>
        <p:spPr>
          <a:xfrm>
            <a:off x="6185429" y="1181100"/>
            <a:ext cx="2446337" cy="151326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26" hasCustomPrompt="1"/>
          </p:nvPr>
        </p:nvSpPr>
        <p:spPr>
          <a:xfrm>
            <a:off x="8793163" y="2829927"/>
            <a:ext cx="2446337" cy="258345"/>
          </a:xfrm>
        </p:spPr>
        <p:txBody>
          <a:bodyPr anchor="t">
            <a:noAutofit/>
          </a:bodyPr>
          <a:lstStyle>
            <a:lvl1pPr marL="0" indent="0">
              <a:buNone/>
              <a:defRPr sz="12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image caption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27" hasCustomPrompt="1"/>
          </p:nvPr>
        </p:nvSpPr>
        <p:spPr>
          <a:xfrm>
            <a:off x="8793163" y="1181100"/>
            <a:ext cx="2446337" cy="151326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32" name="Text Placeholder 9"/>
          <p:cNvSpPr>
            <a:spLocks noGrp="1"/>
          </p:cNvSpPr>
          <p:nvPr>
            <p:ph type="body" sz="quarter" idx="28" hasCustomPrompt="1"/>
          </p:nvPr>
        </p:nvSpPr>
        <p:spPr>
          <a:xfrm>
            <a:off x="952500" y="5183771"/>
            <a:ext cx="2456925" cy="258345"/>
          </a:xfrm>
        </p:spPr>
        <p:txBody>
          <a:bodyPr anchor="t">
            <a:noAutofit/>
          </a:bodyPr>
          <a:lstStyle>
            <a:lvl1pPr marL="0" indent="0">
              <a:buNone/>
              <a:defRPr sz="12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image caption</a:t>
            </a:r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29" hasCustomPrompt="1"/>
          </p:nvPr>
        </p:nvSpPr>
        <p:spPr>
          <a:xfrm>
            <a:off x="952500" y="3543300"/>
            <a:ext cx="2456925" cy="1504912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34" name="Text Placeholder 9"/>
          <p:cNvSpPr>
            <a:spLocks noGrp="1"/>
          </p:cNvSpPr>
          <p:nvPr>
            <p:ph type="body" sz="quarter" idx="30" hasCustomPrompt="1"/>
          </p:nvPr>
        </p:nvSpPr>
        <p:spPr>
          <a:xfrm>
            <a:off x="3581400" y="5183771"/>
            <a:ext cx="2446337" cy="258345"/>
          </a:xfrm>
        </p:spPr>
        <p:txBody>
          <a:bodyPr anchor="t">
            <a:noAutofit/>
          </a:bodyPr>
          <a:lstStyle>
            <a:lvl1pPr marL="0" indent="0">
              <a:buNone/>
              <a:defRPr sz="12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image caption</a:t>
            </a:r>
          </a:p>
        </p:txBody>
      </p:sp>
      <p:sp>
        <p:nvSpPr>
          <p:cNvPr id="35" name="Picture Placeholder 8"/>
          <p:cNvSpPr>
            <a:spLocks noGrp="1"/>
          </p:cNvSpPr>
          <p:nvPr>
            <p:ph type="pic" sz="quarter" idx="31" hasCustomPrompt="1"/>
          </p:nvPr>
        </p:nvSpPr>
        <p:spPr>
          <a:xfrm>
            <a:off x="3577696" y="3543300"/>
            <a:ext cx="2446337" cy="1504912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36" name="Text Placeholder 9"/>
          <p:cNvSpPr>
            <a:spLocks noGrp="1"/>
          </p:cNvSpPr>
          <p:nvPr>
            <p:ph type="body" sz="quarter" idx="32" hasCustomPrompt="1"/>
          </p:nvPr>
        </p:nvSpPr>
        <p:spPr>
          <a:xfrm>
            <a:off x="6181726" y="5183771"/>
            <a:ext cx="2446337" cy="258345"/>
          </a:xfrm>
        </p:spPr>
        <p:txBody>
          <a:bodyPr anchor="t">
            <a:noAutofit/>
          </a:bodyPr>
          <a:lstStyle>
            <a:lvl1pPr marL="0" indent="0">
              <a:buNone/>
              <a:defRPr sz="12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image caption</a:t>
            </a:r>
          </a:p>
        </p:txBody>
      </p:sp>
      <p:sp>
        <p:nvSpPr>
          <p:cNvPr id="37" name="Picture Placeholder 8"/>
          <p:cNvSpPr>
            <a:spLocks noGrp="1"/>
          </p:cNvSpPr>
          <p:nvPr>
            <p:ph type="pic" sz="quarter" idx="33" hasCustomPrompt="1"/>
          </p:nvPr>
        </p:nvSpPr>
        <p:spPr>
          <a:xfrm>
            <a:off x="6185429" y="3543300"/>
            <a:ext cx="2446337" cy="1504912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38" name="Text Placeholder 9"/>
          <p:cNvSpPr>
            <a:spLocks noGrp="1"/>
          </p:cNvSpPr>
          <p:nvPr>
            <p:ph type="body" sz="quarter" idx="34" hasCustomPrompt="1"/>
          </p:nvPr>
        </p:nvSpPr>
        <p:spPr>
          <a:xfrm>
            <a:off x="8793163" y="5183771"/>
            <a:ext cx="2446337" cy="258345"/>
          </a:xfrm>
        </p:spPr>
        <p:txBody>
          <a:bodyPr anchor="t">
            <a:noAutofit/>
          </a:bodyPr>
          <a:lstStyle>
            <a:lvl1pPr marL="0" indent="0">
              <a:buNone/>
              <a:defRPr sz="12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image caption</a:t>
            </a:r>
          </a:p>
        </p:txBody>
      </p:sp>
      <p:sp>
        <p:nvSpPr>
          <p:cNvPr id="39" name="Picture Placeholder 8"/>
          <p:cNvSpPr>
            <a:spLocks noGrp="1"/>
          </p:cNvSpPr>
          <p:nvPr>
            <p:ph type="pic" sz="quarter" idx="35" hasCustomPrompt="1"/>
          </p:nvPr>
        </p:nvSpPr>
        <p:spPr>
          <a:xfrm>
            <a:off x="8793163" y="3543300"/>
            <a:ext cx="2446337" cy="1504912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9100"/>
            <a:ext cx="11277600" cy="762000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fld id="{780C1BFE-65F8-42BA-AEC6-E1CDCD1D9510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Gallery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952500" y="3134727"/>
            <a:ext cx="2456925" cy="258345"/>
          </a:xfrm>
        </p:spPr>
        <p:txBody>
          <a:bodyPr anchor="t">
            <a:noAutofit/>
          </a:bodyPr>
          <a:lstStyle>
            <a:lvl1pPr marL="0" indent="0">
              <a:buNone/>
              <a:defRPr sz="12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image caption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21" hasCustomPrompt="1"/>
          </p:nvPr>
        </p:nvSpPr>
        <p:spPr>
          <a:xfrm>
            <a:off x="952500" y="1485900"/>
            <a:ext cx="2456925" cy="151326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22" hasCustomPrompt="1"/>
          </p:nvPr>
        </p:nvSpPr>
        <p:spPr>
          <a:xfrm>
            <a:off x="3581400" y="3134727"/>
            <a:ext cx="2446337" cy="258345"/>
          </a:xfrm>
        </p:spPr>
        <p:txBody>
          <a:bodyPr anchor="t">
            <a:noAutofit/>
          </a:bodyPr>
          <a:lstStyle>
            <a:lvl1pPr marL="0" indent="0">
              <a:buNone/>
              <a:defRPr sz="12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image caption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3" hasCustomPrompt="1"/>
          </p:nvPr>
        </p:nvSpPr>
        <p:spPr>
          <a:xfrm>
            <a:off x="3577696" y="1485900"/>
            <a:ext cx="2446337" cy="151326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24" hasCustomPrompt="1"/>
          </p:nvPr>
        </p:nvSpPr>
        <p:spPr>
          <a:xfrm>
            <a:off x="6181726" y="3134727"/>
            <a:ext cx="2446337" cy="258345"/>
          </a:xfrm>
        </p:spPr>
        <p:txBody>
          <a:bodyPr anchor="t">
            <a:noAutofit/>
          </a:bodyPr>
          <a:lstStyle>
            <a:lvl1pPr marL="0" indent="0">
              <a:buNone/>
              <a:defRPr sz="12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image caption</a:t>
            </a:r>
          </a:p>
        </p:txBody>
      </p:sp>
      <p:sp>
        <p:nvSpPr>
          <p:cNvPr id="29" name="Picture Placeholder 8"/>
          <p:cNvSpPr>
            <a:spLocks noGrp="1"/>
          </p:cNvSpPr>
          <p:nvPr>
            <p:ph type="pic" sz="quarter" idx="25" hasCustomPrompt="1"/>
          </p:nvPr>
        </p:nvSpPr>
        <p:spPr>
          <a:xfrm>
            <a:off x="6185429" y="1485900"/>
            <a:ext cx="2446337" cy="151326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26" hasCustomPrompt="1"/>
          </p:nvPr>
        </p:nvSpPr>
        <p:spPr>
          <a:xfrm>
            <a:off x="8793163" y="3134727"/>
            <a:ext cx="2446337" cy="258345"/>
          </a:xfrm>
        </p:spPr>
        <p:txBody>
          <a:bodyPr anchor="t">
            <a:noAutofit/>
          </a:bodyPr>
          <a:lstStyle>
            <a:lvl1pPr marL="0" indent="0">
              <a:buNone/>
              <a:defRPr sz="12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image caption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27" hasCustomPrompt="1"/>
          </p:nvPr>
        </p:nvSpPr>
        <p:spPr>
          <a:xfrm>
            <a:off x="8793163" y="1485900"/>
            <a:ext cx="2446337" cy="151326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32" name="Text Placeholder 9"/>
          <p:cNvSpPr>
            <a:spLocks noGrp="1"/>
          </p:cNvSpPr>
          <p:nvPr>
            <p:ph type="body" sz="quarter" idx="28" hasCustomPrompt="1"/>
          </p:nvPr>
        </p:nvSpPr>
        <p:spPr>
          <a:xfrm>
            <a:off x="952500" y="5488571"/>
            <a:ext cx="2456925" cy="258345"/>
          </a:xfrm>
        </p:spPr>
        <p:txBody>
          <a:bodyPr anchor="t">
            <a:noAutofit/>
          </a:bodyPr>
          <a:lstStyle>
            <a:lvl1pPr marL="0" indent="0">
              <a:buNone/>
              <a:defRPr sz="12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image caption</a:t>
            </a:r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29" hasCustomPrompt="1"/>
          </p:nvPr>
        </p:nvSpPr>
        <p:spPr>
          <a:xfrm>
            <a:off x="952500" y="3848100"/>
            <a:ext cx="2456925" cy="1504912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34" name="Text Placeholder 9"/>
          <p:cNvSpPr>
            <a:spLocks noGrp="1"/>
          </p:cNvSpPr>
          <p:nvPr>
            <p:ph type="body" sz="quarter" idx="30" hasCustomPrompt="1"/>
          </p:nvPr>
        </p:nvSpPr>
        <p:spPr>
          <a:xfrm>
            <a:off x="3581400" y="5488571"/>
            <a:ext cx="2446337" cy="258345"/>
          </a:xfrm>
        </p:spPr>
        <p:txBody>
          <a:bodyPr anchor="t">
            <a:noAutofit/>
          </a:bodyPr>
          <a:lstStyle>
            <a:lvl1pPr marL="0" indent="0">
              <a:buNone/>
              <a:defRPr sz="12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image caption</a:t>
            </a:r>
          </a:p>
        </p:txBody>
      </p:sp>
      <p:sp>
        <p:nvSpPr>
          <p:cNvPr id="35" name="Picture Placeholder 8"/>
          <p:cNvSpPr>
            <a:spLocks noGrp="1"/>
          </p:cNvSpPr>
          <p:nvPr>
            <p:ph type="pic" sz="quarter" idx="31" hasCustomPrompt="1"/>
          </p:nvPr>
        </p:nvSpPr>
        <p:spPr>
          <a:xfrm>
            <a:off x="3577696" y="3848100"/>
            <a:ext cx="2446337" cy="1504912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36" name="Text Placeholder 9"/>
          <p:cNvSpPr>
            <a:spLocks noGrp="1"/>
          </p:cNvSpPr>
          <p:nvPr>
            <p:ph type="body" sz="quarter" idx="32" hasCustomPrompt="1"/>
          </p:nvPr>
        </p:nvSpPr>
        <p:spPr>
          <a:xfrm>
            <a:off x="6181726" y="5488571"/>
            <a:ext cx="2446337" cy="258345"/>
          </a:xfrm>
        </p:spPr>
        <p:txBody>
          <a:bodyPr anchor="t">
            <a:noAutofit/>
          </a:bodyPr>
          <a:lstStyle>
            <a:lvl1pPr marL="0" indent="0">
              <a:buNone/>
              <a:defRPr sz="12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image caption</a:t>
            </a:r>
          </a:p>
        </p:txBody>
      </p:sp>
      <p:sp>
        <p:nvSpPr>
          <p:cNvPr id="37" name="Picture Placeholder 8"/>
          <p:cNvSpPr>
            <a:spLocks noGrp="1"/>
          </p:cNvSpPr>
          <p:nvPr>
            <p:ph type="pic" sz="quarter" idx="33" hasCustomPrompt="1"/>
          </p:nvPr>
        </p:nvSpPr>
        <p:spPr>
          <a:xfrm>
            <a:off x="6185429" y="3848100"/>
            <a:ext cx="2446337" cy="1504912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38" name="Text Placeholder 9"/>
          <p:cNvSpPr>
            <a:spLocks noGrp="1"/>
          </p:cNvSpPr>
          <p:nvPr>
            <p:ph type="body" sz="quarter" idx="34" hasCustomPrompt="1"/>
          </p:nvPr>
        </p:nvSpPr>
        <p:spPr>
          <a:xfrm>
            <a:off x="8793163" y="5488571"/>
            <a:ext cx="2446337" cy="258345"/>
          </a:xfrm>
        </p:spPr>
        <p:txBody>
          <a:bodyPr anchor="t">
            <a:noAutofit/>
          </a:bodyPr>
          <a:lstStyle>
            <a:lvl1pPr marL="0" indent="0">
              <a:buNone/>
              <a:defRPr sz="12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600" b="1">
                <a:solidFill>
                  <a:schemeClr val="accent3"/>
                </a:solidFill>
              </a:defRPr>
            </a:lvl2pPr>
            <a:lvl3pPr marL="914400" indent="0">
              <a:buNone/>
              <a:defRPr sz="1600" b="1">
                <a:solidFill>
                  <a:schemeClr val="accent3"/>
                </a:solidFill>
              </a:defRPr>
            </a:lvl3pPr>
            <a:lvl4pPr marL="1371600" indent="0">
              <a:buNone/>
              <a:defRPr sz="1600" b="1">
                <a:solidFill>
                  <a:schemeClr val="accent3"/>
                </a:solidFill>
              </a:defRPr>
            </a:lvl4pPr>
            <a:lvl5pPr marL="1828800" indent="0">
              <a:buNone/>
              <a:defRPr sz="160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image caption</a:t>
            </a:r>
          </a:p>
        </p:txBody>
      </p:sp>
      <p:sp>
        <p:nvSpPr>
          <p:cNvPr id="39" name="Picture Placeholder 8"/>
          <p:cNvSpPr>
            <a:spLocks noGrp="1"/>
          </p:cNvSpPr>
          <p:nvPr>
            <p:ph type="pic" sz="quarter" idx="35" hasCustomPrompt="1"/>
          </p:nvPr>
        </p:nvSpPr>
        <p:spPr>
          <a:xfrm>
            <a:off x="8793163" y="3848100"/>
            <a:ext cx="2446337" cy="1504912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9100"/>
            <a:ext cx="11277600" cy="342899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01380"/>
            <a:ext cx="11277600" cy="37972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2000" b="0" dirty="0"/>
              <a:t>Click to add subtitle</a:t>
            </a:r>
            <a:endParaRPr lang="en-US" sz="1600" b="0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fld id="{08D55A71-4362-4593-87CB-E41823C064DC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" y="1459"/>
            <a:ext cx="12187996" cy="64990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181100"/>
            <a:ext cx="9144000" cy="1143000"/>
          </a:xfrm>
        </p:spPr>
        <p:txBody>
          <a:bodyPr anchor="b">
            <a:noAutofit/>
          </a:bodyPr>
          <a:lstStyle>
            <a:lvl1pPr>
              <a:defRPr sz="40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798" y="2437483"/>
            <a:ext cx="9145706" cy="501371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76B74-4D7C-41B8-8716-243FC10350F8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3" pos="43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" y="1459"/>
            <a:ext cx="12187996" cy="64990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3825129"/>
            <a:ext cx="9144000" cy="594360"/>
          </a:xfrm>
        </p:spPr>
        <p:txBody>
          <a:bodyPr anchor="t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4415475"/>
            <a:ext cx="9144000" cy="49921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-9053"/>
            <a:ext cx="12192000" cy="34417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EAF675D3-EE53-4DF3-9873-AA023D326548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3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llout with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21" hasCustomPrompt="1"/>
          </p:nvPr>
        </p:nvSpPr>
        <p:spPr>
          <a:xfrm>
            <a:off x="4229100" y="0"/>
            <a:ext cx="7962900" cy="6500474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457200" y="2705100"/>
            <a:ext cx="3225800" cy="28448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paragraph text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457200" y="419100"/>
            <a:ext cx="3225800" cy="1905000"/>
          </a:xfrm>
        </p:spPr>
        <p:txBody>
          <a:bodyPr anchor="b">
            <a:normAutofit/>
          </a:bodyPr>
          <a:lstStyle>
            <a:lvl1pPr marL="0" indent="0">
              <a:buNone/>
              <a:defRPr sz="3200" baseline="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quote or interesting fact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6C55A886-F9A0-437D-B093-E2576B00778B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llout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21" hasCustomPrompt="1"/>
          </p:nvPr>
        </p:nvSpPr>
        <p:spPr>
          <a:xfrm>
            <a:off x="4229100" y="0"/>
            <a:ext cx="7962900" cy="6500474"/>
          </a:xfr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2" hasCustomPrompt="1"/>
          </p:nvPr>
        </p:nvSpPr>
        <p:spPr>
          <a:xfrm>
            <a:off x="457200" y="2705100"/>
            <a:ext cx="3225800" cy="28448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paragraph text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457200" y="419100"/>
            <a:ext cx="3225800" cy="1905000"/>
          </a:xfrm>
        </p:spPr>
        <p:txBody>
          <a:bodyPr anchor="b">
            <a:normAutofit/>
          </a:bodyPr>
          <a:lstStyle>
            <a:lvl1pPr marL="0" indent="0">
              <a:buNone/>
              <a:defRPr sz="3200" baseline="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quote or interesting fact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4229100" y="1"/>
            <a:ext cx="0" cy="650047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0CEBF907-8E11-4E61-ACAA-D5A7842D1285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-Bleed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1"/>
            <a:ext cx="12192000" cy="6500473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2" hasCustomPrompt="1"/>
          </p:nvPr>
        </p:nvSpPr>
        <p:spPr>
          <a:xfrm>
            <a:off x="8089900" y="5462403"/>
            <a:ext cx="3644900" cy="747897"/>
          </a:xfrm>
          <a:solidFill>
            <a:schemeClr val="bg1"/>
          </a:solidFill>
        </p:spPr>
        <p:txBody>
          <a:bodyPr lIns="365760" tIns="274320" rIns="365760" bIns="274320" anchor="t" anchorCtr="0">
            <a:sp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image caption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C4093419-78AC-4927-BF95-8261133CCBF6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E8A4B-C163-4750-8A07-20C27F1DD650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9100"/>
            <a:ext cx="11277600" cy="342899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01380"/>
            <a:ext cx="11277600" cy="37972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2000" b="0" dirty="0"/>
              <a:t>Click to add subtitle</a:t>
            </a:r>
            <a:endParaRPr lang="en-US" sz="1600" b="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F999DA4-C7B3-416B-B64C-11D36F7936CF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500488"/>
            <a:ext cx="12192000" cy="3566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6500488"/>
            <a:ext cx="12192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1428508" y="6604000"/>
            <a:ext cx="0" cy="155141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703" y="6565216"/>
            <a:ext cx="212200" cy="228116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D07BC06-E3AA-42D2-AF66-ED3A66270159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Media Placeholder 10"/>
          <p:cNvSpPr>
            <a:spLocks noGrp="1" noChangeAspect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Click to add video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1E29-81CB-4D34-A965-504F330C5D59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hart with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/>
          <p:cNvSpPr>
            <a:spLocks noGrp="1"/>
          </p:cNvSpPr>
          <p:nvPr userDrawn="1">
            <p:ph type="title" hasCustomPrompt="1"/>
          </p:nvPr>
        </p:nvSpPr>
        <p:spPr>
          <a:xfrm>
            <a:off x="457200" y="419100"/>
            <a:ext cx="11277600" cy="389709"/>
          </a:xfrm>
        </p:spPr>
        <p:txBody>
          <a:bodyPr>
            <a:noAutofit/>
          </a:bodyPr>
          <a:lstStyle>
            <a:lvl1pPr>
              <a:defRPr sz="2200"/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49" name="Straight Connector 48"/>
          <p:cNvCxnSpPr/>
          <p:nvPr/>
        </p:nvCxnSpPr>
        <p:spPr>
          <a:xfrm>
            <a:off x="6096000" y="887620"/>
            <a:ext cx="0" cy="561241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0" y="3695999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 userDrawn="1"/>
        </p:nvCxnSpPr>
        <p:spPr>
          <a:xfrm>
            <a:off x="0" y="88442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 Placeholder 14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457200" y="1447875"/>
            <a:ext cx="5295900" cy="1210588"/>
          </a:xfrm>
        </p:spPr>
        <p:txBody>
          <a:bodyPr wrap="square" lIns="0" tIns="0" rIns="0" bIns="0">
            <a:normAutofit/>
          </a:bodyPr>
          <a:lstStyle>
            <a:lvl1pPr marL="137160" indent="-137160">
              <a:lnSpc>
                <a:spcPct val="100000"/>
              </a:lnSpc>
              <a:spcBef>
                <a:spcPts val="500"/>
              </a:spcBef>
              <a:defRPr sz="1400">
                <a:solidFill>
                  <a:schemeClr val="tx2">
                    <a:lumMod val="75000"/>
                  </a:schemeClr>
                </a:solidFill>
              </a:defRPr>
            </a:lvl1pPr>
            <a:lvl2pPr marL="32004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2pPr>
            <a:lvl3pPr marL="59436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3pPr>
            <a:lvl4pPr marL="86868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4pPr>
            <a:lvl5pPr marL="114300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3" name="Text Placeholder 16"/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457200" y="1154384"/>
            <a:ext cx="5295900" cy="221599"/>
          </a:xfrm>
        </p:spPr>
        <p:txBody>
          <a:bodyPr wrap="square" lIns="0" tIns="0" rIns="0" bIns="0">
            <a:norm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>
                <a:solidFill>
                  <a:schemeClr val="accent3"/>
                </a:solidFill>
              </a:defRPr>
            </a:lvl2pPr>
            <a:lvl3pPr marL="914400" indent="0">
              <a:buNone/>
              <a:defRPr>
                <a:solidFill>
                  <a:schemeClr val="accent3"/>
                </a:solidFill>
              </a:defRPr>
            </a:lvl3pPr>
            <a:lvl4pPr marL="1371600" indent="0">
              <a:buNone/>
              <a:defRPr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quad title</a:t>
            </a:r>
          </a:p>
        </p:txBody>
      </p:sp>
      <p:sp>
        <p:nvSpPr>
          <p:cNvPr id="55" name="Text Placeholder 14"/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57200" y="4295396"/>
            <a:ext cx="5295899" cy="1210588"/>
          </a:xfrm>
        </p:spPr>
        <p:txBody>
          <a:bodyPr wrap="square" lIns="0" tIns="0" rIns="0" bIns="0">
            <a:normAutofit/>
          </a:bodyPr>
          <a:lstStyle>
            <a:lvl1pPr marL="137160" indent="-137160">
              <a:lnSpc>
                <a:spcPct val="100000"/>
              </a:lnSpc>
              <a:spcBef>
                <a:spcPts val="500"/>
              </a:spcBef>
              <a:defRPr sz="1400">
                <a:solidFill>
                  <a:schemeClr val="tx2">
                    <a:lumMod val="75000"/>
                  </a:schemeClr>
                </a:solidFill>
              </a:defRPr>
            </a:lvl1pPr>
            <a:lvl2pPr marL="32004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2pPr>
            <a:lvl3pPr marL="59436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3pPr>
            <a:lvl4pPr marL="86868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4pPr>
            <a:lvl5pPr marL="114300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6" name="Text Placeholder 16"/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457200" y="4001905"/>
            <a:ext cx="5295900" cy="221599"/>
          </a:xfrm>
        </p:spPr>
        <p:txBody>
          <a:bodyPr wrap="square" lIns="0" tIns="0" rIns="0" bIns="0">
            <a:norm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>
                <a:solidFill>
                  <a:schemeClr val="accent3"/>
                </a:solidFill>
              </a:defRPr>
            </a:lvl2pPr>
            <a:lvl3pPr marL="914400" indent="0">
              <a:buNone/>
              <a:defRPr>
                <a:solidFill>
                  <a:schemeClr val="accent3"/>
                </a:solidFill>
              </a:defRPr>
            </a:lvl3pPr>
            <a:lvl4pPr marL="1371600" indent="0">
              <a:buNone/>
              <a:defRPr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quad title</a:t>
            </a:r>
          </a:p>
        </p:txBody>
      </p:sp>
      <p:sp>
        <p:nvSpPr>
          <p:cNvPr id="59" name="Text Placeholder 14"/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6442617" y="1444158"/>
            <a:ext cx="5292183" cy="1210588"/>
          </a:xfrm>
        </p:spPr>
        <p:txBody>
          <a:bodyPr wrap="square" lIns="0" tIns="0" rIns="0" bIns="0">
            <a:normAutofit/>
          </a:bodyPr>
          <a:lstStyle>
            <a:lvl1pPr marL="137160" indent="-137160">
              <a:lnSpc>
                <a:spcPct val="100000"/>
              </a:lnSpc>
              <a:spcBef>
                <a:spcPts val="500"/>
              </a:spcBef>
              <a:defRPr sz="1400">
                <a:solidFill>
                  <a:schemeClr val="tx2">
                    <a:lumMod val="75000"/>
                  </a:schemeClr>
                </a:solidFill>
              </a:defRPr>
            </a:lvl1pPr>
            <a:lvl2pPr marL="32004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2pPr>
            <a:lvl3pPr marL="59436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3pPr>
            <a:lvl4pPr marL="86868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4pPr>
            <a:lvl5pPr marL="114300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0" name="Text Placeholder 16"/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6442616" y="1150667"/>
            <a:ext cx="5292183" cy="221599"/>
          </a:xfrm>
        </p:spPr>
        <p:txBody>
          <a:bodyPr wrap="square" lIns="0" tIns="0" rIns="0" bIns="0">
            <a:norm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>
                <a:solidFill>
                  <a:schemeClr val="accent3"/>
                </a:solidFill>
              </a:defRPr>
            </a:lvl2pPr>
            <a:lvl3pPr marL="914400" indent="0">
              <a:buNone/>
              <a:defRPr>
                <a:solidFill>
                  <a:schemeClr val="accent3"/>
                </a:solidFill>
              </a:defRPr>
            </a:lvl3pPr>
            <a:lvl4pPr marL="1371600" indent="0">
              <a:buNone/>
              <a:defRPr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quad title</a:t>
            </a:r>
          </a:p>
        </p:txBody>
      </p:sp>
      <p:sp>
        <p:nvSpPr>
          <p:cNvPr id="62" name="Text Placeholder 14"/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6438900" y="4291679"/>
            <a:ext cx="5295900" cy="1210588"/>
          </a:xfrm>
        </p:spPr>
        <p:txBody>
          <a:bodyPr wrap="square" lIns="0" tIns="0" rIns="0" bIns="0">
            <a:normAutofit/>
          </a:bodyPr>
          <a:lstStyle>
            <a:lvl1pPr marL="137160" indent="-137160">
              <a:lnSpc>
                <a:spcPct val="100000"/>
              </a:lnSpc>
              <a:spcBef>
                <a:spcPts val="500"/>
              </a:spcBef>
              <a:defRPr sz="1400">
                <a:solidFill>
                  <a:schemeClr val="tx2">
                    <a:lumMod val="75000"/>
                  </a:schemeClr>
                </a:solidFill>
              </a:defRPr>
            </a:lvl1pPr>
            <a:lvl2pPr marL="32004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2pPr>
            <a:lvl3pPr marL="59436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3pPr>
            <a:lvl4pPr marL="86868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4pPr>
            <a:lvl5pPr marL="114300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</a:t>
            </a:r>
            <a:r>
              <a:rPr lang="en-US"/>
              <a:t>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Text Placeholder 16"/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6438900" y="3998188"/>
            <a:ext cx="5295900" cy="221599"/>
          </a:xfrm>
        </p:spPr>
        <p:txBody>
          <a:bodyPr wrap="square" lIns="0" tIns="0" rIns="0" bIns="0">
            <a:norm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>
                <a:solidFill>
                  <a:schemeClr val="accent3"/>
                </a:solidFill>
              </a:defRPr>
            </a:lvl2pPr>
            <a:lvl3pPr marL="914400" indent="0">
              <a:buNone/>
              <a:defRPr>
                <a:solidFill>
                  <a:schemeClr val="accent3"/>
                </a:solidFill>
              </a:defRPr>
            </a:lvl3pPr>
            <a:lvl4pPr marL="1371600" indent="0">
              <a:buNone/>
              <a:defRPr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quad title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37"/>
          </p:nvPr>
        </p:nvSpPr>
        <p:spPr/>
        <p:txBody>
          <a:bodyPr/>
          <a:lstStyle/>
          <a:p>
            <a:fld id="{D9FF2945-7E72-42AF-B32A-46DF8F0E0A43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39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6096000" y="0"/>
            <a:ext cx="0" cy="649922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0" y="325508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457200" y="712591"/>
            <a:ext cx="5295900" cy="1210588"/>
          </a:xfrm>
        </p:spPr>
        <p:txBody>
          <a:bodyPr wrap="square" lIns="0" tIns="0" rIns="0" bIns="0">
            <a:normAutofit/>
          </a:bodyPr>
          <a:lstStyle>
            <a:lvl1pPr marL="137160" indent="-137160">
              <a:lnSpc>
                <a:spcPct val="100000"/>
              </a:lnSpc>
              <a:spcBef>
                <a:spcPts val="500"/>
              </a:spcBef>
              <a:defRPr sz="1400">
                <a:solidFill>
                  <a:schemeClr val="tx2">
                    <a:lumMod val="75000"/>
                  </a:schemeClr>
                </a:solidFill>
              </a:defRPr>
            </a:lvl1pPr>
            <a:lvl2pPr marL="32004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2pPr>
            <a:lvl3pPr marL="59436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3pPr>
            <a:lvl4pPr marL="86868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4pPr>
            <a:lvl5pPr marL="114300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6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57200" y="419100"/>
            <a:ext cx="5296821" cy="221599"/>
          </a:xfrm>
        </p:spPr>
        <p:txBody>
          <a:bodyPr wrap="square" lIns="0" tIns="0" rIns="0" bIns="0">
            <a:norm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>
                <a:solidFill>
                  <a:schemeClr val="accent3"/>
                </a:solidFill>
              </a:defRPr>
            </a:lvl2pPr>
            <a:lvl3pPr marL="914400" indent="0">
              <a:buNone/>
              <a:defRPr>
                <a:solidFill>
                  <a:schemeClr val="accent3"/>
                </a:solidFill>
              </a:defRPr>
            </a:lvl3pPr>
            <a:lvl4pPr marL="1371600" indent="0">
              <a:buNone/>
              <a:defRPr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quad title</a:t>
            </a:r>
          </a:p>
        </p:txBody>
      </p:sp>
      <p:sp>
        <p:nvSpPr>
          <p:cNvPr id="2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457201" y="3880422"/>
            <a:ext cx="5295899" cy="1210588"/>
          </a:xfrm>
        </p:spPr>
        <p:txBody>
          <a:bodyPr wrap="square" lIns="0" tIns="0" rIns="0" bIns="0">
            <a:normAutofit/>
          </a:bodyPr>
          <a:lstStyle>
            <a:lvl1pPr marL="137160" indent="-137160">
              <a:lnSpc>
                <a:spcPct val="100000"/>
              </a:lnSpc>
              <a:spcBef>
                <a:spcPts val="500"/>
              </a:spcBef>
              <a:defRPr sz="1400">
                <a:solidFill>
                  <a:schemeClr val="tx2">
                    <a:lumMod val="75000"/>
                  </a:schemeClr>
                </a:solidFill>
              </a:defRPr>
            </a:lvl1pPr>
            <a:lvl2pPr marL="32004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2pPr>
            <a:lvl3pPr marL="59436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3pPr>
            <a:lvl4pPr marL="86868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4pPr>
            <a:lvl5pPr marL="114300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ext Placeholder 16"/>
          <p:cNvSpPr>
            <a:spLocks noGrp="1"/>
          </p:cNvSpPr>
          <p:nvPr>
            <p:ph type="body" sz="quarter" idx="28" hasCustomPrompt="1"/>
          </p:nvPr>
        </p:nvSpPr>
        <p:spPr>
          <a:xfrm>
            <a:off x="457199" y="3586931"/>
            <a:ext cx="5295901" cy="221599"/>
          </a:xfrm>
        </p:spPr>
        <p:txBody>
          <a:bodyPr wrap="square" lIns="0" tIns="0" rIns="0" bIns="0">
            <a:norm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>
                <a:solidFill>
                  <a:schemeClr val="accent3"/>
                </a:solidFill>
              </a:defRPr>
            </a:lvl2pPr>
            <a:lvl3pPr marL="914400" indent="0">
              <a:buNone/>
              <a:defRPr>
                <a:solidFill>
                  <a:schemeClr val="accent3"/>
                </a:solidFill>
              </a:defRPr>
            </a:lvl3pPr>
            <a:lvl4pPr marL="1371600" indent="0">
              <a:buNone/>
              <a:defRPr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quad title</a:t>
            </a:r>
          </a:p>
        </p:txBody>
      </p:sp>
      <p:sp>
        <p:nvSpPr>
          <p:cNvPr id="30" name="Text Placeholder 14"/>
          <p:cNvSpPr>
            <a:spLocks noGrp="1"/>
          </p:cNvSpPr>
          <p:nvPr>
            <p:ph type="body" sz="quarter" idx="31" hasCustomPrompt="1"/>
          </p:nvPr>
        </p:nvSpPr>
        <p:spPr>
          <a:xfrm>
            <a:off x="6438900" y="712591"/>
            <a:ext cx="5295900" cy="1210588"/>
          </a:xfrm>
        </p:spPr>
        <p:txBody>
          <a:bodyPr wrap="square" lIns="0" tIns="0" rIns="0" bIns="0">
            <a:normAutofit/>
          </a:bodyPr>
          <a:lstStyle>
            <a:lvl1pPr marL="137160" indent="-137160">
              <a:lnSpc>
                <a:spcPct val="100000"/>
              </a:lnSpc>
              <a:spcBef>
                <a:spcPts val="500"/>
              </a:spcBef>
              <a:defRPr sz="1400">
                <a:solidFill>
                  <a:schemeClr val="tx2">
                    <a:lumMod val="75000"/>
                  </a:schemeClr>
                </a:solidFill>
              </a:defRPr>
            </a:lvl1pPr>
            <a:lvl2pPr marL="32004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2pPr>
            <a:lvl3pPr marL="59436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3pPr>
            <a:lvl4pPr marL="86868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4pPr>
            <a:lvl5pPr marL="114300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Text Placeholder 16"/>
          <p:cNvSpPr>
            <a:spLocks noGrp="1"/>
          </p:cNvSpPr>
          <p:nvPr>
            <p:ph type="body" sz="quarter" idx="32" hasCustomPrompt="1"/>
          </p:nvPr>
        </p:nvSpPr>
        <p:spPr>
          <a:xfrm>
            <a:off x="6438901" y="419100"/>
            <a:ext cx="5293104" cy="221599"/>
          </a:xfrm>
        </p:spPr>
        <p:txBody>
          <a:bodyPr wrap="square" lIns="0" tIns="0" rIns="0" bIns="0">
            <a:norm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>
                <a:solidFill>
                  <a:schemeClr val="accent3"/>
                </a:solidFill>
              </a:defRPr>
            </a:lvl2pPr>
            <a:lvl3pPr marL="914400" indent="0">
              <a:buNone/>
              <a:defRPr>
                <a:solidFill>
                  <a:schemeClr val="accent3"/>
                </a:solidFill>
              </a:defRPr>
            </a:lvl3pPr>
            <a:lvl4pPr marL="1371600" indent="0">
              <a:buNone/>
              <a:defRPr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quad title</a:t>
            </a:r>
          </a:p>
        </p:txBody>
      </p:sp>
      <p:sp>
        <p:nvSpPr>
          <p:cNvPr id="34" name="Text Placeholder 14"/>
          <p:cNvSpPr>
            <a:spLocks noGrp="1"/>
          </p:cNvSpPr>
          <p:nvPr>
            <p:ph type="body" sz="quarter" idx="35" hasCustomPrompt="1"/>
          </p:nvPr>
        </p:nvSpPr>
        <p:spPr>
          <a:xfrm>
            <a:off x="6438900" y="3876705"/>
            <a:ext cx="5295900" cy="1210588"/>
          </a:xfrm>
        </p:spPr>
        <p:txBody>
          <a:bodyPr wrap="square" lIns="0" tIns="0" rIns="0" bIns="0">
            <a:normAutofit/>
          </a:bodyPr>
          <a:lstStyle>
            <a:lvl1pPr marL="137160" indent="-137160">
              <a:lnSpc>
                <a:spcPct val="100000"/>
              </a:lnSpc>
              <a:spcBef>
                <a:spcPts val="500"/>
              </a:spcBef>
              <a:defRPr sz="1400">
                <a:solidFill>
                  <a:schemeClr val="tx2">
                    <a:lumMod val="75000"/>
                  </a:schemeClr>
                </a:solidFill>
              </a:defRPr>
            </a:lvl1pPr>
            <a:lvl2pPr marL="32004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2pPr>
            <a:lvl3pPr marL="59436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3pPr>
            <a:lvl4pPr marL="86868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4pPr>
            <a:lvl5pPr marL="1143000" indent="-137160">
              <a:spcBef>
                <a:spcPts val="500"/>
              </a:spcBef>
              <a:defRPr sz="1200"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16"/>
          <p:cNvSpPr>
            <a:spLocks noGrp="1"/>
          </p:cNvSpPr>
          <p:nvPr>
            <p:ph type="body" sz="quarter" idx="36" hasCustomPrompt="1"/>
          </p:nvPr>
        </p:nvSpPr>
        <p:spPr>
          <a:xfrm>
            <a:off x="6438901" y="3583214"/>
            <a:ext cx="5293104" cy="221599"/>
          </a:xfrm>
        </p:spPr>
        <p:txBody>
          <a:bodyPr wrap="square" lIns="0" tIns="0" rIns="0" bIns="0">
            <a:normAutofit/>
          </a:bodyPr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>
                <a:solidFill>
                  <a:schemeClr val="accent3"/>
                </a:solidFill>
              </a:defRPr>
            </a:lvl2pPr>
            <a:lvl3pPr marL="914400" indent="0">
              <a:buNone/>
              <a:defRPr>
                <a:solidFill>
                  <a:schemeClr val="accent3"/>
                </a:solidFill>
              </a:defRPr>
            </a:lvl3pPr>
            <a:lvl4pPr marL="1371600" indent="0">
              <a:buNone/>
              <a:defRPr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add quad title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37"/>
          </p:nvPr>
        </p:nvSpPr>
        <p:spPr/>
        <p:txBody>
          <a:bodyPr/>
          <a:lstStyle/>
          <a:p>
            <a:fld id="{61FF344C-A647-423B-8258-92E40F29087E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39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2BCFE-D255-4C4B-BA1D-51B94D9D938B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6291470"/>
            <a:ext cx="12192000" cy="566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6163" y="1371600"/>
            <a:ext cx="5479673" cy="35844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667"/>
            <a:ext cx="12189624" cy="6856664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-1" y="4358640"/>
            <a:ext cx="12192000" cy="249936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6163" y="1371600"/>
            <a:ext cx="5479673" cy="35844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F200-3133-408E-AEAA-04B3ACA33176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6291470"/>
            <a:ext cx="12192000" cy="566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5" y="667"/>
            <a:ext cx="12189624" cy="68566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6163" y="1371600"/>
            <a:ext cx="5479673" cy="358444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499798"/>
            <a:ext cx="12192000" cy="356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6500474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19100"/>
            <a:ext cx="11277600" cy="762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2500" y="1181100"/>
            <a:ext cx="10287000" cy="5029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36810" y="6500814"/>
            <a:ext cx="1371600" cy="357186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EBD90533-0019-439F-9033-E5FD503D101E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2416" y="6500814"/>
            <a:ext cx="3197406" cy="355600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40302" y="6500474"/>
            <a:ext cx="381000" cy="35752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 b="1">
                <a:solidFill>
                  <a:schemeClr val="accent2"/>
                </a:solidFill>
              </a:defRPr>
            </a:lvl1pPr>
          </a:lstStyle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1424239" y="6604000"/>
            <a:ext cx="0" cy="155141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566791"/>
            <a:ext cx="210893" cy="22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44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692" r:id="rId2"/>
    <p:sldLayoutId id="2147483721" r:id="rId3"/>
    <p:sldLayoutId id="2147483693" r:id="rId4"/>
    <p:sldLayoutId id="2147483722" r:id="rId5"/>
    <p:sldLayoutId id="2147483694" r:id="rId6"/>
    <p:sldLayoutId id="2147483723" r:id="rId7"/>
    <p:sldLayoutId id="2147483695" r:id="rId8"/>
    <p:sldLayoutId id="2147483724" r:id="rId9"/>
    <p:sldLayoutId id="2147483717" r:id="rId10"/>
    <p:sldLayoutId id="2147483697" r:id="rId11"/>
    <p:sldLayoutId id="2147483731" r:id="rId12"/>
    <p:sldLayoutId id="2147483701" r:id="rId13"/>
    <p:sldLayoutId id="2147483732" r:id="rId14"/>
    <p:sldLayoutId id="2147483703" r:id="rId15"/>
    <p:sldLayoutId id="2147483733" r:id="rId16"/>
    <p:sldLayoutId id="2147483704" r:id="rId17"/>
    <p:sldLayoutId id="2147483734" r:id="rId18"/>
    <p:sldLayoutId id="2147483730" r:id="rId19"/>
    <p:sldLayoutId id="2147483736" r:id="rId20"/>
    <p:sldLayoutId id="2147483705" r:id="rId21"/>
    <p:sldLayoutId id="2147483735" r:id="rId22"/>
    <p:sldLayoutId id="2147483707" r:id="rId23"/>
    <p:sldLayoutId id="2147483708" r:id="rId24"/>
    <p:sldLayoutId id="2147483709" r:id="rId25"/>
    <p:sldLayoutId id="2147483725" r:id="rId26"/>
    <p:sldLayoutId id="2147483710" r:id="rId27"/>
    <p:sldLayoutId id="2147483711" r:id="rId28"/>
    <p:sldLayoutId id="2147483737" r:id="rId29"/>
    <p:sldLayoutId id="2147483712" r:id="rId30"/>
    <p:sldLayoutId id="2147483713" r:id="rId31"/>
    <p:sldLayoutId id="2147483727" r:id="rId32"/>
    <p:sldLayoutId id="2147483726" r:id="rId33"/>
    <p:sldLayoutId id="2147483720" r:id="rId34"/>
    <p:sldLayoutId id="2147483715" r:id="rId3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693738" indent="-246063" algn="l" defTabSz="914400" rtl="0" eaLnBrk="1" latinLnBrk="0" hangingPunct="1">
        <a:lnSpc>
          <a:spcPct val="100000"/>
        </a:lnSpc>
        <a:spcBef>
          <a:spcPts val="400"/>
        </a:spcBef>
        <a:buFont typeface=".AppleSystemUIFont" charset="-120"/>
        <a:buChar char="-"/>
        <a:tabLst/>
        <a:defRPr sz="16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150938" indent="-228600" algn="l" defTabSz="914400" rtl="0" eaLnBrk="1" latinLnBrk="0" hangingPunct="1">
        <a:lnSpc>
          <a:spcPct val="100000"/>
        </a:lnSpc>
        <a:spcBef>
          <a:spcPts val="400"/>
        </a:spcBef>
        <a:buSzPct val="80000"/>
        <a:buFont typeface="Wingdings" charset="2"/>
        <a:buChar char="§"/>
        <a:tabLst/>
        <a:defRPr sz="16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606550" indent="-227013" algn="l" defTabSz="914400" rtl="0" eaLnBrk="1" latinLnBrk="0" hangingPunct="1">
        <a:lnSpc>
          <a:spcPct val="100000"/>
        </a:lnSpc>
        <a:spcBef>
          <a:spcPts val="400"/>
        </a:spcBef>
        <a:buSzPct val="80000"/>
        <a:buFont typeface="Courier New" charset="0"/>
        <a:buChar char="o"/>
        <a:tabLst/>
        <a:defRPr sz="16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2063750" indent="-228600" algn="l" defTabSz="914400" rtl="0" eaLnBrk="1" latinLnBrk="0" hangingPunct="1">
        <a:lnSpc>
          <a:spcPct val="100000"/>
        </a:lnSpc>
        <a:spcBef>
          <a:spcPts val="400"/>
        </a:spcBef>
        <a:buFont typeface="Arial"/>
        <a:buChar char="•"/>
        <a:tabLst/>
        <a:defRPr sz="1600" kern="1200" baseline="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0" orient="horz" pos="264" userDrawn="1">
          <p15:clr>
            <a:srgbClr val="F26B43"/>
          </p15:clr>
        </p15:guide>
        <p15:guide id="11" pos="288" userDrawn="1">
          <p15:clr>
            <a:srgbClr val="F26B43"/>
          </p15:clr>
        </p15:guide>
        <p15:guide id="12" pos="7392" userDrawn="1">
          <p15:clr>
            <a:srgbClr val="F26B43"/>
          </p15:clr>
        </p15:guide>
        <p15:guide id="13" orient="horz" pos="3912" userDrawn="1">
          <p15:clr>
            <a:srgbClr val="F26B43"/>
          </p15:clr>
        </p15:guide>
        <p15:guide id="14" pos="3840" userDrawn="1">
          <p15:clr>
            <a:srgbClr val="F26B43"/>
          </p15:clr>
        </p15:guide>
        <p15:guide id="16" orient="horz" pos="936" userDrawn="1">
          <p15:clr>
            <a:srgbClr val="F26B43"/>
          </p15:clr>
        </p15:guide>
        <p15:guide id="17" pos="600" userDrawn="1">
          <p15:clr>
            <a:srgbClr val="F26B43"/>
          </p15:clr>
        </p15:guide>
        <p15:guide id="18" pos="7080" userDrawn="1">
          <p15:clr>
            <a:srgbClr val="F26B43"/>
          </p15:clr>
        </p15:guide>
        <p15:guide id="19" pos="4056" userDrawn="1">
          <p15:clr>
            <a:srgbClr val="F26B43"/>
          </p15:clr>
        </p15:guide>
        <p15:guide id="20" pos="3624" userDrawn="1">
          <p15:clr>
            <a:srgbClr val="F26B43"/>
          </p15:clr>
        </p15:guide>
        <p15:guide id="22" orient="horz" pos="74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4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799" y="2324100"/>
            <a:ext cx="11385817" cy="1572399"/>
          </a:xfrm>
        </p:spPr>
        <p:txBody>
          <a:bodyPr>
            <a:normAutofit/>
          </a:bodyPr>
          <a:lstStyle/>
          <a:p>
            <a:r>
              <a:rPr lang="en-US" sz="3400" dirty="0"/>
              <a:t>The Visibility of Error Bursts in Superconducting Qubits from Electron Impacts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685800" y="4038600"/>
            <a:ext cx="11289632" cy="838200"/>
          </a:xfrm>
        </p:spPr>
        <p:txBody>
          <a:bodyPr/>
          <a:lstStyle/>
          <a:p>
            <a:r>
              <a:rPr lang="en-US" dirty="0"/>
              <a:t>We coupled an electron </a:t>
            </a:r>
            <a:r>
              <a:rPr lang="en-US" dirty="0" err="1"/>
              <a:t>linac</a:t>
            </a:r>
            <a:r>
              <a:rPr lang="en-US" dirty="0"/>
              <a:t> with a dilution refrigerator: The CLIQUE Facility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85800" y="4876800"/>
            <a:ext cx="11009376" cy="1333500"/>
          </a:xfrm>
        </p:spPr>
        <p:txBody>
          <a:bodyPr/>
          <a:lstStyle/>
          <a:p>
            <a:r>
              <a:rPr lang="en-US" dirty="0"/>
              <a:t>Alan W. Hunt, T. McJunkin, Y. S. Jones-Alberty, T. M Haard, M. K Spear and K. M Schultz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Alan.Hunt@jhuapl.edu</a:t>
            </a:r>
          </a:p>
          <a:p>
            <a:r>
              <a:rPr lang="en-US" dirty="0"/>
              <a:t>(240) 228-3169</a:t>
            </a:r>
          </a:p>
        </p:txBody>
      </p:sp>
    </p:spTree>
    <p:extLst>
      <p:ext uri="{BB962C8B-B14F-4D97-AF65-F5344CB8AC3E}">
        <p14:creationId xmlns:p14="http://schemas.microsoft.com/office/powerpoint/2010/main" val="150735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729" y="83060"/>
            <a:ext cx="11498573" cy="762000"/>
          </a:xfrm>
        </p:spPr>
        <p:txBody>
          <a:bodyPr>
            <a:noAutofit/>
          </a:bodyPr>
          <a:lstStyle/>
          <a:p>
            <a:r>
              <a:rPr lang="en-US" dirty="0"/>
              <a:t>What is the Probability a MIP Causes an Error Burst?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4211" y="612096"/>
                <a:ext cx="7699478" cy="5888718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ts val="2000"/>
                  </a:lnSpc>
                </a:pPr>
                <a:r>
                  <a:rPr lang="en-US" dirty="0"/>
                  <a:t>Ionizing radiation interactions with qubits</a:t>
                </a:r>
              </a:p>
              <a:p>
                <a:pPr lvl="1">
                  <a:lnSpc>
                    <a:spcPts val="2000"/>
                  </a:lnSpc>
                </a:pPr>
                <a:r>
                  <a:rPr lang="en-US" dirty="0"/>
                  <a:t>Deposits energy:  ~100 keV ends up as phonons (10</a:t>
                </a:r>
                <a:r>
                  <a:rPr lang="en-US" baseline="30000" dirty="0"/>
                  <a:t>9</a:t>
                </a:r>
                <a:r>
                  <a:rPr lang="en-US" dirty="0"/>
                  <a:t> more than </a:t>
                </a:r>
                <a:r>
                  <a:rPr lang="en-US" dirty="0">
                    <a:latin typeface="Symbol" panose="05050102010706020507" pitchFamily="18" charset="2"/>
                  </a:rPr>
                  <a:t>D</a:t>
                </a:r>
                <a:r>
                  <a:rPr lang="en-US" dirty="0"/>
                  <a:t>E</a:t>
                </a:r>
                <a:r>
                  <a:rPr lang="en-US" baseline="-25000" dirty="0"/>
                  <a:t>01</a:t>
                </a:r>
                <a:r>
                  <a:rPr lang="en-US" dirty="0"/>
                  <a:t>)</a:t>
                </a:r>
              </a:p>
              <a:p>
                <a:pPr lvl="2">
                  <a:lnSpc>
                    <a:spcPts val="2000"/>
                  </a:lnSpc>
                </a:pPr>
                <a:r>
                  <a:rPr lang="en-US" dirty="0">
                    <a:latin typeface="Symbol" panose="05050102010706020507" pitchFamily="18" charset="2"/>
                  </a:rPr>
                  <a:t>D</a:t>
                </a:r>
                <a:r>
                  <a:rPr lang="en-US" dirty="0"/>
                  <a:t>E</a:t>
                </a:r>
                <a:r>
                  <a:rPr lang="en-US" baseline="-25000" dirty="0"/>
                  <a:t>01</a:t>
                </a:r>
                <a:r>
                  <a:rPr lang="en-US" baseline="30000" dirty="0"/>
                  <a:t> </a:t>
                </a:r>
                <a:r>
                  <a:rPr lang="en-US" dirty="0"/>
                  <a:t>≈ 20 </a:t>
                </a:r>
                <a:r>
                  <a:rPr lang="en-US" dirty="0" err="1">
                    <a:latin typeface="Symbol" panose="05050102010706020507" pitchFamily="18" charset="2"/>
                  </a:rPr>
                  <a:t>m</a:t>
                </a:r>
                <a:r>
                  <a:rPr lang="en-US" dirty="0" err="1"/>
                  <a:t>eV</a:t>
                </a:r>
                <a:r>
                  <a:rPr lang="en-US" dirty="0"/>
                  <a:t> (i.e. 5 GHz microwave photon)</a:t>
                </a:r>
              </a:p>
              <a:p>
                <a:pPr lvl="1">
                  <a:lnSpc>
                    <a:spcPts val="2000"/>
                  </a:lnSpc>
                </a:pPr>
                <a:r>
                  <a:rPr lang="en-US" dirty="0"/>
                  <a:t>Si Phonons → Al Phonons → Break Cooper Pairs → Quasiparticles</a:t>
                </a:r>
              </a:p>
              <a:p>
                <a:pPr lvl="1">
                  <a:lnSpc>
                    <a:spcPts val="2000"/>
                  </a:lnSpc>
                </a:pPr>
                <a:r>
                  <a:rPr lang="en-US" dirty="0"/>
                  <a:t>Quasiparticles “spoil” the qubit state</a:t>
                </a:r>
              </a:p>
              <a:p>
                <a:pPr lvl="1">
                  <a:lnSpc>
                    <a:spcPts val="2000"/>
                  </a:lnSpc>
                </a:pPr>
                <a:r>
                  <a:rPr lang="en-US" dirty="0"/>
                  <a:t>Generate error bursts (phonons propagate everywhere)</a:t>
                </a:r>
              </a:p>
              <a:p>
                <a:pPr lvl="1">
                  <a:lnSpc>
                    <a:spcPts val="2000"/>
                  </a:lnSpc>
                </a:pPr>
                <a:endParaRPr lang="en-US" dirty="0"/>
              </a:p>
              <a:p>
                <a:pPr>
                  <a:lnSpc>
                    <a:spcPts val="2000"/>
                  </a:lnSpc>
                </a:pPr>
                <a:r>
                  <a:rPr lang="en-US" dirty="0"/>
                  <a:t>Studied using background radiation and radioactive sources</a:t>
                </a:r>
              </a:p>
              <a:p>
                <a:pPr lvl="1">
                  <a:lnSpc>
                    <a:spcPts val="2000"/>
                  </a:lnSpc>
                </a:pPr>
                <a:r>
                  <a:rPr lang="en-US" dirty="0"/>
                  <a:t>Difficult to get temporal data (i.e. when radiation hit qubit)</a:t>
                </a:r>
              </a:p>
              <a:p>
                <a:pPr lvl="1">
                  <a:lnSpc>
                    <a:spcPts val="2000"/>
                  </a:lnSpc>
                </a:pPr>
                <a:r>
                  <a:rPr lang="en-US" dirty="0"/>
                  <a:t>Incident flux is largely unknown</a:t>
                </a:r>
              </a:p>
              <a:p>
                <a:pPr lvl="1">
                  <a:lnSpc>
                    <a:spcPts val="2000"/>
                  </a:lnSpc>
                </a:pPr>
                <a:r>
                  <a:rPr lang="en-US" dirty="0"/>
                  <a:t>Contradictory coincident detection experiments</a:t>
                </a:r>
              </a:p>
              <a:p>
                <a:pPr lvl="2">
                  <a:lnSpc>
                    <a:spcPts val="2000"/>
                  </a:lnSpc>
                </a:pPr>
                <a:r>
                  <a:rPr lang="en-US" dirty="0"/>
                  <a:t>P. M. </a:t>
                </a:r>
                <a:r>
                  <a:rPr lang="en-US" dirty="0" err="1"/>
                  <a:t>Harrinton</a:t>
                </a:r>
                <a:r>
                  <a:rPr lang="en-US" dirty="0"/>
                  <a:t> et. al 2024 – “…likely all cosmic-ray impacts…”</a:t>
                </a:r>
              </a:p>
              <a:p>
                <a:pPr lvl="2">
                  <a:lnSpc>
                    <a:spcPts val="2000"/>
                  </a:lnSpc>
                </a:pPr>
                <a:r>
                  <a:rPr lang="en-US" dirty="0"/>
                  <a:t>X. Li et. al 2025 – All muons do not cause multi-qubit bit flip errors</a:t>
                </a:r>
              </a:p>
              <a:p>
                <a:pPr lvl="3">
                  <a:lnSpc>
                    <a:spcPts val="2000"/>
                  </a:lnSpc>
                </a:pPr>
                <a:r>
                  <a:rPr lang="en-US" dirty="0"/>
                  <a:t>All muons cause multi-qubit charge parity jumps</a:t>
                </a:r>
              </a:p>
              <a:p>
                <a:pPr lvl="1">
                  <a:lnSpc>
                    <a:spcPts val="2000"/>
                  </a:lnSpc>
                </a:pPr>
                <a:endParaRPr lang="en-US" dirty="0"/>
              </a:p>
              <a:p>
                <a:pPr>
                  <a:lnSpc>
                    <a:spcPts val="2000"/>
                  </a:lnSpc>
                </a:pPr>
                <a:r>
                  <a:rPr lang="en-US" b="1" dirty="0"/>
                  <a:t>Goal measure error burst cross section (or probability)</a:t>
                </a:r>
              </a:p>
              <a:p>
                <a:pPr lvl="1">
                  <a:lnSpc>
                    <a:spcPts val="2000"/>
                  </a:lnSpc>
                </a:pPr>
                <a:r>
                  <a:rPr lang="en-US" b="1" dirty="0"/>
                  <a:t>Error burst cross section: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𝒆𝒃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𝑵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𝒆𝒃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𝜱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𝒎𝒊𝒑</m:t>
                            </m:r>
                          </m:sub>
                        </m:sSub>
                      </m:den>
                    </m:f>
                  </m:oMath>
                </a14:m>
                <a:endParaRPr lang="en-US" b="1" dirty="0"/>
              </a:p>
              <a:p>
                <a:pPr lvl="1">
                  <a:lnSpc>
                    <a:spcPts val="2000"/>
                  </a:lnSpc>
                </a:pPr>
                <a:r>
                  <a:rPr lang="en-US" b="1" dirty="0"/>
                  <a:t>Error burst probability: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𝒆𝒃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𝑵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𝒆𝒃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𝑵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𝒎𝒊𝒑</m:t>
                            </m:r>
                          </m:sub>
                        </m:sSub>
                      </m:den>
                    </m:f>
                  </m:oMath>
                </a14:m>
                <a:endParaRPr lang="en-US" b="1" dirty="0"/>
              </a:p>
              <a:p>
                <a:pPr lvl="1">
                  <a:lnSpc>
                    <a:spcPts val="2000"/>
                  </a:lnSpc>
                </a:pPr>
                <a:r>
                  <a:rPr lang="en-US" dirty="0"/>
                  <a:t>Often how radiation error sensitivity reported for semiconductor devices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4211" y="612096"/>
                <a:ext cx="7699478" cy="5888718"/>
              </a:xfrm>
              <a:blipFill>
                <a:blip r:embed="rId2"/>
                <a:stretch>
                  <a:fillRect l="-1900" t="-2174" b="-8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CEF0557-557E-4E05-A15C-E44F5A05222A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76AFF27E-F130-4B32-9DB2-C857893DA482}"/>
              </a:ext>
            </a:extLst>
          </p:cNvPr>
          <p:cNvSpPr txBox="1"/>
          <p:nvPr/>
        </p:nvSpPr>
        <p:spPr>
          <a:xfrm>
            <a:off x="7837088" y="573708"/>
            <a:ext cx="3365025" cy="553998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Josephson Junction</a:t>
            </a:r>
          </a:p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(critical component of a superconducting qubit)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E3DCC44E-E6B5-409F-B861-737F42A144AC}"/>
              </a:ext>
            </a:extLst>
          </p:cNvPr>
          <p:cNvSpPr txBox="1"/>
          <p:nvPr/>
        </p:nvSpPr>
        <p:spPr>
          <a:xfrm>
            <a:off x="7241265" y="3534257"/>
            <a:ext cx="1319893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Electron/Hole:               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5B7AE541-4069-46F5-99C9-599B858E83A4}"/>
              </a:ext>
            </a:extLst>
          </p:cNvPr>
          <p:cNvSpPr txBox="1"/>
          <p:nvPr/>
        </p:nvSpPr>
        <p:spPr>
          <a:xfrm>
            <a:off x="7601038" y="3857901"/>
            <a:ext cx="961466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Phonon:</a:t>
            </a: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DE376531-5570-448C-8F15-135DA96E36EA}"/>
              </a:ext>
            </a:extLst>
          </p:cNvPr>
          <p:cNvGrpSpPr/>
          <p:nvPr/>
        </p:nvGrpSpPr>
        <p:grpSpPr>
          <a:xfrm>
            <a:off x="8568365" y="3748245"/>
            <a:ext cx="548640" cy="322719"/>
            <a:chOff x="8970937" y="5417260"/>
            <a:chExt cx="548640" cy="322719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1AF39569-8A15-45E8-A35F-D202869AD1A0}"/>
                </a:ext>
              </a:extLst>
            </p:cNvPr>
            <p:cNvSpPr/>
            <p:nvPr/>
          </p:nvSpPr>
          <p:spPr>
            <a:xfrm>
              <a:off x="9040190" y="5648539"/>
              <a:ext cx="409364" cy="91440"/>
            </a:xfrm>
            <a:custGeom>
              <a:avLst/>
              <a:gdLst>
                <a:gd name="connsiteX0" fmla="*/ 0 w 2672862"/>
                <a:gd name="connsiteY0" fmla="*/ 160773 h 326571"/>
                <a:gd name="connsiteX1" fmla="*/ 170822 w 2672862"/>
                <a:gd name="connsiteY1" fmla="*/ 0 h 326571"/>
                <a:gd name="connsiteX2" fmla="*/ 507442 w 2672862"/>
                <a:gd name="connsiteY2" fmla="*/ 326571 h 326571"/>
                <a:gd name="connsiteX3" fmla="*/ 844062 w 2672862"/>
                <a:gd name="connsiteY3" fmla="*/ 5024 h 326571"/>
                <a:gd name="connsiteX4" fmla="*/ 1175657 w 2672862"/>
                <a:gd name="connsiteY4" fmla="*/ 326571 h 326571"/>
                <a:gd name="connsiteX5" fmla="*/ 1507253 w 2672862"/>
                <a:gd name="connsiteY5" fmla="*/ 10048 h 326571"/>
                <a:gd name="connsiteX6" fmla="*/ 1843873 w 2672862"/>
                <a:gd name="connsiteY6" fmla="*/ 321547 h 326571"/>
                <a:gd name="connsiteX7" fmla="*/ 2170444 w 2672862"/>
                <a:gd name="connsiteY7" fmla="*/ 5024 h 326571"/>
                <a:gd name="connsiteX8" fmla="*/ 2507064 w 2672862"/>
                <a:gd name="connsiteY8" fmla="*/ 321547 h 326571"/>
                <a:gd name="connsiteX9" fmla="*/ 2672862 w 2672862"/>
                <a:gd name="connsiteY9" fmla="*/ 160773 h 326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72862" h="326571">
                  <a:moveTo>
                    <a:pt x="0" y="160773"/>
                  </a:moveTo>
                  <a:lnTo>
                    <a:pt x="170822" y="0"/>
                  </a:lnTo>
                  <a:lnTo>
                    <a:pt x="507442" y="326571"/>
                  </a:lnTo>
                  <a:lnTo>
                    <a:pt x="844062" y="5024"/>
                  </a:lnTo>
                  <a:lnTo>
                    <a:pt x="1175657" y="326571"/>
                  </a:lnTo>
                  <a:lnTo>
                    <a:pt x="1507253" y="10048"/>
                  </a:lnTo>
                  <a:lnTo>
                    <a:pt x="1843873" y="321547"/>
                  </a:lnTo>
                  <a:lnTo>
                    <a:pt x="2170444" y="5024"/>
                  </a:lnTo>
                  <a:lnTo>
                    <a:pt x="2507064" y="321547"/>
                  </a:lnTo>
                  <a:lnTo>
                    <a:pt x="2672862" y="160773"/>
                  </a:lnTo>
                </a:path>
              </a:pathLst>
            </a:cu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5EB5061A-B177-443E-ADF3-B345101ACDF8}"/>
                </a:ext>
              </a:extLst>
            </p:cNvPr>
            <p:cNvCxnSpPr/>
            <p:nvPr/>
          </p:nvCxnSpPr>
          <p:spPr>
            <a:xfrm flipH="1">
              <a:off x="8970937" y="5694962"/>
              <a:ext cx="6925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Arrow Connector 172">
              <a:extLst>
                <a:ext uri="{FF2B5EF4-FFF2-40B4-BE49-F238E27FC236}">
                  <a16:creationId xmlns:a16="http://schemas.microsoft.com/office/drawing/2014/main" id="{FADF46A4-3004-4B2A-98A9-6A07B8E36495}"/>
                </a:ext>
              </a:extLst>
            </p:cNvPr>
            <p:cNvCxnSpPr/>
            <p:nvPr/>
          </p:nvCxnSpPr>
          <p:spPr>
            <a:xfrm>
              <a:off x="9449554" y="5694962"/>
              <a:ext cx="7002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38223C30-9E5B-4126-9122-A0CE0E18D721}"/>
                </a:ext>
              </a:extLst>
            </p:cNvPr>
            <p:cNvSpPr txBox="1"/>
            <p:nvPr/>
          </p:nvSpPr>
          <p:spPr>
            <a:xfrm>
              <a:off x="9114067" y="5417260"/>
              <a:ext cx="261610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2">
                      <a:lumMod val="75000"/>
                    </a:schemeClr>
                  </a:solidFill>
                </a:rPr>
                <a:t>k</a:t>
              </a:r>
            </a:p>
          </p:txBody>
        </p:sp>
      </p:grpSp>
      <p:sp>
        <p:nvSpPr>
          <p:cNvPr id="175" name="TextBox 174">
            <a:extLst>
              <a:ext uri="{FF2B5EF4-FFF2-40B4-BE49-F238E27FC236}">
                <a16:creationId xmlns:a16="http://schemas.microsoft.com/office/drawing/2014/main" id="{211EF340-5AA3-4C32-8B11-EFD162026E0D}"/>
              </a:ext>
            </a:extLst>
          </p:cNvPr>
          <p:cNvSpPr txBox="1"/>
          <p:nvPr/>
        </p:nvSpPr>
        <p:spPr>
          <a:xfrm>
            <a:off x="8527976" y="3534257"/>
            <a:ext cx="655441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e</a:t>
            </a:r>
            <a:r>
              <a:rPr lang="en-US" sz="1400" baseline="30000" dirty="0">
                <a:solidFill>
                  <a:schemeClr val="tx2">
                    <a:lumMod val="75000"/>
                  </a:schemeClr>
                </a:solidFill>
              </a:rPr>
              <a:t>-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h</a:t>
            </a:r>
            <a:r>
              <a:rPr lang="en-US" sz="1400" baseline="30000" dirty="0">
                <a:solidFill>
                  <a:schemeClr val="tx2">
                    <a:lumMod val="75000"/>
                  </a:schemeClr>
                </a:solidFill>
              </a:rPr>
              <a:t>+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0B235D17-BD8C-4AE1-B2EC-3D469086EFDB}"/>
              </a:ext>
            </a:extLst>
          </p:cNvPr>
          <p:cNvSpPr txBox="1"/>
          <p:nvPr/>
        </p:nvSpPr>
        <p:spPr>
          <a:xfrm>
            <a:off x="9892770" y="3534257"/>
            <a:ext cx="1371600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Cooper pair:               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B8C97428-27E9-4AF7-8805-1D9B0A428574}"/>
              </a:ext>
            </a:extLst>
          </p:cNvPr>
          <p:cNvSpPr txBox="1"/>
          <p:nvPr/>
        </p:nvSpPr>
        <p:spPr>
          <a:xfrm>
            <a:off x="9892770" y="3857901"/>
            <a:ext cx="1371600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Quasiparticle:               </a:t>
            </a:r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3379A95E-BCF8-43A9-BB92-96163A872D0C}"/>
              </a:ext>
            </a:extLst>
          </p:cNvPr>
          <p:cNvSpPr/>
          <p:nvPr/>
        </p:nvSpPr>
        <p:spPr>
          <a:xfrm>
            <a:off x="11333921" y="3583960"/>
            <a:ext cx="448056" cy="20116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/>
              <a:t>e</a:t>
            </a:r>
            <a:r>
              <a:rPr lang="en-US" sz="1200" baseline="30000" dirty="0"/>
              <a:t>- </a:t>
            </a:r>
            <a:r>
              <a:rPr lang="en-US" sz="1200" dirty="0"/>
              <a:t>e</a:t>
            </a:r>
            <a:r>
              <a:rPr lang="en-US" sz="1200" baseline="30000" dirty="0"/>
              <a:t>-</a:t>
            </a:r>
            <a:endParaRPr lang="en-US" sz="1200" dirty="0"/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68ADAA2A-D42E-4F8D-96F7-0E175292E097}"/>
              </a:ext>
            </a:extLst>
          </p:cNvPr>
          <p:cNvSpPr/>
          <p:nvPr/>
        </p:nvSpPr>
        <p:spPr>
          <a:xfrm>
            <a:off x="11414174" y="3916051"/>
            <a:ext cx="287550" cy="201168"/>
          </a:xfrm>
          <a:prstGeom prst="ellipse">
            <a:avLst/>
          </a:prstGeom>
          <a:solidFill>
            <a:srgbClr val="C00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/>
              <a:t>e</a:t>
            </a:r>
            <a:r>
              <a:rPr lang="en-US" sz="1200" baseline="30000" dirty="0"/>
              <a:t>-</a:t>
            </a:r>
            <a:endParaRPr lang="en-US" sz="1200" dirty="0"/>
          </a:p>
        </p:txBody>
      </p: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4DDF244A-A78A-4E9D-9536-EC4406AD8444}"/>
              </a:ext>
            </a:extLst>
          </p:cNvPr>
          <p:cNvGrpSpPr/>
          <p:nvPr/>
        </p:nvGrpSpPr>
        <p:grpSpPr>
          <a:xfrm>
            <a:off x="6964265" y="1021409"/>
            <a:ext cx="5124477" cy="2554975"/>
            <a:chOff x="6879595" y="1905069"/>
            <a:chExt cx="5124477" cy="2554975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57760BC-8451-4AAF-82B1-394E0E2E5FA6}"/>
                </a:ext>
              </a:extLst>
            </p:cNvPr>
            <p:cNvSpPr/>
            <p:nvPr/>
          </p:nvSpPr>
          <p:spPr>
            <a:xfrm>
              <a:off x="7123176" y="3429000"/>
              <a:ext cx="4880896" cy="71323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rmAutofit/>
            </a:bodyPr>
            <a:lstStyle/>
            <a:p>
              <a:r>
                <a:rPr lang="en-US" sz="1400" dirty="0"/>
                <a:t>Si</a:t>
              </a:r>
            </a:p>
          </p:txBody>
        </p:sp>
        <p:sp>
          <p:nvSpPr>
            <p:cNvPr id="47" name="L-Shape 46">
              <a:extLst>
                <a:ext uri="{FF2B5EF4-FFF2-40B4-BE49-F238E27FC236}">
                  <a16:creationId xmlns:a16="http://schemas.microsoft.com/office/drawing/2014/main" id="{B534828B-EF8A-4AEE-999C-1577D9CB0461}"/>
                </a:ext>
              </a:extLst>
            </p:cNvPr>
            <p:cNvSpPr/>
            <p:nvPr/>
          </p:nvSpPr>
          <p:spPr>
            <a:xfrm flipH="1">
              <a:off x="7271370" y="2143482"/>
              <a:ext cx="2046366" cy="1285518"/>
            </a:xfrm>
            <a:prstGeom prst="corner">
              <a:avLst>
                <a:gd name="adj1" fmla="val 42176"/>
                <a:gd name="adj2" fmla="val 46852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rmAutofit/>
            </a:bodyPr>
            <a:lstStyle/>
            <a:p>
              <a:r>
                <a:rPr lang="en-US" sz="1400" dirty="0">
                  <a:solidFill>
                    <a:schemeClr val="tx1"/>
                  </a:solidFill>
                </a:rPr>
                <a:t>Al</a:t>
              </a:r>
            </a:p>
          </p:txBody>
        </p:sp>
        <p:sp>
          <p:nvSpPr>
            <p:cNvPr id="49" name="L-Shape 48">
              <a:extLst>
                <a:ext uri="{FF2B5EF4-FFF2-40B4-BE49-F238E27FC236}">
                  <a16:creationId xmlns:a16="http://schemas.microsoft.com/office/drawing/2014/main" id="{2ED88346-BD08-4FFB-8A28-039921237E08}"/>
                </a:ext>
              </a:extLst>
            </p:cNvPr>
            <p:cNvSpPr/>
            <p:nvPr/>
          </p:nvSpPr>
          <p:spPr>
            <a:xfrm flipV="1">
              <a:off x="9317736" y="2496312"/>
              <a:ext cx="914400" cy="932688"/>
            </a:xfrm>
            <a:prstGeom prst="corner">
              <a:avLst>
                <a:gd name="adj1" fmla="val 44000"/>
                <a:gd name="adj2" fmla="val 50877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endParaRPr lang="en-US" sz="1200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41DE67B-E215-4590-B134-A35D0FB0ADDF}"/>
                </a:ext>
              </a:extLst>
            </p:cNvPr>
            <p:cNvSpPr/>
            <p:nvPr/>
          </p:nvSpPr>
          <p:spPr>
            <a:xfrm>
              <a:off x="9317736" y="2143482"/>
              <a:ext cx="914400" cy="35283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816E258-D6E1-4E6F-8B6C-9B6FA3F805EF}"/>
                </a:ext>
              </a:extLst>
            </p:cNvPr>
            <p:cNvSpPr txBox="1"/>
            <p:nvPr/>
          </p:nvSpPr>
          <p:spPr>
            <a:xfrm>
              <a:off x="9447686" y="2545150"/>
              <a:ext cx="551754" cy="307777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2">
                      <a:lumMod val="75000"/>
                    </a:schemeClr>
                  </a:solidFill>
                </a:rPr>
                <a:t>AlO</a:t>
              </a:r>
              <a:r>
                <a:rPr lang="en-US" sz="1400" baseline="-25000" dirty="0">
                  <a:solidFill>
                    <a:schemeClr val="tx2">
                      <a:lumMod val="75000"/>
                    </a:schemeClr>
                  </a:solidFill>
                </a:rPr>
                <a:t>3</a:t>
              </a:r>
              <a:endParaRPr lang="en-US" sz="14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C8E919B-6C37-4C6D-BCAC-5DF12AB6447A}"/>
                </a:ext>
              </a:extLst>
            </p:cNvPr>
            <p:cNvSpPr/>
            <p:nvPr/>
          </p:nvSpPr>
          <p:spPr>
            <a:xfrm>
              <a:off x="9774936" y="2895523"/>
              <a:ext cx="2046366" cy="533477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 err="1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9E24E71-20E2-4BC3-9877-E7DFF7FF1C86}"/>
                </a:ext>
              </a:extLst>
            </p:cNvPr>
            <p:cNvCxnSpPr>
              <a:cxnSpLocks/>
            </p:cNvCxnSpPr>
            <p:nvPr/>
          </p:nvCxnSpPr>
          <p:spPr>
            <a:xfrm>
              <a:off x="8101584" y="2231136"/>
              <a:ext cx="724693" cy="2196454"/>
            </a:xfrm>
            <a:prstGeom prst="straightConnector1">
              <a:avLst/>
            </a:prstGeom>
            <a:ln w="190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E038D9F-0B89-4162-87AF-B7695742CAFB}"/>
                </a:ext>
              </a:extLst>
            </p:cNvPr>
            <p:cNvSpPr/>
            <p:nvPr/>
          </p:nvSpPr>
          <p:spPr>
            <a:xfrm>
              <a:off x="7763256" y="3081306"/>
              <a:ext cx="448056" cy="20116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/>
                <a:t>e</a:t>
              </a:r>
              <a:r>
                <a:rPr lang="en-US" sz="1200" baseline="30000" dirty="0"/>
                <a:t>- </a:t>
              </a:r>
              <a:r>
                <a:rPr lang="en-US" sz="1200" dirty="0"/>
                <a:t>e</a:t>
              </a:r>
              <a:r>
                <a:rPr lang="en-US" sz="1200" baseline="30000" dirty="0"/>
                <a:t>-</a:t>
              </a:r>
              <a:endParaRPr lang="en-US" sz="1200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4476BBA-E47E-4719-8075-99B0B356B07C}"/>
                </a:ext>
              </a:extLst>
            </p:cNvPr>
            <p:cNvSpPr txBox="1"/>
            <p:nvPr/>
          </p:nvSpPr>
          <p:spPr>
            <a:xfrm>
              <a:off x="7934211" y="1992283"/>
              <a:ext cx="378630" cy="307777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solidFill>
                    <a:schemeClr val="tx2">
                      <a:lumMod val="75000"/>
                    </a:schemeClr>
                  </a:solidFill>
                  <a:latin typeface="Symbol" panose="05050102010706020507" pitchFamily="18" charset="2"/>
                </a:rPr>
                <a:t>b</a:t>
              </a:r>
              <a:r>
                <a:rPr lang="en-US" sz="1400" i="1" baseline="30000" dirty="0">
                  <a:solidFill>
                    <a:schemeClr val="tx2">
                      <a:lumMod val="75000"/>
                    </a:schemeClr>
                  </a:solidFill>
                  <a:latin typeface="Symbol" panose="05050102010706020507" pitchFamily="18" charset="2"/>
                </a:rPr>
                <a:t> </a:t>
              </a:r>
              <a:r>
                <a:rPr lang="en-US" sz="1400" baseline="30000" dirty="0">
                  <a:solidFill>
                    <a:schemeClr val="tx2">
                      <a:lumMod val="75000"/>
                    </a:schemeClr>
                  </a:solidFill>
                  <a:latin typeface="Symbol" panose="05050102010706020507" pitchFamily="18" charset="2"/>
                </a:rPr>
                <a:t>-</a:t>
              </a:r>
              <a:endParaRPr lang="en-US" sz="1400" i="1" dirty="0">
                <a:solidFill>
                  <a:schemeClr val="tx2">
                    <a:lumMod val="75000"/>
                  </a:schemeClr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152476D4-EF16-430C-8F62-1CF9F1D1FE32}"/>
                </a:ext>
              </a:extLst>
            </p:cNvPr>
            <p:cNvSpPr/>
            <p:nvPr/>
          </p:nvSpPr>
          <p:spPr>
            <a:xfrm>
              <a:off x="8906256" y="2229243"/>
              <a:ext cx="448056" cy="20116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/>
                <a:t>e</a:t>
              </a:r>
              <a:r>
                <a:rPr lang="en-US" sz="1200" baseline="30000" dirty="0"/>
                <a:t>- </a:t>
              </a:r>
              <a:r>
                <a:rPr lang="en-US" sz="1200" dirty="0"/>
                <a:t>e</a:t>
              </a:r>
              <a:r>
                <a:rPr lang="en-US" sz="1200" baseline="30000" dirty="0"/>
                <a:t>-</a:t>
              </a:r>
              <a:endParaRPr lang="en-US" sz="1200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23BDC05-5AF6-4491-B3B4-C47A47514F91}"/>
                </a:ext>
              </a:extLst>
            </p:cNvPr>
            <p:cNvSpPr/>
            <p:nvPr/>
          </p:nvSpPr>
          <p:spPr>
            <a:xfrm>
              <a:off x="8815783" y="2786241"/>
              <a:ext cx="448056" cy="20116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/>
                <a:t>e</a:t>
              </a:r>
              <a:r>
                <a:rPr lang="en-US" sz="1200" baseline="30000" dirty="0"/>
                <a:t>- </a:t>
              </a:r>
              <a:r>
                <a:rPr lang="en-US" sz="1200" dirty="0"/>
                <a:t>e</a:t>
              </a:r>
              <a:r>
                <a:rPr lang="en-US" sz="1200" baseline="30000" dirty="0"/>
                <a:t>-</a:t>
              </a:r>
              <a:endParaRPr lang="en-US" sz="1200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2A1CFBBF-3A8A-4475-B22F-1599754E152B}"/>
                </a:ext>
              </a:extLst>
            </p:cNvPr>
            <p:cNvSpPr/>
            <p:nvPr/>
          </p:nvSpPr>
          <p:spPr>
            <a:xfrm>
              <a:off x="10456835" y="2949720"/>
              <a:ext cx="448056" cy="20116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/>
                <a:t>e</a:t>
              </a:r>
              <a:r>
                <a:rPr lang="en-US" sz="1200" baseline="30000" dirty="0"/>
                <a:t>- </a:t>
              </a:r>
              <a:r>
                <a:rPr lang="en-US" sz="1200" dirty="0"/>
                <a:t>e</a:t>
              </a:r>
              <a:r>
                <a:rPr lang="en-US" sz="1200" baseline="30000" dirty="0"/>
                <a:t>-</a:t>
              </a:r>
              <a:endParaRPr lang="en-US" sz="1200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661EA8B0-CE21-45E3-8C5A-50D5D562C8D9}"/>
                </a:ext>
              </a:extLst>
            </p:cNvPr>
            <p:cNvSpPr/>
            <p:nvPr/>
          </p:nvSpPr>
          <p:spPr>
            <a:xfrm>
              <a:off x="11240603" y="3105950"/>
              <a:ext cx="448056" cy="20116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/>
                <a:t>e</a:t>
              </a:r>
              <a:r>
                <a:rPr lang="en-US" sz="1200" baseline="30000" dirty="0"/>
                <a:t>- </a:t>
              </a:r>
              <a:r>
                <a:rPr lang="en-US" sz="1200" dirty="0"/>
                <a:t>e</a:t>
              </a:r>
              <a:r>
                <a:rPr lang="en-US" sz="1200" baseline="30000" dirty="0"/>
                <a:t>-</a:t>
              </a:r>
              <a:endParaRPr lang="en-US" sz="1200" dirty="0"/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5B5C3EA4-1679-4699-897D-02FD1AB486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591748" y="2215536"/>
              <a:ext cx="695219" cy="2244508"/>
            </a:xfrm>
            <a:prstGeom prst="straightConnector1">
              <a:avLst/>
            </a:prstGeom>
            <a:ln w="190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B77EC60-9EF0-443D-A383-F9EF1A69AEE3}"/>
                </a:ext>
              </a:extLst>
            </p:cNvPr>
            <p:cNvSpPr txBox="1"/>
            <p:nvPr/>
          </p:nvSpPr>
          <p:spPr>
            <a:xfrm>
              <a:off x="11209966" y="1905069"/>
              <a:ext cx="288862" cy="307777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solidFill>
                    <a:schemeClr val="tx2">
                      <a:lumMod val="75000"/>
                    </a:schemeClr>
                  </a:solidFill>
                  <a:latin typeface="Symbol" panose="05050102010706020507" pitchFamily="18" charset="2"/>
                </a:rPr>
                <a:t>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E310719-E258-4DD2-BAF9-06723BDB41A9}"/>
                </a:ext>
              </a:extLst>
            </p:cNvPr>
            <p:cNvSpPr txBox="1"/>
            <p:nvPr/>
          </p:nvSpPr>
          <p:spPr>
            <a:xfrm rot="16200000">
              <a:off x="6668480" y="3644988"/>
              <a:ext cx="699230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350 </a:t>
              </a:r>
              <a:r>
                <a:rPr lang="en-US" sz="1200" dirty="0">
                  <a:latin typeface="Symbol" panose="05050102010706020507" pitchFamily="18" charset="2"/>
                </a:rPr>
                <a:t>m</a:t>
              </a:r>
              <a:r>
                <a:rPr lang="en-US" sz="1200" dirty="0"/>
                <a:t>m</a:t>
              </a:r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0FB9FF08-24D3-4F13-814D-D4F64170482E}"/>
                </a:ext>
              </a:extLst>
            </p:cNvPr>
            <p:cNvGrpSpPr/>
            <p:nvPr/>
          </p:nvGrpSpPr>
          <p:grpSpPr>
            <a:xfrm rot="20049419">
              <a:off x="8887749" y="3394649"/>
              <a:ext cx="548640" cy="322719"/>
              <a:chOff x="8970937" y="5417260"/>
              <a:chExt cx="548640" cy="322719"/>
            </a:xfrm>
          </p:grpSpPr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BF13D473-34FD-4CB7-85A8-244713FABD84}"/>
                  </a:ext>
                </a:extLst>
              </p:cNvPr>
              <p:cNvSpPr/>
              <p:nvPr/>
            </p:nvSpPr>
            <p:spPr>
              <a:xfrm>
                <a:off x="9040190" y="5648539"/>
                <a:ext cx="409364" cy="91440"/>
              </a:xfrm>
              <a:custGeom>
                <a:avLst/>
                <a:gdLst>
                  <a:gd name="connsiteX0" fmla="*/ 0 w 2672862"/>
                  <a:gd name="connsiteY0" fmla="*/ 160773 h 326571"/>
                  <a:gd name="connsiteX1" fmla="*/ 170822 w 2672862"/>
                  <a:gd name="connsiteY1" fmla="*/ 0 h 326571"/>
                  <a:gd name="connsiteX2" fmla="*/ 507442 w 2672862"/>
                  <a:gd name="connsiteY2" fmla="*/ 326571 h 326571"/>
                  <a:gd name="connsiteX3" fmla="*/ 844062 w 2672862"/>
                  <a:gd name="connsiteY3" fmla="*/ 5024 h 326571"/>
                  <a:gd name="connsiteX4" fmla="*/ 1175657 w 2672862"/>
                  <a:gd name="connsiteY4" fmla="*/ 326571 h 326571"/>
                  <a:gd name="connsiteX5" fmla="*/ 1507253 w 2672862"/>
                  <a:gd name="connsiteY5" fmla="*/ 10048 h 326571"/>
                  <a:gd name="connsiteX6" fmla="*/ 1843873 w 2672862"/>
                  <a:gd name="connsiteY6" fmla="*/ 321547 h 326571"/>
                  <a:gd name="connsiteX7" fmla="*/ 2170444 w 2672862"/>
                  <a:gd name="connsiteY7" fmla="*/ 5024 h 326571"/>
                  <a:gd name="connsiteX8" fmla="*/ 2507064 w 2672862"/>
                  <a:gd name="connsiteY8" fmla="*/ 321547 h 326571"/>
                  <a:gd name="connsiteX9" fmla="*/ 2672862 w 2672862"/>
                  <a:gd name="connsiteY9" fmla="*/ 160773 h 326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72862" h="326571">
                    <a:moveTo>
                      <a:pt x="0" y="160773"/>
                    </a:moveTo>
                    <a:lnTo>
                      <a:pt x="170822" y="0"/>
                    </a:lnTo>
                    <a:lnTo>
                      <a:pt x="507442" y="326571"/>
                    </a:lnTo>
                    <a:lnTo>
                      <a:pt x="844062" y="5024"/>
                    </a:lnTo>
                    <a:lnTo>
                      <a:pt x="1175657" y="326571"/>
                    </a:lnTo>
                    <a:lnTo>
                      <a:pt x="1507253" y="10048"/>
                    </a:lnTo>
                    <a:lnTo>
                      <a:pt x="1843873" y="321547"/>
                    </a:lnTo>
                    <a:lnTo>
                      <a:pt x="2170444" y="5024"/>
                    </a:lnTo>
                    <a:lnTo>
                      <a:pt x="2507064" y="321547"/>
                    </a:lnTo>
                    <a:lnTo>
                      <a:pt x="2672862" y="160773"/>
                    </a:lnTo>
                  </a:path>
                </a:pathLst>
              </a:cu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94A28EF3-DFA9-4C47-AE0E-CD6939F62EB4}"/>
                  </a:ext>
                </a:extLst>
              </p:cNvPr>
              <p:cNvCxnSpPr/>
              <p:nvPr/>
            </p:nvCxnSpPr>
            <p:spPr>
              <a:xfrm flipH="1">
                <a:off x="8970937" y="5694962"/>
                <a:ext cx="69253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4A8F1521-84FA-400D-8BBC-6859E81B3192}"/>
                  </a:ext>
                </a:extLst>
              </p:cNvPr>
              <p:cNvCxnSpPr/>
              <p:nvPr/>
            </p:nvCxnSpPr>
            <p:spPr>
              <a:xfrm>
                <a:off x="9449554" y="5694962"/>
                <a:ext cx="70023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15702B5C-5FD9-4BFC-A78D-B45A0323BC16}"/>
                  </a:ext>
                </a:extLst>
              </p:cNvPr>
              <p:cNvSpPr txBox="1"/>
              <p:nvPr/>
            </p:nvSpPr>
            <p:spPr>
              <a:xfrm>
                <a:off x="9114067" y="5417260"/>
                <a:ext cx="261610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</a:rPr>
                  <a:t>k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24230E4-158F-490C-A2EB-6F8A8F4F8179}"/>
                </a:ext>
              </a:extLst>
            </p:cNvPr>
            <p:cNvSpPr txBox="1"/>
            <p:nvPr/>
          </p:nvSpPr>
          <p:spPr>
            <a:xfrm>
              <a:off x="8299233" y="3666921"/>
              <a:ext cx="652743" cy="307777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</a:rPr>
                <a:t>h</a:t>
              </a:r>
              <a:r>
                <a:rPr lang="en-US" sz="1400" b="1" baseline="30000" dirty="0">
                  <a:solidFill>
                    <a:schemeClr val="bg1"/>
                  </a:solidFill>
                </a:rPr>
                <a:t>+</a:t>
              </a:r>
              <a:r>
                <a:rPr lang="en-US" sz="1400" b="1" dirty="0">
                  <a:solidFill>
                    <a:schemeClr val="bg1"/>
                  </a:solidFill>
                </a:rPr>
                <a:t>   e</a:t>
              </a:r>
              <a:r>
                <a:rPr lang="en-US" sz="1400" b="1" baseline="30000" dirty="0">
                  <a:solidFill>
                    <a:schemeClr val="bg1"/>
                  </a:solidFill>
                </a:rPr>
                <a:t>-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4D2D0B86-C541-48B0-8258-F9520A6F256A}"/>
                </a:ext>
              </a:extLst>
            </p:cNvPr>
            <p:cNvGrpSpPr/>
            <p:nvPr/>
          </p:nvGrpSpPr>
          <p:grpSpPr>
            <a:xfrm rot="914075">
              <a:off x="8996416" y="3675080"/>
              <a:ext cx="548640" cy="322719"/>
              <a:chOff x="8970937" y="5417260"/>
              <a:chExt cx="548640" cy="322719"/>
            </a:xfrm>
          </p:grpSpPr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B9FE5F01-0CF9-48E7-BCA0-4EE1271864C3}"/>
                  </a:ext>
                </a:extLst>
              </p:cNvPr>
              <p:cNvSpPr/>
              <p:nvPr/>
            </p:nvSpPr>
            <p:spPr>
              <a:xfrm>
                <a:off x="9040190" y="5648539"/>
                <a:ext cx="409364" cy="91440"/>
              </a:xfrm>
              <a:custGeom>
                <a:avLst/>
                <a:gdLst>
                  <a:gd name="connsiteX0" fmla="*/ 0 w 2672862"/>
                  <a:gd name="connsiteY0" fmla="*/ 160773 h 326571"/>
                  <a:gd name="connsiteX1" fmla="*/ 170822 w 2672862"/>
                  <a:gd name="connsiteY1" fmla="*/ 0 h 326571"/>
                  <a:gd name="connsiteX2" fmla="*/ 507442 w 2672862"/>
                  <a:gd name="connsiteY2" fmla="*/ 326571 h 326571"/>
                  <a:gd name="connsiteX3" fmla="*/ 844062 w 2672862"/>
                  <a:gd name="connsiteY3" fmla="*/ 5024 h 326571"/>
                  <a:gd name="connsiteX4" fmla="*/ 1175657 w 2672862"/>
                  <a:gd name="connsiteY4" fmla="*/ 326571 h 326571"/>
                  <a:gd name="connsiteX5" fmla="*/ 1507253 w 2672862"/>
                  <a:gd name="connsiteY5" fmla="*/ 10048 h 326571"/>
                  <a:gd name="connsiteX6" fmla="*/ 1843873 w 2672862"/>
                  <a:gd name="connsiteY6" fmla="*/ 321547 h 326571"/>
                  <a:gd name="connsiteX7" fmla="*/ 2170444 w 2672862"/>
                  <a:gd name="connsiteY7" fmla="*/ 5024 h 326571"/>
                  <a:gd name="connsiteX8" fmla="*/ 2507064 w 2672862"/>
                  <a:gd name="connsiteY8" fmla="*/ 321547 h 326571"/>
                  <a:gd name="connsiteX9" fmla="*/ 2672862 w 2672862"/>
                  <a:gd name="connsiteY9" fmla="*/ 160773 h 326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72862" h="326571">
                    <a:moveTo>
                      <a:pt x="0" y="160773"/>
                    </a:moveTo>
                    <a:lnTo>
                      <a:pt x="170822" y="0"/>
                    </a:lnTo>
                    <a:lnTo>
                      <a:pt x="507442" y="326571"/>
                    </a:lnTo>
                    <a:lnTo>
                      <a:pt x="844062" y="5024"/>
                    </a:lnTo>
                    <a:lnTo>
                      <a:pt x="1175657" y="326571"/>
                    </a:lnTo>
                    <a:lnTo>
                      <a:pt x="1507253" y="10048"/>
                    </a:lnTo>
                    <a:lnTo>
                      <a:pt x="1843873" y="321547"/>
                    </a:lnTo>
                    <a:lnTo>
                      <a:pt x="2170444" y="5024"/>
                    </a:lnTo>
                    <a:lnTo>
                      <a:pt x="2507064" y="321547"/>
                    </a:lnTo>
                    <a:lnTo>
                      <a:pt x="2672862" y="160773"/>
                    </a:lnTo>
                  </a:path>
                </a:pathLst>
              </a:cu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2AAB5379-6369-4A4C-A87F-89E55BFD76DC}"/>
                  </a:ext>
                </a:extLst>
              </p:cNvPr>
              <p:cNvCxnSpPr/>
              <p:nvPr/>
            </p:nvCxnSpPr>
            <p:spPr>
              <a:xfrm flipH="1">
                <a:off x="8970937" y="5694962"/>
                <a:ext cx="69253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Arrow Connector 112">
                <a:extLst>
                  <a:ext uri="{FF2B5EF4-FFF2-40B4-BE49-F238E27FC236}">
                    <a16:creationId xmlns:a16="http://schemas.microsoft.com/office/drawing/2014/main" id="{6F9FF2D2-AAA3-45CC-AB94-4106E39CDB19}"/>
                  </a:ext>
                </a:extLst>
              </p:cNvPr>
              <p:cNvCxnSpPr/>
              <p:nvPr/>
            </p:nvCxnSpPr>
            <p:spPr>
              <a:xfrm>
                <a:off x="9449554" y="5694962"/>
                <a:ext cx="70023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02F0C98C-F570-47CE-883A-256090B2A815}"/>
                  </a:ext>
                </a:extLst>
              </p:cNvPr>
              <p:cNvSpPr txBox="1"/>
              <p:nvPr/>
            </p:nvSpPr>
            <p:spPr>
              <a:xfrm>
                <a:off x="9114067" y="5417260"/>
                <a:ext cx="261610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</a:rPr>
                  <a:t>k</a:t>
                </a:r>
              </a:p>
            </p:txBody>
          </p:sp>
        </p:grp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555172BD-017C-494D-96F7-551DB92FBA3D}"/>
                </a:ext>
              </a:extLst>
            </p:cNvPr>
            <p:cNvSpPr txBox="1"/>
            <p:nvPr/>
          </p:nvSpPr>
          <p:spPr>
            <a:xfrm rot="16200000">
              <a:off x="6819258" y="2974740"/>
              <a:ext cx="696024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250 nm</a:t>
              </a:r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E04FB391-2C5C-416A-8C9D-697826EDEE42}"/>
                </a:ext>
              </a:extLst>
            </p:cNvPr>
            <p:cNvGrpSpPr/>
            <p:nvPr/>
          </p:nvGrpSpPr>
          <p:grpSpPr>
            <a:xfrm rot="1138815">
              <a:off x="7833218" y="3373151"/>
              <a:ext cx="548640" cy="322719"/>
              <a:chOff x="8939016" y="5463008"/>
              <a:chExt cx="548640" cy="322719"/>
            </a:xfrm>
          </p:grpSpPr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1F43E5A9-7D43-4233-93A2-7B1C5C720F63}"/>
                  </a:ext>
                </a:extLst>
              </p:cNvPr>
              <p:cNvSpPr/>
              <p:nvPr/>
            </p:nvSpPr>
            <p:spPr>
              <a:xfrm rot="10800000">
                <a:off x="9009039" y="5694287"/>
                <a:ext cx="409364" cy="91440"/>
              </a:xfrm>
              <a:custGeom>
                <a:avLst/>
                <a:gdLst>
                  <a:gd name="connsiteX0" fmla="*/ 0 w 2672862"/>
                  <a:gd name="connsiteY0" fmla="*/ 160773 h 326571"/>
                  <a:gd name="connsiteX1" fmla="*/ 170822 w 2672862"/>
                  <a:gd name="connsiteY1" fmla="*/ 0 h 326571"/>
                  <a:gd name="connsiteX2" fmla="*/ 507442 w 2672862"/>
                  <a:gd name="connsiteY2" fmla="*/ 326571 h 326571"/>
                  <a:gd name="connsiteX3" fmla="*/ 844062 w 2672862"/>
                  <a:gd name="connsiteY3" fmla="*/ 5024 h 326571"/>
                  <a:gd name="connsiteX4" fmla="*/ 1175657 w 2672862"/>
                  <a:gd name="connsiteY4" fmla="*/ 326571 h 326571"/>
                  <a:gd name="connsiteX5" fmla="*/ 1507253 w 2672862"/>
                  <a:gd name="connsiteY5" fmla="*/ 10048 h 326571"/>
                  <a:gd name="connsiteX6" fmla="*/ 1843873 w 2672862"/>
                  <a:gd name="connsiteY6" fmla="*/ 321547 h 326571"/>
                  <a:gd name="connsiteX7" fmla="*/ 2170444 w 2672862"/>
                  <a:gd name="connsiteY7" fmla="*/ 5024 h 326571"/>
                  <a:gd name="connsiteX8" fmla="*/ 2507064 w 2672862"/>
                  <a:gd name="connsiteY8" fmla="*/ 321547 h 326571"/>
                  <a:gd name="connsiteX9" fmla="*/ 2672862 w 2672862"/>
                  <a:gd name="connsiteY9" fmla="*/ 160773 h 326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72862" h="326571">
                    <a:moveTo>
                      <a:pt x="0" y="160773"/>
                    </a:moveTo>
                    <a:lnTo>
                      <a:pt x="170822" y="0"/>
                    </a:lnTo>
                    <a:lnTo>
                      <a:pt x="507442" y="326571"/>
                    </a:lnTo>
                    <a:lnTo>
                      <a:pt x="844062" y="5024"/>
                    </a:lnTo>
                    <a:lnTo>
                      <a:pt x="1175657" y="326571"/>
                    </a:lnTo>
                    <a:lnTo>
                      <a:pt x="1507253" y="10048"/>
                    </a:lnTo>
                    <a:lnTo>
                      <a:pt x="1843873" y="321547"/>
                    </a:lnTo>
                    <a:lnTo>
                      <a:pt x="2170444" y="5024"/>
                    </a:lnTo>
                    <a:lnTo>
                      <a:pt x="2507064" y="321547"/>
                    </a:lnTo>
                    <a:lnTo>
                      <a:pt x="2672862" y="160773"/>
                    </a:lnTo>
                  </a:path>
                </a:pathLst>
              </a:cu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FFD8EA01-5CEE-4A7C-A90C-A3EDC1EF931F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>
                <a:off x="9418403" y="5739304"/>
                <a:ext cx="69253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Arrow Connector 128">
                <a:extLst>
                  <a:ext uri="{FF2B5EF4-FFF2-40B4-BE49-F238E27FC236}">
                    <a16:creationId xmlns:a16="http://schemas.microsoft.com/office/drawing/2014/main" id="{4061CC63-C0A6-4373-B85C-E61A345EB6B2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8939016" y="5739304"/>
                <a:ext cx="70023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982659A3-5CE7-47C4-949D-6A3730EE2C05}"/>
                  </a:ext>
                </a:extLst>
              </p:cNvPr>
              <p:cNvSpPr txBox="1"/>
              <p:nvPr/>
            </p:nvSpPr>
            <p:spPr>
              <a:xfrm>
                <a:off x="9082146" y="5463008"/>
                <a:ext cx="261610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</a:rPr>
                  <a:t>k</a:t>
                </a:r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2EB9EFF2-8D50-40A7-A5B7-40AA394194F4}"/>
                </a:ext>
              </a:extLst>
            </p:cNvPr>
            <p:cNvGrpSpPr/>
            <p:nvPr/>
          </p:nvGrpSpPr>
          <p:grpSpPr>
            <a:xfrm rot="19892245">
              <a:off x="7723068" y="3711850"/>
              <a:ext cx="548640" cy="322719"/>
              <a:chOff x="8939016" y="5463008"/>
              <a:chExt cx="548640" cy="322719"/>
            </a:xfrm>
          </p:grpSpPr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8B5798AE-DC20-461A-8393-3A526C5270B1}"/>
                  </a:ext>
                </a:extLst>
              </p:cNvPr>
              <p:cNvSpPr/>
              <p:nvPr/>
            </p:nvSpPr>
            <p:spPr>
              <a:xfrm rot="10800000">
                <a:off x="9009039" y="5694287"/>
                <a:ext cx="409364" cy="91440"/>
              </a:xfrm>
              <a:custGeom>
                <a:avLst/>
                <a:gdLst>
                  <a:gd name="connsiteX0" fmla="*/ 0 w 2672862"/>
                  <a:gd name="connsiteY0" fmla="*/ 160773 h 326571"/>
                  <a:gd name="connsiteX1" fmla="*/ 170822 w 2672862"/>
                  <a:gd name="connsiteY1" fmla="*/ 0 h 326571"/>
                  <a:gd name="connsiteX2" fmla="*/ 507442 w 2672862"/>
                  <a:gd name="connsiteY2" fmla="*/ 326571 h 326571"/>
                  <a:gd name="connsiteX3" fmla="*/ 844062 w 2672862"/>
                  <a:gd name="connsiteY3" fmla="*/ 5024 h 326571"/>
                  <a:gd name="connsiteX4" fmla="*/ 1175657 w 2672862"/>
                  <a:gd name="connsiteY4" fmla="*/ 326571 h 326571"/>
                  <a:gd name="connsiteX5" fmla="*/ 1507253 w 2672862"/>
                  <a:gd name="connsiteY5" fmla="*/ 10048 h 326571"/>
                  <a:gd name="connsiteX6" fmla="*/ 1843873 w 2672862"/>
                  <a:gd name="connsiteY6" fmla="*/ 321547 h 326571"/>
                  <a:gd name="connsiteX7" fmla="*/ 2170444 w 2672862"/>
                  <a:gd name="connsiteY7" fmla="*/ 5024 h 326571"/>
                  <a:gd name="connsiteX8" fmla="*/ 2507064 w 2672862"/>
                  <a:gd name="connsiteY8" fmla="*/ 321547 h 326571"/>
                  <a:gd name="connsiteX9" fmla="*/ 2672862 w 2672862"/>
                  <a:gd name="connsiteY9" fmla="*/ 160773 h 326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72862" h="326571">
                    <a:moveTo>
                      <a:pt x="0" y="160773"/>
                    </a:moveTo>
                    <a:lnTo>
                      <a:pt x="170822" y="0"/>
                    </a:lnTo>
                    <a:lnTo>
                      <a:pt x="507442" y="326571"/>
                    </a:lnTo>
                    <a:lnTo>
                      <a:pt x="844062" y="5024"/>
                    </a:lnTo>
                    <a:lnTo>
                      <a:pt x="1175657" y="326571"/>
                    </a:lnTo>
                    <a:lnTo>
                      <a:pt x="1507253" y="10048"/>
                    </a:lnTo>
                    <a:lnTo>
                      <a:pt x="1843873" y="321547"/>
                    </a:lnTo>
                    <a:lnTo>
                      <a:pt x="2170444" y="5024"/>
                    </a:lnTo>
                    <a:lnTo>
                      <a:pt x="2507064" y="321547"/>
                    </a:lnTo>
                    <a:lnTo>
                      <a:pt x="2672862" y="160773"/>
                    </a:lnTo>
                  </a:path>
                </a:pathLst>
              </a:cu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085FA6D4-2FE3-49F0-B2F8-D7291E2663F7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>
                <a:off x="9418403" y="5739304"/>
                <a:ext cx="69253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Arrow Connector 137">
                <a:extLst>
                  <a:ext uri="{FF2B5EF4-FFF2-40B4-BE49-F238E27FC236}">
                    <a16:creationId xmlns:a16="http://schemas.microsoft.com/office/drawing/2014/main" id="{2D6ED5CA-78F2-45E9-A351-9C29151683C0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8939016" y="5739304"/>
                <a:ext cx="70023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3EC52412-E89F-4630-B16A-FC41D802802E}"/>
                  </a:ext>
                </a:extLst>
              </p:cNvPr>
              <p:cNvSpPr txBox="1"/>
              <p:nvPr/>
            </p:nvSpPr>
            <p:spPr>
              <a:xfrm>
                <a:off x="9082146" y="5463008"/>
                <a:ext cx="261610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</a:rPr>
                  <a:t>k</a:t>
                </a:r>
              </a:p>
            </p:txBody>
          </p:sp>
        </p:grp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0F53324B-BA5B-4AC6-A04C-FC53FD3BD479}"/>
                </a:ext>
              </a:extLst>
            </p:cNvPr>
            <p:cNvSpPr txBox="1"/>
            <p:nvPr/>
          </p:nvSpPr>
          <p:spPr>
            <a:xfrm>
              <a:off x="10499170" y="3610261"/>
              <a:ext cx="603050" cy="307777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</a:rPr>
                <a:t>h</a:t>
              </a:r>
              <a:r>
                <a:rPr lang="en-US" sz="1400" b="1" baseline="30000" dirty="0">
                  <a:solidFill>
                    <a:schemeClr val="bg1"/>
                  </a:solidFill>
                </a:rPr>
                <a:t>+</a:t>
              </a:r>
              <a:r>
                <a:rPr lang="en-US" sz="1400" b="1" dirty="0">
                  <a:solidFill>
                    <a:schemeClr val="bg1"/>
                  </a:solidFill>
                </a:rPr>
                <a:t>  e</a:t>
              </a:r>
              <a:r>
                <a:rPr lang="en-US" sz="1400" b="1" baseline="30000" dirty="0">
                  <a:solidFill>
                    <a:schemeClr val="bg1"/>
                  </a:solidFill>
                </a:rPr>
                <a:t>-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FCBA773A-7050-4DB6-ACCC-96E25190E06A}"/>
                </a:ext>
              </a:extLst>
            </p:cNvPr>
            <p:cNvGrpSpPr/>
            <p:nvPr/>
          </p:nvGrpSpPr>
          <p:grpSpPr>
            <a:xfrm rot="20049419">
              <a:off x="11002779" y="3346778"/>
              <a:ext cx="548640" cy="322719"/>
              <a:chOff x="8970937" y="5417260"/>
              <a:chExt cx="548640" cy="322719"/>
            </a:xfrm>
          </p:grpSpPr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78C0FA27-C0AF-4F5D-A6E9-03351784BCD0}"/>
                  </a:ext>
                </a:extLst>
              </p:cNvPr>
              <p:cNvSpPr/>
              <p:nvPr/>
            </p:nvSpPr>
            <p:spPr>
              <a:xfrm>
                <a:off x="9040190" y="5648539"/>
                <a:ext cx="409364" cy="91440"/>
              </a:xfrm>
              <a:custGeom>
                <a:avLst/>
                <a:gdLst>
                  <a:gd name="connsiteX0" fmla="*/ 0 w 2672862"/>
                  <a:gd name="connsiteY0" fmla="*/ 160773 h 326571"/>
                  <a:gd name="connsiteX1" fmla="*/ 170822 w 2672862"/>
                  <a:gd name="connsiteY1" fmla="*/ 0 h 326571"/>
                  <a:gd name="connsiteX2" fmla="*/ 507442 w 2672862"/>
                  <a:gd name="connsiteY2" fmla="*/ 326571 h 326571"/>
                  <a:gd name="connsiteX3" fmla="*/ 844062 w 2672862"/>
                  <a:gd name="connsiteY3" fmla="*/ 5024 h 326571"/>
                  <a:gd name="connsiteX4" fmla="*/ 1175657 w 2672862"/>
                  <a:gd name="connsiteY4" fmla="*/ 326571 h 326571"/>
                  <a:gd name="connsiteX5" fmla="*/ 1507253 w 2672862"/>
                  <a:gd name="connsiteY5" fmla="*/ 10048 h 326571"/>
                  <a:gd name="connsiteX6" fmla="*/ 1843873 w 2672862"/>
                  <a:gd name="connsiteY6" fmla="*/ 321547 h 326571"/>
                  <a:gd name="connsiteX7" fmla="*/ 2170444 w 2672862"/>
                  <a:gd name="connsiteY7" fmla="*/ 5024 h 326571"/>
                  <a:gd name="connsiteX8" fmla="*/ 2507064 w 2672862"/>
                  <a:gd name="connsiteY8" fmla="*/ 321547 h 326571"/>
                  <a:gd name="connsiteX9" fmla="*/ 2672862 w 2672862"/>
                  <a:gd name="connsiteY9" fmla="*/ 160773 h 326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72862" h="326571">
                    <a:moveTo>
                      <a:pt x="0" y="160773"/>
                    </a:moveTo>
                    <a:lnTo>
                      <a:pt x="170822" y="0"/>
                    </a:lnTo>
                    <a:lnTo>
                      <a:pt x="507442" y="326571"/>
                    </a:lnTo>
                    <a:lnTo>
                      <a:pt x="844062" y="5024"/>
                    </a:lnTo>
                    <a:lnTo>
                      <a:pt x="1175657" y="326571"/>
                    </a:lnTo>
                    <a:lnTo>
                      <a:pt x="1507253" y="10048"/>
                    </a:lnTo>
                    <a:lnTo>
                      <a:pt x="1843873" y="321547"/>
                    </a:lnTo>
                    <a:lnTo>
                      <a:pt x="2170444" y="5024"/>
                    </a:lnTo>
                    <a:lnTo>
                      <a:pt x="2507064" y="321547"/>
                    </a:lnTo>
                    <a:lnTo>
                      <a:pt x="2672862" y="160773"/>
                    </a:lnTo>
                  </a:path>
                </a:pathLst>
              </a:cu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9500A3CC-4BF5-4541-BFC8-B550CD342417}"/>
                  </a:ext>
                </a:extLst>
              </p:cNvPr>
              <p:cNvCxnSpPr/>
              <p:nvPr/>
            </p:nvCxnSpPr>
            <p:spPr>
              <a:xfrm flipH="1">
                <a:off x="8970937" y="5694962"/>
                <a:ext cx="69253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Arrow Connector 143">
                <a:extLst>
                  <a:ext uri="{FF2B5EF4-FFF2-40B4-BE49-F238E27FC236}">
                    <a16:creationId xmlns:a16="http://schemas.microsoft.com/office/drawing/2014/main" id="{4CCB8591-F907-48F3-9E0A-3A6D231A7609}"/>
                  </a:ext>
                </a:extLst>
              </p:cNvPr>
              <p:cNvCxnSpPr/>
              <p:nvPr/>
            </p:nvCxnSpPr>
            <p:spPr>
              <a:xfrm>
                <a:off x="9449554" y="5694962"/>
                <a:ext cx="70023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C49A935E-DA09-43C8-A62F-E086797B9238}"/>
                  </a:ext>
                </a:extLst>
              </p:cNvPr>
              <p:cNvSpPr txBox="1"/>
              <p:nvPr/>
            </p:nvSpPr>
            <p:spPr>
              <a:xfrm>
                <a:off x="9114067" y="5417260"/>
                <a:ext cx="261610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</a:rPr>
                  <a:t>k</a:t>
                </a:r>
              </a:p>
            </p:txBody>
          </p:sp>
        </p:grp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87F5BE3C-912B-470D-9519-C1B9E1C86E42}"/>
                </a:ext>
              </a:extLst>
            </p:cNvPr>
            <p:cNvGrpSpPr/>
            <p:nvPr/>
          </p:nvGrpSpPr>
          <p:grpSpPr>
            <a:xfrm rot="914075">
              <a:off x="11111446" y="3627209"/>
              <a:ext cx="548640" cy="322719"/>
              <a:chOff x="8970937" y="5417260"/>
              <a:chExt cx="548640" cy="322719"/>
            </a:xfrm>
          </p:grpSpPr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8421CB77-3A23-427E-9CE2-FC70DAACDA3A}"/>
                  </a:ext>
                </a:extLst>
              </p:cNvPr>
              <p:cNvSpPr/>
              <p:nvPr/>
            </p:nvSpPr>
            <p:spPr>
              <a:xfrm>
                <a:off x="9040190" y="5648539"/>
                <a:ext cx="409364" cy="91440"/>
              </a:xfrm>
              <a:custGeom>
                <a:avLst/>
                <a:gdLst>
                  <a:gd name="connsiteX0" fmla="*/ 0 w 2672862"/>
                  <a:gd name="connsiteY0" fmla="*/ 160773 h 326571"/>
                  <a:gd name="connsiteX1" fmla="*/ 170822 w 2672862"/>
                  <a:gd name="connsiteY1" fmla="*/ 0 h 326571"/>
                  <a:gd name="connsiteX2" fmla="*/ 507442 w 2672862"/>
                  <a:gd name="connsiteY2" fmla="*/ 326571 h 326571"/>
                  <a:gd name="connsiteX3" fmla="*/ 844062 w 2672862"/>
                  <a:gd name="connsiteY3" fmla="*/ 5024 h 326571"/>
                  <a:gd name="connsiteX4" fmla="*/ 1175657 w 2672862"/>
                  <a:gd name="connsiteY4" fmla="*/ 326571 h 326571"/>
                  <a:gd name="connsiteX5" fmla="*/ 1507253 w 2672862"/>
                  <a:gd name="connsiteY5" fmla="*/ 10048 h 326571"/>
                  <a:gd name="connsiteX6" fmla="*/ 1843873 w 2672862"/>
                  <a:gd name="connsiteY6" fmla="*/ 321547 h 326571"/>
                  <a:gd name="connsiteX7" fmla="*/ 2170444 w 2672862"/>
                  <a:gd name="connsiteY7" fmla="*/ 5024 h 326571"/>
                  <a:gd name="connsiteX8" fmla="*/ 2507064 w 2672862"/>
                  <a:gd name="connsiteY8" fmla="*/ 321547 h 326571"/>
                  <a:gd name="connsiteX9" fmla="*/ 2672862 w 2672862"/>
                  <a:gd name="connsiteY9" fmla="*/ 160773 h 326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72862" h="326571">
                    <a:moveTo>
                      <a:pt x="0" y="160773"/>
                    </a:moveTo>
                    <a:lnTo>
                      <a:pt x="170822" y="0"/>
                    </a:lnTo>
                    <a:lnTo>
                      <a:pt x="507442" y="326571"/>
                    </a:lnTo>
                    <a:lnTo>
                      <a:pt x="844062" y="5024"/>
                    </a:lnTo>
                    <a:lnTo>
                      <a:pt x="1175657" y="326571"/>
                    </a:lnTo>
                    <a:lnTo>
                      <a:pt x="1507253" y="10048"/>
                    </a:lnTo>
                    <a:lnTo>
                      <a:pt x="1843873" y="321547"/>
                    </a:lnTo>
                    <a:lnTo>
                      <a:pt x="2170444" y="5024"/>
                    </a:lnTo>
                    <a:lnTo>
                      <a:pt x="2507064" y="321547"/>
                    </a:lnTo>
                    <a:lnTo>
                      <a:pt x="2672862" y="160773"/>
                    </a:lnTo>
                  </a:path>
                </a:pathLst>
              </a:cu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11CFBD8D-A538-4669-AA6E-C93BBD11D539}"/>
                  </a:ext>
                </a:extLst>
              </p:cNvPr>
              <p:cNvCxnSpPr/>
              <p:nvPr/>
            </p:nvCxnSpPr>
            <p:spPr>
              <a:xfrm flipH="1">
                <a:off x="8970937" y="5694962"/>
                <a:ext cx="69253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Arrow Connector 148">
                <a:extLst>
                  <a:ext uri="{FF2B5EF4-FFF2-40B4-BE49-F238E27FC236}">
                    <a16:creationId xmlns:a16="http://schemas.microsoft.com/office/drawing/2014/main" id="{0606F79A-0189-4B04-BAB0-3B0092246312}"/>
                  </a:ext>
                </a:extLst>
              </p:cNvPr>
              <p:cNvCxnSpPr/>
              <p:nvPr/>
            </p:nvCxnSpPr>
            <p:spPr>
              <a:xfrm>
                <a:off x="9449554" y="5694962"/>
                <a:ext cx="70023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907CE3AF-4685-49C8-A566-B070247564C9}"/>
                  </a:ext>
                </a:extLst>
              </p:cNvPr>
              <p:cNvSpPr txBox="1"/>
              <p:nvPr/>
            </p:nvSpPr>
            <p:spPr>
              <a:xfrm>
                <a:off x="9114067" y="5417260"/>
                <a:ext cx="261610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</a:rPr>
                  <a:t>k</a:t>
                </a: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30B65A63-B66E-45D6-80FC-459DC23162E7}"/>
                </a:ext>
              </a:extLst>
            </p:cNvPr>
            <p:cNvGrpSpPr/>
            <p:nvPr/>
          </p:nvGrpSpPr>
          <p:grpSpPr>
            <a:xfrm rot="1138815">
              <a:off x="10041979" y="3354204"/>
              <a:ext cx="548640" cy="322719"/>
              <a:chOff x="8939016" y="5463008"/>
              <a:chExt cx="548640" cy="322719"/>
            </a:xfrm>
          </p:grpSpPr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D2E4F2BB-5A41-4AAB-8999-E2917E09A834}"/>
                  </a:ext>
                </a:extLst>
              </p:cNvPr>
              <p:cNvSpPr/>
              <p:nvPr/>
            </p:nvSpPr>
            <p:spPr>
              <a:xfrm rot="10800000">
                <a:off x="9009039" y="5694287"/>
                <a:ext cx="409364" cy="91440"/>
              </a:xfrm>
              <a:custGeom>
                <a:avLst/>
                <a:gdLst>
                  <a:gd name="connsiteX0" fmla="*/ 0 w 2672862"/>
                  <a:gd name="connsiteY0" fmla="*/ 160773 h 326571"/>
                  <a:gd name="connsiteX1" fmla="*/ 170822 w 2672862"/>
                  <a:gd name="connsiteY1" fmla="*/ 0 h 326571"/>
                  <a:gd name="connsiteX2" fmla="*/ 507442 w 2672862"/>
                  <a:gd name="connsiteY2" fmla="*/ 326571 h 326571"/>
                  <a:gd name="connsiteX3" fmla="*/ 844062 w 2672862"/>
                  <a:gd name="connsiteY3" fmla="*/ 5024 h 326571"/>
                  <a:gd name="connsiteX4" fmla="*/ 1175657 w 2672862"/>
                  <a:gd name="connsiteY4" fmla="*/ 326571 h 326571"/>
                  <a:gd name="connsiteX5" fmla="*/ 1507253 w 2672862"/>
                  <a:gd name="connsiteY5" fmla="*/ 10048 h 326571"/>
                  <a:gd name="connsiteX6" fmla="*/ 1843873 w 2672862"/>
                  <a:gd name="connsiteY6" fmla="*/ 321547 h 326571"/>
                  <a:gd name="connsiteX7" fmla="*/ 2170444 w 2672862"/>
                  <a:gd name="connsiteY7" fmla="*/ 5024 h 326571"/>
                  <a:gd name="connsiteX8" fmla="*/ 2507064 w 2672862"/>
                  <a:gd name="connsiteY8" fmla="*/ 321547 h 326571"/>
                  <a:gd name="connsiteX9" fmla="*/ 2672862 w 2672862"/>
                  <a:gd name="connsiteY9" fmla="*/ 160773 h 326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72862" h="326571">
                    <a:moveTo>
                      <a:pt x="0" y="160773"/>
                    </a:moveTo>
                    <a:lnTo>
                      <a:pt x="170822" y="0"/>
                    </a:lnTo>
                    <a:lnTo>
                      <a:pt x="507442" y="326571"/>
                    </a:lnTo>
                    <a:lnTo>
                      <a:pt x="844062" y="5024"/>
                    </a:lnTo>
                    <a:lnTo>
                      <a:pt x="1175657" y="326571"/>
                    </a:lnTo>
                    <a:lnTo>
                      <a:pt x="1507253" y="10048"/>
                    </a:lnTo>
                    <a:lnTo>
                      <a:pt x="1843873" y="321547"/>
                    </a:lnTo>
                    <a:lnTo>
                      <a:pt x="2170444" y="5024"/>
                    </a:lnTo>
                    <a:lnTo>
                      <a:pt x="2507064" y="321547"/>
                    </a:lnTo>
                    <a:lnTo>
                      <a:pt x="2672862" y="160773"/>
                    </a:lnTo>
                  </a:path>
                </a:pathLst>
              </a:cu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EE81D1C0-0A62-435C-A221-31A570432CD8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>
                <a:off x="9418403" y="5739304"/>
                <a:ext cx="69253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Arrow Connector 153">
                <a:extLst>
                  <a:ext uri="{FF2B5EF4-FFF2-40B4-BE49-F238E27FC236}">
                    <a16:creationId xmlns:a16="http://schemas.microsoft.com/office/drawing/2014/main" id="{262B7742-B44D-4C8A-85E7-C9BEB517E97E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8939016" y="5739304"/>
                <a:ext cx="70023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1D5B0000-2E45-4357-BA8E-9A554C7BA7F7}"/>
                  </a:ext>
                </a:extLst>
              </p:cNvPr>
              <p:cNvSpPr txBox="1"/>
              <p:nvPr/>
            </p:nvSpPr>
            <p:spPr>
              <a:xfrm>
                <a:off x="9082146" y="5463008"/>
                <a:ext cx="261610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</a:rPr>
                  <a:t>k</a:t>
                </a:r>
              </a:p>
            </p:txBody>
          </p: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E7E9FD36-E9B0-46F2-9598-EF0FB9646640}"/>
                </a:ext>
              </a:extLst>
            </p:cNvPr>
            <p:cNvGrpSpPr/>
            <p:nvPr/>
          </p:nvGrpSpPr>
          <p:grpSpPr>
            <a:xfrm rot="19892245">
              <a:off x="9931829" y="3692903"/>
              <a:ext cx="548640" cy="322719"/>
              <a:chOff x="8939016" y="5463008"/>
              <a:chExt cx="548640" cy="322719"/>
            </a:xfrm>
          </p:grpSpPr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0D344327-6BBB-44E5-8766-A9A9E0B4B7FD}"/>
                  </a:ext>
                </a:extLst>
              </p:cNvPr>
              <p:cNvSpPr/>
              <p:nvPr/>
            </p:nvSpPr>
            <p:spPr>
              <a:xfrm rot="10800000">
                <a:off x="9009039" y="5694287"/>
                <a:ext cx="409364" cy="91440"/>
              </a:xfrm>
              <a:custGeom>
                <a:avLst/>
                <a:gdLst>
                  <a:gd name="connsiteX0" fmla="*/ 0 w 2672862"/>
                  <a:gd name="connsiteY0" fmla="*/ 160773 h 326571"/>
                  <a:gd name="connsiteX1" fmla="*/ 170822 w 2672862"/>
                  <a:gd name="connsiteY1" fmla="*/ 0 h 326571"/>
                  <a:gd name="connsiteX2" fmla="*/ 507442 w 2672862"/>
                  <a:gd name="connsiteY2" fmla="*/ 326571 h 326571"/>
                  <a:gd name="connsiteX3" fmla="*/ 844062 w 2672862"/>
                  <a:gd name="connsiteY3" fmla="*/ 5024 h 326571"/>
                  <a:gd name="connsiteX4" fmla="*/ 1175657 w 2672862"/>
                  <a:gd name="connsiteY4" fmla="*/ 326571 h 326571"/>
                  <a:gd name="connsiteX5" fmla="*/ 1507253 w 2672862"/>
                  <a:gd name="connsiteY5" fmla="*/ 10048 h 326571"/>
                  <a:gd name="connsiteX6" fmla="*/ 1843873 w 2672862"/>
                  <a:gd name="connsiteY6" fmla="*/ 321547 h 326571"/>
                  <a:gd name="connsiteX7" fmla="*/ 2170444 w 2672862"/>
                  <a:gd name="connsiteY7" fmla="*/ 5024 h 326571"/>
                  <a:gd name="connsiteX8" fmla="*/ 2507064 w 2672862"/>
                  <a:gd name="connsiteY8" fmla="*/ 321547 h 326571"/>
                  <a:gd name="connsiteX9" fmla="*/ 2672862 w 2672862"/>
                  <a:gd name="connsiteY9" fmla="*/ 160773 h 326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72862" h="326571">
                    <a:moveTo>
                      <a:pt x="0" y="160773"/>
                    </a:moveTo>
                    <a:lnTo>
                      <a:pt x="170822" y="0"/>
                    </a:lnTo>
                    <a:lnTo>
                      <a:pt x="507442" y="326571"/>
                    </a:lnTo>
                    <a:lnTo>
                      <a:pt x="844062" y="5024"/>
                    </a:lnTo>
                    <a:lnTo>
                      <a:pt x="1175657" y="326571"/>
                    </a:lnTo>
                    <a:lnTo>
                      <a:pt x="1507253" y="10048"/>
                    </a:lnTo>
                    <a:lnTo>
                      <a:pt x="1843873" y="321547"/>
                    </a:lnTo>
                    <a:lnTo>
                      <a:pt x="2170444" y="5024"/>
                    </a:lnTo>
                    <a:lnTo>
                      <a:pt x="2507064" y="321547"/>
                    </a:lnTo>
                    <a:lnTo>
                      <a:pt x="2672862" y="160773"/>
                    </a:lnTo>
                  </a:path>
                </a:pathLst>
              </a:cu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2E8BE9AF-039B-4F75-98A4-CF648628A91B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>
                <a:off x="9418403" y="5739304"/>
                <a:ext cx="69253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Arrow Connector 158">
                <a:extLst>
                  <a:ext uri="{FF2B5EF4-FFF2-40B4-BE49-F238E27FC236}">
                    <a16:creationId xmlns:a16="http://schemas.microsoft.com/office/drawing/2014/main" id="{8ED99298-54AE-4A60-91DB-894FF5329C76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8939016" y="5739304"/>
                <a:ext cx="70023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D4FA1383-7E22-4FDF-98D0-91CE031C68BA}"/>
                  </a:ext>
                </a:extLst>
              </p:cNvPr>
              <p:cNvSpPr txBox="1"/>
              <p:nvPr/>
            </p:nvSpPr>
            <p:spPr>
              <a:xfrm>
                <a:off x="9082146" y="5463008"/>
                <a:ext cx="261610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</a:rPr>
                  <a:t>k</a:t>
                </a:r>
              </a:p>
            </p:txBody>
          </p:sp>
        </p:grp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CCDA2E21-F76D-4BCF-823E-186F5BFF8505}"/>
                </a:ext>
              </a:extLst>
            </p:cNvPr>
            <p:cNvSpPr/>
            <p:nvPr/>
          </p:nvSpPr>
          <p:spPr>
            <a:xfrm>
              <a:off x="8886130" y="3138803"/>
              <a:ext cx="287550" cy="201168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/>
                <a:t>e</a:t>
              </a:r>
              <a:r>
                <a:rPr lang="en-US" sz="1200" baseline="30000" dirty="0"/>
                <a:t>-</a:t>
              </a:r>
              <a:endParaRPr lang="en-US" sz="1200" dirty="0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87F7FBBA-2510-473B-BFB1-1FFD3B5DB9F1}"/>
                </a:ext>
              </a:extLst>
            </p:cNvPr>
            <p:cNvSpPr/>
            <p:nvPr/>
          </p:nvSpPr>
          <p:spPr>
            <a:xfrm>
              <a:off x="8511038" y="3071782"/>
              <a:ext cx="287550" cy="201168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/>
                <a:t>e</a:t>
              </a:r>
              <a:r>
                <a:rPr lang="en-US" sz="1200" baseline="30000" dirty="0"/>
                <a:t>-</a:t>
              </a:r>
              <a:endParaRPr lang="en-US" sz="1200" dirty="0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2DE04A1D-5F56-4944-A6FB-20D9EB53C3A1}"/>
                </a:ext>
              </a:extLst>
            </p:cNvPr>
            <p:cNvSpPr/>
            <p:nvPr/>
          </p:nvSpPr>
          <p:spPr>
            <a:xfrm>
              <a:off x="10061700" y="3172366"/>
              <a:ext cx="287550" cy="201168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/>
                <a:t>e</a:t>
              </a:r>
              <a:r>
                <a:rPr lang="en-US" sz="1200" baseline="30000" dirty="0"/>
                <a:t>-</a:t>
              </a:r>
              <a:endParaRPr lang="en-US" sz="1200" dirty="0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D8EE67AE-82EE-4EF4-B5C3-3811B3DDCC40}"/>
                </a:ext>
              </a:extLst>
            </p:cNvPr>
            <p:cNvSpPr/>
            <p:nvPr/>
          </p:nvSpPr>
          <p:spPr>
            <a:xfrm>
              <a:off x="9705108" y="3039149"/>
              <a:ext cx="287550" cy="201168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/>
                <a:t>e</a:t>
              </a:r>
              <a:r>
                <a:rPr lang="en-US" sz="1200" baseline="30000" dirty="0"/>
                <a:t>-</a:t>
              </a:r>
              <a:endParaRPr lang="en-US" sz="1200" dirty="0"/>
            </a:p>
          </p:txBody>
        </p:sp>
        <p:cxnSp>
          <p:nvCxnSpPr>
            <p:cNvPr id="183" name="Straight Arrow Connector 182">
              <a:extLst>
                <a:ext uri="{FF2B5EF4-FFF2-40B4-BE49-F238E27FC236}">
                  <a16:creationId xmlns:a16="http://schemas.microsoft.com/office/drawing/2014/main" id="{EDCEE865-2C36-48CD-B907-08DB40F2BA2E}"/>
                </a:ext>
              </a:extLst>
            </p:cNvPr>
            <p:cNvCxnSpPr/>
            <p:nvPr/>
          </p:nvCxnSpPr>
          <p:spPr>
            <a:xfrm flipH="1">
              <a:off x="9380550" y="3138803"/>
              <a:ext cx="263150" cy="0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7FAC7BCA-B017-4810-B6EF-B78089674D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64" t="10849" r="26009" b="4429"/>
          <a:stretch/>
        </p:blipFill>
        <p:spPr>
          <a:xfrm>
            <a:off x="8377203" y="4171663"/>
            <a:ext cx="2278875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433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841" y="83060"/>
            <a:ext cx="11855947" cy="762000"/>
          </a:xfrm>
        </p:spPr>
        <p:txBody>
          <a:bodyPr>
            <a:noAutofit/>
          </a:bodyPr>
          <a:lstStyle/>
          <a:p>
            <a:r>
              <a:rPr lang="en-US" dirty="0"/>
              <a:t>High-Energy Electron Accelerator for Qubit Irradiation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4212" y="603504"/>
            <a:ext cx="6061788" cy="5797295"/>
          </a:xfrm>
        </p:spPr>
        <p:txBody>
          <a:bodyPr>
            <a:noAutofit/>
          </a:bodyPr>
          <a:lstStyle/>
          <a:p>
            <a:r>
              <a:rPr lang="en-US" dirty="0"/>
              <a:t>Accelerator Parameters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Advantages of accelerator driven qubit irradiation</a:t>
            </a:r>
          </a:p>
          <a:p>
            <a:pPr lvl="1"/>
            <a:r>
              <a:rPr lang="en-US" b="1" dirty="0"/>
              <a:t>Intrinsic temporal data (i.e. accelerator trigger)</a:t>
            </a:r>
          </a:p>
          <a:p>
            <a:pPr lvl="1"/>
            <a:r>
              <a:rPr lang="en-US" dirty="0"/>
              <a:t>Quickly induce upsets</a:t>
            </a:r>
          </a:p>
          <a:p>
            <a:pPr lvl="1"/>
            <a:endParaRPr lang="en-US" dirty="0"/>
          </a:p>
          <a:p>
            <a:r>
              <a:rPr lang="en-US" dirty="0"/>
              <a:t>Challenge: Requires very low currents</a:t>
            </a:r>
          </a:p>
          <a:p>
            <a:pPr lvl="1"/>
            <a:r>
              <a:rPr lang="en-US" dirty="0"/>
              <a:t>Accelerator designed to maximize dose (medical/industrial)</a:t>
            </a:r>
          </a:p>
          <a:p>
            <a:pPr lvl="2"/>
            <a:r>
              <a:rPr lang="en-US" dirty="0"/>
              <a:t>Charge per pulse 360 </a:t>
            </a:r>
            <a:r>
              <a:rPr lang="en-US" dirty="0" err="1"/>
              <a:t>nC</a:t>
            </a:r>
            <a:endParaRPr lang="en-US" dirty="0"/>
          </a:p>
          <a:p>
            <a:pPr lvl="1"/>
            <a:r>
              <a:rPr lang="en-US" dirty="0"/>
              <a:t>For qubits operate at 22 </a:t>
            </a:r>
            <a:r>
              <a:rPr lang="en-US" dirty="0" err="1"/>
              <a:t>fC</a:t>
            </a:r>
            <a:r>
              <a:rPr lang="en-US" dirty="0"/>
              <a:t> per accelerator pulse</a:t>
            </a:r>
          </a:p>
          <a:p>
            <a:pPr lvl="2"/>
            <a:r>
              <a:rPr lang="en-US" dirty="0"/>
              <a:t>Current stability is not the best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CEF0557-557E-4E05-A15C-E44F5A05222A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12" name="Table 6">
            <a:extLst>
              <a:ext uri="{FF2B5EF4-FFF2-40B4-BE49-F238E27FC236}">
                <a16:creationId xmlns:a16="http://schemas.microsoft.com/office/drawing/2014/main" id="{2C769541-6D0A-43B5-9D6F-C6FEA65B8F61}"/>
              </a:ext>
            </a:extLst>
          </p:cNvPr>
          <p:cNvGraphicFramePr>
            <a:graphicFrameLocks noGrp="1"/>
          </p:cNvGraphicFramePr>
          <p:nvPr/>
        </p:nvGraphicFramePr>
        <p:xfrm>
          <a:off x="668859" y="907027"/>
          <a:ext cx="4390167" cy="23164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882643">
                  <a:extLst>
                    <a:ext uri="{9D8B030D-6E8A-4147-A177-3AD203B41FA5}">
                      <a16:colId xmlns:a16="http://schemas.microsoft.com/office/drawing/2014/main" val="242853530"/>
                    </a:ext>
                  </a:extLst>
                </a:gridCol>
                <a:gridCol w="1507524">
                  <a:extLst>
                    <a:ext uri="{9D8B030D-6E8A-4147-A177-3AD203B41FA5}">
                      <a16:colId xmlns:a16="http://schemas.microsoft.com/office/drawing/2014/main" val="2967084152"/>
                    </a:ext>
                  </a:extLst>
                </a:gridCol>
              </a:tblGrid>
              <a:tr h="289560">
                <a:tc>
                  <a:txBody>
                    <a:bodyPr/>
                    <a:lstStyle/>
                    <a:p>
                      <a:r>
                        <a:rPr lang="en-US" sz="1400" dirty="0"/>
                        <a:t>Accelerator Waveguide Model</a:t>
                      </a:r>
                    </a:p>
                  </a:txBody>
                  <a:tcPr marL="45720" marR="45720" marT="0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Varian 2500</a:t>
                      </a:r>
                    </a:p>
                  </a:txBody>
                  <a:tcPr marR="4572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5775639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r>
                        <a:rPr lang="en-US" sz="1400" dirty="0"/>
                        <a:t>Fundamental RF Frequency</a:t>
                      </a:r>
                    </a:p>
                  </a:txBody>
                  <a:tcPr marL="45720" marR="45720" marT="0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~2.856 GHz</a:t>
                      </a:r>
                    </a:p>
                  </a:txBody>
                  <a:tcPr marR="4572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55766414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r>
                        <a:rPr lang="en-US" sz="1400" dirty="0"/>
                        <a:t>Electron Energy</a:t>
                      </a:r>
                    </a:p>
                  </a:txBody>
                  <a:tcPr marL="45720" marR="45720" marT="0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5 to 25 MeV</a:t>
                      </a:r>
                    </a:p>
                  </a:txBody>
                  <a:tcPr marR="4572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11970804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r>
                        <a:rPr lang="en-US" sz="1400" dirty="0"/>
                        <a:t>Pulse Width</a:t>
                      </a:r>
                    </a:p>
                  </a:txBody>
                  <a:tcPr marL="45720" marR="45720" marT="0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200 ns to 4 </a:t>
                      </a:r>
                      <a:r>
                        <a:rPr lang="en-US" sz="1400" dirty="0" err="1">
                          <a:latin typeface="Symbol" panose="05050102010706020507" pitchFamily="18" charset="2"/>
                        </a:rPr>
                        <a:t>m</a:t>
                      </a:r>
                      <a:r>
                        <a:rPr lang="en-US" sz="1400" dirty="0" err="1"/>
                        <a:t>s</a:t>
                      </a:r>
                      <a:endParaRPr lang="en-US" sz="1400" dirty="0"/>
                    </a:p>
                  </a:txBody>
                  <a:tcPr marR="4572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61926382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r>
                        <a:rPr lang="en-US" sz="1400" dirty="0"/>
                        <a:t>Repetition Rate</a:t>
                      </a:r>
                    </a:p>
                  </a:txBody>
                  <a:tcPr marL="45720" marR="45720" marT="0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 to 100 Hz</a:t>
                      </a:r>
                      <a:endParaRPr lang="en-US" sz="1400" dirty="0"/>
                    </a:p>
                  </a:txBody>
                  <a:tcPr marR="4572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16087990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r>
                        <a:rPr lang="en-US" sz="1400" dirty="0"/>
                        <a:t>Maximum Charge per Pulse</a:t>
                      </a:r>
                    </a:p>
                  </a:txBody>
                  <a:tcPr marL="45720" marR="45720" marT="0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360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nC</a:t>
                      </a:r>
                      <a:endParaRPr lang="en-US" sz="1400" dirty="0"/>
                    </a:p>
                  </a:txBody>
                  <a:tcPr marR="4572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13295394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r>
                        <a:rPr lang="en-US" sz="1400" dirty="0"/>
                        <a:t>Maximum Time Averaged Current</a:t>
                      </a:r>
                    </a:p>
                  </a:txBody>
                  <a:tcPr marL="45720" marR="45720" marT="0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36 </a:t>
                      </a:r>
                      <a:r>
                        <a:rPr lang="en-US" sz="1400" dirty="0">
                          <a:latin typeface="Symbol" panose="05050102010706020507" pitchFamily="18" charset="2"/>
                        </a:rPr>
                        <a:t>m</a:t>
                      </a:r>
                      <a:r>
                        <a:rPr lang="en-US" sz="1400" dirty="0"/>
                        <a:t>A</a:t>
                      </a:r>
                    </a:p>
                  </a:txBody>
                  <a:tcPr marR="4572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00043268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r>
                        <a:rPr lang="en-US" sz="1400" dirty="0"/>
                        <a:t>Maximum Time Averaged Power</a:t>
                      </a:r>
                    </a:p>
                  </a:txBody>
                  <a:tcPr marL="45720" marR="45720" marT="0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750 W</a:t>
                      </a:r>
                    </a:p>
                  </a:txBody>
                  <a:tcPr marR="4572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967081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58FFDE99-8B2D-4393-8F8E-3D4D8E91C01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4586" y="881576"/>
            <a:ext cx="5696712" cy="509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815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060"/>
            <a:ext cx="11058808" cy="762000"/>
          </a:xfrm>
        </p:spPr>
        <p:txBody>
          <a:bodyPr>
            <a:noAutofit/>
          </a:bodyPr>
          <a:lstStyle/>
          <a:p>
            <a:r>
              <a:rPr lang="en-US" dirty="0"/>
              <a:t>Electron Transport to the Qubits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4211" y="554295"/>
            <a:ext cx="7334019" cy="5937810"/>
          </a:xfrm>
        </p:spPr>
        <p:txBody>
          <a:bodyPr>
            <a:noAutofit/>
          </a:bodyPr>
          <a:lstStyle/>
          <a:p>
            <a:r>
              <a:rPr lang="en-US" dirty="0"/>
              <a:t>Accelerator transport</a:t>
            </a:r>
          </a:p>
          <a:p>
            <a:pPr lvl="1"/>
            <a:r>
              <a:rPr lang="en-US" dirty="0"/>
              <a:t>Inject 18 keV electrons into accelerating structure</a:t>
            </a:r>
          </a:p>
          <a:p>
            <a:pPr lvl="1"/>
            <a:r>
              <a:rPr lang="en-US" dirty="0"/>
              <a:t>Accelerate to 18.5 MeV through 36 cavities over ~1.9 m</a:t>
            </a:r>
          </a:p>
          <a:p>
            <a:pPr lvl="1"/>
            <a:r>
              <a:rPr lang="en-US" dirty="0"/>
              <a:t>270</a:t>
            </a:r>
            <a:r>
              <a:rPr lang="en-US" baseline="30000" dirty="0"/>
              <a:t>o</a:t>
            </a:r>
            <a:r>
              <a:rPr lang="en-US" dirty="0"/>
              <a:t> bending magnet redirects electrons towards refrigerator</a:t>
            </a:r>
          </a:p>
          <a:p>
            <a:pPr lvl="1"/>
            <a:r>
              <a:rPr lang="en-US" dirty="0"/>
              <a:t>Electrons exit through 250 </a:t>
            </a:r>
            <a:r>
              <a:rPr lang="en-US" dirty="0">
                <a:latin typeface="Symbol" panose="05050102010706020507" pitchFamily="18" charset="2"/>
              </a:rPr>
              <a:t>m</a:t>
            </a:r>
            <a:r>
              <a:rPr lang="en-US" dirty="0"/>
              <a:t>m Be window into atmosphere</a:t>
            </a:r>
          </a:p>
          <a:p>
            <a:pPr lvl="2"/>
            <a:r>
              <a:rPr lang="en-US" dirty="0"/>
              <a:t>Beam diameter ~3 mm</a:t>
            </a:r>
          </a:p>
          <a:p>
            <a:pPr lvl="1"/>
            <a:endParaRPr lang="en-US" dirty="0"/>
          </a:p>
          <a:p>
            <a:r>
              <a:rPr lang="en-US" dirty="0"/>
              <a:t>Beam expands during transport through atmosphere</a:t>
            </a:r>
          </a:p>
          <a:p>
            <a:pPr lvl="1"/>
            <a:r>
              <a:rPr lang="en-US" dirty="0"/>
              <a:t>40 cm diameter at penetration in concrete wall</a:t>
            </a:r>
          </a:p>
          <a:p>
            <a:pPr lvl="2"/>
            <a:r>
              <a:rPr lang="en-US" dirty="0"/>
              <a:t>Beneficial:  Decreases electron flux</a:t>
            </a:r>
          </a:p>
          <a:p>
            <a:pPr lvl="1"/>
            <a:r>
              <a:rPr lang="en-US" dirty="0"/>
              <a:t>Penetration spatially collimates beam to 15.2 cm</a:t>
            </a:r>
          </a:p>
          <a:p>
            <a:pPr lvl="1"/>
            <a:r>
              <a:rPr lang="en-US" b="1" dirty="0"/>
              <a:t>Final 3 cm aluminum collimator before refrigerator</a:t>
            </a:r>
          </a:p>
          <a:p>
            <a:pPr lvl="1"/>
            <a:r>
              <a:rPr lang="en-US" dirty="0"/>
              <a:t>Electron lose ~1.6 MeV over ~7.6 m</a:t>
            </a:r>
          </a:p>
          <a:p>
            <a:pPr lvl="1"/>
            <a:endParaRPr lang="en-US" dirty="0"/>
          </a:p>
          <a:p>
            <a:r>
              <a:rPr lang="en-US" dirty="0"/>
              <a:t>Modified </a:t>
            </a:r>
            <a:r>
              <a:rPr lang="en-US" dirty="0" err="1"/>
              <a:t>Bluefors</a:t>
            </a:r>
            <a:r>
              <a:rPr lang="en-US" dirty="0"/>
              <a:t> LD400 to facilitate electron penetration</a:t>
            </a:r>
          </a:p>
          <a:p>
            <a:pPr lvl="1"/>
            <a:r>
              <a:rPr lang="en-US" dirty="0"/>
              <a:t>Outer vacuum chamber with 25 </a:t>
            </a:r>
            <a:r>
              <a:rPr lang="en-US" dirty="0">
                <a:latin typeface="Symbol" panose="05050102010706020507" pitchFamily="18" charset="2"/>
              </a:rPr>
              <a:t>m</a:t>
            </a:r>
            <a:r>
              <a:rPr lang="en-US" dirty="0"/>
              <a:t>m </a:t>
            </a:r>
            <a:r>
              <a:rPr lang="en-US" dirty="0" err="1"/>
              <a:t>Ti</a:t>
            </a:r>
            <a:r>
              <a:rPr lang="en-US" dirty="0"/>
              <a:t> window, 3.8 cm diameter</a:t>
            </a:r>
          </a:p>
          <a:p>
            <a:pPr lvl="1"/>
            <a:r>
              <a:rPr lang="en-US" dirty="0"/>
              <a:t>Four thermal shields with 25 </a:t>
            </a:r>
            <a:r>
              <a:rPr lang="en-US" dirty="0">
                <a:latin typeface="Symbol" panose="05050102010706020507" pitchFamily="18" charset="2"/>
              </a:rPr>
              <a:t>m</a:t>
            </a:r>
            <a:r>
              <a:rPr lang="en-US" dirty="0"/>
              <a:t>m Al window, 3 cm diameter </a:t>
            </a:r>
          </a:p>
          <a:p>
            <a:pPr lvl="1"/>
            <a:r>
              <a:rPr lang="en-US" dirty="0"/>
              <a:t>Magnetic shield 1 mm </a:t>
            </a:r>
            <a:r>
              <a:rPr lang="en-US" dirty="0" err="1"/>
              <a:t>mumetal</a:t>
            </a:r>
            <a:r>
              <a:rPr lang="en-US" dirty="0"/>
              <a:t> (electrons lose ~1.7 MeV)</a:t>
            </a:r>
          </a:p>
          <a:p>
            <a:pPr lvl="1"/>
            <a:r>
              <a:rPr lang="en-US" b="1" dirty="0"/>
              <a:t>Electron energy at qubit ~14.5 MeV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CEF0557-557E-4E05-A15C-E44F5A05222A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6E5E8E-183A-40B3-95FA-0C1FF4F7C885}"/>
              </a:ext>
            </a:extLst>
          </p:cNvPr>
          <p:cNvSpPr txBox="1"/>
          <p:nvPr/>
        </p:nvSpPr>
        <p:spPr>
          <a:xfrm>
            <a:off x="7736317" y="5624139"/>
            <a:ext cx="3618298" cy="707886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First and only facility to couple</a:t>
            </a:r>
          </a:p>
          <a:p>
            <a:pPr algn="ctr"/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accelerator and qubits?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2966D9-F8B2-4EEA-8548-569D8B00EABF}"/>
              </a:ext>
            </a:extLst>
          </p:cNvPr>
          <p:cNvGrpSpPr/>
          <p:nvPr/>
        </p:nvGrpSpPr>
        <p:grpSpPr>
          <a:xfrm>
            <a:off x="7890802" y="847256"/>
            <a:ext cx="3228425" cy="4599065"/>
            <a:chOff x="7890802" y="847256"/>
            <a:chExt cx="3228425" cy="4599065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3C3D60C4-A61E-48E2-BE77-38425F733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90802" y="847256"/>
              <a:ext cx="3228425" cy="4599065"/>
            </a:xfrm>
            <a:prstGeom prst="rect">
              <a:avLst/>
            </a:prstGeom>
          </p:spPr>
        </p:pic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39A5F716-37B1-4B75-BFCD-0B794408192C}"/>
                </a:ext>
              </a:extLst>
            </p:cNvPr>
            <p:cNvCxnSpPr>
              <a:cxnSpLocks/>
            </p:cNvCxnSpPr>
            <p:nvPr/>
          </p:nvCxnSpPr>
          <p:spPr>
            <a:xfrm>
              <a:off x="10816052" y="1194882"/>
              <a:ext cx="0" cy="3876106"/>
            </a:xfrm>
            <a:prstGeom prst="straightConnector1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headEnd type="triangle" w="med" len="lg"/>
              <a:tailEnd type="triangle" w="med" len="lg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CCA52AB-DA2B-4D2E-A70A-50827601A659}"/>
                </a:ext>
              </a:extLst>
            </p:cNvPr>
            <p:cNvSpPr txBox="1"/>
            <p:nvPr/>
          </p:nvSpPr>
          <p:spPr>
            <a:xfrm rot="16200000">
              <a:off x="10639594" y="2438917"/>
              <a:ext cx="352874" cy="270160"/>
            </a:xfrm>
            <a:prstGeom prst="rect">
              <a:avLst/>
            </a:prstGeom>
            <a:solidFill>
              <a:srgbClr val="FFFFFF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27093" tIns="27093" rIns="27093" bIns="27093" numCol="1" spcCol="38100" rtlCol="0" anchor="ctr">
              <a:spAutoFit/>
            </a:bodyPr>
            <a:lstStyle/>
            <a:p>
              <a:pPr marL="0" marR="0" indent="0" algn="ctr" defTabSz="173393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spc="0" normalizeH="0" baseline="0" dirty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8 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65D95E0-3738-4F84-80F3-779F573A6164}"/>
                </a:ext>
              </a:extLst>
            </p:cNvPr>
            <p:cNvSpPr txBox="1"/>
            <p:nvPr/>
          </p:nvSpPr>
          <p:spPr>
            <a:xfrm>
              <a:off x="8139081" y="3621402"/>
              <a:ext cx="1303306" cy="307777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2">
                      <a:lumMod val="75000"/>
                    </a:schemeClr>
                  </a:solidFill>
                </a:rPr>
                <a:t>Concrete Wall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4D602DC-AA76-4B72-A6FC-6CC12FDA7095}"/>
                </a:ext>
              </a:extLst>
            </p:cNvPr>
            <p:cNvCxnSpPr>
              <a:cxnSpLocks/>
            </p:cNvCxnSpPr>
            <p:nvPr/>
          </p:nvCxnSpPr>
          <p:spPr>
            <a:xfrm>
              <a:off x="10334710" y="3313565"/>
              <a:ext cx="0" cy="932507"/>
            </a:xfrm>
            <a:prstGeom prst="straightConnector1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headEnd type="triangle" w="med" len="lg"/>
              <a:tailEnd type="triangle" w="med" len="lg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BD90A29-7010-4D05-8EE8-AEBD7FFDBF6F}"/>
                </a:ext>
              </a:extLst>
            </p:cNvPr>
            <p:cNvSpPr txBox="1"/>
            <p:nvPr/>
          </p:nvSpPr>
          <p:spPr>
            <a:xfrm rot="16200000">
              <a:off x="10072504" y="3634350"/>
              <a:ext cx="501953" cy="270159"/>
            </a:xfrm>
            <a:prstGeom prst="rect">
              <a:avLst/>
            </a:prstGeom>
            <a:solidFill>
              <a:srgbClr val="FFFFFF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27093" tIns="27093" rIns="27093" bIns="27093" numCol="1" spcCol="38100" rtlCol="0" anchor="ctr">
              <a:spAutoFit/>
            </a:bodyPr>
            <a:lstStyle/>
            <a:p>
              <a:pPr marL="0" marR="0" indent="0" algn="ctr" defTabSz="173393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spc="0" normalizeH="0" baseline="0" dirty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1.8 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73E3111-EABD-46E1-81E7-71EED91E3462}"/>
                </a:ext>
              </a:extLst>
            </p:cNvPr>
            <p:cNvSpPr txBox="1"/>
            <p:nvPr/>
          </p:nvSpPr>
          <p:spPr>
            <a:xfrm>
              <a:off x="8575436" y="1991528"/>
              <a:ext cx="970030" cy="485602"/>
            </a:xfrm>
            <a:prstGeom prst="rect">
              <a:avLst/>
            </a:prstGeom>
            <a:solidFill>
              <a:srgbClr val="FFFFFF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27093" tIns="27093" rIns="27093" bIns="27093" numCol="1" spcCol="38100" rtlCol="0" anchor="ctr">
              <a:spAutoFit/>
            </a:bodyPr>
            <a:lstStyle/>
            <a:p>
              <a:pPr marL="0" marR="0" indent="0" algn="ctr" defTabSz="173393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spc="0" normalizeH="0" baseline="0" dirty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15.2 cm</a:t>
              </a:r>
            </a:p>
            <a:p>
              <a:pPr marL="0" marR="0" indent="0" algn="ctr" defTabSz="173393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solidFill>
                    <a:srgbClr val="5E5E5E"/>
                  </a:solidFill>
                  <a:sym typeface="Helvetica Neue"/>
                </a:rPr>
                <a:t>Penetration</a:t>
              </a:r>
              <a:endParaRPr kumimoji="0" lang="en-US" sz="14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C7163BC-890B-4755-94BB-FC029D1A27F9}"/>
                </a:ext>
              </a:extLst>
            </p:cNvPr>
            <p:cNvCxnSpPr>
              <a:cxnSpLocks/>
            </p:cNvCxnSpPr>
            <p:nvPr/>
          </p:nvCxnSpPr>
          <p:spPr>
            <a:xfrm>
              <a:off x="9294012" y="2477130"/>
              <a:ext cx="393196" cy="836435"/>
            </a:xfrm>
            <a:prstGeom prst="straightConnector1">
              <a:avLst/>
            </a:prstGeom>
            <a:ln w="127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03477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060"/>
            <a:ext cx="11058808" cy="762000"/>
          </a:xfrm>
        </p:spPr>
        <p:txBody>
          <a:bodyPr>
            <a:noAutofit/>
          </a:bodyPr>
          <a:lstStyle/>
          <a:p>
            <a:r>
              <a:rPr lang="en-US" dirty="0"/>
              <a:t>Dilution Refrigerator in Pictures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CEF0557-557E-4E05-A15C-E44F5A05222A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0696D97D-CD13-4AFF-8932-5E24E56CC9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8"/>
          <a:stretch/>
        </p:blipFill>
        <p:spPr>
          <a:xfrm>
            <a:off x="1374395" y="1854337"/>
            <a:ext cx="4257477" cy="27882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66F7C4-9657-44A2-BDB0-B3961B5CF7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7482" y="1123771"/>
            <a:ext cx="4384774" cy="4572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9D7E8EC-D507-495A-9C44-49C76E40E483}"/>
              </a:ext>
            </a:extLst>
          </p:cNvPr>
          <p:cNvSpPr txBox="1"/>
          <p:nvPr/>
        </p:nvSpPr>
        <p:spPr>
          <a:xfrm>
            <a:off x="3825810" y="995755"/>
            <a:ext cx="1986441" cy="584775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Inner thermal shield</a:t>
            </a:r>
          </a:p>
          <a:p>
            <a:pPr algn="ctr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~1 mm Cu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16960B4-FE56-4A25-84B4-F15C569B762B}"/>
              </a:ext>
            </a:extLst>
          </p:cNvPr>
          <p:cNvCxnSpPr>
            <a:stCxn id="9" idx="2"/>
          </p:cNvCxnSpPr>
          <p:nvPr/>
        </p:nvCxnSpPr>
        <p:spPr>
          <a:xfrm flipH="1">
            <a:off x="4133089" y="1580530"/>
            <a:ext cx="685942" cy="1505577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9016EB3F-56FC-47EE-BD89-E43C104F2869}"/>
              </a:ext>
            </a:extLst>
          </p:cNvPr>
          <p:cNvSpPr txBox="1"/>
          <p:nvPr/>
        </p:nvSpPr>
        <p:spPr>
          <a:xfrm>
            <a:off x="2521672" y="4771024"/>
            <a:ext cx="2159437" cy="584775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Window</a:t>
            </a:r>
          </a:p>
          <a:p>
            <a:pPr algn="ctr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~25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Symbol" panose="05050102010706020507" pitchFamily="18" charset="2"/>
              </a:rPr>
              <a:t>m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m Al (removed) 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F55114D-E7D1-4A0A-90A0-0AF266172180}"/>
              </a:ext>
            </a:extLst>
          </p:cNvPr>
          <p:cNvCxnSpPr>
            <a:cxnSpLocks/>
            <a:stCxn id="48" idx="0"/>
          </p:cNvCxnSpPr>
          <p:nvPr/>
        </p:nvCxnSpPr>
        <p:spPr>
          <a:xfrm flipV="1">
            <a:off x="3601391" y="3950208"/>
            <a:ext cx="338431" cy="820816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D8F6E721-B8D1-427C-8E53-4CADED0DE90A}"/>
              </a:ext>
            </a:extLst>
          </p:cNvPr>
          <p:cNvSpPr txBox="1"/>
          <p:nvPr/>
        </p:nvSpPr>
        <p:spPr>
          <a:xfrm>
            <a:off x="288116" y="1113041"/>
            <a:ext cx="2045753" cy="584775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6” OD penetration to</a:t>
            </a:r>
          </a:p>
          <a:p>
            <a:pPr algn="ctr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Accelerator Hall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EAE35DC-FBD8-4FAF-8322-CA925B7A6BDD}"/>
              </a:ext>
            </a:extLst>
          </p:cNvPr>
          <p:cNvCxnSpPr>
            <a:cxnSpLocks/>
            <a:stCxn id="52" idx="2"/>
          </p:cNvCxnSpPr>
          <p:nvPr/>
        </p:nvCxnSpPr>
        <p:spPr>
          <a:xfrm>
            <a:off x="1310993" y="1697816"/>
            <a:ext cx="815286" cy="1692023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CC5BEB12-8963-4C55-83E8-C8DD2B20F060}"/>
              </a:ext>
            </a:extLst>
          </p:cNvPr>
          <p:cNvSpPr txBox="1"/>
          <p:nvPr/>
        </p:nvSpPr>
        <p:spPr>
          <a:xfrm>
            <a:off x="4906885" y="5745125"/>
            <a:ext cx="2159437" cy="584775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Gas handling system</a:t>
            </a:r>
          </a:p>
          <a:p>
            <a:pPr algn="ctr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Circulates </a:t>
            </a:r>
            <a:r>
              <a:rPr lang="en-US" sz="1600" baseline="30000" dirty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He/</a:t>
            </a:r>
            <a:r>
              <a:rPr lang="en-US" sz="1600" baseline="30000" dirty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He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DA1E304-F4D5-432E-B239-06DA13F7C284}"/>
              </a:ext>
            </a:extLst>
          </p:cNvPr>
          <p:cNvCxnSpPr>
            <a:cxnSpLocks/>
            <a:stCxn id="58" idx="0"/>
          </p:cNvCxnSpPr>
          <p:nvPr/>
        </p:nvCxnSpPr>
        <p:spPr>
          <a:xfrm flipV="1">
            <a:off x="5986604" y="4223400"/>
            <a:ext cx="1420036" cy="1521725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AEB5DB06-FE2B-4E33-8CEF-0AB8D2F4099D}"/>
              </a:ext>
            </a:extLst>
          </p:cNvPr>
          <p:cNvSpPr txBox="1"/>
          <p:nvPr/>
        </p:nvSpPr>
        <p:spPr>
          <a:xfrm>
            <a:off x="9395091" y="6057348"/>
            <a:ext cx="777777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Qubits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CC587092-46F8-4618-A190-6F77B6E36226}"/>
              </a:ext>
            </a:extLst>
          </p:cNvPr>
          <p:cNvCxnSpPr>
            <a:cxnSpLocks/>
            <a:stCxn id="62" idx="0"/>
          </p:cNvCxnSpPr>
          <p:nvPr/>
        </p:nvCxnSpPr>
        <p:spPr>
          <a:xfrm flipV="1">
            <a:off x="9783980" y="3118104"/>
            <a:ext cx="252830" cy="2939244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5D5DF138-1D7A-4CD2-A176-E1574FCC6B15}"/>
              </a:ext>
            </a:extLst>
          </p:cNvPr>
          <p:cNvSpPr txBox="1"/>
          <p:nvPr/>
        </p:nvSpPr>
        <p:spPr>
          <a:xfrm>
            <a:off x="8372214" y="388301"/>
            <a:ext cx="2045753" cy="584775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6” OD penetration to</a:t>
            </a:r>
          </a:p>
          <a:p>
            <a:pPr algn="ctr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Accelerator Hall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C6286E1F-3B35-4E61-845E-7BA7FB393F33}"/>
              </a:ext>
            </a:extLst>
          </p:cNvPr>
          <p:cNvCxnSpPr>
            <a:cxnSpLocks/>
            <a:stCxn id="65" idx="2"/>
          </p:cNvCxnSpPr>
          <p:nvPr/>
        </p:nvCxnSpPr>
        <p:spPr>
          <a:xfrm flipH="1">
            <a:off x="9162288" y="973076"/>
            <a:ext cx="232803" cy="2040116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8587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91C1B9B-9107-4120-AD23-CD45DB7F8E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4745" y="1324047"/>
            <a:ext cx="3023857" cy="40537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272"/>
            <a:ext cx="11277600" cy="762000"/>
          </a:xfrm>
        </p:spPr>
        <p:txBody>
          <a:bodyPr>
            <a:noAutofit/>
          </a:bodyPr>
          <a:lstStyle/>
          <a:p>
            <a:r>
              <a:rPr lang="en-US" dirty="0"/>
              <a:t>Electron Flux Monitored with Plastic Scintillators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90394" y="782424"/>
            <a:ext cx="6600514" cy="5718389"/>
          </a:xfrm>
        </p:spPr>
        <p:txBody>
          <a:bodyPr>
            <a:noAutofit/>
          </a:bodyPr>
          <a:lstStyle/>
          <a:p>
            <a:r>
              <a:rPr lang="en-US" dirty="0"/>
              <a:t>Electron detector</a:t>
            </a:r>
          </a:p>
          <a:p>
            <a:pPr lvl="1"/>
            <a:r>
              <a:rPr lang="en-US" dirty="0"/>
              <a:t>1 cm</a:t>
            </a:r>
            <a:r>
              <a:rPr lang="en-US" baseline="30000" dirty="0"/>
              <a:t>2</a:t>
            </a:r>
            <a:r>
              <a:rPr lang="en-US" dirty="0"/>
              <a:t>, 4 mm thick plastic scintillator on PMT</a:t>
            </a:r>
          </a:p>
          <a:p>
            <a:pPr lvl="1"/>
            <a:r>
              <a:rPr lang="en-US" dirty="0"/>
              <a:t>Energy deposition through 4 mm scintillator</a:t>
            </a:r>
          </a:p>
          <a:p>
            <a:pPr lvl="2"/>
            <a:r>
              <a:rPr lang="en-US" dirty="0"/>
              <a:t>634 keV × number of electrons in pulse</a:t>
            </a:r>
          </a:p>
          <a:p>
            <a:pPr lvl="1"/>
            <a:r>
              <a:rPr lang="en-US" dirty="0"/>
              <a:t>Detector #1: outside fridge, always present as flux monitor</a:t>
            </a:r>
          </a:p>
          <a:p>
            <a:pPr lvl="1"/>
            <a:r>
              <a:rPr lang="en-US" dirty="0"/>
              <a:t>Detector #2: inside warm fridge, measure flux at qubit</a:t>
            </a:r>
          </a:p>
          <a:p>
            <a:pPr lvl="1"/>
            <a:r>
              <a:rPr lang="en-US" b="1" dirty="0"/>
              <a:t>Inside/outside detectors linearly correlated</a:t>
            </a:r>
            <a:endParaRPr lang="en-US" dirty="0"/>
          </a:p>
          <a:p>
            <a:pPr lvl="1">
              <a:lnSpc>
                <a:spcPts val="1800"/>
              </a:lnSpc>
            </a:pPr>
            <a:endParaRPr lang="en-US" dirty="0"/>
          </a:p>
          <a:p>
            <a:pPr>
              <a:lnSpc>
                <a:spcPts val="1800"/>
              </a:lnSpc>
            </a:pPr>
            <a:r>
              <a:rPr lang="en-US" dirty="0"/>
              <a:t>Data acquisition</a:t>
            </a:r>
          </a:p>
          <a:p>
            <a:pPr lvl="1">
              <a:lnSpc>
                <a:spcPts val="1800"/>
              </a:lnSpc>
            </a:pPr>
            <a:r>
              <a:rPr lang="en-US" dirty="0"/>
              <a:t>Standard pulse height analysis</a:t>
            </a:r>
          </a:p>
          <a:p>
            <a:pPr lvl="1">
              <a:lnSpc>
                <a:spcPts val="1800"/>
              </a:lnSpc>
            </a:pPr>
            <a:r>
              <a:rPr lang="en-US" dirty="0"/>
              <a:t>Accelerator trigger injected into data stream</a:t>
            </a:r>
          </a:p>
          <a:p>
            <a:pPr lvl="1">
              <a:lnSpc>
                <a:spcPts val="1800"/>
              </a:lnSpc>
            </a:pPr>
            <a:endParaRPr lang="en-US" dirty="0"/>
          </a:p>
          <a:p>
            <a:pPr>
              <a:lnSpc>
                <a:spcPts val="1800"/>
              </a:lnSpc>
            </a:pPr>
            <a:r>
              <a:rPr lang="en-US" dirty="0"/>
              <a:t>Energy calibration</a:t>
            </a:r>
          </a:p>
          <a:p>
            <a:pPr lvl="1">
              <a:lnSpc>
                <a:spcPts val="1800"/>
              </a:lnSpc>
            </a:pPr>
            <a:r>
              <a:rPr lang="en-US" dirty="0"/>
              <a:t>Originally used Compton edges</a:t>
            </a:r>
          </a:p>
          <a:p>
            <a:pPr lvl="1">
              <a:lnSpc>
                <a:spcPts val="1800"/>
              </a:lnSpc>
            </a:pPr>
            <a:r>
              <a:rPr lang="en-US" dirty="0"/>
              <a:t>Currently use electrons</a:t>
            </a:r>
          </a:p>
          <a:p>
            <a:pPr lvl="1">
              <a:lnSpc>
                <a:spcPts val="1800"/>
              </a:lnSpc>
            </a:pPr>
            <a:endParaRPr lang="en-US" dirty="0"/>
          </a:p>
          <a:p>
            <a:pPr>
              <a:lnSpc>
                <a:spcPts val="1800"/>
              </a:lnSpc>
            </a:pPr>
            <a:r>
              <a:rPr lang="en-US" dirty="0"/>
              <a:t>Currently switching to Si PIN diodes</a:t>
            </a:r>
          </a:p>
          <a:p>
            <a:pPr lvl="1">
              <a:lnSpc>
                <a:spcPts val="1800"/>
              </a:lnSpc>
            </a:pPr>
            <a:r>
              <a:rPr lang="en-US" dirty="0"/>
              <a:t>Easier to measure larger or smaller fluxes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3C2CCE9-65D5-4615-9B27-785F94F466C1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F42881-7ABB-4945-9CEF-065D2A01CAED}"/>
              </a:ext>
            </a:extLst>
          </p:cNvPr>
          <p:cNvSpPr txBox="1"/>
          <p:nvPr/>
        </p:nvSpPr>
        <p:spPr>
          <a:xfrm>
            <a:off x="8280581" y="498339"/>
            <a:ext cx="1056700" cy="646331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Electron</a:t>
            </a:r>
          </a:p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Detector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D1261BA-38E2-48BE-9E05-792083165F76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8808931" y="1144670"/>
            <a:ext cx="787742" cy="1218284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4E50666-47FE-4A96-B7D2-33B8CD872784}"/>
              </a:ext>
            </a:extLst>
          </p:cNvPr>
          <p:cNvSpPr txBox="1"/>
          <p:nvPr/>
        </p:nvSpPr>
        <p:spPr>
          <a:xfrm>
            <a:off x="7848768" y="5533953"/>
            <a:ext cx="1210588" cy="92333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Aluminum</a:t>
            </a:r>
          </a:p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Tube</a:t>
            </a:r>
          </a:p>
          <a:p>
            <a:pPr algn="ctr"/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2523852-96DD-47F2-A8EC-0F94230D7AF1}"/>
              </a:ext>
            </a:extLst>
          </p:cNvPr>
          <p:cNvCxnSpPr>
            <a:cxnSpLocks/>
            <a:stCxn id="10" idx="0"/>
          </p:cNvCxnSpPr>
          <p:nvPr/>
        </p:nvCxnSpPr>
        <p:spPr>
          <a:xfrm flipV="1">
            <a:off x="8454062" y="4754881"/>
            <a:ext cx="1232228" cy="779072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39E8690-6ECB-4F32-A07E-3145D8E3DD14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7683325" y="2950455"/>
            <a:ext cx="1795653" cy="1291328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22D454D-9A18-4B1F-B563-F56A73950567}"/>
              </a:ext>
            </a:extLst>
          </p:cNvPr>
          <p:cNvSpPr txBox="1"/>
          <p:nvPr/>
        </p:nvSpPr>
        <p:spPr>
          <a:xfrm>
            <a:off x="6267553" y="3641618"/>
            <a:ext cx="1415772" cy="1200329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Collimator</a:t>
            </a:r>
          </a:p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Aluminum</a:t>
            </a:r>
          </a:p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3 cm ID</a:t>
            </a:r>
          </a:p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5.1 cm thick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85F051-1044-4A89-9DB6-0CAB820245BE}"/>
              </a:ext>
            </a:extLst>
          </p:cNvPr>
          <p:cNvSpPr txBox="1"/>
          <p:nvPr/>
        </p:nvSpPr>
        <p:spPr>
          <a:xfrm>
            <a:off x="10055607" y="5467582"/>
            <a:ext cx="1945789" cy="646331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25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Symbol" panose="05050102010706020507" pitchFamily="18" charset="2"/>
              </a:rPr>
              <a:t>m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m Thick</a:t>
            </a:r>
          </a:p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Titanium Window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DDA2990-4629-4D5A-B09F-E521752EEC38}"/>
              </a:ext>
            </a:extLst>
          </p:cNvPr>
          <p:cNvCxnSpPr>
            <a:cxnSpLocks/>
            <a:stCxn id="24" idx="0"/>
          </p:cNvCxnSpPr>
          <p:nvPr/>
        </p:nvCxnSpPr>
        <p:spPr>
          <a:xfrm flipH="1" flipV="1">
            <a:off x="9664650" y="2876054"/>
            <a:ext cx="1363852" cy="2591528"/>
          </a:xfrm>
          <a:prstGeom prst="straightConnector1">
            <a:avLst/>
          </a:prstGeom>
          <a:ln w="381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178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19272"/>
            <a:ext cx="11727286" cy="762000"/>
          </a:xfrm>
        </p:spPr>
        <p:txBody>
          <a:bodyPr>
            <a:noAutofit/>
          </a:bodyPr>
          <a:lstStyle/>
          <a:p>
            <a:r>
              <a:rPr lang="en-US" dirty="0"/>
              <a:t>Increase Electron Fluence by Increasing Grid Pulse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90394" y="713232"/>
                <a:ext cx="7298542" cy="5787582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en-US" dirty="0"/>
                  <a:t>Electron gun grid bias</a:t>
                </a:r>
              </a:p>
              <a:p>
                <a:pPr lvl="1">
                  <a:lnSpc>
                    <a:spcPts val="1800"/>
                  </a:lnSpc>
                </a:pPr>
                <a:r>
                  <a:rPr lang="en-US" dirty="0"/>
                  <a:t>Grid prevents electron injection into accelerator</a:t>
                </a:r>
              </a:p>
              <a:p>
                <a:pPr lvl="1">
                  <a:lnSpc>
                    <a:spcPts val="1800"/>
                  </a:lnSpc>
                </a:pPr>
                <a:r>
                  <a:rPr lang="en-US" dirty="0"/>
                  <a:t>Increased grid pulse → more electron injection</a:t>
                </a:r>
              </a:p>
              <a:p>
                <a:pPr lvl="1">
                  <a:lnSpc>
                    <a:spcPts val="1800"/>
                  </a:lnSpc>
                </a:pPr>
                <a:endParaRPr lang="en-US" dirty="0"/>
              </a:p>
              <a:p>
                <a:pPr>
                  <a:lnSpc>
                    <a:spcPts val="1800"/>
                  </a:lnSpc>
                </a:pPr>
                <a:r>
                  <a:rPr lang="en-US" dirty="0"/>
                  <a:t>Increase grid pulse</a:t>
                </a:r>
              </a:p>
              <a:p>
                <a:pPr lvl="1">
                  <a:lnSpc>
                    <a:spcPts val="1800"/>
                  </a:lnSpc>
                </a:pPr>
                <a:r>
                  <a:rPr lang="en-US" dirty="0"/>
                  <a:t>Observe 1, 2, 3… electron peaks</a:t>
                </a:r>
              </a:p>
              <a:p>
                <a:pPr lvl="1">
                  <a:lnSpc>
                    <a:spcPts val="1800"/>
                  </a:lnSpc>
                </a:pPr>
                <a:r>
                  <a:rPr lang="en-US" dirty="0"/>
                  <a:t>Spectrum gets more complicated</a:t>
                </a:r>
              </a:p>
              <a:p>
                <a:pPr lvl="2">
                  <a:lnSpc>
                    <a:spcPts val="1800"/>
                  </a:lnSpc>
                </a:pPr>
                <a:r>
                  <a:rPr lang="en-US" dirty="0"/>
                  <a:t>More combination of different event types</a:t>
                </a:r>
              </a:p>
              <a:p>
                <a:pPr lvl="2">
                  <a:lnSpc>
                    <a:spcPts val="1800"/>
                  </a:lnSpc>
                </a:pPr>
                <a:r>
                  <a:rPr lang="en-US" dirty="0"/>
                  <a:t>Detector response function</a:t>
                </a:r>
              </a:p>
              <a:p>
                <a:pPr lvl="1">
                  <a:lnSpc>
                    <a:spcPts val="1800"/>
                  </a:lnSpc>
                </a:pPr>
                <a:r>
                  <a:rPr lang="en-US" b="1" dirty="0"/>
                  <a:t>Number of e</a:t>
                </a:r>
                <a:r>
                  <a:rPr lang="en-US" b="1" baseline="30000" dirty="0"/>
                  <a:t>-</a:t>
                </a:r>
                <a:r>
                  <a:rPr lang="en-US" b="1" dirty="0"/>
                  <a:t> in any given pulse follows Poisson distribution</a:t>
                </a:r>
                <a:endParaRPr lang="en-US" dirty="0"/>
              </a:p>
              <a:p>
                <a:pPr lvl="2">
                  <a:lnSpc>
                    <a:spcPts val="1800"/>
                  </a:lnSpc>
                </a:pPr>
                <a:endParaRPr lang="en-US" dirty="0"/>
              </a:p>
              <a:p>
                <a:pPr lvl="2">
                  <a:lnSpc>
                    <a:spcPts val="1800"/>
                  </a:lnSpc>
                </a:pPr>
                <a:endParaRPr lang="en-US" dirty="0"/>
              </a:p>
              <a:p>
                <a:pPr lvl="2">
                  <a:lnSpc>
                    <a:spcPts val="1800"/>
                  </a:lnSpc>
                </a:pPr>
                <a:r>
                  <a:rPr lang="en-US" dirty="0"/>
                  <a:t>True number of electrons: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dirty="0"/>
                  <a:t> </a:t>
                </a:r>
              </a:p>
              <a:p>
                <a:pPr lvl="2">
                  <a:lnSpc>
                    <a:spcPts val="18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en-US" dirty="0"/>
                  <a:t> probability to detect 1 or more electrons (easily measurable)</a:t>
                </a:r>
              </a:p>
              <a:p>
                <a:pPr lvl="2">
                  <a:lnSpc>
                    <a:spcPts val="1800"/>
                  </a:lnSpc>
                </a:pPr>
                <a:endParaRPr lang="en-US" dirty="0"/>
              </a:p>
              <a:p>
                <a:pPr>
                  <a:lnSpc>
                    <a:spcPts val="1800"/>
                  </a:lnSpc>
                </a:pPr>
                <a:r>
                  <a:rPr lang="en-US" dirty="0"/>
                  <a:t>Increase grid pulse even more → even more electrons</a:t>
                </a:r>
              </a:p>
              <a:p>
                <a:pPr lvl="1">
                  <a:lnSpc>
                    <a:spcPts val="1800"/>
                  </a:lnSpc>
                </a:pPr>
                <a:r>
                  <a:rPr lang="en-US" dirty="0"/>
                  <a:t>Average energy deposition increases drastically</a:t>
                </a:r>
              </a:p>
              <a:p>
                <a:pPr lvl="1">
                  <a:lnSpc>
                    <a:spcPts val="1800"/>
                  </a:lnSpc>
                </a:pPr>
                <a:r>
                  <a:rPr lang="en-US" dirty="0"/>
                  <a:t>Cannot identify individual peaks</a:t>
                </a:r>
              </a:p>
              <a:p>
                <a:pPr lvl="1">
                  <a:lnSpc>
                    <a:spcPts val="1800"/>
                  </a:lnSpc>
                </a:pPr>
                <a:r>
                  <a:rPr lang="en-US" dirty="0"/>
                  <a:t>Grid bias only changes by a few volts</a:t>
                </a:r>
              </a:p>
              <a:p>
                <a:pPr lvl="1">
                  <a:lnSpc>
                    <a:spcPts val="1800"/>
                  </a:lnSpc>
                </a:pPr>
                <a:r>
                  <a:rPr lang="en-US" dirty="0"/>
                  <a:t>Deposited energy proportional to number of electrons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90394" y="713232"/>
                <a:ext cx="7298542" cy="5787582"/>
              </a:xfrm>
              <a:blipFill>
                <a:blip r:embed="rId2"/>
                <a:stretch>
                  <a:fillRect l="-2003" t="-2634" b="-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3C2CCE9-65D5-4615-9B27-785F94F466C1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C7D2F2-27B9-45DA-A648-659CC21FDF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69" t="11152" r="25676" b="4634"/>
          <a:stretch/>
        </p:blipFill>
        <p:spPr>
          <a:xfrm>
            <a:off x="7041392" y="1179397"/>
            <a:ext cx="4398910" cy="42352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7146FC-9A18-46D0-A0DC-66A781B33C55}"/>
                  </a:ext>
                </a:extLst>
              </p:cNvPr>
              <p:cNvSpPr txBox="1"/>
              <p:nvPr/>
            </p:nvSpPr>
            <p:spPr>
              <a:xfrm>
                <a:off x="1492062" y="3501194"/>
                <a:ext cx="2392428" cy="66191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7146FC-9A18-46D0-A0DC-66A781B33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062" y="3501194"/>
                <a:ext cx="2392428" cy="6619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9633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19272"/>
            <a:ext cx="11727286" cy="762000"/>
          </a:xfrm>
        </p:spPr>
        <p:txBody>
          <a:bodyPr>
            <a:noAutofit/>
          </a:bodyPr>
          <a:lstStyle/>
          <a:p>
            <a:r>
              <a:rPr lang="en-US" dirty="0"/>
              <a:t>Correlate Electron Fluence Inside to Outside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90394" y="753038"/>
            <a:ext cx="7298542" cy="5414681"/>
          </a:xfrm>
        </p:spPr>
        <p:txBody>
          <a:bodyPr>
            <a:noAutofit/>
          </a:bodyPr>
          <a:lstStyle/>
          <a:p>
            <a:r>
              <a:rPr lang="en-US" dirty="0"/>
              <a:t>Install electron detector #2 inside refrigerator</a:t>
            </a:r>
          </a:p>
          <a:p>
            <a:pPr lvl="1"/>
            <a:r>
              <a:rPr lang="en-US" dirty="0"/>
              <a:t>Identical detector as #1</a:t>
            </a:r>
          </a:p>
          <a:p>
            <a:pPr lvl="1"/>
            <a:r>
              <a:rPr lang="en-US" dirty="0"/>
              <a:t>Calibration technique is the same</a:t>
            </a:r>
          </a:p>
          <a:p>
            <a:pPr lvl="1"/>
            <a:r>
              <a:rPr lang="en-US" dirty="0"/>
              <a:t>Add material in front of detector to mimic device package</a:t>
            </a:r>
          </a:p>
          <a:p>
            <a:pPr lvl="1"/>
            <a:r>
              <a:rPr lang="en-US" dirty="0"/>
              <a:t>Fridge is at room temperature </a:t>
            </a:r>
          </a:p>
          <a:p>
            <a:pPr lvl="1"/>
            <a:endParaRPr lang="en-US" dirty="0"/>
          </a:p>
          <a:p>
            <a:r>
              <a:rPr lang="en-US" dirty="0"/>
              <a:t>Linear correlation between inside and outside fluences</a:t>
            </a:r>
          </a:p>
          <a:p>
            <a:pPr lvl="1"/>
            <a:r>
              <a:rPr lang="en-US" dirty="0"/>
              <a:t>Cannot be anything else</a:t>
            </a:r>
          </a:p>
          <a:p>
            <a:pPr lvl="1"/>
            <a:r>
              <a:rPr lang="en-US" dirty="0"/>
              <a:t>Simple equation for inside electron fluence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Constant depends on setup (e.g. </a:t>
            </a:r>
            <a:r>
              <a:rPr lang="en-US" dirty="0" err="1"/>
              <a:t>mumetal</a:t>
            </a:r>
            <a:r>
              <a:rPr lang="en-US" dirty="0"/>
              <a:t> vs. no </a:t>
            </a:r>
            <a:r>
              <a:rPr lang="en-US" dirty="0" err="1"/>
              <a:t>mumetal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r>
              <a:rPr lang="en-US" b="1" dirty="0"/>
              <a:t>Qubit fluence ranges that can be monitored</a:t>
            </a:r>
          </a:p>
          <a:p>
            <a:pPr lvl="1"/>
            <a:r>
              <a:rPr lang="en-US" b="1" dirty="0"/>
              <a:t>Low:  ~3×10</a:t>
            </a:r>
            <a:r>
              <a:rPr lang="en-US" b="1" baseline="30000" dirty="0"/>
              <a:t>-2</a:t>
            </a:r>
            <a:r>
              <a:rPr lang="en-US" b="1" dirty="0"/>
              <a:t> cm</a:t>
            </a:r>
            <a:r>
              <a:rPr lang="en-US" b="1" baseline="30000" dirty="0"/>
              <a:t>-2</a:t>
            </a:r>
            <a:r>
              <a:rPr lang="en-US" b="1" dirty="0"/>
              <a:t> </a:t>
            </a:r>
          </a:p>
          <a:p>
            <a:pPr lvl="1"/>
            <a:r>
              <a:rPr lang="en-US" b="1" dirty="0"/>
              <a:t>High:  ~300 cm</a:t>
            </a:r>
            <a:r>
              <a:rPr lang="en-US" b="1" baseline="30000" dirty="0"/>
              <a:t>-2</a:t>
            </a:r>
            <a:r>
              <a:rPr lang="en-US" b="1" dirty="0"/>
              <a:t> </a:t>
            </a:r>
          </a:p>
          <a:p>
            <a:pPr lvl="1"/>
            <a:r>
              <a:rPr lang="en-US" b="1" dirty="0"/>
              <a:t>Energy deposition ~100 keV to 10 MeV (25 mm</a:t>
            </a:r>
            <a:r>
              <a:rPr lang="en-US" b="1" baseline="30000" dirty="0"/>
              <a:t>2</a:t>
            </a:r>
            <a:r>
              <a:rPr lang="en-US" b="1" dirty="0"/>
              <a:t>; 350 </a:t>
            </a:r>
            <a:r>
              <a:rPr lang="en-US" b="1" dirty="0">
                <a:latin typeface="Symbol" panose="05050102010706020507" pitchFamily="18" charset="2"/>
              </a:rPr>
              <a:t>m</a:t>
            </a:r>
            <a:r>
              <a:rPr lang="en-US" b="1" dirty="0"/>
              <a:t>m thick Si)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3C2CCE9-65D5-4615-9B27-785F94F466C1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D5FE30-854C-4DB0-962B-C1839B8886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99" t="11051" r="26164" b="2852"/>
          <a:stretch/>
        </p:blipFill>
        <p:spPr>
          <a:xfrm>
            <a:off x="7590971" y="1290918"/>
            <a:ext cx="4410635" cy="43299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7E1C2E6-5689-426D-A833-2A6FB5F7AF39}"/>
                  </a:ext>
                </a:extLst>
              </p:cNvPr>
              <p:cNvSpPr txBox="1"/>
              <p:nvPr/>
            </p:nvSpPr>
            <p:spPr>
              <a:xfrm>
                <a:off x="1509412" y="3534129"/>
                <a:ext cx="2397579" cy="63632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200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20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20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⟨"/>
                          <m:endChr m:val="⟩"/>
                          <m:ctrlPr>
                            <a:rPr lang="en-US" sz="20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en-US" sz="2000" b="0" i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en-US" sz="2000" dirty="0" err="1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7E1C2E6-5689-426D-A833-2A6FB5F7A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412" y="3534129"/>
                <a:ext cx="2397579" cy="636328"/>
              </a:xfrm>
              <a:prstGeom prst="rect">
                <a:avLst/>
              </a:prstGeom>
              <a:blipFill>
                <a:blip r:embed="rId3"/>
                <a:stretch>
                  <a:fillRect b="-962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DC52570-DF8F-406B-A930-54311CEAFD9D}"/>
                  </a:ext>
                </a:extLst>
              </p:cNvPr>
              <p:cNvSpPr txBox="1"/>
              <p:nvPr/>
            </p:nvSpPr>
            <p:spPr>
              <a:xfrm>
                <a:off x="4439844" y="3619454"/>
                <a:ext cx="1971244" cy="44537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14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4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sz="1400" i="1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den>
                      </m:f>
                      <m:r>
                        <a:rPr lang="en-US" sz="1400" b="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=0.31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1400" b="0" i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MeV</m:t>
                          </m:r>
                          <m:r>
                            <a:rPr lang="en-US" sz="14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1400" b="0" i="0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cm</m:t>
                              </m:r>
                            </m:e>
                            <m:sup>
                              <m:r>
                                <a:rPr lang="en-US" sz="1400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 err="1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DC52570-DF8F-406B-A930-54311CEAFD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844" y="3619454"/>
                <a:ext cx="1971244" cy="445378"/>
              </a:xfrm>
              <a:prstGeom prst="rect">
                <a:avLst/>
              </a:prstGeom>
              <a:blipFill>
                <a:blip r:embed="rId4"/>
                <a:stretch>
                  <a:fillRect l="-1235" t="-1370" b="-8219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9316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060"/>
            <a:ext cx="11058808" cy="762000"/>
          </a:xfrm>
        </p:spPr>
        <p:txBody>
          <a:bodyPr>
            <a:noAutofit/>
          </a:bodyPr>
          <a:lstStyle/>
          <a:p>
            <a:r>
              <a:rPr lang="en-US" dirty="0"/>
              <a:t>Multi-Qubit Device Has Incidental Gap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4212" y="667513"/>
            <a:ext cx="7080462" cy="4863712"/>
          </a:xfrm>
        </p:spPr>
        <p:txBody>
          <a:bodyPr>
            <a:noAutofit/>
          </a:bodyPr>
          <a:lstStyle/>
          <a:p>
            <a:r>
              <a:rPr lang="en-US" dirty="0"/>
              <a:t>Quantum device</a:t>
            </a:r>
          </a:p>
          <a:p>
            <a:pPr lvl="1"/>
            <a:r>
              <a:rPr lang="en-US" dirty="0"/>
              <a:t>8 fixed-frequency uncoupled </a:t>
            </a:r>
            <a:r>
              <a:rPr lang="en-US" dirty="0" err="1"/>
              <a:t>transmon</a:t>
            </a:r>
            <a:r>
              <a:rPr lang="en-US" dirty="0"/>
              <a:t> qubits</a:t>
            </a:r>
          </a:p>
          <a:p>
            <a:pPr lvl="1"/>
            <a:r>
              <a:rPr lang="en-US" dirty="0"/>
              <a:t>SQUILL fabricated, Al on a 25 mm</a:t>
            </a:r>
            <a:r>
              <a:rPr lang="en-US" baseline="30000" dirty="0"/>
              <a:t>2</a:t>
            </a:r>
            <a:r>
              <a:rPr lang="en-US" dirty="0"/>
              <a:t> Si</a:t>
            </a:r>
          </a:p>
          <a:p>
            <a:pPr lvl="1"/>
            <a:r>
              <a:rPr lang="en-US" dirty="0"/>
              <a:t>T1 across chip is ~30 - 90 </a:t>
            </a:r>
            <a:r>
              <a:rPr lang="en-US" dirty="0" err="1"/>
              <a:t>μs</a:t>
            </a:r>
            <a:endParaRPr lang="en-US" dirty="0"/>
          </a:p>
          <a:p>
            <a:pPr lvl="1"/>
            <a:r>
              <a:rPr lang="en-US" dirty="0"/>
              <a:t>Incidental gap engineering</a:t>
            </a:r>
          </a:p>
          <a:p>
            <a:pPr lvl="2"/>
            <a:r>
              <a:rPr lang="en-US" dirty="0"/>
              <a:t>4 Low-Gap → Slower recovery</a:t>
            </a:r>
          </a:p>
          <a:p>
            <a:pPr lvl="2"/>
            <a:r>
              <a:rPr lang="en-US" dirty="0"/>
              <a:t>4 High-Gap → Faster recovery</a:t>
            </a:r>
          </a:p>
          <a:p>
            <a:pPr lvl="2"/>
            <a:endParaRPr lang="en-US" dirty="0"/>
          </a:p>
          <a:p>
            <a:r>
              <a:rPr lang="en-US" dirty="0"/>
              <a:t>Quantum control</a:t>
            </a:r>
          </a:p>
          <a:p>
            <a:pPr lvl="1"/>
            <a:r>
              <a:rPr lang="en-US" dirty="0"/>
              <a:t>Fast active readout for few-</a:t>
            </a:r>
            <a:r>
              <a:rPr lang="en-US" dirty="0" err="1"/>
              <a:t>μs</a:t>
            </a:r>
            <a:r>
              <a:rPr lang="en-US" dirty="0"/>
              <a:t> shot time</a:t>
            </a:r>
          </a:p>
          <a:p>
            <a:pPr lvl="1"/>
            <a:r>
              <a:rPr lang="en-US" b="1" dirty="0" err="1"/>
              <a:t>Linac</a:t>
            </a:r>
            <a:r>
              <a:rPr lang="en-US" b="1" dirty="0"/>
              <a:t> trigger integrated into data stream</a:t>
            </a:r>
          </a:p>
          <a:p>
            <a:pPr lvl="1"/>
            <a:r>
              <a:rPr lang="en-US" dirty="0"/>
              <a:t>Qubit measurement scheme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r>
              <a:rPr lang="en-US" dirty="0"/>
              <a:t>Detection delay varied between 200 ns to 12 </a:t>
            </a:r>
            <a:r>
              <a:rPr lang="en-US" dirty="0" err="1">
                <a:latin typeface="Symbol" panose="05050102010706020507" pitchFamily="18" charset="2"/>
              </a:rPr>
              <a:t>m</a:t>
            </a:r>
            <a:r>
              <a:rPr lang="en-US" dirty="0" err="1"/>
              <a:t>s</a:t>
            </a:r>
            <a:endParaRPr lang="en-US" dirty="0"/>
          </a:p>
          <a:p>
            <a:pPr lvl="2"/>
            <a:r>
              <a:rPr lang="en-US" dirty="0"/>
              <a:t>Sequence time range between 4.96 to 16.76 </a:t>
            </a:r>
            <a:r>
              <a:rPr lang="en-US" dirty="0" err="1">
                <a:latin typeface="Symbol" panose="05050102010706020507" pitchFamily="18" charset="2"/>
              </a:rPr>
              <a:t>m</a:t>
            </a:r>
            <a:r>
              <a:rPr lang="en-US" dirty="0" err="1"/>
              <a:t>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CEF0557-557E-4E05-A15C-E44F5A05222A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6036F34-46D3-437D-A9CF-B3A59B516C19}"/>
              </a:ext>
            </a:extLst>
          </p:cNvPr>
          <p:cNvGrpSpPr/>
          <p:nvPr/>
        </p:nvGrpSpPr>
        <p:grpSpPr>
          <a:xfrm>
            <a:off x="7238465" y="697160"/>
            <a:ext cx="4770115" cy="2401099"/>
            <a:chOff x="7157780" y="697160"/>
            <a:chExt cx="4770115" cy="2401099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E01ED3-D157-4C95-85A2-1A24B3D3817F}"/>
                </a:ext>
              </a:extLst>
            </p:cNvPr>
            <p:cNvSpPr/>
            <p:nvPr/>
          </p:nvSpPr>
          <p:spPr>
            <a:xfrm>
              <a:off x="11044218" y="1345809"/>
              <a:ext cx="743797" cy="799747"/>
            </a:xfrm>
            <a:prstGeom prst="rect">
              <a:avLst/>
            </a:prstGeom>
            <a:solidFill>
              <a:srgbClr val="E7E6E6">
                <a:lumMod val="9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A64A690-F54F-46C1-BA39-6CCCD4A6D0FB}"/>
                </a:ext>
              </a:extLst>
            </p:cNvPr>
            <p:cNvSpPr/>
            <p:nvPr/>
          </p:nvSpPr>
          <p:spPr>
            <a:xfrm>
              <a:off x="7438432" y="2385027"/>
              <a:ext cx="4349583" cy="713232"/>
            </a:xfrm>
            <a:prstGeom prst="rect">
              <a:avLst/>
            </a:prstGeom>
            <a:solidFill>
              <a:srgbClr val="E7E6E6">
                <a:lumMod val="50000"/>
              </a:srgbClr>
            </a:solidFill>
            <a:ln w="12700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Si</a:t>
              </a:r>
            </a:p>
          </p:txBody>
        </p:sp>
        <p:sp>
          <p:nvSpPr>
            <p:cNvPr id="42" name="L-Shape 41">
              <a:extLst>
                <a:ext uri="{FF2B5EF4-FFF2-40B4-BE49-F238E27FC236}">
                  <a16:creationId xmlns:a16="http://schemas.microsoft.com/office/drawing/2014/main" id="{114A69BE-4682-4FE3-94DE-D1E9A4EFF09A}"/>
                </a:ext>
              </a:extLst>
            </p:cNvPr>
            <p:cNvSpPr/>
            <p:nvPr/>
          </p:nvSpPr>
          <p:spPr>
            <a:xfrm flipH="1">
              <a:off x="7442084" y="1345809"/>
              <a:ext cx="2046366" cy="1039217"/>
            </a:xfrm>
            <a:prstGeom prst="corner">
              <a:avLst>
                <a:gd name="adj1" fmla="val 48735"/>
                <a:gd name="adj2" fmla="val 59151"/>
              </a:avLst>
            </a:prstGeom>
            <a:solidFill>
              <a:srgbClr val="E7E6E6">
                <a:lumMod val="9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Low-Gap 160 nm Al</a:t>
              </a:r>
            </a:p>
          </p:txBody>
        </p:sp>
        <p:sp>
          <p:nvSpPr>
            <p:cNvPr id="43" name="L-Shape 42">
              <a:extLst>
                <a:ext uri="{FF2B5EF4-FFF2-40B4-BE49-F238E27FC236}">
                  <a16:creationId xmlns:a16="http://schemas.microsoft.com/office/drawing/2014/main" id="{77F05382-AB25-4520-8C35-0D69920CFDF1}"/>
                </a:ext>
              </a:extLst>
            </p:cNvPr>
            <p:cNvSpPr/>
            <p:nvPr/>
          </p:nvSpPr>
          <p:spPr>
            <a:xfrm flipV="1">
              <a:off x="9488450" y="1872639"/>
              <a:ext cx="914400" cy="512386"/>
            </a:xfrm>
            <a:prstGeom prst="corner">
              <a:avLst>
                <a:gd name="adj1" fmla="val 76407"/>
                <a:gd name="adj2" fmla="val 73454"/>
              </a:avLst>
            </a:prstGeom>
            <a:solidFill>
              <a:srgbClr val="5B9BD5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67FF752-4349-4B64-9002-B41989770FC0}"/>
                </a:ext>
              </a:extLst>
            </p:cNvPr>
            <p:cNvSpPr/>
            <p:nvPr/>
          </p:nvSpPr>
          <p:spPr>
            <a:xfrm>
              <a:off x="9492102" y="1349665"/>
              <a:ext cx="914400" cy="524437"/>
            </a:xfrm>
            <a:prstGeom prst="rect">
              <a:avLst/>
            </a:prstGeom>
            <a:solidFill>
              <a:srgbClr val="E7E6E6">
                <a:lumMod val="9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0429726-6479-4CD5-AE4A-EFAA38E53DBB}"/>
                </a:ext>
              </a:extLst>
            </p:cNvPr>
            <p:cNvSpPr txBox="1"/>
            <p:nvPr/>
          </p:nvSpPr>
          <p:spPr>
            <a:xfrm>
              <a:off x="9567363" y="1856454"/>
              <a:ext cx="521297" cy="307777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</a:rPr>
                <a:t>AlO</a:t>
              </a:r>
              <a:r>
                <a:rPr kumimoji="0" lang="en-US" sz="1400" b="1" i="0" u="none" strike="noStrike" kern="0" cap="none" spc="0" normalizeH="0" baseline="-25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</a:rPr>
                <a:t>3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E6E52EB-764D-4D3B-9666-4DC321AD4356}"/>
                </a:ext>
              </a:extLst>
            </p:cNvPr>
            <p:cNvSpPr/>
            <p:nvPr/>
          </p:nvSpPr>
          <p:spPr>
            <a:xfrm>
              <a:off x="9844645" y="2150993"/>
              <a:ext cx="1945944" cy="234034"/>
            </a:xfrm>
            <a:prstGeom prst="rect">
              <a:avLst/>
            </a:prstGeom>
            <a:solidFill>
              <a:srgbClr val="E7E6E6">
                <a:lumMod val="9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High-Gap 30 nm Al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A0FB1D3-1B53-4091-82C2-C46296B06DB1}"/>
                </a:ext>
              </a:extLst>
            </p:cNvPr>
            <p:cNvSpPr txBox="1"/>
            <p:nvPr/>
          </p:nvSpPr>
          <p:spPr>
            <a:xfrm>
              <a:off x="10538989" y="959877"/>
              <a:ext cx="13889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To Ground Plane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360AC25D-004C-4A91-90B9-15E99E9AAC35}"/>
                </a:ext>
              </a:extLst>
            </p:cNvPr>
            <p:cNvCxnSpPr>
              <a:cxnSpLocks/>
            </p:cNvCxnSpPr>
            <p:nvPr/>
          </p:nvCxnSpPr>
          <p:spPr>
            <a:xfrm>
              <a:off x="11201234" y="1267654"/>
              <a:ext cx="703019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  <a:tailEnd type="triangle" w="med" len="lg"/>
            </a:ln>
            <a:effectLst/>
          </p:spPr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E83D6CC-CF36-4B95-A5EC-5E654E6325B9}"/>
                </a:ext>
              </a:extLst>
            </p:cNvPr>
            <p:cNvSpPr txBox="1"/>
            <p:nvPr/>
          </p:nvSpPr>
          <p:spPr>
            <a:xfrm>
              <a:off x="7280629" y="1392532"/>
              <a:ext cx="15615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To Capacitor Island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8520611E-A12E-4C32-B940-6E32E4E2CE09}"/>
                </a:ext>
              </a:extLst>
            </p:cNvPr>
            <p:cNvCxnSpPr/>
            <p:nvPr/>
          </p:nvCxnSpPr>
          <p:spPr>
            <a:xfrm>
              <a:off x="7358989" y="1736446"/>
              <a:ext cx="819180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  <a:headEnd type="triangle" w="med" len="lg"/>
              <a:tailEnd type="none" w="med" len="lg"/>
            </a:ln>
            <a:effectLst/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437729E-CDBA-45F0-AC3F-BA1A970AE18E}"/>
                </a:ext>
              </a:extLst>
            </p:cNvPr>
            <p:cNvSpPr txBox="1"/>
            <p:nvPr/>
          </p:nvSpPr>
          <p:spPr>
            <a:xfrm rot="16200000">
              <a:off x="6946665" y="2579404"/>
              <a:ext cx="699230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350 </a:t>
              </a:r>
              <a:r>
                <a:rPr lang="en-US" sz="1200" dirty="0">
                  <a:solidFill>
                    <a:prstClr val="black"/>
                  </a:solidFill>
                  <a:latin typeface="Symbol" panose="05050102010706020507" pitchFamily="18" charset="2"/>
                </a:rPr>
                <a:t>m</a:t>
              </a:r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244B8A3-6625-4093-8A17-429F69E5BA68}"/>
                </a:ext>
              </a:extLst>
            </p:cNvPr>
            <p:cNvSpPr txBox="1"/>
            <p:nvPr/>
          </p:nvSpPr>
          <p:spPr>
            <a:xfrm>
              <a:off x="8980437" y="697160"/>
              <a:ext cx="12836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prstClr val="black"/>
                  </a:solidFill>
                  <a:latin typeface="Calibri" panose="020F0502020204030204"/>
                </a:rPr>
                <a:t>Low-Gap Qubit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8445CC8-9AF6-4C18-9BAB-3BA80082C121}"/>
              </a:ext>
            </a:extLst>
          </p:cNvPr>
          <p:cNvGrpSpPr/>
          <p:nvPr/>
        </p:nvGrpSpPr>
        <p:grpSpPr>
          <a:xfrm>
            <a:off x="7213577" y="3408221"/>
            <a:ext cx="4679744" cy="2391773"/>
            <a:chOff x="7132892" y="3408221"/>
            <a:chExt cx="4679744" cy="2391773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F30A602F-458A-44E5-8162-5D4B005BB49A}"/>
                </a:ext>
              </a:extLst>
            </p:cNvPr>
            <p:cNvGrpSpPr/>
            <p:nvPr/>
          </p:nvGrpSpPr>
          <p:grpSpPr>
            <a:xfrm>
              <a:off x="7132892" y="3661612"/>
              <a:ext cx="4679744" cy="2138382"/>
              <a:chOff x="3533182" y="3322392"/>
              <a:chExt cx="4679744" cy="2138382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4A2E8D06-D4A6-4D65-ACA8-1F5D9C850B42}"/>
                  </a:ext>
                </a:extLst>
              </p:cNvPr>
              <p:cNvSpPr/>
              <p:nvPr/>
            </p:nvSpPr>
            <p:spPr>
              <a:xfrm flipH="1">
                <a:off x="3791598" y="3716791"/>
                <a:ext cx="743797" cy="799747"/>
              </a:xfrm>
              <a:prstGeom prst="rect">
                <a:avLst/>
              </a:prstGeom>
              <a:solidFill>
                <a:srgbClr val="E7E6E6">
                  <a:lumMod val="90000"/>
                </a:srgbClr>
              </a:solidFill>
              <a:ln w="12700" cap="flat" cmpd="sng" algn="ctr">
                <a:solidFill>
                  <a:srgbClr val="E7E6E6">
                    <a:lumMod val="9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1B84F906-F89B-461F-A4E6-BE5920B597D9}"/>
                  </a:ext>
                </a:extLst>
              </p:cNvPr>
              <p:cNvSpPr/>
              <p:nvPr/>
            </p:nvSpPr>
            <p:spPr>
              <a:xfrm flipH="1">
                <a:off x="3783900" y="4747542"/>
                <a:ext cx="4349583" cy="713232"/>
              </a:xfrm>
              <a:prstGeom prst="rect">
                <a:avLst/>
              </a:prstGeom>
              <a:solidFill>
                <a:srgbClr val="E7E6E6">
                  <a:lumMod val="50000"/>
                </a:srgbClr>
              </a:solidFill>
              <a:ln w="12700" cap="flat" cmpd="sng" algn="ctr">
                <a:solidFill>
                  <a:srgbClr val="4472C4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Si</a:t>
                </a:r>
              </a:p>
            </p:txBody>
          </p:sp>
          <p:sp>
            <p:nvSpPr>
              <p:cNvPr id="54" name="L-Shape 53">
                <a:extLst>
                  <a:ext uri="{FF2B5EF4-FFF2-40B4-BE49-F238E27FC236}">
                    <a16:creationId xmlns:a16="http://schemas.microsoft.com/office/drawing/2014/main" id="{B1240D3B-5687-43F8-8902-A59455688A37}"/>
                  </a:ext>
                </a:extLst>
              </p:cNvPr>
              <p:cNvSpPr/>
              <p:nvPr/>
            </p:nvSpPr>
            <p:spPr>
              <a:xfrm>
                <a:off x="6083465" y="3708324"/>
                <a:ext cx="2046366" cy="1039217"/>
              </a:xfrm>
              <a:prstGeom prst="corner">
                <a:avLst>
                  <a:gd name="adj1" fmla="val 48735"/>
                  <a:gd name="adj2" fmla="val 59151"/>
                </a:avLst>
              </a:prstGeom>
              <a:solidFill>
                <a:srgbClr val="E7E6E6">
                  <a:lumMod val="9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Low-Gap 160 nm Al</a:t>
                </a:r>
              </a:p>
            </p:txBody>
          </p:sp>
          <p:sp>
            <p:nvSpPr>
              <p:cNvPr id="55" name="L-Shape 54">
                <a:extLst>
                  <a:ext uri="{FF2B5EF4-FFF2-40B4-BE49-F238E27FC236}">
                    <a16:creationId xmlns:a16="http://schemas.microsoft.com/office/drawing/2014/main" id="{C4529A45-9723-4D0B-A7BF-2FE765A3FA4E}"/>
                  </a:ext>
                </a:extLst>
              </p:cNvPr>
              <p:cNvSpPr/>
              <p:nvPr/>
            </p:nvSpPr>
            <p:spPr>
              <a:xfrm flipH="1" flipV="1">
                <a:off x="5169065" y="4235154"/>
                <a:ext cx="914400" cy="512386"/>
              </a:xfrm>
              <a:prstGeom prst="corner">
                <a:avLst>
                  <a:gd name="adj1" fmla="val 76407"/>
                  <a:gd name="adj2" fmla="val 73454"/>
                </a:avLst>
              </a:prstGeom>
              <a:solidFill>
                <a:srgbClr val="5B9BD5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41B19C3-F9BF-49B6-B0B6-FF915A941C74}"/>
                  </a:ext>
                </a:extLst>
              </p:cNvPr>
              <p:cNvSpPr/>
              <p:nvPr/>
            </p:nvSpPr>
            <p:spPr>
              <a:xfrm flipH="1">
                <a:off x="5173880" y="3711411"/>
                <a:ext cx="914400" cy="524437"/>
              </a:xfrm>
              <a:prstGeom prst="rect">
                <a:avLst/>
              </a:prstGeom>
              <a:solidFill>
                <a:srgbClr val="E7E6E6">
                  <a:lumMod val="90000"/>
                </a:srgbClr>
              </a:solidFill>
              <a:ln w="12700" cap="flat" cmpd="sng" algn="ctr">
                <a:solidFill>
                  <a:srgbClr val="E7E6E6">
                    <a:lumMod val="9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042A104-CF2A-4BE0-8E80-DE20D1D7430F}"/>
                  </a:ext>
                </a:extLst>
              </p:cNvPr>
              <p:cNvSpPr txBox="1"/>
              <p:nvPr/>
            </p:nvSpPr>
            <p:spPr>
              <a:xfrm flipH="1">
                <a:off x="5483255" y="4218969"/>
                <a:ext cx="521297" cy="30777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</a:rPr>
                  <a:t>AlO</a:t>
                </a:r>
                <a:r>
                  <a:rPr kumimoji="0" lang="en-US" sz="1400" b="1" i="0" u="none" strike="noStrike" kern="0" cap="none" spc="0" normalizeH="0" baseline="-2500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</a:rPr>
                  <a:t>3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E3D07572-52E3-414A-80F4-08750FBC215E}"/>
                  </a:ext>
                </a:extLst>
              </p:cNvPr>
              <p:cNvSpPr/>
              <p:nvPr/>
            </p:nvSpPr>
            <p:spPr>
              <a:xfrm flipH="1">
                <a:off x="3781326" y="4513508"/>
                <a:ext cx="1945944" cy="234034"/>
              </a:xfrm>
              <a:prstGeom prst="rect">
                <a:avLst/>
              </a:prstGeom>
              <a:solidFill>
                <a:srgbClr val="E7E6E6">
                  <a:lumMod val="9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High-Gap 30 nm Al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BBF261D-D446-4C62-95A4-A50FC7AFA26B}"/>
                  </a:ext>
                </a:extLst>
              </p:cNvPr>
              <p:cNvSpPr txBox="1"/>
              <p:nvPr/>
            </p:nvSpPr>
            <p:spPr>
              <a:xfrm flipH="1">
                <a:off x="3644020" y="3322392"/>
                <a:ext cx="15615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To Capacitor Island</a:t>
                </a:r>
              </a:p>
            </p:txBody>
          </p: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F8830FBD-B9E6-40AB-88B3-DF93DE627BD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667662" y="3630169"/>
                <a:ext cx="703019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 w="med" len="lg"/>
              </a:ln>
              <a:effectLst/>
            </p:spPr>
          </p:cxn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794EC84-EE8F-47BD-89A2-B15DC82773B0}"/>
                  </a:ext>
                </a:extLst>
              </p:cNvPr>
              <p:cNvSpPr txBox="1"/>
              <p:nvPr/>
            </p:nvSpPr>
            <p:spPr>
              <a:xfrm flipH="1">
                <a:off x="6729705" y="3755047"/>
                <a:ext cx="13889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To Ground Plane</a:t>
                </a:r>
              </a:p>
            </p:txBody>
          </p: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5301EDF5-52B9-47CC-B861-080AA068B120}"/>
                  </a:ext>
                </a:extLst>
              </p:cNvPr>
              <p:cNvCxnSpPr/>
              <p:nvPr/>
            </p:nvCxnSpPr>
            <p:spPr>
              <a:xfrm flipH="1">
                <a:off x="7393746" y="4098961"/>
                <a:ext cx="819180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  <a:headEnd type="triangle" w="med" len="lg"/>
                <a:tailEnd type="none" w="med" len="lg"/>
              </a:ln>
              <a:effectLst/>
            </p:spPr>
          </p:cxn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157C385-9575-414A-89D0-2C876A5E4F91}"/>
                  </a:ext>
                </a:extLst>
              </p:cNvPr>
              <p:cNvSpPr txBox="1"/>
              <p:nvPr/>
            </p:nvSpPr>
            <p:spPr>
              <a:xfrm rot="16200000">
                <a:off x="3322067" y="4934319"/>
                <a:ext cx="699230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350 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ymbol" panose="05050102010706020507" pitchFamily="18" charset="2"/>
                  </a:rPr>
                  <a:t>m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m</a:t>
                </a:r>
              </a:p>
            </p:txBody>
          </p:sp>
        </p:grp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5EE9277-883B-4624-B0F2-0F27FFDDE09E}"/>
                </a:ext>
              </a:extLst>
            </p:cNvPr>
            <p:cNvSpPr txBox="1"/>
            <p:nvPr/>
          </p:nvSpPr>
          <p:spPr>
            <a:xfrm>
              <a:off x="8962451" y="3408221"/>
              <a:ext cx="13195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prstClr val="black"/>
                  </a:solidFill>
                  <a:latin typeface="Calibri" panose="020F0502020204030204"/>
                </a:rPr>
                <a:t>High-Gap Qubit</a:t>
              </a:r>
            </a:p>
          </p:txBody>
        </p:sp>
      </p:grpSp>
      <p:pic>
        <p:nvPicPr>
          <p:cNvPr id="102" name="Picture 101">
            <a:extLst>
              <a:ext uri="{FF2B5EF4-FFF2-40B4-BE49-F238E27FC236}">
                <a16:creationId xmlns:a16="http://schemas.microsoft.com/office/drawing/2014/main" id="{BA9E6CB1-6900-4EFB-9CA3-F1EAAF0CA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65" y="4356248"/>
            <a:ext cx="6617761" cy="129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354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060"/>
            <a:ext cx="11058808" cy="762000"/>
          </a:xfrm>
        </p:spPr>
        <p:txBody>
          <a:bodyPr>
            <a:noAutofit/>
          </a:bodyPr>
          <a:lstStyle/>
          <a:p>
            <a:r>
              <a:rPr lang="en-US" dirty="0" err="1"/>
              <a:t>Linac</a:t>
            </a:r>
            <a:r>
              <a:rPr lang="en-US" dirty="0"/>
              <a:t> Based Qubit Error Burst 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4212" y="4760259"/>
            <a:ext cx="5721129" cy="1649509"/>
          </a:xfrm>
        </p:spPr>
        <p:txBody>
          <a:bodyPr>
            <a:noAutofit/>
          </a:bodyPr>
          <a:lstStyle/>
          <a:p>
            <a:r>
              <a:rPr lang="en-US" dirty="0" err="1"/>
              <a:t>Linac</a:t>
            </a:r>
            <a:r>
              <a:rPr lang="en-US" dirty="0"/>
              <a:t> experimental protocol</a:t>
            </a:r>
          </a:p>
          <a:p>
            <a:pPr lvl="1"/>
            <a:r>
              <a:rPr lang="en-US" dirty="0"/>
              <a:t>~18.5 MeV, 10 Hz repetition rate</a:t>
            </a:r>
          </a:p>
          <a:p>
            <a:pPr lvl="1"/>
            <a:r>
              <a:rPr lang="en-US" dirty="0"/>
              <a:t>Electron flux at qubit:  ~0.8 cm</a:t>
            </a:r>
            <a:r>
              <a:rPr lang="en-US" baseline="30000" dirty="0"/>
              <a:t>-2</a:t>
            </a:r>
            <a:r>
              <a:rPr lang="en-US" dirty="0"/>
              <a:t> per accelerator trigger</a:t>
            </a:r>
          </a:p>
          <a:p>
            <a:pPr lvl="2"/>
            <a:r>
              <a:rPr lang="en-US" dirty="0"/>
              <a:t>~0.2 e</a:t>
            </a:r>
            <a:r>
              <a:rPr lang="en-US" baseline="30000" dirty="0"/>
              <a:t> –</a:t>
            </a:r>
            <a:r>
              <a:rPr lang="en-US" dirty="0"/>
              <a:t> strikes qubit silicon per pulse</a:t>
            </a:r>
          </a:p>
          <a:p>
            <a:pPr lvl="1"/>
            <a:r>
              <a:rPr lang="en-US" dirty="0"/>
              <a:t>Keeping electron flux steady was challenging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CEF0557-557E-4E05-A15C-E44F5A05222A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3BD891-CD9C-44A4-9FC3-FBCF6B06C2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4" t="10538" r="7439" b="27555"/>
          <a:stretch/>
        </p:blipFill>
        <p:spPr>
          <a:xfrm>
            <a:off x="2191870" y="600635"/>
            <a:ext cx="7808260" cy="4159624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E203024-6391-40FE-B99C-6E5B98C2E26B}"/>
              </a:ext>
            </a:extLst>
          </p:cNvPr>
          <p:cNvSpPr txBox="1">
            <a:spLocks/>
          </p:cNvSpPr>
          <p:nvPr/>
        </p:nvSpPr>
        <p:spPr>
          <a:xfrm>
            <a:off x="6139998" y="4760259"/>
            <a:ext cx="5926495" cy="164950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3738" indent="-24606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.AppleSystemUIFont" charset="-120"/>
              <a:buChar char="-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50938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80000"/>
              <a:buFont typeface="Wingdings" charset="2"/>
              <a:buChar char="§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6550" indent="-2270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80000"/>
              <a:buFont typeface="Courier New" charset="0"/>
              <a:buChar char="o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6375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/>
              <a:buChar char="•"/>
              <a:tabLst/>
              <a:defRPr sz="1600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Low-gap qubits recover more slowly</a:t>
            </a:r>
          </a:p>
          <a:p>
            <a:pPr lvl="1"/>
            <a:r>
              <a:rPr lang="en-US" dirty="0"/>
              <a:t>Error bursts appear exponential</a:t>
            </a:r>
          </a:p>
          <a:p>
            <a:pPr lvl="1"/>
            <a:r>
              <a:rPr lang="en-US" dirty="0"/>
              <a:t>Only ~18% of accelerator pulses contained 1 or more e</a:t>
            </a:r>
            <a:r>
              <a:rPr lang="en-US" baseline="30000" dirty="0"/>
              <a:t>-</a:t>
            </a:r>
            <a:endParaRPr lang="en-US" dirty="0"/>
          </a:p>
          <a:p>
            <a:pPr lvl="1"/>
            <a:r>
              <a:rPr lang="en-US" dirty="0"/>
              <a:t>Low-gap recovery time 15.9 </a:t>
            </a:r>
            <a:r>
              <a:rPr lang="en-US" dirty="0" err="1"/>
              <a:t>ms</a:t>
            </a:r>
            <a:endParaRPr lang="en-US" dirty="0"/>
          </a:p>
          <a:p>
            <a:pPr lvl="1"/>
            <a:r>
              <a:rPr lang="en-US" dirty="0"/>
              <a:t>High-gap recovery time 894 </a:t>
            </a:r>
            <a:r>
              <a:rPr lang="en-US" dirty="0" err="1">
                <a:latin typeface="Symbol" panose="05050102010706020507" pitchFamily="18" charset="2"/>
              </a:rPr>
              <a:t>m</a:t>
            </a:r>
            <a:r>
              <a:rPr lang="en-US" dirty="0" err="1"/>
              <a:t>s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98CE41-01C8-4FEC-8F76-53E3AFB62D5F}"/>
              </a:ext>
            </a:extLst>
          </p:cNvPr>
          <p:cNvSpPr txBox="1"/>
          <p:nvPr/>
        </p:nvSpPr>
        <p:spPr>
          <a:xfrm>
            <a:off x="3379694" y="3865276"/>
            <a:ext cx="870751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Low-gap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1F5A5A-2E0D-4701-A883-2FE2304E3D50}"/>
              </a:ext>
            </a:extLst>
          </p:cNvPr>
          <p:cNvSpPr txBox="1"/>
          <p:nvPr/>
        </p:nvSpPr>
        <p:spPr>
          <a:xfrm>
            <a:off x="6920752" y="3866764"/>
            <a:ext cx="910827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High-gap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CDCAD1-A1EE-4E81-9079-013BDA8BA779}"/>
              </a:ext>
            </a:extLst>
          </p:cNvPr>
          <p:cNvSpPr txBox="1"/>
          <p:nvPr/>
        </p:nvSpPr>
        <p:spPr>
          <a:xfrm>
            <a:off x="10021812" y="3868252"/>
            <a:ext cx="2005677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Detection delay: 12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  <a:latin typeface="Symbol" panose="05050102010706020507" pitchFamily="18" charset="2"/>
              </a:rPr>
              <a:t>m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s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305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211" y="83060"/>
            <a:ext cx="11364102" cy="762000"/>
          </a:xfrm>
        </p:spPr>
        <p:txBody>
          <a:bodyPr>
            <a:noAutofit/>
          </a:bodyPr>
          <a:lstStyle/>
          <a:p>
            <a:r>
              <a:rPr lang="en-US" dirty="0"/>
              <a:t>Peak Height Spectra Identifies Error Bursts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4211" y="667512"/>
                <a:ext cx="7425367" cy="5733287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ts val="2000"/>
                  </a:lnSpc>
                </a:pPr>
                <a:r>
                  <a:rPr lang="en-US" dirty="0"/>
                  <a:t>Histogram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en-US" dirty="0"/>
                  <a:t> for coincident and non-coincident events</a:t>
                </a:r>
              </a:p>
              <a:p>
                <a:pPr lvl="1">
                  <a:lnSpc>
                    <a:spcPts val="2000"/>
                  </a:lnSpc>
                </a:pPr>
                <a:endParaRPr lang="en-US" dirty="0"/>
              </a:p>
              <a:p>
                <a:pPr>
                  <a:lnSpc>
                    <a:spcPts val="2000"/>
                  </a:lnSpc>
                </a:pPr>
                <a:r>
                  <a:rPr lang="en-US" dirty="0"/>
                  <a:t>Non-coincident events</a:t>
                </a:r>
              </a:p>
              <a:p>
                <a:pPr lvl="1">
                  <a:lnSpc>
                    <a:spcPts val="2000"/>
                  </a:lnSpc>
                </a:pPr>
                <a:r>
                  <a:rPr lang="en-US" dirty="0"/>
                  <a:t>Large peak at small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endParaRPr lang="en-US" dirty="0"/>
              </a:p>
              <a:p>
                <a:pPr lvl="1">
                  <a:lnSpc>
                    <a:spcPts val="2000"/>
                  </a:lnSpc>
                </a:pPr>
                <a:r>
                  <a:rPr lang="en-US" dirty="0"/>
                  <a:t>Quiescent qubit errors and filter constant → peak position and width</a:t>
                </a:r>
              </a:p>
              <a:p>
                <a:pPr lvl="1">
                  <a:lnSpc>
                    <a:spcPts val="2000"/>
                  </a:lnSpc>
                </a:pPr>
                <a:r>
                  <a:rPr lang="en-US" dirty="0"/>
                  <a:t>Few events with 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endParaRPr lang="en-US" dirty="0"/>
              </a:p>
              <a:p>
                <a:pPr lvl="1">
                  <a:lnSpc>
                    <a:spcPts val="2000"/>
                  </a:lnSpc>
                </a:pPr>
                <a:endParaRPr lang="en-US" dirty="0"/>
              </a:p>
              <a:p>
                <a:pPr>
                  <a:lnSpc>
                    <a:spcPts val="2000"/>
                  </a:lnSpc>
                </a:pPr>
                <a:r>
                  <a:rPr lang="en-US" dirty="0"/>
                  <a:t>Coincident events</a:t>
                </a:r>
              </a:p>
              <a:p>
                <a:pPr lvl="1">
                  <a:lnSpc>
                    <a:spcPts val="2000"/>
                  </a:lnSpc>
                </a:pPr>
                <a:r>
                  <a:rPr lang="en-US" dirty="0"/>
                  <a:t>Smaller peak at small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en-US" dirty="0"/>
                  <a:t> from random coincidences with the noise</a:t>
                </a:r>
              </a:p>
              <a:p>
                <a:pPr lvl="2">
                  <a:lnSpc>
                    <a:spcPts val="2000"/>
                  </a:lnSpc>
                </a:pPr>
                <a:r>
                  <a:rPr lang="en-US" dirty="0"/>
                  <a:t>Easy to estimate from non-coincident spectrum</a:t>
                </a:r>
              </a:p>
              <a:p>
                <a:pPr lvl="1">
                  <a:lnSpc>
                    <a:spcPts val="2000"/>
                  </a:lnSpc>
                </a:pPr>
                <a:r>
                  <a:rPr lang="en-US" dirty="0"/>
                  <a:t>Broad “peak” at 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en-US" dirty="0"/>
                  <a:t> from radiation induced error bursts</a:t>
                </a:r>
              </a:p>
              <a:p>
                <a:pPr lvl="1">
                  <a:lnSpc>
                    <a:spcPts val="2000"/>
                  </a:lnSpc>
                </a:pPr>
                <a:r>
                  <a:rPr lang="en-US" dirty="0"/>
                  <a:t>Good separation between error bursts and background</a:t>
                </a:r>
              </a:p>
              <a:p>
                <a:pPr lvl="2">
                  <a:lnSpc>
                    <a:spcPts val="2000"/>
                  </a:lnSpc>
                </a:pPr>
                <a:r>
                  <a:rPr lang="en-US" dirty="0"/>
                  <a:t>For low-gap qubits do not need coincidences to separate</a:t>
                </a:r>
              </a:p>
              <a:p>
                <a:pPr lvl="2">
                  <a:lnSpc>
                    <a:spcPts val="2000"/>
                  </a:lnSpc>
                </a:pPr>
                <a:r>
                  <a:rPr lang="en-US" dirty="0"/>
                  <a:t>Separation is better for larger detection delays</a:t>
                </a:r>
              </a:p>
              <a:p>
                <a:pPr lvl="1">
                  <a:lnSpc>
                    <a:spcPts val="2000"/>
                  </a:lnSpc>
                </a:pPr>
                <a:endParaRPr lang="en-US" dirty="0"/>
              </a:p>
              <a:p>
                <a:pPr>
                  <a:lnSpc>
                    <a:spcPts val="2000"/>
                  </a:lnSpc>
                </a:pPr>
                <a:r>
                  <a:rPr lang="en-US" dirty="0"/>
                  <a:t>Can measure number of error bursts</a:t>
                </a:r>
              </a:p>
              <a:p>
                <a:pPr lvl="1">
                  <a:lnSpc>
                    <a:spcPts val="2000"/>
                  </a:lnSpc>
                </a:pPr>
                <a:r>
                  <a:rPr lang="en-US" dirty="0"/>
                  <a:t>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en-US" dirty="0"/>
                  <a:t> threshold</a:t>
                </a:r>
              </a:p>
              <a:p>
                <a:pPr lvl="1">
                  <a:lnSpc>
                    <a:spcPts val="2000"/>
                  </a:lnSpc>
                </a:pPr>
                <a:r>
                  <a:rPr lang="en-US" dirty="0"/>
                  <a:t>Count number of bursts above threshold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4211" y="667512"/>
                <a:ext cx="7425367" cy="5733287"/>
              </a:xfrm>
              <a:blipFill>
                <a:blip r:embed="rId2"/>
                <a:stretch>
                  <a:fillRect l="-1970" t="-2234" b="-8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CEF0557-557E-4E05-A15C-E44F5A05222A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C5155E-5CFC-4353-948A-D1FCB5FEEE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27" t="3325" r="10527" b="228"/>
          <a:stretch/>
        </p:blipFill>
        <p:spPr>
          <a:xfrm>
            <a:off x="8064396" y="592010"/>
            <a:ext cx="3197406" cy="59088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A9800F3-DD80-449F-86AE-85688D2D443B}"/>
              </a:ext>
            </a:extLst>
          </p:cNvPr>
          <p:cNvSpPr txBox="1"/>
          <p:nvPr/>
        </p:nvSpPr>
        <p:spPr>
          <a:xfrm>
            <a:off x="10325299" y="741749"/>
            <a:ext cx="870751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Low-gap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937B16-EB25-4CC8-8AA4-3EDB13785FE8}"/>
              </a:ext>
            </a:extLst>
          </p:cNvPr>
          <p:cNvSpPr txBox="1"/>
          <p:nvPr/>
        </p:nvSpPr>
        <p:spPr>
          <a:xfrm>
            <a:off x="10319092" y="3405653"/>
            <a:ext cx="910827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High-gap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4A482D-90FA-42E2-9B8F-82E58272B9C7}"/>
              </a:ext>
            </a:extLst>
          </p:cNvPr>
          <p:cNvSpPr txBox="1"/>
          <p:nvPr/>
        </p:nvSpPr>
        <p:spPr>
          <a:xfrm>
            <a:off x="10465814" y="6172853"/>
            <a:ext cx="1705916" cy="276999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Detection delay: 12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  <a:latin typeface="Symbol" panose="05050102010706020507" pitchFamily="18" charset="2"/>
              </a:rPr>
              <a:t>m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s</a:t>
            </a:r>
            <a:endParaRPr lang="en-US" sz="1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653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211" y="83060"/>
            <a:ext cx="11364102" cy="762000"/>
          </a:xfrm>
        </p:spPr>
        <p:txBody>
          <a:bodyPr>
            <a:noAutofit/>
          </a:bodyPr>
          <a:lstStyle/>
          <a:p>
            <a:r>
              <a:rPr lang="en-US" dirty="0"/>
              <a:t>Every Electron Impact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→ Qubit Relaxation Error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4212" y="667512"/>
                <a:ext cx="6790794" cy="5733287"/>
              </a:xfrm>
            </p:spPr>
            <p:txBody>
              <a:bodyPr>
                <a:noAutofit/>
              </a:bodyPr>
              <a:lstStyle/>
              <a:p>
                <a:r>
                  <a:rPr lang="en-US" dirty="0"/>
                  <a:t>Error burst detection probability</a:t>
                </a:r>
              </a:p>
              <a:p>
                <a:pPr lvl="1"/>
                <a:r>
                  <a:rPr lang="en-US" dirty="0"/>
                  <a:t>Combine qubit and electron data</a:t>
                </a:r>
              </a:p>
              <a:p>
                <a:pPr lvl="1"/>
                <a:endParaRPr lang="en-US" sz="2000" dirty="0"/>
              </a:p>
              <a:p>
                <a:pPr lvl="1"/>
                <a:endParaRPr lang="en-US" sz="2000" dirty="0"/>
              </a:p>
              <a:p>
                <a:pPr lvl="1"/>
                <a:r>
                  <a:rPr lang="en-US" dirty="0"/>
                  <a:t>Probability to detect an error burst per electron strike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Relaxation errors ~99% (4 qubits)</a:t>
                </a:r>
              </a:p>
              <a:p>
                <a:pPr lvl="1"/>
                <a:r>
                  <a:rPr lang="en-US" dirty="0"/>
                  <a:t>Independent of detection delays studied</a:t>
                </a:r>
              </a:p>
              <a:p>
                <a:pPr lvl="1"/>
                <a:r>
                  <a:rPr lang="en-US" dirty="0"/>
                  <a:t>Same probability for low and high-gap qubits</a:t>
                </a:r>
              </a:p>
              <a:p>
                <a:pPr lvl="1"/>
                <a:r>
                  <a:rPr lang="en-US" dirty="0"/>
                  <a:t>Suggests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&gt;25</m:t>
                    </m:r>
                  </m:oMath>
                </a14:m>
                <a:r>
                  <a:rPr lang="en-US" dirty="0"/>
                  <a:t> mm</a:t>
                </a:r>
                <a:r>
                  <a:rPr lang="en-US" baseline="30000" dirty="0"/>
                  <a:t>2</a:t>
                </a:r>
                <a:endParaRPr lang="en-US" dirty="0"/>
              </a:p>
              <a:p>
                <a:pPr lvl="1"/>
                <a:r>
                  <a:rPr lang="en-US" dirty="0"/>
                  <a:t>Still need to explore how this changes with number of qubits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Excitation errors ~52% (4 qubits)</a:t>
                </a:r>
              </a:p>
              <a:p>
                <a:pPr lvl="1"/>
                <a:r>
                  <a:rPr lang="en-US" dirty="0"/>
                  <a:t>Analysis is still ongoing</a:t>
                </a:r>
              </a:p>
              <a:p>
                <a:pPr lvl="1"/>
                <a:r>
                  <a:rPr lang="en-US" dirty="0"/>
                  <a:t>Smaller error response → harder to detect</a:t>
                </a:r>
              </a:p>
              <a:p>
                <a:pPr lvl="1"/>
                <a:r>
                  <a:rPr lang="en-US" dirty="0"/>
                  <a:t>Did not discuss in this presentation.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4212" y="667512"/>
                <a:ext cx="6790794" cy="5733287"/>
              </a:xfrm>
              <a:blipFill>
                <a:blip r:embed="rId2"/>
                <a:stretch>
                  <a:fillRect l="-2154" t="-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CEF0557-557E-4E05-A15C-E44F5A05222A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A5DE85-8E36-45FB-AC4B-43CDAFDC2B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36" t="10256" r="26155" b="6856"/>
          <a:stretch/>
        </p:blipFill>
        <p:spPr>
          <a:xfrm>
            <a:off x="7339374" y="1210234"/>
            <a:ext cx="4415939" cy="41685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0F566CB-7830-43D8-8DE7-E68439627682}"/>
                  </a:ext>
                </a:extLst>
              </p:cNvPr>
              <p:cNvSpPr txBox="1"/>
              <p:nvPr/>
            </p:nvSpPr>
            <p:spPr>
              <a:xfrm>
                <a:off x="742416" y="1308847"/>
                <a:ext cx="1159420" cy="62812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𝑒𝑏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𝑒𝑏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 err="1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0F566CB-7830-43D8-8DE7-E684396276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416" y="1308847"/>
                <a:ext cx="1159420" cy="6281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7037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060"/>
            <a:ext cx="11058808" cy="762000"/>
          </a:xfrm>
        </p:spPr>
        <p:txBody>
          <a:bodyPr>
            <a:noAutofit/>
          </a:bodyPr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4211" y="660904"/>
            <a:ext cx="11644441" cy="5739896"/>
          </a:xfrm>
        </p:spPr>
        <p:txBody>
          <a:bodyPr>
            <a:noAutofit/>
          </a:bodyPr>
          <a:lstStyle/>
          <a:p>
            <a:pPr>
              <a:lnSpc>
                <a:spcPts val="1800"/>
              </a:lnSpc>
            </a:pPr>
            <a:r>
              <a:rPr lang="en-US" dirty="0"/>
              <a:t>Coupled a high-energy electron </a:t>
            </a:r>
            <a:r>
              <a:rPr lang="en-US" dirty="0" err="1"/>
              <a:t>linac</a:t>
            </a:r>
            <a:r>
              <a:rPr lang="en-US" dirty="0"/>
              <a:t> with dilution refrigerator</a:t>
            </a:r>
          </a:p>
          <a:p>
            <a:pPr lvl="1">
              <a:lnSpc>
                <a:spcPts val="1800"/>
              </a:lnSpc>
            </a:pPr>
            <a:r>
              <a:rPr lang="en-US" dirty="0"/>
              <a:t>Standard pulsed S-band electron </a:t>
            </a:r>
            <a:r>
              <a:rPr lang="en-US" dirty="0" err="1"/>
              <a:t>linac</a:t>
            </a:r>
            <a:endParaRPr lang="en-US" dirty="0"/>
          </a:p>
          <a:p>
            <a:pPr lvl="1">
              <a:lnSpc>
                <a:spcPts val="1800"/>
              </a:lnSpc>
            </a:pPr>
            <a:r>
              <a:rPr lang="en-US" dirty="0"/>
              <a:t>Dilution refrigerator modified with thin windows on vacuum can and thermal shields to facilitate electron penetration</a:t>
            </a:r>
          </a:p>
          <a:p>
            <a:pPr lvl="1">
              <a:lnSpc>
                <a:spcPts val="1800"/>
              </a:lnSpc>
            </a:pPr>
            <a:endParaRPr lang="en-US" dirty="0"/>
          </a:p>
          <a:p>
            <a:pPr>
              <a:lnSpc>
                <a:spcPts val="1800"/>
              </a:lnSpc>
            </a:pPr>
            <a:r>
              <a:rPr lang="en-US" dirty="0"/>
              <a:t>Developed “single” electron operation technique</a:t>
            </a:r>
          </a:p>
          <a:p>
            <a:pPr lvl="1">
              <a:lnSpc>
                <a:spcPts val="1800"/>
              </a:lnSpc>
            </a:pPr>
            <a:r>
              <a:rPr lang="en-US" dirty="0"/>
              <a:t>Low currents achieved by decreasing electron gun grid pulse</a:t>
            </a:r>
          </a:p>
          <a:p>
            <a:pPr lvl="1">
              <a:lnSpc>
                <a:spcPts val="1800"/>
              </a:lnSpc>
            </a:pPr>
            <a:r>
              <a:rPr lang="en-US" b="1" dirty="0"/>
              <a:t>Electron fluence from 0.03 to 300 cm</a:t>
            </a:r>
            <a:r>
              <a:rPr lang="en-US" b="1" baseline="30000" dirty="0"/>
              <a:t>-2</a:t>
            </a:r>
            <a:r>
              <a:rPr lang="en-US" b="1" dirty="0"/>
              <a:t> per accelerator pulse at qubit</a:t>
            </a:r>
          </a:p>
          <a:p>
            <a:pPr lvl="1">
              <a:lnSpc>
                <a:spcPts val="1800"/>
              </a:lnSpc>
            </a:pPr>
            <a:r>
              <a:rPr lang="en-US" dirty="0"/>
              <a:t>Accelerator can go higher but need to change electron detector, also will start to heat up the dilution refrigerator</a:t>
            </a:r>
          </a:p>
          <a:p>
            <a:pPr lvl="1">
              <a:lnSpc>
                <a:spcPts val="1800"/>
              </a:lnSpc>
            </a:pPr>
            <a:r>
              <a:rPr lang="en-US" dirty="0"/>
              <a:t>Electron fluence at qubit monitored by plastic scintillator outside dilution refrigerator</a:t>
            </a:r>
          </a:p>
          <a:p>
            <a:pPr lvl="2">
              <a:lnSpc>
                <a:spcPts val="1800"/>
              </a:lnSpc>
            </a:pPr>
            <a:r>
              <a:rPr lang="en-US" dirty="0"/>
              <a:t>Linear relationship with electron fluence inside dilution refrigerator</a:t>
            </a:r>
          </a:p>
          <a:p>
            <a:pPr lvl="1">
              <a:lnSpc>
                <a:spcPts val="1800"/>
              </a:lnSpc>
            </a:pPr>
            <a:endParaRPr lang="en-US" dirty="0"/>
          </a:p>
          <a:p>
            <a:pPr>
              <a:lnSpc>
                <a:spcPts val="1800"/>
              </a:lnSpc>
            </a:pPr>
            <a:r>
              <a:rPr lang="en-US" dirty="0"/>
              <a:t>Time resolution: A couple of qubit measurement sequences</a:t>
            </a:r>
          </a:p>
          <a:p>
            <a:pPr lvl="1">
              <a:lnSpc>
                <a:spcPts val="1800"/>
              </a:lnSpc>
            </a:pPr>
            <a:r>
              <a:rPr lang="en-US" dirty="0"/>
              <a:t>Enables investigation of many qubit/radiation phenomenon</a:t>
            </a:r>
          </a:p>
          <a:p>
            <a:pPr lvl="1">
              <a:lnSpc>
                <a:spcPts val="1800"/>
              </a:lnSpc>
            </a:pPr>
            <a:endParaRPr lang="en-US" dirty="0"/>
          </a:p>
          <a:p>
            <a:pPr>
              <a:lnSpc>
                <a:spcPts val="1800"/>
              </a:lnSpc>
            </a:pPr>
            <a:r>
              <a:rPr lang="en-US" dirty="0"/>
              <a:t>Measured probability to detect error burst per electron impact</a:t>
            </a:r>
          </a:p>
          <a:p>
            <a:pPr lvl="1">
              <a:lnSpc>
                <a:spcPts val="1800"/>
              </a:lnSpc>
            </a:pPr>
            <a:r>
              <a:rPr lang="en-US" dirty="0"/>
              <a:t>Relaxation errors:  ~99%</a:t>
            </a:r>
          </a:p>
          <a:p>
            <a:pPr lvl="1">
              <a:lnSpc>
                <a:spcPts val="1800"/>
              </a:lnSpc>
            </a:pPr>
            <a:r>
              <a:rPr lang="en-US" dirty="0"/>
              <a:t>Excitation errors: ~52%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CEF0557-557E-4E05-A15C-E44F5A05222A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144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E47F6976-381B-A71A-ED7A-FA85849FF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190" y="3787653"/>
            <a:ext cx="4613263" cy="23066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4FD6D8-4FC5-28CC-1708-833BCE6DF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CLIQUE Facility supports external research.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154B2-E9FE-7DC4-CD89-1F0BACC71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9718" y="1028545"/>
            <a:ext cx="7101995" cy="2947893"/>
          </a:xfrm>
        </p:spPr>
        <p:txBody>
          <a:bodyPr/>
          <a:lstStyle/>
          <a:p>
            <a:r>
              <a:rPr lang="en-US" dirty="0"/>
              <a:t>We invite the </a:t>
            </a:r>
            <a:r>
              <a:rPr lang="en-US" dirty="0" err="1"/>
              <a:t>quantumｘradiation</a:t>
            </a:r>
            <a:r>
              <a:rPr lang="en-US" dirty="0"/>
              <a:t> community to leverage the experimental advantages of this facility for their research.</a:t>
            </a:r>
          </a:p>
          <a:p>
            <a:r>
              <a:rPr lang="en-US" dirty="0"/>
              <a:t>We can support a wide range of quantum devices, measurement schemes, and collaboration styles.</a:t>
            </a:r>
          </a:p>
          <a:p>
            <a:r>
              <a:rPr lang="en-US" dirty="0"/>
              <a:t>We have already hosted a gap-engineering study with MIT, quantum dot measurements with Wisconsin, and an MKID study with LLNL.</a:t>
            </a:r>
          </a:p>
          <a:p>
            <a:r>
              <a:rPr lang="en-US" dirty="0"/>
              <a:t>Reach out to </a:t>
            </a:r>
            <a:r>
              <a:rPr lang="en-US" b="1" dirty="0" err="1"/>
              <a:t>CLIQUE.Facility@jhuapl.edu</a:t>
            </a:r>
            <a:r>
              <a:rPr lang="en-US" dirty="0"/>
              <a:t> to learn more!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85D12-43E2-2CAD-B1BC-B808C4600EB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3C2CCE9-65D5-4615-9B27-785F94F466C1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1BA12-ED3B-BB54-6AD2-8C0957403D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625CB-0990-223E-CAEE-1EBD71AB42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E44ED4-E29E-D331-D51F-DE987D79E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8913" y="1315842"/>
            <a:ext cx="3785769" cy="48944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3FED6C-4709-5413-134C-6E20EF225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6513" y="1163442"/>
            <a:ext cx="3785769" cy="48944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F9A581-33C6-B3EA-C3BD-D30697234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113" y="1011042"/>
            <a:ext cx="3785769" cy="48944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4EBCF2D-9460-7347-FAD2-0BDE165C55B0}"/>
              </a:ext>
            </a:extLst>
          </p:cNvPr>
          <p:cNvSpPr txBox="1"/>
          <p:nvPr/>
        </p:nvSpPr>
        <p:spPr>
          <a:xfrm>
            <a:off x="1537848" y="5905500"/>
            <a:ext cx="5025735" cy="52322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</a:rPr>
              <a:t>CLIQUE.Facility@jhuapl.edu</a:t>
            </a:r>
            <a:endParaRPr lang="en-US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749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5BDE6-2E20-3627-27AE-93F00D8E7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Review: The CLIQUE Facility is a powerful tool to study the effects of ionizing radiation on quantum systems.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3561C-2E98-8E68-3579-FED3BA7155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1444" y="1290469"/>
            <a:ext cx="11869111" cy="2418937"/>
          </a:xfrm>
        </p:spPr>
        <p:txBody>
          <a:bodyPr>
            <a:normAutofit/>
          </a:bodyPr>
          <a:lstStyle/>
          <a:p>
            <a:r>
              <a:rPr lang="en-US" dirty="0"/>
              <a:t>The electron linear accelerator provides a on-demand irradiation similar to muons.</a:t>
            </a:r>
          </a:p>
          <a:p>
            <a:r>
              <a:rPr lang="en-US" dirty="0"/>
              <a:t>Thousands of events with high timing precision and known energy can be collected in minutes.</a:t>
            </a:r>
          </a:p>
          <a:p>
            <a:r>
              <a:rPr lang="en-US" dirty="0"/>
              <a:t>Subtle error mechanisms like excitation and detuning are easily extracted.</a:t>
            </a:r>
          </a:p>
          <a:p>
            <a:r>
              <a:rPr lang="en-US" dirty="0"/>
              <a:t>The CLIQUE facility is open to external collaborations.</a:t>
            </a:r>
          </a:p>
          <a:p>
            <a:r>
              <a:rPr lang="en-US" dirty="0"/>
              <a:t>Future directions include TLS studies, parity switching, mitigation techniques, other quantum systems.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00F26-AC43-6B2D-9C15-BF6DFFB1BC0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3C2CCE9-65D5-4615-9B27-785F94F466C1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EF293-191C-BBF4-1D80-B9B825F219A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2A778-E54C-7239-E7CB-053F29AF227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689AF8B-1EB5-FCE7-7BBC-6B8EF6A24754}"/>
              </a:ext>
            </a:extLst>
          </p:cNvPr>
          <p:cNvGrpSpPr/>
          <p:nvPr/>
        </p:nvGrpSpPr>
        <p:grpSpPr>
          <a:xfrm>
            <a:off x="56887" y="3608219"/>
            <a:ext cx="9477526" cy="2857557"/>
            <a:chOff x="1127447" y="3828105"/>
            <a:chExt cx="9822671" cy="296162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68AA7ED-D99D-94AE-0390-F70F3CB48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4265" r="3649"/>
            <a:stretch>
              <a:fillRect/>
            </a:stretch>
          </p:blipFill>
          <p:spPr>
            <a:xfrm>
              <a:off x="1127447" y="3828105"/>
              <a:ext cx="9822671" cy="2961622"/>
            </a:xfrm>
            <a:prstGeom prst="rect">
              <a:avLst/>
            </a:prstGeom>
            <a:effectLst>
              <a:softEdge rad="0"/>
            </a:effectLst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207BFC1-AD3D-13F1-D367-1E246CE57A5C}"/>
                </a:ext>
              </a:extLst>
            </p:cNvPr>
            <p:cNvSpPr/>
            <p:nvPr/>
          </p:nvSpPr>
          <p:spPr>
            <a:xfrm>
              <a:off x="9125144" y="4081806"/>
              <a:ext cx="212106" cy="2907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40000" lnSpcReduction="20000"/>
            </a:bodyPr>
            <a:lstStyle/>
            <a:p>
              <a:pPr algn="ctr"/>
              <a:endParaRPr lang="en-US" sz="2000" dirty="0" err="1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CBBEE8E-D2CE-703B-3259-C2F140893F6C}"/>
              </a:ext>
            </a:extLst>
          </p:cNvPr>
          <p:cNvSpPr txBox="1"/>
          <p:nvPr/>
        </p:nvSpPr>
        <p:spPr>
          <a:xfrm>
            <a:off x="9534413" y="6027156"/>
            <a:ext cx="2669320" cy="461665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arXiv:2603.13124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AEFD28A-5E42-BA2D-BF69-1FE2A53FE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4124" y="3709406"/>
            <a:ext cx="2346432" cy="232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20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812800" y="457201"/>
            <a:ext cx="10566400" cy="5943600"/>
          </a:xfrm>
          <a:prstGeom prst="rect">
            <a:avLst/>
          </a:prstGeom>
          <a:effectLst>
            <a:softEdge rad="266700"/>
          </a:effectLst>
        </p:spPr>
      </p:pic>
    </p:spTree>
    <p:extLst>
      <p:ext uri="{BB962C8B-B14F-4D97-AF65-F5344CB8AC3E}">
        <p14:creationId xmlns:p14="http://schemas.microsoft.com/office/powerpoint/2010/main" val="1854178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211" y="83060"/>
            <a:ext cx="11364102" cy="762000"/>
          </a:xfrm>
        </p:spPr>
        <p:txBody>
          <a:bodyPr>
            <a:noAutofit/>
          </a:bodyPr>
          <a:lstStyle/>
          <a:p>
            <a:r>
              <a:rPr lang="en-US" dirty="0"/>
              <a:t>Time Resolution: Few Qubit Measurement Rounds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4211" y="667512"/>
                <a:ext cx="7425367" cy="5733287"/>
              </a:xfrm>
            </p:spPr>
            <p:txBody>
              <a:bodyPr>
                <a:noAutofit/>
              </a:bodyPr>
              <a:lstStyle/>
              <a:p>
                <a:r>
                  <a:rPr lang="en-US" dirty="0"/>
                  <a:t>Apply filter to raw data</a:t>
                </a:r>
              </a:p>
              <a:p>
                <a:pPr lvl="1"/>
                <a:r>
                  <a:rPr lang="en-US" dirty="0"/>
                  <a:t>Initially do not consider accelerator triggers</a:t>
                </a:r>
              </a:p>
              <a:p>
                <a:pPr lvl="1"/>
                <a:r>
                  <a:rPr lang="en-US" dirty="0"/>
                  <a:t>Initially do not use a threshold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Find coincident and non-coincident events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Coincidence timing upsets with accelerator trigger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dirty="0"/>
                  <a:t>: accelerator trigger – filtered upset peak</a:t>
                </a:r>
              </a:p>
              <a:p>
                <a:pPr lvl="1"/>
                <a:r>
                  <a:rPr lang="en-US" dirty="0"/>
                  <a:t>FWHM ~30 </a:t>
                </a:r>
                <a:r>
                  <a:rPr lang="en-US" dirty="0" err="1">
                    <a:latin typeface="Symbol" panose="05050102010706020507" pitchFamily="18" charset="2"/>
                  </a:rPr>
                  <a:t>m</a:t>
                </a:r>
                <a:r>
                  <a:rPr lang="en-US" dirty="0" err="1"/>
                  <a:t>s</a:t>
                </a:r>
                <a:r>
                  <a:rPr lang="en-US" dirty="0"/>
                  <a:t> (~1.8 qubit measurement sequences)</a:t>
                </a:r>
              </a:p>
              <a:p>
                <a:pPr lvl="1"/>
                <a:r>
                  <a:rPr lang="en-US" dirty="0"/>
                  <a:t>Tail in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from fluctuations on slower rising edge </a:t>
                </a:r>
              </a:p>
              <a:p>
                <a:pPr lvl="1"/>
                <a:r>
                  <a:rPr lang="en-US" dirty="0"/>
                  <a:t>Can we do better with traditional radiation detection filters?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Can measure number of coincident error bursts</a:t>
                </a:r>
              </a:p>
              <a:p>
                <a:pPr lvl="1"/>
                <a:r>
                  <a:rPr lang="en-US" dirty="0"/>
                  <a:t>Utilize sideband subtraction techniques</a:t>
                </a:r>
              </a:p>
              <a:p>
                <a:pPr lvl="2"/>
                <a:r>
                  <a:rPr lang="en-US" dirty="0"/>
                  <a:t>Integrate under peaks</a:t>
                </a:r>
              </a:p>
              <a:p>
                <a:pPr lvl="2"/>
                <a:r>
                  <a:rPr lang="en-US" dirty="0"/>
                  <a:t>Use flat backgrounds to subtract background</a:t>
                </a:r>
              </a:p>
              <a:p>
                <a:pPr lvl="1"/>
                <a:r>
                  <a:rPr lang="en-US" dirty="0"/>
                  <a:t>Define coincidence windows around peaks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4211" y="667512"/>
                <a:ext cx="7425367" cy="5733287"/>
              </a:xfrm>
              <a:blipFill>
                <a:blip r:embed="rId2"/>
                <a:stretch>
                  <a:fillRect l="-1970" t="-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CEF0557-557E-4E05-A15C-E44F5A05222A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BFB041-E253-41CF-884E-2A1D16A5FD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62" t="10276" r="25967" b="3983"/>
          <a:stretch/>
        </p:blipFill>
        <p:spPr>
          <a:xfrm>
            <a:off x="7282919" y="1129552"/>
            <a:ext cx="4347883" cy="43120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5BC8AF-37DC-4494-BA70-B7CD7E3F9DDA}"/>
              </a:ext>
            </a:extLst>
          </p:cNvPr>
          <p:cNvSpPr txBox="1"/>
          <p:nvPr/>
        </p:nvSpPr>
        <p:spPr>
          <a:xfrm>
            <a:off x="9815625" y="5434785"/>
            <a:ext cx="2005677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Detection delay: 12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  <a:latin typeface="Symbol" panose="05050102010706020507" pitchFamily="18" charset="2"/>
              </a:rPr>
              <a:t>m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s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0948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841" y="83060"/>
            <a:ext cx="11855947" cy="762000"/>
          </a:xfrm>
        </p:spPr>
        <p:txBody>
          <a:bodyPr>
            <a:noAutofit/>
          </a:bodyPr>
          <a:lstStyle/>
          <a:p>
            <a:r>
              <a:rPr lang="en-US" dirty="0"/>
              <a:t>High-Energy Electrons are Minimum Ionizing Particles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4211" y="570368"/>
            <a:ext cx="9825013" cy="5930106"/>
          </a:xfrm>
        </p:spPr>
        <p:txBody>
          <a:bodyPr>
            <a:noAutofit/>
          </a:bodyPr>
          <a:lstStyle/>
          <a:p>
            <a:r>
              <a:rPr lang="en-US" dirty="0"/>
              <a:t>Charged particles at minimum energy deposition</a:t>
            </a:r>
          </a:p>
          <a:p>
            <a:pPr lvl="1"/>
            <a:r>
              <a:rPr lang="en-US" dirty="0"/>
              <a:t>Proton 2.5 GeV</a:t>
            </a:r>
          </a:p>
          <a:p>
            <a:pPr lvl="1"/>
            <a:r>
              <a:rPr lang="en-US" dirty="0"/>
              <a:t>Muon 270 MeV</a:t>
            </a:r>
          </a:p>
          <a:p>
            <a:pPr lvl="1"/>
            <a:r>
              <a:rPr lang="en-US" dirty="0"/>
              <a:t>Electron 1.2 MeV</a:t>
            </a:r>
          </a:p>
          <a:p>
            <a:pPr lvl="1"/>
            <a:r>
              <a:rPr lang="en-US" dirty="0"/>
              <a:t>Minimum Ionizing Particles (MIPs)</a:t>
            </a:r>
          </a:p>
          <a:p>
            <a:r>
              <a:rPr lang="en-US" dirty="0"/>
              <a:t>Energy deposition increases slowly after minimum</a:t>
            </a:r>
          </a:p>
          <a:p>
            <a:pPr lvl="1"/>
            <a:r>
              <a:rPr lang="en-US" dirty="0"/>
              <a:t>Increase energy by 1,000 → 55% increase in energy deposition</a:t>
            </a:r>
          </a:p>
          <a:p>
            <a:pPr lvl="1"/>
            <a:endParaRPr lang="en-US" dirty="0"/>
          </a:p>
          <a:p>
            <a:r>
              <a:rPr lang="en-US" dirty="0"/>
              <a:t>What is a typical cosmogenic muon</a:t>
            </a:r>
          </a:p>
          <a:p>
            <a:pPr lvl="1"/>
            <a:r>
              <a:rPr lang="en-US" dirty="0"/>
              <a:t>Average energy:  ~4.5 GeV</a:t>
            </a:r>
          </a:p>
          <a:p>
            <a:pPr lvl="1"/>
            <a:r>
              <a:rPr lang="en-US" dirty="0"/>
              <a:t>Most probable energy:  ~350 MeV</a:t>
            </a:r>
          </a:p>
          <a:p>
            <a:pPr lvl="1"/>
            <a:endParaRPr lang="en-US" dirty="0"/>
          </a:p>
          <a:p>
            <a:r>
              <a:rPr lang="en-US" dirty="0"/>
              <a:t>Average energy deposition in 350 </a:t>
            </a:r>
            <a:r>
              <a:rPr lang="en-US" dirty="0">
                <a:latin typeface="Symbol" panose="05050102010706020507" pitchFamily="18" charset="2"/>
              </a:rPr>
              <a:t>m</a:t>
            </a:r>
            <a:r>
              <a:rPr lang="en-US" dirty="0"/>
              <a:t>m of Si</a:t>
            </a:r>
          </a:p>
          <a:p>
            <a:pPr lvl="1"/>
            <a:r>
              <a:rPr lang="en-US" dirty="0"/>
              <a:t>Average muon:  168 keV</a:t>
            </a:r>
          </a:p>
          <a:p>
            <a:pPr lvl="1"/>
            <a:r>
              <a:rPr lang="en-US" dirty="0"/>
              <a:t>Most probable muon:  136 keV</a:t>
            </a:r>
          </a:p>
          <a:p>
            <a:pPr lvl="1"/>
            <a:r>
              <a:rPr lang="en-US" dirty="0"/>
              <a:t>14.5 MeV electron:  141 keV</a:t>
            </a:r>
          </a:p>
          <a:p>
            <a:pPr lvl="1"/>
            <a:r>
              <a:rPr lang="en-US" b="1" dirty="0"/>
              <a:t>Electron energy deposition within 20% of a muon</a:t>
            </a:r>
          </a:p>
          <a:p>
            <a:r>
              <a:rPr lang="en-US" dirty="0"/>
              <a:t>Much more to the radiation environment: </a:t>
            </a:r>
            <a:r>
              <a:rPr lang="en-US" dirty="0">
                <a:latin typeface="Symbol" panose="05050102010706020507" pitchFamily="18" charset="2"/>
              </a:rPr>
              <a:t>g</a:t>
            </a:r>
            <a:r>
              <a:rPr lang="en-US" dirty="0"/>
              <a:t>-rays, neutrons, alphas, protons </a:t>
            </a:r>
            <a:r>
              <a:rPr lang="en-US" dirty="0" err="1"/>
              <a:t>etc</a:t>
            </a:r>
            <a:r>
              <a:rPr lang="en-US" dirty="0"/>
              <a:t>…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CEF0557-557E-4E05-A15C-E44F5A05222A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20353A-F0E0-4289-BA0C-F6EC146EE0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80" t="8211" r="24309" b="3951"/>
          <a:stretch/>
        </p:blipFill>
        <p:spPr>
          <a:xfrm>
            <a:off x="6518495" y="679009"/>
            <a:ext cx="3031896" cy="29717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F4CDF4-78CE-479D-8DEE-A3D354051E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62" t="9206" r="24527" b="2956"/>
          <a:stretch/>
        </p:blipFill>
        <p:spPr>
          <a:xfrm>
            <a:off x="9125893" y="3429000"/>
            <a:ext cx="3031895" cy="297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124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841" y="83060"/>
            <a:ext cx="11855947" cy="762000"/>
          </a:xfrm>
        </p:spPr>
        <p:txBody>
          <a:bodyPr>
            <a:noAutofit/>
          </a:bodyPr>
          <a:lstStyle/>
          <a:p>
            <a:r>
              <a:rPr lang="en-US" dirty="0"/>
              <a:t>Pulsed Radiofrequency Electron </a:t>
            </a:r>
            <a:r>
              <a:rPr lang="en-US" dirty="0" err="1"/>
              <a:t>Linac</a:t>
            </a:r>
            <a:r>
              <a:rPr lang="en-US" dirty="0"/>
              <a:t> – Primer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4211" y="679010"/>
            <a:ext cx="6484283" cy="5721789"/>
          </a:xfrm>
        </p:spPr>
        <p:txBody>
          <a:bodyPr>
            <a:noAutofit/>
          </a:bodyPr>
          <a:lstStyle/>
          <a:p>
            <a:r>
              <a:rPr lang="en-US" dirty="0"/>
              <a:t>Resonant cavities</a:t>
            </a:r>
          </a:p>
          <a:p>
            <a:pPr lvl="1"/>
            <a:r>
              <a:rPr lang="en-US" dirty="0"/>
              <a:t>Metallic structure supports accelerating electric fields</a:t>
            </a:r>
          </a:p>
          <a:p>
            <a:pPr lvl="1"/>
            <a:r>
              <a:rPr lang="en-US" dirty="0"/>
              <a:t>Normal metal or superconducting</a:t>
            </a:r>
          </a:p>
          <a:p>
            <a:pPr lvl="1"/>
            <a:r>
              <a:rPr lang="en-US" dirty="0"/>
              <a:t>Standing or traveling wave</a:t>
            </a:r>
          </a:p>
          <a:p>
            <a:pPr lvl="1"/>
            <a:r>
              <a:rPr lang="en-US" dirty="0"/>
              <a:t>Resonant frequency for S-band 2.856 GHz</a:t>
            </a:r>
          </a:p>
          <a:p>
            <a:pPr lvl="1"/>
            <a:endParaRPr lang="en-US" dirty="0"/>
          </a:p>
          <a:p>
            <a:r>
              <a:rPr lang="en-US" dirty="0"/>
              <a:t>RF Power</a:t>
            </a:r>
          </a:p>
          <a:p>
            <a:pPr lvl="1"/>
            <a:r>
              <a:rPr lang="en-US" dirty="0"/>
              <a:t>Pulsed klystron amplifies input RF power by ~10</a:t>
            </a:r>
            <a:r>
              <a:rPr lang="en-US" baseline="30000" dirty="0"/>
              <a:t>6</a:t>
            </a:r>
            <a:endParaRPr lang="en-US" dirty="0"/>
          </a:p>
          <a:p>
            <a:pPr lvl="1"/>
            <a:r>
              <a:rPr lang="en-US" dirty="0"/>
              <a:t>Typical output power ~5 MW over 10 </a:t>
            </a:r>
            <a:r>
              <a:rPr lang="en-US" dirty="0" err="1">
                <a:latin typeface="Symbol" panose="05050102010706020507" pitchFamily="18" charset="2"/>
              </a:rPr>
              <a:t>m</a:t>
            </a:r>
            <a:r>
              <a:rPr lang="en-US" dirty="0" err="1"/>
              <a:t>s</a:t>
            </a:r>
            <a:endParaRPr lang="en-US" dirty="0"/>
          </a:p>
          <a:p>
            <a:pPr lvl="1"/>
            <a:r>
              <a:rPr lang="en-US" dirty="0"/>
              <a:t>Frequency matches resonant cavities e.g. 2.856 GHz</a:t>
            </a:r>
          </a:p>
          <a:p>
            <a:pPr lvl="2"/>
            <a:r>
              <a:rPr lang="en-US" dirty="0"/>
              <a:t>Potential interference with qubits?</a:t>
            </a:r>
          </a:p>
          <a:p>
            <a:pPr lvl="1"/>
            <a:endParaRPr lang="en-US" dirty="0"/>
          </a:p>
          <a:p>
            <a:r>
              <a:rPr lang="en-US" dirty="0"/>
              <a:t>Electron source</a:t>
            </a:r>
          </a:p>
          <a:p>
            <a:pPr lvl="1"/>
            <a:r>
              <a:rPr lang="en-US" dirty="0"/>
              <a:t>Thermionic triode source – hot filament with control grid</a:t>
            </a:r>
          </a:p>
          <a:p>
            <a:pPr lvl="1"/>
            <a:r>
              <a:rPr lang="en-US" dirty="0" err="1"/>
              <a:t>Photosource</a:t>
            </a:r>
            <a:r>
              <a:rPr lang="en-US" dirty="0"/>
              <a:t> – photocathode with laser/diode</a:t>
            </a:r>
          </a:p>
          <a:p>
            <a:pPr lvl="1"/>
            <a:endParaRPr lang="en-US" dirty="0"/>
          </a:p>
          <a:p>
            <a:r>
              <a:rPr lang="en-US" dirty="0"/>
              <a:t>Many supporting systems</a:t>
            </a:r>
          </a:p>
          <a:p>
            <a:pPr lvl="1"/>
            <a:r>
              <a:rPr lang="en-US" dirty="0"/>
              <a:t>Beam optics, pulsed power, cooling </a:t>
            </a:r>
            <a:r>
              <a:rPr lang="en-US" dirty="0" err="1"/>
              <a:t>etc</a:t>
            </a:r>
            <a:r>
              <a:rPr lang="en-US" dirty="0"/>
              <a:t>…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CEF0557-557E-4E05-A15C-E44F5A05222A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C8D9B2F-DF10-437C-9962-C24CE823642C}"/>
              </a:ext>
            </a:extLst>
          </p:cNvPr>
          <p:cNvGrpSpPr/>
          <p:nvPr/>
        </p:nvGrpSpPr>
        <p:grpSpPr>
          <a:xfrm>
            <a:off x="5510208" y="628745"/>
            <a:ext cx="6647580" cy="3767266"/>
            <a:chOff x="5532984" y="998984"/>
            <a:chExt cx="6647580" cy="376726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9DC2368-6F83-4ECD-8D8B-95DBB2925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18776" y="1799204"/>
              <a:ext cx="6061788" cy="296704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125956A-CC67-4D14-A16D-A28C0B355A3A}"/>
                </a:ext>
              </a:extLst>
            </p:cNvPr>
            <p:cNvSpPr txBox="1"/>
            <p:nvPr/>
          </p:nvSpPr>
          <p:spPr>
            <a:xfrm>
              <a:off x="11816362" y="3548334"/>
              <a:ext cx="364202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e</a:t>
              </a:r>
              <a:r>
                <a:rPr lang="en-US" b="1" baseline="30000" dirty="0">
                  <a:solidFill>
                    <a:srgbClr val="FF0000"/>
                  </a:solidFill>
                </a:rPr>
                <a:t>-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AB4ACBE2-D4AE-4C85-AF42-0F622E7C0083}"/>
                </a:ext>
              </a:extLst>
            </p:cNvPr>
            <p:cNvSpPr/>
            <p:nvPr/>
          </p:nvSpPr>
          <p:spPr>
            <a:xfrm flipH="1">
              <a:off x="7380181" y="3522484"/>
              <a:ext cx="283779" cy="126124"/>
            </a:xfrm>
            <a:prstGeom prst="rightArrow">
              <a:avLst>
                <a:gd name="adj1" fmla="val 38671"/>
                <a:gd name="adj2" fmla="val 63216"/>
              </a:avLst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0E8737C-B22B-492B-AF8E-9979A81B272F}"/>
                </a:ext>
              </a:extLst>
            </p:cNvPr>
            <p:cNvSpPr txBox="1"/>
            <p:nvPr/>
          </p:nvSpPr>
          <p:spPr>
            <a:xfrm>
              <a:off x="7433128" y="3059742"/>
              <a:ext cx="230832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 err="1">
                  <a:ln>
                    <a:solidFill>
                      <a:schemeClr val="accent2"/>
                    </a:solidFill>
                  </a:ln>
                  <a:solidFill>
                    <a:schemeClr val="bg1"/>
                  </a:solidFill>
                </a:rPr>
                <a:t>E</a:t>
              </a:r>
              <a:r>
                <a:rPr lang="en-US" b="1" baseline="-25000" dirty="0" err="1">
                  <a:ln>
                    <a:solidFill>
                      <a:schemeClr val="accent2"/>
                    </a:solidFill>
                  </a:ln>
                  <a:solidFill>
                    <a:schemeClr val="bg1"/>
                  </a:solidFill>
                </a:rPr>
                <a:t>z</a:t>
              </a:r>
              <a:endParaRPr lang="en-US" b="1" dirty="0">
                <a:ln>
                  <a:solidFill>
                    <a:schemeClr val="accent2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8055FE7F-DF9F-4638-8C8C-018E7AE61EE1}"/>
                </a:ext>
              </a:extLst>
            </p:cNvPr>
            <p:cNvSpPr/>
            <p:nvPr/>
          </p:nvSpPr>
          <p:spPr>
            <a:xfrm>
              <a:off x="7989782" y="3527239"/>
              <a:ext cx="283779" cy="126124"/>
            </a:xfrm>
            <a:prstGeom prst="rightArrow">
              <a:avLst>
                <a:gd name="adj1" fmla="val 38671"/>
                <a:gd name="adj2" fmla="val 63216"/>
              </a:avLst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D0602C0-056F-45D1-AF6A-109F9A71CA94}"/>
                </a:ext>
              </a:extLst>
            </p:cNvPr>
            <p:cNvSpPr txBox="1"/>
            <p:nvPr/>
          </p:nvSpPr>
          <p:spPr>
            <a:xfrm>
              <a:off x="8042729" y="3064497"/>
              <a:ext cx="230832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 err="1">
                  <a:ln>
                    <a:solidFill>
                      <a:schemeClr val="accent2"/>
                    </a:solidFill>
                  </a:ln>
                  <a:solidFill>
                    <a:schemeClr val="bg1"/>
                  </a:solidFill>
                </a:rPr>
                <a:t>E</a:t>
              </a:r>
              <a:r>
                <a:rPr lang="en-US" b="1" baseline="-25000" dirty="0" err="1">
                  <a:ln>
                    <a:solidFill>
                      <a:schemeClr val="accent2"/>
                    </a:solidFill>
                  </a:ln>
                  <a:solidFill>
                    <a:schemeClr val="bg1"/>
                  </a:solidFill>
                </a:rPr>
                <a:t>z</a:t>
              </a:r>
              <a:endParaRPr lang="en-US" b="1" dirty="0">
                <a:ln>
                  <a:solidFill>
                    <a:schemeClr val="accent2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73F5D624-7048-4C3A-867B-F2177E4DA238}"/>
                </a:ext>
              </a:extLst>
            </p:cNvPr>
            <p:cNvSpPr/>
            <p:nvPr/>
          </p:nvSpPr>
          <p:spPr>
            <a:xfrm flipH="1">
              <a:off x="8656542" y="3536767"/>
              <a:ext cx="283779" cy="126124"/>
            </a:xfrm>
            <a:prstGeom prst="rightArrow">
              <a:avLst>
                <a:gd name="adj1" fmla="val 38671"/>
                <a:gd name="adj2" fmla="val 63216"/>
              </a:avLst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B6164F2-E96D-45C3-A8F0-434B2A03B1AF}"/>
                </a:ext>
              </a:extLst>
            </p:cNvPr>
            <p:cNvSpPr txBox="1"/>
            <p:nvPr/>
          </p:nvSpPr>
          <p:spPr>
            <a:xfrm>
              <a:off x="8709489" y="3059736"/>
              <a:ext cx="230832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 err="1">
                  <a:ln>
                    <a:solidFill>
                      <a:schemeClr val="accent2"/>
                    </a:solidFill>
                  </a:ln>
                  <a:solidFill>
                    <a:schemeClr val="bg1"/>
                  </a:solidFill>
                </a:rPr>
                <a:t>E</a:t>
              </a:r>
              <a:r>
                <a:rPr lang="en-US" b="1" baseline="-25000" dirty="0" err="1">
                  <a:ln>
                    <a:solidFill>
                      <a:schemeClr val="accent2"/>
                    </a:solidFill>
                  </a:ln>
                  <a:solidFill>
                    <a:schemeClr val="bg1"/>
                  </a:solidFill>
                </a:rPr>
                <a:t>z</a:t>
              </a:r>
              <a:endParaRPr lang="en-US" b="1" dirty="0">
                <a:ln>
                  <a:solidFill>
                    <a:schemeClr val="accent2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8915313A-C3C6-495E-8709-01B3BF6AEBBD}"/>
                </a:ext>
              </a:extLst>
            </p:cNvPr>
            <p:cNvSpPr/>
            <p:nvPr/>
          </p:nvSpPr>
          <p:spPr>
            <a:xfrm>
              <a:off x="9328059" y="3560574"/>
              <a:ext cx="283779" cy="126124"/>
            </a:xfrm>
            <a:prstGeom prst="rightArrow">
              <a:avLst>
                <a:gd name="adj1" fmla="val 38671"/>
                <a:gd name="adj2" fmla="val 63216"/>
              </a:avLst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C20DF7A-16AC-4414-BB22-F5889DBD14C8}"/>
                </a:ext>
              </a:extLst>
            </p:cNvPr>
            <p:cNvSpPr txBox="1"/>
            <p:nvPr/>
          </p:nvSpPr>
          <p:spPr>
            <a:xfrm>
              <a:off x="9381006" y="3064491"/>
              <a:ext cx="230832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 err="1">
                  <a:ln>
                    <a:solidFill>
                      <a:schemeClr val="accent2"/>
                    </a:solidFill>
                  </a:ln>
                  <a:solidFill>
                    <a:schemeClr val="bg1"/>
                  </a:solidFill>
                </a:rPr>
                <a:t>E</a:t>
              </a:r>
              <a:r>
                <a:rPr lang="en-US" b="1" baseline="-25000" dirty="0" err="1">
                  <a:ln>
                    <a:solidFill>
                      <a:schemeClr val="accent2"/>
                    </a:solidFill>
                  </a:ln>
                  <a:solidFill>
                    <a:schemeClr val="bg1"/>
                  </a:solidFill>
                </a:rPr>
                <a:t>z</a:t>
              </a:r>
              <a:endParaRPr lang="en-US" b="1" dirty="0">
                <a:ln>
                  <a:solidFill>
                    <a:schemeClr val="accent2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0" name="Arrow: Right 19">
              <a:extLst>
                <a:ext uri="{FF2B5EF4-FFF2-40B4-BE49-F238E27FC236}">
                  <a16:creationId xmlns:a16="http://schemas.microsoft.com/office/drawing/2014/main" id="{21DAFECD-FEB4-414E-8BC5-EB2EF4BDEAC4}"/>
                </a:ext>
              </a:extLst>
            </p:cNvPr>
            <p:cNvSpPr/>
            <p:nvPr/>
          </p:nvSpPr>
          <p:spPr>
            <a:xfrm flipH="1">
              <a:off x="10237699" y="3574865"/>
              <a:ext cx="283779" cy="126124"/>
            </a:xfrm>
            <a:prstGeom prst="rightArrow">
              <a:avLst>
                <a:gd name="adj1" fmla="val 38671"/>
                <a:gd name="adj2" fmla="val 63216"/>
              </a:avLst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9695C60-6050-442B-A1C7-368F27C4D36C}"/>
                </a:ext>
              </a:extLst>
            </p:cNvPr>
            <p:cNvSpPr txBox="1"/>
            <p:nvPr/>
          </p:nvSpPr>
          <p:spPr>
            <a:xfrm>
              <a:off x="10290646" y="3064493"/>
              <a:ext cx="230832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 err="1">
                  <a:ln>
                    <a:solidFill>
                      <a:schemeClr val="accent2"/>
                    </a:solidFill>
                  </a:ln>
                  <a:solidFill>
                    <a:schemeClr val="bg1"/>
                  </a:solidFill>
                </a:rPr>
                <a:t>E</a:t>
              </a:r>
              <a:r>
                <a:rPr lang="en-US" b="1" baseline="-25000" dirty="0" err="1">
                  <a:ln>
                    <a:solidFill>
                      <a:schemeClr val="accent2"/>
                    </a:solidFill>
                  </a:ln>
                  <a:solidFill>
                    <a:schemeClr val="bg1"/>
                  </a:solidFill>
                </a:rPr>
                <a:t>z</a:t>
              </a:r>
              <a:endParaRPr lang="en-US" b="1" dirty="0">
                <a:ln>
                  <a:solidFill>
                    <a:schemeClr val="accent2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5AD23D67-E0D5-490B-94A7-D5D341E79EAE}"/>
                </a:ext>
              </a:extLst>
            </p:cNvPr>
            <p:cNvSpPr/>
            <p:nvPr/>
          </p:nvSpPr>
          <p:spPr>
            <a:xfrm>
              <a:off x="10909216" y="3579620"/>
              <a:ext cx="283779" cy="126124"/>
            </a:xfrm>
            <a:prstGeom prst="rightArrow">
              <a:avLst>
                <a:gd name="adj1" fmla="val 38671"/>
                <a:gd name="adj2" fmla="val 63216"/>
              </a:avLst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874B05E-D3ED-4309-B144-AD5978B19C56}"/>
                </a:ext>
              </a:extLst>
            </p:cNvPr>
            <p:cNvSpPr txBox="1"/>
            <p:nvPr/>
          </p:nvSpPr>
          <p:spPr>
            <a:xfrm>
              <a:off x="10962163" y="3069248"/>
              <a:ext cx="230832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 err="1">
                  <a:ln>
                    <a:solidFill>
                      <a:schemeClr val="accent2"/>
                    </a:solidFill>
                  </a:ln>
                  <a:solidFill>
                    <a:schemeClr val="bg1"/>
                  </a:solidFill>
                </a:rPr>
                <a:t>E</a:t>
              </a:r>
              <a:r>
                <a:rPr lang="en-US" b="1" baseline="-25000" dirty="0" err="1">
                  <a:ln>
                    <a:solidFill>
                      <a:schemeClr val="accent2"/>
                    </a:solidFill>
                  </a:ln>
                  <a:solidFill>
                    <a:schemeClr val="bg1"/>
                  </a:solidFill>
                </a:rPr>
                <a:t>z</a:t>
              </a:r>
              <a:endParaRPr lang="en-US" b="1" dirty="0">
                <a:ln>
                  <a:solidFill>
                    <a:schemeClr val="accent2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1F2E3ED-3C1B-4DFB-8D3B-C80E2AB331D9}"/>
                </a:ext>
              </a:extLst>
            </p:cNvPr>
            <p:cNvSpPr/>
            <p:nvPr/>
          </p:nvSpPr>
          <p:spPr>
            <a:xfrm>
              <a:off x="7468815" y="3379601"/>
              <a:ext cx="123825" cy="123825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30BE288-E38C-413C-915C-5F00688ED362}"/>
                </a:ext>
              </a:extLst>
            </p:cNvPr>
            <p:cNvSpPr/>
            <p:nvPr/>
          </p:nvSpPr>
          <p:spPr>
            <a:xfrm>
              <a:off x="8761653" y="3403416"/>
              <a:ext cx="123825" cy="123825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2E4DA50-CA7B-4241-847B-86C2E0270372}"/>
                </a:ext>
              </a:extLst>
            </p:cNvPr>
            <p:cNvSpPr/>
            <p:nvPr/>
          </p:nvSpPr>
          <p:spPr>
            <a:xfrm>
              <a:off x="10324442" y="3436750"/>
              <a:ext cx="123825" cy="123825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/>
              <a:endParaRPr lang="en-US" sz="2000" dirty="0" err="1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8568E0E-D62F-403E-9035-69432E238C0A}"/>
                </a:ext>
              </a:extLst>
            </p:cNvPr>
            <p:cNvCxnSpPr>
              <a:cxnSpLocks/>
            </p:cNvCxnSpPr>
            <p:nvPr/>
          </p:nvCxnSpPr>
          <p:spPr>
            <a:xfrm>
              <a:off x="7655493" y="3445217"/>
              <a:ext cx="387236" cy="0"/>
            </a:xfrm>
            <a:prstGeom prst="straightConnector1">
              <a:avLst/>
            </a:prstGeom>
            <a:ln w="3175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E549C454-B21E-4FFB-9448-C99DE767E698}"/>
                </a:ext>
              </a:extLst>
            </p:cNvPr>
            <p:cNvCxnSpPr>
              <a:cxnSpLocks/>
            </p:cNvCxnSpPr>
            <p:nvPr/>
          </p:nvCxnSpPr>
          <p:spPr>
            <a:xfrm>
              <a:off x="8968369" y="3473074"/>
              <a:ext cx="387236" cy="0"/>
            </a:xfrm>
            <a:prstGeom prst="straightConnector1">
              <a:avLst/>
            </a:prstGeom>
            <a:ln w="3175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55EE1710-59B5-4116-BD29-59F06C40ADEC}"/>
                </a:ext>
              </a:extLst>
            </p:cNvPr>
            <p:cNvCxnSpPr>
              <a:cxnSpLocks/>
            </p:cNvCxnSpPr>
            <p:nvPr/>
          </p:nvCxnSpPr>
          <p:spPr>
            <a:xfrm>
              <a:off x="10521478" y="3522484"/>
              <a:ext cx="387236" cy="0"/>
            </a:xfrm>
            <a:prstGeom prst="straightConnector1">
              <a:avLst/>
            </a:prstGeom>
            <a:ln w="3175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9DC2BC9-8508-4232-ABB3-7F3223A84120}"/>
                </a:ext>
              </a:extLst>
            </p:cNvPr>
            <p:cNvSpPr txBox="1"/>
            <p:nvPr/>
          </p:nvSpPr>
          <p:spPr>
            <a:xfrm>
              <a:off x="7752944" y="3119536"/>
              <a:ext cx="205184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 err="1">
                  <a:ln>
                    <a:solidFill>
                      <a:schemeClr val="accent2"/>
                    </a:solidFill>
                  </a:ln>
                  <a:solidFill>
                    <a:srgbClr val="FFFF00"/>
                  </a:solidFill>
                </a:rPr>
                <a:t>a</a:t>
              </a:r>
              <a:r>
                <a:rPr lang="en-US" b="1" baseline="-25000" dirty="0" err="1">
                  <a:ln>
                    <a:solidFill>
                      <a:schemeClr val="accent2"/>
                    </a:solidFill>
                  </a:ln>
                  <a:solidFill>
                    <a:srgbClr val="FFFF00"/>
                  </a:solidFill>
                </a:rPr>
                <a:t>z</a:t>
              </a:r>
              <a:endParaRPr lang="en-US" b="1" dirty="0">
                <a:ln>
                  <a:solidFill>
                    <a:schemeClr val="accent2"/>
                  </a:solidFill>
                </a:ln>
                <a:solidFill>
                  <a:srgbClr val="FFFF00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642F621-EA8A-4233-A29F-FE51225751EC}"/>
                </a:ext>
              </a:extLst>
            </p:cNvPr>
            <p:cNvSpPr txBox="1"/>
            <p:nvPr/>
          </p:nvSpPr>
          <p:spPr>
            <a:xfrm>
              <a:off x="9073072" y="3133436"/>
              <a:ext cx="205184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 err="1">
                  <a:ln>
                    <a:solidFill>
                      <a:schemeClr val="accent2"/>
                    </a:solidFill>
                  </a:ln>
                  <a:solidFill>
                    <a:srgbClr val="FFFF00"/>
                  </a:solidFill>
                </a:rPr>
                <a:t>a</a:t>
              </a:r>
              <a:r>
                <a:rPr lang="en-US" b="1" baseline="-25000" dirty="0" err="1">
                  <a:ln>
                    <a:solidFill>
                      <a:schemeClr val="accent2"/>
                    </a:solidFill>
                  </a:ln>
                  <a:solidFill>
                    <a:srgbClr val="FFFF00"/>
                  </a:solidFill>
                </a:rPr>
                <a:t>z</a:t>
              </a:r>
              <a:endParaRPr lang="en-US" b="1" dirty="0">
                <a:ln>
                  <a:solidFill>
                    <a:schemeClr val="accent2"/>
                  </a:solidFill>
                </a:ln>
                <a:solidFill>
                  <a:srgbClr val="FFFF00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AAEBE25-96F9-4FA3-AD54-AB14C05F3356}"/>
                </a:ext>
              </a:extLst>
            </p:cNvPr>
            <p:cNvSpPr txBox="1"/>
            <p:nvPr/>
          </p:nvSpPr>
          <p:spPr>
            <a:xfrm>
              <a:off x="10624228" y="3159751"/>
              <a:ext cx="205184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 err="1">
                  <a:ln>
                    <a:solidFill>
                      <a:schemeClr val="accent2"/>
                    </a:solidFill>
                  </a:ln>
                  <a:solidFill>
                    <a:srgbClr val="FFFF00"/>
                  </a:solidFill>
                </a:rPr>
                <a:t>a</a:t>
              </a:r>
              <a:r>
                <a:rPr lang="en-US" b="1" baseline="-25000" dirty="0" err="1">
                  <a:ln>
                    <a:solidFill>
                      <a:schemeClr val="accent2"/>
                    </a:solidFill>
                  </a:ln>
                  <a:solidFill>
                    <a:srgbClr val="FFFF00"/>
                  </a:solidFill>
                </a:rPr>
                <a:t>z</a:t>
              </a:r>
              <a:endParaRPr lang="en-US" b="1" dirty="0">
                <a:ln>
                  <a:solidFill>
                    <a:schemeClr val="accent2"/>
                  </a:solidFill>
                </a:ln>
                <a:solidFill>
                  <a:srgbClr val="FFFF00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E8D7925-7AD5-4119-AE70-CECB616720E4}"/>
                </a:ext>
              </a:extLst>
            </p:cNvPr>
            <p:cNvSpPr txBox="1"/>
            <p:nvPr/>
          </p:nvSpPr>
          <p:spPr>
            <a:xfrm>
              <a:off x="6249549" y="998984"/>
              <a:ext cx="1024639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tx2">
                      <a:lumMod val="75000"/>
                    </a:schemeClr>
                  </a:solidFill>
                </a:rPr>
                <a:t>RF – In</a:t>
              </a:r>
            </a:p>
          </p:txBody>
        </p:sp>
        <p:sp>
          <p:nvSpPr>
            <p:cNvPr id="38" name="Arrow: Down 37">
              <a:extLst>
                <a:ext uri="{FF2B5EF4-FFF2-40B4-BE49-F238E27FC236}">
                  <a16:creationId xmlns:a16="http://schemas.microsoft.com/office/drawing/2014/main" id="{6F0C69CB-92EA-4D1A-ACA3-AD11FBFF8B59}"/>
                </a:ext>
              </a:extLst>
            </p:cNvPr>
            <p:cNvSpPr/>
            <p:nvPr/>
          </p:nvSpPr>
          <p:spPr>
            <a:xfrm>
              <a:off x="6674201" y="1456271"/>
              <a:ext cx="175336" cy="342933"/>
            </a:xfrm>
            <a:prstGeom prst="downArrow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85000" lnSpcReduction="20000"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A3350C3-38A1-4C9D-A320-57F79AAEED30}"/>
                </a:ext>
              </a:extLst>
            </p:cNvPr>
            <p:cNvSpPr/>
            <p:nvPr/>
          </p:nvSpPr>
          <p:spPr>
            <a:xfrm>
              <a:off x="5898933" y="3329877"/>
              <a:ext cx="123825" cy="123825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/>
              <a:endParaRPr lang="en-US" sz="2000" dirty="0" err="1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4E7E8D2-49CF-4028-93CF-3E4B251FDB65}"/>
                </a:ext>
              </a:extLst>
            </p:cNvPr>
            <p:cNvSpPr txBox="1"/>
            <p:nvPr/>
          </p:nvSpPr>
          <p:spPr>
            <a:xfrm>
              <a:off x="5532984" y="2732209"/>
              <a:ext cx="841897" cy="52322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2">
                      <a:lumMod val="75000"/>
                    </a:schemeClr>
                  </a:solidFill>
                </a:rPr>
                <a:t>Electron</a:t>
              </a:r>
            </a:p>
            <a:p>
              <a:pPr algn="ctr"/>
              <a:r>
                <a:rPr lang="en-US" sz="1400" dirty="0">
                  <a:solidFill>
                    <a:schemeClr val="tx2">
                      <a:lumMod val="75000"/>
                    </a:schemeClr>
                  </a:solidFill>
                </a:rPr>
                <a:t>Source</a:t>
              </a:r>
            </a:p>
          </p:txBody>
        </p:sp>
        <p:sp>
          <p:nvSpPr>
            <p:cNvPr id="42" name="Arrow: Right 41">
              <a:extLst>
                <a:ext uri="{FF2B5EF4-FFF2-40B4-BE49-F238E27FC236}">
                  <a16:creationId xmlns:a16="http://schemas.microsoft.com/office/drawing/2014/main" id="{DB0A3618-16EB-4903-9011-19A0FFA1C0C0}"/>
                </a:ext>
              </a:extLst>
            </p:cNvPr>
            <p:cNvSpPr/>
            <p:nvPr/>
          </p:nvSpPr>
          <p:spPr>
            <a:xfrm>
              <a:off x="6087924" y="3329877"/>
              <a:ext cx="283779" cy="126124"/>
            </a:xfrm>
            <a:prstGeom prst="rightArrow">
              <a:avLst>
                <a:gd name="adj1" fmla="val 38671"/>
                <a:gd name="adj2" fmla="val 63216"/>
              </a:avLst>
            </a:prstGeom>
            <a:solidFill>
              <a:srgbClr val="FFFF00"/>
            </a:solidFill>
            <a:ln w="222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/>
              <a:endParaRPr lang="en-US" sz="2000" dirty="0" err="1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904E79C1-80A2-4771-BAFD-C3D2601C0B59}"/>
              </a:ext>
            </a:extLst>
          </p:cNvPr>
          <p:cNvSpPr txBox="1"/>
          <p:nvPr/>
        </p:nvSpPr>
        <p:spPr>
          <a:xfrm>
            <a:off x="8514227" y="4407022"/>
            <a:ext cx="3461460" cy="40011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Drawing mostly AI generated</a:t>
            </a:r>
          </a:p>
        </p:txBody>
      </p:sp>
    </p:spTree>
    <p:extLst>
      <p:ext uri="{BB962C8B-B14F-4D97-AF65-F5344CB8AC3E}">
        <p14:creationId xmlns:p14="http://schemas.microsoft.com/office/powerpoint/2010/main" val="510909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19272"/>
            <a:ext cx="11727286" cy="762000"/>
          </a:xfrm>
        </p:spPr>
        <p:txBody>
          <a:bodyPr>
            <a:noAutofit/>
          </a:bodyPr>
          <a:lstStyle/>
          <a:p>
            <a:r>
              <a:rPr lang="en-US" dirty="0"/>
              <a:t>Anatomy of Electron Detector Spectrum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90394" y="649224"/>
                <a:ext cx="7298542" cy="5851590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en-US" dirty="0"/>
                  <a:t>Low-energy events</a:t>
                </a:r>
              </a:p>
              <a:p>
                <a:pPr lvl="1">
                  <a:lnSpc>
                    <a:spcPts val="1800"/>
                  </a:lnSpc>
                </a:pPr>
                <a:r>
                  <a:rPr lang="en-US" dirty="0"/>
                  <a:t>Photon interactions</a:t>
                </a:r>
              </a:p>
              <a:p>
                <a:pPr lvl="2">
                  <a:lnSpc>
                    <a:spcPts val="1800"/>
                  </a:lnSpc>
                </a:pPr>
                <a:r>
                  <a:rPr lang="en-US" dirty="0"/>
                  <a:t>Generation: exit window, atmosphere, scrapping in magnet…</a:t>
                </a:r>
              </a:p>
              <a:p>
                <a:pPr lvl="1">
                  <a:lnSpc>
                    <a:spcPts val="1800"/>
                  </a:lnSpc>
                </a:pPr>
                <a:r>
                  <a:rPr lang="en-US" dirty="0"/>
                  <a:t>Low-energy secondary electrons</a:t>
                </a:r>
              </a:p>
              <a:p>
                <a:pPr lvl="2">
                  <a:lnSpc>
                    <a:spcPts val="1800"/>
                  </a:lnSpc>
                </a:pPr>
                <a:r>
                  <a:rPr lang="en-US" dirty="0"/>
                  <a:t>Generation: exit window, atmosphere…</a:t>
                </a:r>
              </a:p>
              <a:p>
                <a:pPr lvl="1">
                  <a:lnSpc>
                    <a:spcPts val="1800"/>
                  </a:lnSpc>
                </a:pPr>
                <a:r>
                  <a:rPr lang="en-US" dirty="0"/>
                  <a:t>Less than full traversal (e</a:t>
                </a:r>
                <a:r>
                  <a:rPr lang="en-US" baseline="30000" dirty="0"/>
                  <a:t>-</a:t>
                </a:r>
                <a:r>
                  <a:rPr lang="en-US" dirty="0"/>
                  <a:t> scatters out)</a:t>
                </a:r>
              </a:p>
              <a:p>
                <a:pPr lvl="1">
                  <a:lnSpc>
                    <a:spcPts val="1800"/>
                  </a:lnSpc>
                </a:pPr>
                <a:endParaRPr lang="en-US" dirty="0"/>
              </a:p>
              <a:p>
                <a:pPr>
                  <a:lnSpc>
                    <a:spcPts val="1800"/>
                  </a:lnSpc>
                </a:pPr>
                <a:r>
                  <a:rPr lang="en-US" dirty="0"/>
                  <a:t>One electron – full traversal</a:t>
                </a:r>
              </a:p>
              <a:p>
                <a:pPr lvl="1">
                  <a:lnSpc>
                    <a:spcPts val="1800"/>
                  </a:lnSpc>
                </a:pPr>
                <a:r>
                  <a:rPr lang="en-US" dirty="0"/>
                  <a:t>Electron traverses full detector thickness (i.e. 4 mm here)</a:t>
                </a:r>
              </a:p>
              <a:p>
                <a:pPr lvl="1">
                  <a:lnSpc>
                    <a:spcPts val="1800"/>
                  </a:lnSpc>
                </a:pPr>
                <a:r>
                  <a:rPr lang="en-US" dirty="0"/>
                  <a:t>Energy deposition follow Landau distribution</a:t>
                </a:r>
              </a:p>
              <a:p>
                <a:pPr lvl="1">
                  <a:lnSpc>
                    <a:spcPts val="1800"/>
                  </a:lnSpc>
                </a:pPr>
                <a:endParaRPr lang="en-US" dirty="0"/>
              </a:p>
              <a:p>
                <a:pPr lvl="1">
                  <a:lnSpc>
                    <a:spcPts val="1800"/>
                  </a:lnSpc>
                </a:pPr>
                <a:endParaRPr lang="en-US" dirty="0"/>
              </a:p>
              <a:p>
                <a:pPr lvl="1">
                  <a:lnSpc>
                    <a:spcPts val="1800"/>
                  </a:lnSpc>
                </a:pPr>
                <a:endParaRPr lang="en-US" dirty="0"/>
              </a:p>
              <a:p>
                <a:pPr lvl="1">
                  <a:lnSpc>
                    <a:spcPts val="1800"/>
                  </a:lnSpc>
                </a:pPr>
                <a:endParaRPr lang="en-US" dirty="0"/>
              </a:p>
              <a:p>
                <a:pPr lvl="1">
                  <a:lnSpc>
                    <a:spcPts val="1800"/>
                  </a:lnSpc>
                </a:pPr>
                <a:r>
                  <a:rPr lang="en-US" dirty="0"/>
                  <a:t>High-energy tail from straggling: large energy transfer </a:t>
                </a:r>
              </a:p>
              <a:p>
                <a:pPr lvl="1">
                  <a:lnSpc>
                    <a:spcPts val="18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𝑚𝑝</m:t>
                        </m:r>
                      </m:sub>
                    </m:sSub>
                    <m:r>
                      <a:rPr lang="en-US" sz="16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=634</m:t>
                    </m:r>
                  </m:oMath>
                </a14:m>
                <a:r>
                  <a:rPr lang="en-US" dirty="0"/>
                  <a:t> keV for 4 mm plastic at 14.5 MeV</a:t>
                </a:r>
              </a:p>
              <a:p>
                <a:pPr lvl="1">
                  <a:lnSpc>
                    <a:spcPts val="1800"/>
                  </a:lnSpc>
                </a:pPr>
                <a:endParaRPr lang="en-US" dirty="0"/>
              </a:p>
              <a:p>
                <a:pPr>
                  <a:lnSpc>
                    <a:spcPts val="1800"/>
                  </a:lnSpc>
                </a:pPr>
                <a:r>
                  <a:rPr lang="en-US" dirty="0"/>
                  <a:t>Two, three, four or more electron – full traversal</a:t>
                </a:r>
              </a:p>
              <a:p>
                <a:pPr lvl="1">
                  <a:lnSpc>
                    <a:spcPts val="1800"/>
                  </a:lnSpc>
                </a:pPr>
                <a:r>
                  <a:rPr lang="en-US" dirty="0"/>
                  <a:t>Increase electron gun grid bias → more electrons per accelerator pulse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90394" y="649224"/>
                <a:ext cx="7298542" cy="5851590"/>
              </a:xfrm>
              <a:blipFill>
                <a:blip r:embed="rId2"/>
                <a:stretch>
                  <a:fillRect l="-2003" t="-26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3C2CCE9-65D5-4615-9B27-785F94F466C1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A7E67D0-334C-4134-8DBA-12A99D9AA59D}"/>
                  </a:ext>
                </a:extLst>
              </p:cNvPr>
              <p:cNvSpPr txBox="1"/>
              <p:nvPr/>
            </p:nvSpPr>
            <p:spPr>
              <a:xfrm>
                <a:off x="868534" y="3655153"/>
                <a:ext cx="5558509" cy="69769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𝑚𝑝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𝑏𝑒𝑡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𝑙𝑛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000" i="1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2000" i="1" smtClean="0">
                                      <a:solidFill>
                                        <a:schemeClr val="tx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𝜉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𝑏𝑒𝑡</m:t>
                                      </m:r>
                                    </m:sub>
                                  </m:sSub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000" i="1" smtClean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+0.2−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</m:d>
                    </m:oMath>
                  </m:oMathPara>
                </a14:m>
                <a:endParaRPr lang="en-US" sz="2000" dirty="0" err="1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A7E67D0-334C-4134-8DBA-12A99D9AA5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534" y="3655153"/>
                <a:ext cx="5558509" cy="6976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34A94823-326D-456F-86F0-5E6A8C2F9D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40" t="10735" r="26076" b="4594"/>
          <a:stretch/>
        </p:blipFill>
        <p:spPr>
          <a:xfrm>
            <a:off x="7557883" y="1228165"/>
            <a:ext cx="4374776" cy="425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029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19272"/>
            <a:ext cx="11727286" cy="762000"/>
          </a:xfrm>
        </p:spPr>
        <p:txBody>
          <a:bodyPr>
            <a:noAutofit/>
          </a:bodyPr>
          <a:lstStyle/>
          <a:p>
            <a:r>
              <a:rPr lang="en-US" dirty="0"/>
              <a:t>Higher Electron Fluences Use Energy Deposition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90394" y="956354"/>
                <a:ext cx="7298542" cy="5184469"/>
              </a:xfrm>
            </p:spPr>
            <p:txBody>
              <a:bodyPr>
                <a:noAutofit/>
              </a:bodyPr>
              <a:lstStyle/>
              <a:p>
                <a:r>
                  <a:rPr lang="en-US" dirty="0"/>
                  <a:t>Low fluences</a:t>
                </a:r>
              </a:p>
              <a:p>
                <a:pPr lvl="1"/>
                <a:r>
                  <a:rPr lang="en-US" dirty="0"/>
                  <a:t>Electron rate linear related to energy deposition</a:t>
                </a:r>
              </a:p>
              <a:p>
                <a:pPr lvl="1"/>
                <a:r>
                  <a:rPr lang="en-US" dirty="0"/>
                  <a:t>Measure electron rate using Poisson method</a:t>
                </a:r>
              </a:p>
              <a:p>
                <a:pPr lvl="1"/>
                <a:r>
                  <a:rPr lang="en-US" dirty="0"/>
                  <a:t>Energy deposition is mean energy over multiple pulses</a:t>
                </a:r>
              </a:p>
              <a:p>
                <a:pPr lvl="1"/>
                <a:r>
                  <a:rPr lang="en-US" dirty="0"/>
                  <a:t>Calibration: ~648 keV per electron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High fluences</a:t>
                </a:r>
              </a:p>
              <a:p>
                <a:pPr lvl="1"/>
                <a:r>
                  <a:rPr lang="en-US" dirty="0"/>
                  <a:t>Simple counting fails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3.5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Detect on every pulse → limited information</a:t>
                </a:r>
              </a:p>
              <a:p>
                <a:pPr lvl="1"/>
                <a:r>
                  <a:rPr lang="en-US" dirty="0"/>
                  <a:t>Assume low fluence linearity holds at higher fluence</a:t>
                </a:r>
              </a:p>
              <a:p>
                <a:pPr lvl="1"/>
                <a:r>
                  <a:rPr lang="en-US" dirty="0"/>
                  <a:t>Assumes energy calibration is good at higher energies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Calibration is stable</a:t>
                </a:r>
              </a:p>
              <a:p>
                <a:pPr lvl="1"/>
                <a:r>
                  <a:rPr lang="en-US" dirty="0"/>
                  <a:t>Calibration constant same since June 2024 (multiple PMT gain changes)</a:t>
                </a:r>
              </a:p>
              <a:p>
                <a:pPr lvl="1"/>
                <a:r>
                  <a:rPr lang="en-US" dirty="0"/>
                  <a:t>Cross calibrated with “shielded” detector</a:t>
                </a:r>
              </a:p>
              <a:p>
                <a:pPr lvl="2"/>
                <a:r>
                  <a:rPr lang="en-US" dirty="0"/>
                  <a:t>Calibration good to ~70 MeV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90394" y="956354"/>
                <a:ext cx="7298542" cy="5184469"/>
              </a:xfrm>
              <a:blipFill>
                <a:blip r:embed="rId2"/>
                <a:stretch>
                  <a:fillRect l="-2003" t="-1412" r="-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3C2CCE9-65D5-4615-9B27-785F94F466C1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BA3B37-E50A-4C9B-AE93-1D26A08B29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01" t="10931" r="26140" b="2974"/>
          <a:stretch/>
        </p:blipFill>
        <p:spPr>
          <a:xfrm>
            <a:off x="7395883" y="1210239"/>
            <a:ext cx="4392705" cy="432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11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211" y="83060"/>
            <a:ext cx="11364102" cy="762000"/>
          </a:xfrm>
        </p:spPr>
        <p:txBody>
          <a:bodyPr>
            <a:noAutofit/>
          </a:bodyPr>
          <a:lstStyle/>
          <a:p>
            <a:r>
              <a:rPr lang="en-US" dirty="0"/>
              <a:t>Identify Error Bursts with Matched 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34211" y="667512"/>
                <a:ext cx="7425367" cy="5733287"/>
              </a:xfrm>
            </p:spPr>
            <p:txBody>
              <a:bodyPr>
                <a:noAutofit/>
              </a:bodyPr>
              <a:lstStyle/>
              <a:p>
                <a:r>
                  <a:rPr lang="en-US" dirty="0"/>
                  <a:t>Notional qubit response</a:t>
                </a:r>
              </a:p>
              <a:p>
                <a:pPr lvl="1"/>
                <a:r>
                  <a:rPr lang="en-US" dirty="0"/>
                  <a:t> 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Matched filter</a:t>
                </a:r>
              </a:p>
              <a:p>
                <a:pPr lvl="1"/>
                <a:r>
                  <a:rPr lang="en-US" dirty="0"/>
                  <a:t>Forward exponentially weighted moving average</a:t>
                </a:r>
              </a:p>
              <a:p>
                <a:pPr lvl="1"/>
                <a:r>
                  <a:rPr lang="en-US" dirty="0"/>
                  <a:t>Subtract the trailing mean removes local quiescent qubit errors</a:t>
                </a:r>
              </a:p>
              <a:p>
                <a:pPr lvl="1"/>
                <a:r>
                  <a:rPr lang="en-US" dirty="0"/>
                  <a:t>Filter output is bipolar response with a maximum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en-US" dirty="0"/>
                  <a:t> provides an event–by–event measure of error burst size</a:t>
                </a:r>
              </a:p>
              <a:p>
                <a:pPr lvl="1"/>
                <a:r>
                  <a:rPr lang="en-US" dirty="0"/>
                  <a:t>Signal to noise ratio for binomial distributed quiescent errors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SNR maximized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sub>
                    </m:sSub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Expected for matched filter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34211" y="667512"/>
                <a:ext cx="7425367" cy="5733287"/>
              </a:xfrm>
              <a:blipFill>
                <a:blip r:embed="rId2"/>
                <a:stretch>
                  <a:fillRect l="-1970" t="-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CEF0557-557E-4E05-A15C-E44F5A05222A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E070B83-4132-46F9-B8E5-454BB9C95B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800" b="15085"/>
          <a:stretch/>
        </p:blipFill>
        <p:spPr>
          <a:xfrm>
            <a:off x="742416" y="1013869"/>
            <a:ext cx="3431915" cy="3200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22C165F-7446-4958-9506-2892461CCF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0090" y="464060"/>
            <a:ext cx="3613439" cy="5943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A1CFC82-E80D-40D7-8EBF-A2979B6C7C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2315" y="2902564"/>
            <a:ext cx="2021306" cy="5486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BA0A52F-08A7-48EA-B88B-54BB4AD357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9836" y="4070909"/>
            <a:ext cx="3591099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44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CD6025A-B189-4AEE-ADB3-495D0F60EC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8" t="11075" r="8918" b="28086"/>
          <a:stretch/>
        </p:blipFill>
        <p:spPr>
          <a:xfrm>
            <a:off x="2164080" y="537882"/>
            <a:ext cx="7863840" cy="42127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060"/>
            <a:ext cx="11058808" cy="762000"/>
          </a:xfrm>
        </p:spPr>
        <p:txBody>
          <a:bodyPr>
            <a:noAutofit/>
          </a:bodyPr>
          <a:lstStyle/>
          <a:p>
            <a:r>
              <a:rPr lang="en-US" dirty="0"/>
              <a:t>Easy to Measure Effective Recovery Constant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4212" y="4760259"/>
            <a:ext cx="5721129" cy="1649509"/>
          </a:xfrm>
        </p:spPr>
        <p:txBody>
          <a:bodyPr>
            <a:noAutofit/>
          </a:bodyPr>
          <a:lstStyle/>
          <a:p>
            <a:r>
              <a:rPr lang="en-US" dirty="0"/>
              <a:t>Average responses to measure recovery</a:t>
            </a:r>
          </a:p>
          <a:p>
            <a:pPr lvl="1"/>
            <a:r>
              <a:rPr lang="en-US" dirty="0"/>
              <a:t>Easy with time tagged radiation source</a:t>
            </a:r>
          </a:p>
          <a:p>
            <a:pPr lvl="1"/>
            <a:r>
              <a:rPr lang="en-US" dirty="0"/>
              <a:t>Non-exponential behavior observable</a:t>
            </a:r>
          </a:p>
          <a:p>
            <a:pPr lvl="1"/>
            <a:r>
              <a:rPr lang="en-US" dirty="0"/>
              <a:t>Shorter detection delays appear exponential</a:t>
            </a:r>
          </a:p>
          <a:p>
            <a:pPr lvl="1"/>
            <a:r>
              <a:rPr lang="en-US" dirty="0"/>
              <a:t>Average recovery constants:  64.3 and 1220 s</a:t>
            </a:r>
            <a:r>
              <a:rPr lang="en-US" baseline="30000" dirty="0"/>
              <a:t>-1</a:t>
            </a:r>
            <a:r>
              <a:rPr lang="en-US" dirty="0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CEF0557-557E-4E05-A15C-E44F5A05222A}" type="datetime3">
              <a:rPr lang="en-US" smtClean="0"/>
              <a:t>21 October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Dr. Alan W. Hunt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E203024-6391-40FE-B99C-6E5B98C2E26B}"/>
              </a:ext>
            </a:extLst>
          </p:cNvPr>
          <p:cNvSpPr txBox="1">
            <a:spLocks/>
          </p:cNvSpPr>
          <p:nvPr/>
        </p:nvSpPr>
        <p:spPr>
          <a:xfrm>
            <a:off x="6139998" y="4760259"/>
            <a:ext cx="5926495" cy="164950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3738" indent="-24606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.AppleSystemUIFont" charset="-120"/>
              <a:buChar char="-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50938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80000"/>
              <a:buFont typeface="Wingdings" charset="2"/>
              <a:buChar char="§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6550" indent="-2270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80000"/>
              <a:buFont typeface="Courier New" charset="0"/>
              <a:buChar char="o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6375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/>
              <a:buChar char="•"/>
              <a:tabLst/>
              <a:defRPr sz="1600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Normalized to per pulse with an electron</a:t>
            </a:r>
          </a:p>
          <a:p>
            <a:pPr lvl="1"/>
            <a:r>
              <a:rPr lang="en-US" dirty="0"/>
              <a:t>Represents the average response to a MIP</a:t>
            </a:r>
          </a:p>
          <a:p>
            <a:pPr lvl="1"/>
            <a:r>
              <a:rPr lang="en-US" dirty="0"/>
              <a:t>Quiescent errors ~30%</a:t>
            </a:r>
          </a:p>
          <a:p>
            <a:pPr lvl="1"/>
            <a:r>
              <a:rPr lang="en-US" dirty="0"/>
              <a:t>Particle impact error fraction jumps to 80%</a:t>
            </a:r>
          </a:p>
          <a:p>
            <a:pPr lvl="1"/>
            <a:r>
              <a:rPr lang="en-US" dirty="0"/>
              <a:t>Recovery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CB89B4-9C27-4928-99CB-6BE8F4287840}"/>
              </a:ext>
            </a:extLst>
          </p:cNvPr>
          <p:cNvSpPr txBox="1"/>
          <p:nvPr/>
        </p:nvSpPr>
        <p:spPr>
          <a:xfrm>
            <a:off x="5371099" y="771535"/>
            <a:ext cx="870751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Low-gap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66E7A4-4CE3-4CC1-BF28-79D1BFB0CCE6}"/>
              </a:ext>
            </a:extLst>
          </p:cNvPr>
          <p:cNvSpPr txBox="1"/>
          <p:nvPr/>
        </p:nvSpPr>
        <p:spPr>
          <a:xfrm>
            <a:off x="9026385" y="771535"/>
            <a:ext cx="910827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High-gap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24B42F-9ABC-4AFA-945D-B9D6E0D7102C}"/>
              </a:ext>
            </a:extLst>
          </p:cNvPr>
          <p:cNvSpPr txBox="1"/>
          <p:nvPr/>
        </p:nvSpPr>
        <p:spPr>
          <a:xfrm>
            <a:off x="10048707" y="3868252"/>
            <a:ext cx="2005677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Detection delay: 12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  <a:latin typeface="Symbol" panose="05050102010706020507" pitchFamily="18" charset="2"/>
              </a:rPr>
              <a:t>m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</a:rPr>
              <a:t>s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236256"/>
      </p:ext>
    </p:extLst>
  </p:cSld>
  <p:clrMapOvr>
    <a:masterClrMapping/>
  </p:clrMapOvr>
</p:sld>
</file>

<file path=ppt/theme/theme1.xml><?xml version="1.0" encoding="utf-8"?>
<a:theme xmlns:a="http://schemas.openxmlformats.org/drawingml/2006/main" name="APL-PowerPoint-Theme_light">
  <a:themeElements>
    <a:clrScheme name="Custom 2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2C73"/>
      </a:accent1>
      <a:accent2>
        <a:srgbClr val="3E8EDE"/>
      </a:accent2>
      <a:accent3>
        <a:srgbClr val="74AA50"/>
      </a:accent3>
      <a:accent4>
        <a:srgbClr val="D2D755"/>
      </a:accent4>
      <a:accent5>
        <a:srgbClr val="FF9E16"/>
      </a:accent5>
      <a:accent6>
        <a:srgbClr val="E03C30"/>
      </a:accent6>
      <a:hlink>
        <a:srgbClr val="0537FF"/>
      </a:hlink>
      <a:folHlink>
        <a:srgbClr val="953A7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solidFill>
            <a:schemeClr val="accent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rmAutofit/>
      </a:bodyPr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19050">
          <a:noFill/>
        </a:ln>
      </a:spPr>
      <a:bodyPr wrap="square" rtlCol="0">
        <a:spAutoFit/>
      </a:bodyPr>
      <a:lstStyle>
        <a:defPPr>
          <a:defRPr sz="2000" dirty="0" err="1" smtClean="0">
            <a:solidFill>
              <a:schemeClr val="tx2">
                <a:lumMod val="7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315DFE08-84FE-FA4A-ABCB-E337641C4736}" vid="{93EA3F8C-A712-8E48-8ED4-FFFE1239D3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2520</Words>
  <Application>Microsoft Office PowerPoint</Application>
  <PresentationFormat>Widescreen</PresentationFormat>
  <Paragraphs>533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.AppleSystemUIFont</vt:lpstr>
      <vt:lpstr>Arial</vt:lpstr>
      <vt:lpstr>Calibri</vt:lpstr>
      <vt:lpstr>Cambria Math</vt:lpstr>
      <vt:lpstr>Courier New</vt:lpstr>
      <vt:lpstr>Helvetica</vt:lpstr>
      <vt:lpstr>Helvetica Neue</vt:lpstr>
      <vt:lpstr>Symbol</vt:lpstr>
      <vt:lpstr>Wingdings</vt:lpstr>
      <vt:lpstr>APL-PowerPoint-Theme_light</vt:lpstr>
      <vt:lpstr>The Visibility of Error Bursts in Superconducting Qubits from Electron Impacts</vt:lpstr>
      <vt:lpstr>What is the Probability a MIP Causes an Error Burst?</vt:lpstr>
      <vt:lpstr>High-Energy Electron Accelerator for Qubit Irradiation</vt:lpstr>
      <vt:lpstr>Electron Transport to the Qubits</vt:lpstr>
      <vt:lpstr>Dilution Refrigerator in Pictures</vt:lpstr>
      <vt:lpstr>Electron Flux Monitored with Plastic Scintillators</vt:lpstr>
      <vt:lpstr>Increase Electron Fluence by Increasing Grid Pulse</vt:lpstr>
      <vt:lpstr>Correlate Electron Fluence Inside to Outside</vt:lpstr>
      <vt:lpstr>Multi-Qubit Device Has Incidental Gap Engineering</vt:lpstr>
      <vt:lpstr>Linac Based Qubit Error Burst Experiment</vt:lpstr>
      <vt:lpstr>Peak Height Spectra Identifies Error Bursts</vt:lpstr>
      <vt:lpstr>Every Electron Impact → Qubit Relaxation Error</vt:lpstr>
      <vt:lpstr>Conclusions</vt:lpstr>
      <vt:lpstr>The CLIQUE Facility supports external research.</vt:lpstr>
      <vt:lpstr>Review: The CLIQUE Facility is a powerful tool to study the effects of ionizing radiation on quantum systems.</vt:lpstr>
      <vt:lpstr>PowerPoint Presentation</vt:lpstr>
      <vt:lpstr>Time Resolution: Few Qubit Measurement Rounds</vt:lpstr>
      <vt:lpstr>High-Energy Electrons are Minimum Ionizing Particles</vt:lpstr>
      <vt:lpstr>Pulsed Radiofrequency Electron Linac – Primer</vt:lpstr>
      <vt:lpstr>Anatomy of Electron Detector Spectrum</vt:lpstr>
      <vt:lpstr>Higher Electron Fluences Use Energy Deposition</vt:lpstr>
      <vt:lpstr>Identify Error Bursts with Matched Filter</vt:lpstr>
      <vt:lpstr>Easy to Measure Effective Recovery Constant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2024-10-01T17:56:15Z</dcterms:created>
  <dcterms:modified xsi:type="dcterms:W3CDTF">2026-10-21T17:46:06Z</dcterms:modified>
</cp:coreProperties>
</file>