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sldIdLst>
    <p:sldId id="256" r:id="rId2"/>
    <p:sldId id="257" r:id="rId3"/>
    <p:sldId id="338" r:id="rId4"/>
    <p:sldId id="337" r:id="rId5"/>
    <p:sldId id="332" r:id="rId6"/>
    <p:sldId id="280" r:id="rId7"/>
    <p:sldId id="333" r:id="rId8"/>
    <p:sldId id="281" r:id="rId9"/>
    <p:sldId id="322" r:id="rId10"/>
    <p:sldId id="323" r:id="rId11"/>
    <p:sldId id="334" r:id="rId12"/>
    <p:sldId id="335" r:id="rId13"/>
    <p:sldId id="336" r:id="rId14"/>
    <p:sldId id="321" r:id="rId15"/>
    <p:sldId id="264" r:id="rId16"/>
    <p:sldId id="263" r:id="rId17"/>
    <p:sldId id="319" r:id="rId18"/>
    <p:sldId id="268" r:id="rId19"/>
    <p:sldId id="33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49AE5AC-BC52-4A89-BDF5-F2EC23450A63}">
          <p14:sldIdLst>
            <p14:sldId id="256"/>
            <p14:sldId id="257"/>
            <p14:sldId id="338"/>
            <p14:sldId id="337"/>
          </p14:sldIdLst>
        </p14:section>
        <p14:section name="Untitled Section" id="{A7C25415-784D-4F42-B584-6BA75D911F15}">
          <p14:sldIdLst>
            <p14:sldId id="332"/>
            <p14:sldId id="280"/>
            <p14:sldId id="333"/>
            <p14:sldId id="281"/>
            <p14:sldId id="322"/>
            <p14:sldId id="323"/>
            <p14:sldId id="334"/>
            <p14:sldId id="335"/>
            <p14:sldId id="336"/>
            <p14:sldId id="321"/>
            <p14:sldId id="264"/>
            <p14:sldId id="263"/>
            <p14:sldId id="319"/>
            <p14:sldId id="268"/>
            <p14:sldId id="33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1E2DD"/>
    <a:srgbClr val="0000FF"/>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32" autoAdjust="0"/>
    <p:restoredTop sz="94660"/>
  </p:normalViewPr>
  <p:slideViewPr>
    <p:cSldViewPr snapToGrid="0">
      <p:cViewPr varScale="1">
        <p:scale>
          <a:sx n="76" d="100"/>
          <a:sy n="76" d="100"/>
        </p:scale>
        <p:origin x="876"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1233EC-073C-49E2-9E84-68A899C53526}" type="datetimeFigureOut">
              <a:rPr lang="en-US" smtClean="0"/>
              <a:t>10/22/2026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FF7BA1-0E33-44CE-B109-AEE563A295A1}" type="slidenum">
              <a:rPr lang="en-US" smtClean="0"/>
              <a:t>‹#›</a:t>
            </a:fld>
            <a:endParaRPr lang="en-US"/>
          </a:p>
        </p:txBody>
      </p:sp>
    </p:spTree>
    <p:extLst>
      <p:ext uri="{BB962C8B-B14F-4D97-AF65-F5344CB8AC3E}">
        <p14:creationId xmlns:p14="http://schemas.microsoft.com/office/powerpoint/2010/main" val="157690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Colliders not all over the world. Make text bigger in figures . Make an outline slide. Make font arial</a:t>
            </a:r>
          </a:p>
        </p:txBody>
      </p:sp>
      <p:sp>
        <p:nvSpPr>
          <p:cNvPr id="4" name="Slide Number Placeholder 3"/>
          <p:cNvSpPr>
            <a:spLocks noGrp="1"/>
          </p:cNvSpPr>
          <p:nvPr>
            <p:ph type="sldNum" sz="quarter" idx="5"/>
          </p:nvPr>
        </p:nvSpPr>
        <p:spPr/>
        <p:txBody>
          <a:bodyPr/>
          <a:lstStyle/>
          <a:p>
            <a:fld id="{93FF7BA1-0E33-44CE-B109-AEE563A295A1}" type="slidenum">
              <a:rPr lang="en-US" smtClean="0"/>
              <a:t>2</a:t>
            </a:fld>
            <a:endParaRPr lang="en-US"/>
          </a:p>
        </p:txBody>
      </p:sp>
    </p:spTree>
    <p:extLst>
      <p:ext uri="{BB962C8B-B14F-4D97-AF65-F5344CB8AC3E}">
        <p14:creationId xmlns:p14="http://schemas.microsoft.com/office/powerpoint/2010/main" val="3645121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A254A-763E-1D64-6EAE-24D1BEAD49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C23998-52CF-B856-943A-0342742E7E5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2888392-2568-F428-9D07-567266610D35}"/>
              </a:ext>
            </a:extLst>
          </p:cNvPr>
          <p:cNvSpPr>
            <a:spLocks noGrp="1"/>
          </p:cNvSpPr>
          <p:nvPr>
            <p:ph type="body" idx="1"/>
          </p:nvPr>
        </p:nvSpPr>
        <p:spPr/>
        <p:txBody>
          <a:bodyPr/>
          <a:lstStyle/>
          <a:p>
            <a:r>
              <a:rPr lang="en-US" dirty="0"/>
              <a:t>Don’t like “orphan” words. Add slide discussing proton irradiation of </a:t>
            </a:r>
            <a:r>
              <a:rPr lang="en-US" dirty="0" err="1"/>
              <a:t>SiC</a:t>
            </a:r>
            <a:r>
              <a:rPr lang="en-US" dirty="0"/>
              <a:t>, this will explain slide 4</a:t>
            </a:r>
          </a:p>
        </p:txBody>
      </p:sp>
      <p:sp>
        <p:nvSpPr>
          <p:cNvPr id="4" name="Slide Number Placeholder 3">
            <a:extLst>
              <a:ext uri="{FF2B5EF4-FFF2-40B4-BE49-F238E27FC236}">
                <a16:creationId xmlns:a16="http://schemas.microsoft.com/office/drawing/2014/main" id="{1E1EBEA0-3CA8-C955-D78A-A880BEB9905E}"/>
              </a:ext>
            </a:extLst>
          </p:cNvPr>
          <p:cNvSpPr>
            <a:spLocks noGrp="1"/>
          </p:cNvSpPr>
          <p:nvPr>
            <p:ph type="sldNum" sz="quarter" idx="5"/>
          </p:nvPr>
        </p:nvSpPr>
        <p:spPr/>
        <p:txBody>
          <a:bodyPr/>
          <a:lstStyle/>
          <a:p>
            <a:fld id="{93FF7BA1-0E33-44CE-B109-AEE563A295A1}" type="slidenum">
              <a:rPr lang="en-US" smtClean="0"/>
              <a:t>4</a:t>
            </a:fld>
            <a:endParaRPr lang="en-US"/>
          </a:p>
        </p:txBody>
      </p:sp>
    </p:spTree>
    <p:extLst>
      <p:ext uri="{BB962C8B-B14F-4D97-AF65-F5344CB8AC3E}">
        <p14:creationId xmlns:p14="http://schemas.microsoft.com/office/powerpoint/2010/main" val="3113167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28FB4-16E3-AFE4-A1F5-A8E8F5E794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7EC8A-8A25-3C17-120E-F0892F89217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F17D47D-B503-05CF-0696-9C6874FE94C4}"/>
              </a:ext>
            </a:extLst>
          </p:cNvPr>
          <p:cNvSpPr>
            <a:spLocks noGrp="1"/>
          </p:cNvSpPr>
          <p:nvPr>
            <p:ph type="body" idx="1"/>
          </p:nvPr>
        </p:nvSpPr>
        <p:spPr/>
        <p:txBody>
          <a:bodyPr/>
          <a:lstStyle/>
          <a:p>
            <a:r>
              <a:rPr lang="en-US" dirty="0"/>
              <a:t>Describe what possibly could happen (i.e. what defects could be generated from proton irradiation), review literature and describe what you effect? Compensation can be different depending on irradiation type. Reduce word count, maybe make a table out of hypotheses (symptoms vs. outcomes)</a:t>
            </a:r>
          </a:p>
        </p:txBody>
      </p:sp>
      <p:sp>
        <p:nvSpPr>
          <p:cNvPr id="4" name="Slide Number Placeholder 3">
            <a:extLst>
              <a:ext uri="{FF2B5EF4-FFF2-40B4-BE49-F238E27FC236}">
                <a16:creationId xmlns:a16="http://schemas.microsoft.com/office/drawing/2014/main" id="{4314CA56-331B-7277-BA4E-C8E65830D9A4}"/>
              </a:ext>
            </a:extLst>
          </p:cNvPr>
          <p:cNvSpPr>
            <a:spLocks noGrp="1"/>
          </p:cNvSpPr>
          <p:nvPr>
            <p:ph type="sldNum" sz="quarter" idx="5"/>
          </p:nvPr>
        </p:nvSpPr>
        <p:spPr/>
        <p:txBody>
          <a:bodyPr/>
          <a:lstStyle/>
          <a:p>
            <a:fld id="{93FF7BA1-0E33-44CE-B109-AEE563A295A1}" type="slidenum">
              <a:rPr lang="en-US" smtClean="0"/>
              <a:t>5</a:t>
            </a:fld>
            <a:endParaRPr lang="en-US"/>
          </a:p>
        </p:txBody>
      </p:sp>
    </p:spTree>
    <p:extLst>
      <p:ext uri="{BB962C8B-B14F-4D97-AF65-F5344CB8AC3E}">
        <p14:creationId xmlns:p14="http://schemas.microsoft.com/office/powerpoint/2010/main" val="2996261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Describe what possibly could happen (i.e. what defects could be generated from proton irradiation), review literature and describe what you effect? Compensation can be different depending on irradiation type. Reduce word count, maybe make a table out of hypotheses (symptoms vs. outcomes)</a:t>
            </a:r>
          </a:p>
        </p:txBody>
      </p:sp>
      <p:sp>
        <p:nvSpPr>
          <p:cNvPr id="4" name="Slide Number Placeholder 3"/>
          <p:cNvSpPr>
            <a:spLocks noGrp="1"/>
          </p:cNvSpPr>
          <p:nvPr>
            <p:ph type="sldNum" sz="quarter" idx="5"/>
          </p:nvPr>
        </p:nvSpPr>
        <p:spPr/>
        <p:txBody>
          <a:bodyPr/>
          <a:lstStyle/>
          <a:p>
            <a:fld id="{93FF7BA1-0E33-44CE-B109-AEE563A295A1}" type="slidenum">
              <a:rPr lang="en-US" smtClean="0"/>
              <a:t>6</a:t>
            </a:fld>
            <a:endParaRPr lang="en-US"/>
          </a:p>
        </p:txBody>
      </p:sp>
    </p:spTree>
    <p:extLst>
      <p:ext uri="{BB962C8B-B14F-4D97-AF65-F5344CB8AC3E}">
        <p14:creationId xmlns:p14="http://schemas.microsoft.com/office/powerpoint/2010/main" val="1523741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44D56-59A4-B495-558E-734952DB6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A70278-75D9-6BFC-01B2-59985AAA47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18212BF-BEC7-93AB-9427-850AC1DCCFD1}"/>
              </a:ext>
            </a:extLst>
          </p:cNvPr>
          <p:cNvSpPr>
            <a:spLocks noGrp="1"/>
          </p:cNvSpPr>
          <p:nvPr>
            <p:ph type="body" idx="1"/>
          </p:nvPr>
        </p:nvSpPr>
        <p:spPr/>
        <p:txBody>
          <a:bodyPr/>
          <a:lstStyle/>
          <a:p>
            <a:r>
              <a:rPr lang="en-US" dirty="0"/>
              <a:t>Describe what possibly could happen (i.e. what defects could be generated from proton irradiation), review literature and describe what you effect? Compensation can be different depending on irradiation type. Reduce word count, maybe make a table out of hypotheses (symptoms vs. outcomes)</a:t>
            </a:r>
          </a:p>
        </p:txBody>
      </p:sp>
      <p:sp>
        <p:nvSpPr>
          <p:cNvPr id="4" name="Slide Number Placeholder 3">
            <a:extLst>
              <a:ext uri="{FF2B5EF4-FFF2-40B4-BE49-F238E27FC236}">
                <a16:creationId xmlns:a16="http://schemas.microsoft.com/office/drawing/2014/main" id="{83D2D7A9-A3E8-5F13-4541-EDDCEBD63B0F}"/>
              </a:ext>
            </a:extLst>
          </p:cNvPr>
          <p:cNvSpPr>
            <a:spLocks noGrp="1"/>
          </p:cNvSpPr>
          <p:nvPr>
            <p:ph type="sldNum" sz="quarter" idx="5"/>
          </p:nvPr>
        </p:nvSpPr>
        <p:spPr/>
        <p:txBody>
          <a:bodyPr/>
          <a:lstStyle/>
          <a:p>
            <a:fld id="{93FF7BA1-0E33-44CE-B109-AEE563A295A1}" type="slidenum">
              <a:rPr lang="en-US" smtClean="0"/>
              <a:t>7</a:t>
            </a:fld>
            <a:endParaRPr lang="en-US"/>
          </a:p>
        </p:txBody>
      </p:sp>
    </p:spTree>
    <p:extLst>
      <p:ext uri="{BB962C8B-B14F-4D97-AF65-F5344CB8AC3E}">
        <p14:creationId xmlns:p14="http://schemas.microsoft.com/office/powerpoint/2010/main" val="1314378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Add a horizontal line at the Gain = 1, to show where Gain&gt;1. Think what you want the audience to takeaway. Replace figure with updated one</a:t>
            </a:r>
          </a:p>
        </p:txBody>
      </p:sp>
      <p:sp>
        <p:nvSpPr>
          <p:cNvPr id="4" name="Slide Number Placeholder 3"/>
          <p:cNvSpPr>
            <a:spLocks noGrp="1"/>
          </p:cNvSpPr>
          <p:nvPr>
            <p:ph type="sldNum" sz="quarter" idx="5"/>
          </p:nvPr>
        </p:nvSpPr>
        <p:spPr/>
        <p:txBody>
          <a:bodyPr/>
          <a:lstStyle/>
          <a:p>
            <a:fld id="{93FF7BA1-0E33-44CE-B109-AEE563A295A1}" type="slidenum">
              <a:rPr lang="en-US" smtClean="0"/>
              <a:t>10</a:t>
            </a:fld>
            <a:endParaRPr lang="en-US"/>
          </a:p>
        </p:txBody>
      </p:sp>
    </p:spTree>
    <p:extLst>
      <p:ext uri="{BB962C8B-B14F-4D97-AF65-F5344CB8AC3E}">
        <p14:creationId xmlns:p14="http://schemas.microsoft.com/office/powerpoint/2010/main" val="2619892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E265C-8C38-BD7D-2A12-12C4E2CBEF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F524A9-93FD-1B0A-13AC-C411039B6B8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EF6E35D-FFF0-D505-728D-88F43675D744}"/>
              </a:ext>
            </a:extLst>
          </p:cNvPr>
          <p:cNvSpPr>
            <a:spLocks noGrp="1"/>
          </p:cNvSpPr>
          <p:nvPr>
            <p:ph type="body" idx="1"/>
          </p:nvPr>
        </p:nvSpPr>
        <p:spPr/>
        <p:txBody>
          <a:bodyPr/>
          <a:lstStyle/>
          <a:p>
            <a:r>
              <a:rPr lang="en-US" dirty="0"/>
              <a:t>Don’t like “orphan” words. Add slide discussing proton irradiation of </a:t>
            </a:r>
            <a:r>
              <a:rPr lang="en-US" dirty="0" err="1"/>
              <a:t>SiC</a:t>
            </a:r>
            <a:r>
              <a:rPr lang="en-US" dirty="0"/>
              <a:t>, this will explain slide 4</a:t>
            </a:r>
          </a:p>
        </p:txBody>
      </p:sp>
      <p:sp>
        <p:nvSpPr>
          <p:cNvPr id="4" name="Slide Number Placeholder 3">
            <a:extLst>
              <a:ext uri="{FF2B5EF4-FFF2-40B4-BE49-F238E27FC236}">
                <a16:creationId xmlns:a16="http://schemas.microsoft.com/office/drawing/2014/main" id="{65743757-A356-0074-1110-CDBD6F7811C1}"/>
              </a:ext>
            </a:extLst>
          </p:cNvPr>
          <p:cNvSpPr>
            <a:spLocks noGrp="1"/>
          </p:cNvSpPr>
          <p:nvPr>
            <p:ph type="sldNum" sz="quarter" idx="5"/>
          </p:nvPr>
        </p:nvSpPr>
        <p:spPr/>
        <p:txBody>
          <a:bodyPr/>
          <a:lstStyle/>
          <a:p>
            <a:fld id="{93FF7BA1-0E33-44CE-B109-AEE563A295A1}" type="slidenum">
              <a:rPr lang="en-US" smtClean="0"/>
              <a:t>19</a:t>
            </a:fld>
            <a:endParaRPr lang="en-US"/>
          </a:p>
        </p:txBody>
      </p:sp>
    </p:spTree>
    <p:extLst>
      <p:ext uri="{BB962C8B-B14F-4D97-AF65-F5344CB8AC3E}">
        <p14:creationId xmlns:p14="http://schemas.microsoft.com/office/powerpoint/2010/main" val="2913388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59689-065D-4980-B9E9-B45CB3985A27}"/>
              </a:ext>
            </a:extLst>
          </p:cNvPr>
          <p:cNvSpPr>
            <a:spLocks noGrp="1"/>
          </p:cNvSpPr>
          <p:nvPr>
            <p:ph type="ctrTitle"/>
          </p:nvPr>
        </p:nvSpPr>
        <p:spPr>
          <a:xfrm>
            <a:off x="1524000" y="1122363"/>
            <a:ext cx="9144000" cy="2387600"/>
          </a:xfrm>
        </p:spPr>
        <p:txBody>
          <a:bodyPr anchor="ctr"/>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1629C8F8-EA95-49D3-9CF1-BBAC6EA256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B4F6BA-8B70-461E-A365-84B3AD561A4C}"/>
              </a:ext>
            </a:extLst>
          </p:cNvPr>
          <p:cNvSpPr>
            <a:spLocks noGrp="1"/>
          </p:cNvSpPr>
          <p:nvPr>
            <p:ph type="dt" sz="half" idx="10"/>
          </p:nvPr>
        </p:nvSpPr>
        <p:spPr/>
        <p:txBody>
          <a:bodyPr/>
          <a:lstStyle>
            <a:lvl1pPr>
              <a:defRPr>
                <a:solidFill>
                  <a:schemeClr val="tx1"/>
                </a:solidFill>
              </a:defRPr>
            </a:lvl1pPr>
          </a:lstStyle>
          <a:p>
            <a:fld id="{46FD0F3C-C404-4EFE-A056-78CD23444356}" type="datetime1">
              <a:rPr lang="en-US" smtClean="0"/>
              <a:pPr/>
              <a:t>10/22/2026</a:t>
            </a:fld>
            <a:endParaRPr lang="en-US"/>
          </a:p>
        </p:txBody>
      </p:sp>
      <p:sp>
        <p:nvSpPr>
          <p:cNvPr id="5" name="Footer Placeholder 4">
            <a:extLst>
              <a:ext uri="{FF2B5EF4-FFF2-40B4-BE49-F238E27FC236}">
                <a16:creationId xmlns:a16="http://schemas.microsoft.com/office/drawing/2014/main" id="{92B5D49C-3583-47E5-B7DC-55C68836D9F9}"/>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445FA9CD-8495-4FBD-BC02-E6B41080FAE6}"/>
              </a:ext>
            </a:extLst>
          </p:cNvPr>
          <p:cNvSpPr>
            <a:spLocks noGrp="1"/>
          </p:cNvSpPr>
          <p:nvPr>
            <p:ph type="sldNum" sz="quarter" idx="12"/>
          </p:nvPr>
        </p:nvSpPr>
        <p:spPr/>
        <p:txBody>
          <a:bodyPr/>
          <a:lstStyle>
            <a:lvl1pPr>
              <a:defRPr>
                <a:solidFill>
                  <a:schemeClr val="tx1"/>
                </a:solidFill>
              </a:defRPr>
            </a:lvl1pPr>
          </a:lstStyle>
          <a:p>
            <a:fld id="{08CC926D-9F68-47FB-AEFE-80A7AF560DC9}" type="slidenum">
              <a:rPr lang="en-US" smtClean="0"/>
              <a:pPr/>
              <a:t>‹#›</a:t>
            </a:fld>
            <a:endParaRPr lang="en-US"/>
          </a:p>
        </p:txBody>
      </p:sp>
      <p:sp>
        <p:nvSpPr>
          <p:cNvPr id="7" name="Google Shape;9;p1">
            <a:extLst>
              <a:ext uri="{FF2B5EF4-FFF2-40B4-BE49-F238E27FC236}">
                <a16:creationId xmlns:a16="http://schemas.microsoft.com/office/drawing/2014/main" id="{0DE231F2-1441-4326-9330-B0A2B0178174}"/>
              </a:ext>
            </a:extLst>
          </p:cNvPr>
          <p:cNvSpPr/>
          <p:nvPr userDrawn="1"/>
        </p:nvSpPr>
        <p:spPr>
          <a:xfrm>
            <a:off x="-7620" y="0"/>
            <a:ext cx="12207240" cy="274320"/>
          </a:xfrm>
          <a:prstGeom prst="rect">
            <a:avLst/>
          </a:prstGeom>
          <a:solidFill>
            <a:srgbClr val="CC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latin typeface="Arial" panose="020B0604020202020204" pitchFamily="34" charset="0"/>
              <a:cs typeface="Arial" panose="020B0604020202020204" pitchFamily="34" charset="0"/>
            </a:endParaRPr>
          </a:p>
        </p:txBody>
      </p:sp>
      <p:pic>
        <p:nvPicPr>
          <p:cNvPr id="8" name="Google Shape;10;p1">
            <a:extLst>
              <a:ext uri="{FF2B5EF4-FFF2-40B4-BE49-F238E27FC236}">
                <a16:creationId xmlns:a16="http://schemas.microsoft.com/office/drawing/2014/main" id="{EBC8E44F-F44C-4970-9A9C-1064C4104979}"/>
              </a:ext>
            </a:extLst>
          </p:cNvPr>
          <p:cNvPicPr preferRelativeResize="0">
            <a:picLocks noChangeAspect="1"/>
          </p:cNvPicPr>
          <p:nvPr userDrawn="1"/>
        </p:nvPicPr>
        <p:blipFill>
          <a:blip r:embed="rId2">
            <a:alphaModFix/>
          </a:blip>
          <a:stretch>
            <a:fillRect/>
          </a:stretch>
        </p:blipFill>
        <p:spPr>
          <a:xfrm>
            <a:off x="0" y="0"/>
            <a:ext cx="1763486" cy="274320"/>
          </a:xfrm>
          <a:prstGeom prst="rect">
            <a:avLst/>
          </a:prstGeom>
          <a:noFill/>
          <a:ln>
            <a:noFill/>
          </a:ln>
        </p:spPr>
      </p:pic>
    </p:spTree>
    <p:extLst>
      <p:ext uri="{BB962C8B-B14F-4D97-AF65-F5344CB8AC3E}">
        <p14:creationId xmlns:p14="http://schemas.microsoft.com/office/powerpoint/2010/main" val="1432971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F6A87-1DEF-40A0-A55B-6A2CA3C352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29A9AB-4875-403C-BAA6-626FEB7C226E}"/>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E2EA0B1-DD66-492E-B1B5-73131B349202}"/>
              </a:ext>
            </a:extLst>
          </p:cNvPr>
          <p:cNvSpPr>
            <a:spLocks noGrp="1"/>
          </p:cNvSpPr>
          <p:nvPr>
            <p:ph type="dt" sz="half" idx="10"/>
          </p:nvPr>
        </p:nvSpPr>
        <p:spPr/>
        <p:txBody>
          <a:bodyPr/>
          <a:lstStyle/>
          <a:p>
            <a:fld id="{31505712-3A28-4411-89FE-0F559D50F520}" type="datetime1">
              <a:rPr lang="en-US" smtClean="0"/>
              <a:t>10/22/2026</a:t>
            </a:fld>
            <a:endParaRPr lang="en-US"/>
          </a:p>
        </p:txBody>
      </p:sp>
      <p:sp>
        <p:nvSpPr>
          <p:cNvPr id="5" name="Footer Placeholder 4">
            <a:extLst>
              <a:ext uri="{FF2B5EF4-FFF2-40B4-BE49-F238E27FC236}">
                <a16:creationId xmlns:a16="http://schemas.microsoft.com/office/drawing/2014/main" id="{210D18B1-B561-4B3C-A0A0-BDCC6688A9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1F6BB7-7DA7-49A5-A4C9-E0CC6F256959}"/>
              </a:ext>
            </a:extLst>
          </p:cNvPr>
          <p:cNvSpPr>
            <a:spLocks noGrp="1"/>
          </p:cNvSpPr>
          <p:nvPr>
            <p:ph type="sldNum" sz="quarter" idx="12"/>
          </p:nvPr>
        </p:nvSpPr>
        <p:spPr/>
        <p:txBody>
          <a:bodyPr/>
          <a:lstStyle/>
          <a:p>
            <a:fld id="{08CC926D-9F68-47FB-AEFE-80A7AF560DC9}" type="slidenum">
              <a:rPr lang="en-US" smtClean="0"/>
              <a:t>‹#›</a:t>
            </a:fld>
            <a:endParaRPr lang="en-US"/>
          </a:p>
        </p:txBody>
      </p:sp>
      <p:sp>
        <p:nvSpPr>
          <p:cNvPr id="8" name="Text Placeholder 7">
            <a:extLst>
              <a:ext uri="{FF2B5EF4-FFF2-40B4-BE49-F238E27FC236}">
                <a16:creationId xmlns:a16="http://schemas.microsoft.com/office/drawing/2014/main" id="{3F5DC4C5-C5D7-408B-9589-884019469BF1}"/>
              </a:ext>
            </a:extLst>
          </p:cNvPr>
          <p:cNvSpPr>
            <a:spLocks noGrp="1"/>
          </p:cNvSpPr>
          <p:nvPr>
            <p:ph type="body" sz="quarter" idx="13"/>
          </p:nvPr>
        </p:nvSpPr>
        <p:spPr>
          <a:xfrm>
            <a:off x="-7620" y="6267532"/>
            <a:ext cx="12207240" cy="274320"/>
          </a:xfrm>
        </p:spPr>
        <p:txBody>
          <a:bodyPr anchor="ctr">
            <a:noAutofit/>
          </a:bodyPr>
          <a:lstStyle>
            <a:lvl1pPr marL="0" indent="0">
              <a:lnSpc>
                <a:spcPct val="100000"/>
              </a:lnSpc>
              <a:spcBef>
                <a:spcPts val="0"/>
              </a:spcBef>
              <a:buNone/>
              <a:defRPr sz="1000"/>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dirty="0"/>
              <a:t>Click to edit Master text styles</a:t>
            </a:r>
          </a:p>
        </p:txBody>
      </p:sp>
    </p:spTree>
    <p:extLst>
      <p:ext uri="{BB962C8B-B14F-4D97-AF65-F5344CB8AC3E}">
        <p14:creationId xmlns:p14="http://schemas.microsoft.com/office/powerpoint/2010/main" val="1366834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Row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F6A87-1DEF-40A0-A55B-6A2CA3C352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29A9AB-4875-403C-BAA6-626FEB7C226E}"/>
              </a:ext>
            </a:extLst>
          </p:cNvPr>
          <p:cNvSpPr>
            <a:spLocks noGrp="1"/>
          </p:cNvSpPr>
          <p:nvPr>
            <p:ph idx="1"/>
          </p:nvPr>
        </p:nvSpPr>
        <p:spPr>
          <a:xfrm>
            <a:off x="381000" y="914399"/>
            <a:ext cx="11430000" cy="33832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E2EA0B1-DD66-492E-B1B5-73131B349202}"/>
              </a:ext>
            </a:extLst>
          </p:cNvPr>
          <p:cNvSpPr>
            <a:spLocks noGrp="1"/>
          </p:cNvSpPr>
          <p:nvPr>
            <p:ph type="dt" sz="half" idx="10"/>
          </p:nvPr>
        </p:nvSpPr>
        <p:spPr/>
        <p:txBody>
          <a:bodyPr/>
          <a:lstStyle/>
          <a:p>
            <a:fld id="{31505712-3A28-4411-89FE-0F559D50F520}" type="datetime1">
              <a:rPr lang="en-US" smtClean="0"/>
              <a:t>10/22/2026</a:t>
            </a:fld>
            <a:endParaRPr lang="en-US"/>
          </a:p>
        </p:txBody>
      </p:sp>
      <p:sp>
        <p:nvSpPr>
          <p:cNvPr id="5" name="Footer Placeholder 4">
            <a:extLst>
              <a:ext uri="{FF2B5EF4-FFF2-40B4-BE49-F238E27FC236}">
                <a16:creationId xmlns:a16="http://schemas.microsoft.com/office/drawing/2014/main" id="{210D18B1-B561-4B3C-A0A0-BDCC6688A9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1F6BB7-7DA7-49A5-A4C9-E0CC6F256959}"/>
              </a:ext>
            </a:extLst>
          </p:cNvPr>
          <p:cNvSpPr>
            <a:spLocks noGrp="1"/>
          </p:cNvSpPr>
          <p:nvPr>
            <p:ph type="sldNum" sz="quarter" idx="12"/>
          </p:nvPr>
        </p:nvSpPr>
        <p:spPr/>
        <p:txBody>
          <a:bodyPr/>
          <a:lstStyle/>
          <a:p>
            <a:fld id="{08CC926D-9F68-47FB-AEFE-80A7AF560DC9}" type="slidenum">
              <a:rPr lang="en-US" smtClean="0"/>
              <a:t>‹#›</a:t>
            </a:fld>
            <a:endParaRPr lang="en-US"/>
          </a:p>
        </p:txBody>
      </p:sp>
      <p:sp>
        <p:nvSpPr>
          <p:cNvPr id="8" name="Text Placeholder 7">
            <a:extLst>
              <a:ext uri="{FF2B5EF4-FFF2-40B4-BE49-F238E27FC236}">
                <a16:creationId xmlns:a16="http://schemas.microsoft.com/office/drawing/2014/main" id="{3F5DC4C5-C5D7-408B-9589-884019469BF1}"/>
              </a:ext>
            </a:extLst>
          </p:cNvPr>
          <p:cNvSpPr>
            <a:spLocks noGrp="1"/>
          </p:cNvSpPr>
          <p:nvPr>
            <p:ph type="body" sz="quarter" idx="13"/>
          </p:nvPr>
        </p:nvSpPr>
        <p:spPr>
          <a:xfrm>
            <a:off x="-7620" y="6267532"/>
            <a:ext cx="12207240" cy="274320"/>
          </a:xfrm>
        </p:spPr>
        <p:txBody>
          <a:bodyPr anchor="ctr">
            <a:noAutofit/>
          </a:bodyPr>
          <a:lstStyle>
            <a:lvl1pPr marL="0" indent="0">
              <a:lnSpc>
                <a:spcPct val="100000"/>
              </a:lnSpc>
              <a:spcBef>
                <a:spcPts val="0"/>
              </a:spcBef>
              <a:buNone/>
              <a:defRPr sz="1000"/>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dirty="0"/>
              <a:t>Click to edit Master text styles</a:t>
            </a:r>
          </a:p>
        </p:txBody>
      </p:sp>
      <p:sp>
        <p:nvSpPr>
          <p:cNvPr id="9" name="Content Placeholder 8">
            <a:extLst>
              <a:ext uri="{FF2B5EF4-FFF2-40B4-BE49-F238E27FC236}">
                <a16:creationId xmlns:a16="http://schemas.microsoft.com/office/drawing/2014/main" id="{5B241C39-0BEC-42C7-B8A5-4B5761CBFFF2}"/>
              </a:ext>
            </a:extLst>
          </p:cNvPr>
          <p:cNvSpPr>
            <a:spLocks noGrp="1"/>
          </p:cNvSpPr>
          <p:nvPr>
            <p:ph sz="quarter" idx="14"/>
          </p:nvPr>
        </p:nvSpPr>
        <p:spPr>
          <a:xfrm>
            <a:off x="380998" y="4362450"/>
            <a:ext cx="11430000" cy="18632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227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5D6F4-121D-4623-818E-699D43E0F1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9DD970-8B28-4395-B0FF-8199AA8AD4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4A46B4-4BEA-4CD8-B534-BC9674916F7F}"/>
              </a:ext>
            </a:extLst>
          </p:cNvPr>
          <p:cNvSpPr>
            <a:spLocks noGrp="1"/>
          </p:cNvSpPr>
          <p:nvPr>
            <p:ph type="dt" sz="half" idx="10"/>
          </p:nvPr>
        </p:nvSpPr>
        <p:spPr/>
        <p:txBody>
          <a:bodyPr/>
          <a:lstStyle/>
          <a:p>
            <a:fld id="{F3F5053E-31F2-43E5-BD17-4F477EC7CF52}" type="datetime1">
              <a:rPr lang="en-US" smtClean="0"/>
              <a:t>10/22/2026</a:t>
            </a:fld>
            <a:endParaRPr lang="en-US"/>
          </a:p>
        </p:txBody>
      </p:sp>
      <p:sp>
        <p:nvSpPr>
          <p:cNvPr id="5" name="Footer Placeholder 4">
            <a:extLst>
              <a:ext uri="{FF2B5EF4-FFF2-40B4-BE49-F238E27FC236}">
                <a16:creationId xmlns:a16="http://schemas.microsoft.com/office/drawing/2014/main" id="{0F5D4E80-B4AC-4E11-9533-B0A6647366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8886DB-01A1-44A8-B6FB-6F7155851C0C}"/>
              </a:ext>
            </a:extLst>
          </p:cNvPr>
          <p:cNvSpPr>
            <a:spLocks noGrp="1"/>
          </p:cNvSpPr>
          <p:nvPr>
            <p:ph type="sldNum" sz="quarter" idx="12"/>
          </p:nvPr>
        </p:nvSpPr>
        <p:spPr/>
        <p:txBody>
          <a:bodyPr/>
          <a:lstStyle/>
          <a:p>
            <a:fld id="{08CC926D-9F68-47FB-AEFE-80A7AF560DC9}" type="slidenum">
              <a:rPr lang="en-US" smtClean="0"/>
              <a:t>‹#›</a:t>
            </a:fld>
            <a:endParaRPr lang="en-US"/>
          </a:p>
        </p:txBody>
      </p:sp>
    </p:spTree>
    <p:extLst>
      <p:ext uri="{BB962C8B-B14F-4D97-AF65-F5344CB8AC3E}">
        <p14:creationId xmlns:p14="http://schemas.microsoft.com/office/powerpoint/2010/main" val="3923246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B085D-106E-4E81-B45D-7554460362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307941-C4A5-404D-9249-0411A88D95F7}"/>
              </a:ext>
            </a:extLst>
          </p:cNvPr>
          <p:cNvSpPr>
            <a:spLocks noGrp="1"/>
          </p:cNvSpPr>
          <p:nvPr>
            <p:ph sz="half" idx="1"/>
          </p:nvPr>
        </p:nvSpPr>
        <p:spPr>
          <a:xfrm>
            <a:off x="381000" y="914400"/>
            <a:ext cx="5669280" cy="53047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0DCD322-4228-4750-AEF6-D3EE0FFAEBCC}"/>
              </a:ext>
            </a:extLst>
          </p:cNvPr>
          <p:cNvSpPr>
            <a:spLocks noGrp="1"/>
          </p:cNvSpPr>
          <p:nvPr>
            <p:ph sz="half" idx="2"/>
          </p:nvPr>
        </p:nvSpPr>
        <p:spPr>
          <a:xfrm>
            <a:off x="6141720" y="914400"/>
            <a:ext cx="5669280" cy="53047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8F5A9DF-E4ED-49EA-817C-7B98821E04F0}"/>
              </a:ext>
            </a:extLst>
          </p:cNvPr>
          <p:cNvSpPr>
            <a:spLocks noGrp="1"/>
          </p:cNvSpPr>
          <p:nvPr>
            <p:ph type="dt" sz="half" idx="10"/>
          </p:nvPr>
        </p:nvSpPr>
        <p:spPr/>
        <p:txBody>
          <a:bodyPr/>
          <a:lstStyle/>
          <a:p>
            <a:fld id="{FF7EDCD8-1075-4AD0-9149-04CDAB48CD61}" type="datetime1">
              <a:rPr lang="en-US" smtClean="0"/>
              <a:t>10/22/2026</a:t>
            </a:fld>
            <a:endParaRPr lang="en-US"/>
          </a:p>
        </p:txBody>
      </p:sp>
      <p:sp>
        <p:nvSpPr>
          <p:cNvPr id="6" name="Footer Placeholder 5">
            <a:extLst>
              <a:ext uri="{FF2B5EF4-FFF2-40B4-BE49-F238E27FC236}">
                <a16:creationId xmlns:a16="http://schemas.microsoft.com/office/drawing/2014/main" id="{2DDD5DEB-7389-43A8-ACB7-AF085E1787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A8964D-AD05-4A00-8F3F-587E4A9E02B6}"/>
              </a:ext>
            </a:extLst>
          </p:cNvPr>
          <p:cNvSpPr>
            <a:spLocks noGrp="1"/>
          </p:cNvSpPr>
          <p:nvPr>
            <p:ph type="sldNum" sz="quarter" idx="12"/>
          </p:nvPr>
        </p:nvSpPr>
        <p:spPr/>
        <p:txBody>
          <a:bodyPr/>
          <a:lstStyle/>
          <a:p>
            <a:fld id="{08CC926D-9F68-47FB-AEFE-80A7AF560DC9}" type="slidenum">
              <a:rPr lang="en-US" smtClean="0"/>
              <a:t>‹#›</a:t>
            </a:fld>
            <a:endParaRPr lang="en-US"/>
          </a:p>
        </p:txBody>
      </p:sp>
      <p:sp>
        <p:nvSpPr>
          <p:cNvPr id="8" name="Text Placeholder 7">
            <a:extLst>
              <a:ext uri="{FF2B5EF4-FFF2-40B4-BE49-F238E27FC236}">
                <a16:creationId xmlns:a16="http://schemas.microsoft.com/office/drawing/2014/main" id="{DC78D3DE-BA85-41B7-9E59-24C565E7306E}"/>
              </a:ext>
            </a:extLst>
          </p:cNvPr>
          <p:cNvSpPr>
            <a:spLocks noGrp="1"/>
          </p:cNvSpPr>
          <p:nvPr>
            <p:ph type="body" sz="quarter" idx="13"/>
          </p:nvPr>
        </p:nvSpPr>
        <p:spPr>
          <a:xfrm>
            <a:off x="-7620" y="6267532"/>
            <a:ext cx="12207240" cy="274320"/>
          </a:xfrm>
        </p:spPr>
        <p:txBody>
          <a:bodyPr anchor="ctr">
            <a:noAutofit/>
          </a:bodyPr>
          <a:lstStyle>
            <a:lvl1pPr marL="0" indent="0">
              <a:lnSpc>
                <a:spcPct val="100000"/>
              </a:lnSpc>
              <a:spcBef>
                <a:spcPts val="0"/>
              </a:spcBef>
              <a:buNone/>
              <a:defRPr sz="1000"/>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dirty="0"/>
              <a:t>Click to edit Master text styles</a:t>
            </a:r>
          </a:p>
        </p:txBody>
      </p:sp>
    </p:spTree>
    <p:extLst>
      <p:ext uri="{BB962C8B-B14F-4D97-AF65-F5344CB8AC3E}">
        <p14:creationId xmlns:p14="http://schemas.microsoft.com/office/powerpoint/2010/main" val="3232407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B085D-106E-4E81-B45D-7554460362C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F307941-C4A5-404D-9249-0411A88D95F7}"/>
              </a:ext>
            </a:extLst>
          </p:cNvPr>
          <p:cNvSpPr>
            <a:spLocks noGrp="1"/>
          </p:cNvSpPr>
          <p:nvPr>
            <p:ph sz="half" idx="1"/>
          </p:nvPr>
        </p:nvSpPr>
        <p:spPr>
          <a:xfrm>
            <a:off x="381000" y="1350628"/>
            <a:ext cx="5669280" cy="48685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0DCD322-4228-4750-AEF6-D3EE0FFAEBCC}"/>
              </a:ext>
            </a:extLst>
          </p:cNvPr>
          <p:cNvSpPr>
            <a:spLocks noGrp="1"/>
          </p:cNvSpPr>
          <p:nvPr>
            <p:ph sz="half" idx="2"/>
          </p:nvPr>
        </p:nvSpPr>
        <p:spPr>
          <a:xfrm>
            <a:off x="6141720" y="1350628"/>
            <a:ext cx="5669280" cy="48685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8F5A9DF-E4ED-49EA-817C-7B98821E04F0}"/>
              </a:ext>
            </a:extLst>
          </p:cNvPr>
          <p:cNvSpPr>
            <a:spLocks noGrp="1"/>
          </p:cNvSpPr>
          <p:nvPr>
            <p:ph type="dt" sz="half" idx="10"/>
          </p:nvPr>
        </p:nvSpPr>
        <p:spPr/>
        <p:txBody>
          <a:bodyPr/>
          <a:lstStyle/>
          <a:p>
            <a:fld id="{FF7EDCD8-1075-4AD0-9149-04CDAB48CD61}" type="datetime1">
              <a:rPr lang="en-US" smtClean="0"/>
              <a:t>10/22/2026</a:t>
            </a:fld>
            <a:endParaRPr lang="en-US"/>
          </a:p>
        </p:txBody>
      </p:sp>
      <p:sp>
        <p:nvSpPr>
          <p:cNvPr id="6" name="Footer Placeholder 5">
            <a:extLst>
              <a:ext uri="{FF2B5EF4-FFF2-40B4-BE49-F238E27FC236}">
                <a16:creationId xmlns:a16="http://schemas.microsoft.com/office/drawing/2014/main" id="{2DDD5DEB-7389-43A8-ACB7-AF085E1787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A8964D-AD05-4A00-8F3F-587E4A9E02B6}"/>
              </a:ext>
            </a:extLst>
          </p:cNvPr>
          <p:cNvSpPr>
            <a:spLocks noGrp="1"/>
          </p:cNvSpPr>
          <p:nvPr>
            <p:ph type="sldNum" sz="quarter" idx="12"/>
          </p:nvPr>
        </p:nvSpPr>
        <p:spPr/>
        <p:txBody>
          <a:bodyPr/>
          <a:lstStyle/>
          <a:p>
            <a:fld id="{08CC926D-9F68-47FB-AEFE-80A7AF560DC9}" type="slidenum">
              <a:rPr lang="en-US" smtClean="0"/>
              <a:t>‹#›</a:t>
            </a:fld>
            <a:endParaRPr lang="en-US"/>
          </a:p>
        </p:txBody>
      </p:sp>
      <p:sp>
        <p:nvSpPr>
          <p:cNvPr id="10" name="Text Placeholder 9">
            <a:extLst>
              <a:ext uri="{FF2B5EF4-FFF2-40B4-BE49-F238E27FC236}">
                <a16:creationId xmlns:a16="http://schemas.microsoft.com/office/drawing/2014/main" id="{03C4BA8A-575C-4039-BB1F-541E57D7231F}"/>
              </a:ext>
            </a:extLst>
          </p:cNvPr>
          <p:cNvSpPr>
            <a:spLocks noGrp="1"/>
          </p:cNvSpPr>
          <p:nvPr>
            <p:ph type="body" sz="quarter" idx="13"/>
          </p:nvPr>
        </p:nvSpPr>
        <p:spPr>
          <a:xfrm>
            <a:off x="380998" y="925679"/>
            <a:ext cx="5669279" cy="424950"/>
          </a:xfrm>
        </p:spPr>
        <p:txBody>
          <a:bodyPr anchor="ctr"/>
          <a:lstStyle>
            <a:lvl1pPr marL="0" indent="0" algn="ctr">
              <a:buNone/>
              <a:defRPr b="1"/>
            </a:lvl1pPr>
            <a:lvl2pPr algn="ctr">
              <a:defRPr/>
            </a:lvl2pPr>
            <a:lvl3pPr algn="ctr">
              <a:defRPr/>
            </a:lvl3pPr>
            <a:lvl4pPr algn="ctr">
              <a:defRPr/>
            </a:lvl4pPr>
            <a:lvl5pPr algn="ctr">
              <a:defRPr/>
            </a:lvl5pPr>
          </a:lstStyle>
          <a:p>
            <a:pPr lvl="0"/>
            <a:r>
              <a:rPr lang="en-US" dirty="0"/>
              <a:t>Click to edit Master text styles</a:t>
            </a:r>
          </a:p>
        </p:txBody>
      </p:sp>
      <p:sp>
        <p:nvSpPr>
          <p:cNvPr id="11" name="Text Placeholder 9">
            <a:extLst>
              <a:ext uri="{FF2B5EF4-FFF2-40B4-BE49-F238E27FC236}">
                <a16:creationId xmlns:a16="http://schemas.microsoft.com/office/drawing/2014/main" id="{05E4650A-0730-450A-9289-D2F589C63888}"/>
              </a:ext>
            </a:extLst>
          </p:cNvPr>
          <p:cNvSpPr>
            <a:spLocks noGrp="1"/>
          </p:cNvSpPr>
          <p:nvPr>
            <p:ph type="body" sz="quarter" idx="14"/>
          </p:nvPr>
        </p:nvSpPr>
        <p:spPr>
          <a:xfrm>
            <a:off x="6141720" y="925679"/>
            <a:ext cx="5669279" cy="424950"/>
          </a:xfrm>
        </p:spPr>
        <p:txBody>
          <a:bodyPr anchor="ctr"/>
          <a:lstStyle>
            <a:lvl1pPr marL="0" indent="0" algn="ctr">
              <a:buNone/>
              <a:defRPr b="1"/>
            </a:lvl1pPr>
            <a:lvl2pPr algn="ctr">
              <a:defRPr/>
            </a:lvl2pPr>
            <a:lvl3pPr algn="ctr">
              <a:defRPr/>
            </a:lvl3pPr>
            <a:lvl4pPr algn="ctr">
              <a:defRPr/>
            </a:lvl4pPr>
            <a:lvl5pPr algn="ctr">
              <a:defRPr/>
            </a:lvl5pPr>
          </a:lstStyle>
          <a:p>
            <a:pPr lvl="0"/>
            <a:r>
              <a:rPr lang="en-US" dirty="0"/>
              <a:t>Click to edit Master text styles</a:t>
            </a:r>
          </a:p>
        </p:txBody>
      </p:sp>
      <p:sp>
        <p:nvSpPr>
          <p:cNvPr id="12" name="Text Placeholder 7">
            <a:extLst>
              <a:ext uri="{FF2B5EF4-FFF2-40B4-BE49-F238E27FC236}">
                <a16:creationId xmlns:a16="http://schemas.microsoft.com/office/drawing/2014/main" id="{87E0C522-472A-4B1C-87EF-200C941C9B4A}"/>
              </a:ext>
            </a:extLst>
          </p:cNvPr>
          <p:cNvSpPr>
            <a:spLocks noGrp="1"/>
          </p:cNvSpPr>
          <p:nvPr>
            <p:ph type="body" sz="quarter" idx="15"/>
          </p:nvPr>
        </p:nvSpPr>
        <p:spPr>
          <a:xfrm>
            <a:off x="-7620" y="6267532"/>
            <a:ext cx="12207240" cy="274320"/>
          </a:xfrm>
        </p:spPr>
        <p:txBody>
          <a:bodyPr anchor="ctr">
            <a:noAutofit/>
          </a:bodyPr>
          <a:lstStyle>
            <a:lvl1pPr marL="0" indent="0">
              <a:lnSpc>
                <a:spcPct val="100000"/>
              </a:lnSpc>
              <a:spcBef>
                <a:spcPts val="0"/>
              </a:spcBef>
              <a:buNone/>
              <a:defRPr sz="1000"/>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dirty="0"/>
              <a:t>Click to edit Master text styles</a:t>
            </a:r>
          </a:p>
        </p:txBody>
      </p:sp>
    </p:spTree>
    <p:extLst>
      <p:ext uri="{BB962C8B-B14F-4D97-AF65-F5344CB8AC3E}">
        <p14:creationId xmlns:p14="http://schemas.microsoft.com/office/powerpoint/2010/main" val="3229159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adra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B085D-106E-4E81-B45D-7554460362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307941-C4A5-404D-9249-0411A88D95F7}"/>
              </a:ext>
            </a:extLst>
          </p:cNvPr>
          <p:cNvSpPr>
            <a:spLocks noGrp="1"/>
          </p:cNvSpPr>
          <p:nvPr>
            <p:ph sz="half" idx="1"/>
          </p:nvPr>
        </p:nvSpPr>
        <p:spPr>
          <a:xfrm>
            <a:off x="381000" y="914400"/>
            <a:ext cx="5669280" cy="25603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0DCD322-4228-4750-AEF6-D3EE0FFAEBCC}"/>
              </a:ext>
            </a:extLst>
          </p:cNvPr>
          <p:cNvSpPr>
            <a:spLocks noGrp="1"/>
          </p:cNvSpPr>
          <p:nvPr>
            <p:ph sz="half" idx="2"/>
          </p:nvPr>
        </p:nvSpPr>
        <p:spPr>
          <a:xfrm>
            <a:off x="6141720" y="914400"/>
            <a:ext cx="5669280" cy="25603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8F5A9DF-E4ED-49EA-817C-7B98821E04F0}"/>
              </a:ext>
            </a:extLst>
          </p:cNvPr>
          <p:cNvSpPr>
            <a:spLocks noGrp="1"/>
          </p:cNvSpPr>
          <p:nvPr>
            <p:ph type="dt" sz="half" idx="10"/>
          </p:nvPr>
        </p:nvSpPr>
        <p:spPr/>
        <p:txBody>
          <a:bodyPr/>
          <a:lstStyle/>
          <a:p>
            <a:fld id="{FF7EDCD8-1075-4AD0-9149-04CDAB48CD61}" type="datetime1">
              <a:rPr lang="en-US" smtClean="0"/>
              <a:t>10/22/2026</a:t>
            </a:fld>
            <a:endParaRPr lang="en-US"/>
          </a:p>
        </p:txBody>
      </p:sp>
      <p:sp>
        <p:nvSpPr>
          <p:cNvPr id="6" name="Footer Placeholder 5">
            <a:extLst>
              <a:ext uri="{FF2B5EF4-FFF2-40B4-BE49-F238E27FC236}">
                <a16:creationId xmlns:a16="http://schemas.microsoft.com/office/drawing/2014/main" id="{2DDD5DEB-7389-43A8-ACB7-AF085E1787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A8964D-AD05-4A00-8F3F-587E4A9E02B6}"/>
              </a:ext>
            </a:extLst>
          </p:cNvPr>
          <p:cNvSpPr>
            <a:spLocks noGrp="1"/>
          </p:cNvSpPr>
          <p:nvPr>
            <p:ph type="sldNum" sz="quarter" idx="12"/>
          </p:nvPr>
        </p:nvSpPr>
        <p:spPr/>
        <p:txBody>
          <a:bodyPr/>
          <a:lstStyle/>
          <a:p>
            <a:fld id="{08CC926D-9F68-47FB-AEFE-80A7AF560DC9}" type="slidenum">
              <a:rPr lang="en-US" smtClean="0"/>
              <a:t>‹#›</a:t>
            </a:fld>
            <a:endParaRPr lang="en-US"/>
          </a:p>
        </p:txBody>
      </p:sp>
      <p:sp>
        <p:nvSpPr>
          <p:cNvPr id="8" name="Content Placeholder 2">
            <a:extLst>
              <a:ext uri="{FF2B5EF4-FFF2-40B4-BE49-F238E27FC236}">
                <a16:creationId xmlns:a16="http://schemas.microsoft.com/office/drawing/2014/main" id="{F96735CC-6D52-44C4-9469-95AAF36866C0}"/>
              </a:ext>
            </a:extLst>
          </p:cNvPr>
          <p:cNvSpPr>
            <a:spLocks noGrp="1"/>
          </p:cNvSpPr>
          <p:nvPr>
            <p:ph sz="half" idx="13"/>
          </p:nvPr>
        </p:nvSpPr>
        <p:spPr>
          <a:xfrm>
            <a:off x="380999" y="3574188"/>
            <a:ext cx="5669280" cy="25603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D10E3E9B-2F00-48D6-97E0-599B17FD2E87}"/>
              </a:ext>
            </a:extLst>
          </p:cNvPr>
          <p:cNvSpPr>
            <a:spLocks noGrp="1"/>
          </p:cNvSpPr>
          <p:nvPr>
            <p:ph sz="half" idx="14"/>
          </p:nvPr>
        </p:nvSpPr>
        <p:spPr>
          <a:xfrm>
            <a:off x="6141718" y="3574188"/>
            <a:ext cx="5669280" cy="25603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7">
            <a:extLst>
              <a:ext uri="{FF2B5EF4-FFF2-40B4-BE49-F238E27FC236}">
                <a16:creationId xmlns:a16="http://schemas.microsoft.com/office/drawing/2014/main" id="{C7548CAE-B634-4CC3-A678-B233E88A4B90}"/>
              </a:ext>
            </a:extLst>
          </p:cNvPr>
          <p:cNvSpPr>
            <a:spLocks noGrp="1"/>
          </p:cNvSpPr>
          <p:nvPr>
            <p:ph type="body" sz="quarter" idx="15"/>
          </p:nvPr>
        </p:nvSpPr>
        <p:spPr>
          <a:xfrm>
            <a:off x="-7620" y="6267532"/>
            <a:ext cx="12207240" cy="274320"/>
          </a:xfrm>
        </p:spPr>
        <p:txBody>
          <a:bodyPr anchor="ctr">
            <a:noAutofit/>
          </a:bodyPr>
          <a:lstStyle>
            <a:lvl1pPr marL="0" indent="0">
              <a:lnSpc>
                <a:spcPct val="100000"/>
              </a:lnSpc>
              <a:spcBef>
                <a:spcPts val="0"/>
              </a:spcBef>
              <a:buNone/>
              <a:defRPr sz="1000"/>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dirty="0"/>
              <a:t>Click to edit Master text styles</a:t>
            </a:r>
          </a:p>
        </p:txBody>
      </p:sp>
    </p:spTree>
    <p:extLst>
      <p:ext uri="{BB962C8B-B14F-4D97-AF65-F5344CB8AC3E}">
        <p14:creationId xmlns:p14="http://schemas.microsoft.com/office/powerpoint/2010/main" val="3821649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B085D-106E-4E81-B45D-7554460362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307941-C4A5-404D-9249-0411A88D95F7}"/>
              </a:ext>
            </a:extLst>
          </p:cNvPr>
          <p:cNvSpPr>
            <a:spLocks noGrp="1"/>
          </p:cNvSpPr>
          <p:nvPr>
            <p:ph sz="half" idx="1"/>
          </p:nvPr>
        </p:nvSpPr>
        <p:spPr>
          <a:xfrm>
            <a:off x="381000" y="914400"/>
            <a:ext cx="5669280" cy="30397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0DCD322-4228-4750-AEF6-D3EE0FFAEBCC}"/>
              </a:ext>
            </a:extLst>
          </p:cNvPr>
          <p:cNvSpPr>
            <a:spLocks noGrp="1"/>
          </p:cNvSpPr>
          <p:nvPr>
            <p:ph sz="half" idx="2"/>
          </p:nvPr>
        </p:nvSpPr>
        <p:spPr>
          <a:xfrm>
            <a:off x="6141720" y="914400"/>
            <a:ext cx="5669280" cy="3039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8F5A9DF-E4ED-49EA-817C-7B98821E04F0}"/>
              </a:ext>
            </a:extLst>
          </p:cNvPr>
          <p:cNvSpPr>
            <a:spLocks noGrp="1"/>
          </p:cNvSpPr>
          <p:nvPr>
            <p:ph type="dt" sz="half" idx="10"/>
          </p:nvPr>
        </p:nvSpPr>
        <p:spPr/>
        <p:txBody>
          <a:bodyPr/>
          <a:lstStyle/>
          <a:p>
            <a:fld id="{019C43BE-5637-41EE-A548-1940E3426C88}" type="datetime1">
              <a:rPr lang="en-US" smtClean="0"/>
              <a:t>10/22/2026</a:t>
            </a:fld>
            <a:endParaRPr lang="en-US"/>
          </a:p>
        </p:txBody>
      </p:sp>
      <p:sp>
        <p:nvSpPr>
          <p:cNvPr id="6" name="Footer Placeholder 5">
            <a:extLst>
              <a:ext uri="{FF2B5EF4-FFF2-40B4-BE49-F238E27FC236}">
                <a16:creationId xmlns:a16="http://schemas.microsoft.com/office/drawing/2014/main" id="{2DDD5DEB-7389-43A8-ACB7-AF085E1787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A8964D-AD05-4A00-8F3F-587E4A9E02B6}"/>
              </a:ext>
            </a:extLst>
          </p:cNvPr>
          <p:cNvSpPr>
            <a:spLocks noGrp="1"/>
          </p:cNvSpPr>
          <p:nvPr>
            <p:ph type="sldNum" sz="quarter" idx="12"/>
          </p:nvPr>
        </p:nvSpPr>
        <p:spPr/>
        <p:txBody>
          <a:bodyPr/>
          <a:lstStyle/>
          <a:p>
            <a:fld id="{08CC926D-9F68-47FB-AEFE-80A7AF560DC9}" type="slidenum">
              <a:rPr lang="en-US" smtClean="0"/>
              <a:t>‹#›</a:t>
            </a:fld>
            <a:endParaRPr lang="en-US"/>
          </a:p>
        </p:txBody>
      </p:sp>
      <p:sp>
        <p:nvSpPr>
          <p:cNvPr id="9" name="Text Placeholder 8">
            <a:extLst>
              <a:ext uri="{FF2B5EF4-FFF2-40B4-BE49-F238E27FC236}">
                <a16:creationId xmlns:a16="http://schemas.microsoft.com/office/drawing/2014/main" id="{D0B9114D-42C5-49DD-BB10-4CE27096F246}"/>
              </a:ext>
            </a:extLst>
          </p:cNvPr>
          <p:cNvSpPr>
            <a:spLocks noGrp="1"/>
          </p:cNvSpPr>
          <p:nvPr>
            <p:ph type="body" sz="quarter" idx="13"/>
          </p:nvPr>
        </p:nvSpPr>
        <p:spPr>
          <a:xfrm>
            <a:off x="380998" y="4068977"/>
            <a:ext cx="11430000" cy="2083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7">
            <a:extLst>
              <a:ext uri="{FF2B5EF4-FFF2-40B4-BE49-F238E27FC236}">
                <a16:creationId xmlns:a16="http://schemas.microsoft.com/office/drawing/2014/main" id="{3C0A5823-B9B6-454B-82EA-D3E016C28A8B}"/>
              </a:ext>
            </a:extLst>
          </p:cNvPr>
          <p:cNvSpPr>
            <a:spLocks noGrp="1"/>
          </p:cNvSpPr>
          <p:nvPr>
            <p:ph type="body" sz="quarter" idx="14"/>
          </p:nvPr>
        </p:nvSpPr>
        <p:spPr>
          <a:xfrm>
            <a:off x="-7620" y="6267532"/>
            <a:ext cx="12207240" cy="274320"/>
          </a:xfrm>
        </p:spPr>
        <p:txBody>
          <a:bodyPr anchor="ctr">
            <a:noAutofit/>
          </a:bodyPr>
          <a:lstStyle>
            <a:lvl1pPr marL="0" indent="0">
              <a:lnSpc>
                <a:spcPct val="100000"/>
              </a:lnSpc>
              <a:spcBef>
                <a:spcPts val="0"/>
              </a:spcBef>
              <a:buNone/>
              <a:defRPr sz="1000"/>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dirty="0"/>
              <a:t>Click to edit Master text styles</a:t>
            </a:r>
          </a:p>
        </p:txBody>
      </p:sp>
    </p:spTree>
    <p:extLst>
      <p:ext uri="{BB962C8B-B14F-4D97-AF65-F5344CB8AC3E}">
        <p14:creationId xmlns:p14="http://schemas.microsoft.com/office/powerpoint/2010/main" val="821550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A8095-52A7-4496-BF7F-7A5B70BBF10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2A3AC5B-FCEB-4D0F-BFAC-4A589C48F81A}"/>
              </a:ext>
            </a:extLst>
          </p:cNvPr>
          <p:cNvSpPr>
            <a:spLocks noGrp="1"/>
          </p:cNvSpPr>
          <p:nvPr>
            <p:ph type="dt" sz="half" idx="10"/>
          </p:nvPr>
        </p:nvSpPr>
        <p:spPr/>
        <p:txBody>
          <a:bodyPr/>
          <a:lstStyle/>
          <a:p>
            <a:fld id="{453DA212-93C0-46E3-A012-737B9078F556}" type="datetime1">
              <a:rPr lang="en-US" smtClean="0"/>
              <a:t>10/22/2026</a:t>
            </a:fld>
            <a:endParaRPr lang="en-US"/>
          </a:p>
        </p:txBody>
      </p:sp>
      <p:sp>
        <p:nvSpPr>
          <p:cNvPr id="4" name="Footer Placeholder 3">
            <a:extLst>
              <a:ext uri="{FF2B5EF4-FFF2-40B4-BE49-F238E27FC236}">
                <a16:creationId xmlns:a16="http://schemas.microsoft.com/office/drawing/2014/main" id="{BBE73C6E-1CBF-4979-B3FE-C23F8BBF9E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7E9AD2-863B-414C-A431-7663D08DF17B}"/>
              </a:ext>
            </a:extLst>
          </p:cNvPr>
          <p:cNvSpPr>
            <a:spLocks noGrp="1"/>
          </p:cNvSpPr>
          <p:nvPr>
            <p:ph type="sldNum" sz="quarter" idx="12"/>
          </p:nvPr>
        </p:nvSpPr>
        <p:spPr/>
        <p:txBody>
          <a:bodyPr/>
          <a:lstStyle/>
          <a:p>
            <a:fld id="{08CC926D-9F68-47FB-AEFE-80A7AF560DC9}" type="slidenum">
              <a:rPr lang="en-US" smtClean="0"/>
              <a:t>‹#›</a:t>
            </a:fld>
            <a:endParaRPr lang="en-US"/>
          </a:p>
        </p:txBody>
      </p:sp>
    </p:spTree>
    <p:extLst>
      <p:ext uri="{BB962C8B-B14F-4D97-AF65-F5344CB8AC3E}">
        <p14:creationId xmlns:p14="http://schemas.microsoft.com/office/powerpoint/2010/main" val="3202822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9;p1">
            <a:extLst>
              <a:ext uri="{FF2B5EF4-FFF2-40B4-BE49-F238E27FC236}">
                <a16:creationId xmlns:a16="http://schemas.microsoft.com/office/drawing/2014/main" id="{92FEF744-982E-456C-93D2-1A89B44296F5}"/>
              </a:ext>
            </a:extLst>
          </p:cNvPr>
          <p:cNvSpPr/>
          <p:nvPr userDrawn="1"/>
        </p:nvSpPr>
        <p:spPr>
          <a:xfrm>
            <a:off x="-7620" y="6583680"/>
            <a:ext cx="12207240" cy="274320"/>
          </a:xfrm>
          <a:prstGeom prst="rect">
            <a:avLst/>
          </a:prstGeom>
          <a:solidFill>
            <a:srgbClr val="CC0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latin typeface="Arial" panose="020B0604020202020204" pitchFamily="34" charset="0"/>
              <a:cs typeface="Arial" panose="020B0604020202020204" pitchFamily="34" charset="0"/>
            </a:endParaRPr>
          </a:p>
        </p:txBody>
      </p:sp>
      <p:pic>
        <p:nvPicPr>
          <p:cNvPr id="8" name="Google Shape;10;p1">
            <a:extLst>
              <a:ext uri="{FF2B5EF4-FFF2-40B4-BE49-F238E27FC236}">
                <a16:creationId xmlns:a16="http://schemas.microsoft.com/office/drawing/2014/main" id="{51A956C6-C4D5-4A0F-898A-E19979439D22}"/>
              </a:ext>
            </a:extLst>
          </p:cNvPr>
          <p:cNvPicPr preferRelativeResize="0">
            <a:picLocks noChangeAspect="1"/>
          </p:cNvPicPr>
          <p:nvPr userDrawn="1"/>
        </p:nvPicPr>
        <p:blipFill>
          <a:blip r:embed="rId11">
            <a:alphaModFix/>
          </a:blip>
          <a:stretch>
            <a:fillRect/>
          </a:stretch>
        </p:blipFill>
        <p:spPr>
          <a:xfrm>
            <a:off x="0" y="6583680"/>
            <a:ext cx="1763486" cy="274320"/>
          </a:xfrm>
          <a:prstGeom prst="rect">
            <a:avLst/>
          </a:prstGeom>
          <a:noFill/>
          <a:ln>
            <a:noFill/>
          </a:ln>
        </p:spPr>
      </p:pic>
      <p:sp>
        <p:nvSpPr>
          <p:cNvPr id="2" name="Title Placeholder 1">
            <a:extLst>
              <a:ext uri="{FF2B5EF4-FFF2-40B4-BE49-F238E27FC236}">
                <a16:creationId xmlns:a16="http://schemas.microsoft.com/office/drawing/2014/main" id="{8BF451F0-352B-4852-BD9E-154228133E43}"/>
              </a:ext>
            </a:extLst>
          </p:cNvPr>
          <p:cNvSpPr>
            <a:spLocks noGrp="1"/>
          </p:cNvSpPr>
          <p:nvPr>
            <p:ph type="title"/>
          </p:nvPr>
        </p:nvSpPr>
        <p:spPr>
          <a:xfrm>
            <a:off x="380999" y="182880"/>
            <a:ext cx="11429999" cy="64008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06BDF1A-D79F-49A9-B1FF-0BDF08E8CA0E}"/>
              </a:ext>
            </a:extLst>
          </p:cNvPr>
          <p:cNvSpPr>
            <a:spLocks noGrp="1"/>
          </p:cNvSpPr>
          <p:nvPr>
            <p:ph type="body" idx="1"/>
          </p:nvPr>
        </p:nvSpPr>
        <p:spPr>
          <a:xfrm>
            <a:off x="381000" y="914400"/>
            <a:ext cx="11430000" cy="530479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57D0154-C095-4ACB-B5C8-7A17187E8597}"/>
              </a:ext>
            </a:extLst>
          </p:cNvPr>
          <p:cNvSpPr>
            <a:spLocks noGrp="1"/>
          </p:cNvSpPr>
          <p:nvPr>
            <p:ph type="dt" sz="half" idx="2"/>
          </p:nvPr>
        </p:nvSpPr>
        <p:spPr>
          <a:xfrm>
            <a:off x="10347960" y="6583680"/>
            <a:ext cx="1097280" cy="274320"/>
          </a:xfrm>
          <a:prstGeom prst="rect">
            <a:avLst/>
          </a:prstGeom>
        </p:spPr>
        <p:txBody>
          <a:bodyPr vert="horz" lIns="91440" tIns="45720" rIns="91440" bIns="45720" rtlCol="0" anchor="ctr"/>
          <a:lstStyle>
            <a:lvl1pPr algn="ctr">
              <a:defRPr sz="1200">
                <a:solidFill>
                  <a:schemeClr val="bg1"/>
                </a:solidFill>
              </a:defRPr>
            </a:lvl1pPr>
          </a:lstStyle>
          <a:p>
            <a:fld id="{27E8144F-A08D-4ACB-8C7C-3BBD1FE10BD8}" type="datetime1">
              <a:rPr lang="en-US" smtClean="0"/>
              <a:pPr/>
              <a:t>10/22/2026</a:t>
            </a:fld>
            <a:endParaRPr lang="en-US" dirty="0"/>
          </a:p>
        </p:txBody>
      </p:sp>
      <p:sp>
        <p:nvSpPr>
          <p:cNvPr id="5" name="Footer Placeholder 4">
            <a:extLst>
              <a:ext uri="{FF2B5EF4-FFF2-40B4-BE49-F238E27FC236}">
                <a16:creationId xmlns:a16="http://schemas.microsoft.com/office/drawing/2014/main" id="{E17D67EF-A4BF-4EBC-A3B8-3AB1DEFAAA20}"/>
              </a:ext>
            </a:extLst>
          </p:cNvPr>
          <p:cNvSpPr>
            <a:spLocks noGrp="1"/>
          </p:cNvSpPr>
          <p:nvPr>
            <p:ph type="ftr" sz="quarter" idx="3"/>
          </p:nvPr>
        </p:nvSpPr>
        <p:spPr>
          <a:xfrm>
            <a:off x="4038600" y="6583680"/>
            <a:ext cx="4114800" cy="274320"/>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Slide Number Placeholder 5">
            <a:extLst>
              <a:ext uri="{FF2B5EF4-FFF2-40B4-BE49-F238E27FC236}">
                <a16:creationId xmlns:a16="http://schemas.microsoft.com/office/drawing/2014/main" id="{E564B095-091E-4E4F-8BD0-517B0949AAE3}"/>
              </a:ext>
            </a:extLst>
          </p:cNvPr>
          <p:cNvSpPr>
            <a:spLocks noGrp="1"/>
          </p:cNvSpPr>
          <p:nvPr>
            <p:ph type="sldNum" sz="quarter" idx="4"/>
          </p:nvPr>
        </p:nvSpPr>
        <p:spPr>
          <a:xfrm>
            <a:off x="11460480" y="6583680"/>
            <a:ext cx="731520" cy="274320"/>
          </a:xfrm>
          <a:prstGeom prst="rect">
            <a:avLst/>
          </a:prstGeom>
        </p:spPr>
        <p:txBody>
          <a:bodyPr vert="horz" lIns="91440" tIns="45720" rIns="91440" bIns="45720" rtlCol="0" anchor="ctr"/>
          <a:lstStyle>
            <a:lvl1pPr algn="r">
              <a:defRPr sz="1200">
                <a:solidFill>
                  <a:schemeClr val="bg1"/>
                </a:solidFill>
              </a:defRPr>
            </a:lvl1pPr>
          </a:lstStyle>
          <a:p>
            <a:fld id="{08CC926D-9F68-47FB-AEFE-80A7AF560DC9}" type="slidenum">
              <a:rPr lang="en-US" smtClean="0"/>
              <a:pPr/>
              <a:t>‹#›</a:t>
            </a:fld>
            <a:endParaRPr lang="en-US" dirty="0"/>
          </a:p>
        </p:txBody>
      </p:sp>
      <p:cxnSp>
        <p:nvCxnSpPr>
          <p:cNvPr id="10" name="Straight Connector 9">
            <a:extLst>
              <a:ext uri="{FF2B5EF4-FFF2-40B4-BE49-F238E27FC236}">
                <a16:creationId xmlns:a16="http://schemas.microsoft.com/office/drawing/2014/main" id="{F9892AD3-2F6B-471C-A42C-CE5A0ECF46C5}"/>
              </a:ext>
            </a:extLst>
          </p:cNvPr>
          <p:cNvCxnSpPr>
            <a:cxnSpLocks/>
          </p:cNvCxnSpPr>
          <p:nvPr userDrawn="1"/>
        </p:nvCxnSpPr>
        <p:spPr>
          <a:xfrm>
            <a:off x="-30480" y="822960"/>
            <a:ext cx="12252960" cy="0"/>
          </a:xfrm>
          <a:prstGeom prst="line">
            <a:avLst/>
          </a:prstGeom>
          <a:ln w="38100">
            <a:solidFill>
              <a:srgbClr val="CC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73111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9" r:id="rId6"/>
    <p:sldLayoutId id="2147483658" r:id="rId7"/>
    <p:sldLayoutId id="2147483657" r:id="rId8"/>
    <p:sldLayoutId id="2147483654" r:id="rId9"/>
  </p:sldLayoutIdLst>
  <p:hf hdr="0" ftr="0" dt="0"/>
  <p:txStyles>
    <p:titleStyle>
      <a:lvl1pPr algn="ctr"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hyperlink" Target="https://www.plutosemi.net/show-105-426-1.htm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B0A57-C562-411E-9759-DA1ABD4FC5A0}"/>
              </a:ext>
            </a:extLst>
          </p:cNvPr>
          <p:cNvSpPr>
            <a:spLocks noGrp="1"/>
          </p:cNvSpPr>
          <p:nvPr>
            <p:ph type="ctrTitle"/>
          </p:nvPr>
        </p:nvSpPr>
        <p:spPr>
          <a:xfrm>
            <a:off x="381000" y="1122362"/>
            <a:ext cx="11430000" cy="2915381"/>
          </a:xfrm>
        </p:spPr>
        <p:txBody>
          <a:bodyPr>
            <a:normAutofit/>
          </a:bodyPr>
          <a:lstStyle/>
          <a:p>
            <a:r>
              <a:rPr lang="en-US" sz="3600" dirty="0"/>
              <a:t>Performance Degradation of </a:t>
            </a:r>
            <a:br>
              <a:rPr lang="en-US" sz="3600" dirty="0"/>
            </a:br>
            <a:r>
              <a:rPr lang="en-US" sz="3600" dirty="0"/>
              <a:t>Neutron Irradiated 4H-SiC LGADs</a:t>
            </a:r>
          </a:p>
        </p:txBody>
      </p:sp>
      <p:sp>
        <p:nvSpPr>
          <p:cNvPr id="3" name="Subtitle 2">
            <a:extLst>
              <a:ext uri="{FF2B5EF4-FFF2-40B4-BE49-F238E27FC236}">
                <a16:creationId xmlns:a16="http://schemas.microsoft.com/office/drawing/2014/main" id="{10E023D4-CE20-4D1A-9371-EA2C2CFD9E5F}"/>
              </a:ext>
            </a:extLst>
          </p:cNvPr>
          <p:cNvSpPr>
            <a:spLocks noGrp="1"/>
          </p:cNvSpPr>
          <p:nvPr>
            <p:ph type="subTitle" idx="1"/>
          </p:nvPr>
        </p:nvSpPr>
        <p:spPr>
          <a:xfrm>
            <a:off x="1219200" y="3746914"/>
            <a:ext cx="9753600" cy="2146443"/>
          </a:xfrm>
        </p:spPr>
        <p:txBody>
          <a:bodyPr>
            <a:noAutofit/>
          </a:bodyPr>
          <a:lstStyle/>
          <a:p>
            <a:r>
              <a:rPr lang="en-US" sz="1800" b="1" u="sng" dirty="0"/>
              <a:t>Yashas Satapathy</a:t>
            </a:r>
            <a:r>
              <a:rPr lang="en-US" sz="1800" baseline="30000" dirty="0"/>
              <a:t>1,2</a:t>
            </a:r>
            <a:r>
              <a:rPr lang="en-US" sz="1800" dirty="0"/>
              <a:t>, Tao Yang</a:t>
            </a:r>
            <a:r>
              <a:rPr lang="en-US" sz="1800" baseline="30000" dirty="0"/>
              <a:t>3</a:t>
            </a:r>
            <a:r>
              <a:rPr lang="en-US" sz="1800" dirty="0"/>
              <a:t>, Ben J. Sekely</a:t>
            </a:r>
            <a:r>
              <a:rPr lang="en-US" sz="1800" baseline="30000" dirty="0"/>
              <a:t>1,2</a:t>
            </a:r>
            <a:r>
              <a:rPr lang="en-US" sz="1800" dirty="0"/>
              <a:t>, Chengxi Yang</a:t>
            </a:r>
            <a:r>
              <a:rPr lang="en-US" sz="1800" baseline="30000" dirty="0"/>
              <a:t>5</a:t>
            </a:r>
            <a:r>
              <a:rPr lang="en-US" sz="1800" dirty="0"/>
              <a:t>, Dylan Ponman</a:t>
            </a:r>
            <a:r>
              <a:rPr lang="en-US" sz="1800" baseline="30000" dirty="0"/>
              <a:t>6</a:t>
            </a:r>
            <a:r>
              <a:rPr lang="en-US" sz="1800" dirty="0"/>
              <a:t>, Abraham Tishelman-Charny</a:t>
            </a:r>
            <a:r>
              <a:rPr lang="en-US" sz="1800" baseline="30000" dirty="0"/>
              <a:t>4</a:t>
            </a:r>
            <a:r>
              <a:rPr lang="en-US" sz="1800" dirty="0"/>
              <a:t>, Gil Atar</a:t>
            </a:r>
            <a:r>
              <a:rPr lang="en-US" sz="1800" baseline="30000" dirty="0"/>
              <a:t>1</a:t>
            </a:r>
            <a:r>
              <a:rPr lang="en-US" sz="1800" dirty="0"/>
              <a:t>, Greg Allion</a:t>
            </a:r>
            <a:r>
              <a:rPr lang="en-US" sz="1800" baseline="30000" dirty="0"/>
              <a:t>1</a:t>
            </a:r>
            <a:r>
              <a:rPr lang="en-US" sz="1800" dirty="0"/>
              <a:t>, Philip Barletta</a:t>
            </a:r>
            <a:r>
              <a:rPr lang="en-US" sz="1800" baseline="30000" dirty="0"/>
              <a:t>1</a:t>
            </a:r>
            <a:r>
              <a:rPr lang="en-US" sz="1800" dirty="0"/>
              <a:t>, Steve Holland</a:t>
            </a:r>
            <a:r>
              <a:rPr lang="en-US" sz="1800" baseline="30000" dirty="0"/>
              <a:t>3</a:t>
            </a:r>
            <a:r>
              <a:rPr lang="en-US" sz="1800" dirty="0"/>
              <a:t>, Carl Haber</a:t>
            </a:r>
            <a:r>
              <a:rPr lang="en-US" sz="1800" baseline="30000" dirty="0"/>
              <a:t>3</a:t>
            </a:r>
            <a:r>
              <a:rPr lang="en-US" sz="1800" dirty="0"/>
              <a:t>, John F. Muth</a:t>
            </a:r>
            <a:r>
              <a:rPr lang="en-US" sz="1800" baseline="30000" dirty="0"/>
              <a:t>1</a:t>
            </a:r>
            <a:r>
              <a:rPr lang="en-US" sz="1800" dirty="0"/>
              <a:t>, Spyridon Pavlidis</a:t>
            </a:r>
            <a:r>
              <a:rPr lang="en-US" sz="1800" baseline="30000" dirty="0"/>
              <a:t>1</a:t>
            </a:r>
            <a:r>
              <a:rPr lang="en-US" sz="1800" dirty="0"/>
              <a:t>, Jennifer Roloff</a:t>
            </a:r>
            <a:r>
              <a:rPr lang="en-US" sz="1800" baseline="30000" dirty="0"/>
              <a:t>6</a:t>
            </a:r>
            <a:r>
              <a:rPr lang="en-US" sz="1800" dirty="0"/>
              <a:t>, Stefania Stucci</a:t>
            </a:r>
            <a:r>
              <a:rPr lang="en-US" sz="1800" baseline="30000" dirty="0"/>
              <a:t>4</a:t>
            </a:r>
            <a:r>
              <a:rPr lang="en-US" sz="1800" dirty="0"/>
              <a:t>, </a:t>
            </a:r>
            <a:r>
              <a:rPr lang="en-US" sz="1800" dirty="0" err="1"/>
              <a:t>Haichen</a:t>
            </a:r>
            <a:r>
              <a:rPr lang="en-US" sz="1800" dirty="0"/>
              <a:t> Wang</a:t>
            </a:r>
            <a:r>
              <a:rPr lang="en-US" sz="1800" baseline="30000" dirty="0"/>
              <a:t>5</a:t>
            </a:r>
            <a:endParaRPr lang="en-US" sz="1800" dirty="0"/>
          </a:p>
          <a:p>
            <a:pPr>
              <a:spcBef>
                <a:spcPts val="0"/>
              </a:spcBef>
            </a:pPr>
            <a:r>
              <a:rPr lang="en-US" sz="1400" baseline="30000" dirty="0"/>
              <a:t>1</a:t>
            </a:r>
            <a:r>
              <a:rPr lang="en-US" sz="1400" dirty="0"/>
              <a:t>Department of Electrical and Computer Engineering, NC State University</a:t>
            </a:r>
          </a:p>
          <a:p>
            <a:pPr>
              <a:spcBef>
                <a:spcPts val="0"/>
              </a:spcBef>
            </a:pPr>
            <a:r>
              <a:rPr lang="en-US" sz="1400" baseline="30000" dirty="0"/>
              <a:t>2</a:t>
            </a:r>
            <a:r>
              <a:rPr lang="en-US" sz="1400" dirty="0"/>
              <a:t>Department of Materials Science and Engineering, NC State University</a:t>
            </a:r>
          </a:p>
          <a:p>
            <a:pPr>
              <a:spcBef>
                <a:spcPts val="0"/>
              </a:spcBef>
            </a:pPr>
            <a:r>
              <a:rPr lang="en-US" sz="1400" baseline="30000" dirty="0"/>
              <a:t>3</a:t>
            </a:r>
            <a:r>
              <a:rPr lang="en-US" sz="1400" dirty="0"/>
              <a:t>Physics Division, Lawrence Berkeley National Laboratory</a:t>
            </a:r>
          </a:p>
          <a:p>
            <a:pPr>
              <a:spcBef>
                <a:spcPts val="0"/>
              </a:spcBef>
            </a:pPr>
            <a:r>
              <a:rPr lang="en-US" sz="1400" baseline="30000" dirty="0"/>
              <a:t>4</a:t>
            </a:r>
            <a:r>
              <a:rPr lang="en-US" sz="1400" dirty="0"/>
              <a:t>Nuclear and Particle Physics Division, Brookhaven National Laboratory</a:t>
            </a:r>
          </a:p>
          <a:p>
            <a:pPr>
              <a:spcBef>
                <a:spcPts val="0"/>
              </a:spcBef>
            </a:pPr>
            <a:r>
              <a:rPr lang="en-US" sz="1400" baseline="30000" dirty="0"/>
              <a:t>5</a:t>
            </a:r>
            <a:r>
              <a:rPr lang="en-US" sz="1400" dirty="0"/>
              <a:t>Department of Physics, University of California Berkeley</a:t>
            </a:r>
          </a:p>
          <a:p>
            <a:pPr>
              <a:spcBef>
                <a:spcPts val="0"/>
              </a:spcBef>
            </a:pPr>
            <a:r>
              <a:rPr lang="en-US" sz="1400" baseline="30000" dirty="0"/>
              <a:t>6</a:t>
            </a:r>
            <a:r>
              <a:rPr lang="en-US" sz="1400" dirty="0"/>
              <a:t>Department of Physics, Brown University</a:t>
            </a:r>
          </a:p>
          <a:p>
            <a:r>
              <a:rPr lang="en-US" sz="1600" dirty="0">
                <a:effectLst/>
                <a:ea typeface="Aptos" panose="020B0004020202020204" pitchFamily="34" charset="0"/>
              </a:rPr>
              <a:t>Acknowledgement: DOE Grant #DE-SC0024252 (PM: Helmut Marsiske), NSF (ECCS-1542015)</a:t>
            </a:r>
            <a:endParaRPr lang="en-US" sz="1600" dirty="0"/>
          </a:p>
          <a:p>
            <a:endParaRPr lang="en-US" sz="1800" dirty="0"/>
          </a:p>
        </p:txBody>
      </p:sp>
      <p:pic>
        <p:nvPicPr>
          <p:cNvPr id="1026" name="Picture 2" descr="Logo :: NC State Brand">
            <a:extLst>
              <a:ext uri="{FF2B5EF4-FFF2-40B4-BE49-F238E27FC236}">
                <a16:creationId xmlns:a16="http://schemas.microsoft.com/office/drawing/2014/main" id="{D772F3CC-F41D-8865-598D-B4E607640E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906" y="694104"/>
            <a:ext cx="1840587" cy="83993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Berkeley Lab Brand">
            <a:extLst>
              <a:ext uri="{FF2B5EF4-FFF2-40B4-BE49-F238E27FC236}">
                <a16:creationId xmlns:a16="http://schemas.microsoft.com/office/drawing/2014/main" id="{B7EDB104-0096-9325-7C8D-46E9940A1E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1637" y="702419"/>
            <a:ext cx="3025965" cy="82334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NL | Brand Center | Logo">
            <a:extLst>
              <a:ext uri="{FF2B5EF4-FFF2-40B4-BE49-F238E27FC236}">
                <a16:creationId xmlns:a16="http://schemas.microsoft.com/office/drawing/2014/main" id="{AEFCC5C3-B93A-5C65-4259-80504AE213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4174" y="702419"/>
            <a:ext cx="2912772" cy="72657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UC Berkeley Logo, symbol, meaning, history, PNG, brand">
            <a:extLst>
              <a:ext uri="{FF2B5EF4-FFF2-40B4-BE49-F238E27FC236}">
                <a16:creationId xmlns:a16="http://schemas.microsoft.com/office/drawing/2014/main" id="{6D5814FE-E65D-1F16-96AE-D3C40BC9C5D2}"/>
              </a:ext>
            </a:extLst>
          </p:cNvPr>
          <p:cNvPicPr>
            <a:picLocks noChangeAspect="1"/>
          </p:cNvPicPr>
          <p:nvPr/>
        </p:nvPicPr>
        <p:blipFill>
          <a:blip r:embed="rId5"/>
          <a:stretch>
            <a:fillRect/>
          </a:stretch>
        </p:blipFill>
        <p:spPr>
          <a:xfrm>
            <a:off x="8510128" y="410567"/>
            <a:ext cx="2501339" cy="1407003"/>
          </a:xfrm>
          <a:prstGeom prst="rect">
            <a:avLst/>
          </a:prstGeom>
        </p:spPr>
      </p:pic>
      <p:pic>
        <p:nvPicPr>
          <p:cNvPr id="5" name="Picture 4" descr="Brown University logo transparent PNG - StickPNG">
            <a:extLst>
              <a:ext uri="{FF2B5EF4-FFF2-40B4-BE49-F238E27FC236}">
                <a16:creationId xmlns:a16="http://schemas.microsoft.com/office/drawing/2014/main" id="{37544232-E15C-77CA-B7B8-EC1479DEAAD8}"/>
              </a:ext>
            </a:extLst>
          </p:cNvPr>
          <p:cNvPicPr>
            <a:picLocks noChangeAspect="1"/>
          </p:cNvPicPr>
          <p:nvPr/>
        </p:nvPicPr>
        <p:blipFill>
          <a:blip r:embed="rId6"/>
          <a:stretch>
            <a:fillRect/>
          </a:stretch>
        </p:blipFill>
        <p:spPr>
          <a:xfrm>
            <a:off x="10681638" y="414962"/>
            <a:ext cx="1146164" cy="1332103"/>
          </a:xfrm>
          <a:prstGeom prst="rect">
            <a:avLst/>
          </a:prstGeom>
        </p:spPr>
      </p:pic>
    </p:spTree>
    <p:extLst>
      <p:ext uri="{BB962C8B-B14F-4D97-AF65-F5344CB8AC3E}">
        <p14:creationId xmlns:p14="http://schemas.microsoft.com/office/powerpoint/2010/main" val="2996585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A1A28-1FAB-C891-40E8-481B0358CB92}"/>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E786741-792D-7E54-ACB6-B85B42B09E49}"/>
              </a:ext>
            </a:extLst>
          </p:cNvPr>
          <p:cNvSpPr>
            <a:spLocks noGrp="1"/>
          </p:cNvSpPr>
          <p:nvPr>
            <p:ph idx="1"/>
          </p:nvPr>
        </p:nvSpPr>
        <p:spPr>
          <a:xfrm>
            <a:off x="381000" y="914400"/>
            <a:ext cx="11617960" cy="3001506"/>
          </a:xfrm>
        </p:spPr>
        <p:txBody>
          <a:bodyPr>
            <a:normAutofit fontScale="92500" lnSpcReduction="10000"/>
          </a:bodyPr>
          <a:lstStyle/>
          <a:p>
            <a:r>
              <a:rPr lang="en-US" dirty="0">
                <a:solidFill>
                  <a:srgbClr val="000000"/>
                </a:solidFill>
              </a:rPr>
              <a:t>Introducing the Team</a:t>
            </a:r>
          </a:p>
          <a:p>
            <a:r>
              <a:rPr lang="en-US" dirty="0">
                <a:solidFill>
                  <a:srgbClr val="000000"/>
                </a:solidFill>
              </a:rPr>
              <a:t>Background</a:t>
            </a:r>
          </a:p>
          <a:p>
            <a:r>
              <a:rPr lang="en-US" dirty="0">
                <a:solidFill>
                  <a:srgbClr val="000000"/>
                </a:solidFill>
              </a:rPr>
              <a:t>Fabrication Process of 4H-SiC LGADs</a:t>
            </a:r>
          </a:p>
          <a:p>
            <a:r>
              <a:rPr lang="en-US" dirty="0">
                <a:solidFill>
                  <a:srgbClr val="000000"/>
                </a:solidFill>
              </a:rPr>
              <a:t>Electrical Characteristics of Irradiated 4H-SiC LGADs</a:t>
            </a:r>
          </a:p>
          <a:p>
            <a:r>
              <a:rPr lang="en-US" dirty="0">
                <a:solidFill>
                  <a:srgbClr val="000000"/>
                </a:solidFill>
              </a:rPr>
              <a:t>Charge Collection Characteristics of Irradiated 4H-SiC LGADs</a:t>
            </a:r>
          </a:p>
          <a:p>
            <a:r>
              <a:rPr lang="en-US" dirty="0">
                <a:solidFill>
                  <a:srgbClr val="000000"/>
                </a:solidFill>
              </a:rPr>
              <a:t>Conclusion</a:t>
            </a:r>
          </a:p>
          <a:p>
            <a:endParaRPr lang="en-US" sz="3200" dirty="0">
              <a:solidFill>
                <a:srgbClr val="000000"/>
              </a:solidFill>
              <a:latin typeface="Arial" panose="020B0604020202020204" pitchFamily="34" charset="0"/>
            </a:endParaRPr>
          </a:p>
          <a:p>
            <a:endParaRPr lang="en-US" sz="1800" dirty="0">
              <a:solidFill>
                <a:srgbClr val="000000"/>
              </a:solidFill>
              <a:latin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6A51BAEE-F2CD-B9CD-CF8E-D865733D3A3E}"/>
              </a:ext>
            </a:extLst>
          </p:cNvPr>
          <p:cNvSpPr>
            <a:spLocks noGrp="1"/>
          </p:cNvSpPr>
          <p:nvPr>
            <p:ph type="sldNum" sz="quarter" idx="12"/>
          </p:nvPr>
        </p:nvSpPr>
        <p:spPr/>
        <p:txBody>
          <a:bodyPr/>
          <a:lstStyle/>
          <a:p>
            <a:fld id="{08CC926D-9F68-47FB-AEFE-80A7AF560DC9}" type="slidenum">
              <a:rPr lang="en-US" smtClean="0"/>
              <a:t>2</a:t>
            </a:fld>
            <a:endParaRPr lang="en-US"/>
          </a:p>
        </p:txBody>
      </p:sp>
    </p:spTree>
    <p:extLst>
      <p:ext uri="{BB962C8B-B14F-4D97-AF65-F5344CB8AC3E}">
        <p14:creationId xmlns:p14="http://schemas.microsoft.com/office/powerpoint/2010/main" val="887704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8EF0F-6A60-6605-2129-C51235A7821F}"/>
              </a:ext>
            </a:extLst>
          </p:cNvPr>
          <p:cNvSpPr>
            <a:spLocks noGrp="1"/>
          </p:cNvSpPr>
          <p:nvPr>
            <p:ph type="title"/>
          </p:nvPr>
        </p:nvSpPr>
        <p:spPr/>
        <p:txBody>
          <a:bodyPr/>
          <a:lstStyle/>
          <a:p>
            <a:r>
              <a:rPr lang="en-US" dirty="0"/>
              <a:t>NCSU-L(BNL)</a:t>
            </a:r>
            <a:r>
              <a:rPr lang="en-US" baseline="30000" dirty="0"/>
              <a:t>2</a:t>
            </a:r>
            <a:r>
              <a:rPr lang="en-US" dirty="0"/>
              <a:t> Collaboration</a:t>
            </a:r>
          </a:p>
        </p:txBody>
      </p:sp>
      <p:sp>
        <p:nvSpPr>
          <p:cNvPr id="3" name="Content Placeholder 2">
            <a:extLst>
              <a:ext uri="{FF2B5EF4-FFF2-40B4-BE49-F238E27FC236}">
                <a16:creationId xmlns:a16="http://schemas.microsoft.com/office/drawing/2014/main" id="{96E9642F-6B8E-EA85-489F-074BA80EE6FE}"/>
              </a:ext>
            </a:extLst>
          </p:cNvPr>
          <p:cNvSpPr>
            <a:spLocks noGrp="1"/>
          </p:cNvSpPr>
          <p:nvPr>
            <p:ph sz="half" idx="1"/>
          </p:nvPr>
        </p:nvSpPr>
        <p:spPr/>
        <p:txBody>
          <a:bodyPr>
            <a:normAutofit/>
          </a:bodyPr>
          <a:lstStyle/>
          <a:p>
            <a:r>
              <a:rPr lang="en-US" sz="2000" b="1" dirty="0">
                <a:solidFill>
                  <a:srgbClr val="FF0000"/>
                </a:solidFill>
              </a:rPr>
              <a:t>NC State University</a:t>
            </a:r>
          </a:p>
          <a:p>
            <a:pPr lvl="1"/>
            <a:r>
              <a:rPr lang="en-US" sz="1600" dirty="0"/>
              <a:t>Expertise</a:t>
            </a:r>
          </a:p>
          <a:p>
            <a:pPr lvl="2"/>
            <a:r>
              <a:rPr lang="en-US" sz="1600" dirty="0"/>
              <a:t>Fabrication, characterization, and simulation of (ultra-) wide bandgap semiconductor devices</a:t>
            </a:r>
          </a:p>
          <a:p>
            <a:pPr lvl="2"/>
            <a:r>
              <a:rPr lang="en-US" sz="1600" dirty="0"/>
              <a:t>Members: Dr. John Muth, Dr. Spyridon Pavlidis, Dr. Gil Atar, Dr. Philip Barletta, Dr. Ben Sekely, Greg Allion, Yashas Satapathy</a:t>
            </a:r>
          </a:p>
          <a:p>
            <a:pPr lvl="2"/>
            <a:endParaRPr lang="en-US" sz="1200" dirty="0"/>
          </a:p>
          <a:p>
            <a:pPr lvl="1"/>
            <a:endParaRPr lang="en-US" sz="1600" dirty="0"/>
          </a:p>
        </p:txBody>
      </p:sp>
      <p:sp>
        <p:nvSpPr>
          <p:cNvPr id="4" name="Content Placeholder 3">
            <a:extLst>
              <a:ext uri="{FF2B5EF4-FFF2-40B4-BE49-F238E27FC236}">
                <a16:creationId xmlns:a16="http://schemas.microsoft.com/office/drawing/2014/main" id="{BB3E1645-D145-141F-92C7-9792E983685E}"/>
              </a:ext>
            </a:extLst>
          </p:cNvPr>
          <p:cNvSpPr>
            <a:spLocks noGrp="1"/>
          </p:cNvSpPr>
          <p:nvPr>
            <p:ph sz="half" idx="2"/>
          </p:nvPr>
        </p:nvSpPr>
        <p:spPr/>
        <p:txBody>
          <a:bodyPr>
            <a:normAutofit/>
          </a:bodyPr>
          <a:lstStyle/>
          <a:p>
            <a:r>
              <a:rPr lang="en-US" sz="2000" b="1" dirty="0">
                <a:solidFill>
                  <a:schemeClr val="accent1">
                    <a:lumMod val="75000"/>
                  </a:schemeClr>
                </a:solidFill>
              </a:rPr>
              <a:t>Lawrence Berkeley National Laboratory</a:t>
            </a:r>
          </a:p>
          <a:p>
            <a:pPr lvl="1"/>
            <a:r>
              <a:rPr lang="en-US" sz="1600" dirty="0"/>
              <a:t>Expertise</a:t>
            </a:r>
          </a:p>
          <a:p>
            <a:pPr lvl="2"/>
            <a:r>
              <a:rPr lang="en-US" sz="1600" dirty="0"/>
              <a:t>Detector and electronics development and characterization for high energy physics</a:t>
            </a:r>
          </a:p>
          <a:p>
            <a:pPr lvl="2"/>
            <a:r>
              <a:rPr lang="en-US" sz="1600" dirty="0"/>
              <a:t>Members: Dr. Carl Haber, Dr. Steve Holland, Dr. Tao Yang, Dr. </a:t>
            </a:r>
            <a:r>
              <a:rPr lang="en-US" sz="1600" dirty="0" err="1"/>
              <a:t>Haichen</a:t>
            </a:r>
            <a:r>
              <a:rPr lang="en-US" sz="1600" dirty="0"/>
              <a:t> Wang (UC Berkeley), Chenxi Yang (UC Berkeley)</a:t>
            </a:r>
          </a:p>
        </p:txBody>
      </p:sp>
      <p:sp>
        <p:nvSpPr>
          <p:cNvPr id="5" name="Slide Number Placeholder 4">
            <a:extLst>
              <a:ext uri="{FF2B5EF4-FFF2-40B4-BE49-F238E27FC236}">
                <a16:creationId xmlns:a16="http://schemas.microsoft.com/office/drawing/2014/main" id="{74B0A0C7-D213-1B14-8765-9A35490FD68F}"/>
              </a:ext>
            </a:extLst>
          </p:cNvPr>
          <p:cNvSpPr>
            <a:spLocks noGrp="1"/>
          </p:cNvSpPr>
          <p:nvPr>
            <p:ph type="sldNum" sz="quarter" idx="12"/>
          </p:nvPr>
        </p:nvSpPr>
        <p:spPr/>
        <p:txBody>
          <a:bodyPr/>
          <a:lstStyle/>
          <a:p>
            <a:fld id="{08CC926D-9F68-47FB-AEFE-80A7AF560DC9}" type="slidenum">
              <a:rPr lang="en-US" smtClean="0"/>
              <a:t>3</a:t>
            </a:fld>
            <a:endParaRPr lang="en-US"/>
          </a:p>
        </p:txBody>
      </p:sp>
      <p:sp>
        <p:nvSpPr>
          <p:cNvPr id="6" name="Content Placeholder 5">
            <a:extLst>
              <a:ext uri="{FF2B5EF4-FFF2-40B4-BE49-F238E27FC236}">
                <a16:creationId xmlns:a16="http://schemas.microsoft.com/office/drawing/2014/main" id="{CE2C76EB-DC96-C2C7-2CEA-CE928F81EB71}"/>
              </a:ext>
            </a:extLst>
          </p:cNvPr>
          <p:cNvSpPr>
            <a:spLocks noGrp="1"/>
          </p:cNvSpPr>
          <p:nvPr>
            <p:ph sz="half" idx="13"/>
          </p:nvPr>
        </p:nvSpPr>
        <p:spPr/>
        <p:txBody>
          <a:bodyPr>
            <a:normAutofit/>
          </a:bodyPr>
          <a:lstStyle/>
          <a:p>
            <a:r>
              <a:rPr lang="en-US" sz="2000" b="1" dirty="0">
                <a:solidFill>
                  <a:schemeClr val="accent6">
                    <a:lumMod val="75000"/>
                  </a:schemeClr>
                </a:solidFill>
              </a:rPr>
              <a:t>Brookhaven National Laboratory</a:t>
            </a:r>
          </a:p>
          <a:p>
            <a:pPr lvl="1"/>
            <a:r>
              <a:rPr lang="en-US" sz="1600" dirty="0"/>
              <a:t>Expertise</a:t>
            </a:r>
          </a:p>
          <a:p>
            <a:pPr lvl="2"/>
            <a:r>
              <a:rPr lang="en-US" sz="1600" dirty="0"/>
              <a:t>Fabrication, characterization, and simulation of Si LGADs</a:t>
            </a:r>
          </a:p>
          <a:p>
            <a:pPr lvl="2"/>
            <a:r>
              <a:rPr lang="en-US" sz="1600" dirty="0"/>
              <a:t>Detector and electronics development and characterization for high energy physics</a:t>
            </a:r>
          </a:p>
          <a:p>
            <a:pPr lvl="2"/>
            <a:r>
              <a:rPr lang="en-US" sz="1600" dirty="0"/>
              <a:t>Members: Dr. Stefania </a:t>
            </a:r>
            <a:r>
              <a:rPr lang="en-US" sz="1600" dirty="0" err="1"/>
              <a:t>Stucci</a:t>
            </a:r>
            <a:r>
              <a:rPr lang="en-US" sz="1600" dirty="0"/>
              <a:t>, Dr. Abraham </a:t>
            </a:r>
            <a:r>
              <a:rPr lang="en-US" sz="1600" dirty="0" err="1"/>
              <a:t>Tishelman</a:t>
            </a:r>
            <a:r>
              <a:rPr lang="en-US" sz="1600" dirty="0"/>
              <a:t>-Charny</a:t>
            </a:r>
          </a:p>
          <a:p>
            <a:pPr marL="914400" lvl="2" indent="0">
              <a:buNone/>
            </a:pPr>
            <a:endParaRPr lang="en-US" sz="1200" dirty="0"/>
          </a:p>
        </p:txBody>
      </p:sp>
      <p:sp>
        <p:nvSpPr>
          <p:cNvPr id="7" name="Content Placeholder 6">
            <a:extLst>
              <a:ext uri="{FF2B5EF4-FFF2-40B4-BE49-F238E27FC236}">
                <a16:creationId xmlns:a16="http://schemas.microsoft.com/office/drawing/2014/main" id="{08783215-D12B-4174-1A3B-422E079C7206}"/>
              </a:ext>
            </a:extLst>
          </p:cNvPr>
          <p:cNvSpPr>
            <a:spLocks noGrp="1"/>
          </p:cNvSpPr>
          <p:nvPr>
            <p:ph sz="half" idx="14"/>
          </p:nvPr>
        </p:nvSpPr>
        <p:spPr/>
        <p:txBody>
          <a:bodyPr>
            <a:normAutofit/>
          </a:bodyPr>
          <a:lstStyle/>
          <a:p>
            <a:r>
              <a:rPr lang="en-US" sz="2000" b="1" dirty="0">
                <a:solidFill>
                  <a:schemeClr val="accent2"/>
                </a:solidFill>
              </a:rPr>
              <a:t>Supporting Institutions and Organizations</a:t>
            </a:r>
          </a:p>
          <a:p>
            <a:pPr lvl="1"/>
            <a:r>
              <a:rPr lang="en-US" sz="1600" dirty="0"/>
              <a:t>Brown University</a:t>
            </a:r>
          </a:p>
          <a:p>
            <a:pPr lvl="1"/>
            <a:r>
              <a:rPr lang="en-US" sz="1600" dirty="0"/>
              <a:t>UC Berkeley</a:t>
            </a:r>
          </a:p>
          <a:p>
            <a:pPr lvl="1"/>
            <a:r>
              <a:rPr lang="en-US" sz="1600" dirty="0"/>
              <a:t>Rice University</a:t>
            </a:r>
          </a:p>
          <a:p>
            <a:pPr lvl="1"/>
            <a:r>
              <a:rPr lang="en-US" sz="1600" dirty="0"/>
              <a:t>NASA Space Radiation Laboratory (NSRL)</a:t>
            </a:r>
          </a:p>
          <a:p>
            <a:pPr lvl="1"/>
            <a:r>
              <a:rPr lang="en-US" sz="1600" dirty="0"/>
              <a:t>Rhode Island Nuclear Science Center (RINSC)</a:t>
            </a:r>
          </a:p>
          <a:p>
            <a:pPr lvl="1"/>
            <a:r>
              <a:rPr lang="en-US" sz="1600" dirty="0"/>
              <a:t>NCSU Nanofabrication Facility (NNF)</a:t>
            </a:r>
          </a:p>
          <a:p>
            <a:pPr lvl="1"/>
            <a:r>
              <a:rPr lang="en-US" sz="1600" dirty="0"/>
              <a:t>NCSU PULSTAR Reactor</a:t>
            </a:r>
          </a:p>
        </p:txBody>
      </p:sp>
      <p:sp>
        <p:nvSpPr>
          <p:cNvPr id="8" name="Text Placeholder 7">
            <a:extLst>
              <a:ext uri="{FF2B5EF4-FFF2-40B4-BE49-F238E27FC236}">
                <a16:creationId xmlns:a16="http://schemas.microsoft.com/office/drawing/2014/main" id="{51AFEAA9-E5AD-F7EA-7642-EE8F79D0AB3A}"/>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272208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xEl>
                                              <p:pRg st="3" end="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
                                            <p:txEl>
                                              <p:pRg st="4" end="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xEl>
                                              <p:pRg st="5" end="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42161-CBD6-51BD-754E-3BB6687B0C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FF9CCC-8844-A2AB-95DC-218F5DB5C798}"/>
              </a:ext>
            </a:extLst>
          </p:cNvPr>
          <p:cNvSpPr>
            <a:spLocks noGrp="1"/>
          </p:cNvSpPr>
          <p:nvPr>
            <p:ph type="title"/>
          </p:nvPr>
        </p:nvSpPr>
        <p:spPr/>
        <p:txBody>
          <a:bodyPr/>
          <a:lstStyle/>
          <a:p>
            <a:r>
              <a:rPr lang="en-US" dirty="0"/>
              <a:t>Incorporating 4H-SiC into LGAD Technology</a:t>
            </a:r>
          </a:p>
        </p:txBody>
      </p:sp>
      <p:sp>
        <p:nvSpPr>
          <p:cNvPr id="3" name="Content Placeholder 2">
            <a:extLst>
              <a:ext uri="{FF2B5EF4-FFF2-40B4-BE49-F238E27FC236}">
                <a16:creationId xmlns:a16="http://schemas.microsoft.com/office/drawing/2014/main" id="{64C0C870-2945-85F7-8485-B4B4FD342BDB}"/>
              </a:ext>
            </a:extLst>
          </p:cNvPr>
          <p:cNvSpPr>
            <a:spLocks noGrp="1"/>
          </p:cNvSpPr>
          <p:nvPr>
            <p:ph idx="1"/>
          </p:nvPr>
        </p:nvSpPr>
        <p:spPr>
          <a:xfrm>
            <a:off x="381001" y="914400"/>
            <a:ext cx="7282542" cy="5304790"/>
          </a:xfrm>
        </p:spPr>
        <p:txBody>
          <a:bodyPr>
            <a:normAutofit/>
          </a:bodyPr>
          <a:lstStyle/>
          <a:p>
            <a:r>
              <a:rPr lang="en-US" sz="2000" dirty="0"/>
              <a:t>Properties</a:t>
            </a:r>
          </a:p>
          <a:p>
            <a:pPr lvl="1"/>
            <a:r>
              <a:rPr lang="en-US" sz="2000" dirty="0"/>
              <a:t>Hexagonal crystal structure w/ an ABAC stacking sequence</a:t>
            </a:r>
          </a:p>
          <a:p>
            <a:pPr lvl="1"/>
            <a:r>
              <a:rPr lang="en-US" sz="2000" dirty="0"/>
              <a:t>Indirect bandgap of 3.26 eV</a:t>
            </a:r>
          </a:p>
          <a:p>
            <a:r>
              <a:rPr lang="en-US" sz="2000" dirty="0"/>
              <a:t>Current status</a:t>
            </a:r>
          </a:p>
          <a:p>
            <a:pPr lvl="1"/>
            <a:r>
              <a:rPr lang="en-US" sz="2000" dirty="0"/>
              <a:t>Large substrates (up to 200 mm)</a:t>
            </a:r>
          </a:p>
          <a:p>
            <a:pPr lvl="1"/>
            <a:r>
              <a:rPr lang="en-US" sz="2000" dirty="0"/>
              <a:t>Mature processing technologies</a:t>
            </a:r>
          </a:p>
          <a:p>
            <a:r>
              <a:rPr lang="en-US" sz="2000" dirty="0"/>
              <a:t>Advantages over Si-based devices</a:t>
            </a:r>
          </a:p>
          <a:p>
            <a:pPr lvl="1"/>
            <a:r>
              <a:rPr lang="en-US" sz="2000" dirty="0"/>
              <a:t>Potentially higher radiation hardness</a:t>
            </a:r>
          </a:p>
          <a:p>
            <a:pPr lvl="1"/>
            <a:r>
              <a:rPr lang="en-US" sz="2000" dirty="0"/>
              <a:t>Reduces need for extensive cooling systems</a:t>
            </a:r>
          </a:p>
          <a:p>
            <a:r>
              <a:rPr lang="en-US" sz="2000" b="1" dirty="0"/>
              <a:t>Objective</a:t>
            </a:r>
          </a:p>
          <a:p>
            <a:pPr lvl="1"/>
            <a:r>
              <a:rPr lang="en-US" sz="2000" dirty="0">
                <a:solidFill>
                  <a:schemeClr val="accent1">
                    <a:lumMod val="75000"/>
                  </a:schemeClr>
                </a:solidFill>
              </a:rPr>
              <a:t>Fabricate a functional 4H-SiC LGAD and determine its radiation hardness</a:t>
            </a:r>
          </a:p>
          <a:p>
            <a:endParaRPr lang="en-US" sz="2400" dirty="0"/>
          </a:p>
          <a:p>
            <a:endParaRPr lang="en-US" sz="2400" dirty="0"/>
          </a:p>
          <a:p>
            <a:pPr lvl="1"/>
            <a:endParaRPr lang="en-US" sz="2000" dirty="0"/>
          </a:p>
        </p:txBody>
      </p:sp>
      <p:sp>
        <p:nvSpPr>
          <p:cNvPr id="4" name="Slide Number Placeholder 3">
            <a:extLst>
              <a:ext uri="{FF2B5EF4-FFF2-40B4-BE49-F238E27FC236}">
                <a16:creationId xmlns:a16="http://schemas.microsoft.com/office/drawing/2014/main" id="{91682ECA-F8B8-85B5-8431-BC5BF27334FA}"/>
              </a:ext>
            </a:extLst>
          </p:cNvPr>
          <p:cNvSpPr>
            <a:spLocks noGrp="1"/>
          </p:cNvSpPr>
          <p:nvPr>
            <p:ph type="sldNum" sz="quarter" idx="12"/>
          </p:nvPr>
        </p:nvSpPr>
        <p:spPr/>
        <p:txBody>
          <a:bodyPr/>
          <a:lstStyle/>
          <a:p>
            <a:fld id="{08CC926D-9F68-47FB-AEFE-80A7AF560DC9}" type="slidenum">
              <a:rPr lang="en-US" smtClean="0"/>
              <a:t>4</a:t>
            </a:fld>
            <a:endParaRPr lang="en-US"/>
          </a:p>
        </p:txBody>
      </p:sp>
      <p:sp>
        <p:nvSpPr>
          <p:cNvPr id="5" name="Text Placeholder 4">
            <a:extLst>
              <a:ext uri="{FF2B5EF4-FFF2-40B4-BE49-F238E27FC236}">
                <a16:creationId xmlns:a16="http://schemas.microsoft.com/office/drawing/2014/main" id="{0245853C-BB90-59C1-01A6-606E41A31693}"/>
              </a:ext>
            </a:extLst>
          </p:cNvPr>
          <p:cNvSpPr>
            <a:spLocks noGrp="1"/>
          </p:cNvSpPr>
          <p:nvPr>
            <p:ph type="body" sz="quarter" idx="13"/>
          </p:nvPr>
        </p:nvSpPr>
        <p:spPr>
          <a:xfrm>
            <a:off x="0" y="6173470"/>
            <a:ext cx="12207240" cy="274320"/>
          </a:xfrm>
        </p:spPr>
        <p:txBody>
          <a:bodyPr/>
          <a:lstStyle/>
          <a:p>
            <a:r>
              <a:rPr lang="en-US" dirty="0"/>
              <a:t>Kimoto, T. and Cooper, J. A. (2014). Fundamentals of Silicon Carbide Technology: Growth, Characterization, Devices and Applications. John Wiley &amp; Sons. Google- Books-ID: 586iBAAAQBAJ.</a:t>
            </a:r>
          </a:p>
          <a:p>
            <a:r>
              <a:rPr lang="en-US" b="0" i="0" dirty="0">
                <a:solidFill>
                  <a:srgbClr val="212121"/>
                </a:solidFill>
                <a:effectLst/>
              </a:rPr>
              <a:t>Kimoto T. High-voltage </a:t>
            </a:r>
            <a:r>
              <a:rPr lang="en-US" b="0" i="0" dirty="0" err="1">
                <a:solidFill>
                  <a:srgbClr val="212121"/>
                </a:solidFill>
                <a:effectLst/>
              </a:rPr>
              <a:t>SiC</a:t>
            </a:r>
            <a:r>
              <a:rPr lang="en-US" b="0" i="0" dirty="0">
                <a:solidFill>
                  <a:srgbClr val="212121"/>
                </a:solidFill>
                <a:effectLst/>
              </a:rPr>
              <a:t> power devices for improved energy efficiency. Proc </a:t>
            </a:r>
            <a:r>
              <a:rPr lang="en-US" b="0" i="0" dirty="0" err="1">
                <a:solidFill>
                  <a:srgbClr val="212121"/>
                </a:solidFill>
                <a:effectLst/>
              </a:rPr>
              <a:t>Jpn</a:t>
            </a:r>
            <a:r>
              <a:rPr lang="en-US" b="0" i="0" dirty="0">
                <a:solidFill>
                  <a:srgbClr val="212121"/>
                </a:solidFill>
                <a:effectLst/>
              </a:rPr>
              <a:t> </a:t>
            </a:r>
            <a:r>
              <a:rPr lang="en-US" b="0" i="0" dirty="0" err="1">
                <a:solidFill>
                  <a:srgbClr val="212121"/>
                </a:solidFill>
                <a:effectLst/>
              </a:rPr>
              <a:t>Acad</a:t>
            </a:r>
            <a:r>
              <a:rPr lang="en-US" b="0" i="0" dirty="0">
                <a:solidFill>
                  <a:srgbClr val="212121"/>
                </a:solidFill>
                <a:effectLst/>
              </a:rPr>
              <a:t> Ser B Phys Biol Sci. 2022;98(4):161-189. </a:t>
            </a:r>
            <a:r>
              <a:rPr lang="en-US" b="0" i="0" dirty="0" err="1">
                <a:solidFill>
                  <a:srgbClr val="212121"/>
                </a:solidFill>
                <a:effectLst/>
              </a:rPr>
              <a:t>doi</a:t>
            </a:r>
            <a:r>
              <a:rPr lang="en-US" b="0" i="0" dirty="0">
                <a:solidFill>
                  <a:srgbClr val="212121"/>
                </a:solidFill>
                <a:effectLst/>
              </a:rPr>
              <a:t>: 10.2183/pjab.98.011. PMID: 35400694; PMCID: PMC9071924.</a:t>
            </a:r>
            <a:endParaRPr lang="en-US" dirty="0"/>
          </a:p>
          <a:p>
            <a:r>
              <a:rPr lang="en-US" dirty="0"/>
              <a:t>https://www.plutosemi.net/show-105-426-1.html</a:t>
            </a:r>
          </a:p>
        </p:txBody>
      </p:sp>
      <p:pic>
        <p:nvPicPr>
          <p:cNvPr id="8" name="Picture 7">
            <a:extLst>
              <a:ext uri="{FF2B5EF4-FFF2-40B4-BE49-F238E27FC236}">
                <a16:creationId xmlns:a16="http://schemas.microsoft.com/office/drawing/2014/main" id="{925D79FA-6024-0E29-2E75-09AF149161A9}"/>
              </a:ext>
            </a:extLst>
          </p:cNvPr>
          <p:cNvPicPr>
            <a:picLocks noChangeAspect="1"/>
          </p:cNvPicPr>
          <p:nvPr/>
        </p:nvPicPr>
        <p:blipFill>
          <a:blip r:embed="rId3"/>
          <a:stretch>
            <a:fillRect/>
          </a:stretch>
        </p:blipFill>
        <p:spPr>
          <a:xfrm>
            <a:off x="6715275" y="1267581"/>
            <a:ext cx="5195139" cy="2161419"/>
          </a:xfrm>
          <a:prstGeom prst="rect">
            <a:avLst/>
          </a:prstGeom>
        </p:spPr>
      </p:pic>
      <p:pic>
        <p:nvPicPr>
          <p:cNvPr id="15362" name="Picture 2" descr="SiC (Silicon Carbide) - Compound Wafer - PlutoSemi Co., Ltd.">
            <a:hlinkClick r:id="rId4"/>
            <a:extLst>
              <a:ext uri="{FF2B5EF4-FFF2-40B4-BE49-F238E27FC236}">
                <a16:creationId xmlns:a16="http://schemas.microsoft.com/office/drawing/2014/main" id="{D1992DCF-EF2D-64B2-9C85-5BE9E3CF24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9624" y="3470828"/>
            <a:ext cx="2532743" cy="2532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9006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63076-74C4-9E87-DC4C-863B548EE007}"/>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4F45D23-17AE-0B41-64E7-F3922B20BE4C}"/>
              </a:ext>
            </a:extLst>
          </p:cNvPr>
          <p:cNvPicPr>
            <a:picLocks noChangeAspect="1"/>
          </p:cNvPicPr>
          <p:nvPr/>
        </p:nvPicPr>
        <p:blipFill>
          <a:blip r:embed="rId3"/>
          <a:stretch>
            <a:fillRect/>
          </a:stretch>
        </p:blipFill>
        <p:spPr>
          <a:xfrm>
            <a:off x="6434297" y="1149279"/>
            <a:ext cx="5333081" cy="2716936"/>
          </a:xfrm>
          <a:prstGeom prst="rect">
            <a:avLst/>
          </a:prstGeom>
        </p:spPr>
      </p:pic>
      <p:sp>
        <p:nvSpPr>
          <p:cNvPr id="2" name="Title 1">
            <a:extLst>
              <a:ext uri="{FF2B5EF4-FFF2-40B4-BE49-F238E27FC236}">
                <a16:creationId xmlns:a16="http://schemas.microsoft.com/office/drawing/2014/main" id="{021B8785-AAC5-D80A-8734-1E8151C52C5B}"/>
              </a:ext>
            </a:extLst>
          </p:cNvPr>
          <p:cNvSpPr>
            <a:spLocks noGrp="1"/>
          </p:cNvSpPr>
          <p:nvPr>
            <p:ph type="title"/>
          </p:nvPr>
        </p:nvSpPr>
        <p:spPr/>
        <p:txBody>
          <a:bodyPr/>
          <a:lstStyle/>
          <a:p>
            <a:r>
              <a:rPr lang="en-US" dirty="0"/>
              <a:t>Neutron Irradiation Campaign</a:t>
            </a:r>
          </a:p>
        </p:txBody>
      </p:sp>
      <p:sp>
        <p:nvSpPr>
          <p:cNvPr id="4" name="Slide Number Placeholder 3">
            <a:extLst>
              <a:ext uri="{FF2B5EF4-FFF2-40B4-BE49-F238E27FC236}">
                <a16:creationId xmlns:a16="http://schemas.microsoft.com/office/drawing/2014/main" id="{81344025-7372-1C37-2E70-46FB9AFCAD27}"/>
              </a:ext>
            </a:extLst>
          </p:cNvPr>
          <p:cNvSpPr>
            <a:spLocks noGrp="1"/>
          </p:cNvSpPr>
          <p:nvPr>
            <p:ph type="sldNum" sz="quarter" idx="12"/>
          </p:nvPr>
        </p:nvSpPr>
        <p:spPr/>
        <p:txBody>
          <a:bodyPr/>
          <a:lstStyle/>
          <a:p>
            <a:fld id="{08CC926D-9F68-47FB-AEFE-80A7AF560DC9}" type="slidenum">
              <a:rPr lang="en-US" smtClean="0"/>
              <a:t>5</a:t>
            </a:fld>
            <a:endParaRPr lang="en-US"/>
          </a:p>
        </p:txBody>
      </p:sp>
      <p:sp>
        <p:nvSpPr>
          <p:cNvPr id="6" name="TextBox 5">
            <a:extLst>
              <a:ext uri="{FF2B5EF4-FFF2-40B4-BE49-F238E27FC236}">
                <a16:creationId xmlns:a16="http://schemas.microsoft.com/office/drawing/2014/main" id="{DC6BDAC4-84AA-C5F7-6434-0F907C1AB284}"/>
              </a:ext>
            </a:extLst>
          </p:cNvPr>
          <p:cNvSpPr txBox="1"/>
          <p:nvPr/>
        </p:nvSpPr>
        <p:spPr>
          <a:xfrm>
            <a:off x="6976163" y="3814856"/>
            <a:ext cx="1346844" cy="584775"/>
          </a:xfrm>
          <a:prstGeom prst="rect">
            <a:avLst/>
          </a:prstGeom>
          <a:noFill/>
        </p:spPr>
        <p:txBody>
          <a:bodyPr wrap="none" rtlCol="0">
            <a:spAutoFit/>
          </a:bodyPr>
          <a:lstStyle/>
          <a:p>
            <a:r>
              <a:rPr lang="en-US" sz="3200" b="1" dirty="0"/>
              <a:t>LGAD</a:t>
            </a:r>
          </a:p>
        </p:txBody>
      </p:sp>
      <p:sp>
        <p:nvSpPr>
          <p:cNvPr id="14" name="TextBox 13">
            <a:extLst>
              <a:ext uri="{FF2B5EF4-FFF2-40B4-BE49-F238E27FC236}">
                <a16:creationId xmlns:a16="http://schemas.microsoft.com/office/drawing/2014/main" id="{B75A589C-D1AE-CFB5-A99C-7D6E3CBCED60}"/>
              </a:ext>
            </a:extLst>
          </p:cNvPr>
          <p:cNvSpPr txBox="1"/>
          <p:nvPr/>
        </p:nvSpPr>
        <p:spPr>
          <a:xfrm>
            <a:off x="9558772" y="3814855"/>
            <a:ext cx="2121093" cy="584775"/>
          </a:xfrm>
          <a:prstGeom prst="rect">
            <a:avLst/>
          </a:prstGeom>
          <a:noFill/>
        </p:spPr>
        <p:txBody>
          <a:bodyPr wrap="none" rtlCol="0">
            <a:spAutoFit/>
          </a:bodyPr>
          <a:lstStyle/>
          <a:p>
            <a:r>
              <a:rPr lang="en-US" sz="3200" b="1" dirty="0"/>
              <a:t>PiN Diode</a:t>
            </a:r>
          </a:p>
        </p:txBody>
      </p:sp>
      <p:sp>
        <p:nvSpPr>
          <p:cNvPr id="12" name="Text Placeholder 11">
            <a:extLst>
              <a:ext uri="{FF2B5EF4-FFF2-40B4-BE49-F238E27FC236}">
                <a16:creationId xmlns:a16="http://schemas.microsoft.com/office/drawing/2014/main" id="{F00058F9-4155-29FB-FA53-13753554D6A2}"/>
              </a:ext>
            </a:extLst>
          </p:cNvPr>
          <p:cNvSpPr>
            <a:spLocks noGrp="1"/>
          </p:cNvSpPr>
          <p:nvPr>
            <p:ph type="body" sz="quarter" idx="13"/>
          </p:nvPr>
        </p:nvSpPr>
        <p:spPr/>
        <p:txBody>
          <a:bodyPr/>
          <a:lstStyle/>
          <a:p>
            <a:endParaRPr lang="en-US" dirty="0"/>
          </a:p>
        </p:txBody>
      </p:sp>
      <p:sp>
        <p:nvSpPr>
          <p:cNvPr id="3" name="Content Placeholder 2">
            <a:extLst>
              <a:ext uri="{FF2B5EF4-FFF2-40B4-BE49-F238E27FC236}">
                <a16:creationId xmlns:a16="http://schemas.microsoft.com/office/drawing/2014/main" id="{545707E8-24F4-052C-5071-20E868246514}"/>
              </a:ext>
            </a:extLst>
          </p:cNvPr>
          <p:cNvSpPr>
            <a:spLocks noGrp="1"/>
          </p:cNvSpPr>
          <p:nvPr>
            <p:ph idx="1"/>
          </p:nvPr>
        </p:nvSpPr>
        <p:spPr>
          <a:xfrm>
            <a:off x="380998" y="1075173"/>
            <a:ext cx="5969560" cy="4556928"/>
          </a:xfrm>
        </p:spPr>
        <p:txBody>
          <a:bodyPr>
            <a:noAutofit/>
          </a:bodyPr>
          <a:lstStyle/>
          <a:p>
            <a:r>
              <a:rPr lang="en-US" sz="2000" dirty="0"/>
              <a:t>LGADs and complementary </a:t>
            </a:r>
            <a:r>
              <a:rPr lang="en-US" sz="2000" dirty="0" err="1"/>
              <a:t>PiN</a:t>
            </a:r>
            <a:r>
              <a:rPr lang="en-US" sz="2000" dirty="0"/>
              <a:t> diodes were irradiated at the Rhode Island Nuclear Science Center (RINSC)</a:t>
            </a:r>
          </a:p>
          <a:p>
            <a:r>
              <a:rPr lang="en-US" sz="2000" dirty="0"/>
              <a:t>Fluences: Non-irradiated (pristine), 1e13, 1e14, 1e15 </a:t>
            </a:r>
            <a:r>
              <a:rPr lang="en-US" sz="2000" dirty="0" err="1"/>
              <a:t>n</a:t>
            </a:r>
            <a:r>
              <a:rPr lang="en-US" sz="2000" baseline="-25000" dirty="0" err="1"/>
              <a:t>eq</a:t>
            </a:r>
            <a:r>
              <a:rPr lang="en-US" sz="2000" dirty="0"/>
              <a:t>/cm</a:t>
            </a:r>
            <a:r>
              <a:rPr lang="en-US" sz="2000" baseline="30000" dirty="0"/>
              <a:t>2</a:t>
            </a:r>
          </a:p>
          <a:p>
            <a:r>
              <a:rPr lang="en-US" sz="2000" dirty="0"/>
              <a:t>Gamma ray exposure: 0.0097 </a:t>
            </a:r>
            <a:r>
              <a:rPr lang="en-US" sz="2000" dirty="0" err="1"/>
              <a:t>kGy</a:t>
            </a:r>
            <a:r>
              <a:rPr lang="en-US" sz="2000" dirty="0"/>
              <a:t>, 0.097 </a:t>
            </a:r>
            <a:r>
              <a:rPr lang="en-US" sz="2000" dirty="0" err="1"/>
              <a:t>kGy</a:t>
            </a:r>
            <a:r>
              <a:rPr lang="en-US" sz="2000" dirty="0"/>
              <a:t>, and 0.97 </a:t>
            </a:r>
            <a:r>
              <a:rPr lang="en-US" sz="2000" dirty="0" err="1"/>
              <a:t>kGy</a:t>
            </a:r>
            <a:endParaRPr lang="en-US" sz="2000" dirty="0"/>
          </a:p>
          <a:p>
            <a:r>
              <a:rPr lang="en-US" sz="2000" b="1" dirty="0"/>
              <a:t>Goals:</a:t>
            </a:r>
          </a:p>
          <a:p>
            <a:pPr lvl="1"/>
            <a:r>
              <a:rPr lang="en-US" sz="2000" dirty="0">
                <a:solidFill>
                  <a:schemeClr val="accent1">
                    <a:lumMod val="75000"/>
                  </a:schemeClr>
                </a:solidFill>
              </a:rPr>
              <a:t>Investigate the electrical and charge collection characteristics of an irradiated LGAD</a:t>
            </a:r>
          </a:p>
          <a:p>
            <a:pPr lvl="1"/>
            <a:r>
              <a:rPr lang="en-US" sz="2000" dirty="0">
                <a:solidFill>
                  <a:schemeClr val="accent1">
                    <a:lumMod val="75000"/>
                  </a:schemeClr>
                </a:solidFill>
              </a:rPr>
              <a:t>Begin developing a model to explain the performance of an irradiated LGAD</a:t>
            </a:r>
            <a:endParaRPr lang="en-US" sz="1800" dirty="0">
              <a:solidFill>
                <a:schemeClr val="accent1">
                  <a:lumMod val="75000"/>
                </a:schemeClr>
              </a:solidFill>
            </a:endParaRPr>
          </a:p>
          <a:p>
            <a:endParaRPr lang="en-US" sz="1600" dirty="0"/>
          </a:p>
        </p:txBody>
      </p:sp>
      <p:sp>
        <p:nvSpPr>
          <p:cNvPr id="7" name="TextBox 6">
            <a:extLst>
              <a:ext uri="{FF2B5EF4-FFF2-40B4-BE49-F238E27FC236}">
                <a16:creationId xmlns:a16="http://schemas.microsoft.com/office/drawing/2014/main" id="{70CA130F-6568-EB52-D7CD-40F68441BDE7}"/>
              </a:ext>
            </a:extLst>
          </p:cNvPr>
          <p:cNvSpPr txBox="1"/>
          <p:nvPr/>
        </p:nvSpPr>
        <p:spPr>
          <a:xfrm>
            <a:off x="9100837" y="5440647"/>
            <a:ext cx="2888932" cy="707886"/>
          </a:xfrm>
          <a:prstGeom prst="rect">
            <a:avLst/>
          </a:prstGeom>
          <a:noFill/>
        </p:spPr>
        <p:txBody>
          <a:bodyPr wrap="none" rtlCol="0">
            <a:spAutoFit/>
          </a:bodyPr>
          <a:lstStyle/>
          <a:p>
            <a:r>
              <a:rPr lang="en-US" sz="2000" b="1" dirty="0"/>
              <a:t>Credit: Jennifer Roloff</a:t>
            </a:r>
          </a:p>
          <a:p>
            <a:r>
              <a:rPr lang="en-US" sz="2000" b="1" dirty="0"/>
              <a:t>             Dylan </a:t>
            </a:r>
            <a:r>
              <a:rPr lang="en-US" sz="2000" b="1" dirty="0" err="1"/>
              <a:t>Ponman</a:t>
            </a:r>
            <a:endParaRPr lang="en-US" sz="2000" b="1" dirty="0"/>
          </a:p>
        </p:txBody>
      </p:sp>
    </p:spTree>
    <p:extLst>
      <p:ext uri="{BB962C8B-B14F-4D97-AF65-F5344CB8AC3E}">
        <p14:creationId xmlns:p14="http://schemas.microsoft.com/office/powerpoint/2010/main" val="3683906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A963D259-933A-F063-2D75-A817CF0CEC1B}"/>
              </a:ext>
            </a:extLst>
          </p:cNvPr>
          <p:cNvPicPr>
            <a:picLocks noChangeAspect="1"/>
          </p:cNvPicPr>
          <p:nvPr/>
        </p:nvPicPr>
        <p:blipFill>
          <a:blip r:embed="rId3"/>
          <a:stretch>
            <a:fillRect/>
          </a:stretch>
        </p:blipFill>
        <p:spPr>
          <a:xfrm>
            <a:off x="2946861" y="1307507"/>
            <a:ext cx="2789162" cy="2552921"/>
          </a:xfrm>
          <a:prstGeom prst="rect">
            <a:avLst/>
          </a:prstGeom>
        </p:spPr>
      </p:pic>
      <p:pic>
        <p:nvPicPr>
          <p:cNvPr id="10" name="Picture 9">
            <a:extLst>
              <a:ext uri="{FF2B5EF4-FFF2-40B4-BE49-F238E27FC236}">
                <a16:creationId xmlns:a16="http://schemas.microsoft.com/office/drawing/2014/main" id="{FB9E5242-35A4-E338-AA16-F950F473F983}"/>
              </a:ext>
            </a:extLst>
          </p:cNvPr>
          <p:cNvPicPr>
            <a:picLocks noChangeAspect="1"/>
          </p:cNvPicPr>
          <p:nvPr/>
        </p:nvPicPr>
        <p:blipFill>
          <a:blip r:embed="rId4"/>
          <a:stretch>
            <a:fillRect/>
          </a:stretch>
        </p:blipFill>
        <p:spPr>
          <a:xfrm>
            <a:off x="173945" y="1280836"/>
            <a:ext cx="2800593" cy="2598645"/>
          </a:xfrm>
          <a:prstGeom prst="rect">
            <a:avLst/>
          </a:prstGeom>
        </p:spPr>
      </p:pic>
      <p:pic>
        <p:nvPicPr>
          <p:cNvPr id="19" name="Picture 18">
            <a:extLst>
              <a:ext uri="{FF2B5EF4-FFF2-40B4-BE49-F238E27FC236}">
                <a16:creationId xmlns:a16="http://schemas.microsoft.com/office/drawing/2014/main" id="{05811C6C-2D86-B484-FD12-4CA71475A8C9}"/>
              </a:ext>
            </a:extLst>
          </p:cNvPr>
          <p:cNvPicPr>
            <a:picLocks noChangeAspect="1"/>
          </p:cNvPicPr>
          <p:nvPr/>
        </p:nvPicPr>
        <p:blipFill>
          <a:blip r:embed="rId5"/>
          <a:stretch>
            <a:fillRect/>
          </a:stretch>
        </p:blipFill>
        <p:spPr>
          <a:xfrm>
            <a:off x="5805637" y="1288456"/>
            <a:ext cx="2762489" cy="2591025"/>
          </a:xfrm>
          <a:prstGeom prst="rect">
            <a:avLst/>
          </a:prstGeom>
        </p:spPr>
      </p:pic>
      <p:pic>
        <p:nvPicPr>
          <p:cNvPr id="21" name="Picture 20">
            <a:extLst>
              <a:ext uri="{FF2B5EF4-FFF2-40B4-BE49-F238E27FC236}">
                <a16:creationId xmlns:a16="http://schemas.microsoft.com/office/drawing/2014/main" id="{53226877-17DD-B983-E5EE-14A6931980E8}"/>
              </a:ext>
            </a:extLst>
          </p:cNvPr>
          <p:cNvPicPr>
            <a:picLocks noChangeAspect="1"/>
          </p:cNvPicPr>
          <p:nvPr/>
        </p:nvPicPr>
        <p:blipFill>
          <a:blip r:embed="rId6"/>
          <a:stretch>
            <a:fillRect/>
          </a:stretch>
        </p:blipFill>
        <p:spPr>
          <a:xfrm>
            <a:off x="8713910" y="1307507"/>
            <a:ext cx="2819644" cy="2598645"/>
          </a:xfrm>
          <a:prstGeom prst="rect">
            <a:avLst/>
          </a:prstGeom>
        </p:spPr>
      </p:pic>
      <p:sp>
        <p:nvSpPr>
          <p:cNvPr id="2" name="Title 1">
            <a:extLst>
              <a:ext uri="{FF2B5EF4-FFF2-40B4-BE49-F238E27FC236}">
                <a16:creationId xmlns:a16="http://schemas.microsoft.com/office/drawing/2014/main" id="{C9262D41-90F5-DDBF-F298-F616DEC73B28}"/>
              </a:ext>
            </a:extLst>
          </p:cNvPr>
          <p:cNvSpPr>
            <a:spLocks noGrp="1"/>
          </p:cNvSpPr>
          <p:nvPr>
            <p:ph type="title"/>
          </p:nvPr>
        </p:nvSpPr>
        <p:spPr/>
        <p:txBody>
          <a:bodyPr/>
          <a:lstStyle/>
          <a:p>
            <a:r>
              <a:rPr lang="en-US" dirty="0"/>
              <a:t>I-V Characteristics of Irradiated Devices</a:t>
            </a:r>
          </a:p>
        </p:txBody>
      </p:sp>
      <p:sp>
        <p:nvSpPr>
          <p:cNvPr id="3" name="Content Placeholder 2">
            <a:extLst>
              <a:ext uri="{FF2B5EF4-FFF2-40B4-BE49-F238E27FC236}">
                <a16:creationId xmlns:a16="http://schemas.microsoft.com/office/drawing/2014/main" id="{B017AB55-3A64-7852-AB3B-5DBB883CCB72}"/>
              </a:ext>
            </a:extLst>
          </p:cNvPr>
          <p:cNvSpPr>
            <a:spLocks noGrp="1"/>
          </p:cNvSpPr>
          <p:nvPr>
            <p:ph idx="1"/>
          </p:nvPr>
        </p:nvSpPr>
        <p:spPr>
          <a:xfrm>
            <a:off x="380999" y="3943978"/>
            <a:ext cx="6888983" cy="2109414"/>
          </a:xfrm>
        </p:spPr>
        <p:txBody>
          <a:bodyPr>
            <a:noAutofit/>
          </a:bodyPr>
          <a:lstStyle/>
          <a:p>
            <a:r>
              <a:rPr lang="en-US" sz="1800" dirty="0"/>
              <a:t>Device specs.: 300 um diameter</a:t>
            </a:r>
          </a:p>
          <a:p>
            <a:r>
              <a:rPr lang="en-US" sz="1800" dirty="0"/>
              <a:t>Increasing neutron fluence leads to…</a:t>
            </a:r>
          </a:p>
          <a:p>
            <a:pPr lvl="1"/>
            <a:r>
              <a:rPr lang="en-US" sz="1800" dirty="0"/>
              <a:t>Higher ON-state resistance</a:t>
            </a:r>
          </a:p>
          <a:p>
            <a:pPr lvl="1"/>
            <a:r>
              <a:rPr lang="en-US" sz="1800" dirty="0"/>
              <a:t>Lower leakage currents</a:t>
            </a:r>
          </a:p>
          <a:p>
            <a:pPr lvl="1"/>
            <a:r>
              <a:rPr lang="en-US" sz="1800" dirty="0"/>
              <a:t>Higher breakdown voltages</a:t>
            </a:r>
          </a:p>
          <a:p>
            <a:pPr lvl="1"/>
            <a:r>
              <a:rPr lang="en-US" sz="1800" dirty="0"/>
              <a:t>Loss in rectification (RR </a:t>
            </a:r>
            <a:r>
              <a:rPr lang="en-US" sz="1800" dirty="0">
                <a:ea typeface="DengXian" panose="02010600030101010101" pitchFamily="2" charset="-122"/>
              </a:rPr>
              <a:t>→ 1)</a:t>
            </a:r>
          </a:p>
          <a:p>
            <a:pPr lvl="1"/>
            <a:r>
              <a:rPr lang="en-US" sz="1800" dirty="0">
                <a:ea typeface="DengXian" panose="02010600030101010101" pitchFamily="2" charset="-122"/>
              </a:rPr>
              <a:t>Removal of characteristic “step” feature (in the LGAD)</a:t>
            </a:r>
            <a:endParaRPr lang="en-US" sz="1800" dirty="0"/>
          </a:p>
        </p:txBody>
      </p:sp>
      <p:sp>
        <p:nvSpPr>
          <p:cNvPr id="4" name="Slide Number Placeholder 3">
            <a:extLst>
              <a:ext uri="{FF2B5EF4-FFF2-40B4-BE49-F238E27FC236}">
                <a16:creationId xmlns:a16="http://schemas.microsoft.com/office/drawing/2014/main" id="{549B15E2-B400-89BD-D456-DB23737D9FCC}"/>
              </a:ext>
            </a:extLst>
          </p:cNvPr>
          <p:cNvSpPr>
            <a:spLocks noGrp="1"/>
          </p:cNvSpPr>
          <p:nvPr>
            <p:ph type="sldNum" sz="quarter" idx="12"/>
          </p:nvPr>
        </p:nvSpPr>
        <p:spPr/>
        <p:txBody>
          <a:bodyPr/>
          <a:lstStyle/>
          <a:p>
            <a:fld id="{08CC926D-9F68-47FB-AEFE-80A7AF560DC9}" type="slidenum">
              <a:rPr lang="en-US" smtClean="0"/>
              <a:t>6</a:t>
            </a:fld>
            <a:endParaRPr lang="en-US"/>
          </a:p>
        </p:txBody>
      </p:sp>
      <p:sp>
        <p:nvSpPr>
          <p:cNvPr id="6" name="TextBox 5">
            <a:extLst>
              <a:ext uri="{FF2B5EF4-FFF2-40B4-BE49-F238E27FC236}">
                <a16:creationId xmlns:a16="http://schemas.microsoft.com/office/drawing/2014/main" id="{399699B1-A49A-7B73-1855-8126A7A7C067}"/>
              </a:ext>
            </a:extLst>
          </p:cNvPr>
          <p:cNvSpPr txBox="1"/>
          <p:nvPr/>
        </p:nvSpPr>
        <p:spPr>
          <a:xfrm>
            <a:off x="7659821" y="3118485"/>
            <a:ext cx="838691" cy="369332"/>
          </a:xfrm>
          <a:prstGeom prst="rect">
            <a:avLst/>
          </a:prstGeom>
          <a:noFill/>
        </p:spPr>
        <p:txBody>
          <a:bodyPr wrap="none" rtlCol="0">
            <a:spAutoFit/>
          </a:bodyPr>
          <a:lstStyle/>
          <a:p>
            <a:r>
              <a:rPr lang="en-US" b="1" dirty="0"/>
              <a:t>LGAD</a:t>
            </a:r>
          </a:p>
        </p:txBody>
      </p:sp>
      <p:sp>
        <p:nvSpPr>
          <p:cNvPr id="13" name="TextBox 12">
            <a:extLst>
              <a:ext uri="{FF2B5EF4-FFF2-40B4-BE49-F238E27FC236}">
                <a16:creationId xmlns:a16="http://schemas.microsoft.com/office/drawing/2014/main" id="{01CB151B-4D31-7575-432B-8CD27B795BC3}"/>
              </a:ext>
            </a:extLst>
          </p:cNvPr>
          <p:cNvSpPr txBox="1"/>
          <p:nvPr/>
        </p:nvSpPr>
        <p:spPr>
          <a:xfrm>
            <a:off x="10560534" y="3118485"/>
            <a:ext cx="838691" cy="369332"/>
          </a:xfrm>
          <a:prstGeom prst="rect">
            <a:avLst/>
          </a:prstGeom>
          <a:noFill/>
        </p:spPr>
        <p:txBody>
          <a:bodyPr wrap="none" rtlCol="0">
            <a:spAutoFit/>
          </a:bodyPr>
          <a:lstStyle/>
          <a:p>
            <a:r>
              <a:rPr lang="en-US" b="1" dirty="0"/>
              <a:t>LGAD</a:t>
            </a:r>
          </a:p>
        </p:txBody>
      </p:sp>
      <p:sp>
        <p:nvSpPr>
          <p:cNvPr id="14" name="TextBox 13">
            <a:extLst>
              <a:ext uri="{FF2B5EF4-FFF2-40B4-BE49-F238E27FC236}">
                <a16:creationId xmlns:a16="http://schemas.microsoft.com/office/drawing/2014/main" id="{4D8EB3D9-F592-830E-A7EB-12893E6BCAC4}"/>
              </a:ext>
            </a:extLst>
          </p:cNvPr>
          <p:cNvSpPr txBox="1"/>
          <p:nvPr/>
        </p:nvSpPr>
        <p:spPr>
          <a:xfrm>
            <a:off x="4969100" y="3118485"/>
            <a:ext cx="569387" cy="369332"/>
          </a:xfrm>
          <a:prstGeom prst="rect">
            <a:avLst/>
          </a:prstGeom>
          <a:noFill/>
        </p:spPr>
        <p:txBody>
          <a:bodyPr wrap="none" rtlCol="0">
            <a:spAutoFit/>
          </a:bodyPr>
          <a:lstStyle/>
          <a:p>
            <a:r>
              <a:rPr lang="en-US" b="1" dirty="0"/>
              <a:t>PiN</a:t>
            </a:r>
          </a:p>
        </p:txBody>
      </p:sp>
      <p:sp>
        <p:nvSpPr>
          <p:cNvPr id="15" name="TextBox 14">
            <a:extLst>
              <a:ext uri="{FF2B5EF4-FFF2-40B4-BE49-F238E27FC236}">
                <a16:creationId xmlns:a16="http://schemas.microsoft.com/office/drawing/2014/main" id="{9B36DF1E-80F1-9075-13FA-FC8623E19BE7}"/>
              </a:ext>
            </a:extLst>
          </p:cNvPr>
          <p:cNvSpPr txBox="1"/>
          <p:nvPr/>
        </p:nvSpPr>
        <p:spPr>
          <a:xfrm>
            <a:off x="2308864" y="3118485"/>
            <a:ext cx="569387" cy="369332"/>
          </a:xfrm>
          <a:prstGeom prst="rect">
            <a:avLst/>
          </a:prstGeom>
          <a:noFill/>
        </p:spPr>
        <p:txBody>
          <a:bodyPr wrap="none" rtlCol="0">
            <a:spAutoFit/>
          </a:bodyPr>
          <a:lstStyle/>
          <a:p>
            <a:r>
              <a:rPr lang="en-US" b="1" dirty="0"/>
              <a:t>PiN</a:t>
            </a:r>
          </a:p>
        </p:txBody>
      </p:sp>
      <p:sp>
        <p:nvSpPr>
          <p:cNvPr id="23" name="Text Placeholder 22">
            <a:extLst>
              <a:ext uri="{FF2B5EF4-FFF2-40B4-BE49-F238E27FC236}">
                <a16:creationId xmlns:a16="http://schemas.microsoft.com/office/drawing/2014/main" id="{4A2C03D0-CB39-A04E-291C-77D96C8ADD64}"/>
              </a:ext>
            </a:extLst>
          </p:cNvPr>
          <p:cNvSpPr>
            <a:spLocks noGrp="1"/>
          </p:cNvSpPr>
          <p:nvPr>
            <p:ph type="body" sz="quarter" idx="13"/>
          </p:nvPr>
        </p:nvSpPr>
        <p:spPr/>
        <p:txBody>
          <a:bodyPr/>
          <a:lstStyle/>
          <a:p>
            <a:endParaRPr lang="en-US"/>
          </a:p>
        </p:txBody>
      </p:sp>
      <p:sp>
        <p:nvSpPr>
          <p:cNvPr id="7" name="TextBox 6">
            <a:extLst>
              <a:ext uri="{FF2B5EF4-FFF2-40B4-BE49-F238E27FC236}">
                <a16:creationId xmlns:a16="http://schemas.microsoft.com/office/drawing/2014/main" id="{25652BAC-A927-A08E-CC0F-11FE2FC8796C}"/>
              </a:ext>
            </a:extLst>
          </p:cNvPr>
          <p:cNvSpPr txBox="1"/>
          <p:nvPr/>
        </p:nvSpPr>
        <p:spPr>
          <a:xfrm>
            <a:off x="5617018" y="4390699"/>
            <a:ext cx="6055951" cy="923330"/>
          </a:xfrm>
          <a:prstGeom prst="rect">
            <a:avLst/>
          </a:prstGeom>
          <a:solidFill>
            <a:schemeClr val="accent5">
              <a:lumMod val="60000"/>
              <a:lumOff val="40000"/>
            </a:schemeClr>
          </a:solidFill>
          <a:ln w="38100">
            <a:solidFill>
              <a:schemeClr val="tx1"/>
            </a:solidFill>
          </a:ln>
        </p:spPr>
        <p:txBody>
          <a:bodyPr wrap="square" rtlCol="0">
            <a:spAutoFit/>
          </a:bodyPr>
          <a:lstStyle/>
          <a:p>
            <a:r>
              <a:rPr lang="en-US" b="1" dirty="0"/>
              <a:t>Key Takeaways: </a:t>
            </a:r>
            <a:r>
              <a:rPr lang="en-US" dirty="0"/>
              <a:t>Radiation-induced defects are compensating epi- layers which result in degrading I-V performance.</a:t>
            </a:r>
          </a:p>
        </p:txBody>
      </p:sp>
      <p:sp>
        <p:nvSpPr>
          <p:cNvPr id="8" name="Rectangle 7">
            <a:extLst>
              <a:ext uri="{FF2B5EF4-FFF2-40B4-BE49-F238E27FC236}">
                <a16:creationId xmlns:a16="http://schemas.microsoft.com/office/drawing/2014/main" id="{DC8A130D-953E-AB8F-6523-D43F3CF88A0D}"/>
              </a:ext>
            </a:extLst>
          </p:cNvPr>
          <p:cNvSpPr/>
          <p:nvPr/>
        </p:nvSpPr>
        <p:spPr>
          <a:xfrm>
            <a:off x="2412843" y="1415803"/>
            <a:ext cx="319624" cy="207886"/>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03BC0B7-2947-D16E-C851-909E6895D80A}"/>
              </a:ext>
            </a:extLst>
          </p:cNvPr>
          <p:cNvSpPr/>
          <p:nvPr/>
        </p:nvSpPr>
        <p:spPr>
          <a:xfrm>
            <a:off x="5174967" y="1454033"/>
            <a:ext cx="319624" cy="207886"/>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EE1CA3B-96F5-7AFE-74D0-45E13D410EE3}"/>
              </a:ext>
            </a:extLst>
          </p:cNvPr>
          <p:cNvSpPr/>
          <p:nvPr/>
        </p:nvSpPr>
        <p:spPr>
          <a:xfrm>
            <a:off x="8006066" y="1454033"/>
            <a:ext cx="319624" cy="207886"/>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8AA8E7B-89F9-A5E3-8E1B-C4BEA5CD1014}"/>
              </a:ext>
            </a:extLst>
          </p:cNvPr>
          <p:cNvSpPr/>
          <p:nvPr/>
        </p:nvSpPr>
        <p:spPr>
          <a:xfrm>
            <a:off x="10917333" y="1482367"/>
            <a:ext cx="319624" cy="207886"/>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300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97C82-E8B1-28E4-A24E-AE413168C4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9250E3-6925-3AAC-F1E7-58303E17F61F}"/>
              </a:ext>
            </a:extLst>
          </p:cNvPr>
          <p:cNvSpPr>
            <a:spLocks noGrp="1"/>
          </p:cNvSpPr>
          <p:nvPr>
            <p:ph type="title"/>
          </p:nvPr>
        </p:nvSpPr>
        <p:spPr/>
        <p:txBody>
          <a:bodyPr/>
          <a:lstStyle/>
          <a:p>
            <a:r>
              <a:rPr lang="en-US" dirty="0"/>
              <a:t>I-V-T Characteristics of Irradiated Devices</a:t>
            </a:r>
          </a:p>
        </p:txBody>
      </p:sp>
      <p:sp>
        <p:nvSpPr>
          <p:cNvPr id="3" name="Content Placeholder 2">
            <a:extLst>
              <a:ext uri="{FF2B5EF4-FFF2-40B4-BE49-F238E27FC236}">
                <a16:creationId xmlns:a16="http://schemas.microsoft.com/office/drawing/2014/main" id="{430AE528-D180-B134-529E-BCB511157560}"/>
              </a:ext>
            </a:extLst>
          </p:cNvPr>
          <p:cNvSpPr>
            <a:spLocks noGrp="1"/>
          </p:cNvSpPr>
          <p:nvPr>
            <p:ph idx="1"/>
          </p:nvPr>
        </p:nvSpPr>
        <p:spPr>
          <a:xfrm>
            <a:off x="380999" y="1075173"/>
            <a:ext cx="3046696" cy="4399977"/>
          </a:xfrm>
        </p:spPr>
        <p:txBody>
          <a:bodyPr>
            <a:noAutofit/>
          </a:bodyPr>
          <a:lstStyle/>
          <a:p>
            <a:r>
              <a:rPr lang="en-US" sz="1600" dirty="0"/>
              <a:t>Device specs.: 600 um diameter</a:t>
            </a:r>
          </a:p>
          <a:p>
            <a:r>
              <a:rPr lang="en-US" sz="1600" dirty="0"/>
              <a:t>At low fluences…</a:t>
            </a:r>
          </a:p>
          <a:p>
            <a:pPr lvl="1"/>
            <a:r>
              <a:rPr lang="en-US" sz="1600" dirty="0"/>
              <a:t>Increasing temp. leads to decreasing ON-state current</a:t>
            </a:r>
          </a:p>
          <a:p>
            <a:pPr lvl="1"/>
            <a:r>
              <a:rPr lang="en-US" sz="1600" dirty="0"/>
              <a:t>ON-state current is limited by phonon scattering </a:t>
            </a:r>
          </a:p>
          <a:p>
            <a:r>
              <a:rPr lang="en-US" sz="1600" dirty="0"/>
              <a:t>At high fluences…</a:t>
            </a:r>
          </a:p>
          <a:p>
            <a:pPr lvl="1"/>
            <a:r>
              <a:rPr lang="en-US" sz="1600" dirty="0"/>
              <a:t>Increasing temp. leads to increasing ON-state current</a:t>
            </a:r>
          </a:p>
          <a:p>
            <a:pPr lvl="1"/>
            <a:r>
              <a:rPr lang="en-US" sz="1600" dirty="0"/>
              <a:t>ON-state current is limited by radiation-induced defects</a:t>
            </a:r>
          </a:p>
          <a:p>
            <a:endParaRPr lang="en-US" sz="2200" dirty="0"/>
          </a:p>
        </p:txBody>
      </p:sp>
      <p:sp>
        <p:nvSpPr>
          <p:cNvPr id="4" name="Slide Number Placeholder 3">
            <a:extLst>
              <a:ext uri="{FF2B5EF4-FFF2-40B4-BE49-F238E27FC236}">
                <a16:creationId xmlns:a16="http://schemas.microsoft.com/office/drawing/2014/main" id="{0C99E30F-C797-7DFD-F6BE-C624E01394B7}"/>
              </a:ext>
            </a:extLst>
          </p:cNvPr>
          <p:cNvSpPr>
            <a:spLocks noGrp="1"/>
          </p:cNvSpPr>
          <p:nvPr>
            <p:ph type="sldNum" sz="quarter" idx="12"/>
          </p:nvPr>
        </p:nvSpPr>
        <p:spPr/>
        <p:txBody>
          <a:bodyPr/>
          <a:lstStyle/>
          <a:p>
            <a:fld id="{08CC926D-9F68-47FB-AEFE-80A7AF560DC9}" type="slidenum">
              <a:rPr lang="en-US" smtClean="0"/>
              <a:t>7</a:t>
            </a:fld>
            <a:endParaRPr lang="en-US"/>
          </a:p>
        </p:txBody>
      </p:sp>
      <p:sp>
        <p:nvSpPr>
          <p:cNvPr id="23" name="Text Placeholder 22">
            <a:extLst>
              <a:ext uri="{FF2B5EF4-FFF2-40B4-BE49-F238E27FC236}">
                <a16:creationId xmlns:a16="http://schemas.microsoft.com/office/drawing/2014/main" id="{179FABB7-6AB9-B605-F38E-C46BCAC01909}"/>
              </a:ext>
            </a:extLst>
          </p:cNvPr>
          <p:cNvSpPr>
            <a:spLocks noGrp="1"/>
          </p:cNvSpPr>
          <p:nvPr>
            <p:ph type="body" sz="quarter" idx="13"/>
          </p:nvPr>
        </p:nvSpPr>
        <p:spPr/>
        <p:txBody>
          <a:bodyPr/>
          <a:lstStyle/>
          <a:p>
            <a:endParaRPr lang="en-US" dirty="0"/>
          </a:p>
        </p:txBody>
      </p:sp>
      <p:pic>
        <p:nvPicPr>
          <p:cNvPr id="6" name="Picture 5">
            <a:extLst>
              <a:ext uri="{FF2B5EF4-FFF2-40B4-BE49-F238E27FC236}">
                <a16:creationId xmlns:a16="http://schemas.microsoft.com/office/drawing/2014/main" id="{17EDA0E9-D53B-6652-0662-00F8017CD5DF}"/>
              </a:ext>
            </a:extLst>
          </p:cNvPr>
          <p:cNvPicPr>
            <a:picLocks noChangeAspect="1"/>
          </p:cNvPicPr>
          <p:nvPr/>
        </p:nvPicPr>
        <p:blipFill>
          <a:blip r:embed="rId3"/>
          <a:stretch>
            <a:fillRect/>
          </a:stretch>
        </p:blipFill>
        <p:spPr>
          <a:xfrm>
            <a:off x="3311713" y="1033345"/>
            <a:ext cx="8780657" cy="4399977"/>
          </a:xfrm>
          <a:prstGeom prst="rect">
            <a:avLst/>
          </a:prstGeom>
        </p:spPr>
      </p:pic>
      <p:sp>
        <p:nvSpPr>
          <p:cNvPr id="9" name="TextBox 8">
            <a:extLst>
              <a:ext uri="{FF2B5EF4-FFF2-40B4-BE49-F238E27FC236}">
                <a16:creationId xmlns:a16="http://schemas.microsoft.com/office/drawing/2014/main" id="{B1CEE968-6E3A-7543-2BE6-5A4A2EB49CC3}"/>
              </a:ext>
            </a:extLst>
          </p:cNvPr>
          <p:cNvSpPr txBox="1"/>
          <p:nvPr/>
        </p:nvSpPr>
        <p:spPr>
          <a:xfrm>
            <a:off x="315087" y="5643707"/>
            <a:ext cx="7433799" cy="646331"/>
          </a:xfrm>
          <a:prstGeom prst="rect">
            <a:avLst/>
          </a:prstGeom>
          <a:solidFill>
            <a:schemeClr val="accent5">
              <a:lumMod val="60000"/>
              <a:lumOff val="40000"/>
            </a:schemeClr>
          </a:solidFill>
          <a:ln w="38100">
            <a:solidFill>
              <a:schemeClr val="tx1"/>
            </a:solidFill>
          </a:ln>
        </p:spPr>
        <p:txBody>
          <a:bodyPr wrap="square" rtlCol="0">
            <a:spAutoFit/>
          </a:bodyPr>
          <a:lstStyle/>
          <a:p>
            <a:r>
              <a:rPr lang="en-US" b="1" dirty="0"/>
              <a:t>Key Takeaways: </a:t>
            </a:r>
            <a:r>
              <a:rPr lang="en-US" dirty="0"/>
              <a:t>Interactions between mobile carriers and the lattice change with increasing incorporation of radiation-induced defects.</a:t>
            </a:r>
          </a:p>
        </p:txBody>
      </p:sp>
      <p:sp>
        <p:nvSpPr>
          <p:cNvPr id="10" name="TextBox 9">
            <a:extLst>
              <a:ext uri="{FF2B5EF4-FFF2-40B4-BE49-F238E27FC236}">
                <a16:creationId xmlns:a16="http://schemas.microsoft.com/office/drawing/2014/main" id="{8AD75A4D-C7B6-F4A9-568C-290D0279B5C4}"/>
              </a:ext>
            </a:extLst>
          </p:cNvPr>
          <p:cNvSpPr txBox="1"/>
          <p:nvPr/>
        </p:nvSpPr>
        <p:spPr>
          <a:xfrm>
            <a:off x="3934120" y="2585922"/>
            <a:ext cx="569387" cy="369332"/>
          </a:xfrm>
          <a:prstGeom prst="rect">
            <a:avLst/>
          </a:prstGeom>
          <a:noFill/>
        </p:spPr>
        <p:txBody>
          <a:bodyPr wrap="none" rtlCol="0">
            <a:spAutoFit/>
          </a:bodyPr>
          <a:lstStyle/>
          <a:p>
            <a:r>
              <a:rPr lang="en-US" b="1" dirty="0"/>
              <a:t>PiN</a:t>
            </a:r>
          </a:p>
        </p:txBody>
      </p:sp>
      <p:sp>
        <p:nvSpPr>
          <p:cNvPr id="12" name="TextBox 11">
            <a:extLst>
              <a:ext uri="{FF2B5EF4-FFF2-40B4-BE49-F238E27FC236}">
                <a16:creationId xmlns:a16="http://schemas.microsoft.com/office/drawing/2014/main" id="{32CEDD83-ADE4-E102-01C4-4910B5ECDC6E}"/>
              </a:ext>
            </a:extLst>
          </p:cNvPr>
          <p:cNvSpPr txBox="1"/>
          <p:nvPr/>
        </p:nvSpPr>
        <p:spPr>
          <a:xfrm>
            <a:off x="6073715" y="2585922"/>
            <a:ext cx="569387" cy="369332"/>
          </a:xfrm>
          <a:prstGeom prst="rect">
            <a:avLst/>
          </a:prstGeom>
          <a:noFill/>
        </p:spPr>
        <p:txBody>
          <a:bodyPr wrap="none" rtlCol="0">
            <a:spAutoFit/>
          </a:bodyPr>
          <a:lstStyle/>
          <a:p>
            <a:r>
              <a:rPr lang="en-US" b="1" dirty="0"/>
              <a:t>PiN</a:t>
            </a:r>
          </a:p>
        </p:txBody>
      </p:sp>
      <p:sp>
        <p:nvSpPr>
          <p:cNvPr id="14" name="TextBox 13">
            <a:extLst>
              <a:ext uri="{FF2B5EF4-FFF2-40B4-BE49-F238E27FC236}">
                <a16:creationId xmlns:a16="http://schemas.microsoft.com/office/drawing/2014/main" id="{CD0EEE78-0B70-2901-5056-647809AC3382}"/>
              </a:ext>
            </a:extLst>
          </p:cNvPr>
          <p:cNvSpPr txBox="1"/>
          <p:nvPr/>
        </p:nvSpPr>
        <p:spPr>
          <a:xfrm>
            <a:off x="8194920" y="2585922"/>
            <a:ext cx="569387" cy="369332"/>
          </a:xfrm>
          <a:prstGeom prst="rect">
            <a:avLst/>
          </a:prstGeom>
          <a:noFill/>
        </p:spPr>
        <p:txBody>
          <a:bodyPr wrap="none" rtlCol="0">
            <a:spAutoFit/>
          </a:bodyPr>
          <a:lstStyle/>
          <a:p>
            <a:r>
              <a:rPr lang="en-US" b="1" dirty="0"/>
              <a:t>PiN</a:t>
            </a:r>
          </a:p>
        </p:txBody>
      </p:sp>
      <p:sp>
        <p:nvSpPr>
          <p:cNvPr id="16" name="TextBox 15">
            <a:extLst>
              <a:ext uri="{FF2B5EF4-FFF2-40B4-BE49-F238E27FC236}">
                <a16:creationId xmlns:a16="http://schemas.microsoft.com/office/drawing/2014/main" id="{7642B53D-2793-0E53-DE68-0FB6AE264436}"/>
              </a:ext>
            </a:extLst>
          </p:cNvPr>
          <p:cNvSpPr txBox="1"/>
          <p:nvPr/>
        </p:nvSpPr>
        <p:spPr>
          <a:xfrm>
            <a:off x="10316125" y="2585922"/>
            <a:ext cx="569387" cy="369332"/>
          </a:xfrm>
          <a:prstGeom prst="rect">
            <a:avLst/>
          </a:prstGeom>
          <a:noFill/>
        </p:spPr>
        <p:txBody>
          <a:bodyPr wrap="none" rtlCol="0">
            <a:spAutoFit/>
          </a:bodyPr>
          <a:lstStyle/>
          <a:p>
            <a:r>
              <a:rPr lang="en-US" b="1" dirty="0"/>
              <a:t>PiN</a:t>
            </a:r>
          </a:p>
        </p:txBody>
      </p:sp>
      <p:sp>
        <p:nvSpPr>
          <p:cNvPr id="18" name="TextBox 17">
            <a:extLst>
              <a:ext uri="{FF2B5EF4-FFF2-40B4-BE49-F238E27FC236}">
                <a16:creationId xmlns:a16="http://schemas.microsoft.com/office/drawing/2014/main" id="{F68C54C4-60C7-C230-EF25-619CED62C603}"/>
              </a:ext>
            </a:extLst>
          </p:cNvPr>
          <p:cNvSpPr txBox="1"/>
          <p:nvPr/>
        </p:nvSpPr>
        <p:spPr>
          <a:xfrm>
            <a:off x="3912013" y="4650859"/>
            <a:ext cx="838691" cy="369332"/>
          </a:xfrm>
          <a:prstGeom prst="rect">
            <a:avLst/>
          </a:prstGeom>
          <a:noFill/>
        </p:spPr>
        <p:txBody>
          <a:bodyPr wrap="none" rtlCol="0">
            <a:spAutoFit/>
          </a:bodyPr>
          <a:lstStyle/>
          <a:p>
            <a:r>
              <a:rPr lang="en-US" b="1" dirty="0"/>
              <a:t>LGAD</a:t>
            </a:r>
          </a:p>
        </p:txBody>
      </p:sp>
      <p:sp>
        <p:nvSpPr>
          <p:cNvPr id="20" name="TextBox 19">
            <a:extLst>
              <a:ext uri="{FF2B5EF4-FFF2-40B4-BE49-F238E27FC236}">
                <a16:creationId xmlns:a16="http://schemas.microsoft.com/office/drawing/2014/main" id="{173A744C-825C-D869-E210-7267D1B5E720}"/>
              </a:ext>
            </a:extLst>
          </p:cNvPr>
          <p:cNvSpPr txBox="1"/>
          <p:nvPr/>
        </p:nvSpPr>
        <p:spPr>
          <a:xfrm>
            <a:off x="6033218" y="4650859"/>
            <a:ext cx="838691" cy="369332"/>
          </a:xfrm>
          <a:prstGeom prst="rect">
            <a:avLst/>
          </a:prstGeom>
          <a:noFill/>
        </p:spPr>
        <p:txBody>
          <a:bodyPr wrap="none" rtlCol="0">
            <a:spAutoFit/>
          </a:bodyPr>
          <a:lstStyle/>
          <a:p>
            <a:r>
              <a:rPr lang="en-US" b="1" dirty="0"/>
              <a:t>LGAD</a:t>
            </a:r>
          </a:p>
        </p:txBody>
      </p:sp>
      <p:sp>
        <p:nvSpPr>
          <p:cNvPr id="22" name="TextBox 21">
            <a:extLst>
              <a:ext uri="{FF2B5EF4-FFF2-40B4-BE49-F238E27FC236}">
                <a16:creationId xmlns:a16="http://schemas.microsoft.com/office/drawing/2014/main" id="{7476CB73-4BDD-3B53-B191-76F8B6BE7C64}"/>
              </a:ext>
            </a:extLst>
          </p:cNvPr>
          <p:cNvSpPr txBox="1"/>
          <p:nvPr/>
        </p:nvSpPr>
        <p:spPr>
          <a:xfrm>
            <a:off x="8154423" y="4650859"/>
            <a:ext cx="838691" cy="369332"/>
          </a:xfrm>
          <a:prstGeom prst="rect">
            <a:avLst/>
          </a:prstGeom>
          <a:noFill/>
        </p:spPr>
        <p:txBody>
          <a:bodyPr wrap="none" rtlCol="0">
            <a:spAutoFit/>
          </a:bodyPr>
          <a:lstStyle/>
          <a:p>
            <a:r>
              <a:rPr lang="en-US" b="1" dirty="0"/>
              <a:t>LGAD</a:t>
            </a:r>
          </a:p>
        </p:txBody>
      </p:sp>
      <p:sp>
        <p:nvSpPr>
          <p:cNvPr id="25" name="TextBox 24">
            <a:extLst>
              <a:ext uri="{FF2B5EF4-FFF2-40B4-BE49-F238E27FC236}">
                <a16:creationId xmlns:a16="http://schemas.microsoft.com/office/drawing/2014/main" id="{5C201565-88E3-1FD7-72B7-D986C526F9D8}"/>
              </a:ext>
            </a:extLst>
          </p:cNvPr>
          <p:cNvSpPr txBox="1"/>
          <p:nvPr/>
        </p:nvSpPr>
        <p:spPr>
          <a:xfrm>
            <a:off x="10275628" y="4696076"/>
            <a:ext cx="838691" cy="369332"/>
          </a:xfrm>
          <a:prstGeom prst="rect">
            <a:avLst/>
          </a:prstGeom>
          <a:noFill/>
        </p:spPr>
        <p:txBody>
          <a:bodyPr wrap="none" rtlCol="0">
            <a:spAutoFit/>
          </a:bodyPr>
          <a:lstStyle/>
          <a:p>
            <a:r>
              <a:rPr lang="en-US" b="1" dirty="0"/>
              <a:t>LGAD</a:t>
            </a:r>
          </a:p>
        </p:txBody>
      </p:sp>
    </p:spTree>
    <p:extLst>
      <p:ext uri="{BB962C8B-B14F-4D97-AF65-F5344CB8AC3E}">
        <p14:creationId xmlns:p14="http://schemas.microsoft.com/office/powerpoint/2010/main" val="105360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D69939E-164D-33AC-4513-AFDF70778B6D}"/>
              </a:ext>
            </a:extLst>
          </p:cNvPr>
          <p:cNvPicPr>
            <a:picLocks noChangeAspect="1"/>
          </p:cNvPicPr>
          <p:nvPr/>
        </p:nvPicPr>
        <p:blipFill>
          <a:blip r:embed="rId2"/>
          <a:stretch>
            <a:fillRect/>
          </a:stretch>
        </p:blipFill>
        <p:spPr>
          <a:xfrm>
            <a:off x="8666738" y="1983727"/>
            <a:ext cx="3345453" cy="3166133"/>
          </a:xfrm>
          <a:prstGeom prst="rect">
            <a:avLst/>
          </a:prstGeom>
        </p:spPr>
      </p:pic>
      <p:pic>
        <p:nvPicPr>
          <p:cNvPr id="9" name="Picture 8">
            <a:extLst>
              <a:ext uri="{FF2B5EF4-FFF2-40B4-BE49-F238E27FC236}">
                <a16:creationId xmlns:a16="http://schemas.microsoft.com/office/drawing/2014/main" id="{88C9E4C1-65C5-01EE-2EC9-C3AC1C7D0428}"/>
              </a:ext>
            </a:extLst>
          </p:cNvPr>
          <p:cNvPicPr>
            <a:picLocks noChangeAspect="1"/>
          </p:cNvPicPr>
          <p:nvPr/>
        </p:nvPicPr>
        <p:blipFill>
          <a:blip r:embed="rId3"/>
          <a:stretch>
            <a:fillRect/>
          </a:stretch>
        </p:blipFill>
        <p:spPr>
          <a:xfrm>
            <a:off x="5339947" y="2023611"/>
            <a:ext cx="3326791" cy="3086367"/>
          </a:xfrm>
          <a:prstGeom prst="rect">
            <a:avLst/>
          </a:prstGeom>
        </p:spPr>
      </p:pic>
      <p:sp>
        <p:nvSpPr>
          <p:cNvPr id="2" name="Title 1">
            <a:extLst>
              <a:ext uri="{FF2B5EF4-FFF2-40B4-BE49-F238E27FC236}">
                <a16:creationId xmlns:a16="http://schemas.microsoft.com/office/drawing/2014/main" id="{DFF54CB2-9327-E3A5-F934-2E65C5E5A87B}"/>
              </a:ext>
            </a:extLst>
          </p:cNvPr>
          <p:cNvSpPr>
            <a:spLocks noGrp="1"/>
          </p:cNvSpPr>
          <p:nvPr>
            <p:ph type="title"/>
          </p:nvPr>
        </p:nvSpPr>
        <p:spPr/>
        <p:txBody>
          <a:bodyPr/>
          <a:lstStyle/>
          <a:p>
            <a:r>
              <a:rPr lang="en-US" dirty="0"/>
              <a:t>C-V Characteristics of Irradiated Devices</a:t>
            </a:r>
          </a:p>
        </p:txBody>
      </p:sp>
      <p:sp>
        <p:nvSpPr>
          <p:cNvPr id="3" name="Content Placeholder 2">
            <a:extLst>
              <a:ext uri="{FF2B5EF4-FFF2-40B4-BE49-F238E27FC236}">
                <a16:creationId xmlns:a16="http://schemas.microsoft.com/office/drawing/2014/main" id="{C715AC4C-4DA8-1351-E425-398F24F29595}"/>
              </a:ext>
            </a:extLst>
          </p:cNvPr>
          <p:cNvSpPr>
            <a:spLocks noGrp="1"/>
          </p:cNvSpPr>
          <p:nvPr>
            <p:ph idx="1"/>
          </p:nvPr>
        </p:nvSpPr>
        <p:spPr>
          <a:xfrm>
            <a:off x="380998" y="914400"/>
            <a:ext cx="4958949" cy="4486589"/>
          </a:xfrm>
        </p:spPr>
        <p:txBody>
          <a:bodyPr>
            <a:normAutofit/>
          </a:bodyPr>
          <a:lstStyle/>
          <a:p>
            <a:r>
              <a:rPr lang="en-US" sz="2000" dirty="0"/>
              <a:t>Device specs.: 600 um diameter</a:t>
            </a:r>
          </a:p>
          <a:p>
            <a:r>
              <a:rPr lang="en-US" sz="2000" dirty="0"/>
              <a:t>At low fluences…</a:t>
            </a:r>
          </a:p>
          <a:p>
            <a:pPr lvl="1"/>
            <a:r>
              <a:rPr lang="en-US" sz="2000" dirty="0"/>
              <a:t>Capacitance decreases slightly in the voltage regime where the drift layer is being depleted</a:t>
            </a:r>
          </a:p>
          <a:p>
            <a:r>
              <a:rPr lang="en-US" sz="2000" dirty="0"/>
              <a:t>At high fluences…</a:t>
            </a:r>
          </a:p>
          <a:p>
            <a:pPr lvl="1"/>
            <a:r>
              <a:rPr lang="en-US" sz="2000" dirty="0"/>
              <a:t>Capacitance loses its voltage-dependence</a:t>
            </a:r>
          </a:p>
          <a:p>
            <a:r>
              <a:rPr lang="en-US" sz="2000" dirty="0"/>
              <a:t>Observations:</a:t>
            </a:r>
          </a:p>
          <a:p>
            <a:pPr lvl="1"/>
            <a:r>
              <a:rPr lang="en-US" sz="2000" dirty="0"/>
              <a:t>Gain and drift layer become “electrically indistinguishable” at high fluences</a:t>
            </a:r>
          </a:p>
        </p:txBody>
      </p:sp>
      <p:sp>
        <p:nvSpPr>
          <p:cNvPr id="4" name="Slide Number Placeholder 3">
            <a:extLst>
              <a:ext uri="{FF2B5EF4-FFF2-40B4-BE49-F238E27FC236}">
                <a16:creationId xmlns:a16="http://schemas.microsoft.com/office/drawing/2014/main" id="{1D86DC38-26DF-D07C-9B05-D9E0DAD0E0C2}"/>
              </a:ext>
            </a:extLst>
          </p:cNvPr>
          <p:cNvSpPr>
            <a:spLocks noGrp="1"/>
          </p:cNvSpPr>
          <p:nvPr>
            <p:ph type="sldNum" sz="quarter" idx="12"/>
          </p:nvPr>
        </p:nvSpPr>
        <p:spPr/>
        <p:txBody>
          <a:bodyPr/>
          <a:lstStyle/>
          <a:p>
            <a:fld id="{08CC926D-9F68-47FB-AEFE-80A7AF560DC9}" type="slidenum">
              <a:rPr lang="en-US" smtClean="0"/>
              <a:t>8</a:t>
            </a:fld>
            <a:endParaRPr lang="en-US"/>
          </a:p>
        </p:txBody>
      </p:sp>
      <p:sp>
        <p:nvSpPr>
          <p:cNvPr id="5" name="Text Placeholder 4">
            <a:extLst>
              <a:ext uri="{FF2B5EF4-FFF2-40B4-BE49-F238E27FC236}">
                <a16:creationId xmlns:a16="http://schemas.microsoft.com/office/drawing/2014/main" id="{675B9030-9BA0-227E-525C-192CAEF49411}"/>
              </a:ext>
            </a:extLst>
          </p:cNvPr>
          <p:cNvSpPr>
            <a:spLocks noGrp="1"/>
          </p:cNvSpPr>
          <p:nvPr>
            <p:ph type="body" sz="quarter" idx="13"/>
          </p:nvPr>
        </p:nvSpPr>
        <p:spPr/>
        <p:txBody>
          <a:bodyPr/>
          <a:lstStyle/>
          <a:p>
            <a:r>
              <a:rPr lang="en-US" dirty="0"/>
              <a:t>. </a:t>
            </a:r>
          </a:p>
        </p:txBody>
      </p:sp>
      <p:sp>
        <p:nvSpPr>
          <p:cNvPr id="6" name="TextBox 5">
            <a:extLst>
              <a:ext uri="{FF2B5EF4-FFF2-40B4-BE49-F238E27FC236}">
                <a16:creationId xmlns:a16="http://schemas.microsoft.com/office/drawing/2014/main" id="{A2188D8C-DD08-9683-3A62-6DAB6BAE7AEA}"/>
              </a:ext>
            </a:extLst>
          </p:cNvPr>
          <p:cNvSpPr txBox="1"/>
          <p:nvPr/>
        </p:nvSpPr>
        <p:spPr>
          <a:xfrm>
            <a:off x="10987549" y="4268451"/>
            <a:ext cx="838691" cy="369332"/>
          </a:xfrm>
          <a:prstGeom prst="rect">
            <a:avLst/>
          </a:prstGeom>
          <a:noFill/>
        </p:spPr>
        <p:txBody>
          <a:bodyPr wrap="none" rtlCol="0">
            <a:spAutoFit/>
          </a:bodyPr>
          <a:lstStyle/>
          <a:p>
            <a:r>
              <a:rPr lang="en-US" b="1" dirty="0"/>
              <a:t>LGAD</a:t>
            </a:r>
          </a:p>
        </p:txBody>
      </p:sp>
      <p:sp>
        <p:nvSpPr>
          <p:cNvPr id="10" name="TextBox 9">
            <a:extLst>
              <a:ext uri="{FF2B5EF4-FFF2-40B4-BE49-F238E27FC236}">
                <a16:creationId xmlns:a16="http://schemas.microsoft.com/office/drawing/2014/main" id="{B98C79F7-3C4E-514A-0D5E-B4F181AB0326}"/>
              </a:ext>
            </a:extLst>
          </p:cNvPr>
          <p:cNvSpPr txBox="1"/>
          <p:nvPr/>
        </p:nvSpPr>
        <p:spPr>
          <a:xfrm>
            <a:off x="7905633" y="4083785"/>
            <a:ext cx="569387" cy="369332"/>
          </a:xfrm>
          <a:prstGeom prst="rect">
            <a:avLst/>
          </a:prstGeom>
          <a:noFill/>
        </p:spPr>
        <p:txBody>
          <a:bodyPr wrap="none" rtlCol="0">
            <a:spAutoFit/>
          </a:bodyPr>
          <a:lstStyle/>
          <a:p>
            <a:r>
              <a:rPr lang="en-US" b="1" dirty="0"/>
              <a:t>PiN</a:t>
            </a:r>
          </a:p>
        </p:txBody>
      </p:sp>
      <p:sp>
        <p:nvSpPr>
          <p:cNvPr id="18" name="Rectangle 17">
            <a:extLst>
              <a:ext uri="{FF2B5EF4-FFF2-40B4-BE49-F238E27FC236}">
                <a16:creationId xmlns:a16="http://schemas.microsoft.com/office/drawing/2014/main" id="{76DED148-DFB2-1712-CD7F-4EBA2A56DE0D}"/>
              </a:ext>
            </a:extLst>
          </p:cNvPr>
          <p:cNvSpPr/>
          <p:nvPr/>
        </p:nvSpPr>
        <p:spPr>
          <a:xfrm>
            <a:off x="7981583" y="3401064"/>
            <a:ext cx="319624" cy="260869"/>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A969186-EFB5-44B0-E80A-0ED3DD4073BF}"/>
              </a:ext>
            </a:extLst>
          </p:cNvPr>
          <p:cNvSpPr/>
          <p:nvPr/>
        </p:nvSpPr>
        <p:spPr>
          <a:xfrm>
            <a:off x="11406894" y="3495505"/>
            <a:ext cx="319624" cy="260869"/>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1A1E6F4-753B-5F5F-28E7-BD22F405C5C1}"/>
              </a:ext>
            </a:extLst>
          </p:cNvPr>
          <p:cNvSpPr txBox="1"/>
          <p:nvPr/>
        </p:nvSpPr>
        <p:spPr>
          <a:xfrm>
            <a:off x="315088" y="5643707"/>
            <a:ext cx="5708900" cy="369332"/>
          </a:xfrm>
          <a:prstGeom prst="rect">
            <a:avLst/>
          </a:prstGeom>
          <a:solidFill>
            <a:schemeClr val="accent4"/>
          </a:solidFill>
          <a:ln w="38100">
            <a:solidFill>
              <a:schemeClr val="tx1"/>
            </a:solidFill>
          </a:ln>
        </p:spPr>
        <p:txBody>
          <a:bodyPr wrap="square" rtlCol="0">
            <a:spAutoFit/>
          </a:bodyPr>
          <a:lstStyle/>
          <a:p>
            <a:r>
              <a:rPr lang="en-US" b="1" dirty="0"/>
              <a:t>Question: </a:t>
            </a:r>
            <a:r>
              <a:rPr lang="en-US" dirty="0"/>
              <a:t>Is the gain layer completely compensated?</a:t>
            </a:r>
          </a:p>
        </p:txBody>
      </p:sp>
    </p:spTree>
    <p:extLst>
      <p:ext uri="{BB962C8B-B14F-4D97-AF65-F5344CB8AC3E}">
        <p14:creationId xmlns:p14="http://schemas.microsoft.com/office/powerpoint/2010/main" val="25319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DE16E-1259-A9F8-4777-C1E96A6840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682555-F7BA-D003-1674-7911610E4EE1}"/>
              </a:ext>
            </a:extLst>
          </p:cNvPr>
          <p:cNvSpPr>
            <a:spLocks noGrp="1"/>
          </p:cNvSpPr>
          <p:nvPr>
            <p:ph type="title"/>
          </p:nvPr>
        </p:nvSpPr>
        <p:spPr/>
        <p:txBody>
          <a:bodyPr/>
          <a:lstStyle/>
          <a:p>
            <a:r>
              <a:rPr lang="en-US" dirty="0"/>
              <a:t>UV-TCT Characterization</a:t>
            </a:r>
          </a:p>
        </p:txBody>
      </p:sp>
      <p:sp>
        <p:nvSpPr>
          <p:cNvPr id="4" name="Slide Number Placeholder 3">
            <a:extLst>
              <a:ext uri="{FF2B5EF4-FFF2-40B4-BE49-F238E27FC236}">
                <a16:creationId xmlns:a16="http://schemas.microsoft.com/office/drawing/2014/main" id="{E898029B-FCB1-F05E-2458-AE367FBFCAB9}"/>
              </a:ext>
            </a:extLst>
          </p:cNvPr>
          <p:cNvSpPr>
            <a:spLocks noGrp="1"/>
          </p:cNvSpPr>
          <p:nvPr>
            <p:ph type="sldNum" sz="quarter" idx="12"/>
          </p:nvPr>
        </p:nvSpPr>
        <p:spPr/>
        <p:txBody>
          <a:bodyPr/>
          <a:lstStyle/>
          <a:p>
            <a:fld id="{08CC926D-9F68-47FB-AEFE-80A7AF560DC9}" type="slidenum">
              <a:rPr lang="en-US" smtClean="0"/>
              <a:t>9</a:t>
            </a:fld>
            <a:endParaRPr lang="en-US"/>
          </a:p>
        </p:txBody>
      </p:sp>
      <p:sp>
        <p:nvSpPr>
          <p:cNvPr id="5" name="Text Placeholder 4">
            <a:extLst>
              <a:ext uri="{FF2B5EF4-FFF2-40B4-BE49-F238E27FC236}">
                <a16:creationId xmlns:a16="http://schemas.microsoft.com/office/drawing/2014/main" id="{8D85E7C1-09B7-2E56-8933-CEF776B8F83A}"/>
              </a:ext>
            </a:extLst>
          </p:cNvPr>
          <p:cNvSpPr>
            <a:spLocks noGrp="1"/>
          </p:cNvSpPr>
          <p:nvPr>
            <p:ph type="body" sz="quarter" idx="13"/>
          </p:nvPr>
        </p:nvSpPr>
        <p:spPr>
          <a:xfrm>
            <a:off x="-7620" y="6267532"/>
            <a:ext cx="6363202" cy="233752"/>
          </a:xfrm>
        </p:spPr>
        <p:txBody>
          <a:bodyPr/>
          <a:lstStyle/>
          <a:p>
            <a:r>
              <a:rPr lang="en-US" dirty="0"/>
              <a:t>Tao Yang et al.. "Ultra-Fast 4H-SiC LGAD with Etched Termination and Field Plate," in IEEE Electron Device Letters, </a:t>
            </a:r>
            <a:r>
              <a:rPr lang="en-US" dirty="0" err="1"/>
              <a:t>doi</a:t>
            </a:r>
            <a:r>
              <a:rPr lang="en-US" dirty="0"/>
              <a:t>: 10.1109/LED.2025.3548509.</a:t>
            </a:r>
          </a:p>
        </p:txBody>
      </p:sp>
      <p:pic>
        <p:nvPicPr>
          <p:cNvPr id="8" name="Picture 7">
            <a:extLst>
              <a:ext uri="{FF2B5EF4-FFF2-40B4-BE49-F238E27FC236}">
                <a16:creationId xmlns:a16="http://schemas.microsoft.com/office/drawing/2014/main" id="{8941FF69-4333-15C0-5E9B-F2D38F0EF464}"/>
              </a:ext>
            </a:extLst>
          </p:cNvPr>
          <p:cNvPicPr>
            <a:picLocks noChangeAspect="1"/>
          </p:cNvPicPr>
          <p:nvPr/>
        </p:nvPicPr>
        <p:blipFill>
          <a:blip r:embed="rId2"/>
          <a:stretch>
            <a:fillRect/>
          </a:stretch>
        </p:blipFill>
        <p:spPr>
          <a:xfrm>
            <a:off x="6398353" y="3663839"/>
            <a:ext cx="5801267" cy="2878013"/>
          </a:xfrm>
          <a:prstGeom prst="rect">
            <a:avLst/>
          </a:prstGeom>
        </p:spPr>
      </p:pic>
      <p:pic>
        <p:nvPicPr>
          <p:cNvPr id="15" name="Picture 14">
            <a:extLst>
              <a:ext uri="{FF2B5EF4-FFF2-40B4-BE49-F238E27FC236}">
                <a16:creationId xmlns:a16="http://schemas.microsoft.com/office/drawing/2014/main" id="{D7BED5EF-CAB1-A3AD-0F59-11701767DC6A}"/>
              </a:ext>
            </a:extLst>
          </p:cNvPr>
          <p:cNvPicPr>
            <a:picLocks noChangeAspect="1"/>
          </p:cNvPicPr>
          <p:nvPr/>
        </p:nvPicPr>
        <p:blipFill>
          <a:blip r:embed="rId3"/>
          <a:stretch>
            <a:fillRect/>
          </a:stretch>
        </p:blipFill>
        <p:spPr>
          <a:xfrm>
            <a:off x="6442222" y="880072"/>
            <a:ext cx="5601448" cy="2787243"/>
          </a:xfrm>
          <a:prstGeom prst="rect">
            <a:avLst/>
          </a:prstGeom>
        </p:spPr>
      </p:pic>
      <p:pic>
        <p:nvPicPr>
          <p:cNvPr id="20" name="Picture 19">
            <a:extLst>
              <a:ext uri="{FF2B5EF4-FFF2-40B4-BE49-F238E27FC236}">
                <a16:creationId xmlns:a16="http://schemas.microsoft.com/office/drawing/2014/main" id="{F0C6BF4B-3836-7D27-4DF3-8EA2039979B0}"/>
              </a:ext>
            </a:extLst>
          </p:cNvPr>
          <p:cNvPicPr>
            <a:picLocks noChangeAspect="1"/>
          </p:cNvPicPr>
          <p:nvPr/>
        </p:nvPicPr>
        <p:blipFill>
          <a:blip r:embed="rId4"/>
          <a:stretch>
            <a:fillRect/>
          </a:stretch>
        </p:blipFill>
        <p:spPr>
          <a:xfrm>
            <a:off x="182871" y="994772"/>
            <a:ext cx="3234918" cy="2557842"/>
          </a:xfrm>
          <a:prstGeom prst="rect">
            <a:avLst/>
          </a:prstGeom>
        </p:spPr>
      </p:pic>
      <p:pic>
        <p:nvPicPr>
          <p:cNvPr id="22" name="Picture 21">
            <a:extLst>
              <a:ext uri="{FF2B5EF4-FFF2-40B4-BE49-F238E27FC236}">
                <a16:creationId xmlns:a16="http://schemas.microsoft.com/office/drawing/2014/main" id="{974BB9A8-3BEB-8923-A538-EAAB8D46DCBC}"/>
              </a:ext>
            </a:extLst>
          </p:cNvPr>
          <p:cNvPicPr>
            <a:picLocks noChangeAspect="1"/>
          </p:cNvPicPr>
          <p:nvPr/>
        </p:nvPicPr>
        <p:blipFill>
          <a:blip r:embed="rId5"/>
          <a:stretch>
            <a:fillRect/>
          </a:stretch>
        </p:blipFill>
        <p:spPr>
          <a:xfrm>
            <a:off x="3516404" y="880072"/>
            <a:ext cx="2579594" cy="3067316"/>
          </a:xfrm>
          <a:prstGeom prst="rect">
            <a:avLst/>
          </a:prstGeom>
        </p:spPr>
      </p:pic>
      <p:sp>
        <p:nvSpPr>
          <p:cNvPr id="23" name="Rectangle 22">
            <a:extLst>
              <a:ext uri="{FF2B5EF4-FFF2-40B4-BE49-F238E27FC236}">
                <a16:creationId xmlns:a16="http://schemas.microsoft.com/office/drawing/2014/main" id="{721768C1-3C23-D01B-D151-4094DAD82C50}"/>
              </a:ext>
            </a:extLst>
          </p:cNvPr>
          <p:cNvSpPr/>
          <p:nvPr/>
        </p:nvSpPr>
        <p:spPr>
          <a:xfrm>
            <a:off x="2834984" y="880072"/>
            <a:ext cx="1119041" cy="653143"/>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EA306AB-176A-7BEA-B86E-8622A70D7752}"/>
              </a:ext>
            </a:extLst>
          </p:cNvPr>
          <p:cNvSpPr txBox="1"/>
          <p:nvPr/>
        </p:nvSpPr>
        <p:spPr>
          <a:xfrm>
            <a:off x="0" y="5863228"/>
            <a:ext cx="2198679" cy="400110"/>
          </a:xfrm>
          <a:prstGeom prst="rect">
            <a:avLst/>
          </a:prstGeom>
          <a:noFill/>
        </p:spPr>
        <p:txBody>
          <a:bodyPr wrap="none" rtlCol="0">
            <a:spAutoFit/>
          </a:bodyPr>
          <a:lstStyle/>
          <a:p>
            <a:r>
              <a:rPr lang="en-US" sz="2000" b="1" dirty="0"/>
              <a:t>Credit: Tao Yang</a:t>
            </a:r>
          </a:p>
        </p:txBody>
      </p:sp>
      <p:pic>
        <p:nvPicPr>
          <p:cNvPr id="6" name="Picture 5">
            <a:extLst>
              <a:ext uri="{FF2B5EF4-FFF2-40B4-BE49-F238E27FC236}">
                <a16:creationId xmlns:a16="http://schemas.microsoft.com/office/drawing/2014/main" id="{F462AB4F-2E46-C3CF-8238-B31BCA385087}"/>
              </a:ext>
            </a:extLst>
          </p:cNvPr>
          <p:cNvPicPr>
            <a:picLocks noChangeAspect="1"/>
          </p:cNvPicPr>
          <p:nvPr/>
        </p:nvPicPr>
        <p:blipFill>
          <a:blip r:embed="rId6"/>
          <a:stretch>
            <a:fillRect/>
          </a:stretch>
        </p:blipFill>
        <p:spPr>
          <a:xfrm>
            <a:off x="3337086" y="4140796"/>
            <a:ext cx="2819678" cy="1837132"/>
          </a:xfrm>
          <a:prstGeom prst="rect">
            <a:avLst/>
          </a:prstGeom>
        </p:spPr>
      </p:pic>
      <p:sp>
        <p:nvSpPr>
          <p:cNvPr id="7" name="TextBox 6">
            <a:extLst>
              <a:ext uri="{FF2B5EF4-FFF2-40B4-BE49-F238E27FC236}">
                <a16:creationId xmlns:a16="http://schemas.microsoft.com/office/drawing/2014/main" id="{4A6D231F-A1F5-3C72-A038-FA637507AB07}"/>
              </a:ext>
            </a:extLst>
          </p:cNvPr>
          <p:cNvSpPr txBox="1"/>
          <p:nvPr/>
        </p:nvSpPr>
        <p:spPr>
          <a:xfrm>
            <a:off x="-3064300" y="3740522"/>
            <a:ext cx="6401386" cy="2339102"/>
          </a:xfrm>
          <a:prstGeom prst="rect">
            <a:avLst/>
          </a:prstGeom>
          <a:noFill/>
        </p:spPr>
        <p:txBody>
          <a:bodyPr wrap="square" rtlCol="0">
            <a:spAutoFit/>
          </a:bodyPr>
          <a:lstStyle/>
          <a:p>
            <a:pPr marL="3429000" lvl="7" indent="-228600">
              <a:buFont typeface="Arial" panose="020B0604020202020204" pitchFamily="34" charset="0"/>
              <a:buChar char="•"/>
            </a:pPr>
            <a:r>
              <a:rPr lang="en-US" sz="1600" dirty="0"/>
              <a:t>Laser specs.</a:t>
            </a:r>
          </a:p>
          <a:p>
            <a:pPr marL="3886200" lvl="8" indent="-228600">
              <a:buFont typeface="Wingdings" panose="05000000000000000000" pitchFamily="2" charset="2"/>
              <a:buChar char="§"/>
            </a:pPr>
            <a:r>
              <a:rPr lang="en-US" sz="1600" dirty="0"/>
              <a:t>λ = 375 ± 10 nm</a:t>
            </a:r>
          </a:p>
          <a:p>
            <a:pPr marL="3886200" lvl="8" indent="-228600">
              <a:buFont typeface="Wingdings" panose="05000000000000000000" pitchFamily="2" charset="2"/>
              <a:buChar char="§"/>
            </a:pPr>
            <a:r>
              <a:rPr lang="en-US" sz="1600" dirty="0"/>
              <a:t>Spot size ~ 24 um</a:t>
            </a:r>
          </a:p>
          <a:p>
            <a:pPr marL="3886200" lvl="8" indent="-228600">
              <a:buFont typeface="Wingdings" panose="05000000000000000000" pitchFamily="2" charset="2"/>
              <a:buChar char="§"/>
            </a:pPr>
            <a:r>
              <a:rPr lang="en-US" sz="1600" dirty="0"/>
              <a:t>Pulse width: 25 ps</a:t>
            </a:r>
          </a:p>
          <a:p>
            <a:pPr marL="3886200" lvl="8" indent="-228600">
              <a:buFont typeface="Wingdings" panose="05000000000000000000" pitchFamily="2" charset="2"/>
              <a:buChar char="§"/>
            </a:pPr>
            <a:r>
              <a:rPr lang="en-US" sz="1600" dirty="0"/>
              <a:t>Rep rate: 10 Hz</a:t>
            </a:r>
          </a:p>
          <a:p>
            <a:pPr marL="3429000" lvl="7" indent="-228600">
              <a:buFont typeface="Wingdings" panose="05000000000000000000" pitchFamily="2" charset="2"/>
              <a:buChar char="§"/>
            </a:pPr>
            <a:r>
              <a:rPr lang="en-US" sz="1600" dirty="0"/>
              <a:t>Oscilloscope specs.</a:t>
            </a:r>
          </a:p>
          <a:p>
            <a:pPr marL="3886200" lvl="8" indent="-228600">
              <a:buFont typeface="Wingdings" panose="05000000000000000000" pitchFamily="2" charset="2"/>
              <a:buChar char="§"/>
            </a:pPr>
            <a:r>
              <a:rPr lang="en-US" sz="1600" dirty="0"/>
              <a:t>2.5 GHz</a:t>
            </a:r>
          </a:p>
          <a:p>
            <a:pPr marL="3886200" lvl="8" indent="-228600">
              <a:buFont typeface="Wingdings" panose="05000000000000000000" pitchFamily="2" charset="2"/>
              <a:buChar char="§"/>
            </a:pPr>
            <a:r>
              <a:rPr lang="en-US" sz="1600" dirty="0"/>
              <a:t>20 </a:t>
            </a:r>
            <a:r>
              <a:rPr lang="en-US" sz="1600" dirty="0" err="1"/>
              <a:t>Gsa</a:t>
            </a:r>
            <a:r>
              <a:rPr lang="en-US" sz="1600" dirty="0"/>
              <a:t>/s</a:t>
            </a:r>
          </a:p>
          <a:p>
            <a:endParaRPr lang="en-US" dirty="0"/>
          </a:p>
        </p:txBody>
      </p:sp>
    </p:spTree>
    <p:extLst>
      <p:ext uri="{BB962C8B-B14F-4D97-AF65-F5344CB8AC3E}">
        <p14:creationId xmlns:p14="http://schemas.microsoft.com/office/powerpoint/2010/main" val="4186283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B0A72-F7B8-46F9-DFBB-E78B38BC01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30BDFF-84DF-9788-13D6-2828FCCEA0C2}"/>
              </a:ext>
            </a:extLst>
          </p:cNvPr>
          <p:cNvSpPr>
            <a:spLocks noGrp="1"/>
          </p:cNvSpPr>
          <p:nvPr>
            <p:ph type="title"/>
          </p:nvPr>
        </p:nvSpPr>
        <p:spPr/>
        <p:txBody>
          <a:bodyPr/>
          <a:lstStyle/>
          <a:p>
            <a:r>
              <a:rPr lang="en-US" dirty="0"/>
              <a:t>Charge Collection Characteristics</a:t>
            </a:r>
          </a:p>
        </p:txBody>
      </p:sp>
      <p:sp>
        <p:nvSpPr>
          <p:cNvPr id="3" name="Content Placeholder 2">
            <a:extLst>
              <a:ext uri="{FF2B5EF4-FFF2-40B4-BE49-F238E27FC236}">
                <a16:creationId xmlns:a16="http://schemas.microsoft.com/office/drawing/2014/main" id="{98894E89-F7AE-32DD-5DAF-2BCD9FF468B5}"/>
              </a:ext>
            </a:extLst>
          </p:cNvPr>
          <p:cNvSpPr>
            <a:spLocks noGrp="1"/>
          </p:cNvSpPr>
          <p:nvPr>
            <p:ph idx="1"/>
          </p:nvPr>
        </p:nvSpPr>
        <p:spPr>
          <a:xfrm>
            <a:off x="380998" y="914400"/>
            <a:ext cx="4829072" cy="4713079"/>
          </a:xfrm>
        </p:spPr>
        <p:txBody>
          <a:bodyPr>
            <a:noAutofit/>
          </a:bodyPr>
          <a:lstStyle/>
          <a:p>
            <a:r>
              <a:rPr lang="en-US" sz="2000" dirty="0"/>
              <a:t>Increasing neutron fluence leads to decreasing charge collection in both the LGAD and </a:t>
            </a:r>
            <a:r>
              <a:rPr lang="en-US" sz="2000" dirty="0" err="1"/>
              <a:t>PiN</a:t>
            </a:r>
            <a:r>
              <a:rPr lang="en-US" sz="2000" dirty="0"/>
              <a:t> diode</a:t>
            </a:r>
          </a:p>
          <a:p>
            <a:r>
              <a:rPr lang="en-US" sz="2000" dirty="0"/>
              <a:t>Charge collection is enhanced in low voltage regime for 1e14 </a:t>
            </a:r>
            <a:r>
              <a:rPr lang="en-US" sz="2000" dirty="0" err="1"/>
              <a:t>n</a:t>
            </a:r>
            <a:r>
              <a:rPr lang="en-US" sz="2000" baseline="-25000" dirty="0" err="1"/>
              <a:t>eq</a:t>
            </a:r>
            <a:r>
              <a:rPr lang="en-US" sz="2000" dirty="0"/>
              <a:t>/cm</a:t>
            </a:r>
            <a:r>
              <a:rPr lang="en-US" sz="2000" baseline="30000" dirty="0"/>
              <a:t>2</a:t>
            </a:r>
            <a:r>
              <a:rPr lang="en-US" sz="2000" dirty="0"/>
              <a:t> LGAD</a:t>
            </a:r>
          </a:p>
          <a:p>
            <a:r>
              <a:rPr lang="en-US" sz="2000" dirty="0"/>
              <a:t>Gain degradation is clear, however quantifying it is tricky due to changing depletion region volumes</a:t>
            </a:r>
          </a:p>
        </p:txBody>
      </p:sp>
      <p:sp>
        <p:nvSpPr>
          <p:cNvPr id="4" name="Slide Number Placeholder 3">
            <a:extLst>
              <a:ext uri="{FF2B5EF4-FFF2-40B4-BE49-F238E27FC236}">
                <a16:creationId xmlns:a16="http://schemas.microsoft.com/office/drawing/2014/main" id="{5335A023-0C6E-B7C7-CCFA-F6A135013789}"/>
              </a:ext>
            </a:extLst>
          </p:cNvPr>
          <p:cNvSpPr>
            <a:spLocks noGrp="1"/>
          </p:cNvSpPr>
          <p:nvPr>
            <p:ph type="sldNum" sz="quarter" idx="12"/>
          </p:nvPr>
        </p:nvSpPr>
        <p:spPr/>
        <p:txBody>
          <a:bodyPr/>
          <a:lstStyle/>
          <a:p>
            <a:fld id="{08CC926D-9F68-47FB-AEFE-80A7AF560DC9}" type="slidenum">
              <a:rPr lang="en-US" smtClean="0"/>
              <a:t>10</a:t>
            </a:fld>
            <a:endParaRPr lang="en-US"/>
          </a:p>
        </p:txBody>
      </p:sp>
      <p:sp>
        <p:nvSpPr>
          <p:cNvPr id="5" name="Text Placeholder 4">
            <a:extLst>
              <a:ext uri="{FF2B5EF4-FFF2-40B4-BE49-F238E27FC236}">
                <a16:creationId xmlns:a16="http://schemas.microsoft.com/office/drawing/2014/main" id="{5D7CDB34-CC60-2E52-10F4-7950ED285094}"/>
              </a:ext>
            </a:extLst>
          </p:cNvPr>
          <p:cNvSpPr>
            <a:spLocks noGrp="1"/>
          </p:cNvSpPr>
          <p:nvPr>
            <p:ph type="body" sz="quarter" idx="13"/>
          </p:nvPr>
        </p:nvSpPr>
        <p:spPr/>
        <p:txBody>
          <a:bodyPr/>
          <a:lstStyle/>
          <a:p>
            <a:endParaRPr lang="en-US" dirty="0"/>
          </a:p>
        </p:txBody>
      </p:sp>
      <p:pic>
        <p:nvPicPr>
          <p:cNvPr id="8" name="Picture 7">
            <a:extLst>
              <a:ext uri="{FF2B5EF4-FFF2-40B4-BE49-F238E27FC236}">
                <a16:creationId xmlns:a16="http://schemas.microsoft.com/office/drawing/2014/main" id="{72D1BA47-9BA2-35D3-D574-32F7C195D868}"/>
              </a:ext>
            </a:extLst>
          </p:cNvPr>
          <p:cNvPicPr>
            <a:picLocks noChangeAspect="1"/>
          </p:cNvPicPr>
          <p:nvPr/>
        </p:nvPicPr>
        <p:blipFill>
          <a:blip r:embed="rId3"/>
          <a:stretch>
            <a:fillRect/>
          </a:stretch>
        </p:blipFill>
        <p:spPr>
          <a:xfrm>
            <a:off x="5360896" y="1591347"/>
            <a:ext cx="3240493" cy="3015848"/>
          </a:xfrm>
          <a:prstGeom prst="rect">
            <a:avLst/>
          </a:prstGeom>
        </p:spPr>
      </p:pic>
      <p:pic>
        <p:nvPicPr>
          <p:cNvPr id="10" name="Picture 9">
            <a:extLst>
              <a:ext uri="{FF2B5EF4-FFF2-40B4-BE49-F238E27FC236}">
                <a16:creationId xmlns:a16="http://schemas.microsoft.com/office/drawing/2014/main" id="{193D0EA2-759E-DBCE-DF03-D7C119DA9B0F}"/>
              </a:ext>
            </a:extLst>
          </p:cNvPr>
          <p:cNvPicPr>
            <a:picLocks noChangeAspect="1"/>
          </p:cNvPicPr>
          <p:nvPr/>
        </p:nvPicPr>
        <p:blipFill>
          <a:blip r:embed="rId4"/>
          <a:stretch>
            <a:fillRect/>
          </a:stretch>
        </p:blipFill>
        <p:spPr>
          <a:xfrm>
            <a:off x="8711883" y="1536359"/>
            <a:ext cx="3341115" cy="3112663"/>
          </a:xfrm>
          <a:prstGeom prst="rect">
            <a:avLst/>
          </a:prstGeom>
        </p:spPr>
      </p:pic>
      <p:sp>
        <p:nvSpPr>
          <p:cNvPr id="13" name="TextBox 12">
            <a:extLst>
              <a:ext uri="{FF2B5EF4-FFF2-40B4-BE49-F238E27FC236}">
                <a16:creationId xmlns:a16="http://schemas.microsoft.com/office/drawing/2014/main" id="{64881094-4EA9-FAEC-0EC0-F5FD5C05AABC}"/>
              </a:ext>
            </a:extLst>
          </p:cNvPr>
          <p:cNvSpPr txBox="1"/>
          <p:nvPr/>
        </p:nvSpPr>
        <p:spPr>
          <a:xfrm>
            <a:off x="6844929" y="4652892"/>
            <a:ext cx="1274708" cy="369332"/>
          </a:xfrm>
          <a:prstGeom prst="rect">
            <a:avLst/>
          </a:prstGeom>
          <a:noFill/>
        </p:spPr>
        <p:txBody>
          <a:bodyPr wrap="none" rtlCol="0">
            <a:spAutoFit/>
          </a:bodyPr>
          <a:lstStyle/>
          <a:p>
            <a:r>
              <a:rPr lang="en-US" b="1" dirty="0" err="1"/>
              <a:t>PiN</a:t>
            </a:r>
            <a:r>
              <a:rPr lang="en-US" b="1" dirty="0"/>
              <a:t> Diode</a:t>
            </a:r>
          </a:p>
        </p:txBody>
      </p:sp>
      <p:sp>
        <p:nvSpPr>
          <p:cNvPr id="15" name="TextBox 14">
            <a:extLst>
              <a:ext uri="{FF2B5EF4-FFF2-40B4-BE49-F238E27FC236}">
                <a16:creationId xmlns:a16="http://schemas.microsoft.com/office/drawing/2014/main" id="{5082357C-254F-C508-0641-27D6AF02C5C6}"/>
              </a:ext>
            </a:extLst>
          </p:cNvPr>
          <p:cNvSpPr txBox="1"/>
          <p:nvPr/>
        </p:nvSpPr>
        <p:spPr>
          <a:xfrm>
            <a:off x="10382440" y="4652892"/>
            <a:ext cx="838691" cy="369332"/>
          </a:xfrm>
          <a:prstGeom prst="rect">
            <a:avLst/>
          </a:prstGeom>
          <a:noFill/>
        </p:spPr>
        <p:txBody>
          <a:bodyPr wrap="none" rtlCol="0">
            <a:spAutoFit/>
          </a:bodyPr>
          <a:lstStyle/>
          <a:p>
            <a:r>
              <a:rPr lang="en-US" b="1" dirty="0"/>
              <a:t>LGAD</a:t>
            </a:r>
          </a:p>
        </p:txBody>
      </p:sp>
      <p:sp>
        <p:nvSpPr>
          <p:cNvPr id="17" name="Rectangle 16">
            <a:extLst>
              <a:ext uri="{FF2B5EF4-FFF2-40B4-BE49-F238E27FC236}">
                <a16:creationId xmlns:a16="http://schemas.microsoft.com/office/drawing/2014/main" id="{5D4944D2-1524-E21A-54BD-4C3737501C52}"/>
              </a:ext>
            </a:extLst>
          </p:cNvPr>
          <p:cNvSpPr/>
          <p:nvPr/>
        </p:nvSpPr>
        <p:spPr>
          <a:xfrm>
            <a:off x="8037920" y="1979627"/>
            <a:ext cx="319624" cy="260869"/>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29C7AB7-5745-97FD-6DE2-91E2816F7585}"/>
              </a:ext>
            </a:extLst>
          </p:cNvPr>
          <p:cNvSpPr/>
          <p:nvPr/>
        </p:nvSpPr>
        <p:spPr>
          <a:xfrm>
            <a:off x="11506616" y="3429000"/>
            <a:ext cx="319624" cy="260869"/>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DB86F4E-697D-C34E-1092-1A2643847AC8}"/>
              </a:ext>
            </a:extLst>
          </p:cNvPr>
          <p:cNvSpPr txBox="1"/>
          <p:nvPr/>
        </p:nvSpPr>
        <p:spPr>
          <a:xfrm>
            <a:off x="284942" y="5006250"/>
            <a:ext cx="6085713" cy="369332"/>
          </a:xfrm>
          <a:prstGeom prst="rect">
            <a:avLst/>
          </a:prstGeom>
          <a:solidFill>
            <a:schemeClr val="accent5">
              <a:lumMod val="60000"/>
              <a:lumOff val="40000"/>
            </a:schemeClr>
          </a:solidFill>
          <a:ln w="38100">
            <a:solidFill>
              <a:schemeClr val="tx1"/>
            </a:solidFill>
          </a:ln>
        </p:spPr>
        <p:txBody>
          <a:bodyPr wrap="square" rtlCol="0">
            <a:spAutoFit/>
          </a:bodyPr>
          <a:lstStyle/>
          <a:p>
            <a:r>
              <a:rPr lang="en-US" b="1" dirty="0"/>
              <a:t>Key Takeaways: </a:t>
            </a:r>
            <a:r>
              <a:rPr lang="en-US" dirty="0"/>
              <a:t>Gain degradation appears to be severe.</a:t>
            </a:r>
          </a:p>
        </p:txBody>
      </p:sp>
      <p:sp>
        <p:nvSpPr>
          <p:cNvPr id="7" name="TextBox 6">
            <a:extLst>
              <a:ext uri="{FF2B5EF4-FFF2-40B4-BE49-F238E27FC236}">
                <a16:creationId xmlns:a16="http://schemas.microsoft.com/office/drawing/2014/main" id="{C454D5D7-79EE-60A5-00A7-C0D706E4E30F}"/>
              </a:ext>
            </a:extLst>
          </p:cNvPr>
          <p:cNvSpPr txBox="1"/>
          <p:nvPr/>
        </p:nvSpPr>
        <p:spPr>
          <a:xfrm>
            <a:off x="284942" y="5620434"/>
            <a:ext cx="5216530" cy="646331"/>
          </a:xfrm>
          <a:prstGeom prst="rect">
            <a:avLst/>
          </a:prstGeom>
          <a:solidFill>
            <a:schemeClr val="accent4"/>
          </a:solidFill>
          <a:ln w="38100">
            <a:solidFill>
              <a:schemeClr val="tx1"/>
            </a:solidFill>
          </a:ln>
        </p:spPr>
        <p:txBody>
          <a:bodyPr wrap="square" rtlCol="0">
            <a:spAutoFit/>
          </a:bodyPr>
          <a:lstStyle/>
          <a:p>
            <a:r>
              <a:rPr lang="en-US" b="1" dirty="0"/>
              <a:t>Question: </a:t>
            </a:r>
            <a:r>
              <a:rPr lang="en-US" dirty="0"/>
              <a:t>Can we predict the degradation of the irradiated 4H-SiC LGAD’s performance?</a:t>
            </a:r>
          </a:p>
        </p:txBody>
      </p:sp>
    </p:spTree>
    <p:extLst>
      <p:ext uri="{BB962C8B-B14F-4D97-AF65-F5344CB8AC3E}">
        <p14:creationId xmlns:p14="http://schemas.microsoft.com/office/powerpoint/2010/main" val="185458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DD8DD-FC21-B8B7-3437-3EFC7CE532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73172C-09DC-772C-7C3E-FCE654BD4F7D}"/>
              </a:ext>
            </a:extLst>
          </p:cNvPr>
          <p:cNvSpPr>
            <a:spLocks noGrp="1"/>
          </p:cNvSpPr>
          <p:nvPr>
            <p:ph type="title"/>
          </p:nvPr>
        </p:nvSpPr>
        <p:spPr/>
        <p:txBody>
          <a:bodyPr/>
          <a:lstStyle/>
          <a:p>
            <a:r>
              <a:rPr lang="en-US" dirty="0"/>
              <a:t>Equivalent Circuit Model of LGAD</a:t>
            </a:r>
          </a:p>
        </p:txBody>
      </p:sp>
      <p:sp>
        <p:nvSpPr>
          <p:cNvPr id="3" name="Content Placeholder 2">
            <a:extLst>
              <a:ext uri="{FF2B5EF4-FFF2-40B4-BE49-F238E27FC236}">
                <a16:creationId xmlns:a16="http://schemas.microsoft.com/office/drawing/2014/main" id="{3DE054AA-5C92-8DE5-35B9-169EA5D23E1B}"/>
              </a:ext>
            </a:extLst>
          </p:cNvPr>
          <p:cNvSpPr>
            <a:spLocks noGrp="1"/>
          </p:cNvSpPr>
          <p:nvPr>
            <p:ph idx="1"/>
          </p:nvPr>
        </p:nvSpPr>
        <p:spPr>
          <a:xfrm>
            <a:off x="380999" y="914400"/>
            <a:ext cx="4185252" cy="5304790"/>
          </a:xfrm>
        </p:spPr>
        <p:txBody>
          <a:bodyPr>
            <a:normAutofit/>
          </a:bodyPr>
          <a:lstStyle/>
          <a:p>
            <a:r>
              <a:rPr lang="en-US" sz="1800" dirty="0"/>
              <a:t>Hypothesis</a:t>
            </a:r>
          </a:p>
          <a:p>
            <a:pPr lvl="1"/>
            <a:r>
              <a:rPr lang="en-US" sz="1800" dirty="0"/>
              <a:t>For pristine and “lightly” irradiated LGADs…</a:t>
            </a:r>
          </a:p>
          <a:p>
            <a:pPr lvl="2"/>
            <a:r>
              <a:rPr lang="en-US" sz="1800" dirty="0"/>
              <a:t>Every layer is lightly compensated</a:t>
            </a:r>
          </a:p>
          <a:p>
            <a:pPr lvl="2"/>
            <a:r>
              <a:rPr lang="en-US" sz="1800" dirty="0"/>
              <a:t>Drift layer acts as a semiconductor w/ a finite resistance</a:t>
            </a:r>
          </a:p>
          <a:p>
            <a:pPr lvl="1"/>
            <a:r>
              <a:rPr lang="en-US" sz="1800" dirty="0"/>
              <a:t>For “highly” irradiated LGADs…</a:t>
            </a:r>
          </a:p>
          <a:p>
            <a:pPr lvl="2"/>
            <a:r>
              <a:rPr lang="en-US" sz="1800" dirty="0"/>
              <a:t>Drift layer is heavily compensated, other layers are comparatively not as affected</a:t>
            </a:r>
          </a:p>
          <a:p>
            <a:pPr lvl="2"/>
            <a:r>
              <a:rPr lang="en-US" sz="1800" dirty="0"/>
              <a:t>Drift layer acts as a semi-insulating layer with a non-negligible capacitance</a:t>
            </a:r>
          </a:p>
          <a:p>
            <a:endParaRPr lang="en-US" dirty="0"/>
          </a:p>
        </p:txBody>
      </p:sp>
      <p:sp>
        <p:nvSpPr>
          <p:cNvPr id="4" name="Slide Number Placeholder 3">
            <a:extLst>
              <a:ext uri="{FF2B5EF4-FFF2-40B4-BE49-F238E27FC236}">
                <a16:creationId xmlns:a16="http://schemas.microsoft.com/office/drawing/2014/main" id="{438F6FAE-EA4E-1E85-6701-452129D5FD62}"/>
              </a:ext>
            </a:extLst>
          </p:cNvPr>
          <p:cNvSpPr>
            <a:spLocks noGrp="1"/>
          </p:cNvSpPr>
          <p:nvPr>
            <p:ph type="sldNum" sz="quarter" idx="12"/>
          </p:nvPr>
        </p:nvSpPr>
        <p:spPr/>
        <p:txBody>
          <a:bodyPr/>
          <a:lstStyle/>
          <a:p>
            <a:fld id="{08CC926D-9F68-47FB-AEFE-80A7AF560DC9}" type="slidenum">
              <a:rPr lang="en-US" smtClean="0"/>
              <a:t>11</a:t>
            </a:fld>
            <a:endParaRPr lang="en-US"/>
          </a:p>
        </p:txBody>
      </p:sp>
      <p:sp>
        <p:nvSpPr>
          <p:cNvPr id="5" name="Text Placeholder 4">
            <a:extLst>
              <a:ext uri="{FF2B5EF4-FFF2-40B4-BE49-F238E27FC236}">
                <a16:creationId xmlns:a16="http://schemas.microsoft.com/office/drawing/2014/main" id="{3DD0B78C-22BF-6B59-F362-2E03B689850B}"/>
              </a:ext>
            </a:extLst>
          </p:cNvPr>
          <p:cNvSpPr>
            <a:spLocks noGrp="1"/>
          </p:cNvSpPr>
          <p:nvPr>
            <p:ph type="body" sz="quarter" idx="13"/>
          </p:nvPr>
        </p:nvSpPr>
        <p:spPr/>
        <p:txBody>
          <a:bodyPr/>
          <a:lstStyle/>
          <a:p>
            <a:endParaRPr lang="en-US" dirty="0"/>
          </a:p>
        </p:txBody>
      </p:sp>
      <p:pic>
        <p:nvPicPr>
          <p:cNvPr id="7" name="Picture 6">
            <a:extLst>
              <a:ext uri="{FF2B5EF4-FFF2-40B4-BE49-F238E27FC236}">
                <a16:creationId xmlns:a16="http://schemas.microsoft.com/office/drawing/2014/main" id="{D275A070-E673-443C-883A-0F8C7319885F}"/>
              </a:ext>
            </a:extLst>
          </p:cNvPr>
          <p:cNvPicPr>
            <a:picLocks noChangeAspect="1"/>
          </p:cNvPicPr>
          <p:nvPr/>
        </p:nvPicPr>
        <p:blipFill>
          <a:blip r:embed="rId2"/>
          <a:stretch>
            <a:fillRect/>
          </a:stretch>
        </p:blipFill>
        <p:spPr>
          <a:xfrm>
            <a:off x="4609599" y="1362989"/>
            <a:ext cx="7493302" cy="4132021"/>
          </a:xfrm>
          <a:prstGeom prst="rect">
            <a:avLst/>
          </a:prstGeom>
        </p:spPr>
      </p:pic>
      <p:sp>
        <p:nvSpPr>
          <p:cNvPr id="10" name="Rectangle 9">
            <a:extLst>
              <a:ext uri="{FF2B5EF4-FFF2-40B4-BE49-F238E27FC236}">
                <a16:creationId xmlns:a16="http://schemas.microsoft.com/office/drawing/2014/main" id="{5A97BB4D-E476-C17B-913F-9A6B8672B18B}"/>
              </a:ext>
            </a:extLst>
          </p:cNvPr>
          <p:cNvSpPr/>
          <p:nvPr/>
        </p:nvSpPr>
        <p:spPr>
          <a:xfrm>
            <a:off x="5710750" y="5282483"/>
            <a:ext cx="319624" cy="260869"/>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E633190-FBA3-3E6E-591F-303FD1018E86}"/>
              </a:ext>
            </a:extLst>
          </p:cNvPr>
          <p:cNvSpPr/>
          <p:nvPr/>
        </p:nvSpPr>
        <p:spPr>
          <a:xfrm>
            <a:off x="7916578" y="5282483"/>
            <a:ext cx="319624" cy="260869"/>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723462-B37A-10DE-8038-F7A2989E2276}"/>
              </a:ext>
            </a:extLst>
          </p:cNvPr>
          <p:cNvSpPr/>
          <p:nvPr/>
        </p:nvSpPr>
        <p:spPr>
          <a:xfrm>
            <a:off x="10009739" y="5282482"/>
            <a:ext cx="319624" cy="260869"/>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295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4E1F3-C312-B507-9D1B-7E12E5EB81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0D20C4-8C47-AFA7-0A05-BAA24C24046D}"/>
              </a:ext>
            </a:extLst>
          </p:cNvPr>
          <p:cNvSpPr>
            <a:spLocks noGrp="1"/>
          </p:cNvSpPr>
          <p:nvPr>
            <p:ph type="title"/>
          </p:nvPr>
        </p:nvSpPr>
        <p:spPr/>
        <p:txBody>
          <a:bodyPr/>
          <a:lstStyle/>
          <a:p>
            <a:r>
              <a:rPr lang="en-US" dirty="0"/>
              <a:t>Equivalent Circuit Model (I-V Comparison)</a:t>
            </a:r>
          </a:p>
        </p:txBody>
      </p:sp>
      <p:sp>
        <p:nvSpPr>
          <p:cNvPr id="3" name="Content Placeholder 2">
            <a:extLst>
              <a:ext uri="{FF2B5EF4-FFF2-40B4-BE49-F238E27FC236}">
                <a16:creationId xmlns:a16="http://schemas.microsoft.com/office/drawing/2014/main" id="{DAE5E991-0E68-8D7E-82E1-815CA6236F1C}"/>
              </a:ext>
            </a:extLst>
          </p:cNvPr>
          <p:cNvSpPr>
            <a:spLocks noGrp="1"/>
          </p:cNvSpPr>
          <p:nvPr>
            <p:ph idx="1"/>
          </p:nvPr>
        </p:nvSpPr>
        <p:spPr>
          <a:xfrm>
            <a:off x="380999" y="4235380"/>
            <a:ext cx="5941424" cy="1983809"/>
          </a:xfrm>
        </p:spPr>
        <p:txBody>
          <a:bodyPr>
            <a:normAutofit/>
          </a:bodyPr>
          <a:lstStyle/>
          <a:p>
            <a:r>
              <a:rPr lang="en-US" sz="2000" dirty="0"/>
              <a:t>High differential ON-state resistance values results from average carrier density reduction in the drift layer.</a:t>
            </a:r>
          </a:p>
          <a:p>
            <a:r>
              <a:rPr lang="en-US" sz="2000" dirty="0"/>
              <a:t>This is due to radiation-induced defects causing compensation and a reduction in carrier lifetime.</a:t>
            </a:r>
          </a:p>
          <a:p>
            <a:endParaRPr lang="en-US" sz="2000" dirty="0"/>
          </a:p>
        </p:txBody>
      </p:sp>
      <p:sp>
        <p:nvSpPr>
          <p:cNvPr id="4" name="Slide Number Placeholder 3">
            <a:extLst>
              <a:ext uri="{FF2B5EF4-FFF2-40B4-BE49-F238E27FC236}">
                <a16:creationId xmlns:a16="http://schemas.microsoft.com/office/drawing/2014/main" id="{EE0E54B0-44F5-D82E-F160-1FD7BC56A8A2}"/>
              </a:ext>
            </a:extLst>
          </p:cNvPr>
          <p:cNvSpPr>
            <a:spLocks noGrp="1"/>
          </p:cNvSpPr>
          <p:nvPr>
            <p:ph type="sldNum" sz="quarter" idx="12"/>
          </p:nvPr>
        </p:nvSpPr>
        <p:spPr/>
        <p:txBody>
          <a:bodyPr/>
          <a:lstStyle/>
          <a:p>
            <a:fld id="{08CC926D-9F68-47FB-AEFE-80A7AF560DC9}" type="slidenum">
              <a:rPr lang="en-US" smtClean="0"/>
              <a:t>12</a:t>
            </a:fld>
            <a:endParaRPr lang="en-US"/>
          </a:p>
        </p:txBody>
      </p:sp>
      <p:sp>
        <p:nvSpPr>
          <p:cNvPr id="5" name="Text Placeholder 4">
            <a:extLst>
              <a:ext uri="{FF2B5EF4-FFF2-40B4-BE49-F238E27FC236}">
                <a16:creationId xmlns:a16="http://schemas.microsoft.com/office/drawing/2014/main" id="{AF02850D-B600-13D0-B252-69FC1495E490}"/>
              </a:ext>
            </a:extLst>
          </p:cNvPr>
          <p:cNvSpPr>
            <a:spLocks noGrp="1"/>
          </p:cNvSpPr>
          <p:nvPr>
            <p:ph type="body" sz="quarter" idx="13"/>
          </p:nvPr>
        </p:nvSpPr>
        <p:spPr/>
        <p:txBody>
          <a:bodyPr/>
          <a:lstStyle/>
          <a:p>
            <a:endParaRPr lang="en-US" dirty="0"/>
          </a:p>
        </p:txBody>
      </p:sp>
      <p:pic>
        <p:nvPicPr>
          <p:cNvPr id="7" name="Picture 6">
            <a:extLst>
              <a:ext uri="{FF2B5EF4-FFF2-40B4-BE49-F238E27FC236}">
                <a16:creationId xmlns:a16="http://schemas.microsoft.com/office/drawing/2014/main" id="{D17B2722-24E7-AE48-FE79-EC80AB9041F5}"/>
              </a:ext>
            </a:extLst>
          </p:cNvPr>
          <p:cNvPicPr>
            <a:picLocks noChangeAspect="1"/>
          </p:cNvPicPr>
          <p:nvPr/>
        </p:nvPicPr>
        <p:blipFill>
          <a:blip r:embed="rId2"/>
          <a:stretch>
            <a:fillRect/>
          </a:stretch>
        </p:blipFill>
        <p:spPr>
          <a:xfrm>
            <a:off x="8065283" y="997830"/>
            <a:ext cx="3113040" cy="2884420"/>
          </a:xfrm>
          <a:prstGeom prst="rect">
            <a:avLst/>
          </a:prstGeom>
        </p:spPr>
      </p:pic>
      <p:pic>
        <p:nvPicPr>
          <p:cNvPr id="15" name="Picture 14">
            <a:extLst>
              <a:ext uri="{FF2B5EF4-FFF2-40B4-BE49-F238E27FC236}">
                <a16:creationId xmlns:a16="http://schemas.microsoft.com/office/drawing/2014/main" id="{9C2D584F-FB06-48FA-1C51-A6676615F441}"/>
              </a:ext>
            </a:extLst>
          </p:cNvPr>
          <p:cNvPicPr>
            <a:picLocks noChangeAspect="1"/>
          </p:cNvPicPr>
          <p:nvPr/>
        </p:nvPicPr>
        <p:blipFill>
          <a:blip r:embed="rId3"/>
          <a:stretch>
            <a:fillRect/>
          </a:stretch>
        </p:blipFill>
        <p:spPr>
          <a:xfrm>
            <a:off x="4281153" y="939111"/>
            <a:ext cx="3113040" cy="3001859"/>
          </a:xfrm>
          <a:prstGeom prst="rect">
            <a:avLst/>
          </a:prstGeom>
        </p:spPr>
      </p:pic>
      <p:pic>
        <p:nvPicPr>
          <p:cNvPr id="17" name="Picture 16">
            <a:extLst>
              <a:ext uri="{FF2B5EF4-FFF2-40B4-BE49-F238E27FC236}">
                <a16:creationId xmlns:a16="http://schemas.microsoft.com/office/drawing/2014/main" id="{A9526A6B-F18D-CE1F-A343-5D428B7E9414}"/>
              </a:ext>
            </a:extLst>
          </p:cNvPr>
          <p:cNvPicPr>
            <a:picLocks noChangeAspect="1"/>
          </p:cNvPicPr>
          <p:nvPr/>
        </p:nvPicPr>
        <p:blipFill>
          <a:blip r:embed="rId4"/>
          <a:stretch>
            <a:fillRect/>
          </a:stretch>
        </p:blipFill>
        <p:spPr>
          <a:xfrm>
            <a:off x="601395" y="997831"/>
            <a:ext cx="3166939" cy="2970371"/>
          </a:xfrm>
          <a:prstGeom prst="rect">
            <a:avLst/>
          </a:prstGeom>
        </p:spPr>
      </p:pic>
      <p:pic>
        <p:nvPicPr>
          <p:cNvPr id="19" name="Picture 18">
            <a:extLst>
              <a:ext uri="{FF2B5EF4-FFF2-40B4-BE49-F238E27FC236}">
                <a16:creationId xmlns:a16="http://schemas.microsoft.com/office/drawing/2014/main" id="{901A4C23-F1AD-85B3-D99A-D8F418208097}"/>
              </a:ext>
            </a:extLst>
          </p:cNvPr>
          <p:cNvPicPr>
            <a:picLocks noChangeAspect="1"/>
          </p:cNvPicPr>
          <p:nvPr/>
        </p:nvPicPr>
        <p:blipFill>
          <a:blip r:embed="rId5"/>
          <a:stretch>
            <a:fillRect/>
          </a:stretch>
        </p:blipFill>
        <p:spPr>
          <a:xfrm>
            <a:off x="6537123" y="4057120"/>
            <a:ext cx="4911313" cy="760462"/>
          </a:xfrm>
          <a:prstGeom prst="rect">
            <a:avLst/>
          </a:prstGeom>
        </p:spPr>
      </p:pic>
      <p:pic>
        <p:nvPicPr>
          <p:cNvPr id="21" name="Picture 20">
            <a:extLst>
              <a:ext uri="{FF2B5EF4-FFF2-40B4-BE49-F238E27FC236}">
                <a16:creationId xmlns:a16="http://schemas.microsoft.com/office/drawing/2014/main" id="{C9ECC7FD-379A-C678-F9E6-0BA71F2AA249}"/>
              </a:ext>
            </a:extLst>
          </p:cNvPr>
          <p:cNvPicPr>
            <a:picLocks noChangeAspect="1"/>
          </p:cNvPicPr>
          <p:nvPr/>
        </p:nvPicPr>
        <p:blipFill>
          <a:blip r:embed="rId6"/>
          <a:stretch>
            <a:fillRect/>
          </a:stretch>
        </p:blipFill>
        <p:spPr>
          <a:xfrm>
            <a:off x="7883129" y="5111992"/>
            <a:ext cx="3780992" cy="760462"/>
          </a:xfrm>
          <a:prstGeom prst="rect">
            <a:avLst/>
          </a:prstGeom>
        </p:spPr>
      </p:pic>
      <p:sp>
        <p:nvSpPr>
          <p:cNvPr id="23" name="Rectangle 22">
            <a:extLst>
              <a:ext uri="{FF2B5EF4-FFF2-40B4-BE49-F238E27FC236}">
                <a16:creationId xmlns:a16="http://schemas.microsoft.com/office/drawing/2014/main" id="{62CB79FC-C56A-8A61-0289-ACD8E156D698}"/>
              </a:ext>
            </a:extLst>
          </p:cNvPr>
          <p:cNvSpPr/>
          <p:nvPr/>
        </p:nvSpPr>
        <p:spPr>
          <a:xfrm>
            <a:off x="6846167" y="2837041"/>
            <a:ext cx="319624" cy="260869"/>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870CEE7-2505-54E5-067B-B0B178D0D3F1}"/>
              </a:ext>
            </a:extLst>
          </p:cNvPr>
          <p:cNvSpPr/>
          <p:nvPr/>
        </p:nvSpPr>
        <p:spPr>
          <a:xfrm>
            <a:off x="3191899" y="1182235"/>
            <a:ext cx="319624" cy="260869"/>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0B844FA-7685-FBB5-0DDB-3A0126B5CAAE}"/>
              </a:ext>
            </a:extLst>
          </p:cNvPr>
          <p:cNvSpPr txBox="1"/>
          <p:nvPr/>
        </p:nvSpPr>
        <p:spPr>
          <a:xfrm>
            <a:off x="1396397" y="1182235"/>
            <a:ext cx="1633781" cy="369332"/>
          </a:xfrm>
          <a:prstGeom prst="rect">
            <a:avLst/>
          </a:prstGeom>
          <a:noFill/>
        </p:spPr>
        <p:txBody>
          <a:bodyPr wrap="none" rtlCol="0">
            <a:spAutoFit/>
          </a:bodyPr>
          <a:lstStyle/>
          <a:p>
            <a:r>
              <a:rPr lang="en-US" b="1" dirty="0"/>
              <a:t>Experimental</a:t>
            </a:r>
          </a:p>
        </p:txBody>
      </p:sp>
      <p:sp>
        <p:nvSpPr>
          <p:cNvPr id="10" name="TextBox 9">
            <a:extLst>
              <a:ext uri="{FF2B5EF4-FFF2-40B4-BE49-F238E27FC236}">
                <a16:creationId xmlns:a16="http://schemas.microsoft.com/office/drawing/2014/main" id="{7A4601B8-AAD9-6C33-0A17-79BA3265A2FC}"/>
              </a:ext>
            </a:extLst>
          </p:cNvPr>
          <p:cNvSpPr txBox="1"/>
          <p:nvPr/>
        </p:nvSpPr>
        <p:spPr>
          <a:xfrm>
            <a:off x="5648525" y="2782809"/>
            <a:ext cx="1633781" cy="369332"/>
          </a:xfrm>
          <a:prstGeom prst="rect">
            <a:avLst/>
          </a:prstGeom>
          <a:noFill/>
        </p:spPr>
        <p:txBody>
          <a:bodyPr wrap="none" rtlCol="0">
            <a:spAutoFit/>
          </a:bodyPr>
          <a:lstStyle/>
          <a:p>
            <a:r>
              <a:rPr lang="en-US" b="1" dirty="0"/>
              <a:t>Experimental</a:t>
            </a:r>
          </a:p>
        </p:txBody>
      </p:sp>
      <p:sp>
        <p:nvSpPr>
          <p:cNvPr id="12" name="TextBox 11">
            <a:extLst>
              <a:ext uri="{FF2B5EF4-FFF2-40B4-BE49-F238E27FC236}">
                <a16:creationId xmlns:a16="http://schemas.microsoft.com/office/drawing/2014/main" id="{99B42CC5-2330-29CA-94DF-B89CFBD50194}"/>
              </a:ext>
            </a:extLst>
          </p:cNvPr>
          <p:cNvSpPr txBox="1"/>
          <p:nvPr/>
        </p:nvSpPr>
        <p:spPr>
          <a:xfrm>
            <a:off x="8698200" y="3059668"/>
            <a:ext cx="1351652" cy="369332"/>
          </a:xfrm>
          <a:prstGeom prst="rect">
            <a:avLst/>
          </a:prstGeom>
          <a:noFill/>
        </p:spPr>
        <p:txBody>
          <a:bodyPr wrap="none" rtlCol="0">
            <a:spAutoFit/>
          </a:bodyPr>
          <a:lstStyle/>
          <a:p>
            <a:r>
              <a:rPr lang="en-US" b="1" dirty="0"/>
              <a:t>Calculated</a:t>
            </a:r>
          </a:p>
        </p:txBody>
      </p:sp>
    </p:spTree>
    <p:extLst>
      <p:ext uri="{BB962C8B-B14F-4D97-AF65-F5344CB8AC3E}">
        <p14:creationId xmlns:p14="http://schemas.microsoft.com/office/powerpoint/2010/main" val="3089910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B3CED-34FA-95EF-B641-9C37ADBAC7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0A6B7F-2EE4-E914-7BCE-3FF1BF1BABA2}"/>
              </a:ext>
            </a:extLst>
          </p:cNvPr>
          <p:cNvSpPr>
            <a:spLocks noGrp="1"/>
          </p:cNvSpPr>
          <p:nvPr>
            <p:ph type="title"/>
          </p:nvPr>
        </p:nvSpPr>
        <p:spPr/>
        <p:txBody>
          <a:bodyPr/>
          <a:lstStyle/>
          <a:p>
            <a:r>
              <a:rPr lang="en-US" dirty="0"/>
              <a:t>Equivalent Circuit Model (C-V Comparison)</a:t>
            </a:r>
          </a:p>
        </p:txBody>
      </p:sp>
      <p:sp>
        <p:nvSpPr>
          <p:cNvPr id="4" name="Slide Number Placeholder 3">
            <a:extLst>
              <a:ext uri="{FF2B5EF4-FFF2-40B4-BE49-F238E27FC236}">
                <a16:creationId xmlns:a16="http://schemas.microsoft.com/office/drawing/2014/main" id="{01A14A84-2B77-BFF3-F3E4-3A34E4D52447}"/>
              </a:ext>
            </a:extLst>
          </p:cNvPr>
          <p:cNvSpPr>
            <a:spLocks noGrp="1"/>
          </p:cNvSpPr>
          <p:nvPr>
            <p:ph type="sldNum" sz="quarter" idx="12"/>
          </p:nvPr>
        </p:nvSpPr>
        <p:spPr/>
        <p:txBody>
          <a:bodyPr/>
          <a:lstStyle/>
          <a:p>
            <a:fld id="{08CC926D-9F68-47FB-AEFE-80A7AF560DC9}" type="slidenum">
              <a:rPr lang="en-US" smtClean="0"/>
              <a:t>13</a:t>
            </a:fld>
            <a:endParaRPr lang="en-US"/>
          </a:p>
        </p:txBody>
      </p:sp>
      <p:sp>
        <p:nvSpPr>
          <p:cNvPr id="5" name="Text Placeholder 4">
            <a:extLst>
              <a:ext uri="{FF2B5EF4-FFF2-40B4-BE49-F238E27FC236}">
                <a16:creationId xmlns:a16="http://schemas.microsoft.com/office/drawing/2014/main" id="{17C0B0C9-02D2-8DC1-0CC6-2F9EC44A2CF3}"/>
              </a:ext>
            </a:extLst>
          </p:cNvPr>
          <p:cNvSpPr>
            <a:spLocks noGrp="1"/>
          </p:cNvSpPr>
          <p:nvPr>
            <p:ph type="body" sz="quarter" idx="13"/>
          </p:nvPr>
        </p:nvSpPr>
        <p:spPr/>
        <p:txBody>
          <a:bodyPr/>
          <a:lstStyle/>
          <a:p>
            <a:endParaRPr lang="en-US" dirty="0"/>
          </a:p>
        </p:txBody>
      </p:sp>
      <p:pic>
        <p:nvPicPr>
          <p:cNvPr id="10" name="Picture 9">
            <a:extLst>
              <a:ext uri="{FF2B5EF4-FFF2-40B4-BE49-F238E27FC236}">
                <a16:creationId xmlns:a16="http://schemas.microsoft.com/office/drawing/2014/main" id="{17C0E905-FE1A-EDDD-19C7-B08A1AF6ADB3}"/>
              </a:ext>
            </a:extLst>
          </p:cNvPr>
          <p:cNvPicPr>
            <a:picLocks noChangeAspect="1"/>
          </p:cNvPicPr>
          <p:nvPr/>
        </p:nvPicPr>
        <p:blipFill>
          <a:blip r:embed="rId2"/>
          <a:stretch>
            <a:fillRect/>
          </a:stretch>
        </p:blipFill>
        <p:spPr>
          <a:xfrm>
            <a:off x="4598419" y="1020903"/>
            <a:ext cx="2977914" cy="3001853"/>
          </a:xfrm>
          <a:prstGeom prst="rect">
            <a:avLst/>
          </a:prstGeom>
        </p:spPr>
      </p:pic>
      <p:pic>
        <p:nvPicPr>
          <p:cNvPr id="12" name="Picture 11">
            <a:extLst>
              <a:ext uri="{FF2B5EF4-FFF2-40B4-BE49-F238E27FC236}">
                <a16:creationId xmlns:a16="http://schemas.microsoft.com/office/drawing/2014/main" id="{2B488B42-C998-C05B-FF11-9DDF354240DA}"/>
              </a:ext>
            </a:extLst>
          </p:cNvPr>
          <p:cNvPicPr>
            <a:picLocks noChangeAspect="1"/>
          </p:cNvPicPr>
          <p:nvPr/>
        </p:nvPicPr>
        <p:blipFill>
          <a:blip r:embed="rId3"/>
          <a:stretch>
            <a:fillRect/>
          </a:stretch>
        </p:blipFill>
        <p:spPr>
          <a:xfrm>
            <a:off x="8252347" y="1056575"/>
            <a:ext cx="3078997" cy="3045162"/>
          </a:xfrm>
          <a:prstGeom prst="rect">
            <a:avLst/>
          </a:prstGeom>
        </p:spPr>
      </p:pic>
      <p:pic>
        <p:nvPicPr>
          <p:cNvPr id="8" name="Picture 7">
            <a:extLst>
              <a:ext uri="{FF2B5EF4-FFF2-40B4-BE49-F238E27FC236}">
                <a16:creationId xmlns:a16="http://schemas.microsoft.com/office/drawing/2014/main" id="{A91EED10-C115-66FF-F0D5-7C54433A3511}"/>
              </a:ext>
            </a:extLst>
          </p:cNvPr>
          <p:cNvPicPr>
            <a:picLocks noChangeAspect="1"/>
          </p:cNvPicPr>
          <p:nvPr/>
        </p:nvPicPr>
        <p:blipFill>
          <a:blip r:embed="rId4"/>
          <a:stretch>
            <a:fillRect/>
          </a:stretch>
        </p:blipFill>
        <p:spPr>
          <a:xfrm>
            <a:off x="520740" y="1020904"/>
            <a:ext cx="3345453" cy="3166133"/>
          </a:xfrm>
          <a:prstGeom prst="rect">
            <a:avLst/>
          </a:prstGeom>
        </p:spPr>
      </p:pic>
      <p:pic>
        <p:nvPicPr>
          <p:cNvPr id="14" name="Picture 13">
            <a:extLst>
              <a:ext uri="{FF2B5EF4-FFF2-40B4-BE49-F238E27FC236}">
                <a16:creationId xmlns:a16="http://schemas.microsoft.com/office/drawing/2014/main" id="{6636D7A8-67C5-F878-A439-878C71E54548}"/>
              </a:ext>
            </a:extLst>
          </p:cNvPr>
          <p:cNvPicPr>
            <a:picLocks noChangeAspect="1"/>
          </p:cNvPicPr>
          <p:nvPr/>
        </p:nvPicPr>
        <p:blipFill>
          <a:blip r:embed="rId5"/>
          <a:stretch>
            <a:fillRect/>
          </a:stretch>
        </p:blipFill>
        <p:spPr>
          <a:xfrm>
            <a:off x="8078027" y="4422587"/>
            <a:ext cx="3786715" cy="824578"/>
          </a:xfrm>
          <a:prstGeom prst="rect">
            <a:avLst/>
          </a:prstGeom>
        </p:spPr>
      </p:pic>
      <p:sp>
        <p:nvSpPr>
          <p:cNvPr id="17" name="Content Placeholder 2">
            <a:extLst>
              <a:ext uri="{FF2B5EF4-FFF2-40B4-BE49-F238E27FC236}">
                <a16:creationId xmlns:a16="http://schemas.microsoft.com/office/drawing/2014/main" id="{D856A018-E1BB-3A8C-387D-827ED11BD947}"/>
              </a:ext>
            </a:extLst>
          </p:cNvPr>
          <p:cNvSpPr txBox="1">
            <a:spLocks/>
          </p:cNvSpPr>
          <p:nvPr/>
        </p:nvSpPr>
        <p:spPr>
          <a:xfrm>
            <a:off x="380999" y="4235380"/>
            <a:ext cx="7697028" cy="1983809"/>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SDLM model is more accurate in describing C-V characteristics of pristine and “lightly” irradiated LGADs</a:t>
            </a:r>
          </a:p>
          <a:p>
            <a:r>
              <a:rPr lang="en-US" sz="2000" dirty="0"/>
              <a:t>SIDLM model is more accurate in describing C-V characteristics of “heavily” irradiated LGADs</a:t>
            </a:r>
          </a:p>
          <a:p>
            <a:endParaRPr lang="en-US" sz="2000" dirty="0"/>
          </a:p>
          <a:p>
            <a:endParaRPr lang="en-US" sz="2000" dirty="0"/>
          </a:p>
        </p:txBody>
      </p:sp>
      <p:sp>
        <p:nvSpPr>
          <p:cNvPr id="19" name="Rectangle 18">
            <a:extLst>
              <a:ext uri="{FF2B5EF4-FFF2-40B4-BE49-F238E27FC236}">
                <a16:creationId xmlns:a16="http://schemas.microsoft.com/office/drawing/2014/main" id="{AD090196-242C-F5A7-BE1F-051560B0BF86}"/>
              </a:ext>
            </a:extLst>
          </p:cNvPr>
          <p:cNvSpPr/>
          <p:nvPr/>
        </p:nvSpPr>
        <p:spPr>
          <a:xfrm>
            <a:off x="10746451" y="2881026"/>
            <a:ext cx="319624" cy="260869"/>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8639EF1-4DF5-DAAE-9F9E-73DA2C4C2119}"/>
              </a:ext>
            </a:extLst>
          </p:cNvPr>
          <p:cNvSpPr/>
          <p:nvPr/>
        </p:nvSpPr>
        <p:spPr>
          <a:xfrm>
            <a:off x="6997844" y="2473535"/>
            <a:ext cx="319624" cy="260869"/>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085E9B2-78C4-9055-C912-E3584210A829}"/>
              </a:ext>
            </a:extLst>
          </p:cNvPr>
          <p:cNvSpPr/>
          <p:nvPr/>
        </p:nvSpPr>
        <p:spPr>
          <a:xfrm>
            <a:off x="3238895" y="2521829"/>
            <a:ext cx="319624" cy="260869"/>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27C657A-045E-6659-30A4-BD8067BFED06}"/>
              </a:ext>
            </a:extLst>
          </p:cNvPr>
          <p:cNvSpPr txBox="1"/>
          <p:nvPr/>
        </p:nvSpPr>
        <p:spPr>
          <a:xfrm>
            <a:off x="2029443" y="3244334"/>
            <a:ext cx="1633781" cy="369332"/>
          </a:xfrm>
          <a:prstGeom prst="rect">
            <a:avLst/>
          </a:prstGeom>
          <a:noFill/>
        </p:spPr>
        <p:txBody>
          <a:bodyPr wrap="none" rtlCol="0">
            <a:spAutoFit/>
          </a:bodyPr>
          <a:lstStyle/>
          <a:p>
            <a:r>
              <a:rPr lang="en-US" b="1" dirty="0"/>
              <a:t>Experimental</a:t>
            </a:r>
          </a:p>
        </p:txBody>
      </p:sp>
      <p:sp>
        <p:nvSpPr>
          <p:cNvPr id="9" name="TextBox 8">
            <a:extLst>
              <a:ext uri="{FF2B5EF4-FFF2-40B4-BE49-F238E27FC236}">
                <a16:creationId xmlns:a16="http://schemas.microsoft.com/office/drawing/2014/main" id="{18F9B148-7C09-A21D-990D-C6F192912190}"/>
              </a:ext>
            </a:extLst>
          </p:cNvPr>
          <p:cNvSpPr txBox="1"/>
          <p:nvPr/>
        </p:nvSpPr>
        <p:spPr>
          <a:xfrm>
            <a:off x="6087376" y="2240526"/>
            <a:ext cx="1351652" cy="369332"/>
          </a:xfrm>
          <a:prstGeom prst="rect">
            <a:avLst/>
          </a:prstGeom>
          <a:noFill/>
        </p:spPr>
        <p:txBody>
          <a:bodyPr wrap="none" rtlCol="0">
            <a:spAutoFit/>
          </a:bodyPr>
          <a:lstStyle/>
          <a:p>
            <a:r>
              <a:rPr lang="en-US" b="1" dirty="0"/>
              <a:t>Calculated</a:t>
            </a:r>
          </a:p>
        </p:txBody>
      </p:sp>
      <p:sp>
        <p:nvSpPr>
          <p:cNvPr id="13" name="TextBox 12">
            <a:extLst>
              <a:ext uri="{FF2B5EF4-FFF2-40B4-BE49-F238E27FC236}">
                <a16:creationId xmlns:a16="http://schemas.microsoft.com/office/drawing/2014/main" id="{BE954F40-FEE9-1FFF-E6AD-ACC2C964AA8D}"/>
              </a:ext>
            </a:extLst>
          </p:cNvPr>
          <p:cNvSpPr txBox="1"/>
          <p:nvPr/>
        </p:nvSpPr>
        <p:spPr>
          <a:xfrm>
            <a:off x="9791845" y="2278079"/>
            <a:ext cx="1351652" cy="369332"/>
          </a:xfrm>
          <a:prstGeom prst="rect">
            <a:avLst/>
          </a:prstGeom>
          <a:noFill/>
        </p:spPr>
        <p:txBody>
          <a:bodyPr wrap="none" rtlCol="0">
            <a:spAutoFit/>
          </a:bodyPr>
          <a:lstStyle/>
          <a:p>
            <a:r>
              <a:rPr lang="en-US" b="1" dirty="0"/>
              <a:t>Calculated</a:t>
            </a:r>
          </a:p>
        </p:txBody>
      </p:sp>
    </p:spTree>
    <p:extLst>
      <p:ext uri="{BB962C8B-B14F-4D97-AF65-F5344CB8AC3E}">
        <p14:creationId xmlns:p14="http://schemas.microsoft.com/office/powerpoint/2010/main" val="1889489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42871-069B-7786-18E0-5F0D429173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B8B56D-2FB8-9848-93DB-33542D8B6D34}"/>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BCC18E14-8B8F-0AF3-5BFE-09BBB9173256}"/>
              </a:ext>
            </a:extLst>
          </p:cNvPr>
          <p:cNvSpPr>
            <a:spLocks noGrp="1"/>
          </p:cNvSpPr>
          <p:nvPr>
            <p:ph idx="1"/>
          </p:nvPr>
        </p:nvSpPr>
        <p:spPr>
          <a:xfrm>
            <a:off x="380999" y="914399"/>
            <a:ext cx="11392470" cy="5016137"/>
          </a:xfrm>
        </p:spPr>
        <p:txBody>
          <a:bodyPr>
            <a:noAutofit/>
          </a:bodyPr>
          <a:lstStyle/>
          <a:p>
            <a:r>
              <a:rPr lang="en-US" sz="2000" dirty="0"/>
              <a:t>Electrical (I-V, I-V-T, and C-V) characteristics show degradation due to introduction of radiation-induced defects which lead to compensation.</a:t>
            </a:r>
          </a:p>
          <a:p>
            <a:r>
              <a:rPr lang="en-US" sz="2000" dirty="0"/>
              <a:t>Charge collection characteristics show significant gain reduction</a:t>
            </a:r>
          </a:p>
          <a:p>
            <a:r>
              <a:rPr lang="en-US" sz="2000" dirty="0"/>
              <a:t>Equivalent circuit models can be used to describe the device physics of an irradiated 4H-SiC LGAD</a:t>
            </a:r>
          </a:p>
          <a:p>
            <a:r>
              <a:rPr lang="en-US" sz="2000" b="1" dirty="0"/>
              <a:t>Important Question: </a:t>
            </a:r>
            <a:r>
              <a:rPr lang="en-US" sz="2000" dirty="0">
                <a:solidFill>
                  <a:srgbClr val="FF0000"/>
                </a:solidFill>
              </a:rPr>
              <a:t>Is the 4H-SiC LGAD more radiation-hard than its Si counterpart?</a:t>
            </a:r>
          </a:p>
          <a:p>
            <a:r>
              <a:rPr lang="en-US" sz="2000" b="1" dirty="0"/>
              <a:t>Areas of research:</a:t>
            </a:r>
            <a:endParaRPr lang="en-US" sz="1600" b="1" dirty="0"/>
          </a:p>
          <a:p>
            <a:pPr lvl="1"/>
            <a:r>
              <a:rPr lang="en-US" sz="2000" dirty="0"/>
              <a:t>Use TCAD to predict 4H-SiC LGAD degradation due to radiation-induced defect incorporation.</a:t>
            </a:r>
          </a:p>
          <a:p>
            <a:pPr lvl="1"/>
            <a:r>
              <a:rPr lang="en-US" sz="2000" dirty="0"/>
              <a:t>Determine compensation of n-type and p-type </a:t>
            </a:r>
            <a:r>
              <a:rPr lang="en-US" sz="2000" dirty="0" err="1"/>
              <a:t>SiC</a:t>
            </a:r>
            <a:r>
              <a:rPr lang="en-US" sz="2000" dirty="0"/>
              <a:t> w/ varying doping levels at varying radiation fluences.</a:t>
            </a:r>
          </a:p>
          <a:p>
            <a:pPr lvl="1"/>
            <a:r>
              <a:rPr lang="en-US" sz="2000" dirty="0"/>
              <a:t>Determine methods to make 4H-SiC LGAD more radiation-hard. Defect engineering?</a:t>
            </a:r>
          </a:p>
          <a:p>
            <a:pPr lvl="1"/>
            <a:r>
              <a:rPr lang="en-US" sz="2000" dirty="0"/>
              <a:t>Establish a figure-of-merit to compare Si LGAD and 4H-SiC LGAD performance (need to consider timing resolution, operating temperature, radiation hardness, etc.)</a:t>
            </a:r>
          </a:p>
        </p:txBody>
      </p:sp>
      <p:sp>
        <p:nvSpPr>
          <p:cNvPr id="4" name="Slide Number Placeholder 3">
            <a:extLst>
              <a:ext uri="{FF2B5EF4-FFF2-40B4-BE49-F238E27FC236}">
                <a16:creationId xmlns:a16="http://schemas.microsoft.com/office/drawing/2014/main" id="{CBC03B78-DEE7-5426-6C01-E9FA2CD941F3}"/>
              </a:ext>
            </a:extLst>
          </p:cNvPr>
          <p:cNvSpPr>
            <a:spLocks noGrp="1"/>
          </p:cNvSpPr>
          <p:nvPr>
            <p:ph type="sldNum" sz="quarter" idx="12"/>
          </p:nvPr>
        </p:nvSpPr>
        <p:spPr/>
        <p:txBody>
          <a:bodyPr/>
          <a:lstStyle/>
          <a:p>
            <a:fld id="{08CC926D-9F68-47FB-AEFE-80A7AF560DC9}" type="slidenum">
              <a:rPr lang="en-US" smtClean="0"/>
              <a:t>14</a:t>
            </a:fld>
            <a:endParaRPr lang="en-US"/>
          </a:p>
        </p:txBody>
      </p:sp>
      <p:sp>
        <p:nvSpPr>
          <p:cNvPr id="5" name="Text Placeholder 4">
            <a:extLst>
              <a:ext uri="{FF2B5EF4-FFF2-40B4-BE49-F238E27FC236}">
                <a16:creationId xmlns:a16="http://schemas.microsoft.com/office/drawing/2014/main" id="{EC5E2420-D5F9-11D6-BFFD-AD789305F606}"/>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2833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815E4-4101-DCCB-A120-0C6F0BEB2E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0F1681-60D9-CF01-2F6A-F47B29273877}"/>
              </a:ext>
            </a:extLst>
          </p:cNvPr>
          <p:cNvSpPr>
            <a:spLocks noGrp="1"/>
          </p:cNvSpPr>
          <p:nvPr>
            <p:ph type="title"/>
          </p:nvPr>
        </p:nvSpPr>
        <p:spPr>
          <a:xfrm>
            <a:off x="831850" y="1709738"/>
            <a:ext cx="10515600" cy="2852737"/>
          </a:xfrm>
        </p:spPr>
        <p:txBody>
          <a:bodyPr anchor="b">
            <a:normAutofit/>
          </a:bodyPr>
          <a:lstStyle/>
          <a:p>
            <a:r>
              <a:rPr lang="en-US" dirty="0"/>
              <a:t>Questions?</a:t>
            </a:r>
          </a:p>
        </p:txBody>
      </p:sp>
      <p:sp>
        <p:nvSpPr>
          <p:cNvPr id="3" name="Content Placeholder 2">
            <a:extLst>
              <a:ext uri="{FF2B5EF4-FFF2-40B4-BE49-F238E27FC236}">
                <a16:creationId xmlns:a16="http://schemas.microsoft.com/office/drawing/2014/main" id="{00CED87E-8B97-2347-5974-DCAD18778241}"/>
              </a:ext>
            </a:extLst>
          </p:cNvPr>
          <p:cNvSpPr>
            <a:spLocks noGrp="1"/>
          </p:cNvSpPr>
          <p:nvPr>
            <p:ph type="body" idx="1"/>
          </p:nvPr>
        </p:nvSpPr>
        <p:spPr>
          <a:xfrm>
            <a:off x="831850" y="4589463"/>
            <a:ext cx="10515600" cy="1500187"/>
          </a:xfrm>
        </p:spPr>
        <p:txBody>
          <a:bodyPr>
            <a:normAutofit/>
          </a:bodyPr>
          <a:lstStyle/>
          <a:p>
            <a:endParaRPr lang="en-US" dirty="0"/>
          </a:p>
        </p:txBody>
      </p:sp>
      <p:sp>
        <p:nvSpPr>
          <p:cNvPr id="4" name="Slide Number Placeholder 3">
            <a:extLst>
              <a:ext uri="{FF2B5EF4-FFF2-40B4-BE49-F238E27FC236}">
                <a16:creationId xmlns:a16="http://schemas.microsoft.com/office/drawing/2014/main" id="{3237FCC7-50F0-8DE8-3543-DF5B8EA5AAE9}"/>
              </a:ext>
            </a:extLst>
          </p:cNvPr>
          <p:cNvSpPr>
            <a:spLocks noGrp="1"/>
          </p:cNvSpPr>
          <p:nvPr>
            <p:ph type="sldNum" sz="quarter" idx="12"/>
          </p:nvPr>
        </p:nvSpPr>
        <p:spPr>
          <a:xfrm>
            <a:off x="11460480" y="6583680"/>
            <a:ext cx="731520" cy="274320"/>
          </a:xfrm>
        </p:spPr>
        <p:txBody>
          <a:bodyPr anchor="ctr">
            <a:normAutofit/>
          </a:bodyPr>
          <a:lstStyle/>
          <a:p>
            <a:pPr>
              <a:spcAft>
                <a:spcPts val="600"/>
              </a:spcAft>
            </a:pPr>
            <a:fld id="{08CC926D-9F68-47FB-AEFE-80A7AF560DC9}" type="slidenum">
              <a:rPr lang="en-US" smtClean="0"/>
              <a:pPr>
                <a:spcAft>
                  <a:spcPts val="600"/>
                </a:spcAft>
              </a:pPr>
              <a:t>15</a:t>
            </a:fld>
            <a:endParaRPr lang="en-US"/>
          </a:p>
        </p:txBody>
      </p:sp>
    </p:spTree>
    <p:extLst>
      <p:ext uri="{BB962C8B-B14F-4D97-AF65-F5344CB8AC3E}">
        <p14:creationId xmlns:p14="http://schemas.microsoft.com/office/powerpoint/2010/main" val="188551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3F54-29D8-D508-A047-FDD759E8160A}"/>
              </a:ext>
            </a:extLst>
          </p:cNvPr>
          <p:cNvSpPr>
            <a:spLocks noGrp="1"/>
          </p:cNvSpPr>
          <p:nvPr>
            <p:ph type="title"/>
          </p:nvPr>
        </p:nvSpPr>
        <p:spPr>
          <a:xfrm>
            <a:off x="831850" y="1709738"/>
            <a:ext cx="10515600" cy="2852737"/>
          </a:xfrm>
        </p:spPr>
        <p:txBody>
          <a:bodyPr anchor="b">
            <a:normAutofit/>
          </a:bodyPr>
          <a:lstStyle/>
          <a:p>
            <a:r>
              <a:rPr lang="en-US" dirty="0"/>
              <a:t>Backup Slides</a:t>
            </a:r>
          </a:p>
        </p:txBody>
      </p:sp>
      <p:sp>
        <p:nvSpPr>
          <p:cNvPr id="3" name="Content Placeholder 2">
            <a:extLst>
              <a:ext uri="{FF2B5EF4-FFF2-40B4-BE49-F238E27FC236}">
                <a16:creationId xmlns:a16="http://schemas.microsoft.com/office/drawing/2014/main" id="{C3259AC3-AF2C-EC49-3347-DC65BDB0ED1D}"/>
              </a:ext>
            </a:extLst>
          </p:cNvPr>
          <p:cNvSpPr>
            <a:spLocks noGrp="1"/>
          </p:cNvSpPr>
          <p:nvPr>
            <p:ph type="body" idx="1"/>
          </p:nvPr>
        </p:nvSpPr>
        <p:spPr>
          <a:xfrm>
            <a:off x="831850" y="4589463"/>
            <a:ext cx="10515600" cy="1500187"/>
          </a:xfrm>
        </p:spPr>
        <p:txBody>
          <a:bodyPr>
            <a:normAutofit/>
          </a:bodyPr>
          <a:lstStyle/>
          <a:p>
            <a:endParaRPr lang="en-US" dirty="0"/>
          </a:p>
        </p:txBody>
      </p:sp>
      <p:sp>
        <p:nvSpPr>
          <p:cNvPr id="4" name="Slide Number Placeholder 3">
            <a:extLst>
              <a:ext uri="{FF2B5EF4-FFF2-40B4-BE49-F238E27FC236}">
                <a16:creationId xmlns:a16="http://schemas.microsoft.com/office/drawing/2014/main" id="{C824A478-007B-8CBC-53AC-CBD269D04757}"/>
              </a:ext>
            </a:extLst>
          </p:cNvPr>
          <p:cNvSpPr>
            <a:spLocks noGrp="1"/>
          </p:cNvSpPr>
          <p:nvPr>
            <p:ph type="sldNum" sz="quarter" idx="12"/>
          </p:nvPr>
        </p:nvSpPr>
        <p:spPr>
          <a:xfrm>
            <a:off x="11460480" y="6583680"/>
            <a:ext cx="731520" cy="274320"/>
          </a:xfrm>
        </p:spPr>
        <p:txBody>
          <a:bodyPr anchor="ctr">
            <a:normAutofit/>
          </a:bodyPr>
          <a:lstStyle/>
          <a:p>
            <a:pPr>
              <a:spcAft>
                <a:spcPts val="600"/>
              </a:spcAft>
            </a:pPr>
            <a:fld id="{08CC926D-9F68-47FB-AEFE-80A7AF560DC9}" type="slidenum">
              <a:rPr lang="en-US" smtClean="0"/>
              <a:pPr>
                <a:spcAft>
                  <a:spcPts val="600"/>
                </a:spcAft>
              </a:pPr>
              <a:t>16</a:t>
            </a:fld>
            <a:endParaRPr lang="en-US"/>
          </a:p>
        </p:txBody>
      </p:sp>
    </p:spTree>
    <p:extLst>
      <p:ext uri="{BB962C8B-B14F-4D97-AF65-F5344CB8AC3E}">
        <p14:creationId xmlns:p14="http://schemas.microsoft.com/office/powerpoint/2010/main" val="1927130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C09AC-FE76-568B-1185-38D35A59FCA0}"/>
              </a:ext>
            </a:extLst>
          </p:cNvPr>
          <p:cNvSpPr>
            <a:spLocks noGrp="1"/>
          </p:cNvSpPr>
          <p:nvPr>
            <p:ph type="title"/>
          </p:nvPr>
        </p:nvSpPr>
        <p:spPr/>
        <p:txBody>
          <a:bodyPr/>
          <a:lstStyle/>
          <a:p>
            <a:r>
              <a:rPr lang="en-US" dirty="0"/>
              <a:t>Si vs. 4H-SiC</a:t>
            </a:r>
          </a:p>
        </p:txBody>
      </p:sp>
      <p:sp>
        <p:nvSpPr>
          <p:cNvPr id="4" name="Slide Number Placeholder 3">
            <a:extLst>
              <a:ext uri="{FF2B5EF4-FFF2-40B4-BE49-F238E27FC236}">
                <a16:creationId xmlns:a16="http://schemas.microsoft.com/office/drawing/2014/main" id="{2F0CFF1A-2C2F-6DA8-C3B7-441CE6C1C0D8}"/>
              </a:ext>
            </a:extLst>
          </p:cNvPr>
          <p:cNvSpPr>
            <a:spLocks noGrp="1"/>
          </p:cNvSpPr>
          <p:nvPr>
            <p:ph type="sldNum" sz="quarter" idx="12"/>
          </p:nvPr>
        </p:nvSpPr>
        <p:spPr/>
        <p:txBody>
          <a:bodyPr/>
          <a:lstStyle/>
          <a:p>
            <a:fld id="{08CC926D-9F68-47FB-AEFE-80A7AF560DC9}" type="slidenum">
              <a:rPr lang="en-US" smtClean="0"/>
              <a:t>17</a:t>
            </a:fld>
            <a:endParaRPr lang="en-US"/>
          </a:p>
        </p:txBody>
      </p:sp>
      <p:sp>
        <p:nvSpPr>
          <p:cNvPr id="5" name="Text Placeholder 4">
            <a:extLst>
              <a:ext uri="{FF2B5EF4-FFF2-40B4-BE49-F238E27FC236}">
                <a16:creationId xmlns:a16="http://schemas.microsoft.com/office/drawing/2014/main" id="{E6506702-612F-B8AE-1BF7-49A0D5CCE6F4}"/>
              </a:ext>
            </a:extLst>
          </p:cNvPr>
          <p:cNvSpPr>
            <a:spLocks noGrp="1"/>
          </p:cNvSpPr>
          <p:nvPr>
            <p:ph type="body" sz="quarter" idx="13"/>
          </p:nvPr>
        </p:nvSpPr>
        <p:spPr/>
        <p:txBody>
          <a:bodyPr/>
          <a:lstStyle/>
          <a:p>
            <a:pPr rtl="0">
              <a:buNone/>
            </a:pPr>
            <a:endParaRPr lang="en-US" sz="800" b="0" i="0" u="none" strike="noStrike" dirty="0">
              <a:solidFill>
                <a:srgbClr val="000000"/>
              </a:solidFill>
              <a:effectLst/>
            </a:endParaRPr>
          </a:p>
          <a:p>
            <a:pPr rtl="0">
              <a:buNone/>
            </a:pPr>
            <a:endParaRPr lang="en-US" sz="800" dirty="0">
              <a:solidFill>
                <a:srgbClr val="000000"/>
              </a:solidFill>
            </a:endParaRPr>
          </a:p>
          <a:p>
            <a:pPr rtl="0">
              <a:buNone/>
            </a:pPr>
            <a:endParaRPr lang="en-US" sz="800" b="0" i="0" u="none" strike="noStrike" dirty="0">
              <a:solidFill>
                <a:srgbClr val="000000"/>
              </a:solidFill>
              <a:effectLst/>
            </a:endParaRPr>
          </a:p>
          <a:p>
            <a:pPr rtl="0">
              <a:buNone/>
            </a:pPr>
            <a:r>
              <a:rPr lang="en-US" b="0" i="0" u="none" strike="noStrike" dirty="0">
                <a:solidFill>
                  <a:srgbClr val="000000"/>
                </a:solidFill>
                <a:effectLst/>
              </a:rPr>
              <a:t>P. Barletta, M. Cerullo, C. Haber, S.E. Holland, J. F. Muth, B. Sekely, “Fast Timing With Silicon Carbide Low Gain Avalanche</a:t>
            </a:r>
            <a:r>
              <a:rPr lang="en-US" dirty="0"/>
              <a:t> </a:t>
            </a:r>
            <a:r>
              <a:rPr lang="en-US" b="0" i="0" u="none" strike="noStrike" dirty="0">
                <a:solidFill>
                  <a:srgbClr val="000000"/>
                </a:solidFill>
                <a:effectLst/>
              </a:rPr>
              <a:t>Detectors’, (2022) Proceedings of the US Community Study on the Future of Particle Physics (Snowmass 2021)</a:t>
            </a:r>
            <a:endParaRPr lang="en-US" b="0" dirty="0">
              <a:effectLst/>
            </a:endParaRPr>
          </a:p>
          <a:p>
            <a:pPr>
              <a:buNone/>
            </a:pPr>
            <a:br>
              <a:rPr lang="en-US" dirty="0"/>
            </a:br>
            <a:endParaRPr lang="en-US" dirty="0"/>
          </a:p>
        </p:txBody>
      </p:sp>
      <p:sp>
        <p:nvSpPr>
          <p:cNvPr id="7" name="Rectangle 1">
            <a:extLst>
              <a:ext uri="{FF2B5EF4-FFF2-40B4-BE49-F238E27FC236}">
                <a16:creationId xmlns:a16="http://schemas.microsoft.com/office/drawing/2014/main" id="{686B5A6B-71A5-5281-74B6-6FDED92A3ABD}"/>
              </a:ext>
            </a:extLst>
          </p:cNvPr>
          <p:cNvSpPr>
            <a:spLocks noChangeArrowheads="1"/>
          </p:cNvSpPr>
          <p:nvPr/>
        </p:nvSpPr>
        <p:spPr bwMode="auto">
          <a:xfrm>
            <a:off x="-8568601" y="0"/>
            <a:ext cx="3289275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3" name="Table 2">
            <a:extLst>
              <a:ext uri="{FF2B5EF4-FFF2-40B4-BE49-F238E27FC236}">
                <a16:creationId xmlns:a16="http://schemas.microsoft.com/office/drawing/2014/main" id="{A7A3B2D2-6022-6AC8-02DA-A57B83C46FD4}"/>
              </a:ext>
            </a:extLst>
          </p:cNvPr>
          <p:cNvGraphicFramePr>
            <a:graphicFrameLocks noGrp="1"/>
          </p:cNvGraphicFramePr>
          <p:nvPr>
            <p:extLst>
              <p:ext uri="{D42A27DB-BD31-4B8C-83A1-F6EECF244321}">
                <p14:modId xmlns:p14="http://schemas.microsoft.com/office/powerpoint/2010/main" val="2290270148"/>
              </p:ext>
            </p:extLst>
          </p:nvPr>
        </p:nvGraphicFramePr>
        <p:xfrm>
          <a:off x="483204" y="1101641"/>
          <a:ext cx="11225592" cy="5133117"/>
        </p:xfrm>
        <a:graphic>
          <a:graphicData uri="http://schemas.openxmlformats.org/drawingml/2006/table">
            <a:tbl>
              <a:tblPr firstRow="1" bandRow="1">
                <a:tableStyleId>{5C22544A-7EE6-4342-B048-85BDC9FD1C3A}</a:tableStyleId>
              </a:tblPr>
              <a:tblGrid>
                <a:gridCol w="2806398">
                  <a:extLst>
                    <a:ext uri="{9D8B030D-6E8A-4147-A177-3AD203B41FA5}">
                      <a16:colId xmlns:a16="http://schemas.microsoft.com/office/drawing/2014/main" val="2163386098"/>
                    </a:ext>
                  </a:extLst>
                </a:gridCol>
                <a:gridCol w="2806398">
                  <a:extLst>
                    <a:ext uri="{9D8B030D-6E8A-4147-A177-3AD203B41FA5}">
                      <a16:colId xmlns:a16="http://schemas.microsoft.com/office/drawing/2014/main" val="3807117691"/>
                    </a:ext>
                  </a:extLst>
                </a:gridCol>
                <a:gridCol w="2806398">
                  <a:extLst>
                    <a:ext uri="{9D8B030D-6E8A-4147-A177-3AD203B41FA5}">
                      <a16:colId xmlns:a16="http://schemas.microsoft.com/office/drawing/2014/main" val="1147204330"/>
                    </a:ext>
                  </a:extLst>
                </a:gridCol>
                <a:gridCol w="2806398">
                  <a:extLst>
                    <a:ext uri="{9D8B030D-6E8A-4147-A177-3AD203B41FA5}">
                      <a16:colId xmlns:a16="http://schemas.microsoft.com/office/drawing/2014/main" val="1095808561"/>
                    </a:ext>
                  </a:extLst>
                </a:gridCol>
              </a:tblGrid>
              <a:tr h="437019">
                <a:tc>
                  <a:txBody>
                    <a:bodyPr/>
                    <a:lstStyle/>
                    <a:p>
                      <a:pPr algn="ctr"/>
                      <a:r>
                        <a:rPr lang="en-US" dirty="0"/>
                        <a:t>Property</a:t>
                      </a:r>
                    </a:p>
                  </a:txBody>
                  <a:tcPr/>
                </a:tc>
                <a:tc>
                  <a:txBody>
                    <a:bodyPr/>
                    <a:lstStyle/>
                    <a:p>
                      <a:pPr algn="ctr"/>
                      <a:r>
                        <a:rPr lang="en-US" dirty="0"/>
                        <a:t>Si</a:t>
                      </a:r>
                    </a:p>
                  </a:txBody>
                  <a:tcPr/>
                </a:tc>
                <a:tc>
                  <a:txBody>
                    <a:bodyPr/>
                    <a:lstStyle/>
                    <a:p>
                      <a:pPr algn="ctr"/>
                      <a:r>
                        <a:rPr lang="en-US" dirty="0"/>
                        <a:t>4H-SiC</a:t>
                      </a:r>
                    </a:p>
                  </a:txBody>
                  <a:tcPr/>
                </a:tc>
                <a:tc>
                  <a:txBody>
                    <a:bodyPr/>
                    <a:lstStyle/>
                    <a:p>
                      <a:pPr algn="ctr"/>
                      <a:r>
                        <a:rPr lang="en-US" dirty="0"/>
                        <a:t>Consequences</a:t>
                      </a:r>
                    </a:p>
                  </a:txBody>
                  <a:tcPr/>
                </a:tc>
                <a:extLst>
                  <a:ext uri="{0D108BD9-81ED-4DB2-BD59-A6C34878D82A}">
                    <a16:rowId xmlns:a16="http://schemas.microsoft.com/office/drawing/2014/main" val="3827528030"/>
                  </a:ext>
                </a:extLst>
              </a:tr>
              <a:tr h="710320">
                <a:tc>
                  <a:txBody>
                    <a:bodyPr/>
                    <a:lstStyle/>
                    <a:p>
                      <a:pPr algn="ctr"/>
                      <a:r>
                        <a:rPr lang="en-US" sz="1800" dirty="0"/>
                        <a:t>Bandgap (eV)</a:t>
                      </a:r>
                    </a:p>
                  </a:txBody>
                  <a:tcPr anchor="ctr"/>
                </a:tc>
                <a:tc>
                  <a:txBody>
                    <a:bodyPr/>
                    <a:lstStyle/>
                    <a:p>
                      <a:pPr algn="ctr"/>
                      <a:r>
                        <a:rPr lang="en-US" sz="1800" dirty="0"/>
                        <a:t>1.12</a:t>
                      </a:r>
                    </a:p>
                  </a:txBody>
                  <a:tcPr anchor="ctr"/>
                </a:tc>
                <a:tc>
                  <a:txBody>
                    <a:bodyPr/>
                    <a:lstStyle/>
                    <a:p>
                      <a:pPr algn="ctr"/>
                      <a:r>
                        <a:rPr lang="en-US" sz="1800" dirty="0"/>
                        <a:t>3.26</a:t>
                      </a:r>
                    </a:p>
                  </a:txBody>
                  <a:tcPr anchor="ctr"/>
                </a:tc>
                <a:tc>
                  <a:txBody>
                    <a:bodyPr/>
                    <a:lstStyle/>
                    <a:p>
                      <a:pPr algn="ctr"/>
                      <a:r>
                        <a:rPr lang="en-US" sz="1800" dirty="0">
                          <a:solidFill>
                            <a:schemeClr val="accent6">
                              <a:lumMod val="75000"/>
                            </a:schemeClr>
                          </a:solidFill>
                          <a:latin typeface="+mn-lt"/>
                          <a:ea typeface="DengXian" panose="02010600030101010101" pitchFamily="2" charset="-122"/>
                        </a:rPr>
                        <a:t>Larger operating voltage range and lower leakage/higher temp. operation</a:t>
                      </a:r>
                      <a:endParaRPr lang="en-US" sz="1800" dirty="0">
                        <a:solidFill>
                          <a:schemeClr val="accent6">
                            <a:lumMod val="75000"/>
                          </a:schemeClr>
                        </a:solidFill>
                        <a:latin typeface="+mn-lt"/>
                      </a:endParaRPr>
                    </a:p>
                  </a:txBody>
                  <a:tcPr/>
                </a:tc>
                <a:extLst>
                  <a:ext uri="{0D108BD9-81ED-4DB2-BD59-A6C34878D82A}">
                    <a16:rowId xmlns:a16="http://schemas.microsoft.com/office/drawing/2014/main" val="3701085355"/>
                  </a:ext>
                </a:extLst>
              </a:tr>
              <a:tr h="691948">
                <a:tc>
                  <a:txBody>
                    <a:bodyPr/>
                    <a:lstStyle/>
                    <a:p>
                      <a:pPr algn="ctr"/>
                      <a:r>
                        <a:rPr lang="en-US" sz="1800" dirty="0"/>
                        <a:t>Thermal Conductivity </a:t>
                      </a:r>
                    </a:p>
                    <a:p>
                      <a:pPr algn="ctr"/>
                      <a:r>
                        <a:rPr lang="en-US" sz="1800" dirty="0"/>
                        <a:t>(W m</a:t>
                      </a:r>
                      <a:r>
                        <a:rPr lang="en-US" sz="1800" baseline="30000" dirty="0"/>
                        <a:t>-1 </a:t>
                      </a:r>
                      <a:r>
                        <a:rPr lang="en-US" sz="1800" baseline="0" dirty="0"/>
                        <a:t>K</a:t>
                      </a:r>
                      <a:r>
                        <a:rPr lang="en-US" sz="1800" baseline="30000" dirty="0"/>
                        <a:t>-1</a:t>
                      </a:r>
                      <a:r>
                        <a:rPr lang="en-US" sz="1800" baseline="0" dirty="0"/>
                        <a:t>)</a:t>
                      </a:r>
                      <a:endParaRPr lang="en-US" sz="1800" dirty="0"/>
                    </a:p>
                  </a:txBody>
                  <a:tcPr anchor="ctr"/>
                </a:tc>
                <a:tc>
                  <a:txBody>
                    <a:bodyPr/>
                    <a:lstStyle/>
                    <a:p>
                      <a:pPr algn="ctr"/>
                      <a:r>
                        <a:rPr lang="en-US" sz="1800" dirty="0"/>
                        <a:t>130</a:t>
                      </a:r>
                    </a:p>
                  </a:txBody>
                  <a:tcPr anchor="ctr"/>
                </a:tc>
                <a:tc>
                  <a:txBody>
                    <a:bodyPr/>
                    <a:lstStyle/>
                    <a:p>
                      <a:pPr algn="ctr"/>
                      <a:r>
                        <a:rPr lang="en-US" sz="1800" dirty="0"/>
                        <a:t>370</a:t>
                      </a:r>
                    </a:p>
                  </a:txBody>
                  <a:tcPr anchor="ctr"/>
                </a:tc>
                <a:tc>
                  <a:txBody>
                    <a:bodyPr/>
                    <a:lstStyle/>
                    <a:p>
                      <a:pPr algn="ctr"/>
                      <a:r>
                        <a:rPr lang="en-US" sz="1800" dirty="0">
                          <a:solidFill>
                            <a:schemeClr val="accent6">
                              <a:lumMod val="75000"/>
                            </a:schemeClr>
                          </a:solidFill>
                        </a:rPr>
                        <a:t>Lower thermal impedance</a:t>
                      </a:r>
                    </a:p>
                  </a:txBody>
                  <a:tcPr/>
                </a:tc>
                <a:extLst>
                  <a:ext uri="{0D108BD9-81ED-4DB2-BD59-A6C34878D82A}">
                    <a16:rowId xmlns:a16="http://schemas.microsoft.com/office/drawing/2014/main" val="574648020"/>
                  </a:ext>
                </a:extLst>
              </a:tr>
              <a:tr h="702842">
                <a:tc>
                  <a:txBody>
                    <a:bodyPr/>
                    <a:lstStyle/>
                    <a:p>
                      <a:pPr algn="ctr"/>
                      <a:r>
                        <a:rPr lang="en-US" sz="1800" dirty="0"/>
                        <a:t>Threshold Displacement Energy (eV)</a:t>
                      </a:r>
                    </a:p>
                  </a:txBody>
                  <a:tcPr anchor="ctr"/>
                </a:tc>
                <a:tc>
                  <a:txBody>
                    <a:bodyPr/>
                    <a:lstStyle/>
                    <a:p>
                      <a:pPr algn="ctr"/>
                      <a:r>
                        <a:rPr lang="en-US" sz="1800" dirty="0"/>
                        <a:t>13-20</a:t>
                      </a:r>
                    </a:p>
                  </a:txBody>
                  <a:tcPr anchor="ctr"/>
                </a:tc>
                <a:tc>
                  <a:txBody>
                    <a:bodyPr/>
                    <a:lstStyle/>
                    <a:p>
                      <a:pPr algn="ctr"/>
                      <a:r>
                        <a:rPr lang="en-US" sz="1800" dirty="0"/>
                        <a:t>22-35</a:t>
                      </a:r>
                    </a:p>
                  </a:txBody>
                  <a:tcPr anchor="ctr"/>
                </a:tc>
                <a:tc>
                  <a:txBody>
                    <a:bodyPr/>
                    <a:lstStyle/>
                    <a:p>
                      <a:pPr algn="ctr"/>
                      <a:r>
                        <a:rPr lang="en-US" sz="1800" dirty="0">
                          <a:solidFill>
                            <a:schemeClr val="accent6">
                              <a:lumMod val="75000"/>
                            </a:schemeClr>
                          </a:solidFill>
                        </a:rPr>
                        <a:t>Higher radiation hardness</a:t>
                      </a:r>
                    </a:p>
                  </a:txBody>
                  <a:tcPr/>
                </a:tc>
                <a:extLst>
                  <a:ext uri="{0D108BD9-81ED-4DB2-BD59-A6C34878D82A}">
                    <a16:rowId xmlns:a16="http://schemas.microsoft.com/office/drawing/2014/main" val="2813325050"/>
                  </a:ext>
                </a:extLst>
              </a:tr>
              <a:tr h="691948">
                <a:tc>
                  <a:txBody>
                    <a:bodyPr/>
                    <a:lstStyle/>
                    <a:p>
                      <a:pPr algn="ctr"/>
                      <a:r>
                        <a:rPr lang="en-US" sz="1800" dirty="0"/>
                        <a:t>Saturation Velocity </a:t>
                      </a:r>
                    </a:p>
                    <a:p>
                      <a:pPr algn="ctr"/>
                      <a:r>
                        <a:rPr lang="en-US" sz="1800" dirty="0"/>
                        <a:t>(10</a:t>
                      </a:r>
                      <a:r>
                        <a:rPr lang="en-US" sz="1800" baseline="30000" dirty="0"/>
                        <a:t>7 </a:t>
                      </a:r>
                      <a:r>
                        <a:rPr lang="en-US" sz="1800" dirty="0"/>
                        <a:t>cm s</a:t>
                      </a:r>
                      <a:r>
                        <a:rPr lang="en-US" sz="1800" baseline="30000" dirty="0"/>
                        <a:t>-1</a:t>
                      </a:r>
                      <a:r>
                        <a:rPr lang="en-US" sz="1800" dirty="0"/>
                        <a:t>)</a:t>
                      </a:r>
                    </a:p>
                  </a:txBody>
                  <a:tcPr anchor="ctr"/>
                </a:tc>
                <a:tc>
                  <a:txBody>
                    <a:bodyPr/>
                    <a:lstStyle/>
                    <a:p>
                      <a:pPr algn="ctr"/>
                      <a:r>
                        <a:rPr lang="en-US" sz="1800" dirty="0"/>
                        <a:t>1</a:t>
                      </a:r>
                    </a:p>
                  </a:txBody>
                  <a:tcPr anchor="ctr"/>
                </a:tc>
                <a:tc>
                  <a:txBody>
                    <a:bodyPr/>
                    <a:lstStyle/>
                    <a:p>
                      <a:pPr algn="ctr"/>
                      <a:r>
                        <a:rPr lang="en-US" sz="1800" dirty="0"/>
                        <a:t>2</a:t>
                      </a:r>
                    </a:p>
                  </a:txBody>
                  <a:tcPr anchor="ctr"/>
                </a:tc>
                <a:tc>
                  <a:txBody>
                    <a:bodyPr/>
                    <a:lstStyle/>
                    <a:p>
                      <a:pPr algn="ctr"/>
                      <a:r>
                        <a:rPr lang="en-US" sz="1800" dirty="0">
                          <a:solidFill>
                            <a:schemeClr val="accent6">
                              <a:lumMod val="75000"/>
                            </a:schemeClr>
                          </a:solidFill>
                        </a:rPr>
                        <a:t>Faster collection time and timing resolution</a:t>
                      </a:r>
                    </a:p>
                  </a:txBody>
                  <a:tcPr/>
                </a:tc>
                <a:extLst>
                  <a:ext uri="{0D108BD9-81ED-4DB2-BD59-A6C34878D82A}">
                    <a16:rowId xmlns:a16="http://schemas.microsoft.com/office/drawing/2014/main" val="2838385097"/>
                  </a:ext>
                </a:extLst>
              </a:tr>
              <a:tr h="710320">
                <a:tc>
                  <a:txBody>
                    <a:bodyPr/>
                    <a:lstStyle/>
                    <a:p>
                      <a:pPr algn="ctr"/>
                      <a:r>
                        <a:rPr lang="en-US" sz="1800" dirty="0"/>
                        <a:t>EHPs per </a:t>
                      </a:r>
                      <a:r>
                        <a:rPr lang="el-GR" sz="1800" dirty="0"/>
                        <a:t>μ</a:t>
                      </a:r>
                      <a:r>
                        <a:rPr lang="en-US" sz="1800" dirty="0"/>
                        <a:t>m </a:t>
                      </a:r>
                    </a:p>
                  </a:txBody>
                  <a:tcPr anchor="ctr"/>
                </a:tc>
                <a:tc>
                  <a:txBody>
                    <a:bodyPr/>
                    <a:lstStyle/>
                    <a:p>
                      <a:pPr algn="ctr"/>
                      <a:r>
                        <a:rPr lang="en-US" sz="1800" dirty="0"/>
                        <a:t>75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55</a:t>
                      </a:r>
                    </a:p>
                  </a:txBody>
                  <a:tcPr anchor="ctr"/>
                </a:tc>
                <a:tc>
                  <a:txBody>
                    <a:bodyPr/>
                    <a:lstStyle/>
                    <a:p>
                      <a:pPr algn="ctr"/>
                      <a:r>
                        <a:rPr lang="en-US" sz="1800" dirty="0">
                          <a:solidFill>
                            <a:srgbClr val="C00000"/>
                          </a:solidFill>
                        </a:rPr>
                        <a:t>Less ionization in </a:t>
                      </a:r>
                      <a:r>
                        <a:rPr lang="en-US" sz="1800" dirty="0" err="1">
                          <a:solidFill>
                            <a:srgbClr val="C00000"/>
                          </a:solidFill>
                        </a:rPr>
                        <a:t>SiC</a:t>
                      </a:r>
                      <a:r>
                        <a:rPr lang="en-US" sz="1800" dirty="0">
                          <a:solidFill>
                            <a:srgbClr val="C00000"/>
                          </a:solidFill>
                        </a:rPr>
                        <a:t> LGAD</a:t>
                      </a:r>
                    </a:p>
                  </a:txBody>
                  <a:tcPr/>
                </a:tc>
                <a:extLst>
                  <a:ext uri="{0D108BD9-81ED-4DB2-BD59-A6C34878D82A}">
                    <a16:rowId xmlns:a16="http://schemas.microsoft.com/office/drawing/2014/main" val="1679466555"/>
                  </a:ext>
                </a:extLst>
              </a:tr>
              <a:tr h="710320">
                <a:tc>
                  <a:txBody>
                    <a:bodyPr/>
                    <a:lstStyle/>
                    <a:p>
                      <a:pPr algn="ctr"/>
                      <a:r>
                        <a:rPr lang="en-US" sz="1800" dirty="0"/>
                        <a:t>Impact Ionization Coefficient</a:t>
                      </a:r>
                    </a:p>
                  </a:txBody>
                  <a:tcPr anchor="ctr"/>
                </a:tc>
                <a:tc>
                  <a:txBody>
                    <a:bodyPr/>
                    <a:lstStyle/>
                    <a:p>
                      <a:pPr algn="ctr"/>
                      <a:r>
                        <a:rPr lang="el-GR" sz="1800" dirty="0">
                          <a:latin typeface="+mn-lt"/>
                          <a:ea typeface="DengXian" panose="02010600030101010101" pitchFamily="2" charset="-122"/>
                        </a:rPr>
                        <a:t>α</a:t>
                      </a:r>
                      <a:r>
                        <a:rPr lang="en-US" sz="1800" baseline="-25000" dirty="0">
                          <a:latin typeface="+mn-lt"/>
                          <a:ea typeface="DengXian" panose="02010600030101010101" pitchFamily="2" charset="-122"/>
                        </a:rPr>
                        <a:t>e</a:t>
                      </a:r>
                      <a:r>
                        <a:rPr lang="en-US" sz="1800" baseline="0" dirty="0">
                          <a:latin typeface="+mn-lt"/>
                          <a:ea typeface="DengXian" panose="02010600030101010101" pitchFamily="2" charset="-122"/>
                        </a:rPr>
                        <a:t> &gt; </a:t>
                      </a:r>
                      <a:r>
                        <a:rPr lang="el-GR" sz="1800" dirty="0">
                          <a:latin typeface="+mn-lt"/>
                          <a:ea typeface="DengXian" panose="02010600030101010101" pitchFamily="2" charset="-122"/>
                        </a:rPr>
                        <a:t>α</a:t>
                      </a:r>
                      <a:r>
                        <a:rPr lang="en-US" sz="1800" baseline="-25000" dirty="0">
                          <a:latin typeface="+mn-lt"/>
                          <a:ea typeface="DengXian" panose="02010600030101010101" pitchFamily="2" charset="-122"/>
                        </a:rPr>
                        <a:t>h</a:t>
                      </a:r>
                      <a:endParaRPr lang="en-US" sz="1800" dirty="0">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1800" dirty="0">
                          <a:latin typeface="+mn-lt"/>
                          <a:ea typeface="DengXian" panose="02010600030101010101" pitchFamily="2" charset="-122"/>
                        </a:rPr>
                        <a:t>α</a:t>
                      </a:r>
                      <a:r>
                        <a:rPr lang="en-US" sz="1800" baseline="-25000" dirty="0">
                          <a:latin typeface="+mn-lt"/>
                          <a:ea typeface="DengXian" panose="02010600030101010101" pitchFamily="2" charset="-122"/>
                        </a:rPr>
                        <a:t>e</a:t>
                      </a:r>
                      <a:r>
                        <a:rPr lang="en-US" sz="1800" baseline="0" dirty="0">
                          <a:latin typeface="+mn-lt"/>
                          <a:ea typeface="DengXian" panose="02010600030101010101" pitchFamily="2" charset="-122"/>
                        </a:rPr>
                        <a:t> &lt; </a:t>
                      </a:r>
                      <a:r>
                        <a:rPr lang="el-GR" sz="1800" dirty="0">
                          <a:latin typeface="+mn-lt"/>
                          <a:ea typeface="DengXian" panose="02010600030101010101" pitchFamily="2" charset="-122"/>
                        </a:rPr>
                        <a:t>α</a:t>
                      </a:r>
                      <a:r>
                        <a:rPr lang="en-US" sz="1800" baseline="-25000" dirty="0">
                          <a:latin typeface="+mn-lt"/>
                          <a:ea typeface="DengXian" panose="02010600030101010101" pitchFamily="2" charset="-122"/>
                        </a:rPr>
                        <a:t>h</a:t>
                      </a:r>
                      <a:endParaRPr lang="en-US" sz="1800" dirty="0">
                        <a:latin typeface="+mn-lt"/>
                      </a:endParaRPr>
                    </a:p>
                  </a:txBody>
                  <a:tcPr anchor="ctr"/>
                </a:tc>
                <a:tc>
                  <a:txBody>
                    <a:bodyPr/>
                    <a:lstStyle/>
                    <a:p>
                      <a:pPr algn="ctr"/>
                      <a:r>
                        <a:rPr lang="en-US" sz="1800" dirty="0"/>
                        <a:t>Device polarity is changed (</a:t>
                      </a:r>
                      <a:r>
                        <a:rPr lang="en-US" sz="1800" dirty="0" err="1">
                          <a:latin typeface="+mn-lt"/>
                          <a:ea typeface="DengXian" panose="02010600030101010101" pitchFamily="2" charset="-122"/>
                        </a:rPr>
                        <a:t>NPiP→</a:t>
                      </a:r>
                      <a:r>
                        <a:rPr lang="en-US" sz="1800" dirty="0" err="1"/>
                        <a:t>PNiN</a:t>
                      </a:r>
                      <a:r>
                        <a:rPr lang="en-US" sz="1800" dirty="0">
                          <a:latin typeface="+mn-lt"/>
                          <a:ea typeface="DengXian" panose="02010600030101010101" pitchFamily="2" charset="-122"/>
                        </a:rPr>
                        <a:t>)</a:t>
                      </a:r>
                      <a:endParaRPr lang="en-US" sz="1800" dirty="0"/>
                    </a:p>
                  </a:txBody>
                  <a:tcPr/>
                </a:tc>
                <a:extLst>
                  <a:ext uri="{0D108BD9-81ED-4DB2-BD59-A6C34878D82A}">
                    <a16:rowId xmlns:a16="http://schemas.microsoft.com/office/drawing/2014/main" val="3742675693"/>
                  </a:ext>
                </a:extLst>
              </a:tr>
            </a:tbl>
          </a:graphicData>
        </a:graphic>
      </p:graphicFrame>
    </p:spTree>
    <p:extLst>
      <p:ext uri="{BB962C8B-B14F-4D97-AF65-F5344CB8AC3E}">
        <p14:creationId xmlns:p14="http://schemas.microsoft.com/office/powerpoint/2010/main" val="4280408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18918-13A0-A0A7-F975-469D9D7FD3D7}"/>
              </a:ext>
            </a:extLst>
          </p:cNvPr>
          <p:cNvSpPr>
            <a:spLocks noGrp="1"/>
          </p:cNvSpPr>
          <p:nvPr>
            <p:ph type="title"/>
          </p:nvPr>
        </p:nvSpPr>
        <p:spPr/>
        <p:txBody>
          <a:bodyPr/>
          <a:lstStyle/>
          <a:p>
            <a:r>
              <a:rPr lang="en-US" dirty="0"/>
              <a:t>4H-SiC LGAD Fabrication Process</a:t>
            </a:r>
          </a:p>
        </p:txBody>
      </p:sp>
      <p:sp>
        <p:nvSpPr>
          <p:cNvPr id="4" name="Slide Number Placeholder 3">
            <a:extLst>
              <a:ext uri="{FF2B5EF4-FFF2-40B4-BE49-F238E27FC236}">
                <a16:creationId xmlns:a16="http://schemas.microsoft.com/office/drawing/2014/main" id="{C5F4A68C-1114-ADA4-9780-EF6F7ACC8095}"/>
              </a:ext>
            </a:extLst>
          </p:cNvPr>
          <p:cNvSpPr>
            <a:spLocks noGrp="1"/>
          </p:cNvSpPr>
          <p:nvPr>
            <p:ph type="sldNum" sz="quarter" idx="12"/>
          </p:nvPr>
        </p:nvSpPr>
        <p:spPr/>
        <p:txBody>
          <a:bodyPr/>
          <a:lstStyle/>
          <a:p>
            <a:fld id="{08CC926D-9F68-47FB-AEFE-80A7AF560DC9}" type="slidenum">
              <a:rPr lang="en-US" smtClean="0"/>
              <a:t>18</a:t>
            </a:fld>
            <a:endParaRPr lang="en-US"/>
          </a:p>
        </p:txBody>
      </p:sp>
      <p:sp>
        <p:nvSpPr>
          <p:cNvPr id="6" name="Rectangle 5">
            <a:extLst>
              <a:ext uri="{FF2B5EF4-FFF2-40B4-BE49-F238E27FC236}">
                <a16:creationId xmlns:a16="http://schemas.microsoft.com/office/drawing/2014/main" id="{4E8ADFBA-4624-7FAB-9FE7-54A27484A00A}"/>
              </a:ext>
            </a:extLst>
          </p:cNvPr>
          <p:cNvSpPr/>
          <p:nvPr/>
        </p:nvSpPr>
        <p:spPr>
          <a:xfrm>
            <a:off x="519615" y="2845285"/>
            <a:ext cx="1528639" cy="274320"/>
          </a:xfrm>
          <a:prstGeom prst="rect">
            <a:avLst/>
          </a:prstGeom>
          <a:solidFill>
            <a:schemeClr val="accent1">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7" name="Rectangle 6">
            <a:extLst>
              <a:ext uri="{FF2B5EF4-FFF2-40B4-BE49-F238E27FC236}">
                <a16:creationId xmlns:a16="http://schemas.microsoft.com/office/drawing/2014/main" id="{6290B806-7D1E-F4EA-2DFE-F61AAD7ED4EF}"/>
              </a:ext>
            </a:extLst>
          </p:cNvPr>
          <p:cNvSpPr/>
          <p:nvPr/>
        </p:nvSpPr>
        <p:spPr>
          <a:xfrm>
            <a:off x="519615" y="2570965"/>
            <a:ext cx="1528639" cy="274320"/>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8" name="Rectangle 7">
            <a:extLst>
              <a:ext uri="{FF2B5EF4-FFF2-40B4-BE49-F238E27FC236}">
                <a16:creationId xmlns:a16="http://schemas.microsoft.com/office/drawing/2014/main" id="{D4BDD26D-C614-3C96-4FBA-E5623A07EB27}"/>
              </a:ext>
            </a:extLst>
          </p:cNvPr>
          <p:cNvSpPr/>
          <p:nvPr/>
        </p:nvSpPr>
        <p:spPr>
          <a:xfrm>
            <a:off x="519615" y="1853493"/>
            <a:ext cx="1528639" cy="729018"/>
          </a:xfrm>
          <a:prstGeom prst="rect">
            <a:avLst/>
          </a:prstGeom>
          <a:solidFill>
            <a:schemeClr val="accent1">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a:t>
            </a:r>
            <a:r>
              <a:rPr lang="en-US" baseline="30000" dirty="0">
                <a:solidFill>
                  <a:schemeClr val="tx1"/>
                </a:solidFill>
              </a:rPr>
              <a:t>-</a:t>
            </a:r>
            <a:endParaRPr lang="en-US" dirty="0">
              <a:solidFill>
                <a:schemeClr val="tx1"/>
              </a:solidFill>
            </a:endParaRPr>
          </a:p>
        </p:txBody>
      </p:sp>
      <p:sp>
        <p:nvSpPr>
          <p:cNvPr id="9" name="Rectangle 8">
            <a:extLst>
              <a:ext uri="{FF2B5EF4-FFF2-40B4-BE49-F238E27FC236}">
                <a16:creationId xmlns:a16="http://schemas.microsoft.com/office/drawing/2014/main" id="{4AAB16D3-DE35-F91B-761C-C5A47DF60685}"/>
              </a:ext>
            </a:extLst>
          </p:cNvPr>
          <p:cNvSpPr/>
          <p:nvPr/>
        </p:nvSpPr>
        <p:spPr>
          <a:xfrm>
            <a:off x="519616" y="1630245"/>
            <a:ext cx="1528639" cy="242967"/>
          </a:xfrm>
          <a:prstGeom prst="rect">
            <a:avLst/>
          </a:prstGeom>
          <a:solidFill>
            <a:schemeClr val="accent1">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10" name="Rectangle 9">
            <a:extLst>
              <a:ext uri="{FF2B5EF4-FFF2-40B4-BE49-F238E27FC236}">
                <a16:creationId xmlns:a16="http://schemas.microsoft.com/office/drawing/2014/main" id="{49CEA915-FBAA-9EAC-6F48-F0A832E2A8AB}"/>
              </a:ext>
            </a:extLst>
          </p:cNvPr>
          <p:cNvSpPr/>
          <p:nvPr/>
        </p:nvSpPr>
        <p:spPr>
          <a:xfrm>
            <a:off x="519616" y="1387278"/>
            <a:ext cx="1528639" cy="242967"/>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P</a:t>
            </a:r>
            <a:r>
              <a:rPr lang="en-US" sz="1600" baseline="30000" dirty="0"/>
              <a:t>++</a:t>
            </a:r>
            <a:endParaRPr lang="en-US" sz="1600" dirty="0"/>
          </a:p>
        </p:txBody>
      </p:sp>
      <p:sp>
        <p:nvSpPr>
          <p:cNvPr id="11" name="Arrow: Right 10">
            <a:extLst>
              <a:ext uri="{FF2B5EF4-FFF2-40B4-BE49-F238E27FC236}">
                <a16:creationId xmlns:a16="http://schemas.microsoft.com/office/drawing/2014/main" id="{9D3FDA20-A91C-DD52-D3ED-953EB80DEF59}"/>
              </a:ext>
            </a:extLst>
          </p:cNvPr>
          <p:cNvSpPr/>
          <p:nvPr/>
        </p:nvSpPr>
        <p:spPr>
          <a:xfrm>
            <a:off x="2372215" y="1975686"/>
            <a:ext cx="978408" cy="484632"/>
          </a:xfrm>
          <a:prstGeom prst="rightArrow">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BC392BD5-CEB1-D11C-6CA0-8DE7C44048F6}"/>
              </a:ext>
            </a:extLst>
          </p:cNvPr>
          <p:cNvSpPr/>
          <p:nvPr/>
        </p:nvSpPr>
        <p:spPr>
          <a:xfrm>
            <a:off x="3674584" y="2845285"/>
            <a:ext cx="1528639" cy="274320"/>
          </a:xfrm>
          <a:prstGeom prst="rect">
            <a:avLst/>
          </a:prstGeom>
          <a:solidFill>
            <a:schemeClr val="accent1">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13" name="Rectangle 12">
            <a:extLst>
              <a:ext uri="{FF2B5EF4-FFF2-40B4-BE49-F238E27FC236}">
                <a16:creationId xmlns:a16="http://schemas.microsoft.com/office/drawing/2014/main" id="{7D35FA88-4B3D-4404-B4C3-48ADCD510612}"/>
              </a:ext>
            </a:extLst>
          </p:cNvPr>
          <p:cNvSpPr/>
          <p:nvPr/>
        </p:nvSpPr>
        <p:spPr>
          <a:xfrm>
            <a:off x="3674584" y="2570965"/>
            <a:ext cx="1528639" cy="274320"/>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14" name="Rectangle 13">
            <a:extLst>
              <a:ext uri="{FF2B5EF4-FFF2-40B4-BE49-F238E27FC236}">
                <a16:creationId xmlns:a16="http://schemas.microsoft.com/office/drawing/2014/main" id="{12497E5F-549F-6017-D683-9BD04AFAC780}"/>
              </a:ext>
            </a:extLst>
          </p:cNvPr>
          <p:cNvSpPr/>
          <p:nvPr/>
        </p:nvSpPr>
        <p:spPr>
          <a:xfrm>
            <a:off x="3674584" y="1853493"/>
            <a:ext cx="1528639" cy="729018"/>
          </a:xfrm>
          <a:prstGeom prst="rect">
            <a:avLst/>
          </a:prstGeom>
          <a:solidFill>
            <a:schemeClr val="accent1">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a:t>
            </a:r>
            <a:r>
              <a:rPr lang="en-US" baseline="30000" dirty="0">
                <a:solidFill>
                  <a:schemeClr val="tx1"/>
                </a:solidFill>
              </a:rPr>
              <a:t>-</a:t>
            </a:r>
            <a:endParaRPr lang="en-US" dirty="0">
              <a:solidFill>
                <a:schemeClr val="tx1"/>
              </a:solidFill>
            </a:endParaRPr>
          </a:p>
        </p:txBody>
      </p:sp>
      <p:sp>
        <p:nvSpPr>
          <p:cNvPr id="15" name="Rectangle 14">
            <a:extLst>
              <a:ext uri="{FF2B5EF4-FFF2-40B4-BE49-F238E27FC236}">
                <a16:creationId xmlns:a16="http://schemas.microsoft.com/office/drawing/2014/main" id="{A62DE279-0B74-8FF8-43A8-36993F345D25}"/>
              </a:ext>
            </a:extLst>
          </p:cNvPr>
          <p:cNvSpPr/>
          <p:nvPr/>
        </p:nvSpPr>
        <p:spPr>
          <a:xfrm>
            <a:off x="3674585" y="1630245"/>
            <a:ext cx="1528639" cy="242967"/>
          </a:xfrm>
          <a:prstGeom prst="rect">
            <a:avLst/>
          </a:prstGeom>
          <a:solidFill>
            <a:schemeClr val="accent1">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16" name="Rectangle 15">
            <a:extLst>
              <a:ext uri="{FF2B5EF4-FFF2-40B4-BE49-F238E27FC236}">
                <a16:creationId xmlns:a16="http://schemas.microsoft.com/office/drawing/2014/main" id="{3540F7D6-94AA-48F6-5DA6-9ABBAE05820D}"/>
              </a:ext>
            </a:extLst>
          </p:cNvPr>
          <p:cNvSpPr/>
          <p:nvPr/>
        </p:nvSpPr>
        <p:spPr>
          <a:xfrm>
            <a:off x="3674585" y="1387278"/>
            <a:ext cx="1528639" cy="242967"/>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P</a:t>
            </a:r>
            <a:r>
              <a:rPr lang="en-US" sz="1600" baseline="30000" dirty="0"/>
              <a:t>++</a:t>
            </a:r>
            <a:endParaRPr lang="en-US" sz="1600" dirty="0"/>
          </a:p>
        </p:txBody>
      </p:sp>
      <p:sp>
        <p:nvSpPr>
          <p:cNvPr id="17" name="Rectangle 16">
            <a:extLst>
              <a:ext uri="{FF2B5EF4-FFF2-40B4-BE49-F238E27FC236}">
                <a16:creationId xmlns:a16="http://schemas.microsoft.com/office/drawing/2014/main" id="{42A95ECF-49AF-9E9E-7D48-4C528A05A1EB}"/>
              </a:ext>
            </a:extLst>
          </p:cNvPr>
          <p:cNvSpPr/>
          <p:nvPr/>
        </p:nvSpPr>
        <p:spPr>
          <a:xfrm>
            <a:off x="4929492" y="1371600"/>
            <a:ext cx="494206" cy="60408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8" name="Rectangle 17">
            <a:extLst>
              <a:ext uri="{FF2B5EF4-FFF2-40B4-BE49-F238E27FC236}">
                <a16:creationId xmlns:a16="http://schemas.microsoft.com/office/drawing/2014/main" id="{7776415E-D54D-B09F-2576-F30DA967B4A2}"/>
              </a:ext>
            </a:extLst>
          </p:cNvPr>
          <p:cNvSpPr/>
          <p:nvPr/>
        </p:nvSpPr>
        <p:spPr>
          <a:xfrm>
            <a:off x="3459334" y="1383010"/>
            <a:ext cx="494206" cy="60408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9" name="Arrow: Right 18">
            <a:extLst>
              <a:ext uri="{FF2B5EF4-FFF2-40B4-BE49-F238E27FC236}">
                <a16:creationId xmlns:a16="http://schemas.microsoft.com/office/drawing/2014/main" id="{832CA0D6-A513-13C1-946B-1F36D8963E47}"/>
              </a:ext>
            </a:extLst>
          </p:cNvPr>
          <p:cNvSpPr/>
          <p:nvPr/>
        </p:nvSpPr>
        <p:spPr>
          <a:xfrm>
            <a:off x="5527184" y="1975685"/>
            <a:ext cx="978408" cy="484632"/>
          </a:xfrm>
          <a:prstGeom prst="rightArrow">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322CF917-35C0-35FD-E5B6-A2F35C43DBF1}"/>
              </a:ext>
            </a:extLst>
          </p:cNvPr>
          <p:cNvSpPr/>
          <p:nvPr/>
        </p:nvSpPr>
        <p:spPr>
          <a:xfrm>
            <a:off x="6829553" y="2846826"/>
            <a:ext cx="1528639" cy="274320"/>
          </a:xfrm>
          <a:prstGeom prst="rect">
            <a:avLst/>
          </a:prstGeom>
          <a:solidFill>
            <a:schemeClr val="accent1">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21" name="Rectangle 20">
            <a:extLst>
              <a:ext uri="{FF2B5EF4-FFF2-40B4-BE49-F238E27FC236}">
                <a16:creationId xmlns:a16="http://schemas.microsoft.com/office/drawing/2014/main" id="{A3C8E6BA-5085-8E57-323A-B74316BD41FA}"/>
              </a:ext>
            </a:extLst>
          </p:cNvPr>
          <p:cNvSpPr/>
          <p:nvPr/>
        </p:nvSpPr>
        <p:spPr>
          <a:xfrm>
            <a:off x="6829553" y="2572506"/>
            <a:ext cx="1528639" cy="274320"/>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22" name="Rectangle 21">
            <a:extLst>
              <a:ext uri="{FF2B5EF4-FFF2-40B4-BE49-F238E27FC236}">
                <a16:creationId xmlns:a16="http://schemas.microsoft.com/office/drawing/2014/main" id="{8EEBCB6B-E5B2-3A2C-7F85-3A859A803DDF}"/>
              </a:ext>
            </a:extLst>
          </p:cNvPr>
          <p:cNvSpPr/>
          <p:nvPr/>
        </p:nvSpPr>
        <p:spPr>
          <a:xfrm>
            <a:off x="6829553" y="1855034"/>
            <a:ext cx="1528639" cy="729018"/>
          </a:xfrm>
          <a:prstGeom prst="rect">
            <a:avLst/>
          </a:prstGeom>
          <a:solidFill>
            <a:schemeClr val="accent1">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a:t>
            </a:r>
            <a:r>
              <a:rPr lang="en-US" baseline="30000" dirty="0">
                <a:solidFill>
                  <a:schemeClr val="tx1"/>
                </a:solidFill>
              </a:rPr>
              <a:t>-</a:t>
            </a:r>
            <a:endParaRPr lang="en-US" dirty="0">
              <a:solidFill>
                <a:schemeClr val="tx1"/>
              </a:solidFill>
            </a:endParaRPr>
          </a:p>
        </p:txBody>
      </p:sp>
      <p:sp>
        <p:nvSpPr>
          <p:cNvPr id="23" name="Rectangle 22">
            <a:extLst>
              <a:ext uri="{FF2B5EF4-FFF2-40B4-BE49-F238E27FC236}">
                <a16:creationId xmlns:a16="http://schemas.microsoft.com/office/drawing/2014/main" id="{CFE5DEE8-399F-71BF-D524-27B476AE5B4F}"/>
              </a:ext>
            </a:extLst>
          </p:cNvPr>
          <p:cNvSpPr/>
          <p:nvPr/>
        </p:nvSpPr>
        <p:spPr>
          <a:xfrm>
            <a:off x="6829554" y="1631786"/>
            <a:ext cx="1528639" cy="242967"/>
          </a:xfrm>
          <a:prstGeom prst="rect">
            <a:avLst/>
          </a:prstGeom>
          <a:solidFill>
            <a:schemeClr val="accent1">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24" name="Rectangle 23">
            <a:extLst>
              <a:ext uri="{FF2B5EF4-FFF2-40B4-BE49-F238E27FC236}">
                <a16:creationId xmlns:a16="http://schemas.microsoft.com/office/drawing/2014/main" id="{6878EB05-BCF9-5FE6-5BFC-9EE53D8224C0}"/>
              </a:ext>
            </a:extLst>
          </p:cNvPr>
          <p:cNvSpPr/>
          <p:nvPr/>
        </p:nvSpPr>
        <p:spPr>
          <a:xfrm>
            <a:off x="6829554" y="1388819"/>
            <a:ext cx="1528639" cy="242967"/>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P</a:t>
            </a:r>
            <a:r>
              <a:rPr lang="en-US" sz="1600" baseline="30000" dirty="0"/>
              <a:t>++</a:t>
            </a:r>
            <a:endParaRPr lang="en-US" sz="1600" dirty="0"/>
          </a:p>
        </p:txBody>
      </p:sp>
      <p:sp>
        <p:nvSpPr>
          <p:cNvPr id="25" name="Rectangle 24">
            <a:extLst>
              <a:ext uri="{FF2B5EF4-FFF2-40B4-BE49-F238E27FC236}">
                <a16:creationId xmlns:a16="http://schemas.microsoft.com/office/drawing/2014/main" id="{2FC94D1E-A5EC-DA10-BF76-2D6B76FC2961}"/>
              </a:ext>
            </a:extLst>
          </p:cNvPr>
          <p:cNvSpPr/>
          <p:nvPr/>
        </p:nvSpPr>
        <p:spPr>
          <a:xfrm>
            <a:off x="8084461" y="1373141"/>
            <a:ext cx="494206" cy="60408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6" name="Rectangle 25">
            <a:extLst>
              <a:ext uri="{FF2B5EF4-FFF2-40B4-BE49-F238E27FC236}">
                <a16:creationId xmlns:a16="http://schemas.microsoft.com/office/drawing/2014/main" id="{0A91D4CF-9942-6FFF-41E4-50EEA1C4D03D}"/>
              </a:ext>
            </a:extLst>
          </p:cNvPr>
          <p:cNvSpPr/>
          <p:nvPr/>
        </p:nvSpPr>
        <p:spPr>
          <a:xfrm>
            <a:off x="6614303" y="1384551"/>
            <a:ext cx="488981" cy="60408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7" name="Rectangle 26">
            <a:extLst>
              <a:ext uri="{FF2B5EF4-FFF2-40B4-BE49-F238E27FC236}">
                <a16:creationId xmlns:a16="http://schemas.microsoft.com/office/drawing/2014/main" id="{0A6FA438-15B5-C3CE-F989-ECD9DA382AA9}"/>
              </a:ext>
            </a:extLst>
          </p:cNvPr>
          <p:cNvSpPr/>
          <p:nvPr/>
        </p:nvSpPr>
        <p:spPr>
          <a:xfrm>
            <a:off x="8084459" y="1844600"/>
            <a:ext cx="273732" cy="136062"/>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8" name="Rectangle 27">
            <a:extLst>
              <a:ext uri="{FF2B5EF4-FFF2-40B4-BE49-F238E27FC236}">
                <a16:creationId xmlns:a16="http://schemas.microsoft.com/office/drawing/2014/main" id="{689FF1FD-3F1A-C296-0864-450C08E04350}"/>
              </a:ext>
            </a:extLst>
          </p:cNvPr>
          <p:cNvSpPr/>
          <p:nvPr/>
        </p:nvSpPr>
        <p:spPr>
          <a:xfrm>
            <a:off x="6829552" y="1853493"/>
            <a:ext cx="273732" cy="136062"/>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9" name="Rectangle 28">
            <a:extLst>
              <a:ext uri="{FF2B5EF4-FFF2-40B4-BE49-F238E27FC236}">
                <a16:creationId xmlns:a16="http://schemas.microsoft.com/office/drawing/2014/main" id="{1451664D-52F1-B00B-769F-011ED444875C}"/>
              </a:ext>
            </a:extLst>
          </p:cNvPr>
          <p:cNvSpPr/>
          <p:nvPr/>
        </p:nvSpPr>
        <p:spPr>
          <a:xfrm>
            <a:off x="7002967" y="1291902"/>
            <a:ext cx="100318" cy="658548"/>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0" name="Rectangle 29">
            <a:extLst>
              <a:ext uri="{FF2B5EF4-FFF2-40B4-BE49-F238E27FC236}">
                <a16:creationId xmlns:a16="http://schemas.microsoft.com/office/drawing/2014/main" id="{3C340143-B806-79FC-44D1-E54857DFDD61}"/>
              </a:ext>
            </a:extLst>
          </p:cNvPr>
          <p:cNvSpPr/>
          <p:nvPr/>
        </p:nvSpPr>
        <p:spPr>
          <a:xfrm>
            <a:off x="8084457" y="1291902"/>
            <a:ext cx="100318" cy="683783"/>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1" name="Rectangle 30">
            <a:extLst>
              <a:ext uri="{FF2B5EF4-FFF2-40B4-BE49-F238E27FC236}">
                <a16:creationId xmlns:a16="http://schemas.microsoft.com/office/drawing/2014/main" id="{50AF81A9-B416-56B8-4598-A062B8C4F670}"/>
              </a:ext>
            </a:extLst>
          </p:cNvPr>
          <p:cNvSpPr/>
          <p:nvPr/>
        </p:nvSpPr>
        <p:spPr>
          <a:xfrm>
            <a:off x="7002967" y="1286924"/>
            <a:ext cx="1181808" cy="103007"/>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2" name="Arrow: Right 31">
            <a:extLst>
              <a:ext uri="{FF2B5EF4-FFF2-40B4-BE49-F238E27FC236}">
                <a16:creationId xmlns:a16="http://schemas.microsoft.com/office/drawing/2014/main" id="{EE21CE01-F236-2313-1FD1-8DA2C7C6190E}"/>
              </a:ext>
            </a:extLst>
          </p:cNvPr>
          <p:cNvSpPr/>
          <p:nvPr/>
        </p:nvSpPr>
        <p:spPr>
          <a:xfrm>
            <a:off x="8676743" y="1973910"/>
            <a:ext cx="978408" cy="484632"/>
          </a:xfrm>
          <a:prstGeom prst="rightArrow">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C7949654-6C66-86E9-55FD-F065E857CC9F}"/>
              </a:ext>
            </a:extLst>
          </p:cNvPr>
          <p:cNvSpPr/>
          <p:nvPr/>
        </p:nvSpPr>
        <p:spPr>
          <a:xfrm>
            <a:off x="9968018" y="2845285"/>
            <a:ext cx="1528639" cy="274320"/>
          </a:xfrm>
          <a:prstGeom prst="rect">
            <a:avLst/>
          </a:prstGeom>
          <a:solidFill>
            <a:schemeClr val="accent1">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34" name="Rectangle 33">
            <a:extLst>
              <a:ext uri="{FF2B5EF4-FFF2-40B4-BE49-F238E27FC236}">
                <a16:creationId xmlns:a16="http://schemas.microsoft.com/office/drawing/2014/main" id="{4EF718DF-2BD5-4C33-1AAA-C53C2DFEBA58}"/>
              </a:ext>
            </a:extLst>
          </p:cNvPr>
          <p:cNvSpPr/>
          <p:nvPr/>
        </p:nvSpPr>
        <p:spPr>
          <a:xfrm>
            <a:off x="9968018" y="2570965"/>
            <a:ext cx="1528639" cy="274320"/>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35" name="Rectangle 34">
            <a:extLst>
              <a:ext uri="{FF2B5EF4-FFF2-40B4-BE49-F238E27FC236}">
                <a16:creationId xmlns:a16="http://schemas.microsoft.com/office/drawing/2014/main" id="{1ED72666-30BE-6135-B5DD-EAE25E05B74A}"/>
              </a:ext>
            </a:extLst>
          </p:cNvPr>
          <p:cNvSpPr/>
          <p:nvPr/>
        </p:nvSpPr>
        <p:spPr>
          <a:xfrm>
            <a:off x="9968018" y="1853493"/>
            <a:ext cx="1528639" cy="729018"/>
          </a:xfrm>
          <a:prstGeom prst="rect">
            <a:avLst/>
          </a:prstGeom>
          <a:solidFill>
            <a:schemeClr val="accent1">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a:t>
            </a:r>
            <a:r>
              <a:rPr lang="en-US" baseline="30000" dirty="0">
                <a:solidFill>
                  <a:schemeClr val="tx1"/>
                </a:solidFill>
              </a:rPr>
              <a:t>-</a:t>
            </a:r>
            <a:endParaRPr lang="en-US" dirty="0">
              <a:solidFill>
                <a:schemeClr val="tx1"/>
              </a:solidFill>
            </a:endParaRPr>
          </a:p>
        </p:txBody>
      </p:sp>
      <p:sp>
        <p:nvSpPr>
          <p:cNvPr id="36" name="Rectangle 35">
            <a:extLst>
              <a:ext uri="{FF2B5EF4-FFF2-40B4-BE49-F238E27FC236}">
                <a16:creationId xmlns:a16="http://schemas.microsoft.com/office/drawing/2014/main" id="{180D3417-A782-30A7-7A35-E806DD9846A6}"/>
              </a:ext>
            </a:extLst>
          </p:cNvPr>
          <p:cNvSpPr/>
          <p:nvPr/>
        </p:nvSpPr>
        <p:spPr>
          <a:xfrm>
            <a:off x="9968019" y="1630245"/>
            <a:ext cx="1528639" cy="242967"/>
          </a:xfrm>
          <a:prstGeom prst="rect">
            <a:avLst/>
          </a:prstGeom>
          <a:solidFill>
            <a:schemeClr val="accent1">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37" name="Rectangle 36">
            <a:extLst>
              <a:ext uri="{FF2B5EF4-FFF2-40B4-BE49-F238E27FC236}">
                <a16:creationId xmlns:a16="http://schemas.microsoft.com/office/drawing/2014/main" id="{9EF81997-A415-9E11-ACD6-6DC806E41BBA}"/>
              </a:ext>
            </a:extLst>
          </p:cNvPr>
          <p:cNvSpPr/>
          <p:nvPr/>
        </p:nvSpPr>
        <p:spPr>
          <a:xfrm>
            <a:off x="9968019" y="1387278"/>
            <a:ext cx="1528639" cy="242967"/>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P</a:t>
            </a:r>
            <a:r>
              <a:rPr lang="en-US" sz="1600" baseline="30000" dirty="0"/>
              <a:t>++</a:t>
            </a:r>
            <a:endParaRPr lang="en-US" sz="1600" dirty="0"/>
          </a:p>
        </p:txBody>
      </p:sp>
      <p:sp>
        <p:nvSpPr>
          <p:cNvPr id="38" name="Rectangle 37">
            <a:extLst>
              <a:ext uri="{FF2B5EF4-FFF2-40B4-BE49-F238E27FC236}">
                <a16:creationId xmlns:a16="http://schemas.microsoft.com/office/drawing/2014/main" id="{EC628C02-D32B-EF89-1015-F550D5FF251E}"/>
              </a:ext>
            </a:extLst>
          </p:cNvPr>
          <p:cNvSpPr/>
          <p:nvPr/>
        </p:nvSpPr>
        <p:spPr>
          <a:xfrm>
            <a:off x="11222926" y="1371600"/>
            <a:ext cx="494206" cy="60408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9" name="Rectangle 38">
            <a:extLst>
              <a:ext uri="{FF2B5EF4-FFF2-40B4-BE49-F238E27FC236}">
                <a16:creationId xmlns:a16="http://schemas.microsoft.com/office/drawing/2014/main" id="{92030B44-5B5C-0CC6-37E7-30B093113726}"/>
              </a:ext>
            </a:extLst>
          </p:cNvPr>
          <p:cNvSpPr/>
          <p:nvPr/>
        </p:nvSpPr>
        <p:spPr>
          <a:xfrm>
            <a:off x="9752768" y="1383010"/>
            <a:ext cx="488981" cy="60408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40" name="Rectangle 39">
            <a:extLst>
              <a:ext uri="{FF2B5EF4-FFF2-40B4-BE49-F238E27FC236}">
                <a16:creationId xmlns:a16="http://schemas.microsoft.com/office/drawing/2014/main" id="{10BDA7DD-BB43-7BBF-E008-A001381C1085}"/>
              </a:ext>
            </a:extLst>
          </p:cNvPr>
          <p:cNvSpPr/>
          <p:nvPr/>
        </p:nvSpPr>
        <p:spPr>
          <a:xfrm>
            <a:off x="11222924" y="1843059"/>
            <a:ext cx="273732" cy="136062"/>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1" name="Rectangle 40">
            <a:extLst>
              <a:ext uri="{FF2B5EF4-FFF2-40B4-BE49-F238E27FC236}">
                <a16:creationId xmlns:a16="http://schemas.microsoft.com/office/drawing/2014/main" id="{22FB01F2-D43E-68DE-9971-920D907976DB}"/>
              </a:ext>
            </a:extLst>
          </p:cNvPr>
          <p:cNvSpPr/>
          <p:nvPr/>
        </p:nvSpPr>
        <p:spPr>
          <a:xfrm>
            <a:off x="9968017" y="1851952"/>
            <a:ext cx="273732" cy="136062"/>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2" name="Rectangle 41">
            <a:extLst>
              <a:ext uri="{FF2B5EF4-FFF2-40B4-BE49-F238E27FC236}">
                <a16:creationId xmlns:a16="http://schemas.microsoft.com/office/drawing/2014/main" id="{E7558A87-5ABE-A7DD-3906-B0BCE5AFDBF3}"/>
              </a:ext>
            </a:extLst>
          </p:cNvPr>
          <p:cNvSpPr/>
          <p:nvPr/>
        </p:nvSpPr>
        <p:spPr>
          <a:xfrm>
            <a:off x="10141432" y="1290361"/>
            <a:ext cx="100318" cy="658548"/>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3" name="Rectangle 42">
            <a:extLst>
              <a:ext uri="{FF2B5EF4-FFF2-40B4-BE49-F238E27FC236}">
                <a16:creationId xmlns:a16="http://schemas.microsoft.com/office/drawing/2014/main" id="{D7ADCD64-23CD-F4AF-274D-5829AC635224}"/>
              </a:ext>
            </a:extLst>
          </p:cNvPr>
          <p:cNvSpPr/>
          <p:nvPr/>
        </p:nvSpPr>
        <p:spPr>
          <a:xfrm>
            <a:off x="11222922" y="1290361"/>
            <a:ext cx="100318" cy="683783"/>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4" name="Rectangle 43">
            <a:extLst>
              <a:ext uri="{FF2B5EF4-FFF2-40B4-BE49-F238E27FC236}">
                <a16:creationId xmlns:a16="http://schemas.microsoft.com/office/drawing/2014/main" id="{2C00B8CE-F6F7-91EE-9017-49FB7161F89F}"/>
              </a:ext>
            </a:extLst>
          </p:cNvPr>
          <p:cNvSpPr/>
          <p:nvPr/>
        </p:nvSpPr>
        <p:spPr>
          <a:xfrm>
            <a:off x="10141432" y="1285383"/>
            <a:ext cx="197934" cy="103436"/>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5" name="Rectangle 44">
            <a:extLst>
              <a:ext uri="{FF2B5EF4-FFF2-40B4-BE49-F238E27FC236}">
                <a16:creationId xmlns:a16="http://schemas.microsoft.com/office/drawing/2014/main" id="{92EA324B-E74B-A6D2-18B8-E8F1B70AA653}"/>
              </a:ext>
            </a:extLst>
          </p:cNvPr>
          <p:cNvSpPr/>
          <p:nvPr/>
        </p:nvSpPr>
        <p:spPr>
          <a:xfrm>
            <a:off x="11122604" y="1286508"/>
            <a:ext cx="197934" cy="103436"/>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47" name="Connector: Elbow 46">
            <a:extLst>
              <a:ext uri="{FF2B5EF4-FFF2-40B4-BE49-F238E27FC236}">
                <a16:creationId xmlns:a16="http://schemas.microsoft.com/office/drawing/2014/main" id="{BD3ADCA2-1AAA-775A-4637-E288369D41DD}"/>
              </a:ext>
            </a:extLst>
          </p:cNvPr>
          <p:cNvCxnSpPr>
            <a:cxnSpLocks/>
            <a:stCxn id="33" idx="2"/>
          </p:cNvCxnSpPr>
          <p:nvPr/>
        </p:nvCxnSpPr>
        <p:spPr>
          <a:xfrm rot="5400000">
            <a:off x="5828935" y="-1475168"/>
            <a:ext cx="308630" cy="9498177"/>
          </a:xfrm>
          <a:prstGeom prst="bentConnector2">
            <a:avLst/>
          </a:prstGeom>
          <a:ln>
            <a:tailEnd type="triangle"/>
          </a:ln>
        </p:spPr>
        <p:style>
          <a:lnRef idx="3">
            <a:schemeClr val="dk1"/>
          </a:lnRef>
          <a:fillRef idx="0">
            <a:schemeClr val="dk1"/>
          </a:fillRef>
          <a:effectRef idx="2">
            <a:schemeClr val="dk1"/>
          </a:effectRef>
          <a:fontRef idx="minor">
            <a:schemeClr val="tx1"/>
          </a:fontRef>
        </p:style>
      </p:cxnSp>
      <p:cxnSp>
        <p:nvCxnSpPr>
          <p:cNvPr id="50" name="Straight Arrow Connector 49">
            <a:extLst>
              <a:ext uri="{FF2B5EF4-FFF2-40B4-BE49-F238E27FC236}">
                <a16:creationId xmlns:a16="http://schemas.microsoft.com/office/drawing/2014/main" id="{88D6DF53-87CC-D8F7-3916-6D06CAA5C8A5}"/>
              </a:ext>
            </a:extLst>
          </p:cNvPr>
          <p:cNvCxnSpPr>
            <a:cxnSpLocks/>
          </p:cNvCxnSpPr>
          <p:nvPr/>
        </p:nvCxnSpPr>
        <p:spPr>
          <a:xfrm>
            <a:off x="1283934" y="3428236"/>
            <a:ext cx="0" cy="40066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63" name="Rectangle 62">
            <a:extLst>
              <a:ext uri="{FF2B5EF4-FFF2-40B4-BE49-F238E27FC236}">
                <a16:creationId xmlns:a16="http://schemas.microsoft.com/office/drawing/2014/main" id="{1C86A4F2-AE87-0E15-73DB-7EF60E682E2C}"/>
              </a:ext>
            </a:extLst>
          </p:cNvPr>
          <p:cNvSpPr/>
          <p:nvPr/>
        </p:nvSpPr>
        <p:spPr>
          <a:xfrm>
            <a:off x="519615" y="5826949"/>
            <a:ext cx="1528639" cy="274320"/>
          </a:xfrm>
          <a:prstGeom prst="rect">
            <a:avLst/>
          </a:prstGeom>
          <a:solidFill>
            <a:schemeClr val="accent1">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64" name="Rectangle 63">
            <a:extLst>
              <a:ext uri="{FF2B5EF4-FFF2-40B4-BE49-F238E27FC236}">
                <a16:creationId xmlns:a16="http://schemas.microsoft.com/office/drawing/2014/main" id="{A1B2F0F3-4C8D-9DE9-7363-3A1B1CE0A7C5}"/>
              </a:ext>
            </a:extLst>
          </p:cNvPr>
          <p:cNvSpPr/>
          <p:nvPr/>
        </p:nvSpPr>
        <p:spPr>
          <a:xfrm>
            <a:off x="519615" y="5552629"/>
            <a:ext cx="1528639" cy="274320"/>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65" name="Rectangle 64">
            <a:extLst>
              <a:ext uri="{FF2B5EF4-FFF2-40B4-BE49-F238E27FC236}">
                <a16:creationId xmlns:a16="http://schemas.microsoft.com/office/drawing/2014/main" id="{CE584F9E-C98E-0A29-98EA-16F270E98268}"/>
              </a:ext>
            </a:extLst>
          </p:cNvPr>
          <p:cNvSpPr/>
          <p:nvPr/>
        </p:nvSpPr>
        <p:spPr>
          <a:xfrm>
            <a:off x="519615" y="4835157"/>
            <a:ext cx="1528639" cy="729018"/>
          </a:xfrm>
          <a:prstGeom prst="rect">
            <a:avLst/>
          </a:prstGeom>
          <a:solidFill>
            <a:schemeClr val="accent1">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a:t>
            </a:r>
            <a:r>
              <a:rPr lang="en-US" baseline="30000" dirty="0">
                <a:solidFill>
                  <a:schemeClr val="tx1"/>
                </a:solidFill>
              </a:rPr>
              <a:t>-</a:t>
            </a:r>
            <a:endParaRPr lang="en-US" dirty="0">
              <a:solidFill>
                <a:schemeClr val="tx1"/>
              </a:solidFill>
            </a:endParaRPr>
          </a:p>
        </p:txBody>
      </p:sp>
      <p:sp>
        <p:nvSpPr>
          <p:cNvPr id="66" name="Rectangle 65">
            <a:extLst>
              <a:ext uri="{FF2B5EF4-FFF2-40B4-BE49-F238E27FC236}">
                <a16:creationId xmlns:a16="http://schemas.microsoft.com/office/drawing/2014/main" id="{DEE7D582-FA26-F3F8-88D4-E9367C127D76}"/>
              </a:ext>
            </a:extLst>
          </p:cNvPr>
          <p:cNvSpPr/>
          <p:nvPr/>
        </p:nvSpPr>
        <p:spPr>
          <a:xfrm>
            <a:off x="519616" y="4611909"/>
            <a:ext cx="1528639" cy="242967"/>
          </a:xfrm>
          <a:prstGeom prst="rect">
            <a:avLst/>
          </a:prstGeom>
          <a:solidFill>
            <a:schemeClr val="accent1">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67" name="Rectangle 66">
            <a:extLst>
              <a:ext uri="{FF2B5EF4-FFF2-40B4-BE49-F238E27FC236}">
                <a16:creationId xmlns:a16="http://schemas.microsoft.com/office/drawing/2014/main" id="{85D8C94B-2C5F-517D-1C98-DAFDCF47E1BC}"/>
              </a:ext>
            </a:extLst>
          </p:cNvPr>
          <p:cNvSpPr/>
          <p:nvPr/>
        </p:nvSpPr>
        <p:spPr>
          <a:xfrm>
            <a:off x="519616" y="4368942"/>
            <a:ext cx="1528639" cy="242967"/>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P</a:t>
            </a:r>
            <a:r>
              <a:rPr lang="en-US" sz="1600" baseline="30000" dirty="0"/>
              <a:t>++</a:t>
            </a:r>
            <a:endParaRPr lang="en-US" sz="1600" dirty="0"/>
          </a:p>
        </p:txBody>
      </p:sp>
      <p:sp>
        <p:nvSpPr>
          <p:cNvPr id="68" name="Rectangle 67">
            <a:extLst>
              <a:ext uri="{FF2B5EF4-FFF2-40B4-BE49-F238E27FC236}">
                <a16:creationId xmlns:a16="http://schemas.microsoft.com/office/drawing/2014/main" id="{5440377E-DCE0-F928-8391-C9A17A8B1D02}"/>
              </a:ext>
            </a:extLst>
          </p:cNvPr>
          <p:cNvSpPr/>
          <p:nvPr/>
        </p:nvSpPr>
        <p:spPr>
          <a:xfrm>
            <a:off x="1774523" y="4353264"/>
            <a:ext cx="494206" cy="60408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69" name="Rectangle 68">
            <a:extLst>
              <a:ext uri="{FF2B5EF4-FFF2-40B4-BE49-F238E27FC236}">
                <a16:creationId xmlns:a16="http://schemas.microsoft.com/office/drawing/2014/main" id="{C1935B13-F83D-11C9-5311-43A45540ECA4}"/>
              </a:ext>
            </a:extLst>
          </p:cNvPr>
          <p:cNvSpPr/>
          <p:nvPr/>
        </p:nvSpPr>
        <p:spPr>
          <a:xfrm>
            <a:off x="304365" y="4364674"/>
            <a:ext cx="488981" cy="60408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70" name="Rectangle 69">
            <a:extLst>
              <a:ext uri="{FF2B5EF4-FFF2-40B4-BE49-F238E27FC236}">
                <a16:creationId xmlns:a16="http://schemas.microsoft.com/office/drawing/2014/main" id="{4D016955-DD66-9B71-7F30-5C36CE41BB8F}"/>
              </a:ext>
            </a:extLst>
          </p:cNvPr>
          <p:cNvSpPr/>
          <p:nvPr/>
        </p:nvSpPr>
        <p:spPr>
          <a:xfrm>
            <a:off x="1774521" y="4824723"/>
            <a:ext cx="273732" cy="136062"/>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1" name="Rectangle 70">
            <a:extLst>
              <a:ext uri="{FF2B5EF4-FFF2-40B4-BE49-F238E27FC236}">
                <a16:creationId xmlns:a16="http://schemas.microsoft.com/office/drawing/2014/main" id="{59CC06A0-AB40-49F0-B337-0C0195367DF8}"/>
              </a:ext>
            </a:extLst>
          </p:cNvPr>
          <p:cNvSpPr/>
          <p:nvPr/>
        </p:nvSpPr>
        <p:spPr>
          <a:xfrm>
            <a:off x="519614" y="4833616"/>
            <a:ext cx="273732" cy="136062"/>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2" name="Rectangle 71">
            <a:extLst>
              <a:ext uri="{FF2B5EF4-FFF2-40B4-BE49-F238E27FC236}">
                <a16:creationId xmlns:a16="http://schemas.microsoft.com/office/drawing/2014/main" id="{534A1354-8CE0-6979-FCD2-B5BDF7C0CE2F}"/>
              </a:ext>
            </a:extLst>
          </p:cNvPr>
          <p:cNvSpPr/>
          <p:nvPr/>
        </p:nvSpPr>
        <p:spPr>
          <a:xfrm>
            <a:off x="693029" y="4272025"/>
            <a:ext cx="100318" cy="658548"/>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3" name="Rectangle 72">
            <a:extLst>
              <a:ext uri="{FF2B5EF4-FFF2-40B4-BE49-F238E27FC236}">
                <a16:creationId xmlns:a16="http://schemas.microsoft.com/office/drawing/2014/main" id="{A799F516-D724-91F5-0FB6-4A8A13C43BE6}"/>
              </a:ext>
            </a:extLst>
          </p:cNvPr>
          <p:cNvSpPr/>
          <p:nvPr/>
        </p:nvSpPr>
        <p:spPr>
          <a:xfrm>
            <a:off x="1774519" y="4272025"/>
            <a:ext cx="100318" cy="683783"/>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4" name="Rectangle 73">
            <a:extLst>
              <a:ext uri="{FF2B5EF4-FFF2-40B4-BE49-F238E27FC236}">
                <a16:creationId xmlns:a16="http://schemas.microsoft.com/office/drawing/2014/main" id="{D8C92831-F75B-8B6E-167E-501BCF7A2F7A}"/>
              </a:ext>
            </a:extLst>
          </p:cNvPr>
          <p:cNvSpPr/>
          <p:nvPr/>
        </p:nvSpPr>
        <p:spPr>
          <a:xfrm>
            <a:off x="693029" y="4267047"/>
            <a:ext cx="197934" cy="103436"/>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5" name="Rectangle 74">
            <a:extLst>
              <a:ext uri="{FF2B5EF4-FFF2-40B4-BE49-F238E27FC236}">
                <a16:creationId xmlns:a16="http://schemas.microsoft.com/office/drawing/2014/main" id="{BDFBB99D-270C-7BA6-E496-AFB687168A2C}"/>
              </a:ext>
            </a:extLst>
          </p:cNvPr>
          <p:cNvSpPr/>
          <p:nvPr/>
        </p:nvSpPr>
        <p:spPr>
          <a:xfrm>
            <a:off x="1674201" y="4268172"/>
            <a:ext cx="197934" cy="103436"/>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8" name="Rectangle 77">
            <a:extLst>
              <a:ext uri="{FF2B5EF4-FFF2-40B4-BE49-F238E27FC236}">
                <a16:creationId xmlns:a16="http://schemas.microsoft.com/office/drawing/2014/main" id="{EFBC253A-9CE6-366D-5F53-462B7395CE35}"/>
              </a:ext>
            </a:extLst>
          </p:cNvPr>
          <p:cNvSpPr/>
          <p:nvPr/>
        </p:nvSpPr>
        <p:spPr>
          <a:xfrm>
            <a:off x="890963" y="4267046"/>
            <a:ext cx="788583" cy="104561"/>
          </a:xfrm>
          <a:prstGeom prst="rect">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9" name="Rectangle 78">
            <a:extLst>
              <a:ext uri="{FF2B5EF4-FFF2-40B4-BE49-F238E27FC236}">
                <a16:creationId xmlns:a16="http://schemas.microsoft.com/office/drawing/2014/main" id="{E913D703-2424-7305-7D58-BB952C67C566}"/>
              </a:ext>
            </a:extLst>
          </p:cNvPr>
          <p:cNvSpPr/>
          <p:nvPr/>
        </p:nvSpPr>
        <p:spPr>
          <a:xfrm>
            <a:off x="519614" y="6100160"/>
            <a:ext cx="1528639" cy="113668"/>
          </a:xfrm>
          <a:prstGeom prst="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81" name="Arrow: Right 80">
            <a:extLst>
              <a:ext uri="{FF2B5EF4-FFF2-40B4-BE49-F238E27FC236}">
                <a16:creationId xmlns:a16="http://schemas.microsoft.com/office/drawing/2014/main" id="{DE9B953B-7679-0FA6-8538-0F0EC1F05B36}"/>
              </a:ext>
            </a:extLst>
          </p:cNvPr>
          <p:cNvSpPr/>
          <p:nvPr/>
        </p:nvSpPr>
        <p:spPr>
          <a:xfrm>
            <a:off x="2366805" y="4955808"/>
            <a:ext cx="978408" cy="484632"/>
          </a:xfrm>
          <a:prstGeom prst="rightArrow">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a:extLst>
              <a:ext uri="{FF2B5EF4-FFF2-40B4-BE49-F238E27FC236}">
                <a16:creationId xmlns:a16="http://schemas.microsoft.com/office/drawing/2014/main" id="{9FA0CDCB-32A1-2BB7-593F-CF7F0F5EC58E}"/>
              </a:ext>
            </a:extLst>
          </p:cNvPr>
          <p:cNvSpPr/>
          <p:nvPr/>
        </p:nvSpPr>
        <p:spPr>
          <a:xfrm>
            <a:off x="1586029" y="4172162"/>
            <a:ext cx="185788" cy="96798"/>
          </a:xfrm>
          <a:prstGeom prst="rect">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2" name="Rectangle 111">
            <a:extLst>
              <a:ext uri="{FF2B5EF4-FFF2-40B4-BE49-F238E27FC236}">
                <a16:creationId xmlns:a16="http://schemas.microsoft.com/office/drawing/2014/main" id="{4DD45110-890B-A8B6-46FC-CEB2607FC938}"/>
              </a:ext>
            </a:extLst>
          </p:cNvPr>
          <p:cNvSpPr/>
          <p:nvPr/>
        </p:nvSpPr>
        <p:spPr>
          <a:xfrm>
            <a:off x="798692" y="4175480"/>
            <a:ext cx="185788" cy="96798"/>
          </a:xfrm>
          <a:prstGeom prst="rect">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3" name="Rectangle 112">
            <a:extLst>
              <a:ext uri="{FF2B5EF4-FFF2-40B4-BE49-F238E27FC236}">
                <a16:creationId xmlns:a16="http://schemas.microsoft.com/office/drawing/2014/main" id="{003C884E-3FF6-E93E-3C55-D8AC17416E7A}"/>
              </a:ext>
            </a:extLst>
          </p:cNvPr>
          <p:cNvSpPr/>
          <p:nvPr/>
        </p:nvSpPr>
        <p:spPr>
          <a:xfrm>
            <a:off x="3760501" y="5831157"/>
            <a:ext cx="1528639" cy="274320"/>
          </a:xfrm>
          <a:prstGeom prst="rect">
            <a:avLst/>
          </a:prstGeom>
          <a:solidFill>
            <a:schemeClr val="accent1">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114" name="Rectangle 113">
            <a:extLst>
              <a:ext uri="{FF2B5EF4-FFF2-40B4-BE49-F238E27FC236}">
                <a16:creationId xmlns:a16="http://schemas.microsoft.com/office/drawing/2014/main" id="{1849DE5C-F86E-8726-1E22-96BB92D1B106}"/>
              </a:ext>
            </a:extLst>
          </p:cNvPr>
          <p:cNvSpPr/>
          <p:nvPr/>
        </p:nvSpPr>
        <p:spPr>
          <a:xfrm>
            <a:off x="3760501" y="5556837"/>
            <a:ext cx="1528639" cy="274320"/>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115" name="Rectangle 114">
            <a:extLst>
              <a:ext uri="{FF2B5EF4-FFF2-40B4-BE49-F238E27FC236}">
                <a16:creationId xmlns:a16="http://schemas.microsoft.com/office/drawing/2014/main" id="{5DDD6D19-E792-3504-5352-16A7F179E52F}"/>
              </a:ext>
            </a:extLst>
          </p:cNvPr>
          <p:cNvSpPr/>
          <p:nvPr/>
        </p:nvSpPr>
        <p:spPr>
          <a:xfrm>
            <a:off x="3760501" y="4839365"/>
            <a:ext cx="1528639" cy="729018"/>
          </a:xfrm>
          <a:prstGeom prst="rect">
            <a:avLst/>
          </a:prstGeom>
          <a:solidFill>
            <a:schemeClr val="accent1">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a:t>
            </a:r>
            <a:r>
              <a:rPr lang="en-US" baseline="30000" dirty="0">
                <a:solidFill>
                  <a:schemeClr val="tx1"/>
                </a:solidFill>
              </a:rPr>
              <a:t>-</a:t>
            </a:r>
            <a:endParaRPr lang="en-US" dirty="0">
              <a:solidFill>
                <a:schemeClr val="tx1"/>
              </a:solidFill>
            </a:endParaRPr>
          </a:p>
        </p:txBody>
      </p:sp>
      <p:sp>
        <p:nvSpPr>
          <p:cNvPr id="116" name="Rectangle 115">
            <a:extLst>
              <a:ext uri="{FF2B5EF4-FFF2-40B4-BE49-F238E27FC236}">
                <a16:creationId xmlns:a16="http://schemas.microsoft.com/office/drawing/2014/main" id="{82F815CE-B3CB-A74F-598E-E84EA04DBFFF}"/>
              </a:ext>
            </a:extLst>
          </p:cNvPr>
          <p:cNvSpPr/>
          <p:nvPr/>
        </p:nvSpPr>
        <p:spPr>
          <a:xfrm>
            <a:off x="3760502" y="4616117"/>
            <a:ext cx="1528639" cy="242967"/>
          </a:xfrm>
          <a:prstGeom prst="rect">
            <a:avLst/>
          </a:prstGeom>
          <a:solidFill>
            <a:schemeClr val="accent1">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117" name="Rectangle 116">
            <a:extLst>
              <a:ext uri="{FF2B5EF4-FFF2-40B4-BE49-F238E27FC236}">
                <a16:creationId xmlns:a16="http://schemas.microsoft.com/office/drawing/2014/main" id="{AF2CF161-E4B0-2E07-DE13-B11B276B3AE4}"/>
              </a:ext>
            </a:extLst>
          </p:cNvPr>
          <p:cNvSpPr/>
          <p:nvPr/>
        </p:nvSpPr>
        <p:spPr>
          <a:xfrm>
            <a:off x="3760502" y="4373150"/>
            <a:ext cx="1528639" cy="242967"/>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P</a:t>
            </a:r>
            <a:r>
              <a:rPr lang="en-US" sz="1600" baseline="30000" dirty="0"/>
              <a:t>++</a:t>
            </a:r>
            <a:endParaRPr lang="en-US" sz="1600" dirty="0"/>
          </a:p>
        </p:txBody>
      </p:sp>
      <p:sp>
        <p:nvSpPr>
          <p:cNvPr id="118" name="Rectangle 117">
            <a:extLst>
              <a:ext uri="{FF2B5EF4-FFF2-40B4-BE49-F238E27FC236}">
                <a16:creationId xmlns:a16="http://schemas.microsoft.com/office/drawing/2014/main" id="{E03B92DE-B000-45D7-3FB2-1BEBFC70F61A}"/>
              </a:ext>
            </a:extLst>
          </p:cNvPr>
          <p:cNvSpPr/>
          <p:nvPr/>
        </p:nvSpPr>
        <p:spPr>
          <a:xfrm>
            <a:off x="5015409" y="4357472"/>
            <a:ext cx="494206" cy="60408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19" name="Rectangle 118">
            <a:extLst>
              <a:ext uri="{FF2B5EF4-FFF2-40B4-BE49-F238E27FC236}">
                <a16:creationId xmlns:a16="http://schemas.microsoft.com/office/drawing/2014/main" id="{552BF3DF-B159-729F-F4E7-BF273682F4F3}"/>
              </a:ext>
            </a:extLst>
          </p:cNvPr>
          <p:cNvSpPr/>
          <p:nvPr/>
        </p:nvSpPr>
        <p:spPr>
          <a:xfrm>
            <a:off x="3545251" y="4368882"/>
            <a:ext cx="488981" cy="60408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20" name="Rectangle 119">
            <a:extLst>
              <a:ext uri="{FF2B5EF4-FFF2-40B4-BE49-F238E27FC236}">
                <a16:creationId xmlns:a16="http://schemas.microsoft.com/office/drawing/2014/main" id="{D75B2B9F-F135-03A6-CFD8-E161D255A583}"/>
              </a:ext>
            </a:extLst>
          </p:cNvPr>
          <p:cNvSpPr/>
          <p:nvPr/>
        </p:nvSpPr>
        <p:spPr>
          <a:xfrm>
            <a:off x="5015407" y="4828931"/>
            <a:ext cx="273732" cy="136062"/>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1" name="Rectangle 120">
            <a:extLst>
              <a:ext uri="{FF2B5EF4-FFF2-40B4-BE49-F238E27FC236}">
                <a16:creationId xmlns:a16="http://schemas.microsoft.com/office/drawing/2014/main" id="{7AB05FBF-A22D-EDEF-AF5A-74C98782B16A}"/>
              </a:ext>
            </a:extLst>
          </p:cNvPr>
          <p:cNvSpPr/>
          <p:nvPr/>
        </p:nvSpPr>
        <p:spPr>
          <a:xfrm>
            <a:off x="3760500" y="4837824"/>
            <a:ext cx="273732" cy="136062"/>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2" name="Rectangle 121">
            <a:extLst>
              <a:ext uri="{FF2B5EF4-FFF2-40B4-BE49-F238E27FC236}">
                <a16:creationId xmlns:a16="http://schemas.microsoft.com/office/drawing/2014/main" id="{FE2532ED-8F97-2B23-3F14-5E88062A6763}"/>
              </a:ext>
            </a:extLst>
          </p:cNvPr>
          <p:cNvSpPr/>
          <p:nvPr/>
        </p:nvSpPr>
        <p:spPr>
          <a:xfrm>
            <a:off x="3933915" y="4276233"/>
            <a:ext cx="100318" cy="658548"/>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3" name="Rectangle 122">
            <a:extLst>
              <a:ext uri="{FF2B5EF4-FFF2-40B4-BE49-F238E27FC236}">
                <a16:creationId xmlns:a16="http://schemas.microsoft.com/office/drawing/2014/main" id="{4157908B-E90F-FBCF-4166-1C9B47C530B3}"/>
              </a:ext>
            </a:extLst>
          </p:cNvPr>
          <p:cNvSpPr/>
          <p:nvPr/>
        </p:nvSpPr>
        <p:spPr>
          <a:xfrm>
            <a:off x="5015405" y="4276233"/>
            <a:ext cx="100318" cy="683783"/>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4" name="Rectangle 123">
            <a:extLst>
              <a:ext uri="{FF2B5EF4-FFF2-40B4-BE49-F238E27FC236}">
                <a16:creationId xmlns:a16="http://schemas.microsoft.com/office/drawing/2014/main" id="{A5F2EFD0-18A4-5DE4-72FB-45F86948E2D4}"/>
              </a:ext>
            </a:extLst>
          </p:cNvPr>
          <p:cNvSpPr/>
          <p:nvPr/>
        </p:nvSpPr>
        <p:spPr>
          <a:xfrm>
            <a:off x="3933915" y="4271255"/>
            <a:ext cx="197934" cy="103436"/>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5" name="Rectangle 124">
            <a:extLst>
              <a:ext uri="{FF2B5EF4-FFF2-40B4-BE49-F238E27FC236}">
                <a16:creationId xmlns:a16="http://schemas.microsoft.com/office/drawing/2014/main" id="{DD532B61-C64D-88A9-9CEE-FFBB5C189037}"/>
              </a:ext>
            </a:extLst>
          </p:cNvPr>
          <p:cNvSpPr/>
          <p:nvPr/>
        </p:nvSpPr>
        <p:spPr>
          <a:xfrm>
            <a:off x="4915087" y="4272380"/>
            <a:ext cx="197934" cy="103436"/>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6" name="Rectangle 125">
            <a:extLst>
              <a:ext uri="{FF2B5EF4-FFF2-40B4-BE49-F238E27FC236}">
                <a16:creationId xmlns:a16="http://schemas.microsoft.com/office/drawing/2014/main" id="{1F106D3A-4AC1-7C4E-ED4F-E84A926DBD99}"/>
              </a:ext>
            </a:extLst>
          </p:cNvPr>
          <p:cNvSpPr/>
          <p:nvPr/>
        </p:nvSpPr>
        <p:spPr>
          <a:xfrm>
            <a:off x="4131849" y="4271254"/>
            <a:ext cx="788583" cy="104561"/>
          </a:xfrm>
          <a:prstGeom prst="rect">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7" name="Rectangle 126">
            <a:extLst>
              <a:ext uri="{FF2B5EF4-FFF2-40B4-BE49-F238E27FC236}">
                <a16:creationId xmlns:a16="http://schemas.microsoft.com/office/drawing/2014/main" id="{5B86DAC3-CFE0-8F44-707C-970EC0D33309}"/>
              </a:ext>
            </a:extLst>
          </p:cNvPr>
          <p:cNvSpPr/>
          <p:nvPr/>
        </p:nvSpPr>
        <p:spPr>
          <a:xfrm>
            <a:off x="3760500" y="6156994"/>
            <a:ext cx="1528639" cy="113668"/>
          </a:xfrm>
          <a:prstGeom prst="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128" name="Rectangle 127">
            <a:extLst>
              <a:ext uri="{FF2B5EF4-FFF2-40B4-BE49-F238E27FC236}">
                <a16:creationId xmlns:a16="http://schemas.microsoft.com/office/drawing/2014/main" id="{0F675669-BE38-D16A-D1A3-1F8720AA71FB}"/>
              </a:ext>
            </a:extLst>
          </p:cNvPr>
          <p:cNvSpPr/>
          <p:nvPr/>
        </p:nvSpPr>
        <p:spPr>
          <a:xfrm>
            <a:off x="4826915" y="4176370"/>
            <a:ext cx="185788" cy="96798"/>
          </a:xfrm>
          <a:prstGeom prst="rect">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9" name="Rectangle 128">
            <a:extLst>
              <a:ext uri="{FF2B5EF4-FFF2-40B4-BE49-F238E27FC236}">
                <a16:creationId xmlns:a16="http://schemas.microsoft.com/office/drawing/2014/main" id="{A69E12CF-3E02-B200-3CCB-F1BD3C3A618B}"/>
              </a:ext>
            </a:extLst>
          </p:cNvPr>
          <p:cNvSpPr/>
          <p:nvPr/>
        </p:nvSpPr>
        <p:spPr>
          <a:xfrm>
            <a:off x="4039578" y="4179688"/>
            <a:ext cx="185788" cy="96798"/>
          </a:xfrm>
          <a:prstGeom prst="rect">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0" name="Arrow: Right 129">
            <a:extLst>
              <a:ext uri="{FF2B5EF4-FFF2-40B4-BE49-F238E27FC236}">
                <a16:creationId xmlns:a16="http://schemas.microsoft.com/office/drawing/2014/main" id="{11DCFEE8-BB05-6878-B3AD-CE34D554C3E2}"/>
              </a:ext>
            </a:extLst>
          </p:cNvPr>
          <p:cNvSpPr/>
          <p:nvPr/>
        </p:nvSpPr>
        <p:spPr>
          <a:xfrm>
            <a:off x="5527184" y="4955808"/>
            <a:ext cx="978408" cy="484632"/>
          </a:xfrm>
          <a:prstGeom prst="rightArrow">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9" name="Rectangle 148">
            <a:extLst>
              <a:ext uri="{FF2B5EF4-FFF2-40B4-BE49-F238E27FC236}">
                <a16:creationId xmlns:a16="http://schemas.microsoft.com/office/drawing/2014/main" id="{6BF4D0E1-EF1D-E44A-62C8-78054EDAD780}"/>
              </a:ext>
            </a:extLst>
          </p:cNvPr>
          <p:cNvSpPr/>
          <p:nvPr/>
        </p:nvSpPr>
        <p:spPr>
          <a:xfrm>
            <a:off x="3760500" y="6105477"/>
            <a:ext cx="1528639" cy="54750"/>
          </a:xfrm>
          <a:prstGeom prst="rect">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152" name="Rectangle 151">
            <a:extLst>
              <a:ext uri="{FF2B5EF4-FFF2-40B4-BE49-F238E27FC236}">
                <a16:creationId xmlns:a16="http://schemas.microsoft.com/office/drawing/2014/main" id="{E98FA5DF-E38C-3495-F6BB-2E7FC2EA4A81}"/>
              </a:ext>
            </a:extLst>
          </p:cNvPr>
          <p:cNvSpPr/>
          <p:nvPr/>
        </p:nvSpPr>
        <p:spPr>
          <a:xfrm>
            <a:off x="4129146" y="4324934"/>
            <a:ext cx="791286" cy="49758"/>
          </a:xfrm>
          <a:prstGeom prst="rect">
            <a:avLst/>
          </a:prstGeom>
          <a:solidFill>
            <a:srgbClr val="FFFF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153" name="Rectangle 152">
            <a:extLst>
              <a:ext uri="{FF2B5EF4-FFF2-40B4-BE49-F238E27FC236}">
                <a16:creationId xmlns:a16="http://schemas.microsoft.com/office/drawing/2014/main" id="{D85EF81B-670F-F64A-61EE-9EBD460A57D9}"/>
              </a:ext>
            </a:extLst>
          </p:cNvPr>
          <p:cNvSpPr/>
          <p:nvPr/>
        </p:nvSpPr>
        <p:spPr>
          <a:xfrm>
            <a:off x="6829460" y="5825408"/>
            <a:ext cx="1528639" cy="274320"/>
          </a:xfrm>
          <a:prstGeom prst="rect">
            <a:avLst/>
          </a:prstGeom>
          <a:solidFill>
            <a:schemeClr val="accent1">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154" name="Rectangle 153">
            <a:extLst>
              <a:ext uri="{FF2B5EF4-FFF2-40B4-BE49-F238E27FC236}">
                <a16:creationId xmlns:a16="http://schemas.microsoft.com/office/drawing/2014/main" id="{A0BE1F54-F117-B235-198D-227491B1A2DF}"/>
              </a:ext>
            </a:extLst>
          </p:cNvPr>
          <p:cNvSpPr/>
          <p:nvPr/>
        </p:nvSpPr>
        <p:spPr>
          <a:xfrm>
            <a:off x="6829460" y="5551088"/>
            <a:ext cx="1528639" cy="274320"/>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155" name="Rectangle 154">
            <a:extLst>
              <a:ext uri="{FF2B5EF4-FFF2-40B4-BE49-F238E27FC236}">
                <a16:creationId xmlns:a16="http://schemas.microsoft.com/office/drawing/2014/main" id="{434D3064-2930-B667-817A-664158DEAFEB}"/>
              </a:ext>
            </a:extLst>
          </p:cNvPr>
          <p:cNvSpPr/>
          <p:nvPr/>
        </p:nvSpPr>
        <p:spPr>
          <a:xfrm>
            <a:off x="6829460" y="4833616"/>
            <a:ext cx="1528639" cy="729018"/>
          </a:xfrm>
          <a:prstGeom prst="rect">
            <a:avLst/>
          </a:prstGeom>
          <a:solidFill>
            <a:schemeClr val="accent1">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a:t>
            </a:r>
            <a:r>
              <a:rPr lang="en-US" baseline="30000" dirty="0">
                <a:solidFill>
                  <a:schemeClr val="tx1"/>
                </a:solidFill>
              </a:rPr>
              <a:t>-</a:t>
            </a:r>
            <a:endParaRPr lang="en-US" dirty="0">
              <a:solidFill>
                <a:schemeClr val="tx1"/>
              </a:solidFill>
            </a:endParaRPr>
          </a:p>
        </p:txBody>
      </p:sp>
      <p:sp>
        <p:nvSpPr>
          <p:cNvPr id="156" name="Rectangle 155">
            <a:extLst>
              <a:ext uri="{FF2B5EF4-FFF2-40B4-BE49-F238E27FC236}">
                <a16:creationId xmlns:a16="http://schemas.microsoft.com/office/drawing/2014/main" id="{A39A1E96-5BA0-F55F-854F-C29D2D7C637D}"/>
              </a:ext>
            </a:extLst>
          </p:cNvPr>
          <p:cNvSpPr/>
          <p:nvPr/>
        </p:nvSpPr>
        <p:spPr>
          <a:xfrm>
            <a:off x="6829461" y="4610368"/>
            <a:ext cx="1528639" cy="242967"/>
          </a:xfrm>
          <a:prstGeom prst="rect">
            <a:avLst/>
          </a:prstGeom>
          <a:solidFill>
            <a:schemeClr val="accent1">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a:t>
            </a:r>
            <a:r>
              <a:rPr lang="en-US" baseline="30000" dirty="0"/>
              <a:t>+</a:t>
            </a:r>
            <a:endParaRPr lang="en-US" sz="1800" dirty="0"/>
          </a:p>
        </p:txBody>
      </p:sp>
      <p:sp>
        <p:nvSpPr>
          <p:cNvPr id="157" name="Rectangle 156">
            <a:extLst>
              <a:ext uri="{FF2B5EF4-FFF2-40B4-BE49-F238E27FC236}">
                <a16:creationId xmlns:a16="http://schemas.microsoft.com/office/drawing/2014/main" id="{A127E36C-8B88-670D-2090-0FAD6DD4BB24}"/>
              </a:ext>
            </a:extLst>
          </p:cNvPr>
          <p:cNvSpPr/>
          <p:nvPr/>
        </p:nvSpPr>
        <p:spPr>
          <a:xfrm>
            <a:off x="6829461" y="4367401"/>
            <a:ext cx="1528639" cy="242967"/>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P</a:t>
            </a:r>
            <a:r>
              <a:rPr lang="en-US" sz="1600" baseline="30000" dirty="0"/>
              <a:t>++</a:t>
            </a:r>
            <a:endParaRPr lang="en-US" sz="1600" dirty="0"/>
          </a:p>
        </p:txBody>
      </p:sp>
      <p:sp>
        <p:nvSpPr>
          <p:cNvPr id="158" name="Rectangle 157">
            <a:extLst>
              <a:ext uri="{FF2B5EF4-FFF2-40B4-BE49-F238E27FC236}">
                <a16:creationId xmlns:a16="http://schemas.microsoft.com/office/drawing/2014/main" id="{EA0F5C73-99A6-D1D6-4655-A49B1F9D3B89}"/>
              </a:ext>
            </a:extLst>
          </p:cNvPr>
          <p:cNvSpPr/>
          <p:nvPr/>
        </p:nvSpPr>
        <p:spPr>
          <a:xfrm>
            <a:off x="8084368" y="4351723"/>
            <a:ext cx="494206" cy="60408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59" name="Rectangle 158">
            <a:extLst>
              <a:ext uri="{FF2B5EF4-FFF2-40B4-BE49-F238E27FC236}">
                <a16:creationId xmlns:a16="http://schemas.microsoft.com/office/drawing/2014/main" id="{5230B7BF-724D-DD8F-3BB3-BE2906C04247}"/>
              </a:ext>
            </a:extLst>
          </p:cNvPr>
          <p:cNvSpPr/>
          <p:nvPr/>
        </p:nvSpPr>
        <p:spPr>
          <a:xfrm>
            <a:off x="6614210" y="4363133"/>
            <a:ext cx="488981" cy="60408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60" name="Rectangle 159">
            <a:extLst>
              <a:ext uri="{FF2B5EF4-FFF2-40B4-BE49-F238E27FC236}">
                <a16:creationId xmlns:a16="http://schemas.microsoft.com/office/drawing/2014/main" id="{9DB61232-E6A1-5A78-9966-0CD228854FD9}"/>
              </a:ext>
            </a:extLst>
          </p:cNvPr>
          <p:cNvSpPr/>
          <p:nvPr/>
        </p:nvSpPr>
        <p:spPr>
          <a:xfrm>
            <a:off x="8084366" y="4823182"/>
            <a:ext cx="273732" cy="136062"/>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1" name="Rectangle 160">
            <a:extLst>
              <a:ext uri="{FF2B5EF4-FFF2-40B4-BE49-F238E27FC236}">
                <a16:creationId xmlns:a16="http://schemas.microsoft.com/office/drawing/2014/main" id="{572E23DE-F4DB-0657-D5BF-AC6257025515}"/>
              </a:ext>
            </a:extLst>
          </p:cNvPr>
          <p:cNvSpPr/>
          <p:nvPr/>
        </p:nvSpPr>
        <p:spPr>
          <a:xfrm>
            <a:off x="6829459" y="4832075"/>
            <a:ext cx="273732" cy="136062"/>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2" name="Rectangle 161">
            <a:extLst>
              <a:ext uri="{FF2B5EF4-FFF2-40B4-BE49-F238E27FC236}">
                <a16:creationId xmlns:a16="http://schemas.microsoft.com/office/drawing/2014/main" id="{3A647124-3D80-CE4B-A765-0BCF076A3D34}"/>
              </a:ext>
            </a:extLst>
          </p:cNvPr>
          <p:cNvSpPr/>
          <p:nvPr/>
        </p:nvSpPr>
        <p:spPr>
          <a:xfrm>
            <a:off x="7002874" y="4270484"/>
            <a:ext cx="100318" cy="658548"/>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3" name="Rectangle 162">
            <a:extLst>
              <a:ext uri="{FF2B5EF4-FFF2-40B4-BE49-F238E27FC236}">
                <a16:creationId xmlns:a16="http://schemas.microsoft.com/office/drawing/2014/main" id="{F2F3930D-868B-BFEE-7E74-2F3878974ED8}"/>
              </a:ext>
            </a:extLst>
          </p:cNvPr>
          <p:cNvSpPr/>
          <p:nvPr/>
        </p:nvSpPr>
        <p:spPr>
          <a:xfrm>
            <a:off x="8084364" y="4270484"/>
            <a:ext cx="100318" cy="683783"/>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4" name="Rectangle 163">
            <a:extLst>
              <a:ext uri="{FF2B5EF4-FFF2-40B4-BE49-F238E27FC236}">
                <a16:creationId xmlns:a16="http://schemas.microsoft.com/office/drawing/2014/main" id="{DAAFF0D9-EEDC-8BC6-576E-74C99DBAEEA2}"/>
              </a:ext>
            </a:extLst>
          </p:cNvPr>
          <p:cNvSpPr/>
          <p:nvPr/>
        </p:nvSpPr>
        <p:spPr>
          <a:xfrm>
            <a:off x="7002874" y="4265506"/>
            <a:ext cx="197934" cy="103436"/>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5" name="Rectangle 164">
            <a:extLst>
              <a:ext uri="{FF2B5EF4-FFF2-40B4-BE49-F238E27FC236}">
                <a16:creationId xmlns:a16="http://schemas.microsoft.com/office/drawing/2014/main" id="{BC945640-6EC7-A8F1-D6E5-0453401A47D5}"/>
              </a:ext>
            </a:extLst>
          </p:cNvPr>
          <p:cNvSpPr/>
          <p:nvPr/>
        </p:nvSpPr>
        <p:spPr>
          <a:xfrm>
            <a:off x="7984046" y="4266631"/>
            <a:ext cx="197934" cy="103436"/>
          </a:xfrm>
          <a:prstGeom prst="rect">
            <a:avLst/>
          </a:prstGeom>
          <a:solidFill>
            <a:srgbClr val="00B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6" name="Rectangle 165">
            <a:extLst>
              <a:ext uri="{FF2B5EF4-FFF2-40B4-BE49-F238E27FC236}">
                <a16:creationId xmlns:a16="http://schemas.microsoft.com/office/drawing/2014/main" id="{0EFDF734-E218-72E1-E9AD-B725FDA19F56}"/>
              </a:ext>
            </a:extLst>
          </p:cNvPr>
          <p:cNvSpPr/>
          <p:nvPr/>
        </p:nvSpPr>
        <p:spPr>
          <a:xfrm>
            <a:off x="7200808" y="4265505"/>
            <a:ext cx="788583" cy="104561"/>
          </a:xfrm>
          <a:prstGeom prst="rect">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7" name="Rectangle 166">
            <a:extLst>
              <a:ext uri="{FF2B5EF4-FFF2-40B4-BE49-F238E27FC236}">
                <a16:creationId xmlns:a16="http://schemas.microsoft.com/office/drawing/2014/main" id="{414BD98F-67D2-5C76-78F0-03EA7400B36B}"/>
              </a:ext>
            </a:extLst>
          </p:cNvPr>
          <p:cNvSpPr/>
          <p:nvPr/>
        </p:nvSpPr>
        <p:spPr>
          <a:xfrm>
            <a:off x="6829459" y="6151245"/>
            <a:ext cx="1528639" cy="113668"/>
          </a:xfrm>
          <a:prstGeom prst="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168" name="Rectangle 167">
            <a:extLst>
              <a:ext uri="{FF2B5EF4-FFF2-40B4-BE49-F238E27FC236}">
                <a16:creationId xmlns:a16="http://schemas.microsoft.com/office/drawing/2014/main" id="{2FB63F06-7E6F-A7F6-AF81-E01F9A58A2D0}"/>
              </a:ext>
            </a:extLst>
          </p:cNvPr>
          <p:cNvSpPr/>
          <p:nvPr/>
        </p:nvSpPr>
        <p:spPr>
          <a:xfrm>
            <a:off x="7895874" y="4170621"/>
            <a:ext cx="185788" cy="96798"/>
          </a:xfrm>
          <a:prstGeom prst="rect">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9" name="Rectangle 168">
            <a:extLst>
              <a:ext uri="{FF2B5EF4-FFF2-40B4-BE49-F238E27FC236}">
                <a16:creationId xmlns:a16="http://schemas.microsoft.com/office/drawing/2014/main" id="{8B5BDF03-C41C-71F4-D66B-1D9BC01AB256}"/>
              </a:ext>
            </a:extLst>
          </p:cNvPr>
          <p:cNvSpPr/>
          <p:nvPr/>
        </p:nvSpPr>
        <p:spPr>
          <a:xfrm>
            <a:off x="7108537" y="4173939"/>
            <a:ext cx="185788" cy="96798"/>
          </a:xfrm>
          <a:prstGeom prst="rect">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0" name="Rectangle 169">
            <a:extLst>
              <a:ext uri="{FF2B5EF4-FFF2-40B4-BE49-F238E27FC236}">
                <a16:creationId xmlns:a16="http://schemas.microsoft.com/office/drawing/2014/main" id="{76413E44-B433-5DB0-78DC-756F94696DA3}"/>
              </a:ext>
            </a:extLst>
          </p:cNvPr>
          <p:cNvSpPr/>
          <p:nvPr/>
        </p:nvSpPr>
        <p:spPr>
          <a:xfrm>
            <a:off x="6829459" y="6099728"/>
            <a:ext cx="1528639" cy="54750"/>
          </a:xfrm>
          <a:prstGeom prst="rect">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171" name="Rectangle 170">
            <a:extLst>
              <a:ext uri="{FF2B5EF4-FFF2-40B4-BE49-F238E27FC236}">
                <a16:creationId xmlns:a16="http://schemas.microsoft.com/office/drawing/2014/main" id="{F6988D4D-2337-A3DC-F5F7-5660377FD67C}"/>
              </a:ext>
            </a:extLst>
          </p:cNvPr>
          <p:cNvSpPr/>
          <p:nvPr/>
        </p:nvSpPr>
        <p:spPr>
          <a:xfrm>
            <a:off x="7198105" y="4319185"/>
            <a:ext cx="791286" cy="49758"/>
          </a:xfrm>
          <a:prstGeom prst="rect">
            <a:avLst/>
          </a:prstGeom>
          <a:solidFill>
            <a:srgbClr val="FFFF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174" name="Rectangle 173">
            <a:extLst>
              <a:ext uri="{FF2B5EF4-FFF2-40B4-BE49-F238E27FC236}">
                <a16:creationId xmlns:a16="http://schemas.microsoft.com/office/drawing/2014/main" id="{89E27E77-5A81-B946-72FC-2808E5DC001A}"/>
              </a:ext>
            </a:extLst>
          </p:cNvPr>
          <p:cNvSpPr/>
          <p:nvPr/>
        </p:nvSpPr>
        <p:spPr>
          <a:xfrm>
            <a:off x="7289552" y="4173892"/>
            <a:ext cx="607428" cy="93154"/>
          </a:xfrm>
          <a:prstGeom prst="rect">
            <a:avLst/>
          </a:prstGeom>
          <a:solidFill>
            <a:schemeClr val="tx1">
              <a:lumMod val="50000"/>
              <a:lumOff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5" name="Rectangle 174">
            <a:extLst>
              <a:ext uri="{FF2B5EF4-FFF2-40B4-BE49-F238E27FC236}">
                <a16:creationId xmlns:a16="http://schemas.microsoft.com/office/drawing/2014/main" id="{91630775-996D-E65A-85F8-65F954F52C62}"/>
              </a:ext>
            </a:extLst>
          </p:cNvPr>
          <p:cNvSpPr/>
          <p:nvPr/>
        </p:nvSpPr>
        <p:spPr>
          <a:xfrm>
            <a:off x="7824629" y="4074598"/>
            <a:ext cx="257349" cy="105813"/>
          </a:xfrm>
          <a:prstGeom prst="rect">
            <a:avLst/>
          </a:prstGeom>
          <a:solidFill>
            <a:schemeClr val="tx1">
              <a:lumMod val="50000"/>
              <a:lumOff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6" name="Rectangle 175">
            <a:extLst>
              <a:ext uri="{FF2B5EF4-FFF2-40B4-BE49-F238E27FC236}">
                <a16:creationId xmlns:a16="http://schemas.microsoft.com/office/drawing/2014/main" id="{B21E44F4-55C3-32B6-328D-2CC6D3441EF0}"/>
              </a:ext>
            </a:extLst>
          </p:cNvPr>
          <p:cNvSpPr/>
          <p:nvPr/>
        </p:nvSpPr>
        <p:spPr>
          <a:xfrm>
            <a:off x="7108112" y="4074598"/>
            <a:ext cx="269179" cy="105813"/>
          </a:xfrm>
          <a:prstGeom prst="rect">
            <a:avLst/>
          </a:prstGeom>
          <a:solidFill>
            <a:schemeClr val="tx1">
              <a:lumMod val="50000"/>
              <a:lumOff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8" name="Rectangle 177">
            <a:extLst>
              <a:ext uri="{FF2B5EF4-FFF2-40B4-BE49-F238E27FC236}">
                <a16:creationId xmlns:a16="http://schemas.microsoft.com/office/drawing/2014/main" id="{D0D8E46B-31E5-1512-C33D-E10B713787D8}"/>
              </a:ext>
            </a:extLst>
          </p:cNvPr>
          <p:cNvSpPr/>
          <p:nvPr/>
        </p:nvSpPr>
        <p:spPr>
          <a:xfrm>
            <a:off x="6829552" y="6257278"/>
            <a:ext cx="1528639" cy="113668"/>
          </a:xfrm>
          <a:prstGeom prst="rect">
            <a:avLst/>
          </a:prstGeom>
          <a:solidFill>
            <a:srgbClr val="FFC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179" name="TextBox 178">
            <a:extLst>
              <a:ext uri="{FF2B5EF4-FFF2-40B4-BE49-F238E27FC236}">
                <a16:creationId xmlns:a16="http://schemas.microsoft.com/office/drawing/2014/main" id="{FEF26FB0-B80A-0826-2813-D3CBF4D9B877}"/>
              </a:ext>
            </a:extLst>
          </p:cNvPr>
          <p:cNvSpPr txBox="1"/>
          <p:nvPr/>
        </p:nvSpPr>
        <p:spPr>
          <a:xfrm>
            <a:off x="2320657" y="1619635"/>
            <a:ext cx="1031051" cy="307777"/>
          </a:xfrm>
          <a:prstGeom prst="rect">
            <a:avLst/>
          </a:prstGeom>
          <a:noFill/>
        </p:spPr>
        <p:txBody>
          <a:bodyPr wrap="none" rtlCol="0">
            <a:spAutoFit/>
          </a:bodyPr>
          <a:lstStyle/>
          <a:p>
            <a:r>
              <a:rPr lang="en-US" sz="1400" dirty="0"/>
              <a:t>Mesa Etch</a:t>
            </a:r>
          </a:p>
        </p:txBody>
      </p:sp>
      <p:sp>
        <p:nvSpPr>
          <p:cNvPr id="180" name="TextBox 179">
            <a:extLst>
              <a:ext uri="{FF2B5EF4-FFF2-40B4-BE49-F238E27FC236}">
                <a16:creationId xmlns:a16="http://schemas.microsoft.com/office/drawing/2014/main" id="{CA10899D-D8D2-5C98-66E2-385F3128409C}"/>
              </a:ext>
            </a:extLst>
          </p:cNvPr>
          <p:cNvSpPr txBox="1"/>
          <p:nvPr/>
        </p:nvSpPr>
        <p:spPr>
          <a:xfrm>
            <a:off x="5426293" y="1463875"/>
            <a:ext cx="1168910" cy="523220"/>
          </a:xfrm>
          <a:prstGeom prst="rect">
            <a:avLst/>
          </a:prstGeom>
          <a:noFill/>
        </p:spPr>
        <p:txBody>
          <a:bodyPr wrap="none" rtlCol="0">
            <a:spAutoFit/>
          </a:bodyPr>
          <a:lstStyle/>
          <a:p>
            <a:r>
              <a:rPr lang="en-US" sz="1400" dirty="0"/>
              <a:t>Thermal Ox </a:t>
            </a:r>
          </a:p>
          <a:p>
            <a:r>
              <a:rPr lang="en-US" sz="1400" dirty="0"/>
              <a:t>+ PECVD</a:t>
            </a:r>
          </a:p>
        </p:txBody>
      </p:sp>
      <p:sp>
        <p:nvSpPr>
          <p:cNvPr id="181" name="TextBox 180">
            <a:extLst>
              <a:ext uri="{FF2B5EF4-FFF2-40B4-BE49-F238E27FC236}">
                <a16:creationId xmlns:a16="http://schemas.microsoft.com/office/drawing/2014/main" id="{7FAAEC4E-FCE1-18D7-9ED1-92A32A47C728}"/>
              </a:ext>
            </a:extLst>
          </p:cNvPr>
          <p:cNvSpPr txBox="1"/>
          <p:nvPr/>
        </p:nvSpPr>
        <p:spPr>
          <a:xfrm>
            <a:off x="8598621" y="1440886"/>
            <a:ext cx="1101584" cy="523220"/>
          </a:xfrm>
          <a:prstGeom prst="rect">
            <a:avLst/>
          </a:prstGeom>
          <a:noFill/>
        </p:spPr>
        <p:txBody>
          <a:bodyPr wrap="none" rtlCol="0">
            <a:spAutoFit/>
          </a:bodyPr>
          <a:lstStyle/>
          <a:p>
            <a:r>
              <a:rPr lang="en-US" sz="1400" dirty="0"/>
              <a:t>Passivation</a:t>
            </a:r>
          </a:p>
          <a:p>
            <a:r>
              <a:rPr lang="en-US" sz="1400" dirty="0"/>
              <a:t>Open</a:t>
            </a:r>
          </a:p>
        </p:txBody>
      </p:sp>
      <p:sp>
        <p:nvSpPr>
          <p:cNvPr id="182" name="TextBox 181">
            <a:extLst>
              <a:ext uri="{FF2B5EF4-FFF2-40B4-BE49-F238E27FC236}">
                <a16:creationId xmlns:a16="http://schemas.microsoft.com/office/drawing/2014/main" id="{856F9B5D-5694-CDE4-2F44-03B81A795463}"/>
              </a:ext>
            </a:extLst>
          </p:cNvPr>
          <p:cNvSpPr txBox="1"/>
          <p:nvPr/>
        </p:nvSpPr>
        <p:spPr>
          <a:xfrm>
            <a:off x="233645" y="3428230"/>
            <a:ext cx="1050288" cy="307777"/>
          </a:xfrm>
          <a:prstGeom prst="rect">
            <a:avLst/>
          </a:prstGeom>
          <a:noFill/>
        </p:spPr>
        <p:txBody>
          <a:bodyPr wrap="none" rtlCol="0">
            <a:spAutoFit/>
          </a:bodyPr>
          <a:lstStyle/>
          <a:p>
            <a:r>
              <a:rPr lang="en-US" sz="1400" dirty="0"/>
              <a:t>Metal Dep.</a:t>
            </a:r>
          </a:p>
        </p:txBody>
      </p:sp>
      <p:sp>
        <p:nvSpPr>
          <p:cNvPr id="183" name="TextBox 182">
            <a:extLst>
              <a:ext uri="{FF2B5EF4-FFF2-40B4-BE49-F238E27FC236}">
                <a16:creationId xmlns:a16="http://schemas.microsoft.com/office/drawing/2014/main" id="{C3EC6D47-6423-D9E7-D9D1-21160FB048EE}"/>
              </a:ext>
            </a:extLst>
          </p:cNvPr>
          <p:cNvSpPr txBox="1"/>
          <p:nvPr/>
        </p:nvSpPr>
        <p:spPr>
          <a:xfrm>
            <a:off x="2427999" y="4353264"/>
            <a:ext cx="889987" cy="523220"/>
          </a:xfrm>
          <a:prstGeom prst="rect">
            <a:avLst/>
          </a:prstGeom>
          <a:noFill/>
        </p:spPr>
        <p:txBody>
          <a:bodyPr wrap="none" rtlCol="0">
            <a:spAutoFit/>
          </a:bodyPr>
          <a:lstStyle/>
          <a:p>
            <a:r>
              <a:rPr lang="en-US" sz="1400" dirty="0"/>
              <a:t>Thermal </a:t>
            </a:r>
          </a:p>
          <a:p>
            <a:r>
              <a:rPr lang="en-US" sz="1400" dirty="0"/>
              <a:t>Anneal</a:t>
            </a:r>
          </a:p>
        </p:txBody>
      </p:sp>
      <p:sp>
        <p:nvSpPr>
          <p:cNvPr id="184" name="TextBox 183">
            <a:extLst>
              <a:ext uri="{FF2B5EF4-FFF2-40B4-BE49-F238E27FC236}">
                <a16:creationId xmlns:a16="http://schemas.microsoft.com/office/drawing/2014/main" id="{59768E40-CF1D-EF89-A979-E2AE1BEAEC79}"/>
              </a:ext>
            </a:extLst>
          </p:cNvPr>
          <p:cNvSpPr txBox="1"/>
          <p:nvPr/>
        </p:nvSpPr>
        <p:spPr>
          <a:xfrm>
            <a:off x="5646970" y="4332475"/>
            <a:ext cx="622286" cy="523220"/>
          </a:xfrm>
          <a:prstGeom prst="rect">
            <a:avLst/>
          </a:prstGeom>
          <a:noFill/>
        </p:spPr>
        <p:txBody>
          <a:bodyPr wrap="none" rtlCol="0">
            <a:spAutoFit/>
          </a:bodyPr>
          <a:lstStyle/>
          <a:p>
            <a:r>
              <a:rPr lang="en-US" sz="1400" dirty="0"/>
              <a:t>Metal</a:t>
            </a:r>
          </a:p>
          <a:p>
            <a:r>
              <a:rPr lang="en-US" sz="1400" dirty="0"/>
              <a:t>Dep.</a:t>
            </a:r>
          </a:p>
        </p:txBody>
      </p:sp>
      <p:sp>
        <p:nvSpPr>
          <p:cNvPr id="186" name="TextBox 185">
            <a:extLst>
              <a:ext uri="{FF2B5EF4-FFF2-40B4-BE49-F238E27FC236}">
                <a16:creationId xmlns:a16="http://schemas.microsoft.com/office/drawing/2014/main" id="{9CAA231A-E0AC-6173-815B-D5B0B42946A1}"/>
              </a:ext>
            </a:extLst>
          </p:cNvPr>
          <p:cNvSpPr txBox="1"/>
          <p:nvPr/>
        </p:nvSpPr>
        <p:spPr>
          <a:xfrm>
            <a:off x="8264324" y="918931"/>
            <a:ext cx="1181808" cy="276999"/>
          </a:xfrm>
          <a:prstGeom prst="rect">
            <a:avLst/>
          </a:prstGeom>
          <a:noFill/>
        </p:spPr>
        <p:txBody>
          <a:bodyPr wrap="square" rtlCol="0">
            <a:spAutoFit/>
          </a:bodyPr>
          <a:lstStyle/>
          <a:p>
            <a:r>
              <a:rPr lang="en-US" sz="1200" dirty="0"/>
              <a:t>SiO</a:t>
            </a:r>
            <a:r>
              <a:rPr lang="en-US" sz="1200" baseline="-25000" dirty="0"/>
              <a:t>2 </a:t>
            </a:r>
            <a:r>
              <a:rPr lang="en-US" sz="1200" dirty="0"/>
              <a:t>(500 nm)</a:t>
            </a:r>
          </a:p>
        </p:txBody>
      </p:sp>
      <p:cxnSp>
        <p:nvCxnSpPr>
          <p:cNvPr id="188" name="Straight Arrow Connector 187">
            <a:extLst>
              <a:ext uri="{FF2B5EF4-FFF2-40B4-BE49-F238E27FC236}">
                <a16:creationId xmlns:a16="http://schemas.microsoft.com/office/drawing/2014/main" id="{75464747-7639-5B86-D501-7AFD0ABB6E3C}"/>
              </a:ext>
            </a:extLst>
          </p:cNvPr>
          <p:cNvCxnSpPr>
            <a:cxnSpLocks/>
            <a:stCxn id="186" idx="1"/>
            <a:endCxn id="31" idx="0"/>
          </p:cNvCxnSpPr>
          <p:nvPr/>
        </p:nvCxnSpPr>
        <p:spPr>
          <a:xfrm flipH="1">
            <a:off x="7593871" y="1057431"/>
            <a:ext cx="670453" cy="22949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90" name="TextBox 189">
            <a:extLst>
              <a:ext uri="{FF2B5EF4-FFF2-40B4-BE49-F238E27FC236}">
                <a16:creationId xmlns:a16="http://schemas.microsoft.com/office/drawing/2014/main" id="{DBE41A9E-5850-4B2E-9A68-35412562061E}"/>
              </a:ext>
            </a:extLst>
          </p:cNvPr>
          <p:cNvSpPr txBox="1"/>
          <p:nvPr/>
        </p:nvSpPr>
        <p:spPr>
          <a:xfrm>
            <a:off x="1911387" y="3796929"/>
            <a:ext cx="1272208" cy="276999"/>
          </a:xfrm>
          <a:prstGeom prst="rect">
            <a:avLst/>
          </a:prstGeom>
          <a:noFill/>
        </p:spPr>
        <p:txBody>
          <a:bodyPr wrap="none" rtlCol="0">
            <a:spAutoFit/>
          </a:bodyPr>
          <a:lstStyle/>
          <a:p>
            <a:r>
              <a:rPr lang="en-US" sz="1200" dirty="0"/>
              <a:t>Ti/Al (50/75 nm)</a:t>
            </a:r>
          </a:p>
        </p:txBody>
      </p:sp>
      <p:cxnSp>
        <p:nvCxnSpPr>
          <p:cNvPr id="191" name="Straight Arrow Connector 190">
            <a:extLst>
              <a:ext uri="{FF2B5EF4-FFF2-40B4-BE49-F238E27FC236}">
                <a16:creationId xmlns:a16="http://schemas.microsoft.com/office/drawing/2014/main" id="{AE123197-5E85-7A57-11F5-3BCCC55A5DF5}"/>
              </a:ext>
            </a:extLst>
          </p:cNvPr>
          <p:cNvCxnSpPr>
            <a:cxnSpLocks/>
            <a:stCxn id="190" idx="1"/>
            <a:endCxn id="78" idx="0"/>
          </p:cNvCxnSpPr>
          <p:nvPr/>
        </p:nvCxnSpPr>
        <p:spPr>
          <a:xfrm flipH="1">
            <a:off x="1285255" y="3935429"/>
            <a:ext cx="626132" cy="33161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94" name="TextBox 193">
            <a:extLst>
              <a:ext uri="{FF2B5EF4-FFF2-40B4-BE49-F238E27FC236}">
                <a16:creationId xmlns:a16="http://schemas.microsoft.com/office/drawing/2014/main" id="{769CD219-44A2-3FDA-A164-1CCD1E5E485B}"/>
              </a:ext>
            </a:extLst>
          </p:cNvPr>
          <p:cNvSpPr txBox="1"/>
          <p:nvPr/>
        </p:nvSpPr>
        <p:spPr>
          <a:xfrm>
            <a:off x="2132712" y="6216423"/>
            <a:ext cx="1280222" cy="276999"/>
          </a:xfrm>
          <a:prstGeom prst="rect">
            <a:avLst/>
          </a:prstGeom>
          <a:noFill/>
        </p:spPr>
        <p:txBody>
          <a:bodyPr wrap="none" rtlCol="0">
            <a:spAutoFit/>
          </a:bodyPr>
          <a:lstStyle/>
          <a:p>
            <a:r>
              <a:rPr lang="en-US" sz="1200" dirty="0"/>
              <a:t>Ti/Ni (50/75 nm)</a:t>
            </a:r>
          </a:p>
        </p:txBody>
      </p:sp>
      <p:cxnSp>
        <p:nvCxnSpPr>
          <p:cNvPr id="195" name="Straight Arrow Connector 194">
            <a:extLst>
              <a:ext uri="{FF2B5EF4-FFF2-40B4-BE49-F238E27FC236}">
                <a16:creationId xmlns:a16="http://schemas.microsoft.com/office/drawing/2014/main" id="{04922583-5F56-FEDD-DA67-DC5D5B4FA29E}"/>
              </a:ext>
            </a:extLst>
          </p:cNvPr>
          <p:cNvCxnSpPr>
            <a:cxnSpLocks/>
            <a:stCxn id="194" idx="1"/>
            <a:endCxn id="79" idx="2"/>
          </p:cNvCxnSpPr>
          <p:nvPr/>
        </p:nvCxnSpPr>
        <p:spPr>
          <a:xfrm flipH="1" flipV="1">
            <a:off x="1283934" y="6213828"/>
            <a:ext cx="848778" cy="14109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98" name="TextBox 197">
            <a:extLst>
              <a:ext uri="{FF2B5EF4-FFF2-40B4-BE49-F238E27FC236}">
                <a16:creationId xmlns:a16="http://schemas.microsoft.com/office/drawing/2014/main" id="{27B1B9FE-845A-8646-F50D-88CBE5D686AD}"/>
              </a:ext>
            </a:extLst>
          </p:cNvPr>
          <p:cNvSpPr txBox="1"/>
          <p:nvPr/>
        </p:nvSpPr>
        <p:spPr>
          <a:xfrm>
            <a:off x="5203223" y="3743081"/>
            <a:ext cx="707951" cy="276999"/>
          </a:xfrm>
          <a:prstGeom prst="rect">
            <a:avLst/>
          </a:prstGeom>
          <a:noFill/>
        </p:spPr>
        <p:txBody>
          <a:bodyPr wrap="none" rtlCol="0">
            <a:spAutoFit/>
          </a:bodyPr>
          <a:lstStyle/>
          <a:p>
            <a:r>
              <a:rPr lang="en-US" sz="1200" dirty="0" err="1"/>
              <a:t>Ti</a:t>
            </a:r>
            <a:r>
              <a:rPr lang="en-US" sz="1200" baseline="-25000" dirty="0" err="1"/>
              <a:t>x</a:t>
            </a:r>
            <a:r>
              <a:rPr lang="en-US" sz="1200" dirty="0" err="1"/>
              <a:t>Si</a:t>
            </a:r>
            <a:r>
              <a:rPr lang="en-US" sz="1200" baseline="-25000" dirty="0" err="1"/>
              <a:t>y</a:t>
            </a:r>
            <a:r>
              <a:rPr lang="en-US" sz="1200" dirty="0" err="1"/>
              <a:t>C</a:t>
            </a:r>
            <a:r>
              <a:rPr lang="en-US" sz="1200" baseline="-25000" dirty="0" err="1"/>
              <a:t>z</a:t>
            </a:r>
            <a:endParaRPr lang="en-US" sz="1200" dirty="0"/>
          </a:p>
        </p:txBody>
      </p:sp>
      <p:cxnSp>
        <p:nvCxnSpPr>
          <p:cNvPr id="199" name="Straight Arrow Connector 198">
            <a:extLst>
              <a:ext uri="{FF2B5EF4-FFF2-40B4-BE49-F238E27FC236}">
                <a16:creationId xmlns:a16="http://schemas.microsoft.com/office/drawing/2014/main" id="{3C988CF1-DF41-E662-7B74-3D180E647352}"/>
              </a:ext>
            </a:extLst>
          </p:cNvPr>
          <p:cNvCxnSpPr>
            <a:cxnSpLocks/>
            <a:stCxn id="198" idx="1"/>
            <a:endCxn id="152" idx="0"/>
          </p:cNvCxnSpPr>
          <p:nvPr/>
        </p:nvCxnSpPr>
        <p:spPr>
          <a:xfrm flipH="1">
            <a:off x="4524789" y="3881581"/>
            <a:ext cx="678434" cy="44335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02" name="TextBox 201">
            <a:extLst>
              <a:ext uri="{FF2B5EF4-FFF2-40B4-BE49-F238E27FC236}">
                <a16:creationId xmlns:a16="http://schemas.microsoft.com/office/drawing/2014/main" id="{8F1EF672-3666-8F05-9E8A-EDB4B597C605}"/>
              </a:ext>
            </a:extLst>
          </p:cNvPr>
          <p:cNvSpPr txBox="1"/>
          <p:nvPr/>
        </p:nvSpPr>
        <p:spPr>
          <a:xfrm>
            <a:off x="5509615" y="6208961"/>
            <a:ext cx="741613" cy="276999"/>
          </a:xfrm>
          <a:prstGeom prst="rect">
            <a:avLst/>
          </a:prstGeom>
          <a:noFill/>
        </p:spPr>
        <p:txBody>
          <a:bodyPr wrap="none" rtlCol="0">
            <a:spAutoFit/>
          </a:bodyPr>
          <a:lstStyle/>
          <a:p>
            <a:r>
              <a:rPr lang="en-US" sz="1200" dirty="0" err="1"/>
              <a:t>Ti</a:t>
            </a:r>
            <a:r>
              <a:rPr lang="en-US" sz="1200" baseline="-25000" dirty="0" err="1"/>
              <a:t>x</a:t>
            </a:r>
            <a:r>
              <a:rPr lang="en-US" sz="1200" dirty="0" err="1"/>
              <a:t>Ni</a:t>
            </a:r>
            <a:r>
              <a:rPr lang="en-US" sz="1200" baseline="-25000" dirty="0" err="1"/>
              <a:t>y</a:t>
            </a:r>
            <a:r>
              <a:rPr lang="en-US" sz="1200" dirty="0" err="1"/>
              <a:t>Si</a:t>
            </a:r>
            <a:r>
              <a:rPr lang="en-US" sz="1200" baseline="-25000" dirty="0" err="1"/>
              <a:t>z</a:t>
            </a:r>
            <a:endParaRPr lang="en-US" sz="1200" dirty="0"/>
          </a:p>
        </p:txBody>
      </p:sp>
      <p:cxnSp>
        <p:nvCxnSpPr>
          <p:cNvPr id="203" name="Straight Arrow Connector 202">
            <a:extLst>
              <a:ext uri="{FF2B5EF4-FFF2-40B4-BE49-F238E27FC236}">
                <a16:creationId xmlns:a16="http://schemas.microsoft.com/office/drawing/2014/main" id="{43FCE143-DCA1-7023-43CA-9391ABB25AB5}"/>
              </a:ext>
            </a:extLst>
          </p:cNvPr>
          <p:cNvCxnSpPr>
            <a:cxnSpLocks/>
            <a:stCxn id="202" idx="1"/>
            <a:endCxn id="149" idx="2"/>
          </p:cNvCxnSpPr>
          <p:nvPr/>
        </p:nvCxnSpPr>
        <p:spPr>
          <a:xfrm flipH="1" flipV="1">
            <a:off x="4524820" y="6160227"/>
            <a:ext cx="984795" cy="18723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06" name="TextBox 205">
            <a:extLst>
              <a:ext uri="{FF2B5EF4-FFF2-40B4-BE49-F238E27FC236}">
                <a16:creationId xmlns:a16="http://schemas.microsoft.com/office/drawing/2014/main" id="{D707DF04-E891-5381-76B9-1BA002AC66DA}"/>
              </a:ext>
            </a:extLst>
          </p:cNvPr>
          <p:cNvSpPr txBox="1"/>
          <p:nvPr/>
        </p:nvSpPr>
        <p:spPr>
          <a:xfrm>
            <a:off x="8221325" y="3699877"/>
            <a:ext cx="978153" cy="276999"/>
          </a:xfrm>
          <a:prstGeom prst="rect">
            <a:avLst/>
          </a:prstGeom>
          <a:noFill/>
        </p:spPr>
        <p:txBody>
          <a:bodyPr wrap="none" rtlCol="0">
            <a:spAutoFit/>
          </a:bodyPr>
          <a:lstStyle/>
          <a:p>
            <a:r>
              <a:rPr lang="en-US" sz="1200" dirty="0"/>
              <a:t>Al (300 nm)</a:t>
            </a:r>
          </a:p>
        </p:txBody>
      </p:sp>
      <p:sp>
        <p:nvSpPr>
          <p:cNvPr id="208" name="TextBox 207">
            <a:extLst>
              <a:ext uri="{FF2B5EF4-FFF2-40B4-BE49-F238E27FC236}">
                <a16:creationId xmlns:a16="http://schemas.microsoft.com/office/drawing/2014/main" id="{86C8CE2D-1FF6-EF9E-FF89-FF9E09D4615F}"/>
              </a:ext>
            </a:extLst>
          </p:cNvPr>
          <p:cNvSpPr txBox="1"/>
          <p:nvPr/>
        </p:nvSpPr>
        <p:spPr>
          <a:xfrm>
            <a:off x="8676743" y="6281274"/>
            <a:ext cx="1724255" cy="276999"/>
          </a:xfrm>
          <a:prstGeom prst="rect">
            <a:avLst/>
          </a:prstGeom>
          <a:noFill/>
        </p:spPr>
        <p:txBody>
          <a:bodyPr wrap="none" rtlCol="0">
            <a:spAutoFit/>
          </a:bodyPr>
          <a:lstStyle/>
          <a:p>
            <a:r>
              <a:rPr lang="en-US" sz="1200" dirty="0"/>
              <a:t>Ti/Ni/Au (30/50/50 nm)</a:t>
            </a:r>
          </a:p>
        </p:txBody>
      </p:sp>
      <p:cxnSp>
        <p:nvCxnSpPr>
          <p:cNvPr id="209" name="Straight Arrow Connector 208">
            <a:extLst>
              <a:ext uri="{FF2B5EF4-FFF2-40B4-BE49-F238E27FC236}">
                <a16:creationId xmlns:a16="http://schemas.microsoft.com/office/drawing/2014/main" id="{2E08E886-A4A3-F9FB-4E5C-FD4AA6137D32}"/>
              </a:ext>
            </a:extLst>
          </p:cNvPr>
          <p:cNvCxnSpPr>
            <a:cxnSpLocks/>
            <a:stCxn id="206" idx="1"/>
            <a:endCxn id="175" idx="0"/>
          </p:cNvCxnSpPr>
          <p:nvPr/>
        </p:nvCxnSpPr>
        <p:spPr>
          <a:xfrm flipH="1">
            <a:off x="7953304" y="3838377"/>
            <a:ext cx="268021" cy="23622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2" name="Straight Arrow Connector 211">
            <a:extLst>
              <a:ext uri="{FF2B5EF4-FFF2-40B4-BE49-F238E27FC236}">
                <a16:creationId xmlns:a16="http://schemas.microsoft.com/office/drawing/2014/main" id="{C88B024B-BB7D-7D4B-FE80-67DD2758775B}"/>
              </a:ext>
            </a:extLst>
          </p:cNvPr>
          <p:cNvCxnSpPr>
            <a:cxnSpLocks/>
            <a:stCxn id="208" idx="1"/>
            <a:endCxn id="178" idx="3"/>
          </p:cNvCxnSpPr>
          <p:nvPr/>
        </p:nvCxnSpPr>
        <p:spPr>
          <a:xfrm flipH="1" flipV="1">
            <a:off x="8358191" y="6314112"/>
            <a:ext cx="318552" cy="10566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220" name="Picture 219" descr="A close-up of a white circle&#10;&#10;AI-generated content may be incorrect.">
            <a:extLst>
              <a:ext uri="{FF2B5EF4-FFF2-40B4-BE49-F238E27FC236}">
                <a16:creationId xmlns:a16="http://schemas.microsoft.com/office/drawing/2014/main" id="{D16EA711-D1D9-7FD6-54AF-1E65E059CF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5772" y="4134408"/>
            <a:ext cx="2640398" cy="1985611"/>
          </a:xfrm>
          <a:prstGeom prst="rect">
            <a:avLst/>
          </a:prstGeom>
        </p:spPr>
      </p:pic>
      <p:sp>
        <p:nvSpPr>
          <p:cNvPr id="221" name="Left Brace 220">
            <a:extLst>
              <a:ext uri="{FF2B5EF4-FFF2-40B4-BE49-F238E27FC236}">
                <a16:creationId xmlns:a16="http://schemas.microsoft.com/office/drawing/2014/main" id="{B0797D2B-59F3-75F9-A08F-FD133A382C95}"/>
              </a:ext>
            </a:extLst>
          </p:cNvPr>
          <p:cNvSpPr/>
          <p:nvPr/>
        </p:nvSpPr>
        <p:spPr>
          <a:xfrm rot="10800000">
            <a:off x="8743555" y="4145982"/>
            <a:ext cx="181871" cy="2011012"/>
          </a:xfrm>
          <a:prstGeom prst="leftBrace">
            <a:avLst>
              <a:gd name="adj1" fmla="val 147059"/>
              <a:gd name="adj2" fmla="val 52095"/>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dirty="0"/>
          </a:p>
        </p:txBody>
      </p:sp>
      <p:cxnSp>
        <p:nvCxnSpPr>
          <p:cNvPr id="46" name="Straight Connector 45">
            <a:extLst>
              <a:ext uri="{FF2B5EF4-FFF2-40B4-BE49-F238E27FC236}">
                <a16:creationId xmlns:a16="http://schemas.microsoft.com/office/drawing/2014/main" id="{E4B3BE92-2C46-4584-1867-840E9236FB54}"/>
              </a:ext>
            </a:extLst>
          </p:cNvPr>
          <p:cNvCxnSpPr>
            <a:cxnSpLocks/>
          </p:cNvCxnSpPr>
          <p:nvPr/>
        </p:nvCxnSpPr>
        <p:spPr>
          <a:xfrm>
            <a:off x="10788993" y="5946568"/>
            <a:ext cx="1085850" cy="0"/>
          </a:xfrm>
          <a:prstGeom prst="line">
            <a:avLst/>
          </a:prstGeom>
          <a:ln w="38100">
            <a:solidFill>
              <a:schemeClr val="bg1"/>
            </a:solidFill>
          </a:ln>
        </p:spPr>
        <p:style>
          <a:lnRef idx="1">
            <a:schemeClr val="dk1"/>
          </a:lnRef>
          <a:fillRef idx="0">
            <a:schemeClr val="dk1"/>
          </a:fillRef>
          <a:effectRef idx="0">
            <a:schemeClr val="dk1"/>
          </a:effectRef>
          <a:fontRef idx="minor">
            <a:schemeClr val="tx1"/>
          </a:fontRef>
        </p:style>
      </p:cxnSp>
      <p:sp>
        <p:nvSpPr>
          <p:cNvPr id="52" name="TextBox 51">
            <a:extLst>
              <a:ext uri="{FF2B5EF4-FFF2-40B4-BE49-F238E27FC236}">
                <a16:creationId xmlns:a16="http://schemas.microsoft.com/office/drawing/2014/main" id="{F095054F-911F-DA15-16DF-30D13818B45E}"/>
              </a:ext>
            </a:extLst>
          </p:cNvPr>
          <p:cNvSpPr txBox="1"/>
          <p:nvPr/>
        </p:nvSpPr>
        <p:spPr>
          <a:xfrm>
            <a:off x="11054257" y="5689789"/>
            <a:ext cx="611065" cy="276999"/>
          </a:xfrm>
          <a:prstGeom prst="rect">
            <a:avLst/>
          </a:prstGeom>
          <a:noFill/>
        </p:spPr>
        <p:txBody>
          <a:bodyPr wrap="none" rtlCol="0">
            <a:spAutoFit/>
          </a:bodyPr>
          <a:lstStyle/>
          <a:p>
            <a:r>
              <a:rPr lang="en-US" sz="1200" dirty="0">
                <a:solidFill>
                  <a:schemeClr val="bg1"/>
                </a:solidFill>
              </a:rPr>
              <a:t>40 um</a:t>
            </a:r>
          </a:p>
        </p:txBody>
      </p:sp>
      <p:sp>
        <p:nvSpPr>
          <p:cNvPr id="53" name="Rectangle 52">
            <a:extLst>
              <a:ext uri="{FF2B5EF4-FFF2-40B4-BE49-F238E27FC236}">
                <a16:creationId xmlns:a16="http://schemas.microsoft.com/office/drawing/2014/main" id="{4BC015D6-100C-ADA2-EB1F-2BFCF9874B03}"/>
              </a:ext>
            </a:extLst>
          </p:cNvPr>
          <p:cNvSpPr/>
          <p:nvPr/>
        </p:nvSpPr>
        <p:spPr>
          <a:xfrm>
            <a:off x="9165947" y="6020932"/>
            <a:ext cx="2882820" cy="136062"/>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AC4038A-B5DB-64AE-167A-B3E4E28EECF2}"/>
              </a:ext>
            </a:extLst>
          </p:cNvPr>
          <p:cNvSpPr txBox="1"/>
          <p:nvPr/>
        </p:nvSpPr>
        <p:spPr>
          <a:xfrm>
            <a:off x="9374972" y="4425615"/>
            <a:ext cx="622286" cy="307777"/>
          </a:xfrm>
          <a:prstGeom prst="rect">
            <a:avLst/>
          </a:prstGeom>
          <a:noFill/>
        </p:spPr>
        <p:txBody>
          <a:bodyPr wrap="none" rtlCol="0">
            <a:spAutoFit/>
          </a:bodyPr>
          <a:lstStyle/>
          <a:p>
            <a:r>
              <a:rPr lang="en-US" sz="1400" dirty="0">
                <a:solidFill>
                  <a:schemeClr val="bg1"/>
                </a:solidFill>
              </a:rPr>
              <a:t>Mesa</a:t>
            </a:r>
          </a:p>
        </p:txBody>
      </p:sp>
      <p:sp>
        <p:nvSpPr>
          <p:cNvPr id="48" name="TextBox 47">
            <a:extLst>
              <a:ext uri="{FF2B5EF4-FFF2-40B4-BE49-F238E27FC236}">
                <a16:creationId xmlns:a16="http://schemas.microsoft.com/office/drawing/2014/main" id="{B218853B-1DFB-C003-06FF-D924D9AF0F0C}"/>
              </a:ext>
            </a:extLst>
          </p:cNvPr>
          <p:cNvSpPr txBox="1"/>
          <p:nvPr/>
        </p:nvSpPr>
        <p:spPr>
          <a:xfrm>
            <a:off x="10910428" y="4371607"/>
            <a:ext cx="702436" cy="307777"/>
          </a:xfrm>
          <a:prstGeom prst="rect">
            <a:avLst/>
          </a:prstGeom>
          <a:noFill/>
        </p:spPr>
        <p:txBody>
          <a:bodyPr wrap="none" rtlCol="0">
            <a:spAutoFit/>
          </a:bodyPr>
          <a:lstStyle/>
          <a:p>
            <a:r>
              <a:rPr lang="en-US" sz="1400" dirty="0">
                <a:solidFill>
                  <a:schemeClr val="bg1"/>
                </a:solidFill>
              </a:rPr>
              <a:t>Anode</a:t>
            </a:r>
          </a:p>
        </p:txBody>
      </p:sp>
      <p:cxnSp>
        <p:nvCxnSpPr>
          <p:cNvPr id="51" name="Straight Arrow Connector 50">
            <a:extLst>
              <a:ext uri="{FF2B5EF4-FFF2-40B4-BE49-F238E27FC236}">
                <a16:creationId xmlns:a16="http://schemas.microsoft.com/office/drawing/2014/main" id="{2E5ECB31-6820-2FB2-278E-1B06EF2D020D}"/>
              </a:ext>
            </a:extLst>
          </p:cNvPr>
          <p:cNvCxnSpPr>
            <a:cxnSpLocks/>
            <a:stCxn id="5" idx="2"/>
          </p:cNvCxnSpPr>
          <p:nvPr/>
        </p:nvCxnSpPr>
        <p:spPr>
          <a:xfrm>
            <a:off x="9686115" y="4733392"/>
            <a:ext cx="21992" cy="494363"/>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F36CD0AA-2791-1FEC-DD50-00FE8FCE9602}"/>
              </a:ext>
            </a:extLst>
          </p:cNvPr>
          <p:cNvCxnSpPr>
            <a:cxnSpLocks/>
            <a:stCxn id="48" idx="2"/>
          </p:cNvCxnSpPr>
          <p:nvPr/>
        </p:nvCxnSpPr>
        <p:spPr>
          <a:xfrm flipH="1">
            <a:off x="10640704" y="4679384"/>
            <a:ext cx="620942" cy="59775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443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8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8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86"/>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0"/>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1"/>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2"/>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3"/>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4"/>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5"/>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81"/>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50"/>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47"/>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82"/>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63"/>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6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5"/>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66"/>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7"/>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68"/>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69"/>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70"/>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71"/>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72"/>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73"/>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74"/>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75"/>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78"/>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9"/>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11"/>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12"/>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90"/>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191"/>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195"/>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94"/>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grpId="0" nodeType="clickEffect">
                                  <p:stCondLst>
                                    <p:cond delay="0"/>
                                  </p:stCondLst>
                                  <p:childTnLst>
                                    <p:set>
                                      <p:cBhvr>
                                        <p:cTn id="156" dur="1" fill="hold">
                                          <p:stCondLst>
                                            <p:cond delay="0"/>
                                          </p:stCondLst>
                                        </p:cTn>
                                        <p:tgtEl>
                                          <p:spTgt spid="81"/>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13"/>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14"/>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115"/>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16"/>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17"/>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118"/>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119"/>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120"/>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121"/>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122"/>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123"/>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124"/>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125"/>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126"/>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127"/>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128"/>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129"/>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149"/>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152"/>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83"/>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98"/>
                                        </p:tgtEl>
                                        <p:attrNameLst>
                                          <p:attrName>style.visibility</p:attrName>
                                        </p:attrNameLst>
                                      </p:cBhvr>
                                      <p:to>
                                        <p:strVal val="visible"/>
                                      </p:to>
                                    </p:set>
                                  </p:childTnLst>
                                </p:cTn>
                              </p:par>
                              <p:par>
                                <p:cTn id="199" presetID="1" presetClass="entr" presetSubtype="0" fill="hold" nodeType="withEffect">
                                  <p:stCondLst>
                                    <p:cond delay="0"/>
                                  </p:stCondLst>
                                  <p:childTnLst>
                                    <p:set>
                                      <p:cBhvr>
                                        <p:cTn id="200" dur="1" fill="hold">
                                          <p:stCondLst>
                                            <p:cond delay="0"/>
                                          </p:stCondLst>
                                        </p:cTn>
                                        <p:tgtEl>
                                          <p:spTgt spid="199"/>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203"/>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202"/>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 presetClass="entr" presetSubtype="0" fill="hold" grpId="0" nodeType="clickEffect">
                                  <p:stCondLst>
                                    <p:cond delay="0"/>
                                  </p:stCondLst>
                                  <p:childTnLst>
                                    <p:set>
                                      <p:cBhvr>
                                        <p:cTn id="208" dur="1" fill="hold">
                                          <p:stCondLst>
                                            <p:cond delay="0"/>
                                          </p:stCondLst>
                                        </p:cTn>
                                        <p:tgtEl>
                                          <p:spTgt spid="130"/>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153"/>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154"/>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155"/>
                                        </p:tgtEl>
                                        <p:attrNameLst>
                                          <p:attrName>style.visibility</p:attrName>
                                        </p:attrNameLst>
                                      </p:cBhvr>
                                      <p:to>
                                        <p:strVal val="visible"/>
                                      </p:to>
                                    </p:set>
                                  </p:childTnLst>
                                </p:cTn>
                              </p:par>
                              <p:par>
                                <p:cTn id="215" presetID="1" presetClass="entr" presetSubtype="0" fill="hold" grpId="0" nodeType="withEffect">
                                  <p:stCondLst>
                                    <p:cond delay="0"/>
                                  </p:stCondLst>
                                  <p:childTnLst>
                                    <p:set>
                                      <p:cBhvr>
                                        <p:cTn id="216" dur="1" fill="hold">
                                          <p:stCondLst>
                                            <p:cond delay="0"/>
                                          </p:stCondLst>
                                        </p:cTn>
                                        <p:tgtEl>
                                          <p:spTgt spid="156"/>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157"/>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158"/>
                                        </p:tgtEl>
                                        <p:attrNameLst>
                                          <p:attrName>style.visibility</p:attrName>
                                        </p:attrNameLst>
                                      </p:cBhvr>
                                      <p:to>
                                        <p:strVal val="visible"/>
                                      </p:to>
                                    </p:set>
                                  </p:childTnLst>
                                </p:cTn>
                              </p:par>
                              <p:par>
                                <p:cTn id="221" presetID="1" presetClass="entr" presetSubtype="0" fill="hold" grpId="0" nodeType="withEffect">
                                  <p:stCondLst>
                                    <p:cond delay="0"/>
                                  </p:stCondLst>
                                  <p:childTnLst>
                                    <p:set>
                                      <p:cBhvr>
                                        <p:cTn id="222" dur="1" fill="hold">
                                          <p:stCondLst>
                                            <p:cond delay="0"/>
                                          </p:stCondLst>
                                        </p:cTn>
                                        <p:tgtEl>
                                          <p:spTgt spid="159"/>
                                        </p:tgtEl>
                                        <p:attrNameLst>
                                          <p:attrName>style.visibility</p:attrName>
                                        </p:attrNameLst>
                                      </p:cBhvr>
                                      <p:to>
                                        <p:strVal val="visible"/>
                                      </p:to>
                                    </p:set>
                                  </p:childTnLst>
                                </p:cTn>
                              </p:par>
                              <p:par>
                                <p:cTn id="223" presetID="1" presetClass="entr" presetSubtype="0" fill="hold" grpId="0" nodeType="withEffect">
                                  <p:stCondLst>
                                    <p:cond delay="0"/>
                                  </p:stCondLst>
                                  <p:childTnLst>
                                    <p:set>
                                      <p:cBhvr>
                                        <p:cTn id="224" dur="1" fill="hold">
                                          <p:stCondLst>
                                            <p:cond delay="0"/>
                                          </p:stCondLst>
                                        </p:cTn>
                                        <p:tgtEl>
                                          <p:spTgt spid="160"/>
                                        </p:tgtEl>
                                        <p:attrNameLst>
                                          <p:attrName>style.visibility</p:attrName>
                                        </p:attrNameLst>
                                      </p:cBhvr>
                                      <p:to>
                                        <p:strVal val="visible"/>
                                      </p:to>
                                    </p:set>
                                  </p:childTnLst>
                                </p:cTn>
                              </p:par>
                              <p:par>
                                <p:cTn id="225" presetID="1" presetClass="entr" presetSubtype="0" fill="hold" grpId="0" nodeType="withEffect">
                                  <p:stCondLst>
                                    <p:cond delay="0"/>
                                  </p:stCondLst>
                                  <p:childTnLst>
                                    <p:set>
                                      <p:cBhvr>
                                        <p:cTn id="226" dur="1" fill="hold">
                                          <p:stCondLst>
                                            <p:cond delay="0"/>
                                          </p:stCondLst>
                                        </p:cTn>
                                        <p:tgtEl>
                                          <p:spTgt spid="161"/>
                                        </p:tgtEl>
                                        <p:attrNameLst>
                                          <p:attrName>style.visibility</p:attrName>
                                        </p:attrNameLst>
                                      </p:cBhvr>
                                      <p:to>
                                        <p:strVal val="visible"/>
                                      </p:to>
                                    </p:set>
                                  </p:childTnLst>
                                </p:cTn>
                              </p:par>
                              <p:par>
                                <p:cTn id="227" presetID="1" presetClass="entr" presetSubtype="0" fill="hold" grpId="0" nodeType="withEffect">
                                  <p:stCondLst>
                                    <p:cond delay="0"/>
                                  </p:stCondLst>
                                  <p:childTnLst>
                                    <p:set>
                                      <p:cBhvr>
                                        <p:cTn id="228" dur="1" fill="hold">
                                          <p:stCondLst>
                                            <p:cond delay="0"/>
                                          </p:stCondLst>
                                        </p:cTn>
                                        <p:tgtEl>
                                          <p:spTgt spid="162"/>
                                        </p:tgtEl>
                                        <p:attrNameLst>
                                          <p:attrName>style.visibility</p:attrName>
                                        </p:attrNameLst>
                                      </p:cBhvr>
                                      <p:to>
                                        <p:strVal val="visible"/>
                                      </p:to>
                                    </p:set>
                                  </p:childTnLst>
                                </p:cTn>
                              </p:par>
                              <p:par>
                                <p:cTn id="229" presetID="1" presetClass="entr" presetSubtype="0" fill="hold" grpId="0" nodeType="withEffect">
                                  <p:stCondLst>
                                    <p:cond delay="0"/>
                                  </p:stCondLst>
                                  <p:childTnLst>
                                    <p:set>
                                      <p:cBhvr>
                                        <p:cTn id="230" dur="1" fill="hold">
                                          <p:stCondLst>
                                            <p:cond delay="0"/>
                                          </p:stCondLst>
                                        </p:cTn>
                                        <p:tgtEl>
                                          <p:spTgt spid="163"/>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164"/>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165"/>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166"/>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167"/>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168"/>
                                        </p:tgtEl>
                                        <p:attrNameLst>
                                          <p:attrName>style.visibility</p:attrName>
                                        </p:attrNameLst>
                                      </p:cBhvr>
                                      <p:to>
                                        <p:strVal val="visible"/>
                                      </p:to>
                                    </p:set>
                                  </p:childTnLst>
                                </p:cTn>
                              </p:par>
                              <p:par>
                                <p:cTn id="241" presetID="1" presetClass="entr" presetSubtype="0" fill="hold" grpId="0" nodeType="withEffect">
                                  <p:stCondLst>
                                    <p:cond delay="0"/>
                                  </p:stCondLst>
                                  <p:childTnLst>
                                    <p:set>
                                      <p:cBhvr>
                                        <p:cTn id="242" dur="1" fill="hold">
                                          <p:stCondLst>
                                            <p:cond delay="0"/>
                                          </p:stCondLst>
                                        </p:cTn>
                                        <p:tgtEl>
                                          <p:spTgt spid="169"/>
                                        </p:tgtEl>
                                        <p:attrNameLst>
                                          <p:attrName>style.visibility</p:attrName>
                                        </p:attrNameLst>
                                      </p:cBhvr>
                                      <p:to>
                                        <p:strVal val="visible"/>
                                      </p:to>
                                    </p:set>
                                  </p:childTnLst>
                                </p:cTn>
                              </p:par>
                              <p:par>
                                <p:cTn id="243" presetID="1" presetClass="entr" presetSubtype="0" fill="hold" grpId="0" nodeType="withEffect">
                                  <p:stCondLst>
                                    <p:cond delay="0"/>
                                  </p:stCondLst>
                                  <p:childTnLst>
                                    <p:set>
                                      <p:cBhvr>
                                        <p:cTn id="244" dur="1" fill="hold">
                                          <p:stCondLst>
                                            <p:cond delay="0"/>
                                          </p:stCondLst>
                                        </p:cTn>
                                        <p:tgtEl>
                                          <p:spTgt spid="170"/>
                                        </p:tgtEl>
                                        <p:attrNameLst>
                                          <p:attrName>style.visibility</p:attrName>
                                        </p:attrNameLst>
                                      </p:cBhvr>
                                      <p:to>
                                        <p:strVal val="visible"/>
                                      </p:to>
                                    </p:set>
                                  </p:childTnLst>
                                </p:cTn>
                              </p:par>
                              <p:par>
                                <p:cTn id="245" presetID="1" presetClass="entr" presetSubtype="0" fill="hold" grpId="0" nodeType="withEffect">
                                  <p:stCondLst>
                                    <p:cond delay="0"/>
                                  </p:stCondLst>
                                  <p:childTnLst>
                                    <p:set>
                                      <p:cBhvr>
                                        <p:cTn id="246" dur="1" fill="hold">
                                          <p:stCondLst>
                                            <p:cond delay="0"/>
                                          </p:stCondLst>
                                        </p:cTn>
                                        <p:tgtEl>
                                          <p:spTgt spid="171"/>
                                        </p:tgtEl>
                                        <p:attrNameLst>
                                          <p:attrName>style.visibility</p:attrName>
                                        </p:attrNameLst>
                                      </p:cBhvr>
                                      <p:to>
                                        <p:strVal val="visible"/>
                                      </p:to>
                                    </p:set>
                                  </p:childTnLst>
                                </p:cTn>
                              </p:par>
                              <p:par>
                                <p:cTn id="247" presetID="1" presetClass="entr" presetSubtype="0" fill="hold" grpId="0" nodeType="withEffect">
                                  <p:stCondLst>
                                    <p:cond delay="0"/>
                                  </p:stCondLst>
                                  <p:childTnLst>
                                    <p:set>
                                      <p:cBhvr>
                                        <p:cTn id="248" dur="1" fill="hold">
                                          <p:stCondLst>
                                            <p:cond delay="0"/>
                                          </p:stCondLst>
                                        </p:cTn>
                                        <p:tgtEl>
                                          <p:spTgt spid="174"/>
                                        </p:tgtEl>
                                        <p:attrNameLst>
                                          <p:attrName>style.visibility</p:attrName>
                                        </p:attrNameLst>
                                      </p:cBhvr>
                                      <p:to>
                                        <p:strVal val="visible"/>
                                      </p:to>
                                    </p:set>
                                  </p:childTnLst>
                                </p:cTn>
                              </p:par>
                              <p:par>
                                <p:cTn id="249" presetID="1" presetClass="entr" presetSubtype="0" fill="hold" grpId="0" nodeType="withEffect">
                                  <p:stCondLst>
                                    <p:cond delay="0"/>
                                  </p:stCondLst>
                                  <p:childTnLst>
                                    <p:set>
                                      <p:cBhvr>
                                        <p:cTn id="250" dur="1" fill="hold">
                                          <p:stCondLst>
                                            <p:cond delay="0"/>
                                          </p:stCondLst>
                                        </p:cTn>
                                        <p:tgtEl>
                                          <p:spTgt spid="175"/>
                                        </p:tgtEl>
                                        <p:attrNameLst>
                                          <p:attrName>style.visibility</p:attrName>
                                        </p:attrNameLst>
                                      </p:cBhvr>
                                      <p:to>
                                        <p:strVal val="visible"/>
                                      </p:to>
                                    </p:set>
                                  </p:childTnLst>
                                </p:cTn>
                              </p:par>
                              <p:par>
                                <p:cTn id="251" presetID="1" presetClass="entr" presetSubtype="0" fill="hold" grpId="0" nodeType="withEffect">
                                  <p:stCondLst>
                                    <p:cond delay="0"/>
                                  </p:stCondLst>
                                  <p:childTnLst>
                                    <p:set>
                                      <p:cBhvr>
                                        <p:cTn id="252" dur="1" fill="hold">
                                          <p:stCondLst>
                                            <p:cond delay="0"/>
                                          </p:stCondLst>
                                        </p:cTn>
                                        <p:tgtEl>
                                          <p:spTgt spid="176"/>
                                        </p:tgtEl>
                                        <p:attrNameLst>
                                          <p:attrName>style.visibility</p:attrName>
                                        </p:attrNameLst>
                                      </p:cBhvr>
                                      <p:to>
                                        <p:strVal val="visible"/>
                                      </p:to>
                                    </p:set>
                                  </p:childTnLst>
                                </p:cTn>
                              </p:par>
                              <p:par>
                                <p:cTn id="253" presetID="1" presetClass="entr" presetSubtype="0" fill="hold" grpId="0" nodeType="withEffect">
                                  <p:stCondLst>
                                    <p:cond delay="0"/>
                                  </p:stCondLst>
                                  <p:childTnLst>
                                    <p:set>
                                      <p:cBhvr>
                                        <p:cTn id="254" dur="1" fill="hold">
                                          <p:stCondLst>
                                            <p:cond delay="0"/>
                                          </p:stCondLst>
                                        </p:cTn>
                                        <p:tgtEl>
                                          <p:spTgt spid="178"/>
                                        </p:tgtEl>
                                        <p:attrNameLst>
                                          <p:attrName>style.visibility</p:attrName>
                                        </p:attrNameLst>
                                      </p:cBhvr>
                                      <p:to>
                                        <p:strVal val="visible"/>
                                      </p:to>
                                    </p:set>
                                  </p:childTnLst>
                                </p:cTn>
                              </p:par>
                              <p:par>
                                <p:cTn id="255" presetID="1" presetClass="entr" presetSubtype="0" fill="hold" grpId="0" nodeType="withEffect">
                                  <p:stCondLst>
                                    <p:cond delay="0"/>
                                  </p:stCondLst>
                                  <p:childTnLst>
                                    <p:set>
                                      <p:cBhvr>
                                        <p:cTn id="256" dur="1" fill="hold">
                                          <p:stCondLst>
                                            <p:cond delay="0"/>
                                          </p:stCondLst>
                                        </p:cTn>
                                        <p:tgtEl>
                                          <p:spTgt spid="184"/>
                                        </p:tgtEl>
                                        <p:attrNameLst>
                                          <p:attrName>style.visibility</p:attrName>
                                        </p:attrNameLst>
                                      </p:cBhvr>
                                      <p:to>
                                        <p:strVal val="visible"/>
                                      </p:to>
                                    </p:set>
                                  </p:childTnLst>
                                </p:cTn>
                              </p:par>
                              <p:par>
                                <p:cTn id="257" presetID="1" presetClass="entr" presetSubtype="0" fill="hold" grpId="0" nodeType="withEffect">
                                  <p:stCondLst>
                                    <p:cond delay="0"/>
                                  </p:stCondLst>
                                  <p:childTnLst>
                                    <p:set>
                                      <p:cBhvr>
                                        <p:cTn id="258" dur="1" fill="hold">
                                          <p:stCondLst>
                                            <p:cond delay="0"/>
                                          </p:stCondLst>
                                        </p:cTn>
                                        <p:tgtEl>
                                          <p:spTgt spid="206"/>
                                        </p:tgtEl>
                                        <p:attrNameLst>
                                          <p:attrName>style.visibility</p:attrName>
                                        </p:attrNameLst>
                                      </p:cBhvr>
                                      <p:to>
                                        <p:strVal val="visible"/>
                                      </p:to>
                                    </p:set>
                                  </p:childTnLst>
                                </p:cTn>
                              </p:par>
                              <p:par>
                                <p:cTn id="259" presetID="1" presetClass="entr" presetSubtype="0" fill="hold" nodeType="withEffect">
                                  <p:stCondLst>
                                    <p:cond delay="0"/>
                                  </p:stCondLst>
                                  <p:childTnLst>
                                    <p:set>
                                      <p:cBhvr>
                                        <p:cTn id="260" dur="1" fill="hold">
                                          <p:stCondLst>
                                            <p:cond delay="0"/>
                                          </p:stCondLst>
                                        </p:cTn>
                                        <p:tgtEl>
                                          <p:spTgt spid="209"/>
                                        </p:tgtEl>
                                        <p:attrNameLst>
                                          <p:attrName>style.visibility</p:attrName>
                                        </p:attrNameLst>
                                      </p:cBhvr>
                                      <p:to>
                                        <p:strVal val="visible"/>
                                      </p:to>
                                    </p:set>
                                  </p:childTnLst>
                                </p:cTn>
                              </p:par>
                              <p:par>
                                <p:cTn id="261" presetID="1" presetClass="entr" presetSubtype="0" fill="hold" nodeType="withEffect">
                                  <p:stCondLst>
                                    <p:cond delay="0"/>
                                  </p:stCondLst>
                                  <p:childTnLst>
                                    <p:set>
                                      <p:cBhvr>
                                        <p:cTn id="262" dur="1" fill="hold">
                                          <p:stCondLst>
                                            <p:cond delay="0"/>
                                          </p:stCondLst>
                                        </p:cTn>
                                        <p:tgtEl>
                                          <p:spTgt spid="212"/>
                                        </p:tgtEl>
                                        <p:attrNameLst>
                                          <p:attrName>style.visibility</p:attrName>
                                        </p:attrNameLst>
                                      </p:cBhvr>
                                      <p:to>
                                        <p:strVal val="visible"/>
                                      </p:to>
                                    </p:set>
                                  </p:childTnLst>
                                </p:cTn>
                              </p:par>
                              <p:par>
                                <p:cTn id="263" presetID="1" presetClass="entr" presetSubtype="0" fill="hold" grpId="0" nodeType="withEffect">
                                  <p:stCondLst>
                                    <p:cond delay="0"/>
                                  </p:stCondLst>
                                  <p:childTnLst>
                                    <p:set>
                                      <p:cBhvr>
                                        <p:cTn id="264" dur="1" fill="hold">
                                          <p:stCondLst>
                                            <p:cond delay="0"/>
                                          </p:stCondLst>
                                        </p:cTn>
                                        <p:tgtEl>
                                          <p:spTgt spid="208"/>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220"/>
                                        </p:tgtEl>
                                        <p:attrNameLst>
                                          <p:attrName>style.visibility</p:attrName>
                                        </p:attrNameLst>
                                      </p:cBhvr>
                                      <p:to>
                                        <p:strVal val="visible"/>
                                      </p:to>
                                    </p:set>
                                  </p:childTnLst>
                                </p:cTn>
                              </p:par>
                              <p:par>
                                <p:cTn id="269" presetID="1" presetClass="entr" presetSubtype="0" fill="hold" grpId="0" nodeType="withEffect">
                                  <p:stCondLst>
                                    <p:cond delay="0"/>
                                  </p:stCondLst>
                                  <p:childTnLst>
                                    <p:set>
                                      <p:cBhvr>
                                        <p:cTn id="270" dur="1" fill="hold">
                                          <p:stCondLst>
                                            <p:cond delay="0"/>
                                          </p:stCondLst>
                                        </p:cTn>
                                        <p:tgtEl>
                                          <p:spTgt spid="2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8" grpId="0" animBg="1"/>
      <p:bldP spid="79" grpId="0" animBg="1"/>
      <p:bldP spid="81"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49"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4" grpId="0" animBg="1"/>
      <p:bldP spid="175" grpId="0" animBg="1"/>
      <p:bldP spid="176" grpId="0" animBg="1"/>
      <p:bldP spid="178" grpId="0" animBg="1"/>
      <p:bldP spid="179" grpId="0"/>
      <p:bldP spid="180" grpId="0"/>
      <p:bldP spid="181" grpId="0"/>
      <p:bldP spid="182" grpId="0"/>
      <p:bldP spid="183" grpId="0"/>
      <p:bldP spid="184" grpId="0"/>
      <p:bldP spid="186" grpId="0"/>
      <p:bldP spid="190" grpId="0"/>
      <p:bldP spid="194" grpId="0"/>
      <p:bldP spid="198" grpId="0"/>
      <p:bldP spid="202" grpId="0"/>
      <p:bldP spid="206" grpId="0"/>
      <p:bldP spid="208" grpId="0"/>
      <p:bldP spid="2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F872E-8B5B-6B14-840B-07040A5BF9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28018B-A1F8-07C1-03A2-2EEBC6E66D36}"/>
              </a:ext>
            </a:extLst>
          </p:cNvPr>
          <p:cNvSpPr>
            <a:spLocks noGrp="1"/>
          </p:cNvSpPr>
          <p:nvPr>
            <p:ph type="title"/>
          </p:nvPr>
        </p:nvSpPr>
        <p:spPr/>
        <p:txBody>
          <a:bodyPr/>
          <a:lstStyle/>
          <a:p>
            <a:r>
              <a:rPr lang="en-US" dirty="0"/>
              <a:t>Effects of Irradiating 4H-SiC</a:t>
            </a:r>
          </a:p>
        </p:txBody>
      </p:sp>
      <p:sp>
        <p:nvSpPr>
          <p:cNvPr id="3" name="Content Placeholder 2">
            <a:extLst>
              <a:ext uri="{FF2B5EF4-FFF2-40B4-BE49-F238E27FC236}">
                <a16:creationId xmlns:a16="http://schemas.microsoft.com/office/drawing/2014/main" id="{57027B93-87ED-EF0C-440B-04FA95CEBEBB}"/>
              </a:ext>
            </a:extLst>
          </p:cNvPr>
          <p:cNvSpPr>
            <a:spLocks noGrp="1"/>
          </p:cNvSpPr>
          <p:nvPr>
            <p:ph idx="1"/>
          </p:nvPr>
        </p:nvSpPr>
        <p:spPr>
          <a:xfrm>
            <a:off x="381000" y="914400"/>
            <a:ext cx="11429997" cy="4420415"/>
          </a:xfrm>
        </p:spPr>
        <p:txBody>
          <a:bodyPr>
            <a:normAutofit lnSpcReduction="10000"/>
          </a:bodyPr>
          <a:lstStyle/>
          <a:p>
            <a:r>
              <a:rPr lang="en-US" sz="1800" dirty="0"/>
              <a:t>Defects generated</a:t>
            </a:r>
          </a:p>
          <a:p>
            <a:pPr lvl="1"/>
            <a:r>
              <a:rPr lang="en-US" sz="1800" dirty="0"/>
              <a:t>Point/cluster defect generation</a:t>
            </a:r>
          </a:p>
          <a:p>
            <a:pPr lvl="1"/>
            <a:r>
              <a:rPr lang="en-US" sz="1800" dirty="0"/>
              <a:t>Neutron transmutation doping</a:t>
            </a:r>
          </a:p>
          <a:p>
            <a:pPr lvl="1"/>
            <a:r>
              <a:rPr lang="en-US" sz="1800" dirty="0"/>
              <a:t>Nuclear spallation</a:t>
            </a:r>
          </a:p>
          <a:p>
            <a:r>
              <a:rPr lang="en-US" sz="1800" dirty="0"/>
              <a:t>Consequences of radiation induced defects</a:t>
            </a:r>
          </a:p>
          <a:p>
            <a:pPr lvl="1"/>
            <a:r>
              <a:rPr lang="en-US" sz="1800" dirty="0"/>
              <a:t>Compensation in p-type and n-type </a:t>
            </a:r>
            <a:r>
              <a:rPr lang="en-US" sz="1800" dirty="0" err="1"/>
              <a:t>SiC</a:t>
            </a:r>
            <a:endParaRPr lang="en-US" sz="1800" dirty="0"/>
          </a:p>
          <a:p>
            <a:pPr lvl="2"/>
            <a:r>
              <a:rPr lang="en-US" sz="1800" dirty="0"/>
              <a:t>V</a:t>
            </a:r>
            <a:r>
              <a:rPr lang="en-US" sz="1800" baseline="-25000" dirty="0"/>
              <a:t>C</a:t>
            </a:r>
            <a:r>
              <a:rPr lang="en-US" sz="1800" dirty="0"/>
              <a:t>, </a:t>
            </a:r>
            <a:r>
              <a:rPr lang="en-US" sz="1800" dirty="0" err="1"/>
              <a:t>V</a:t>
            </a:r>
            <a:r>
              <a:rPr lang="en-US" sz="1800" baseline="-25000" dirty="0" err="1"/>
              <a:t>Si</a:t>
            </a:r>
            <a:r>
              <a:rPr lang="en-US" sz="1800" baseline="30000" dirty="0"/>
              <a:t>+</a:t>
            </a:r>
            <a:r>
              <a:rPr lang="en-US" sz="1800" dirty="0"/>
              <a:t>, </a:t>
            </a:r>
            <a:r>
              <a:rPr lang="en-US" sz="1800" dirty="0" err="1"/>
              <a:t>V</a:t>
            </a:r>
            <a:r>
              <a:rPr lang="en-US" sz="1800" baseline="-25000" dirty="0" err="1"/>
              <a:t>C</a:t>
            </a:r>
            <a:r>
              <a:rPr lang="en-US" sz="1800" dirty="0" err="1"/>
              <a:t>+V</a:t>
            </a:r>
            <a:r>
              <a:rPr lang="en-US" sz="1800" baseline="-25000" dirty="0" err="1"/>
              <a:t>Si</a:t>
            </a:r>
            <a:r>
              <a:rPr lang="en-US" sz="1800" baseline="-25000" dirty="0"/>
              <a:t> </a:t>
            </a:r>
            <a:r>
              <a:rPr lang="en-US" sz="1800" dirty="0"/>
              <a:t>are acceptor-like and have been seen compensate n-</a:t>
            </a:r>
            <a:r>
              <a:rPr lang="en-US" sz="1800" dirty="0" err="1"/>
              <a:t>SiC</a:t>
            </a:r>
            <a:endParaRPr lang="en-US" sz="1800" dirty="0"/>
          </a:p>
          <a:p>
            <a:pPr lvl="2"/>
            <a:r>
              <a:rPr lang="en-US" sz="1800" dirty="0"/>
              <a:t> </a:t>
            </a:r>
            <a:r>
              <a:rPr lang="en-US" sz="1800" dirty="0" err="1"/>
              <a:t>Al</a:t>
            </a:r>
            <a:r>
              <a:rPr lang="en-US" sz="1800" baseline="-25000" dirty="0" err="1"/>
              <a:t>Si</a:t>
            </a:r>
            <a:r>
              <a:rPr lang="en-US" sz="1800" dirty="0"/>
              <a:t> -V</a:t>
            </a:r>
            <a:r>
              <a:rPr lang="en-US" sz="1800" baseline="-25000" dirty="0"/>
              <a:t>C</a:t>
            </a:r>
            <a:r>
              <a:rPr lang="en-US" sz="1800" dirty="0"/>
              <a:t> complex has been seen to compensate p-</a:t>
            </a:r>
            <a:r>
              <a:rPr lang="en-US" sz="1800" dirty="0" err="1"/>
              <a:t>SiC</a:t>
            </a:r>
            <a:endParaRPr lang="en-US" sz="1800" dirty="0"/>
          </a:p>
          <a:p>
            <a:pPr lvl="1"/>
            <a:r>
              <a:rPr lang="en-US" sz="1800" dirty="0"/>
              <a:t>Reduced carrier lifetime</a:t>
            </a:r>
          </a:p>
          <a:p>
            <a:pPr lvl="2"/>
            <a:r>
              <a:rPr lang="en-US" sz="1800" dirty="0"/>
              <a:t>Z</a:t>
            </a:r>
            <a:r>
              <a:rPr lang="en-US" sz="1800" baseline="-25000" dirty="0"/>
              <a:t>1/2</a:t>
            </a:r>
            <a:r>
              <a:rPr lang="en-US" sz="1800" dirty="0"/>
              <a:t> (carbon vacancy) is a well-known lifetime killer </a:t>
            </a:r>
          </a:p>
          <a:p>
            <a:r>
              <a:rPr lang="en-US" sz="1800" dirty="0">
                <a:solidFill>
                  <a:srgbClr val="0070C0"/>
                </a:solidFill>
              </a:rPr>
              <a:t>Expected effects to proton irradiating 4H-SiC LGADs</a:t>
            </a:r>
          </a:p>
          <a:p>
            <a:pPr lvl="1"/>
            <a:r>
              <a:rPr lang="en-US" sz="1800" dirty="0"/>
              <a:t>N-type gain and drift layers will experience compensation</a:t>
            </a:r>
          </a:p>
          <a:p>
            <a:pPr lvl="1"/>
            <a:r>
              <a:rPr lang="en-US" sz="1800" dirty="0"/>
              <a:t>Carrier lifetime will decrease due to increasing Z</a:t>
            </a:r>
            <a:r>
              <a:rPr lang="en-US" sz="1800" baseline="-25000" dirty="0"/>
              <a:t>1/2</a:t>
            </a:r>
            <a:r>
              <a:rPr lang="en-US" sz="1800" dirty="0"/>
              <a:t> concentration</a:t>
            </a:r>
          </a:p>
          <a:p>
            <a:pPr lvl="1"/>
            <a:endParaRPr lang="en-US" sz="1800" dirty="0"/>
          </a:p>
          <a:p>
            <a:pPr lvl="1"/>
            <a:endParaRPr lang="en-US" sz="2000" dirty="0"/>
          </a:p>
        </p:txBody>
      </p:sp>
      <p:sp>
        <p:nvSpPr>
          <p:cNvPr id="4" name="Slide Number Placeholder 3">
            <a:extLst>
              <a:ext uri="{FF2B5EF4-FFF2-40B4-BE49-F238E27FC236}">
                <a16:creationId xmlns:a16="http://schemas.microsoft.com/office/drawing/2014/main" id="{7064F0A8-F605-36B7-9EC8-BC8D37C76099}"/>
              </a:ext>
            </a:extLst>
          </p:cNvPr>
          <p:cNvSpPr>
            <a:spLocks noGrp="1"/>
          </p:cNvSpPr>
          <p:nvPr>
            <p:ph type="sldNum" sz="quarter" idx="12"/>
          </p:nvPr>
        </p:nvSpPr>
        <p:spPr/>
        <p:txBody>
          <a:bodyPr/>
          <a:lstStyle/>
          <a:p>
            <a:fld id="{08CC926D-9F68-47FB-AEFE-80A7AF560DC9}" type="slidenum">
              <a:rPr lang="en-US" smtClean="0"/>
              <a:t>19</a:t>
            </a:fld>
            <a:endParaRPr lang="en-US"/>
          </a:p>
        </p:txBody>
      </p:sp>
      <p:sp>
        <p:nvSpPr>
          <p:cNvPr id="5" name="Text Placeholder 4">
            <a:extLst>
              <a:ext uri="{FF2B5EF4-FFF2-40B4-BE49-F238E27FC236}">
                <a16:creationId xmlns:a16="http://schemas.microsoft.com/office/drawing/2014/main" id="{7F672787-48CA-D83E-EBFB-140F9795BDB1}"/>
              </a:ext>
            </a:extLst>
          </p:cNvPr>
          <p:cNvSpPr>
            <a:spLocks noGrp="1"/>
          </p:cNvSpPr>
          <p:nvPr>
            <p:ph type="body" sz="quarter" idx="13"/>
          </p:nvPr>
        </p:nvSpPr>
        <p:spPr>
          <a:xfrm>
            <a:off x="0" y="5980274"/>
            <a:ext cx="12207240" cy="467516"/>
          </a:xfrm>
        </p:spPr>
        <p:txBody>
          <a:bodyPr/>
          <a:lstStyle/>
          <a:p>
            <a:r>
              <a:rPr lang="en-US" dirty="0"/>
              <a:t>V.V. Kozlovski, A.A. Lebedev, E.V. Bogdanova and N.V. </a:t>
            </a:r>
            <a:r>
              <a:rPr lang="en-US" dirty="0" err="1"/>
              <a:t>Seredova</a:t>
            </a:r>
            <a:r>
              <a:rPr lang="en-US" dirty="0"/>
              <a:t>, Effect of irradiation with MeV protons and electrons on the conductivity compensation and photoluminescence of moderately doped p-4H-SiC (CVD), Semiconductors 49 (2015) 1163</a:t>
            </a:r>
          </a:p>
          <a:p>
            <a:r>
              <a:rPr lang="en-US" dirty="0"/>
              <a:t>H. Matsuura, S. </a:t>
            </a:r>
            <a:r>
              <a:rPr lang="en-US" dirty="0" err="1"/>
              <a:t>Kagamihara</a:t>
            </a:r>
            <a:r>
              <a:rPr lang="en-US" dirty="0"/>
              <a:t>, Y. Itoh, T. Ohshima and H. Itoh, Mechanisms of reduction in hole concentration in Al-doped 4H-SiC by electron irradiation, Microelectronic Engineering 83258(2006) 17.</a:t>
            </a:r>
          </a:p>
          <a:p>
            <a:r>
              <a:rPr lang="en-US" dirty="0"/>
              <a:t>T. Kimoto, K. Danno and J. Suda, Lifetime-killing defects in 4H-SiC epilayers and lifetime control by low-energy electron irradiation, </a:t>
            </a:r>
            <a:r>
              <a:rPr lang="en-US" dirty="0" err="1"/>
              <a:t>physica</a:t>
            </a:r>
            <a:r>
              <a:rPr lang="en-US" dirty="0"/>
              <a:t> status solidi (b) 245 (2008) 1327.</a:t>
            </a:r>
          </a:p>
          <a:p>
            <a:r>
              <a:rPr lang="en-US" dirty="0"/>
              <a:t>V. </a:t>
            </a:r>
            <a:r>
              <a:rPr lang="en-US" dirty="0" err="1"/>
              <a:t>Kažukauskas</a:t>
            </a:r>
            <a:r>
              <a:rPr lang="en-US" dirty="0"/>
              <a:t>, R. </a:t>
            </a:r>
            <a:r>
              <a:rPr lang="en-US" dirty="0" err="1"/>
              <a:t>Jasiulionis</a:t>
            </a:r>
            <a:r>
              <a:rPr lang="en-US" dirty="0"/>
              <a:t>, V. </a:t>
            </a:r>
            <a:r>
              <a:rPr lang="en-US" dirty="0" err="1"/>
              <a:t>Kalendra</a:t>
            </a:r>
            <a:r>
              <a:rPr lang="en-US" dirty="0"/>
              <a:t> and J.V. Vaitkus, The effect of irradiation with high-energy protons on 4H-SiC detectors, Semiconductors 41 (2007) 345.</a:t>
            </a:r>
          </a:p>
          <a:p>
            <a:endParaRPr lang="en-US" dirty="0"/>
          </a:p>
        </p:txBody>
      </p:sp>
      <p:sp>
        <p:nvSpPr>
          <p:cNvPr id="6" name="Rectangle 5">
            <a:extLst>
              <a:ext uri="{FF2B5EF4-FFF2-40B4-BE49-F238E27FC236}">
                <a16:creationId xmlns:a16="http://schemas.microsoft.com/office/drawing/2014/main" id="{C66BF495-391C-F537-99F3-FFA8FD54862D}"/>
              </a:ext>
            </a:extLst>
          </p:cNvPr>
          <p:cNvSpPr/>
          <p:nvPr/>
        </p:nvSpPr>
        <p:spPr>
          <a:xfrm>
            <a:off x="9565232" y="2811415"/>
            <a:ext cx="1741403" cy="274320"/>
          </a:xfrm>
          <a:prstGeom prst="rect">
            <a:avLst/>
          </a:prstGeom>
          <a:solidFill>
            <a:schemeClr val="accent1">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N</a:t>
            </a:r>
            <a:r>
              <a:rPr lang="en-US" sz="1600" baseline="30000" dirty="0"/>
              <a:t>++</a:t>
            </a:r>
            <a:r>
              <a:rPr lang="en-US" sz="1600" dirty="0"/>
              <a:t> Substrate</a:t>
            </a:r>
          </a:p>
        </p:txBody>
      </p:sp>
      <p:sp>
        <p:nvSpPr>
          <p:cNvPr id="7" name="Rectangle 6">
            <a:extLst>
              <a:ext uri="{FF2B5EF4-FFF2-40B4-BE49-F238E27FC236}">
                <a16:creationId xmlns:a16="http://schemas.microsoft.com/office/drawing/2014/main" id="{08385B09-0C04-2476-A403-3333D30B04C0}"/>
              </a:ext>
            </a:extLst>
          </p:cNvPr>
          <p:cNvSpPr/>
          <p:nvPr/>
        </p:nvSpPr>
        <p:spPr>
          <a:xfrm>
            <a:off x="9565232" y="2542816"/>
            <a:ext cx="1741403" cy="274320"/>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N</a:t>
            </a:r>
            <a:r>
              <a:rPr lang="en-US" sz="1600" baseline="30000" dirty="0"/>
              <a:t>+</a:t>
            </a:r>
            <a:r>
              <a:rPr lang="en-US" sz="1600" dirty="0"/>
              <a:t> Buffer</a:t>
            </a:r>
          </a:p>
        </p:txBody>
      </p:sp>
      <p:sp>
        <p:nvSpPr>
          <p:cNvPr id="9" name="Rectangle 8">
            <a:extLst>
              <a:ext uri="{FF2B5EF4-FFF2-40B4-BE49-F238E27FC236}">
                <a16:creationId xmlns:a16="http://schemas.microsoft.com/office/drawing/2014/main" id="{86E941E0-C018-30C7-7A5F-BF0F73764538}"/>
              </a:ext>
            </a:extLst>
          </p:cNvPr>
          <p:cNvSpPr/>
          <p:nvPr/>
        </p:nvSpPr>
        <p:spPr>
          <a:xfrm>
            <a:off x="9565232" y="1881024"/>
            <a:ext cx="1741403" cy="660022"/>
          </a:xfrm>
          <a:prstGeom prst="rect">
            <a:avLst/>
          </a:prstGeom>
          <a:solidFill>
            <a:schemeClr val="accent1">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N</a:t>
            </a:r>
            <a:r>
              <a:rPr lang="en-US" sz="1600" baseline="30000" dirty="0">
                <a:solidFill>
                  <a:schemeClr val="tx1"/>
                </a:solidFill>
              </a:rPr>
              <a:t>-</a:t>
            </a:r>
            <a:r>
              <a:rPr lang="en-US" sz="1600" dirty="0">
                <a:solidFill>
                  <a:schemeClr val="tx1"/>
                </a:solidFill>
              </a:rPr>
              <a:t> Drift</a:t>
            </a:r>
          </a:p>
        </p:txBody>
      </p:sp>
      <p:sp>
        <p:nvSpPr>
          <p:cNvPr id="10" name="Rectangle 9">
            <a:extLst>
              <a:ext uri="{FF2B5EF4-FFF2-40B4-BE49-F238E27FC236}">
                <a16:creationId xmlns:a16="http://schemas.microsoft.com/office/drawing/2014/main" id="{1C5ED446-88F1-1830-9E45-AA9BEE861528}"/>
              </a:ext>
            </a:extLst>
          </p:cNvPr>
          <p:cNvSpPr/>
          <p:nvPr/>
        </p:nvSpPr>
        <p:spPr>
          <a:xfrm>
            <a:off x="9565232" y="1606703"/>
            <a:ext cx="1741403" cy="274320"/>
          </a:xfrm>
          <a:prstGeom prst="rect">
            <a:avLst/>
          </a:prstGeom>
          <a:solidFill>
            <a:schemeClr val="accent1">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N</a:t>
            </a:r>
            <a:r>
              <a:rPr lang="en-US" sz="1600" baseline="30000" dirty="0"/>
              <a:t>+</a:t>
            </a:r>
            <a:r>
              <a:rPr lang="en-US" sz="1600" dirty="0"/>
              <a:t> Gain</a:t>
            </a:r>
          </a:p>
        </p:txBody>
      </p:sp>
      <p:sp>
        <p:nvSpPr>
          <p:cNvPr id="11" name="Rectangle 10">
            <a:extLst>
              <a:ext uri="{FF2B5EF4-FFF2-40B4-BE49-F238E27FC236}">
                <a16:creationId xmlns:a16="http://schemas.microsoft.com/office/drawing/2014/main" id="{36019F3B-4660-5446-8F19-DBED82C13F4D}"/>
              </a:ext>
            </a:extLst>
          </p:cNvPr>
          <p:cNvSpPr/>
          <p:nvPr/>
        </p:nvSpPr>
        <p:spPr>
          <a:xfrm>
            <a:off x="9565231" y="1338818"/>
            <a:ext cx="1741403" cy="274320"/>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P</a:t>
            </a:r>
            <a:r>
              <a:rPr lang="en-US" sz="1600" baseline="30000" dirty="0"/>
              <a:t>++ </a:t>
            </a:r>
            <a:r>
              <a:rPr lang="en-US" sz="1600" dirty="0"/>
              <a:t>Contact</a:t>
            </a:r>
          </a:p>
        </p:txBody>
      </p:sp>
      <p:sp>
        <p:nvSpPr>
          <p:cNvPr id="12" name="Rectangle 11">
            <a:extLst>
              <a:ext uri="{FF2B5EF4-FFF2-40B4-BE49-F238E27FC236}">
                <a16:creationId xmlns:a16="http://schemas.microsoft.com/office/drawing/2014/main" id="{55CB9D4B-8035-A360-132F-B1FA5320140D}"/>
              </a:ext>
            </a:extLst>
          </p:cNvPr>
          <p:cNvSpPr/>
          <p:nvPr/>
        </p:nvSpPr>
        <p:spPr>
          <a:xfrm>
            <a:off x="9941364" y="1071375"/>
            <a:ext cx="989134" cy="274320"/>
          </a:xfrm>
          <a:prstGeom prst="rect">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Anode</a:t>
            </a:r>
          </a:p>
        </p:txBody>
      </p:sp>
      <p:sp>
        <p:nvSpPr>
          <p:cNvPr id="13" name="Rectangle 12">
            <a:extLst>
              <a:ext uri="{FF2B5EF4-FFF2-40B4-BE49-F238E27FC236}">
                <a16:creationId xmlns:a16="http://schemas.microsoft.com/office/drawing/2014/main" id="{682D20CB-5D4D-6A6A-0951-E1CB080DF22F}"/>
              </a:ext>
            </a:extLst>
          </p:cNvPr>
          <p:cNvSpPr/>
          <p:nvPr/>
        </p:nvSpPr>
        <p:spPr>
          <a:xfrm>
            <a:off x="9565230" y="3079786"/>
            <a:ext cx="1741403" cy="260078"/>
          </a:xfrm>
          <a:prstGeom prst="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Cathode</a:t>
            </a:r>
          </a:p>
        </p:txBody>
      </p:sp>
      <p:sp>
        <p:nvSpPr>
          <p:cNvPr id="14" name="TextBox 13">
            <a:extLst>
              <a:ext uri="{FF2B5EF4-FFF2-40B4-BE49-F238E27FC236}">
                <a16:creationId xmlns:a16="http://schemas.microsoft.com/office/drawing/2014/main" id="{766AA82D-1703-5267-3E9A-10C877605FF5}"/>
              </a:ext>
            </a:extLst>
          </p:cNvPr>
          <p:cNvSpPr txBox="1"/>
          <p:nvPr/>
        </p:nvSpPr>
        <p:spPr>
          <a:xfrm>
            <a:off x="9663026" y="3402934"/>
            <a:ext cx="1741403" cy="369332"/>
          </a:xfrm>
          <a:prstGeom prst="rect">
            <a:avLst/>
          </a:prstGeom>
          <a:noFill/>
        </p:spPr>
        <p:txBody>
          <a:bodyPr wrap="square" rtlCol="0">
            <a:spAutoFit/>
          </a:bodyPr>
          <a:lstStyle/>
          <a:p>
            <a:r>
              <a:rPr lang="en-US" dirty="0"/>
              <a:t>4H-SiC LGAD</a:t>
            </a:r>
          </a:p>
        </p:txBody>
      </p:sp>
    </p:spTree>
    <p:extLst>
      <p:ext uri="{BB962C8B-B14F-4D97-AF65-F5344CB8AC3E}">
        <p14:creationId xmlns:p14="http://schemas.microsoft.com/office/powerpoint/2010/main" val="199784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w="285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26597</TotalTime>
  <Words>2004</Words>
  <Application>Microsoft Office PowerPoint</Application>
  <PresentationFormat>Widescreen</PresentationFormat>
  <Paragraphs>309</Paragraphs>
  <Slides>19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DengXian</vt:lpstr>
      <vt:lpstr>Aptos</vt:lpstr>
      <vt:lpstr>Arial</vt:lpstr>
      <vt:lpstr>Calibri</vt:lpstr>
      <vt:lpstr>Wingdings</vt:lpstr>
      <vt:lpstr>Office Theme</vt:lpstr>
      <vt:lpstr>Performance Degradation of  Neutron Irradiated 4H-SiC LGADs</vt:lpstr>
      <vt:lpstr>Outline</vt:lpstr>
      <vt:lpstr>NCSU-L(BNL)2 Collaboration</vt:lpstr>
      <vt:lpstr>Incorporating 4H-SiC into LGAD Technology</vt:lpstr>
      <vt:lpstr>Neutron Irradiation Campaign</vt:lpstr>
      <vt:lpstr>I-V Characteristics of Irradiated Devices</vt:lpstr>
      <vt:lpstr>I-V-T Characteristics of Irradiated Devices</vt:lpstr>
      <vt:lpstr>C-V Characteristics of Irradiated Devices</vt:lpstr>
      <vt:lpstr>UV-TCT Characterization</vt:lpstr>
      <vt:lpstr>Charge Collection Characteristics</vt:lpstr>
      <vt:lpstr>Equivalent Circuit Model of LGAD</vt:lpstr>
      <vt:lpstr>Equivalent Circuit Model (I-V Comparison)</vt:lpstr>
      <vt:lpstr>Equivalent Circuit Model (C-V Comparison)</vt:lpstr>
      <vt:lpstr>Conclusion</vt:lpstr>
      <vt:lpstr>Questions?</vt:lpstr>
      <vt:lpstr>Backup Slides</vt:lpstr>
      <vt:lpstr>Si vs. 4H-SiC</vt:lpstr>
      <vt:lpstr>4H-SiC LGAD Fabrication Process</vt:lpstr>
      <vt:lpstr>Effects of Irradiating 4H-SiC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Spyros</dc:creator>
  <cp:lastModifiedBy>Yashas Satapathy</cp:lastModifiedBy>
  <cp:revision>119</cp:revision>
  <dcterms:created xsi:type="dcterms:W3CDTF">2020-04-22T14:25:22Z</dcterms:created>
  <dcterms:modified xsi:type="dcterms:W3CDTF">2026-10-22T18:09:00Z</dcterms:modified>
</cp:coreProperties>
</file>