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ink/ink2.xml" ContentType="application/inkml+xml"/>
  <Override PartName="/ppt/notesSlides/notesSlide3.xml" ContentType="application/vnd.openxmlformats-officedocument.presentationml.notesSlide+xml"/>
  <Override PartName="/ppt/ink/ink3.xml" ContentType="application/inkml+xml"/>
  <Override PartName="/ppt/comments/modernComment_2AE_EF5FC495.xml" ContentType="application/vnd.ms-powerpoint.comments+xml"/>
  <Override PartName="/ppt/comments/modernComment_2B1_11B3ADB5.xml" ContentType="application/vnd.ms-powerpoint.comments+xml"/>
  <Override PartName="/ppt/comments/modernComment_2AD_FF6CD9CC.xml" ContentType="application/vnd.ms-powerpoint.comments+xml"/>
  <Override PartName="/ppt/notesSlides/notesSlide4.xml" ContentType="application/vnd.openxmlformats-officedocument.presentationml.notesSlide+xml"/>
  <Override PartName="/ppt/comments/modernComment_2B9_A8221B91.xml" ContentType="application/vnd.ms-powerpoint.comments+xml"/>
  <Override PartName="/ppt/notesSlides/notesSlide5.xml" ContentType="application/vnd.openxmlformats-officedocument.presentationml.notesSlide+xml"/>
  <Override PartName="/ppt/comments/modernComment_2A5_301274C8.xml" ContentType="application/vnd.ms-powerpoint.comments+xml"/>
  <Override PartName="/ppt/comments/modernComment_29A_E595C1DD.xml" ContentType="application/vnd.ms-powerpoint.comments+xml"/>
  <Override PartName="/ppt/notesSlides/notesSlide6.xml" ContentType="application/vnd.openxmlformats-officedocument.presentationml.notesSlide+xml"/>
  <Override PartName="/ppt/comments/modernComment_2AF_A49CD130.xml" ContentType="application/vnd.ms-powerpoint.comments+xml"/>
  <Override PartName="/ppt/notesSlides/notesSlide7.xml" ContentType="application/vnd.openxmlformats-officedocument.presentationml.notesSlide+xml"/>
  <Override PartName="/ppt/comments/modernComment_2B7_65F04304.xml" ContentType="application/vnd.ms-powerpoint.comments+xml"/>
  <Override PartName="/ppt/ink/ink4.xml" ContentType="application/inkml+xml"/>
  <Override PartName="/ppt/ink/ink5.xml" ContentType="application/inkml+xml"/>
  <Override PartName="/ppt/ink/ink6.xml" ContentType="application/inkml+xml"/>
  <Override PartName="/ppt/notesSlides/notesSlide8.xml" ContentType="application/vnd.openxmlformats-officedocument.presentationml.notesSlide+xml"/>
  <Override PartName="/ppt/comments/modernComment_2B8_A034F350.xml" ContentType="application/vnd.ms-powerpoint.comments+xml"/>
  <Override PartName="/ppt/ink/ink7.xml" ContentType="application/inkml+xml"/>
  <Override PartName="/ppt/ink/ink8.xml" ContentType="application/inkml+xml"/>
  <Override PartName="/ppt/ink/ink9.xml" ContentType="application/inkml+xml"/>
  <Override PartName="/ppt/comments/modernComment_299_C2DE9E22.xml" ContentType="application/vnd.ms-powerpoint.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modernComment_295_600291F6.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0"/>
  </p:notesMasterIdLst>
  <p:handoutMasterIdLst>
    <p:handoutMasterId r:id="rId41"/>
  </p:handoutMasterIdLst>
  <p:sldIdLst>
    <p:sldId id="295" r:id="rId5"/>
    <p:sldId id="294" r:id="rId6"/>
    <p:sldId id="292" r:id="rId7"/>
    <p:sldId id="680" r:id="rId8"/>
    <p:sldId id="688" r:id="rId9"/>
    <p:sldId id="694" r:id="rId10"/>
    <p:sldId id="297" r:id="rId11"/>
    <p:sldId id="686" r:id="rId12"/>
    <p:sldId id="689" r:id="rId13"/>
    <p:sldId id="685" r:id="rId14"/>
    <p:sldId id="697" r:id="rId15"/>
    <p:sldId id="677" r:id="rId16"/>
    <p:sldId id="666" r:id="rId17"/>
    <p:sldId id="690" r:id="rId18"/>
    <p:sldId id="691" r:id="rId19"/>
    <p:sldId id="692" r:id="rId20"/>
    <p:sldId id="687" r:id="rId21"/>
    <p:sldId id="695" r:id="rId22"/>
    <p:sldId id="696" r:id="rId23"/>
    <p:sldId id="665" r:id="rId24"/>
    <p:sldId id="676" r:id="rId25"/>
    <p:sldId id="678" r:id="rId26"/>
    <p:sldId id="679" r:id="rId27"/>
    <p:sldId id="287" r:id="rId28"/>
    <p:sldId id="664" r:id="rId29"/>
    <p:sldId id="288" r:id="rId30"/>
    <p:sldId id="298" r:id="rId31"/>
    <p:sldId id="299" r:id="rId32"/>
    <p:sldId id="300" r:id="rId33"/>
    <p:sldId id="301" r:id="rId34"/>
    <p:sldId id="661" r:id="rId35"/>
    <p:sldId id="662" r:id="rId36"/>
    <p:sldId id="663" r:id="rId37"/>
    <p:sldId id="681" r:id="rId38"/>
    <p:sldId id="68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74AFFE10-CF63-8DE1-AC77-3ABBD0437E5A}" name="Wouter Van De Pontseele" initials="WV" userId="S::wouter.vandepontseele@mines.edu::213ff6b8-8c01-419f-9e86-02fa7ea795d9" providerId="AD"/>
  <p188:author id="{8B83DBEE-5D00-0593-A7DB-288C3605DEB3}" name="Jackson Fisher (Student)" initials="J(" userId="S::jtfisher@mines.edu::0865af40-b2c5-403f-97e4-e70c8d0293fe"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CC4628"/>
    <a:srgbClr val="21314D"/>
    <a:srgbClr val="92A2BD"/>
    <a:srgbClr val="CED5DD"/>
    <a:srgbClr val="263F6A"/>
    <a:srgbClr val="8B8D8E"/>
    <a:srgbClr val="B2B4B3"/>
    <a:srgbClr val="DD5F36"/>
    <a:srgbClr val="D249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26" dt="2026-10-21T07:26:57.243"/>
    <p1510:client id="{549F42F2-C307-F60A-6A39-B11E8F7C5C2C}" v="249" dt="2026-10-22T01:02:52.852"/>
    <p1510:client id="{64293FD7-B401-A329-814B-E0CFC63B79B3}" v="568" dt="2026-10-21T01:58:17.937"/>
    <p1510:client id="{80773CED-0153-FA57-7F40-E3CC70C1D8B2}" v="137" dt="2026-10-22T01:52:28.135"/>
    <p1510:client id="{835BF067-BA5E-64AE-E180-19CE7919D921}" v="118" dt="2026-10-21T06:27:54.569"/>
    <p1510:client id="{A3F4AA4D-902D-EC63-23CB-9E1B03CE1F7E}" v="365" dt="2026-10-20T07:28:22.559"/>
    <p1510:client id="{E4D5E7F8-EC78-1E72-A2A3-80243DEE911E}" v="564" dt="2026-10-20T06:59:53.7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omments/modernComment_2A5_301274C8.xml><?xml version="1.0" encoding="utf-8"?>
<p188:cmLst xmlns:a="http://schemas.openxmlformats.org/drawingml/2006/main" xmlns:r="http://schemas.openxmlformats.org/officeDocument/2006/relationships" xmlns:p188="http://schemas.microsoft.com/office/powerpoint/2018/8/main">
  <p188:cm id="{69327352-4EAB-4A4F-A70D-17A72BEF1BEB}" authorId="{8B83DBEE-5D00-0593-A7DB-288C3605DEB3}" created="2026-10-19T04:02:58.496">
    <pc:sldMkLst xmlns:pc="http://schemas.microsoft.com/office/powerpoint/2013/main/command">
      <pc:docMk/>
      <pc:sldMk cId="806515912" sldId="677"/>
    </pc:sldMkLst>
    <p188:txBody>
      <a:bodyPr/>
      <a:lstStyle/>
      <a:p>
        <a:r>
          <a:rPr lang="en-US"/>
          <a:t>inlcude vibration tree image</a:t>
        </a:r>
      </a:p>
    </p188:txBody>
  </p188:cm>
</p188:cmLst>
</file>

<file path=ppt/comments/modernComment_2AD_FF6CD9CC.xml><?xml version="1.0" encoding="utf-8"?>
<p188:cmLst xmlns:a="http://schemas.openxmlformats.org/drawingml/2006/main" xmlns:r="http://schemas.openxmlformats.org/officeDocument/2006/relationships" xmlns:p188="http://schemas.microsoft.com/office/powerpoint/2018/8/main">
  <p188:cm id="{4F9863C7-1FB4-4BF5-854A-9F459D3538BD}" authorId="{8B83DBEE-5D00-0593-A7DB-288C3605DEB3}" created="2026-10-20T02:53:20.922">
    <pc:sldMkLst xmlns:pc="http://schemas.microsoft.com/office/powerpoint/2013/main/command">
      <pc:docMk/>
      <pc:sldMk cId="3096255273" sldId="684"/>
    </pc:sldMkLst>
    <p188:txBody>
      <a:bodyPr/>
      <a:lstStyle/>
      <a:p>
        <a:r>
          <a:rPr lang="en-US"/>
          <a:t>Mention that the 393B05 has the amplifier inside the case, 2271A has amplifier outside so it is even more susceptible to noise. But the 2271A and geophones are both passive sensors</a:t>
        </a:r>
      </a:p>
    </p188:txBody>
  </p188:cm>
  <p188:cm id="{CDEF780B-0FA1-4A98-BE6F-2AB1D7677D73}" authorId="{8B83DBEE-5D00-0593-A7DB-288C3605DEB3}" created="2026-10-20T02:58:18.032">
    <pc:sldMkLst xmlns:pc="http://schemas.microsoft.com/office/powerpoint/2013/main/command">
      <pc:docMk/>
      <pc:sldMk cId="3096255273" sldId="684"/>
    </pc:sldMkLst>
    <p188:txBody>
      <a:bodyPr/>
      <a:lstStyle/>
      <a:p>
        <a:r>
          <a:rPr lang="en-US"/>
          <a:t>Mention that the 2271A change in sensitivity due to temperature could come from thermal contraction of different materials. The geophone can change sensitivty due to the stiffness of the spring, the resistance of the coil, or also thermal contraction of different pieces of the sensor.</a:t>
        </a:r>
      </a:p>
    </p188:txBody>
  </p188:cm>
</p188:cmLst>
</file>

<file path=ppt/comments/modernComment_2AE_EF5FC495.xml><?xml version="1.0" encoding="utf-8"?>
<p188:cmLst xmlns:a="http://schemas.openxmlformats.org/drawingml/2006/main" xmlns:r="http://schemas.openxmlformats.org/officeDocument/2006/relationships" xmlns:p188="http://schemas.microsoft.com/office/powerpoint/2018/8/main">
  <p188:cm id="{E0245F12-F8BD-49CB-8571-EFE458887B47}" authorId="{8B83DBEE-5D00-0593-A7DB-288C3605DEB3}" created="2026-10-20T02:53:20.922">
    <pc:sldMkLst xmlns:pc="http://schemas.microsoft.com/office/powerpoint/2013/main/command">
      <pc:docMk/>
      <pc:sldMk cId="3096255273" sldId="684"/>
    </pc:sldMkLst>
    <p188:txBody>
      <a:bodyPr/>
      <a:lstStyle/>
      <a:p>
        <a:r>
          <a:rPr lang="en-US"/>
          <a:t>Mention that the 393B05 has the amplifier inside the case, 2271A has amplifier outside so it is even more susceptible to noise. But the 2271A and geophones are both passive sensors</a:t>
        </a:r>
      </a:p>
    </p188:txBody>
  </p188:cm>
  <p188:cm id="{A9110754-0806-40FA-95E9-820F5640BD2E}" authorId="{8B83DBEE-5D00-0593-A7DB-288C3605DEB3}" created="2026-10-20T02:58:18.032">
    <pc:sldMkLst xmlns:pc="http://schemas.microsoft.com/office/powerpoint/2013/main/command">
      <pc:docMk/>
      <pc:sldMk cId="3096255273" sldId="684"/>
    </pc:sldMkLst>
    <p188:txBody>
      <a:bodyPr/>
      <a:lstStyle/>
      <a:p>
        <a:r>
          <a:rPr lang="en-US"/>
          <a:t>Mention that the 2271A change in sensitivity due to temperature could come from thermal contraction of different materials. The geophone can change sensitivty due to the stiffness of the spring, the resistance of the coil, or also thermal contraction of different pieces of the sensor.</a:t>
        </a:r>
      </a:p>
    </p188:txBody>
  </p188:cm>
</p188:cmLst>
</file>

<file path=ppt/comments/modernComment_2AF_A49CD130.xml><?xml version="1.0" encoding="utf-8"?>
<p188:cmLst xmlns:a="http://schemas.openxmlformats.org/drawingml/2006/main" xmlns:r="http://schemas.openxmlformats.org/officeDocument/2006/relationships" xmlns:p188="http://schemas.microsoft.com/office/powerpoint/2018/8/main">
  <p188:cm id="{20D1B187-B55A-49A1-B76B-AA62CF0BFE62}" authorId="{8B83DBEE-5D00-0593-A7DB-288C3605DEB3}" created="2026-10-09T22:18:53.624">
    <pc:sldMkLst xmlns:pc="http://schemas.microsoft.com/office/powerpoint/2013/main/command">
      <pc:docMk/>
      <pc:sldMk cId="2890654502" sldId="285"/>
    </pc:sldMkLst>
    <p188:txBody>
      <a:bodyPr/>
      <a:lstStyle/>
      <a:p>
        <a:r>
          <a:rPr lang="en-US"/>
          <a:t>First show plot of them agreeing at room temperature, and then show the plot at base temperature to emphasize we trust geophones and the piezoelectric sensor is likely noisy</a:t>
        </a:r>
      </a:p>
    </p188:txBody>
  </p188:cm>
  <p188:cm id="{6133F06A-8C2B-4AE0-AD18-1C0727C025E8}" authorId="{8B83DBEE-5D00-0593-A7DB-288C3605DEB3}" created="2026-10-12T03:04:47.642">
    <pc:sldMkLst xmlns:pc="http://schemas.microsoft.com/office/powerpoint/2013/main/command">
      <pc:docMk/>
      <pc:sldMk cId="2890654502" sldId="285"/>
    </pc:sldMkLst>
    <p188:txBody>
      <a:bodyPr/>
      <a:lstStyle/>
      <a:p>
        <a:r>
          <a:rPr lang="en-US"/>
          <a:t>9.11_16.01_cooldown_8 is the warmer data</a:t>
        </a:r>
      </a:p>
    </p188:txBody>
  </p188:cm>
  <p188:cm id="{2052B978-C7F0-45A6-BEA9-5117AAC21043}" authorId="{8B83DBEE-5D00-0593-A7DB-288C3605DEB3}" created="2026-10-13T21:37:06.250">
    <pc:sldMkLst xmlns:pc="http://schemas.microsoft.com/office/powerpoint/2013/main/command">
      <pc:docMk/>
      <pc:sldMk cId="2890654502" sldId="285"/>
    </pc:sldMkLst>
    <p188:txBody>
      <a:bodyPr/>
      <a:lstStyle/>
      <a:p>
        <a:r>
          <a:rPr lang="en-US"/>
          <a:t>The top plot shows the vibrational noise at about 40 K. The geophones just have better sensitivity at lower frequencies, so it is expected that they perform better than the 2271A. the 2271A also is more susceptible to noise because it is not using its low noise cabling, it is using the wiring tree from maybell. The 393B05 looks like a broadband noise floor in both measurements, there are no peaks, which is unexpected since it should see these peaks the loudest. For now I will chalk this up to the piezoelectric sensors being more sensitive than these geophones, and it could be that this sensor is being overloaded by all the vibration from the pulse tube, or maybe there is too much high frequency noise. At lower temperatures, the 2271A eventually became noisier, and was esentially not seeing any real vibrations ( confirmed by measuring just empty ports in the wiring tree). This behavior can also be seen at room temperature, it seems like there is some sort of grounding loop that occasionally appears in the fridge. The message here is that these 2271A sensors are susceptible to noise and the geophones are much easier to setup and more sensitive, but these geophones are mostly reliable at lower frequencies which is their main drawback. However this gives use a good idea of the rms displacement while cold, keeping in mind that these sensors are technically not calibrated for cryogenic temperatures.</a:t>
        </a:r>
      </a:p>
    </p188:txBody>
  </p188:cm>
  <p188:cm id="{381B3E47-8562-4351-B92D-2CA86D91084F}" authorId="{8B83DBEE-5D00-0593-A7DB-288C3605DEB3}" created="2026-10-14T16:00:50.096">
    <pc:sldMkLst xmlns:pc="http://schemas.microsoft.com/office/powerpoint/2013/main/command">
      <pc:docMk/>
      <pc:sldMk cId="2890654502" sldId="285"/>
    </pc:sldMkLst>
    <p188:txBody>
      <a:bodyPr/>
      <a:lstStyle/>
      <a:p>
        <a:r>
          <a:rPr lang="en-US"/>
          <a:t>cold data is 9.14_cooldown20, hour 5-6</a:t>
        </a:r>
      </a:p>
    </p188:txBody>
  </p188:cm>
</p188:cmLst>
</file>

<file path=ppt/comments/modernComment_2B1_11B3ADB5.xml><?xml version="1.0" encoding="utf-8"?>
<p188:cmLst xmlns:a="http://schemas.openxmlformats.org/drawingml/2006/main" xmlns:r="http://schemas.openxmlformats.org/officeDocument/2006/relationships" xmlns:p188="http://schemas.microsoft.com/office/powerpoint/2018/8/main">
  <p188:cm id="{24E18C4E-ABA8-4607-9AD9-7506919B3018}" authorId="{8B83DBEE-5D00-0593-A7DB-288C3605DEB3}" created="2026-10-20T02:53:20.922">
    <pc:sldMkLst xmlns:pc="http://schemas.microsoft.com/office/powerpoint/2013/main/command">
      <pc:docMk/>
      <pc:sldMk cId="3096255273" sldId="684"/>
    </pc:sldMkLst>
    <p188:txBody>
      <a:bodyPr/>
      <a:lstStyle/>
      <a:p>
        <a:r>
          <a:rPr lang="en-US"/>
          <a:t>Mention that the 393B05 has the amplifier inside the case, 2271A has amplifier outside so it is even more susceptible to noise. But the 2271A and geophones are both passive sensors</a:t>
        </a:r>
      </a:p>
    </p188:txBody>
  </p188:cm>
  <p188:cm id="{86026296-C7D5-4249-9C16-F6AE0835F164}" authorId="{8B83DBEE-5D00-0593-A7DB-288C3605DEB3}" created="2026-10-20T02:58:18.032">
    <pc:sldMkLst xmlns:pc="http://schemas.microsoft.com/office/powerpoint/2013/main/command">
      <pc:docMk/>
      <pc:sldMk cId="3096255273" sldId="684"/>
    </pc:sldMkLst>
    <p188:txBody>
      <a:bodyPr/>
      <a:lstStyle/>
      <a:p>
        <a:r>
          <a:rPr lang="en-US"/>
          <a:t>Mention that the 2271A change in sensitivity due to temperature could come from thermal contraction of different materials. The geophone can change sensitivty due to the stiffness of the spring, the resistance of the coil, or also thermal contraction of different pieces of the sensor.</a:t>
        </a:r>
      </a:p>
    </p188:txBody>
  </p188:cm>
</p188:cmLst>
</file>

<file path=ppt/comments/modernComment_2B7_65F04304.xml><?xml version="1.0" encoding="utf-8"?>
<p188:cmLst xmlns:a="http://schemas.openxmlformats.org/drawingml/2006/main" xmlns:r="http://schemas.openxmlformats.org/officeDocument/2006/relationships" xmlns:p188="http://schemas.microsoft.com/office/powerpoint/2018/8/main">
  <p188:cm id="{77ED3E1C-3420-49E8-83B1-50DD0BB7425C}" authorId="{8B83DBEE-5D00-0593-A7DB-288C3605DEB3}" created="2026-10-09T22:18:53.624">
    <pc:sldMkLst xmlns:pc="http://schemas.microsoft.com/office/powerpoint/2013/main/command">
      <pc:docMk/>
      <pc:sldMk cId="2890654502" sldId="285"/>
    </pc:sldMkLst>
    <p188:txBody>
      <a:bodyPr/>
      <a:lstStyle/>
      <a:p>
        <a:r>
          <a:rPr lang="en-US"/>
          <a:t>First show plot of them agreeing at room temperature, and then show the plot at base temperature to emphasize we trust geophones and the piezoelectric sensor is likely noisy</a:t>
        </a:r>
      </a:p>
    </p188:txBody>
  </p188:cm>
  <p188:cm id="{85FCF961-AD7E-4F44-AAC5-DD2F1843D384}" authorId="{8B83DBEE-5D00-0593-A7DB-288C3605DEB3}" created="2026-10-12T03:04:47.642">
    <pc:sldMkLst xmlns:pc="http://schemas.microsoft.com/office/powerpoint/2013/main/command">
      <pc:docMk/>
      <pc:sldMk cId="2890654502" sldId="285"/>
    </pc:sldMkLst>
    <p188:txBody>
      <a:bodyPr/>
      <a:lstStyle/>
      <a:p>
        <a:r>
          <a:rPr lang="en-US"/>
          <a:t>9.11_16.01_cooldown_8 is the warmer data</a:t>
        </a:r>
      </a:p>
    </p188:txBody>
  </p188:cm>
  <p188:cm id="{AAE9CD48-4A10-4317-8924-95C0945822D1}" authorId="{8B83DBEE-5D00-0593-A7DB-288C3605DEB3}" created="2026-10-13T21:37:06.250">
    <pc:sldMkLst xmlns:pc="http://schemas.microsoft.com/office/powerpoint/2013/main/command">
      <pc:docMk/>
      <pc:sldMk cId="2890654502" sldId="285"/>
    </pc:sldMkLst>
    <p188:txBody>
      <a:bodyPr/>
      <a:lstStyle/>
      <a:p>
        <a:r>
          <a:rPr lang="en-US"/>
          <a:t>The top plot shows the vibrational noise at about 40 K. The geophones just have better sensitivity at lower frequencies, so it is expected that they perform better than the 2271A. the 2271A also is more susceptible to noise because it is not using its low noise cabling, it is using the wiring tree from maybell. The 393B05 looks like a broadband noise floor in both measurements, there are no peaks, which is unexpected since it should see these peaks the loudest. For now I will chalk this up to the piezoelectric sensors being more sensitive than these geophones, and it could be that this sensor is being overloaded by all the vibration from the pulse tube, or maybe there is too much high frequency noise. At lower temperatures, the 2271A eventually became noisier, and was esentially not seeing any real vibrations ( confirmed by measuring just empty ports in the wiring tree). This behavior can also be seen at room temperature, it seems like there is some sort of grounding loop that occasionally appears in the fridge. The message here is that these 2271A sensors are susceptible to noise and the geophones are much easier to setup and more sensitive, but these geophones are mostly reliable at lower frequencies which is their main drawback. However this gives use a good idea of the rms displacement while cold, keeping in mind that these sensors are technically not calibrated for cryogenic temperatures.</a:t>
        </a:r>
      </a:p>
    </p188:txBody>
  </p188:cm>
  <p188:cm id="{2DCF780A-127E-4E91-A630-3C9429F5078D}" authorId="{8B83DBEE-5D00-0593-A7DB-288C3605DEB3}" created="2026-10-14T16:00:50.096">
    <pc:sldMkLst xmlns:pc="http://schemas.microsoft.com/office/powerpoint/2013/main/command">
      <pc:docMk/>
      <pc:sldMk cId="2890654502" sldId="285"/>
    </pc:sldMkLst>
    <p188:txBody>
      <a:bodyPr/>
      <a:lstStyle/>
      <a:p>
        <a:r>
          <a:rPr lang="en-US"/>
          <a:t>cold data is 9.14_cooldown20, hour 5-6</a:t>
        </a:r>
      </a:p>
    </p188:txBody>
  </p188:cm>
</p188:cmLst>
</file>

<file path=ppt/comments/modernComment_2B8_A034F350.xml><?xml version="1.0" encoding="utf-8"?>
<p188:cmLst xmlns:a="http://schemas.openxmlformats.org/drawingml/2006/main" xmlns:r="http://schemas.openxmlformats.org/officeDocument/2006/relationships" xmlns:p188="http://schemas.microsoft.com/office/powerpoint/2018/8/main">
  <p188:cm id="{77ED3E1C-3420-49E8-83B1-50DD0BB7425C}" authorId="{8B83DBEE-5D00-0593-A7DB-288C3605DEB3}" created="2026-10-09T22:18:53.624">
    <pc:sldMkLst xmlns:pc="http://schemas.microsoft.com/office/powerpoint/2013/main/command">
      <pc:docMk/>
      <pc:sldMk cId="2890654502" sldId="285"/>
    </pc:sldMkLst>
    <p188:txBody>
      <a:bodyPr/>
      <a:lstStyle/>
      <a:p>
        <a:r>
          <a:rPr lang="en-US"/>
          <a:t>First show plot of them agreeing at room temperature, and then show the plot at base temperature to emphasize we trust geophones and the piezoelectric sensor is likely noisy</a:t>
        </a:r>
      </a:p>
    </p188:txBody>
  </p188:cm>
  <p188:cm id="{85FCF961-AD7E-4F44-AAC5-DD2F1843D384}" authorId="{8B83DBEE-5D00-0593-A7DB-288C3605DEB3}" created="2026-10-12T03:04:47.642">
    <pc:sldMkLst xmlns:pc="http://schemas.microsoft.com/office/powerpoint/2013/main/command">
      <pc:docMk/>
      <pc:sldMk cId="2890654502" sldId="285"/>
    </pc:sldMkLst>
    <p188:txBody>
      <a:bodyPr/>
      <a:lstStyle/>
      <a:p>
        <a:r>
          <a:rPr lang="en-US"/>
          <a:t>9.11_16.01_cooldown_8 is the warmer data</a:t>
        </a:r>
      </a:p>
    </p188:txBody>
  </p188:cm>
  <p188:cm id="{AAE9CD48-4A10-4317-8924-95C0945822D1}" authorId="{8B83DBEE-5D00-0593-A7DB-288C3605DEB3}" created="2026-10-13T21:37:06.250">
    <pc:sldMkLst xmlns:pc="http://schemas.microsoft.com/office/powerpoint/2013/main/command">
      <pc:docMk/>
      <pc:sldMk cId="2890654502" sldId="285"/>
    </pc:sldMkLst>
    <p188:txBody>
      <a:bodyPr/>
      <a:lstStyle/>
      <a:p>
        <a:r>
          <a:rPr lang="en-US"/>
          <a:t>The top plot shows the vibrational noise at about 40 K. The geophones just have better sensitivity at lower frequencies, so it is expected that they perform better than the 2271A. the 2271A also is more susceptible to noise because it is not using its low noise cabling, it is using the wiring tree from maybell. The 393B05 looks like a broadband noise floor in both measurements, there are no peaks, which is unexpected since it should see these peaks the loudest. For now I will chalk this up to the piezoelectric sensors being more sensitive than these geophones, and it could be that this sensor is being overloaded by all the vibration from the pulse tube, or maybe there is too much high frequency noise. At lower temperatures, the 2271A eventually became noisier, and was esentially not seeing any real vibrations ( confirmed by measuring just empty ports in the wiring tree). This behavior can also be seen at room temperature, it seems like there is some sort of grounding loop that occasionally appears in the fridge. The message here is that these 2271A sensors are susceptible to noise and the geophones are much easier to setup and more sensitive, but these geophones are mostly reliable at lower frequencies which is their main drawback. However this gives use a good idea of the rms displacement while cold, keeping in mind that these sensors are technically not calibrated for cryogenic temperatures.</a:t>
        </a:r>
      </a:p>
    </p188:txBody>
  </p188:cm>
  <p188:cm id="{2DCF780A-127E-4E91-A630-3C9429F5078D}" authorId="{8B83DBEE-5D00-0593-A7DB-288C3605DEB3}" created="2026-10-14T16:00:50.096">
    <pc:sldMkLst xmlns:pc="http://schemas.microsoft.com/office/powerpoint/2013/main/command">
      <pc:docMk/>
      <pc:sldMk cId="2890654502" sldId="285"/>
    </pc:sldMkLst>
    <p188:txBody>
      <a:bodyPr/>
      <a:lstStyle/>
      <a:p>
        <a:r>
          <a:rPr lang="en-US"/>
          <a:t>cold data is 9.14_cooldown20, hour 5-6</a:t>
        </a:r>
      </a:p>
    </p188:txBody>
  </p188:cm>
</p188:cmLst>
</file>

<file path=ppt/comments/modernComment_2B9_A8221B91.xml><?xml version="1.0" encoding="utf-8"?>
<p188:cmLst xmlns:a="http://schemas.openxmlformats.org/drawingml/2006/main" xmlns:r="http://schemas.openxmlformats.org/officeDocument/2006/relationships" xmlns:p188="http://schemas.microsoft.com/office/powerpoint/2018/8/main">
  <p188:cm id="{4319832A-CFD4-490D-9765-8CF099748183}" authorId="{8B83DBEE-5D00-0593-A7DB-288C3605DEB3}" created="2026-10-19T04:02:58.496">
    <pc:sldMkLst xmlns:pc="http://schemas.microsoft.com/office/powerpoint/2013/main/command">
      <pc:docMk/>
      <pc:sldMk cId="806515912" sldId="677"/>
    </pc:sldMkLst>
    <p188:txBody>
      <a:bodyPr/>
      <a:lstStyle/>
      <a:p>
        <a:r>
          <a:rPr lang="en-US"/>
          <a:t>inlcude vibration tree image</a:t>
        </a:r>
      </a:p>
    </p188:txBody>
  </p188:cm>
</p188:cmLst>
</file>

<file path=ppt/comments/modernComment_29A_E595C1DD.xml><?xml version="1.0" encoding="utf-8"?>
<p188:cmLst xmlns:a="http://schemas.openxmlformats.org/drawingml/2006/main" xmlns:r="http://schemas.openxmlformats.org/officeDocument/2006/relationships" xmlns:p188="http://schemas.microsoft.com/office/powerpoint/2018/8/main">
  <p188:cm id="{FD7263CA-2D7E-4C79-BE60-7226C36E4270}" authorId="{8B83DBEE-5D00-0593-A7DB-288C3605DEB3}" created="2026-10-20T03:00:18.907">
    <pc:sldMkLst xmlns:pc="http://schemas.microsoft.com/office/powerpoint/2013/main/command">
      <pc:docMk/>
      <pc:sldMk cId="3851796957" sldId="666"/>
    </pc:sldMkLst>
    <p188:txBody>
      <a:bodyPr/>
      <a:lstStyle/>
      <a:p>
        <a:r>
          <a:rPr lang="en-US"/>
          <a:t>Mention that lowtemp and roomtemp sensitivities are from manufacturers calibration, there isn't really uncertainty in these but there is dependence on frequency and temperature</a:t>
        </a:r>
      </a:p>
    </p188:txBody>
  </p188:cm>
</p188:cmLst>
</file>

<file path=ppt/comments/modernComment_295_600291F6.xml><?xml version="1.0" encoding="utf-8"?>
<p188:cmLst xmlns:a="http://schemas.openxmlformats.org/drawingml/2006/main" xmlns:r="http://schemas.openxmlformats.org/officeDocument/2006/relationships" xmlns:p188="http://schemas.microsoft.com/office/powerpoint/2018/8/main">
  <p188:cm id="{DACD4833-5D67-824E-BD15-238663F71427}" authorId="{74AFFE10-CF63-8DE1-AC77-3ABBD0437E5A}" created="2026-09-24T21:51:56.572">
    <ac:deMkLst xmlns:ac="http://schemas.microsoft.com/office/drawing/2013/main/command">
      <pc:docMk xmlns:pc="http://schemas.microsoft.com/office/powerpoint/2013/main/command"/>
      <pc:sldMk xmlns:pc="http://schemas.microsoft.com/office/powerpoint/2013/main/command" cId="1610781174" sldId="661"/>
      <ac:picMk id="10" creationId="{A34B3917-791F-7963-C8FC-496486424E4B}"/>
    </ac:deMkLst>
    <p188:txBody>
      <a:bodyPr/>
      <a:lstStyle/>
      <a:p>
        <a:r>
          <a:rPr lang="en-US"/>
          <a:t>great! any idea of errors on these? </a:t>
        </a:r>
      </a:p>
    </p188:txBody>
  </p188:cm>
</p188:cmLst>
</file>

<file path=ppt/comments/modernComment_299_C2DE9E22.xml><?xml version="1.0" encoding="utf-8"?>
<p188:cmLst xmlns:a="http://schemas.openxmlformats.org/drawingml/2006/main" xmlns:r="http://schemas.openxmlformats.org/officeDocument/2006/relationships" xmlns:p188="http://schemas.microsoft.com/office/powerpoint/2018/8/main">
  <p188:cm id="{275CF43B-4495-46E5-BBB9-4B965D505F7F}" authorId="{8B83DBEE-5D00-0593-A7DB-288C3605DEB3}" created="2026-10-11T03:50:43.595">
    <pc:sldMkLst xmlns:pc="http://schemas.microsoft.com/office/powerpoint/2013/main/command">
      <pc:docMk/>
      <pc:sldMk cId="3269369378" sldId="665"/>
    </pc:sldMkLst>
    <p188:txBody>
      <a:bodyPr/>
      <a:lstStyle/>
      <a:p>
        <a:r>
          <a:rPr lang="en-US"/>
          <a:t>compressor freq measurement</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4DD5C9C-88A3-CA43-B162-DCC4E1E4BE7D}" type="datetimeFigureOut">
              <a:rPr lang="en-US" smtClean="0"/>
              <a:t>10/22/2026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B5FE5E8-0999-F94A-9937-3F8545B10484}" type="slidenum">
              <a:rPr lang="en-US" smtClean="0"/>
              <a:t>‹#›</a:t>
            </a:fld>
            <a:endParaRPr lang="en-US"/>
          </a:p>
        </p:txBody>
      </p:sp>
    </p:spTree>
    <p:extLst>
      <p:ext uri="{BB962C8B-B14F-4D97-AF65-F5344CB8AC3E}">
        <p14:creationId xmlns:p14="http://schemas.microsoft.com/office/powerpoint/2010/main" val="173891032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2-28T00:57:01.112"/>
    </inkml:context>
    <inkml:brush xml:id="br0">
      <inkml:brushProperty name="width" value="0.1" units="cm"/>
      <inkml:brushProperty name="height" value="0.1" units="cm"/>
    </inkml:brush>
  </inkml:definitions>
  <inkml:trace contextRef="#ctx0" brushRef="#br0">18650 5053 16383 0 0,'2'0'0'0'0,"3"0"0"0"0,5 0 0 0 0,9 0 0 0 0,7 0 0 0 0,5 0 0 0 0,20 0 0 0 0,10 0 0 0 0,2 0 0 0 0,-3 0 0 0 0,-3 0 0 0 0,-7 0 0 0 0,-2 0 0 0 0,-4 0 0 0 0,-4 0 0 0 0,-2 0 0 0 0,-5 0 0 0 0,-2 0 0 0 0,-1 0 0 0 0,-1 0 0 0 0,-1 0 0 0 0,0 0 0 0 0,-3 0 0 0 0,1 0 0 0 0,-1 0 0 0 0,-1 1 0 0 0,-1 2 0 0 0,2-1 0 0 0,-1 1 0 0 0,0 1 0 0 0,-1 1 0 0 0,-3-1 0 0 0,-1 2 0 0 0,-1 1 0 0 0,1-1 0 0 0,0 0 0 0 0,1 2 0 0 0,-2 0 0 0 0,-1 1 0 0 0,2 1 0 0 0,-3-1 0 0 0,1 1 0 0 0,-1 2 0 0 0,0 1 0 0 0,1 1 0 0 0,-1 2 0 0 0,1 2 0 0 0,-2 2 0 0 0,2 0 0 0 0,-2 1 0 0 0,-1-1 0 0 0,1 4 0 0 0,0 0 0 0 0,-2-1 0 0 0,0 3 0 0 0,-1-1 0 0 0,-1 0 0 0 0,0-2 0 0 0,-1 2 0 0 0,1 0 0 0 0,-2-1 0 0 0,-2-3 0 0 0,-1-2 0 0 0,-1 3 0 0 0,-1-2 0 0 0,-1-1 0 0 0,0 1 0 0 0,-2 0 0 0 0,2-1 0 0 0,-1 2 0 0 0,1-1 0 0 0,-2 0 0 0 0,0 1 0 0 0,0-2 0 0 0,-1-1 0 0 0,0-2 0 0 0,0 0 0 0 0,0 1 0 0 0,0-1 0 0 0,0 0 0 0 0,0 2 0 0 0,0 0 0 0 0,0 1 0 0 0,0-1 0 0 0,0 0 0 0 0,0 0 0 0 0,0 1 0 0 0,0 0 0 0 0,0 1 0 0 0,0 0 0 0 0,-2 1 0 0 0,-2 0 0 0 0,-2-1 0 0 0,-3 1 0 0 0,0 0 0 0 0,-1-2 0 0 0,-1-1 0 0 0,1-2 0 0 0,-1 0 0 0 0,1-1 0 0 0,0-2 0 0 0,-2 1 0 0 0,0-1 0 0 0,0 0 0 0 0,-2-2 0 0 0,1 0 0 0 0,0-1 0 0 0,-1 0 0 0 0,1 0 0 0 0,-2-1 0 0 0,-1 1 0 0 0,0 0 0 0 0,-1 0 0 0 0,2-1 0 0 0,-1-1 0 0 0,-2 0 0 0 0,0 0 0 0 0,-1-1 0 0 0,-1-1 0 0 0,-1 1 0 0 0,1 0 0 0 0,-1-1 0 0 0,0 0 0 0 0,0 0 0 0 0,0-1 0 0 0,0-1 0 0 0,-2 0 0 0 0,-1 0 0 0 0,0 1 0 0 0,1-1 0 0 0,1 1 0 0 0,0 0 0 0 0,1-1 0 0 0,0 0 0 0 0,2 0 0 0 0,1-1 0 0 0,0 1 0 0 0,-1-1 0 0 0,2 0 0 0 0,-1 1 0 0 0,0 0 0 0 0,2 0 0 0 0,-1 0 0 0 0,-1-1 0 0 0,0 2 0 0 0,-1-2 0 0 0,1 2 0 0 0,0-1 0 0 0,-1 1 0 0 0,0 1 0 0 0,0 0 0 0 0,-1 1 0 0 0,-1-2 0 0 0,1 1 0 0 0,-1 1 0 0 0,0 0 0 0 0,0-1 0 0 0,0 2 0 0 0,0-2 0 0 0,2 1 0 0 0,1 0 0 0 0,0 1 0 0 0,1 1 0 0 0,2 0 0 0 0,0-1 0 0 0,1-1 0 0 0,1 1 0 0 0,2-1 0 0 0,0 2 0 0 0,1-2 0 0 0,2 0 0 0 0,1 0 0 0 0,1 1 0 0 0,1 0 0 0 0,-1 1 0 0 0,1 0 0 0 0,0 0 0 0 0,1 0 0 0 0,0 1 0 0 0,2-1 0 0 0,0 0 0 0 0,-1 0 0 0 0,0 1 0 0 0,1-1 0 0 0,1 0 0 0 0,0 1 0 0 0,0 1 0 0 0,1 1 0 0 0,0 0 0 0 0,0-1 0 0 0,0 0 0 0 0,0 1 0 0 0,0 0 0 0 0,0 0 0 0 0,0-1 0 0 0,0 0 0 0 0,0-1 0 0 0,0 0 0 0 0,0-1 0 0 0,2 0 0 0 0,1 0 0 0 0,3 0 0 0 0,1-1 0 0 0,1-1 0 0 0,1-2 0 0 0,1 1 0 0 0,-1 0 0 0 0,1 1 0 0 0,0 0 0 0 0,-1 0 0 0 0,1 0 0 0 0,-1 0 0 0 0,0 1 0 0 0,1 0 0 0 0,-1-1 0 0 0,0 0 0 0 0,0 1 0 0 0,1-1 0 0 0,-1 0 0 0 0,0 0 0 0 0,1 0 0 0 0,-1-1 0 0 0,0 0 0 0 0,3 1 0 0 0,-1-1 0 0 0,3 0 0 0 0,0 1 0 0 0,1-1 0 0 0,2 1 0 0 0,-1-2 0 0 0,1 1 0 0 0,0-1 0 0 0,0 0 0 0 0,0 0 0 0 0,0-2 0 0 0,0 0 0 0 0,0 0 0 0 0,0 0 0 0 0,0-1 0 0 0,-1 2 0 0 0,2-1 0 0 0,-2 0 0 0 0,1-1 0 0 0,-1 1 0 0 0,-1-1 0 0 0,2 1 0 0 0,-1-2 0 0 0,1 2 0 0 0,-2 0 0 0 0,1 0 0 0 0,1-2 0 0 0,0 2 0 0 0,1 0 0 0 0,-1 0 0 0 0,1 0 0 0 0,0 1 0 0 0,2-1 0 0 0,0 1 0 0 0,0-1 0 0 0,1 2 0 0 0,2 1 0 0 0,1 0 0 0 0,1 1 0 0 0,2 1 0 0 0,0 1 0 0 0,2 1 0 0 0,0 0 0 0 0,0 1 0 0 0,0 0 0 0 0,-3 0 0 0 0,-2 0 0 0 0,-1 1 0 0 0,-1 1 0 0 0,-1 1 0 0 0,-1 3 0 0 0,0-1 0 0 0,-1 1 0 0 0,-3 1 0 0 0,0 0 0 0 0,-1 2 0 0 0,-2 0 0 0 0,-1 1 0 0 0,-1-1 0 0 0,0-1 0 0 0,-3 0 0 0 0,0-1 0 0 0,-2 1 0 0 0,-2 0 0 0 0,-2 1 0 0 0,-1 0 0 0 0,0 0 0 0 0,-1 1 0 0 0,-1 0 0 0 0,1 2 0 0 0,0 1 0 0 0,-1-1 0 0 0,1 0 0 0 0,0-1 0 0 0,0 0 0 0 0,0-1 0 0 0,0 0 0 0 0,0 0 0 0 0,0-3 0 0 0,-2 0 0 0 0,-2-1 0 0 0,0-1 0 0 0,-1-2 0 0 0,-2 0 0 0 0,-1-1 0 0 0,-1 1 0 0 0,0-2 0 0 0,-1 1 0 0 0,0 0 0 0 0,0 0 0 0 0,0-2 0 0 0,0 0 0 0 0,-1-1 0 0 0,-2 0 0 0 0,2-1 0 0 0,-1 1 0 0 0,1-1 0 0 0,-1 0 0 0 0,0-1 0 0 0,-1 0 0 0 0,0-1 0 0 0,0 1 0 0 0,-2 1 0 0 0,1-2 0 0 0,-1 1 0 0 0,0-1 0 0 0,-1 2 0 0 0,-1-1 0 0 0,1 0 0 0 0,-1 0 0 0 0,0 0 0 0 0,0 0 0 0 0,0 1 0 0 0,-1-1 0 0 0,0-1 0 0 0,-2 1 0 0 0,0 1 0 0 0,0 0 0 0 0,-1 0 0 0 0,0 1 0 0 0,0 1 0 0 0,0-3 0 0 0,0 0 0 0 0,0 0 0 0 0,3 1 0 0 0,-1 0 0 0 0,1-2 0 0 0,1 1 0 0 0,0-1 0 0 0,0 2 0 0 0,0-2 0 0 0,1 0 0 0 0,-2-1 0 0 0,2 0 0 0 0,-1 0 0 0 0,-1 0 0 0 0,0 0 0 0 0,-1 2 0 0 0,-1 0 0 0 0,-1 1 0 0 0,2 0 0 0 0,1 1 0 0 0,-1 0 0 0 0,0 0 0 0 0,0 3 0 0 0,-1-1 0 0 0,1 1 0 0 0,1 0 0 0 0,2 1 0 0 0,0-1 0 0 0,0-1 0 0 0,1-1 0 0 0,0 0 0 0 0,2 1 0 0 0,1 0 0 0 0,0 0 0 0 0,2-1 0 0 0,0 2 0 0 0,0-1 0 0 0,1 0 0 0 0,1 2 0 0 0,1-1 0 0 0,0 1 0 0 0,0 0 0 0 0,1 1 0 0 0,0 0 0 0 0,2-1 0 0 0,2 0 0 0 0,-1-1 0 0 0,0 0 0 0 0,1 0 0 0 0,0 1 0 0 0,1-2 0 0 0,1 0 0 0 0,0-2 0 0 0,0 2 0 0 0,0 0 0 0 0,0 0 0 0 0,0-1 0 0 0,0 0 0 0 0,2 1 0 0 0,2 0 0 0 0,2 0 0 0 0,1-1 0 0 0,2 2 0 0 0,1-1 0 0 0,0 0 0 0 0,0 2 0 0 0,0-1 0 0 0,2 0 0 0 0,0-2 0 0 0,0 0 0 0 0,1 0 0 0 0,1-1 0 0 0,-2 0 0 0 0,2-1 0 0 0,-1 1 0 0 0,0-1 0 0 0,1-1 0 0 0,-1-1 0 0 0,-1-1 0 0 0,2-2 0 0 0,-1 0 0 0 0,0-1 0 0 0,-2 1 0 0 0,2 0 0 0 0,0-1 0 0 0,-1 1 0 0 0,-1-1 0 0 0,1 0 0 0 0,1 0 0 0 0,-1 0 0 0 0,1 0 0 0 0,1-1 0 0 0,-2-1 0 0 0,2-1 0 0 0,-1 1 0 0 0,-1-1 0 0 0,2-1 0 0 0,-1 3 0 0 0,2 0 0 0 0,-1 0 0 0 0,1-1 0 0 0,0 0 0 0 0,0 0 0 0 0,0 1 0 0 0,0 0 0 0 0,2 0 0 0 0,1 0 0 0 0,1 1 0 0 0,1 0 0 0 0,0 1 0 0 0,1 0 0 0 0,0 0 0 0 0,-1 0 0 0 0,1 0 0 0 0,0 1 0 0 0,0-1 0 0 0,0 1 0 0 0,-1 0 0 0 0,1 1 0 0 0,0 0 0 0 0,-1 1 0 0 0,1-1 0 0 0,-2 1 0 0 0,-1 0 0 0 0,0-1 0 0 0,0 2 0 0 0,0 0 0 0 0,-1 0 0 0 0,-1 2 0 0 0,0-2 0 0 0,-1-1 0 0 0,0 1 0 0 0,-1 0 0 0 0,0 1 0 0 0,-2-1 0 0 0,-2 2 0 0 0,2-1 0 0 0,0 1 0 0 0,0-1 0 0 0,-1 1 0 0 0,0 1 0 0 0,-1 1 0 0 0,0 2 0 0 0,0 0 0 0 0,-2 1 0 0 0,-1 2 0 0 0,-1-1 0 0 0,0 0 0 0 0,-1 2 0 0 0,0-1 0 0 0,0 0 0 0 0,-2 0 0 0 0,1 2 0 0 0,0-2 0 0 0,-2 1 0 0 0,0-1 0 0 0,-1 2 0 0 0,0-1 0 0 0,-1-1 0 0 0,0 1 0 0 0,0-1 0 0 0,0-1 0 0 0,0 0 0 0 0,0 0 0 0 0,0-2 0 0 0,-1 0 0 0 0,1-2 0 0 0,0 1 0 0 0,0-1 0 0 0,0 0 0 0 0,-1-1 0 0 0,-3 0 0 0 0,0-1 0 0 0,-2 1 0 0 0,0 1 0 0 0,-2 0 0 0 0,1-1 0 0 0,0-1 0 0 0,-1 0 0 0 0,0 0 0 0 0,-1 0 0 0 0,0-1 0 0 0,0 0 0 0 0,0 0 0 0 0,-3-1 0 0 0,0-1 0 0 0,0 0 0 0 0,-1 1 0 0 0,-1 1 0 0 0,-1 0 0 0 0,-1 0 0 0 0,0 1 0 0 0,-1-2 0 0 0,0 0 0 0 0,-2 0 0 0 0,-1 0 0 0 0,2 1 0 0 0,0 1 0 0 0,0-1 0 0 0,-1 0 0 0 0,-1-1 0 0 0,-2 0 0 0 0,-2 1 0 0 0,1 0 0 0 0,-1-1 0 0 0,0 0 0 0 0,-1 0 0 0 0,0 1 0 0 0,2-1 0 0 0,-2-1 0 0 0,1 1 0 0 0,0 1 0 0 0,0 0 0 0 0,2 1 0 0 0,0 0 0 0 0,1 0 0 0 0,0 1 0 0 0,1-1 0 0 0,1 0 0 0 0,1 1 0 0 0,0-1 0 0 0,-1 0 0 0 0,0 0 0 0 0,-1 0 0 0 0,2 1 0 0 0,0-1 0 0 0,-1 0 0 0 0,0 0 0 0 0,0 0 0 0 0,-1 0 0 0 0,-1 1 0 0 0,1-1 0 0 0,1 0 0 0 0,1 0 0 0 0,-1 0 0 0 0,0 0 0 0 0,2 0 0 0 0,-1 0 0 0 0,0 0 0 0 0,2 0 0 0 0,-1 2 0 0 0,1 2 0 0 0,0 1 0 0 0,1 1 0 0 0,1-1 0 0 0,1 1 0 0 0,2 0 0 0 0,0-2 0 0 0,3-2 0 0 0,2-1 0 0 0,1-1 0 0 0,1 0 0 0 0,1-1 0 0 0,2 0 0 0 0,0 0 0 0 0,1 0 0 0 0,0 0 0 0 0,0 0 0 0 0,2 0 0 0 0,2-2 0 0 0,1 0 0 0 0,3-1 0 0 0,0-1 0 0 0,1 1 0 0 0,1-1 0 0 0,-1 1 0 0 0,1-1 0 0 0,-1-2 0 0 0,1 1 0 0 0,-1 0 0 0 0,1 0 0 0 0,-1 0 0 0 0,0 1 0 0 0,1 0 0 0 0,-1 1 0 0 0,0 0 0 0 0,1-1 0 0 0,-1 0 0 0 0,0 0 0 0 0,1 0 0 0 0,-1 1 0 0 0,0 1 0 0 0,3-1 0 0 0,-1 1 0 0 0,3 0 0 0 0,0 1 0 0 0,-1 1 0 0 0,1 0 0 0 0,0 0 0 0 0,-1 1 0 0 0,0-2 0 0 0,1-1 0 0 0,-2 1 0 0 0,2-2 0 0 0,-1 0 0 0 0,-1-1 0 0 0,0 0 0 0 0,-1 0 0 0 0,-1 0 0 0 0,-1-1 0 0 0,1-1 0 0 0,-1 1 0 0 0,2-1 0 0 0,1 0 0 0 0,-1-1 0 0 0,0 0 0 0 0,2 1 0 0 0,0-1 0 0 0,-1 0 0 0 0,1-1 0 0 0,1 1 0 0 0,0 0 0 0 0,0 0 0 0 0,0 0 0 0 0,0-1 0 0 0,-1 1 0 0 0,2 1 0 0 0,1-1 0 0 0,0-1 0 0 0,0 2 0 0 0,0 0 0 0 0,-1-1 0 0 0,2 0 0 0 0,0 1 0 0 0,-1 0 0 0 0,0-1 0 0 0,-2 2 0 0 0,0 1 0 0 0,-1 0 0 0 0,0 0 0 0 0,0 0 0 0 0,0 1 0 0 0,0 0 0 0 0,-2 1 0 0 0,0 2 0 0 0,-1-1 0 0 0,1 0 0 0 0,1-1 0 0 0,0 1 0 0 0,-1-1 0 0 0,0 2 0 0 0,-1 0 0 0 0,0 2 0 0 0,-1 0 0 0 0,1 3 0 0 0,-2 0 0 0 0,0 1 0 0 0,-1 2 0 0 0,0 1 0 0 0,0 1 0 0 0,-2 1 0 0 0,1 1 0 0 0,-1 0 0 0 0,-1 2 0 0 0,0 1 0 0 0,-1 2 0 0 0,0 0 0 0 0,1 2 0 0 0,0-1 0 0 0,1-2 0 0 0,-1 2 0 0 0,0-1 0 0 0,-2-2 0 0 0,1 0 0 0 0,1-2 0 0 0,-2-1 0 0 0,0 0 0 0 0,-1 0 0 0 0,0-3 0 0 0,-1-2 0 0 0,2 0 0 0 0,0-2 0 0 0,0-2 0 0 0,0 0 0 0 0,-1-2 0 0 0,-1 0 0 0 0,1-1 0 0 0,-1 0 0 0 0,0 0 0 0 0,0 0 0 0 0,0 0 0 0 0,0 0 0 0 0,0 0 0 0 0,0 0 0 0 0,0 0 0 0 0,0-4 0 0 0,-2-3 0 0 0,-2-4 0 0 0,0-4 0 0 0,-1-2 0 0 0,-2-1 0 0 0,1-1 0 0 0,0 2 0 0 0,0 0 0 0 0,0-1 0 0 0,0 1 0 0 0,0 0 0 0 0,0-1 0 0 0,0 0 0 0 0,-2-1 0 0 0,0 1 0 0 0,1 0 0 0 0,0 0 0 0 0,0-1 0 0 0,1-1 0 0 0,-1-1 0 0 0,1 0 0 0 0,0 0 0 0 0,-1 2 0 0 0,2-1 0 0 0,0 1 0 0 0,-1 1 0 0 0,0-1 0 0 0,1 3 0 0 0,-2 2 0 0 0,0 1 0 0 0,-1 2 0 0 0,2 0 0 0 0,-1 0 0 0 0,3 2 0 0 0,4 2 0 0 0,3 3 0 0 0,3 2 0 0 0,1 3 0 0 0,3 1 0 0 0,-1 1 0 0 0,1-1 0 0 0,0 0 0 0 0,0-1 0 0 0,-2 0 0 0 0,0 0 0 0 0,-1 0 0 0 0,0-1 0 0 0,-1 0 0 0 0,0 0 0 0 0,2 1 0 0 0,-2-1 0 0 0,0 0 0 0 0,1 0 0 0 0,1 1 0 0 0,0-1 0 0 0,1 0 0 0 0,-1 1 0 0 0,-1-3 0 0 0,0 1 0 0 0,1-1 0 0 0,-1 1 0 0 0,-1-2 0 0 0,0 1 0 0 0,-1-2 0 0 0,1 1 0 0 0,1 0 0 0 0,1-1 0 0 0,-1 0 0 0 0,-1 0 0 0 0,0 0 0 0 0,-1-1 0 0 0,-1 1 0 0 0,1-1 0 0 0,-1 1 0 0 0,1-1 0 0 0,-1 0 0 0 0,0 0 0 0 0,2-1 0 0 0,0-2 0 0 0,0-3 0 0 0,-1-5 0 0 0,-2-5 0 0 0,-1-1 0 0 0,1-3 0 0 0,-1-2 0 0 0,0-1 0 0 0,0-1 0 0 0,-1-1 0 0 0,-1 0 0 0 0,2 0 0 0 0,1-1 0 0 0,-1 1 0 0 0,0 0 0 0 0,0 2 0 0 0,1 1 0 0 0,0 2 0 0 0,0-1 0 0 0,0 2 0 0 0,0 2 0 0 0,1 1 0 0 0,-1-1 0 0 0,0 1 0 0 0,1 0 0 0 0,-1 1 0 0 0,0 0 0 0 0,0 1 0 0 0,0 1 0 0 0,2 1 0 0 0,-2 1 0 0 0,2-1 0 0 0,-1 1 0 0 0,1-1 0 0 0,-1 0 0 0 0,1 1 0 0 0,-1 0 0 0 0,1 1 0 0 0,0 1 0 0 0,-2-1 0 0 0,1 0 0 0 0,-1 2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2T01:02:08.664"/>
    </inkml:context>
    <inkml:brush xml:id="br0">
      <inkml:brushProperty name="width" value="0.1" units="cm"/>
      <inkml:brushProperty name="height" value="0.1" units="cm"/>
    </inkml:brush>
  </inkml:definitions>
  <inkml:trace contextRef="#ctx0" brushRef="#br0">18650 5053 16383 0 0,'2'0'0'0'0,"3"0"0"0"0,5 0 0 0 0,9 0 0 0 0,7 0 0 0 0,5 0 0 0 0,20 0 0 0 0,10 0 0 0 0,2 0 0 0 0,-3 0 0 0 0,-3 0 0 0 0,-7 0 0 0 0,-2 0 0 0 0,-4 0 0 0 0,-4 0 0 0 0,-2 0 0 0 0,-5 0 0 0 0,-2 0 0 0 0,-1 0 0 0 0,-1 0 0 0 0,-1 0 0 0 0,0 0 0 0 0,-3 0 0 0 0,1 0 0 0 0,-1 0 0 0 0,-1 1 0 0 0,-1 2 0 0 0,2-1 0 0 0,-1 1 0 0 0,0 1 0 0 0,-1 1 0 0 0,-3-1 0 0 0,-1 2 0 0 0,-1 1 0 0 0,1-1 0 0 0,0 0 0 0 0,1 2 0 0 0,-2 0 0 0 0,-1 1 0 0 0,2 1 0 0 0,-3-1 0 0 0,1 1 0 0 0,-1 2 0 0 0,0 1 0 0 0,1 1 0 0 0,-1 2 0 0 0,1 2 0 0 0,-2 2 0 0 0,2 0 0 0 0,-2 1 0 0 0,-1-1 0 0 0,1 4 0 0 0,0 0 0 0 0,-2-1 0 0 0,0 3 0 0 0,-1-1 0 0 0,-1 0 0 0 0,0-2 0 0 0,-1 2 0 0 0,1 0 0 0 0,-2-1 0 0 0,-2-3 0 0 0,-1-2 0 0 0,-1 3 0 0 0,-1-2 0 0 0,-1-1 0 0 0,0 1 0 0 0,-2 0 0 0 0,2-1 0 0 0,-1 2 0 0 0,1-1 0 0 0,-2 0 0 0 0,0 1 0 0 0,0-2 0 0 0,-1-1 0 0 0,0-2 0 0 0,0 0 0 0 0,0 1 0 0 0,0-1 0 0 0,0 0 0 0 0,0 2 0 0 0,0 0 0 0 0,0 1 0 0 0,0-1 0 0 0,0 0 0 0 0,0 0 0 0 0,0 1 0 0 0,0 0 0 0 0,0 1 0 0 0,0 0 0 0 0,-2 1 0 0 0,-2 0 0 0 0,-2-1 0 0 0,-3 1 0 0 0,0 0 0 0 0,-1-2 0 0 0,-1-1 0 0 0,1-2 0 0 0,-1 0 0 0 0,1-1 0 0 0,0-2 0 0 0,-2 1 0 0 0,0-1 0 0 0,0 0 0 0 0,-2-2 0 0 0,1 0 0 0 0,0-1 0 0 0,-1 0 0 0 0,1 0 0 0 0,-2-1 0 0 0,-1 1 0 0 0,0 0 0 0 0,-1 0 0 0 0,2-1 0 0 0,-1-1 0 0 0,-2 0 0 0 0,0 0 0 0 0,-1-1 0 0 0,-1-1 0 0 0,-1 1 0 0 0,1 0 0 0 0,-1-1 0 0 0,0 0 0 0 0,0 0 0 0 0,0-1 0 0 0,0-1 0 0 0,-2 0 0 0 0,-1 0 0 0 0,0 1 0 0 0,1-1 0 0 0,1 1 0 0 0,0 0 0 0 0,1-1 0 0 0,0 0 0 0 0,2 0 0 0 0,1-1 0 0 0,0 1 0 0 0,-1-1 0 0 0,2 0 0 0 0,-1 1 0 0 0,0 0 0 0 0,2 0 0 0 0,-1 0 0 0 0,-1-1 0 0 0,0 2 0 0 0,-1-2 0 0 0,1 2 0 0 0,0-1 0 0 0,-1 1 0 0 0,0 1 0 0 0,0 0 0 0 0,-1 1 0 0 0,-1-2 0 0 0,1 1 0 0 0,-1 1 0 0 0,0 0 0 0 0,0-1 0 0 0,0 2 0 0 0,0-2 0 0 0,2 1 0 0 0,1 0 0 0 0,0 1 0 0 0,1 1 0 0 0,2 0 0 0 0,0-1 0 0 0,1-1 0 0 0,1 1 0 0 0,2-1 0 0 0,0 2 0 0 0,1-2 0 0 0,2 0 0 0 0,1 0 0 0 0,1 1 0 0 0,1 0 0 0 0,-1 1 0 0 0,1 0 0 0 0,0 0 0 0 0,1 0 0 0 0,0 1 0 0 0,2-1 0 0 0,0 0 0 0 0,-1 0 0 0 0,0 1 0 0 0,1-1 0 0 0,1 0 0 0 0,0 1 0 0 0,0 1 0 0 0,1 1 0 0 0,0 0 0 0 0,0-1 0 0 0,0 0 0 0 0,0 1 0 0 0,0 0 0 0 0,0 0 0 0 0,0-1 0 0 0,0 0 0 0 0,0-1 0 0 0,0 0 0 0 0,0-1 0 0 0,2 0 0 0 0,1 0 0 0 0,3 0 0 0 0,1-1 0 0 0,1-1 0 0 0,1-2 0 0 0,1 1 0 0 0,-1 0 0 0 0,1 1 0 0 0,0 0 0 0 0,-1 0 0 0 0,1 0 0 0 0,-1 0 0 0 0,0 1 0 0 0,1 0 0 0 0,-1-1 0 0 0,0 0 0 0 0,0 1 0 0 0,1-1 0 0 0,-1 0 0 0 0,0 0 0 0 0,1 0 0 0 0,-1-1 0 0 0,0 0 0 0 0,3 1 0 0 0,-1-1 0 0 0,3 0 0 0 0,0 1 0 0 0,1-1 0 0 0,2 1 0 0 0,-1-2 0 0 0,1 1 0 0 0,0-1 0 0 0,0 0 0 0 0,0 0 0 0 0,0-2 0 0 0,0 0 0 0 0,0 0 0 0 0,0 0 0 0 0,0-1 0 0 0,-1 2 0 0 0,2-1 0 0 0,-2 0 0 0 0,1-1 0 0 0,-1 1 0 0 0,-1-1 0 0 0,2 1 0 0 0,-1-2 0 0 0,1 2 0 0 0,-2 0 0 0 0,1 0 0 0 0,1-2 0 0 0,0 2 0 0 0,1 0 0 0 0,-1 0 0 0 0,1 0 0 0 0,0 1 0 0 0,2-1 0 0 0,0 1 0 0 0,0-1 0 0 0,1 2 0 0 0,2 1 0 0 0,1 0 0 0 0,1 1 0 0 0,2 1 0 0 0,0 1 0 0 0,2 1 0 0 0,0 0 0 0 0,0 1 0 0 0,0 0 0 0 0,-3 0 0 0 0,-2 0 0 0 0,-1 1 0 0 0,-1 1 0 0 0,-1 1 0 0 0,-1 3 0 0 0,0-1 0 0 0,-1 1 0 0 0,-3 1 0 0 0,0 0 0 0 0,-1 2 0 0 0,-2 0 0 0 0,-1 1 0 0 0,-1-1 0 0 0,0-1 0 0 0,-3 0 0 0 0,0-1 0 0 0,-2 1 0 0 0,-2 0 0 0 0,-2 1 0 0 0,-1 0 0 0 0,0 0 0 0 0,-1 1 0 0 0,-1 0 0 0 0,1 2 0 0 0,0 1 0 0 0,-1-1 0 0 0,1 0 0 0 0,0-1 0 0 0,0 0 0 0 0,0-1 0 0 0,0 0 0 0 0,0 0 0 0 0,0-3 0 0 0,-2 0 0 0 0,-2-1 0 0 0,0-1 0 0 0,-1-2 0 0 0,-2 0 0 0 0,-1-1 0 0 0,-1 1 0 0 0,0-2 0 0 0,-1 1 0 0 0,0 0 0 0 0,0 0 0 0 0,0-2 0 0 0,0 0 0 0 0,-1-1 0 0 0,-2 0 0 0 0,2-1 0 0 0,-1 1 0 0 0,1-1 0 0 0,-1 0 0 0 0,0-1 0 0 0,-1 0 0 0 0,0-1 0 0 0,0 1 0 0 0,-2 1 0 0 0,1-2 0 0 0,-1 1 0 0 0,0-1 0 0 0,-1 2 0 0 0,-1-1 0 0 0,1 0 0 0 0,-1 0 0 0 0,0 0 0 0 0,0 0 0 0 0,0 1 0 0 0,-1-1 0 0 0,0-1 0 0 0,-2 1 0 0 0,0 1 0 0 0,0 0 0 0 0,-1 0 0 0 0,0 1 0 0 0,0 1 0 0 0,0-3 0 0 0,0 0 0 0 0,0 0 0 0 0,3 1 0 0 0,-1 0 0 0 0,1-2 0 0 0,1 1 0 0 0,0-1 0 0 0,0 2 0 0 0,0-2 0 0 0,1 0 0 0 0,-2-1 0 0 0,2 0 0 0 0,-1 0 0 0 0,-1 0 0 0 0,0 0 0 0 0,-1 2 0 0 0,-1 0 0 0 0,-1 1 0 0 0,2 0 0 0 0,1 1 0 0 0,-1 0 0 0 0,0 0 0 0 0,0 3 0 0 0,-1-1 0 0 0,1 1 0 0 0,1 0 0 0 0,2 1 0 0 0,0-1 0 0 0,0-1 0 0 0,1-1 0 0 0,0 0 0 0 0,2 1 0 0 0,1 0 0 0 0,0 0 0 0 0,2-1 0 0 0,0 2 0 0 0,0-1 0 0 0,1 0 0 0 0,1 2 0 0 0,1-1 0 0 0,0 1 0 0 0,0 0 0 0 0,1 1 0 0 0,0 0 0 0 0,2-1 0 0 0,2 0 0 0 0,-1-1 0 0 0,0 0 0 0 0,1 0 0 0 0,0 1 0 0 0,1-2 0 0 0,1 0 0 0 0,0-2 0 0 0,0 2 0 0 0,0 0 0 0 0,0 0 0 0 0,0-1 0 0 0,0 0 0 0 0,2 1 0 0 0,2 0 0 0 0,2 0 0 0 0,1-1 0 0 0,2 2 0 0 0,1-1 0 0 0,0 0 0 0 0,0 2 0 0 0,0-1 0 0 0,2 0 0 0 0,0-2 0 0 0,0 0 0 0 0,1 0 0 0 0,1-1 0 0 0,-2 0 0 0 0,2-1 0 0 0,-1 1 0 0 0,0-1 0 0 0,1-1 0 0 0,-1-1 0 0 0,-1-1 0 0 0,2-2 0 0 0,-1 0 0 0 0,0-1 0 0 0,-2 1 0 0 0,2 0 0 0 0,0-1 0 0 0,-1 1 0 0 0,-1-1 0 0 0,1 0 0 0 0,1 0 0 0 0,-1 0 0 0 0,1 0 0 0 0,1-1 0 0 0,-2-1 0 0 0,2-1 0 0 0,-1 1 0 0 0,-1-1 0 0 0,2-1 0 0 0,-1 3 0 0 0,2 0 0 0 0,-1 0 0 0 0,1-1 0 0 0,0 0 0 0 0,0 0 0 0 0,0 1 0 0 0,0 0 0 0 0,2 0 0 0 0,1 0 0 0 0,1 1 0 0 0,1 0 0 0 0,0 1 0 0 0,1 0 0 0 0,0 0 0 0 0,-1 0 0 0 0,1 0 0 0 0,0 1 0 0 0,0-1 0 0 0,0 1 0 0 0,-1 0 0 0 0,1 1 0 0 0,0 0 0 0 0,-1 1 0 0 0,1-1 0 0 0,-2 1 0 0 0,-1 0 0 0 0,0-1 0 0 0,0 2 0 0 0,0 0 0 0 0,-1 0 0 0 0,-1 2 0 0 0,0-2 0 0 0,-1-1 0 0 0,0 1 0 0 0,-1 0 0 0 0,0 1 0 0 0,-2-1 0 0 0,-2 2 0 0 0,2-1 0 0 0,0 1 0 0 0,0-1 0 0 0,-1 1 0 0 0,0 1 0 0 0,-1 1 0 0 0,0 2 0 0 0,0 0 0 0 0,-2 1 0 0 0,-1 2 0 0 0,-1-1 0 0 0,0 0 0 0 0,-1 2 0 0 0,0-1 0 0 0,0 0 0 0 0,-2 0 0 0 0,1 2 0 0 0,0-2 0 0 0,-2 1 0 0 0,0-1 0 0 0,-1 2 0 0 0,0-1 0 0 0,-1-1 0 0 0,0 1 0 0 0,0-1 0 0 0,0-1 0 0 0,0 0 0 0 0,0 0 0 0 0,0-2 0 0 0,-1 0 0 0 0,1-2 0 0 0,0 1 0 0 0,0-1 0 0 0,0 0 0 0 0,-1-1 0 0 0,-3 0 0 0 0,0-1 0 0 0,-2 1 0 0 0,0 1 0 0 0,-2 0 0 0 0,1-1 0 0 0,0-1 0 0 0,-1 0 0 0 0,0 0 0 0 0,-1 0 0 0 0,0-1 0 0 0,0 0 0 0 0,0 0 0 0 0,-3-1 0 0 0,0-1 0 0 0,0 0 0 0 0,-1 1 0 0 0,-1 1 0 0 0,-1 0 0 0 0,-1 0 0 0 0,0 1 0 0 0,-1-2 0 0 0,0 0 0 0 0,-2 0 0 0 0,-1 0 0 0 0,2 1 0 0 0,0 1 0 0 0,0-1 0 0 0,-1 0 0 0 0,-1-1 0 0 0,-2 0 0 0 0,-2 1 0 0 0,1 0 0 0 0,-1-1 0 0 0,0 0 0 0 0,-1 0 0 0 0,0 1 0 0 0,2-1 0 0 0,-2-1 0 0 0,1 1 0 0 0,0 1 0 0 0,0 0 0 0 0,2 1 0 0 0,0 0 0 0 0,1 0 0 0 0,0 1 0 0 0,1-1 0 0 0,1 0 0 0 0,1 1 0 0 0,0-1 0 0 0,-1 0 0 0 0,0 0 0 0 0,-1 0 0 0 0,2 1 0 0 0,0-1 0 0 0,-1 0 0 0 0,0 0 0 0 0,0 0 0 0 0,-1 0 0 0 0,-1 1 0 0 0,1-1 0 0 0,1 0 0 0 0,1 0 0 0 0,-1 0 0 0 0,0 0 0 0 0,2 0 0 0 0,-1 0 0 0 0,0 0 0 0 0,2 0 0 0 0,-1 2 0 0 0,1 2 0 0 0,0 1 0 0 0,1 1 0 0 0,1-1 0 0 0,1 1 0 0 0,2 0 0 0 0,0-2 0 0 0,3-2 0 0 0,2-1 0 0 0,1-1 0 0 0,1 0 0 0 0,1-1 0 0 0,2 0 0 0 0,0 0 0 0 0,1 0 0 0 0,0 0 0 0 0,0 0 0 0 0,2 0 0 0 0,2-2 0 0 0,1 0 0 0 0,3-1 0 0 0,0-1 0 0 0,1 1 0 0 0,1-1 0 0 0,-1 1 0 0 0,1-1 0 0 0,-1-2 0 0 0,1 1 0 0 0,-1 0 0 0 0,1 0 0 0 0,-1 0 0 0 0,0 1 0 0 0,1 0 0 0 0,-1 1 0 0 0,0 0 0 0 0,1-1 0 0 0,-1 0 0 0 0,0 0 0 0 0,1 0 0 0 0,-1 1 0 0 0,0 1 0 0 0,3-1 0 0 0,-1 1 0 0 0,3 0 0 0 0,0 1 0 0 0,-1 1 0 0 0,1 0 0 0 0,0 0 0 0 0,-1 1 0 0 0,0-2 0 0 0,1-1 0 0 0,-2 1 0 0 0,2-2 0 0 0,-1 0 0 0 0,-1-1 0 0 0,0 0 0 0 0,-1 0 0 0 0,-1 0 0 0 0,-1-1 0 0 0,1-1 0 0 0,-1 1 0 0 0,2-1 0 0 0,1 0 0 0 0,-1-1 0 0 0,0 0 0 0 0,2 1 0 0 0,0-1 0 0 0,-1 0 0 0 0,1-1 0 0 0,1 1 0 0 0,0 0 0 0 0,0 0 0 0 0,0 0 0 0 0,0-1 0 0 0,-1 1 0 0 0,2 1 0 0 0,1-1 0 0 0,0-1 0 0 0,0 2 0 0 0,0 0 0 0 0,-1-1 0 0 0,2 0 0 0 0,0 1 0 0 0,-1 0 0 0 0,0-1 0 0 0,-2 2 0 0 0,0 1 0 0 0,-1 0 0 0 0,0 0 0 0 0,0 0 0 0 0,0 1 0 0 0,0 0 0 0 0,-2 1 0 0 0,0 2 0 0 0,-1-1 0 0 0,1 0 0 0 0,1-1 0 0 0,0 1 0 0 0,-1-1 0 0 0,0 2 0 0 0,-1 0 0 0 0,0 2 0 0 0,-1 0 0 0 0,1 3 0 0 0,-2 0 0 0 0,0 1 0 0 0,-1 2 0 0 0,0 1 0 0 0,0 1 0 0 0,-2 1 0 0 0,1 1 0 0 0,-1 0 0 0 0,-1 2 0 0 0,0 1 0 0 0,-1 2 0 0 0,0 0 0 0 0,1 2 0 0 0,0-1 0 0 0,1-2 0 0 0,-1 2 0 0 0,0-1 0 0 0,-2-2 0 0 0,1 0 0 0 0,1-2 0 0 0,-2-1 0 0 0,0 0 0 0 0,-1 0 0 0 0,0-3 0 0 0,-1-2 0 0 0,2 0 0 0 0,0-2 0 0 0,0-2 0 0 0,0 0 0 0 0,-1-2 0 0 0,-1 0 0 0 0,1-1 0 0 0,-1 0 0 0 0,0 0 0 0 0,0 0 0 0 0,0 0 0 0 0,0 0 0 0 0,0 0 0 0 0,0 0 0 0 0,0 0 0 0 0,0-4 0 0 0,-2-3 0 0 0,-2-4 0 0 0,0-4 0 0 0,-1-2 0 0 0,-2-1 0 0 0,1-1 0 0 0,0 2 0 0 0,0 0 0 0 0,0-1 0 0 0,0 1 0 0 0,0 0 0 0 0,0-1 0 0 0,0 0 0 0 0,-2-1 0 0 0,0 1 0 0 0,1 0 0 0 0,0 0 0 0 0,0-1 0 0 0,1-1 0 0 0,-1-1 0 0 0,1 0 0 0 0,0 0 0 0 0,-1 2 0 0 0,2-1 0 0 0,0 1 0 0 0,-1 1 0 0 0,0-1 0 0 0,1 3 0 0 0,-2 2 0 0 0,0 1 0 0 0,-1 2 0 0 0,2 0 0 0 0,-1 0 0 0 0,3 2 0 0 0,4 2 0 0 0,3 3 0 0 0,3 2 0 0 0,1 3 0 0 0,3 1 0 0 0,-1 1 0 0 0,1-1 0 0 0,0 0 0 0 0,0-1 0 0 0,-2 0 0 0 0,0 0 0 0 0,-1 0 0 0 0,0-1 0 0 0,-1 0 0 0 0,0 0 0 0 0,2 1 0 0 0,-2-1 0 0 0,0 0 0 0 0,1 0 0 0 0,1 1 0 0 0,0-1 0 0 0,1 0 0 0 0,-1 1 0 0 0,-1-3 0 0 0,0 1 0 0 0,1-1 0 0 0,-1 1 0 0 0,-1-2 0 0 0,0 1 0 0 0,-1-2 0 0 0,1 1 0 0 0,1 0 0 0 0,1-1 0 0 0,-1 0 0 0 0,-1 0 0 0 0,0 0 0 0 0,-1-1 0 0 0,-1 1 0 0 0,1-1 0 0 0,-1 1 0 0 0,1-1 0 0 0,-1 0 0 0 0,0 0 0 0 0,2-1 0 0 0,0-2 0 0 0,0-3 0 0 0,-1-5 0 0 0,-2-5 0 0 0,-1-1 0 0 0,1-3 0 0 0,-1-2 0 0 0,0-1 0 0 0,0-1 0 0 0,-1-1 0 0 0,-1 0 0 0 0,2 0 0 0 0,1-1 0 0 0,-1 1 0 0 0,0 0 0 0 0,0 2 0 0 0,1 1 0 0 0,0 2 0 0 0,0-1 0 0 0,0 2 0 0 0,0 2 0 0 0,1 1 0 0 0,-1-1 0 0 0,0 1 0 0 0,1 0 0 0 0,-1 1 0 0 0,0 0 0 0 0,0 1 0 0 0,0 1 0 0 0,2 1 0 0 0,-2 1 0 0 0,2-1 0 0 0,-1 1 0 0 0,1-1 0 0 0,-1 0 0 0 0,1 1 0 0 0,-1 0 0 0 0,1 1 0 0 0,0 1 0 0 0,-2-1 0 0 0,1 0 0 0 0,-1 2 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2T01:02:31.180"/>
    </inkml:context>
    <inkml:brush xml:id="br0">
      <inkml:brushProperty name="width" value="0.1" units="cm"/>
      <inkml:brushProperty name="height" value="0.1" units="cm"/>
    </inkml:brush>
  </inkml:definitions>
  <inkml:trace contextRef="#ctx0" brushRef="#br0">18650 5053 16383 0 0,'2'0'0'0'0,"3"0"0"0"0,5 0 0 0 0,9 0 0 0 0,7 0 0 0 0,5 0 0 0 0,20 0 0 0 0,10 0 0 0 0,2 0 0 0 0,-3 0 0 0 0,-3 0 0 0 0,-7 0 0 0 0,-2 0 0 0 0,-4 0 0 0 0,-4 0 0 0 0,-2 0 0 0 0,-5 0 0 0 0,-2 0 0 0 0,-1 0 0 0 0,-1 0 0 0 0,-1 0 0 0 0,0 0 0 0 0,-3 0 0 0 0,1 0 0 0 0,-1 0 0 0 0,-1 1 0 0 0,-1 2 0 0 0,2-1 0 0 0,-1 1 0 0 0,0 1 0 0 0,-1 1 0 0 0,-3-1 0 0 0,-1 2 0 0 0,-1 1 0 0 0,1-1 0 0 0,0 0 0 0 0,1 2 0 0 0,-2 0 0 0 0,-1 1 0 0 0,2 1 0 0 0,-3-1 0 0 0,1 1 0 0 0,-1 2 0 0 0,0 1 0 0 0,1 1 0 0 0,-1 2 0 0 0,1 2 0 0 0,-2 2 0 0 0,2 0 0 0 0,-2 1 0 0 0,-1-1 0 0 0,1 4 0 0 0,0 0 0 0 0,-2-1 0 0 0,0 3 0 0 0,-1-1 0 0 0,-1 0 0 0 0,0-2 0 0 0,-1 2 0 0 0,1 0 0 0 0,-2-1 0 0 0,-2-3 0 0 0,-1-2 0 0 0,-1 3 0 0 0,-1-2 0 0 0,-1-1 0 0 0,0 1 0 0 0,-2 0 0 0 0,2-1 0 0 0,-1 2 0 0 0,1-1 0 0 0,-2 0 0 0 0,0 1 0 0 0,0-2 0 0 0,-1-1 0 0 0,0-2 0 0 0,0 0 0 0 0,0 1 0 0 0,0-1 0 0 0,0 0 0 0 0,0 2 0 0 0,0 0 0 0 0,0 1 0 0 0,0-1 0 0 0,0 0 0 0 0,0 0 0 0 0,0 1 0 0 0,0 0 0 0 0,0 1 0 0 0,0 0 0 0 0,-2 1 0 0 0,-2 0 0 0 0,-2-1 0 0 0,-3 1 0 0 0,0 0 0 0 0,-1-2 0 0 0,-1-1 0 0 0,1-2 0 0 0,-1 0 0 0 0,1-1 0 0 0,0-2 0 0 0,-2 1 0 0 0,0-1 0 0 0,0 0 0 0 0,-2-2 0 0 0,1 0 0 0 0,0-1 0 0 0,-1 0 0 0 0,1 0 0 0 0,-2-1 0 0 0,-1 1 0 0 0,0 0 0 0 0,-1 0 0 0 0,2-1 0 0 0,-1-1 0 0 0,-2 0 0 0 0,0 0 0 0 0,-1-1 0 0 0,-1-1 0 0 0,-1 1 0 0 0,1 0 0 0 0,-1-1 0 0 0,0 0 0 0 0,0 0 0 0 0,0-1 0 0 0,0-1 0 0 0,-2 0 0 0 0,-1 0 0 0 0,0 1 0 0 0,1-1 0 0 0,1 1 0 0 0,0 0 0 0 0,1-1 0 0 0,0 0 0 0 0,2 0 0 0 0,1-1 0 0 0,0 1 0 0 0,-1-1 0 0 0,2 0 0 0 0,-1 1 0 0 0,0 0 0 0 0,2 0 0 0 0,-1 0 0 0 0,-1-1 0 0 0,0 2 0 0 0,-1-2 0 0 0,1 2 0 0 0,0-1 0 0 0,-1 1 0 0 0,0 1 0 0 0,0 0 0 0 0,-1 1 0 0 0,-1-2 0 0 0,1 1 0 0 0,-1 1 0 0 0,0 0 0 0 0,0-1 0 0 0,0 2 0 0 0,0-2 0 0 0,2 1 0 0 0,1 0 0 0 0,0 1 0 0 0,1 1 0 0 0,2 0 0 0 0,0-1 0 0 0,1-1 0 0 0,1 1 0 0 0,2-1 0 0 0,0 2 0 0 0,1-2 0 0 0,2 0 0 0 0,1 0 0 0 0,1 1 0 0 0,1 0 0 0 0,-1 1 0 0 0,1 0 0 0 0,0 0 0 0 0,1 0 0 0 0,0 1 0 0 0,2-1 0 0 0,0 0 0 0 0,-1 0 0 0 0,0 1 0 0 0,1-1 0 0 0,1 0 0 0 0,0 1 0 0 0,0 1 0 0 0,1 1 0 0 0,0 0 0 0 0,0-1 0 0 0,0 0 0 0 0,0 1 0 0 0,0 0 0 0 0,0 0 0 0 0,0-1 0 0 0,0 0 0 0 0,0-1 0 0 0,0 0 0 0 0,0-1 0 0 0,2 0 0 0 0,1 0 0 0 0,3 0 0 0 0,1-1 0 0 0,1-1 0 0 0,1-2 0 0 0,1 1 0 0 0,-1 0 0 0 0,1 1 0 0 0,0 0 0 0 0,-1 0 0 0 0,1 0 0 0 0,-1 0 0 0 0,0 1 0 0 0,1 0 0 0 0,-1-1 0 0 0,0 0 0 0 0,0 1 0 0 0,1-1 0 0 0,-1 0 0 0 0,0 0 0 0 0,1 0 0 0 0,-1-1 0 0 0,0 0 0 0 0,3 1 0 0 0,-1-1 0 0 0,3 0 0 0 0,0 1 0 0 0,1-1 0 0 0,2 1 0 0 0,-1-2 0 0 0,1 1 0 0 0,0-1 0 0 0,0 0 0 0 0,0 0 0 0 0,0-2 0 0 0,0 0 0 0 0,0 0 0 0 0,0 0 0 0 0,0-1 0 0 0,-1 2 0 0 0,2-1 0 0 0,-2 0 0 0 0,1-1 0 0 0,-1 1 0 0 0,-1-1 0 0 0,2 1 0 0 0,-1-2 0 0 0,1 2 0 0 0,-2 0 0 0 0,1 0 0 0 0,1-2 0 0 0,0 2 0 0 0,1 0 0 0 0,-1 0 0 0 0,1 0 0 0 0,0 1 0 0 0,2-1 0 0 0,0 1 0 0 0,0-1 0 0 0,1 2 0 0 0,2 1 0 0 0,1 0 0 0 0,1 1 0 0 0,2 1 0 0 0,0 1 0 0 0,2 1 0 0 0,0 0 0 0 0,0 1 0 0 0,0 0 0 0 0,-3 0 0 0 0,-2 0 0 0 0,-1 1 0 0 0,-1 1 0 0 0,-1 1 0 0 0,-1 3 0 0 0,0-1 0 0 0,-1 1 0 0 0,-3 1 0 0 0,0 0 0 0 0,-1 2 0 0 0,-2 0 0 0 0,-1 1 0 0 0,-1-1 0 0 0,0-1 0 0 0,-3 0 0 0 0,0-1 0 0 0,-2 1 0 0 0,-2 0 0 0 0,-2 1 0 0 0,-1 0 0 0 0,0 0 0 0 0,-1 1 0 0 0,-1 0 0 0 0,1 2 0 0 0,0 1 0 0 0,-1-1 0 0 0,1 0 0 0 0,0-1 0 0 0,0 0 0 0 0,0-1 0 0 0,0 0 0 0 0,0 0 0 0 0,0-3 0 0 0,-2 0 0 0 0,-2-1 0 0 0,0-1 0 0 0,-1-2 0 0 0,-2 0 0 0 0,-1-1 0 0 0,-1 1 0 0 0,0-2 0 0 0,-1 1 0 0 0,0 0 0 0 0,0 0 0 0 0,0-2 0 0 0,0 0 0 0 0,-1-1 0 0 0,-2 0 0 0 0,2-1 0 0 0,-1 1 0 0 0,1-1 0 0 0,-1 0 0 0 0,0-1 0 0 0,-1 0 0 0 0,0-1 0 0 0,0 1 0 0 0,-2 1 0 0 0,1-2 0 0 0,-1 1 0 0 0,0-1 0 0 0,-1 2 0 0 0,-1-1 0 0 0,1 0 0 0 0,-1 0 0 0 0,0 0 0 0 0,0 0 0 0 0,0 1 0 0 0,-1-1 0 0 0,0-1 0 0 0,-2 1 0 0 0,0 1 0 0 0,0 0 0 0 0,-1 0 0 0 0,0 1 0 0 0,0 1 0 0 0,0-3 0 0 0,0 0 0 0 0,0 0 0 0 0,3 1 0 0 0,-1 0 0 0 0,1-2 0 0 0,1 1 0 0 0,0-1 0 0 0,0 2 0 0 0,0-2 0 0 0,1 0 0 0 0,-2-1 0 0 0,2 0 0 0 0,-1 0 0 0 0,-1 0 0 0 0,0 0 0 0 0,-1 2 0 0 0,-1 0 0 0 0,-1 1 0 0 0,2 0 0 0 0,1 1 0 0 0,-1 0 0 0 0,0 0 0 0 0,0 3 0 0 0,-1-1 0 0 0,1 1 0 0 0,1 0 0 0 0,2 1 0 0 0,0-1 0 0 0,0-1 0 0 0,1-1 0 0 0,0 0 0 0 0,2 1 0 0 0,1 0 0 0 0,0 0 0 0 0,2-1 0 0 0,0 2 0 0 0,0-1 0 0 0,1 0 0 0 0,1 2 0 0 0,1-1 0 0 0,0 1 0 0 0,0 0 0 0 0,1 1 0 0 0,0 0 0 0 0,2-1 0 0 0,2 0 0 0 0,-1-1 0 0 0,0 0 0 0 0,1 0 0 0 0,0 1 0 0 0,1-2 0 0 0,1 0 0 0 0,0-2 0 0 0,0 2 0 0 0,0 0 0 0 0,0 0 0 0 0,0-1 0 0 0,0 0 0 0 0,2 1 0 0 0,2 0 0 0 0,2 0 0 0 0,1-1 0 0 0,2 2 0 0 0,1-1 0 0 0,0 0 0 0 0,0 2 0 0 0,0-1 0 0 0,2 0 0 0 0,0-2 0 0 0,0 0 0 0 0,1 0 0 0 0,1-1 0 0 0,-2 0 0 0 0,2-1 0 0 0,-1 1 0 0 0,0-1 0 0 0,1-1 0 0 0,-1-1 0 0 0,-1-1 0 0 0,2-2 0 0 0,-1 0 0 0 0,0-1 0 0 0,-2 1 0 0 0,2 0 0 0 0,0-1 0 0 0,-1 1 0 0 0,-1-1 0 0 0,1 0 0 0 0,1 0 0 0 0,-1 0 0 0 0,1 0 0 0 0,1-1 0 0 0,-2-1 0 0 0,2-1 0 0 0,-1 1 0 0 0,-1-1 0 0 0,2-1 0 0 0,-1 3 0 0 0,2 0 0 0 0,-1 0 0 0 0,1-1 0 0 0,0 0 0 0 0,0 0 0 0 0,0 1 0 0 0,0 0 0 0 0,2 0 0 0 0,1 0 0 0 0,1 1 0 0 0,1 0 0 0 0,0 1 0 0 0,1 0 0 0 0,0 0 0 0 0,-1 0 0 0 0,1 0 0 0 0,0 1 0 0 0,0-1 0 0 0,0 1 0 0 0,-1 0 0 0 0,1 1 0 0 0,0 0 0 0 0,-1 1 0 0 0,1-1 0 0 0,-2 1 0 0 0,-1 0 0 0 0,0-1 0 0 0,0 2 0 0 0,0 0 0 0 0,-1 0 0 0 0,-1 2 0 0 0,0-2 0 0 0,-1-1 0 0 0,0 1 0 0 0,-1 0 0 0 0,0 1 0 0 0,-2-1 0 0 0,-2 2 0 0 0,2-1 0 0 0,0 1 0 0 0,0-1 0 0 0,-1 1 0 0 0,0 1 0 0 0,-1 1 0 0 0,0 2 0 0 0,0 0 0 0 0,-2 1 0 0 0,-1 2 0 0 0,-1-1 0 0 0,0 0 0 0 0,-1 2 0 0 0,0-1 0 0 0,0 0 0 0 0,-2 0 0 0 0,1 2 0 0 0,0-2 0 0 0,-2 1 0 0 0,0-1 0 0 0,-1 2 0 0 0,0-1 0 0 0,-1-1 0 0 0,0 1 0 0 0,0-1 0 0 0,0-1 0 0 0,0 0 0 0 0,0 0 0 0 0,0-2 0 0 0,-1 0 0 0 0,1-2 0 0 0,0 1 0 0 0,0-1 0 0 0,0 0 0 0 0,-1-1 0 0 0,-3 0 0 0 0,0-1 0 0 0,-2 1 0 0 0,0 1 0 0 0,-2 0 0 0 0,1-1 0 0 0,0-1 0 0 0,-1 0 0 0 0,0 0 0 0 0,-1 0 0 0 0,0-1 0 0 0,0 0 0 0 0,0 0 0 0 0,-3-1 0 0 0,0-1 0 0 0,0 0 0 0 0,-1 1 0 0 0,-1 1 0 0 0,-1 0 0 0 0,-1 0 0 0 0,0 1 0 0 0,-1-2 0 0 0,0 0 0 0 0,-2 0 0 0 0,-1 0 0 0 0,2 1 0 0 0,0 1 0 0 0,0-1 0 0 0,-1 0 0 0 0,-1-1 0 0 0,-2 0 0 0 0,-2 1 0 0 0,1 0 0 0 0,-1-1 0 0 0,0 0 0 0 0,-1 0 0 0 0,0 1 0 0 0,2-1 0 0 0,-2-1 0 0 0,1 1 0 0 0,0 1 0 0 0,0 0 0 0 0,2 1 0 0 0,0 0 0 0 0,1 0 0 0 0,0 1 0 0 0,1-1 0 0 0,1 0 0 0 0,1 1 0 0 0,0-1 0 0 0,-1 0 0 0 0,0 0 0 0 0,-1 0 0 0 0,2 1 0 0 0,0-1 0 0 0,-1 0 0 0 0,0 0 0 0 0,0 0 0 0 0,-1 0 0 0 0,-1 1 0 0 0,1-1 0 0 0,1 0 0 0 0,1 0 0 0 0,-1 0 0 0 0,0 0 0 0 0,2 0 0 0 0,-1 0 0 0 0,0 0 0 0 0,2 0 0 0 0,-1 2 0 0 0,1 2 0 0 0,0 1 0 0 0,1 1 0 0 0,1-1 0 0 0,1 1 0 0 0,2 0 0 0 0,0-2 0 0 0,3-2 0 0 0,2-1 0 0 0,1-1 0 0 0,1 0 0 0 0,1-1 0 0 0,2 0 0 0 0,0 0 0 0 0,1 0 0 0 0,0 0 0 0 0,0 0 0 0 0,2 0 0 0 0,2-2 0 0 0,1 0 0 0 0,3-1 0 0 0,0-1 0 0 0,1 1 0 0 0,1-1 0 0 0,-1 1 0 0 0,1-1 0 0 0,-1-2 0 0 0,1 1 0 0 0,-1 0 0 0 0,1 0 0 0 0,-1 0 0 0 0,0 1 0 0 0,1 0 0 0 0,-1 1 0 0 0,0 0 0 0 0,1-1 0 0 0,-1 0 0 0 0,0 0 0 0 0,1 0 0 0 0,-1 1 0 0 0,0 1 0 0 0,3-1 0 0 0,-1 1 0 0 0,3 0 0 0 0,0 1 0 0 0,-1 1 0 0 0,1 0 0 0 0,0 0 0 0 0,-1 1 0 0 0,0-2 0 0 0,1-1 0 0 0,-2 1 0 0 0,2-2 0 0 0,-1 0 0 0 0,-1-1 0 0 0,0 0 0 0 0,-1 0 0 0 0,-1 0 0 0 0,-1-1 0 0 0,1-1 0 0 0,-1 1 0 0 0,2-1 0 0 0,1 0 0 0 0,-1-1 0 0 0,0 0 0 0 0,2 1 0 0 0,0-1 0 0 0,-1 0 0 0 0,1-1 0 0 0,1 1 0 0 0,0 0 0 0 0,0 0 0 0 0,0 0 0 0 0,0-1 0 0 0,-1 1 0 0 0,2 1 0 0 0,1-1 0 0 0,0-1 0 0 0,0 2 0 0 0,0 0 0 0 0,-1-1 0 0 0,2 0 0 0 0,0 1 0 0 0,-1 0 0 0 0,0-1 0 0 0,-2 2 0 0 0,0 1 0 0 0,-1 0 0 0 0,0 0 0 0 0,0 0 0 0 0,0 1 0 0 0,0 0 0 0 0,-2 1 0 0 0,0 2 0 0 0,-1-1 0 0 0,1 0 0 0 0,1-1 0 0 0,0 1 0 0 0,-1-1 0 0 0,0 2 0 0 0,-1 0 0 0 0,0 2 0 0 0,-1 0 0 0 0,1 3 0 0 0,-2 0 0 0 0,0 1 0 0 0,-1 2 0 0 0,0 1 0 0 0,0 1 0 0 0,-2 1 0 0 0,1 1 0 0 0,-1 0 0 0 0,-1 2 0 0 0,0 1 0 0 0,-1 2 0 0 0,0 0 0 0 0,1 2 0 0 0,0-1 0 0 0,1-2 0 0 0,-1 2 0 0 0,0-1 0 0 0,-2-2 0 0 0,1 0 0 0 0,1-2 0 0 0,-2-1 0 0 0,0 0 0 0 0,-1 0 0 0 0,0-3 0 0 0,-1-2 0 0 0,2 0 0 0 0,0-2 0 0 0,0-2 0 0 0,0 0 0 0 0,-1-2 0 0 0,-1 0 0 0 0,1-1 0 0 0,-1 0 0 0 0,0 0 0 0 0,0 0 0 0 0,0 0 0 0 0,0 0 0 0 0,0 0 0 0 0,0 0 0 0 0,0 0 0 0 0,0-4 0 0 0,-2-3 0 0 0,-2-4 0 0 0,0-4 0 0 0,-1-2 0 0 0,-2-1 0 0 0,1-1 0 0 0,0 2 0 0 0,0 0 0 0 0,0-1 0 0 0,0 1 0 0 0,0 0 0 0 0,0-1 0 0 0,0 0 0 0 0,-2-1 0 0 0,0 1 0 0 0,1 0 0 0 0,0 0 0 0 0,0-1 0 0 0,1-1 0 0 0,-1-1 0 0 0,1 0 0 0 0,0 0 0 0 0,-1 2 0 0 0,2-1 0 0 0,0 1 0 0 0,-1 1 0 0 0,0-1 0 0 0,1 3 0 0 0,-2 2 0 0 0,0 1 0 0 0,-1 2 0 0 0,2 0 0 0 0,-1 0 0 0 0,3 2 0 0 0,4 2 0 0 0,3 3 0 0 0,3 2 0 0 0,1 3 0 0 0,3 1 0 0 0,-1 1 0 0 0,1-1 0 0 0,0 0 0 0 0,0-1 0 0 0,-2 0 0 0 0,0 0 0 0 0,-1 0 0 0 0,0-1 0 0 0,-1 0 0 0 0,0 0 0 0 0,2 1 0 0 0,-2-1 0 0 0,0 0 0 0 0,1 0 0 0 0,1 1 0 0 0,0-1 0 0 0,1 0 0 0 0,-1 1 0 0 0,-1-3 0 0 0,0 1 0 0 0,1-1 0 0 0,-1 1 0 0 0,-1-2 0 0 0,0 1 0 0 0,-1-2 0 0 0,1 1 0 0 0,1 0 0 0 0,1-1 0 0 0,-1 0 0 0 0,-1 0 0 0 0,0 0 0 0 0,-1-1 0 0 0,-1 1 0 0 0,1-1 0 0 0,-1 1 0 0 0,1-1 0 0 0,-1 0 0 0 0,0 0 0 0 0,2-1 0 0 0,0-2 0 0 0,0-3 0 0 0,-1-5 0 0 0,-2-5 0 0 0,-1-1 0 0 0,1-3 0 0 0,-1-2 0 0 0,0-1 0 0 0,0-1 0 0 0,-1-1 0 0 0,-1 0 0 0 0,2 0 0 0 0,1-1 0 0 0,-1 1 0 0 0,0 0 0 0 0,0 2 0 0 0,1 1 0 0 0,0 2 0 0 0,0-1 0 0 0,0 2 0 0 0,0 2 0 0 0,1 1 0 0 0,-1-1 0 0 0,0 1 0 0 0,1 0 0 0 0,-1 1 0 0 0,0 0 0 0 0,0 1 0 0 0,0 1 0 0 0,2 1 0 0 0,-2 1 0 0 0,2-1 0 0 0,-1 1 0 0 0,1-1 0 0 0,-1 0 0 0 0,1 1 0 0 0,-1 0 0 0 0,1 1 0 0 0,0 1 0 0 0,-2-1 0 0 0,1 0 0 0 0,-1 2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1T17:06:48.839"/>
    </inkml:context>
    <inkml:brush xml:id="br0">
      <inkml:brushProperty name="width" value="0.1" units="cm"/>
      <inkml:brushProperty name="height" value="0.1" units="cm"/>
      <inkml:brushProperty name="color" value="#E71224"/>
    </inkml:brush>
  </inkml:definitions>
  <inkml:trace contextRef="#ctx0" brushRef="#br0">20068 13657 16383 0 0,'-2'0'0'0'0,"-3"0"0"0"0,-6 0 0 0 0,-4 0 0 0 0,-6 0 0 0 0,-5 0 0 0 0,-3 0 0 0 0,-2 0 0 0 0,-1 0 0 0 0,-3 0 0 0 0,-1 0 0 0 0,0 0 0 0 0,2 0 0 0 0,1 0 0 0 0,1 0 0 0 0,4 0 0 0 0,2 0 0 0 0,2 0 0 0 0,1 0 0 0 0,3 0 0 0 0,1 0 0 0 0,0 0 0 0 0,-1 0 0 0 0,2 0 0 0 0,0 0 0 0 0,0 0 0 0 0,0 0 0 0 0,3 0 0 0 0,-1 0 0 0 0,1 0 0 0 0,1 0 0 0 0,2 0 0 0 0,-1 0 0 0 0,-1-1 0 0 0,1-1 0 0 0,1-2 0 0 0,1 0 0 0 0,0-2 0 0 0,1 2 0 0 0,0 0 0 0 0,2-1 0 0 0,0 0 0 0 0,0 0 0 0 0,2-1 0 0 0,-1-1 0 0 0,0 0 0 0 0,-1 1 0 0 0,2-1 0 0 0,-1-2 0 0 0,-1 0 0 0 0,1 0 0 0 0,1 1 0 0 0,0 0 0 0 0,2 0 0 0 0,0 1 0 0 0,0 1 0 0 0,1-1 0 0 0,1-1 0 0 0,1-3 0 0 0,1 0 0 0 0,0-3 0 0 0,0-1 0 0 0,0-1 0 0 0,0-2 0 0 0,0-2 0 0 0,0-1 0 0 0,1 2 0 0 0,-1 2 0 0 0,0 1 0 0 0,0 4 0 0 0,0 0 0 0 0,0 2 0 0 0,0 0 0 0 0,0 1 0 0 0,1 0 0 0 0,3-1 0 0 0,2 1 0 0 0,2-3 0 0 0,1 0 0 0 0,1 0 0 0 0,0-2 0 0 0,1 0 0 0 0,0 0 0 0 0,-1 1 0 0 0,3 1 0 0 0,-1 1 0 0 0,1 2 0 0 0,-1 1 0 0 0,0 2 0 0 0,-2 0 0 0 0,1 1 0 0 0,-1 0 0 0 0,0-1 0 0 0,0 0 0 0 0,1 0 0 0 0,2-1 0 0 0,-1 0 0 0 0,2 0 0 0 0,0 1 0 0 0,0 2 0 0 0,0-1 0 0 0,0 1 0 0 0,0-1 0 0 0,-2 1 0 0 0,0 0 0 0 0,-2 2 0 0 0,1 0 0 0 0,-1 2 0 0 0,1-1 0 0 0,2 0 0 0 0,-1-1 0 0 0,0 0 0 0 0,-1 0 0 0 0,0 1 0 0 0,-1 0 0 0 0,1 1 0 0 0,-2 0 0 0 0,1 0 0 0 0,0 0 0 0 0,0 0 0 0 0,0 0 0 0 0,0-1 0 0 0,2-2 0 0 0,0 1 0 0 0,3 0 0 0 0,-1 1 0 0 0,0 0 0 0 0,1 1 0 0 0,0 0 0 0 0,1 0 0 0 0,1 0 0 0 0,0 0 0 0 0,-2 0 0 0 0,1 0 0 0 0,-1 0 0 0 0,1 0 0 0 0,-1 0 0 0 0,-1 0 0 0 0,1 0 0 0 0,-1 0 0 0 0,0 0 0 0 0,-2 0 0 0 0,-1 0 0 0 0,2 0 0 0 0,0 0 0 0 0,-1 0 0 0 0,0 0 0 0 0,-1 0 0 0 0,0 0 0 0 0,-1 0 0 0 0,0 0 0 0 0,0 0 0 0 0,0 0 0 0 0,0 0 0 0 0,-1 0 0 0 0,1 0 0 0 0,0 0 0 0 0,0 0 0 0 0,0 0 0 0 0,0 0 0 0 0,0 0 0 0 0,0 0 0 0 0,0 0 0 0 0,0 0 0 0 0,-1 0 0 0 0,1 0 0 0 0,0 0 0 0 0,0 0 0 0 0,0 0 0 0 0,0 0 0 0 0,0 0 0 0 0,0 0 0 0 0,2 0 0 0 0,1 0 0 0 0,-1 0 0 0 0,0 0 0 0 0,-1 0 0 0 0,0 0 0 0 0,0 0 0 0 0,-1 0 0 0 0,0 0 0 0 0,0 0 0 0 0,-1 0 0 0 0,1 0 0 0 0,0 0 0 0 0,0 0 0 0 0,0 0 0 0 0,0 0 0 0 0,1 0 0 0 0,2 0 0 0 0,0 0 0 0 0,-1 0 0 0 0,1 0 0 0 0,1 0 0 0 0,-1 0 0 0 0,1 0 0 0 0,0 0 0 0 0,-1 0 0 0 0,2 0 0 0 0,-1 2 0 0 0,-1 0 0 0 0,2 0 0 0 0,-1 0 0 0 0,-1-1 0 0 0,2 0 0 0 0,-1-1 0 0 0,-1 1 0 0 0,1-1 0 0 0,1 0 0 0 0,-2-1 0 0 0,-1 3 0 0 0,0 0 0 0 0,0 0 0 0 0,1 0 0 0 0,2-1 0 0 0,-1 0 0 0 0,0-1 0 0 0,1 1 0 0 0,0-1 0 0 0,-2-1 0 0 0,2 1 0 0 0,-1 0 0 0 0,1 0 0 0 0,0 0 0 0 0,1 0 0 0 0,0 0 0 0 0,-2 0 0 0 0,1 0 0 0 0,-1 0 0 0 0,2 2 0 0 0,-1 0 0 0 0,-1 1 0 0 0,1-1 0 0 0,-1-1 0 0 0,-1 0 0 0 0,0-1 0 0 0,0 1 0 0 0,0-1 0 0 0,0 0 0 0 0,-1-1 0 0 0,-1 1 0 0 0,2 0 0 0 0,0 0 0 0 0,2 0 0 0 0,-1 0 0 0 0,0 0 0 0 0,1 0 0 0 0,0 0 0 0 0,-2 0 0 0 0,2 0 0 0 0,-1 0 0 0 0,-1 0 0 0 0,-1 0 0 0 0,2 0 0 0 0,-1 0 0 0 0,0 0 0 0 0,-1 0 0 0 0,-1 0 0 0 0,0 0 0 0 0,1 0 0 0 0,1 0 0 0 0,-1 0 0 0 0,2 0 0 0 0,0 0 0 0 0,-1 0 0 0 0,0 0 0 0 0,0 0 0 0 0,1 0 0 0 0,-1 0 0 0 0,1 0 0 0 0,0 0 0 0 0,-1 0 0 0 0,2 0 0 0 0,-1 0 0 0 0,1 0 0 0 0,0 0 0 0 0,-1 0 0 0 0,1 0 0 0 0,0-2 0 0 0,0 0 0 0 0,0 0 0 0 0,-1 0 0 0 0,-1-1 0 0 0,1 0 0 0 0,-1 1 0 0 0,2 0 0 0 0,0 0 0 0 0,1 2 0 0 0,-1-2 0 0 0,1-1 0 0 0,0 1 0 0 0,-2 1 0 0 0,1 0 0 0 0,0 0 0 0 0,-2 1 0 0 0,0-1 0 0 0,-2 1 0 0 0,-1 1 0 0 0,3-1 0 0 0,-1 0 0 0 0,1 0 0 0 0,-2 0 0 0 0,1 0 0 0 0,-2 0 0 0 0,1 0 0 0 0,-1 0 0 0 0,0 0 0 0 0,-1 0 0 0 0,1 0 0 0 0,0 0 0 0 0,0 0 0 0 0,0 0 0 0 0,-1 0 0 0 0,1 0 0 0 0,0 0 0 0 0,0 0 0 0 0,0 0 0 0 0,0 0 0 0 0,0 0 0 0 0,0 0 0 0 0,2 0 0 0 0,0 0 0 0 0,1 0 0 0 0,-1 0 0 0 0,-1 0 0 0 0,2 0 0 0 0,0 0 0 0 0,2 0 0 0 0,0 0 0 0 0,-1-2 0 0 0,0 0 0 0 0,3 0 0 0 0,-1 0 0 0 0,1 1 0 0 0,2-2 0 0 0,0 0 0 0 0,0 1 0 0 0,-1 0 0 0 0,0 0 0 0 0,-1 0 0 0 0,-1-1 0 0 0,-2 0 0 0 0,-1 1 0 0 0,-1 1 0 0 0,-2 0 0 0 0,0 1 0 0 0,0-2 0 0 0,0 0 0 0 0,-1 0 0 0 0,1 0 0 0 0,0 1 0 0 0,-1 1 0 0 0,1-1 0 0 0,0 1 0 0 0,0 0 0 0 0,0 0 0 0 0,0 0 0 0 0,0 0 0 0 0,0 0 0 0 0,-1 0 0 0 0,1 0 0 0 0,0 1 0 0 0,0-1 0 0 0,-2-2 0 0 0,0 0 0 0 0,-1-1 0 0 0,2 2 0 0 0,-1-1 0 0 0,1 2 0 0 0,1-1 0 0 0,0 1 0 0 0,0 0 0 0 0,0 0 0 0 0,0 0 0 0 0,0 0 0 0 0,0 0 0 0 0,0 0 0 0 0,-1 0 0 0 0,1 0 0 0 0,0 0 0 0 0,0 0 0 0 0,0 0 0 0 0,0 0 0 0 0,0 0 0 0 0,0 0 0 0 0,2 0 0 0 0,1 0 0 0 0,1 0 0 0 0,1 0 0 0 0,-1 0 0 0 0,1 0 0 0 0,-1 0 0 0 0,0 0 0 0 0,0 0 0 0 0,0 0 0 0 0,0 0 0 0 0,-2 0 0 0 0,1 0 0 0 0,1 0 0 0 0,-1 2 0 0 0,1 0 0 0 0,0 0 0 0 0,-1 0 0 0 0,-1-1 0 0 0,2 2 0 0 0,-1 0 0 0 0,0-1 0 0 0,-1 0 0 0 0,-1 0 0 0 0,0-2 0 0 0,-1 1 0 0 0,0-1 0 0 0,0 0 0 0 0,0 1 0 0 0,0 2 0 0 0,-1-1 0 0 0,1-1 0 0 0,0 0 0 0 0,0 0 0 0 0,0-1 0 0 0,0 1 0 0 0,0-1 0 0 0,2 0 0 0 0,0-1 0 0 0,1 3 0 0 0,-1 0 0 0 0,-1 0 0 0 0,0 0 0 0 0,0-1 0 0 0,-1 0 0 0 0,-1-1 0 0 0,1 1 0 0 0,0-1 0 0 0,0 1 0 0 0,2 1 0 0 0,0 0 0 0 0,3 0 0 0 0,-1 1 0 0 0,2 0 0 0 0,0-1 0 0 0,1 2 0 0 0,-1 0 0 0 0,-2-1 0 0 0,1-1 0 0 0,0 0 0 0 0,-2-2 0 0 0,-1 1 0 0 0,-1-1 0 0 0,0 1 0 0 0,-1 1 0 0 0,0 0 0 0 0,0 0 0 0 0,-1-1 0 0 0,1 0 0 0 0,0-1 0 0 0,-2 2 0 0 0,0 0 0 0 0,-1 0 0 0 0,1 0 0 0 0,1-1 0 0 0,0 0 0 0 0,-2 1 0 0 0,1 0 0 0 0,-1 0 0 0 0,1 0 0 0 0,-1 1 0 0 0,0 0 0 0 0,0-1 0 0 0,1 2 0 0 0,0-1 0 0 0,1 0 0 0 0,1-1 0 0 0,0 0 0 0 0,0 1 0 0 0,-1 0 0 0 0,1-2 0 0 0,0 1 0 0 0,0-2 0 0 0,0 0 0 0 0,0 0 0 0 0,0 2 0 0 0,0 0 0 0 0,0 0 0 0 0,0 0 0 0 0,0-1 0 0 0,-1 0 0 0 0,1-1 0 0 0,0 0 0 0 0,0 0 0 0 0,-1 0 0 0 0,1 0 0 0 0,0 0 0 0 0,0 0 0 0 0,0 2 0 0 0,0 0 0 0 0,2 0 0 0 0,0 0 0 0 0,3-1 0 0 0,0 0 0 0 0,1-1 0 0 0,1 0 0 0 0,0 0 0 0 0,1 0 0 0 0,1 0 0 0 0,-1 2 0 0 0,0 0 0 0 0,-2 0 0 0 0,-1 0 0 0 0,1-1 0 0 0,-2 1 0 0 0,-1 1 0 0 0,0-1 0 0 0,0 0 0 0 0,0-1 0 0 0,0 0 0 0 0,-1-1 0 0 0,-1 0 0 0 0,-1 0 0 0 0,1 0 0 0 0,-1 0 0 0 0,-1 0 0 0 0,1 0 0 0 0,0 0 0 0 0,-1 0 0 0 0,1 0 0 0 0,0 0 0 0 0,0 0 0 0 0,0 0 0 0 0,0 0 0 0 0,-1 0 0 0 0,1 0 0 0 0,0 0 0 0 0,0 0 0 0 0,0 0 0 0 0,2 0 0 0 0,1 0 0 0 0,-1 0 0 0 0,0 0 0 0 0,2 0 0 0 0,-1 0 0 0 0,0 0 0 0 0,0-2 0 0 0,-2 0 0 0 0,0-1 0 0 0,-1 0 0 0 0,0-1 0 0 0,0 2 0 0 0,0-2 0 0 0,-1 0 0 0 0,1 1 0 0 0,0 1 0 0 0,0-1 0 0 0,0 0 0 0 0,0 0 0 0 0,-1 2 0 0 0,-1-2 0 0 0,0 0 0 0 0,-1 1 0 0 0,1 0 0 0 0,1-1 0 0 0,-1 0 0 0 0,2 1 0 0 0,-1-2 0 0 0,1 1 0 0 0,0 0 0 0 0,-1 1 0 0 0,1 0 0 0 0,0 0 0 0 0,0 0 0 0 0,-1 0 0 0 0,1 0 0 0 0,0 1 0 0 0,0 0 0 0 0,0 1 0 0 0,-1-1 0 0 0,1-2 0 0 0,0 2 0 0 0,0-1 0 0 0,-1 1 0 0 0,1 0 0 0 0,0 1 0 0 0,-1-2 0 0 0,1 0 0 0 0,0 0 0 0 0,0 0 0 0 0,0 1 0 0 0,-2-2 0 0 0,0 1 0 0 0,-1-1 0 0 0,2 2 0 0 0,-1 0 0 0 0,1 0 0 0 0,1 1 0 0 0,-1-1 0 0 0,1 2 0 0 0,0-1 0 0 0,-1 0 0 0 0,1 0 0 0 0,0 0 0 0 0,0 0 0 0 0,0 0 0 0 0,-1 0 0 0 0,1 0 0 0 0,0 0 0 0 0,0 0 0 0 0,0 0 0 0 0,0 0 0 0 0,0 0 0 0 0,0 0 0 0 0,0 0 0 0 0,0 0 0 0 0,-1 0 0 0 0,1 0 0 0 0,0 0 0 0 0,-1 0 0 0 0,1 0 0 0 0,-1 0 0 0 0,1 0 0 0 0,-1 0 0 0 0,1 0 0 0 0,0 0 0 0 0,-1 0 0 0 0,1 0 0 0 0,-1 0 0 0 0,1 2 0 0 0,0 0 0 0 0,-1 0 0 0 0,1-1 0 0 0,0 2 0 0 0,0 0 0 0 0,0 1 0 0 0,0 0 0 0 0,-1 0 0 0 0,1 0 0 0 0,0 0 0 0 0,0-1 0 0 0,0 0 0 0 0,-1 1 0 0 0,1 0 0 0 0,0 0 0 0 0,-1-1 0 0 0,1 1 0 0 0,0-1 0 0 0,0 2 0 0 0,0 1 0 0 0,-1-1 0 0 0,1 1 0 0 0,0 0 0 0 0,0-1 0 0 0,0 2 0 0 0,0-1 0 0 0,0 0 0 0 0,0 1 0 0 0,-1 1 0 0 0,1 1 0 0 0,0 0 0 0 0,0 1 0 0 0,-1-1 0 0 0,-1 1 0 0 0,0 0 0 0 0,0 0 0 0 0,-2 0 0 0 0,0-2 0 0 0,-1 0 0 0 0,-1-1 0 0 0,0 0 0 0 0,0-1 0 0 0,-1 0 0 0 0,0 0 0 0 0,0 0 0 0 0,0 1 0 0 0,-1 1 0 0 0,-1 0 0 0 0,1 1 0 0 0,1 1 0 0 0,-1-1 0 0 0,0 1 0 0 0,-1 0 0 0 0,-1 0 0 0 0,1 0 0 0 0,-1 0 0 0 0,0 0 0 0 0,0 0 0 0 0,-1-1 0 0 0,1 1 0 0 0,0 0 0 0 0,0 0 0 0 0,0 0 0 0 0,0 0 0 0 0,0 0 0 0 0,0 0 0 0 0,0 0 0 0 0,0 0 0 0 0,0 0 0 0 0,0-1 0 0 0,0 1 0 0 0,0 0 0 0 0,0 0 0 0 0,0 0 0 0 0,0 0 0 0 0,0 0 0 0 0,0 0 0 0 0,0 0 0 0 0,0 0 0 0 0,0 0 0 0 0,0-1 0 0 0,0 1 0 0 0,0 0 0 0 0,0 0 0 0 0,-1-2 0 0 0,-2 0 0 0 0,0 0 0 0 0,-2-2 0 0 0,-1 0 0 0 0,0-1 0 0 0,1 0 0 0 0,-1-1 0 0 0,-1 0 0 0 0,1-1 0 0 0,0 1 0 0 0,-1 0 0 0 0,-1 0 0 0 0,-1-1 0 0 0,0 1 0 0 0,0-1 0 0 0,-1 0 0 0 0,0 1 0 0 0,0-1 0 0 0,0 0 0 0 0,0-1 0 0 0,0 0 0 0 0,0 1 0 0 0,0 0 0 0 0,1-2 0 0 0,-1 2 0 0 0,0 0 0 0 0,0 0 0 0 0,0-2 0 0 0,0 0 0 0 0,0 0 0 0 0,0-1 0 0 0,0 0 0 0 0,0 0 0 0 0,0 0 0 0 0,0 2 0 0 0,0 0 0 0 0,1 0 0 0 0,-1 0 0 0 0,0-1 0 0 0,0 0 0 0 0,0-1 0 0 0,0 0 0 0 0,1 0 0 0 0,-1 0 0 0 0,0 0 0 0 0,0 0 0 0 0,1 2 0 0 0,-1 0 0 0 0,0 0 0 0 0,0 0 0 0 0,0-1 0 0 0,0 0 0 0 0,0-1 0 0 0,0 0 0 0 0,1 0 0 0 0,-3 0 0 0 0,0 0 0 0 0,-1 0 0 0 0,2 0 0 0 0,-1 0 0 0 0,1 0 0 0 0,1 0 0 0 0,0 0 0 0 0,0 0 0 0 0,0 0 0 0 0,0 0 0 0 0,0 0 0 0 0,0 0 0 0 0,0 0 0 0 0,1 0 0 0 0,-1 0 0 0 0,0 0 0 0 0,0 0 0 0 0,0 0 0 0 0,0 0 0 0 0,0 0 0 0 0,0 0 0 0 0,1 0 0 0 0,-1 0 0 0 0,0 0 0 0 0,0 0 0 0 0,0 0 0 0 0,0 0 0 0 0,0 0 0 0 0,-3 0 0 0 0,1 0 0 0 0,-1 0 0 0 0,1 0 0 0 0,-2 0 0 0 0,1 0 0 0 0,-1 0 0 0 0,2 0 0 0 0,0 0 0 0 0,2 0 0 0 0,-1 0 0 0 0,1 0 0 0 0,0 0 0 0 0,0 0 0 0 0,0 0 0 0 0,-2 0 0 0 0,0 0 0 0 0,-3-2 0 0 0,1-1 0 0 0,0 1 0 0 0,1 0 0 0 0,1 1 0 0 0,1 0 0 0 0,0 0 0 0 0,1 1 0 0 0,0 0 0 0 0,0 0 0 0 0,1 0 0 0 0,-1-1 0 0 0,0-1 0 0 0,0 0 0 0 0,-2 0 0 0 0,-1-1 0 0 0,1 0 0 0 0,-2-1 0 0 0,-1-1 0 0 0,2 2 0 0 0,0-2 0 0 0,-1 1 0 0 0,1 0 0 0 0,0-1 0 0 0,0 0 0 0 0,2 0 0 0 0,0 0 0 0 0,1 0 0 0 0,0 0 0 0 0,0 0 0 0 0,0 2 0 0 0,0-1 0 0 0,0 0 0 0 0,1 1 0 0 0,-1 0 0 0 0,0-1 0 0 0,0 0 0 0 0,-2 0 0 0 0,-1 0 0 0 0,0 0 0 0 0,1 0 0 0 0,-2 0 0 0 0,1-1 0 0 0,-1 1 0 0 0,2 2 0 0 0,1-1 0 0 0,0-1 0 0 0,-2 2 0 0 0,-1-2 0 0 0,-1 1 0 0 0,1 0 0 0 0,1 1 0 0 0,1 1 0 0 0,0 0 0 0 0,2-1 0 0 0,0 0 0 0 0,0 0 0 0 0,0 1 0 0 0,0-1 0 0 0,0 2 0 0 0,0-1 0 0 0,0 1 0 0 0,0 0 0 0 0,-2 0 0 0 0,-1 1 0 0 0,1-1 0 0 0,0 0 0 0 0,-2 0 0 0 0,0 0 0 0 0,-1 0 0 0 0,0 0 0 0 0,1 0 0 0 0,-1 0 0 0 0,0 0 0 0 0,-1 0 0 0 0,1 0 0 0 0,1 0 0 0 0,-1 0 0 0 0,0 0 0 0 0,2 0 0 0 0,0 0 0 0 0,2 0 0 0 0,0 0 0 0 0,1 0 0 0 0,0 0 0 0 0,0 0 0 0 0,0 0 0 0 0,0 0 0 0 0,0 0 0 0 0,0 0 0 0 0,0 0 0 0 0,0 0 0 0 0,-2 0 0 0 0,-1 0 0 0 0,1 0 0 0 0,-3 0 0 0 0,1 0 0 0 0,0 0 0 0 0,2 0 0 0 0,0 0 0 0 0,1 0 0 0 0,1 0 0 0 0,-1 0 0 0 0,1 0 0 0 0,1 0 0 0 0,-3 0 0 0 0,-1 0 0 0 0,-1 0 0 0 0,-1 0 0 0 0,-1 0 0 0 0,0 0 0 0 0,1 0 0 0 0,2 0 0 0 0,1 0 0 0 0,1 0 0 0 0,0 0 0 0 0,1 0 0 0 0,0 0 0 0 0,0 0 0 0 0,1 0 0 0 0,-1 0 0 0 0,0 0 0 0 0,0-2 0 0 0,0 0 0 0 0,0 0 0 0 0,0 0 0 0 0,0 1 0 0 0,0 0 0 0 0,-1 0 0 0 0,1 1 0 0 0,0 0 0 0 0,0 0 0 0 0,1 0 0 0 0,0-1 0 0 0,2-1 0 0 0,-1 0 0 0 0,-1 0 0 0 0,1 1 0 0 0,-1 0 0 0 0,-1 0 0 0 0,1 1 0 0 0,-1 0 0 0 0,0 0 0 0 0,0 0 0 0 0,0 0 0 0 0,0 1 0 0 0,0-1 0 0 0,0 0 0 0 0,-2 0 0 0 0,-1 0 0 0 0,0-2 0 0 0,1 0 0 0 0,-1-1 0 0 0,-1 2 0 0 0,1-1 0 0 0,1 2 0 0 0,0-1 0 0 0,1 1 0 0 0,1 0 0 0 0,0 0 0 0 0,0 0 0 0 0,0 0 0 0 0,0 0 0 0 0,0 1 0 0 0,0-1 0 0 0,0 0 0 0 0,0 0 0 0 0,0 0 0 0 0,0-2 0 0 0,0 0 0 0 0,0-1 0 0 0,-2 2 0 0 0,0-1 0 0 0,-1 2 0 0 0,1-1 0 0 0,-1 1 0 0 0,-1 0 0 0 0,1 0 0 0 0,1-1 0 0 0,0-2 0 0 0,-1 1 0 0 0,0 1 0 0 0,0-1 0 0 0,1 2 0 0 0,1-1 0 0 0,0 1 0 0 0,1 0 0 0 0,0 0 0 0 0,0 0 0 0 0,0 0 0 0 0,1 0 0 0 0,-1 0 0 0 0,0 0 0 0 0,0 0 0 0 0,0 0 0 0 0,0 0 0 0 0,0 0 0 0 0,0 0 0 0 0,0 0 0 0 0,0 0 0 0 0,1 0 0 0 0,-1 0 0 0 0,0 0 0 0 0,0 0 0 0 0,0 0 0 0 0,0 0 0 0 0,0 0 0 0 0,0 0 0 0 0,0 0 0 0 0,0 0 0 0 0,0-1 0 0 0,0-2 0 0 0,0 1 0 0 0,1 1 0 0 0,-1-1 0 0 0,0 1 0 0 0,0 1 0 0 0,0 0 0 0 0,0 0 0 0 0,0 0 0 0 0,0 0 0 0 0,0 0 0 0 0,0 0 0 0 0,0 0 0 0 0,0 0 0 0 0,-1 0 0 0 0,1 0 0 0 0,0 0 0 0 0,0 0 0 0 0,0 0 0 0 0,0 0 0 0 0,0 0 0 0 0,0 0 0 0 0,0 0 0 0 0,0 0 0 0 0,0 0 0 0 0,0 0 0 0 0,0 0 0 0 0,-2 0 0 0 0,-1 0 0 0 0,1 0 0 0 0,-3 0 0 0 0,1 0 0 0 0,-1 0 0 0 0,-1 0 0 0 0,0 0 0 0 0,0 0 0 0 0,-1 0 0 0 0,1 0 0 0 0,2 0 0 0 0,-1 0 0 0 0,0 0 0 0 0,2 0 0 0 0,0 0 0 0 0,0 0 0 0 0,-1 0 0 0 0,-1 0 0 0 0,0 0 0 0 0,2 0 0 0 0,0 0 0 0 0,-1 0 0 0 0,0 0 0 0 0,1 0 0 0 0,1 0 0 0 0,0 0 0 0 0,2 0 0 0 0,-1 0 0 0 0,1 0 0 0 0,0 0 0 0 0,0 0 0 0 0,0 0 0 0 0,1 0 0 0 0,-1 0 0 0 0,0 0 0 0 0,0 0 0 0 0,0 0 0 0 0,0 0 0 0 0,0 0 0 0 0,0 0 0 0 0,0 0 0 0 0,0 0 0 0 0,1 0 0 0 0,-1 0 0 0 0,0 0 0 0 0,0 0 0 0 0,-1 0 0 0 0,2 0 0 0 0,-1 0 0 0 0,0 0 0 0 0,0 0 0 0 0,0 0 0 0 0,0 0 0 0 0,-2 0 0 0 0,-1 0 0 0 0,-2 0 0 0 0,0 0 0 0 0,1 0 0 0 0,1 0 0 0 0,1 0 0 0 0,-1 0 0 0 0,-1 0 0 0 0,2 0 0 0 0,-2 0 0 0 0,0 0 0 0 0,0 0 0 0 0,0 0 0 0 0,-1 0 0 0 0,2 0 0 0 0,-2 0 0 0 0,1 0 0 0 0,-2 0 0 0 0,1 0 0 0 0,-1 0 0 0 0,-2 0 0 0 0,1 0 0 0 0,-1 0 0 0 0,0 0 0 0 0,-2 0 0 0 0,1 0 0 0 0,0 0 0 0 0,0 0 0 0 0,1 0 0 0 0,2 0 0 0 0,0 0 0 0 0,1 0 0 0 0,1 0 0 0 0,2 0 0 0 0,0 0 0 0 0,2 0 0 0 0,-1 0 0 0 0,2 0 0 0 0,-1 0 0 0 0,0 0 0 0 0,-2 0 0 0 0,0 0 0 0 0,-1 0 0 0 0,-1 0 0 0 0,0 0 0 0 0,2 0 0 0 0,0 0 0 0 0,1 0 0 0 0,0 0 0 0 0,-1 0 0 0 0,-1 0 0 0 0,1 0 0 0 0,-2 0 0 0 0,0 0 0 0 0,0 0 0 0 0,0 0 0 0 0,-1 0 0 0 0,2 0 0 0 0,0 0 0 0 0,1 0 0 0 0,0 0 0 0 0,-2 0 0 0 0,2 0 0 0 0,0 0 0 0 0,0 0 0 0 0,2 0 0 0 0,-3 0 0 0 0,0 0 0 0 0,1 0 0 0 0,0 0 0 0 0,0 0 0 0 0,1 2 0 0 0,1 0 0 0 0,0 0 0 0 0,0 0 0 0 0,0-1 0 0 0,0 0 0 0 0,0 0 0 0 0,0-1 0 0 0,0 0 0 0 0,0 0 0 0 0,-2 0 0 0 0,0 1 0 0 0,0 1 0 0 0,-1 0 0 0 0,1 0 0 0 0,0-1 0 0 0,1 0 0 0 0,0-1 0 0 0,1 1 0 0 0,-1-1 0 0 0,1 0 0 0 0,0-1 0 0 0,0 1 0 0 0,0 0 0 0 0,0 0 0 0 0,1 0 0 0 0,-1 0 0 0 0,0 2 0 0 0,0 0 0 0 0,0 0 0 0 0,0 0 0 0 0,0-1 0 0 0,0 0 0 0 0,0-1 0 0 0,0 1 0 0 0,0-1 0 0 0,1-1 0 0 0,1 3 0 0 0,0 0 0 0 0,1 0 0 0 0,-1-1 0 0 0,-2 0 0 0 0,-2 0 0 0 0,0-1 0 0 0,1 1 0 0 0,-1 0 0 0 0,1 1 0 0 0,0 0 0 0 0,1 0 0 0 0,0-1 0 0 0,0 0 0 0 0,1-1 0 0 0,-1 0 0 0 0,-3 0 0 0 0,-2 0 0 0 0,0 0 0 0 0,1 0 0 0 0,2 0 0 0 0,0 0 0 0 0,2 0 0 0 0,0 0 0 0 0,0 0 0 0 0,0 0 0 0 0,1 2 0 0 0,-3 0 0 0 0,-1 0 0 0 0,1 0 0 0 0,0-1 0 0 0,2 2 0 0 0,1-1 0 0 0,1 0 0 0 0,0 0 0 0 0,0-1 0 0 0,-1 0 0 0 0,0-1 0 0 0,-1 0 0 0 0,1 2 0 0 0,-1 0 0 0 0,2 1 0 0 0,2 1 0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1T17:06:48.840"/>
    </inkml:context>
    <inkml:brush xml:id="br0">
      <inkml:brushProperty name="width" value="0.1" units="cm"/>
      <inkml:brushProperty name="height" value="0.1" units="cm"/>
      <inkml:brushProperty name="color" value="#E71224"/>
    </inkml:brush>
  </inkml:definitions>
  <inkml:trace contextRef="#ctx0" brushRef="#br0">19155 13203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1T17:06:48.841"/>
    </inkml:context>
    <inkml:brush xml:id="br0">
      <inkml:brushProperty name="width" value="0.1" units="cm"/>
      <inkml:brushProperty name="height" value="0.1" units="cm"/>
      <inkml:brushProperty name="color" value="#E71224"/>
    </inkml:brush>
  </inkml:definitions>
  <inkml:trace contextRef="#ctx0" brushRef="#br0">22603 15290 16383 0 0,'-3'0'0'0'0,"-3"0"0"0"0,-6 0 0 0 0,-5 0 0 0 0,-4 0 0 0 0,-4 0 0 0 0,-3 0 0 0 0,-2 0 0 0 0,-2 0 0 0 0,0 0 0 0 0,-3 0 0 0 0,0 0 0 0 0,-1 0 0 0 0,0 0 0 0 0,1 0 0 0 0,2 0 0 0 0,0 0 0 0 0,1 0 0 0 0,3 2 0 0 0,2 0 0 0 0,0 1 0 0 0,1 0 0 0 0,1 1 0 0 0,1-1 0 0 0,0 2 0 0 0,1-1 0 0 0,1-1 0 0 0,2 1 0 0 0,-1-1 0 0 0,0 0 0 0 0,-1 1 0 0 0,-2 0 0 0 0,0 0 0 0 0,1 0 0 0 0,0 0 0 0 0,-3 1 0 0 0,1 0 0 0 0,-1 1 0 0 0,-1-1 0 0 0,0 1 0 0 0,-2-1 0 0 0,1 1 0 0 0,1 1 0 0 0,-1 0 0 0 0,-2 0 0 0 0,1-1 0 0 0,-2 1 0 0 0,2-1 0 0 0,1 0 0 0 0,2 1 0 0 0,2 0 0 0 0,1 0 0 0 0,2-1 0 0 0,2 0 0 0 0,2 0 0 0 0,0 0 0 0 0,1-1 0 0 0,2 0 0 0 0,-1 0 0 0 0,1 1 0 0 0,-1-2 0 0 0,0 1 0 0 0,1 0 0 0 0,-1 1 0 0 0,1 0 0 0 0,0 0 0 0 0,0 1 0 0 0,0-2 0 0 0,-2 2 0 0 0,-1-2 0 0 0,0 1 0 0 0,-1 1 0 0 0,0-1 0 0 0,0 0 0 0 0,0 2 0 0 0,-1-2 0 0 0,-1 1 0 0 0,-1-1 0 0 0,0 1 0 0 0,-1 0 0 0 0,0-1 0 0 0,-3 1 0 0 0,0 2 0 0 0,0-2 0 0 0,0 0 0 0 0,-1-1 0 0 0,-1 1 0 0 0,2-2 0 0 0,-3 1 0 0 0,1 0 0 0 0,1-2 0 0 0,1 0 0 0 0,1 0 0 0 0,1 0 0 0 0,1 0 0 0 0,0-1 0 0 0,0 2 0 0 0,0 0 0 0 0,0 0 0 0 0,0 0 0 0 0,0-1 0 0 0,0 1 0 0 0,0-1 0 0 0,2 1 0 0 0,0-1 0 0 0,1 0 0 0 0,-1-2 0 0 0,0 1 0 0 0,1 1 0 0 0,0-2 0 0 0,0 2 0 0 0,1 0 0 0 0,0-1 0 0 0,-1 1 0 0 0,0 0 0 0 0,0-1 0 0 0,1 1 0 0 0,-1 0 0 0 0,1-1 0 0 0,0-1 0 0 0,-1 1 0 0 0,-1 0 0 0 0,2 0 0 0 0,-1-1 0 0 0,0 1 0 0 0,1 0 0 0 0,0 0 0 0 0,1 0 0 0 0,0 1 0 0 0,-1-1 0 0 0,-1 1 0 0 0,1-1 0 0 0,0 1 0 0 0,-2-2 0 0 0,0 1 0 0 0,0 0 0 0 0,0 0 0 0 0,1 1 0 0 0,0-1 0 0 0,-1 0 0 0 0,1 0 0 0 0,0-2 0 0 0,0 0 0 0 0,-1 1 0 0 0,0 0 0 0 0,-2 1 0 0 0,1-2 0 0 0,-2 1 0 0 0,1-2 0 0 0,0 1 0 0 0,-3-1 0 0 0,0 2 0 0 0,0 0 0 0 0,0 0 0 0 0,-1 0 0 0 0,-1-1 0 0 0,-1 0 0 0 0,0 0 0 0 0,2-1 0 0 0,-2 0 0 0 0,1 0 0 0 0,0 1 0 0 0,0 2 0 0 0,0-1 0 0 0,1 0 0 0 0,-2-1 0 0 0,1 0 0 0 0,-1 0 0 0 0,0-1 0 0 0,1 0 0 0 0,-1 0 0 0 0,1 0 0 0 0,1-1 0 0 0,1 1 0 0 0,-2 0 0 0 0,1 0 0 0 0,1 0 0 0 0,0 0 0 0 0,-1 0 0 0 0,0 0 0 0 0,-2 0 0 0 0,0 0 0 0 0,-1 0 0 0 0,-2 0 0 0 0,-2 0 0 0 0,-1 0 0 0 0,-1 0 0 0 0,-4 0 0 0 0,-1 0 0 0 0,0 0 0 0 0,0 0 0 0 0,2 0 0 0 0,0 0 0 0 0,1 0 0 0 0,0 0 0 0 0,1 0 0 0 0,0 0 0 0 0,2 0 0 0 0,2 0 0 0 0,1 0 0 0 0,0 0 0 0 0,3 0 0 0 0,-2 0 0 0 0,2 0 0 0 0,1 0 0 0 0,-1 0 0 0 0,-1 0 0 0 0,-3-2 0 0 0,1-1 0 0 0,-1 1 0 0 0,0-2 0 0 0,-2-1 0 0 0,-1 0 0 0 0,0-1 0 0 0,-1 2 0 0 0,-1-1 0 0 0,1 0 0 0 0,-1 2 0 0 0,1-2 0 0 0,0 1 0 0 0,2-2 0 0 0,1 2 0 0 0,-1-2 0 0 0,3 0 0 0 0,0 0 0 0 0,1 0 0 0 0,0 0 0 0 0,1-2 0 0 0,2 1 0 0 0,0 0 0 0 0,-1 0 0 0 0,0 0 0 0 0,0-1 0 0 0,-1 1 0 0 0,0 2 0 0 0,0-1 0 0 0,-2-1 0 0 0,-2 1 0 0 0,-1-1 0 0 0,-2 0 0 0 0,3 1 0 0 0,0 0 0 0 0,-1 0 0 0 0,0 0 0 0 0,-1 0 0 0 0,2 0 0 0 0,1 0 0 0 0,-1 0 0 0 0,1 2 0 0 0,1-1 0 0 0,1 0 0 0 0,0 2 0 0 0,1-2 0 0 0,-1 1 0 0 0,2 1 0 0 0,1-1 0 0 0,-1 0 0 0 0,1 1 0 0 0,1-1 0 0 0,1 0 0 0 0,-1-1 0 0 0,0 0 0 0 0,0 1 0 0 0,-1-1 0 0 0,1 1 0 0 0,-3-2 0 0 0,1 1 0 0 0,-1 1 0 0 0,0-1 0 0 0,-1 1 0 0 0,1-1 0 0 0,0 0 0 0 0,0-1 0 0 0,-1 1 0 0 0,1-1 0 0 0,0 1 0 0 0,0-1 0 0 0,2 1 0 0 0,-1-1 0 0 0,1 0 0 0 0,0 0 0 0 0,3-1 0 0 0,0 0 0 0 0,1 2 0 0 0,1-1 0 0 0,0 2 0 0 0,2-2 0 0 0,1 0 0 0 0,-1 0 0 0 0,0-1 0 0 0,2 1 0 0 0,0 2 0 0 0,1-1 0 0 0,0 1 0 0 0,-1-1 0 0 0,0 1 0 0 0,3-1 0 0 0,-1 0 0 0 0,1-1 0 0 0,-1 2 0 0 0,1-2 0 0 0,-1 0 0 0 0,1-1 0 0 0,-2 1 0 0 0,2-2 0 0 0,-2 1 0 0 0,-1 0 0 0 0,1 0 0 0 0,0 0 0 0 0,-2 0 0 0 0,1-1 0 0 0,0 0 0 0 0,-1 0 0 0 0,2 0 0 0 0,-1 0 0 0 0,1 0 0 0 0,0 0 0 0 0,1 1 0 0 0,2-1 0 0 0,-1-1 0 0 0,0 0 0 0 0,0-2 0 0 0,0-2 0 0 0,-1 0 0 0 0,-2-2 0 0 0,1 1 0 0 0,-1-2 0 0 0,0 0 0 0 0,-2-1 0 0 0,-1-1 0 0 0,2 1 0 0 0,-1-1 0 0 0,1-1 0 0 0,1-1 0 0 0,-1-1 0 0 0,2 2 0 0 0,2 0 0 0 0,1-1 0 0 0,0 2 0 0 0,0 0 0 0 0,0-1 0 0 0,2-1 0 0 0,-2-1 0 0 0,-1 0 0 0 0,2-1 0 0 0,-2 0 0 0 0,0 0 0 0 0,-1 0 0 0 0,0-3 0 0 0,-1-1 0 0 0,0 1 0 0 0,0 1 0 0 0,1 0 0 0 0,-2 0 0 0 0,2 2 0 0 0,-1-1 0 0 0,1-1 0 0 0,-2-1 0 0 0,2 0 0 0 0,1 0 0 0 0,-1-1 0 0 0,-2-2 0 0 0,0-4 0 0 0,-1-1 0 0 0,-1-2 0 0 0,-3-4 0 0 0,0-1 0 0 0,-1-3 0 0 0,-4-1 0 0 0,-1-2 0 0 0,0-1 0 0 0,1 0 0 0 0,-3-2 0 0 0,1 3 0 0 0,0-1 0 0 0,-1-2 0 0 0,-1 1 0 0 0,2 1 0 0 0,-2-3 0 0 0,0-4 0 0 0,1-2 0 0 0,-2-4 0 0 0,1 0 0 0 0,0-2 0 0 0,2 0 0 0 0,1-1 0 0 0,0-2 0 0 0,1 1 0 0 0,0-1 0 0 0,3 3 0 0 0,1 1 0 0 0,0 4 0 0 0,0 1 0 0 0,-1 2 0 0 0,2-2 0 0 0,0 0 0 0 0,0 0 0 0 0,-1 0 0 0 0,1-1 0 0 0,0-4 0 0 0,1-4 0 0 0,0-2 0 0 0,0-6 0 0 0,0-2 0 0 0,1-1 0 0 0,1 1 0 0 0,0 0 0 0 0,1 5 0 0 0,1 2 0 0 0,1 3 0 0 0,0 5 0 0 0,-1-1 0 0 0,2 2 0 0 0,-3-1 0 0 0,1 0 0 0 0,1 2 0 0 0,-2-2 0 0 0,0-2 0 0 0,-1 0 0 0 0,0-2 0 0 0,0 2 0 0 0,0-1 0 0 0,-1 1 0 0 0,1 3 0 0 0,-1 1 0 0 0,2 3 0 0 0,-1 1 0 0 0,0 4 0 0 0,0 1 0 0 0,-1 1 0 0 0,0-2 0 0 0,0 3 0 0 0,2 0 0 0 0,-1 1 0 0 0,1 3 0 0 0,0 3 0 0 0,1 4 0 0 0,2 4 0 0 0,2 4 0 0 0,1 1 0 0 0,1 3 0 0 0,0 2 0 0 0,1 1 0 0 0,1 0 0 0 0,-1 0 0 0 0,0-2 0 0 0,0-2 0 0 0,0 0 0 0 0,0 1 0 0 0,-1 0 0 0 0,1-1 0 0 0,0-1 0 0 0,-1-2 0 0 0,0 0 0 0 0,1 1 0 0 0,-1-1 0 0 0,-1 1 0 0 0,-1-2 0 0 0,0-2 0 0 0,0 1 0 0 0,1-1 0 0 0,0 2 0 0 0,-1-2 0 0 0,-1 0 0 0 0,1 0 0 0 0,0 0 0 0 0,1 1 0 0 0,1 2 0 0 0,0 2 0 0 0,1 4 0 0 0,0 2 0 0 0,0 2 0 0 0,3 3 0 0 0,0 2 0 0 0,1 2 0 0 0,1 1 0 0 0,2 0 0 0 0,0 0 0 0 0,0 2 0 0 0,1 1 0 0 0,-2-1 0 0 0,1 0 0 0 0,1 0 0 0 0,-1-1 0 0 0,1-1 0 0 0,-2 2 0 0 0,1 1 0 0 0,0 1 0 0 0,-1 0 0 0 0,2 0 0 0 0,-1-1 0 0 0,1-1 0 0 0,-2-1 0 0 0,-1-1 0 0 0,0-2 0 0 0,0 0 0 0 0,-1-1 0 0 0,1 1 0 0 0,-1 0 0 0 0,0 1 0 0 0,0 0 0 0 0,1 3 0 0 0,-1 0 0 0 0,-1 0 0 0 0,-1 0 0 0 0,0 0 0 0 0,0-1 0 0 0,-1 0 0 0 0,1 0 0 0 0,-1 1 0 0 0,2 1 0 0 0,1 1 0 0 0,1 0 0 0 0,0 1 0 0 0,1 3 0 0 0,2 4 0 0 0,1 2 0 0 0,1 3 0 0 0,2 2 0 0 0,1 1 0 0 0,0 0 0 0 0,2 1 0 0 0,-1-1 0 0 0,0 0 0 0 0,0 0 0 0 0,-2 0 0 0 0,0 0 0 0 0,1 0 0 0 0,0 0 0 0 0,0 0 0 0 0,0-1 0 0 0,-1 1 0 0 0,0 0 0 0 0,-1 0 0 0 0,0 0 0 0 0,0-1 0 0 0,0 1 0 0 0,0 0 0 0 0,0 0 0 0 0,0 0 0 0 0,0 0 0 0 0,0-1 0 0 0,-1 1 0 0 0,1-1 0 0 0,0 0 0 0 0,0 0 0 0 0,0 1 0 0 0,0-1 0 0 0,0 1 0 0 0,1 0 0 0 0,-1 0 0 0 0,0 0 0 0 0,0-1 0 0 0,0 1 0 0 0,0-3 0 0 0,0-5 0 0 0,0-4 0 0 0,0-3 0 0 0,0-3 0 0 0,0-2 0 0 0,0-1 0 0 0,0 0 0 0 0,0 1 0 0 0,0-1 0 0 0,0 0 0 0 0,0 1 0 0 0,0 0 0 0 0,0 0 0 0 0,0 1 0 0 0,0-1 0 0 0,0 1 0 0 0,0 0 0 0 0,0 0 0 0 0,0-1 0 0 0,0 1 0 0 0,0 0 0 0 0,0-1 0 0 0,0 1 0 0 0,0-1 0 0 0,0 0 0 0 0,0 0 0 0 0,0 0 0 0 0,0 0 0 0 0,0 1 0 0 0,0-1 0 0 0,0 0 0 0 0,0 1 0 0 0,0 0 0 0 0,0 0 0 0 0,0 0 0 0 0,0-1 0 0 0,0 0 0 0 0,0 1 0 0 0,0-1 0 0 0,0 0 0 0 0,0 0 0 0 0,1 2 0 0 0,3 2 0 0 0,0 4 0 0 0,1 2 0 0 0,0 2 0 0 0,0 3 0 0 0,0 2 0 0 0,0 0 0 0 0,0 1 0 0 0,0-2 0 0 0,0 0 0 0 0,0-1 0 0 0,1 1 0 0 0,1-1 0 0 0,-1 0 0 0 0,1-1 0 0 0,0 1 0 0 0,1 0 0 0 0,-1 0 0 0 0,0 0 0 0 0,0-2 0 0 0,1-1 0 0 0,1 2 0 0 0,0-1 0 0 0,1-1 0 0 0,0 1 0 0 0,0 1 0 0 0,0-2 0 0 0,0 0 0 0 0,-1 1 0 0 0,1 0 0 0 0,0-1 0 0 0,0 0 0 0 0,-1 0 0 0 0,1 1 0 0 0,-1-1 0 0 0,1 0 0 0 0,0-1 0 0 0,-2 1 0 0 0,-1 1 0 0 0,0-1 0 0 0,1 0 0 0 0,0 0 0 0 0,1 1 0 0 0,-1-1 0 0 0,1 0 0 0 0,1-1 0 0 0,-1 0 0 0 0,0 0 0 0 0,1 2 0 0 0,-1-1 0 0 0,1-1 0 0 0,-1 0 0 0 0,-1 1 0 0 0,-1 1 0 0 0,0-1 0 0 0,0 1 0 0 0,2 0 0 0 0,-3 1 0 0 0,1 0 0 0 0,1-1 0 0 0,-1 0 0 0 0,0 1 0 0 0,-2 1 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1T16:45:28.202"/>
    </inkml:context>
    <inkml:brush xml:id="br0">
      <inkml:brushProperty name="width" value="0.1" units="cm"/>
      <inkml:brushProperty name="height" value="0.1" units="cm"/>
      <inkml:brushProperty name="color" value="#E71224"/>
    </inkml:brush>
  </inkml:definitions>
  <inkml:trace contextRef="#ctx0" brushRef="#br0">20068 13657 16383 0 0,'-2'0'0'0'0,"-3"0"0"0"0,-6 0 0 0 0,-4 0 0 0 0,-6 0 0 0 0,-5 0 0 0 0,-3 0 0 0 0,-2 0 0 0 0,-1 0 0 0 0,-3 0 0 0 0,-1 0 0 0 0,0 0 0 0 0,2 0 0 0 0,1 0 0 0 0,1 0 0 0 0,4 0 0 0 0,2 0 0 0 0,2 0 0 0 0,1 0 0 0 0,3 0 0 0 0,1 0 0 0 0,0 0 0 0 0,-1 0 0 0 0,2 0 0 0 0,0 0 0 0 0,0 0 0 0 0,0 0 0 0 0,3 0 0 0 0,-1 0 0 0 0,1 0 0 0 0,1 0 0 0 0,2 0 0 0 0,-1 0 0 0 0,-1-1 0 0 0,1-1 0 0 0,1-2 0 0 0,1 0 0 0 0,0-2 0 0 0,1 2 0 0 0,0 0 0 0 0,2-1 0 0 0,0 0 0 0 0,0 0 0 0 0,2-1 0 0 0,-1-1 0 0 0,0 0 0 0 0,-1 1 0 0 0,2-1 0 0 0,-1-2 0 0 0,-1 0 0 0 0,1 0 0 0 0,1 1 0 0 0,0 0 0 0 0,2 0 0 0 0,0 1 0 0 0,0 1 0 0 0,1-1 0 0 0,1-1 0 0 0,1-3 0 0 0,1 0 0 0 0,0-3 0 0 0,0-1 0 0 0,0-1 0 0 0,0-2 0 0 0,0-2 0 0 0,0-1 0 0 0,1 2 0 0 0,-1 2 0 0 0,0 1 0 0 0,0 4 0 0 0,0 0 0 0 0,0 2 0 0 0,0 0 0 0 0,0 1 0 0 0,1 0 0 0 0,3-1 0 0 0,2 1 0 0 0,2-3 0 0 0,1 0 0 0 0,1 0 0 0 0,0-2 0 0 0,1 0 0 0 0,0 0 0 0 0,-1 1 0 0 0,3 1 0 0 0,-1 1 0 0 0,1 2 0 0 0,-1 1 0 0 0,0 2 0 0 0,-2 0 0 0 0,1 1 0 0 0,-1 0 0 0 0,0-1 0 0 0,0 0 0 0 0,1 0 0 0 0,2-1 0 0 0,-1 0 0 0 0,2 0 0 0 0,0 1 0 0 0,0 2 0 0 0,0-1 0 0 0,0 1 0 0 0,0-1 0 0 0,-2 1 0 0 0,0 0 0 0 0,-2 2 0 0 0,1 0 0 0 0,-1 2 0 0 0,1-1 0 0 0,2 0 0 0 0,-1-1 0 0 0,0 0 0 0 0,-1 0 0 0 0,0 1 0 0 0,-1 0 0 0 0,1 1 0 0 0,-2 0 0 0 0,1 0 0 0 0,0 0 0 0 0,0 0 0 0 0,0 0 0 0 0,0-1 0 0 0,2-2 0 0 0,0 1 0 0 0,3 0 0 0 0,-1 1 0 0 0,0 0 0 0 0,1 1 0 0 0,0 0 0 0 0,1 0 0 0 0,1 0 0 0 0,0 0 0 0 0,-2 0 0 0 0,1 0 0 0 0,-1 0 0 0 0,1 0 0 0 0,-1 0 0 0 0,-1 0 0 0 0,1 0 0 0 0,-1 0 0 0 0,0 0 0 0 0,-2 0 0 0 0,-1 0 0 0 0,2 0 0 0 0,0 0 0 0 0,-1 0 0 0 0,0 0 0 0 0,-1 0 0 0 0,0 0 0 0 0,-1 0 0 0 0,0 0 0 0 0,0 0 0 0 0,0 0 0 0 0,0 0 0 0 0,-1 0 0 0 0,1 0 0 0 0,0 0 0 0 0,0 0 0 0 0,0 0 0 0 0,0 0 0 0 0,0 0 0 0 0,0 0 0 0 0,0 0 0 0 0,0 0 0 0 0,-1 0 0 0 0,1 0 0 0 0,0 0 0 0 0,0 0 0 0 0,0 0 0 0 0,0 0 0 0 0,0 0 0 0 0,0 0 0 0 0,2 0 0 0 0,1 0 0 0 0,-1 0 0 0 0,0 0 0 0 0,-1 0 0 0 0,0 0 0 0 0,0 0 0 0 0,-1 0 0 0 0,0 0 0 0 0,0 0 0 0 0,-1 0 0 0 0,1 0 0 0 0,0 0 0 0 0,0 0 0 0 0,0 0 0 0 0,0 0 0 0 0,1 0 0 0 0,2 0 0 0 0,0 0 0 0 0,-1 0 0 0 0,1 0 0 0 0,1 0 0 0 0,-1 0 0 0 0,1 0 0 0 0,0 0 0 0 0,-1 0 0 0 0,2 0 0 0 0,-1 2 0 0 0,-1 0 0 0 0,2 0 0 0 0,-1 0 0 0 0,-1-1 0 0 0,2 0 0 0 0,-1-1 0 0 0,-1 1 0 0 0,1-1 0 0 0,1 0 0 0 0,-2-1 0 0 0,-1 3 0 0 0,0 0 0 0 0,0 0 0 0 0,1 0 0 0 0,2-1 0 0 0,-1 0 0 0 0,0-1 0 0 0,1 1 0 0 0,0-1 0 0 0,-2-1 0 0 0,2 1 0 0 0,-1 0 0 0 0,1 0 0 0 0,0 0 0 0 0,1 0 0 0 0,0 0 0 0 0,-2 0 0 0 0,1 0 0 0 0,-1 0 0 0 0,2 2 0 0 0,-1 0 0 0 0,-1 1 0 0 0,1-1 0 0 0,-1-1 0 0 0,-1 0 0 0 0,0-1 0 0 0,0 1 0 0 0,0-1 0 0 0,0 0 0 0 0,-1-1 0 0 0,-1 1 0 0 0,2 0 0 0 0,0 0 0 0 0,2 0 0 0 0,-1 0 0 0 0,0 0 0 0 0,1 0 0 0 0,0 0 0 0 0,-2 0 0 0 0,2 0 0 0 0,-1 0 0 0 0,-1 0 0 0 0,-1 0 0 0 0,2 0 0 0 0,-1 0 0 0 0,0 0 0 0 0,-1 0 0 0 0,-1 0 0 0 0,0 0 0 0 0,1 0 0 0 0,1 0 0 0 0,-1 0 0 0 0,2 0 0 0 0,0 0 0 0 0,-1 0 0 0 0,0 0 0 0 0,0 0 0 0 0,1 0 0 0 0,-1 0 0 0 0,1 0 0 0 0,0 0 0 0 0,-1 0 0 0 0,2 0 0 0 0,-1 0 0 0 0,1 0 0 0 0,0 0 0 0 0,-1 0 0 0 0,1 0 0 0 0,0-2 0 0 0,0 0 0 0 0,0 0 0 0 0,-1 0 0 0 0,-1-1 0 0 0,1 0 0 0 0,-1 1 0 0 0,2 0 0 0 0,0 0 0 0 0,1 2 0 0 0,-1-2 0 0 0,1-1 0 0 0,0 1 0 0 0,-2 1 0 0 0,1 0 0 0 0,0 0 0 0 0,-2 1 0 0 0,0-1 0 0 0,-2 1 0 0 0,-1 1 0 0 0,3-1 0 0 0,-1 0 0 0 0,1 0 0 0 0,-2 0 0 0 0,1 0 0 0 0,-2 0 0 0 0,1 0 0 0 0,-1 0 0 0 0,0 0 0 0 0,-1 0 0 0 0,1 0 0 0 0,0 0 0 0 0,0 0 0 0 0,0 0 0 0 0,-1 0 0 0 0,1 0 0 0 0,0 0 0 0 0,0 0 0 0 0,0 0 0 0 0,0 0 0 0 0,0 0 0 0 0,0 0 0 0 0,2 0 0 0 0,0 0 0 0 0,1 0 0 0 0,-1 0 0 0 0,-1 0 0 0 0,2 0 0 0 0,0 0 0 0 0,2 0 0 0 0,0 0 0 0 0,-1-2 0 0 0,0 0 0 0 0,3 0 0 0 0,-1 0 0 0 0,1 1 0 0 0,2-2 0 0 0,0 0 0 0 0,0 1 0 0 0,-1 0 0 0 0,0 0 0 0 0,-1 0 0 0 0,-1-1 0 0 0,-2 0 0 0 0,-1 1 0 0 0,-1 1 0 0 0,-2 0 0 0 0,0 1 0 0 0,0-2 0 0 0,0 0 0 0 0,-1 0 0 0 0,1 0 0 0 0,0 1 0 0 0,-1 1 0 0 0,1-1 0 0 0,0 1 0 0 0,0 0 0 0 0,0 0 0 0 0,0 0 0 0 0,0 0 0 0 0,0 0 0 0 0,-1 0 0 0 0,1 0 0 0 0,0 1 0 0 0,0-1 0 0 0,-2-2 0 0 0,0 0 0 0 0,-1-1 0 0 0,2 2 0 0 0,-1-1 0 0 0,1 2 0 0 0,1-1 0 0 0,0 1 0 0 0,0 0 0 0 0,0 0 0 0 0,0 0 0 0 0,0 0 0 0 0,0 0 0 0 0,0 0 0 0 0,-1 0 0 0 0,1 0 0 0 0,0 0 0 0 0,0 0 0 0 0,0 0 0 0 0,0 0 0 0 0,0 0 0 0 0,0 0 0 0 0,2 0 0 0 0,1 0 0 0 0,1 0 0 0 0,1 0 0 0 0,-1 0 0 0 0,1 0 0 0 0,-1 0 0 0 0,0 0 0 0 0,0 0 0 0 0,0 0 0 0 0,0 0 0 0 0,-2 0 0 0 0,1 0 0 0 0,1 0 0 0 0,-1 2 0 0 0,1 0 0 0 0,0 0 0 0 0,-1 0 0 0 0,-1-1 0 0 0,2 2 0 0 0,-1 0 0 0 0,0-1 0 0 0,-1 0 0 0 0,-1 0 0 0 0,0-2 0 0 0,-1 1 0 0 0,0-1 0 0 0,0 0 0 0 0,0 1 0 0 0,0 2 0 0 0,-1-1 0 0 0,1-1 0 0 0,0 0 0 0 0,0 0 0 0 0,0-1 0 0 0,0 1 0 0 0,0-1 0 0 0,2 0 0 0 0,0-1 0 0 0,1 3 0 0 0,-1 0 0 0 0,-1 0 0 0 0,0 0 0 0 0,0-1 0 0 0,-1 0 0 0 0,-1-1 0 0 0,1 1 0 0 0,0-1 0 0 0,0 1 0 0 0,2 1 0 0 0,0 0 0 0 0,3 0 0 0 0,-1 1 0 0 0,2 0 0 0 0,0-1 0 0 0,1 2 0 0 0,-1 0 0 0 0,-2-1 0 0 0,1-1 0 0 0,0 0 0 0 0,-2-2 0 0 0,-1 1 0 0 0,-1-1 0 0 0,0 1 0 0 0,-1 1 0 0 0,0 0 0 0 0,0 0 0 0 0,-1-1 0 0 0,1 0 0 0 0,0-1 0 0 0,-2 2 0 0 0,0 0 0 0 0,-1 0 0 0 0,1 0 0 0 0,1-1 0 0 0,0 0 0 0 0,-2 1 0 0 0,1 0 0 0 0,-1 0 0 0 0,1 0 0 0 0,-1 1 0 0 0,0 0 0 0 0,0-1 0 0 0,1 2 0 0 0,0-1 0 0 0,1 0 0 0 0,1-1 0 0 0,0 0 0 0 0,0 1 0 0 0,-1 0 0 0 0,1-2 0 0 0,0 1 0 0 0,0-2 0 0 0,0 0 0 0 0,0 0 0 0 0,0 2 0 0 0,0 0 0 0 0,0 0 0 0 0,0 0 0 0 0,0-1 0 0 0,-1 0 0 0 0,1-1 0 0 0,0 0 0 0 0,0 0 0 0 0,-1 0 0 0 0,1 0 0 0 0,0 0 0 0 0,0 0 0 0 0,0 2 0 0 0,0 0 0 0 0,2 0 0 0 0,0 0 0 0 0,3-1 0 0 0,0 0 0 0 0,1-1 0 0 0,1 0 0 0 0,0 0 0 0 0,1 0 0 0 0,1 0 0 0 0,-1 2 0 0 0,0 0 0 0 0,-2 0 0 0 0,-1 0 0 0 0,1-1 0 0 0,-2 1 0 0 0,-1 1 0 0 0,0-1 0 0 0,0 0 0 0 0,0-1 0 0 0,0 0 0 0 0,-1-1 0 0 0,-1 0 0 0 0,-1 0 0 0 0,1 0 0 0 0,-1 0 0 0 0,-1 0 0 0 0,1 0 0 0 0,0 0 0 0 0,-1 0 0 0 0,1 0 0 0 0,0 0 0 0 0,0 0 0 0 0,0 0 0 0 0,0 0 0 0 0,-1 0 0 0 0,1 0 0 0 0,0 0 0 0 0,0 0 0 0 0,0 0 0 0 0,2 0 0 0 0,1 0 0 0 0,-1 0 0 0 0,0 0 0 0 0,2 0 0 0 0,-1 0 0 0 0,0 0 0 0 0,0-2 0 0 0,-2 0 0 0 0,0-1 0 0 0,-1 0 0 0 0,0-1 0 0 0,0 2 0 0 0,0-2 0 0 0,-1 0 0 0 0,1 1 0 0 0,0 1 0 0 0,0-1 0 0 0,0 0 0 0 0,0 0 0 0 0,-1 2 0 0 0,-1-2 0 0 0,0 0 0 0 0,-1 1 0 0 0,1 0 0 0 0,1-1 0 0 0,-1 0 0 0 0,2 1 0 0 0,-1-2 0 0 0,1 1 0 0 0,0 0 0 0 0,-1 1 0 0 0,1 0 0 0 0,0 0 0 0 0,0 0 0 0 0,-1 0 0 0 0,1 0 0 0 0,0 1 0 0 0,0 0 0 0 0,0 1 0 0 0,-1-1 0 0 0,1-2 0 0 0,0 2 0 0 0,0-1 0 0 0,-1 1 0 0 0,1 0 0 0 0,0 1 0 0 0,-1-2 0 0 0,1 0 0 0 0,0 0 0 0 0,0 0 0 0 0,0 1 0 0 0,-2-2 0 0 0,0 1 0 0 0,-1-1 0 0 0,2 2 0 0 0,-1 0 0 0 0,1 0 0 0 0,1 1 0 0 0,-1-1 0 0 0,1 2 0 0 0,0-1 0 0 0,-1 0 0 0 0,1 0 0 0 0,0 0 0 0 0,0 0 0 0 0,0 0 0 0 0,-1 0 0 0 0,1 0 0 0 0,0 0 0 0 0,0 0 0 0 0,0 0 0 0 0,0 0 0 0 0,0 0 0 0 0,0 0 0 0 0,0 0 0 0 0,0 0 0 0 0,-1 0 0 0 0,1 0 0 0 0,0 0 0 0 0,-1 0 0 0 0,1 0 0 0 0,-1 0 0 0 0,1 0 0 0 0,-1 0 0 0 0,1 0 0 0 0,0 0 0 0 0,-1 0 0 0 0,1 0 0 0 0,-1 0 0 0 0,1 2 0 0 0,0 0 0 0 0,-1 0 0 0 0,1-1 0 0 0,0 2 0 0 0,0 0 0 0 0,0 1 0 0 0,0 0 0 0 0,-1 0 0 0 0,1 0 0 0 0,0 0 0 0 0,0-1 0 0 0,0 0 0 0 0,-1 1 0 0 0,1 0 0 0 0,0 0 0 0 0,-1-1 0 0 0,1 1 0 0 0,0-1 0 0 0,0 2 0 0 0,0 1 0 0 0,-1-1 0 0 0,1 1 0 0 0,0 0 0 0 0,0-1 0 0 0,0 2 0 0 0,0-1 0 0 0,0 0 0 0 0,0 1 0 0 0,-1 1 0 0 0,1 1 0 0 0,0 0 0 0 0,0 1 0 0 0,-1-1 0 0 0,-1 1 0 0 0,0 0 0 0 0,0 0 0 0 0,-2 0 0 0 0,0-2 0 0 0,-1 0 0 0 0,-1-1 0 0 0,0 0 0 0 0,0-1 0 0 0,-1 0 0 0 0,0 0 0 0 0,0 0 0 0 0,0 1 0 0 0,-1 1 0 0 0,-1 0 0 0 0,1 1 0 0 0,1 1 0 0 0,-1-1 0 0 0,0 1 0 0 0,-1 0 0 0 0,-1 0 0 0 0,1 0 0 0 0,-1 0 0 0 0,0 0 0 0 0,0 0 0 0 0,-1-1 0 0 0,1 1 0 0 0,0 0 0 0 0,0 0 0 0 0,0 0 0 0 0,0 0 0 0 0,0 0 0 0 0,0 0 0 0 0,0 0 0 0 0,0 0 0 0 0,0 0 0 0 0,0-1 0 0 0,0 1 0 0 0,0 0 0 0 0,0 0 0 0 0,0 0 0 0 0,0 0 0 0 0,0 0 0 0 0,0 0 0 0 0,0 0 0 0 0,0 0 0 0 0,0 0 0 0 0,0-1 0 0 0,0 1 0 0 0,0 0 0 0 0,0 0 0 0 0,-1-2 0 0 0,-2 0 0 0 0,0 0 0 0 0,-2-2 0 0 0,-1 0 0 0 0,0-1 0 0 0,1 0 0 0 0,-1-1 0 0 0,-1 0 0 0 0,1-1 0 0 0,0 1 0 0 0,-1 0 0 0 0,-1 0 0 0 0,-1-1 0 0 0,0 1 0 0 0,0-1 0 0 0,-1 0 0 0 0,0 1 0 0 0,0-1 0 0 0,0 0 0 0 0,0-1 0 0 0,0 0 0 0 0,0 1 0 0 0,0 0 0 0 0,1-2 0 0 0,-1 2 0 0 0,0 0 0 0 0,0 0 0 0 0,0-2 0 0 0,0 0 0 0 0,0 0 0 0 0,0-1 0 0 0,0 0 0 0 0,0 0 0 0 0,0 0 0 0 0,0 2 0 0 0,0 0 0 0 0,1 0 0 0 0,-1 0 0 0 0,0-1 0 0 0,0 0 0 0 0,0-1 0 0 0,0 0 0 0 0,1 0 0 0 0,-1 0 0 0 0,0 0 0 0 0,0 0 0 0 0,1 2 0 0 0,-1 0 0 0 0,0 0 0 0 0,0 0 0 0 0,0-1 0 0 0,0 0 0 0 0,0-1 0 0 0,0 0 0 0 0,1 0 0 0 0,-3 0 0 0 0,0 0 0 0 0,-1 0 0 0 0,2 0 0 0 0,-1 0 0 0 0,1 0 0 0 0,1 0 0 0 0,0 0 0 0 0,0 0 0 0 0,0 0 0 0 0,0 0 0 0 0,0 0 0 0 0,0 0 0 0 0,0 0 0 0 0,1 0 0 0 0,-1 0 0 0 0,0 0 0 0 0,0 0 0 0 0,0 0 0 0 0,0 0 0 0 0,0 0 0 0 0,0 0 0 0 0,1 0 0 0 0,-1 0 0 0 0,0 0 0 0 0,0 0 0 0 0,0 0 0 0 0,0 0 0 0 0,0 0 0 0 0,-3 0 0 0 0,1 0 0 0 0,-1 0 0 0 0,1 0 0 0 0,-2 0 0 0 0,1 0 0 0 0,-1 0 0 0 0,2 0 0 0 0,0 0 0 0 0,2 0 0 0 0,-1 0 0 0 0,1 0 0 0 0,0 0 0 0 0,0 0 0 0 0,0 0 0 0 0,-2 0 0 0 0,0 0 0 0 0,-3-2 0 0 0,1-1 0 0 0,0 1 0 0 0,1 0 0 0 0,1 1 0 0 0,1 0 0 0 0,0 0 0 0 0,1 1 0 0 0,0 0 0 0 0,0 0 0 0 0,1 0 0 0 0,-1-1 0 0 0,0-1 0 0 0,0 0 0 0 0,-2 0 0 0 0,-1-1 0 0 0,1 0 0 0 0,-2-1 0 0 0,-1-1 0 0 0,2 2 0 0 0,0-2 0 0 0,-1 1 0 0 0,1 0 0 0 0,0-1 0 0 0,0 0 0 0 0,2 0 0 0 0,0 0 0 0 0,1 0 0 0 0,0 0 0 0 0,0 0 0 0 0,0 2 0 0 0,0-1 0 0 0,0 0 0 0 0,1 1 0 0 0,-1 0 0 0 0,0-1 0 0 0,0 0 0 0 0,-2 0 0 0 0,-1 0 0 0 0,0 0 0 0 0,1 0 0 0 0,-2 0 0 0 0,1-1 0 0 0,-1 1 0 0 0,2 2 0 0 0,1-1 0 0 0,0-1 0 0 0,-2 2 0 0 0,-1-2 0 0 0,-1 1 0 0 0,1 0 0 0 0,1 1 0 0 0,1 1 0 0 0,0 0 0 0 0,2-1 0 0 0,0 0 0 0 0,0 0 0 0 0,0 1 0 0 0,0-1 0 0 0,0 2 0 0 0,0-1 0 0 0,0 1 0 0 0,0 0 0 0 0,-2 0 0 0 0,-1 1 0 0 0,1-1 0 0 0,0 0 0 0 0,-2 0 0 0 0,0 0 0 0 0,-1 0 0 0 0,0 0 0 0 0,1 0 0 0 0,-1 0 0 0 0,0 0 0 0 0,-1 0 0 0 0,1 0 0 0 0,1 0 0 0 0,-1 0 0 0 0,0 0 0 0 0,2 0 0 0 0,0 0 0 0 0,2 0 0 0 0,0 0 0 0 0,1 0 0 0 0,0 0 0 0 0,0 0 0 0 0,0 0 0 0 0,0 0 0 0 0,0 0 0 0 0,0 0 0 0 0,0 0 0 0 0,0 0 0 0 0,-2 0 0 0 0,-1 0 0 0 0,1 0 0 0 0,-3 0 0 0 0,1 0 0 0 0,0 0 0 0 0,2 0 0 0 0,0 0 0 0 0,1 0 0 0 0,1 0 0 0 0,-1 0 0 0 0,1 0 0 0 0,1 0 0 0 0,-3 0 0 0 0,-1 0 0 0 0,-1 0 0 0 0,-1 0 0 0 0,-1 0 0 0 0,0 0 0 0 0,1 0 0 0 0,2 0 0 0 0,1 0 0 0 0,1 0 0 0 0,0 0 0 0 0,1 0 0 0 0,0 0 0 0 0,0 0 0 0 0,1 0 0 0 0,-1 0 0 0 0,0 0 0 0 0,0-2 0 0 0,0 0 0 0 0,0 0 0 0 0,0 0 0 0 0,0 1 0 0 0,0 0 0 0 0,-1 0 0 0 0,1 1 0 0 0,0 0 0 0 0,0 0 0 0 0,1 0 0 0 0,0-1 0 0 0,2-1 0 0 0,-1 0 0 0 0,-1 0 0 0 0,1 1 0 0 0,-1 0 0 0 0,-1 0 0 0 0,1 1 0 0 0,-1 0 0 0 0,0 0 0 0 0,0 0 0 0 0,0 0 0 0 0,0 1 0 0 0,0-1 0 0 0,0 0 0 0 0,-2 0 0 0 0,-1 0 0 0 0,0-2 0 0 0,1 0 0 0 0,-1-1 0 0 0,-1 2 0 0 0,1-1 0 0 0,1 2 0 0 0,0-1 0 0 0,1 1 0 0 0,1 0 0 0 0,0 0 0 0 0,0 0 0 0 0,0 0 0 0 0,0 0 0 0 0,0 1 0 0 0,0-1 0 0 0,0 0 0 0 0,0 0 0 0 0,0 0 0 0 0,0-2 0 0 0,0 0 0 0 0,0-1 0 0 0,-2 2 0 0 0,0-1 0 0 0,-1 2 0 0 0,1-1 0 0 0,-1 1 0 0 0,-1 0 0 0 0,1 0 0 0 0,1-1 0 0 0,0-2 0 0 0,-1 1 0 0 0,0 1 0 0 0,0-1 0 0 0,1 2 0 0 0,1-1 0 0 0,0 1 0 0 0,1 0 0 0 0,0 0 0 0 0,0 0 0 0 0,0 0 0 0 0,1 0 0 0 0,-1 0 0 0 0,0 0 0 0 0,0 0 0 0 0,0 0 0 0 0,0 0 0 0 0,0 0 0 0 0,0 0 0 0 0,0 0 0 0 0,0 0 0 0 0,1 0 0 0 0,-1 0 0 0 0,0 0 0 0 0,0 0 0 0 0,0 0 0 0 0,0 0 0 0 0,0 0 0 0 0,0 0 0 0 0,0 0 0 0 0,0 0 0 0 0,0-1 0 0 0,0-2 0 0 0,0 1 0 0 0,1 1 0 0 0,-1-1 0 0 0,0 1 0 0 0,0 1 0 0 0,0 0 0 0 0,0 0 0 0 0,0 0 0 0 0,0 0 0 0 0,0 0 0 0 0,0 0 0 0 0,0 0 0 0 0,0 0 0 0 0,-1 0 0 0 0,1 0 0 0 0,0 0 0 0 0,0 0 0 0 0,0 0 0 0 0,0 0 0 0 0,0 0 0 0 0,0 0 0 0 0,0 0 0 0 0,0 0 0 0 0,0 0 0 0 0,0 0 0 0 0,0 0 0 0 0,-2 0 0 0 0,-1 0 0 0 0,1 0 0 0 0,-3 0 0 0 0,1 0 0 0 0,-1 0 0 0 0,-1 0 0 0 0,0 0 0 0 0,0 0 0 0 0,-1 0 0 0 0,1 0 0 0 0,2 0 0 0 0,-1 0 0 0 0,0 0 0 0 0,2 0 0 0 0,0 0 0 0 0,0 0 0 0 0,-1 0 0 0 0,-1 0 0 0 0,0 0 0 0 0,2 0 0 0 0,0 0 0 0 0,-1 0 0 0 0,0 0 0 0 0,1 0 0 0 0,1 0 0 0 0,0 0 0 0 0,2 0 0 0 0,-1 0 0 0 0,1 0 0 0 0,0 0 0 0 0,0 0 0 0 0,0 0 0 0 0,1 0 0 0 0,-1 0 0 0 0,0 0 0 0 0,0 0 0 0 0,0 0 0 0 0,0 0 0 0 0,0 0 0 0 0,0 0 0 0 0,0 0 0 0 0,0 0 0 0 0,1 0 0 0 0,-1 0 0 0 0,0 0 0 0 0,0 0 0 0 0,-1 0 0 0 0,2 0 0 0 0,-1 0 0 0 0,0 0 0 0 0,0 0 0 0 0,0 0 0 0 0,0 0 0 0 0,-2 0 0 0 0,-1 0 0 0 0,-2 0 0 0 0,0 0 0 0 0,1 0 0 0 0,1 0 0 0 0,1 0 0 0 0,-1 0 0 0 0,-1 0 0 0 0,2 0 0 0 0,-2 0 0 0 0,0 0 0 0 0,0 0 0 0 0,0 0 0 0 0,-1 0 0 0 0,2 0 0 0 0,-2 0 0 0 0,1 0 0 0 0,-2 0 0 0 0,1 0 0 0 0,-1 0 0 0 0,-2 0 0 0 0,1 0 0 0 0,-1 0 0 0 0,0 0 0 0 0,-2 0 0 0 0,1 0 0 0 0,0 0 0 0 0,0 0 0 0 0,1 0 0 0 0,2 0 0 0 0,0 0 0 0 0,1 0 0 0 0,1 0 0 0 0,2 0 0 0 0,0 0 0 0 0,2 0 0 0 0,-1 0 0 0 0,2 0 0 0 0,-1 0 0 0 0,0 0 0 0 0,-2 0 0 0 0,0 0 0 0 0,-1 0 0 0 0,-1 0 0 0 0,0 0 0 0 0,2 0 0 0 0,0 0 0 0 0,1 0 0 0 0,0 0 0 0 0,-1 0 0 0 0,-1 0 0 0 0,1 0 0 0 0,-2 0 0 0 0,0 0 0 0 0,0 0 0 0 0,0 0 0 0 0,-1 0 0 0 0,2 0 0 0 0,0 0 0 0 0,1 0 0 0 0,0 0 0 0 0,-2 0 0 0 0,2 0 0 0 0,0 0 0 0 0,0 0 0 0 0,2 0 0 0 0,-3 0 0 0 0,0 0 0 0 0,1 0 0 0 0,0 0 0 0 0,0 0 0 0 0,1 2 0 0 0,1 0 0 0 0,0 0 0 0 0,0 0 0 0 0,0-1 0 0 0,0 0 0 0 0,0 0 0 0 0,0-1 0 0 0,0 0 0 0 0,0 0 0 0 0,-2 0 0 0 0,0 1 0 0 0,0 1 0 0 0,-1 0 0 0 0,1 0 0 0 0,0-1 0 0 0,1 0 0 0 0,0-1 0 0 0,1 1 0 0 0,-1-1 0 0 0,1 0 0 0 0,0-1 0 0 0,0 1 0 0 0,0 0 0 0 0,0 0 0 0 0,1 0 0 0 0,-1 0 0 0 0,0 2 0 0 0,0 0 0 0 0,0 0 0 0 0,0 0 0 0 0,0-1 0 0 0,0 0 0 0 0,0-1 0 0 0,0 1 0 0 0,0-1 0 0 0,1-1 0 0 0,1 3 0 0 0,0 0 0 0 0,1 0 0 0 0,-1-1 0 0 0,-2 0 0 0 0,-2 0 0 0 0,0-1 0 0 0,1 1 0 0 0,-1 0 0 0 0,1 1 0 0 0,0 0 0 0 0,1 0 0 0 0,0-1 0 0 0,0 0 0 0 0,1-1 0 0 0,-1 0 0 0 0,-3 0 0 0 0,-2 0 0 0 0,0 0 0 0 0,1 0 0 0 0,2 0 0 0 0,0 0 0 0 0,2 0 0 0 0,0 0 0 0 0,0 0 0 0 0,0 0 0 0 0,1 2 0 0 0,-3 0 0 0 0,-1 0 0 0 0,1 0 0 0 0,0-1 0 0 0,2 2 0 0 0,1-1 0 0 0,1 0 0 0 0,0 0 0 0 0,0-1 0 0 0,-1 0 0 0 0,0-1 0 0 0,-1 0 0 0 0,1 2 0 0 0,-1 0 0 0 0,2 1 0 0 0,2 1 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1T16:45:28.203"/>
    </inkml:context>
    <inkml:brush xml:id="br0">
      <inkml:brushProperty name="width" value="0.1" units="cm"/>
      <inkml:brushProperty name="height" value="0.1" units="cm"/>
      <inkml:brushProperty name="color" value="#E71224"/>
    </inkml:brush>
  </inkml:definitions>
  <inkml:trace contextRef="#ctx0" brushRef="#br0">19155 13203 16383 0 0,'0'0'0'0'0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10-21T16:45:28.204"/>
    </inkml:context>
    <inkml:brush xml:id="br0">
      <inkml:brushProperty name="width" value="0.1" units="cm"/>
      <inkml:brushProperty name="height" value="0.1" units="cm"/>
      <inkml:brushProperty name="color" value="#E71224"/>
    </inkml:brush>
  </inkml:definitions>
  <inkml:trace contextRef="#ctx0" brushRef="#br0">22603 15290 16383 0 0,'-3'0'0'0'0,"-3"0"0"0"0,-6 0 0 0 0,-5 0 0 0 0,-4 0 0 0 0,-4 0 0 0 0,-3 0 0 0 0,-2 0 0 0 0,-2 0 0 0 0,0 0 0 0 0,-3 0 0 0 0,0 0 0 0 0,-1 0 0 0 0,0 0 0 0 0,1 0 0 0 0,2 0 0 0 0,0 0 0 0 0,1 0 0 0 0,3 2 0 0 0,2 0 0 0 0,0 1 0 0 0,1 0 0 0 0,1 1 0 0 0,1-1 0 0 0,0 2 0 0 0,1-1 0 0 0,1-1 0 0 0,2 1 0 0 0,-1-1 0 0 0,0 0 0 0 0,-1 1 0 0 0,-2 0 0 0 0,0 0 0 0 0,1 0 0 0 0,0 0 0 0 0,-3 1 0 0 0,1 0 0 0 0,-1 1 0 0 0,-1-1 0 0 0,0 1 0 0 0,-2-1 0 0 0,1 1 0 0 0,1 1 0 0 0,-1 0 0 0 0,-2 0 0 0 0,1-1 0 0 0,-2 1 0 0 0,2-1 0 0 0,1 0 0 0 0,2 1 0 0 0,2 0 0 0 0,1 0 0 0 0,2-1 0 0 0,2 0 0 0 0,2 0 0 0 0,0 0 0 0 0,1-1 0 0 0,2 0 0 0 0,-1 0 0 0 0,1 1 0 0 0,-1-2 0 0 0,0 1 0 0 0,1 0 0 0 0,-1 1 0 0 0,1 0 0 0 0,0 0 0 0 0,0 1 0 0 0,0-2 0 0 0,-2 2 0 0 0,-1-2 0 0 0,0 1 0 0 0,-1 1 0 0 0,0-1 0 0 0,0 0 0 0 0,0 2 0 0 0,-1-2 0 0 0,-1 1 0 0 0,-1-1 0 0 0,0 1 0 0 0,-1 0 0 0 0,0-1 0 0 0,-3 1 0 0 0,0 2 0 0 0,0-2 0 0 0,0 0 0 0 0,-1-1 0 0 0,-1 1 0 0 0,2-2 0 0 0,-3 1 0 0 0,1 0 0 0 0,1-2 0 0 0,1 0 0 0 0,1 0 0 0 0,1 0 0 0 0,1 0 0 0 0,0-1 0 0 0,0 2 0 0 0,0 0 0 0 0,0 0 0 0 0,0 0 0 0 0,0-1 0 0 0,0 1 0 0 0,0-1 0 0 0,2 1 0 0 0,0-1 0 0 0,1 0 0 0 0,-1-2 0 0 0,0 1 0 0 0,1 1 0 0 0,0-2 0 0 0,0 2 0 0 0,1 0 0 0 0,0-1 0 0 0,-1 1 0 0 0,0 0 0 0 0,0-1 0 0 0,1 1 0 0 0,-1 0 0 0 0,1-1 0 0 0,0-1 0 0 0,-1 1 0 0 0,-1 0 0 0 0,2 0 0 0 0,-1-1 0 0 0,0 1 0 0 0,1 0 0 0 0,0 0 0 0 0,1 0 0 0 0,0 1 0 0 0,-1-1 0 0 0,-1 1 0 0 0,1-1 0 0 0,0 1 0 0 0,-2-2 0 0 0,0 1 0 0 0,0 0 0 0 0,0 0 0 0 0,1 1 0 0 0,0-1 0 0 0,-1 0 0 0 0,1 0 0 0 0,0-2 0 0 0,0 0 0 0 0,-1 1 0 0 0,0 0 0 0 0,-2 1 0 0 0,1-2 0 0 0,-2 1 0 0 0,1-2 0 0 0,0 1 0 0 0,-3-1 0 0 0,0 2 0 0 0,0 0 0 0 0,0 0 0 0 0,-1 0 0 0 0,-1-1 0 0 0,-1 0 0 0 0,0 0 0 0 0,2-1 0 0 0,-2 0 0 0 0,1 0 0 0 0,0 1 0 0 0,0 2 0 0 0,0-1 0 0 0,1 0 0 0 0,-2-1 0 0 0,1 0 0 0 0,-1 0 0 0 0,0-1 0 0 0,1 0 0 0 0,-1 0 0 0 0,1 0 0 0 0,1-1 0 0 0,1 1 0 0 0,-2 0 0 0 0,1 0 0 0 0,1 0 0 0 0,0 0 0 0 0,-1 0 0 0 0,0 0 0 0 0,-2 0 0 0 0,0 0 0 0 0,-1 0 0 0 0,-2 0 0 0 0,-2 0 0 0 0,-1 0 0 0 0,-1 0 0 0 0,-4 0 0 0 0,-1 0 0 0 0,0 0 0 0 0,0 0 0 0 0,2 0 0 0 0,0 0 0 0 0,1 0 0 0 0,0 0 0 0 0,1 0 0 0 0,0 0 0 0 0,2 0 0 0 0,2 0 0 0 0,1 0 0 0 0,0 0 0 0 0,3 0 0 0 0,-2 0 0 0 0,2 0 0 0 0,1 0 0 0 0,-1 0 0 0 0,-1 0 0 0 0,-3-2 0 0 0,1-1 0 0 0,-1 1 0 0 0,0-2 0 0 0,-2-1 0 0 0,-1 0 0 0 0,0-1 0 0 0,-1 2 0 0 0,-1-1 0 0 0,1 0 0 0 0,-1 2 0 0 0,1-2 0 0 0,0 1 0 0 0,2-2 0 0 0,1 2 0 0 0,-1-2 0 0 0,3 0 0 0 0,0 0 0 0 0,1 0 0 0 0,0 0 0 0 0,1-2 0 0 0,2 1 0 0 0,0 0 0 0 0,-1 0 0 0 0,0 0 0 0 0,0-1 0 0 0,-1 1 0 0 0,0 2 0 0 0,0-1 0 0 0,-2-1 0 0 0,-2 1 0 0 0,-1-1 0 0 0,-2 0 0 0 0,3 1 0 0 0,0 0 0 0 0,-1 0 0 0 0,0 0 0 0 0,-1 0 0 0 0,2 0 0 0 0,1 0 0 0 0,-1 0 0 0 0,1 2 0 0 0,1-1 0 0 0,1 0 0 0 0,0 2 0 0 0,1-2 0 0 0,-1 1 0 0 0,2 1 0 0 0,1-1 0 0 0,-1 0 0 0 0,1 1 0 0 0,1-1 0 0 0,1 0 0 0 0,-1-1 0 0 0,0 0 0 0 0,0 1 0 0 0,-1-1 0 0 0,1 1 0 0 0,-3-2 0 0 0,1 1 0 0 0,-1 1 0 0 0,0-1 0 0 0,-1 1 0 0 0,1-1 0 0 0,0 0 0 0 0,0-1 0 0 0,-1 1 0 0 0,1-1 0 0 0,0 1 0 0 0,0-1 0 0 0,2 1 0 0 0,-1-1 0 0 0,1 0 0 0 0,0 0 0 0 0,3-1 0 0 0,0 0 0 0 0,1 2 0 0 0,1-1 0 0 0,0 2 0 0 0,2-2 0 0 0,1 0 0 0 0,-1 0 0 0 0,0-1 0 0 0,2 1 0 0 0,0 2 0 0 0,1-1 0 0 0,0 1 0 0 0,-1-1 0 0 0,0 1 0 0 0,3-1 0 0 0,-1 0 0 0 0,1-1 0 0 0,-1 2 0 0 0,1-2 0 0 0,-1 0 0 0 0,1-1 0 0 0,-2 1 0 0 0,2-2 0 0 0,-2 1 0 0 0,-1 0 0 0 0,1 0 0 0 0,0 0 0 0 0,-2 0 0 0 0,1-1 0 0 0,0 0 0 0 0,-1 0 0 0 0,2 0 0 0 0,-1 0 0 0 0,1 0 0 0 0,0 0 0 0 0,1 1 0 0 0,2-1 0 0 0,-1-1 0 0 0,0 0 0 0 0,0-2 0 0 0,0-2 0 0 0,-1 0 0 0 0,-2-2 0 0 0,1 1 0 0 0,-1-2 0 0 0,0 0 0 0 0,-2-1 0 0 0,-1-1 0 0 0,2 1 0 0 0,-1-1 0 0 0,1-1 0 0 0,1-1 0 0 0,-1-1 0 0 0,2 2 0 0 0,2 0 0 0 0,1-1 0 0 0,0 2 0 0 0,0 0 0 0 0,0-1 0 0 0,2-1 0 0 0,-2-1 0 0 0,-1 0 0 0 0,2-1 0 0 0,-2 0 0 0 0,0 0 0 0 0,-1 0 0 0 0,0-3 0 0 0,-1-1 0 0 0,0 1 0 0 0,0 1 0 0 0,1 0 0 0 0,-2 0 0 0 0,2 2 0 0 0,-1-1 0 0 0,1-1 0 0 0,-2-1 0 0 0,2 0 0 0 0,1 0 0 0 0,-1-1 0 0 0,-2-2 0 0 0,0-4 0 0 0,-1-1 0 0 0,-1-2 0 0 0,-3-4 0 0 0,0-1 0 0 0,-1-3 0 0 0,-4-1 0 0 0,-1-2 0 0 0,0-1 0 0 0,1 0 0 0 0,-3-2 0 0 0,1 3 0 0 0,0-1 0 0 0,-1-2 0 0 0,-1 1 0 0 0,2 1 0 0 0,-2-3 0 0 0,0-4 0 0 0,1-2 0 0 0,-2-4 0 0 0,1 0 0 0 0,0-2 0 0 0,2 0 0 0 0,1-1 0 0 0,0-2 0 0 0,1 1 0 0 0,0-1 0 0 0,3 3 0 0 0,1 1 0 0 0,0 4 0 0 0,0 1 0 0 0,-1 2 0 0 0,2-2 0 0 0,0 0 0 0 0,0 0 0 0 0,-1 0 0 0 0,1-1 0 0 0,0-4 0 0 0,1-4 0 0 0,0-2 0 0 0,0-6 0 0 0,0-2 0 0 0,1-1 0 0 0,1 1 0 0 0,0 0 0 0 0,1 5 0 0 0,1 2 0 0 0,1 3 0 0 0,0 5 0 0 0,-1-1 0 0 0,2 2 0 0 0,-3-1 0 0 0,1 0 0 0 0,1 2 0 0 0,-2-2 0 0 0,0-2 0 0 0,-1 0 0 0 0,0-2 0 0 0,0 2 0 0 0,0-1 0 0 0,-1 1 0 0 0,1 3 0 0 0,-1 1 0 0 0,2 3 0 0 0,-1 1 0 0 0,0 4 0 0 0,0 1 0 0 0,-1 1 0 0 0,0-2 0 0 0,0 3 0 0 0,2 0 0 0 0,-1 1 0 0 0,1 3 0 0 0,0 3 0 0 0,1 4 0 0 0,2 4 0 0 0,2 4 0 0 0,1 1 0 0 0,1 3 0 0 0,0 2 0 0 0,1 1 0 0 0,1 0 0 0 0,-1 0 0 0 0,0-2 0 0 0,0-2 0 0 0,0 0 0 0 0,0 1 0 0 0,-1 0 0 0 0,1-1 0 0 0,0-1 0 0 0,-1-2 0 0 0,0 0 0 0 0,1 1 0 0 0,-1-1 0 0 0,-1 1 0 0 0,-1-2 0 0 0,0-2 0 0 0,0 1 0 0 0,1-1 0 0 0,0 2 0 0 0,-1-2 0 0 0,-1 0 0 0 0,1 0 0 0 0,0 0 0 0 0,1 1 0 0 0,1 2 0 0 0,0 2 0 0 0,1 4 0 0 0,0 2 0 0 0,0 2 0 0 0,3 3 0 0 0,0 2 0 0 0,1 2 0 0 0,1 1 0 0 0,2 0 0 0 0,0 0 0 0 0,0 2 0 0 0,1 1 0 0 0,-2-1 0 0 0,1 0 0 0 0,1 0 0 0 0,-1-1 0 0 0,1-1 0 0 0,-2 2 0 0 0,1 1 0 0 0,0 1 0 0 0,-1 0 0 0 0,2 0 0 0 0,-1-1 0 0 0,1-1 0 0 0,-2-1 0 0 0,-1-1 0 0 0,0-2 0 0 0,0 0 0 0 0,-1-1 0 0 0,1 1 0 0 0,-1 0 0 0 0,0 1 0 0 0,0 0 0 0 0,1 3 0 0 0,-1 0 0 0 0,-1 0 0 0 0,-1 0 0 0 0,0 0 0 0 0,0-1 0 0 0,-1 0 0 0 0,1 0 0 0 0,-1 1 0 0 0,2 1 0 0 0,1 1 0 0 0,1 0 0 0 0,0 1 0 0 0,1 3 0 0 0,2 4 0 0 0,1 2 0 0 0,1 3 0 0 0,2 2 0 0 0,1 1 0 0 0,0 0 0 0 0,2 1 0 0 0,-1-1 0 0 0,0 0 0 0 0,0 0 0 0 0,-2 0 0 0 0,0 0 0 0 0,1 0 0 0 0,0 0 0 0 0,0 0 0 0 0,0-1 0 0 0,-1 1 0 0 0,0 0 0 0 0,-1 0 0 0 0,0 0 0 0 0,0-1 0 0 0,0 1 0 0 0,0 0 0 0 0,0 0 0 0 0,0 0 0 0 0,0 0 0 0 0,0-1 0 0 0,-1 1 0 0 0,1-1 0 0 0,0 0 0 0 0,0 0 0 0 0,0 1 0 0 0,0-1 0 0 0,0 1 0 0 0,1 0 0 0 0,-1 0 0 0 0,0 0 0 0 0,0-1 0 0 0,0 1 0 0 0,0-3 0 0 0,0-5 0 0 0,0-4 0 0 0,0-3 0 0 0,0-3 0 0 0,0-2 0 0 0,0-1 0 0 0,0 0 0 0 0,0 1 0 0 0,0-1 0 0 0,0 0 0 0 0,0 1 0 0 0,0 0 0 0 0,0 0 0 0 0,0 1 0 0 0,0-1 0 0 0,0 1 0 0 0,0 0 0 0 0,0 0 0 0 0,0-1 0 0 0,0 1 0 0 0,0 0 0 0 0,0-1 0 0 0,0 1 0 0 0,0-1 0 0 0,0 0 0 0 0,0 0 0 0 0,0 0 0 0 0,0 0 0 0 0,0 1 0 0 0,0-1 0 0 0,0 0 0 0 0,0 1 0 0 0,0 0 0 0 0,0 0 0 0 0,0 0 0 0 0,0-1 0 0 0,0 0 0 0 0,0 1 0 0 0,0-1 0 0 0,0 0 0 0 0,0 0 0 0 0,1 2 0 0 0,3 2 0 0 0,0 4 0 0 0,1 2 0 0 0,0 2 0 0 0,0 3 0 0 0,0 2 0 0 0,0 0 0 0 0,0 1 0 0 0,0-2 0 0 0,0 0 0 0 0,0-1 0 0 0,1 1 0 0 0,1-1 0 0 0,-1 0 0 0 0,1-1 0 0 0,0 1 0 0 0,1 0 0 0 0,-1 0 0 0 0,0 0 0 0 0,0-2 0 0 0,1-1 0 0 0,1 2 0 0 0,0-1 0 0 0,1-1 0 0 0,0 1 0 0 0,0 1 0 0 0,0-2 0 0 0,0 0 0 0 0,-1 1 0 0 0,1 0 0 0 0,0-1 0 0 0,0 0 0 0 0,-1 0 0 0 0,1 1 0 0 0,-1-1 0 0 0,1 0 0 0 0,0-1 0 0 0,-2 1 0 0 0,-1 1 0 0 0,0-1 0 0 0,1 0 0 0 0,0 0 0 0 0,1 1 0 0 0,-1-1 0 0 0,1 0 0 0 0,1-1 0 0 0,-1 0 0 0 0,0 0 0 0 0,1 2 0 0 0,-1-1 0 0 0,1-1 0 0 0,-1 0 0 0 0,-1 1 0 0 0,-1 1 0 0 0,0-1 0 0 0,0 1 0 0 0,2 0 0 0 0,-3 1 0 0 0,1 0 0 0 0,1-1 0 0 0,-1 0 0 0 0,0 1 0 0 0,-2 1 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B8ADC5-B0D3-B84C-BBB2-F6DD3574C56B}" type="datetimeFigureOut">
              <a:rPr lang="en-US" smtClean="0"/>
              <a:t>10/22/2026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F5240D-060A-3E4B-A797-4CE8C69AC4D3}" type="slidenum">
              <a:rPr lang="en-US" smtClean="0"/>
              <a:t>‹#›</a:t>
            </a:fld>
            <a:endParaRPr lang="en-US"/>
          </a:p>
        </p:txBody>
      </p:sp>
    </p:spTree>
    <p:extLst>
      <p:ext uri="{BB962C8B-B14F-4D97-AF65-F5344CB8AC3E}">
        <p14:creationId xmlns:p14="http://schemas.microsoft.com/office/powerpoint/2010/main" val="407912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31C3B-8E9E-2D08-811D-F1B1883CA0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F26120-F87D-52B2-D2AA-CC48CBFDE4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266940-B928-3699-C536-310942186921}"/>
              </a:ext>
            </a:extLst>
          </p:cNvPr>
          <p:cNvSpPr>
            <a:spLocks noGrp="1"/>
          </p:cNvSpPr>
          <p:nvPr>
            <p:ph type="body" idx="1"/>
          </p:nvPr>
        </p:nvSpPr>
        <p:spPr/>
        <p:txBody>
          <a:bodyPr/>
          <a:lstStyle/>
          <a:p>
            <a:pPr marL="171450" indent="-171450">
              <a:buFont typeface="Calibri"/>
              <a:buChar char="-"/>
            </a:pPr>
            <a:r>
              <a:rPr lang="en-US" dirty="0">
                <a:ea typeface="Calibri"/>
                <a:cs typeface="Calibri"/>
              </a:rPr>
              <a:t>Talk about what dilution refrigerators are, say that they are refrigerators capable of hitting millikelvin temperatures at the mixing chamber, and as shown in this diagram, </a:t>
            </a:r>
            <a:r>
              <a:rPr lang="en-US" dirty="0" err="1">
                <a:ea typeface="Calibri"/>
                <a:cs typeface="Calibri"/>
              </a:rPr>
              <a:t>willl</a:t>
            </a:r>
            <a:r>
              <a:rPr lang="en-US" dirty="0">
                <a:ea typeface="Calibri"/>
                <a:cs typeface="Calibri"/>
              </a:rPr>
              <a:t> have intermediate stages which progressively get colder as you go down. </a:t>
            </a:r>
            <a:endParaRPr lang="en-US" dirty="0"/>
          </a:p>
          <a:p>
            <a:pPr marL="171450" indent="-171450">
              <a:buFont typeface="Calibri"/>
              <a:buChar char="-"/>
            </a:pPr>
            <a:r>
              <a:rPr lang="en-US">
                <a:ea typeface="Calibri"/>
                <a:cs typeface="Calibri"/>
              </a:rPr>
              <a:t>They are used for operating quantum devices which require low </a:t>
            </a:r>
            <a:r>
              <a:rPr lang="en-US" err="1">
                <a:ea typeface="Calibri"/>
                <a:cs typeface="Calibri"/>
              </a:rPr>
              <a:t>temperatur</a:t>
            </a:r>
            <a:r>
              <a:rPr lang="en-US">
                <a:ea typeface="Calibri"/>
                <a:cs typeface="Calibri"/>
              </a:rPr>
              <a:t>e environments, dry dilution refrigerators in specific have become popular due to the use of the pulse tube cryocooler. </a:t>
            </a:r>
          </a:p>
          <a:p>
            <a:pPr marL="171450" indent="-171450">
              <a:buFont typeface="Calibri"/>
              <a:buChar char="-"/>
            </a:pPr>
            <a:r>
              <a:rPr lang="en-US" dirty="0">
                <a:ea typeface="Calibri"/>
                <a:cs typeface="Calibri"/>
              </a:rPr>
              <a:t>This pulse tube creates a closed loop cooling system which makes the much easier and cheaper to operate, but induces significant vibrational noise which can hinder the performance of any sensitive experiments in the fridge. </a:t>
            </a:r>
          </a:p>
          <a:p>
            <a:pPr marL="171450" indent="-171450">
              <a:buFont typeface="Calibri"/>
              <a:buChar char="-"/>
            </a:pPr>
            <a:r>
              <a:rPr lang="en-US" dirty="0">
                <a:ea typeface="Calibri"/>
                <a:cs typeface="Calibri"/>
              </a:rPr>
              <a:t>The purpose of my project is to characterize the vibrational noise of a </a:t>
            </a:r>
            <a:r>
              <a:rPr lang="en-US" dirty="0" err="1">
                <a:ea typeface="Calibri"/>
                <a:cs typeface="Calibri"/>
              </a:rPr>
              <a:t>maybell</a:t>
            </a:r>
            <a:r>
              <a:rPr lang="en-US" dirty="0">
                <a:ea typeface="Calibri"/>
                <a:cs typeface="Calibri"/>
              </a:rPr>
              <a:t> quantum fridge plus at room and low temperature using several accelerometers.</a:t>
            </a:r>
          </a:p>
          <a:p>
            <a:pPr marL="171450" indent="-171450">
              <a:buFont typeface="Calibri"/>
              <a:buChar char="-"/>
            </a:pPr>
            <a:r>
              <a:rPr lang="en-US" dirty="0">
                <a:ea typeface="Calibri"/>
                <a:cs typeface="Calibri"/>
              </a:rPr>
              <a:t>These vibrations are important for mitigating vibrations for future low noise experiments, or understanding what contribution of false events the </a:t>
            </a:r>
            <a:r>
              <a:rPr lang="en-US" dirty="0" err="1">
                <a:ea typeface="Calibri"/>
                <a:cs typeface="Calibri"/>
              </a:rPr>
              <a:t>vibratoins</a:t>
            </a:r>
            <a:r>
              <a:rPr lang="en-US" dirty="0">
                <a:ea typeface="Calibri"/>
                <a:cs typeface="Calibri"/>
              </a:rPr>
              <a:t> contribute in these experiments. Affected </a:t>
            </a:r>
            <a:r>
              <a:rPr lang="en-US" dirty="0" err="1">
                <a:ea typeface="Calibri"/>
                <a:cs typeface="Calibri"/>
              </a:rPr>
              <a:t>technologie</a:t>
            </a:r>
            <a:r>
              <a:rPr lang="en-US" dirty="0">
                <a:ea typeface="Calibri"/>
                <a:cs typeface="Calibri"/>
              </a:rPr>
              <a:t> </a:t>
            </a:r>
            <a:r>
              <a:rPr lang="en-US" dirty="0" err="1">
                <a:ea typeface="Calibri"/>
                <a:cs typeface="Calibri"/>
              </a:rPr>
              <a:t>scould</a:t>
            </a:r>
            <a:r>
              <a:rPr lang="en-US" dirty="0">
                <a:ea typeface="Calibri"/>
                <a:cs typeface="Calibri"/>
              </a:rPr>
              <a:t> be superconducting qubits or sensitive detectors, such as cryogenic bolometers for </a:t>
            </a:r>
            <a:r>
              <a:rPr lang="en-US" dirty="0" err="1">
                <a:ea typeface="Calibri"/>
                <a:cs typeface="Calibri"/>
              </a:rPr>
              <a:t>neutrion</a:t>
            </a:r>
            <a:r>
              <a:rPr lang="en-US" dirty="0">
                <a:ea typeface="Calibri"/>
                <a:cs typeface="Calibri"/>
              </a:rPr>
              <a:t> sensing or sensors used for the search for dark matter.</a:t>
            </a:r>
          </a:p>
        </p:txBody>
      </p:sp>
      <p:sp>
        <p:nvSpPr>
          <p:cNvPr id="4" name="Slide Number Placeholder 3">
            <a:extLst>
              <a:ext uri="{FF2B5EF4-FFF2-40B4-BE49-F238E27FC236}">
                <a16:creationId xmlns:a16="http://schemas.microsoft.com/office/drawing/2014/main" id="{6911CE1F-6C6B-BE80-B83A-D012D7D44CCC}"/>
              </a:ext>
            </a:extLst>
          </p:cNvPr>
          <p:cNvSpPr>
            <a:spLocks noGrp="1"/>
          </p:cNvSpPr>
          <p:nvPr>
            <p:ph type="sldNum" sz="quarter" idx="5"/>
          </p:nvPr>
        </p:nvSpPr>
        <p:spPr/>
        <p:txBody>
          <a:bodyPr/>
          <a:lstStyle/>
          <a:p>
            <a:fld id="{02F5240D-060A-3E4B-A797-4CE8C69AC4D3}" type="slidenum">
              <a:rPr lang="en-US" smtClean="0"/>
              <a:t>4</a:t>
            </a:fld>
            <a:endParaRPr lang="en-US"/>
          </a:p>
        </p:txBody>
      </p:sp>
    </p:spTree>
    <p:extLst>
      <p:ext uri="{BB962C8B-B14F-4D97-AF65-F5344CB8AC3E}">
        <p14:creationId xmlns:p14="http://schemas.microsoft.com/office/powerpoint/2010/main" val="2413897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F34E3-FF20-45B6-C035-D7F9170C10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D1AE39-4E2D-321C-BC35-EB4BC1644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0BC476-ADBD-22FD-067F-CD968D87DBA4}"/>
              </a:ext>
            </a:extLst>
          </p:cNvPr>
          <p:cNvSpPr>
            <a:spLocks noGrp="1"/>
          </p:cNvSpPr>
          <p:nvPr>
            <p:ph type="body" idx="1"/>
          </p:nvPr>
        </p:nvSpPr>
        <p:spPr/>
        <p:txBody>
          <a:bodyPr/>
          <a:lstStyle/>
          <a:p>
            <a:pPr marL="171450" indent="-171450">
              <a:buFont typeface="Calibri"/>
              <a:buChar char="-"/>
            </a:pPr>
            <a:r>
              <a:rPr lang="en-US" dirty="0">
                <a:ea typeface="Calibri"/>
                <a:cs typeface="Calibri"/>
              </a:rPr>
              <a:t>Talk about what dilution refrigerators are, say that they are refrigerators capable of hitting millikelvin temperatures at the mixing chamber, and as shown in this diagram, </a:t>
            </a:r>
            <a:r>
              <a:rPr lang="en-US" dirty="0" err="1">
                <a:ea typeface="Calibri"/>
                <a:cs typeface="Calibri"/>
              </a:rPr>
              <a:t>willl</a:t>
            </a:r>
            <a:r>
              <a:rPr lang="en-US" dirty="0">
                <a:ea typeface="Calibri"/>
                <a:cs typeface="Calibri"/>
              </a:rPr>
              <a:t> have intermediate stages which progressively get colder as you go down. </a:t>
            </a:r>
            <a:endParaRPr lang="en-US" dirty="0"/>
          </a:p>
          <a:p>
            <a:pPr marL="171450" indent="-171450">
              <a:buFont typeface="Calibri"/>
              <a:buChar char="-"/>
            </a:pPr>
            <a:r>
              <a:rPr lang="en-US">
                <a:ea typeface="Calibri"/>
                <a:cs typeface="Calibri"/>
              </a:rPr>
              <a:t>They are used for operating quantum devices which require low </a:t>
            </a:r>
            <a:r>
              <a:rPr lang="en-US" err="1">
                <a:ea typeface="Calibri"/>
                <a:cs typeface="Calibri"/>
              </a:rPr>
              <a:t>temperatur</a:t>
            </a:r>
            <a:r>
              <a:rPr lang="en-US">
                <a:ea typeface="Calibri"/>
                <a:cs typeface="Calibri"/>
              </a:rPr>
              <a:t>e environments, dry dilution refrigerators in specific have become popular due to the use of the pulse tube cryocooler. </a:t>
            </a:r>
          </a:p>
          <a:p>
            <a:pPr marL="171450" indent="-171450">
              <a:buFont typeface="Calibri"/>
              <a:buChar char="-"/>
            </a:pPr>
            <a:r>
              <a:rPr lang="en-US" dirty="0">
                <a:ea typeface="Calibri"/>
                <a:cs typeface="Calibri"/>
              </a:rPr>
              <a:t>This pulse tube creates a closed loop cooling system which makes the much easier and cheaper to operate, but induces significant vibrational noise which can hinder the performance of any sensitive experiments in the fridge. </a:t>
            </a:r>
          </a:p>
          <a:p>
            <a:pPr marL="171450" indent="-171450">
              <a:buFont typeface="Calibri"/>
              <a:buChar char="-"/>
            </a:pPr>
            <a:r>
              <a:rPr lang="en-US" dirty="0">
                <a:ea typeface="Calibri"/>
                <a:cs typeface="Calibri"/>
              </a:rPr>
              <a:t>The purpose of my project is to characterize the vibrational noise of a </a:t>
            </a:r>
            <a:r>
              <a:rPr lang="en-US" dirty="0" err="1">
                <a:ea typeface="Calibri"/>
                <a:cs typeface="Calibri"/>
              </a:rPr>
              <a:t>maybell</a:t>
            </a:r>
            <a:r>
              <a:rPr lang="en-US" dirty="0">
                <a:ea typeface="Calibri"/>
                <a:cs typeface="Calibri"/>
              </a:rPr>
              <a:t> quantum fridge plus at room and low temperature using several accelerometers.</a:t>
            </a:r>
          </a:p>
          <a:p>
            <a:pPr marL="171450" indent="-171450">
              <a:buFont typeface="Calibri"/>
              <a:buChar char="-"/>
            </a:pPr>
            <a:r>
              <a:rPr lang="en-US" dirty="0">
                <a:ea typeface="Calibri"/>
                <a:cs typeface="Calibri"/>
              </a:rPr>
              <a:t>These vibrations are important for mitigating vibrations for future low noise experiments, or understanding what contribution of false events the </a:t>
            </a:r>
            <a:r>
              <a:rPr lang="en-US" dirty="0" err="1">
                <a:ea typeface="Calibri"/>
                <a:cs typeface="Calibri"/>
              </a:rPr>
              <a:t>vibratoins</a:t>
            </a:r>
            <a:r>
              <a:rPr lang="en-US" dirty="0">
                <a:ea typeface="Calibri"/>
                <a:cs typeface="Calibri"/>
              </a:rPr>
              <a:t> contribute in these experiments. Affected </a:t>
            </a:r>
            <a:r>
              <a:rPr lang="en-US" dirty="0" err="1">
                <a:ea typeface="Calibri"/>
                <a:cs typeface="Calibri"/>
              </a:rPr>
              <a:t>technologie</a:t>
            </a:r>
            <a:r>
              <a:rPr lang="en-US" dirty="0">
                <a:ea typeface="Calibri"/>
                <a:cs typeface="Calibri"/>
              </a:rPr>
              <a:t> </a:t>
            </a:r>
            <a:r>
              <a:rPr lang="en-US" dirty="0" err="1">
                <a:ea typeface="Calibri"/>
                <a:cs typeface="Calibri"/>
              </a:rPr>
              <a:t>scould</a:t>
            </a:r>
            <a:r>
              <a:rPr lang="en-US" dirty="0">
                <a:ea typeface="Calibri"/>
                <a:cs typeface="Calibri"/>
              </a:rPr>
              <a:t> be superconducting qubits or sensitive detectors, such as cryogenic bolometers for </a:t>
            </a:r>
            <a:r>
              <a:rPr lang="en-US" dirty="0" err="1">
                <a:ea typeface="Calibri"/>
                <a:cs typeface="Calibri"/>
              </a:rPr>
              <a:t>neutrion</a:t>
            </a:r>
            <a:r>
              <a:rPr lang="en-US" dirty="0">
                <a:ea typeface="Calibri"/>
                <a:cs typeface="Calibri"/>
              </a:rPr>
              <a:t> sensing or sensors used for the search for dark matter.</a:t>
            </a:r>
          </a:p>
        </p:txBody>
      </p:sp>
      <p:sp>
        <p:nvSpPr>
          <p:cNvPr id="4" name="Slide Number Placeholder 3">
            <a:extLst>
              <a:ext uri="{FF2B5EF4-FFF2-40B4-BE49-F238E27FC236}">
                <a16:creationId xmlns:a16="http://schemas.microsoft.com/office/drawing/2014/main" id="{D8F9B2B0-9580-4C19-3CE5-A519132E3679}"/>
              </a:ext>
            </a:extLst>
          </p:cNvPr>
          <p:cNvSpPr>
            <a:spLocks noGrp="1"/>
          </p:cNvSpPr>
          <p:nvPr>
            <p:ph type="sldNum" sz="quarter" idx="5"/>
          </p:nvPr>
        </p:nvSpPr>
        <p:spPr/>
        <p:txBody>
          <a:bodyPr/>
          <a:lstStyle/>
          <a:p>
            <a:fld id="{02F5240D-060A-3E4B-A797-4CE8C69AC4D3}" type="slidenum">
              <a:rPr lang="en-US" smtClean="0"/>
              <a:t>5</a:t>
            </a:fld>
            <a:endParaRPr lang="en-US"/>
          </a:p>
        </p:txBody>
      </p:sp>
    </p:spTree>
    <p:extLst>
      <p:ext uri="{BB962C8B-B14F-4D97-AF65-F5344CB8AC3E}">
        <p14:creationId xmlns:p14="http://schemas.microsoft.com/office/powerpoint/2010/main" val="273276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EA995-4816-D3D0-5BC3-4A5CFEB6CB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9437BF-5A3C-ACD0-A93F-801AF6D2E7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6D1603-56BC-44A0-319B-3DF34AB96116}"/>
              </a:ext>
            </a:extLst>
          </p:cNvPr>
          <p:cNvSpPr>
            <a:spLocks noGrp="1"/>
          </p:cNvSpPr>
          <p:nvPr>
            <p:ph type="body" idx="1"/>
          </p:nvPr>
        </p:nvSpPr>
        <p:spPr/>
        <p:txBody>
          <a:bodyPr/>
          <a:lstStyle/>
          <a:p>
            <a:pPr marL="171450" indent="-171450">
              <a:buFont typeface="Calibri"/>
              <a:buChar char="-"/>
            </a:pPr>
            <a:r>
              <a:rPr lang="en-US" dirty="0">
                <a:ea typeface="Calibri"/>
                <a:cs typeface="Calibri"/>
              </a:rPr>
              <a:t>Talk about what dilution refrigerators are, say that they are refrigerators capable of hitting millikelvin temperatures at the mixing chamber, and as shown in this diagram, </a:t>
            </a:r>
            <a:r>
              <a:rPr lang="en-US" dirty="0" err="1">
                <a:ea typeface="Calibri"/>
                <a:cs typeface="Calibri"/>
              </a:rPr>
              <a:t>willl</a:t>
            </a:r>
            <a:r>
              <a:rPr lang="en-US" dirty="0">
                <a:ea typeface="Calibri"/>
                <a:cs typeface="Calibri"/>
              </a:rPr>
              <a:t> have intermediate stages which progressively get colder as you go down. </a:t>
            </a:r>
            <a:endParaRPr lang="en-US" dirty="0"/>
          </a:p>
          <a:p>
            <a:pPr marL="171450" indent="-171450">
              <a:buFont typeface="Calibri"/>
              <a:buChar char="-"/>
            </a:pPr>
            <a:r>
              <a:rPr lang="en-US">
                <a:ea typeface="Calibri"/>
                <a:cs typeface="Calibri"/>
              </a:rPr>
              <a:t>They are used for operating quantum devices which require low </a:t>
            </a:r>
            <a:r>
              <a:rPr lang="en-US" err="1">
                <a:ea typeface="Calibri"/>
                <a:cs typeface="Calibri"/>
              </a:rPr>
              <a:t>temperatur</a:t>
            </a:r>
            <a:r>
              <a:rPr lang="en-US">
                <a:ea typeface="Calibri"/>
                <a:cs typeface="Calibri"/>
              </a:rPr>
              <a:t>e environments, dry dilution refrigerators in specific have become popular due to the use of the pulse tube cryocooler. </a:t>
            </a:r>
          </a:p>
          <a:p>
            <a:pPr marL="171450" indent="-171450">
              <a:buFont typeface="Calibri"/>
              <a:buChar char="-"/>
            </a:pPr>
            <a:r>
              <a:rPr lang="en-US" dirty="0">
                <a:ea typeface="Calibri"/>
                <a:cs typeface="Calibri"/>
              </a:rPr>
              <a:t>This pulse tube creates a closed loop cooling system which makes the much easier and cheaper to operate, but induces significant vibrational noise which can hinder the performance of any sensitive experiments in the fridge. </a:t>
            </a:r>
          </a:p>
          <a:p>
            <a:pPr marL="171450" indent="-171450">
              <a:buFont typeface="Calibri"/>
              <a:buChar char="-"/>
            </a:pPr>
            <a:r>
              <a:rPr lang="en-US" dirty="0">
                <a:ea typeface="Calibri"/>
                <a:cs typeface="Calibri"/>
              </a:rPr>
              <a:t>The purpose of my project is to characterize the vibrational noise of a </a:t>
            </a:r>
            <a:r>
              <a:rPr lang="en-US" dirty="0" err="1">
                <a:ea typeface="Calibri"/>
                <a:cs typeface="Calibri"/>
              </a:rPr>
              <a:t>maybell</a:t>
            </a:r>
            <a:r>
              <a:rPr lang="en-US" dirty="0">
                <a:ea typeface="Calibri"/>
                <a:cs typeface="Calibri"/>
              </a:rPr>
              <a:t> quantum fridge plus at room and low temperature using several accelerometers.</a:t>
            </a:r>
          </a:p>
          <a:p>
            <a:pPr marL="171450" indent="-171450">
              <a:buFont typeface="Calibri"/>
              <a:buChar char="-"/>
            </a:pPr>
            <a:r>
              <a:rPr lang="en-US" dirty="0">
                <a:ea typeface="Calibri"/>
                <a:cs typeface="Calibri"/>
              </a:rPr>
              <a:t>These vibrations are important for mitigating vibrations for future low noise experiments, or understanding what contribution of false events the </a:t>
            </a:r>
            <a:r>
              <a:rPr lang="en-US" dirty="0" err="1">
                <a:ea typeface="Calibri"/>
                <a:cs typeface="Calibri"/>
              </a:rPr>
              <a:t>vibratoins</a:t>
            </a:r>
            <a:r>
              <a:rPr lang="en-US" dirty="0">
                <a:ea typeface="Calibri"/>
                <a:cs typeface="Calibri"/>
              </a:rPr>
              <a:t> contribute in these experiments. Affected </a:t>
            </a:r>
            <a:r>
              <a:rPr lang="en-US" dirty="0" err="1">
                <a:ea typeface="Calibri"/>
                <a:cs typeface="Calibri"/>
              </a:rPr>
              <a:t>technologie</a:t>
            </a:r>
            <a:r>
              <a:rPr lang="en-US" dirty="0">
                <a:ea typeface="Calibri"/>
                <a:cs typeface="Calibri"/>
              </a:rPr>
              <a:t> </a:t>
            </a:r>
            <a:r>
              <a:rPr lang="en-US" dirty="0" err="1">
                <a:ea typeface="Calibri"/>
                <a:cs typeface="Calibri"/>
              </a:rPr>
              <a:t>scould</a:t>
            </a:r>
            <a:r>
              <a:rPr lang="en-US" dirty="0">
                <a:ea typeface="Calibri"/>
                <a:cs typeface="Calibri"/>
              </a:rPr>
              <a:t> be superconducting qubits or sensitive detectors, such as cryogenic bolometers for </a:t>
            </a:r>
            <a:r>
              <a:rPr lang="en-US" dirty="0" err="1">
                <a:ea typeface="Calibri"/>
                <a:cs typeface="Calibri"/>
              </a:rPr>
              <a:t>neutrion</a:t>
            </a:r>
            <a:r>
              <a:rPr lang="en-US" dirty="0">
                <a:ea typeface="Calibri"/>
                <a:cs typeface="Calibri"/>
              </a:rPr>
              <a:t> sensing or sensors used for the search for dark matter.</a:t>
            </a:r>
          </a:p>
        </p:txBody>
      </p:sp>
      <p:sp>
        <p:nvSpPr>
          <p:cNvPr id="4" name="Slide Number Placeholder 3">
            <a:extLst>
              <a:ext uri="{FF2B5EF4-FFF2-40B4-BE49-F238E27FC236}">
                <a16:creationId xmlns:a16="http://schemas.microsoft.com/office/drawing/2014/main" id="{7E0CDB4E-AF6C-4BA2-80F7-8EF7368FC701}"/>
              </a:ext>
            </a:extLst>
          </p:cNvPr>
          <p:cNvSpPr>
            <a:spLocks noGrp="1"/>
          </p:cNvSpPr>
          <p:nvPr>
            <p:ph type="sldNum" sz="quarter" idx="5"/>
          </p:nvPr>
        </p:nvSpPr>
        <p:spPr/>
        <p:txBody>
          <a:bodyPr/>
          <a:lstStyle/>
          <a:p>
            <a:fld id="{02F5240D-060A-3E4B-A797-4CE8C69AC4D3}" type="slidenum">
              <a:rPr lang="en-US" smtClean="0"/>
              <a:t>6</a:t>
            </a:fld>
            <a:endParaRPr lang="en-US"/>
          </a:p>
        </p:txBody>
      </p:sp>
    </p:spTree>
    <p:extLst>
      <p:ext uri="{BB962C8B-B14F-4D97-AF65-F5344CB8AC3E}">
        <p14:creationId xmlns:p14="http://schemas.microsoft.com/office/powerpoint/2010/main" val="3218292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064BF-5E7F-76D9-B137-C0D06FD428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DF3040-3B97-CF52-E299-8221D87B37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581806-80B6-A176-8FD9-9454A7572977}"/>
              </a:ext>
            </a:extLst>
          </p:cNvPr>
          <p:cNvSpPr>
            <a:spLocks noGrp="1"/>
          </p:cNvSpPr>
          <p:nvPr>
            <p:ph type="body" idx="1"/>
          </p:nvPr>
        </p:nvSpPr>
        <p:spPr/>
        <p:txBody>
          <a:bodyPr/>
          <a:lstStyle/>
          <a:p>
            <a:r>
              <a:rPr lang="en-US"/>
              <a:t>So the measurement chain I created for this experiment includes sensor to signal conditioner to digitizer. A charge converter is required for the 2271A, like I previously stated. I use the low noise coaxial cabling from PCB Piezotronics, which is necessary for decreasing electromagnetic noise from entering the setup. In the fridge, the 2271A and the geophones are mounted at the mixing chamber using a stud that the sensor screws onto, and their signals run up the fridge's thermalized wiring tree. The room-temperature sensor is attached to the side of the fridge. All other electronics are outside the fridge.</a:t>
            </a:r>
          </a:p>
        </p:txBody>
      </p:sp>
    </p:spTree>
    <p:extLst>
      <p:ext uri="{BB962C8B-B14F-4D97-AF65-F5344CB8AC3E}">
        <p14:creationId xmlns:p14="http://schemas.microsoft.com/office/powerpoint/2010/main" val="2632075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the measurement chain I created for this experiment includes sensor to signal conditioner to digitizer. A charge converter is required for the 2271A, like I previously stated. I use the low noise coaxial cabling from PCB Piezotronics, which is necessary for decreasing electromagnetic noise from entering the setup. In the fridge, the 2271A and the geophones are mounted at the mixing chamber using a stud that the sensor screws onto, and their signals run up the fridge's thermalized wiring tree. The room-temperature sensor is attached to the side of the fridge. All other electronics are outside the fridge.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ED8DB-4BCA-E2F3-A3E1-A5A2B3B263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B45D1-ED4D-EFC1-B6FE-76649179FB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9A1358-7E85-33C2-5F07-4E95DDDAD01F}"/>
              </a:ext>
            </a:extLst>
          </p:cNvPr>
          <p:cNvSpPr>
            <a:spLocks noGrp="1"/>
          </p:cNvSpPr>
          <p:nvPr>
            <p:ph type="body" idx="1"/>
          </p:nvPr>
        </p:nvSpPr>
        <p:spPr/>
        <p:txBody>
          <a:bodyPr/>
          <a:lstStyle/>
          <a:p>
            <a:pPr marL="171450" indent="-171450">
              <a:buFont typeface="Calibri"/>
              <a:buChar char="-"/>
            </a:pPr>
            <a:r>
              <a:rPr lang="en-US">
                <a:ea typeface="Calibri"/>
                <a:cs typeface="Calibri"/>
              </a:rPr>
              <a:t>These are some initial measurements of our sensors on the floor of our lab. The 2271A and 393B05 agree on peak locations quite well, but disagree at lower frequencies. Like I said before, the 2271A is going to be much more susceptible to noise, and the lab is a very noisy environment so this may be raising the noise floor. I have found that triboelectric noise, </a:t>
            </a:r>
            <a:r>
              <a:rPr lang="en-US" err="1">
                <a:ea typeface="Calibri"/>
                <a:cs typeface="Calibri"/>
              </a:rPr>
              <a:t>capacitancce</a:t>
            </a:r>
            <a:r>
              <a:rPr lang="en-US">
                <a:ea typeface="Calibri"/>
                <a:cs typeface="Calibri"/>
              </a:rPr>
              <a:t> from the sensor and cabling, and the 1/f electronic noise of the charge converter are big contributors for the 2271A. So, at lower frequencies the 2271A is hitting a noise floor and starts to match better with the 393B05 at higher frequencies. Most of the largest peaks are at 60 Hz and the harmonic </a:t>
            </a:r>
            <a:r>
              <a:rPr lang="en-US" err="1">
                <a:ea typeface="Calibri"/>
                <a:cs typeface="Calibri"/>
              </a:rPr>
              <a:t>sof</a:t>
            </a:r>
            <a:r>
              <a:rPr lang="en-US">
                <a:ea typeface="Calibri"/>
                <a:cs typeface="Calibri"/>
              </a:rPr>
              <a:t> 60 Hz, so this is likely just electric noise, which makes sense because there is nothing really shielding the equipment. If the 2271A sensor is put in a fridge which is meant to mitigate vibrations and shield from electromagnetic noise, then I think the noise floor would decrease even more. The pulse tube mainly induces vibrations at 1 Hz and then harmonics of 1 Hz, so its unfortunate that the low frequency noise has the most noise, but this could change once the sensor is put in a fridge.</a:t>
            </a:r>
          </a:p>
          <a:p>
            <a:pPr marL="171450" indent="-171450">
              <a:buFont typeface="Calibri"/>
              <a:buChar char="-"/>
            </a:pPr>
            <a:endParaRPr lang="en-US">
              <a:ea typeface="Calibri"/>
              <a:cs typeface="Calibri"/>
            </a:endParaRPr>
          </a:p>
        </p:txBody>
      </p:sp>
      <p:sp>
        <p:nvSpPr>
          <p:cNvPr id="4" name="Slide Number Placeholder 3">
            <a:extLst>
              <a:ext uri="{FF2B5EF4-FFF2-40B4-BE49-F238E27FC236}">
                <a16:creationId xmlns:a16="http://schemas.microsoft.com/office/drawing/2014/main" id="{CA48736F-78FF-5492-78EC-9AF617E48BB4}"/>
              </a:ext>
            </a:extLst>
          </p:cNvPr>
          <p:cNvSpPr>
            <a:spLocks noGrp="1"/>
          </p:cNvSpPr>
          <p:nvPr>
            <p:ph type="sldNum" sz="quarter" idx="5"/>
          </p:nvPr>
        </p:nvSpPr>
        <p:spPr/>
        <p:txBody>
          <a:bodyPr/>
          <a:lstStyle/>
          <a:p>
            <a:fld id="{02F5240D-060A-3E4B-A797-4CE8C69AC4D3}" type="slidenum">
              <a:rPr lang="en-US" smtClean="0"/>
              <a:t>17</a:t>
            </a:fld>
            <a:endParaRPr lang="en-US"/>
          </a:p>
        </p:txBody>
      </p:sp>
    </p:spTree>
    <p:extLst>
      <p:ext uri="{BB962C8B-B14F-4D97-AF65-F5344CB8AC3E}">
        <p14:creationId xmlns:p14="http://schemas.microsoft.com/office/powerpoint/2010/main" val="26652635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1A12E-263A-83A0-F498-1C455A7000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54866B-30BB-E99E-2DA4-3B957A6CAC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632413-34E1-EA9D-A5D2-1A91131E07C0}"/>
              </a:ext>
            </a:extLst>
          </p:cNvPr>
          <p:cNvSpPr>
            <a:spLocks noGrp="1"/>
          </p:cNvSpPr>
          <p:nvPr>
            <p:ph type="body" idx="1"/>
          </p:nvPr>
        </p:nvSpPr>
        <p:spPr/>
        <p:txBody>
          <a:bodyPr/>
          <a:lstStyle/>
          <a:p>
            <a:pPr marL="171450" indent="-171450">
              <a:buFont typeface="Calibri"/>
              <a:buChar char="-"/>
            </a:pPr>
            <a:r>
              <a:rPr lang="en-US">
                <a:ea typeface="Calibri"/>
                <a:cs typeface="Calibri"/>
              </a:rPr>
              <a:t>These are some initial measurements of our sensors on the floor of our lab. The 2271A and 393B05 agree on peak locations quite well, but disagree at lower frequencies. Like I said before, the 2271A is going to be much more susceptible to noise, and the lab is a very noisy environment so this may be raising the noise floor. I have found that triboelectric noise, </a:t>
            </a:r>
            <a:r>
              <a:rPr lang="en-US" err="1">
                <a:ea typeface="Calibri"/>
                <a:cs typeface="Calibri"/>
              </a:rPr>
              <a:t>capacitancce</a:t>
            </a:r>
            <a:r>
              <a:rPr lang="en-US">
                <a:ea typeface="Calibri"/>
                <a:cs typeface="Calibri"/>
              </a:rPr>
              <a:t> from the sensor and cabling, and the 1/f electronic noise of the charge converter are big contributors for the 2271A. So, at lower frequencies the 2271A is hitting a noise floor and starts to match better with the 393B05 at higher frequencies. Most of the largest peaks are at 60 Hz and the harmonic </a:t>
            </a:r>
            <a:r>
              <a:rPr lang="en-US" err="1">
                <a:ea typeface="Calibri"/>
                <a:cs typeface="Calibri"/>
              </a:rPr>
              <a:t>sof</a:t>
            </a:r>
            <a:r>
              <a:rPr lang="en-US">
                <a:ea typeface="Calibri"/>
                <a:cs typeface="Calibri"/>
              </a:rPr>
              <a:t> 60 Hz, so this is likely just electric noise, which makes sense because there is nothing really shielding the equipment. If the 2271A sensor is put in a fridge which is meant to mitigate vibrations and shield from electromagnetic noise, then I think the noise floor would decrease even more. The pulse tube mainly induces vibrations at 1 Hz and then harmonics of 1 Hz, so its unfortunate that the low frequency noise has the most noise, but this could change once the sensor is put in a fridge.</a:t>
            </a:r>
          </a:p>
          <a:p>
            <a:pPr marL="171450" indent="-171450">
              <a:buFont typeface="Calibri"/>
              <a:buChar char="-"/>
            </a:pPr>
            <a:endParaRPr lang="en-US">
              <a:ea typeface="Calibri"/>
              <a:cs typeface="Calibri"/>
            </a:endParaRPr>
          </a:p>
        </p:txBody>
      </p:sp>
      <p:sp>
        <p:nvSpPr>
          <p:cNvPr id="4" name="Slide Number Placeholder 3">
            <a:extLst>
              <a:ext uri="{FF2B5EF4-FFF2-40B4-BE49-F238E27FC236}">
                <a16:creationId xmlns:a16="http://schemas.microsoft.com/office/drawing/2014/main" id="{94754128-7689-8FFE-81EE-2F5FC52B1A43}"/>
              </a:ext>
            </a:extLst>
          </p:cNvPr>
          <p:cNvSpPr>
            <a:spLocks noGrp="1"/>
          </p:cNvSpPr>
          <p:nvPr>
            <p:ph type="sldNum" sz="quarter" idx="5"/>
          </p:nvPr>
        </p:nvSpPr>
        <p:spPr/>
        <p:txBody>
          <a:bodyPr/>
          <a:lstStyle/>
          <a:p>
            <a:fld id="{02F5240D-060A-3E4B-A797-4CE8C69AC4D3}" type="slidenum">
              <a:rPr lang="en-US" smtClean="0"/>
              <a:t>18</a:t>
            </a:fld>
            <a:endParaRPr lang="en-US"/>
          </a:p>
        </p:txBody>
      </p:sp>
    </p:spTree>
    <p:extLst>
      <p:ext uri="{BB962C8B-B14F-4D97-AF65-F5344CB8AC3E}">
        <p14:creationId xmlns:p14="http://schemas.microsoft.com/office/powerpoint/2010/main" val="40688397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1A12E-263A-83A0-F498-1C455A7000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54866B-30BB-E99E-2DA4-3B957A6CAC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632413-34E1-EA9D-A5D2-1A91131E07C0}"/>
              </a:ext>
            </a:extLst>
          </p:cNvPr>
          <p:cNvSpPr>
            <a:spLocks noGrp="1"/>
          </p:cNvSpPr>
          <p:nvPr>
            <p:ph type="body" idx="1"/>
          </p:nvPr>
        </p:nvSpPr>
        <p:spPr/>
        <p:txBody>
          <a:bodyPr/>
          <a:lstStyle/>
          <a:p>
            <a:pPr marL="171450" indent="-171450">
              <a:buFont typeface="Calibri"/>
              <a:buChar char="-"/>
            </a:pPr>
            <a:r>
              <a:rPr lang="en-US">
                <a:ea typeface="Calibri"/>
                <a:cs typeface="Calibri"/>
              </a:rPr>
              <a:t>These are some initial measurements of our sensors on the floor of our lab. The 2271A and 393B05 agree on peak locations quite well, but disagree at lower frequencies. Like I said before, the 2271A is going to be much more susceptible to noise, and the lab is a very noisy environment so this may be raising the noise floor. I have found that triboelectric noise, </a:t>
            </a:r>
            <a:r>
              <a:rPr lang="en-US" err="1">
                <a:ea typeface="Calibri"/>
                <a:cs typeface="Calibri"/>
              </a:rPr>
              <a:t>capacitancce</a:t>
            </a:r>
            <a:r>
              <a:rPr lang="en-US">
                <a:ea typeface="Calibri"/>
                <a:cs typeface="Calibri"/>
              </a:rPr>
              <a:t> from the sensor and cabling, and the 1/f electronic noise of the charge converter are big contributors for the 2271A. So, at lower frequencies the 2271A is hitting a noise floor and starts to match better with the 393B05 at higher frequencies. Most of the largest peaks are at 60 Hz and the harmonic </a:t>
            </a:r>
            <a:r>
              <a:rPr lang="en-US" err="1">
                <a:ea typeface="Calibri"/>
                <a:cs typeface="Calibri"/>
              </a:rPr>
              <a:t>sof</a:t>
            </a:r>
            <a:r>
              <a:rPr lang="en-US">
                <a:ea typeface="Calibri"/>
                <a:cs typeface="Calibri"/>
              </a:rPr>
              <a:t> 60 Hz, so this is likely just electric noise, which makes sense because there is nothing really shielding the equipment. If the 2271A sensor is put in a fridge which is meant to mitigate vibrations and shield from electromagnetic noise, then I think the noise floor would decrease even more. The pulse tube mainly induces vibrations at 1 Hz and then harmonics of 1 Hz, so its unfortunate that the low frequency noise has the most noise, but this could change once the sensor is put in a fridge.</a:t>
            </a:r>
          </a:p>
          <a:p>
            <a:pPr marL="171450" indent="-171450">
              <a:buFont typeface="Calibri"/>
              <a:buChar char="-"/>
            </a:pPr>
            <a:endParaRPr lang="en-US">
              <a:ea typeface="Calibri"/>
              <a:cs typeface="Calibri"/>
            </a:endParaRPr>
          </a:p>
        </p:txBody>
      </p:sp>
      <p:sp>
        <p:nvSpPr>
          <p:cNvPr id="4" name="Slide Number Placeholder 3">
            <a:extLst>
              <a:ext uri="{FF2B5EF4-FFF2-40B4-BE49-F238E27FC236}">
                <a16:creationId xmlns:a16="http://schemas.microsoft.com/office/drawing/2014/main" id="{94754128-7689-8FFE-81EE-2F5FC52B1A43}"/>
              </a:ext>
            </a:extLst>
          </p:cNvPr>
          <p:cNvSpPr>
            <a:spLocks noGrp="1"/>
          </p:cNvSpPr>
          <p:nvPr>
            <p:ph type="sldNum" sz="quarter" idx="5"/>
          </p:nvPr>
        </p:nvSpPr>
        <p:spPr/>
        <p:txBody>
          <a:bodyPr/>
          <a:lstStyle/>
          <a:p>
            <a:fld id="{02F5240D-060A-3E4B-A797-4CE8C69AC4D3}" type="slidenum">
              <a:rPr lang="en-US" smtClean="0"/>
              <a:t>19</a:t>
            </a:fld>
            <a:endParaRPr lang="en-US"/>
          </a:p>
        </p:txBody>
      </p:sp>
    </p:spTree>
    <p:extLst>
      <p:ext uri="{BB962C8B-B14F-4D97-AF65-F5344CB8AC3E}">
        <p14:creationId xmlns:p14="http://schemas.microsoft.com/office/powerpoint/2010/main" val="4068839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idea is to use the vibration sensors as a reference for the SQUIDs. Pulse-tube vibration shakes everything on the mixing chamber plate, including the SQUID. If the SQUID sits in any residual field that isn't perfectly uniform, moving it by a small distance changes the flux through its loop, roughly the loop area times the field gradient times the displacement. So mechanical motion shows up in the SQUID as flux noise. That means the SQUID's power spectral density should show the same pulse-tube harmonics that the accelerometers and geophones see. Electromagnetic noise, like RF or line pickup, couples into the SQUID but not into the vibration sensors. Cross-correlating the two signals, in practice the coherence between them, separates the two: frequencies where the coherence is close to one are vibration, and peaks that only the SQUID sees, with low coherence, are electromagnetic.</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F4802-5CD5-8191-29B5-C84F427763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C371B2-2A22-14C0-F456-520010BE3F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B6D281-7521-CA65-9F57-B8A41C646DE2}"/>
              </a:ext>
            </a:extLst>
          </p:cNvPr>
          <p:cNvSpPr>
            <a:spLocks noGrp="1"/>
          </p:cNvSpPr>
          <p:nvPr>
            <p:ph type="body" idx="1"/>
          </p:nvPr>
        </p:nvSpPr>
        <p:spPr/>
        <p:txBody>
          <a:bodyPr/>
          <a:lstStyle/>
          <a:p>
            <a:r>
              <a:rPr lang="en-US"/>
              <a:t>The idea is to use the vibration sensors as a reference for the SQUIDs. Pulse-tube vibration shakes everything on the mixing chamber plate, including the SQUID. If the SQUID sits in any residual field that isn't perfectly uniform, moving it by a small distance changes the flux through its loop, roughly the loop area times the field gradient times the displacement. So mechanical motion shows up in the SQUID as flux noise. That means the SQUID's power spectral density should show the same pulse-tube harmonics that the accelerometers and geophones see. Electromagnetic noise, like RF or line pickup, couples into the SQUID but not into the vibration sensors. Cross-correlating the two signals, in practice the coherence between them, separates the two: frequencies where the coherence is close to one are vibration, and peaks that only the SQUID sees, with low coherence, are electromagnetic.</a:t>
            </a:r>
          </a:p>
        </p:txBody>
      </p:sp>
    </p:spTree>
    <p:extLst>
      <p:ext uri="{BB962C8B-B14F-4D97-AF65-F5344CB8AC3E}">
        <p14:creationId xmlns:p14="http://schemas.microsoft.com/office/powerpoint/2010/main" val="26201657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C9D36-0497-6E03-D60B-F426A0B83E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BCAC45-4D75-A538-D361-5D715642D3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0513C4-45A2-2BB2-A02A-EC3108D1D527}"/>
              </a:ext>
            </a:extLst>
          </p:cNvPr>
          <p:cNvSpPr>
            <a:spLocks noGrp="1"/>
          </p:cNvSpPr>
          <p:nvPr>
            <p:ph type="body" idx="1"/>
          </p:nvPr>
        </p:nvSpPr>
        <p:spPr/>
        <p:txBody>
          <a:bodyPr/>
          <a:lstStyle/>
          <a:p>
            <a:r>
              <a:rPr lang="en-US"/>
              <a:t>The idea is to use the vibration sensors as a reference for the SQUIDs. Pulse-tube vibration shakes everything on the mixing chamber plate, including the SQUID. If the SQUID sits in any residual field that isn't perfectly uniform, moving it by a small distance changes the flux through its loop, roughly the loop area times the field gradient times the displacement. So mechanical motion shows up in the SQUID as flux noise. That means the SQUID's power spectral density should show the same pulse-tube harmonics that the accelerometers and geophones see. Electromagnetic noise, like RF or line pickup, couples into the SQUID but not into the vibration sensors. Cross-correlating the two signals, in practice the coherence between them, separates the two: frequencies where the coherence is close to one are vibration, and peaks that only the SQUID sees, with low coherence, are electromagnetic.</a:t>
            </a:r>
          </a:p>
        </p:txBody>
      </p:sp>
    </p:spTree>
    <p:extLst>
      <p:ext uri="{BB962C8B-B14F-4D97-AF65-F5344CB8AC3E}">
        <p14:creationId xmlns:p14="http://schemas.microsoft.com/office/powerpoint/2010/main" val="3373275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Calibri"/>
              <a:buChar char="-"/>
            </a:pPr>
            <a:r>
              <a:rPr lang="en-US">
                <a:ea typeface="Calibri"/>
                <a:cs typeface="Calibri"/>
              </a:rPr>
              <a:t>My setup with 2271A and 393B05 shows promising resolution for seeing the pulse tube vibrations. Much of the noise from the 2271A can be attributed to triboelectric, 1/f charge converter noise.</a:t>
            </a:r>
          </a:p>
          <a:p>
            <a:pPr marL="171450" indent="-171450">
              <a:buFont typeface="Calibri"/>
              <a:buChar char="-"/>
            </a:pPr>
            <a:r>
              <a:rPr lang="en-US">
                <a:ea typeface="Calibri"/>
                <a:cs typeface="Calibri"/>
              </a:rPr>
              <a:t>In the future I will measure in the </a:t>
            </a:r>
            <a:r>
              <a:rPr lang="en-US" err="1">
                <a:ea typeface="Calibri"/>
                <a:cs typeface="Calibri"/>
              </a:rPr>
              <a:t>maybell</a:t>
            </a:r>
            <a:r>
              <a:rPr lang="en-US">
                <a:ea typeface="Calibri"/>
                <a:cs typeface="Calibri"/>
              </a:rPr>
              <a:t> quantum fridge plus for a quieter environment, I will create thermalization anchors so that I can use my low noise coaxial cabling instead of the fridges built in wiring tree. </a:t>
            </a:r>
          </a:p>
          <a:p>
            <a:pPr marL="171450" indent="-171450">
              <a:buFont typeface="Calibri"/>
              <a:buChar char="-"/>
            </a:pPr>
            <a:r>
              <a:rPr lang="en-US">
                <a:ea typeface="Calibri"/>
                <a:cs typeface="Calibri"/>
              </a:rPr>
              <a:t>Finally, I plan to cross correlate these </a:t>
            </a:r>
            <a:r>
              <a:rPr lang="en-US" err="1">
                <a:ea typeface="Calibri"/>
                <a:cs typeface="Calibri"/>
              </a:rPr>
              <a:t>measruements</a:t>
            </a:r>
            <a:r>
              <a:rPr lang="en-US">
                <a:ea typeface="Calibri"/>
                <a:cs typeface="Calibri"/>
              </a:rPr>
              <a:t> with a SQUID magnetometer so I can extrapolate my characterization out to all frequencies and fully understand the vibrational noise floor.</a:t>
            </a:r>
          </a:p>
        </p:txBody>
      </p:sp>
      <p:sp>
        <p:nvSpPr>
          <p:cNvPr id="4" name="Slide Number Placeholder 3"/>
          <p:cNvSpPr>
            <a:spLocks noGrp="1"/>
          </p:cNvSpPr>
          <p:nvPr>
            <p:ph type="sldNum" sz="quarter" idx="5"/>
          </p:nvPr>
        </p:nvSpPr>
        <p:spPr/>
        <p:txBody>
          <a:bodyPr/>
          <a:lstStyle/>
          <a:p>
            <a:fld id="{02F5240D-060A-3E4B-A797-4CE8C69AC4D3}" type="slidenum">
              <a:rPr lang="en-US" smtClean="0"/>
              <a:t>24</a:t>
            </a:fld>
            <a:endParaRPr lang="en-US"/>
          </a:p>
        </p:txBody>
      </p:sp>
    </p:spTree>
    <p:extLst>
      <p:ext uri="{BB962C8B-B14F-4D97-AF65-F5344CB8AC3E}">
        <p14:creationId xmlns:p14="http://schemas.microsoft.com/office/powerpoint/2010/main" val="10713804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screen">
            <a:alphaModFix amt="25000"/>
            <a:extLst>
              <a:ext uri="{28A0092B-C50C-407E-A947-70E740481C1C}">
                <a14:useLocalDpi xmlns:a14="http://schemas.microsoft.com/office/drawing/2010/main"/>
              </a:ext>
            </a:extLst>
          </a:blip>
          <a:stretch>
            <a:fillRect/>
          </a:stretch>
        </p:blipFill>
        <p:spPr>
          <a:xfrm>
            <a:off x="1835085" y="170978"/>
            <a:ext cx="10356915" cy="5825765"/>
          </a:xfrm>
          <a:prstGeom prst="rect">
            <a:avLst/>
          </a:prstGeom>
        </p:spPr>
      </p:pic>
      <p:sp>
        <p:nvSpPr>
          <p:cNvPr id="21" name="Rectangle 20">
            <a:extLst>
              <a:ext uri="{FF2B5EF4-FFF2-40B4-BE49-F238E27FC236}">
                <a16:creationId xmlns:a16="http://schemas.microsoft.com/office/drawing/2014/main" id="{2DF55106-BA85-A046-A450-43480962F8F7}"/>
              </a:ext>
            </a:extLst>
          </p:cNvPr>
          <p:cNvSpPr/>
          <p:nvPr userDrawn="1"/>
        </p:nvSpPr>
        <p:spPr>
          <a:xfrm>
            <a:off x="-48638" y="-9728"/>
            <a:ext cx="12260094" cy="6265544"/>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Footer Placeholder 4"/>
          <p:cNvSpPr>
            <a:spLocks noGrp="1"/>
          </p:cNvSpPr>
          <p:nvPr>
            <p:ph type="ftr" sz="quarter" idx="11"/>
          </p:nvPr>
        </p:nvSpPr>
        <p:spPr>
          <a:xfrm>
            <a:off x="4782356" y="6356352"/>
            <a:ext cx="3371044" cy="382553"/>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12" name="Title 1"/>
          <p:cNvSpPr>
            <a:spLocks noGrp="1"/>
          </p:cNvSpPr>
          <p:nvPr>
            <p:ph type="ctrTitle"/>
          </p:nvPr>
        </p:nvSpPr>
        <p:spPr>
          <a:xfrm>
            <a:off x="395371" y="2243579"/>
            <a:ext cx="10803672" cy="719056"/>
          </a:xfrm>
        </p:spPr>
        <p:txBody>
          <a:bodyPr>
            <a:normAutofit/>
          </a:bodyPr>
          <a:lstStyle>
            <a:lvl1pPr>
              <a:defRPr b="1" i="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algn="l"/>
            <a:r>
              <a:rPr lang="en-US" sz="5400">
                <a:solidFill>
                  <a:schemeClr val="bg1"/>
                </a:solidFill>
              </a:rPr>
              <a:t>Presentation Title Goes Here</a:t>
            </a:r>
          </a:p>
        </p:txBody>
      </p:sp>
      <p:cxnSp>
        <p:nvCxnSpPr>
          <p:cNvPr id="14" name="Straight Connector 13"/>
          <p:cNvCxnSpPr/>
          <p:nvPr userDrawn="1"/>
        </p:nvCxnSpPr>
        <p:spPr>
          <a:xfrm>
            <a:off x="520878" y="3287006"/>
            <a:ext cx="911199" cy="0"/>
          </a:xfrm>
          <a:prstGeom prst="line">
            <a:avLst/>
          </a:prstGeom>
          <a:ln w="28575">
            <a:solidFill>
              <a:srgbClr val="D2492A"/>
            </a:solidFill>
          </a:ln>
          <a:effectLst/>
        </p:spPr>
        <p:style>
          <a:lnRef idx="2">
            <a:schemeClr val="accent1"/>
          </a:lnRef>
          <a:fillRef idx="0">
            <a:schemeClr val="accent1"/>
          </a:fillRef>
          <a:effectRef idx="1">
            <a:schemeClr val="accent1"/>
          </a:effectRef>
          <a:fontRef idx="minor">
            <a:schemeClr val="tx1"/>
          </a:fontRef>
        </p:style>
      </p:cxnSp>
      <p:sp>
        <p:nvSpPr>
          <p:cNvPr id="23" name="TextBox 22">
            <a:extLst>
              <a:ext uri="{FF2B5EF4-FFF2-40B4-BE49-F238E27FC236}">
                <a16:creationId xmlns:a16="http://schemas.microsoft.com/office/drawing/2014/main" id="{78B3FD82-CB41-C84B-B706-06F09C4B7CF1}"/>
              </a:ext>
            </a:extLst>
          </p:cNvPr>
          <p:cNvSpPr txBox="1"/>
          <p:nvPr userDrawn="1"/>
        </p:nvSpPr>
        <p:spPr>
          <a:xfrm>
            <a:off x="7478040" y="6407925"/>
            <a:ext cx="4489537" cy="369332"/>
          </a:xfrm>
          <a:prstGeom prst="rect">
            <a:avLst/>
          </a:prstGeom>
          <a:noFill/>
        </p:spPr>
        <p:txBody>
          <a:bodyPr wrap="square" rtlCol="0">
            <a:spAutoFit/>
          </a:bodyPr>
          <a:lstStyle/>
          <a:p>
            <a:pPr algn="r"/>
            <a:r>
              <a:rPr lang="en-US" sz="1800" b="1" i="0">
                <a:solidFill>
                  <a:srgbClr val="21314D"/>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sp>
        <p:nvSpPr>
          <p:cNvPr id="13" name="Subtitle 2"/>
          <p:cNvSpPr>
            <a:spLocks noGrp="1"/>
          </p:cNvSpPr>
          <p:nvPr>
            <p:ph type="subTitle" idx="1"/>
          </p:nvPr>
        </p:nvSpPr>
        <p:spPr>
          <a:xfrm>
            <a:off x="395371" y="3737295"/>
            <a:ext cx="9144000" cy="1655762"/>
          </a:xfrm>
        </p:spPr>
        <p:txBody>
          <a:bodyPr/>
          <a:lstStyle>
            <a:lvl1pPr marL="0" indent="0">
              <a:buNone/>
              <a:defRPr b="0" i="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algn="l"/>
            <a:r>
              <a:rPr lang="en-US">
                <a:solidFill>
                  <a:schemeClr val="bg1"/>
                </a:solidFill>
              </a:rPr>
              <a:t>Subhead, name or date goes here</a:t>
            </a:r>
          </a:p>
        </p:txBody>
      </p:sp>
      <p:pic>
        <p:nvPicPr>
          <p:cNvPr id="24" name="Picture 23">
            <a:extLst>
              <a:ext uri="{FF2B5EF4-FFF2-40B4-BE49-F238E27FC236}">
                <a16:creationId xmlns:a16="http://schemas.microsoft.com/office/drawing/2014/main" id="{F3429AB2-51CA-D34A-933D-348196C30A2C}"/>
              </a:ext>
            </a:extLst>
          </p:cNvPr>
          <p:cNvPicPr>
            <a:picLocks noChangeAspect="1"/>
          </p:cNvPicPr>
          <p:nvPr userDrawn="1"/>
        </p:nvPicPr>
        <p:blipFill>
          <a:blip r:embed="rId3" cstate="screen">
            <a:alphaModFix amt="10000"/>
            <a:extLst>
              <a:ext uri="{28A0092B-C50C-407E-A947-70E740481C1C}">
                <a14:useLocalDpi xmlns:a14="http://schemas.microsoft.com/office/drawing/2010/main"/>
              </a:ext>
            </a:extLst>
          </a:blip>
          <a:srcRect/>
          <a:stretch/>
        </p:blipFill>
        <p:spPr>
          <a:xfrm>
            <a:off x="7384256" y="-12784"/>
            <a:ext cx="6962859" cy="6599580"/>
          </a:xfrm>
          <a:prstGeom prst="rect">
            <a:avLst/>
          </a:prstGeom>
        </p:spPr>
      </p:pic>
      <p:pic>
        <p:nvPicPr>
          <p:cNvPr id="2" name="Picture 1">
            <a:extLst>
              <a:ext uri="{FF2B5EF4-FFF2-40B4-BE49-F238E27FC236}">
                <a16:creationId xmlns:a16="http://schemas.microsoft.com/office/drawing/2014/main" id="{FD685737-4D8C-8556-3EB9-512C4CB4CFEF}"/>
              </a:ext>
            </a:extLst>
          </p:cNvPr>
          <p:cNvPicPr/>
          <p:nvPr userDrawn="1"/>
        </p:nvPicPr>
        <p:blipFill>
          <a:blip r:embed="rId4"/>
          <a:srcRect/>
          <a:stretch/>
        </p:blipFill>
        <p:spPr bwMode="auto">
          <a:xfrm>
            <a:off x="170744" y="6272555"/>
            <a:ext cx="4517828"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08327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p:cNvSpPr/>
          <p:nvPr userDrawn="1"/>
        </p:nvSpPr>
        <p:spPr>
          <a:xfrm>
            <a:off x="-9728" y="-9729"/>
            <a:ext cx="12201728" cy="6265545"/>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831851" y="1709740"/>
            <a:ext cx="10515600" cy="2852737"/>
          </a:xfrm>
        </p:spPr>
        <p:txBody>
          <a:bodyPr anchor="b">
            <a:normAutofit/>
          </a:bodyPr>
          <a:lstStyle>
            <a:lvl1pPr>
              <a:defRPr sz="4400" b="1" i="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r>
              <a:rPr lang="en-US"/>
              <a:t>Section header goes here</a:t>
            </a:r>
          </a:p>
        </p:txBody>
      </p:sp>
      <p:sp>
        <p:nvSpPr>
          <p:cNvPr id="3" name="Text Placeholder 2"/>
          <p:cNvSpPr>
            <a:spLocks noGrp="1"/>
          </p:cNvSpPr>
          <p:nvPr>
            <p:ph type="body" idx="1" hasCustomPrompt="1"/>
          </p:nvPr>
        </p:nvSpPr>
        <p:spPr>
          <a:xfrm>
            <a:off x="831851" y="4589465"/>
            <a:ext cx="10515600" cy="1500187"/>
          </a:xfrm>
        </p:spPr>
        <p:txBody>
          <a:bodyPr/>
          <a:lstStyle>
            <a:lvl1pPr marL="0" indent="0">
              <a:buNone/>
              <a:defRPr sz="2400" b="0" i="0">
                <a:solidFill>
                  <a:srgbClr val="92A2BD"/>
                </a:solidFill>
                <a:latin typeface="Arial" panose="020B0604020202020204" pitchFamily="34" charset="0"/>
                <a:ea typeface="Arial" panose="020B0604020202020204" pitchFamily="34" charset="0"/>
                <a:cs typeface="Arial" panose="020B0604020202020204" pitchFamily="34" charset="0"/>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Section subhead goes here</a:t>
            </a:r>
          </a:p>
        </p:txBody>
      </p:sp>
      <p:sp>
        <p:nvSpPr>
          <p:cNvPr id="5" name="Footer Placeholder 4"/>
          <p:cNvSpPr>
            <a:spLocks noGrp="1"/>
          </p:cNvSpPr>
          <p:nvPr>
            <p:ph type="ftr" sz="quarter" idx="11"/>
          </p:nvPr>
        </p:nvSpPr>
        <p:spPr>
          <a:xfrm>
            <a:off x="4713960" y="6356352"/>
            <a:ext cx="3439439" cy="42090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13" name="TextBox 12">
            <a:extLst>
              <a:ext uri="{FF2B5EF4-FFF2-40B4-BE49-F238E27FC236}">
                <a16:creationId xmlns:a16="http://schemas.microsoft.com/office/drawing/2014/main" id="{25715021-AF61-AF4F-9B48-1343FD8CB059}"/>
              </a:ext>
            </a:extLst>
          </p:cNvPr>
          <p:cNvSpPr txBox="1"/>
          <p:nvPr userDrawn="1"/>
        </p:nvSpPr>
        <p:spPr>
          <a:xfrm>
            <a:off x="7478040" y="6407925"/>
            <a:ext cx="4489537" cy="369332"/>
          </a:xfrm>
          <a:prstGeom prst="rect">
            <a:avLst/>
          </a:prstGeom>
          <a:noFill/>
        </p:spPr>
        <p:txBody>
          <a:bodyPr wrap="square" rtlCol="0">
            <a:spAutoFit/>
          </a:bodyPr>
          <a:lstStyle/>
          <a:p>
            <a:pPr algn="r"/>
            <a:r>
              <a:rPr lang="en-US" sz="1800" b="1" i="0">
                <a:solidFill>
                  <a:srgbClr val="21314D"/>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9" name="Picture 8">
            <a:extLst>
              <a:ext uri="{FF2B5EF4-FFF2-40B4-BE49-F238E27FC236}">
                <a16:creationId xmlns:a16="http://schemas.microsoft.com/office/drawing/2014/main" id="{464FFB32-28EC-8E7F-BBDD-10156E7A1D19}"/>
              </a:ext>
            </a:extLst>
          </p:cNvPr>
          <p:cNvPicPr/>
          <p:nvPr userDrawn="1"/>
        </p:nvPicPr>
        <p:blipFill>
          <a:blip r:embed="rId2"/>
          <a:srcRect/>
          <a:stretch/>
        </p:blipFill>
        <p:spPr bwMode="auto">
          <a:xfrm>
            <a:off x="170744" y="6272555"/>
            <a:ext cx="4517828"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93687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
        <p:nvSpPr>
          <p:cNvPr id="15" name="Rectangle 14"/>
          <p:cNvSpPr/>
          <p:nvPr userDrawn="1"/>
        </p:nvSpPr>
        <p:spPr>
          <a:xfrm>
            <a:off x="-9728" y="6265545"/>
            <a:ext cx="12201728" cy="601701"/>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Content Placeholder 2"/>
          <p:cNvSpPr>
            <a:spLocks noGrp="1"/>
          </p:cNvSpPr>
          <p:nvPr>
            <p:ph idx="1"/>
          </p:nvPr>
        </p:nvSpPr>
        <p:spPr/>
        <p:txBody>
          <a:bodyPr/>
          <a:lstStyle>
            <a:lvl1pPr>
              <a:lnSpc>
                <a:spcPct val="110000"/>
              </a:lnSpc>
              <a:spcBef>
                <a:spcPts val="1000"/>
              </a:spcBef>
              <a:defRPr>
                <a:latin typeface="Arial" panose="020B0604020202020204" pitchFamily="34" charset="0"/>
                <a:cs typeface="Arial" panose="020B0604020202020204" pitchFamily="34" charset="0"/>
              </a:defRPr>
            </a:lvl1pPr>
            <a:lvl2pPr>
              <a:lnSpc>
                <a:spcPct val="110000"/>
              </a:lnSpc>
              <a:spcBef>
                <a:spcPts val="1000"/>
              </a:spcBef>
              <a:defRPr>
                <a:latin typeface="Arial" panose="020B0604020202020204" pitchFamily="34" charset="0"/>
                <a:cs typeface="Arial" panose="020B0604020202020204" pitchFamily="34" charset="0"/>
              </a:defRPr>
            </a:lvl2pPr>
            <a:lvl3pPr>
              <a:lnSpc>
                <a:spcPct val="110000"/>
              </a:lnSpc>
              <a:spcBef>
                <a:spcPts val="1000"/>
              </a:spcBef>
              <a:defRPr>
                <a:latin typeface="Arial" panose="020B0604020202020204" pitchFamily="34" charset="0"/>
                <a:cs typeface="Arial" panose="020B0604020202020204" pitchFamily="34" charset="0"/>
              </a:defRPr>
            </a:lvl3pPr>
            <a:lvl4pPr>
              <a:lnSpc>
                <a:spcPct val="110000"/>
              </a:lnSpc>
              <a:spcBef>
                <a:spcPts val="1000"/>
              </a:spcBef>
              <a:defRPr>
                <a:latin typeface="Arial" panose="020B0604020202020204" pitchFamily="34" charset="0"/>
                <a:cs typeface="Arial" panose="020B0604020202020204" pitchFamily="34" charset="0"/>
              </a:defRPr>
            </a:lvl4pPr>
            <a:lvl5pPr>
              <a:lnSpc>
                <a:spcPct val="110000"/>
              </a:lnSpc>
              <a:spcBef>
                <a:spcPts val="1000"/>
              </a:spcBef>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14" name="TextBox 13"/>
          <p:cNvSpPr txBox="1"/>
          <p:nvPr userDrawn="1"/>
        </p:nvSpPr>
        <p:spPr>
          <a:xfrm>
            <a:off x="7478040" y="6398498"/>
            <a:ext cx="4489537" cy="369332"/>
          </a:xfrm>
          <a:prstGeom prst="rect">
            <a:avLst/>
          </a:prstGeom>
          <a:noFill/>
        </p:spPr>
        <p:txBody>
          <a:bodyPr wrap="square" rtlCol="0">
            <a:spAutoFit/>
          </a:bodyPr>
          <a:lstStyle/>
          <a:p>
            <a:pPr algn="r"/>
            <a:r>
              <a:rPr lang="en-US" sz="1800" b="1" i="0">
                <a:solidFill>
                  <a:schemeClr val="bg1"/>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8" name="Picture 7">
            <a:extLst>
              <a:ext uri="{FF2B5EF4-FFF2-40B4-BE49-F238E27FC236}">
                <a16:creationId xmlns:a16="http://schemas.microsoft.com/office/drawing/2014/main" id="{3825D11F-BECA-9195-1643-4A17F94E2F18}"/>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6334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lnSpc>
                <a:spcPct val="110000"/>
              </a:lnSpc>
              <a:spcBef>
                <a:spcPts val="1000"/>
              </a:spcBef>
              <a:defRPr>
                <a:latin typeface="Arial" panose="020B0604020202020204" pitchFamily="34" charset="0"/>
                <a:cs typeface="Arial" panose="020B0604020202020204" pitchFamily="34" charset="0"/>
              </a:defRPr>
            </a:lvl1pPr>
            <a:lvl2pPr>
              <a:lnSpc>
                <a:spcPct val="110000"/>
              </a:lnSpc>
              <a:spcBef>
                <a:spcPts val="1000"/>
              </a:spcBef>
              <a:defRPr>
                <a:latin typeface="Arial" panose="020B0604020202020204" pitchFamily="34" charset="0"/>
                <a:cs typeface="Arial" panose="020B0604020202020204" pitchFamily="34" charset="0"/>
              </a:defRPr>
            </a:lvl2pPr>
            <a:lvl3pPr>
              <a:lnSpc>
                <a:spcPct val="110000"/>
              </a:lnSpc>
              <a:spcBef>
                <a:spcPts val="1000"/>
              </a:spcBef>
              <a:defRPr>
                <a:latin typeface="Arial" panose="020B0604020202020204" pitchFamily="34" charset="0"/>
                <a:cs typeface="Arial" panose="020B0604020202020204" pitchFamily="34" charset="0"/>
              </a:defRPr>
            </a:lvl3pPr>
            <a:lvl4pPr>
              <a:lnSpc>
                <a:spcPct val="110000"/>
              </a:lnSpc>
              <a:spcBef>
                <a:spcPts val="1000"/>
              </a:spcBef>
              <a:defRPr>
                <a:latin typeface="Arial" panose="020B0604020202020204" pitchFamily="34" charset="0"/>
                <a:cs typeface="Arial" panose="020B0604020202020204" pitchFamily="34" charset="0"/>
              </a:defRPr>
            </a:lvl4pPr>
            <a:lvl5pPr>
              <a:lnSpc>
                <a:spcPct val="110000"/>
              </a:lnSpc>
              <a:spcBef>
                <a:spcPts val="1000"/>
              </a:spcBef>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lvl1pPr>
              <a:lnSpc>
                <a:spcPct val="110000"/>
              </a:lnSpc>
              <a:spcBef>
                <a:spcPts val="1000"/>
              </a:spcBef>
              <a:defRPr>
                <a:latin typeface="Arial" panose="020B0604020202020204" pitchFamily="34" charset="0"/>
                <a:cs typeface="Arial" panose="020B0604020202020204" pitchFamily="34" charset="0"/>
              </a:defRPr>
            </a:lvl1pPr>
            <a:lvl2pPr>
              <a:lnSpc>
                <a:spcPct val="110000"/>
              </a:lnSpc>
              <a:spcBef>
                <a:spcPts val="1000"/>
              </a:spcBef>
              <a:defRPr>
                <a:latin typeface="Arial" panose="020B0604020202020204" pitchFamily="34" charset="0"/>
                <a:cs typeface="Arial" panose="020B0604020202020204" pitchFamily="34" charset="0"/>
              </a:defRPr>
            </a:lvl2pPr>
            <a:lvl3pPr>
              <a:lnSpc>
                <a:spcPct val="110000"/>
              </a:lnSpc>
              <a:spcBef>
                <a:spcPts val="1000"/>
              </a:spcBef>
              <a:defRPr>
                <a:latin typeface="Arial" panose="020B0604020202020204" pitchFamily="34" charset="0"/>
                <a:cs typeface="Arial" panose="020B0604020202020204" pitchFamily="34" charset="0"/>
              </a:defRPr>
            </a:lvl3pPr>
            <a:lvl4pPr>
              <a:lnSpc>
                <a:spcPct val="110000"/>
              </a:lnSpc>
              <a:spcBef>
                <a:spcPts val="1000"/>
              </a:spcBef>
              <a:defRPr>
                <a:latin typeface="Arial" panose="020B0604020202020204" pitchFamily="34" charset="0"/>
                <a:cs typeface="Arial" panose="020B0604020202020204" pitchFamily="34" charset="0"/>
              </a:defRPr>
            </a:lvl4pPr>
            <a:lvl5pPr>
              <a:lnSpc>
                <a:spcPct val="110000"/>
              </a:lnSpc>
              <a:spcBef>
                <a:spcPts val="1000"/>
              </a:spcBef>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8" name="Rectangle 7"/>
          <p:cNvSpPr/>
          <p:nvPr userDrawn="1"/>
        </p:nvSpPr>
        <p:spPr>
          <a:xfrm>
            <a:off x="-9728" y="6265545"/>
            <a:ext cx="12201728" cy="592455"/>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Box 12">
            <a:extLst>
              <a:ext uri="{FF2B5EF4-FFF2-40B4-BE49-F238E27FC236}">
                <a16:creationId xmlns:a16="http://schemas.microsoft.com/office/drawing/2014/main" id="{3E729617-3EE6-934F-B272-92B6163ABCA3}"/>
              </a:ext>
            </a:extLst>
          </p:cNvPr>
          <p:cNvSpPr txBox="1"/>
          <p:nvPr userDrawn="1"/>
        </p:nvSpPr>
        <p:spPr>
          <a:xfrm>
            <a:off x="7478040" y="6398498"/>
            <a:ext cx="4489537" cy="369332"/>
          </a:xfrm>
          <a:prstGeom prst="rect">
            <a:avLst/>
          </a:prstGeom>
          <a:noFill/>
        </p:spPr>
        <p:txBody>
          <a:bodyPr wrap="square" rtlCol="0">
            <a:spAutoFit/>
          </a:bodyPr>
          <a:lstStyle/>
          <a:p>
            <a:pPr algn="r"/>
            <a:r>
              <a:rPr lang="en-US" sz="1800" b="1" i="0">
                <a:solidFill>
                  <a:schemeClr val="bg1"/>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10" name="Picture 9">
            <a:extLst>
              <a:ext uri="{FF2B5EF4-FFF2-40B4-BE49-F238E27FC236}">
                <a16:creationId xmlns:a16="http://schemas.microsoft.com/office/drawing/2014/main" id="{919AA425-4633-FC05-D80B-187DA32E80E0}"/>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91851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atin typeface="Arial" panose="020B0604020202020204" pitchFamily="34" charset="0"/>
                <a:cs typeface="Arial" panose="020B0604020202020204" pitchFamily="34"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lvl1pPr>
              <a:lnSpc>
                <a:spcPct val="110000"/>
              </a:lnSpc>
              <a:spcBef>
                <a:spcPts val="1000"/>
              </a:spcBef>
              <a:defRPr>
                <a:latin typeface="Arial" panose="020B0604020202020204" pitchFamily="34" charset="0"/>
                <a:cs typeface="Arial" panose="020B0604020202020204" pitchFamily="34" charset="0"/>
              </a:defRPr>
            </a:lvl1pPr>
            <a:lvl2pPr>
              <a:lnSpc>
                <a:spcPct val="110000"/>
              </a:lnSpc>
              <a:spcBef>
                <a:spcPts val="1000"/>
              </a:spcBef>
              <a:defRPr>
                <a:latin typeface="Arial" panose="020B0604020202020204" pitchFamily="34" charset="0"/>
                <a:cs typeface="Arial" panose="020B0604020202020204" pitchFamily="34" charset="0"/>
              </a:defRPr>
            </a:lvl2pPr>
            <a:lvl3pPr>
              <a:lnSpc>
                <a:spcPct val="110000"/>
              </a:lnSpc>
              <a:spcBef>
                <a:spcPts val="1000"/>
              </a:spcBef>
              <a:defRPr>
                <a:latin typeface="Arial" panose="020B0604020202020204" pitchFamily="34" charset="0"/>
                <a:cs typeface="Arial" panose="020B0604020202020204" pitchFamily="34" charset="0"/>
              </a:defRPr>
            </a:lvl3pPr>
            <a:lvl4pPr>
              <a:lnSpc>
                <a:spcPct val="110000"/>
              </a:lnSpc>
              <a:spcBef>
                <a:spcPts val="1000"/>
              </a:spcBef>
              <a:defRPr>
                <a:latin typeface="Arial" panose="020B0604020202020204" pitchFamily="34" charset="0"/>
                <a:cs typeface="Arial" panose="020B0604020202020204" pitchFamily="34" charset="0"/>
              </a:defRPr>
            </a:lvl4pPr>
            <a:lvl5pPr>
              <a:lnSpc>
                <a:spcPct val="110000"/>
              </a:lnSpc>
              <a:spcBef>
                <a:spcPts val="1000"/>
              </a:spcBef>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atin typeface="Arial" panose="020B0604020202020204" pitchFamily="34" charset="0"/>
                <a:cs typeface="Arial" panose="020B0604020202020204" pitchFamily="34"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lvl1pPr>
              <a:lnSpc>
                <a:spcPct val="110000"/>
              </a:lnSpc>
              <a:spcBef>
                <a:spcPts val="1000"/>
              </a:spcBef>
              <a:defRPr>
                <a:latin typeface="Arial" panose="020B0604020202020204" pitchFamily="34" charset="0"/>
                <a:cs typeface="Arial" panose="020B0604020202020204" pitchFamily="34" charset="0"/>
              </a:defRPr>
            </a:lvl1pPr>
            <a:lvl2pPr>
              <a:lnSpc>
                <a:spcPct val="110000"/>
              </a:lnSpc>
              <a:spcBef>
                <a:spcPts val="1000"/>
              </a:spcBef>
              <a:defRPr>
                <a:latin typeface="Arial" panose="020B0604020202020204" pitchFamily="34" charset="0"/>
                <a:cs typeface="Arial" panose="020B0604020202020204" pitchFamily="34" charset="0"/>
              </a:defRPr>
            </a:lvl2pPr>
            <a:lvl3pPr>
              <a:lnSpc>
                <a:spcPct val="110000"/>
              </a:lnSpc>
              <a:spcBef>
                <a:spcPts val="1000"/>
              </a:spcBef>
              <a:defRPr>
                <a:latin typeface="Arial" panose="020B0604020202020204" pitchFamily="34" charset="0"/>
                <a:cs typeface="Arial" panose="020B0604020202020204" pitchFamily="34" charset="0"/>
              </a:defRPr>
            </a:lvl3pPr>
            <a:lvl4pPr>
              <a:lnSpc>
                <a:spcPct val="110000"/>
              </a:lnSpc>
              <a:spcBef>
                <a:spcPts val="1000"/>
              </a:spcBef>
              <a:defRPr>
                <a:latin typeface="Arial" panose="020B0604020202020204" pitchFamily="34" charset="0"/>
                <a:cs typeface="Arial" panose="020B0604020202020204" pitchFamily="34" charset="0"/>
              </a:defRPr>
            </a:lvl4pPr>
            <a:lvl5pPr>
              <a:lnSpc>
                <a:spcPct val="110000"/>
              </a:lnSpc>
              <a:spcBef>
                <a:spcPts val="1000"/>
              </a:spcBef>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8" name="Footer Placeholder 7"/>
          <p:cNvSpPr>
            <a:spLocks noGrp="1"/>
          </p:cNvSpPr>
          <p:nvPr>
            <p:ph type="ftr" sz="quarter" idx="11"/>
          </p:nvPr>
        </p:nvSpPr>
        <p:spPr>
          <a:xfrm>
            <a:off x="4038600" y="6356352"/>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10" name="Rectangle 9"/>
          <p:cNvSpPr/>
          <p:nvPr userDrawn="1"/>
        </p:nvSpPr>
        <p:spPr>
          <a:xfrm>
            <a:off x="-9728" y="6265545"/>
            <a:ext cx="12201728" cy="592455"/>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5" name="TextBox 14">
            <a:extLst>
              <a:ext uri="{FF2B5EF4-FFF2-40B4-BE49-F238E27FC236}">
                <a16:creationId xmlns:a16="http://schemas.microsoft.com/office/drawing/2014/main" id="{07053E08-80AB-B043-979E-87B7A1E7EB21}"/>
              </a:ext>
            </a:extLst>
          </p:cNvPr>
          <p:cNvSpPr txBox="1"/>
          <p:nvPr userDrawn="1"/>
        </p:nvSpPr>
        <p:spPr>
          <a:xfrm>
            <a:off x="7478040" y="6398498"/>
            <a:ext cx="4489537" cy="369332"/>
          </a:xfrm>
          <a:prstGeom prst="rect">
            <a:avLst/>
          </a:prstGeom>
          <a:noFill/>
        </p:spPr>
        <p:txBody>
          <a:bodyPr wrap="square" rtlCol="0">
            <a:spAutoFit/>
          </a:bodyPr>
          <a:lstStyle/>
          <a:p>
            <a:pPr algn="r"/>
            <a:r>
              <a:rPr lang="en-US" sz="1800" b="1" i="0">
                <a:solidFill>
                  <a:schemeClr val="bg1"/>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12" name="Picture 11">
            <a:extLst>
              <a:ext uri="{FF2B5EF4-FFF2-40B4-BE49-F238E27FC236}">
                <a16:creationId xmlns:a16="http://schemas.microsoft.com/office/drawing/2014/main" id="{F1DA41D5-A2EF-3F46-8CE9-D22C89A886CF}"/>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1879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4" name="Footer Placeholder 3"/>
          <p:cNvSpPr>
            <a:spLocks noGrp="1"/>
          </p:cNvSpPr>
          <p:nvPr>
            <p:ph type="ftr" sz="quarter" idx="11"/>
          </p:nvPr>
        </p:nvSpPr>
        <p:spPr>
          <a:xfrm>
            <a:off x="4038600" y="6356352"/>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6" name="Rectangle 5"/>
          <p:cNvSpPr/>
          <p:nvPr userDrawn="1"/>
        </p:nvSpPr>
        <p:spPr>
          <a:xfrm>
            <a:off x="-9728" y="6265545"/>
            <a:ext cx="12201728" cy="592455"/>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TextBox 10">
            <a:extLst>
              <a:ext uri="{FF2B5EF4-FFF2-40B4-BE49-F238E27FC236}">
                <a16:creationId xmlns:a16="http://schemas.microsoft.com/office/drawing/2014/main" id="{6BA0EA07-1225-FE4C-917E-74A024F5E428}"/>
              </a:ext>
            </a:extLst>
          </p:cNvPr>
          <p:cNvSpPr txBox="1"/>
          <p:nvPr userDrawn="1"/>
        </p:nvSpPr>
        <p:spPr>
          <a:xfrm>
            <a:off x="7478040" y="6398498"/>
            <a:ext cx="4489537" cy="369332"/>
          </a:xfrm>
          <a:prstGeom prst="rect">
            <a:avLst/>
          </a:prstGeom>
          <a:noFill/>
        </p:spPr>
        <p:txBody>
          <a:bodyPr wrap="square" rtlCol="0">
            <a:spAutoFit/>
          </a:bodyPr>
          <a:lstStyle/>
          <a:p>
            <a:pPr algn="r"/>
            <a:r>
              <a:rPr lang="en-US" sz="1800" b="1" i="0">
                <a:solidFill>
                  <a:schemeClr val="bg1"/>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8" name="Picture 7">
            <a:extLst>
              <a:ext uri="{FF2B5EF4-FFF2-40B4-BE49-F238E27FC236}">
                <a16:creationId xmlns:a16="http://schemas.microsoft.com/office/drawing/2014/main" id="{659ABAF5-5B25-8DE7-790D-FA1AE09394A3}"/>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11590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3" name="Footer Placeholder 2"/>
          <p:cNvSpPr>
            <a:spLocks noGrp="1"/>
          </p:cNvSpPr>
          <p:nvPr>
            <p:ph type="ftr" sz="quarter" idx="11"/>
          </p:nvPr>
        </p:nvSpPr>
        <p:spPr>
          <a:xfrm>
            <a:off x="4038600" y="6356352"/>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10" name="Picture Placeholder 2"/>
          <p:cNvSpPr>
            <a:spLocks noGrp="1"/>
          </p:cNvSpPr>
          <p:nvPr>
            <p:ph type="pic" idx="1"/>
          </p:nvPr>
        </p:nvSpPr>
        <p:spPr>
          <a:xfrm>
            <a:off x="0" y="1"/>
            <a:ext cx="12192000" cy="557703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5" name="Title 1">
            <a:extLst>
              <a:ext uri="{FF2B5EF4-FFF2-40B4-BE49-F238E27FC236}">
                <a16:creationId xmlns:a16="http://schemas.microsoft.com/office/drawing/2014/main" id="{E0195860-2CCD-1BF3-2ABA-D0CFB21BBB74}"/>
              </a:ext>
            </a:extLst>
          </p:cNvPr>
          <p:cNvSpPr>
            <a:spLocks noGrp="1"/>
          </p:cNvSpPr>
          <p:nvPr>
            <p:ph type="title"/>
          </p:nvPr>
        </p:nvSpPr>
        <p:spPr>
          <a:xfrm>
            <a:off x="838200" y="5532436"/>
            <a:ext cx="10515600" cy="1325563"/>
          </a:xfrm>
        </p:spPr>
        <p:txBody>
          <a:bodyPr>
            <a:normAutofit/>
          </a:bodyPr>
          <a:lstStyle>
            <a:lvl1pPr>
              <a:defRPr sz="2400">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131095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p:cNvSpPr/>
          <p:nvPr userDrawn="1"/>
        </p:nvSpPr>
        <p:spPr>
          <a:xfrm>
            <a:off x="-10048" y="-10048"/>
            <a:ext cx="12202048" cy="6868048"/>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2" name="Picture 1">
            <a:extLst>
              <a:ext uri="{FF2B5EF4-FFF2-40B4-BE49-F238E27FC236}">
                <a16:creationId xmlns:a16="http://schemas.microsoft.com/office/drawing/2014/main" id="{3B25E2E4-05B3-B9EC-A480-E55FE3BFE960}"/>
              </a:ext>
            </a:extLst>
          </p:cNvPr>
          <p:cNvPicPr>
            <a:picLocks noChangeAspect="1"/>
          </p:cNvPicPr>
          <p:nvPr userDrawn="1"/>
        </p:nvPicPr>
        <p:blipFill>
          <a:blip r:embed="rId2" cstate="screen">
            <a:alphaModFix amt="10000"/>
            <a:extLst>
              <a:ext uri="{28A0092B-C50C-407E-A947-70E740481C1C}">
                <a14:useLocalDpi xmlns:a14="http://schemas.microsoft.com/office/drawing/2010/main"/>
              </a:ext>
            </a:extLst>
          </a:blip>
          <a:srcRect/>
          <a:stretch/>
        </p:blipFill>
        <p:spPr>
          <a:xfrm>
            <a:off x="7384256" y="-12784"/>
            <a:ext cx="6962859" cy="6599580"/>
          </a:xfrm>
          <a:prstGeom prst="rect">
            <a:avLst/>
          </a:prstGeom>
        </p:spPr>
      </p:pic>
      <p:sp>
        <p:nvSpPr>
          <p:cNvPr id="5" name="Subtitle 2"/>
          <p:cNvSpPr>
            <a:spLocks noGrp="1"/>
          </p:cNvSpPr>
          <p:nvPr>
            <p:ph type="subTitle" idx="1" hasCustomPrompt="1"/>
          </p:nvPr>
        </p:nvSpPr>
        <p:spPr>
          <a:xfrm>
            <a:off x="2046399" y="2531096"/>
            <a:ext cx="9144000" cy="1655762"/>
          </a:xfrm>
        </p:spPr>
        <p:txBody>
          <a:bodyPr>
            <a:normAutofit/>
          </a:bodyPr>
          <a:lstStyle>
            <a:lvl1pPr marL="0" indent="0">
              <a:buNone/>
              <a:defRPr sz="4000" b="0" i="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algn="l"/>
            <a:r>
              <a:rPr lang="en-US">
                <a:solidFill>
                  <a:schemeClr val="bg1"/>
                </a:solidFill>
              </a:rPr>
              <a:t>“Quote goes here.”</a:t>
            </a:r>
          </a:p>
        </p:txBody>
      </p:sp>
    </p:spTree>
    <p:extLst>
      <p:ext uri="{BB962C8B-B14F-4D97-AF65-F5344CB8AC3E}">
        <p14:creationId xmlns:p14="http://schemas.microsoft.com/office/powerpoint/2010/main" val="224394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p:cNvSpPr>
            <a:spLocks noGrp="1"/>
          </p:cNvSpPr>
          <p:nvPr>
            <p:ph type="title"/>
          </p:nvPr>
        </p:nvSpPr>
        <p:spPr>
          <a:xfrm>
            <a:off x="7060252" y="982464"/>
            <a:ext cx="4862405" cy="1794085"/>
          </a:xfrm>
        </p:spPr>
        <p:txBody>
          <a:bodyPr/>
          <a:lstStyle>
            <a:lvl1pPr>
              <a:defRPr>
                <a:latin typeface="Arial" panose="020B0604020202020204" pitchFamily="34" charset="0"/>
                <a:cs typeface="Arial" panose="020B0604020202020204" pitchFamily="34" charset="0"/>
              </a:defRPr>
            </a:lvl1pPr>
          </a:lstStyle>
          <a:p>
            <a:r>
              <a:rPr lang="en-US"/>
              <a:t>Headline Copy Goes Here</a:t>
            </a:r>
          </a:p>
        </p:txBody>
      </p:sp>
      <p:sp>
        <p:nvSpPr>
          <p:cNvPr id="4" name="Content Placeholder 2"/>
          <p:cNvSpPr>
            <a:spLocks noGrp="1"/>
          </p:cNvSpPr>
          <p:nvPr>
            <p:ph idx="1"/>
          </p:nvPr>
        </p:nvSpPr>
        <p:spPr>
          <a:xfrm>
            <a:off x="7060253" y="3052261"/>
            <a:ext cx="4862404" cy="1975926"/>
          </a:xfrm>
        </p:spPr>
        <p:txBody>
          <a:bodyPr/>
          <a:lstStyle>
            <a:lvl1pPr>
              <a:lnSpc>
                <a:spcPct val="110000"/>
              </a:lnSpc>
              <a:defRPr>
                <a:latin typeface="Arial" panose="020B0604020202020204" pitchFamily="34" charset="0"/>
                <a:cs typeface="Arial" panose="020B0604020202020204" pitchFamily="34" charset="0"/>
              </a:defRPr>
            </a:lvl1pPr>
          </a:lstStyle>
          <a:p>
            <a:r>
              <a:rPr lang="en-US"/>
              <a:t>Click to add text</a:t>
            </a:r>
          </a:p>
          <a:p>
            <a:r>
              <a:rPr lang="en-US"/>
              <a:t>Click to add text</a:t>
            </a:r>
          </a:p>
        </p:txBody>
      </p:sp>
      <p:sp>
        <p:nvSpPr>
          <p:cNvPr id="6" name="Picture Placeholder 2"/>
          <p:cNvSpPr>
            <a:spLocks noGrp="1"/>
          </p:cNvSpPr>
          <p:nvPr>
            <p:ph type="pic" idx="10"/>
          </p:nvPr>
        </p:nvSpPr>
        <p:spPr>
          <a:xfrm>
            <a:off x="0" y="3"/>
            <a:ext cx="6890995" cy="6857999"/>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8" name="TextBox 7"/>
          <p:cNvSpPr txBox="1"/>
          <p:nvPr userDrawn="1"/>
        </p:nvSpPr>
        <p:spPr>
          <a:xfrm>
            <a:off x="7478040" y="6407925"/>
            <a:ext cx="4489537" cy="369332"/>
          </a:xfrm>
          <a:prstGeom prst="rect">
            <a:avLst/>
          </a:prstGeom>
          <a:noFill/>
        </p:spPr>
        <p:txBody>
          <a:bodyPr wrap="square" rtlCol="0">
            <a:spAutoFit/>
          </a:bodyPr>
          <a:lstStyle/>
          <a:p>
            <a:pPr algn="r"/>
            <a:r>
              <a:rPr lang="en-US" sz="1800" b="1" i="0">
                <a:solidFill>
                  <a:srgbClr val="21314D"/>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spTree>
    <p:extLst>
      <p:ext uri="{BB962C8B-B14F-4D97-AF65-F5344CB8AC3E}">
        <p14:creationId xmlns:p14="http://schemas.microsoft.com/office/powerpoint/2010/main" val="539565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lnSpc>
                <a:spcPct val="110000"/>
              </a:lnSpc>
              <a:spcBef>
                <a:spcPts val="1000"/>
              </a:spcBef>
              <a:defRPr sz="3200">
                <a:latin typeface="Arial" panose="020B0604020202020204" pitchFamily="34" charset="0"/>
                <a:cs typeface="Arial" panose="020B0604020202020204" pitchFamily="34" charset="0"/>
              </a:defRPr>
            </a:lvl1pPr>
            <a:lvl2pPr>
              <a:lnSpc>
                <a:spcPct val="110000"/>
              </a:lnSpc>
              <a:spcBef>
                <a:spcPts val="1000"/>
              </a:spcBef>
              <a:defRPr sz="2800">
                <a:latin typeface="Arial" panose="020B0604020202020204" pitchFamily="34" charset="0"/>
                <a:cs typeface="Arial" panose="020B0604020202020204" pitchFamily="34" charset="0"/>
              </a:defRPr>
            </a:lvl2pPr>
            <a:lvl3pPr>
              <a:lnSpc>
                <a:spcPct val="110000"/>
              </a:lnSpc>
              <a:spcBef>
                <a:spcPts val="1000"/>
              </a:spcBef>
              <a:defRPr sz="2400">
                <a:latin typeface="Arial" panose="020B0604020202020204" pitchFamily="34" charset="0"/>
                <a:cs typeface="Arial" panose="020B0604020202020204" pitchFamily="34" charset="0"/>
              </a:defRPr>
            </a:lvl3pPr>
            <a:lvl4pPr>
              <a:lnSpc>
                <a:spcPct val="110000"/>
              </a:lnSpc>
              <a:spcBef>
                <a:spcPts val="1000"/>
              </a:spcBef>
              <a:defRPr sz="2000">
                <a:latin typeface="Arial" panose="020B0604020202020204" pitchFamily="34" charset="0"/>
                <a:cs typeface="Arial" panose="020B0604020202020204" pitchFamily="34" charset="0"/>
              </a:defRPr>
            </a:lvl4pPr>
            <a:lvl5pPr>
              <a:lnSpc>
                <a:spcPct val="110000"/>
              </a:lnSpc>
              <a:spcBef>
                <a:spcPts val="1000"/>
              </a:spcBef>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lnSpc>
                <a:spcPct val="110000"/>
              </a:lnSpc>
              <a:spcBef>
                <a:spcPts val="1000"/>
              </a:spcBef>
              <a:buNone/>
              <a:defRPr sz="1600">
                <a:latin typeface="Arial" panose="020B0604020202020204" pitchFamily="34" charset="0"/>
                <a:cs typeface="Arial" panose="020B0604020202020204" pitchFamily="34" charset="0"/>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9" name="Rectangle 8"/>
          <p:cNvSpPr/>
          <p:nvPr userDrawn="1"/>
        </p:nvSpPr>
        <p:spPr>
          <a:xfrm>
            <a:off x="-9728" y="6265545"/>
            <a:ext cx="12201728" cy="592455"/>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TextBox 10">
            <a:extLst>
              <a:ext uri="{FF2B5EF4-FFF2-40B4-BE49-F238E27FC236}">
                <a16:creationId xmlns:a16="http://schemas.microsoft.com/office/drawing/2014/main" id="{8D816478-27A8-5948-917C-6E6357F4BB0B}"/>
              </a:ext>
            </a:extLst>
          </p:cNvPr>
          <p:cNvSpPr txBox="1"/>
          <p:nvPr userDrawn="1"/>
        </p:nvSpPr>
        <p:spPr>
          <a:xfrm>
            <a:off x="7478040" y="6398498"/>
            <a:ext cx="4489537" cy="369332"/>
          </a:xfrm>
          <a:prstGeom prst="rect">
            <a:avLst/>
          </a:prstGeom>
          <a:noFill/>
        </p:spPr>
        <p:txBody>
          <a:bodyPr wrap="square" rtlCol="0">
            <a:spAutoFit/>
          </a:bodyPr>
          <a:lstStyle/>
          <a:p>
            <a:pPr algn="r"/>
            <a:r>
              <a:rPr lang="en-US" sz="1800" b="1" i="0">
                <a:solidFill>
                  <a:schemeClr val="bg1"/>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8" name="Picture 7">
            <a:extLst>
              <a:ext uri="{FF2B5EF4-FFF2-40B4-BE49-F238E27FC236}">
                <a16:creationId xmlns:a16="http://schemas.microsoft.com/office/drawing/2014/main" id="{7448B8BD-47E4-BA26-18C9-82B1C346D6BE}"/>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81501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userDrawn="1"/>
        </p:nvSpPr>
        <p:spPr>
          <a:xfrm>
            <a:off x="-10048" y="-10049"/>
            <a:ext cx="5183189" cy="6943412"/>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450058" y="472281"/>
            <a:ext cx="3932237" cy="1600200"/>
          </a:xfrm>
        </p:spPr>
        <p:txBody>
          <a:bodyPr anchor="b">
            <a:normAutofit/>
          </a:bodyPr>
          <a:lstStyle>
            <a:lvl1pPr>
              <a:defRPr sz="4400">
                <a:solidFill>
                  <a:schemeClr val="bg1"/>
                </a:solidFill>
                <a:latin typeface="Arial" panose="020B0604020202020204" pitchFamily="34" charset="0"/>
                <a:cs typeface="Arial" panose="020B0604020202020204" pitchFamily="34" charset="0"/>
              </a:defRPr>
            </a:lvl1pPr>
          </a:lstStyle>
          <a:p>
            <a:r>
              <a:rPr lang="en-US"/>
              <a:t>Copy goes here</a:t>
            </a:r>
          </a:p>
        </p:txBody>
      </p:sp>
      <p:sp>
        <p:nvSpPr>
          <p:cNvPr id="3" name="Picture Placeholder 2"/>
          <p:cNvSpPr>
            <a:spLocks noGrp="1"/>
          </p:cNvSpPr>
          <p:nvPr>
            <p:ph type="pic" idx="1"/>
          </p:nvPr>
        </p:nvSpPr>
        <p:spPr>
          <a:xfrm>
            <a:off x="5183189" y="2"/>
            <a:ext cx="7008812" cy="6857999"/>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hasCustomPrompt="1"/>
          </p:nvPr>
        </p:nvSpPr>
        <p:spPr>
          <a:xfrm>
            <a:off x="450058" y="2072481"/>
            <a:ext cx="3932237" cy="3811588"/>
          </a:xfrm>
        </p:spPr>
        <p:txBody>
          <a:bodyPr>
            <a:normAutofit/>
          </a:bodyPr>
          <a:lstStyle>
            <a:lvl1pPr marL="457189" indent="-457189">
              <a:lnSpc>
                <a:spcPct val="110000"/>
              </a:lnSpc>
              <a:buFont typeface="Arial" charset="0"/>
              <a:buChar char="•"/>
              <a:defRPr sz="2800">
                <a:solidFill>
                  <a:schemeClr val="bg1"/>
                </a:solidFill>
                <a:latin typeface="Arial" panose="020B0604020202020204" pitchFamily="34" charset="0"/>
                <a:cs typeface="Arial" panose="020B0604020202020204" pitchFamily="34" charset="0"/>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Supporting text goes here</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pic>
        <p:nvPicPr>
          <p:cNvPr id="10" name="Picture 9">
            <a:extLst>
              <a:ext uri="{FF2B5EF4-FFF2-40B4-BE49-F238E27FC236}">
                <a16:creationId xmlns:a16="http://schemas.microsoft.com/office/drawing/2014/main" id="{E5011787-6647-5942-9F4B-BDC014410AEA}"/>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51661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lvl1pPr>
              <a:lnSpc>
                <a:spcPct val="110000"/>
              </a:lnSpc>
              <a:spcBef>
                <a:spcPts val="1000"/>
              </a:spcBef>
              <a:defRPr>
                <a:latin typeface="Arial" panose="020B0604020202020204" pitchFamily="34" charset="0"/>
                <a:cs typeface="Arial" panose="020B0604020202020204" pitchFamily="34" charset="0"/>
              </a:defRPr>
            </a:lvl1pPr>
            <a:lvl2pPr>
              <a:lnSpc>
                <a:spcPct val="110000"/>
              </a:lnSpc>
              <a:spcBef>
                <a:spcPts val="1000"/>
              </a:spcBef>
              <a:defRPr>
                <a:latin typeface="Arial" panose="020B0604020202020204" pitchFamily="34" charset="0"/>
                <a:cs typeface="Arial" panose="020B0604020202020204" pitchFamily="34" charset="0"/>
              </a:defRPr>
            </a:lvl2pPr>
            <a:lvl3pPr>
              <a:lnSpc>
                <a:spcPct val="110000"/>
              </a:lnSpc>
              <a:spcBef>
                <a:spcPts val="1000"/>
              </a:spcBef>
              <a:defRPr>
                <a:latin typeface="Arial" panose="020B0604020202020204" pitchFamily="34" charset="0"/>
                <a:cs typeface="Arial" panose="020B0604020202020204" pitchFamily="34" charset="0"/>
              </a:defRPr>
            </a:lvl3pPr>
            <a:lvl4pPr>
              <a:lnSpc>
                <a:spcPct val="110000"/>
              </a:lnSpc>
              <a:spcBef>
                <a:spcPts val="1000"/>
              </a:spcBef>
              <a:defRPr>
                <a:latin typeface="Arial" panose="020B0604020202020204" pitchFamily="34" charset="0"/>
                <a:cs typeface="Arial" panose="020B0604020202020204" pitchFamily="34" charset="0"/>
              </a:defRPr>
            </a:lvl4pPr>
            <a:lvl5pPr>
              <a:lnSpc>
                <a:spcPct val="110000"/>
              </a:lnSpc>
              <a:spcBef>
                <a:spcPts val="1000"/>
              </a:spcBef>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7" name="Rectangle 6"/>
          <p:cNvSpPr/>
          <p:nvPr userDrawn="1"/>
        </p:nvSpPr>
        <p:spPr>
          <a:xfrm>
            <a:off x="-10048" y="6265545"/>
            <a:ext cx="12202048" cy="601701"/>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TextBox 11">
            <a:extLst>
              <a:ext uri="{FF2B5EF4-FFF2-40B4-BE49-F238E27FC236}">
                <a16:creationId xmlns:a16="http://schemas.microsoft.com/office/drawing/2014/main" id="{6C529638-9519-5646-BC6C-4C995584BC00}"/>
              </a:ext>
            </a:extLst>
          </p:cNvPr>
          <p:cNvSpPr txBox="1"/>
          <p:nvPr userDrawn="1"/>
        </p:nvSpPr>
        <p:spPr>
          <a:xfrm>
            <a:off x="7478040" y="6398498"/>
            <a:ext cx="4489537" cy="369332"/>
          </a:xfrm>
          <a:prstGeom prst="rect">
            <a:avLst/>
          </a:prstGeom>
          <a:noFill/>
        </p:spPr>
        <p:txBody>
          <a:bodyPr wrap="square" rtlCol="0">
            <a:spAutoFit/>
          </a:bodyPr>
          <a:lstStyle/>
          <a:p>
            <a:pPr algn="r"/>
            <a:r>
              <a:rPr lang="en-US" sz="1800" b="1" i="0">
                <a:solidFill>
                  <a:schemeClr val="bg1"/>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9" name="Picture 8">
            <a:extLst>
              <a:ext uri="{FF2B5EF4-FFF2-40B4-BE49-F238E27FC236}">
                <a16:creationId xmlns:a16="http://schemas.microsoft.com/office/drawing/2014/main" id="{A6189CE5-3B4F-9290-A094-E256477AE255}"/>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67638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a:solidFill>
                  <a:srgbClr val="21314D"/>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lvl1pPr>
              <a:lnSpc>
                <a:spcPct val="110000"/>
              </a:lnSpc>
              <a:spcBef>
                <a:spcPts val="1000"/>
              </a:spcBef>
              <a:defRPr>
                <a:latin typeface="Arial" panose="020B0604020202020204" pitchFamily="34" charset="0"/>
                <a:cs typeface="Arial" panose="020B0604020202020204" pitchFamily="34" charset="0"/>
              </a:defRPr>
            </a:lvl1pPr>
            <a:lvl2pPr>
              <a:lnSpc>
                <a:spcPct val="110000"/>
              </a:lnSpc>
              <a:spcBef>
                <a:spcPts val="1000"/>
              </a:spcBef>
              <a:defRPr>
                <a:latin typeface="Arial" panose="020B0604020202020204" pitchFamily="34" charset="0"/>
                <a:cs typeface="Arial" panose="020B0604020202020204" pitchFamily="34" charset="0"/>
              </a:defRPr>
            </a:lvl2pPr>
            <a:lvl3pPr>
              <a:lnSpc>
                <a:spcPct val="110000"/>
              </a:lnSpc>
              <a:spcBef>
                <a:spcPts val="1000"/>
              </a:spcBef>
              <a:defRPr>
                <a:latin typeface="Arial" panose="020B0604020202020204" pitchFamily="34" charset="0"/>
                <a:cs typeface="Arial" panose="020B0604020202020204" pitchFamily="34" charset="0"/>
              </a:defRPr>
            </a:lvl3pPr>
            <a:lvl4pPr>
              <a:lnSpc>
                <a:spcPct val="110000"/>
              </a:lnSpc>
              <a:spcBef>
                <a:spcPts val="1000"/>
              </a:spcBef>
              <a:defRPr>
                <a:latin typeface="Arial" panose="020B0604020202020204" pitchFamily="34" charset="0"/>
                <a:cs typeface="Arial" panose="020B0604020202020204" pitchFamily="34" charset="0"/>
              </a:defRPr>
            </a:lvl4pPr>
            <a:lvl5pPr>
              <a:lnSpc>
                <a:spcPct val="110000"/>
              </a:lnSpc>
              <a:spcBef>
                <a:spcPts val="1000"/>
              </a:spcBef>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8923E60E-3077-9A4D-B784-FBCD6B1A2E3F}" type="datetimeFigureOut">
              <a:rPr lang="en-US" smtClean="0"/>
              <a:t>10/22/2026</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FAA3E255-DCE9-1E4B-905B-DD6A887BD484}" type="slidenum">
              <a:rPr lang="en-US" smtClean="0"/>
              <a:t>‹#›</a:t>
            </a:fld>
            <a:endParaRPr lang="en-US"/>
          </a:p>
        </p:txBody>
      </p:sp>
      <p:sp>
        <p:nvSpPr>
          <p:cNvPr id="7" name="Rectangle 6"/>
          <p:cNvSpPr/>
          <p:nvPr userDrawn="1"/>
        </p:nvSpPr>
        <p:spPr>
          <a:xfrm>
            <a:off x="-10048" y="6265545"/>
            <a:ext cx="12202048" cy="601701"/>
          </a:xfrm>
          <a:prstGeom prst="rect">
            <a:avLst/>
          </a:prstGeom>
          <a:solidFill>
            <a:srgbClr val="21314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TextBox 11">
            <a:extLst>
              <a:ext uri="{FF2B5EF4-FFF2-40B4-BE49-F238E27FC236}">
                <a16:creationId xmlns:a16="http://schemas.microsoft.com/office/drawing/2014/main" id="{1C06899B-D311-B446-8DBB-7D61E82846C1}"/>
              </a:ext>
            </a:extLst>
          </p:cNvPr>
          <p:cNvSpPr txBox="1"/>
          <p:nvPr userDrawn="1"/>
        </p:nvSpPr>
        <p:spPr>
          <a:xfrm>
            <a:off x="7478040" y="6398498"/>
            <a:ext cx="4489537" cy="369332"/>
          </a:xfrm>
          <a:prstGeom prst="rect">
            <a:avLst/>
          </a:prstGeom>
          <a:noFill/>
        </p:spPr>
        <p:txBody>
          <a:bodyPr wrap="square" rtlCol="0">
            <a:spAutoFit/>
          </a:bodyPr>
          <a:lstStyle/>
          <a:p>
            <a:pPr algn="r"/>
            <a:r>
              <a:rPr lang="en-US" sz="1800" b="1" i="0">
                <a:solidFill>
                  <a:schemeClr val="bg1"/>
                </a:solidFill>
                <a:latin typeface="Arial" panose="020B0604020202020204" pitchFamily="34" charset="0"/>
                <a:ea typeface="Gotham Bold" charset="0"/>
                <a:cs typeface="Arial" panose="020B0604020202020204" pitchFamily="34" charset="0"/>
              </a:rPr>
              <a:t>MINES</a:t>
            </a:r>
            <a:r>
              <a:rPr lang="en-US" sz="1800" b="1" i="0">
                <a:solidFill>
                  <a:srgbClr val="D2492A"/>
                </a:solidFill>
                <a:latin typeface="Arial" panose="020B0604020202020204" pitchFamily="34" charset="0"/>
                <a:ea typeface="Gotham Bold" charset="0"/>
                <a:cs typeface="Arial" panose="020B0604020202020204" pitchFamily="34" charset="0"/>
              </a:rPr>
              <a:t>.</a:t>
            </a:r>
            <a:r>
              <a:rPr lang="en-US" sz="1800" b="0" i="0">
                <a:solidFill>
                  <a:srgbClr val="92A2BD"/>
                </a:solidFill>
                <a:latin typeface="Arial" panose="020B0604020202020204" pitchFamily="34" charset="0"/>
                <a:ea typeface="Gotham Book" charset="0"/>
                <a:cs typeface="Arial" panose="020B0604020202020204" pitchFamily="34" charset="0"/>
              </a:rPr>
              <a:t>EDU</a:t>
            </a:r>
          </a:p>
        </p:txBody>
      </p:sp>
      <p:pic>
        <p:nvPicPr>
          <p:cNvPr id="9" name="Picture 8">
            <a:extLst>
              <a:ext uri="{FF2B5EF4-FFF2-40B4-BE49-F238E27FC236}">
                <a16:creationId xmlns:a16="http://schemas.microsoft.com/office/drawing/2014/main" id="{860BE653-895E-393E-A5A0-0F7158B8B6A5}"/>
              </a:ext>
            </a:extLst>
          </p:cNvPr>
          <p:cNvPicPr/>
          <p:nvPr userDrawn="1"/>
        </p:nvPicPr>
        <p:blipFill>
          <a:blip r:embed="rId2"/>
          <a:srcRect/>
          <a:stretch/>
        </p:blipFill>
        <p:spPr bwMode="auto">
          <a:xfrm>
            <a:off x="206066" y="6280773"/>
            <a:ext cx="4447184" cy="5417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81484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body">
    <p:bg>
      <p:bgPr>
        <a:solidFill>
          <a:srgbClr val="F7F7F4"/>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800" y="609600"/>
            <a:ext cx="10566400" cy="467320"/>
          </a:xfrm>
          <a:prstGeom prst="rect">
            <a:avLst/>
          </a:prstGeom>
          <a:noFill/>
          <a:ln/>
        </p:spPr>
        <p:txBody>
          <a:bodyPr wrap="square" lIns="0" tIns="0" rIns="0" bIns="0" rtlCol="0" anchor="t"/>
          <a:lstStyle>
            <a:lvl1pPr marL="0" indent="0" algn="l">
              <a:lnSpc>
                <a:spcPct val="115000"/>
              </a:lnSpc>
              <a:buNone/>
              <a:defRPr lang="en-US" sz="3200" dirty="0">
                <a:solidFill>
                  <a:srgbClr val="18222E"/>
                </a:solidFill>
                <a:latin typeface="Arial" pitchFamily="34" charset="0"/>
                <a:ea typeface="Arial" pitchFamily="34" charset="-122"/>
                <a:cs typeface="Arial" pitchFamily="34" charset="-120"/>
              </a:defRPr>
            </a:lvl1pPr>
          </a:lstStyle>
          <a:p>
            <a:pPr marL="0" indent="0" algn="l">
              <a:lnSpc>
                <a:spcPct val="115000"/>
              </a:lnSpc>
              <a:buNone/>
            </a:pPr>
            <a:endParaRPr lang="en-US" sz="3200"/>
          </a:p>
        </p:txBody>
      </p:sp>
      <p:sp>
        <p:nvSpPr>
          <p:cNvPr id="3" name="Text Placeholder 2"/>
          <p:cNvSpPr>
            <a:spLocks noGrp="1"/>
          </p:cNvSpPr>
          <p:nvPr>
            <p:ph type="body" idx="101"/>
          </p:nvPr>
        </p:nvSpPr>
        <p:spPr>
          <a:xfrm>
            <a:off x="812800" y="1381720"/>
            <a:ext cx="10566400" cy="4663480"/>
          </a:xfrm>
          <a:prstGeom prst="rect">
            <a:avLst/>
          </a:prstGeom>
          <a:noFill/>
          <a:ln/>
        </p:spPr>
        <p:txBody>
          <a:bodyPr wrap="square" lIns="0" tIns="0" rIns="0" bIns="0" rtlCol="0" anchor="t"/>
          <a:lstStyle>
            <a:lvl1pPr marL="0" indent="0" algn="l">
              <a:lnSpc>
                <a:spcPct val="140000"/>
              </a:lnSpc>
              <a:buNone/>
              <a:defRPr lang="en-US" sz="1600" dirty="0">
                <a:solidFill>
                  <a:srgbClr val="18222E"/>
                </a:solidFill>
                <a:latin typeface="Arial" pitchFamily="34" charset="0"/>
                <a:ea typeface="Arial" pitchFamily="34" charset="-122"/>
                <a:cs typeface="Arial" pitchFamily="34" charset="-120"/>
              </a:defRPr>
            </a:lvl1pPr>
          </a:lstStyle>
          <a:p>
            <a:pPr marL="0" indent="0" algn="l">
              <a:lnSpc>
                <a:spcPct val="140000"/>
              </a:lnSpc>
              <a:buNone/>
            </a:pPr>
            <a:endParaRPr lang="en-US" sz="1600"/>
          </a:p>
        </p:txBody>
      </p:sp>
    </p:spTree>
    <p:extLst>
      <p:ext uri="{BB962C8B-B14F-4D97-AF65-F5344CB8AC3E}">
        <p14:creationId xmlns:p14="http://schemas.microsoft.com/office/powerpoint/2010/main" val="224092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57347766"/>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 id="2147483661" r:id="rId8"/>
    <p:sldLayoutId id="2147483660" r:id="rId9"/>
    <p:sldLayoutId id="2147483656" r:id="rId10"/>
    <p:sldLayoutId id="2147483657" r:id="rId11"/>
    <p:sldLayoutId id="2147483658" r:id="rId12"/>
    <p:sldLayoutId id="2147483659" r:id="rId13"/>
    <p:sldLayoutId id="2147483662" r:id="rId14"/>
  </p:sldLayoutIdLst>
  <p:txStyles>
    <p:titleStyle>
      <a:lvl1pPr algn="l" defTabSz="914377" rtl="0" eaLnBrk="1" latinLnBrk="0" hangingPunct="1">
        <a:lnSpc>
          <a:spcPct val="90000"/>
        </a:lnSpc>
        <a:spcBef>
          <a:spcPct val="0"/>
        </a:spcBef>
        <a:buNone/>
        <a:defRPr sz="4400" b="1" i="0" kern="1200">
          <a:solidFill>
            <a:srgbClr val="21314D"/>
          </a:solidFill>
          <a:latin typeface="Arial" panose="020B0604020202020204" pitchFamily="34" charset="0"/>
          <a:ea typeface="Arial" panose="020B0604020202020204" pitchFamily="34" charset="0"/>
          <a:cs typeface="Arial" panose="020B0604020202020204" pitchFamily="34" charset="0"/>
        </a:defRPr>
      </a:lvl1pPr>
    </p:titleStyle>
    <p:bodyStyle>
      <a:lvl1pPr marL="228594" indent="-228594" algn="l" defTabSz="914377" rtl="0" eaLnBrk="1" latinLnBrk="0" hangingPunct="1">
        <a:lnSpc>
          <a:spcPct val="110000"/>
        </a:lnSpc>
        <a:spcBef>
          <a:spcPts val="1000"/>
        </a:spcBef>
        <a:buFont typeface="Arial"/>
        <a:buChar char="•"/>
        <a:defRPr sz="2800" b="0" i="0" kern="1200">
          <a:solidFill>
            <a:schemeClr val="tx1"/>
          </a:solidFill>
          <a:latin typeface="Arial" panose="020B0604020202020204" pitchFamily="34" charset="0"/>
          <a:ea typeface="Arial" panose="020B0604020202020204" pitchFamily="34" charset="0"/>
          <a:cs typeface="Arial" panose="020B0604020202020204" pitchFamily="34" charset="0"/>
        </a:defRPr>
      </a:lvl1pPr>
      <a:lvl2pPr marL="685783" indent="-228594" algn="l" defTabSz="914377" rtl="0" eaLnBrk="1" latinLnBrk="0" hangingPunct="1">
        <a:lnSpc>
          <a:spcPct val="110000"/>
        </a:lnSpc>
        <a:spcBef>
          <a:spcPts val="1000"/>
        </a:spcBef>
        <a:buFont typeface="Arial"/>
        <a:buChar char="•"/>
        <a:defRPr sz="2400" b="0" i="0" kern="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2971" indent="-228594" algn="l" defTabSz="914377" rtl="0" eaLnBrk="1" latinLnBrk="0" hangingPunct="1">
        <a:lnSpc>
          <a:spcPct val="110000"/>
        </a:lnSpc>
        <a:spcBef>
          <a:spcPts val="1000"/>
        </a:spcBef>
        <a:buFont typeface="Arial"/>
        <a:buChar char="•"/>
        <a:defRPr sz="2000" b="0" i="0" kern="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160" indent="-228594" algn="l" defTabSz="914377" rtl="0" eaLnBrk="1" latinLnBrk="0" hangingPunct="1">
        <a:lnSpc>
          <a:spcPct val="110000"/>
        </a:lnSpc>
        <a:spcBef>
          <a:spcPts val="1000"/>
        </a:spcBef>
        <a:buFont typeface="Arial"/>
        <a:buChar char="•"/>
        <a:defRPr sz="1800" b="0" i="0" kern="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349" indent="-228594" algn="l" defTabSz="914377" rtl="0" eaLnBrk="1" latinLnBrk="0" hangingPunct="1">
        <a:lnSpc>
          <a:spcPct val="110000"/>
        </a:lnSpc>
        <a:spcBef>
          <a:spcPts val="1000"/>
        </a:spcBef>
        <a:buFont typeface="Arial"/>
        <a:buChar char="•"/>
        <a:defRPr sz="1800" b="0" i="0" kern="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537" indent="-228594" algn="l" defTabSz="914377"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customXml" Target="../ink/ink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customXml" Target="../ink/ink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microsoft.com/office/2018/10/relationships/comments" Target="../comments/modernComment_2AE_EF5FC49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microsoft.com/office/2018/10/relationships/comments" Target="../comments/modernComment_2B1_11B3ADB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microsoft.com/office/2018/10/relationships/comments" Target="../comments/modernComment_2AD_FF6CD9CC.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microsoft.com/office/2018/10/relationships/comments" Target="../comments/modernComment_2B9_A8221B91.xml"/><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microsoft.com/office/2018/10/relationships/comments" Target="../comments/modernComment_2A5_301274C8.xml"/><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7.svg"/><Relationship Id="rId2" Type="http://schemas.microsoft.com/office/2018/10/relationships/comments" Target="../comments/modernComment_29A_E595C1DD.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microsoft.com/office/2018/10/relationships/comments" Target="../comments/modernComment_2AF_A49CD130.xml"/><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23.svg"/><Relationship Id="rId4" Type="http://schemas.openxmlformats.org/officeDocument/2006/relationships/image" Target="../media/image22.svg"/></Relationships>
</file>

<file path=ppt/slides/_rels/slide18.xml.rels><?xml version="1.0" encoding="UTF-8" standalone="yes"?>
<Relationships xmlns="http://schemas.openxmlformats.org/package/2006/relationships"><Relationship Id="rId8" Type="http://schemas.openxmlformats.org/officeDocument/2006/relationships/customXml" Target="../ink/ink5.xml"/><Relationship Id="rId3" Type="http://schemas.microsoft.com/office/2018/10/relationships/comments" Target="../comments/modernComment_2B7_65F04304.xml"/><Relationship Id="rId7"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customXml" Target="../ink/ink4.xml"/><Relationship Id="rId11" Type="http://schemas.openxmlformats.org/officeDocument/2006/relationships/image" Target="../media/image28.png"/><Relationship Id="rId5" Type="http://schemas.openxmlformats.org/officeDocument/2006/relationships/image" Target="../media/image23.svg"/><Relationship Id="rId10" Type="http://schemas.openxmlformats.org/officeDocument/2006/relationships/customXml" Target="../ink/ink6.xml"/><Relationship Id="rId4" Type="http://schemas.openxmlformats.org/officeDocument/2006/relationships/image" Target="../media/image22.svg"/><Relationship Id="rId9" Type="http://schemas.openxmlformats.org/officeDocument/2006/relationships/image" Target="../media/image27.png"/></Relationships>
</file>

<file path=ppt/slides/_rels/slide19.xml.rels><?xml version="1.0" encoding="UTF-8" standalone="yes"?>
<Relationships xmlns="http://schemas.openxmlformats.org/package/2006/relationships"><Relationship Id="rId8" Type="http://schemas.openxmlformats.org/officeDocument/2006/relationships/customXml" Target="../ink/ink8.xml"/><Relationship Id="rId3" Type="http://schemas.microsoft.com/office/2018/10/relationships/comments" Target="../comments/modernComment_2B8_A034F350.xml"/><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customXml" Target="../ink/ink7.xml"/><Relationship Id="rId11" Type="http://schemas.openxmlformats.org/officeDocument/2006/relationships/image" Target="../media/image30.png"/><Relationship Id="rId5" Type="http://schemas.openxmlformats.org/officeDocument/2006/relationships/image" Target="../media/image23.svg"/><Relationship Id="rId10" Type="http://schemas.openxmlformats.org/officeDocument/2006/relationships/customXml" Target="../ink/ink9.xml"/><Relationship Id="rId4" Type="http://schemas.openxmlformats.org/officeDocument/2006/relationships/image" Target="../media/image22.svg"/><Relationship Id="rId9"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4.svg"/><Relationship Id="rId2" Type="http://schemas.microsoft.com/office/2018/10/relationships/comments" Target="../comments/modernComment_299_C2DE9E2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2.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hyperlink" Target="https://qtsf.mines.edu/" TargetMode="External"/><Relationship Id="rId5" Type="http://schemas.openxmlformats.org/officeDocument/2006/relationships/hyperlink" Target="mailto:jtfisher@mines.edu" TargetMode="Externa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hyperlink" Target="https://doi.org/10.1007/s10909-023-02971-5" TargetMode="Externa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microsoft.com/office/2018/10/relationships/comments" Target="../comments/modernComment_295_600291F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6FC2F-3086-748A-A3CC-718E2482847B}"/>
              </a:ext>
            </a:extLst>
          </p:cNvPr>
          <p:cNvSpPr>
            <a:spLocks noGrp="1"/>
          </p:cNvSpPr>
          <p:nvPr>
            <p:ph type="title"/>
          </p:nvPr>
        </p:nvSpPr>
        <p:spPr/>
        <p:txBody>
          <a:bodyPr>
            <a:normAutofit fontScale="90000"/>
          </a:bodyPr>
          <a:lstStyle/>
          <a:p>
            <a:pPr algn="ctr"/>
            <a:r>
              <a:rPr lang="en-US">
                <a:latin typeface="Arial"/>
                <a:cs typeface="Arial"/>
              </a:rPr>
              <a:t>Characterizing Vibrations in a Dry Dilution Refrigerator for Low Noise Experiments</a:t>
            </a:r>
            <a:endParaRPr lang="en-US"/>
          </a:p>
        </p:txBody>
      </p:sp>
      <p:sp>
        <p:nvSpPr>
          <p:cNvPr id="3" name="Content Placeholder 2">
            <a:extLst>
              <a:ext uri="{FF2B5EF4-FFF2-40B4-BE49-F238E27FC236}">
                <a16:creationId xmlns:a16="http://schemas.microsoft.com/office/drawing/2014/main" id="{DD675C09-5604-4EDB-E7D6-5F2C33C2FFD8}"/>
              </a:ext>
            </a:extLst>
          </p:cNvPr>
          <p:cNvSpPr>
            <a:spLocks noGrp="1"/>
          </p:cNvSpPr>
          <p:nvPr>
            <p:ph idx="1"/>
          </p:nvPr>
        </p:nvSpPr>
        <p:spPr>
          <a:xfrm>
            <a:off x="690526" y="1952137"/>
            <a:ext cx="10408466" cy="4351338"/>
          </a:xfrm>
        </p:spPr>
        <p:txBody>
          <a:bodyPr vert="horz" lIns="91440" tIns="45720" rIns="91440" bIns="45720" rtlCol="0" anchor="t">
            <a:normAutofit/>
          </a:bodyPr>
          <a:lstStyle/>
          <a:p>
            <a:pPr marL="0" indent="0" algn="ctr">
              <a:buNone/>
            </a:pPr>
            <a:r>
              <a:rPr lang="en-US">
                <a:latin typeface="Arial"/>
                <a:cs typeface="Arial"/>
              </a:rPr>
              <a:t>Jackson Fisher, Wouter Van De Pontseele, Lucia Steinke</a:t>
            </a:r>
            <a:endParaRPr lang="en-US">
              <a:cs typeface="Arial"/>
            </a:endParaRPr>
          </a:p>
          <a:p>
            <a:pPr marL="0" indent="0">
              <a:buNone/>
            </a:pPr>
            <a:endParaRPr lang="en-US"/>
          </a:p>
        </p:txBody>
      </p:sp>
      <p:pic>
        <p:nvPicPr>
          <p:cNvPr id="5" name="Picture 4" descr="Maybell Quantum Industries (@MaybellQuantum) • Facebook">
            <a:extLst>
              <a:ext uri="{FF2B5EF4-FFF2-40B4-BE49-F238E27FC236}">
                <a16:creationId xmlns:a16="http://schemas.microsoft.com/office/drawing/2014/main" id="{1BA434CB-6EDA-8E10-0615-D3338113E0D3}"/>
              </a:ext>
            </a:extLst>
          </p:cNvPr>
          <p:cNvPicPr>
            <a:picLocks noChangeAspect="1"/>
          </p:cNvPicPr>
          <p:nvPr/>
        </p:nvPicPr>
        <p:blipFill>
          <a:blip r:embed="rId2"/>
          <a:stretch>
            <a:fillRect/>
          </a:stretch>
        </p:blipFill>
        <p:spPr>
          <a:xfrm>
            <a:off x="6280524" y="3255720"/>
            <a:ext cx="5503796" cy="2277017"/>
          </a:xfrm>
          <a:prstGeom prst="rect">
            <a:avLst/>
          </a:prstGeom>
          <a:ln>
            <a:solidFill>
              <a:schemeClr val="bg1"/>
            </a:solidFill>
          </a:ln>
        </p:spPr>
      </p:pic>
      <p:sp>
        <p:nvSpPr>
          <p:cNvPr id="6" name="Rectangle 5">
            <a:extLst>
              <a:ext uri="{FF2B5EF4-FFF2-40B4-BE49-F238E27FC236}">
                <a16:creationId xmlns:a16="http://schemas.microsoft.com/office/drawing/2014/main" id="{F7A6485A-1013-59CC-9FE5-A42E607719C1}"/>
              </a:ext>
            </a:extLst>
          </p:cNvPr>
          <p:cNvSpPr/>
          <p:nvPr/>
        </p:nvSpPr>
        <p:spPr>
          <a:xfrm>
            <a:off x="689402" y="1674996"/>
            <a:ext cx="10815961" cy="44388"/>
          </a:xfrm>
          <a:prstGeom prst="rect">
            <a:avLst/>
          </a:prstGeom>
          <a:solidFill>
            <a:schemeClr val="accent1">
              <a:lumMod val="50000"/>
            </a:schemeClr>
          </a:solidFill>
          <a:ln>
            <a:solidFill>
              <a:schemeClr val="accent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for a company&#10;&#10;AI-generated content may be incorrect.">
            <a:extLst>
              <a:ext uri="{FF2B5EF4-FFF2-40B4-BE49-F238E27FC236}">
                <a16:creationId xmlns:a16="http://schemas.microsoft.com/office/drawing/2014/main" id="{67DA5F24-3D19-965E-3CBD-A18118FDFC85}"/>
              </a:ext>
            </a:extLst>
          </p:cNvPr>
          <p:cNvPicPr>
            <a:picLocks noChangeAspect="1"/>
          </p:cNvPicPr>
          <p:nvPr/>
        </p:nvPicPr>
        <p:blipFill>
          <a:blip r:embed="rId3"/>
          <a:stretch>
            <a:fillRect/>
          </a:stretch>
        </p:blipFill>
        <p:spPr>
          <a:xfrm>
            <a:off x="427470" y="2699322"/>
            <a:ext cx="5464579" cy="3500004"/>
          </a:xfrm>
          <a:prstGeom prst="rect">
            <a:avLst/>
          </a:prstGeom>
        </p:spPr>
      </p:pic>
    </p:spTree>
    <p:extLst>
      <p:ext uri="{BB962C8B-B14F-4D97-AF65-F5344CB8AC3E}">
        <p14:creationId xmlns:p14="http://schemas.microsoft.com/office/powerpoint/2010/main" val="3376940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726F8-0FF7-BA26-32D2-DED4B3A844BA}"/>
              </a:ext>
            </a:extLst>
          </p:cNvPr>
          <p:cNvSpPr>
            <a:spLocks noGrp="1"/>
          </p:cNvSpPr>
          <p:nvPr>
            <p:ph type="title"/>
          </p:nvPr>
        </p:nvSpPr>
        <p:spPr>
          <a:xfrm>
            <a:off x="235178" y="-205003"/>
            <a:ext cx="10515600" cy="1325563"/>
          </a:xfrm>
        </p:spPr>
        <p:txBody>
          <a:bodyPr/>
          <a:lstStyle/>
          <a:p>
            <a:r>
              <a:rPr lang="en-US">
                <a:latin typeface="Arial"/>
                <a:cs typeface="Arial"/>
              </a:rPr>
              <a:t>Importance of Vibrations</a:t>
            </a:r>
            <a:endParaRPr lang="en-US"/>
          </a:p>
        </p:txBody>
      </p:sp>
      <p:sp>
        <p:nvSpPr>
          <p:cNvPr id="4" name="TextBox 3">
            <a:extLst>
              <a:ext uri="{FF2B5EF4-FFF2-40B4-BE49-F238E27FC236}">
                <a16:creationId xmlns:a16="http://schemas.microsoft.com/office/drawing/2014/main" id="{5A37D49D-57ED-4412-6A3F-33CDB6DFDDD1}"/>
              </a:ext>
            </a:extLst>
          </p:cNvPr>
          <p:cNvSpPr txBox="1"/>
          <p:nvPr/>
        </p:nvSpPr>
        <p:spPr>
          <a:xfrm>
            <a:off x="86773" y="763347"/>
            <a:ext cx="6334762" cy="5514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ea typeface="Calibri" panose="020F0502020204030204"/>
              <a:cs typeface="Calibri" panose="020F0502020204030204"/>
            </a:endParaRPr>
          </a:p>
          <a:p>
            <a:pPr marL="285750" indent="-285750">
              <a:buFont typeface="Arial"/>
              <a:buChar char="•"/>
            </a:pPr>
            <a:r>
              <a:rPr lang="en-US" sz="2400">
                <a:ea typeface="Calibri" panose="020F0502020204030204"/>
                <a:cs typeface="Calibri" panose="020F0502020204030204"/>
              </a:rPr>
              <a:t>Causes errors in superconducting qubits and degrades performance of sensitive particle detectors</a:t>
            </a:r>
          </a:p>
          <a:p>
            <a:endParaRPr lang="en-US" sz="2400">
              <a:ea typeface="Calibri" panose="020F0502020204030204"/>
              <a:cs typeface="Calibri" panose="020F0502020204030204"/>
            </a:endParaRPr>
          </a:p>
          <a:p>
            <a:pPr marL="285750" indent="-285750">
              <a:buFont typeface="Arial"/>
              <a:buChar char="•"/>
            </a:pPr>
            <a:r>
              <a:rPr lang="en-US" sz="2400" dirty="0">
                <a:ea typeface="Calibri" panose="020F0502020204030204"/>
                <a:cs typeface="Calibri" panose="020F0502020204030204"/>
              </a:rPr>
              <a:t>Affected experiments can include neutrino-nucleus scattering (RICOCHET), </a:t>
            </a:r>
            <a:r>
              <a:rPr lang="en-US" sz="2400" dirty="0" err="1">
                <a:ea typeface="Calibri" panose="020F0502020204030204"/>
                <a:cs typeface="Calibri" panose="020F0502020204030204"/>
              </a:rPr>
              <a:t>neutrinoless</a:t>
            </a:r>
            <a:r>
              <a:rPr lang="en-US" sz="2400" dirty="0">
                <a:ea typeface="Calibri" panose="020F0502020204030204"/>
                <a:cs typeface="Calibri" panose="020F0502020204030204"/>
              </a:rPr>
              <a:t> double beta-decay search (CUORE), dark matter search (</a:t>
            </a:r>
            <a:r>
              <a:rPr lang="en-US" sz="2400" dirty="0" err="1">
                <a:ea typeface="Calibri" panose="020F0502020204030204"/>
                <a:cs typeface="Calibri" panose="020F0502020204030204"/>
              </a:rPr>
              <a:t>SuperCDMS</a:t>
            </a:r>
            <a:r>
              <a:rPr lang="en-US" sz="2400" dirty="0">
                <a:ea typeface="Calibri" panose="020F0502020204030204"/>
                <a:cs typeface="Calibri" panose="020F0502020204030204"/>
              </a:rPr>
              <a:t>)...</a:t>
            </a:r>
          </a:p>
          <a:p>
            <a:pPr>
              <a:spcBef>
                <a:spcPts val="1000"/>
              </a:spcBef>
            </a:pPr>
            <a:endParaRPr lang="en-US" sz="1400" dirty="0">
              <a:ea typeface="Calibri"/>
              <a:cs typeface="Calibri"/>
            </a:endParaRPr>
          </a:p>
          <a:p>
            <a:endParaRPr lang="en-US" sz="2400" dirty="0">
              <a:ea typeface="Calibri" panose="020F0502020204030204"/>
              <a:cs typeface="Calibri" panose="020F0502020204030204"/>
            </a:endParaRP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endParaRPr lang="en-US">
              <a:ea typeface="Calibri" panose="020F0502020204030204"/>
              <a:cs typeface="Calibri" panose="020F0502020204030204"/>
            </a:endParaRPr>
          </a:p>
          <a:p>
            <a:endParaRPr lang="en-US">
              <a:ea typeface="Calibri" panose="020F0502020204030204"/>
              <a:cs typeface="Calibri" panose="020F0502020204030204"/>
            </a:endParaRP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endParaRPr lang="en-US">
              <a:ea typeface="Calibri" panose="020F0502020204030204"/>
              <a:cs typeface="Calibri" panose="020F0502020204030204"/>
            </a:endParaRPr>
          </a:p>
        </p:txBody>
      </p:sp>
      <p:sp>
        <p:nvSpPr>
          <p:cNvPr id="12" name="TextBox 6">
            <a:extLst>
              <a:ext uri="{FF2B5EF4-FFF2-40B4-BE49-F238E27FC236}">
                <a16:creationId xmlns:a16="http://schemas.microsoft.com/office/drawing/2014/main" id="{B531C73A-7C42-CAE4-2BF8-5425418B1143}"/>
              </a:ext>
            </a:extLst>
          </p:cNvPr>
          <p:cNvSpPr txBox="1"/>
          <p:nvPr/>
        </p:nvSpPr>
        <p:spPr>
          <a:xfrm>
            <a:off x="-3925"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1</a:t>
            </a:r>
          </a:p>
        </p:txBody>
      </p:sp>
      <p:pic>
        <p:nvPicPr>
          <p:cNvPr id="5" name="Picture 4" descr="Diagram of a diagram of a flow of energy&#10;&#10;AI-generated content may be incorrect.">
            <a:extLst>
              <a:ext uri="{FF2B5EF4-FFF2-40B4-BE49-F238E27FC236}">
                <a16:creationId xmlns:a16="http://schemas.microsoft.com/office/drawing/2014/main" id="{A3743FC3-6C8F-C192-61FE-9E3CD1BCC773}"/>
              </a:ext>
            </a:extLst>
          </p:cNvPr>
          <p:cNvPicPr>
            <a:picLocks noChangeAspect="1"/>
          </p:cNvPicPr>
          <p:nvPr/>
        </p:nvPicPr>
        <p:blipFill>
          <a:blip r:embed="rId2"/>
          <a:stretch>
            <a:fillRect/>
          </a:stretch>
        </p:blipFill>
        <p:spPr>
          <a:xfrm>
            <a:off x="6940129" y="687049"/>
            <a:ext cx="4763759" cy="5271541"/>
          </a:xfrm>
          <a:prstGeom prst="rect">
            <a:avLst/>
          </a:prstGeom>
        </p:spPr>
      </p:pic>
      <p:sp>
        <p:nvSpPr>
          <p:cNvPr id="3" name="TextBox 2">
            <a:extLst>
              <a:ext uri="{FF2B5EF4-FFF2-40B4-BE49-F238E27FC236}">
                <a16:creationId xmlns:a16="http://schemas.microsoft.com/office/drawing/2014/main" id="{E0669D45-99C0-FC90-DBCA-320A1424AEA1}"/>
              </a:ext>
            </a:extLst>
          </p:cNvPr>
          <p:cNvSpPr txBox="1"/>
          <p:nvPr/>
        </p:nvSpPr>
        <p:spPr>
          <a:xfrm>
            <a:off x="84246" y="4406472"/>
            <a:ext cx="7594285" cy="20056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1000"/>
              </a:spcBef>
            </a:pPr>
            <a:r>
              <a:rPr lang="en-US" sz="1400">
                <a:ea typeface="Calibri"/>
                <a:cs typeface="Calibri"/>
              </a:rPr>
              <a:t>K. J. Vetter et al., “Improving the performance of cryogenic calorimeters with nonlinear multivariate noise cancellation algorithms,” The European Physical Journal C, vol. 84, no. 3, Mar. 2024.</a:t>
            </a:r>
          </a:p>
          <a:p>
            <a:pPr>
              <a:spcBef>
                <a:spcPts val="1000"/>
              </a:spcBef>
            </a:pPr>
            <a:r>
              <a:rPr lang="en-US" sz="1400">
                <a:ea typeface="Calibri"/>
                <a:cs typeface="Calibri"/>
              </a:rPr>
              <a:t>Augier, C., Beaulieu, G., Belov, V. et al. Ricochet Progress and Status. J Low Temp Phys 212, 127–137 (2023).</a:t>
            </a:r>
          </a:p>
          <a:p>
            <a:endParaRPr lang="en-US" sz="1400" dirty="0">
              <a:ea typeface="Calibri"/>
              <a:cs typeface="Calibri"/>
            </a:endParaRPr>
          </a:p>
          <a:p>
            <a:r>
              <a:rPr lang="en-US" sz="1400" dirty="0">
                <a:ea typeface="Calibri"/>
                <a:cs typeface="Calibri"/>
              </a:rPr>
              <a:t>H. P. Binney et al., “Distinguishing Types of Correlated Errors in Superconducting Qubits,” Physical Review Applied, vol. 26, no. 2, Art. no. 024025, Aug. 2026, </a:t>
            </a:r>
            <a:r>
              <a:rPr lang="en-US" sz="1400" dirty="0" err="1">
                <a:ea typeface="Calibri"/>
                <a:cs typeface="Calibri"/>
              </a:rPr>
              <a:t>doi</a:t>
            </a:r>
            <a:r>
              <a:rPr lang="en-US" sz="1400" dirty="0">
                <a:ea typeface="Calibri"/>
                <a:cs typeface="Calibri"/>
              </a:rPr>
              <a:t>: 10.1103/j235-47t6.</a:t>
            </a:r>
          </a:p>
          <a:p>
            <a:pPr algn="l"/>
            <a:endParaRPr lang="en-US" dirty="0">
              <a:ea typeface="Calibri"/>
              <a:cs typeface="Calibri"/>
            </a:endParaRPr>
          </a:p>
        </p:txBody>
      </p:sp>
    </p:spTree>
    <p:extLst>
      <p:ext uri="{BB962C8B-B14F-4D97-AF65-F5344CB8AC3E}">
        <p14:creationId xmlns:p14="http://schemas.microsoft.com/office/powerpoint/2010/main" val="1644877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E4B16-F374-F816-0F35-A49C52DF2ADB}"/>
              </a:ext>
            </a:extLst>
          </p:cNvPr>
          <p:cNvSpPr>
            <a:spLocks noGrp="1"/>
          </p:cNvSpPr>
          <p:nvPr>
            <p:ph type="title"/>
          </p:nvPr>
        </p:nvSpPr>
        <p:spPr>
          <a:xfrm>
            <a:off x="301029" y="-2560"/>
            <a:ext cx="5793510" cy="1325563"/>
          </a:xfrm>
        </p:spPr>
        <p:txBody>
          <a:bodyPr>
            <a:normAutofit/>
          </a:bodyPr>
          <a:lstStyle/>
          <a:p>
            <a:r>
              <a:rPr lang="en-US" sz="3200">
                <a:latin typeface="Arial"/>
                <a:cs typeface="Arial"/>
              </a:rPr>
              <a:t>Colorado Underground Research Institute (CURIE)</a:t>
            </a:r>
            <a:endParaRPr lang="en-US" sz="3200"/>
          </a:p>
        </p:txBody>
      </p:sp>
      <p:sp>
        <p:nvSpPr>
          <p:cNvPr id="3" name="Content Placeholder 2">
            <a:extLst>
              <a:ext uri="{FF2B5EF4-FFF2-40B4-BE49-F238E27FC236}">
                <a16:creationId xmlns:a16="http://schemas.microsoft.com/office/drawing/2014/main" id="{F9312CA0-B2E2-80C8-540C-5D09201B9A64}"/>
              </a:ext>
            </a:extLst>
          </p:cNvPr>
          <p:cNvSpPr>
            <a:spLocks noGrp="1"/>
          </p:cNvSpPr>
          <p:nvPr>
            <p:ph idx="1"/>
          </p:nvPr>
        </p:nvSpPr>
        <p:spPr>
          <a:xfrm>
            <a:off x="484135" y="1321053"/>
            <a:ext cx="4586940" cy="3275719"/>
          </a:xfrm>
        </p:spPr>
        <p:txBody>
          <a:bodyPr vert="horz" lIns="91440" tIns="45720" rIns="91440" bIns="45720" rtlCol="0" anchor="t">
            <a:normAutofit fontScale="92500" lnSpcReduction="20000"/>
          </a:bodyPr>
          <a:lstStyle/>
          <a:p>
            <a:pPr marL="457200" indent="-457200"/>
            <a:r>
              <a:rPr lang="en-US" sz="2400">
                <a:latin typeface="Arial"/>
                <a:cs typeface="Arial"/>
              </a:rPr>
              <a:t>Future physics lab located under ~200m of rock</a:t>
            </a:r>
            <a:endParaRPr lang="en-US" sz="2400"/>
          </a:p>
          <a:p>
            <a:pPr marL="0" indent="0">
              <a:buNone/>
            </a:pPr>
            <a:endParaRPr lang="en-US" sz="2400">
              <a:cs typeface="Arial"/>
            </a:endParaRPr>
          </a:p>
          <a:p>
            <a:pPr marL="457200" indent="-457200"/>
            <a:r>
              <a:rPr lang="en-US" sz="2400">
                <a:latin typeface="Arial"/>
                <a:cs typeface="Arial"/>
              </a:rPr>
              <a:t>Measured</a:t>
            </a:r>
            <a:r>
              <a:rPr lang="en-US" sz="2400" dirty="0">
                <a:latin typeface="Arial"/>
                <a:cs typeface="Arial"/>
              </a:rPr>
              <a:t> 700x muon attenuation</a:t>
            </a:r>
          </a:p>
          <a:p>
            <a:pPr marL="0" indent="0">
              <a:buNone/>
            </a:pPr>
            <a:endParaRPr lang="en-US" sz="2400">
              <a:cs typeface="Arial"/>
            </a:endParaRPr>
          </a:p>
          <a:p>
            <a:pPr marL="457200" indent="-457200"/>
            <a:r>
              <a:rPr lang="en-US" sz="2400" dirty="0">
                <a:latin typeface="Arial"/>
                <a:cs typeface="Arial"/>
              </a:rPr>
              <a:t>Vibrations, electromagnetic, and </a:t>
            </a:r>
            <a:r>
              <a:rPr lang="en-US" sz="2400" err="1">
                <a:latin typeface="Arial"/>
                <a:cs typeface="Arial"/>
              </a:rPr>
              <a:t>rado</a:t>
            </a:r>
            <a:r>
              <a:rPr lang="en-US" sz="2400">
                <a:latin typeface="Arial"/>
                <a:cs typeface="Arial"/>
              </a:rPr>
              <a:t>n noise also important</a:t>
            </a:r>
          </a:p>
          <a:p>
            <a:pPr marL="457200" indent="-457200"/>
            <a:endParaRPr lang="en-US">
              <a:cs typeface="Arial"/>
            </a:endParaRPr>
          </a:p>
        </p:txBody>
      </p:sp>
      <p:sp>
        <p:nvSpPr>
          <p:cNvPr id="5" name="TextBox 6">
            <a:extLst>
              <a:ext uri="{FF2B5EF4-FFF2-40B4-BE49-F238E27FC236}">
                <a16:creationId xmlns:a16="http://schemas.microsoft.com/office/drawing/2014/main" id="{D5840156-728A-2AFF-AD17-4FEE36B5EDBF}"/>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2</a:t>
            </a:r>
          </a:p>
        </p:txBody>
      </p:sp>
      <p:pic>
        <p:nvPicPr>
          <p:cNvPr id="4" name="Picture 3" descr="A diagram of a device&#10;&#10;AI-generated content may be incorrect.">
            <a:extLst>
              <a:ext uri="{FF2B5EF4-FFF2-40B4-BE49-F238E27FC236}">
                <a16:creationId xmlns:a16="http://schemas.microsoft.com/office/drawing/2014/main" id="{12D1D481-E667-3801-9A57-B96B05C485A4}"/>
              </a:ext>
            </a:extLst>
          </p:cNvPr>
          <p:cNvPicPr>
            <a:picLocks noChangeAspect="1"/>
          </p:cNvPicPr>
          <p:nvPr/>
        </p:nvPicPr>
        <p:blipFill>
          <a:blip r:embed="rId2"/>
          <a:stretch>
            <a:fillRect/>
          </a:stretch>
        </p:blipFill>
        <p:spPr>
          <a:xfrm>
            <a:off x="5853545" y="167408"/>
            <a:ext cx="5888182" cy="5957455"/>
          </a:xfrm>
          <a:prstGeom prst="rect">
            <a:avLst/>
          </a:prstGeom>
        </p:spPr>
      </p:pic>
      <p:sp>
        <p:nvSpPr>
          <p:cNvPr id="6" name="TextBox 5">
            <a:extLst>
              <a:ext uri="{FF2B5EF4-FFF2-40B4-BE49-F238E27FC236}">
                <a16:creationId xmlns:a16="http://schemas.microsoft.com/office/drawing/2014/main" id="{2EBDEE5D-5D31-CE6B-ED4C-EEE1E3475B64}"/>
              </a:ext>
            </a:extLst>
          </p:cNvPr>
          <p:cNvSpPr txBox="1"/>
          <p:nvPr/>
        </p:nvSpPr>
        <p:spPr>
          <a:xfrm>
            <a:off x="192074" y="5075817"/>
            <a:ext cx="516541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ea typeface="Calibri"/>
                <a:cs typeface="Calibri"/>
              </a:rPr>
              <a:t>Talk at CPAD: "The Colorado Underground Research Institute: Status and Site </a:t>
            </a:r>
            <a:r>
              <a:rPr lang="en-US" sz="2000" b="1">
                <a:ea typeface="Calibri"/>
                <a:cs typeface="Calibri"/>
              </a:rPr>
              <a:t>Characterization", Luke Wanner</a:t>
            </a:r>
            <a:endParaRPr lang="en-US" sz="2000" b="1" dirty="0">
              <a:ea typeface="Calibri"/>
              <a:cs typeface="Calibri"/>
            </a:endParaRPr>
          </a:p>
        </p:txBody>
      </p:sp>
    </p:spTree>
    <p:extLst>
      <p:ext uri="{BB962C8B-B14F-4D97-AF65-F5344CB8AC3E}">
        <p14:creationId xmlns:p14="http://schemas.microsoft.com/office/powerpoint/2010/main" val="33034049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5EC9A-9B57-088C-96A5-210500565B5D}"/>
            </a:ext>
          </a:extLst>
        </p:cNvPr>
        <p:cNvGrpSpPr/>
        <p:nvPr/>
      </p:nvGrpSpPr>
      <p:grpSpPr>
        <a:xfrm>
          <a:off x="0" y="0"/>
          <a:ext cx="0" cy="0"/>
          <a:chOff x="0" y="0"/>
          <a:chExt cx="0" cy="0"/>
        </a:xfrm>
      </p:grpSpPr>
      <p:sp>
        <p:nvSpPr>
          <p:cNvPr id="20" name="Rectangle 19">
            <a:extLst>
              <a:ext uri="{FF2B5EF4-FFF2-40B4-BE49-F238E27FC236}">
                <a16:creationId xmlns:a16="http://schemas.microsoft.com/office/drawing/2014/main" id="{689CFC03-BE49-F43C-6DD8-FD3E064CCB0F}"/>
              </a:ext>
            </a:extLst>
          </p:cNvPr>
          <p:cNvSpPr/>
          <p:nvPr/>
        </p:nvSpPr>
        <p:spPr>
          <a:xfrm>
            <a:off x="9330533" y="1016839"/>
            <a:ext cx="576981" cy="588857"/>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solidFill>
                <a:schemeClr val="tx1">
                  <a:lumMod val="76000"/>
                  <a:lumOff val="24000"/>
                </a:schemeClr>
              </a:solidFill>
              <a:ea typeface="Calibri"/>
              <a:cs typeface="Calibri"/>
            </a:endParaRPr>
          </a:p>
        </p:txBody>
      </p:sp>
      <p:sp>
        <p:nvSpPr>
          <p:cNvPr id="15" name="Rectangle 14">
            <a:extLst>
              <a:ext uri="{FF2B5EF4-FFF2-40B4-BE49-F238E27FC236}">
                <a16:creationId xmlns:a16="http://schemas.microsoft.com/office/drawing/2014/main" id="{580D86F1-82AC-377C-17AA-B4485DE698A4}"/>
              </a:ext>
            </a:extLst>
          </p:cNvPr>
          <p:cNvSpPr/>
          <p:nvPr/>
        </p:nvSpPr>
        <p:spPr>
          <a:xfrm>
            <a:off x="7698467" y="2914847"/>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A7FDD8E-E874-346E-7958-3BDAF3DA6FA6}"/>
              </a:ext>
            </a:extLst>
          </p:cNvPr>
          <p:cNvSpPr/>
          <p:nvPr/>
        </p:nvSpPr>
        <p:spPr>
          <a:xfrm>
            <a:off x="8825541" y="2838397"/>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FB1B137-0576-FE42-B020-9C56826584C3}"/>
              </a:ext>
            </a:extLst>
          </p:cNvPr>
          <p:cNvSpPr/>
          <p:nvPr/>
        </p:nvSpPr>
        <p:spPr>
          <a:xfrm>
            <a:off x="9891272" y="2821652"/>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E1E7828-C33E-DCB6-1903-DDC546F42B46}"/>
              </a:ext>
            </a:extLst>
          </p:cNvPr>
          <p:cNvSpPr/>
          <p:nvPr/>
        </p:nvSpPr>
        <p:spPr>
          <a:xfrm>
            <a:off x="9902683" y="1689483"/>
            <a:ext cx="215438" cy="11244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A1DCBF5-DDCA-1546-2793-284A43199310}"/>
              </a:ext>
            </a:extLst>
          </p:cNvPr>
          <p:cNvSpPr/>
          <p:nvPr/>
        </p:nvSpPr>
        <p:spPr>
          <a:xfrm>
            <a:off x="7729892" y="1684002"/>
            <a:ext cx="209956" cy="120665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9BFAB9-1F7D-FF58-41BE-EBECC6D2F7C0}"/>
              </a:ext>
            </a:extLst>
          </p:cNvPr>
          <p:cNvSpPr>
            <a:spLocks noGrp="1"/>
          </p:cNvSpPr>
          <p:nvPr>
            <p:ph type="title"/>
          </p:nvPr>
        </p:nvSpPr>
        <p:spPr>
          <a:xfrm>
            <a:off x="116615" y="-209581"/>
            <a:ext cx="11787427" cy="1325563"/>
          </a:xfrm>
        </p:spPr>
        <p:txBody>
          <a:bodyPr/>
          <a:lstStyle/>
          <a:p>
            <a:r>
              <a:rPr lang="en-US">
                <a:latin typeface="Arial"/>
                <a:cs typeface="Arial"/>
              </a:rPr>
              <a:t>Maybell Quantum Fridge Plus</a:t>
            </a:r>
            <a:endParaRPr lang="en-US"/>
          </a:p>
        </p:txBody>
      </p:sp>
      <p:sp>
        <p:nvSpPr>
          <p:cNvPr id="3" name="Rectangle 2">
            <a:extLst>
              <a:ext uri="{FF2B5EF4-FFF2-40B4-BE49-F238E27FC236}">
                <a16:creationId xmlns:a16="http://schemas.microsoft.com/office/drawing/2014/main" id="{87496825-7CEB-9931-D786-3D33B79AA2EF}"/>
              </a:ext>
            </a:extLst>
          </p:cNvPr>
          <p:cNvSpPr/>
          <p:nvPr/>
        </p:nvSpPr>
        <p:spPr>
          <a:xfrm>
            <a:off x="7589085" y="1602746"/>
            <a:ext cx="2696307" cy="2865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~300 K</a:t>
            </a:r>
            <a:endParaRPr lang="en-US"/>
          </a:p>
        </p:txBody>
      </p:sp>
      <p:sp>
        <p:nvSpPr>
          <p:cNvPr id="5" name="Rectangle 4">
            <a:extLst>
              <a:ext uri="{FF2B5EF4-FFF2-40B4-BE49-F238E27FC236}">
                <a16:creationId xmlns:a16="http://schemas.microsoft.com/office/drawing/2014/main" id="{9523CAC6-73FE-34C9-DFF6-AB5504E620FE}"/>
              </a:ext>
            </a:extLst>
          </p:cNvPr>
          <p:cNvSpPr/>
          <p:nvPr/>
        </p:nvSpPr>
        <p:spPr>
          <a:xfrm>
            <a:off x="7589084" y="2165173"/>
            <a:ext cx="2696307" cy="2974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~50 K</a:t>
            </a:r>
            <a:endParaRPr lang="en-US"/>
          </a:p>
        </p:txBody>
      </p:sp>
      <p:sp>
        <p:nvSpPr>
          <p:cNvPr id="6" name="Rectangle 5">
            <a:extLst>
              <a:ext uri="{FF2B5EF4-FFF2-40B4-BE49-F238E27FC236}">
                <a16:creationId xmlns:a16="http://schemas.microsoft.com/office/drawing/2014/main" id="{66BB040A-F950-9079-8013-548DFEFE0148}"/>
              </a:ext>
            </a:extLst>
          </p:cNvPr>
          <p:cNvSpPr/>
          <p:nvPr/>
        </p:nvSpPr>
        <p:spPr>
          <a:xfrm>
            <a:off x="7589084" y="2636163"/>
            <a:ext cx="2696307" cy="3029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~9 K</a:t>
            </a:r>
            <a:endParaRPr lang="en-US"/>
          </a:p>
        </p:txBody>
      </p:sp>
      <p:sp>
        <p:nvSpPr>
          <p:cNvPr id="7" name="Rectangle 6">
            <a:extLst>
              <a:ext uri="{FF2B5EF4-FFF2-40B4-BE49-F238E27FC236}">
                <a16:creationId xmlns:a16="http://schemas.microsoft.com/office/drawing/2014/main" id="{A7E3B828-4FA0-D9A2-FC58-DB341419B313}"/>
              </a:ext>
            </a:extLst>
          </p:cNvPr>
          <p:cNvSpPr/>
          <p:nvPr/>
        </p:nvSpPr>
        <p:spPr>
          <a:xfrm>
            <a:off x="7605530" y="3926902"/>
            <a:ext cx="2679861" cy="2865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~700 </a:t>
            </a:r>
            <a:r>
              <a:rPr lang="en-US" dirty="0" err="1">
                <a:ea typeface="Calibri"/>
                <a:cs typeface="Calibri"/>
              </a:rPr>
              <a:t>mK</a:t>
            </a:r>
            <a:endParaRPr lang="en-US" dirty="0" err="1"/>
          </a:p>
        </p:txBody>
      </p:sp>
      <p:sp>
        <p:nvSpPr>
          <p:cNvPr id="8" name="Rectangle 7">
            <a:extLst>
              <a:ext uri="{FF2B5EF4-FFF2-40B4-BE49-F238E27FC236}">
                <a16:creationId xmlns:a16="http://schemas.microsoft.com/office/drawing/2014/main" id="{B34480C8-C727-D153-898F-A538937A5790}"/>
              </a:ext>
            </a:extLst>
          </p:cNvPr>
          <p:cNvSpPr/>
          <p:nvPr/>
        </p:nvSpPr>
        <p:spPr>
          <a:xfrm>
            <a:off x="7594565" y="4502947"/>
            <a:ext cx="2690825" cy="2700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~200 </a:t>
            </a:r>
            <a:r>
              <a:rPr lang="en-US" dirty="0" err="1">
                <a:ea typeface="Calibri"/>
                <a:cs typeface="Calibri"/>
              </a:rPr>
              <a:t>mK</a:t>
            </a:r>
            <a:endParaRPr lang="en-US" dirty="0" err="1"/>
          </a:p>
        </p:txBody>
      </p:sp>
      <p:sp>
        <p:nvSpPr>
          <p:cNvPr id="9" name="Rectangle 8">
            <a:extLst>
              <a:ext uri="{FF2B5EF4-FFF2-40B4-BE49-F238E27FC236}">
                <a16:creationId xmlns:a16="http://schemas.microsoft.com/office/drawing/2014/main" id="{67C89C42-8F7B-EBB2-605F-0FF98729AD64}"/>
              </a:ext>
            </a:extLst>
          </p:cNvPr>
          <p:cNvSpPr/>
          <p:nvPr/>
        </p:nvSpPr>
        <p:spPr>
          <a:xfrm>
            <a:off x="7589082" y="4964436"/>
            <a:ext cx="2696307" cy="466596"/>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000" b="1">
                <a:solidFill>
                  <a:schemeClr val="tx1">
                    <a:lumMod val="76000"/>
                    <a:lumOff val="24000"/>
                  </a:schemeClr>
                </a:solidFill>
                <a:ea typeface="Calibri"/>
                <a:cs typeface="Calibri"/>
              </a:rPr>
              <a:t>Mixing Chamber, 10 </a:t>
            </a:r>
            <a:r>
              <a:rPr lang="en-US" sz="2000" b="1" err="1">
                <a:solidFill>
                  <a:schemeClr val="tx1">
                    <a:lumMod val="76000"/>
                    <a:lumOff val="24000"/>
                  </a:schemeClr>
                </a:solidFill>
                <a:ea typeface="Calibri"/>
                <a:cs typeface="Calibri"/>
              </a:rPr>
              <a:t>mK</a:t>
            </a:r>
            <a:endParaRPr lang="en-US" sz="2000" b="1">
              <a:solidFill>
                <a:schemeClr val="tx1">
                  <a:lumMod val="76000"/>
                  <a:lumOff val="24000"/>
                </a:schemeClr>
              </a:solidFill>
              <a:ea typeface="Calibri"/>
              <a:cs typeface="Calibri"/>
            </a:endParaRPr>
          </a:p>
        </p:txBody>
      </p:sp>
      <p:sp>
        <p:nvSpPr>
          <p:cNvPr id="13" name="Rectangle 12">
            <a:extLst>
              <a:ext uri="{FF2B5EF4-FFF2-40B4-BE49-F238E27FC236}">
                <a16:creationId xmlns:a16="http://schemas.microsoft.com/office/drawing/2014/main" id="{89A7D058-D51E-8A3D-9AD6-19B0DC257B18}"/>
              </a:ext>
            </a:extLst>
          </p:cNvPr>
          <p:cNvSpPr/>
          <p:nvPr/>
        </p:nvSpPr>
        <p:spPr>
          <a:xfrm>
            <a:off x="7968927" y="1010593"/>
            <a:ext cx="576981" cy="588857"/>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solidFill>
                <a:schemeClr val="tx1">
                  <a:lumMod val="76000"/>
                  <a:lumOff val="24000"/>
                </a:schemeClr>
              </a:solidFill>
              <a:ea typeface="Calibri"/>
              <a:cs typeface="Calibri"/>
            </a:endParaRPr>
          </a:p>
        </p:txBody>
      </p:sp>
      <p:sp>
        <p:nvSpPr>
          <p:cNvPr id="18" name="TextBox 17">
            <a:extLst>
              <a:ext uri="{FF2B5EF4-FFF2-40B4-BE49-F238E27FC236}">
                <a16:creationId xmlns:a16="http://schemas.microsoft.com/office/drawing/2014/main" id="{A71D3827-E3CD-C9FA-8901-CB8DD101F267}"/>
              </a:ext>
            </a:extLst>
          </p:cNvPr>
          <p:cNvSpPr txBox="1"/>
          <p:nvPr/>
        </p:nvSpPr>
        <p:spPr>
          <a:xfrm>
            <a:off x="5327028" y="1000963"/>
            <a:ext cx="17374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Calibri"/>
                <a:cs typeface="Calibri"/>
              </a:rPr>
              <a:t>1, 2, 3... Hz Vibrations</a:t>
            </a:r>
            <a:endParaRPr lang="en-US" sz="2400" err="1"/>
          </a:p>
        </p:txBody>
      </p:sp>
      <mc:AlternateContent xmlns:mc="http://schemas.openxmlformats.org/markup-compatibility/2006" xmlns:p14="http://schemas.microsoft.com/office/powerpoint/2010/main">
        <mc:Choice Requires="p14">
          <p:contentPart p14:bwMode="auto" r:id="rId3">
            <p14:nvContentPartPr>
              <p14:cNvPr id="14" name="Ink 13">
                <a:extLst>
                  <a:ext uri="{FF2B5EF4-FFF2-40B4-BE49-F238E27FC236}">
                    <a16:creationId xmlns:a16="http://schemas.microsoft.com/office/drawing/2014/main" id="{35366884-CFED-2F16-EBDA-D5CE08D7240B}"/>
                  </a:ext>
                </a:extLst>
              </p14:cNvPr>
              <p14:cNvContentPartPr/>
              <p14:nvPr/>
            </p14:nvContentPartPr>
            <p14:xfrm>
              <a:off x="6786168" y="1628339"/>
              <a:ext cx="546507" cy="2581742"/>
            </p14:xfrm>
          </p:contentPart>
        </mc:Choice>
        <mc:Fallback xmlns="">
          <p:pic>
            <p:nvPicPr>
              <p:cNvPr id="14" name="Ink 13">
                <a:extLst>
                  <a:ext uri="{FF2B5EF4-FFF2-40B4-BE49-F238E27FC236}">
                    <a16:creationId xmlns:a16="http://schemas.microsoft.com/office/drawing/2014/main" id="{35366884-CFED-2F16-EBDA-D5CE08D7240B}"/>
                  </a:ext>
                </a:extLst>
              </p:cNvPr>
              <p:cNvPicPr/>
              <p:nvPr/>
            </p:nvPicPr>
            <p:blipFill>
              <a:blip r:embed="rId4"/>
              <a:stretch>
                <a:fillRect/>
              </a:stretch>
            </p:blipFill>
            <p:spPr>
              <a:xfrm>
                <a:off x="6768179" y="1610340"/>
                <a:ext cx="582125" cy="2617380"/>
              </a:xfrm>
              <a:prstGeom prst="rect">
                <a:avLst/>
              </a:prstGeom>
            </p:spPr>
          </p:pic>
        </mc:Fallback>
      </mc:AlternateContent>
      <p:sp>
        <p:nvSpPr>
          <p:cNvPr id="23" name="TextBox 22">
            <a:extLst>
              <a:ext uri="{FF2B5EF4-FFF2-40B4-BE49-F238E27FC236}">
                <a16:creationId xmlns:a16="http://schemas.microsoft.com/office/drawing/2014/main" id="{6E30B7C1-BB72-4FE4-EA81-E9CAAD37807F}"/>
              </a:ext>
            </a:extLst>
          </p:cNvPr>
          <p:cNvSpPr txBox="1"/>
          <p:nvPr/>
        </p:nvSpPr>
        <p:spPr>
          <a:xfrm>
            <a:off x="10289079" y="2972529"/>
            <a:ext cx="218479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Calibri"/>
                <a:cs typeface="Calibri"/>
              </a:rPr>
              <a:t>Internal </a:t>
            </a:r>
            <a:r>
              <a:rPr lang="en-US" sz="2000">
                <a:ea typeface="Calibri"/>
                <a:cs typeface="Calibri"/>
              </a:rPr>
              <a:t>Suspension, 3-Point Kevlar Rods</a:t>
            </a:r>
            <a:endParaRPr lang="en-US" sz="2000"/>
          </a:p>
        </p:txBody>
      </p:sp>
      <p:sp>
        <p:nvSpPr>
          <p:cNvPr id="24" name="Rectangle 23">
            <a:extLst>
              <a:ext uri="{FF2B5EF4-FFF2-40B4-BE49-F238E27FC236}">
                <a16:creationId xmlns:a16="http://schemas.microsoft.com/office/drawing/2014/main" id="{CFAD8DC0-D995-5942-8A1F-1495BD46489B}"/>
              </a:ext>
            </a:extLst>
          </p:cNvPr>
          <p:cNvSpPr/>
          <p:nvPr/>
        </p:nvSpPr>
        <p:spPr>
          <a:xfrm>
            <a:off x="7440643" y="1599716"/>
            <a:ext cx="366232" cy="567069"/>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1D1A29F-4E1C-F22D-D90B-3B8FDA491C3D}"/>
              </a:ext>
            </a:extLst>
          </p:cNvPr>
          <p:cNvSpPr/>
          <p:nvPr/>
        </p:nvSpPr>
        <p:spPr>
          <a:xfrm>
            <a:off x="10011707" y="1599716"/>
            <a:ext cx="366232" cy="567069"/>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242A7152-EFE0-F534-2ED0-FB2561FC5161}"/>
              </a:ext>
            </a:extLst>
          </p:cNvPr>
          <p:cNvSpPr txBox="1"/>
          <p:nvPr/>
        </p:nvSpPr>
        <p:spPr>
          <a:xfrm>
            <a:off x="10073562" y="903185"/>
            <a:ext cx="243206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Minus-K Isolators </a:t>
            </a:r>
            <a:endParaRPr lang="en-US" sz="2000"/>
          </a:p>
        </p:txBody>
      </p:sp>
      <p:cxnSp>
        <p:nvCxnSpPr>
          <p:cNvPr id="31" name="Straight Arrow Connector 30">
            <a:extLst>
              <a:ext uri="{FF2B5EF4-FFF2-40B4-BE49-F238E27FC236}">
                <a16:creationId xmlns:a16="http://schemas.microsoft.com/office/drawing/2014/main" id="{CFE753F2-2FC0-75C9-507E-3C6D537F6B2D}"/>
              </a:ext>
            </a:extLst>
          </p:cNvPr>
          <p:cNvCxnSpPr/>
          <p:nvPr/>
        </p:nvCxnSpPr>
        <p:spPr>
          <a:xfrm flipH="1">
            <a:off x="10496930" y="1416642"/>
            <a:ext cx="537831" cy="3185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7" name="TextBox 6">
            <a:extLst>
              <a:ext uri="{FF2B5EF4-FFF2-40B4-BE49-F238E27FC236}">
                <a16:creationId xmlns:a16="http://schemas.microsoft.com/office/drawing/2014/main" id="{2A2DC761-6DF8-0C1D-8A0F-A637398C9814}"/>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3</a:t>
            </a:r>
          </a:p>
        </p:txBody>
      </p:sp>
      <p:sp>
        <p:nvSpPr>
          <p:cNvPr id="22" name="Rectangle 21">
            <a:extLst>
              <a:ext uri="{FF2B5EF4-FFF2-40B4-BE49-F238E27FC236}">
                <a16:creationId xmlns:a16="http://schemas.microsoft.com/office/drawing/2014/main" id="{28AB252C-01F3-B810-D786-03A9DF3ED55C}"/>
              </a:ext>
            </a:extLst>
          </p:cNvPr>
          <p:cNvSpPr/>
          <p:nvPr/>
        </p:nvSpPr>
        <p:spPr>
          <a:xfrm>
            <a:off x="8751454" y="5449454"/>
            <a:ext cx="369454" cy="727363"/>
          </a:xfrm>
          <a:prstGeom prst="rect">
            <a:avLst/>
          </a:pr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0AF24E38-6053-F29B-7F56-625ED958C27A}"/>
              </a:ext>
            </a:extLst>
          </p:cNvPr>
          <p:cNvSpPr txBox="1"/>
          <p:nvPr/>
        </p:nvSpPr>
        <p:spPr>
          <a:xfrm>
            <a:off x="10110499" y="5468803"/>
            <a:ext cx="239119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A4k Mu-Metal Magnetic Shield</a:t>
            </a:r>
          </a:p>
        </p:txBody>
      </p:sp>
      <p:cxnSp>
        <p:nvCxnSpPr>
          <p:cNvPr id="26" name="Straight Arrow Connector 25">
            <a:extLst>
              <a:ext uri="{FF2B5EF4-FFF2-40B4-BE49-F238E27FC236}">
                <a16:creationId xmlns:a16="http://schemas.microsoft.com/office/drawing/2014/main" id="{14C8F85E-8C58-46B7-8C98-EFE965D26B44}"/>
              </a:ext>
            </a:extLst>
          </p:cNvPr>
          <p:cNvCxnSpPr>
            <a:cxnSpLocks/>
          </p:cNvCxnSpPr>
          <p:nvPr/>
        </p:nvCxnSpPr>
        <p:spPr>
          <a:xfrm flipH="1">
            <a:off x="9214429" y="5717919"/>
            <a:ext cx="798775" cy="1710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9" name="Straight Arrow Connector 28">
            <a:extLst>
              <a:ext uri="{FF2B5EF4-FFF2-40B4-BE49-F238E27FC236}">
                <a16:creationId xmlns:a16="http://schemas.microsoft.com/office/drawing/2014/main" id="{EE3BD492-3C56-EA42-61D7-BED13297BBC4}"/>
              </a:ext>
            </a:extLst>
          </p:cNvPr>
          <p:cNvCxnSpPr>
            <a:cxnSpLocks/>
          </p:cNvCxnSpPr>
          <p:nvPr/>
        </p:nvCxnSpPr>
        <p:spPr>
          <a:xfrm flipH="1">
            <a:off x="8318777" y="468712"/>
            <a:ext cx="999426" cy="41375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3" name="Straight Arrow Connector 32">
            <a:extLst>
              <a:ext uri="{FF2B5EF4-FFF2-40B4-BE49-F238E27FC236}">
                <a16:creationId xmlns:a16="http://schemas.microsoft.com/office/drawing/2014/main" id="{39A92830-61CD-C178-A435-3E8CB10CBCC7}"/>
              </a:ext>
            </a:extLst>
          </p:cNvPr>
          <p:cNvCxnSpPr>
            <a:cxnSpLocks/>
          </p:cNvCxnSpPr>
          <p:nvPr/>
        </p:nvCxnSpPr>
        <p:spPr>
          <a:xfrm flipH="1">
            <a:off x="9401313" y="651825"/>
            <a:ext cx="537831" cy="3185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35" name="TextBox 34">
            <a:extLst>
              <a:ext uri="{FF2B5EF4-FFF2-40B4-BE49-F238E27FC236}">
                <a16:creationId xmlns:a16="http://schemas.microsoft.com/office/drawing/2014/main" id="{682F3651-F03D-2CE3-67AC-52BA0CD0EF2A}"/>
              </a:ext>
            </a:extLst>
          </p:cNvPr>
          <p:cNvSpPr txBox="1"/>
          <p:nvPr/>
        </p:nvSpPr>
        <p:spPr>
          <a:xfrm>
            <a:off x="9438148" y="240180"/>
            <a:ext cx="26669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Pulse Tubes</a:t>
            </a:r>
          </a:p>
        </p:txBody>
      </p:sp>
      <p:pic>
        <p:nvPicPr>
          <p:cNvPr id="4" name="Picture 3" descr="A large black and silver machine&#10;&#10;AI-generated content may be incorrect.">
            <a:extLst>
              <a:ext uri="{FF2B5EF4-FFF2-40B4-BE49-F238E27FC236}">
                <a16:creationId xmlns:a16="http://schemas.microsoft.com/office/drawing/2014/main" id="{45842C59-A72A-1E9B-2164-17125906EBEC}"/>
              </a:ext>
            </a:extLst>
          </p:cNvPr>
          <p:cNvPicPr>
            <a:picLocks noChangeAspect="1"/>
          </p:cNvPicPr>
          <p:nvPr/>
        </p:nvPicPr>
        <p:blipFill>
          <a:blip r:embed="rId5"/>
          <a:stretch>
            <a:fillRect/>
          </a:stretch>
        </p:blipFill>
        <p:spPr>
          <a:xfrm>
            <a:off x="740410" y="812800"/>
            <a:ext cx="3964940" cy="5344160"/>
          </a:xfrm>
          <a:prstGeom prst="rect">
            <a:avLst/>
          </a:prstGeom>
        </p:spPr>
      </p:pic>
      <p:sp>
        <p:nvSpPr>
          <p:cNvPr id="16" name="Rectangle 15">
            <a:extLst>
              <a:ext uri="{FF2B5EF4-FFF2-40B4-BE49-F238E27FC236}">
                <a16:creationId xmlns:a16="http://schemas.microsoft.com/office/drawing/2014/main" id="{AC9DCCDD-A013-377C-74F2-ED8C913494BF}"/>
              </a:ext>
            </a:extLst>
          </p:cNvPr>
          <p:cNvSpPr/>
          <p:nvPr/>
        </p:nvSpPr>
        <p:spPr>
          <a:xfrm>
            <a:off x="7589084" y="3113682"/>
            <a:ext cx="2696307" cy="3029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~3 K</a:t>
            </a:r>
            <a:endParaRPr lang="en-US"/>
          </a:p>
        </p:txBody>
      </p:sp>
    </p:spTree>
    <p:extLst>
      <p:ext uri="{BB962C8B-B14F-4D97-AF65-F5344CB8AC3E}">
        <p14:creationId xmlns:p14="http://schemas.microsoft.com/office/powerpoint/2010/main" val="3668925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4BE40-FCF5-0505-4049-F1C87948C2C1}"/>
            </a:ext>
          </a:extLst>
        </p:cNvPr>
        <p:cNvGrpSpPr/>
        <p:nvPr/>
      </p:nvGrpSpPr>
      <p:grpSpPr>
        <a:xfrm>
          <a:off x="0" y="0"/>
          <a:ext cx="0" cy="0"/>
          <a:chOff x="0" y="0"/>
          <a:chExt cx="0" cy="0"/>
        </a:xfrm>
      </p:grpSpPr>
      <p:sp>
        <p:nvSpPr>
          <p:cNvPr id="17" name="TextBox 6">
            <a:extLst>
              <a:ext uri="{FF2B5EF4-FFF2-40B4-BE49-F238E27FC236}">
                <a16:creationId xmlns:a16="http://schemas.microsoft.com/office/drawing/2014/main" id="{CBA93730-1F0F-553A-65F3-D4F20B683B11}"/>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3</a:t>
            </a:r>
          </a:p>
        </p:txBody>
      </p:sp>
      <p:pic>
        <p:nvPicPr>
          <p:cNvPr id="12" name="Picture 11">
            <a:extLst>
              <a:ext uri="{FF2B5EF4-FFF2-40B4-BE49-F238E27FC236}">
                <a16:creationId xmlns:a16="http://schemas.microsoft.com/office/drawing/2014/main" id="{FFAD561C-D487-EE86-59A0-90C12DD7D0D9}"/>
              </a:ext>
            </a:extLst>
          </p:cNvPr>
          <p:cNvPicPr>
            <a:picLocks noChangeAspect="1"/>
          </p:cNvPicPr>
          <p:nvPr/>
        </p:nvPicPr>
        <p:blipFill>
          <a:blip r:embed="rId3"/>
          <a:stretch>
            <a:fillRect/>
          </a:stretch>
        </p:blipFill>
        <p:spPr>
          <a:xfrm>
            <a:off x="385445" y="1565603"/>
            <a:ext cx="4664710" cy="3850640"/>
          </a:xfrm>
          <a:prstGeom prst="rect">
            <a:avLst/>
          </a:prstGeom>
        </p:spPr>
      </p:pic>
      <p:cxnSp>
        <p:nvCxnSpPr>
          <p:cNvPr id="27" name="Straight Arrow Connector 26">
            <a:extLst>
              <a:ext uri="{FF2B5EF4-FFF2-40B4-BE49-F238E27FC236}">
                <a16:creationId xmlns:a16="http://schemas.microsoft.com/office/drawing/2014/main" id="{4C7BD01E-5555-6578-858F-341970259798}"/>
              </a:ext>
            </a:extLst>
          </p:cNvPr>
          <p:cNvCxnSpPr>
            <a:cxnSpLocks/>
          </p:cNvCxnSpPr>
          <p:nvPr/>
        </p:nvCxnSpPr>
        <p:spPr>
          <a:xfrm flipH="1" flipV="1">
            <a:off x="4315736" y="4641669"/>
            <a:ext cx="1060386" cy="876562"/>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32" name="Straight Arrow Connector 31">
            <a:extLst>
              <a:ext uri="{FF2B5EF4-FFF2-40B4-BE49-F238E27FC236}">
                <a16:creationId xmlns:a16="http://schemas.microsoft.com/office/drawing/2014/main" id="{A7A31886-1F4D-3400-858A-18BBB7792AA2}"/>
              </a:ext>
            </a:extLst>
          </p:cNvPr>
          <p:cNvCxnSpPr>
            <a:cxnSpLocks/>
          </p:cNvCxnSpPr>
          <p:nvPr/>
        </p:nvCxnSpPr>
        <p:spPr>
          <a:xfrm flipH="1" flipV="1">
            <a:off x="2192296" y="4855029"/>
            <a:ext cx="2757106" cy="917202"/>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34" name="TextBox 33">
            <a:extLst>
              <a:ext uri="{FF2B5EF4-FFF2-40B4-BE49-F238E27FC236}">
                <a16:creationId xmlns:a16="http://schemas.microsoft.com/office/drawing/2014/main" id="{8221DDA9-4ABD-218A-17EB-3BA1C52BAEE6}"/>
              </a:ext>
            </a:extLst>
          </p:cNvPr>
          <p:cNvSpPr txBox="1"/>
          <p:nvPr/>
        </p:nvSpPr>
        <p:spPr>
          <a:xfrm>
            <a:off x="5088011" y="5551268"/>
            <a:ext cx="184638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a:solidFill>
                  <a:srgbClr val="FF0000"/>
                </a:solidFill>
                <a:ea typeface="Calibri"/>
                <a:cs typeface="Calibri"/>
              </a:rPr>
              <a:t>Minus-K</a:t>
            </a:r>
          </a:p>
        </p:txBody>
      </p:sp>
      <p:sp>
        <p:nvSpPr>
          <p:cNvPr id="36" name="Rectangle 35">
            <a:extLst>
              <a:ext uri="{FF2B5EF4-FFF2-40B4-BE49-F238E27FC236}">
                <a16:creationId xmlns:a16="http://schemas.microsoft.com/office/drawing/2014/main" id="{55EDC13B-0765-E5BC-1522-8813D57CB5D5}"/>
              </a:ext>
            </a:extLst>
          </p:cNvPr>
          <p:cNvSpPr/>
          <p:nvPr/>
        </p:nvSpPr>
        <p:spPr>
          <a:xfrm>
            <a:off x="9330533" y="1016839"/>
            <a:ext cx="576981" cy="588857"/>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solidFill>
                <a:schemeClr val="tx1">
                  <a:lumMod val="76000"/>
                  <a:lumOff val="24000"/>
                </a:schemeClr>
              </a:solidFill>
              <a:ea typeface="Calibri"/>
              <a:cs typeface="Calibri"/>
            </a:endParaRPr>
          </a:p>
        </p:txBody>
      </p:sp>
      <p:sp>
        <p:nvSpPr>
          <p:cNvPr id="39" name="Rectangle 38">
            <a:extLst>
              <a:ext uri="{FF2B5EF4-FFF2-40B4-BE49-F238E27FC236}">
                <a16:creationId xmlns:a16="http://schemas.microsoft.com/office/drawing/2014/main" id="{EC15A489-7268-52C6-BAAF-722C1C1FFC95}"/>
              </a:ext>
            </a:extLst>
          </p:cNvPr>
          <p:cNvSpPr/>
          <p:nvPr/>
        </p:nvSpPr>
        <p:spPr>
          <a:xfrm>
            <a:off x="7698467" y="2914847"/>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0F3803C7-3B81-A65B-95D2-261C8317485E}"/>
              </a:ext>
            </a:extLst>
          </p:cNvPr>
          <p:cNvSpPr/>
          <p:nvPr/>
        </p:nvSpPr>
        <p:spPr>
          <a:xfrm>
            <a:off x="8825541" y="2838397"/>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0FB22129-8F53-C589-610F-B2275D9B9ABB}"/>
              </a:ext>
            </a:extLst>
          </p:cNvPr>
          <p:cNvSpPr/>
          <p:nvPr/>
        </p:nvSpPr>
        <p:spPr>
          <a:xfrm>
            <a:off x="9891272" y="2821652"/>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7D01B9A5-8EDB-3D0A-9758-2BFDBFABD926}"/>
              </a:ext>
            </a:extLst>
          </p:cNvPr>
          <p:cNvSpPr/>
          <p:nvPr/>
        </p:nvSpPr>
        <p:spPr>
          <a:xfrm>
            <a:off x="9902683" y="1689483"/>
            <a:ext cx="215438" cy="11244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E0EDB698-C2B4-F601-CF2D-942F89E7B0FC}"/>
              </a:ext>
            </a:extLst>
          </p:cNvPr>
          <p:cNvSpPr/>
          <p:nvPr/>
        </p:nvSpPr>
        <p:spPr>
          <a:xfrm>
            <a:off x="7729892" y="1684002"/>
            <a:ext cx="209956" cy="120665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itle 1">
            <a:extLst>
              <a:ext uri="{FF2B5EF4-FFF2-40B4-BE49-F238E27FC236}">
                <a16:creationId xmlns:a16="http://schemas.microsoft.com/office/drawing/2014/main" id="{5FD30E99-E06C-3CA2-1A5C-46CAEE715049}"/>
              </a:ext>
            </a:extLst>
          </p:cNvPr>
          <p:cNvSpPr txBox="1">
            <a:spLocks/>
          </p:cNvSpPr>
          <p:nvPr/>
        </p:nvSpPr>
        <p:spPr>
          <a:xfrm>
            <a:off x="116615" y="-209581"/>
            <a:ext cx="11787427"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b="1" i="0" kern="1200">
                <a:solidFill>
                  <a:srgbClr val="21314D"/>
                </a:solidFill>
                <a:latin typeface="Arial" panose="020B0604020202020204" pitchFamily="34" charset="0"/>
                <a:ea typeface="Arial" panose="020B0604020202020204" pitchFamily="34" charset="0"/>
                <a:cs typeface="Arial" panose="020B0604020202020204" pitchFamily="34" charset="0"/>
              </a:defRPr>
            </a:lvl1pPr>
          </a:lstStyle>
          <a:p>
            <a:r>
              <a:rPr lang="en-US">
                <a:latin typeface="Arial"/>
                <a:cs typeface="Arial"/>
              </a:rPr>
              <a:t>Maybell Quantum Fridge Plus</a:t>
            </a:r>
            <a:endParaRPr lang="en-US"/>
          </a:p>
        </p:txBody>
      </p:sp>
      <p:sp>
        <p:nvSpPr>
          <p:cNvPr id="51" name="Rectangle 50">
            <a:extLst>
              <a:ext uri="{FF2B5EF4-FFF2-40B4-BE49-F238E27FC236}">
                <a16:creationId xmlns:a16="http://schemas.microsoft.com/office/drawing/2014/main" id="{885C1E83-5839-3B0D-A9EA-49ACBB9FDDEC}"/>
              </a:ext>
            </a:extLst>
          </p:cNvPr>
          <p:cNvSpPr/>
          <p:nvPr/>
        </p:nvSpPr>
        <p:spPr>
          <a:xfrm>
            <a:off x="7589085" y="1602746"/>
            <a:ext cx="2696307" cy="2865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~300 K</a:t>
            </a:r>
            <a:endParaRPr lang="en-US"/>
          </a:p>
        </p:txBody>
      </p:sp>
      <p:sp>
        <p:nvSpPr>
          <p:cNvPr id="53" name="Rectangle 52">
            <a:extLst>
              <a:ext uri="{FF2B5EF4-FFF2-40B4-BE49-F238E27FC236}">
                <a16:creationId xmlns:a16="http://schemas.microsoft.com/office/drawing/2014/main" id="{4E380363-35E2-9D02-8CD9-82460E61F6D2}"/>
              </a:ext>
            </a:extLst>
          </p:cNvPr>
          <p:cNvSpPr/>
          <p:nvPr/>
        </p:nvSpPr>
        <p:spPr>
          <a:xfrm>
            <a:off x="7589084" y="2165173"/>
            <a:ext cx="2696307" cy="2974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~50 K</a:t>
            </a:r>
            <a:endParaRPr lang="en-US"/>
          </a:p>
        </p:txBody>
      </p:sp>
      <p:sp>
        <p:nvSpPr>
          <p:cNvPr id="55" name="Rectangle 54">
            <a:extLst>
              <a:ext uri="{FF2B5EF4-FFF2-40B4-BE49-F238E27FC236}">
                <a16:creationId xmlns:a16="http://schemas.microsoft.com/office/drawing/2014/main" id="{54FF8466-160C-009D-9992-6F57F3E38E24}"/>
              </a:ext>
            </a:extLst>
          </p:cNvPr>
          <p:cNvSpPr/>
          <p:nvPr/>
        </p:nvSpPr>
        <p:spPr>
          <a:xfrm>
            <a:off x="7589084" y="2636163"/>
            <a:ext cx="2696307" cy="3029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~9 K</a:t>
            </a:r>
            <a:endParaRPr lang="en-US"/>
          </a:p>
        </p:txBody>
      </p:sp>
      <p:sp>
        <p:nvSpPr>
          <p:cNvPr id="57" name="Rectangle 56">
            <a:extLst>
              <a:ext uri="{FF2B5EF4-FFF2-40B4-BE49-F238E27FC236}">
                <a16:creationId xmlns:a16="http://schemas.microsoft.com/office/drawing/2014/main" id="{839264DF-63FF-ED1D-3F0E-2D1DF1FFB977}"/>
              </a:ext>
            </a:extLst>
          </p:cNvPr>
          <p:cNvSpPr/>
          <p:nvPr/>
        </p:nvSpPr>
        <p:spPr>
          <a:xfrm>
            <a:off x="7605530" y="3926902"/>
            <a:ext cx="2679861" cy="2865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~700 </a:t>
            </a:r>
            <a:r>
              <a:rPr lang="en-US" dirty="0" err="1">
                <a:ea typeface="Calibri"/>
                <a:cs typeface="Calibri"/>
              </a:rPr>
              <a:t>mK</a:t>
            </a:r>
            <a:endParaRPr lang="en-US" dirty="0" err="1"/>
          </a:p>
        </p:txBody>
      </p:sp>
      <p:sp>
        <p:nvSpPr>
          <p:cNvPr id="59" name="Rectangle 58">
            <a:extLst>
              <a:ext uri="{FF2B5EF4-FFF2-40B4-BE49-F238E27FC236}">
                <a16:creationId xmlns:a16="http://schemas.microsoft.com/office/drawing/2014/main" id="{63701A51-5BD9-095C-A77E-0CBC9087EA61}"/>
              </a:ext>
            </a:extLst>
          </p:cNvPr>
          <p:cNvSpPr/>
          <p:nvPr/>
        </p:nvSpPr>
        <p:spPr>
          <a:xfrm>
            <a:off x="7594565" y="4502947"/>
            <a:ext cx="2690825" cy="2700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~200 </a:t>
            </a:r>
            <a:r>
              <a:rPr lang="en-US" dirty="0" err="1">
                <a:ea typeface="Calibri"/>
                <a:cs typeface="Calibri"/>
              </a:rPr>
              <a:t>mK</a:t>
            </a:r>
            <a:endParaRPr lang="en-US" dirty="0" err="1"/>
          </a:p>
        </p:txBody>
      </p:sp>
      <p:sp>
        <p:nvSpPr>
          <p:cNvPr id="61" name="Rectangle 60">
            <a:extLst>
              <a:ext uri="{FF2B5EF4-FFF2-40B4-BE49-F238E27FC236}">
                <a16:creationId xmlns:a16="http://schemas.microsoft.com/office/drawing/2014/main" id="{BBA7D871-517B-9013-92CB-FFDDC8F77FB5}"/>
              </a:ext>
            </a:extLst>
          </p:cNvPr>
          <p:cNvSpPr/>
          <p:nvPr/>
        </p:nvSpPr>
        <p:spPr>
          <a:xfrm>
            <a:off x="7589082" y="4964436"/>
            <a:ext cx="2696307" cy="466596"/>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000" b="1">
                <a:solidFill>
                  <a:schemeClr val="tx1">
                    <a:lumMod val="76000"/>
                    <a:lumOff val="24000"/>
                  </a:schemeClr>
                </a:solidFill>
                <a:ea typeface="Calibri"/>
                <a:cs typeface="Calibri"/>
              </a:rPr>
              <a:t>Mixing Chamber, 10 </a:t>
            </a:r>
            <a:r>
              <a:rPr lang="en-US" sz="2000" b="1" err="1">
                <a:solidFill>
                  <a:schemeClr val="tx1">
                    <a:lumMod val="76000"/>
                    <a:lumOff val="24000"/>
                  </a:schemeClr>
                </a:solidFill>
                <a:ea typeface="Calibri"/>
                <a:cs typeface="Calibri"/>
              </a:rPr>
              <a:t>mK</a:t>
            </a:r>
            <a:endParaRPr lang="en-US" sz="2000" b="1">
              <a:solidFill>
                <a:schemeClr val="tx1">
                  <a:lumMod val="76000"/>
                  <a:lumOff val="24000"/>
                </a:schemeClr>
              </a:solidFill>
              <a:ea typeface="Calibri"/>
              <a:cs typeface="Calibri"/>
            </a:endParaRPr>
          </a:p>
        </p:txBody>
      </p:sp>
      <p:sp>
        <p:nvSpPr>
          <p:cNvPr id="63" name="Rectangle 62">
            <a:extLst>
              <a:ext uri="{FF2B5EF4-FFF2-40B4-BE49-F238E27FC236}">
                <a16:creationId xmlns:a16="http://schemas.microsoft.com/office/drawing/2014/main" id="{D203F0E7-5DBA-C6BC-72CC-4711787BEC2C}"/>
              </a:ext>
            </a:extLst>
          </p:cNvPr>
          <p:cNvSpPr/>
          <p:nvPr/>
        </p:nvSpPr>
        <p:spPr>
          <a:xfrm>
            <a:off x="7968927" y="1010593"/>
            <a:ext cx="576981" cy="588857"/>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solidFill>
                <a:schemeClr val="tx1">
                  <a:lumMod val="76000"/>
                  <a:lumOff val="24000"/>
                </a:schemeClr>
              </a:solidFill>
              <a:ea typeface="Calibri"/>
              <a:cs typeface="Calibri"/>
            </a:endParaRPr>
          </a:p>
        </p:txBody>
      </p:sp>
      <p:sp>
        <p:nvSpPr>
          <p:cNvPr id="65" name="TextBox 64">
            <a:extLst>
              <a:ext uri="{FF2B5EF4-FFF2-40B4-BE49-F238E27FC236}">
                <a16:creationId xmlns:a16="http://schemas.microsoft.com/office/drawing/2014/main" id="{2190E692-8F4A-1847-B851-53CB52D83BDC}"/>
              </a:ext>
            </a:extLst>
          </p:cNvPr>
          <p:cNvSpPr txBox="1"/>
          <p:nvPr/>
        </p:nvSpPr>
        <p:spPr>
          <a:xfrm>
            <a:off x="5327028" y="1000963"/>
            <a:ext cx="17374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Calibri"/>
                <a:cs typeface="Calibri"/>
              </a:rPr>
              <a:t>1, 2, 3... Hz Vibrations</a:t>
            </a:r>
            <a:endParaRPr lang="en-US" sz="2400" err="1"/>
          </a:p>
        </p:txBody>
      </p:sp>
      <mc:AlternateContent xmlns:mc="http://schemas.openxmlformats.org/markup-compatibility/2006" xmlns:p14="http://schemas.microsoft.com/office/powerpoint/2010/main">
        <mc:Choice Requires="p14">
          <p:contentPart p14:bwMode="auto" r:id="rId4">
            <p14:nvContentPartPr>
              <p14:cNvPr id="67" name="Ink 66">
                <a:extLst>
                  <a:ext uri="{FF2B5EF4-FFF2-40B4-BE49-F238E27FC236}">
                    <a16:creationId xmlns:a16="http://schemas.microsoft.com/office/drawing/2014/main" id="{867648BE-0F32-612E-1637-2C806B97D6DA}"/>
                  </a:ext>
                </a:extLst>
              </p14:cNvPr>
              <p14:cNvContentPartPr/>
              <p14:nvPr/>
            </p14:nvContentPartPr>
            <p14:xfrm>
              <a:off x="6786168" y="1628339"/>
              <a:ext cx="546507" cy="2581742"/>
            </p14:xfrm>
          </p:contentPart>
        </mc:Choice>
        <mc:Fallback xmlns="">
          <p:pic>
            <p:nvPicPr>
              <p:cNvPr id="67" name="Ink 66">
                <a:extLst>
                  <a:ext uri="{FF2B5EF4-FFF2-40B4-BE49-F238E27FC236}">
                    <a16:creationId xmlns:a16="http://schemas.microsoft.com/office/drawing/2014/main" id="{867648BE-0F32-612E-1637-2C806B97D6DA}"/>
                  </a:ext>
                </a:extLst>
              </p:cNvPr>
              <p:cNvPicPr/>
              <p:nvPr/>
            </p:nvPicPr>
            <p:blipFill>
              <a:blip r:embed="rId5"/>
              <a:stretch>
                <a:fillRect/>
              </a:stretch>
            </p:blipFill>
            <p:spPr>
              <a:xfrm>
                <a:off x="6768179" y="1610340"/>
                <a:ext cx="582125" cy="2617380"/>
              </a:xfrm>
              <a:prstGeom prst="rect">
                <a:avLst/>
              </a:prstGeom>
            </p:spPr>
          </p:pic>
        </mc:Fallback>
      </mc:AlternateContent>
      <p:sp>
        <p:nvSpPr>
          <p:cNvPr id="69" name="TextBox 68">
            <a:extLst>
              <a:ext uri="{FF2B5EF4-FFF2-40B4-BE49-F238E27FC236}">
                <a16:creationId xmlns:a16="http://schemas.microsoft.com/office/drawing/2014/main" id="{6DE1B8CE-49F1-745F-B431-B7039AB9AC33}"/>
              </a:ext>
            </a:extLst>
          </p:cNvPr>
          <p:cNvSpPr txBox="1"/>
          <p:nvPr/>
        </p:nvSpPr>
        <p:spPr>
          <a:xfrm>
            <a:off x="10289079" y="2972529"/>
            <a:ext cx="218479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Calibri"/>
                <a:cs typeface="Calibri"/>
              </a:rPr>
              <a:t>Internal </a:t>
            </a:r>
            <a:r>
              <a:rPr lang="en-US" sz="2000">
                <a:ea typeface="Calibri"/>
                <a:cs typeface="Calibri"/>
              </a:rPr>
              <a:t>Suspension, 3-Point Kevlar Rods</a:t>
            </a:r>
            <a:endParaRPr lang="en-US" sz="2000"/>
          </a:p>
        </p:txBody>
      </p:sp>
      <p:sp>
        <p:nvSpPr>
          <p:cNvPr id="71" name="Rectangle 70">
            <a:extLst>
              <a:ext uri="{FF2B5EF4-FFF2-40B4-BE49-F238E27FC236}">
                <a16:creationId xmlns:a16="http://schemas.microsoft.com/office/drawing/2014/main" id="{ECFC63BB-5E68-E504-2A1F-E5B5C6C35C8D}"/>
              </a:ext>
            </a:extLst>
          </p:cNvPr>
          <p:cNvSpPr/>
          <p:nvPr/>
        </p:nvSpPr>
        <p:spPr>
          <a:xfrm>
            <a:off x="7440643" y="1599716"/>
            <a:ext cx="366232" cy="567069"/>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BCBB19D-6E4A-CFC9-81DA-7BC2E7EA64F9}"/>
              </a:ext>
            </a:extLst>
          </p:cNvPr>
          <p:cNvSpPr/>
          <p:nvPr/>
        </p:nvSpPr>
        <p:spPr>
          <a:xfrm>
            <a:off x="10011707" y="1599716"/>
            <a:ext cx="366232" cy="567069"/>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TextBox 74">
            <a:extLst>
              <a:ext uri="{FF2B5EF4-FFF2-40B4-BE49-F238E27FC236}">
                <a16:creationId xmlns:a16="http://schemas.microsoft.com/office/drawing/2014/main" id="{174274E6-18AC-1178-9194-7104FB8EF6E7}"/>
              </a:ext>
            </a:extLst>
          </p:cNvPr>
          <p:cNvSpPr txBox="1"/>
          <p:nvPr/>
        </p:nvSpPr>
        <p:spPr>
          <a:xfrm>
            <a:off x="10073562" y="903185"/>
            <a:ext cx="243206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Minus-K Isolators </a:t>
            </a:r>
            <a:endParaRPr lang="en-US" sz="2000"/>
          </a:p>
        </p:txBody>
      </p:sp>
      <p:cxnSp>
        <p:nvCxnSpPr>
          <p:cNvPr id="77" name="Straight Arrow Connector 76">
            <a:extLst>
              <a:ext uri="{FF2B5EF4-FFF2-40B4-BE49-F238E27FC236}">
                <a16:creationId xmlns:a16="http://schemas.microsoft.com/office/drawing/2014/main" id="{344D121A-29D7-8D0D-6236-5A1B8086031B}"/>
              </a:ext>
            </a:extLst>
          </p:cNvPr>
          <p:cNvCxnSpPr/>
          <p:nvPr/>
        </p:nvCxnSpPr>
        <p:spPr>
          <a:xfrm flipH="1">
            <a:off x="10496930" y="1416642"/>
            <a:ext cx="537831" cy="3185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79" name="Rectangle 78">
            <a:extLst>
              <a:ext uri="{FF2B5EF4-FFF2-40B4-BE49-F238E27FC236}">
                <a16:creationId xmlns:a16="http://schemas.microsoft.com/office/drawing/2014/main" id="{CBC861F2-1380-B67F-0AFA-EE17F90B113F}"/>
              </a:ext>
            </a:extLst>
          </p:cNvPr>
          <p:cNvSpPr/>
          <p:nvPr/>
        </p:nvSpPr>
        <p:spPr>
          <a:xfrm>
            <a:off x="8751454" y="5449454"/>
            <a:ext cx="369454" cy="727363"/>
          </a:xfrm>
          <a:prstGeom prst="rect">
            <a:avLst/>
          </a:pr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TextBox 80">
            <a:extLst>
              <a:ext uri="{FF2B5EF4-FFF2-40B4-BE49-F238E27FC236}">
                <a16:creationId xmlns:a16="http://schemas.microsoft.com/office/drawing/2014/main" id="{325F77B2-EFCB-1A6B-6EF9-4F8C3C445681}"/>
              </a:ext>
            </a:extLst>
          </p:cNvPr>
          <p:cNvSpPr txBox="1"/>
          <p:nvPr/>
        </p:nvSpPr>
        <p:spPr>
          <a:xfrm>
            <a:off x="10110499" y="5468803"/>
            <a:ext cx="239119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A4k Mu-Metal Magnetic Shield</a:t>
            </a:r>
          </a:p>
        </p:txBody>
      </p:sp>
      <p:cxnSp>
        <p:nvCxnSpPr>
          <p:cNvPr id="83" name="Straight Arrow Connector 82">
            <a:extLst>
              <a:ext uri="{FF2B5EF4-FFF2-40B4-BE49-F238E27FC236}">
                <a16:creationId xmlns:a16="http://schemas.microsoft.com/office/drawing/2014/main" id="{D3F1D48D-90D9-C1E9-5FB5-130C2B3AD978}"/>
              </a:ext>
            </a:extLst>
          </p:cNvPr>
          <p:cNvCxnSpPr>
            <a:cxnSpLocks/>
          </p:cNvCxnSpPr>
          <p:nvPr/>
        </p:nvCxnSpPr>
        <p:spPr>
          <a:xfrm flipH="1">
            <a:off x="9214429" y="5717919"/>
            <a:ext cx="798775" cy="1710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85" name="Straight Arrow Connector 84">
            <a:extLst>
              <a:ext uri="{FF2B5EF4-FFF2-40B4-BE49-F238E27FC236}">
                <a16:creationId xmlns:a16="http://schemas.microsoft.com/office/drawing/2014/main" id="{2AD64DC6-220C-20CB-C28E-0EBF8AAC2171}"/>
              </a:ext>
            </a:extLst>
          </p:cNvPr>
          <p:cNvCxnSpPr>
            <a:cxnSpLocks/>
          </p:cNvCxnSpPr>
          <p:nvPr/>
        </p:nvCxnSpPr>
        <p:spPr>
          <a:xfrm flipH="1">
            <a:off x="8318777" y="468712"/>
            <a:ext cx="999426" cy="41375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87" name="Straight Arrow Connector 86">
            <a:extLst>
              <a:ext uri="{FF2B5EF4-FFF2-40B4-BE49-F238E27FC236}">
                <a16:creationId xmlns:a16="http://schemas.microsoft.com/office/drawing/2014/main" id="{85D7446E-A449-7D6B-BFEC-4186C3866DAF}"/>
              </a:ext>
            </a:extLst>
          </p:cNvPr>
          <p:cNvCxnSpPr>
            <a:cxnSpLocks/>
          </p:cNvCxnSpPr>
          <p:nvPr/>
        </p:nvCxnSpPr>
        <p:spPr>
          <a:xfrm flipH="1">
            <a:off x="9401313" y="651825"/>
            <a:ext cx="537831" cy="3185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89" name="TextBox 88">
            <a:extLst>
              <a:ext uri="{FF2B5EF4-FFF2-40B4-BE49-F238E27FC236}">
                <a16:creationId xmlns:a16="http://schemas.microsoft.com/office/drawing/2014/main" id="{EA55D7AB-4835-BF47-E953-85A661F0C212}"/>
              </a:ext>
            </a:extLst>
          </p:cNvPr>
          <p:cNvSpPr txBox="1"/>
          <p:nvPr/>
        </p:nvSpPr>
        <p:spPr>
          <a:xfrm>
            <a:off x="9438148" y="240180"/>
            <a:ext cx="26669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Pulse Tubes</a:t>
            </a:r>
          </a:p>
        </p:txBody>
      </p:sp>
      <p:sp>
        <p:nvSpPr>
          <p:cNvPr id="91" name="Rectangle 90">
            <a:extLst>
              <a:ext uri="{FF2B5EF4-FFF2-40B4-BE49-F238E27FC236}">
                <a16:creationId xmlns:a16="http://schemas.microsoft.com/office/drawing/2014/main" id="{88583B76-50A3-B251-67AF-EB7827235496}"/>
              </a:ext>
            </a:extLst>
          </p:cNvPr>
          <p:cNvSpPr/>
          <p:nvPr/>
        </p:nvSpPr>
        <p:spPr>
          <a:xfrm>
            <a:off x="7589084" y="3113682"/>
            <a:ext cx="2696307" cy="3029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~3 K</a:t>
            </a:r>
            <a:endParaRPr lang="en-US"/>
          </a:p>
        </p:txBody>
      </p:sp>
    </p:spTree>
    <p:extLst>
      <p:ext uri="{BB962C8B-B14F-4D97-AF65-F5344CB8AC3E}">
        <p14:creationId xmlns:p14="http://schemas.microsoft.com/office/powerpoint/2010/main" val="2519157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B8693-F1F2-B8C9-B9D9-96B94FB37AB9}"/>
            </a:ext>
          </a:extLst>
        </p:cNvPr>
        <p:cNvGrpSpPr/>
        <p:nvPr/>
      </p:nvGrpSpPr>
      <p:grpSpPr>
        <a:xfrm>
          <a:off x="0" y="0"/>
          <a:ext cx="0" cy="0"/>
          <a:chOff x="0" y="0"/>
          <a:chExt cx="0" cy="0"/>
        </a:xfrm>
      </p:grpSpPr>
      <p:sp>
        <p:nvSpPr>
          <p:cNvPr id="17" name="TextBox 6">
            <a:extLst>
              <a:ext uri="{FF2B5EF4-FFF2-40B4-BE49-F238E27FC236}">
                <a16:creationId xmlns:a16="http://schemas.microsoft.com/office/drawing/2014/main" id="{EAB3A316-4BDB-B1A4-EA54-0D5314B1F733}"/>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3</a:t>
            </a:r>
          </a:p>
        </p:txBody>
      </p:sp>
      <p:pic>
        <p:nvPicPr>
          <p:cNvPr id="27" name="Picture 26" descr="A machine with many wires and wires&#10;&#10;AI-generated content may be incorrect.">
            <a:extLst>
              <a:ext uri="{FF2B5EF4-FFF2-40B4-BE49-F238E27FC236}">
                <a16:creationId xmlns:a16="http://schemas.microsoft.com/office/drawing/2014/main" id="{D7B8676E-D8D6-569F-23D9-545EB06C34D3}"/>
              </a:ext>
            </a:extLst>
          </p:cNvPr>
          <p:cNvPicPr>
            <a:picLocks noChangeAspect="1"/>
          </p:cNvPicPr>
          <p:nvPr/>
        </p:nvPicPr>
        <p:blipFill>
          <a:blip r:embed="rId3"/>
          <a:stretch>
            <a:fillRect/>
          </a:stretch>
        </p:blipFill>
        <p:spPr>
          <a:xfrm>
            <a:off x="240368" y="1270000"/>
            <a:ext cx="5025984" cy="4165600"/>
          </a:xfrm>
          <a:prstGeom prst="rect">
            <a:avLst/>
          </a:prstGeom>
        </p:spPr>
      </p:pic>
      <p:cxnSp>
        <p:nvCxnSpPr>
          <p:cNvPr id="34" name="Straight Arrow Connector 33">
            <a:extLst>
              <a:ext uri="{FF2B5EF4-FFF2-40B4-BE49-F238E27FC236}">
                <a16:creationId xmlns:a16="http://schemas.microsoft.com/office/drawing/2014/main" id="{B142FBF1-A57E-8AC2-542E-44BEBE5450E1}"/>
              </a:ext>
            </a:extLst>
          </p:cNvPr>
          <p:cNvCxnSpPr>
            <a:cxnSpLocks/>
          </p:cNvCxnSpPr>
          <p:nvPr/>
        </p:nvCxnSpPr>
        <p:spPr>
          <a:xfrm flipH="1" flipV="1">
            <a:off x="1309761" y="4066244"/>
            <a:ext cx="2033899" cy="1840838"/>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ADA5BCCB-24B1-0AC8-1F4F-741E86BCE5A5}"/>
              </a:ext>
            </a:extLst>
          </p:cNvPr>
          <p:cNvCxnSpPr>
            <a:cxnSpLocks/>
          </p:cNvCxnSpPr>
          <p:nvPr/>
        </p:nvCxnSpPr>
        <p:spPr>
          <a:xfrm flipH="1" flipV="1">
            <a:off x="4590056" y="4097185"/>
            <a:ext cx="532066" cy="1487086"/>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37" name="Straight Arrow Connector 36">
            <a:extLst>
              <a:ext uri="{FF2B5EF4-FFF2-40B4-BE49-F238E27FC236}">
                <a16:creationId xmlns:a16="http://schemas.microsoft.com/office/drawing/2014/main" id="{49234734-AC58-E391-348B-166A8E6A14ED}"/>
              </a:ext>
            </a:extLst>
          </p:cNvPr>
          <p:cNvCxnSpPr>
            <a:cxnSpLocks/>
          </p:cNvCxnSpPr>
          <p:nvPr/>
        </p:nvCxnSpPr>
        <p:spPr>
          <a:xfrm flipH="1" flipV="1">
            <a:off x="2944136" y="4099956"/>
            <a:ext cx="1807607" cy="1549432"/>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39" name="TextBox 38">
            <a:extLst>
              <a:ext uri="{FF2B5EF4-FFF2-40B4-BE49-F238E27FC236}">
                <a16:creationId xmlns:a16="http://schemas.microsoft.com/office/drawing/2014/main" id="{B1A96338-4AE6-FD73-ECD1-7A62CBDDBF7C}"/>
              </a:ext>
            </a:extLst>
          </p:cNvPr>
          <p:cNvSpPr txBox="1"/>
          <p:nvPr/>
        </p:nvSpPr>
        <p:spPr>
          <a:xfrm>
            <a:off x="3848029" y="5675959"/>
            <a:ext cx="184638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FF0000"/>
                </a:solidFill>
                <a:ea typeface="Calibri"/>
                <a:cs typeface="Calibri"/>
              </a:rPr>
              <a:t>Kevlar Rods</a:t>
            </a:r>
            <a:endParaRPr lang="en-US"/>
          </a:p>
        </p:txBody>
      </p:sp>
      <p:sp>
        <p:nvSpPr>
          <p:cNvPr id="19" name="Rectangle 18">
            <a:extLst>
              <a:ext uri="{FF2B5EF4-FFF2-40B4-BE49-F238E27FC236}">
                <a16:creationId xmlns:a16="http://schemas.microsoft.com/office/drawing/2014/main" id="{83E62397-45DE-B46E-534A-59BB732FC86C}"/>
              </a:ext>
            </a:extLst>
          </p:cNvPr>
          <p:cNvSpPr/>
          <p:nvPr/>
        </p:nvSpPr>
        <p:spPr>
          <a:xfrm>
            <a:off x="9330533" y="1016839"/>
            <a:ext cx="576981" cy="588857"/>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solidFill>
                <a:schemeClr val="tx1">
                  <a:lumMod val="76000"/>
                  <a:lumOff val="24000"/>
                </a:schemeClr>
              </a:solidFill>
              <a:ea typeface="Calibri"/>
              <a:cs typeface="Calibri"/>
            </a:endParaRPr>
          </a:p>
        </p:txBody>
      </p:sp>
      <p:sp>
        <p:nvSpPr>
          <p:cNvPr id="38" name="Rectangle 37">
            <a:extLst>
              <a:ext uri="{FF2B5EF4-FFF2-40B4-BE49-F238E27FC236}">
                <a16:creationId xmlns:a16="http://schemas.microsoft.com/office/drawing/2014/main" id="{DE0EF339-3014-E972-3E59-8804B19CFC3E}"/>
              </a:ext>
            </a:extLst>
          </p:cNvPr>
          <p:cNvSpPr/>
          <p:nvPr/>
        </p:nvSpPr>
        <p:spPr>
          <a:xfrm>
            <a:off x="7698467" y="2914847"/>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63E3792F-CBC6-7F2D-3EF4-22657306BD15}"/>
              </a:ext>
            </a:extLst>
          </p:cNvPr>
          <p:cNvSpPr/>
          <p:nvPr/>
        </p:nvSpPr>
        <p:spPr>
          <a:xfrm>
            <a:off x="8825541" y="2838397"/>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60A4196E-1F81-D317-1211-78D9C7C27C72}"/>
              </a:ext>
            </a:extLst>
          </p:cNvPr>
          <p:cNvSpPr/>
          <p:nvPr/>
        </p:nvSpPr>
        <p:spPr>
          <a:xfrm>
            <a:off x="9891272" y="2821652"/>
            <a:ext cx="236279" cy="2185581"/>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CE74FF30-EE37-E101-C7C9-61605BA99FC4}"/>
              </a:ext>
            </a:extLst>
          </p:cNvPr>
          <p:cNvSpPr/>
          <p:nvPr/>
        </p:nvSpPr>
        <p:spPr>
          <a:xfrm>
            <a:off x="9902683" y="1689483"/>
            <a:ext cx="215438" cy="11244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52A090DD-F3EF-356F-6538-683C4114A71E}"/>
              </a:ext>
            </a:extLst>
          </p:cNvPr>
          <p:cNvSpPr/>
          <p:nvPr/>
        </p:nvSpPr>
        <p:spPr>
          <a:xfrm>
            <a:off x="7729892" y="1684002"/>
            <a:ext cx="209956" cy="120665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itle 1">
            <a:extLst>
              <a:ext uri="{FF2B5EF4-FFF2-40B4-BE49-F238E27FC236}">
                <a16:creationId xmlns:a16="http://schemas.microsoft.com/office/drawing/2014/main" id="{5CCCD77D-4A54-6DC6-D998-337BE299D85D}"/>
              </a:ext>
            </a:extLst>
          </p:cNvPr>
          <p:cNvSpPr txBox="1">
            <a:spLocks/>
          </p:cNvSpPr>
          <p:nvPr/>
        </p:nvSpPr>
        <p:spPr>
          <a:xfrm>
            <a:off x="116615" y="-209581"/>
            <a:ext cx="11787427"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b="1" i="0" kern="1200">
                <a:solidFill>
                  <a:srgbClr val="21314D"/>
                </a:solidFill>
                <a:latin typeface="Arial" panose="020B0604020202020204" pitchFamily="34" charset="0"/>
                <a:ea typeface="Arial" panose="020B0604020202020204" pitchFamily="34" charset="0"/>
                <a:cs typeface="Arial" panose="020B0604020202020204" pitchFamily="34" charset="0"/>
              </a:defRPr>
            </a:lvl1pPr>
          </a:lstStyle>
          <a:p>
            <a:r>
              <a:rPr lang="en-US">
                <a:latin typeface="Arial"/>
                <a:cs typeface="Arial"/>
              </a:rPr>
              <a:t>Maybell Quantum Fridge Plus</a:t>
            </a:r>
            <a:endParaRPr lang="en-US"/>
          </a:p>
        </p:txBody>
      </p:sp>
      <p:sp>
        <p:nvSpPr>
          <p:cNvPr id="52" name="Rectangle 51">
            <a:extLst>
              <a:ext uri="{FF2B5EF4-FFF2-40B4-BE49-F238E27FC236}">
                <a16:creationId xmlns:a16="http://schemas.microsoft.com/office/drawing/2014/main" id="{2EAE17D1-7E98-D42A-AE2D-8AF416A8FE0F}"/>
              </a:ext>
            </a:extLst>
          </p:cNvPr>
          <p:cNvSpPr/>
          <p:nvPr/>
        </p:nvSpPr>
        <p:spPr>
          <a:xfrm>
            <a:off x="7589085" y="1602746"/>
            <a:ext cx="2696307" cy="2865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~300 K</a:t>
            </a:r>
            <a:endParaRPr lang="en-US"/>
          </a:p>
        </p:txBody>
      </p:sp>
      <p:sp>
        <p:nvSpPr>
          <p:cNvPr id="54" name="Rectangle 53">
            <a:extLst>
              <a:ext uri="{FF2B5EF4-FFF2-40B4-BE49-F238E27FC236}">
                <a16:creationId xmlns:a16="http://schemas.microsoft.com/office/drawing/2014/main" id="{42DBD580-0249-D8A8-436D-57AB39E91442}"/>
              </a:ext>
            </a:extLst>
          </p:cNvPr>
          <p:cNvSpPr/>
          <p:nvPr/>
        </p:nvSpPr>
        <p:spPr>
          <a:xfrm>
            <a:off x="7589084" y="2165173"/>
            <a:ext cx="2696307" cy="2974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~50 K</a:t>
            </a:r>
            <a:endParaRPr lang="en-US"/>
          </a:p>
        </p:txBody>
      </p:sp>
      <p:sp>
        <p:nvSpPr>
          <p:cNvPr id="56" name="Rectangle 55">
            <a:extLst>
              <a:ext uri="{FF2B5EF4-FFF2-40B4-BE49-F238E27FC236}">
                <a16:creationId xmlns:a16="http://schemas.microsoft.com/office/drawing/2014/main" id="{0A64220B-B8B6-C1C9-46AA-991B50FD1862}"/>
              </a:ext>
            </a:extLst>
          </p:cNvPr>
          <p:cNvSpPr/>
          <p:nvPr/>
        </p:nvSpPr>
        <p:spPr>
          <a:xfrm>
            <a:off x="7589084" y="2636163"/>
            <a:ext cx="2696307" cy="3029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~9 K</a:t>
            </a:r>
            <a:endParaRPr lang="en-US"/>
          </a:p>
        </p:txBody>
      </p:sp>
      <p:sp>
        <p:nvSpPr>
          <p:cNvPr id="58" name="Rectangle 57">
            <a:extLst>
              <a:ext uri="{FF2B5EF4-FFF2-40B4-BE49-F238E27FC236}">
                <a16:creationId xmlns:a16="http://schemas.microsoft.com/office/drawing/2014/main" id="{EE79207F-925F-0EB1-CFA0-A1A0BA299D13}"/>
              </a:ext>
            </a:extLst>
          </p:cNvPr>
          <p:cNvSpPr/>
          <p:nvPr/>
        </p:nvSpPr>
        <p:spPr>
          <a:xfrm>
            <a:off x="7605530" y="3926902"/>
            <a:ext cx="2679861" cy="2865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~700 </a:t>
            </a:r>
            <a:r>
              <a:rPr lang="en-US" dirty="0" err="1">
                <a:ea typeface="Calibri"/>
                <a:cs typeface="Calibri"/>
              </a:rPr>
              <a:t>mK</a:t>
            </a:r>
            <a:endParaRPr lang="en-US" dirty="0" err="1"/>
          </a:p>
        </p:txBody>
      </p:sp>
      <p:sp>
        <p:nvSpPr>
          <p:cNvPr id="60" name="Rectangle 59">
            <a:extLst>
              <a:ext uri="{FF2B5EF4-FFF2-40B4-BE49-F238E27FC236}">
                <a16:creationId xmlns:a16="http://schemas.microsoft.com/office/drawing/2014/main" id="{96D10B6E-CC86-D109-96E4-C76EFCE0D819}"/>
              </a:ext>
            </a:extLst>
          </p:cNvPr>
          <p:cNvSpPr/>
          <p:nvPr/>
        </p:nvSpPr>
        <p:spPr>
          <a:xfrm>
            <a:off x="7594565" y="4502947"/>
            <a:ext cx="2690825" cy="2700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~200 </a:t>
            </a:r>
            <a:r>
              <a:rPr lang="en-US" dirty="0" err="1">
                <a:ea typeface="Calibri"/>
                <a:cs typeface="Calibri"/>
              </a:rPr>
              <a:t>mK</a:t>
            </a:r>
            <a:endParaRPr lang="en-US" dirty="0" err="1"/>
          </a:p>
        </p:txBody>
      </p:sp>
      <p:sp>
        <p:nvSpPr>
          <p:cNvPr id="62" name="Rectangle 61">
            <a:extLst>
              <a:ext uri="{FF2B5EF4-FFF2-40B4-BE49-F238E27FC236}">
                <a16:creationId xmlns:a16="http://schemas.microsoft.com/office/drawing/2014/main" id="{2389D933-368D-91D9-5A87-6B159CDABDB0}"/>
              </a:ext>
            </a:extLst>
          </p:cNvPr>
          <p:cNvSpPr/>
          <p:nvPr/>
        </p:nvSpPr>
        <p:spPr>
          <a:xfrm>
            <a:off x="7589082" y="4964436"/>
            <a:ext cx="2696307" cy="466596"/>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000" b="1">
                <a:solidFill>
                  <a:schemeClr val="tx1">
                    <a:lumMod val="76000"/>
                    <a:lumOff val="24000"/>
                  </a:schemeClr>
                </a:solidFill>
                <a:ea typeface="Calibri"/>
                <a:cs typeface="Calibri"/>
              </a:rPr>
              <a:t>Mixing Chamber, 10 </a:t>
            </a:r>
            <a:r>
              <a:rPr lang="en-US" sz="2000" b="1" err="1">
                <a:solidFill>
                  <a:schemeClr val="tx1">
                    <a:lumMod val="76000"/>
                    <a:lumOff val="24000"/>
                  </a:schemeClr>
                </a:solidFill>
                <a:ea typeface="Calibri"/>
                <a:cs typeface="Calibri"/>
              </a:rPr>
              <a:t>mK</a:t>
            </a:r>
            <a:endParaRPr lang="en-US" sz="2000" b="1">
              <a:solidFill>
                <a:schemeClr val="tx1">
                  <a:lumMod val="76000"/>
                  <a:lumOff val="24000"/>
                </a:schemeClr>
              </a:solidFill>
              <a:ea typeface="Calibri"/>
              <a:cs typeface="Calibri"/>
            </a:endParaRPr>
          </a:p>
        </p:txBody>
      </p:sp>
      <p:sp>
        <p:nvSpPr>
          <p:cNvPr id="64" name="Rectangle 63">
            <a:extLst>
              <a:ext uri="{FF2B5EF4-FFF2-40B4-BE49-F238E27FC236}">
                <a16:creationId xmlns:a16="http://schemas.microsoft.com/office/drawing/2014/main" id="{0C5B2886-1F11-F8A1-9744-549925794024}"/>
              </a:ext>
            </a:extLst>
          </p:cNvPr>
          <p:cNvSpPr/>
          <p:nvPr/>
        </p:nvSpPr>
        <p:spPr>
          <a:xfrm>
            <a:off x="7968927" y="1010593"/>
            <a:ext cx="576981" cy="588857"/>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400" b="1">
              <a:solidFill>
                <a:schemeClr val="tx1">
                  <a:lumMod val="76000"/>
                  <a:lumOff val="24000"/>
                </a:schemeClr>
              </a:solidFill>
              <a:ea typeface="Calibri"/>
              <a:cs typeface="Calibri"/>
            </a:endParaRPr>
          </a:p>
        </p:txBody>
      </p:sp>
      <p:sp>
        <p:nvSpPr>
          <p:cNvPr id="66" name="TextBox 65">
            <a:extLst>
              <a:ext uri="{FF2B5EF4-FFF2-40B4-BE49-F238E27FC236}">
                <a16:creationId xmlns:a16="http://schemas.microsoft.com/office/drawing/2014/main" id="{0F95BCDE-9CB8-489F-ACC4-2FF36F4D1916}"/>
              </a:ext>
            </a:extLst>
          </p:cNvPr>
          <p:cNvSpPr txBox="1"/>
          <p:nvPr/>
        </p:nvSpPr>
        <p:spPr>
          <a:xfrm>
            <a:off x="5327028" y="1000963"/>
            <a:ext cx="17374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ea typeface="Calibri"/>
                <a:cs typeface="Calibri"/>
              </a:rPr>
              <a:t>1, 2, 3... Hz Vibrations</a:t>
            </a:r>
            <a:endParaRPr lang="en-US" sz="2400" err="1"/>
          </a:p>
        </p:txBody>
      </p:sp>
      <mc:AlternateContent xmlns:mc="http://schemas.openxmlformats.org/markup-compatibility/2006" xmlns:p14="http://schemas.microsoft.com/office/powerpoint/2010/main">
        <mc:Choice Requires="p14">
          <p:contentPart p14:bwMode="auto" r:id="rId4">
            <p14:nvContentPartPr>
              <p14:cNvPr id="68" name="Ink 67">
                <a:extLst>
                  <a:ext uri="{FF2B5EF4-FFF2-40B4-BE49-F238E27FC236}">
                    <a16:creationId xmlns:a16="http://schemas.microsoft.com/office/drawing/2014/main" id="{FE41DE43-9150-1F61-2485-AB0B9EA60905}"/>
                  </a:ext>
                </a:extLst>
              </p14:cNvPr>
              <p14:cNvContentPartPr/>
              <p14:nvPr/>
            </p14:nvContentPartPr>
            <p14:xfrm>
              <a:off x="6786168" y="1628339"/>
              <a:ext cx="546507" cy="2581742"/>
            </p14:xfrm>
          </p:contentPart>
        </mc:Choice>
        <mc:Fallback xmlns="">
          <p:pic>
            <p:nvPicPr>
              <p:cNvPr id="68" name="Ink 67">
                <a:extLst>
                  <a:ext uri="{FF2B5EF4-FFF2-40B4-BE49-F238E27FC236}">
                    <a16:creationId xmlns:a16="http://schemas.microsoft.com/office/drawing/2014/main" id="{FE41DE43-9150-1F61-2485-AB0B9EA60905}"/>
                  </a:ext>
                </a:extLst>
              </p:cNvPr>
              <p:cNvPicPr/>
              <p:nvPr/>
            </p:nvPicPr>
            <p:blipFill>
              <a:blip r:embed="rId5"/>
              <a:stretch>
                <a:fillRect/>
              </a:stretch>
            </p:blipFill>
            <p:spPr>
              <a:xfrm>
                <a:off x="6768179" y="1610340"/>
                <a:ext cx="582125" cy="2617380"/>
              </a:xfrm>
              <a:prstGeom prst="rect">
                <a:avLst/>
              </a:prstGeom>
            </p:spPr>
          </p:pic>
        </mc:Fallback>
      </mc:AlternateContent>
      <p:sp>
        <p:nvSpPr>
          <p:cNvPr id="70" name="TextBox 69">
            <a:extLst>
              <a:ext uri="{FF2B5EF4-FFF2-40B4-BE49-F238E27FC236}">
                <a16:creationId xmlns:a16="http://schemas.microsoft.com/office/drawing/2014/main" id="{5BAB06AC-2526-831D-B975-1779626B58C1}"/>
              </a:ext>
            </a:extLst>
          </p:cNvPr>
          <p:cNvSpPr txBox="1"/>
          <p:nvPr/>
        </p:nvSpPr>
        <p:spPr>
          <a:xfrm>
            <a:off x="10289079" y="2972529"/>
            <a:ext cx="218479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Calibri"/>
                <a:cs typeface="Calibri"/>
              </a:rPr>
              <a:t>Internal </a:t>
            </a:r>
            <a:r>
              <a:rPr lang="en-US" sz="2000">
                <a:ea typeface="Calibri"/>
                <a:cs typeface="Calibri"/>
              </a:rPr>
              <a:t>Suspension, 3-Point Kevlar Rods</a:t>
            </a:r>
            <a:endParaRPr lang="en-US" sz="2000"/>
          </a:p>
        </p:txBody>
      </p:sp>
      <p:sp>
        <p:nvSpPr>
          <p:cNvPr id="72" name="Rectangle 71">
            <a:extLst>
              <a:ext uri="{FF2B5EF4-FFF2-40B4-BE49-F238E27FC236}">
                <a16:creationId xmlns:a16="http://schemas.microsoft.com/office/drawing/2014/main" id="{A698BD29-BD68-F237-51AD-02D04D10EB70}"/>
              </a:ext>
            </a:extLst>
          </p:cNvPr>
          <p:cNvSpPr/>
          <p:nvPr/>
        </p:nvSpPr>
        <p:spPr>
          <a:xfrm>
            <a:off x="7440643" y="1599716"/>
            <a:ext cx="366232" cy="567069"/>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1E5B2058-9295-F7A8-2549-A4B9880F9DAB}"/>
              </a:ext>
            </a:extLst>
          </p:cNvPr>
          <p:cNvSpPr/>
          <p:nvPr/>
        </p:nvSpPr>
        <p:spPr>
          <a:xfrm>
            <a:off x="10011707" y="1599716"/>
            <a:ext cx="366232" cy="567069"/>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75">
            <a:extLst>
              <a:ext uri="{FF2B5EF4-FFF2-40B4-BE49-F238E27FC236}">
                <a16:creationId xmlns:a16="http://schemas.microsoft.com/office/drawing/2014/main" id="{50ED098B-6308-FD88-0581-7AF558122C00}"/>
              </a:ext>
            </a:extLst>
          </p:cNvPr>
          <p:cNvSpPr txBox="1"/>
          <p:nvPr/>
        </p:nvSpPr>
        <p:spPr>
          <a:xfrm>
            <a:off x="10073562" y="903185"/>
            <a:ext cx="243206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Minus-K Isolators </a:t>
            </a:r>
            <a:endParaRPr lang="en-US" sz="2000"/>
          </a:p>
        </p:txBody>
      </p:sp>
      <p:cxnSp>
        <p:nvCxnSpPr>
          <p:cNvPr id="78" name="Straight Arrow Connector 77">
            <a:extLst>
              <a:ext uri="{FF2B5EF4-FFF2-40B4-BE49-F238E27FC236}">
                <a16:creationId xmlns:a16="http://schemas.microsoft.com/office/drawing/2014/main" id="{1C2E9935-BF7C-1FD6-0E2F-9D2431048042}"/>
              </a:ext>
            </a:extLst>
          </p:cNvPr>
          <p:cNvCxnSpPr/>
          <p:nvPr/>
        </p:nvCxnSpPr>
        <p:spPr>
          <a:xfrm flipH="1">
            <a:off x="10496930" y="1416642"/>
            <a:ext cx="537831" cy="3185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80" name="Rectangle 79">
            <a:extLst>
              <a:ext uri="{FF2B5EF4-FFF2-40B4-BE49-F238E27FC236}">
                <a16:creationId xmlns:a16="http://schemas.microsoft.com/office/drawing/2014/main" id="{C50AA6FA-D871-0D70-4338-C3910A0FDF74}"/>
              </a:ext>
            </a:extLst>
          </p:cNvPr>
          <p:cNvSpPr/>
          <p:nvPr/>
        </p:nvSpPr>
        <p:spPr>
          <a:xfrm>
            <a:off x="8751454" y="5449454"/>
            <a:ext cx="369454" cy="727363"/>
          </a:xfrm>
          <a:prstGeom prst="rect">
            <a:avLst/>
          </a:pr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TextBox 81">
            <a:extLst>
              <a:ext uri="{FF2B5EF4-FFF2-40B4-BE49-F238E27FC236}">
                <a16:creationId xmlns:a16="http://schemas.microsoft.com/office/drawing/2014/main" id="{91A7E5C3-3612-FBEF-9EE6-7C51B619E544}"/>
              </a:ext>
            </a:extLst>
          </p:cNvPr>
          <p:cNvSpPr txBox="1"/>
          <p:nvPr/>
        </p:nvSpPr>
        <p:spPr>
          <a:xfrm>
            <a:off x="10110499" y="5468803"/>
            <a:ext cx="239119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A4k Mu-Metal Magnetic Shield</a:t>
            </a:r>
          </a:p>
        </p:txBody>
      </p:sp>
      <p:cxnSp>
        <p:nvCxnSpPr>
          <p:cNvPr id="84" name="Straight Arrow Connector 83">
            <a:extLst>
              <a:ext uri="{FF2B5EF4-FFF2-40B4-BE49-F238E27FC236}">
                <a16:creationId xmlns:a16="http://schemas.microsoft.com/office/drawing/2014/main" id="{BAB43CEA-9F0D-3A25-B814-5C348DCFB9A6}"/>
              </a:ext>
            </a:extLst>
          </p:cNvPr>
          <p:cNvCxnSpPr>
            <a:cxnSpLocks/>
          </p:cNvCxnSpPr>
          <p:nvPr/>
        </p:nvCxnSpPr>
        <p:spPr>
          <a:xfrm flipH="1">
            <a:off x="9214429" y="5717919"/>
            <a:ext cx="798775" cy="1710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86" name="Straight Arrow Connector 85">
            <a:extLst>
              <a:ext uri="{FF2B5EF4-FFF2-40B4-BE49-F238E27FC236}">
                <a16:creationId xmlns:a16="http://schemas.microsoft.com/office/drawing/2014/main" id="{6003E674-0335-6FE0-208A-F8A09A0B8761}"/>
              </a:ext>
            </a:extLst>
          </p:cNvPr>
          <p:cNvCxnSpPr>
            <a:cxnSpLocks/>
          </p:cNvCxnSpPr>
          <p:nvPr/>
        </p:nvCxnSpPr>
        <p:spPr>
          <a:xfrm flipH="1">
            <a:off x="8318777" y="468712"/>
            <a:ext cx="999426" cy="41375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88" name="Straight Arrow Connector 87">
            <a:extLst>
              <a:ext uri="{FF2B5EF4-FFF2-40B4-BE49-F238E27FC236}">
                <a16:creationId xmlns:a16="http://schemas.microsoft.com/office/drawing/2014/main" id="{209AC573-0F48-216C-7EA5-ACE42B48248D}"/>
              </a:ext>
            </a:extLst>
          </p:cNvPr>
          <p:cNvCxnSpPr>
            <a:cxnSpLocks/>
          </p:cNvCxnSpPr>
          <p:nvPr/>
        </p:nvCxnSpPr>
        <p:spPr>
          <a:xfrm flipH="1">
            <a:off x="9401313" y="651825"/>
            <a:ext cx="537831" cy="3185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90" name="TextBox 89">
            <a:extLst>
              <a:ext uri="{FF2B5EF4-FFF2-40B4-BE49-F238E27FC236}">
                <a16:creationId xmlns:a16="http://schemas.microsoft.com/office/drawing/2014/main" id="{73F55ADE-164A-879D-D8B6-82D66141BAE7}"/>
              </a:ext>
            </a:extLst>
          </p:cNvPr>
          <p:cNvSpPr txBox="1"/>
          <p:nvPr/>
        </p:nvSpPr>
        <p:spPr>
          <a:xfrm>
            <a:off x="9438148" y="240180"/>
            <a:ext cx="26669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ea typeface="Calibri"/>
                <a:cs typeface="Calibri"/>
              </a:rPr>
              <a:t>Pulse Tubes</a:t>
            </a:r>
          </a:p>
        </p:txBody>
      </p:sp>
      <p:sp>
        <p:nvSpPr>
          <p:cNvPr id="92" name="Rectangle 91">
            <a:extLst>
              <a:ext uri="{FF2B5EF4-FFF2-40B4-BE49-F238E27FC236}">
                <a16:creationId xmlns:a16="http://schemas.microsoft.com/office/drawing/2014/main" id="{9F812082-C93D-820D-61D0-0B5952757F81}"/>
              </a:ext>
            </a:extLst>
          </p:cNvPr>
          <p:cNvSpPr/>
          <p:nvPr/>
        </p:nvSpPr>
        <p:spPr>
          <a:xfrm>
            <a:off x="7589084" y="3113682"/>
            <a:ext cx="2696307" cy="3029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~3 K</a:t>
            </a:r>
            <a:endParaRPr lang="en-US"/>
          </a:p>
        </p:txBody>
      </p:sp>
    </p:spTree>
    <p:extLst>
      <p:ext uri="{BB962C8B-B14F-4D97-AF65-F5344CB8AC3E}">
        <p14:creationId xmlns:p14="http://schemas.microsoft.com/office/powerpoint/2010/main" val="2573256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D432C-D913-B3F0-53CF-503AE6AF6CCA}"/>
              </a:ext>
            </a:extLst>
          </p:cNvPr>
          <p:cNvSpPr>
            <a:spLocks noGrp="1"/>
          </p:cNvSpPr>
          <p:nvPr>
            <p:ph type="title"/>
          </p:nvPr>
        </p:nvSpPr>
        <p:spPr>
          <a:xfrm>
            <a:off x="688109" y="-160191"/>
            <a:ext cx="10515600" cy="1325563"/>
          </a:xfrm>
        </p:spPr>
        <p:txBody>
          <a:bodyPr/>
          <a:lstStyle/>
          <a:p>
            <a:r>
              <a:rPr lang="en-US">
                <a:latin typeface="Arial"/>
                <a:cs typeface="Arial"/>
              </a:rPr>
              <a:t>Piezoelectric Sensors and Geophones</a:t>
            </a:r>
            <a:endParaRPr lang="en-US"/>
          </a:p>
        </p:txBody>
      </p:sp>
      <p:sp>
        <p:nvSpPr>
          <p:cNvPr id="5" name="TextBox 4">
            <a:extLst>
              <a:ext uri="{FF2B5EF4-FFF2-40B4-BE49-F238E27FC236}">
                <a16:creationId xmlns:a16="http://schemas.microsoft.com/office/drawing/2014/main" id="{317A1D1A-E57B-F0C4-BB7B-B608F0D6A8BB}"/>
              </a:ext>
            </a:extLst>
          </p:cNvPr>
          <p:cNvSpPr txBox="1"/>
          <p:nvPr/>
        </p:nvSpPr>
        <p:spPr>
          <a:xfrm>
            <a:off x="818373" y="4693426"/>
            <a:ext cx="322506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a:cs typeface="Arial"/>
              </a:rPr>
              <a:t>2271A (</a:t>
            </a:r>
            <a:r>
              <a:rPr lang="en-US" sz="2400" dirty="0" err="1">
                <a:latin typeface="Arial"/>
                <a:cs typeface="Arial"/>
              </a:rPr>
              <a:t>Lowtemp</a:t>
            </a:r>
            <a:r>
              <a:rPr lang="en-US" sz="2400" dirty="0">
                <a:latin typeface="Arial"/>
                <a:cs typeface="Arial"/>
              </a:rPr>
              <a:t>)</a:t>
            </a:r>
            <a:endParaRPr lang="en-US" sz="2400" dirty="0">
              <a:latin typeface="Arial"/>
              <a:ea typeface="Calibri"/>
              <a:cs typeface="Arial"/>
            </a:endParaRPr>
          </a:p>
          <a:p>
            <a:r>
              <a:rPr lang="en-US" sz="2400">
                <a:latin typeface="Arial"/>
                <a:cs typeface="Arial"/>
              </a:rPr>
              <a:t>PCB Piezotronics</a:t>
            </a:r>
            <a:endParaRPr lang="en-US" sz="2400">
              <a:latin typeface="Arial"/>
              <a:ea typeface="Calibri"/>
              <a:cs typeface="Arial"/>
            </a:endParaRPr>
          </a:p>
          <a:p>
            <a:endParaRPr lang="en-US" sz="2400" dirty="0">
              <a:latin typeface="Arial"/>
              <a:ea typeface="Calibri"/>
              <a:cs typeface="Arial"/>
            </a:endParaRPr>
          </a:p>
          <a:p>
            <a:endParaRPr lang="en-US">
              <a:ea typeface="Calibri" panose="020F0502020204030204"/>
              <a:cs typeface="Calibri" panose="020F0502020204030204"/>
            </a:endParaRPr>
          </a:p>
        </p:txBody>
      </p:sp>
      <p:sp>
        <p:nvSpPr>
          <p:cNvPr id="6" name="TextBox 5">
            <a:extLst>
              <a:ext uri="{FF2B5EF4-FFF2-40B4-BE49-F238E27FC236}">
                <a16:creationId xmlns:a16="http://schemas.microsoft.com/office/drawing/2014/main" id="{5FC6D76F-9B9F-9EE4-985D-69E28B4CC330}"/>
              </a:ext>
            </a:extLst>
          </p:cNvPr>
          <p:cNvSpPr txBox="1"/>
          <p:nvPr/>
        </p:nvSpPr>
        <p:spPr>
          <a:xfrm>
            <a:off x="4592111" y="4693426"/>
            <a:ext cx="324815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a:cs typeface="Arial"/>
              </a:rPr>
              <a:t>393B05 (</a:t>
            </a:r>
            <a:r>
              <a:rPr lang="en-US" sz="2400" dirty="0" err="1">
                <a:latin typeface="Arial"/>
                <a:cs typeface="Arial"/>
              </a:rPr>
              <a:t>Roomtemp</a:t>
            </a:r>
            <a:r>
              <a:rPr lang="en-US" sz="2400" dirty="0">
                <a:latin typeface="Arial"/>
                <a:cs typeface="Arial"/>
              </a:rPr>
              <a:t>) PCB Piezotronics</a:t>
            </a:r>
          </a:p>
          <a:p>
            <a:endParaRPr lang="en-US" sz="2400" dirty="0">
              <a:latin typeface="Arial"/>
              <a:ea typeface="Calibri"/>
              <a:cs typeface="Arial"/>
            </a:endParaRPr>
          </a:p>
          <a:p>
            <a:endParaRPr lang="en-US">
              <a:latin typeface="Calibri" panose="020F0502020204030204"/>
              <a:ea typeface="Calibri"/>
              <a:cs typeface="Calibri"/>
            </a:endParaRPr>
          </a:p>
        </p:txBody>
      </p:sp>
      <p:sp>
        <p:nvSpPr>
          <p:cNvPr id="7" name="TextBox 6">
            <a:extLst>
              <a:ext uri="{FF2B5EF4-FFF2-40B4-BE49-F238E27FC236}">
                <a16:creationId xmlns:a16="http://schemas.microsoft.com/office/drawing/2014/main" id="{F7D12499-F010-7A2D-B8EF-D63668B3EFDD}"/>
              </a:ext>
            </a:extLst>
          </p:cNvPr>
          <p:cNvSpPr txBox="1"/>
          <p:nvPr/>
        </p:nvSpPr>
        <p:spPr>
          <a:xfrm>
            <a:off x="8443248" y="4693426"/>
            <a:ext cx="3063426"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Arial"/>
                <a:cs typeface="Arial"/>
              </a:rPr>
              <a:t>HG-2 Geophones</a:t>
            </a:r>
          </a:p>
          <a:p>
            <a:r>
              <a:rPr lang="en-US" sz="2400">
                <a:latin typeface="Arial"/>
                <a:cs typeface="Arial"/>
              </a:rPr>
              <a:t>HGS Products</a:t>
            </a:r>
          </a:p>
          <a:p>
            <a:endParaRPr lang="en-US" sz="2400">
              <a:latin typeface="Arial"/>
              <a:cs typeface="Arial"/>
            </a:endParaRPr>
          </a:p>
          <a:p>
            <a:endParaRPr lang="en-US" sz="2000">
              <a:latin typeface="Arial"/>
              <a:cs typeface="Arial"/>
            </a:endParaRPr>
          </a:p>
        </p:txBody>
      </p:sp>
      <p:sp>
        <p:nvSpPr>
          <p:cNvPr id="10" name="TextBox 6">
            <a:extLst>
              <a:ext uri="{FF2B5EF4-FFF2-40B4-BE49-F238E27FC236}">
                <a16:creationId xmlns:a16="http://schemas.microsoft.com/office/drawing/2014/main" id="{32038A33-2803-8F8E-CE2D-A265CB2C4DEE}"/>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4</a:t>
            </a:r>
          </a:p>
        </p:txBody>
      </p:sp>
      <p:pic>
        <p:nvPicPr>
          <p:cNvPr id="9" name="Picture 8">
            <a:extLst>
              <a:ext uri="{FF2B5EF4-FFF2-40B4-BE49-F238E27FC236}">
                <a16:creationId xmlns:a16="http://schemas.microsoft.com/office/drawing/2014/main" id="{19BF511D-5154-2922-8EA3-9FF8BF930D17}"/>
              </a:ext>
            </a:extLst>
          </p:cNvPr>
          <p:cNvPicPr>
            <a:picLocks noChangeAspect="1"/>
          </p:cNvPicPr>
          <p:nvPr/>
        </p:nvPicPr>
        <p:blipFill>
          <a:blip r:embed="rId2"/>
          <a:stretch>
            <a:fillRect/>
          </a:stretch>
        </p:blipFill>
        <p:spPr>
          <a:xfrm>
            <a:off x="4928571" y="977924"/>
            <a:ext cx="2034515" cy="3388166"/>
          </a:xfrm>
          <a:prstGeom prst="rect">
            <a:avLst/>
          </a:prstGeom>
        </p:spPr>
      </p:pic>
      <p:pic>
        <p:nvPicPr>
          <p:cNvPr id="8" name="Picture 7">
            <a:extLst>
              <a:ext uri="{FF2B5EF4-FFF2-40B4-BE49-F238E27FC236}">
                <a16:creationId xmlns:a16="http://schemas.microsoft.com/office/drawing/2014/main" id="{85AE3ABE-BD96-3850-6D78-2577ED18D1F9}"/>
              </a:ext>
            </a:extLst>
          </p:cNvPr>
          <p:cNvPicPr>
            <a:picLocks noChangeAspect="1"/>
          </p:cNvPicPr>
          <p:nvPr/>
        </p:nvPicPr>
        <p:blipFill>
          <a:blip r:embed="rId3"/>
          <a:stretch>
            <a:fillRect/>
          </a:stretch>
        </p:blipFill>
        <p:spPr>
          <a:xfrm>
            <a:off x="8617259" y="1023755"/>
            <a:ext cx="2187758" cy="3216688"/>
          </a:xfrm>
          <a:prstGeom prst="rect">
            <a:avLst/>
          </a:prstGeom>
        </p:spPr>
      </p:pic>
      <p:pic>
        <p:nvPicPr>
          <p:cNvPr id="11" name="Picture 10" descr="A metal object with a wire&#10;&#10;AI-generated content may be incorrect.">
            <a:extLst>
              <a:ext uri="{FF2B5EF4-FFF2-40B4-BE49-F238E27FC236}">
                <a16:creationId xmlns:a16="http://schemas.microsoft.com/office/drawing/2014/main" id="{4B320A3B-1A0B-0D48-F9CF-69E527A84EBD}"/>
              </a:ext>
            </a:extLst>
          </p:cNvPr>
          <p:cNvPicPr>
            <a:picLocks noChangeAspect="1"/>
          </p:cNvPicPr>
          <p:nvPr/>
        </p:nvPicPr>
        <p:blipFill>
          <a:blip r:embed="rId4"/>
          <a:stretch>
            <a:fillRect/>
          </a:stretch>
        </p:blipFill>
        <p:spPr>
          <a:xfrm>
            <a:off x="1221408" y="988854"/>
            <a:ext cx="1774361" cy="3257405"/>
          </a:xfrm>
          <a:prstGeom prst="rect">
            <a:avLst/>
          </a:prstGeom>
        </p:spPr>
      </p:pic>
    </p:spTree>
    <p:extLst>
      <p:ext uri="{BB962C8B-B14F-4D97-AF65-F5344CB8AC3E}">
        <p14:creationId xmlns:p14="http://schemas.microsoft.com/office/powerpoint/2010/main" val="1942464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85D28-70F1-06D4-52C8-A172E03D17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7040C5-2625-24C1-6B00-9B6425D01463}"/>
              </a:ext>
            </a:extLst>
          </p:cNvPr>
          <p:cNvSpPr>
            <a:spLocks noGrp="1"/>
          </p:cNvSpPr>
          <p:nvPr>
            <p:ph type="title"/>
          </p:nvPr>
        </p:nvSpPr>
        <p:spPr>
          <a:xfrm>
            <a:off x="838200" y="-200600"/>
            <a:ext cx="10515600" cy="1325563"/>
          </a:xfrm>
        </p:spPr>
        <p:txBody>
          <a:bodyPr/>
          <a:lstStyle/>
          <a:p>
            <a:r>
              <a:rPr lang="en-US">
                <a:latin typeface="Arial"/>
                <a:cs typeface="Arial"/>
              </a:rPr>
              <a:t>Sensor Operation and Specifications</a:t>
            </a:r>
            <a:endParaRPr lang="en-US"/>
          </a:p>
        </p:txBody>
      </p:sp>
      <p:sp>
        <p:nvSpPr>
          <p:cNvPr id="51" name="TextBox 6">
            <a:extLst>
              <a:ext uri="{FF2B5EF4-FFF2-40B4-BE49-F238E27FC236}">
                <a16:creationId xmlns:a16="http://schemas.microsoft.com/office/drawing/2014/main" id="{24A940E4-2F86-FB6C-996C-F02C0E6598D2}"/>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5</a:t>
            </a:r>
            <a:endParaRPr lang="en-US" sz="2800" dirty="0">
              <a:solidFill>
                <a:schemeClr val="bg1"/>
              </a:solidFill>
              <a:ea typeface="Calibri" panose="020F0502020204030204"/>
              <a:cs typeface="Calibri" panose="020F0502020204030204"/>
            </a:endParaRPr>
          </a:p>
        </p:txBody>
      </p:sp>
      <p:sp>
        <p:nvSpPr>
          <p:cNvPr id="52" name="Seismic mass">
            <a:extLst>
              <a:ext uri="{FF2B5EF4-FFF2-40B4-BE49-F238E27FC236}">
                <a16:creationId xmlns:a16="http://schemas.microsoft.com/office/drawing/2014/main" id="{F127999E-2583-75D5-4C84-0AF9B03ED9AC}"/>
              </a:ext>
            </a:extLst>
          </p:cNvPr>
          <p:cNvSpPr/>
          <p:nvPr/>
        </p:nvSpPr>
        <p:spPr>
          <a:xfrm>
            <a:off x="889000" y="1544205"/>
            <a:ext cx="1524000" cy="920750"/>
          </a:xfrm>
          <a:prstGeom prst="roundRect">
            <a:avLst>
              <a:gd name="adj" fmla="val 4138"/>
            </a:avLst>
          </a:prstGeom>
          <a:solidFill>
            <a:srgbClr val="2B3644"/>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2000" b="1" dirty="0">
                <a:solidFill>
                  <a:srgbClr val="FFFFFF"/>
                </a:solidFill>
                <a:latin typeface="Arial"/>
                <a:cs typeface="Arial"/>
              </a:rPr>
              <a:t>Seismic</a:t>
            </a:r>
          </a:p>
          <a:p>
            <a:pPr algn="ctr">
              <a:lnSpc>
                <a:spcPct val="100000"/>
              </a:lnSpc>
            </a:pPr>
            <a:r>
              <a:rPr lang="en-US" sz="2000" b="1" dirty="0">
                <a:solidFill>
                  <a:srgbClr val="FFFFFF"/>
                </a:solidFill>
                <a:latin typeface="Arial"/>
                <a:cs typeface="Arial"/>
              </a:rPr>
              <a:t>mass</a:t>
            </a:r>
          </a:p>
        </p:txBody>
      </p:sp>
      <p:sp>
        <p:nvSpPr>
          <p:cNvPr id="53" name="Piezo crystal">
            <a:extLst>
              <a:ext uri="{FF2B5EF4-FFF2-40B4-BE49-F238E27FC236}">
                <a16:creationId xmlns:a16="http://schemas.microsoft.com/office/drawing/2014/main" id="{0E65F739-914B-03ED-61EC-8D1899A58FC7}"/>
              </a:ext>
            </a:extLst>
          </p:cNvPr>
          <p:cNvSpPr/>
          <p:nvPr/>
        </p:nvSpPr>
        <p:spPr>
          <a:xfrm>
            <a:off x="891220" y="2464955"/>
            <a:ext cx="1519561" cy="751211"/>
          </a:xfrm>
          <a:prstGeom prst="roundRect">
            <a:avLst>
              <a:gd name="adj" fmla="val 2105"/>
            </a:avLst>
          </a:prstGeom>
          <a:solidFill>
            <a:srgbClr val="F2C14E"/>
          </a:solidFill>
          <a:ln>
            <a:noFill/>
          </a:ln>
        </p:spPr>
        <p:txBody>
          <a:bodyPr wrap="square" lIns="25400" tIns="12700" rIns="25400" bIns="127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b="1" dirty="0">
                <a:solidFill>
                  <a:srgbClr val="2B3644"/>
                </a:solidFill>
                <a:latin typeface="Arial"/>
                <a:cs typeface="Arial"/>
              </a:rPr>
              <a:t>Piezo crystal</a:t>
            </a:r>
          </a:p>
        </p:txBody>
      </p:sp>
      <p:sp>
        <p:nvSpPr>
          <p:cNvPr id="54" name="Rigid base">
            <a:extLst>
              <a:ext uri="{FF2B5EF4-FFF2-40B4-BE49-F238E27FC236}">
                <a16:creationId xmlns:a16="http://schemas.microsoft.com/office/drawing/2014/main" id="{098DEC4D-BAB5-6339-51AE-28347FC7AF1A}"/>
              </a:ext>
            </a:extLst>
          </p:cNvPr>
          <p:cNvSpPr/>
          <p:nvPr/>
        </p:nvSpPr>
        <p:spPr>
          <a:xfrm>
            <a:off x="645789" y="3208768"/>
            <a:ext cx="2017820" cy="776487"/>
          </a:xfrm>
          <a:prstGeom prst="roundRect">
            <a:avLst>
              <a:gd name="adj" fmla="val 9412"/>
            </a:avLst>
          </a:prstGeom>
          <a:solidFill>
            <a:srgbClr val="7D8998"/>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2000" b="1" dirty="0">
                <a:solidFill>
                  <a:srgbClr val="FFFFFF"/>
                </a:solidFill>
                <a:latin typeface="Arial"/>
                <a:cs typeface="Arial"/>
              </a:rPr>
              <a:t>Rigid base</a:t>
            </a:r>
          </a:p>
        </p:txBody>
      </p:sp>
      <p:cxnSp>
        <p:nvCxnSpPr>
          <p:cNvPr id="55" name="Charge out">
            <a:extLst>
              <a:ext uri="{FF2B5EF4-FFF2-40B4-BE49-F238E27FC236}">
                <a16:creationId xmlns:a16="http://schemas.microsoft.com/office/drawing/2014/main" id="{7D56A4FC-AD60-BD7F-921C-DCF1E524091C}"/>
              </a:ext>
            </a:extLst>
          </p:cNvPr>
          <p:cNvCxnSpPr/>
          <p:nvPr/>
        </p:nvCxnSpPr>
        <p:spPr>
          <a:xfrm>
            <a:off x="2410051" y="2741211"/>
            <a:ext cx="1850434" cy="3251"/>
          </a:xfrm>
          <a:prstGeom prst="line">
            <a:avLst/>
          </a:prstGeom>
          <a:ln w="57150" cap="rnd">
            <a:solidFill>
              <a:srgbClr val="2B3644"/>
            </a:solidFill>
            <a:round/>
            <a:tailEnd type="triangle" w="med" len="med"/>
          </a:ln>
        </p:spPr>
      </p:cxnSp>
      <p:sp>
        <p:nvSpPr>
          <p:cNvPr id="57" name="Charge amplifier">
            <a:extLst>
              <a:ext uri="{FF2B5EF4-FFF2-40B4-BE49-F238E27FC236}">
                <a16:creationId xmlns:a16="http://schemas.microsoft.com/office/drawing/2014/main" id="{CC14F1DA-B700-E70F-202B-C85197CC1078}"/>
              </a:ext>
            </a:extLst>
          </p:cNvPr>
          <p:cNvSpPr/>
          <p:nvPr/>
        </p:nvSpPr>
        <p:spPr>
          <a:xfrm>
            <a:off x="4250353" y="2285306"/>
            <a:ext cx="1287878" cy="756451"/>
          </a:xfrm>
          <a:prstGeom prst="roundRect">
            <a:avLst>
              <a:gd name="adj" fmla="val 11111"/>
            </a:avLst>
          </a:prstGeom>
          <a:solidFill>
            <a:srgbClr val="1F5FA8"/>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b="1" dirty="0">
                <a:solidFill>
                  <a:srgbClr val="FFFFFF"/>
                </a:solidFill>
                <a:latin typeface="Arial"/>
                <a:cs typeface="Arial"/>
              </a:rPr>
              <a:t>Charge</a:t>
            </a:r>
          </a:p>
          <a:p>
            <a:pPr algn="ctr">
              <a:lnSpc>
                <a:spcPct val="100000"/>
              </a:lnSpc>
            </a:pPr>
            <a:r>
              <a:rPr lang="en-US" b="1" dirty="0">
                <a:solidFill>
                  <a:srgbClr val="FFFFFF"/>
                </a:solidFill>
                <a:latin typeface="Arial"/>
                <a:cs typeface="Arial"/>
              </a:rPr>
              <a:t>amplifier</a:t>
            </a:r>
          </a:p>
        </p:txBody>
      </p:sp>
      <p:sp>
        <p:nvSpPr>
          <p:cNvPr id="91" name="TextBox 90">
            <a:extLst>
              <a:ext uri="{FF2B5EF4-FFF2-40B4-BE49-F238E27FC236}">
                <a16:creationId xmlns:a16="http://schemas.microsoft.com/office/drawing/2014/main" id="{F976D9AE-6108-6EA4-C7CC-B3177130D2AF}"/>
              </a:ext>
            </a:extLst>
          </p:cNvPr>
          <p:cNvSpPr txBox="1"/>
          <p:nvPr/>
        </p:nvSpPr>
        <p:spPr>
          <a:xfrm>
            <a:off x="1456599" y="896177"/>
            <a:ext cx="23889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a:ea typeface="Calibri"/>
                <a:cs typeface="Calibri"/>
              </a:rPr>
              <a:t>Piezoelectric</a:t>
            </a:r>
          </a:p>
        </p:txBody>
      </p:sp>
      <p:sp>
        <p:nvSpPr>
          <p:cNvPr id="93" name="TextBox 92">
            <a:extLst>
              <a:ext uri="{FF2B5EF4-FFF2-40B4-BE49-F238E27FC236}">
                <a16:creationId xmlns:a16="http://schemas.microsoft.com/office/drawing/2014/main" id="{E6038EF2-62FD-35C5-B81B-757AAB7335A0}"/>
              </a:ext>
            </a:extLst>
          </p:cNvPr>
          <p:cNvSpPr txBox="1"/>
          <p:nvPr/>
        </p:nvSpPr>
        <p:spPr>
          <a:xfrm>
            <a:off x="2432035" y="2095657"/>
            <a:ext cx="201827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FF0000"/>
                </a:solidFill>
                <a:ea typeface="Calibri"/>
                <a:cs typeface="Calibri"/>
              </a:rPr>
              <a:t>High Impedance</a:t>
            </a:r>
            <a:endParaRPr lang="en-US"/>
          </a:p>
          <a:p>
            <a:pPr algn="ctr"/>
            <a:r>
              <a:rPr lang="en-US">
                <a:solidFill>
                  <a:srgbClr val="FF0000"/>
                </a:solidFill>
                <a:ea typeface="Calibri"/>
                <a:cs typeface="Calibri"/>
              </a:rPr>
              <a:t>Charge</a:t>
            </a:r>
            <a:endParaRPr lang="en-US" dirty="0">
              <a:solidFill>
                <a:srgbClr val="FF0000"/>
              </a:solidFill>
              <a:ea typeface="Calibri"/>
              <a:cs typeface="Calibri"/>
            </a:endParaRPr>
          </a:p>
        </p:txBody>
      </p:sp>
    </p:spTree>
    <p:extLst>
      <p:ext uri="{BB962C8B-B14F-4D97-AF65-F5344CB8AC3E}">
        <p14:creationId xmlns:p14="http://schemas.microsoft.com/office/powerpoint/2010/main" val="4016030869"/>
      </p:ext>
    </p:extLst>
  </p:cSld>
  <p:clrMapOvr>
    <a:masterClrMapping/>
  </p:clrMapOvr>
  <p:extLst>
    <p:ext uri="{6950BFC3-D8DA-4A85-94F7-54DA5524770B}">
      <p188:commentRel xmlns:p188="http://schemas.microsoft.com/office/powerpoint/2018/8/main" r:id="rId2"/>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9EB1D-F372-F0AD-3474-149F5796C6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8AF1D2-1D5F-0F11-E672-98E84BC179F8}"/>
              </a:ext>
            </a:extLst>
          </p:cNvPr>
          <p:cNvSpPr>
            <a:spLocks noGrp="1"/>
          </p:cNvSpPr>
          <p:nvPr>
            <p:ph type="title"/>
          </p:nvPr>
        </p:nvSpPr>
        <p:spPr>
          <a:xfrm>
            <a:off x="838200" y="-200600"/>
            <a:ext cx="10515600" cy="1325563"/>
          </a:xfrm>
        </p:spPr>
        <p:txBody>
          <a:bodyPr/>
          <a:lstStyle/>
          <a:p>
            <a:r>
              <a:rPr lang="en-US">
                <a:latin typeface="Arial"/>
                <a:cs typeface="Arial"/>
              </a:rPr>
              <a:t>Sensor Operation and Specifications</a:t>
            </a:r>
            <a:endParaRPr lang="en-US"/>
          </a:p>
        </p:txBody>
      </p:sp>
      <p:sp>
        <p:nvSpPr>
          <p:cNvPr id="51" name="TextBox 6">
            <a:extLst>
              <a:ext uri="{FF2B5EF4-FFF2-40B4-BE49-F238E27FC236}">
                <a16:creationId xmlns:a16="http://schemas.microsoft.com/office/drawing/2014/main" id="{6D3BF1D2-6771-9882-B735-03DE52FDD8D2}"/>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5</a:t>
            </a:r>
            <a:endParaRPr lang="en-US" sz="2800" dirty="0">
              <a:solidFill>
                <a:schemeClr val="bg1"/>
              </a:solidFill>
              <a:ea typeface="Calibri" panose="020F0502020204030204"/>
              <a:cs typeface="Calibri" panose="020F0502020204030204"/>
            </a:endParaRPr>
          </a:p>
        </p:txBody>
      </p:sp>
      <p:sp>
        <p:nvSpPr>
          <p:cNvPr id="52" name="Seismic mass">
            <a:extLst>
              <a:ext uri="{FF2B5EF4-FFF2-40B4-BE49-F238E27FC236}">
                <a16:creationId xmlns:a16="http://schemas.microsoft.com/office/drawing/2014/main" id="{D6C86C81-6F1F-E74B-0925-22DA0F2E495D}"/>
              </a:ext>
            </a:extLst>
          </p:cNvPr>
          <p:cNvSpPr/>
          <p:nvPr/>
        </p:nvSpPr>
        <p:spPr>
          <a:xfrm>
            <a:off x="889000" y="1544205"/>
            <a:ext cx="1524000" cy="920750"/>
          </a:xfrm>
          <a:prstGeom prst="roundRect">
            <a:avLst>
              <a:gd name="adj" fmla="val 4138"/>
            </a:avLst>
          </a:prstGeom>
          <a:solidFill>
            <a:srgbClr val="2B3644"/>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2000" b="1" dirty="0">
                <a:solidFill>
                  <a:srgbClr val="FFFFFF"/>
                </a:solidFill>
                <a:latin typeface="Arial"/>
                <a:cs typeface="Arial"/>
              </a:rPr>
              <a:t>Seismic</a:t>
            </a:r>
          </a:p>
          <a:p>
            <a:pPr algn="ctr">
              <a:lnSpc>
                <a:spcPct val="100000"/>
              </a:lnSpc>
            </a:pPr>
            <a:r>
              <a:rPr lang="en-US" sz="2000" b="1" dirty="0">
                <a:solidFill>
                  <a:srgbClr val="FFFFFF"/>
                </a:solidFill>
                <a:latin typeface="Arial"/>
                <a:cs typeface="Arial"/>
              </a:rPr>
              <a:t>mass</a:t>
            </a:r>
          </a:p>
        </p:txBody>
      </p:sp>
      <p:sp>
        <p:nvSpPr>
          <p:cNvPr id="53" name="Piezo crystal">
            <a:extLst>
              <a:ext uri="{FF2B5EF4-FFF2-40B4-BE49-F238E27FC236}">
                <a16:creationId xmlns:a16="http://schemas.microsoft.com/office/drawing/2014/main" id="{67FE5AA3-366C-C8EB-7C11-12DB4C505A56}"/>
              </a:ext>
            </a:extLst>
          </p:cNvPr>
          <p:cNvSpPr/>
          <p:nvPr/>
        </p:nvSpPr>
        <p:spPr>
          <a:xfrm>
            <a:off x="891220" y="2464955"/>
            <a:ext cx="1519561" cy="751211"/>
          </a:xfrm>
          <a:prstGeom prst="roundRect">
            <a:avLst>
              <a:gd name="adj" fmla="val 2105"/>
            </a:avLst>
          </a:prstGeom>
          <a:solidFill>
            <a:srgbClr val="F2C14E"/>
          </a:solidFill>
          <a:ln>
            <a:noFill/>
          </a:ln>
        </p:spPr>
        <p:txBody>
          <a:bodyPr wrap="square" lIns="25400" tIns="12700" rIns="25400" bIns="127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b="1" dirty="0">
                <a:solidFill>
                  <a:srgbClr val="2B3644"/>
                </a:solidFill>
                <a:latin typeface="Arial"/>
                <a:cs typeface="Arial"/>
              </a:rPr>
              <a:t>Piezo crystal</a:t>
            </a:r>
          </a:p>
        </p:txBody>
      </p:sp>
      <p:sp>
        <p:nvSpPr>
          <p:cNvPr id="54" name="Rigid base">
            <a:extLst>
              <a:ext uri="{FF2B5EF4-FFF2-40B4-BE49-F238E27FC236}">
                <a16:creationId xmlns:a16="http://schemas.microsoft.com/office/drawing/2014/main" id="{22F09280-66CC-0DBE-62BD-73008726A39E}"/>
              </a:ext>
            </a:extLst>
          </p:cNvPr>
          <p:cNvSpPr/>
          <p:nvPr/>
        </p:nvSpPr>
        <p:spPr>
          <a:xfrm>
            <a:off x="645789" y="3208768"/>
            <a:ext cx="2017820" cy="776487"/>
          </a:xfrm>
          <a:prstGeom prst="roundRect">
            <a:avLst>
              <a:gd name="adj" fmla="val 9412"/>
            </a:avLst>
          </a:prstGeom>
          <a:solidFill>
            <a:srgbClr val="7D8998"/>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2000" b="1" dirty="0">
                <a:solidFill>
                  <a:srgbClr val="FFFFFF"/>
                </a:solidFill>
                <a:latin typeface="Arial"/>
                <a:cs typeface="Arial"/>
              </a:rPr>
              <a:t>Rigid base</a:t>
            </a:r>
          </a:p>
        </p:txBody>
      </p:sp>
      <p:cxnSp>
        <p:nvCxnSpPr>
          <p:cNvPr id="55" name="Charge out">
            <a:extLst>
              <a:ext uri="{FF2B5EF4-FFF2-40B4-BE49-F238E27FC236}">
                <a16:creationId xmlns:a16="http://schemas.microsoft.com/office/drawing/2014/main" id="{B9291D47-741E-2258-B0F6-2F9AF39B9FB1}"/>
              </a:ext>
            </a:extLst>
          </p:cNvPr>
          <p:cNvCxnSpPr/>
          <p:nvPr/>
        </p:nvCxnSpPr>
        <p:spPr>
          <a:xfrm>
            <a:off x="2410051" y="2741211"/>
            <a:ext cx="1850434" cy="3251"/>
          </a:xfrm>
          <a:prstGeom prst="line">
            <a:avLst/>
          </a:prstGeom>
          <a:ln w="57150" cap="rnd">
            <a:solidFill>
              <a:srgbClr val="2B3644"/>
            </a:solidFill>
            <a:round/>
            <a:tailEnd type="triangle" w="med" len="med"/>
          </a:ln>
        </p:spPr>
      </p:cxnSp>
      <p:sp>
        <p:nvSpPr>
          <p:cNvPr id="57" name="Charge amplifier">
            <a:extLst>
              <a:ext uri="{FF2B5EF4-FFF2-40B4-BE49-F238E27FC236}">
                <a16:creationId xmlns:a16="http://schemas.microsoft.com/office/drawing/2014/main" id="{3E91B4E1-E505-2B01-D38A-1DF1E7872939}"/>
              </a:ext>
            </a:extLst>
          </p:cNvPr>
          <p:cNvSpPr/>
          <p:nvPr/>
        </p:nvSpPr>
        <p:spPr>
          <a:xfrm>
            <a:off x="4250353" y="2285306"/>
            <a:ext cx="1287878" cy="756451"/>
          </a:xfrm>
          <a:prstGeom prst="roundRect">
            <a:avLst>
              <a:gd name="adj" fmla="val 11111"/>
            </a:avLst>
          </a:prstGeom>
          <a:solidFill>
            <a:srgbClr val="1F5FA8"/>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b="1" dirty="0">
                <a:solidFill>
                  <a:srgbClr val="FFFFFF"/>
                </a:solidFill>
                <a:latin typeface="Arial"/>
                <a:cs typeface="Arial"/>
              </a:rPr>
              <a:t>Charge</a:t>
            </a:r>
          </a:p>
          <a:p>
            <a:pPr algn="ctr">
              <a:lnSpc>
                <a:spcPct val="100000"/>
              </a:lnSpc>
            </a:pPr>
            <a:r>
              <a:rPr lang="en-US" b="1" dirty="0">
                <a:solidFill>
                  <a:srgbClr val="FFFFFF"/>
                </a:solidFill>
                <a:latin typeface="Arial"/>
                <a:cs typeface="Arial"/>
              </a:rPr>
              <a:t>amplifier</a:t>
            </a:r>
          </a:p>
        </p:txBody>
      </p:sp>
      <p:sp>
        <p:nvSpPr>
          <p:cNvPr id="60" name="Case">
            <a:extLst>
              <a:ext uri="{FF2B5EF4-FFF2-40B4-BE49-F238E27FC236}">
                <a16:creationId xmlns:a16="http://schemas.microsoft.com/office/drawing/2014/main" id="{80120086-4832-960D-4EE1-EED772EB36FB}"/>
              </a:ext>
            </a:extLst>
          </p:cNvPr>
          <p:cNvSpPr/>
          <p:nvPr/>
        </p:nvSpPr>
        <p:spPr>
          <a:xfrm>
            <a:off x="6985000" y="1425864"/>
            <a:ext cx="2374900" cy="2914650"/>
          </a:xfrm>
          <a:prstGeom prst="roundRect">
            <a:avLst>
              <a:gd name="adj" fmla="val 3209"/>
            </a:avLst>
          </a:prstGeom>
          <a:solidFill>
            <a:srgbClr val="F4F6F8"/>
          </a:solidFill>
          <a:ln w="25400" cap="flat">
            <a:solidFill>
              <a:srgbClr val="9AA3AD"/>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1" name="Magnet post">
            <a:extLst>
              <a:ext uri="{FF2B5EF4-FFF2-40B4-BE49-F238E27FC236}">
                <a16:creationId xmlns:a16="http://schemas.microsoft.com/office/drawing/2014/main" id="{3FB35F1F-F7E9-ADA9-992F-5DE937CA6762}"/>
              </a:ext>
            </a:extLst>
          </p:cNvPr>
          <p:cNvSpPr/>
          <p:nvPr/>
        </p:nvSpPr>
        <p:spPr>
          <a:xfrm>
            <a:off x="8096885" y="1425864"/>
            <a:ext cx="151130" cy="237490"/>
          </a:xfrm>
          <a:prstGeom prst="rect">
            <a:avLst/>
          </a:prstGeom>
          <a:solidFill>
            <a:srgbClr val="7D8998"/>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2" name="Magnet post">
            <a:extLst>
              <a:ext uri="{FF2B5EF4-FFF2-40B4-BE49-F238E27FC236}">
                <a16:creationId xmlns:a16="http://schemas.microsoft.com/office/drawing/2014/main" id="{ED1F4720-8757-0888-5081-12973C819742}"/>
              </a:ext>
            </a:extLst>
          </p:cNvPr>
          <p:cNvSpPr/>
          <p:nvPr/>
        </p:nvSpPr>
        <p:spPr>
          <a:xfrm>
            <a:off x="8096885" y="4081434"/>
            <a:ext cx="151130" cy="259080"/>
          </a:xfrm>
          <a:prstGeom prst="rect">
            <a:avLst/>
          </a:prstGeom>
          <a:solidFill>
            <a:srgbClr val="7D8998"/>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3" name="Magnet S">
            <a:extLst>
              <a:ext uri="{FF2B5EF4-FFF2-40B4-BE49-F238E27FC236}">
                <a16:creationId xmlns:a16="http://schemas.microsoft.com/office/drawing/2014/main" id="{9FCB704B-9D39-0253-3774-35B258D9522E}"/>
              </a:ext>
            </a:extLst>
          </p:cNvPr>
          <p:cNvSpPr/>
          <p:nvPr/>
        </p:nvSpPr>
        <p:spPr>
          <a:xfrm>
            <a:off x="7929562" y="2840009"/>
            <a:ext cx="485775" cy="1273810"/>
          </a:xfrm>
          <a:prstGeom prst="can">
            <a:avLst>
              <a:gd name="adj" fmla="val 25000"/>
            </a:avLst>
          </a:prstGeom>
          <a:solidFill>
            <a:srgbClr val="3B6EA8"/>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4" name="Magnet N">
            <a:extLst>
              <a:ext uri="{FF2B5EF4-FFF2-40B4-BE49-F238E27FC236}">
                <a16:creationId xmlns:a16="http://schemas.microsoft.com/office/drawing/2014/main" id="{F248E297-EFB4-12B7-6D9A-CA1B1C93FF89}"/>
              </a:ext>
            </a:extLst>
          </p:cNvPr>
          <p:cNvSpPr/>
          <p:nvPr/>
        </p:nvSpPr>
        <p:spPr>
          <a:xfrm>
            <a:off x="7929562" y="1641764"/>
            <a:ext cx="485775" cy="1273810"/>
          </a:xfrm>
          <a:prstGeom prst="can">
            <a:avLst>
              <a:gd name="adj" fmla="val 25000"/>
            </a:avLst>
          </a:prstGeom>
          <a:solidFill>
            <a:srgbClr val="C44536"/>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5" name="N">
            <a:extLst>
              <a:ext uri="{FF2B5EF4-FFF2-40B4-BE49-F238E27FC236}">
                <a16:creationId xmlns:a16="http://schemas.microsoft.com/office/drawing/2014/main" id="{D6108C7E-9B85-7A9B-B671-C9853615B69D}"/>
              </a:ext>
            </a:extLst>
          </p:cNvPr>
          <p:cNvSpPr txBox="1"/>
          <p:nvPr/>
        </p:nvSpPr>
        <p:spPr>
          <a:xfrm>
            <a:off x="7929562" y="1782099"/>
            <a:ext cx="485775" cy="2159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1600" b="1" dirty="0">
                <a:solidFill>
                  <a:srgbClr val="FFFFFF"/>
                </a:solidFill>
                <a:latin typeface="Arial"/>
                <a:cs typeface="Arial"/>
              </a:rPr>
              <a:t>N</a:t>
            </a:r>
          </a:p>
        </p:txBody>
      </p:sp>
      <p:sp>
        <p:nvSpPr>
          <p:cNvPr id="66" name="S">
            <a:extLst>
              <a:ext uri="{FF2B5EF4-FFF2-40B4-BE49-F238E27FC236}">
                <a16:creationId xmlns:a16="http://schemas.microsoft.com/office/drawing/2014/main" id="{3C7CE258-5C0A-377F-A6FE-757CE22F6CF4}"/>
              </a:ext>
            </a:extLst>
          </p:cNvPr>
          <p:cNvSpPr txBox="1"/>
          <p:nvPr/>
        </p:nvSpPr>
        <p:spPr>
          <a:xfrm>
            <a:off x="7929562" y="3746789"/>
            <a:ext cx="485775" cy="2159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1600" b="1" dirty="0">
                <a:solidFill>
                  <a:srgbClr val="FFFFFF"/>
                </a:solidFill>
                <a:latin typeface="Arial"/>
                <a:cs typeface="Arial"/>
              </a:rPr>
              <a:t>S</a:t>
            </a:r>
          </a:p>
        </p:txBody>
      </p:sp>
      <p:sp>
        <p:nvSpPr>
          <p:cNvPr id="67" name="Spring">
            <a:extLst>
              <a:ext uri="{FF2B5EF4-FFF2-40B4-BE49-F238E27FC236}">
                <a16:creationId xmlns:a16="http://schemas.microsoft.com/office/drawing/2014/main" id="{F9FDEEEA-3863-AE6D-9B8F-77AF7F72E01C}"/>
              </a:ext>
            </a:extLst>
          </p:cNvPr>
          <p:cNvSpPr/>
          <p:nvPr/>
        </p:nvSpPr>
        <p:spPr>
          <a:xfrm>
            <a:off x="7735570" y="1425864"/>
            <a:ext cx="139700" cy="960755"/>
          </a:xfrm>
          <a:custGeom>
            <a:avLst/>
            <a:gdLst/>
            <a:ahLst/>
            <a:cxnLst/>
            <a:rect l="0" t="0" r="r" b="b"/>
            <a:pathLst>
              <a:path w="139700" h="960755"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60755"/>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8" name="Spring">
            <a:extLst>
              <a:ext uri="{FF2B5EF4-FFF2-40B4-BE49-F238E27FC236}">
                <a16:creationId xmlns:a16="http://schemas.microsoft.com/office/drawing/2014/main" id="{1072FBF5-DBCB-8ACC-6D81-7B16CA5DD654}"/>
              </a:ext>
            </a:extLst>
          </p:cNvPr>
          <p:cNvSpPr/>
          <p:nvPr/>
        </p:nvSpPr>
        <p:spPr>
          <a:xfrm>
            <a:off x="7735570" y="3412144"/>
            <a:ext cx="139700" cy="928370"/>
          </a:xfrm>
          <a:custGeom>
            <a:avLst/>
            <a:gdLst/>
            <a:ahLst/>
            <a:cxnLst/>
            <a:rect l="0" t="0" r="r" b="b"/>
            <a:pathLst>
              <a:path w="139700" h="928370"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28370"/>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9" name="Spring">
            <a:extLst>
              <a:ext uri="{FF2B5EF4-FFF2-40B4-BE49-F238E27FC236}">
                <a16:creationId xmlns:a16="http://schemas.microsoft.com/office/drawing/2014/main" id="{E0B6CA4B-B5B8-4EF9-3F9F-046095FC1BC4}"/>
              </a:ext>
            </a:extLst>
          </p:cNvPr>
          <p:cNvSpPr/>
          <p:nvPr/>
        </p:nvSpPr>
        <p:spPr>
          <a:xfrm>
            <a:off x="8469630" y="1425864"/>
            <a:ext cx="139700" cy="960755"/>
          </a:xfrm>
          <a:custGeom>
            <a:avLst/>
            <a:gdLst/>
            <a:ahLst/>
            <a:cxnLst/>
            <a:rect l="0" t="0" r="r" b="b"/>
            <a:pathLst>
              <a:path w="139700" h="960755"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60755"/>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0" name="Spring">
            <a:extLst>
              <a:ext uri="{FF2B5EF4-FFF2-40B4-BE49-F238E27FC236}">
                <a16:creationId xmlns:a16="http://schemas.microsoft.com/office/drawing/2014/main" id="{1BBA3E20-F361-C1A5-05E2-4E0DF599DA6B}"/>
              </a:ext>
            </a:extLst>
          </p:cNvPr>
          <p:cNvSpPr/>
          <p:nvPr/>
        </p:nvSpPr>
        <p:spPr>
          <a:xfrm>
            <a:off x="8469630" y="3412144"/>
            <a:ext cx="139700" cy="928370"/>
          </a:xfrm>
          <a:custGeom>
            <a:avLst/>
            <a:gdLst/>
            <a:ahLst/>
            <a:cxnLst/>
            <a:rect l="0" t="0" r="r" b="b"/>
            <a:pathLst>
              <a:path w="139700" h="928370"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28370"/>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1" name="Coil">
            <a:extLst>
              <a:ext uri="{FF2B5EF4-FFF2-40B4-BE49-F238E27FC236}">
                <a16:creationId xmlns:a16="http://schemas.microsoft.com/office/drawing/2014/main" id="{3F51800C-5FD4-CD79-3F7C-A8892A7ED2F1}"/>
              </a:ext>
            </a:extLst>
          </p:cNvPr>
          <p:cNvSpPr/>
          <p:nvPr/>
        </p:nvSpPr>
        <p:spPr>
          <a:xfrm>
            <a:off x="7659688" y="2289464"/>
            <a:ext cx="1025525" cy="1165860"/>
          </a:xfrm>
          <a:prstGeom prst="can">
            <a:avLst>
              <a:gd name="adj" fmla="val 17000"/>
            </a:avLst>
          </a:prstGeom>
          <a:solidFill>
            <a:srgbClr val="B4692F">
              <a:alpha val="55000"/>
            </a:srgbClr>
          </a:solidFill>
          <a:ln w="19050" cap="flat">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2" name="Winding">
            <a:extLst>
              <a:ext uri="{FF2B5EF4-FFF2-40B4-BE49-F238E27FC236}">
                <a16:creationId xmlns:a16="http://schemas.microsoft.com/office/drawing/2014/main" id="{D620D3CA-A303-8A2A-D586-F455F0852D73}"/>
              </a:ext>
            </a:extLst>
          </p:cNvPr>
          <p:cNvSpPr/>
          <p:nvPr/>
        </p:nvSpPr>
        <p:spPr>
          <a:xfrm>
            <a:off x="7670482" y="2570134"/>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3" name="Winding">
            <a:extLst>
              <a:ext uri="{FF2B5EF4-FFF2-40B4-BE49-F238E27FC236}">
                <a16:creationId xmlns:a16="http://schemas.microsoft.com/office/drawing/2014/main" id="{ECBF1C6F-A4F7-5EDF-2F08-DAFB0AE2A052}"/>
              </a:ext>
            </a:extLst>
          </p:cNvPr>
          <p:cNvSpPr/>
          <p:nvPr/>
        </p:nvSpPr>
        <p:spPr>
          <a:xfrm>
            <a:off x="7670482" y="2672686"/>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4" name="Winding">
            <a:extLst>
              <a:ext uri="{FF2B5EF4-FFF2-40B4-BE49-F238E27FC236}">
                <a16:creationId xmlns:a16="http://schemas.microsoft.com/office/drawing/2014/main" id="{120B6C87-19C1-336F-0FA5-CD6B0CA8CDC9}"/>
              </a:ext>
            </a:extLst>
          </p:cNvPr>
          <p:cNvSpPr/>
          <p:nvPr/>
        </p:nvSpPr>
        <p:spPr>
          <a:xfrm>
            <a:off x="7670482" y="2775239"/>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5" name="Winding">
            <a:extLst>
              <a:ext uri="{FF2B5EF4-FFF2-40B4-BE49-F238E27FC236}">
                <a16:creationId xmlns:a16="http://schemas.microsoft.com/office/drawing/2014/main" id="{1BC0CD4E-8741-6127-3CC4-10A92D0D8FEA}"/>
              </a:ext>
            </a:extLst>
          </p:cNvPr>
          <p:cNvSpPr/>
          <p:nvPr/>
        </p:nvSpPr>
        <p:spPr>
          <a:xfrm>
            <a:off x="7670482" y="2877792"/>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6" name="Winding">
            <a:extLst>
              <a:ext uri="{FF2B5EF4-FFF2-40B4-BE49-F238E27FC236}">
                <a16:creationId xmlns:a16="http://schemas.microsoft.com/office/drawing/2014/main" id="{862A8CF2-0020-D341-4D50-CA688DE94219}"/>
              </a:ext>
            </a:extLst>
          </p:cNvPr>
          <p:cNvSpPr/>
          <p:nvPr/>
        </p:nvSpPr>
        <p:spPr>
          <a:xfrm>
            <a:off x="7670482" y="2980344"/>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7" name="Winding">
            <a:extLst>
              <a:ext uri="{FF2B5EF4-FFF2-40B4-BE49-F238E27FC236}">
                <a16:creationId xmlns:a16="http://schemas.microsoft.com/office/drawing/2014/main" id="{3FF4EE25-F3F4-AEBA-715B-9C5CAA1E4E4B}"/>
              </a:ext>
            </a:extLst>
          </p:cNvPr>
          <p:cNvSpPr/>
          <p:nvPr/>
        </p:nvSpPr>
        <p:spPr>
          <a:xfrm>
            <a:off x="7670482" y="3082897"/>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8" name="Winding">
            <a:extLst>
              <a:ext uri="{FF2B5EF4-FFF2-40B4-BE49-F238E27FC236}">
                <a16:creationId xmlns:a16="http://schemas.microsoft.com/office/drawing/2014/main" id="{B467D9D4-7BCD-50DC-643B-7A8697AEDDC3}"/>
              </a:ext>
            </a:extLst>
          </p:cNvPr>
          <p:cNvSpPr/>
          <p:nvPr/>
        </p:nvSpPr>
        <p:spPr>
          <a:xfrm>
            <a:off x="7670482" y="3185449"/>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9" name="Winding">
            <a:extLst>
              <a:ext uri="{FF2B5EF4-FFF2-40B4-BE49-F238E27FC236}">
                <a16:creationId xmlns:a16="http://schemas.microsoft.com/office/drawing/2014/main" id="{894A1F34-DD30-51ED-983F-9FB2E2C839FF}"/>
              </a:ext>
            </a:extLst>
          </p:cNvPr>
          <p:cNvSpPr/>
          <p:nvPr/>
        </p:nvSpPr>
        <p:spPr>
          <a:xfrm>
            <a:off x="7670482" y="3288002"/>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cxnSp>
        <p:nvCxnSpPr>
          <p:cNvPr id="80" name="Spring leader">
            <a:extLst>
              <a:ext uri="{FF2B5EF4-FFF2-40B4-BE49-F238E27FC236}">
                <a16:creationId xmlns:a16="http://schemas.microsoft.com/office/drawing/2014/main" id="{53CFCD5B-6B50-8943-C05C-38662108E7EE}"/>
              </a:ext>
            </a:extLst>
          </p:cNvPr>
          <p:cNvCxnSpPr/>
          <p:nvPr/>
        </p:nvCxnSpPr>
        <p:spPr>
          <a:xfrm flipV="1">
            <a:off x="8615680" y="1730664"/>
            <a:ext cx="883920" cy="127000"/>
          </a:xfrm>
          <a:prstGeom prst="line">
            <a:avLst/>
          </a:prstGeom>
          <a:ln w="25400" cap="rnd">
            <a:solidFill>
              <a:srgbClr val="4F5B68"/>
            </a:solidFill>
            <a:round/>
          </a:ln>
        </p:spPr>
      </p:cxnSp>
      <p:sp>
        <p:nvSpPr>
          <p:cNvPr id="81" name="Spring">
            <a:extLst>
              <a:ext uri="{FF2B5EF4-FFF2-40B4-BE49-F238E27FC236}">
                <a16:creationId xmlns:a16="http://schemas.microsoft.com/office/drawing/2014/main" id="{CC160310-E32D-922C-61B1-DAA2669F0363}"/>
              </a:ext>
            </a:extLst>
          </p:cNvPr>
          <p:cNvSpPr txBox="1"/>
          <p:nvPr/>
        </p:nvSpPr>
        <p:spPr>
          <a:xfrm>
            <a:off x="9550400" y="1616364"/>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dirty="0">
                <a:solidFill>
                  <a:srgbClr val="2B3644"/>
                </a:solidFill>
                <a:latin typeface="Arial"/>
                <a:cs typeface="Arial"/>
              </a:rPr>
              <a:t>Spring</a:t>
            </a:r>
          </a:p>
        </p:txBody>
      </p:sp>
      <p:cxnSp>
        <p:nvCxnSpPr>
          <p:cNvPr id="82" name="Coil leader">
            <a:extLst>
              <a:ext uri="{FF2B5EF4-FFF2-40B4-BE49-F238E27FC236}">
                <a16:creationId xmlns:a16="http://schemas.microsoft.com/office/drawing/2014/main" id="{CEC44AEB-EAB7-156D-B163-6A784B804FEC}"/>
              </a:ext>
            </a:extLst>
          </p:cNvPr>
          <p:cNvCxnSpPr/>
          <p:nvPr/>
        </p:nvCxnSpPr>
        <p:spPr>
          <a:xfrm flipV="1">
            <a:off x="8674418" y="2289464"/>
            <a:ext cx="825183" cy="323850"/>
          </a:xfrm>
          <a:prstGeom prst="line">
            <a:avLst/>
          </a:prstGeom>
          <a:ln w="25400" cap="rnd">
            <a:solidFill>
              <a:srgbClr val="4F5B68"/>
            </a:solidFill>
            <a:round/>
          </a:ln>
        </p:spPr>
      </p:cxnSp>
      <p:cxnSp>
        <p:nvCxnSpPr>
          <p:cNvPr id="84" name="Magnet leader">
            <a:extLst>
              <a:ext uri="{FF2B5EF4-FFF2-40B4-BE49-F238E27FC236}">
                <a16:creationId xmlns:a16="http://schemas.microsoft.com/office/drawing/2014/main" id="{BEEF8CCB-D0EE-F48A-31D4-1A1068F0ACA3}"/>
              </a:ext>
            </a:extLst>
          </p:cNvPr>
          <p:cNvCxnSpPr/>
          <p:nvPr/>
        </p:nvCxnSpPr>
        <p:spPr>
          <a:xfrm>
            <a:off x="8415338" y="3854739"/>
            <a:ext cx="1084262" cy="0"/>
          </a:xfrm>
          <a:prstGeom prst="line">
            <a:avLst/>
          </a:prstGeom>
          <a:ln w="25400" cap="rnd">
            <a:solidFill>
              <a:srgbClr val="4F5B68"/>
            </a:solidFill>
            <a:round/>
          </a:ln>
        </p:spPr>
      </p:cxnSp>
      <p:sp>
        <p:nvSpPr>
          <p:cNvPr id="85" name="Magnet">
            <a:extLst>
              <a:ext uri="{FF2B5EF4-FFF2-40B4-BE49-F238E27FC236}">
                <a16:creationId xmlns:a16="http://schemas.microsoft.com/office/drawing/2014/main" id="{BFA71E91-2FB5-EB2F-E087-9A5D9BA31275}"/>
              </a:ext>
            </a:extLst>
          </p:cNvPr>
          <p:cNvSpPr txBox="1"/>
          <p:nvPr/>
        </p:nvSpPr>
        <p:spPr>
          <a:xfrm>
            <a:off x="9550400" y="3740439"/>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dirty="0">
                <a:solidFill>
                  <a:srgbClr val="2B3644"/>
                </a:solidFill>
                <a:latin typeface="Arial"/>
                <a:cs typeface="Arial"/>
              </a:rPr>
              <a:t>Magnet</a:t>
            </a:r>
          </a:p>
        </p:txBody>
      </p:sp>
      <p:cxnSp>
        <p:nvCxnSpPr>
          <p:cNvPr id="86" name="Case leader">
            <a:extLst>
              <a:ext uri="{FF2B5EF4-FFF2-40B4-BE49-F238E27FC236}">
                <a16:creationId xmlns:a16="http://schemas.microsoft.com/office/drawing/2014/main" id="{F2BDCD87-F09C-1A60-239E-00BE5B732FC1}"/>
              </a:ext>
            </a:extLst>
          </p:cNvPr>
          <p:cNvCxnSpPr/>
          <p:nvPr/>
        </p:nvCxnSpPr>
        <p:spPr>
          <a:xfrm>
            <a:off x="9359900" y="4178589"/>
            <a:ext cx="139700" cy="0"/>
          </a:xfrm>
          <a:prstGeom prst="line">
            <a:avLst/>
          </a:prstGeom>
          <a:ln w="25400" cap="rnd">
            <a:solidFill>
              <a:srgbClr val="4F5B68"/>
            </a:solidFill>
            <a:round/>
          </a:ln>
        </p:spPr>
      </p:cxnSp>
      <p:sp>
        <p:nvSpPr>
          <p:cNvPr id="87" name="Case">
            <a:extLst>
              <a:ext uri="{FF2B5EF4-FFF2-40B4-BE49-F238E27FC236}">
                <a16:creationId xmlns:a16="http://schemas.microsoft.com/office/drawing/2014/main" id="{AE3198C0-B088-38D4-ED10-0EFE940CAD43}"/>
              </a:ext>
            </a:extLst>
          </p:cNvPr>
          <p:cNvSpPr txBox="1"/>
          <p:nvPr/>
        </p:nvSpPr>
        <p:spPr>
          <a:xfrm>
            <a:off x="9550400" y="4116075"/>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dirty="0">
                <a:solidFill>
                  <a:srgbClr val="2B3644"/>
                </a:solidFill>
                <a:latin typeface="Arial"/>
                <a:cs typeface="Arial"/>
              </a:rPr>
              <a:t>Case</a:t>
            </a:r>
          </a:p>
        </p:txBody>
      </p:sp>
      <p:sp>
        <p:nvSpPr>
          <p:cNvPr id="88" name="Signal wire">
            <a:extLst>
              <a:ext uri="{FF2B5EF4-FFF2-40B4-BE49-F238E27FC236}">
                <a16:creationId xmlns:a16="http://schemas.microsoft.com/office/drawing/2014/main" id="{ABEA2E00-751D-9868-C606-FE34D9A1D43A}"/>
              </a:ext>
            </a:extLst>
          </p:cNvPr>
          <p:cNvSpPr/>
          <p:nvPr/>
        </p:nvSpPr>
        <p:spPr>
          <a:xfrm>
            <a:off x="8674418" y="3261014"/>
            <a:ext cx="748983" cy="6350"/>
          </a:xfrm>
          <a:custGeom>
            <a:avLst/>
            <a:gdLst/>
            <a:ahLst/>
            <a:cxnLst/>
            <a:rect l="0" t="0" r="r" b="b"/>
            <a:pathLst>
              <a:path w="748983" h="6350" fill="none">
                <a:moveTo>
                  <a:pt x="0" y="0"/>
                </a:moveTo>
                <a:lnTo>
                  <a:pt x="748983" y="0"/>
                </a:lnTo>
              </a:path>
            </a:pathLst>
          </a:custGeom>
          <a:noFill/>
          <a:ln w="38100" cap="rnd">
            <a:solidFill>
              <a:srgbClr val="B4692F"/>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cxnSp>
        <p:nvCxnSpPr>
          <p:cNvPr id="89" name="Signal out">
            <a:extLst>
              <a:ext uri="{FF2B5EF4-FFF2-40B4-BE49-F238E27FC236}">
                <a16:creationId xmlns:a16="http://schemas.microsoft.com/office/drawing/2014/main" id="{341DEFDD-B3B0-16CD-827C-80AA09301DB6}"/>
              </a:ext>
            </a:extLst>
          </p:cNvPr>
          <p:cNvCxnSpPr/>
          <p:nvPr/>
        </p:nvCxnSpPr>
        <p:spPr>
          <a:xfrm>
            <a:off x="9423400" y="3261014"/>
            <a:ext cx="1562100" cy="0"/>
          </a:xfrm>
          <a:prstGeom prst="line">
            <a:avLst/>
          </a:prstGeom>
          <a:ln w="57150" cap="rnd">
            <a:solidFill>
              <a:srgbClr val="B4692F"/>
            </a:solidFill>
            <a:round/>
            <a:tailEnd type="triangle" w="med" len="med"/>
          </a:ln>
        </p:spPr>
      </p:cxnSp>
      <p:sp>
        <p:nvSpPr>
          <p:cNvPr id="90" name="Signal out label">
            <a:extLst>
              <a:ext uri="{FF2B5EF4-FFF2-40B4-BE49-F238E27FC236}">
                <a16:creationId xmlns:a16="http://schemas.microsoft.com/office/drawing/2014/main" id="{CD3C2A3C-8A55-5EC9-31A8-8CCAAF1073E5}"/>
              </a:ext>
            </a:extLst>
          </p:cNvPr>
          <p:cNvSpPr txBox="1"/>
          <p:nvPr/>
        </p:nvSpPr>
        <p:spPr>
          <a:xfrm>
            <a:off x="9799961" y="2909730"/>
            <a:ext cx="1524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00000"/>
              </a:lnSpc>
            </a:pPr>
            <a:r>
              <a:rPr lang="en-US" sz="2000" b="1" dirty="0">
                <a:solidFill>
                  <a:srgbClr val="B4692F"/>
                </a:solidFill>
                <a:latin typeface="Arial"/>
                <a:cs typeface="Arial"/>
              </a:rPr>
              <a:t>Signal out</a:t>
            </a:r>
          </a:p>
        </p:txBody>
      </p:sp>
      <p:sp>
        <p:nvSpPr>
          <p:cNvPr id="91" name="TextBox 90">
            <a:extLst>
              <a:ext uri="{FF2B5EF4-FFF2-40B4-BE49-F238E27FC236}">
                <a16:creationId xmlns:a16="http://schemas.microsoft.com/office/drawing/2014/main" id="{B1C312EB-8088-8BCF-0F11-29AE8D53E089}"/>
              </a:ext>
            </a:extLst>
          </p:cNvPr>
          <p:cNvSpPr txBox="1"/>
          <p:nvPr/>
        </p:nvSpPr>
        <p:spPr>
          <a:xfrm>
            <a:off x="1456599" y="896177"/>
            <a:ext cx="23889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a:ea typeface="Calibri"/>
                <a:cs typeface="Calibri"/>
              </a:rPr>
              <a:t>Piezoelectric</a:t>
            </a:r>
          </a:p>
        </p:txBody>
      </p:sp>
      <p:sp>
        <p:nvSpPr>
          <p:cNvPr id="92" name="TextBox 91">
            <a:extLst>
              <a:ext uri="{FF2B5EF4-FFF2-40B4-BE49-F238E27FC236}">
                <a16:creationId xmlns:a16="http://schemas.microsoft.com/office/drawing/2014/main" id="{BF33EF88-DC0E-CE52-7287-04853B423C6E}"/>
              </a:ext>
            </a:extLst>
          </p:cNvPr>
          <p:cNvSpPr txBox="1"/>
          <p:nvPr/>
        </p:nvSpPr>
        <p:spPr>
          <a:xfrm>
            <a:off x="7414053" y="896176"/>
            <a:ext cx="23889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a:ea typeface="Calibri"/>
                <a:cs typeface="Calibri"/>
              </a:rPr>
              <a:t>Geophone</a:t>
            </a:r>
            <a:endParaRPr lang="en-US"/>
          </a:p>
        </p:txBody>
      </p:sp>
      <p:sp>
        <p:nvSpPr>
          <p:cNvPr id="93" name="TextBox 92">
            <a:extLst>
              <a:ext uri="{FF2B5EF4-FFF2-40B4-BE49-F238E27FC236}">
                <a16:creationId xmlns:a16="http://schemas.microsoft.com/office/drawing/2014/main" id="{0871D591-8C88-A415-2FB8-6C092A221477}"/>
              </a:ext>
            </a:extLst>
          </p:cNvPr>
          <p:cNvSpPr txBox="1"/>
          <p:nvPr/>
        </p:nvSpPr>
        <p:spPr>
          <a:xfrm>
            <a:off x="2432035" y="2095657"/>
            <a:ext cx="201827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FF0000"/>
                </a:solidFill>
                <a:ea typeface="Calibri"/>
                <a:cs typeface="Calibri"/>
              </a:rPr>
              <a:t>High Impedance</a:t>
            </a:r>
            <a:endParaRPr lang="en-US"/>
          </a:p>
          <a:p>
            <a:pPr algn="ctr"/>
            <a:r>
              <a:rPr lang="en-US">
                <a:solidFill>
                  <a:srgbClr val="FF0000"/>
                </a:solidFill>
                <a:ea typeface="Calibri"/>
                <a:cs typeface="Calibri"/>
              </a:rPr>
              <a:t>Charge</a:t>
            </a:r>
            <a:endParaRPr lang="en-US" dirty="0">
              <a:solidFill>
                <a:srgbClr val="FF0000"/>
              </a:solidFill>
              <a:ea typeface="Calibri"/>
              <a:cs typeface="Calibri"/>
            </a:endParaRPr>
          </a:p>
        </p:txBody>
      </p:sp>
      <p:sp>
        <p:nvSpPr>
          <p:cNvPr id="3" name="Spring">
            <a:extLst>
              <a:ext uri="{FF2B5EF4-FFF2-40B4-BE49-F238E27FC236}">
                <a16:creationId xmlns:a16="http://schemas.microsoft.com/office/drawing/2014/main" id="{5234861D-67FD-DDA0-3E5C-A96E903B7614}"/>
              </a:ext>
            </a:extLst>
          </p:cNvPr>
          <p:cNvSpPr txBox="1"/>
          <p:nvPr/>
        </p:nvSpPr>
        <p:spPr>
          <a:xfrm>
            <a:off x="9587390" y="2097238"/>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a:solidFill>
                  <a:srgbClr val="2B3644"/>
                </a:solidFill>
                <a:latin typeface="Arial"/>
                <a:cs typeface="Arial"/>
              </a:rPr>
              <a:t>Coil</a:t>
            </a:r>
            <a:endParaRPr lang="en-US" sz="2000">
              <a:ea typeface="Calibri"/>
              <a:cs typeface="Calibri"/>
            </a:endParaRPr>
          </a:p>
        </p:txBody>
      </p:sp>
    </p:spTree>
    <p:extLst>
      <p:ext uri="{BB962C8B-B14F-4D97-AF65-F5344CB8AC3E}">
        <p14:creationId xmlns:p14="http://schemas.microsoft.com/office/powerpoint/2010/main" val="296988085"/>
      </p:ext>
    </p:extLst>
  </p:cSld>
  <p:clrMapOvr>
    <a:masterClrMapping/>
  </p:clrMapOvr>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AB51F-3245-DC60-DEFF-C85004FE2A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7B8E6F-9074-3840-7063-6845A25E8D33}"/>
              </a:ext>
            </a:extLst>
          </p:cNvPr>
          <p:cNvSpPr>
            <a:spLocks noGrp="1"/>
          </p:cNvSpPr>
          <p:nvPr>
            <p:ph type="title"/>
          </p:nvPr>
        </p:nvSpPr>
        <p:spPr>
          <a:xfrm>
            <a:off x="838200" y="-200600"/>
            <a:ext cx="10515600" cy="1325563"/>
          </a:xfrm>
        </p:spPr>
        <p:txBody>
          <a:bodyPr/>
          <a:lstStyle/>
          <a:p>
            <a:r>
              <a:rPr lang="en-US">
                <a:latin typeface="Arial"/>
                <a:cs typeface="Arial"/>
              </a:rPr>
              <a:t>Sensor Operation and Specifications</a:t>
            </a:r>
            <a:endParaRPr lang="en-US"/>
          </a:p>
        </p:txBody>
      </p:sp>
      <p:graphicFrame>
        <p:nvGraphicFramePr>
          <p:cNvPr id="4" name="Content Placeholder 3">
            <a:extLst>
              <a:ext uri="{FF2B5EF4-FFF2-40B4-BE49-F238E27FC236}">
                <a16:creationId xmlns:a16="http://schemas.microsoft.com/office/drawing/2014/main" id="{BE5B5156-9B60-F9DF-88F9-FD1B9ABEB71A}"/>
              </a:ext>
            </a:extLst>
          </p:cNvPr>
          <p:cNvGraphicFramePr>
            <a:graphicFrameLocks noGrp="1"/>
          </p:cNvGraphicFramePr>
          <p:nvPr>
            <p:ph idx="1"/>
            <p:extLst>
              <p:ext uri="{D42A27DB-BD31-4B8C-83A1-F6EECF244321}">
                <p14:modId xmlns:p14="http://schemas.microsoft.com/office/powerpoint/2010/main" val="493264145"/>
              </p:ext>
            </p:extLst>
          </p:nvPr>
        </p:nvGraphicFramePr>
        <p:xfrm>
          <a:off x="617044" y="4647143"/>
          <a:ext cx="10515600" cy="1381760"/>
        </p:xfrm>
        <a:graphic>
          <a:graphicData uri="http://schemas.openxmlformats.org/drawingml/2006/table">
            <a:tbl>
              <a:tblPr firstRow="1" bandRow="1">
                <a:tableStyleId>{5940675A-B579-460E-94D1-54222C63F5DA}</a:tableStyleId>
              </a:tblPr>
              <a:tblGrid>
                <a:gridCol w="2628900">
                  <a:extLst>
                    <a:ext uri="{9D8B030D-6E8A-4147-A177-3AD203B41FA5}">
                      <a16:colId xmlns:a16="http://schemas.microsoft.com/office/drawing/2014/main" val="1086500656"/>
                    </a:ext>
                  </a:extLst>
                </a:gridCol>
                <a:gridCol w="2628900">
                  <a:extLst>
                    <a:ext uri="{9D8B030D-6E8A-4147-A177-3AD203B41FA5}">
                      <a16:colId xmlns:a16="http://schemas.microsoft.com/office/drawing/2014/main" val="326090827"/>
                    </a:ext>
                  </a:extLst>
                </a:gridCol>
                <a:gridCol w="2628900">
                  <a:extLst>
                    <a:ext uri="{9D8B030D-6E8A-4147-A177-3AD203B41FA5}">
                      <a16:colId xmlns:a16="http://schemas.microsoft.com/office/drawing/2014/main" val="1513320018"/>
                    </a:ext>
                  </a:extLst>
                </a:gridCol>
                <a:gridCol w="2628900">
                  <a:extLst>
                    <a:ext uri="{9D8B030D-6E8A-4147-A177-3AD203B41FA5}">
                      <a16:colId xmlns:a16="http://schemas.microsoft.com/office/drawing/2014/main" val="1672057948"/>
                    </a:ext>
                  </a:extLst>
                </a:gridCol>
              </a:tblGrid>
              <a:tr h="370840">
                <a:tc>
                  <a:txBody>
                    <a:bodyPr/>
                    <a:lstStyle/>
                    <a:p>
                      <a:pPr lvl="0" algn="ctr">
                        <a:buNone/>
                      </a:pPr>
                      <a:r>
                        <a:rPr lang="en-US"/>
                        <a:t>Sensor</a:t>
                      </a:r>
                    </a:p>
                  </a:txBody>
                  <a:tcPr/>
                </a:tc>
                <a:tc>
                  <a:txBody>
                    <a:bodyPr/>
                    <a:lstStyle/>
                    <a:p>
                      <a:pPr algn="ctr"/>
                      <a:r>
                        <a:rPr lang="en-US" err="1"/>
                        <a:t>Lowtemp</a:t>
                      </a:r>
                    </a:p>
                  </a:txBody>
                  <a:tcPr/>
                </a:tc>
                <a:tc>
                  <a:txBody>
                    <a:bodyPr/>
                    <a:lstStyle/>
                    <a:p>
                      <a:pPr algn="ctr"/>
                      <a:r>
                        <a:rPr lang="en-US" err="1"/>
                        <a:t>Roomtemp</a:t>
                      </a:r>
                    </a:p>
                  </a:txBody>
                  <a:tcPr/>
                </a:tc>
                <a:tc>
                  <a:txBody>
                    <a:bodyPr/>
                    <a:lstStyle/>
                    <a:p>
                      <a:pPr algn="ctr"/>
                      <a:r>
                        <a:rPr lang="en-US"/>
                        <a:t>Geophone</a:t>
                      </a:r>
                    </a:p>
                  </a:txBody>
                  <a:tcPr/>
                </a:tc>
                <a:extLst>
                  <a:ext uri="{0D108BD9-81ED-4DB2-BD59-A6C34878D82A}">
                    <a16:rowId xmlns:a16="http://schemas.microsoft.com/office/drawing/2014/main" val="681720724"/>
                  </a:ext>
                </a:extLst>
              </a:tr>
              <a:tr h="370840">
                <a:tc>
                  <a:txBody>
                    <a:bodyPr/>
                    <a:lstStyle/>
                    <a:p>
                      <a:pPr algn="ctr"/>
                      <a:r>
                        <a:rPr lang="en-US" dirty="0"/>
                        <a:t>Frequenc</a:t>
                      </a:r>
                      <a:r>
                        <a:rPr lang="en-US"/>
                        <a:t>y Range</a:t>
                      </a:r>
                      <a:endParaRPr lang="en-US" dirty="0"/>
                    </a:p>
                  </a:txBody>
                  <a:tcPr/>
                </a:tc>
                <a:tc>
                  <a:txBody>
                    <a:bodyPr/>
                    <a:lstStyle/>
                    <a:p>
                      <a:pPr algn="ctr"/>
                      <a:r>
                        <a:rPr lang="en-US"/>
                        <a:t>DC to 4 kHz</a:t>
                      </a:r>
                    </a:p>
                  </a:txBody>
                  <a:tcPr/>
                </a:tc>
                <a:tc>
                  <a:txBody>
                    <a:bodyPr/>
                    <a:lstStyle/>
                    <a:p>
                      <a:pPr algn="ctr"/>
                      <a:r>
                        <a:rPr lang="en-US"/>
                        <a:t>DC to 500 Hz</a:t>
                      </a:r>
                    </a:p>
                  </a:txBody>
                  <a:tcPr/>
                </a:tc>
                <a:tc>
                  <a:txBody>
                    <a:bodyPr/>
                    <a:lstStyle/>
                    <a:p>
                      <a:pPr algn="ctr"/>
                      <a:r>
                        <a:rPr lang="en-US"/>
                        <a:t>DC to 100 Hz</a:t>
                      </a:r>
                    </a:p>
                  </a:txBody>
                  <a:tcPr/>
                </a:tc>
                <a:extLst>
                  <a:ext uri="{0D108BD9-81ED-4DB2-BD59-A6C34878D82A}">
                    <a16:rowId xmlns:a16="http://schemas.microsoft.com/office/drawing/2014/main" val="3542894673"/>
                  </a:ext>
                </a:extLst>
              </a:tr>
              <a:tr h="370840">
                <a:tc>
                  <a:txBody>
                    <a:bodyPr/>
                    <a:lstStyle/>
                    <a:p>
                      <a:pPr algn="ctr"/>
                      <a:r>
                        <a:rPr lang="en-US"/>
                        <a:t>Sensitivity Deviation due to Temperature</a:t>
                      </a:r>
                    </a:p>
                  </a:txBody>
                  <a:tcPr/>
                </a:tc>
                <a:tc>
                  <a:txBody>
                    <a:bodyPr/>
                    <a:lstStyle/>
                    <a:p>
                      <a:pPr algn="ctr"/>
                      <a:r>
                        <a:rPr lang="en-US"/>
                        <a:t>-15 % at ~5 K</a:t>
                      </a:r>
                    </a:p>
                  </a:txBody>
                  <a:tcPr/>
                </a:tc>
                <a:tc>
                  <a:txBody>
                    <a:bodyPr/>
                    <a:lstStyle/>
                    <a:p>
                      <a:pPr lvl="0" algn="ctr">
                        <a:buNone/>
                      </a:pPr>
                      <a:r>
                        <a:rPr lang="en-US"/>
                        <a:t>Not cryo-compatible</a:t>
                      </a:r>
                    </a:p>
                  </a:txBody>
                  <a:tcPr/>
                </a:tc>
                <a:tc>
                  <a:txBody>
                    <a:bodyPr/>
                    <a:lstStyle/>
                    <a:p>
                      <a:pPr algn="ctr"/>
                      <a:r>
                        <a:rPr lang="en-US"/>
                        <a:t>Unknown</a:t>
                      </a:r>
                    </a:p>
                  </a:txBody>
                  <a:tcPr/>
                </a:tc>
                <a:extLst>
                  <a:ext uri="{0D108BD9-81ED-4DB2-BD59-A6C34878D82A}">
                    <a16:rowId xmlns:a16="http://schemas.microsoft.com/office/drawing/2014/main" val="1383700113"/>
                  </a:ext>
                </a:extLst>
              </a:tr>
            </a:tbl>
          </a:graphicData>
        </a:graphic>
      </p:graphicFrame>
      <p:sp>
        <p:nvSpPr>
          <p:cNvPr id="51" name="TextBox 6">
            <a:extLst>
              <a:ext uri="{FF2B5EF4-FFF2-40B4-BE49-F238E27FC236}">
                <a16:creationId xmlns:a16="http://schemas.microsoft.com/office/drawing/2014/main" id="{605F3825-A286-5B8D-64DD-E67692F04256}"/>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5</a:t>
            </a:r>
            <a:endParaRPr lang="en-US" sz="2800" dirty="0">
              <a:solidFill>
                <a:schemeClr val="bg1"/>
              </a:solidFill>
              <a:ea typeface="Calibri" panose="020F0502020204030204"/>
              <a:cs typeface="Calibri" panose="020F0502020204030204"/>
            </a:endParaRPr>
          </a:p>
        </p:txBody>
      </p:sp>
      <p:sp>
        <p:nvSpPr>
          <p:cNvPr id="52" name="Seismic mass">
            <a:extLst>
              <a:ext uri="{FF2B5EF4-FFF2-40B4-BE49-F238E27FC236}">
                <a16:creationId xmlns:a16="http://schemas.microsoft.com/office/drawing/2014/main" id="{F436CF9E-6D43-D79C-28E8-6A9AA6E7EDE2}"/>
              </a:ext>
            </a:extLst>
          </p:cNvPr>
          <p:cNvSpPr/>
          <p:nvPr/>
        </p:nvSpPr>
        <p:spPr>
          <a:xfrm>
            <a:off x="889000" y="1544205"/>
            <a:ext cx="1524000" cy="920750"/>
          </a:xfrm>
          <a:prstGeom prst="roundRect">
            <a:avLst>
              <a:gd name="adj" fmla="val 4138"/>
            </a:avLst>
          </a:prstGeom>
          <a:solidFill>
            <a:srgbClr val="2B3644"/>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2000" b="1" dirty="0">
                <a:solidFill>
                  <a:srgbClr val="FFFFFF"/>
                </a:solidFill>
                <a:latin typeface="Arial"/>
                <a:cs typeface="Arial"/>
              </a:rPr>
              <a:t>Seismic</a:t>
            </a:r>
          </a:p>
          <a:p>
            <a:pPr algn="ctr">
              <a:lnSpc>
                <a:spcPct val="100000"/>
              </a:lnSpc>
            </a:pPr>
            <a:r>
              <a:rPr lang="en-US" sz="2000" b="1" dirty="0">
                <a:solidFill>
                  <a:srgbClr val="FFFFFF"/>
                </a:solidFill>
                <a:latin typeface="Arial"/>
                <a:cs typeface="Arial"/>
              </a:rPr>
              <a:t>mass</a:t>
            </a:r>
          </a:p>
        </p:txBody>
      </p:sp>
      <p:sp>
        <p:nvSpPr>
          <p:cNvPr id="53" name="Piezo crystal">
            <a:extLst>
              <a:ext uri="{FF2B5EF4-FFF2-40B4-BE49-F238E27FC236}">
                <a16:creationId xmlns:a16="http://schemas.microsoft.com/office/drawing/2014/main" id="{52AD13C0-37D7-CD50-9404-4B4F51B39F22}"/>
              </a:ext>
            </a:extLst>
          </p:cNvPr>
          <p:cNvSpPr/>
          <p:nvPr/>
        </p:nvSpPr>
        <p:spPr>
          <a:xfrm>
            <a:off x="891220" y="2464955"/>
            <a:ext cx="1519561" cy="751211"/>
          </a:xfrm>
          <a:prstGeom prst="roundRect">
            <a:avLst>
              <a:gd name="adj" fmla="val 2105"/>
            </a:avLst>
          </a:prstGeom>
          <a:solidFill>
            <a:srgbClr val="F2C14E"/>
          </a:solidFill>
          <a:ln>
            <a:noFill/>
          </a:ln>
        </p:spPr>
        <p:txBody>
          <a:bodyPr wrap="square" lIns="25400" tIns="12700" rIns="25400" bIns="127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b="1" dirty="0">
                <a:solidFill>
                  <a:srgbClr val="2B3644"/>
                </a:solidFill>
                <a:latin typeface="Arial"/>
                <a:cs typeface="Arial"/>
              </a:rPr>
              <a:t>Piezo crystal</a:t>
            </a:r>
          </a:p>
        </p:txBody>
      </p:sp>
      <p:sp>
        <p:nvSpPr>
          <p:cNvPr id="54" name="Rigid base">
            <a:extLst>
              <a:ext uri="{FF2B5EF4-FFF2-40B4-BE49-F238E27FC236}">
                <a16:creationId xmlns:a16="http://schemas.microsoft.com/office/drawing/2014/main" id="{6D90227F-FF92-BBC9-1203-3445BF076B1A}"/>
              </a:ext>
            </a:extLst>
          </p:cNvPr>
          <p:cNvSpPr/>
          <p:nvPr/>
        </p:nvSpPr>
        <p:spPr>
          <a:xfrm>
            <a:off x="645789" y="3208768"/>
            <a:ext cx="2017820" cy="776487"/>
          </a:xfrm>
          <a:prstGeom prst="roundRect">
            <a:avLst>
              <a:gd name="adj" fmla="val 9412"/>
            </a:avLst>
          </a:prstGeom>
          <a:solidFill>
            <a:srgbClr val="7D8998"/>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2000" b="1" dirty="0">
                <a:solidFill>
                  <a:srgbClr val="FFFFFF"/>
                </a:solidFill>
                <a:latin typeface="Arial"/>
                <a:cs typeface="Arial"/>
              </a:rPr>
              <a:t>Rigid base</a:t>
            </a:r>
          </a:p>
        </p:txBody>
      </p:sp>
      <p:cxnSp>
        <p:nvCxnSpPr>
          <p:cNvPr id="55" name="Charge out">
            <a:extLst>
              <a:ext uri="{FF2B5EF4-FFF2-40B4-BE49-F238E27FC236}">
                <a16:creationId xmlns:a16="http://schemas.microsoft.com/office/drawing/2014/main" id="{D6A64878-41F8-91FB-B915-57E53C386495}"/>
              </a:ext>
            </a:extLst>
          </p:cNvPr>
          <p:cNvCxnSpPr/>
          <p:nvPr/>
        </p:nvCxnSpPr>
        <p:spPr>
          <a:xfrm>
            <a:off x="2410051" y="2741211"/>
            <a:ext cx="1850434" cy="3251"/>
          </a:xfrm>
          <a:prstGeom prst="line">
            <a:avLst/>
          </a:prstGeom>
          <a:ln w="57150" cap="rnd">
            <a:solidFill>
              <a:srgbClr val="2B3644"/>
            </a:solidFill>
            <a:round/>
            <a:tailEnd type="triangle" w="med" len="med"/>
          </a:ln>
        </p:spPr>
      </p:cxnSp>
      <p:sp>
        <p:nvSpPr>
          <p:cNvPr id="57" name="Charge amplifier">
            <a:extLst>
              <a:ext uri="{FF2B5EF4-FFF2-40B4-BE49-F238E27FC236}">
                <a16:creationId xmlns:a16="http://schemas.microsoft.com/office/drawing/2014/main" id="{6C2F17D7-B2CA-EC9F-7405-9E1950789E91}"/>
              </a:ext>
            </a:extLst>
          </p:cNvPr>
          <p:cNvSpPr/>
          <p:nvPr/>
        </p:nvSpPr>
        <p:spPr>
          <a:xfrm>
            <a:off x="4250353" y="2285306"/>
            <a:ext cx="1287878" cy="756451"/>
          </a:xfrm>
          <a:prstGeom prst="roundRect">
            <a:avLst>
              <a:gd name="adj" fmla="val 11111"/>
            </a:avLst>
          </a:prstGeom>
          <a:solidFill>
            <a:srgbClr val="1F5FA8"/>
          </a:solidFill>
          <a:ln>
            <a:noFill/>
          </a:ln>
        </p:spPr>
        <p:txBody>
          <a:bodyPr wrap="square" lIns="76200" tIns="50800" rIns="76200" bIns="5080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b="1" dirty="0">
                <a:solidFill>
                  <a:srgbClr val="FFFFFF"/>
                </a:solidFill>
                <a:latin typeface="Arial"/>
                <a:cs typeface="Arial"/>
              </a:rPr>
              <a:t>Charge</a:t>
            </a:r>
          </a:p>
          <a:p>
            <a:pPr algn="ctr">
              <a:lnSpc>
                <a:spcPct val="100000"/>
              </a:lnSpc>
            </a:pPr>
            <a:r>
              <a:rPr lang="en-US" b="1" dirty="0">
                <a:solidFill>
                  <a:srgbClr val="FFFFFF"/>
                </a:solidFill>
                <a:latin typeface="Arial"/>
                <a:cs typeface="Arial"/>
              </a:rPr>
              <a:t>amplifier</a:t>
            </a:r>
          </a:p>
        </p:txBody>
      </p:sp>
      <p:sp>
        <p:nvSpPr>
          <p:cNvPr id="60" name="Case">
            <a:extLst>
              <a:ext uri="{FF2B5EF4-FFF2-40B4-BE49-F238E27FC236}">
                <a16:creationId xmlns:a16="http://schemas.microsoft.com/office/drawing/2014/main" id="{FFE6F503-9312-5C3A-C5A4-15E0C4DBF79C}"/>
              </a:ext>
            </a:extLst>
          </p:cNvPr>
          <p:cNvSpPr/>
          <p:nvPr/>
        </p:nvSpPr>
        <p:spPr>
          <a:xfrm>
            <a:off x="6985000" y="1425864"/>
            <a:ext cx="2374900" cy="2914650"/>
          </a:xfrm>
          <a:prstGeom prst="roundRect">
            <a:avLst>
              <a:gd name="adj" fmla="val 3209"/>
            </a:avLst>
          </a:prstGeom>
          <a:solidFill>
            <a:srgbClr val="F4F6F8"/>
          </a:solidFill>
          <a:ln w="25400" cap="flat">
            <a:solidFill>
              <a:srgbClr val="9AA3AD"/>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1" name="Magnet post">
            <a:extLst>
              <a:ext uri="{FF2B5EF4-FFF2-40B4-BE49-F238E27FC236}">
                <a16:creationId xmlns:a16="http://schemas.microsoft.com/office/drawing/2014/main" id="{A6BD713B-4C2E-7FCB-D3DC-ABE4833DD336}"/>
              </a:ext>
            </a:extLst>
          </p:cNvPr>
          <p:cNvSpPr/>
          <p:nvPr/>
        </p:nvSpPr>
        <p:spPr>
          <a:xfrm>
            <a:off x="8096885" y="1425864"/>
            <a:ext cx="151130" cy="237490"/>
          </a:xfrm>
          <a:prstGeom prst="rect">
            <a:avLst/>
          </a:prstGeom>
          <a:solidFill>
            <a:srgbClr val="7D8998"/>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2" name="Magnet post">
            <a:extLst>
              <a:ext uri="{FF2B5EF4-FFF2-40B4-BE49-F238E27FC236}">
                <a16:creationId xmlns:a16="http://schemas.microsoft.com/office/drawing/2014/main" id="{5987D575-10BF-E7BF-FD28-9E601CA709A1}"/>
              </a:ext>
            </a:extLst>
          </p:cNvPr>
          <p:cNvSpPr/>
          <p:nvPr/>
        </p:nvSpPr>
        <p:spPr>
          <a:xfrm>
            <a:off x="8096885" y="4081434"/>
            <a:ext cx="151130" cy="259080"/>
          </a:xfrm>
          <a:prstGeom prst="rect">
            <a:avLst/>
          </a:prstGeom>
          <a:solidFill>
            <a:srgbClr val="7D8998"/>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3" name="Magnet S">
            <a:extLst>
              <a:ext uri="{FF2B5EF4-FFF2-40B4-BE49-F238E27FC236}">
                <a16:creationId xmlns:a16="http://schemas.microsoft.com/office/drawing/2014/main" id="{095A4FAD-A5C6-4F68-9C38-477A8DAB12F3}"/>
              </a:ext>
            </a:extLst>
          </p:cNvPr>
          <p:cNvSpPr/>
          <p:nvPr/>
        </p:nvSpPr>
        <p:spPr>
          <a:xfrm>
            <a:off x="7929562" y="2840009"/>
            <a:ext cx="485775" cy="1273810"/>
          </a:xfrm>
          <a:prstGeom prst="can">
            <a:avLst>
              <a:gd name="adj" fmla="val 25000"/>
            </a:avLst>
          </a:prstGeom>
          <a:solidFill>
            <a:srgbClr val="3B6EA8"/>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4" name="Magnet N">
            <a:extLst>
              <a:ext uri="{FF2B5EF4-FFF2-40B4-BE49-F238E27FC236}">
                <a16:creationId xmlns:a16="http://schemas.microsoft.com/office/drawing/2014/main" id="{CF4F936C-0521-6792-3348-C3B85EDCF127}"/>
              </a:ext>
            </a:extLst>
          </p:cNvPr>
          <p:cNvSpPr/>
          <p:nvPr/>
        </p:nvSpPr>
        <p:spPr>
          <a:xfrm>
            <a:off x="7929562" y="1641764"/>
            <a:ext cx="485775" cy="1273810"/>
          </a:xfrm>
          <a:prstGeom prst="can">
            <a:avLst>
              <a:gd name="adj" fmla="val 25000"/>
            </a:avLst>
          </a:prstGeom>
          <a:solidFill>
            <a:srgbClr val="C44536"/>
          </a:solidFill>
          <a:ln>
            <a:noFill/>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5" name="N">
            <a:extLst>
              <a:ext uri="{FF2B5EF4-FFF2-40B4-BE49-F238E27FC236}">
                <a16:creationId xmlns:a16="http://schemas.microsoft.com/office/drawing/2014/main" id="{DE7AD554-07AD-9836-F6A9-17BA2B658DF4}"/>
              </a:ext>
            </a:extLst>
          </p:cNvPr>
          <p:cNvSpPr txBox="1"/>
          <p:nvPr/>
        </p:nvSpPr>
        <p:spPr>
          <a:xfrm>
            <a:off x="7929562" y="1782099"/>
            <a:ext cx="485775" cy="2159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1600" b="1" dirty="0">
                <a:solidFill>
                  <a:srgbClr val="FFFFFF"/>
                </a:solidFill>
                <a:latin typeface="Arial"/>
                <a:cs typeface="Arial"/>
              </a:rPr>
              <a:t>N</a:t>
            </a:r>
          </a:p>
        </p:txBody>
      </p:sp>
      <p:sp>
        <p:nvSpPr>
          <p:cNvPr id="66" name="S">
            <a:extLst>
              <a:ext uri="{FF2B5EF4-FFF2-40B4-BE49-F238E27FC236}">
                <a16:creationId xmlns:a16="http://schemas.microsoft.com/office/drawing/2014/main" id="{5AD06F35-08B0-FCF4-3701-23835FDE61A3}"/>
              </a:ext>
            </a:extLst>
          </p:cNvPr>
          <p:cNvSpPr txBox="1"/>
          <p:nvPr/>
        </p:nvSpPr>
        <p:spPr>
          <a:xfrm>
            <a:off x="7929562" y="3746789"/>
            <a:ext cx="485775" cy="2159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US" sz="1600" b="1" dirty="0">
                <a:solidFill>
                  <a:srgbClr val="FFFFFF"/>
                </a:solidFill>
                <a:latin typeface="Arial"/>
                <a:cs typeface="Arial"/>
              </a:rPr>
              <a:t>S</a:t>
            </a:r>
          </a:p>
        </p:txBody>
      </p:sp>
      <p:sp>
        <p:nvSpPr>
          <p:cNvPr id="67" name="Spring">
            <a:extLst>
              <a:ext uri="{FF2B5EF4-FFF2-40B4-BE49-F238E27FC236}">
                <a16:creationId xmlns:a16="http://schemas.microsoft.com/office/drawing/2014/main" id="{73473C25-8F09-5976-6E3B-7EA097123731}"/>
              </a:ext>
            </a:extLst>
          </p:cNvPr>
          <p:cNvSpPr/>
          <p:nvPr/>
        </p:nvSpPr>
        <p:spPr>
          <a:xfrm>
            <a:off x="7735570" y="1425864"/>
            <a:ext cx="139700" cy="960755"/>
          </a:xfrm>
          <a:custGeom>
            <a:avLst/>
            <a:gdLst/>
            <a:ahLst/>
            <a:cxnLst/>
            <a:rect l="0" t="0" r="r" b="b"/>
            <a:pathLst>
              <a:path w="139700" h="960755"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60755"/>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8" name="Spring">
            <a:extLst>
              <a:ext uri="{FF2B5EF4-FFF2-40B4-BE49-F238E27FC236}">
                <a16:creationId xmlns:a16="http://schemas.microsoft.com/office/drawing/2014/main" id="{205A888F-0316-4B4E-68AD-DE2F922F8DC1}"/>
              </a:ext>
            </a:extLst>
          </p:cNvPr>
          <p:cNvSpPr/>
          <p:nvPr/>
        </p:nvSpPr>
        <p:spPr>
          <a:xfrm>
            <a:off x="7735570" y="3412144"/>
            <a:ext cx="139700" cy="928370"/>
          </a:xfrm>
          <a:custGeom>
            <a:avLst/>
            <a:gdLst/>
            <a:ahLst/>
            <a:cxnLst/>
            <a:rect l="0" t="0" r="r" b="b"/>
            <a:pathLst>
              <a:path w="139700" h="928370"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28370"/>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69" name="Spring">
            <a:extLst>
              <a:ext uri="{FF2B5EF4-FFF2-40B4-BE49-F238E27FC236}">
                <a16:creationId xmlns:a16="http://schemas.microsoft.com/office/drawing/2014/main" id="{A7DE79B1-8117-7EAF-F9AF-5EEABD944404}"/>
              </a:ext>
            </a:extLst>
          </p:cNvPr>
          <p:cNvSpPr/>
          <p:nvPr/>
        </p:nvSpPr>
        <p:spPr>
          <a:xfrm>
            <a:off x="8469630" y="1425864"/>
            <a:ext cx="139700" cy="960755"/>
          </a:xfrm>
          <a:custGeom>
            <a:avLst/>
            <a:gdLst/>
            <a:ahLst/>
            <a:cxnLst/>
            <a:rect l="0" t="0" r="r" b="b"/>
            <a:pathLst>
              <a:path w="139700" h="960755"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60755"/>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0" name="Spring">
            <a:extLst>
              <a:ext uri="{FF2B5EF4-FFF2-40B4-BE49-F238E27FC236}">
                <a16:creationId xmlns:a16="http://schemas.microsoft.com/office/drawing/2014/main" id="{E69C69D7-D2D7-7633-B28E-AC2DC32E2724}"/>
              </a:ext>
            </a:extLst>
          </p:cNvPr>
          <p:cNvSpPr/>
          <p:nvPr/>
        </p:nvSpPr>
        <p:spPr>
          <a:xfrm>
            <a:off x="8469630" y="3412144"/>
            <a:ext cx="139700" cy="928370"/>
          </a:xfrm>
          <a:custGeom>
            <a:avLst/>
            <a:gdLst/>
            <a:ahLst/>
            <a:cxnLst/>
            <a:rect l="0" t="0" r="r" b="b"/>
            <a:pathLst>
              <a:path w="139700" h="928370" fill="none">
                <a:moveTo>
                  <a:pt x="69850" y="0"/>
                </a:moveTo>
                <a:lnTo>
                  <a:pt x="139700" y="50800"/>
                </a:lnTo>
                <a:lnTo>
                  <a:pt x="0" y="152400"/>
                </a:lnTo>
                <a:lnTo>
                  <a:pt x="139700" y="254000"/>
                </a:lnTo>
                <a:lnTo>
                  <a:pt x="0" y="355600"/>
                </a:lnTo>
                <a:lnTo>
                  <a:pt x="139700" y="457200"/>
                </a:lnTo>
                <a:lnTo>
                  <a:pt x="0" y="558800"/>
                </a:lnTo>
                <a:lnTo>
                  <a:pt x="139700" y="660400"/>
                </a:lnTo>
                <a:lnTo>
                  <a:pt x="0" y="762000"/>
                </a:lnTo>
                <a:lnTo>
                  <a:pt x="139700" y="863600"/>
                </a:lnTo>
                <a:lnTo>
                  <a:pt x="69850" y="928370"/>
                </a:lnTo>
              </a:path>
            </a:pathLst>
          </a:custGeom>
          <a:noFill/>
          <a:ln w="31750" cap="rnd">
            <a:solidFill>
              <a:srgbClr val="5B6675"/>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1" name="Coil">
            <a:extLst>
              <a:ext uri="{FF2B5EF4-FFF2-40B4-BE49-F238E27FC236}">
                <a16:creationId xmlns:a16="http://schemas.microsoft.com/office/drawing/2014/main" id="{4231C100-B4AE-FB13-E58C-EC7C17A5FCFA}"/>
              </a:ext>
            </a:extLst>
          </p:cNvPr>
          <p:cNvSpPr/>
          <p:nvPr/>
        </p:nvSpPr>
        <p:spPr>
          <a:xfrm>
            <a:off x="7659688" y="2289464"/>
            <a:ext cx="1025525" cy="1165860"/>
          </a:xfrm>
          <a:prstGeom prst="can">
            <a:avLst>
              <a:gd name="adj" fmla="val 17000"/>
            </a:avLst>
          </a:prstGeom>
          <a:solidFill>
            <a:srgbClr val="B4692F">
              <a:alpha val="55000"/>
            </a:srgbClr>
          </a:solidFill>
          <a:ln w="19050" cap="flat">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2" name="Winding">
            <a:extLst>
              <a:ext uri="{FF2B5EF4-FFF2-40B4-BE49-F238E27FC236}">
                <a16:creationId xmlns:a16="http://schemas.microsoft.com/office/drawing/2014/main" id="{CBE84F2E-8714-EAC4-675B-5CB39F5E5205}"/>
              </a:ext>
            </a:extLst>
          </p:cNvPr>
          <p:cNvSpPr/>
          <p:nvPr/>
        </p:nvSpPr>
        <p:spPr>
          <a:xfrm>
            <a:off x="7670482" y="2570134"/>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3" name="Winding">
            <a:extLst>
              <a:ext uri="{FF2B5EF4-FFF2-40B4-BE49-F238E27FC236}">
                <a16:creationId xmlns:a16="http://schemas.microsoft.com/office/drawing/2014/main" id="{428B9BBB-299F-ED9C-D425-F5706586E4D4}"/>
              </a:ext>
            </a:extLst>
          </p:cNvPr>
          <p:cNvSpPr/>
          <p:nvPr/>
        </p:nvSpPr>
        <p:spPr>
          <a:xfrm>
            <a:off x="7670482" y="2672686"/>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4" name="Winding">
            <a:extLst>
              <a:ext uri="{FF2B5EF4-FFF2-40B4-BE49-F238E27FC236}">
                <a16:creationId xmlns:a16="http://schemas.microsoft.com/office/drawing/2014/main" id="{F61387D2-01CA-9868-108F-B0D2E742FE59}"/>
              </a:ext>
            </a:extLst>
          </p:cNvPr>
          <p:cNvSpPr/>
          <p:nvPr/>
        </p:nvSpPr>
        <p:spPr>
          <a:xfrm>
            <a:off x="7670482" y="2775239"/>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5" name="Winding">
            <a:extLst>
              <a:ext uri="{FF2B5EF4-FFF2-40B4-BE49-F238E27FC236}">
                <a16:creationId xmlns:a16="http://schemas.microsoft.com/office/drawing/2014/main" id="{08E7893F-1A03-29F4-71CB-7BD87BFBCBCB}"/>
              </a:ext>
            </a:extLst>
          </p:cNvPr>
          <p:cNvSpPr/>
          <p:nvPr/>
        </p:nvSpPr>
        <p:spPr>
          <a:xfrm>
            <a:off x="7670482" y="2877792"/>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6" name="Winding">
            <a:extLst>
              <a:ext uri="{FF2B5EF4-FFF2-40B4-BE49-F238E27FC236}">
                <a16:creationId xmlns:a16="http://schemas.microsoft.com/office/drawing/2014/main" id="{A3B9FADB-8B8F-B7D8-3863-B56B75C50BAA}"/>
              </a:ext>
            </a:extLst>
          </p:cNvPr>
          <p:cNvSpPr/>
          <p:nvPr/>
        </p:nvSpPr>
        <p:spPr>
          <a:xfrm>
            <a:off x="7670482" y="2980344"/>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7" name="Winding">
            <a:extLst>
              <a:ext uri="{FF2B5EF4-FFF2-40B4-BE49-F238E27FC236}">
                <a16:creationId xmlns:a16="http://schemas.microsoft.com/office/drawing/2014/main" id="{14F93CFB-0C5A-630F-E749-BFF201F3C172}"/>
              </a:ext>
            </a:extLst>
          </p:cNvPr>
          <p:cNvSpPr/>
          <p:nvPr/>
        </p:nvSpPr>
        <p:spPr>
          <a:xfrm>
            <a:off x="7670482" y="3082897"/>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8" name="Winding">
            <a:extLst>
              <a:ext uri="{FF2B5EF4-FFF2-40B4-BE49-F238E27FC236}">
                <a16:creationId xmlns:a16="http://schemas.microsoft.com/office/drawing/2014/main" id="{5CC2C6BC-579C-5E08-48EA-636D6B73A62D}"/>
              </a:ext>
            </a:extLst>
          </p:cNvPr>
          <p:cNvSpPr/>
          <p:nvPr/>
        </p:nvSpPr>
        <p:spPr>
          <a:xfrm>
            <a:off x="7670482" y="3185449"/>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79" name="Winding">
            <a:extLst>
              <a:ext uri="{FF2B5EF4-FFF2-40B4-BE49-F238E27FC236}">
                <a16:creationId xmlns:a16="http://schemas.microsoft.com/office/drawing/2014/main" id="{9AA8DAB1-1BB5-8945-77A9-C8168D941D51}"/>
              </a:ext>
            </a:extLst>
          </p:cNvPr>
          <p:cNvSpPr/>
          <p:nvPr/>
        </p:nvSpPr>
        <p:spPr>
          <a:xfrm>
            <a:off x="7670482" y="3288002"/>
            <a:ext cx="1003935" cy="118745"/>
          </a:xfrm>
          <a:custGeom>
            <a:avLst/>
            <a:gdLst/>
            <a:ahLst/>
            <a:cxnLst/>
            <a:rect l="0" t="0" r="r" b="b"/>
            <a:pathLst>
              <a:path w="1003935" h="118745" fill="none">
                <a:moveTo>
                  <a:pt x="0" y="0"/>
                </a:moveTo>
                <a:quadBezTo>
                  <a:pt x="501967" y="118745"/>
                  <a:pt x="1003935" y="0"/>
                </a:quadBezTo>
              </a:path>
            </a:pathLst>
          </a:custGeom>
          <a:noFill/>
          <a:ln w="19050" cap="rnd">
            <a:solidFill>
              <a:srgbClr val="8F4F1E"/>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cxnSp>
        <p:nvCxnSpPr>
          <p:cNvPr id="80" name="Spring leader">
            <a:extLst>
              <a:ext uri="{FF2B5EF4-FFF2-40B4-BE49-F238E27FC236}">
                <a16:creationId xmlns:a16="http://schemas.microsoft.com/office/drawing/2014/main" id="{02F524D9-43D8-D60B-A68F-78FA2423EE3E}"/>
              </a:ext>
            </a:extLst>
          </p:cNvPr>
          <p:cNvCxnSpPr/>
          <p:nvPr/>
        </p:nvCxnSpPr>
        <p:spPr>
          <a:xfrm flipV="1">
            <a:off x="8615680" y="1730664"/>
            <a:ext cx="883920" cy="127000"/>
          </a:xfrm>
          <a:prstGeom prst="line">
            <a:avLst/>
          </a:prstGeom>
          <a:ln w="25400" cap="rnd">
            <a:solidFill>
              <a:srgbClr val="4F5B68"/>
            </a:solidFill>
            <a:round/>
          </a:ln>
        </p:spPr>
      </p:cxnSp>
      <p:sp>
        <p:nvSpPr>
          <p:cNvPr id="81" name="Spring">
            <a:extLst>
              <a:ext uri="{FF2B5EF4-FFF2-40B4-BE49-F238E27FC236}">
                <a16:creationId xmlns:a16="http://schemas.microsoft.com/office/drawing/2014/main" id="{E264FCCF-E97F-3C8A-5809-CBC3331335E0}"/>
              </a:ext>
            </a:extLst>
          </p:cNvPr>
          <p:cNvSpPr txBox="1"/>
          <p:nvPr/>
        </p:nvSpPr>
        <p:spPr>
          <a:xfrm>
            <a:off x="9550400" y="1616364"/>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dirty="0">
                <a:solidFill>
                  <a:srgbClr val="2B3644"/>
                </a:solidFill>
                <a:latin typeface="Arial"/>
                <a:cs typeface="Arial"/>
              </a:rPr>
              <a:t>Spring</a:t>
            </a:r>
          </a:p>
        </p:txBody>
      </p:sp>
      <p:cxnSp>
        <p:nvCxnSpPr>
          <p:cNvPr id="82" name="Coil leader">
            <a:extLst>
              <a:ext uri="{FF2B5EF4-FFF2-40B4-BE49-F238E27FC236}">
                <a16:creationId xmlns:a16="http://schemas.microsoft.com/office/drawing/2014/main" id="{AA7EDB85-729D-8D22-BFAF-D7AB37C48B1F}"/>
              </a:ext>
            </a:extLst>
          </p:cNvPr>
          <p:cNvCxnSpPr/>
          <p:nvPr/>
        </p:nvCxnSpPr>
        <p:spPr>
          <a:xfrm flipV="1">
            <a:off x="8674418" y="2289464"/>
            <a:ext cx="825183" cy="323850"/>
          </a:xfrm>
          <a:prstGeom prst="line">
            <a:avLst/>
          </a:prstGeom>
          <a:ln w="25400" cap="rnd">
            <a:solidFill>
              <a:srgbClr val="4F5B68"/>
            </a:solidFill>
            <a:round/>
          </a:ln>
        </p:spPr>
      </p:cxnSp>
      <p:cxnSp>
        <p:nvCxnSpPr>
          <p:cNvPr id="84" name="Magnet leader">
            <a:extLst>
              <a:ext uri="{FF2B5EF4-FFF2-40B4-BE49-F238E27FC236}">
                <a16:creationId xmlns:a16="http://schemas.microsoft.com/office/drawing/2014/main" id="{1F431FD8-87D4-6D51-C563-5F342AE6ADDE}"/>
              </a:ext>
            </a:extLst>
          </p:cNvPr>
          <p:cNvCxnSpPr/>
          <p:nvPr/>
        </p:nvCxnSpPr>
        <p:spPr>
          <a:xfrm>
            <a:off x="8415338" y="3854739"/>
            <a:ext cx="1084262" cy="0"/>
          </a:xfrm>
          <a:prstGeom prst="line">
            <a:avLst/>
          </a:prstGeom>
          <a:ln w="25400" cap="rnd">
            <a:solidFill>
              <a:srgbClr val="4F5B68"/>
            </a:solidFill>
            <a:round/>
          </a:ln>
        </p:spPr>
      </p:cxnSp>
      <p:sp>
        <p:nvSpPr>
          <p:cNvPr id="85" name="Magnet">
            <a:extLst>
              <a:ext uri="{FF2B5EF4-FFF2-40B4-BE49-F238E27FC236}">
                <a16:creationId xmlns:a16="http://schemas.microsoft.com/office/drawing/2014/main" id="{B8642F1E-9DE5-6B3B-2102-721644646FA6}"/>
              </a:ext>
            </a:extLst>
          </p:cNvPr>
          <p:cNvSpPr txBox="1"/>
          <p:nvPr/>
        </p:nvSpPr>
        <p:spPr>
          <a:xfrm>
            <a:off x="9550400" y="3740439"/>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dirty="0">
                <a:solidFill>
                  <a:srgbClr val="2B3644"/>
                </a:solidFill>
                <a:latin typeface="Arial"/>
                <a:cs typeface="Arial"/>
              </a:rPr>
              <a:t>Magnet</a:t>
            </a:r>
          </a:p>
        </p:txBody>
      </p:sp>
      <p:cxnSp>
        <p:nvCxnSpPr>
          <p:cNvPr id="86" name="Case leader">
            <a:extLst>
              <a:ext uri="{FF2B5EF4-FFF2-40B4-BE49-F238E27FC236}">
                <a16:creationId xmlns:a16="http://schemas.microsoft.com/office/drawing/2014/main" id="{7FE0B260-2A8B-1D6B-1445-B8C8885CB1D9}"/>
              </a:ext>
            </a:extLst>
          </p:cNvPr>
          <p:cNvCxnSpPr/>
          <p:nvPr/>
        </p:nvCxnSpPr>
        <p:spPr>
          <a:xfrm>
            <a:off x="9359900" y="4178589"/>
            <a:ext cx="139700" cy="0"/>
          </a:xfrm>
          <a:prstGeom prst="line">
            <a:avLst/>
          </a:prstGeom>
          <a:ln w="25400" cap="rnd">
            <a:solidFill>
              <a:srgbClr val="4F5B68"/>
            </a:solidFill>
            <a:round/>
          </a:ln>
        </p:spPr>
      </p:cxnSp>
      <p:sp>
        <p:nvSpPr>
          <p:cNvPr id="87" name="Case">
            <a:extLst>
              <a:ext uri="{FF2B5EF4-FFF2-40B4-BE49-F238E27FC236}">
                <a16:creationId xmlns:a16="http://schemas.microsoft.com/office/drawing/2014/main" id="{A488F1E8-D932-8D36-39E3-FC5B35FE34C0}"/>
              </a:ext>
            </a:extLst>
          </p:cNvPr>
          <p:cNvSpPr txBox="1"/>
          <p:nvPr/>
        </p:nvSpPr>
        <p:spPr>
          <a:xfrm>
            <a:off x="9550400" y="4116075"/>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dirty="0">
                <a:solidFill>
                  <a:srgbClr val="2B3644"/>
                </a:solidFill>
                <a:latin typeface="Arial"/>
                <a:cs typeface="Arial"/>
              </a:rPr>
              <a:t>Case</a:t>
            </a:r>
          </a:p>
        </p:txBody>
      </p:sp>
      <p:sp>
        <p:nvSpPr>
          <p:cNvPr id="88" name="Signal wire">
            <a:extLst>
              <a:ext uri="{FF2B5EF4-FFF2-40B4-BE49-F238E27FC236}">
                <a16:creationId xmlns:a16="http://schemas.microsoft.com/office/drawing/2014/main" id="{6629DA84-93C7-1DF3-B7ED-F99CAEB183D0}"/>
              </a:ext>
            </a:extLst>
          </p:cNvPr>
          <p:cNvSpPr/>
          <p:nvPr/>
        </p:nvSpPr>
        <p:spPr>
          <a:xfrm>
            <a:off x="8674418" y="3261014"/>
            <a:ext cx="748983" cy="6350"/>
          </a:xfrm>
          <a:custGeom>
            <a:avLst/>
            <a:gdLst/>
            <a:ahLst/>
            <a:cxnLst/>
            <a:rect l="0" t="0" r="r" b="b"/>
            <a:pathLst>
              <a:path w="748983" h="6350" fill="none">
                <a:moveTo>
                  <a:pt x="0" y="0"/>
                </a:moveTo>
                <a:lnTo>
                  <a:pt x="748983" y="0"/>
                </a:lnTo>
              </a:path>
            </a:pathLst>
          </a:custGeom>
          <a:noFill/>
          <a:ln w="38100" cap="rnd">
            <a:solidFill>
              <a:srgbClr val="B4692F"/>
            </a:solidFill>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cxnSp>
        <p:nvCxnSpPr>
          <p:cNvPr id="89" name="Signal out">
            <a:extLst>
              <a:ext uri="{FF2B5EF4-FFF2-40B4-BE49-F238E27FC236}">
                <a16:creationId xmlns:a16="http://schemas.microsoft.com/office/drawing/2014/main" id="{341F3F16-516E-8725-BDD2-001699FF3BC0}"/>
              </a:ext>
            </a:extLst>
          </p:cNvPr>
          <p:cNvCxnSpPr/>
          <p:nvPr/>
        </p:nvCxnSpPr>
        <p:spPr>
          <a:xfrm>
            <a:off x="9423400" y="3261014"/>
            <a:ext cx="1562100" cy="0"/>
          </a:xfrm>
          <a:prstGeom prst="line">
            <a:avLst/>
          </a:prstGeom>
          <a:ln w="57150" cap="rnd">
            <a:solidFill>
              <a:srgbClr val="B4692F"/>
            </a:solidFill>
            <a:round/>
            <a:tailEnd type="triangle" w="med" len="med"/>
          </a:ln>
        </p:spPr>
      </p:cxnSp>
      <p:sp>
        <p:nvSpPr>
          <p:cNvPr id="90" name="Signal out label">
            <a:extLst>
              <a:ext uri="{FF2B5EF4-FFF2-40B4-BE49-F238E27FC236}">
                <a16:creationId xmlns:a16="http://schemas.microsoft.com/office/drawing/2014/main" id="{5BA3AB7F-D0DD-4E5A-8563-3D096450072E}"/>
              </a:ext>
            </a:extLst>
          </p:cNvPr>
          <p:cNvSpPr txBox="1"/>
          <p:nvPr/>
        </p:nvSpPr>
        <p:spPr>
          <a:xfrm>
            <a:off x="9799961" y="2909730"/>
            <a:ext cx="1524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00000"/>
              </a:lnSpc>
            </a:pPr>
            <a:r>
              <a:rPr lang="en-US" sz="2000" b="1" dirty="0">
                <a:solidFill>
                  <a:srgbClr val="B4692F"/>
                </a:solidFill>
                <a:latin typeface="Arial"/>
                <a:cs typeface="Arial"/>
              </a:rPr>
              <a:t>Signal out</a:t>
            </a:r>
          </a:p>
        </p:txBody>
      </p:sp>
      <p:sp>
        <p:nvSpPr>
          <p:cNvPr id="91" name="TextBox 90">
            <a:extLst>
              <a:ext uri="{FF2B5EF4-FFF2-40B4-BE49-F238E27FC236}">
                <a16:creationId xmlns:a16="http://schemas.microsoft.com/office/drawing/2014/main" id="{5143FA55-17F0-6B08-7B50-83B2BE1C08D8}"/>
              </a:ext>
            </a:extLst>
          </p:cNvPr>
          <p:cNvSpPr txBox="1"/>
          <p:nvPr/>
        </p:nvSpPr>
        <p:spPr>
          <a:xfrm>
            <a:off x="1456599" y="896177"/>
            <a:ext cx="23889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a:ea typeface="Calibri"/>
                <a:cs typeface="Calibri"/>
              </a:rPr>
              <a:t>Piezoelectric</a:t>
            </a:r>
          </a:p>
        </p:txBody>
      </p:sp>
      <p:sp>
        <p:nvSpPr>
          <p:cNvPr id="92" name="TextBox 91">
            <a:extLst>
              <a:ext uri="{FF2B5EF4-FFF2-40B4-BE49-F238E27FC236}">
                <a16:creationId xmlns:a16="http://schemas.microsoft.com/office/drawing/2014/main" id="{D865EF33-D4CC-9431-DEC4-6875859ACE70}"/>
              </a:ext>
            </a:extLst>
          </p:cNvPr>
          <p:cNvSpPr txBox="1"/>
          <p:nvPr/>
        </p:nvSpPr>
        <p:spPr>
          <a:xfrm>
            <a:off x="7414053" y="896176"/>
            <a:ext cx="23889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a:ea typeface="Calibri"/>
                <a:cs typeface="Calibri"/>
              </a:rPr>
              <a:t>Geophone</a:t>
            </a:r>
            <a:endParaRPr lang="en-US"/>
          </a:p>
        </p:txBody>
      </p:sp>
      <p:sp>
        <p:nvSpPr>
          <p:cNvPr id="93" name="TextBox 92">
            <a:extLst>
              <a:ext uri="{FF2B5EF4-FFF2-40B4-BE49-F238E27FC236}">
                <a16:creationId xmlns:a16="http://schemas.microsoft.com/office/drawing/2014/main" id="{7139E2B1-3FB0-E863-9EF8-B9D222B99A2E}"/>
              </a:ext>
            </a:extLst>
          </p:cNvPr>
          <p:cNvSpPr txBox="1"/>
          <p:nvPr/>
        </p:nvSpPr>
        <p:spPr>
          <a:xfrm>
            <a:off x="2432035" y="2095657"/>
            <a:ext cx="201827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FF0000"/>
                </a:solidFill>
                <a:ea typeface="Calibri"/>
                <a:cs typeface="Calibri"/>
              </a:rPr>
              <a:t>High Impedance</a:t>
            </a:r>
            <a:endParaRPr lang="en-US"/>
          </a:p>
          <a:p>
            <a:pPr algn="ctr"/>
            <a:r>
              <a:rPr lang="en-US">
                <a:solidFill>
                  <a:srgbClr val="FF0000"/>
                </a:solidFill>
                <a:ea typeface="Calibri"/>
                <a:cs typeface="Calibri"/>
              </a:rPr>
              <a:t>Charge</a:t>
            </a:r>
            <a:endParaRPr lang="en-US" dirty="0">
              <a:solidFill>
                <a:srgbClr val="FF0000"/>
              </a:solidFill>
              <a:ea typeface="Calibri"/>
              <a:cs typeface="Calibri"/>
            </a:endParaRPr>
          </a:p>
        </p:txBody>
      </p:sp>
      <p:sp>
        <p:nvSpPr>
          <p:cNvPr id="3" name="Spring">
            <a:extLst>
              <a:ext uri="{FF2B5EF4-FFF2-40B4-BE49-F238E27FC236}">
                <a16:creationId xmlns:a16="http://schemas.microsoft.com/office/drawing/2014/main" id="{A497780D-525D-C380-29A7-692BF0492623}"/>
              </a:ext>
            </a:extLst>
          </p:cNvPr>
          <p:cNvSpPr txBox="1"/>
          <p:nvPr/>
        </p:nvSpPr>
        <p:spPr>
          <a:xfrm>
            <a:off x="9587390" y="2097238"/>
            <a:ext cx="1397000" cy="228600"/>
          </a:xfrm>
          <a:prstGeom prst="rect">
            <a:avLst/>
          </a:prstGeom>
          <a:noFill/>
          <a:ln>
            <a:noFill/>
          </a:ln>
        </p:spPr>
        <p:txBody>
          <a:bodyPr wrap="square" lIns="0" tIns="0" rIns="0" bIns="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00000"/>
              </a:lnSpc>
            </a:pPr>
            <a:r>
              <a:rPr lang="en-US" sz="2000" b="1">
                <a:solidFill>
                  <a:srgbClr val="2B3644"/>
                </a:solidFill>
                <a:latin typeface="Arial"/>
                <a:cs typeface="Arial"/>
              </a:rPr>
              <a:t>Coil</a:t>
            </a:r>
            <a:endParaRPr lang="en-US" sz="2000">
              <a:ea typeface="Calibri"/>
              <a:cs typeface="Calibri"/>
            </a:endParaRPr>
          </a:p>
        </p:txBody>
      </p:sp>
    </p:spTree>
    <p:extLst>
      <p:ext uri="{BB962C8B-B14F-4D97-AF65-F5344CB8AC3E}">
        <p14:creationId xmlns:p14="http://schemas.microsoft.com/office/powerpoint/2010/main" val="4285323724"/>
      </p:ext>
    </p:extLst>
  </p:cSld>
  <p:clrMapOvr>
    <a:masterClrMapping/>
  </p:clrMapOvr>
  <p:extLst>
    <p:ext uri="{6950BFC3-D8DA-4A85-94F7-54DA5524770B}">
      <p188:commentRel xmlns:p188="http://schemas.microsoft.com/office/powerpoint/2018/8/main" r:id="rId2"/>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C478D-CB0F-E8CF-DE04-70504D1307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156CB3-C10F-E53B-0D2E-887A00261E6F}"/>
              </a:ext>
            </a:extLst>
          </p:cNvPr>
          <p:cNvSpPr>
            <a:spLocks noGrp="1"/>
          </p:cNvSpPr>
          <p:nvPr>
            <p:ph type="title"/>
          </p:nvPr>
        </p:nvSpPr>
        <p:spPr>
          <a:xfrm>
            <a:off x="411825" y="110231"/>
            <a:ext cx="11176000" cy="533400"/>
          </a:xfrm>
        </p:spPr>
        <p:txBody>
          <a:bodyPr lIns="0" rIns="0">
            <a:normAutofit fontScale="90000"/>
          </a:bodyPr>
          <a:lstStyle/>
          <a:p>
            <a:r>
              <a:rPr lang="en-US" sz="3600"/>
              <a:t>Accelerometer Measurement Chain</a:t>
            </a:r>
          </a:p>
        </p:txBody>
      </p:sp>
      <p:sp>
        <p:nvSpPr>
          <p:cNvPr id="6" name="Fridge can">
            <a:extLst>
              <a:ext uri="{FF2B5EF4-FFF2-40B4-BE49-F238E27FC236}">
                <a16:creationId xmlns:a16="http://schemas.microsoft.com/office/drawing/2014/main" id="{8F077D29-4C65-CA85-CE4F-417340D181C5}"/>
              </a:ext>
            </a:extLst>
          </p:cNvPr>
          <p:cNvSpPr/>
          <p:nvPr/>
        </p:nvSpPr>
        <p:spPr>
          <a:xfrm>
            <a:off x="3098800" y="1612900"/>
            <a:ext cx="2768600" cy="4254500"/>
          </a:xfrm>
          <a:custGeom>
            <a:avLst/>
            <a:gdLst/>
            <a:ahLst/>
            <a:cxnLst/>
            <a:rect l="0" t="0" r="r" b="b"/>
            <a:pathLst>
              <a:path w="2768600" h="4254500">
                <a:moveTo>
                  <a:pt x="0" y="0"/>
                </a:moveTo>
                <a:lnTo>
                  <a:pt x="0" y="4025900"/>
                </a:lnTo>
                <a:quadBezTo>
                  <a:pt x="0" y="4254500"/>
                  <a:pt x="228600" y="4254500"/>
                </a:quadBezTo>
                <a:lnTo>
                  <a:pt x="2540000" y="4254500"/>
                </a:lnTo>
                <a:quadBezTo>
                  <a:pt x="2768600" y="4254500"/>
                  <a:pt x="2768600" y="4025900"/>
                </a:quadBezTo>
                <a:lnTo>
                  <a:pt x="2768600" y="0"/>
                </a:lnTo>
                <a:close/>
              </a:path>
            </a:pathLst>
          </a:custGeom>
          <a:solidFill>
            <a:srgbClr val="E9F0F7"/>
          </a:solidFill>
          <a:ln>
            <a:noFill/>
          </a:ln>
        </p:spPr>
        <p:txBody>
          <a:bodyPr rtlCol="0" anchor="ctr"/>
          <a:lstStyle/>
          <a:p>
            <a:endParaRPr lang="en-US"/>
          </a:p>
        </p:txBody>
      </p:sp>
      <p:sp>
        <p:nvSpPr>
          <p:cNvPr id="49" name="Wiring tree">
            <a:extLst>
              <a:ext uri="{FF2B5EF4-FFF2-40B4-BE49-F238E27FC236}">
                <a16:creationId xmlns:a16="http://schemas.microsoft.com/office/drawing/2014/main" id="{360D5724-D7B3-FB45-1566-E5E43A4F1EFC}"/>
              </a:ext>
            </a:extLst>
          </p:cNvPr>
          <p:cNvSpPr/>
          <p:nvPr/>
        </p:nvSpPr>
        <p:spPr>
          <a:xfrm>
            <a:off x="3790741" y="1342452"/>
            <a:ext cx="63500" cy="2946400"/>
          </a:xfrm>
          <a:prstGeom prst="rect">
            <a:avLst/>
          </a:prstGeom>
          <a:solidFill>
            <a:srgbClr val="2B3644"/>
          </a:solidFill>
          <a:ln>
            <a:noFill/>
          </a:ln>
        </p:spPr>
        <p:txBody>
          <a:bodyPr rtlCol="0" anchor="ctr"/>
          <a:lstStyle/>
          <a:p>
            <a:endParaRPr lang="en-US"/>
          </a:p>
        </p:txBody>
      </p:sp>
      <p:sp>
        <p:nvSpPr>
          <p:cNvPr id="7" name="Fridge can outline">
            <a:extLst>
              <a:ext uri="{FF2B5EF4-FFF2-40B4-BE49-F238E27FC236}">
                <a16:creationId xmlns:a16="http://schemas.microsoft.com/office/drawing/2014/main" id="{9E0B0CCC-059C-A0D4-D83D-57B5BFB7F3EC}"/>
              </a:ext>
            </a:extLst>
          </p:cNvPr>
          <p:cNvSpPr/>
          <p:nvPr/>
        </p:nvSpPr>
        <p:spPr>
          <a:xfrm>
            <a:off x="3098800" y="1612900"/>
            <a:ext cx="2768600" cy="4254500"/>
          </a:xfrm>
          <a:custGeom>
            <a:avLst/>
            <a:gdLst/>
            <a:ahLst/>
            <a:cxnLst/>
            <a:rect l="0" t="0" r="r" b="b"/>
            <a:pathLst>
              <a:path w="2768600" h="4254500" fill="none">
                <a:moveTo>
                  <a:pt x="0" y="0"/>
                </a:moveTo>
                <a:lnTo>
                  <a:pt x="0" y="4025900"/>
                </a:lnTo>
                <a:quadBezTo>
                  <a:pt x="0" y="4254500"/>
                  <a:pt x="228600" y="4254500"/>
                </a:quadBezTo>
                <a:lnTo>
                  <a:pt x="2540000" y="4254500"/>
                </a:lnTo>
                <a:quadBezTo>
                  <a:pt x="2768600" y="4254500"/>
                  <a:pt x="2768600" y="4025900"/>
                </a:quadBezTo>
                <a:lnTo>
                  <a:pt x="2768600" y="0"/>
                </a:lnTo>
              </a:path>
            </a:pathLst>
          </a:custGeom>
          <a:noFill/>
          <a:ln w="19050" cap="flat">
            <a:solidFill>
              <a:srgbClr val="7D8998"/>
            </a:solidFill>
            <a:round/>
          </a:ln>
        </p:spPr>
        <p:txBody>
          <a:bodyPr rtlCol="0" anchor="ctr"/>
          <a:lstStyle/>
          <a:p>
            <a:endParaRPr lang="en-US"/>
          </a:p>
        </p:txBody>
      </p:sp>
      <p:sp>
        <p:nvSpPr>
          <p:cNvPr id="8" name="Top plate">
            <a:extLst>
              <a:ext uri="{FF2B5EF4-FFF2-40B4-BE49-F238E27FC236}">
                <a16:creationId xmlns:a16="http://schemas.microsoft.com/office/drawing/2014/main" id="{415BC596-0331-5411-9362-B1A58DE56C43}"/>
              </a:ext>
            </a:extLst>
          </p:cNvPr>
          <p:cNvSpPr/>
          <p:nvPr/>
        </p:nvSpPr>
        <p:spPr>
          <a:xfrm>
            <a:off x="3022600" y="1498600"/>
            <a:ext cx="2921000" cy="114300"/>
          </a:xfrm>
          <a:prstGeom prst="roundRect">
            <a:avLst>
              <a:gd name="adj" fmla="val 22222"/>
            </a:avLst>
          </a:prstGeom>
          <a:solidFill>
            <a:srgbClr val="5B6675"/>
          </a:solidFill>
          <a:ln>
            <a:noFill/>
          </a:ln>
        </p:spPr>
        <p:txBody>
          <a:bodyPr rtlCol="0" anchor="ctr"/>
          <a:lstStyle/>
          <a:p>
            <a:endParaRPr lang="en-US"/>
          </a:p>
        </p:txBody>
      </p:sp>
      <p:sp>
        <p:nvSpPr>
          <p:cNvPr id="10" name="Plate">
            <a:extLst>
              <a:ext uri="{FF2B5EF4-FFF2-40B4-BE49-F238E27FC236}">
                <a16:creationId xmlns:a16="http://schemas.microsoft.com/office/drawing/2014/main" id="{FDC8138A-1459-0EE1-3B83-F102DE90CF31}"/>
              </a:ext>
            </a:extLst>
          </p:cNvPr>
          <p:cNvSpPr/>
          <p:nvPr/>
        </p:nvSpPr>
        <p:spPr>
          <a:xfrm>
            <a:off x="3200400" y="2222500"/>
            <a:ext cx="2565400" cy="50800"/>
          </a:xfrm>
          <a:prstGeom prst="roundRect">
            <a:avLst>
              <a:gd name="adj" fmla="val 37500"/>
            </a:avLst>
          </a:prstGeom>
          <a:solidFill>
            <a:srgbClr val="A9B4C1"/>
          </a:solidFill>
          <a:ln>
            <a:noFill/>
          </a:ln>
        </p:spPr>
        <p:txBody>
          <a:bodyPr rtlCol="0" anchor="ctr"/>
          <a:lstStyle/>
          <a:p>
            <a:endParaRPr lang="en-US"/>
          </a:p>
        </p:txBody>
      </p:sp>
      <p:sp>
        <p:nvSpPr>
          <p:cNvPr id="11" name="Plate">
            <a:extLst>
              <a:ext uri="{FF2B5EF4-FFF2-40B4-BE49-F238E27FC236}">
                <a16:creationId xmlns:a16="http://schemas.microsoft.com/office/drawing/2014/main" id="{58FCEE9A-48BF-5F60-5E92-88E7F1B5BE90}"/>
              </a:ext>
            </a:extLst>
          </p:cNvPr>
          <p:cNvSpPr/>
          <p:nvPr/>
        </p:nvSpPr>
        <p:spPr>
          <a:xfrm>
            <a:off x="3200400" y="2832100"/>
            <a:ext cx="2565400" cy="50800"/>
          </a:xfrm>
          <a:prstGeom prst="roundRect">
            <a:avLst>
              <a:gd name="adj" fmla="val 37500"/>
            </a:avLst>
          </a:prstGeom>
          <a:solidFill>
            <a:srgbClr val="A9B4C1"/>
          </a:solidFill>
          <a:ln>
            <a:noFill/>
          </a:ln>
        </p:spPr>
        <p:txBody>
          <a:bodyPr rtlCol="0" anchor="ctr"/>
          <a:lstStyle/>
          <a:p>
            <a:endParaRPr lang="en-US"/>
          </a:p>
        </p:txBody>
      </p:sp>
      <p:sp>
        <p:nvSpPr>
          <p:cNvPr id="12" name="Plate">
            <a:extLst>
              <a:ext uri="{FF2B5EF4-FFF2-40B4-BE49-F238E27FC236}">
                <a16:creationId xmlns:a16="http://schemas.microsoft.com/office/drawing/2014/main" id="{BF3B4418-685D-246B-B86F-5114E02AA567}"/>
              </a:ext>
            </a:extLst>
          </p:cNvPr>
          <p:cNvSpPr/>
          <p:nvPr/>
        </p:nvSpPr>
        <p:spPr>
          <a:xfrm>
            <a:off x="3200400" y="3441700"/>
            <a:ext cx="2565400" cy="50800"/>
          </a:xfrm>
          <a:prstGeom prst="roundRect">
            <a:avLst>
              <a:gd name="adj" fmla="val 37500"/>
            </a:avLst>
          </a:prstGeom>
          <a:solidFill>
            <a:srgbClr val="A9B4C1"/>
          </a:solidFill>
          <a:ln>
            <a:noFill/>
          </a:ln>
        </p:spPr>
        <p:txBody>
          <a:bodyPr rtlCol="0" anchor="ctr"/>
          <a:lstStyle/>
          <a:p>
            <a:endParaRPr lang="en-US"/>
          </a:p>
        </p:txBody>
      </p:sp>
      <p:sp>
        <p:nvSpPr>
          <p:cNvPr id="13" name="Plate">
            <a:extLst>
              <a:ext uri="{FF2B5EF4-FFF2-40B4-BE49-F238E27FC236}">
                <a16:creationId xmlns:a16="http://schemas.microsoft.com/office/drawing/2014/main" id="{258A48A1-3F31-3717-A44F-066AD19618F3}"/>
              </a:ext>
            </a:extLst>
          </p:cNvPr>
          <p:cNvSpPr/>
          <p:nvPr/>
        </p:nvSpPr>
        <p:spPr>
          <a:xfrm>
            <a:off x="3200400" y="4051300"/>
            <a:ext cx="2565400" cy="50800"/>
          </a:xfrm>
          <a:prstGeom prst="roundRect">
            <a:avLst>
              <a:gd name="adj" fmla="val 37500"/>
            </a:avLst>
          </a:prstGeom>
          <a:solidFill>
            <a:srgbClr val="A9B4C1"/>
          </a:solidFill>
          <a:ln>
            <a:noFill/>
          </a:ln>
        </p:spPr>
        <p:txBody>
          <a:bodyPr rtlCol="0" anchor="ctr"/>
          <a:lstStyle/>
          <a:p>
            <a:endParaRPr lang="en-US"/>
          </a:p>
        </p:txBody>
      </p:sp>
      <p:sp>
        <p:nvSpPr>
          <p:cNvPr id="14" name="Mixing chamber plate">
            <a:extLst>
              <a:ext uri="{FF2B5EF4-FFF2-40B4-BE49-F238E27FC236}">
                <a16:creationId xmlns:a16="http://schemas.microsoft.com/office/drawing/2014/main" id="{3E595D80-2955-C92C-1CA4-65C52A149A8B}"/>
              </a:ext>
            </a:extLst>
          </p:cNvPr>
          <p:cNvSpPr/>
          <p:nvPr/>
        </p:nvSpPr>
        <p:spPr>
          <a:xfrm>
            <a:off x="3200400" y="5334000"/>
            <a:ext cx="2565400" cy="76200"/>
          </a:xfrm>
          <a:prstGeom prst="roundRect">
            <a:avLst>
              <a:gd name="adj" fmla="val 25000"/>
            </a:avLst>
          </a:prstGeom>
          <a:solidFill>
            <a:srgbClr val="A9B4C1"/>
          </a:solidFill>
          <a:ln>
            <a:noFill/>
          </a:ln>
        </p:spPr>
        <p:txBody>
          <a:bodyPr rtlCol="0" anchor="ctr"/>
          <a:lstStyle/>
          <a:p>
            <a:endParaRPr lang="en-US"/>
          </a:p>
        </p:txBody>
      </p:sp>
      <p:sp>
        <p:nvSpPr>
          <p:cNvPr id="15" name="Wiring tree">
            <a:extLst>
              <a:ext uri="{FF2B5EF4-FFF2-40B4-BE49-F238E27FC236}">
                <a16:creationId xmlns:a16="http://schemas.microsoft.com/office/drawing/2014/main" id="{24650F59-D1E8-CD68-DE30-61637E86D64B}"/>
              </a:ext>
            </a:extLst>
          </p:cNvPr>
          <p:cNvSpPr/>
          <p:nvPr/>
        </p:nvSpPr>
        <p:spPr>
          <a:xfrm>
            <a:off x="3409741" y="980191"/>
            <a:ext cx="51009" cy="3489792"/>
          </a:xfrm>
          <a:prstGeom prst="rect">
            <a:avLst/>
          </a:prstGeom>
          <a:solidFill>
            <a:srgbClr val="2B3644"/>
          </a:solidFill>
          <a:ln>
            <a:noFill/>
          </a:ln>
        </p:spPr>
        <p:txBody>
          <a:bodyPr rtlCol="0" anchor="ctr"/>
          <a:lstStyle/>
          <a:p>
            <a:endParaRPr lang="en-US"/>
          </a:p>
        </p:txBody>
      </p:sp>
      <p:sp>
        <p:nvSpPr>
          <p:cNvPr id="16" name="Lead to 2271A">
            <a:extLst>
              <a:ext uri="{FF2B5EF4-FFF2-40B4-BE49-F238E27FC236}">
                <a16:creationId xmlns:a16="http://schemas.microsoft.com/office/drawing/2014/main" id="{23665F7B-CE43-E832-2383-FCA9F10006CD}"/>
              </a:ext>
            </a:extLst>
          </p:cNvPr>
          <p:cNvSpPr/>
          <p:nvPr/>
        </p:nvSpPr>
        <p:spPr>
          <a:xfrm>
            <a:off x="3429000" y="4445000"/>
            <a:ext cx="381000" cy="279400"/>
          </a:xfrm>
          <a:custGeom>
            <a:avLst/>
            <a:gdLst/>
            <a:ahLst/>
            <a:cxnLst/>
            <a:rect l="0" t="0" r="r" b="b"/>
            <a:pathLst>
              <a:path w="381000" h="279400" fill="none">
                <a:moveTo>
                  <a:pt x="0" y="0"/>
                </a:moveTo>
                <a:lnTo>
                  <a:pt x="381000" y="0"/>
                </a:lnTo>
                <a:lnTo>
                  <a:pt x="381000" y="279400"/>
                </a:lnTo>
              </a:path>
            </a:pathLst>
          </a:custGeom>
          <a:noFill/>
          <a:ln w="28575" cap="rnd">
            <a:solidFill>
              <a:srgbClr val="2B3644"/>
            </a:solidFill>
            <a:round/>
          </a:ln>
        </p:spPr>
        <p:txBody>
          <a:bodyPr rtlCol="0" anchor="ctr"/>
          <a:lstStyle/>
          <a:p>
            <a:endParaRPr lang="en-US"/>
          </a:p>
        </p:txBody>
      </p:sp>
      <p:sp>
        <p:nvSpPr>
          <p:cNvPr id="17" name="Lead to geophones">
            <a:extLst>
              <a:ext uri="{FF2B5EF4-FFF2-40B4-BE49-F238E27FC236}">
                <a16:creationId xmlns:a16="http://schemas.microsoft.com/office/drawing/2014/main" id="{5594AC3B-784C-B4A7-9DBE-32618F236834}"/>
              </a:ext>
            </a:extLst>
          </p:cNvPr>
          <p:cNvSpPr/>
          <p:nvPr/>
        </p:nvSpPr>
        <p:spPr>
          <a:xfrm>
            <a:off x="3847474" y="4263868"/>
            <a:ext cx="1334126" cy="460532"/>
          </a:xfrm>
          <a:custGeom>
            <a:avLst/>
            <a:gdLst/>
            <a:ahLst/>
            <a:cxnLst/>
            <a:rect l="0" t="0" r="r" b="b"/>
            <a:pathLst>
              <a:path w="1752600" h="279400" fill="none">
                <a:moveTo>
                  <a:pt x="0" y="0"/>
                </a:moveTo>
                <a:lnTo>
                  <a:pt x="1752600" y="0"/>
                </a:lnTo>
                <a:lnTo>
                  <a:pt x="1752600" y="279400"/>
                </a:lnTo>
              </a:path>
            </a:pathLst>
          </a:custGeom>
          <a:noFill/>
          <a:ln w="28575" cap="rnd">
            <a:solidFill>
              <a:srgbClr val="4F5B68"/>
            </a:solidFill>
            <a:round/>
          </a:ln>
        </p:spPr>
        <p:txBody>
          <a:bodyPr rtlCol="0" anchor="ctr"/>
          <a:lstStyle/>
          <a:p>
            <a:endParaRPr lang="en-US"/>
          </a:p>
        </p:txBody>
      </p:sp>
      <p:sp>
        <p:nvSpPr>
          <p:cNvPr id="25" name="Wiring tree label">
            <a:extLst>
              <a:ext uri="{FF2B5EF4-FFF2-40B4-BE49-F238E27FC236}">
                <a16:creationId xmlns:a16="http://schemas.microsoft.com/office/drawing/2014/main" id="{2772D144-A751-9C5F-1D63-2CB2F26963CD}"/>
              </a:ext>
            </a:extLst>
          </p:cNvPr>
          <p:cNvSpPr txBox="1"/>
          <p:nvPr/>
        </p:nvSpPr>
        <p:spPr>
          <a:xfrm>
            <a:off x="4194331" y="1651833"/>
            <a:ext cx="2095500" cy="431800"/>
          </a:xfrm>
          <a:prstGeom prst="rect">
            <a:avLst/>
          </a:prstGeom>
          <a:noFill/>
          <a:ln>
            <a:noFill/>
          </a:ln>
        </p:spPr>
        <p:txBody>
          <a:bodyPr wrap="square" lIns="0" tIns="0" rIns="0" bIns="0" rtlCol="0" anchor="t">
            <a:noAutofit/>
          </a:bodyPr>
          <a:lstStyle/>
          <a:p>
            <a:pPr algn="l">
              <a:lnSpc>
                <a:spcPct val="100000"/>
              </a:lnSpc>
            </a:pPr>
            <a:r>
              <a:rPr lang="en-US" sz="1600" b="1">
                <a:solidFill>
                  <a:srgbClr val="2B3644"/>
                </a:solidFill>
                <a:latin typeface="Arial"/>
                <a:cs typeface="Arial"/>
              </a:rPr>
              <a:t>Thermalized</a:t>
            </a:r>
          </a:p>
          <a:p>
            <a:pPr algn="l">
              <a:lnSpc>
                <a:spcPct val="100000"/>
              </a:lnSpc>
            </a:pPr>
            <a:r>
              <a:rPr lang="en-US" sz="1600" b="1">
                <a:solidFill>
                  <a:srgbClr val="2B3644"/>
                </a:solidFill>
                <a:latin typeface="Arial"/>
                <a:cs typeface="Arial"/>
              </a:rPr>
              <a:t>wiring tree</a:t>
            </a:r>
          </a:p>
        </p:txBody>
      </p:sp>
      <p:sp>
        <p:nvSpPr>
          <p:cNvPr id="26" name="2271A body">
            <a:extLst>
              <a:ext uri="{FF2B5EF4-FFF2-40B4-BE49-F238E27FC236}">
                <a16:creationId xmlns:a16="http://schemas.microsoft.com/office/drawing/2014/main" id="{4908842C-53EA-FA7B-B952-158C46E5B55A}"/>
              </a:ext>
            </a:extLst>
          </p:cNvPr>
          <p:cNvSpPr/>
          <p:nvPr/>
        </p:nvSpPr>
        <p:spPr>
          <a:xfrm>
            <a:off x="3162300" y="4724400"/>
            <a:ext cx="1295400" cy="609600"/>
          </a:xfrm>
          <a:custGeom>
            <a:avLst/>
            <a:gdLst/>
            <a:ahLst/>
            <a:cxnLst/>
            <a:rect l="0" t="0" r="r" b="b"/>
            <a:pathLst>
              <a:path w="1295400" h="609600">
                <a:moveTo>
                  <a:pt x="0" y="76200"/>
                </a:moveTo>
                <a:quadBezTo>
                  <a:pt x="0" y="0"/>
                  <a:pt x="76200" y="0"/>
                </a:quadBezTo>
                <a:lnTo>
                  <a:pt x="1219200" y="0"/>
                </a:lnTo>
                <a:quadBezTo>
                  <a:pt x="1295400" y="0"/>
                  <a:pt x="1295400" y="76200"/>
                </a:quadBezTo>
                <a:lnTo>
                  <a:pt x="1295400" y="609600"/>
                </a:lnTo>
                <a:lnTo>
                  <a:pt x="0" y="609600"/>
                </a:lnTo>
                <a:close/>
              </a:path>
            </a:pathLst>
          </a:custGeom>
          <a:solidFill>
            <a:srgbClr val="1F5FA8"/>
          </a:solidFill>
          <a:ln>
            <a:noFill/>
          </a:ln>
        </p:spPr>
        <p:txBody>
          <a:bodyPr rtlCol="0" anchor="ctr"/>
          <a:lstStyle/>
          <a:p>
            <a:endParaRPr lang="en-US"/>
          </a:p>
        </p:txBody>
      </p:sp>
      <p:sp>
        <p:nvSpPr>
          <p:cNvPr id="27" name="2271A">
            <a:extLst>
              <a:ext uri="{FF2B5EF4-FFF2-40B4-BE49-F238E27FC236}">
                <a16:creationId xmlns:a16="http://schemas.microsoft.com/office/drawing/2014/main" id="{873D9E9E-9547-0DEC-5349-F7C67E7258A1}"/>
              </a:ext>
            </a:extLst>
          </p:cNvPr>
          <p:cNvSpPr txBox="1"/>
          <p:nvPr/>
        </p:nvSpPr>
        <p:spPr>
          <a:xfrm>
            <a:off x="3162300" y="4724400"/>
            <a:ext cx="1295400" cy="609600"/>
          </a:xfrm>
          <a:prstGeom prst="rect">
            <a:avLst/>
          </a:prstGeom>
          <a:noFill/>
          <a:ln>
            <a:noFill/>
          </a:ln>
        </p:spPr>
        <p:txBody>
          <a:bodyPr wrap="square" lIns="0" tIns="0" rIns="0" bIns="0" rtlCol="0" anchor="ctr">
            <a:noAutofit/>
          </a:bodyPr>
          <a:lstStyle/>
          <a:p>
            <a:pPr algn="ctr"/>
            <a:r>
              <a:rPr lang="en-US" sz="1600" b="1">
                <a:solidFill>
                  <a:srgbClr val="F5F8FC"/>
                </a:solidFill>
                <a:latin typeface="Arial"/>
                <a:cs typeface="Arial"/>
              </a:rPr>
              <a:t>Geophones</a:t>
            </a:r>
            <a:endParaRPr lang="en-US"/>
          </a:p>
        </p:txBody>
      </p:sp>
      <p:sp>
        <p:nvSpPr>
          <p:cNvPr id="28" name="Geophones body">
            <a:extLst>
              <a:ext uri="{FF2B5EF4-FFF2-40B4-BE49-F238E27FC236}">
                <a16:creationId xmlns:a16="http://schemas.microsoft.com/office/drawing/2014/main" id="{079B52CB-8E86-5DE4-5EB1-B438B0E11D4D}"/>
              </a:ext>
            </a:extLst>
          </p:cNvPr>
          <p:cNvSpPr/>
          <p:nvPr/>
        </p:nvSpPr>
        <p:spPr>
          <a:xfrm>
            <a:off x="4533900" y="4724400"/>
            <a:ext cx="1295400" cy="609600"/>
          </a:xfrm>
          <a:custGeom>
            <a:avLst/>
            <a:gdLst/>
            <a:ahLst/>
            <a:cxnLst/>
            <a:rect l="0" t="0" r="r" b="b"/>
            <a:pathLst>
              <a:path w="1295400" h="609600">
                <a:moveTo>
                  <a:pt x="0" y="76200"/>
                </a:moveTo>
                <a:quadBezTo>
                  <a:pt x="0" y="0"/>
                  <a:pt x="76200" y="0"/>
                </a:quadBezTo>
                <a:lnTo>
                  <a:pt x="1219200" y="0"/>
                </a:lnTo>
                <a:quadBezTo>
                  <a:pt x="1295400" y="0"/>
                  <a:pt x="1295400" y="76200"/>
                </a:quadBezTo>
                <a:lnTo>
                  <a:pt x="1295400" y="609600"/>
                </a:lnTo>
                <a:lnTo>
                  <a:pt x="0" y="609600"/>
                </a:lnTo>
                <a:close/>
              </a:path>
            </a:pathLst>
          </a:custGeom>
          <a:solidFill>
            <a:srgbClr val="1F5FA8"/>
          </a:solidFill>
          <a:ln>
            <a:noFill/>
          </a:ln>
        </p:spPr>
        <p:txBody>
          <a:bodyPr rtlCol="0" anchor="ctr"/>
          <a:lstStyle/>
          <a:p>
            <a:endParaRPr lang="en-US"/>
          </a:p>
        </p:txBody>
      </p:sp>
      <p:sp>
        <p:nvSpPr>
          <p:cNvPr id="29" name="Geophones">
            <a:extLst>
              <a:ext uri="{FF2B5EF4-FFF2-40B4-BE49-F238E27FC236}">
                <a16:creationId xmlns:a16="http://schemas.microsoft.com/office/drawing/2014/main" id="{36FD62EE-CD3A-0E52-69C4-7C67AD7FB4B0}"/>
              </a:ext>
            </a:extLst>
          </p:cNvPr>
          <p:cNvSpPr txBox="1"/>
          <p:nvPr/>
        </p:nvSpPr>
        <p:spPr>
          <a:xfrm>
            <a:off x="4533900" y="4724400"/>
            <a:ext cx="1295400" cy="609600"/>
          </a:xfrm>
          <a:prstGeom prst="rect">
            <a:avLst/>
          </a:prstGeom>
          <a:noFill/>
          <a:ln>
            <a:noFill/>
          </a:ln>
        </p:spPr>
        <p:txBody>
          <a:bodyPr wrap="square" lIns="0" tIns="0" rIns="0" bIns="0" rtlCol="0" anchor="ctr">
            <a:noAutofit/>
          </a:bodyPr>
          <a:lstStyle/>
          <a:p>
            <a:pPr algn="ctr"/>
            <a:r>
              <a:rPr lang="en-US" sz="1600" b="1">
                <a:solidFill>
                  <a:srgbClr val="F5F8FC"/>
                </a:solidFill>
                <a:latin typeface="Arial"/>
                <a:cs typeface="Arial"/>
              </a:rPr>
              <a:t>Lowtemp Sensor</a:t>
            </a:r>
            <a:endParaRPr lang="en-US"/>
          </a:p>
        </p:txBody>
      </p:sp>
      <p:sp>
        <p:nvSpPr>
          <p:cNvPr id="30" name="Mixing chamber label">
            <a:extLst>
              <a:ext uri="{FF2B5EF4-FFF2-40B4-BE49-F238E27FC236}">
                <a16:creationId xmlns:a16="http://schemas.microsoft.com/office/drawing/2014/main" id="{24ECBEF3-6A02-B760-8DFB-E8AEE1D3A0AC}"/>
              </a:ext>
            </a:extLst>
          </p:cNvPr>
          <p:cNvSpPr txBox="1"/>
          <p:nvPr/>
        </p:nvSpPr>
        <p:spPr>
          <a:xfrm>
            <a:off x="3200400" y="5486400"/>
            <a:ext cx="2565400" cy="215900"/>
          </a:xfrm>
          <a:prstGeom prst="rect">
            <a:avLst/>
          </a:prstGeom>
          <a:noFill/>
          <a:ln>
            <a:noFill/>
          </a:ln>
        </p:spPr>
        <p:txBody>
          <a:bodyPr wrap="square" lIns="0" tIns="0" rIns="0" bIns="0" rtlCol="0" anchor="t">
            <a:noAutofit/>
          </a:bodyPr>
          <a:lstStyle/>
          <a:p>
            <a:pPr algn="ctr">
              <a:lnSpc>
                <a:spcPct val="100000"/>
              </a:lnSpc>
            </a:pPr>
            <a:r>
              <a:rPr lang="en-US" sz="1400" b="1">
                <a:solidFill>
                  <a:srgbClr val="1F5FA8"/>
                </a:solidFill>
                <a:latin typeface="Arial"/>
                <a:cs typeface="Arial"/>
              </a:rPr>
              <a:t>Mixing Chamber</a:t>
            </a:r>
          </a:p>
        </p:txBody>
      </p:sp>
      <p:sp>
        <p:nvSpPr>
          <p:cNvPr id="31" name="Room-temp sensor">
            <a:extLst>
              <a:ext uri="{FF2B5EF4-FFF2-40B4-BE49-F238E27FC236}">
                <a16:creationId xmlns:a16="http://schemas.microsoft.com/office/drawing/2014/main" id="{90A86674-B834-2FB4-47DC-525610C6F90E}"/>
              </a:ext>
            </a:extLst>
          </p:cNvPr>
          <p:cNvSpPr/>
          <p:nvPr/>
        </p:nvSpPr>
        <p:spPr>
          <a:xfrm>
            <a:off x="5867400" y="4597400"/>
            <a:ext cx="1371600" cy="736600"/>
          </a:xfrm>
          <a:prstGeom prst="roundRect">
            <a:avLst>
              <a:gd name="adj" fmla="val 10345"/>
            </a:avLst>
          </a:prstGeom>
          <a:solidFill>
            <a:srgbClr val="B5531B"/>
          </a:solidFill>
          <a:ln>
            <a:noFill/>
          </a:ln>
        </p:spPr>
        <p:txBody>
          <a:bodyPr wrap="square" lIns="101600" tIns="76200" rIns="101600" bIns="76200" rtlCol="0" anchor="ctr">
            <a:noAutofit/>
          </a:bodyPr>
          <a:lstStyle/>
          <a:p>
            <a:pPr algn="l">
              <a:lnSpc>
                <a:spcPct val="100000"/>
              </a:lnSpc>
            </a:pPr>
            <a:r>
              <a:rPr lang="en-US" sz="1600" b="1" err="1">
                <a:solidFill>
                  <a:srgbClr val="FFF8F2"/>
                </a:solidFill>
                <a:latin typeface="Arial"/>
                <a:cs typeface="Arial"/>
              </a:rPr>
              <a:t>Roomtemp</a:t>
            </a:r>
          </a:p>
          <a:p>
            <a:pPr algn="l">
              <a:lnSpc>
                <a:spcPct val="100000"/>
              </a:lnSpc>
            </a:pPr>
            <a:r>
              <a:rPr lang="en-US" sz="1600" b="1">
                <a:solidFill>
                  <a:srgbClr val="FFF8F2"/>
                </a:solidFill>
                <a:latin typeface="Arial"/>
                <a:cs typeface="Arial"/>
              </a:rPr>
              <a:t>Sensor</a:t>
            </a:r>
          </a:p>
        </p:txBody>
      </p:sp>
      <p:sp>
        <p:nvSpPr>
          <p:cNvPr id="23" name="Thermalization clamp">
            <a:extLst>
              <a:ext uri="{FF2B5EF4-FFF2-40B4-BE49-F238E27FC236}">
                <a16:creationId xmlns:a16="http://schemas.microsoft.com/office/drawing/2014/main" id="{37E958F1-B1F2-8086-3F7A-F710C2C1ADF5}"/>
              </a:ext>
            </a:extLst>
          </p:cNvPr>
          <p:cNvSpPr/>
          <p:nvPr/>
        </p:nvSpPr>
        <p:spPr>
          <a:xfrm>
            <a:off x="3333749" y="3374451"/>
            <a:ext cx="615221" cy="165309"/>
          </a:xfrm>
          <a:prstGeom prst="roundRect">
            <a:avLst>
              <a:gd name="adj" fmla="val 14286"/>
            </a:avLst>
          </a:prstGeom>
          <a:solidFill>
            <a:srgbClr val="B4692F"/>
          </a:solidFill>
          <a:ln>
            <a:noFill/>
          </a:ln>
        </p:spPr>
        <p:txBody>
          <a:bodyPr rtlCol="0" anchor="ctr"/>
          <a:lstStyle/>
          <a:p>
            <a:endParaRPr lang="en-US"/>
          </a:p>
        </p:txBody>
      </p:sp>
      <p:sp>
        <p:nvSpPr>
          <p:cNvPr id="24" name="Thermalization clamp">
            <a:extLst>
              <a:ext uri="{FF2B5EF4-FFF2-40B4-BE49-F238E27FC236}">
                <a16:creationId xmlns:a16="http://schemas.microsoft.com/office/drawing/2014/main" id="{D3237FE6-102B-EDA6-2805-EEE086E7BF76}"/>
              </a:ext>
            </a:extLst>
          </p:cNvPr>
          <p:cNvSpPr/>
          <p:nvPr/>
        </p:nvSpPr>
        <p:spPr>
          <a:xfrm>
            <a:off x="3327502" y="3980302"/>
            <a:ext cx="615221" cy="165309"/>
          </a:xfrm>
          <a:prstGeom prst="roundRect">
            <a:avLst>
              <a:gd name="adj" fmla="val 14286"/>
            </a:avLst>
          </a:prstGeom>
          <a:solidFill>
            <a:srgbClr val="B4692F"/>
          </a:solidFill>
          <a:ln>
            <a:noFill/>
          </a:ln>
        </p:spPr>
        <p:txBody>
          <a:bodyPr rtlCol="0" anchor="ctr"/>
          <a:lstStyle/>
          <a:p>
            <a:endParaRPr lang="en-US"/>
          </a:p>
        </p:txBody>
      </p:sp>
      <p:sp>
        <p:nvSpPr>
          <p:cNvPr id="19" name="Thermalization clamp">
            <a:extLst>
              <a:ext uri="{FF2B5EF4-FFF2-40B4-BE49-F238E27FC236}">
                <a16:creationId xmlns:a16="http://schemas.microsoft.com/office/drawing/2014/main" id="{C96AD686-51F1-1632-0F15-CF63AADAA8DF}"/>
              </a:ext>
            </a:extLst>
          </p:cNvPr>
          <p:cNvSpPr/>
          <p:nvPr/>
        </p:nvSpPr>
        <p:spPr>
          <a:xfrm>
            <a:off x="3315012" y="2781091"/>
            <a:ext cx="615221" cy="165309"/>
          </a:xfrm>
          <a:prstGeom prst="roundRect">
            <a:avLst>
              <a:gd name="adj" fmla="val 14286"/>
            </a:avLst>
          </a:prstGeom>
          <a:solidFill>
            <a:srgbClr val="B4692F"/>
          </a:solidFill>
          <a:ln>
            <a:noFill/>
          </a:ln>
        </p:spPr>
        <p:txBody>
          <a:bodyPr rtlCol="0" anchor="ctr"/>
          <a:lstStyle/>
          <a:p>
            <a:endParaRPr lang="en-US"/>
          </a:p>
        </p:txBody>
      </p:sp>
      <p:sp>
        <p:nvSpPr>
          <p:cNvPr id="43" name="Thermalization clamp">
            <a:extLst>
              <a:ext uri="{FF2B5EF4-FFF2-40B4-BE49-F238E27FC236}">
                <a16:creationId xmlns:a16="http://schemas.microsoft.com/office/drawing/2014/main" id="{915BD46F-05E8-317D-A539-7EEF99B169E0}"/>
              </a:ext>
            </a:extLst>
          </p:cNvPr>
          <p:cNvSpPr/>
          <p:nvPr/>
        </p:nvSpPr>
        <p:spPr>
          <a:xfrm>
            <a:off x="3333749" y="2144008"/>
            <a:ext cx="615221" cy="165309"/>
          </a:xfrm>
          <a:prstGeom prst="roundRect">
            <a:avLst>
              <a:gd name="adj" fmla="val 14286"/>
            </a:avLst>
          </a:prstGeom>
          <a:solidFill>
            <a:srgbClr val="B4692F"/>
          </a:solidFill>
          <a:ln>
            <a:noFill/>
          </a:ln>
        </p:spPr>
        <p:txBody>
          <a:bodyPr rtlCol="0" anchor="ctr"/>
          <a:lstStyle/>
          <a:p>
            <a:endParaRPr lang="en-US"/>
          </a:p>
        </p:txBody>
      </p:sp>
      <p:sp>
        <p:nvSpPr>
          <p:cNvPr id="21" name="TextBox 6">
            <a:extLst>
              <a:ext uri="{FF2B5EF4-FFF2-40B4-BE49-F238E27FC236}">
                <a16:creationId xmlns:a16="http://schemas.microsoft.com/office/drawing/2014/main" id="{45876373-1D5B-6306-1B28-86C21E57AC4E}"/>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6</a:t>
            </a:r>
            <a:endParaRPr lang="en-US" sz="2800" dirty="0">
              <a:solidFill>
                <a:schemeClr val="bg1"/>
              </a:solidFill>
              <a:ea typeface="Calibri" panose="020F0502020204030204"/>
              <a:cs typeface="Calibri" panose="020F0502020204030204"/>
            </a:endParaRPr>
          </a:p>
        </p:txBody>
      </p:sp>
      <p:cxnSp>
        <p:nvCxnSpPr>
          <p:cNvPr id="52" name="Room-temp sensor to conditioner">
            <a:extLst>
              <a:ext uri="{FF2B5EF4-FFF2-40B4-BE49-F238E27FC236}">
                <a16:creationId xmlns:a16="http://schemas.microsoft.com/office/drawing/2014/main" id="{29827D2C-C01D-D9FC-1CBC-6BB3300AF7C4}"/>
              </a:ext>
            </a:extLst>
          </p:cNvPr>
          <p:cNvCxnSpPr>
            <a:cxnSpLocks/>
          </p:cNvCxnSpPr>
          <p:nvPr/>
        </p:nvCxnSpPr>
        <p:spPr>
          <a:xfrm>
            <a:off x="2326689" y="3212360"/>
            <a:ext cx="989950" cy="1492669"/>
          </a:xfrm>
          <a:prstGeom prst="line">
            <a:avLst/>
          </a:prstGeom>
          <a:ln w="38100" cap="rnd">
            <a:solidFill>
              <a:srgbClr val="2B3644"/>
            </a:solidFill>
            <a:round/>
            <a:tailEnd type="triangle" w="med" len="med"/>
          </a:ln>
        </p:spPr>
      </p:cxnSp>
      <p:pic>
        <p:nvPicPr>
          <p:cNvPr id="3" name="Picture 2">
            <a:extLst>
              <a:ext uri="{FF2B5EF4-FFF2-40B4-BE49-F238E27FC236}">
                <a16:creationId xmlns:a16="http://schemas.microsoft.com/office/drawing/2014/main" id="{4B24B431-BE99-4F7F-8B2B-FB4FD6181BA4}"/>
              </a:ext>
            </a:extLst>
          </p:cNvPr>
          <p:cNvPicPr>
            <a:picLocks noChangeAspect="1"/>
          </p:cNvPicPr>
          <p:nvPr/>
        </p:nvPicPr>
        <p:blipFill>
          <a:blip r:embed="rId4"/>
          <a:stretch>
            <a:fillRect/>
          </a:stretch>
        </p:blipFill>
        <p:spPr>
          <a:xfrm>
            <a:off x="242231" y="924757"/>
            <a:ext cx="2260218" cy="5008486"/>
          </a:xfrm>
          <a:prstGeom prst="rect">
            <a:avLst/>
          </a:prstGeom>
        </p:spPr>
      </p:pic>
    </p:spTree>
    <p:extLst>
      <p:ext uri="{BB962C8B-B14F-4D97-AF65-F5344CB8AC3E}">
        <p14:creationId xmlns:p14="http://schemas.microsoft.com/office/powerpoint/2010/main" val="2820807569"/>
      </p:ext>
    </p:extLst>
  </p:cSld>
  <p:clrMapOvr>
    <a:masterClrMapping/>
  </p:clrMapOvr>
  <p:extLst>
    <p:ext uri="{6950BFC3-D8DA-4A85-94F7-54DA5524770B}">
      <p188:commentRel xmlns:p188="http://schemas.microsoft.com/office/powerpoint/2018/8/main" r:id="rId3"/>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825" y="110231"/>
            <a:ext cx="11176000" cy="533400"/>
          </a:xfrm>
        </p:spPr>
        <p:txBody>
          <a:bodyPr lIns="0" rIns="0">
            <a:normAutofit fontScale="90000"/>
          </a:bodyPr>
          <a:lstStyle/>
          <a:p>
            <a:r>
              <a:rPr lang="en-US" sz="3600"/>
              <a:t>Accelerometer Measurement Chain</a:t>
            </a:r>
          </a:p>
        </p:txBody>
      </p:sp>
      <p:sp>
        <p:nvSpPr>
          <p:cNvPr id="6" name="Fridge can"/>
          <p:cNvSpPr/>
          <p:nvPr/>
        </p:nvSpPr>
        <p:spPr>
          <a:xfrm>
            <a:off x="3098800" y="1612900"/>
            <a:ext cx="2768600" cy="4254500"/>
          </a:xfrm>
          <a:custGeom>
            <a:avLst/>
            <a:gdLst/>
            <a:ahLst/>
            <a:cxnLst/>
            <a:rect l="0" t="0" r="r" b="b"/>
            <a:pathLst>
              <a:path w="2768600" h="4254500">
                <a:moveTo>
                  <a:pt x="0" y="0"/>
                </a:moveTo>
                <a:lnTo>
                  <a:pt x="0" y="4025900"/>
                </a:lnTo>
                <a:quadBezTo>
                  <a:pt x="0" y="4254500"/>
                  <a:pt x="228600" y="4254500"/>
                </a:quadBezTo>
                <a:lnTo>
                  <a:pt x="2540000" y="4254500"/>
                </a:lnTo>
                <a:quadBezTo>
                  <a:pt x="2768600" y="4254500"/>
                  <a:pt x="2768600" y="4025900"/>
                </a:quadBezTo>
                <a:lnTo>
                  <a:pt x="2768600" y="0"/>
                </a:lnTo>
                <a:close/>
              </a:path>
            </a:pathLst>
          </a:custGeom>
          <a:solidFill>
            <a:srgbClr val="E9F0F7"/>
          </a:solidFill>
          <a:ln>
            <a:noFill/>
          </a:ln>
        </p:spPr>
        <p:txBody>
          <a:bodyPr rtlCol="0" anchor="ctr"/>
          <a:lstStyle/>
          <a:p>
            <a:endParaRPr lang="en-US"/>
          </a:p>
        </p:txBody>
      </p:sp>
      <p:sp>
        <p:nvSpPr>
          <p:cNvPr id="49" name="Wiring tree">
            <a:extLst>
              <a:ext uri="{FF2B5EF4-FFF2-40B4-BE49-F238E27FC236}">
                <a16:creationId xmlns:a16="http://schemas.microsoft.com/office/drawing/2014/main" id="{CA8174EE-A6CA-3DC2-5656-A8DB4EF1F90A}"/>
              </a:ext>
            </a:extLst>
          </p:cNvPr>
          <p:cNvSpPr/>
          <p:nvPr/>
        </p:nvSpPr>
        <p:spPr>
          <a:xfrm>
            <a:off x="3790741" y="1342452"/>
            <a:ext cx="63500" cy="2946400"/>
          </a:xfrm>
          <a:prstGeom prst="rect">
            <a:avLst/>
          </a:prstGeom>
          <a:solidFill>
            <a:srgbClr val="2B3644"/>
          </a:solidFill>
          <a:ln>
            <a:noFill/>
          </a:ln>
        </p:spPr>
        <p:txBody>
          <a:bodyPr rtlCol="0" anchor="ctr"/>
          <a:lstStyle/>
          <a:p>
            <a:endParaRPr lang="en-US"/>
          </a:p>
        </p:txBody>
      </p:sp>
      <p:sp>
        <p:nvSpPr>
          <p:cNvPr id="7" name="Fridge can outline"/>
          <p:cNvSpPr/>
          <p:nvPr/>
        </p:nvSpPr>
        <p:spPr>
          <a:xfrm>
            <a:off x="3098800" y="1612900"/>
            <a:ext cx="2768600" cy="4254500"/>
          </a:xfrm>
          <a:custGeom>
            <a:avLst/>
            <a:gdLst/>
            <a:ahLst/>
            <a:cxnLst/>
            <a:rect l="0" t="0" r="r" b="b"/>
            <a:pathLst>
              <a:path w="2768600" h="4254500" fill="none">
                <a:moveTo>
                  <a:pt x="0" y="0"/>
                </a:moveTo>
                <a:lnTo>
                  <a:pt x="0" y="4025900"/>
                </a:lnTo>
                <a:quadBezTo>
                  <a:pt x="0" y="4254500"/>
                  <a:pt x="228600" y="4254500"/>
                </a:quadBezTo>
                <a:lnTo>
                  <a:pt x="2540000" y="4254500"/>
                </a:lnTo>
                <a:quadBezTo>
                  <a:pt x="2768600" y="4254500"/>
                  <a:pt x="2768600" y="4025900"/>
                </a:quadBezTo>
                <a:lnTo>
                  <a:pt x="2768600" y="0"/>
                </a:lnTo>
              </a:path>
            </a:pathLst>
          </a:custGeom>
          <a:noFill/>
          <a:ln w="19050" cap="flat">
            <a:solidFill>
              <a:srgbClr val="7D8998"/>
            </a:solidFill>
            <a:round/>
          </a:ln>
        </p:spPr>
        <p:txBody>
          <a:bodyPr rtlCol="0" anchor="ctr"/>
          <a:lstStyle/>
          <a:p>
            <a:endParaRPr lang="en-US"/>
          </a:p>
        </p:txBody>
      </p:sp>
      <p:sp>
        <p:nvSpPr>
          <p:cNvPr id="8" name="Top plate"/>
          <p:cNvSpPr/>
          <p:nvPr/>
        </p:nvSpPr>
        <p:spPr>
          <a:xfrm>
            <a:off x="3022600" y="1498600"/>
            <a:ext cx="2921000" cy="114300"/>
          </a:xfrm>
          <a:prstGeom prst="roundRect">
            <a:avLst>
              <a:gd name="adj" fmla="val 22222"/>
            </a:avLst>
          </a:prstGeom>
          <a:solidFill>
            <a:srgbClr val="5B6675"/>
          </a:solidFill>
          <a:ln>
            <a:noFill/>
          </a:ln>
        </p:spPr>
        <p:txBody>
          <a:bodyPr rtlCol="0" anchor="ctr"/>
          <a:lstStyle/>
          <a:p>
            <a:endParaRPr lang="en-US"/>
          </a:p>
        </p:txBody>
      </p:sp>
      <p:sp>
        <p:nvSpPr>
          <p:cNvPr id="10" name="Plate"/>
          <p:cNvSpPr/>
          <p:nvPr/>
        </p:nvSpPr>
        <p:spPr>
          <a:xfrm>
            <a:off x="3200400" y="2222500"/>
            <a:ext cx="2565400" cy="50800"/>
          </a:xfrm>
          <a:prstGeom prst="roundRect">
            <a:avLst>
              <a:gd name="adj" fmla="val 37500"/>
            </a:avLst>
          </a:prstGeom>
          <a:solidFill>
            <a:srgbClr val="A9B4C1"/>
          </a:solidFill>
          <a:ln>
            <a:noFill/>
          </a:ln>
        </p:spPr>
        <p:txBody>
          <a:bodyPr rtlCol="0" anchor="ctr"/>
          <a:lstStyle/>
          <a:p>
            <a:endParaRPr lang="en-US"/>
          </a:p>
        </p:txBody>
      </p:sp>
      <p:sp>
        <p:nvSpPr>
          <p:cNvPr id="11" name="Plate"/>
          <p:cNvSpPr/>
          <p:nvPr/>
        </p:nvSpPr>
        <p:spPr>
          <a:xfrm>
            <a:off x="3200400" y="2832100"/>
            <a:ext cx="2565400" cy="50800"/>
          </a:xfrm>
          <a:prstGeom prst="roundRect">
            <a:avLst>
              <a:gd name="adj" fmla="val 37500"/>
            </a:avLst>
          </a:prstGeom>
          <a:solidFill>
            <a:srgbClr val="A9B4C1"/>
          </a:solidFill>
          <a:ln>
            <a:noFill/>
          </a:ln>
        </p:spPr>
        <p:txBody>
          <a:bodyPr rtlCol="0" anchor="ctr"/>
          <a:lstStyle/>
          <a:p>
            <a:endParaRPr lang="en-US"/>
          </a:p>
        </p:txBody>
      </p:sp>
      <p:sp>
        <p:nvSpPr>
          <p:cNvPr id="12" name="Plate"/>
          <p:cNvSpPr/>
          <p:nvPr/>
        </p:nvSpPr>
        <p:spPr>
          <a:xfrm>
            <a:off x="3200400" y="3441700"/>
            <a:ext cx="2565400" cy="50800"/>
          </a:xfrm>
          <a:prstGeom prst="roundRect">
            <a:avLst>
              <a:gd name="adj" fmla="val 37500"/>
            </a:avLst>
          </a:prstGeom>
          <a:solidFill>
            <a:srgbClr val="A9B4C1"/>
          </a:solidFill>
          <a:ln>
            <a:noFill/>
          </a:ln>
        </p:spPr>
        <p:txBody>
          <a:bodyPr rtlCol="0" anchor="ctr"/>
          <a:lstStyle/>
          <a:p>
            <a:endParaRPr lang="en-US"/>
          </a:p>
        </p:txBody>
      </p:sp>
      <p:sp>
        <p:nvSpPr>
          <p:cNvPr id="13" name="Plate"/>
          <p:cNvSpPr/>
          <p:nvPr/>
        </p:nvSpPr>
        <p:spPr>
          <a:xfrm>
            <a:off x="3200400" y="4051300"/>
            <a:ext cx="2565400" cy="50800"/>
          </a:xfrm>
          <a:prstGeom prst="roundRect">
            <a:avLst>
              <a:gd name="adj" fmla="val 37500"/>
            </a:avLst>
          </a:prstGeom>
          <a:solidFill>
            <a:srgbClr val="A9B4C1"/>
          </a:solidFill>
          <a:ln>
            <a:noFill/>
          </a:ln>
        </p:spPr>
        <p:txBody>
          <a:bodyPr rtlCol="0" anchor="ctr"/>
          <a:lstStyle/>
          <a:p>
            <a:endParaRPr lang="en-US"/>
          </a:p>
        </p:txBody>
      </p:sp>
      <p:sp>
        <p:nvSpPr>
          <p:cNvPr id="14" name="Mixing chamber plate"/>
          <p:cNvSpPr/>
          <p:nvPr/>
        </p:nvSpPr>
        <p:spPr>
          <a:xfrm>
            <a:off x="3200400" y="5334000"/>
            <a:ext cx="2565400" cy="76200"/>
          </a:xfrm>
          <a:prstGeom prst="roundRect">
            <a:avLst>
              <a:gd name="adj" fmla="val 25000"/>
            </a:avLst>
          </a:prstGeom>
          <a:solidFill>
            <a:srgbClr val="A9B4C1"/>
          </a:solidFill>
          <a:ln>
            <a:noFill/>
          </a:ln>
        </p:spPr>
        <p:txBody>
          <a:bodyPr rtlCol="0" anchor="ctr"/>
          <a:lstStyle/>
          <a:p>
            <a:endParaRPr lang="en-US"/>
          </a:p>
        </p:txBody>
      </p:sp>
      <p:sp>
        <p:nvSpPr>
          <p:cNvPr id="15" name="Wiring tree"/>
          <p:cNvSpPr/>
          <p:nvPr/>
        </p:nvSpPr>
        <p:spPr>
          <a:xfrm>
            <a:off x="3409741" y="980191"/>
            <a:ext cx="51009" cy="3489792"/>
          </a:xfrm>
          <a:prstGeom prst="rect">
            <a:avLst/>
          </a:prstGeom>
          <a:solidFill>
            <a:srgbClr val="2B3644"/>
          </a:solidFill>
          <a:ln>
            <a:noFill/>
          </a:ln>
        </p:spPr>
        <p:txBody>
          <a:bodyPr rtlCol="0" anchor="ctr"/>
          <a:lstStyle/>
          <a:p>
            <a:endParaRPr lang="en-US"/>
          </a:p>
        </p:txBody>
      </p:sp>
      <p:sp>
        <p:nvSpPr>
          <p:cNvPr id="16" name="Lead to 2271A"/>
          <p:cNvSpPr/>
          <p:nvPr/>
        </p:nvSpPr>
        <p:spPr>
          <a:xfrm>
            <a:off x="3429000" y="4445000"/>
            <a:ext cx="381000" cy="279400"/>
          </a:xfrm>
          <a:custGeom>
            <a:avLst/>
            <a:gdLst/>
            <a:ahLst/>
            <a:cxnLst/>
            <a:rect l="0" t="0" r="r" b="b"/>
            <a:pathLst>
              <a:path w="381000" h="279400" fill="none">
                <a:moveTo>
                  <a:pt x="0" y="0"/>
                </a:moveTo>
                <a:lnTo>
                  <a:pt x="381000" y="0"/>
                </a:lnTo>
                <a:lnTo>
                  <a:pt x="381000" y="279400"/>
                </a:lnTo>
              </a:path>
            </a:pathLst>
          </a:custGeom>
          <a:noFill/>
          <a:ln w="28575" cap="rnd">
            <a:solidFill>
              <a:srgbClr val="2B3644"/>
            </a:solidFill>
            <a:round/>
          </a:ln>
        </p:spPr>
        <p:txBody>
          <a:bodyPr rtlCol="0" anchor="ctr"/>
          <a:lstStyle/>
          <a:p>
            <a:endParaRPr lang="en-US"/>
          </a:p>
        </p:txBody>
      </p:sp>
      <p:sp>
        <p:nvSpPr>
          <p:cNvPr id="17" name="Lead to geophones"/>
          <p:cNvSpPr/>
          <p:nvPr/>
        </p:nvSpPr>
        <p:spPr>
          <a:xfrm>
            <a:off x="3847474" y="4263868"/>
            <a:ext cx="1334126" cy="460532"/>
          </a:xfrm>
          <a:custGeom>
            <a:avLst/>
            <a:gdLst/>
            <a:ahLst/>
            <a:cxnLst/>
            <a:rect l="0" t="0" r="r" b="b"/>
            <a:pathLst>
              <a:path w="1752600" h="279400" fill="none">
                <a:moveTo>
                  <a:pt x="0" y="0"/>
                </a:moveTo>
                <a:lnTo>
                  <a:pt x="1752600" y="0"/>
                </a:lnTo>
                <a:lnTo>
                  <a:pt x="1752600" y="279400"/>
                </a:lnTo>
              </a:path>
            </a:pathLst>
          </a:custGeom>
          <a:noFill/>
          <a:ln w="28575" cap="rnd">
            <a:solidFill>
              <a:srgbClr val="4F5B68"/>
            </a:solidFill>
            <a:round/>
          </a:ln>
        </p:spPr>
        <p:txBody>
          <a:bodyPr rtlCol="0" anchor="ctr"/>
          <a:lstStyle/>
          <a:p>
            <a:endParaRPr lang="en-US"/>
          </a:p>
        </p:txBody>
      </p:sp>
      <p:sp>
        <p:nvSpPr>
          <p:cNvPr id="25" name="Wiring tree label"/>
          <p:cNvSpPr txBox="1"/>
          <p:nvPr/>
        </p:nvSpPr>
        <p:spPr>
          <a:xfrm>
            <a:off x="4194331" y="1651833"/>
            <a:ext cx="2095500" cy="431800"/>
          </a:xfrm>
          <a:prstGeom prst="rect">
            <a:avLst/>
          </a:prstGeom>
          <a:noFill/>
          <a:ln>
            <a:noFill/>
          </a:ln>
        </p:spPr>
        <p:txBody>
          <a:bodyPr wrap="square" lIns="0" tIns="0" rIns="0" bIns="0" rtlCol="0" anchor="t">
            <a:noAutofit/>
          </a:bodyPr>
          <a:lstStyle/>
          <a:p>
            <a:pPr algn="l">
              <a:lnSpc>
                <a:spcPct val="100000"/>
              </a:lnSpc>
            </a:pPr>
            <a:r>
              <a:rPr lang="en-US" sz="1600" b="1">
                <a:solidFill>
                  <a:srgbClr val="2B3644"/>
                </a:solidFill>
                <a:latin typeface="Arial"/>
                <a:cs typeface="Arial"/>
              </a:rPr>
              <a:t>Thermalized</a:t>
            </a:r>
          </a:p>
          <a:p>
            <a:pPr algn="l">
              <a:lnSpc>
                <a:spcPct val="100000"/>
              </a:lnSpc>
            </a:pPr>
            <a:r>
              <a:rPr lang="en-US" sz="1600" b="1">
                <a:solidFill>
                  <a:srgbClr val="2B3644"/>
                </a:solidFill>
                <a:latin typeface="Arial"/>
                <a:cs typeface="Arial"/>
              </a:rPr>
              <a:t>wiring tree</a:t>
            </a:r>
          </a:p>
        </p:txBody>
      </p:sp>
      <p:sp>
        <p:nvSpPr>
          <p:cNvPr id="26" name="2271A body"/>
          <p:cNvSpPr/>
          <p:nvPr/>
        </p:nvSpPr>
        <p:spPr>
          <a:xfrm>
            <a:off x="3162300" y="4724400"/>
            <a:ext cx="1295400" cy="609600"/>
          </a:xfrm>
          <a:custGeom>
            <a:avLst/>
            <a:gdLst/>
            <a:ahLst/>
            <a:cxnLst/>
            <a:rect l="0" t="0" r="r" b="b"/>
            <a:pathLst>
              <a:path w="1295400" h="609600">
                <a:moveTo>
                  <a:pt x="0" y="76200"/>
                </a:moveTo>
                <a:quadBezTo>
                  <a:pt x="0" y="0"/>
                  <a:pt x="76200" y="0"/>
                </a:quadBezTo>
                <a:lnTo>
                  <a:pt x="1219200" y="0"/>
                </a:lnTo>
                <a:quadBezTo>
                  <a:pt x="1295400" y="0"/>
                  <a:pt x="1295400" y="76200"/>
                </a:quadBezTo>
                <a:lnTo>
                  <a:pt x="1295400" y="609600"/>
                </a:lnTo>
                <a:lnTo>
                  <a:pt x="0" y="609600"/>
                </a:lnTo>
                <a:close/>
              </a:path>
            </a:pathLst>
          </a:custGeom>
          <a:solidFill>
            <a:srgbClr val="1F5FA8"/>
          </a:solidFill>
          <a:ln>
            <a:noFill/>
          </a:ln>
        </p:spPr>
        <p:txBody>
          <a:bodyPr rtlCol="0" anchor="ctr"/>
          <a:lstStyle/>
          <a:p>
            <a:endParaRPr lang="en-US"/>
          </a:p>
        </p:txBody>
      </p:sp>
      <p:sp>
        <p:nvSpPr>
          <p:cNvPr id="27" name="2271A"/>
          <p:cNvSpPr txBox="1"/>
          <p:nvPr/>
        </p:nvSpPr>
        <p:spPr>
          <a:xfrm>
            <a:off x="3162300" y="4724400"/>
            <a:ext cx="1295400" cy="609600"/>
          </a:xfrm>
          <a:prstGeom prst="rect">
            <a:avLst/>
          </a:prstGeom>
          <a:noFill/>
          <a:ln>
            <a:noFill/>
          </a:ln>
        </p:spPr>
        <p:txBody>
          <a:bodyPr wrap="square" lIns="0" tIns="0" rIns="0" bIns="0" rtlCol="0" anchor="ctr">
            <a:noAutofit/>
          </a:bodyPr>
          <a:lstStyle/>
          <a:p>
            <a:pPr algn="ctr"/>
            <a:r>
              <a:rPr lang="en-US" sz="1600" b="1">
                <a:solidFill>
                  <a:srgbClr val="F5F8FC"/>
                </a:solidFill>
                <a:latin typeface="Arial"/>
                <a:cs typeface="Arial"/>
              </a:rPr>
              <a:t>Geophones</a:t>
            </a:r>
            <a:endParaRPr lang="en-US"/>
          </a:p>
        </p:txBody>
      </p:sp>
      <p:sp>
        <p:nvSpPr>
          <p:cNvPr id="28" name="Geophones body"/>
          <p:cNvSpPr/>
          <p:nvPr/>
        </p:nvSpPr>
        <p:spPr>
          <a:xfrm>
            <a:off x="4533900" y="4724400"/>
            <a:ext cx="1295400" cy="609600"/>
          </a:xfrm>
          <a:custGeom>
            <a:avLst/>
            <a:gdLst/>
            <a:ahLst/>
            <a:cxnLst/>
            <a:rect l="0" t="0" r="r" b="b"/>
            <a:pathLst>
              <a:path w="1295400" h="609600">
                <a:moveTo>
                  <a:pt x="0" y="76200"/>
                </a:moveTo>
                <a:quadBezTo>
                  <a:pt x="0" y="0"/>
                  <a:pt x="76200" y="0"/>
                </a:quadBezTo>
                <a:lnTo>
                  <a:pt x="1219200" y="0"/>
                </a:lnTo>
                <a:quadBezTo>
                  <a:pt x="1295400" y="0"/>
                  <a:pt x="1295400" y="76200"/>
                </a:quadBezTo>
                <a:lnTo>
                  <a:pt x="1295400" y="609600"/>
                </a:lnTo>
                <a:lnTo>
                  <a:pt x="0" y="609600"/>
                </a:lnTo>
                <a:close/>
              </a:path>
            </a:pathLst>
          </a:custGeom>
          <a:solidFill>
            <a:srgbClr val="1F5FA8"/>
          </a:solidFill>
          <a:ln>
            <a:noFill/>
          </a:ln>
        </p:spPr>
        <p:txBody>
          <a:bodyPr rtlCol="0" anchor="ctr"/>
          <a:lstStyle/>
          <a:p>
            <a:endParaRPr lang="en-US"/>
          </a:p>
        </p:txBody>
      </p:sp>
      <p:sp>
        <p:nvSpPr>
          <p:cNvPr id="29" name="Geophones"/>
          <p:cNvSpPr txBox="1"/>
          <p:nvPr/>
        </p:nvSpPr>
        <p:spPr>
          <a:xfrm>
            <a:off x="4533900" y="4724400"/>
            <a:ext cx="1295400" cy="609600"/>
          </a:xfrm>
          <a:prstGeom prst="rect">
            <a:avLst/>
          </a:prstGeom>
          <a:noFill/>
          <a:ln>
            <a:noFill/>
          </a:ln>
        </p:spPr>
        <p:txBody>
          <a:bodyPr wrap="square" lIns="0" tIns="0" rIns="0" bIns="0" rtlCol="0" anchor="ctr">
            <a:noAutofit/>
          </a:bodyPr>
          <a:lstStyle/>
          <a:p>
            <a:pPr algn="ctr"/>
            <a:r>
              <a:rPr lang="en-US" sz="1600" b="1">
                <a:solidFill>
                  <a:srgbClr val="F5F8FC"/>
                </a:solidFill>
                <a:latin typeface="Arial"/>
                <a:cs typeface="Arial"/>
              </a:rPr>
              <a:t>Lowtemp Sensor</a:t>
            </a:r>
            <a:endParaRPr lang="en-US"/>
          </a:p>
        </p:txBody>
      </p:sp>
      <p:sp>
        <p:nvSpPr>
          <p:cNvPr id="30" name="Mixing chamber label"/>
          <p:cNvSpPr txBox="1"/>
          <p:nvPr/>
        </p:nvSpPr>
        <p:spPr>
          <a:xfrm>
            <a:off x="3200400" y="5486400"/>
            <a:ext cx="2565400" cy="215900"/>
          </a:xfrm>
          <a:prstGeom prst="rect">
            <a:avLst/>
          </a:prstGeom>
          <a:noFill/>
          <a:ln>
            <a:noFill/>
          </a:ln>
        </p:spPr>
        <p:txBody>
          <a:bodyPr wrap="square" lIns="0" tIns="0" rIns="0" bIns="0" rtlCol="0" anchor="t">
            <a:noAutofit/>
          </a:bodyPr>
          <a:lstStyle/>
          <a:p>
            <a:pPr algn="ctr">
              <a:lnSpc>
                <a:spcPct val="100000"/>
              </a:lnSpc>
            </a:pPr>
            <a:r>
              <a:rPr lang="en-US" sz="1400" b="1">
                <a:solidFill>
                  <a:srgbClr val="1F5FA8"/>
                </a:solidFill>
                <a:latin typeface="Arial"/>
                <a:cs typeface="Arial"/>
              </a:rPr>
              <a:t>Mixing Chamber</a:t>
            </a:r>
          </a:p>
        </p:txBody>
      </p:sp>
      <p:sp>
        <p:nvSpPr>
          <p:cNvPr id="31" name="Room-temp sensor"/>
          <p:cNvSpPr/>
          <p:nvPr/>
        </p:nvSpPr>
        <p:spPr>
          <a:xfrm>
            <a:off x="5867400" y="4597400"/>
            <a:ext cx="1371600" cy="736600"/>
          </a:xfrm>
          <a:prstGeom prst="roundRect">
            <a:avLst>
              <a:gd name="adj" fmla="val 10345"/>
            </a:avLst>
          </a:prstGeom>
          <a:solidFill>
            <a:srgbClr val="B5531B"/>
          </a:solidFill>
          <a:ln>
            <a:noFill/>
          </a:ln>
        </p:spPr>
        <p:txBody>
          <a:bodyPr wrap="square" lIns="101600" tIns="76200" rIns="101600" bIns="76200" rtlCol="0" anchor="ctr">
            <a:noAutofit/>
          </a:bodyPr>
          <a:lstStyle/>
          <a:p>
            <a:pPr algn="l">
              <a:lnSpc>
                <a:spcPct val="100000"/>
              </a:lnSpc>
            </a:pPr>
            <a:r>
              <a:rPr lang="en-US" sz="1600" b="1" err="1">
                <a:solidFill>
                  <a:srgbClr val="FFF8F2"/>
                </a:solidFill>
                <a:latin typeface="Arial"/>
                <a:cs typeface="Arial"/>
              </a:rPr>
              <a:t>Roomtemp</a:t>
            </a:r>
          </a:p>
          <a:p>
            <a:pPr algn="l">
              <a:lnSpc>
                <a:spcPct val="100000"/>
              </a:lnSpc>
            </a:pPr>
            <a:r>
              <a:rPr lang="en-US" sz="1600" b="1">
                <a:solidFill>
                  <a:srgbClr val="FFF8F2"/>
                </a:solidFill>
                <a:latin typeface="Arial"/>
                <a:cs typeface="Arial"/>
              </a:rPr>
              <a:t>Sensor</a:t>
            </a:r>
          </a:p>
        </p:txBody>
      </p:sp>
      <p:sp>
        <p:nvSpPr>
          <p:cNvPr id="32" name="Low-noise amplifier"/>
          <p:cNvSpPr/>
          <p:nvPr/>
        </p:nvSpPr>
        <p:spPr>
          <a:xfrm>
            <a:off x="7515317" y="1621408"/>
            <a:ext cx="1328568" cy="1150398"/>
          </a:xfrm>
          <a:prstGeom prst="roundRect">
            <a:avLst>
              <a:gd name="adj" fmla="val 6667"/>
            </a:avLst>
          </a:prstGeom>
          <a:solidFill>
            <a:srgbClr val="FFFCF8"/>
          </a:solidFill>
          <a:ln w="12700" cap="flat">
            <a:solidFill>
              <a:srgbClr val="2B3644"/>
            </a:solidFill>
            <a:round/>
          </a:ln>
        </p:spPr>
        <p:txBody>
          <a:bodyPr wrap="square" lIns="101600" tIns="76200" rIns="101600" bIns="76200" rtlCol="0" anchor="ctr">
            <a:noAutofit/>
          </a:bodyPr>
          <a:lstStyle/>
          <a:p>
            <a:pPr algn="l">
              <a:lnSpc>
                <a:spcPct val="100000"/>
              </a:lnSpc>
            </a:pPr>
            <a:r>
              <a:rPr lang="en-US" sz="1600" b="1">
                <a:solidFill>
                  <a:srgbClr val="18222E"/>
                </a:solidFill>
                <a:latin typeface="Arial"/>
                <a:cs typeface="Arial"/>
              </a:rPr>
              <a:t>Low-noise</a:t>
            </a:r>
          </a:p>
          <a:p>
            <a:r>
              <a:rPr lang="en-US" sz="1600" b="1">
                <a:solidFill>
                  <a:srgbClr val="18222E"/>
                </a:solidFill>
                <a:latin typeface="Arial"/>
                <a:cs typeface="Arial"/>
              </a:rPr>
              <a:t>Amplifier</a:t>
            </a:r>
          </a:p>
          <a:p>
            <a:pPr algn="l">
              <a:lnSpc>
                <a:spcPct val="100000"/>
              </a:lnSpc>
            </a:pPr>
            <a:r>
              <a:rPr lang="en-US" sz="1600" b="1">
                <a:solidFill>
                  <a:srgbClr val="18222E"/>
                </a:solidFill>
                <a:latin typeface="Arial"/>
                <a:cs typeface="Arial"/>
              </a:rPr>
              <a:t>LNA10</a:t>
            </a:r>
          </a:p>
        </p:txBody>
      </p:sp>
      <p:sp>
        <p:nvSpPr>
          <p:cNvPr id="33" name="Charge converter"/>
          <p:cNvSpPr/>
          <p:nvPr/>
        </p:nvSpPr>
        <p:spPr>
          <a:xfrm>
            <a:off x="5994400" y="3012440"/>
            <a:ext cx="1210200" cy="1135602"/>
          </a:xfrm>
          <a:prstGeom prst="roundRect">
            <a:avLst>
              <a:gd name="adj" fmla="val 6667"/>
            </a:avLst>
          </a:prstGeom>
          <a:solidFill>
            <a:srgbClr val="FFFCF8"/>
          </a:solidFill>
          <a:ln w="12700" cap="flat">
            <a:solidFill>
              <a:srgbClr val="2B3644"/>
            </a:solidFill>
            <a:round/>
          </a:ln>
        </p:spPr>
        <p:txBody>
          <a:bodyPr wrap="square" lIns="101600" tIns="76200" rIns="101600" bIns="76200" rtlCol="0" anchor="ctr">
            <a:noAutofit/>
          </a:bodyPr>
          <a:lstStyle/>
          <a:p>
            <a:pPr algn="l">
              <a:lnSpc>
                <a:spcPct val="100000"/>
              </a:lnSpc>
            </a:pPr>
            <a:r>
              <a:rPr lang="en-US" sz="1600" b="1">
                <a:solidFill>
                  <a:srgbClr val="18222E"/>
                </a:solidFill>
                <a:latin typeface="Arial"/>
                <a:cs typeface="Arial"/>
              </a:rPr>
              <a:t>Charge</a:t>
            </a:r>
          </a:p>
          <a:p>
            <a:pPr algn="l">
              <a:lnSpc>
                <a:spcPct val="100000"/>
              </a:lnSpc>
            </a:pPr>
            <a:r>
              <a:rPr lang="en-US" sz="1600" b="1">
                <a:solidFill>
                  <a:srgbClr val="18222E"/>
                </a:solidFill>
                <a:latin typeface="Arial"/>
                <a:cs typeface="Arial"/>
              </a:rPr>
              <a:t>Converter</a:t>
            </a:r>
          </a:p>
          <a:p>
            <a:pPr algn="l">
              <a:lnSpc>
                <a:spcPct val="100000"/>
              </a:lnSpc>
            </a:pPr>
            <a:r>
              <a:rPr lang="en-US" sz="1600" b="1">
                <a:solidFill>
                  <a:srgbClr val="18222E"/>
                </a:solidFill>
                <a:latin typeface="Arial"/>
                <a:cs typeface="Arial"/>
              </a:rPr>
              <a:t>422E11</a:t>
            </a:r>
          </a:p>
        </p:txBody>
      </p:sp>
      <p:sp>
        <p:nvSpPr>
          <p:cNvPr id="34" name="Signal conditioner"/>
          <p:cNvSpPr/>
          <p:nvPr/>
        </p:nvSpPr>
        <p:spPr>
          <a:xfrm>
            <a:off x="7484443" y="3012440"/>
            <a:ext cx="1496847" cy="1130966"/>
          </a:xfrm>
          <a:prstGeom prst="roundRect">
            <a:avLst>
              <a:gd name="adj" fmla="val 6667"/>
            </a:avLst>
          </a:prstGeom>
          <a:solidFill>
            <a:srgbClr val="FFFCF8"/>
          </a:solidFill>
          <a:ln w="12700" cap="flat">
            <a:solidFill>
              <a:srgbClr val="2B3644"/>
            </a:solidFill>
            <a:round/>
          </a:ln>
        </p:spPr>
        <p:txBody>
          <a:bodyPr wrap="square" lIns="101600" tIns="76200" rIns="101600" bIns="76200" rtlCol="0" anchor="ctr">
            <a:noAutofit/>
          </a:bodyPr>
          <a:lstStyle/>
          <a:p>
            <a:r>
              <a:rPr lang="en-US" sz="1600" b="1">
                <a:solidFill>
                  <a:srgbClr val="18222E"/>
                </a:solidFill>
                <a:latin typeface="Arial"/>
                <a:cs typeface="Arial"/>
              </a:rPr>
              <a:t>Signal Conditioner</a:t>
            </a:r>
            <a:endParaRPr lang="en-US"/>
          </a:p>
          <a:p>
            <a:r>
              <a:rPr lang="en-US" sz="1600" b="1">
                <a:solidFill>
                  <a:srgbClr val="18222E"/>
                </a:solidFill>
                <a:latin typeface="Arial"/>
                <a:cs typeface="Arial"/>
              </a:rPr>
              <a:t>480E09</a:t>
            </a:r>
          </a:p>
        </p:txBody>
      </p:sp>
      <p:sp>
        <p:nvSpPr>
          <p:cNvPr id="35" name="Signal conditioner"/>
          <p:cNvSpPr/>
          <p:nvPr/>
        </p:nvSpPr>
        <p:spPr>
          <a:xfrm>
            <a:off x="8343900" y="4394200"/>
            <a:ext cx="1587500" cy="1143000"/>
          </a:xfrm>
          <a:prstGeom prst="roundRect">
            <a:avLst>
              <a:gd name="adj" fmla="val 6667"/>
            </a:avLst>
          </a:prstGeom>
          <a:solidFill>
            <a:srgbClr val="FFFCF8"/>
          </a:solidFill>
          <a:ln w="12700" cap="flat">
            <a:solidFill>
              <a:srgbClr val="2B3644"/>
            </a:solidFill>
            <a:round/>
          </a:ln>
        </p:spPr>
        <p:txBody>
          <a:bodyPr wrap="square" lIns="101600" tIns="76200" rIns="101600" bIns="76200" rtlCol="0" anchor="ctr">
            <a:noAutofit/>
          </a:bodyPr>
          <a:lstStyle/>
          <a:p>
            <a:pPr algn="l">
              <a:lnSpc>
                <a:spcPct val="100000"/>
              </a:lnSpc>
            </a:pPr>
            <a:r>
              <a:rPr lang="en-US" sz="1600" b="1">
                <a:solidFill>
                  <a:srgbClr val="18222E"/>
                </a:solidFill>
                <a:latin typeface="Arial"/>
                <a:cs typeface="Arial"/>
              </a:rPr>
              <a:t>Signal</a:t>
            </a:r>
          </a:p>
          <a:p>
            <a:r>
              <a:rPr lang="en-US" sz="1600" b="1" err="1">
                <a:solidFill>
                  <a:srgbClr val="18222E"/>
                </a:solidFill>
                <a:latin typeface="Arial"/>
                <a:cs typeface="Arial"/>
              </a:rPr>
              <a:t>Conditione</a:t>
            </a:r>
            <a:r>
              <a:rPr lang="en-US" sz="1600" b="1">
                <a:solidFill>
                  <a:srgbClr val="18222E"/>
                </a:solidFill>
                <a:latin typeface="Arial"/>
                <a:cs typeface="Arial"/>
              </a:rPr>
              <a:t>r</a:t>
            </a:r>
          </a:p>
          <a:p>
            <a:r>
              <a:rPr lang="en-US" sz="1600" b="1">
                <a:solidFill>
                  <a:srgbClr val="18222E"/>
                </a:solidFill>
                <a:latin typeface="Arial"/>
                <a:cs typeface="Arial"/>
              </a:rPr>
              <a:t>480E09</a:t>
            </a:r>
          </a:p>
        </p:txBody>
      </p:sp>
      <p:sp>
        <p:nvSpPr>
          <p:cNvPr id="36" name="Low-noise chassis"/>
          <p:cNvSpPr/>
          <p:nvPr/>
        </p:nvSpPr>
        <p:spPr>
          <a:xfrm>
            <a:off x="10555303" y="1549400"/>
            <a:ext cx="1498600" cy="4343400"/>
          </a:xfrm>
          <a:prstGeom prst="roundRect">
            <a:avLst>
              <a:gd name="adj" fmla="val 6780"/>
            </a:avLst>
          </a:prstGeom>
          <a:noFill/>
          <a:ln w="12700" cap="flat">
            <a:solidFill>
              <a:srgbClr val="6B7480"/>
            </a:solidFill>
            <a:prstDash val="dash"/>
            <a:round/>
          </a:ln>
        </p:spPr>
        <p:txBody>
          <a:bodyPr rtlCol="0" anchor="ctr"/>
          <a:lstStyle/>
          <a:p>
            <a:endParaRPr lang="en-US"/>
          </a:p>
        </p:txBody>
      </p:sp>
      <p:sp>
        <p:nvSpPr>
          <p:cNvPr id="37" name="Digitizer"/>
          <p:cNvSpPr/>
          <p:nvPr/>
        </p:nvSpPr>
        <p:spPr>
          <a:xfrm>
            <a:off x="10656903" y="1651000"/>
            <a:ext cx="1295400" cy="3683000"/>
          </a:xfrm>
          <a:prstGeom prst="roundRect">
            <a:avLst>
              <a:gd name="adj" fmla="val 5882"/>
            </a:avLst>
          </a:prstGeom>
          <a:solidFill>
            <a:srgbClr val="1E2A38"/>
          </a:solidFill>
          <a:ln>
            <a:noFill/>
          </a:ln>
        </p:spPr>
        <p:txBody>
          <a:bodyPr wrap="square" lIns="101600" tIns="76200" rIns="101600" bIns="76200" rtlCol="0" anchor="ctr">
            <a:noAutofit/>
          </a:bodyPr>
          <a:lstStyle/>
          <a:p>
            <a:pPr algn="ctr">
              <a:lnSpc>
                <a:spcPct val="100000"/>
              </a:lnSpc>
            </a:pPr>
            <a:r>
              <a:rPr lang="en-US" sz="1600" b="1">
                <a:solidFill>
                  <a:srgbClr val="F4F6F8"/>
                </a:solidFill>
                <a:latin typeface="Arial"/>
                <a:cs typeface="Arial"/>
              </a:rPr>
              <a:t>Digitizer</a:t>
            </a:r>
            <a:endParaRPr lang="en-US" sz="1400">
              <a:solidFill>
                <a:srgbClr val="C3CDD8"/>
              </a:solidFill>
              <a:latin typeface="Arial"/>
              <a:cs typeface="Arial"/>
            </a:endParaRPr>
          </a:p>
          <a:p>
            <a:pPr algn="ctr"/>
            <a:r>
              <a:rPr lang="en-US" sz="1600" b="1">
                <a:solidFill>
                  <a:srgbClr val="F4F6F8"/>
                </a:solidFill>
                <a:latin typeface="Arial"/>
                <a:cs typeface="Arial"/>
              </a:rPr>
              <a:t>(Spectrum</a:t>
            </a:r>
          </a:p>
          <a:p>
            <a:pPr algn="ctr"/>
            <a:r>
              <a:rPr lang="en-US" sz="1600" b="1">
                <a:solidFill>
                  <a:srgbClr val="F4F6F8"/>
                </a:solidFill>
                <a:latin typeface="Arial"/>
                <a:cs typeface="Arial"/>
              </a:rPr>
              <a:t>M2p.5911)</a:t>
            </a:r>
          </a:p>
        </p:txBody>
      </p:sp>
      <p:sp>
        <p:nvSpPr>
          <p:cNvPr id="38" name="Chassis label"/>
          <p:cNvSpPr txBox="1"/>
          <p:nvPr/>
        </p:nvSpPr>
        <p:spPr>
          <a:xfrm>
            <a:off x="10494343" y="5400040"/>
            <a:ext cx="1559560" cy="513080"/>
          </a:xfrm>
          <a:prstGeom prst="rect">
            <a:avLst/>
          </a:prstGeom>
          <a:noFill/>
          <a:ln>
            <a:noFill/>
          </a:ln>
        </p:spPr>
        <p:txBody>
          <a:bodyPr wrap="square" lIns="0" tIns="0" rIns="0" bIns="0" rtlCol="0" anchor="t">
            <a:noAutofit/>
          </a:bodyPr>
          <a:lstStyle/>
          <a:p>
            <a:pPr algn="ctr">
              <a:lnSpc>
                <a:spcPct val="100000"/>
              </a:lnSpc>
            </a:pPr>
            <a:r>
              <a:rPr lang="en-US" sz="1600" b="1">
                <a:latin typeface="Arial"/>
                <a:cs typeface="Arial"/>
              </a:rPr>
              <a:t>Low-noise</a:t>
            </a:r>
          </a:p>
          <a:p>
            <a:pPr algn="ctr">
              <a:lnSpc>
                <a:spcPct val="100000"/>
              </a:lnSpc>
            </a:pPr>
            <a:r>
              <a:rPr lang="en-US" sz="1600" b="1">
                <a:latin typeface="Arial"/>
                <a:cs typeface="Arial"/>
              </a:rPr>
              <a:t>chassis</a:t>
            </a:r>
          </a:p>
        </p:txBody>
      </p:sp>
      <p:sp>
        <p:nvSpPr>
          <p:cNvPr id="39" name="Geophone cable"/>
          <p:cNvSpPr/>
          <p:nvPr/>
        </p:nvSpPr>
        <p:spPr>
          <a:xfrm>
            <a:off x="3425668" y="964367"/>
            <a:ext cx="3378619" cy="1176937"/>
          </a:xfrm>
          <a:custGeom>
            <a:avLst/>
            <a:gdLst/>
            <a:ahLst/>
            <a:cxnLst/>
            <a:rect l="0" t="0" r="r" b="b"/>
            <a:pathLst>
              <a:path w="2641600" h="927100" fill="none">
                <a:moveTo>
                  <a:pt x="0" y="0"/>
                </a:moveTo>
                <a:lnTo>
                  <a:pt x="2641600" y="0"/>
                </a:lnTo>
                <a:lnTo>
                  <a:pt x="2641600" y="927100"/>
                </a:lnTo>
              </a:path>
            </a:pathLst>
          </a:custGeom>
          <a:noFill/>
          <a:ln w="38100" cap="rnd">
            <a:solidFill>
              <a:srgbClr val="2B3644"/>
            </a:solidFill>
            <a:round/>
          </a:ln>
        </p:spPr>
        <p:txBody>
          <a:bodyPr rtlCol="0" anchor="ctr"/>
          <a:lstStyle/>
          <a:p>
            <a:endParaRPr lang="en-US"/>
          </a:p>
        </p:txBody>
      </p:sp>
      <p:cxnSp>
        <p:nvCxnSpPr>
          <p:cNvPr id="40" name="Geophone cable (end)"/>
          <p:cNvCxnSpPr/>
          <p:nvPr/>
        </p:nvCxnSpPr>
        <p:spPr>
          <a:xfrm>
            <a:off x="6775845" y="2147549"/>
            <a:ext cx="739473" cy="11341"/>
          </a:xfrm>
          <a:prstGeom prst="line">
            <a:avLst/>
          </a:prstGeom>
          <a:ln w="38100" cap="rnd">
            <a:solidFill>
              <a:srgbClr val="2B3644"/>
            </a:solidFill>
            <a:round/>
            <a:tailEnd type="triangle" w="med" len="med"/>
          </a:ln>
        </p:spPr>
      </p:cxnSp>
      <p:cxnSp>
        <p:nvCxnSpPr>
          <p:cNvPr id="42" name="2271A cable (end)"/>
          <p:cNvCxnSpPr/>
          <p:nvPr/>
        </p:nvCxnSpPr>
        <p:spPr>
          <a:xfrm flipH="1">
            <a:off x="6129346" y="2456180"/>
            <a:ext cx="5080" cy="558800"/>
          </a:xfrm>
          <a:prstGeom prst="line">
            <a:avLst/>
          </a:prstGeom>
          <a:ln w="38100" cap="rnd">
            <a:solidFill>
              <a:srgbClr val="2B3644"/>
            </a:solidFill>
            <a:round/>
            <a:tailEnd type="triangle" w="med" len="med"/>
          </a:ln>
        </p:spPr>
      </p:cxnSp>
      <p:cxnSp>
        <p:nvCxnSpPr>
          <p:cNvPr id="44" name="Charge converter to conditioner"/>
          <p:cNvCxnSpPr/>
          <p:nvPr/>
        </p:nvCxnSpPr>
        <p:spPr>
          <a:xfrm>
            <a:off x="7199963" y="3594100"/>
            <a:ext cx="304800" cy="0"/>
          </a:xfrm>
          <a:prstGeom prst="line">
            <a:avLst/>
          </a:prstGeom>
          <a:ln w="38100" cap="rnd">
            <a:solidFill>
              <a:srgbClr val="2B3644"/>
            </a:solidFill>
            <a:round/>
            <a:tailEnd type="triangle" w="med" len="med"/>
          </a:ln>
        </p:spPr>
      </p:cxnSp>
      <p:cxnSp>
        <p:nvCxnSpPr>
          <p:cNvPr id="45" name="Room-temp sensor to conditioner"/>
          <p:cNvCxnSpPr/>
          <p:nvPr/>
        </p:nvCxnSpPr>
        <p:spPr>
          <a:xfrm>
            <a:off x="7239000" y="4965700"/>
            <a:ext cx="1104900" cy="0"/>
          </a:xfrm>
          <a:prstGeom prst="line">
            <a:avLst/>
          </a:prstGeom>
          <a:ln w="38100" cap="rnd">
            <a:solidFill>
              <a:srgbClr val="2B3644"/>
            </a:solidFill>
            <a:round/>
            <a:tailEnd type="triangle" w="med" len="med"/>
          </a:ln>
        </p:spPr>
      </p:cxnSp>
      <p:cxnSp>
        <p:nvCxnSpPr>
          <p:cNvPr id="46" name="To digitizer"/>
          <p:cNvCxnSpPr/>
          <p:nvPr/>
        </p:nvCxnSpPr>
        <p:spPr>
          <a:xfrm>
            <a:off x="10301303" y="2222500"/>
            <a:ext cx="355600" cy="0"/>
          </a:xfrm>
          <a:prstGeom prst="line">
            <a:avLst/>
          </a:prstGeom>
          <a:ln w="38100" cap="rnd">
            <a:solidFill>
              <a:srgbClr val="2B3644"/>
            </a:solidFill>
            <a:round/>
            <a:tailEnd type="triangle" w="med" len="med"/>
          </a:ln>
        </p:spPr>
      </p:cxnSp>
      <p:cxnSp>
        <p:nvCxnSpPr>
          <p:cNvPr id="47" name="To digitizer"/>
          <p:cNvCxnSpPr/>
          <p:nvPr/>
        </p:nvCxnSpPr>
        <p:spPr>
          <a:xfrm>
            <a:off x="10301303" y="3594100"/>
            <a:ext cx="355600" cy="0"/>
          </a:xfrm>
          <a:prstGeom prst="line">
            <a:avLst/>
          </a:prstGeom>
          <a:ln w="38100" cap="rnd">
            <a:solidFill>
              <a:srgbClr val="2B3644"/>
            </a:solidFill>
            <a:round/>
            <a:tailEnd type="triangle" w="med" len="med"/>
          </a:ln>
        </p:spPr>
      </p:cxnSp>
      <p:cxnSp>
        <p:nvCxnSpPr>
          <p:cNvPr id="48" name="To digitizer"/>
          <p:cNvCxnSpPr/>
          <p:nvPr/>
        </p:nvCxnSpPr>
        <p:spPr>
          <a:xfrm>
            <a:off x="9935543" y="4965700"/>
            <a:ext cx="721360" cy="10160"/>
          </a:xfrm>
          <a:prstGeom prst="line">
            <a:avLst/>
          </a:prstGeom>
          <a:ln w="38100" cap="rnd">
            <a:solidFill>
              <a:srgbClr val="2B3644"/>
            </a:solidFill>
            <a:round/>
            <a:tailEnd type="triangle" w="med" len="med"/>
          </a:ln>
        </p:spPr>
      </p:cxnSp>
      <p:sp>
        <p:nvSpPr>
          <p:cNvPr id="23" name="Thermalization clamp">
            <a:extLst>
              <a:ext uri="{FF2B5EF4-FFF2-40B4-BE49-F238E27FC236}">
                <a16:creationId xmlns:a16="http://schemas.microsoft.com/office/drawing/2014/main" id="{1E29C6A0-48B1-BA5C-4BB9-F161E1552DD2}"/>
              </a:ext>
            </a:extLst>
          </p:cNvPr>
          <p:cNvSpPr/>
          <p:nvPr/>
        </p:nvSpPr>
        <p:spPr>
          <a:xfrm>
            <a:off x="3333749" y="3374451"/>
            <a:ext cx="615221" cy="165309"/>
          </a:xfrm>
          <a:prstGeom prst="roundRect">
            <a:avLst>
              <a:gd name="adj" fmla="val 14286"/>
            </a:avLst>
          </a:prstGeom>
          <a:solidFill>
            <a:srgbClr val="B4692F"/>
          </a:solidFill>
          <a:ln>
            <a:noFill/>
          </a:ln>
        </p:spPr>
        <p:txBody>
          <a:bodyPr rtlCol="0" anchor="ctr"/>
          <a:lstStyle/>
          <a:p>
            <a:endParaRPr lang="en-US"/>
          </a:p>
        </p:txBody>
      </p:sp>
      <p:sp>
        <p:nvSpPr>
          <p:cNvPr id="24" name="Thermalization clamp">
            <a:extLst>
              <a:ext uri="{FF2B5EF4-FFF2-40B4-BE49-F238E27FC236}">
                <a16:creationId xmlns:a16="http://schemas.microsoft.com/office/drawing/2014/main" id="{19741DA1-B64B-F92F-7407-F97937CF397C}"/>
              </a:ext>
            </a:extLst>
          </p:cNvPr>
          <p:cNvSpPr/>
          <p:nvPr/>
        </p:nvSpPr>
        <p:spPr>
          <a:xfrm>
            <a:off x="3327502" y="3980302"/>
            <a:ext cx="615221" cy="165309"/>
          </a:xfrm>
          <a:prstGeom prst="roundRect">
            <a:avLst>
              <a:gd name="adj" fmla="val 14286"/>
            </a:avLst>
          </a:prstGeom>
          <a:solidFill>
            <a:srgbClr val="B4692F"/>
          </a:solidFill>
          <a:ln>
            <a:noFill/>
          </a:ln>
        </p:spPr>
        <p:txBody>
          <a:bodyPr rtlCol="0" anchor="ctr"/>
          <a:lstStyle/>
          <a:p>
            <a:endParaRPr lang="en-US"/>
          </a:p>
        </p:txBody>
      </p:sp>
      <p:sp>
        <p:nvSpPr>
          <p:cNvPr id="41" name="2271A cable"/>
          <p:cNvSpPr/>
          <p:nvPr/>
        </p:nvSpPr>
        <p:spPr>
          <a:xfrm>
            <a:off x="3805516" y="1346089"/>
            <a:ext cx="2325587" cy="1384075"/>
          </a:xfrm>
          <a:custGeom>
            <a:avLst/>
            <a:gdLst/>
            <a:ahLst/>
            <a:cxnLst/>
            <a:rect l="0" t="0" r="r" b="b"/>
            <a:pathLst>
              <a:path w="2514600" h="2184400" fill="none">
                <a:moveTo>
                  <a:pt x="0" y="0"/>
                </a:moveTo>
                <a:lnTo>
                  <a:pt x="2514600" y="0"/>
                </a:lnTo>
                <a:lnTo>
                  <a:pt x="2514600" y="2184400"/>
                </a:lnTo>
              </a:path>
            </a:pathLst>
          </a:custGeom>
          <a:noFill/>
          <a:ln w="38100" cap="rnd">
            <a:solidFill>
              <a:srgbClr val="2B3644"/>
            </a:solidFill>
            <a:round/>
          </a:ln>
        </p:spPr>
        <p:txBody>
          <a:bodyPr rtlCol="0" anchor="ctr"/>
          <a:lstStyle/>
          <a:p>
            <a:endParaRPr lang="en-US"/>
          </a:p>
        </p:txBody>
      </p:sp>
      <p:sp>
        <p:nvSpPr>
          <p:cNvPr id="19" name="Thermalization clamp"/>
          <p:cNvSpPr/>
          <p:nvPr/>
        </p:nvSpPr>
        <p:spPr>
          <a:xfrm>
            <a:off x="3315012" y="2781091"/>
            <a:ext cx="615221" cy="165309"/>
          </a:xfrm>
          <a:prstGeom prst="roundRect">
            <a:avLst>
              <a:gd name="adj" fmla="val 14286"/>
            </a:avLst>
          </a:prstGeom>
          <a:solidFill>
            <a:srgbClr val="B4692F"/>
          </a:solidFill>
          <a:ln>
            <a:noFill/>
          </a:ln>
        </p:spPr>
        <p:txBody>
          <a:bodyPr rtlCol="0" anchor="ctr"/>
          <a:lstStyle/>
          <a:p>
            <a:endParaRPr lang="en-US"/>
          </a:p>
        </p:txBody>
      </p:sp>
      <p:sp>
        <p:nvSpPr>
          <p:cNvPr id="43" name="Thermalization clamp">
            <a:extLst>
              <a:ext uri="{FF2B5EF4-FFF2-40B4-BE49-F238E27FC236}">
                <a16:creationId xmlns:a16="http://schemas.microsoft.com/office/drawing/2014/main" id="{5E3E7238-1791-A179-3AEC-6EFB0CB66C1D}"/>
              </a:ext>
            </a:extLst>
          </p:cNvPr>
          <p:cNvSpPr/>
          <p:nvPr/>
        </p:nvSpPr>
        <p:spPr>
          <a:xfrm>
            <a:off x="3333749" y="2144008"/>
            <a:ext cx="615221" cy="165309"/>
          </a:xfrm>
          <a:prstGeom prst="roundRect">
            <a:avLst>
              <a:gd name="adj" fmla="val 14286"/>
            </a:avLst>
          </a:prstGeom>
          <a:solidFill>
            <a:srgbClr val="B4692F"/>
          </a:solidFill>
          <a:ln>
            <a:noFill/>
          </a:ln>
        </p:spPr>
        <p:txBody>
          <a:bodyPr rtlCol="0" anchor="ctr"/>
          <a:lstStyle/>
          <a:p>
            <a:endParaRPr lang="en-US"/>
          </a:p>
        </p:txBody>
      </p:sp>
      <p:sp>
        <p:nvSpPr>
          <p:cNvPr id="9" name="Low-noise amplifier">
            <a:extLst>
              <a:ext uri="{FF2B5EF4-FFF2-40B4-BE49-F238E27FC236}">
                <a16:creationId xmlns:a16="http://schemas.microsoft.com/office/drawing/2014/main" id="{6ADBDBF1-42FB-963D-C1C5-E95B75AAF0C7}"/>
              </a:ext>
            </a:extLst>
          </p:cNvPr>
          <p:cNvSpPr/>
          <p:nvPr/>
        </p:nvSpPr>
        <p:spPr>
          <a:xfrm>
            <a:off x="9135491" y="1621408"/>
            <a:ext cx="1195403" cy="1150398"/>
          </a:xfrm>
          <a:prstGeom prst="roundRect">
            <a:avLst>
              <a:gd name="adj" fmla="val 6667"/>
            </a:avLst>
          </a:prstGeom>
          <a:solidFill>
            <a:srgbClr val="FFFCF8"/>
          </a:solidFill>
          <a:ln w="12700" cap="flat">
            <a:solidFill>
              <a:srgbClr val="2B3644"/>
            </a:solidFill>
            <a:round/>
          </a:ln>
        </p:spPr>
        <p:txBody>
          <a:bodyPr wrap="square" lIns="101600" tIns="76200" rIns="101600" bIns="76200" rtlCol="0" anchor="ctr">
            <a:noAutofit/>
          </a:bodyPr>
          <a:lstStyle/>
          <a:p>
            <a:r>
              <a:rPr lang="en-US" sz="1600" b="1">
                <a:solidFill>
                  <a:srgbClr val="18222E"/>
                </a:solidFill>
                <a:latin typeface="Arial"/>
                <a:cs typeface="Arial"/>
              </a:rPr>
              <a:t>1 kHz Lowpass Filter</a:t>
            </a:r>
            <a:endParaRPr lang="en-US"/>
          </a:p>
        </p:txBody>
      </p:sp>
      <p:cxnSp>
        <p:nvCxnSpPr>
          <p:cNvPr id="18" name="To digitizer">
            <a:extLst>
              <a:ext uri="{FF2B5EF4-FFF2-40B4-BE49-F238E27FC236}">
                <a16:creationId xmlns:a16="http://schemas.microsoft.com/office/drawing/2014/main" id="{77DCC8D7-5A2E-E015-5283-1058EA180FB6}"/>
              </a:ext>
            </a:extLst>
          </p:cNvPr>
          <p:cNvCxnSpPr>
            <a:cxnSpLocks/>
          </p:cNvCxnSpPr>
          <p:nvPr/>
        </p:nvCxnSpPr>
        <p:spPr>
          <a:xfrm>
            <a:off x="8836487" y="2192908"/>
            <a:ext cx="355600" cy="0"/>
          </a:xfrm>
          <a:prstGeom prst="line">
            <a:avLst/>
          </a:prstGeom>
          <a:ln w="38100" cap="rnd">
            <a:solidFill>
              <a:srgbClr val="2B3644"/>
            </a:solidFill>
            <a:round/>
            <a:tailEnd type="triangle" w="med" len="med"/>
          </a:ln>
        </p:spPr>
      </p:cxnSp>
      <p:sp>
        <p:nvSpPr>
          <p:cNvPr id="22" name="Low-noise amplifier">
            <a:extLst>
              <a:ext uri="{FF2B5EF4-FFF2-40B4-BE49-F238E27FC236}">
                <a16:creationId xmlns:a16="http://schemas.microsoft.com/office/drawing/2014/main" id="{31C933E4-2C75-AE1B-9390-9127FBF6591D}"/>
              </a:ext>
            </a:extLst>
          </p:cNvPr>
          <p:cNvSpPr/>
          <p:nvPr/>
        </p:nvSpPr>
        <p:spPr>
          <a:xfrm>
            <a:off x="9277731" y="3064127"/>
            <a:ext cx="1134443" cy="1038638"/>
          </a:xfrm>
          <a:prstGeom prst="roundRect">
            <a:avLst>
              <a:gd name="adj" fmla="val 6667"/>
            </a:avLst>
          </a:prstGeom>
          <a:solidFill>
            <a:srgbClr val="FFFCF8"/>
          </a:solidFill>
          <a:ln w="12700" cap="flat">
            <a:solidFill>
              <a:srgbClr val="2B3644"/>
            </a:solidFill>
            <a:round/>
          </a:ln>
        </p:spPr>
        <p:txBody>
          <a:bodyPr wrap="square" lIns="101600" tIns="76200" rIns="101600" bIns="76200" rtlCol="0" anchor="ctr">
            <a:noAutofit/>
          </a:bodyPr>
          <a:lstStyle/>
          <a:p>
            <a:r>
              <a:rPr lang="en-US" sz="1600" b="1">
                <a:solidFill>
                  <a:srgbClr val="18222E"/>
                </a:solidFill>
                <a:latin typeface="Arial"/>
                <a:cs typeface="Arial"/>
              </a:rPr>
              <a:t>2 kHz Lowpass Filter</a:t>
            </a:r>
          </a:p>
        </p:txBody>
      </p:sp>
      <p:cxnSp>
        <p:nvCxnSpPr>
          <p:cNvPr id="20" name="To digitizer">
            <a:extLst>
              <a:ext uri="{FF2B5EF4-FFF2-40B4-BE49-F238E27FC236}">
                <a16:creationId xmlns:a16="http://schemas.microsoft.com/office/drawing/2014/main" id="{953601E4-0FEB-4B46-FFC9-F0296C8C1143}"/>
              </a:ext>
            </a:extLst>
          </p:cNvPr>
          <p:cNvCxnSpPr>
            <a:cxnSpLocks/>
          </p:cNvCxnSpPr>
          <p:nvPr/>
        </p:nvCxnSpPr>
        <p:spPr>
          <a:xfrm>
            <a:off x="8978726" y="3574667"/>
            <a:ext cx="355600" cy="0"/>
          </a:xfrm>
          <a:prstGeom prst="line">
            <a:avLst/>
          </a:prstGeom>
          <a:ln w="38100" cap="rnd">
            <a:solidFill>
              <a:srgbClr val="2B3644"/>
            </a:solidFill>
            <a:round/>
            <a:tailEnd type="triangle" w="med" len="med"/>
          </a:ln>
        </p:spPr>
      </p:cxnSp>
      <p:sp>
        <p:nvSpPr>
          <p:cNvPr id="21" name="TextBox 6">
            <a:extLst>
              <a:ext uri="{FF2B5EF4-FFF2-40B4-BE49-F238E27FC236}">
                <a16:creationId xmlns:a16="http://schemas.microsoft.com/office/drawing/2014/main" id="{FC068B86-A2F8-A694-02CA-8FE0F972BFA5}"/>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6</a:t>
            </a:r>
            <a:endParaRPr lang="en-US" sz="2800" dirty="0">
              <a:solidFill>
                <a:schemeClr val="bg1"/>
              </a:solidFill>
              <a:ea typeface="Calibri" panose="020F0502020204030204"/>
              <a:cs typeface="Calibri" panose="020F0502020204030204"/>
            </a:endParaRPr>
          </a:p>
        </p:txBody>
      </p:sp>
      <p:cxnSp>
        <p:nvCxnSpPr>
          <p:cNvPr id="52" name="Room-temp sensor to conditioner">
            <a:extLst>
              <a:ext uri="{FF2B5EF4-FFF2-40B4-BE49-F238E27FC236}">
                <a16:creationId xmlns:a16="http://schemas.microsoft.com/office/drawing/2014/main" id="{BA80DFFA-4335-C694-9379-78B6359B02DF}"/>
              </a:ext>
            </a:extLst>
          </p:cNvPr>
          <p:cNvCxnSpPr>
            <a:cxnSpLocks/>
          </p:cNvCxnSpPr>
          <p:nvPr/>
        </p:nvCxnSpPr>
        <p:spPr>
          <a:xfrm>
            <a:off x="2326689" y="3212360"/>
            <a:ext cx="989950" cy="1492669"/>
          </a:xfrm>
          <a:prstGeom prst="line">
            <a:avLst/>
          </a:prstGeom>
          <a:ln w="38100" cap="rnd">
            <a:solidFill>
              <a:srgbClr val="2B3644"/>
            </a:solidFill>
            <a:round/>
            <a:tailEnd type="triangle" w="med" len="med"/>
          </a:ln>
        </p:spPr>
      </p:cxnSp>
      <p:pic>
        <p:nvPicPr>
          <p:cNvPr id="3" name="Picture 2">
            <a:extLst>
              <a:ext uri="{FF2B5EF4-FFF2-40B4-BE49-F238E27FC236}">
                <a16:creationId xmlns:a16="http://schemas.microsoft.com/office/drawing/2014/main" id="{BF0B5F28-94B1-0B19-4C67-082747A53BC6}"/>
              </a:ext>
            </a:extLst>
          </p:cNvPr>
          <p:cNvPicPr>
            <a:picLocks noChangeAspect="1"/>
          </p:cNvPicPr>
          <p:nvPr/>
        </p:nvPicPr>
        <p:blipFill>
          <a:blip r:embed="rId4"/>
          <a:stretch>
            <a:fillRect/>
          </a:stretch>
        </p:blipFill>
        <p:spPr>
          <a:xfrm>
            <a:off x="242231" y="924757"/>
            <a:ext cx="2260218" cy="5008486"/>
          </a:xfrm>
          <a:prstGeom prst="rect">
            <a:avLst/>
          </a:prstGeom>
        </p:spPr>
      </p:pic>
    </p:spTree>
    <p:extLst>
      <p:ext uri="{BB962C8B-B14F-4D97-AF65-F5344CB8AC3E}">
        <p14:creationId xmlns:p14="http://schemas.microsoft.com/office/powerpoint/2010/main" val="806515912"/>
      </p:ext>
    </p:extLst>
  </p:cSld>
  <p:clrMapOvr>
    <a:masterClrMapping/>
  </p:clrMapOvr>
  <p:extLst>
    <p:ext uri="{6950BFC3-D8DA-4A85-94F7-54DA5524770B}">
      <p188:commentRel xmlns:p188="http://schemas.microsoft.com/office/powerpoint/2018/8/main" r:id="rId3"/>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5E638-8029-0916-54E1-73F8274072D9}"/>
              </a:ext>
            </a:extLst>
          </p:cNvPr>
          <p:cNvSpPr>
            <a:spLocks noGrp="1"/>
          </p:cNvSpPr>
          <p:nvPr>
            <p:ph type="title"/>
          </p:nvPr>
        </p:nvSpPr>
        <p:spPr>
          <a:xfrm>
            <a:off x="424543" y="-171901"/>
            <a:ext cx="10515600" cy="1325563"/>
          </a:xfrm>
        </p:spPr>
        <p:txBody>
          <a:bodyPr/>
          <a:lstStyle/>
          <a:p>
            <a:r>
              <a:rPr lang="en-US">
                <a:latin typeface="Arial"/>
                <a:cs typeface="Arial"/>
              </a:rPr>
              <a:t>Data Analysis</a:t>
            </a:r>
            <a:endParaRPr lang="en-US"/>
          </a:p>
        </p:txBody>
      </p:sp>
      <p:pic>
        <p:nvPicPr>
          <p:cNvPr id="5" name="Graphic 4">
            <a:extLst>
              <a:ext uri="{FF2B5EF4-FFF2-40B4-BE49-F238E27FC236}">
                <a16:creationId xmlns:a16="http://schemas.microsoft.com/office/drawing/2014/main" id="{63FFE593-741D-CEE7-57F3-8342C65C3DF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5893" y="1750181"/>
            <a:ext cx="5486400" cy="2757715"/>
          </a:xfrm>
          <a:prstGeom prst="rect">
            <a:avLst/>
          </a:prstGeom>
        </p:spPr>
      </p:pic>
      <p:sp>
        <p:nvSpPr>
          <p:cNvPr id="7" name="Content Placeholder 6">
            <a:extLst>
              <a:ext uri="{FF2B5EF4-FFF2-40B4-BE49-F238E27FC236}">
                <a16:creationId xmlns:a16="http://schemas.microsoft.com/office/drawing/2014/main" id="{C365C4BC-E829-3BF4-441A-FC7F6F608F55}"/>
              </a:ext>
            </a:extLst>
          </p:cNvPr>
          <p:cNvSpPr>
            <a:spLocks noGrp="1"/>
          </p:cNvSpPr>
          <p:nvPr>
            <p:ph idx="1"/>
          </p:nvPr>
        </p:nvSpPr>
        <p:spPr>
          <a:xfrm>
            <a:off x="199571" y="4692196"/>
            <a:ext cx="6233886" cy="1368653"/>
          </a:xfrm>
        </p:spPr>
        <p:txBody>
          <a:bodyPr vert="horz" lIns="91440" tIns="45720" rIns="91440" bIns="45720" rtlCol="0" anchor="t">
            <a:noAutofit/>
          </a:bodyPr>
          <a:lstStyle/>
          <a:p>
            <a:pPr marL="0" indent="0">
              <a:buNone/>
            </a:pPr>
            <a:r>
              <a:rPr lang="en-US" sz="2000" dirty="0" err="1">
                <a:latin typeface="Arial"/>
                <a:cs typeface="Arial"/>
              </a:rPr>
              <a:t>Lowtemp</a:t>
            </a:r>
            <a:r>
              <a:rPr lang="en-US" sz="2000" dirty="0">
                <a:latin typeface="Arial"/>
                <a:cs typeface="Arial"/>
              </a:rPr>
              <a:t> Flat Sensitivity: 0.1249 V / (m/s</a:t>
            </a:r>
            <a:r>
              <a:rPr lang="en-US" sz="2000" baseline="30000" dirty="0">
                <a:latin typeface="Arial"/>
                <a:cs typeface="Arial"/>
              </a:rPr>
              <a:t>2</a:t>
            </a:r>
            <a:r>
              <a:rPr lang="en-US" sz="2000" dirty="0">
                <a:latin typeface="Arial"/>
                <a:cs typeface="Arial"/>
              </a:rPr>
              <a:t>)</a:t>
            </a:r>
          </a:p>
          <a:p>
            <a:pPr marL="0" indent="0">
              <a:buNone/>
            </a:pPr>
            <a:endParaRPr lang="en-US" sz="2000"/>
          </a:p>
          <a:p>
            <a:pPr marL="0" indent="0">
              <a:buNone/>
            </a:pPr>
            <a:r>
              <a:rPr lang="en-US" sz="2000" dirty="0" err="1">
                <a:latin typeface="Arial"/>
                <a:cs typeface="Arial"/>
              </a:rPr>
              <a:t>Roomtemp</a:t>
            </a:r>
            <a:r>
              <a:rPr lang="en-US" sz="2000" dirty="0">
                <a:latin typeface="Arial"/>
                <a:cs typeface="Arial"/>
              </a:rPr>
              <a:t> Flat Sensitivity: 1.042 V / (m/s</a:t>
            </a:r>
            <a:r>
              <a:rPr lang="en-US" sz="2000" baseline="30000" dirty="0">
                <a:latin typeface="Arial"/>
                <a:cs typeface="Arial"/>
              </a:rPr>
              <a:t>2</a:t>
            </a:r>
            <a:r>
              <a:rPr lang="en-US" sz="2000" dirty="0">
                <a:latin typeface="Arial"/>
                <a:cs typeface="Arial"/>
              </a:rPr>
              <a:t>)</a:t>
            </a:r>
            <a:endParaRPr lang="en-US" sz="2000" dirty="0"/>
          </a:p>
        </p:txBody>
      </p:sp>
      <p:sp>
        <p:nvSpPr>
          <p:cNvPr id="15" name="TextBox 14">
            <a:extLst>
              <a:ext uri="{FF2B5EF4-FFF2-40B4-BE49-F238E27FC236}">
                <a16:creationId xmlns:a16="http://schemas.microsoft.com/office/drawing/2014/main" id="{8D409911-6E03-0DAA-6C2D-48631CC62C43}"/>
              </a:ext>
            </a:extLst>
          </p:cNvPr>
          <p:cNvSpPr txBox="1"/>
          <p:nvPr/>
        </p:nvSpPr>
        <p:spPr>
          <a:xfrm>
            <a:off x="1843314" y="1153885"/>
            <a:ext cx="223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Arial"/>
                <a:ea typeface="Calibri"/>
                <a:cs typeface="Arial"/>
              </a:rPr>
              <a:t>Sensor Calibration</a:t>
            </a:r>
            <a:endParaRPr lang="en-US">
              <a:latin typeface="Arial"/>
              <a:cs typeface="Arial"/>
            </a:endParaRPr>
          </a:p>
        </p:txBody>
      </p:sp>
      <p:sp>
        <p:nvSpPr>
          <p:cNvPr id="4" name="Shape 15">
            <a:extLst>
              <a:ext uri="{FF2B5EF4-FFF2-40B4-BE49-F238E27FC236}">
                <a16:creationId xmlns:a16="http://schemas.microsoft.com/office/drawing/2014/main" id="{9C288B9A-68E2-FC10-C7A1-B75721E472CA}"/>
              </a:ext>
            </a:extLst>
          </p:cNvPr>
          <p:cNvSpPr/>
          <p:nvPr/>
        </p:nvSpPr>
        <p:spPr>
          <a:xfrm>
            <a:off x="5958671" y="1490472"/>
            <a:ext cx="6096000" cy="0"/>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6" name="Text 16">
            <a:extLst>
              <a:ext uri="{FF2B5EF4-FFF2-40B4-BE49-F238E27FC236}">
                <a16:creationId xmlns:a16="http://schemas.microsoft.com/office/drawing/2014/main" id="{2ED26A77-B8D2-FE0B-C43B-9275CA3CE283}"/>
              </a:ext>
            </a:extLst>
          </p:cNvPr>
          <p:cNvSpPr/>
          <p:nvPr/>
        </p:nvSpPr>
        <p:spPr>
          <a:xfrm>
            <a:off x="6076983" y="1108363"/>
            <a:ext cx="5732733" cy="359976"/>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160"/>
              </a:lnSpc>
            </a:pPr>
            <a:r>
              <a:rPr lang="en-US" b="1">
                <a:solidFill>
                  <a:srgbClr val="18222E"/>
                </a:solidFill>
                <a:latin typeface="Arial"/>
                <a:ea typeface="IBM Plex Sans" pitchFamily="34" charset="-122"/>
                <a:cs typeface="Arial"/>
              </a:rPr>
              <a:t>Amplitude Spectral Density (Welch's Method)</a:t>
            </a:r>
            <a:endParaRPr lang="en-US" sz="1800">
              <a:latin typeface="Arial"/>
              <a:cs typeface="Arial"/>
            </a:endParaRPr>
          </a:p>
        </p:txBody>
      </p:sp>
      <p:sp>
        <p:nvSpPr>
          <p:cNvPr id="19" name="Shape 23">
            <a:extLst>
              <a:ext uri="{FF2B5EF4-FFF2-40B4-BE49-F238E27FC236}">
                <a16:creationId xmlns:a16="http://schemas.microsoft.com/office/drawing/2014/main" id="{E04BBC32-8C2C-3B46-225B-62E88EA798ED}"/>
              </a:ext>
            </a:extLst>
          </p:cNvPr>
          <p:cNvSpPr/>
          <p:nvPr/>
        </p:nvSpPr>
        <p:spPr>
          <a:xfrm>
            <a:off x="6015683" y="3801372"/>
            <a:ext cx="6096000" cy="0"/>
          </a:xfrm>
          <a:prstGeom prst="line">
            <a:avLst/>
          </a:prstGeom>
          <a:noFill/>
          <a:ln w="12700">
            <a:solidFill>
              <a:srgbClr val="D5DAE0"/>
            </a:solidFill>
            <a:prstDash val="solid"/>
          </a:ln>
        </p:spPr>
        <p:txBody>
          <a:bodyPr/>
          <a:lstStyle/>
          <a:p>
            <a:endParaRPr lang="en-US"/>
          </a:p>
        </p:txBody>
      </p:sp>
      <p:sp>
        <p:nvSpPr>
          <p:cNvPr id="20" name="Text 24">
            <a:extLst>
              <a:ext uri="{FF2B5EF4-FFF2-40B4-BE49-F238E27FC236}">
                <a16:creationId xmlns:a16="http://schemas.microsoft.com/office/drawing/2014/main" id="{E49CC5AE-A6A4-65A3-893C-7779495E1833}"/>
              </a:ext>
            </a:extLst>
          </p:cNvPr>
          <p:cNvSpPr/>
          <p:nvPr/>
        </p:nvSpPr>
        <p:spPr>
          <a:xfrm>
            <a:off x="7891326" y="3429977"/>
            <a:ext cx="2105199" cy="317008"/>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160"/>
              </a:lnSpc>
              <a:buNone/>
            </a:pPr>
            <a:r>
              <a:rPr lang="en-US" sz="1800" b="1">
                <a:solidFill>
                  <a:srgbClr val="18222E"/>
                </a:solidFill>
                <a:latin typeface="IBM Plex Sans" pitchFamily="34" charset="0"/>
                <a:ea typeface="IBM Plex Sans" pitchFamily="34" charset="-122"/>
                <a:cs typeface="IBM Plex Sans" pitchFamily="34" charset="-120"/>
              </a:rPr>
              <a:t>RMS Displacement</a:t>
            </a:r>
            <a:endParaRPr lang="en-US" sz="1800"/>
          </a:p>
        </p:txBody>
      </p:sp>
      <p:sp>
        <p:nvSpPr>
          <p:cNvPr id="17" name="Shape 15">
            <a:extLst>
              <a:ext uri="{FF2B5EF4-FFF2-40B4-BE49-F238E27FC236}">
                <a16:creationId xmlns:a16="http://schemas.microsoft.com/office/drawing/2014/main" id="{5623ECED-5229-8A8B-0CE2-89E82DD86797}"/>
              </a:ext>
            </a:extLst>
          </p:cNvPr>
          <p:cNvSpPr/>
          <p:nvPr/>
        </p:nvSpPr>
        <p:spPr>
          <a:xfrm flipV="1">
            <a:off x="86538" y="1493738"/>
            <a:ext cx="5515132" cy="31228"/>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27" name="TextBox 6">
            <a:extLst>
              <a:ext uri="{FF2B5EF4-FFF2-40B4-BE49-F238E27FC236}">
                <a16:creationId xmlns:a16="http://schemas.microsoft.com/office/drawing/2014/main" id="{F1B098F8-2185-F3F7-2202-AEBC490E43DD}"/>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7</a:t>
            </a:r>
          </a:p>
        </p:txBody>
      </p:sp>
    </p:spTree>
    <p:extLst>
      <p:ext uri="{BB962C8B-B14F-4D97-AF65-F5344CB8AC3E}">
        <p14:creationId xmlns:p14="http://schemas.microsoft.com/office/powerpoint/2010/main" val="3851796957"/>
      </p:ext>
    </p:extLst>
  </p:cSld>
  <p:clrMapOvr>
    <a:masterClrMapping/>
  </p:clrMapOvr>
  <p:extLst>
    <p:ext uri="{6950BFC3-D8DA-4A85-94F7-54DA5524770B}">
      <p188:commentRel xmlns:p188="http://schemas.microsoft.com/office/powerpoint/2018/8/main" r:id="rId2"/>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EE508-C202-4822-A02E-7CB696ADE5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11034D-E5C6-8354-5AA8-1F812CCB5FFC}"/>
              </a:ext>
            </a:extLst>
          </p:cNvPr>
          <p:cNvSpPr>
            <a:spLocks noGrp="1"/>
          </p:cNvSpPr>
          <p:nvPr>
            <p:ph type="title"/>
          </p:nvPr>
        </p:nvSpPr>
        <p:spPr>
          <a:xfrm>
            <a:off x="424543" y="-171901"/>
            <a:ext cx="10515600" cy="1325563"/>
          </a:xfrm>
        </p:spPr>
        <p:txBody>
          <a:bodyPr/>
          <a:lstStyle/>
          <a:p>
            <a:r>
              <a:rPr lang="en-US">
                <a:latin typeface="Arial"/>
                <a:cs typeface="Arial"/>
              </a:rPr>
              <a:t>Data Analysis</a:t>
            </a:r>
            <a:endParaRPr lang="en-US"/>
          </a:p>
        </p:txBody>
      </p:sp>
      <p:pic>
        <p:nvPicPr>
          <p:cNvPr id="5" name="Graphic 4">
            <a:extLst>
              <a:ext uri="{FF2B5EF4-FFF2-40B4-BE49-F238E27FC236}">
                <a16:creationId xmlns:a16="http://schemas.microsoft.com/office/drawing/2014/main" id="{5F1D2A81-5911-446E-B482-4F765A48734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48599" y="1750181"/>
            <a:ext cx="5486400" cy="2757715"/>
          </a:xfrm>
          <a:prstGeom prst="rect">
            <a:avLst/>
          </a:prstGeom>
        </p:spPr>
      </p:pic>
      <p:sp>
        <p:nvSpPr>
          <p:cNvPr id="7" name="Content Placeholder 6">
            <a:extLst>
              <a:ext uri="{FF2B5EF4-FFF2-40B4-BE49-F238E27FC236}">
                <a16:creationId xmlns:a16="http://schemas.microsoft.com/office/drawing/2014/main" id="{D6517FD0-7408-9791-CADD-3998B24FE56E}"/>
              </a:ext>
            </a:extLst>
          </p:cNvPr>
          <p:cNvSpPr>
            <a:spLocks noGrp="1"/>
          </p:cNvSpPr>
          <p:nvPr>
            <p:ph idx="1"/>
          </p:nvPr>
        </p:nvSpPr>
        <p:spPr>
          <a:xfrm>
            <a:off x="199571" y="4692196"/>
            <a:ext cx="6233886" cy="1368653"/>
          </a:xfrm>
        </p:spPr>
        <p:txBody>
          <a:bodyPr vert="horz" lIns="91440" tIns="45720" rIns="91440" bIns="45720" rtlCol="0" anchor="t">
            <a:noAutofit/>
          </a:bodyPr>
          <a:lstStyle/>
          <a:p>
            <a:pPr marL="0" indent="0">
              <a:buNone/>
            </a:pPr>
            <a:r>
              <a:rPr lang="en-US" sz="2000" dirty="0" err="1">
                <a:latin typeface="Arial"/>
                <a:cs typeface="Arial"/>
              </a:rPr>
              <a:t>Lowtemp</a:t>
            </a:r>
            <a:r>
              <a:rPr lang="en-US" sz="2000" dirty="0">
                <a:latin typeface="Arial"/>
                <a:cs typeface="Arial"/>
              </a:rPr>
              <a:t> Flat Sensitivity: 0.1249 V / (m/s</a:t>
            </a:r>
            <a:r>
              <a:rPr lang="en-US" sz="2000" baseline="30000" dirty="0">
                <a:latin typeface="Arial"/>
                <a:cs typeface="Arial"/>
              </a:rPr>
              <a:t>2</a:t>
            </a:r>
            <a:r>
              <a:rPr lang="en-US" sz="2000" dirty="0">
                <a:latin typeface="Arial"/>
                <a:cs typeface="Arial"/>
              </a:rPr>
              <a:t>)</a:t>
            </a:r>
          </a:p>
          <a:p>
            <a:pPr marL="0" indent="0">
              <a:buNone/>
            </a:pPr>
            <a:endParaRPr lang="en-US" sz="2000"/>
          </a:p>
          <a:p>
            <a:pPr marL="0" indent="0">
              <a:buNone/>
            </a:pPr>
            <a:r>
              <a:rPr lang="en-US" sz="2000" dirty="0" err="1">
                <a:latin typeface="Arial"/>
                <a:cs typeface="Arial"/>
              </a:rPr>
              <a:t>Roomtemp</a:t>
            </a:r>
            <a:r>
              <a:rPr lang="en-US" sz="2000" dirty="0">
                <a:latin typeface="Arial"/>
                <a:cs typeface="Arial"/>
              </a:rPr>
              <a:t> Flat Sensitivity: 1.042 V / (m/s</a:t>
            </a:r>
            <a:r>
              <a:rPr lang="en-US" sz="2000" baseline="30000" dirty="0">
                <a:latin typeface="Arial"/>
                <a:cs typeface="Arial"/>
              </a:rPr>
              <a:t>2</a:t>
            </a:r>
            <a:r>
              <a:rPr lang="en-US" sz="2000" dirty="0">
                <a:latin typeface="Arial"/>
                <a:cs typeface="Arial"/>
              </a:rPr>
              <a:t>)</a:t>
            </a:r>
            <a:endParaRPr lang="en-US" sz="2000" dirty="0"/>
          </a:p>
        </p:txBody>
      </p:sp>
      <p:sp>
        <p:nvSpPr>
          <p:cNvPr id="15" name="TextBox 14">
            <a:extLst>
              <a:ext uri="{FF2B5EF4-FFF2-40B4-BE49-F238E27FC236}">
                <a16:creationId xmlns:a16="http://schemas.microsoft.com/office/drawing/2014/main" id="{21A13393-F9EB-60B2-758F-08BB1FB56F24}"/>
              </a:ext>
            </a:extLst>
          </p:cNvPr>
          <p:cNvSpPr txBox="1"/>
          <p:nvPr/>
        </p:nvSpPr>
        <p:spPr>
          <a:xfrm>
            <a:off x="1843314" y="1153885"/>
            <a:ext cx="223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Arial"/>
                <a:ea typeface="Calibri"/>
                <a:cs typeface="Arial"/>
              </a:rPr>
              <a:t>Sensor Calibration</a:t>
            </a:r>
            <a:endParaRPr lang="en-US">
              <a:latin typeface="Arial"/>
              <a:cs typeface="Arial"/>
            </a:endParaRPr>
          </a:p>
        </p:txBody>
      </p:sp>
      <p:sp>
        <p:nvSpPr>
          <p:cNvPr id="4" name="Shape 15">
            <a:extLst>
              <a:ext uri="{FF2B5EF4-FFF2-40B4-BE49-F238E27FC236}">
                <a16:creationId xmlns:a16="http://schemas.microsoft.com/office/drawing/2014/main" id="{53CB8F4F-C24B-086F-B751-282123AFFB68}"/>
              </a:ext>
            </a:extLst>
          </p:cNvPr>
          <p:cNvSpPr/>
          <p:nvPr/>
        </p:nvSpPr>
        <p:spPr>
          <a:xfrm>
            <a:off x="5958671" y="1490472"/>
            <a:ext cx="6096000" cy="0"/>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19" name="Shape 23">
            <a:extLst>
              <a:ext uri="{FF2B5EF4-FFF2-40B4-BE49-F238E27FC236}">
                <a16:creationId xmlns:a16="http://schemas.microsoft.com/office/drawing/2014/main" id="{8AE67898-44AD-B41F-0710-B9BB39BDEA4C}"/>
              </a:ext>
            </a:extLst>
          </p:cNvPr>
          <p:cNvSpPr/>
          <p:nvPr/>
        </p:nvSpPr>
        <p:spPr>
          <a:xfrm>
            <a:off x="6015683" y="3801372"/>
            <a:ext cx="6096000" cy="0"/>
          </a:xfrm>
          <a:prstGeom prst="line">
            <a:avLst/>
          </a:prstGeom>
          <a:noFill/>
          <a:ln w="12700">
            <a:solidFill>
              <a:srgbClr val="D5DAE0"/>
            </a:solidFill>
            <a:prstDash val="solid"/>
          </a:ln>
        </p:spPr>
        <p:txBody>
          <a:bodyPr/>
          <a:lstStyle/>
          <a:p>
            <a:endParaRPr lang="en-US"/>
          </a:p>
        </p:txBody>
      </p:sp>
      <p:sp>
        <p:nvSpPr>
          <p:cNvPr id="17" name="Shape 15">
            <a:extLst>
              <a:ext uri="{FF2B5EF4-FFF2-40B4-BE49-F238E27FC236}">
                <a16:creationId xmlns:a16="http://schemas.microsoft.com/office/drawing/2014/main" id="{B7A79CE3-D079-F01C-07D8-3855C81F8C84}"/>
              </a:ext>
            </a:extLst>
          </p:cNvPr>
          <p:cNvSpPr/>
          <p:nvPr/>
        </p:nvSpPr>
        <p:spPr>
          <a:xfrm flipV="1">
            <a:off x="86538" y="1493738"/>
            <a:ext cx="5515132" cy="31228"/>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18" name="TextBox 6">
            <a:extLst>
              <a:ext uri="{FF2B5EF4-FFF2-40B4-BE49-F238E27FC236}">
                <a16:creationId xmlns:a16="http://schemas.microsoft.com/office/drawing/2014/main" id="{CC16BCFE-0A3F-39C4-0281-5AF9624CEA98}"/>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7</a:t>
            </a:r>
          </a:p>
        </p:txBody>
      </p:sp>
      <p:sp>
        <p:nvSpPr>
          <p:cNvPr id="22" name="Text 16">
            <a:extLst>
              <a:ext uri="{FF2B5EF4-FFF2-40B4-BE49-F238E27FC236}">
                <a16:creationId xmlns:a16="http://schemas.microsoft.com/office/drawing/2014/main" id="{BAB71F5C-E484-44FD-DAF4-88C2449992F9}"/>
              </a:ext>
            </a:extLst>
          </p:cNvPr>
          <p:cNvSpPr/>
          <p:nvPr/>
        </p:nvSpPr>
        <p:spPr>
          <a:xfrm>
            <a:off x="6076983" y="1108363"/>
            <a:ext cx="5732733" cy="359976"/>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160"/>
              </a:lnSpc>
            </a:pPr>
            <a:r>
              <a:rPr lang="en-US" b="1">
                <a:solidFill>
                  <a:srgbClr val="18222E"/>
                </a:solidFill>
                <a:latin typeface="Arial"/>
                <a:ea typeface="IBM Plex Sans" pitchFamily="34" charset="-122"/>
                <a:cs typeface="Arial"/>
              </a:rPr>
              <a:t>Amplitude Spectral Density (Welch's Method)</a:t>
            </a:r>
            <a:endParaRPr lang="en-US" sz="1800">
              <a:latin typeface="Arial"/>
              <a:cs typeface="Arial"/>
            </a:endParaRPr>
          </a:p>
        </p:txBody>
      </p:sp>
      <p:sp>
        <p:nvSpPr>
          <p:cNvPr id="27" name="Text 24">
            <a:extLst>
              <a:ext uri="{FF2B5EF4-FFF2-40B4-BE49-F238E27FC236}">
                <a16:creationId xmlns:a16="http://schemas.microsoft.com/office/drawing/2014/main" id="{C161F6C4-F83F-910D-1E00-969B349054ED}"/>
              </a:ext>
            </a:extLst>
          </p:cNvPr>
          <p:cNvSpPr/>
          <p:nvPr/>
        </p:nvSpPr>
        <p:spPr>
          <a:xfrm>
            <a:off x="7891326" y="3429977"/>
            <a:ext cx="2105199" cy="317008"/>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160"/>
              </a:lnSpc>
              <a:buNone/>
            </a:pPr>
            <a:r>
              <a:rPr lang="en-US" sz="1800" b="1">
                <a:solidFill>
                  <a:srgbClr val="18222E"/>
                </a:solidFill>
                <a:latin typeface="IBM Plex Sans" pitchFamily="34" charset="0"/>
                <a:ea typeface="IBM Plex Sans" pitchFamily="34" charset="-122"/>
                <a:cs typeface="IBM Plex Sans" pitchFamily="34" charset="-120"/>
              </a:rPr>
              <a:t>RMS Displacement</a:t>
            </a:r>
            <a:endParaRPr lang="en-US" sz="1800"/>
          </a:p>
        </p:txBody>
      </p:sp>
      <p:sp>
        <p:nvSpPr>
          <p:cNvPr id="16" name="Rectangle 15">
            <a:extLst>
              <a:ext uri="{FF2B5EF4-FFF2-40B4-BE49-F238E27FC236}">
                <a16:creationId xmlns:a16="http://schemas.microsoft.com/office/drawing/2014/main" id="{4ABF3E05-D4F1-CCBD-54C5-2F935C3FCFC4}"/>
              </a:ext>
            </a:extLst>
          </p:cNvPr>
          <p:cNvSpPr/>
          <p:nvPr/>
        </p:nvSpPr>
        <p:spPr>
          <a:xfrm>
            <a:off x="816023" y="3590173"/>
            <a:ext cx="664588" cy="35055"/>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5" name="TextBox 24">
            <a:extLst>
              <a:ext uri="{FF2B5EF4-FFF2-40B4-BE49-F238E27FC236}">
                <a16:creationId xmlns:a16="http://schemas.microsoft.com/office/drawing/2014/main" id="{88A21107-54BD-C68A-6CEB-F65300588767}"/>
              </a:ext>
            </a:extLst>
          </p:cNvPr>
          <p:cNvSpPr txBox="1"/>
          <p:nvPr/>
        </p:nvSpPr>
        <p:spPr>
          <a:xfrm>
            <a:off x="811759" y="2606035"/>
            <a:ext cx="175847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ea typeface="Calibri"/>
                <a:cs typeface="Calibri"/>
              </a:rPr>
              <a:t>Interested </a:t>
            </a:r>
            <a:r>
              <a:rPr lang="en-US">
                <a:solidFill>
                  <a:srgbClr val="FF0000"/>
                </a:solidFill>
                <a:ea typeface="Calibri"/>
                <a:cs typeface="Calibri"/>
              </a:rPr>
              <a:t>in this range</a:t>
            </a:r>
          </a:p>
        </p:txBody>
      </p:sp>
      <p:sp>
        <p:nvSpPr>
          <p:cNvPr id="6" name="Rectangle 5">
            <a:extLst>
              <a:ext uri="{FF2B5EF4-FFF2-40B4-BE49-F238E27FC236}">
                <a16:creationId xmlns:a16="http://schemas.microsoft.com/office/drawing/2014/main" id="{1EC30D3F-5434-C6BE-8C11-7BA49A303C0C}"/>
              </a:ext>
            </a:extLst>
          </p:cNvPr>
          <p:cNvSpPr/>
          <p:nvPr/>
        </p:nvSpPr>
        <p:spPr>
          <a:xfrm>
            <a:off x="1461540" y="3457897"/>
            <a:ext cx="49967" cy="287311"/>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1B591C-3C35-E7BE-D1C6-B6602A34CAB4}"/>
              </a:ext>
            </a:extLst>
          </p:cNvPr>
          <p:cNvSpPr/>
          <p:nvPr/>
        </p:nvSpPr>
        <p:spPr>
          <a:xfrm>
            <a:off x="811299" y="3468056"/>
            <a:ext cx="49967" cy="287311"/>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254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EE508-C202-4822-A02E-7CB696ADE5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11034D-E5C6-8354-5AA8-1F812CCB5FFC}"/>
              </a:ext>
            </a:extLst>
          </p:cNvPr>
          <p:cNvSpPr>
            <a:spLocks noGrp="1"/>
          </p:cNvSpPr>
          <p:nvPr>
            <p:ph type="title"/>
          </p:nvPr>
        </p:nvSpPr>
        <p:spPr>
          <a:xfrm>
            <a:off x="424543" y="-171901"/>
            <a:ext cx="10515600" cy="1325563"/>
          </a:xfrm>
        </p:spPr>
        <p:txBody>
          <a:bodyPr/>
          <a:lstStyle/>
          <a:p>
            <a:r>
              <a:rPr lang="en-US">
                <a:latin typeface="Arial"/>
                <a:cs typeface="Arial"/>
              </a:rPr>
              <a:t>Data Analysis</a:t>
            </a:r>
            <a:endParaRPr lang="en-US"/>
          </a:p>
        </p:txBody>
      </p:sp>
      <p:pic>
        <p:nvPicPr>
          <p:cNvPr id="5" name="Graphic 4">
            <a:extLst>
              <a:ext uri="{FF2B5EF4-FFF2-40B4-BE49-F238E27FC236}">
                <a16:creationId xmlns:a16="http://schemas.microsoft.com/office/drawing/2014/main" id="{5F1D2A81-5911-446E-B482-4F765A48734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48599" y="1750181"/>
            <a:ext cx="5486400" cy="2757715"/>
          </a:xfrm>
          <a:prstGeom prst="rect">
            <a:avLst/>
          </a:prstGeom>
        </p:spPr>
      </p:pic>
      <p:sp>
        <p:nvSpPr>
          <p:cNvPr id="7" name="Content Placeholder 6">
            <a:extLst>
              <a:ext uri="{FF2B5EF4-FFF2-40B4-BE49-F238E27FC236}">
                <a16:creationId xmlns:a16="http://schemas.microsoft.com/office/drawing/2014/main" id="{D6517FD0-7408-9791-CADD-3998B24FE56E}"/>
              </a:ext>
            </a:extLst>
          </p:cNvPr>
          <p:cNvSpPr>
            <a:spLocks noGrp="1"/>
          </p:cNvSpPr>
          <p:nvPr>
            <p:ph idx="1"/>
          </p:nvPr>
        </p:nvSpPr>
        <p:spPr>
          <a:xfrm>
            <a:off x="199571" y="4692196"/>
            <a:ext cx="6233886" cy="1368653"/>
          </a:xfrm>
        </p:spPr>
        <p:txBody>
          <a:bodyPr vert="horz" lIns="91440" tIns="45720" rIns="91440" bIns="45720" rtlCol="0" anchor="t">
            <a:noAutofit/>
          </a:bodyPr>
          <a:lstStyle/>
          <a:p>
            <a:pPr marL="0" indent="0">
              <a:buNone/>
            </a:pPr>
            <a:r>
              <a:rPr lang="en-US" sz="2000" dirty="0" err="1">
                <a:latin typeface="Arial"/>
                <a:cs typeface="Arial"/>
              </a:rPr>
              <a:t>Lowtemp</a:t>
            </a:r>
            <a:r>
              <a:rPr lang="en-US" sz="2000" dirty="0">
                <a:latin typeface="Arial"/>
                <a:cs typeface="Arial"/>
              </a:rPr>
              <a:t> Flat Sensitivity: 0.1249 V / (m/s</a:t>
            </a:r>
            <a:r>
              <a:rPr lang="en-US" sz="2000" baseline="30000" dirty="0">
                <a:latin typeface="Arial"/>
                <a:cs typeface="Arial"/>
              </a:rPr>
              <a:t>2</a:t>
            </a:r>
            <a:r>
              <a:rPr lang="en-US" sz="2000" dirty="0">
                <a:latin typeface="Arial"/>
                <a:cs typeface="Arial"/>
              </a:rPr>
              <a:t>)</a:t>
            </a:r>
          </a:p>
          <a:p>
            <a:pPr marL="0" indent="0">
              <a:buNone/>
            </a:pPr>
            <a:endParaRPr lang="en-US" sz="2000"/>
          </a:p>
          <a:p>
            <a:pPr marL="0" indent="0">
              <a:buNone/>
            </a:pPr>
            <a:r>
              <a:rPr lang="en-US" sz="2000" dirty="0" err="1">
                <a:latin typeface="Arial"/>
                <a:cs typeface="Arial"/>
              </a:rPr>
              <a:t>Roomtemp</a:t>
            </a:r>
            <a:r>
              <a:rPr lang="en-US" sz="2000" dirty="0">
                <a:latin typeface="Arial"/>
                <a:cs typeface="Arial"/>
              </a:rPr>
              <a:t> Flat Sensitivity: 1.042 V / (m/s</a:t>
            </a:r>
            <a:r>
              <a:rPr lang="en-US" sz="2000" baseline="30000" dirty="0">
                <a:latin typeface="Arial"/>
                <a:cs typeface="Arial"/>
              </a:rPr>
              <a:t>2</a:t>
            </a:r>
            <a:r>
              <a:rPr lang="en-US" sz="2000" dirty="0">
                <a:latin typeface="Arial"/>
                <a:cs typeface="Arial"/>
              </a:rPr>
              <a:t>)</a:t>
            </a:r>
            <a:endParaRPr lang="en-US" sz="2000" dirty="0"/>
          </a:p>
        </p:txBody>
      </p:sp>
      <p:sp>
        <p:nvSpPr>
          <p:cNvPr id="15" name="TextBox 14">
            <a:extLst>
              <a:ext uri="{FF2B5EF4-FFF2-40B4-BE49-F238E27FC236}">
                <a16:creationId xmlns:a16="http://schemas.microsoft.com/office/drawing/2014/main" id="{21A13393-F9EB-60B2-758F-08BB1FB56F24}"/>
              </a:ext>
            </a:extLst>
          </p:cNvPr>
          <p:cNvSpPr txBox="1"/>
          <p:nvPr/>
        </p:nvSpPr>
        <p:spPr>
          <a:xfrm>
            <a:off x="1843314" y="1153885"/>
            <a:ext cx="223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Arial"/>
                <a:ea typeface="Calibri"/>
                <a:cs typeface="Arial"/>
              </a:rPr>
              <a:t>Sensor Calibration</a:t>
            </a:r>
            <a:endParaRPr lang="en-US">
              <a:latin typeface="Arial"/>
              <a:cs typeface="Arial"/>
            </a:endParaRPr>
          </a:p>
        </p:txBody>
      </p:sp>
      <p:sp>
        <p:nvSpPr>
          <p:cNvPr id="4" name="Shape 15">
            <a:extLst>
              <a:ext uri="{FF2B5EF4-FFF2-40B4-BE49-F238E27FC236}">
                <a16:creationId xmlns:a16="http://schemas.microsoft.com/office/drawing/2014/main" id="{53CB8F4F-C24B-086F-B751-282123AFFB68}"/>
              </a:ext>
            </a:extLst>
          </p:cNvPr>
          <p:cNvSpPr/>
          <p:nvPr/>
        </p:nvSpPr>
        <p:spPr>
          <a:xfrm>
            <a:off x="5958671" y="1490472"/>
            <a:ext cx="6096000" cy="0"/>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19" name="Shape 23">
            <a:extLst>
              <a:ext uri="{FF2B5EF4-FFF2-40B4-BE49-F238E27FC236}">
                <a16:creationId xmlns:a16="http://schemas.microsoft.com/office/drawing/2014/main" id="{8AE67898-44AD-B41F-0710-B9BB39BDEA4C}"/>
              </a:ext>
            </a:extLst>
          </p:cNvPr>
          <p:cNvSpPr/>
          <p:nvPr/>
        </p:nvSpPr>
        <p:spPr>
          <a:xfrm>
            <a:off x="6015683" y="3801372"/>
            <a:ext cx="6096000" cy="0"/>
          </a:xfrm>
          <a:prstGeom prst="line">
            <a:avLst/>
          </a:prstGeom>
          <a:noFill/>
          <a:ln w="12700">
            <a:solidFill>
              <a:srgbClr val="D5DAE0"/>
            </a:solidFill>
            <a:prstDash val="solid"/>
          </a:ln>
        </p:spPr>
        <p:txBody>
          <a:bodyPr/>
          <a:lstStyle/>
          <a:p>
            <a:endParaRPr lang="en-US"/>
          </a:p>
        </p:txBody>
      </p:sp>
      <p:sp>
        <p:nvSpPr>
          <p:cNvPr id="17" name="Shape 15">
            <a:extLst>
              <a:ext uri="{FF2B5EF4-FFF2-40B4-BE49-F238E27FC236}">
                <a16:creationId xmlns:a16="http://schemas.microsoft.com/office/drawing/2014/main" id="{B7A79CE3-D079-F01C-07D8-3855C81F8C84}"/>
              </a:ext>
            </a:extLst>
          </p:cNvPr>
          <p:cNvSpPr/>
          <p:nvPr/>
        </p:nvSpPr>
        <p:spPr>
          <a:xfrm flipV="1">
            <a:off x="86538" y="1493738"/>
            <a:ext cx="5515132" cy="31228"/>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18" name="TextBox 6">
            <a:extLst>
              <a:ext uri="{FF2B5EF4-FFF2-40B4-BE49-F238E27FC236}">
                <a16:creationId xmlns:a16="http://schemas.microsoft.com/office/drawing/2014/main" id="{CC16BCFE-0A3F-39C4-0281-5AF9624CEA98}"/>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7</a:t>
            </a:r>
          </a:p>
        </p:txBody>
      </p:sp>
      <p:sp>
        <p:nvSpPr>
          <p:cNvPr id="22" name="Text 16">
            <a:extLst>
              <a:ext uri="{FF2B5EF4-FFF2-40B4-BE49-F238E27FC236}">
                <a16:creationId xmlns:a16="http://schemas.microsoft.com/office/drawing/2014/main" id="{BAB71F5C-E484-44FD-DAF4-88C2449992F9}"/>
              </a:ext>
            </a:extLst>
          </p:cNvPr>
          <p:cNvSpPr/>
          <p:nvPr/>
        </p:nvSpPr>
        <p:spPr>
          <a:xfrm>
            <a:off x="6076983" y="1108363"/>
            <a:ext cx="5732733" cy="359976"/>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160"/>
              </a:lnSpc>
            </a:pPr>
            <a:r>
              <a:rPr lang="en-US" b="1">
                <a:solidFill>
                  <a:srgbClr val="18222E"/>
                </a:solidFill>
                <a:latin typeface="Arial"/>
                <a:ea typeface="IBM Plex Sans" pitchFamily="34" charset="-122"/>
                <a:cs typeface="Arial"/>
              </a:rPr>
              <a:t>Amplitude Spectral Density (Welch's Method)</a:t>
            </a:r>
            <a:endParaRPr lang="en-US" sz="1800">
              <a:latin typeface="Arial"/>
              <a:cs typeface="Arial"/>
            </a:endParaRPr>
          </a:p>
        </p:txBody>
      </p:sp>
      <p:sp>
        <p:nvSpPr>
          <p:cNvPr id="27" name="Text 24">
            <a:extLst>
              <a:ext uri="{FF2B5EF4-FFF2-40B4-BE49-F238E27FC236}">
                <a16:creationId xmlns:a16="http://schemas.microsoft.com/office/drawing/2014/main" id="{C161F6C4-F83F-910D-1E00-969B349054ED}"/>
              </a:ext>
            </a:extLst>
          </p:cNvPr>
          <p:cNvSpPr/>
          <p:nvPr/>
        </p:nvSpPr>
        <p:spPr>
          <a:xfrm>
            <a:off x="7891326" y="3429977"/>
            <a:ext cx="2105199" cy="317008"/>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160"/>
              </a:lnSpc>
              <a:buNone/>
            </a:pPr>
            <a:r>
              <a:rPr lang="en-US" sz="1800" b="1">
                <a:solidFill>
                  <a:srgbClr val="18222E"/>
                </a:solidFill>
                <a:latin typeface="IBM Plex Sans" pitchFamily="34" charset="0"/>
                <a:ea typeface="IBM Plex Sans" pitchFamily="34" charset="-122"/>
                <a:cs typeface="IBM Plex Sans" pitchFamily="34" charset="-120"/>
              </a:rPr>
              <a:t>RMS Displacement</a:t>
            </a:r>
            <a:endParaRPr lang="en-US" sz="1800"/>
          </a:p>
        </p:txBody>
      </p:sp>
      <p:sp>
        <p:nvSpPr>
          <p:cNvPr id="16" name="Rectangle 15">
            <a:extLst>
              <a:ext uri="{FF2B5EF4-FFF2-40B4-BE49-F238E27FC236}">
                <a16:creationId xmlns:a16="http://schemas.microsoft.com/office/drawing/2014/main" id="{4ABF3E05-D4F1-CCBD-54C5-2F935C3FCFC4}"/>
              </a:ext>
            </a:extLst>
          </p:cNvPr>
          <p:cNvSpPr/>
          <p:nvPr/>
        </p:nvSpPr>
        <p:spPr>
          <a:xfrm>
            <a:off x="816023" y="3590173"/>
            <a:ext cx="664588" cy="35055"/>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5" name="TextBox 24">
            <a:extLst>
              <a:ext uri="{FF2B5EF4-FFF2-40B4-BE49-F238E27FC236}">
                <a16:creationId xmlns:a16="http://schemas.microsoft.com/office/drawing/2014/main" id="{88A21107-54BD-C68A-6CEB-F65300588767}"/>
              </a:ext>
            </a:extLst>
          </p:cNvPr>
          <p:cNvSpPr txBox="1"/>
          <p:nvPr/>
        </p:nvSpPr>
        <p:spPr>
          <a:xfrm>
            <a:off x="811759" y="2606035"/>
            <a:ext cx="175847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ea typeface="Calibri"/>
                <a:cs typeface="Calibri"/>
              </a:rPr>
              <a:t>Interested </a:t>
            </a:r>
            <a:r>
              <a:rPr lang="en-US">
                <a:solidFill>
                  <a:srgbClr val="FF0000"/>
                </a:solidFill>
                <a:ea typeface="Calibri"/>
                <a:cs typeface="Calibri"/>
              </a:rPr>
              <a:t>in this range</a:t>
            </a:r>
          </a:p>
        </p:txBody>
      </p:sp>
      <p:sp>
        <p:nvSpPr>
          <p:cNvPr id="6" name="Rectangle 5">
            <a:extLst>
              <a:ext uri="{FF2B5EF4-FFF2-40B4-BE49-F238E27FC236}">
                <a16:creationId xmlns:a16="http://schemas.microsoft.com/office/drawing/2014/main" id="{1EC30D3F-5434-C6BE-8C11-7BA49A303C0C}"/>
              </a:ext>
            </a:extLst>
          </p:cNvPr>
          <p:cNvSpPr/>
          <p:nvPr/>
        </p:nvSpPr>
        <p:spPr>
          <a:xfrm>
            <a:off x="1461540" y="3457897"/>
            <a:ext cx="49967" cy="287311"/>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1B591C-3C35-E7BE-D1C6-B6602A34CAB4}"/>
              </a:ext>
            </a:extLst>
          </p:cNvPr>
          <p:cNvSpPr/>
          <p:nvPr/>
        </p:nvSpPr>
        <p:spPr>
          <a:xfrm>
            <a:off x="811299" y="3468056"/>
            <a:ext cx="49967" cy="287311"/>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17">
            <a:extLst>
              <a:ext uri="{FF2B5EF4-FFF2-40B4-BE49-F238E27FC236}">
                <a16:creationId xmlns:a16="http://schemas.microsoft.com/office/drawing/2014/main" id="{73CBF6F0-DA33-2B91-393A-E820800D59E0}"/>
              </a:ext>
            </a:extLst>
          </p:cNvPr>
          <p:cNvSpPr/>
          <p:nvPr/>
        </p:nvSpPr>
        <p:spPr>
          <a:xfrm>
            <a:off x="6139962" y="1646242"/>
            <a:ext cx="254000" cy="254000"/>
          </a:xfrm>
          <a:custGeom>
            <a:avLst/>
            <a:gdLst/>
            <a:ahLst/>
            <a:cxnLst/>
            <a:rect l="l" t="t" r="r" b="b"/>
            <a:pathLst>
              <a:path w="254000" h="254000">
                <a:moveTo>
                  <a:pt x="127000" y="0"/>
                </a:moveTo>
                <a:lnTo>
                  <a:pt x="127000" y="0"/>
                </a:lnTo>
                <a:arcTo wR="127000" hR="127000" stAng="16200000" swAng="5400000"/>
                <a:lnTo>
                  <a:pt x="254000" y="127000"/>
                </a:lnTo>
                <a:arcTo wR="127000" hR="127000" stAng="0" swAng="5400000"/>
                <a:lnTo>
                  <a:pt x="127000" y="254000"/>
                </a:lnTo>
                <a:arcTo wR="127000" hR="127000" stAng="5400000" swAng="5400000"/>
                <a:lnTo>
                  <a:pt x="0" y="127000"/>
                </a:lnTo>
                <a:arcTo wR="127000" hR="127000" stAng="10800000" swAng="5400000"/>
                <a:close/>
              </a:path>
            </a:pathLst>
          </a:custGeom>
          <a:solidFill>
            <a:srgbClr val="2B3644"/>
          </a:solid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004"/>
              </a:lnSpc>
              <a:buNone/>
            </a:pPr>
            <a:r>
              <a:rPr lang="en-US" sz="1200" b="1">
                <a:solidFill>
                  <a:srgbClr val="F4F6F8"/>
                </a:solidFill>
                <a:latin typeface="IBM Plex Sans" pitchFamily="34" charset="0"/>
                <a:ea typeface="IBM Plex Sans" pitchFamily="34" charset="-122"/>
                <a:cs typeface="IBM Plex Sans" pitchFamily="34" charset="-120"/>
              </a:rPr>
              <a:t>1</a:t>
            </a:r>
            <a:endParaRPr lang="en-US" sz="1200"/>
          </a:p>
        </p:txBody>
      </p:sp>
      <p:sp>
        <p:nvSpPr>
          <p:cNvPr id="31" name="Text 18">
            <a:extLst>
              <a:ext uri="{FF2B5EF4-FFF2-40B4-BE49-F238E27FC236}">
                <a16:creationId xmlns:a16="http://schemas.microsoft.com/office/drawing/2014/main" id="{F79CDEAA-4BC2-D2F6-F41C-3AA0A0186907}"/>
              </a:ext>
            </a:extLst>
          </p:cNvPr>
          <p:cNvSpPr/>
          <p:nvPr/>
        </p:nvSpPr>
        <p:spPr>
          <a:xfrm>
            <a:off x="6857512" y="1643721"/>
            <a:ext cx="4737100" cy="321270"/>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440"/>
              </a:lnSpc>
            </a:pPr>
            <a:r>
              <a:rPr lang="en-US" sz="1600">
                <a:solidFill>
                  <a:srgbClr val="18222E"/>
                </a:solidFill>
                <a:latin typeface="Arial"/>
                <a:cs typeface="Arial"/>
              </a:rPr>
              <a:t>Average FFTs, apply Hanning windowing (U)</a:t>
            </a:r>
          </a:p>
        </p:txBody>
      </p:sp>
      <p:pic>
        <p:nvPicPr>
          <p:cNvPr id="33" name="Image 1" descr="PSD of f sub i equals 2 over f s U, times 1 over K times the sum over k from 0 to K minus 1 of X sub k conjugate of f sub i times X sub k of f sub i">
            <a:extLst>
              <a:ext uri="{FF2B5EF4-FFF2-40B4-BE49-F238E27FC236}">
                <a16:creationId xmlns:a16="http://schemas.microsoft.com/office/drawing/2014/main" id="{4CC45CA0-4704-FE38-F9D7-C25FD9289BAB}"/>
              </a:ext>
            </a:extLst>
          </p:cNvPr>
          <p:cNvPicPr>
            <a:picLocks noChangeAspect="1"/>
          </p:cNvPicPr>
          <p:nvPr/>
        </p:nvPicPr>
        <p:blipFill>
          <a:blip r:embed="rId3"/>
          <a:srcRect l="-195" r="-195"/>
          <a:stretch/>
        </p:blipFill>
        <p:spPr>
          <a:xfrm>
            <a:off x="6755912" y="1976442"/>
            <a:ext cx="3924300" cy="812800"/>
          </a:xfrm>
          <a:prstGeom prst="rect">
            <a:avLst/>
          </a:prstGeom>
        </p:spPr>
      </p:pic>
      <p:sp>
        <p:nvSpPr>
          <p:cNvPr id="35" name="Text 19">
            <a:extLst>
              <a:ext uri="{FF2B5EF4-FFF2-40B4-BE49-F238E27FC236}">
                <a16:creationId xmlns:a16="http://schemas.microsoft.com/office/drawing/2014/main" id="{0A9A0718-292E-0DEE-EF42-F93D7B84C68E}"/>
              </a:ext>
            </a:extLst>
          </p:cNvPr>
          <p:cNvSpPr/>
          <p:nvPr/>
        </p:nvSpPr>
        <p:spPr>
          <a:xfrm>
            <a:off x="6095512" y="3001967"/>
            <a:ext cx="254000" cy="254000"/>
          </a:xfrm>
          <a:custGeom>
            <a:avLst/>
            <a:gdLst/>
            <a:ahLst/>
            <a:cxnLst/>
            <a:rect l="l" t="t" r="r" b="b"/>
            <a:pathLst>
              <a:path w="254000" h="254000">
                <a:moveTo>
                  <a:pt x="127000" y="0"/>
                </a:moveTo>
                <a:lnTo>
                  <a:pt x="127000" y="0"/>
                </a:lnTo>
                <a:arcTo wR="127000" hR="127000" stAng="16200000" swAng="5400000"/>
                <a:lnTo>
                  <a:pt x="254000" y="127000"/>
                </a:lnTo>
                <a:arcTo wR="127000" hR="127000" stAng="0" swAng="5400000"/>
                <a:lnTo>
                  <a:pt x="127000" y="254000"/>
                </a:lnTo>
                <a:arcTo wR="127000" hR="127000" stAng="5400000" swAng="5400000"/>
                <a:lnTo>
                  <a:pt x="0" y="127000"/>
                </a:lnTo>
                <a:arcTo wR="127000" hR="127000" stAng="10800000" swAng="5400000"/>
                <a:close/>
              </a:path>
            </a:pathLst>
          </a:custGeom>
          <a:solidFill>
            <a:srgbClr val="2B3644"/>
          </a:solid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004"/>
              </a:lnSpc>
              <a:buNone/>
            </a:pPr>
            <a:r>
              <a:rPr lang="en-US" sz="1200" b="1">
                <a:solidFill>
                  <a:srgbClr val="F4F6F8"/>
                </a:solidFill>
                <a:latin typeface="IBM Plex Sans" pitchFamily="34" charset="0"/>
                <a:ea typeface="IBM Plex Sans" pitchFamily="34" charset="-122"/>
                <a:cs typeface="IBM Plex Sans" pitchFamily="34" charset="-120"/>
              </a:rPr>
              <a:t>2</a:t>
            </a:r>
            <a:endParaRPr lang="en-US" sz="1200"/>
          </a:p>
        </p:txBody>
      </p:sp>
      <p:sp>
        <p:nvSpPr>
          <p:cNvPr id="37" name="Text 20">
            <a:extLst>
              <a:ext uri="{FF2B5EF4-FFF2-40B4-BE49-F238E27FC236}">
                <a16:creationId xmlns:a16="http://schemas.microsoft.com/office/drawing/2014/main" id="{540223D5-47DF-B82A-8C1C-F04119E3B5A0}"/>
              </a:ext>
            </a:extLst>
          </p:cNvPr>
          <p:cNvSpPr/>
          <p:nvPr/>
        </p:nvSpPr>
        <p:spPr>
          <a:xfrm>
            <a:off x="6533662" y="3047706"/>
            <a:ext cx="1600200" cy="410170"/>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440"/>
              </a:lnSpc>
            </a:pPr>
            <a:r>
              <a:rPr lang="en-US" sz="1600">
                <a:solidFill>
                  <a:srgbClr val="18222E"/>
                </a:solidFill>
                <a:latin typeface="Arial"/>
                <a:cs typeface="Arial"/>
              </a:rPr>
              <a:t>Calculate ASD</a:t>
            </a:r>
            <a:endParaRPr lang="en-US" sz="1600">
              <a:latin typeface="Arial"/>
              <a:ea typeface="Calibri"/>
              <a:cs typeface="Arial"/>
            </a:endParaRPr>
          </a:p>
        </p:txBody>
      </p:sp>
      <p:pic>
        <p:nvPicPr>
          <p:cNvPr id="39" name="Image 2" descr="ASD of f sub i equals the square root of PSD of f sub i">
            <a:extLst>
              <a:ext uri="{FF2B5EF4-FFF2-40B4-BE49-F238E27FC236}">
                <a16:creationId xmlns:a16="http://schemas.microsoft.com/office/drawing/2014/main" id="{D8F4E8D4-2BA6-3279-CD76-B3CB3ECF3EF2}"/>
              </a:ext>
            </a:extLst>
          </p:cNvPr>
          <p:cNvPicPr>
            <a:picLocks noChangeAspect="1"/>
          </p:cNvPicPr>
          <p:nvPr/>
        </p:nvPicPr>
        <p:blipFill>
          <a:blip r:embed="rId4"/>
          <a:srcRect l="-352" r="-352"/>
          <a:stretch/>
        </p:blipFill>
        <p:spPr>
          <a:xfrm>
            <a:off x="8502162" y="2916242"/>
            <a:ext cx="2660650" cy="450850"/>
          </a:xfrm>
          <a:prstGeom prst="rect">
            <a:avLst/>
          </a:prstGeom>
        </p:spPr>
      </p:pic>
    </p:spTree>
    <p:extLst>
      <p:ext uri="{BB962C8B-B14F-4D97-AF65-F5344CB8AC3E}">
        <p14:creationId xmlns:p14="http://schemas.microsoft.com/office/powerpoint/2010/main" val="2929222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EE508-C202-4822-A02E-7CB696ADE5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11034D-E5C6-8354-5AA8-1F812CCB5FFC}"/>
              </a:ext>
            </a:extLst>
          </p:cNvPr>
          <p:cNvSpPr>
            <a:spLocks noGrp="1"/>
          </p:cNvSpPr>
          <p:nvPr>
            <p:ph type="title"/>
          </p:nvPr>
        </p:nvSpPr>
        <p:spPr>
          <a:xfrm>
            <a:off x="424543" y="-171901"/>
            <a:ext cx="10515600" cy="1325563"/>
          </a:xfrm>
        </p:spPr>
        <p:txBody>
          <a:bodyPr/>
          <a:lstStyle/>
          <a:p>
            <a:r>
              <a:rPr lang="en-US">
                <a:latin typeface="Arial"/>
                <a:cs typeface="Arial"/>
              </a:rPr>
              <a:t>Data Analysis</a:t>
            </a:r>
            <a:endParaRPr lang="en-US"/>
          </a:p>
        </p:txBody>
      </p:sp>
      <p:pic>
        <p:nvPicPr>
          <p:cNvPr id="5" name="Graphic 4">
            <a:extLst>
              <a:ext uri="{FF2B5EF4-FFF2-40B4-BE49-F238E27FC236}">
                <a16:creationId xmlns:a16="http://schemas.microsoft.com/office/drawing/2014/main" id="{5F1D2A81-5911-446E-B482-4F765A48734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48599" y="1750181"/>
            <a:ext cx="5486400" cy="2757715"/>
          </a:xfrm>
          <a:prstGeom prst="rect">
            <a:avLst/>
          </a:prstGeom>
        </p:spPr>
      </p:pic>
      <p:sp>
        <p:nvSpPr>
          <p:cNvPr id="7" name="Content Placeholder 6">
            <a:extLst>
              <a:ext uri="{FF2B5EF4-FFF2-40B4-BE49-F238E27FC236}">
                <a16:creationId xmlns:a16="http://schemas.microsoft.com/office/drawing/2014/main" id="{D6517FD0-7408-9791-CADD-3998B24FE56E}"/>
              </a:ext>
            </a:extLst>
          </p:cNvPr>
          <p:cNvSpPr>
            <a:spLocks noGrp="1"/>
          </p:cNvSpPr>
          <p:nvPr>
            <p:ph idx="1"/>
          </p:nvPr>
        </p:nvSpPr>
        <p:spPr>
          <a:xfrm>
            <a:off x="199571" y="4692196"/>
            <a:ext cx="6233886" cy="1368653"/>
          </a:xfrm>
        </p:spPr>
        <p:txBody>
          <a:bodyPr vert="horz" lIns="91440" tIns="45720" rIns="91440" bIns="45720" rtlCol="0" anchor="t">
            <a:noAutofit/>
          </a:bodyPr>
          <a:lstStyle/>
          <a:p>
            <a:pPr marL="0" indent="0">
              <a:buNone/>
            </a:pPr>
            <a:r>
              <a:rPr lang="en-US" sz="2000" dirty="0" err="1">
                <a:latin typeface="Arial"/>
                <a:cs typeface="Arial"/>
              </a:rPr>
              <a:t>Lowtemp</a:t>
            </a:r>
            <a:r>
              <a:rPr lang="en-US" sz="2000" dirty="0">
                <a:latin typeface="Arial"/>
                <a:cs typeface="Arial"/>
              </a:rPr>
              <a:t> Flat Sensitivity: 0.1249 V / (m/s</a:t>
            </a:r>
            <a:r>
              <a:rPr lang="en-US" sz="2000" baseline="30000" dirty="0">
                <a:latin typeface="Arial"/>
                <a:cs typeface="Arial"/>
              </a:rPr>
              <a:t>2</a:t>
            </a:r>
            <a:r>
              <a:rPr lang="en-US" sz="2000" dirty="0">
                <a:latin typeface="Arial"/>
                <a:cs typeface="Arial"/>
              </a:rPr>
              <a:t>)</a:t>
            </a:r>
          </a:p>
          <a:p>
            <a:pPr marL="0" indent="0">
              <a:buNone/>
            </a:pPr>
            <a:endParaRPr lang="en-US" sz="2000"/>
          </a:p>
          <a:p>
            <a:pPr marL="0" indent="0">
              <a:buNone/>
            </a:pPr>
            <a:r>
              <a:rPr lang="en-US" sz="2000" dirty="0" err="1">
                <a:latin typeface="Arial"/>
                <a:cs typeface="Arial"/>
              </a:rPr>
              <a:t>Roomtemp</a:t>
            </a:r>
            <a:r>
              <a:rPr lang="en-US" sz="2000" dirty="0">
                <a:latin typeface="Arial"/>
                <a:cs typeface="Arial"/>
              </a:rPr>
              <a:t> Flat Sensitivity: 1.042 V / (m/s</a:t>
            </a:r>
            <a:r>
              <a:rPr lang="en-US" sz="2000" baseline="30000" dirty="0">
                <a:latin typeface="Arial"/>
                <a:cs typeface="Arial"/>
              </a:rPr>
              <a:t>2</a:t>
            </a:r>
            <a:r>
              <a:rPr lang="en-US" sz="2000" dirty="0">
                <a:latin typeface="Arial"/>
                <a:cs typeface="Arial"/>
              </a:rPr>
              <a:t>)</a:t>
            </a:r>
            <a:endParaRPr lang="en-US" sz="2000" dirty="0"/>
          </a:p>
        </p:txBody>
      </p:sp>
      <p:sp>
        <p:nvSpPr>
          <p:cNvPr id="15" name="TextBox 14">
            <a:extLst>
              <a:ext uri="{FF2B5EF4-FFF2-40B4-BE49-F238E27FC236}">
                <a16:creationId xmlns:a16="http://schemas.microsoft.com/office/drawing/2014/main" id="{21A13393-F9EB-60B2-758F-08BB1FB56F24}"/>
              </a:ext>
            </a:extLst>
          </p:cNvPr>
          <p:cNvSpPr txBox="1"/>
          <p:nvPr/>
        </p:nvSpPr>
        <p:spPr>
          <a:xfrm>
            <a:off x="1843314" y="1153885"/>
            <a:ext cx="223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Arial"/>
                <a:ea typeface="Calibri"/>
                <a:cs typeface="Arial"/>
              </a:rPr>
              <a:t>Sensor Calibration</a:t>
            </a:r>
            <a:endParaRPr lang="en-US">
              <a:latin typeface="Arial"/>
              <a:cs typeface="Arial"/>
            </a:endParaRPr>
          </a:p>
        </p:txBody>
      </p:sp>
      <p:sp>
        <p:nvSpPr>
          <p:cNvPr id="4" name="Shape 15">
            <a:extLst>
              <a:ext uri="{FF2B5EF4-FFF2-40B4-BE49-F238E27FC236}">
                <a16:creationId xmlns:a16="http://schemas.microsoft.com/office/drawing/2014/main" id="{53CB8F4F-C24B-086F-B751-282123AFFB68}"/>
              </a:ext>
            </a:extLst>
          </p:cNvPr>
          <p:cNvSpPr/>
          <p:nvPr/>
        </p:nvSpPr>
        <p:spPr>
          <a:xfrm>
            <a:off x="5958671" y="1490472"/>
            <a:ext cx="6096000" cy="0"/>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8" name="Text 17">
            <a:extLst>
              <a:ext uri="{FF2B5EF4-FFF2-40B4-BE49-F238E27FC236}">
                <a16:creationId xmlns:a16="http://schemas.microsoft.com/office/drawing/2014/main" id="{7DF8988B-C073-C044-DB52-E567EA85AD24}"/>
              </a:ext>
            </a:extLst>
          </p:cNvPr>
          <p:cNvSpPr/>
          <p:nvPr/>
        </p:nvSpPr>
        <p:spPr>
          <a:xfrm>
            <a:off x="6139962" y="1646242"/>
            <a:ext cx="254000" cy="254000"/>
          </a:xfrm>
          <a:custGeom>
            <a:avLst/>
            <a:gdLst/>
            <a:ahLst/>
            <a:cxnLst/>
            <a:rect l="l" t="t" r="r" b="b"/>
            <a:pathLst>
              <a:path w="254000" h="254000">
                <a:moveTo>
                  <a:pt x="127000" y="0"/>
                </a:moveTo>
                <a:lnTo>
                  <a:pt x="127000" y="0"/>
                </a:lnTo>
                <a:arcTo wR="127000" hR="127000" stAng="16200000" swAng="5400000"/>
                <a:lnTo>
                  <a:pt x="254000" y="127000"/>
                </a:lnTo>
                <a:arcTo wR="127000" hR="127000" stAng="0" swAng="5400000"/>
                <a:lnTo>
                  <a:pt x="127000" y="254000"/>
                </a:lnTo>
                <a:arcTo wR="127000" hR="127000" stAng="5400000" swAng="5400000"/>
                <a:lnTo>
                  <a:pt x="0" y="127000"/>
                </a:lnTo>
                <a:arcTo wR="127000" hR="127000" stAng="10800000" swAng="5400000"/>
                <a:close/>
              </a:path>
            </a:pathLst>
          </a:custGeom>
          <a:solidFill>
            <a:srgbClr val="2B3644"/>
          </a:solid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004"/>
              </a:lnSpc>
              <a:buNone/>
            </a:pPr>
            <a:r>
              <a:rPr lang="en-US" sz="1200" b="1">
                <a:solidFill>
                  <a:srgbClr val="F4F6F8"/>
                </a:solidFill>
                <a:latin typeface="IBM Plex Sans" pitchFamily="34" charset="0"/>
                <a:ea typeface="IBM Plex Sans" pitchFamily="34" charset="-122"/>
                <a:cs typeface="IBM Plex Sans" pitchFamily="34" charset="-120"/>
              </a:rPr>
              <a:t>1</a:t>
            </a:r>
            <a:endParaRPr lang="en-US" sz="1200"/>
          </a:p>
        </p:txBody>
      </p:sp>
      <p:sp>
        <p:nvSpPr>
          <p:cNvPr id="9" name="Text 18">
            <a:extLst>
              <a:ext uri="{FF2B5EF4-FFF2-40B4-BE49-F238E27FC236}">
                <a16:creationId xmlns:a16="http://schemas.microsoft.com/office/drawing/2014/main" id="{0058D05C-869D-3C34-E82E-CAA75A2A26F7}"/>
              </a:ext>
            </a:extLst>
          </p:cNvPr>
          <p:cNvSpPr/>
          <p:nvPr/>
        </p:nvSpPr>
        <p:spPr>
          <a:xfrm>
            <a:off x="6857512" y="1643721"/>
            <a:ext cx="4737100" cy="321270"/>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440"/>
              </a:lnSpc>
            </a:pPr>
            <a:r>
              <a:rPr lang="en-US" sz="1600">
                <a:solidFill>
                  <a:srgbClr val="18222E"/>
                </a:solidFill>
                <a:latin typeface="Arial"/>
                <a:cs typeface="Arial"/>
              </a:rPr>
              <a:t>Average FFTs, apply Hanning windowing (U)</a:t>
            </a:r>
          </a:p>
        </p:txBody>
      </p:sp>
      <p:pic>
        <p:nvPicPr>
          <p:cNvPr id="10" name="Image 1" descr="PSD of f sub i equals 2 over f s U, times 1 over K times the sum over k from 0 to K minus 1 of X sub k conjugate of f sub i times X sub k of f sub i">
            <a:extLst>
              <a:ext uri="{FF2B5EF4-FFF2-40B4-BE49-F238E27FC236}">
                <a16:creationId xmlns:a16="http://schemas.microsoft.com/office/drawing/2014/main" id="{C1EC189A-6FDF-283C-C67F-2217832BC877}"/>
              </a:ext>
            </a:extLst>
          </p:cNvPr>
          <p:cNvPicPr>
            <a:picLocks noChangeAspect="1"/>
          </p:cNvPicPr>
          <p:nvPr/>
        </p:nvPicPr>
        <p:blipFill>
          <a:blip r:embed="rId3"/>
          <a:srcRect l="-195" r="-195"/>
          <a:stretch/>
        </p:blipFill>
        <p:spPr>
          <a:xfrm>
            <a:off x="6755912" y="1976442"/>
            <a:ext cx="3924300" cy="812800"/>
          </a:xfrm>
          <a:prstGeom prst="rect">
            <a:avLst/>
          </a:prstGeom>
        </p:spPr>
      </p:pic>
      <p:sp>
        <p:nvSpPr>
          <p:cNvPr id="11" name="Text 19">
            <a:extLst>
              <a:ext uri="{FF2B5EF4-FFF2-40B4-BE49-F238E27FC236}">
                <a16:creationId xmlns:a16="http://schemas.microsoft.com/office/drawing/2014/main" id="{A8F19015-D672-C7C4-62C8-4668191ED9D1}"/>
              </a:ext>
            </a:extLst>
          </p:cNvPr>
          <p:cNvSpPr/>
          <p:nvPr/>
        </p:nvSpPr>
        <p:spPr>
          <a:xfrm>
            <a:off x="6095512" y="3001967"/>
            <a:ext cx="254000" cy="254000"/>
          </a:xfrm>
          <a:custGeom>
            <a:avLst/>
            <a:gdLst/>
            <a:ahLst/>
            <a:cxnLst/>
            <a:rect l="l" t="t" r="r" b="b"/>
            <a:pathLst>
              <a:path w="254000" h="254000">
                <a:moveTo>
                  <a:pt x="127000" y="0"/>
                </a:moveTo>
                <a:lnTo>
                  <a:pt x="127000" y="0"/>
                </a:lnTo>
                <a:arcTo wR="127000" hR="127000" stAng="16200000" swAng="5400000"/>
                <a:lnTo>
                  <a:pt x="254000" y="127000"/>
                </a:lnTo>
                <a:arcTo wR="127000" hR="127000" stAng="0" swAng="5400000"/>
                <a:lnTo>
                  <a:pt x="127000" y="254000"/>
                </a:lnTo>
                <a:arcTo wR="127000" hR="127000" stAng="5400000" swAng="5400000"/>
                <a:lnTo>
                  <a:pt x="0" y="127000"/>
                </a:lnTo>
                <a:arcTo wR="127000" hR="127000" stAng="10800000" swAng="5400000"/>
                <a:close/>
              </a:path>
            </a:pathLst>
          </a:custGeom>
          <a:solidFill>
            <a:srgbClr val="2B3644"/>
          </a:solid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004"/>
              </a:lnSpc>
              <a:buNone/>
            </a:pPr>
            <a:r>
              <a:rPr lang="en-US" sz="1200" b="1">
                <a:solidFill>
                  <a:srgbClr val="F4F6F8"/>
                </a:solidFill>
                <a:latin typeface="IBM Plex Sans" pitchFamily="34" charset="0"/>
                <a:ea typeface="IBM Plex Sans" pitchFamily="34" charset="-122"/>
                <a:cs typeface="IBM Plex Sans" pitchFamily="34" charset="-120"/>
              </a:rPr>
              <a:t>2</a:t>
            </a:r>
            <a:endParaRPr lang="en-US" sz="1200"/>
          </a:p>
        </p:txBody>
      </p:sp>
      <p:sp>
        <p:nvSpPr>
          <p:cNvPr id="12" name="Text 20">
            <a:extLst>
              <a:ext uri="{FF2B5EF4-FFF2-40B4-BE49-F238E27FC236}">
                <a16:creationId xmlns:a16="http://schemas.microsoft.com/office/drawing/2014/main" id="{4BB2D5D5-0675-6FAA-5EBC-179520E49198}"/>
              </a:ext>
            </a:extLst>
          </p:cNvPr>
          <p:cNvSpPr/>
          <p:nvPr/>
        </p:nvSpPr>
        <p:spPr>
          <a:xfrm>
            <a:off x="6533662" y="3047706"/>
            <a:ext cx="1600200" cy="410170"/>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1440"/>
              </a:lnSpc>
            </a:pPr>
            <a:r>
              <a:rPr lang="en-US" sz="1600">
                <a:solidFill>
                  <a:srgbClr val="18222E"/>
                </a:solidFill>
                <a:latin typeface="Arial"/>
                <a:cs typeface="Arial"/>
              </a:rPr>
              <a:t>Calculate ASD</a:t>
            </a:r>
            <a:endParaRPr lang="en-US" sz="1600">
              <a:latin typeface="Arial"/>
              <a:ea typeface="Calibri"/>
              <a:cs typeface="Arial"/>
            </a:endParaRPr>
          </a:p>
        </p:txBody>
      </p:sp>
      <p:pic>
        <p:nvPicPr>
          <p:cNvPr id="13" name="Image 2" descr="ASD of f sub i equals the square root of PSD of f sub i">
            <a:extLst>
              <a:ext uri="{FF2B5EF4-FFF2-40B4-BE49-F238E27FC236}">
                <a16:creationId xmlns:a16="http://schemas.microsoft.com/office/drawing/2014/main" id="{571DF411-598D-D3DF-C46E-482049C3059B}"/>
              </a:ext>
            </a:extLst>
          </p:cNvPr>
          <p:cNvPicPr>
            <a:picLocks noChangeAspect="1"/>
          </p:cNvPicPr>
          <p:nvPr/>
        </p:nvPicPr>
        <p:blipFill>
          <a:blip r:embed="rId4"/>
          <a:srcRect l="-352" r="-352"/>
          <a:stretch/>
        </p:blipFill>
        <p:spPr>
          <a:xfrm>
            <a:off x="8502162" y="2916242"/>
            <a:ext cx="2660650" cy="450850"/>
          </a:xfrm>
          <a:prstGeom prst="rect">
            <a:avLst/>
          </a:prstGeom>
        </p:spPr>
      </p:pic>
      <p:sp>
        <p:nvSpPr>
          <p:cNvPr id="19" name="Shape 23">
            <a:extLst>
              <a:ext uri="{FF2B5EF4-FFF2-40B4-BE49-F238E27FC236}">
                <a16:creationId xmlns:a16="http://schemas.microsoft.com/office/drawing/2014/main" id="{8AE67898-44AD-B41F-0710-B9BB39BDEA4C}"/>
              </a:ext>
            </a:extLst>
          </p:cNvPr>
          <p:cNvSpPr/>
          <p:nvPr/>
        </p:nvSpPr>
        <p:spPr>
          <a:xfrm>
            <a:off x="6015683" y="3801372"/>
            <a:ext cx="6096000" cy="0"/>
          </a:xfrm>
          <a:prstGeom prst="line">
            <a:avLst/>
          </a:prstGeom>
          <a:noFill/>
          <a:ln w="12700">
            <a:solidFill>
              <a:srgbClr val="D5DAE0"/>
            </a:solidFill>
            <a:prstDash val="solid"/>
          </a:ln>
        </p:spPr>
        <p:txBody>
          <a:bodyPr/>
          <a:lstStyle/>
          <a:p>
            <a:endParaRPr lang="en-US"/>
          </a:p>
        </p:txBody>
      </p:sp>
      <p:sp>
        <p:nvSpPr>
          <p:cNvPr id="21" name="Text 25">
            <a:extLst>
              <a:ext uri="{FF2B5EF4-FFF2-40B4-BE49-F238E27FC236}">
                <a16:creationId xmlns:a16="http://schemas.microsoft.com/office/drawing/2014/main" id="{6D0AFE09-6542-2893-460F-97EC300FE009}"/>
              </a:ext>
            </a:extLst>
          </p:cNvPr>
          <p:cNvSpPr/>
          <p:nvPr/>
        </p:nvSpPr>
        <p:spPr>
          <a:xfrm>
            <a:off x="6070112" y="4010922"/>
            <a:ext cx="254000" cy="254000"/>
          </a:xfrm>
          <a:custGeom>
            <a:avLst/>
            <a:gdLst/>
            <a:ahLst/>
            <a:cxnLst/>
            <a:rect l="l" t="t" r="r" b="b"/>
            <a:pathLst>
              <a:path w="254000" h="254000">
                <a:moveTo>
                  <a:pt x="127000" y="0"/>
                </a:moveTo>
                <a:lnTo>
                  <a:pt x="127000" y="0"/>
                </a:lnTo>
                <a:arcTo wR="127000" hR="127000" stAng="16200000" swAng="5400000"/>
                <a:lnTo>
                  <a:pt x="254000" y="127000"/>
                </a:lnTo>
                <a:arcTo wR="127000" hR="127000" stAng="0" swAng="5400000"/>
                <a:lnTo>
                  <a:pt x="127000" y="254000"/>
                </a:lnTo>
                <a:arcTo wR="127000" hR="127000" stAng="5400000" swAng="5400000"/>
                <a:lnTo>
                  <a:pt x="0" y="127000"/>
                </a:lnTo>
                <a:arcTo wR="127000" hR="127000" stAng="10800000" swAng="5400000"/>
                <a:close/>
              </a:path>
            </a:pathLst>
          </a:custGeom>
          <a:solidFill>
            <a:srgbClr val="2B3644"/>
          </a:solid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004"/>
              </a:lnSpc>
              <a:buNone/>
            </a:pPr>
            <a:r>
              <a:rPr lang="en-US" sz="1200" b="1">
                <a:solidFill>
                  <a:srgbClr val="F4F6F8"/>
                </a:solidFill>
                <a:latin typeface="IBM Plex Sans" pitchFamily="34" charset="0"/>
                <a:ea typeface="IBM Plex Sans" pitchFamily="34" charset="-122"/>
                <a:cs typeface="IBM Plex Sans" pitchFamily="34" charset="-120"/>
              </a:rPr>
              <a:t>3</a:t>
            </a:r>
            <a:endParaRPr lang="en-US" sz="1200"/>
          </a:p>
        </p:txBody>
      </p:sp>
      <p:pic>
        <p:nvPicPr>
          <p:cNvPr id="23" name="Image 3" descr="Displacement ASD of f sub i equals acceleration ASD of f sub i divided by 2 pi f sub i squared">
            <a:extLst>
              <a:ext uri="{FF2B5EF4-FFF2-40B4-BE49-F238E27FC236}">
                <a16:creationId xmlns:a16="http://schemas.microsoft.com/office/drawing/2014/main" id="{DBF6EFDA-1B8E-A73A-05AD-AF664E53ECBF}"/>
              </a:ext>
            </a:extLst>
          </p:cNvPr>
          <p:cNvPicPr>
            <a:picLocks noChangeAspect="1"/>
          </p:cNvPicPr>
          <p:nvPr/>
        </p:nvPicPr>
        <p:blipFill>
          <a:blip r:embed="rId5"/>
          <a:srcRect t="-71" b="-71"/>
          <a:stretch/>
        </p:blipFill>
        <p:spPr>
          <a:xfrm>
            <a:off x="8921262" y="3939802"/>
            <a:ext cx="2241550" cy="558800"/>
          </a:xfrm>
          <a:prstGeom prst="rect">
            <a:avLst/>
          </a:prstGeom>
        </p:spPr>
      </p:pic>
      <p:sp>
        <p:nvSpPr>
          <p:cNvPr id="24" name="Text 27">
            <a:extLst>
              <a:ext uri="{FF2B5EF4-FFF2-40B4-BE49-F238E27FC236}">
                <a16:creationId xmlns:a16="http://schemas.microsoft.com/office/drawing/2014/main" id="{6D061D48-7F5E-95F4-81CA-6DAC67F8437B}"/>
              </a:ext>
            </a:extLst>
          </p:cNvPr>
          <p:cNvSpPr/>
          <p:nvPr/>
        </p:nvSpPr>
        <p:spPr>
          <a:xfrm>
            <a:off x="6089162" y="5468247"/>
            <a:ext cx="254000" cy="254000"/>
          </a:xfrm>
          <a:custGeom>
            <a:avLst/>
            <a:gdLst/>
            <a:ahLst/>
            <a:cxnLst/>
            <a:rect l="l" t="t" r="r" b="b"/>
            <a:pathLst>
              <a:path w="254000" h="254000">
                <a:moveTo>
                  <a:pt x="127000" y="0"/>
                </a:moveTo>
                <a:lnTo>
                  <a:pt x="127000" y="0"/>
                </a:lnTo>
                <a:arcTo wR="127000" hR="127000" stAng="16200000" swAng="5400000"/>
                <a:lnTo>
                  <a:pt x="254000" y="127000"/>
                </a:lnTo>
                <a:arcTo wR="127000" hR="127000" stAng="0" swAng="5400000"/>
                <a:lnTo>
                  <a:pt x="127000" y="254000"/>
                </a:lnTo>
                <a:arcTo wR="127000" hR="127000" stAng="5400000" swAng="5400000"/>
                <a:lnTo>
                  <a:pt x="0" y="127000"/>
                </a:lnTo>
                <a:arcTo wR="127000" hR="127000" stAng="10800000" swAng="5400000"/>
                <a:close/>
              </a:path>
            </a:pathLst>
          </a:custGeom>
          <a:solidFill>
            <a:srgbClr val="2B3644"/>
          </a:solid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004"/>
              </a:lnSpc>
              <a:buNone/>
            </a:pPr>
            <a:r>
              <a:rPr lang="en-US" sz="1200" b="1">
                <a:solidFill>
                  <a:srgbClr val="F4F6F8"/>
                </a:solidFill>
                <a:latin typeface="IBM Plex Sans" pitchFamily="34" charset="0"/>
                <a:ea typeface="IBM Plex Sans" pitchFamily="34" charset="-122"/>
                <a:cs typeface="IBM Plex Sans" pitchFamily="34" charset="-120"/>
              </a:rPr>
              <a:t>4</a:t>
            </a:r>
            <a:endParaRPr lang="en-US" sz="1200"/>
          </a:p>
        </p:txBody>
      </p:sp>
      <p:pic>
        <p:nvPicPr>
          <p:cNvPr id="26" name="Image 4" descr="d rms equals the square root of the sum over i from 1 to L over 2 of displacement ASD of f sub i squared times delta f">
            <a:extLst>
              <a:ext uri="{FF2B5EF4-FFF2-40B4-BE49-F238E27FC236}">
                <a16:creationId xmlns:a16="http://schemas.microsoft.com/office/drawing/2014/main" id="{5804FC83-6463-D800-CDD9-A36A9385AA60}"/>
              </a:ext>
            </a:extLst>
          </p:cNvPr>
          <p:cNvPicPr>
            <a:picLocks noChangeAspect="1"/>
          </p:cNvPicPr>
          <p:nvPr/>
        </p:nvPicPr>
        <p:blipFill>
          <a:blip r:embed="rId6"/>
          <a:srcRect l="-113" r="-113"/>
          <a:stretch/>
        </p:blipFill>
        <p:spPr>
          <a:xfrm>
            <a:off x="8131322" y="4982472"/>
            <a:ext cx="3168650" cy="971550"/>
          </a:xfrm>
          <a:prstGeom prst="rect">
            <a:avLst/>
          </a:prstGeom>
        </p:spPr>
      </p:pic>
      <p:sp>
        <p:nvSpPr>
          <p:cNvPr id="3" name="TextBox 2">
            <a:extLst>
              <a:ext uri="{FF2B5EF4-FFF2-40B4-BE49-F238E27FC236}">
                <a16:creationId xmlns:a16="http://schemas.microsoft.com/office/drawing/2014/main" id="{A792C9E9-3782-3269-5340-4D6EB798DF55}"/>
              </a:ext>
            </a:extLst>
          </p:cNvPr>
          <p:cNvSpPr txBox="1"/>
          <p:nvPr/>
        </p:nvSpPr>
        <p:spPr>
          <a:xfrm>
            <a:off x="6399032" y="3954448"/>
            <a:ext cx="246269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Calculate Displacement</a:t>
            </a:r>
          </a:p>
          <a:p>
            <a:r>
              <a:rPr lang="en-US">
                <a:ea typeface="Calibri"/>
                <a:cs typeface="Calibri"/>
              </a:rPr>
              <a:t>ASD</a:t>
            </a:r>
          </a:p>
        </p:txBody>
      </p:sp>
      <p:sp>
        <p:nvSpPr>
          <p:cNvPr id="14" name="TextBox 13">
            <a:extLst>
              <a:ext uri="{FF2B5EF4-FFF2-40B4-BE49-F238E27FC236}">
                <a16:creationId xmlns:a16="http://schemas.microsoft.com/office/drawing/2014/main" id="{028650D3-C30B-2448-D659-35FD68A2149E}"/>
              </a:ext>
            </a:extLst>
          </p:cNvPr>
          <p:cNvSpPr txBox="1"/>
          <p:nvPr/>
        </p:nvSpPr>
        <p:spPr>
          <a:xfrm>
            <a:off x="6393952" y="5270168"/>
            <a:ext cx="246269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Calculate RMS Displacement</a:t>
            </a:r>
            <a:endParaRPr lang="en-US"/>
          </a:p>
        </p:txBody>
      </p:sp>
      <p:sp>
        <p:nvSpPr>
          <p:cNvPr id="17" name="Shape 15">
            <a:extLst>
              <a:ext uri="{FF2B5EF4-FFF2-40B4-BE49-F238E27FC236}">
                <a16:creationId xmlns:a16="http://schemas.microsoft.com/office/drawing/2014/main" id="{B7A79CE3-D079-F01C-07D8-3855C81F8C84}"/>
              </a:ext>
            </a:extLst>
          </p:cNvPr>
          <p:cNvSpPr/>
          <p:nvPr/>
        </p:nvSpPr>
        <p:spPr>
          <a:xfrm flipV="1">
            <a:off x="86538" y="1493738"/>
            <a:ext cx="5515132" cy="31228"/>
          </a:xfrm>
          <a:prstGeom prst="line">
            <a:avLst/>
          </a:prstGeom>
          <a:noFill/>
          <a:ln w="12700">
            <a:solidFill>
              <a:srgbClr val="D5DAE0"/>
            </a:solidFill>
            <a:prstDash val="solid"/>
          </a:ln>
        </p:spPr>
        <p:txBody>
          <a:bodyPr lIns="91440" tIns="45720" rIns="91440" bIns="45720" anchor="t"/>
          <a:lstStyle/>
          <a:p>
            <a:endParaRPr lang="en-US">
              <a:ea typeface="Calibri"/>
              <a:cs typeface="Calibri"/>
            </a:endParaRPr>
          </a:p>
        </p:txBody>
      </p:sp>
      <p:sp>
        <p:nvSpPr>
          <p:cNvPr id="18" name="TextBox 6">
            <a:extLst>
              <a:ext uri="{FF2B5EF4-FFF2-40B4-BE49-F238E27FC236}">
                <a16:creationId xmlns:a16="http://schemas.microsoft.com/office/drawing/2014/main" id="{CC16BCFE-0A3F-39C4-0281-5AF9624CEA98}"/>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7</a:t>
            </a:r>
          </a:p>
        </p:txBody>
      </p:sp>
      <p:sp>
        <p:nvSpPr>
          <p:cNvPr id="22" name="Text 16">
            <a:extLst>
              <a:ext uri="{FF2B5EF4-FFF2-40B4-BE49-F238E27FC236}">
                <a16:creationId xmlns:a16="http://schemas.microsoft.com/office/drawing/2014/main" id="{BAB71F5C-E484-44FD-DAF4-88C2449992F9}"/>
              </a:ext>
            </a:extLst>
          </p:cNvPr>
          <p:cNvSpPr/>
          <p:nvPr/>
        </p:nvSpPr>
        <p:spPr>
          <a:xfrm>
            <a:off x="6076983" y="1108363"/>
            <a:ext cx="5732733" cy="359976"/>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160"/>
              </a:lnSpc>
            </a:pPr>
            <a:r>
              <a:rPr lang="en-US" b="1">
                <a:solidFill>
                  <a:srgbClr val="18222E"/>
                </a:solidFill>
                <a:latin typeface="Arial"/>
                <a:ea typeface="IBM Plex Sans" pitchFamily="34" charset="-122"/>
                <a:cs typeface="Arial"/>
              </a:rPr>
              <a:t>Amplitude Spectral Density (Welch's Method)</a:t>
            </a:r>
            <a:endParaRPr lang="en-US" sz="1800">
              <a:latin typeface="Arial"/>
              <a:cs typeface="Arial"/>
            </a:endParaRPr>
          </a:p>
        </p:txBody>
      </p:sp>
      <p:sp>
        <p:nvSpPr>
          <p:cNvPr id="27" name="Text 24">
            <a:extLst>
              <a:ext uri="{FF2B5EF4-FFF2-40B4-BE49-F238E27FC236}">
                <a16:creationId xmlns:a16="http://schemas.microsoft.com/office/drawing/2014/main" id="{C161F6C4-F83F-910D-1E00-969B349054ED}"/>
              </a:ext>
            </a:extLst>
          </p:cNvPr>
          <p:cNvSpPr/>
          <p:nvPr/>
        </p:nvSpPr>
        <p:spPr>
          <a:xfrm>
            <a:off x="7891326" y="3429977"/>
            <a:ext cx="2105199" cy="317008"/>
          </a:xfrm>
          <a:prstGeom prst="rect">
            <a:avLst/>
          </a:prstGeom>
          <a:noFill/>
          <a:ln/>
        </p:spPr>
        <p:txBody>
          <a:bodyPr wrap="square" lIns="0" tIns="0" rIns="0" bIns="0" rtlCol="0" anchor="t">
            <a:norm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160"/>
              </a:lnSpc>
              <a:buNone/>
            </a:pPr>
            <a:r>
              <a:rPr lang="en-US" sz="1800" b="1">
                <a:solidFill>
                  <a:srgbClr val="18222E"/>
                </a:solidFill>
                <a:latin typeface="IBM Plex Sans" pitchFamily="34" charset="0"/>
                <a:ea typeface="IBM Plex Sans" pitchFamily="34" charset="-122"/>
                <a:cs typeface="IBM Plex Sans" pitchFamily="34" charset="-120"/>
              </a:rPr>
              <a:t>RMS Displacement</a:t>
            </a:r>
            <a:endParaRPr lang="en-US" sz="1800"/>
          </a:p>
        </p:txBody>
      </p:sp>
      <p:sp>
        <p:nvSpPr>
          <p:cNvPr id="16" name="Rectangle 15">
            <a:extLst>
              <a:ext uri="{FF2B5EF4-FFF2-40B4-BE49-F238E27FC236}">
                <a16:creationId xmlns:a16="http://schemas.microsoft.com/office/drawing/2014/main" id="{4ABF3E05-D4F1-CCBD-54C5-2F935C3FCFC4}"/>
              </a:ext>
            </a:extLst>
          </p:cNvPr>
          <p:cNvSpPr/>
          <p:nvPr/>
        </p:nvSpPr>
        <p:spPr>
          <a:xfrm>
            <a:off x="816023" y="3590173"/>
            <a:ext cx="664588" cy="35055"/>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5" name="TextBox 24">
            <a:extLst>
              <a:ext uri="{FF2B5EF4-FFF2-40B4-BE49-F238E27FC236}">
                <a16:creationId xmlns:a16="http://schemas.microsoft.com/office/drawing/2014/main" id="{88A21107-54BD-C68A-6CEB-F65300588767}"/>
              </a:ext>
            </a:extLst>
          </p:cNvPr>
          <p:cNvSpPr txBox="1"/>
          <p:nvPr/>
        </p:nvSpPr>
        <p:spPr>
          <a:xfrm>
            <a:off x="811759" y="2606035"/>
            <a:ext cx="175847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ea typeface="Calibri"/>
                <a:cs typeface="Calibri"/>
              </a:rPr>
              <a:t>Interested </a:t>
            </a:r>
            <a:r>
              <a:rPr lang="en-US">
                <a:solidFill>
                  <a:srgbClr val="FF0000"/>
                </a:solidFill>
                <a:ea typeface="Calibri"/>
                <a:cs typeface="Calibri"/>
              </a:rPr>
              <a:t>in this range</a:t>
            </a:r>
          </a:p>
        </p:txBody>
      </p:sp>
      <p:sp>
        <p:nvSpPr>
          <p:cNvPr id="6" name="Rectangle 5">
            <a:extLst>
              <a:ext uri="{FF2B5EF4-FFF2-40B4-BE49-F238E27FC236}">
                <a16:creationId xmlns:a16="http://schemas.microsoft.com/office/drawing/2014/main" id="{1EC30D3F-5434-C6BE-8C11-7BA49A303C0C}"/>
              </a:ext>
            </a:extLst>
          </p:cNvPr>
          <p:cNvSpPr/>
          <p:nvPr/>
        </p:nvSpPr>
        <p:spPr>
          <a:xfrm>
            <a:off x="1461540" y="3457897"/>
            <a:ext cx="49967" cy="287311"/>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1B591C-3C35-E7BE-D1C6-B6602A34CAB4}"/>
              </a:ext>
            </a:extLst>
          </p:cNvPr>
          <p:cNvSpPr/>
          <p:nvPr/>
        </p:nvSpPr>
        <p:spPr>
          <a:xfrm>
            <a:off x="811299" y="3468056"/>
            <a:ext cx="49967" cy="287311"/>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5064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65282-876B-2373-4899-40C65AC3B3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0628DD-2229-685B-9ED9-9BBF1232FB01}"/>
              </a:ext>
            </a:extLst>
          </p:cNvPr>
          <p:cNvSpPr>
            <a:spLocks noGrp="1"/>
          </p:cNvSpPr>
          <p:nvPr>
            <p:ph type="title"/>
          </p:nvPr>
        </p:nvSpPr>
        <p:spPr>
          <a:xfrm>
            <a:off x="241960" y="1720"/>
            <a:ext cx="4771736" cy="1319791"/>
          </a:xfrm>
        </p:spPr>
        <p:txBody>
          <a:bodyPr>
            <a:normAutofit fontScale="90000"/>
          </a:bodyPr>
          <a:lstStyle/>
          <a:p>
            <a:r>
              <a:rPr lang="en-US">
                <a:latin typeface="Arial"/>
                <a:cs typeface="Arial"/>
              </a:rPr>
              <a:t>Low Temperature Measurement</a:t>
            </a:r>
            <a:endParaRPr lang="en-US"/>
          </a:p>
        </p:txBody>
      </p:sp>
      <p:sp>
        <p:nvSpPr>
          <p:cNvPr id="9" name="Rectangle 8">
            <a:extLst>
              <a:ext uri="{FF2B5EF4-FFF2-40B4-BE49-F238E27FC236}">
                <a16:creationId xmlns:a16="http://schemas.microsoft.com/office/drawing/2014/main" id="{A6C664BD-9B69-5E86-E0CC-8D835723A48A}"/>
              </a:ext>
            </a:extLst>
          </p:cNvPr>
          <p:cNvSpPr/>
          <p:nvPr/>
        </p:nvSpPr>
        <p:spPr>
          <a:xfrm>
            <a:off x="11835315" y="1125168"/>
            <a:ext cx="188536" cy="471340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6">
            <a:extLst>
              <a:ext uri="{FF2B5EF4-FFF2-40B4-BE49-F238E27FC236}">
                <a16:creationId xmlns:a16="http://schemas.microsoft.com/office/drawing/2014/main" id="{6D196FB5-CA29-0DF8-DA93-458E99D9AA08}"/>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8</a:t>
            </a:r>
          </a:p>
        </p:txBody>
      </p:sp>
      <p:pic>
        <p:nvPicPr>
          <p:cNvPr id="3" name="Graphic 2">
            <a:extLst>
              <a:ext uri="{FF2B5EF4-FFF2-40B4-BE49-F238E27FC236}">
                <a16:creationId xmlns:a16="http://schemas.microsoft.com/office/drawing/2014/main" id="{93A3E279-1A20-87AF-9787-C31853204FD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62499" y="183304"/>
            <a:ext cx="7209692" cy="3003779"/>
          </a:xfrm>
          <a:prstGeom prst="rect">
            <a:avLst/>
          </a:prstGeom>
        </p:spPr>
      </p:pic>
      <p:pic>
        <p:nvPicPr>
          <p:cNvPr id="4" name="Graphic 3">
            <a:extLst>
              <a:ext uri="{FF2B5EF4-FFF2-40B4-BE49-F238E27FC236}">
                <a16:creationId xmlns:a16="http://schemas.microsoft.com/office/drawing/2014/main" id="{E0654565-F9F7-C99A-D51B-563DCF5A6E3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762501" y="3187341"/>
            <a:ext cx="7312268" cy="3040414"/>
          </a:xfrm>
          <a:prstGeom prst="rect">
            <a:avLst/>
          </a:prstGeom>
        </p:spPr>
      </p:pic>
    </p:spTree>
    <p:extLst>
      <p:ext uri="{BB962C8B-B14F-4D97-AF65-F5344CB8AC3E}">
        <p14:creationId xmlns:p14="http://schemas.microsoft.com/office/powerpoint/2010/main" val="2761740592"/>
      </p:ext>
    </p:extLst>
  </p:cSld>
  <p:clrMapOvr>
    <a:masterClrMapping/>
  </p:clrMapOvr>
  <p:extLst>
    <p:ext uri="{6950BFC3-D8DA-4A85-94F7-54DA5524770B}">
      <p188:commentRel xmlns:p188="http://schemas.microsoft.com/office/powerpoint/2018/8/main" r:id="rId3"/>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93707-AC2A-D7FC-E682-1DF124934C58}"/>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631D53DA-7DF2-5528-812E-BCAB1F35269B}"/>
              </a:ext>
            </a:extLst>
          </p:cNvPr>
          <p:cNvSpPr/>
          <p:nvPr/>
        </p:nvSpPr>
        <p:spPr>
          <a:xfrm>
            <a:off x="371674" y="1594605"/>
            <a:ext cx="3931139" cy="3668346"/>
          </a:xfrm>
          <a:prstGeom prst="rect">
            <a:avLst/>
          </a:prstGeom>
          <a:solidFill>
            <a:schemeClr val="bg1"/>
          </a:solid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E704C4-A51E-EEB0-2D2E-8E5FD859B0EE}"/>
              </a:ext>
            </a:extLst>
          </p:cNvPr>
          <p:cNvSpPr>
            <a:spLocks noGrp="1"/>
          </p:cNvSpPr>
          <p:nvPr>
            <p:ph type="title"/>
          </p:nvPr>
        </p:nvSpPr>
        <p:spPr>
          <a:xfrm>
            <a:off x="241960" y="1720"/>
            <a:ext cx="4771736" cy="1319791"/>
          </a:xfrm>
        </p:spPr>
        <p:txBody>
          <a:bodyPr>
            <a:normAutofit fontScale="90000"/>
          </a:bodyPr>
          <a:lstStyle/>
          <a:p>
            <a:r>
              <a:rPr lang="en-US">
                <a:latin typeface="Arial"/>
                <a:cs typeface="Arial"/>
              </a:rPr>
              <a:t>Low Temperature Measurement</a:t>
            </a:r>
            <a:endParaRPr lang="en-US"/>
          </a:p>
        </p:txBody>
      </p:sp>
      <p:sp>
        <p:nvSpPr>
          <p:cNvPr id="9" name="Rectangle 8">
            <a:extLst>
              <a:ext uri="{FF2B5EF4-FFF2-40B4-BE49-F238E27FC236}">
                <a16:creationId xmlns:a16="http://schemas.microsoft.com/office/drawing/2014/main" id="{02EB9AFE-F779-A90E-1FEE-BB92D8753EC3}"/>
              </a:ext>
            </a:extLst>
          </p:cNvPr>
          <p:cNvSpPr/>
          <p:nvPr/>
        </p:nvSpPr>
        <p:spPr>
          <a:xfrm>
            <a:off x="11835315" y="1125168"/>
            <a:ext cx="188536" cy="471340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6">
            <a:extLst>
              <a:ext uri="{FF2B5EF4-FFF2-40B4-BE49-F238E27FC236}">
                <a16:creationId xmlns:a16="http://schemas.microsoft.com/office/drawing/2014/main" id="{112A4CCA-E108-BAEF-4E03-F93D32C5B097}"/>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8</a:t>
            </a:r>
          </a:p>
        </p:txBody>
      </p:sp>
      <p:sp>
        <p:nvSpPr>
          <p:cNvPr id="5" name="TextBox 4">
            <a:extLst>
              <a:ext uri="{FF2B5EF4-FFF2-40B4-BE49-F238E27FC236}">
                <a16:creationId xmlns:a16="http://schemas.microsoft.com/office/drawing/2014/main" id="{149BD3DC-C535-C527-062D-738774062669}"/>
              </a:ext>
            </a:extLst>
          </p:cNvPr>
          <p:cNvSpPr txBox="1"/>
          <p:nvPr/>
        </p:nvSpPr>
        <p:spPr>
          <a:xfrm>
            <a:off x="484799" y="2428907"/>
            <a:ext cx="3710065"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solidFill>
                <a:srgbClr val="000000"/>
              </a:solidFill>
              <a:ea typeface="Calibri"/>
              <a:cs typeface="Calibri"/>
            </a:endParaRPr>
          </a:p>
          <a:p>
            <a:pPr algn="ctr"/>
            <a:r>
              <a:rPr lang="en-US" sz="2400">
                <a:solidFill>
                  <a:srgbClr val="000000"/>
                </a:solidFill>
                <a:ea typeface="Calibri"/>
                <a:cs typeface="Calibri"/>
              </a:rPr>
              <a:t>From Geophones, RMS</a:t>
            </a:r>
            <a:r>
              <a:rPr lang="en-US" sz="2400">
                <a:ea typeface="Calibri"/>
                <a:cs typeface="Calibri"/>
              </a:rPr>
              <a:t> displacement from 10 Hz to 200 Hz:</a:t>
            </a:r>
          </a:p>
          <a:p>
            <a:pPr algn="ctr"/>
            <a:r>
              <a:rPr lang="en-US" sz="2400">
                <a:latin typeface="Calibri" panose="020F0502020204030204"/>
                <a:ea typeface="Calibri"/>
                <a:cs typeface="Calibri"/>
              </a:rPr>
              <a:t>Z Axis = 86.7 nm</a:t>
            </a:r>
          </a:p>
          <a:p>
            <a:pPr algn="ctr"/>
            <a:r>
              <a:rPr lang="en-US" sz="2400">
                <a:latin typeface="Calibri" panose="020F0502020204030204"/>
                <a:ea typeface="Calibri"/>
                <a:cs typeface="Calibri"/>
              </a:rPr>
              <a:t>X Axis = 209.4 nm</a:t>
            </a:r>
          </a:p>
          <a:p>
            <a:pPr algn="ctr"/>
            <a:r>
              <a:rPr lang="en-US" sz="2400">
                <a:latin typeface="Calibri" panose="020F0502020204030204"/>
                <a:ea typeface="Calibri"/>
                <a:cs typeface="Calibri"/>
              </a:rPr>
              <a:t>Y Axis = 70.2 nm</a:t>
            </a:r>
            <a:endParaRPr lang="en-US" sz="2400">
              <a:ea typeface="Calibri"/>
              <a:cs typeface="Calibri"/>
            </a:endParaRPr>
          </a:p>
          <a:p>
            <a:endParaRPr lang="en-US" sz="2400">
              <a:ea typeface="Calibri"/>
              <a:cs typeface="Calibri"/>
            </a:endParaRPr>
          </a:p>
          <a:p>
            <a:endParaRPr lang="en-US" sz="2400">
              <a:ea typeface="Calibri"/>
              <a:cs typeface="Calibri"/>
            </a:endParaRPr>
          </a:p>
          <a:p>
            <a:endParaRPr lang="en-US" sz="2400">
              <a:ea typeface="Calibri"/>
              <a:cs typeface="Calibri"/>
            </a:endParaRPr>
          </a:p>
          <a:p>
            <a:endParaRPr lang="en-US" sz="2400">
              <a:ea typeface="Calibri"/>
              <a:cs typeface="Calibri"/>
            </a:endParaRPr>
          </a:p>
        </p:txBody>
      </p:sp>
      <p:pic>
        <p:nvPicPr>
          <p:cNvPr id="3" name="Graphic 2">
            <a:extLst>
              <a:ext uri="{FF2B5EF4-FFF2-40B4-BE49-F238E27FC236}">
                <a16:creationId xmlns:a16="http://schemas.microsoft.com/office/drawing/2014/main" id="{B2FDF004-42CF-300B-94FC-E68B2DB7E48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62499" y="183304"/>
            <a:ext cx="7209692" cy="3003779"/>
          </a:xfrm>
          <a:prstGeom prst="rect">
            <a:avLst/>
          </a:prstGeom>
        </p:spPr>
      </p:pic>
      <p:pic>
        <p:nvPicPr>
          <p:cNvPr id="4" name="Graphic 3">
            <a:extLst>
              <a:ext uri="{FF2B5EF4-FFF2-40B4-BE49-F238E27FC236}">
                <a16:creationId xmlns:a16="http://schemas.microsoft.com/office/drawing/2014/main" id="{57F52085-02E3-E14E-4315-86DBBC1E1FD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762501" y="3187341"/>
            <a:ext cx="7312268" cy="3040414"/>
          </a:xfrm>
          <a:prstGeom prst="rect">
            <a:avLst/>
          </a:prstGeom>
        </p:spPr>
      </p:pic>
      <mc:AlternateContent xmlns:mc="http://schemas.openxmlformats.org/markup-compatibility/2006" xmlns:p14="http://schemas.microsoft.com/office/powerpoint/2010/main">
        <mc:Choice Requires="p14">
          <p:contentPart p14:bwMode="auto" r:id="rId6">
            <p14:nvContentPartPr>
              <p14:cNvPr id="17" name="Ink 16">
                <a:extLst>
                  <a:ext uri="{FF2B5EF4-FFF2-40B4-BE49-F238E27FC236}">
                    <a16:creationId xmlns:a16="http://schemas.microsoft.com/office/drawing/2014/main" id="{E0CC3B66-4CFE-F022-D095-849A436B3DD2}"/>
                  </a:ext>
                </a:extLst>
              </p14:cNvPr>
              <p14:cNvContentPartPr/>
              <p14:nvPr/>
            </p14:nvContentPartPr>
            <p14:xfrm>
              <a:off x="7748278" y="5753753"/>
              <a:ext cx="2445108" cy="299915"/>
            </p14:xfrm>
          </p:contentPart>
        </mc:Choice>
        <mc:Fallback xmlns="">
          <p:pic>
            <p:nvPicPr>
              <p:cNvPr id="17" name="Ink 16">
                <a:extLst>
                  <a:ext uri="{FF2B5EF4-FFF2-40B4-BE49-F238E27FC236}">
                    <a16:creationId xmlns:a16="http://schemas.microsoft.com/office/drawing/2014/main" id="{E0CC3B66-4CFE-F022-D095-849A436B3DD2}"/>
                  </a:ext>
                </a:extLst>
              </p:cNvPr>
              <p:cNvPicPr/>
              <p:nvPr/>
            </p:nvPicPr>
            <p:blipFill>
              <a:blip r:embed="rId7"/>
              <a:stretch>
                <a:fillRect/>
              </a:stretch>
            </p:blipFill>
            <p:spPr>
              <a:xfrm>
                <a:off x="7730641" y="5736132"/>
                <a:ext cx="2480743" cy="335516"/>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8" name="Ink 17">
                <a:extLst>
                  <a:ext uri="{FF2B5EF4-FFF2-40B4-BE49-F238E27FC236}">
                    <a16:creationId xmlns:a16="http://schemas.microsoft.com/office/drawing/2014/main" id="{7C99FB4F-BDB4-D2C3-75DC-9FCA672AD84E}"/>
                  </a:ext>
                </a:extLst>
              </p14:cNvPr>
              <p14:cNvContentPartPr/>
              <p14:nvPr/>
            </p14:nvContentPartPr>
            <p14:xfrm>
              <a:off x="7744474" y="5888452"/>
              <a:ext cx="13854" cy="13854"/>
            </p14:xfrm>
          </p:contentPart>
        </mc:Choice>
        <mc:Fallback xmlns="">
          <p:pic>
            <p:nvPicPr>
              <p:cNvPr id="18" name="Ink 17">
                <a:extLst>
                  <a:ext uri="{FF2B5EF4-FFF2-40B4-BE49-F238E27FC236}">
                    <a16:creationId xmlns:a16="http://schemas.microsoft.com/office/drawing/2014/main" id="{7C99FB4F-BDB4-D2C3-75DC-9FCA672AD84E}"/>
                  </a:ext>
                </a:extLst>
              </p:cNvPr>
              <p:cNvPicPr/>
              <p:nvPr/>
            </p:nvPicPr>
            <p:blipFill>
              <a:blip r:embed="rId9"/>
              <a:stretch>
                <a:fillRect/>
              </a:stretch>
            </p:blipFill>
            <p:spPr>
              <a:xfrm>
                <a:off x="7051774" y="5195752"/>
                <a:ext cx="1385400" cy="13854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0" name="Ink 19">
                <a:extLst>
                  <a:ext uri="{FF2B5EF4-FFF2-40B4-BE49-F238E27FC236}">
                    <a16:creationId xmlns:a16="http://schemas.microsoft.com/office/drawing/2014/main" id="{AB55CA67-34F0-6D06-C41B-508FDA7FE043}"/>
                  </a:ext>
                </a:extLst>
              </p14:cNvPr>
              <p14:cNvContentPartPr/>
              <p14:nvPr/>
            </p14:nvContentPartPr>
            <p14:xfrm>
              <a:off x="3759219" y="3650590"/>
              <a:ext cx="3981033" cy="2509978"/>
            </p14:xfrm>
          </p:contentPart>
        </mc:Choice>
        <mc:Fallback xmlns="">
          <p:pic>
            <p:nvPicPr>
              <p:cNvPr id="20" name="Ink 19">
                <a:extLst>
                  <a:ext uri="{FF2B5EF4-FFF2-40B4-BE49-F238E27FC236}">
                    <a16:creationId xmlns:a16="http://schemas.microsoft.com/office/drawing/2014/main" id="{AB55CA67-34F0-6D06-C41B-508FDA7FE043}"/>
                  </a:ext>
                </a:extLst>
              </p:cNvPr>
              <p:cNvPicPr/>
              <p:nvPr/>
            </p:nvPicPr>
            <p:blipFill>
              <a:blip r:embed="rId11"/>
              <a:stretch>
                <a:fillRect/>
              </a:stretch>
            </p:blipFill>
            <p:spPr>
              <a:xfrm>
                <a:off x="3741580" y="3632952"/>
                <a:ext cx="4016671" cy="2545614"/>
              </a:xfrm>
              <a:prstGeom prst="rect">
                <a:avLst/>
              </a:prstGeom>
            </p:spPr>
          </p:pic>
        </mc:Fallback>
      </mc:AlternateContent>
    </p:spTree>
    <p:extLst>
      <p:ext uri="{BB962C8B-B14F-4D97-AF65-F5344CB8AC3E}">
        <p14:creationId xmlns:p14="http://schemas.microsoft.com/office/powerpoint/2010/main" val="1710244612"/>
      </p:ext>
    </p:extLst>
  </p:cSld>
  <p:clrMapOvr>
    <a:masterClrMapping/>
  </p:clrMapOvr>
  <p:extLst>
    <p:ext uri="{6950BFC3-D8DA-4A85-94F7-54DA5524770B}">
      <p188:commentRel xmlns:p188="http://schemas.microsoft.com/office/powerpoint/2018/8/main" r:id="rId3"/>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93707-AC2A-D7FC-E682-1DF124934C58}"/>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631D53DA-7DF2-5528-812E-BCAB1F35269B}"/>
              </a:ext>
            </a:extLst>
          </p:cNvPr>
          <p:cNvSpPr/>
          <p:nvPr/>
        </p:nvSpPr>
        <p:spPr>
          <a:xfrm>
            <a:off x="371674" y="1594605"/>
            <a:ext cx="3931139" cy="3668346"/>
          </a:xfrm>
          <a:prstGeom prst="rect">
            <a:avLst/>
          </a:prstGeom>
          <a:solidFill>
            <a:schemeClr val="bg1"/>
          </a:solid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E704C4-A51E-EEB0-2D2E-8E5FD859B0EE}"/>
              </a:ext>
            </a:extLst>
          </p:cNvPr>
          <p:cNvSpPr>
            <a:spLocks noGrp="1"/>
          </p:cNvSpPr>
          <p:nvPr>
            <p:ph type="title"/>
          </p:nvPr>
        </p:nvSpPr>
        <p:spPr>
          <a:xfrm>
            <a:off x="241960" y="1720"/>
            <a:ext cx="4771736" cy="1319791"/>
          </a:xfrm>
        </p:spPr>
        <p:txBody>
          <a:bodyPr>
            <a:normAutofit fontScale="90000"/>
          </a:bodyPr>
          <a:lstStyle/>
          <a:p>
            <a:r>
              <a:rPr lang="en-US">
                <a:latin typeface="Arial"/>
                <a:cs typeface="Arial"/>
              </a:rPr>
              <a:t>Low Temperature Measurement</a:t>
            </a:r>
            <a:endParaRPr lang="en-US"/>
          </a:p>
        </p:txBody>
      </p:sp>
      <p:sp>
        <p:nvSpPr>
          <p:cNvPr id="9" name="Rectangle 8">
            <a:extLst>
              <a:ext uri="{FF2B5EF4-FFF2-40B4-BE49-F238E27FC236}">
                <a16:creationId xmlns:a16="http://schemas.microsoft.com/office/drawing/2014/main" id="{02EB9AFE-F779-A90E-1FEE-BB92D8753EC3}"/>
              </a:ext>
            </a:extLst>
          </p:cNvPr>
          <p:cNvSpPr/>
          <p:nvPr/>
        </p:nvSpPr>
        <p:spPr>
          <a:xfrm>
            <a:off x="11835315" y="1125168"/>
            <a:ext cx="188536" cy="471340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6">
            <a:extLst>
              <a:ext uri="{FF2B5EF4-FFF2-40B4-BE49-F238E27FC236}">
                <a16:creationId xmlns:a16="http://schemas.microsoft.com/office/drawing/2014/main" id="{112A4CCA-E108-BAEF-4E03-F93D32C5B097}"/>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8</a:t>
            </a:r>
          </a:p>
        </p:txBody>
      </p:sp>
      <p:sp>
        <p:nvSpPr>
          <p:cNvPr id="5" name="TextBox 4">
            <a:extLst>
              <a:ext uri="{FF2B5EF4-FFF2-40B4-BE49-F238E27FC236}">
                <a16:creationId xmlns:a16="http://schemas.microsoft.com/office/drawing/2014/main" id="{149BD3DC-C535-C527-062D-738774062669}"/>
              </a:ext>
            </a:extLst>
          </p:cNvPr>
          <p:cNvSpPr txBox="1"/>
          <p:nvPr/>
        </p:nvSpPr>
        <p:spPr>
          <a:xfrm>
            <a:off x="484799" y="2428907"/>
            <a:ext cx="3710065"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solidFill>
                <a:srgbClr val="000000"/>
              </a:solidFill>
              <a:ea typeface="Calibri"/>
              <a:cs typeface="Calibri"/>
            </a:endParaRPr>
          </a:p>
          <a:p>
            <a:pPr algn="ctr"/>
            <a:r>
              <a:rPr lang="en-US" sz="2400">
                <a:solidFill>
                  <a:srgbClr val="000000"/>
                </a:solidFill>
                <a:ea typeface="Calibri"/>
                <a:cs typeface="Calibri"/>
              </a:rPr>
              <a:t>From Geophones, RMS</a:t>
            </a:r>
            <a:r>
              <a:rPr lang="en-US" sz="2400">
                <a:ea typeface="Calibri"/>
                <a:cs typeface="Calibri"/>
              </a:rPr>
              <a:t> displacement from 10 Hz to 200 Hz:</a:t>
            </a:r>
          </a:p>
          <a:p>
            <a:pPr algn="ctr"/>
            <a:r>
              <a:rPr lang="en-US" sz="2400">
                <a:latin typeface="Calibri" panose="020F0502020204030204"/>
                <a:ea typeface="Calibri"/>
                <a:cs typeface="Calibri"/>
              </a:rPr>
              <a:t>Z Axis = 86.7 nm</a:t>
            </a:r>
          </a:p>
          <a:p>
            <a:pPr algn="ctr"/>
            <a:r>
              <a:rPr lang="en-US" sz="2400">
                <a:latin typeface="Calibri" panose="020F0502020204030204"/>
                <a:ea typeface="Calibri"/>
                <a:cs typeface="Calibri"/>
              </a:rPr>
              <a:t>X Axis = 209.4 nm</a:t>
            </a:r>
          </a:p>
          <a:p>
            <a:pPr algn="ctr"/>
            <a:r>
              <a:rPr lang="en-US" sz="2400">
                <a:latin typeface="Calibri" panose="020F0502020204030204"/>
                <a:ea typeface="Calibri"/>
                <a:cs typeface="Calibri"/>
              </a:rPr>
              <a:t>Y Axis = 70.2 nm</a:t>
            </a:r>
            <a:endParaRPr lang="en-US" sz="2400">
              <a:ea typeface="Calibri"/>
              <a:cs typeface="Calibri"/>
            </a:endParaRPr>
          </a:p>
          <a:p>
            <a:endParaRPr lang="en-US" sz="2400">
              <a:ea typeface="Calibri"/>
              <a:cs typeface="Calibri"/>
            </a:endParaRPr>
          </a:p>
          <a:p>
            <a:endParaRPr lang="en-US" sz="2400">
              <a:ea typeface="Calibri"/>
              <a:cs typeface="Calibri"/>
            </a:endParaRPr>
          </a:p>
          <a:p>
            <a:endParaRPr lang="en-US" sz="2400">
              <a:ea typeface="Calibri"/>
              <a:cs typeface="Calibri"/>
            </a:endParaRPr>
          </a:p>
          <a:p>
            <a:endParaRPr lang="en-US" sz="2400">
              <a:ea typeface="Calibri"/>
              <a:cs typeface="Calibri"/>
            </a:endParaRPr>
          </a:p>
        </p:txBody>
      </p:sp>
      <p:pic>
        <p:nvPicPr>
          <p:cNvPr id="3" name="Graphic 2">
            <a:extLst>
              <a:ext uri="{FF2B5EF4-FFF2-40B4-BE49-F238E27FC236}">
                <a16:creationId xmlns:a16="http://schemas.microsoft.com/office/drawing/2014/main" id="{B2FDF004-42CF-300B-94FC-E68B2DB7E48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62499" y="183304"/>
            <a:ext cx="7209692" cy="3003779"/>
          </a:xfrm>
          <a:prstGeom prst="rect">
            <a:avLst/>
          </a:prstGeom>
        </p:spPr>
      </p:pic>
      <p:pic>
        <p:nvPicPr>
          <p:cNvPr id="4" name="Graphic 3">
            <a:extLst>
              <a:ext uri="{FF2B5EF4-FFF2-40B4-BE49-F238E27FC236}">
                <a16:creationId xmlns:a16="http://schemas.microsoft.com/office/drawing/2014/main" id="{57F52085-02E3-E14E-4315-86DBBC1E1FD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762501" y="3187341"/>
            <a:ext cx="7312268" cy="3040414"/>
          </a:xfrm>
          <a:prstGeom prst="rect">
            <a:avLst/>
          </a:prstGeom>
        </p:spPr>
      </p:pic>
      <mc:AlternateContent xmlns:mc="http://schemas.openxmlformats.org/markup-compatibility/2006" xmlns:p14="http://schemas.microsoft.com/office/powerpoint/2010/main">
        <mc:Choice Requires="p14">
          <p:contentPart p14:bwMode="auto" r:id="rId6">
            <p14:nvContentPartPr>
              <p14:cNvPr id="17" name="Ink 16">
                <a:extLst>
                  <a:ext uri="{FF2B5EF4-FFF2-40B4-BE49-F238E27FC236}">
                    <a16:creationId xmlns:a16="http://schemas.microsoft.com/office/drawing/2014/main" id="{E0CC3B66-4CFE-F022-D095-849A436B3DD2}"/>
                  </a:ext>
                </a:extLst>
              </p14:cNvPr>
              <p14:cNvContentPartPr/>
              <p14:nvPr/>
            </p14:nvContentPartPr>
            <p14:xfrm>
              <a:off x="7748278" y="5753753"/>
              <a:ext cx="2445108" cy="299915"/>
            </p14:xfrm>
          </p:contentPart>
        </mc:Choice>
        <mc:Fallback xmlns="">
          <p:pic>
            <p:nvPicPr>
              <p:cNvPr id="17" name="Ink 16">
                <a:extLst>
                  <a:ext uri="{FF2B5EF4-FFF2-40B4-BE49-F238E27FC236}">
                    <a16:creationId xmlns:a16="http://schemas.microsoft.com/office/drawing/2014/main" id="{E0CC3B66-4CFE-F022-D095-849A436B3DD2}"/>
                  </a:ext>
                </a:extLst>
              </p:cNvPr>
              <p:cNvPicPr/>
              <p:nvPr/>
            </p:nvPicPr>
            <p:blipFill>
              <a:blip r:embed="rId7"/>
              <a:stretch>
                <a:fillRect/>
              </a:stretch>
            </p:blipFill>
            <p:spPr>
              <a:xfrm>
                <a:off x="7730281" y="5735772"/>
                <a:ext cx="2480743" cy="335516"/>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8" name="Ink 17">
                <a:extLst>
                  <a:ext uri="{FF2B5EF4-FFF2-40B4-BE49-F238E27FC236}">
                    <a16:creationId xmlns:a16="http://schemas.microsoft.com/office/drawing/2014/main" id="{7C99FB4F-BDB4-D2C3-75DC-9FCA672AD84E}"/>
                  </a:ext>
                </a:extLst>
              </p14:cNvPr>
              <p14:cNvContentPartPr/>
              <p14:nvPr/>
            </p14:nvContentPartPr>
            <p14:xfrm>
              <a:off x="7744474" y="5888452"/>
              <a:ext cx="13854" cy="13854"/>
            </p14:xfrm>
          </p:contentPart>
        </mc:Choice>
        <mc:Fallback xmlns="">
          <p:pic>
            <p:nvPicPr>
              <p:cNvPr id="18" name="Ink 17">
                <a:extLst>
                  <a:ext uri="{FF2B5EF4-FFF2-40B4-BE49-F238E27FC236}">
                    <a16:creationId xmlns:a16="http://schemas.microsoft.com/office/drawing/2014/main" id="{7C99FB4F-BDB4-D2C3-75DC-9FCA672AD84E}"/>
                  </a:ext>
                </a:extLst>
              </p:cNvPr>
              <p:cNvPicPr/>
              <p:nvPr/>
            </p:nvPicPr>
            <p:blipFill>
              <a:blip r:embed="rId9"/>
              <a:stretch>
                <a:fillRect/>
              </a:stretch>
            </p:blipFill>
            <p:spPr>
              <a:xfrm>
                <a:off x="7051774" y="5195752"/>
                <a:ext cx="1385400" cy="13854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20" name="Ink 19">
                <a:extLst>
                  <a:ext uri="{FF2B5EF4-FFF2-40B4-BE49-F238E27FC236}">
                    <a16:creationId xmlns:a16="http://schemas.microsoft.com/office/drawing/2014/main" id="{AB55CA67-34F0-6D06-C41B-508FDA7FE043}"/>
                  </a:ext>
                </a:extLst>
              </p14:cNvPr>
              <p14:cNvContentPartPr/>
              <p14:nvPr/>
            </p14:nvContentPartPr>
            <p14:xfrm>
              <a:off x="3759219" y="3650590"/>
              <a:ext cx="3981033" cy="2509978"/>
            </p14:xfrm>
          </p:contentPart>
        </mc:Choice>
        <mc:Fallback xmlns="">
          <p:pic>
            <p:nvPicPr>
              <p:cNvPr id="20" name="Ink 19">
                <a:extLst>
                  <a:ext uri="{FF2B5EF4-FFF2-40B4-BE49-F238E27FC236}">
                    <a16:creationId xmlns:a16="http://schemas.microsoft.com/office/drawing/2014/main" id="{AB55CA67-34F0-6D06-C41B-508FDA7FE043}"/>
                  </a:ext>
                </a:extLst>
              </p:cNvPr>
              <p:cNvPicPr/>
              <p:nvPr/>
            </p:nvPicPr>
            <p:blipFill>
              <a:blip r:embed="rId11"/>
              <a:stretch>
                <a:fillRect/>
              </a:stretch>
            </p:blipFill>
            <p:spPr>
              <a:xfrm>
                <a:off x="3741220" y="3632592"/>
                <a:ext cx="4016671" cy="2545614"/>
              </a:xfrm>
              <a:prstGeom prst="rect">
                <a:avLst/>
              </a:prstGeom>
            </p:spPr>
          </p:pic>
        </mc:Fallback>
      </mc:AlternateContent>
      <p:sp>
        <p:nvSpPr>
          <p:cNvPr id="6" name="TextBox 5">
            <a:extLst>
              <a:ext uri="{FF2B5EF4-FFF2-40B4-BE49-F238E27FC236}">
                <a16:creationId xmlns:a16="http://schemas.microsoft.com/office/drawing/2014/main" id="{2C34F410-4530-5D4D-B9FB-D4006E26236F}"/>
              </a:ext>
            </a:extLst>
          </p:cNvPr>
          <p:cNvSpPr txBox="1"/>
          <p:nvPr/>
        </p:nvSpPr>
        <p:spPr>
          <a:xfrm>
            <a:off x="484908" y="1832495"/>
            <a:ext cx="372502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FF0000"/>
                </a:solidFill>
                <a:ea typeface="Calibri"/>
                <a:cs typeface="Calibri"/>
              </a:rPr>
              <a:t>Calibration at cryogenic tem</a:t>
            </a:r>
            <a:r>
              <a:rPr lang="en-US" sz="2400">
                <a:solidFill>
                  <a:srgbClr val="FF0000"/>
                </a:solidFill>
                <a:ea typeface="Calibri"/>
                <a:cs typeface="Calibri"/>
              </a:rPr>
              <a:t>perature not confirmed</a:t>
            </a:r>
            <a:endParaRPr lang="en-US" sz="2400" dirty="0">
              <a:solidFill>
                <a:srgbClr val="FF0000"/>
              </a:solidFill>
              <a:ea typeface="Calibri"/>
              <a:cs typeface="Calibri"/>
            </a:endParaRPr>
          </a:p>
        </p:txBody>
      </p:sp>
    </p:spTree>
    <p:extLst>
      <p:ext uri="{BB962C8B-B14F-4D97-AF65-F5344CB8AC3E}">
        <p14:creationId xmlns:p14="http://schemas.microsoft.com/office/powerpoint/2010/main" val="2687824720"/>
      </p:ext>
    </p:extLst>
  </p:cSld>
  <p:clrMapOvr>
    <a:masterClrMapping/>
  </p:clrMapOvr>
  <p:extLst>
    <p:ext uri="{6950BFC3-D8DA-4A85-94F7-54DA5524770B}">
      <p188:commentRel xmlns:p188="http://schemas.microsoft.com/office/powerpoint/2018/8/main" r:id="rId3"/>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1CE6C-65F4-658F-3A6E-935C92754E69}"/>
              </a:ext>
            </a:extLst>
          </p:cNvPr>
          <p:cNvSpPr>
            <a:spLocks noGrp="1"/>
          </p:cNvSpPr>
          <p:nvPr>
            <p:ph type="title"/>
          </p:nvPr>
        </p:nvSpPr>
        <p:spPr>
          <a:xfrm>
            <a:off x="244888" y="-273917"/>
            <a:ext cx="10515600" cy="1325563"/>
          </a:xfrm>
        </p:spPr>
        <p:txBody>
          <a:bodyPr/>
          <a:lstStyle/>
          <a:p>
            <a:r>
              <a:rPr lang="en-US">
                <a:latin typeface="Arial"/>
                <a:cs typeface="Arial"/>
              </a:rPr>
              <a:t>Noise Correlation</a:t>
            </a:r>
            <a:endParaRPr lang="en-US"/>
          </a:p>
        </p:txBody>
      </p:sp>
      <p:sp>
        <p:nvSpPr>
          <p:cNvPr id="3" name="TextBox 2">
            <a:extLst>
              <a:ext uri="{FF2B5EF4-FFF2-40B4-BE49-F238E27FC236}">
                <a16:creationId xmlns:a16="http://schemas.microsoft.com/office/drawing/2014/main" id="{C57442F9-A133-5BD0-04FF-E4CCB6BC3453}"/>
              </a:ext>
            </a:extLst>
          </p:cNvPr>
          <p:cNvSpPr txBox="1"/>
          <p:nvPr/>
        </p:nvSpPr>
        <p:spPr>
          <a:xfrm>
            <a:off x="128048" y="1059356"/>
            <a:ext cx="3908152"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a:ea typeface="Calibri"/>
                <a:cs typeface="Calibri"/>
              </a:rPr>
              <a:t>Exploring further vibration mitigation</a:t>
            </a:r>
          </a:p>
          <a:p>
            <a:endParaRPr lang="en-US" sz="2400">
              <a:ea typeface="Calibri"/>
              <a:cs typeface="Calibri"/>
            </a:endParaRPr>
          </a:p>
          <a:p>
            <a:endParaRPr lang="en-US" sz="2400">
              <a:ea typeface="Calibri"/>
              <a:cs typeface="Calibri"/>
            </a:endParaRPr>
          </a:p>
          <a:p>
            <a:pPr marL="342900" indent="-342900">
              <a:buFont typeface="Arial"/>
              <a:buChar char="•"/>
            </a:pPr>
            <a:r>
              <a:rPr lang="en-US" sz="2400" dirty="0">
                <a:ea typeface="Calibri"/>
                <a:cs typeface="Calibri"/>
              </a:rPr>
              <a:t>Finding optimal compressor frequency combination for vibration and cooling </a:t>
            </a:r>
            <a:r>
              <a:rPr lang="en-US" sz="2400">
                <a:ea typeface="Calibri"/>
                <a:cs typeface="Calibri"/>
              </a:rPr>
              <a:t>power</a:t>
            </a:r>
            <a:endParaRPr lang="en-US" sz="2400" dirty="0">
              <a:ea typeface="Calibri"/>
              <a:cs typeface="Calibri"/>
            </a:endParaRPr>
          </a:p>
          <a:p>
            <a:pPr marL="342900" indent="-342900">
              <a:buFont typeface="Arial"/>
              <a:buChar char="•"/>
            </a:pPr>
            <a:endParaRPr lang="en-US" sz="2400" dirty="0">
              <a:ea typeface="Calibri"/>
              <a:cs typeface="Calibri"/>
            </a:endParaRPr>
          </a:p>
          <a:p>
            <a:pPr marL="342900" indent="-342900">
              <a:buFont typeface="Arial"/>
              <a:buChar char="•"/>
            </a:pPr>
            <a:r>
              <a:rPr lang="en-US" sz="2400">
                <a:ea typeface="Calibri"/>
                <a:cs typeface="Calibri"/>
              </a:rPr>
              <a:t>Other tests can include tuning Minus-K, decoupling rotary valves, positional measurement</a:t>
            </a:r>
          </a:p>
          <a:p>
            <a:pPr marL="342900" indent="-342900">
              <a:buFont typeface="Arial"/>
              <a:buChar char="•"/>
            </a:pPr>
            <a:endParaRPr lang="en-US" sz="2400" dirty="0">
              <a:ea typeface="Calibri"/>
              <a:cs typeface="Calibri"/>
            </a:endParaRPr>
          </a:p>
          <a:p>
            <a:pPr marL="342900" indent="-342900">
              <a:buFont typeface="Arial"/>
              <a:buChar char="•"/>
            </a:pPr>
            <a:endParaRPr lang="en-US" sz="2400" dirty="0">
              <a:ea typeface="Calibri"/>
              <a:cs typeface="Calibri"/>
            </a:endParaRPr>
          </a:p>
          <a:p>
            <a:pPr marL="342900" indent="-342900">
              <a:buFont typeface="Arial"/>
              <a:buChar char="•"/>
            </a:pPr>
            <a:endParaRPr lang="en-US" sz="2400" dirty="0">
              <a:ea typeface="Calibri"/>
              <a:cs typeface="Calibri"/>
            </a:endParaRPr>
          </a:p>
        </p:txBody>
      </p:sp>
      <p:sp>
        <p:nvSpPr>
          <p:cNvPr id="7" name="TextBox 6">
            <a:extLst>
              <a:ext uri="{FF2B5EF4-FFF2-40B4-BE49-F238E27FC236}">
                <a16:creationId xmlns:a16="http://schemas.microsoft.com/office/drawing/2014/main" id="{87CA6AE1-4246-0B05-FF72-F509422F081C}"/>
              </a:ext>
            </a:extLst>
          </p:cNvPr>
          <p:cNvSpPr txBox="1"/>
          <p:nvPr/>
        </p:nvSpPr>
        <p:spPr>
          <a:xfrm>
            <a:off x="1557" y="6337323"/>
            <a:ext cx="48126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9</a:t>
            </a:r>
          </a:p>
        </p:txBody>
      </p:sp>
      <p:pic>
        <p:nvPicPr>
          <p:cNvPr id="9" name="Graphic 8">
            <a:extLst>
              <a:ext uri="{FF2B5EF4-FFF2-40B4-BE49-F238E27FC236}">
                <a16:creationId xmlns:a16="http://schemas.microsoft.com/office/drawing/2014/main" id="{D57768D4-8DFE-9F31-1F00-5FA167283A7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021861" y="635000"/>
            <a:ext cx="7957777" cy="5350488"/>
          </a:xfrm>
          <a:prstGeom prst="rect">
            <a:avLst/>
          </a:prstGeom>
        </p:spPr>
      </p:pic>
    </p:spTree>
    <p:extLst>
      <p:ext uri="{BB962C8B-B14F-4D97-AF65-F5344CB8AC3E}">
        <p14:creationId xmlns:p14="http://schemas.microsoft.com/office/powerpoint/2010/main" val="3269369378"/>
      </p:ext>
    </p:extLst>
  </p:cSld>
  <p:clrMapOvr>
    <a:masterClrMapping/>
  </p:clrMapOvr>
  <p:extLst>
    <p:ext uri="{6950BFC3-D8DA-4A85-94F7-54DA5524770B}">
      <p188:commentRel xmlns:p188="http://schemas.microsoft.com/office/powerpoint/2018/8/main" r:id="rId2"/>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nset panel"/>
          <p:cNvSpPr/>
          <p:nvPr/>
        </p:nvSpPr>
        <p:spPr>
          <a:xfrm>
            <a:off x="889000" y="2679700"/>
            <a:ext cx="3302000" cy="2286000"/>
          </a:xfrm>
          <a:prstGeom prst="roundRect">
            <a:avLst>
              <a:gd name="adj" fmla="val 4444"/>
            </a:avLst>
          </a:prstGeom>
          <a:solidFill>
            <a:srgbClr val="E9F0F7"/>
          </a:solidFill>
          <a:ln>
            <a:noFill/>
          </a:ln>
        </p:spPr>
        <p:txBody>
          <a:bodyPr rtlCol="0" anchor="ctr"/>
          <a:lstStyle/>
          <a:p>
            <a:endParaRPr lang="en-US"/>
          </a:p>
        </p:txBody>
      </p:sp>
      <p:sp>
        <p:nvSpPr>
          <p:cNvPr id="5" name="Vibration PSD card"/>
          <p:cNvSpPr/>
          <p:nvPr/>
        </p:nvSpPr>
        <p:spPr>
          <a:xfrm>
            <a:off x="7747000" y="1384300"/>
            <a:ext cx="4038600" cy="1320800"/>
          </a:xfrm>
          <a:prstGeom prst="roundRect">
            <a:avLst>
              <a:gd name="adj" fmla="val 5769"/>
            </a:avLst>
          </a:prstGeom>
          <a:solidFill>
            <a:srgbClr val="FFFFFF"/>
          </a:solidFill>
          <a:ln w="9525" cap="flat">
            <a:solidFill>
              <a:srgbClr val="DCDFE3"/>
            </a:solidFill>
            <a:round/>
          </a:ln>
        </p:spPr>
        <p:txBody>
          <a:bodyPr rtlCol="0" anchor="ctr"/>
          <a:lstStyle/>
          <a:p>
            <a:endParaRPr lang="en-US"/>
          </a:p>
        </p:txBody>
      </p:sp>
      <p:sp>
        <p:nvSpPr>
          <p:cNvPr id="8" name="Pulse-tube band"/>
          <p:cNvSpPr/>
          <p:nvPr/>
        </p:nvSpPr>
        <p:spPr>
          <a:xfrm>
            <a:off x="8210550" y="1390650"/>
            <a:ext cx="114300" cy="1308100"/>
          </a:xfrm>
          <a:prstGeom prst="rect">
            <a:avLst/>
          </a:prstGeom>
          <a:solidFill>
            <a:srgbClr val="1F5FA8">
              <a:alpha val="10000"/>
            </a:srgbClr>
          </a:solidFill>
          <a:ln>
            <a:noFill/>
          </a:ln>
        </p:spPr>
        <p:txBody>
          <a:bodyPr rtlCol="0" anchor="ctr"/>
          <a:lstStyle/>
          <a:p>
            <a:endParaRPr lang="en-US"/>
          </a:p>
        </p:txBody>
      </p:sp>
      <p:sp>
        <p:nvSpPr>
          <p:cNvPr id="9" name="Pulse-tube band"/>
          <p:cNvSpPr/>
          <p:nvPr/>
        </p:nvSpPr>
        <p:spPr>
          <a:xfrm>
            <a:off x="8794750" y="1390650"/>
            <a:ext cx="114300" cy="1308100"/>
          </a:xfrm>
          <a:prstGeom prst="rect">
            <a:avLst/>
          </a:prstGeom>
          <a:solidFill>
            <a:srgbClr val="1F5FA8">
              <a:alpha val="10000"/>
            </a:srgbClr>
          </a:solidFill>
          <a:ln>
            <a:noFill/>
          </a:ln>
        </p:spPr>
        <p:txBody>
          <a:bodyPr rtlCol="0" anchor="ctr"/>
          <a:lstStyle/>
          <a:p>
            <a:endParaRPr lang="en-US"/>
          </a:p>
        </p:txBody>
      </p:sp>
      <p:sp>
        <p:nvSpPr>
          <p:cNvPr id="10" name="Pulse-tube band"/>
          <p:cNvSpPr/>
          <p:nvPr/>
        </p:nvSpPr>
        <p:spPr>
          <a:xfrm>
            <a:off x="9385300" y="1390650"/>
            <a:ext cx="114300" cy="1308100"/>
          </a:xfrm>
          <a:prstGeom prst="rect">
            <a:avLst/>
          </a:prstGeom>
          <a:solidFill>
            <a:srgbClr val="1F5FA8">
              <a:alpha val="10000"/>
            </a:srgbClr>
          </a:solidFill>
          <a:ln>
            <a:noFill/>
          </a:ln>
        </p:spPr>
        <p:txBody>
          <a:bodyPr rtlCol="0" anchor="ctr"/>
          <a:lstStyle/>
          <a:p>
            <a:endParaRPr lang="en-US"/>
          </a:p>
        </p:txBody>
      </p:sp>
      <p:sp>
        <p:nvSpPr>
          <p:cNvPr id="11" name="Pulse-tube band"/>
          <p:cNvSpPr/>
          <p:nvPr/>
        </p:nvSpPr>
        <p:spPr>
          <a:xfrm>
            <a:off x="9969500" y="1390650"/>
            <a:ext cx="114300" cy="1308100"/>
          </a:xfrm>
          <a:prstGeom prst="rect">
            <a:avLst/>
          </a:prstGeom>
          <a:solidFill>
            <a:srgbClr val="1F5FA8">
              <a:alpha val="10000"/>
            </a:srgbClr>
          </a:solidFill>
          <a:ln>
            <a:noFill/>
          </a:ln>
        </p:spPr>
        <p:txBody>
          <a:bodyPr rtlCol="0" anchor="ctr"/>
          <a:lstStyle/>
          <a:p>
            <a:endParaRPr lang="en-US"/>
          </a:p>
        </p:txBody>
      </p:sp>
      <p:sp>
        <p:nvSpPr>
          <p:cNvPr id="20" name="Vibration"/>
          <p:cNvSpPr/>
          <p:nvPr/>
        </p:nvSpPr>
        <p:spPr>
          <a:xfrm>
            <a:off x="508000" y="1663700"/>
            <a:ext cx="1905000" cy="762000"/>
          </a:xfrm>
          <a:prstGeom prst="roundRect">
            <a:avLst>
              <a:gd name="adj" fmla="val 10000"/>
            </a:avLst>
          </a:prstGeom>
          <a:solidFill>
            <a:srgbClr val="1F5FA8"/>
          </a:solidFill>
          <a:ln>
            <a:noFill/>
          </a:ln>
        </p:spPr>
        <p:txBody>
          <a:bodyPr wrap="square" lIns="127000" tIns="101600" rIns="127000" bIns="101600" rtlCol="0" anchor="ctr">
            <a:noAutofit/>
          </a:bodyPr>
          <a:lstStyle/>
          <a:p>
            <a:pPr algn="l">
              <a:lnSpc>
                <a:spcPct val="100000"/>
              </a:lnSpc>
            </a:pPr>
            <a:r>
              <a:rPr lang="en-US" sz="1700" b="1">
                <a:solidFill>
                  <a:srgbClr val="F5F8FC"/>
                </a:solidFill>
                <a:latin typeface="Arial"/>
                <a:cs typeface="Arial"/>
              </a:rPr>
              <a:t>Vibration</a:t>
            </a:r>
          </a:p>
        </p:txBody>
      </p:sp>
      <p:sp>
        <p:nvSpPr>
          <p:cNvPr id="22" name="Vibration sensor"/>
          <p:cNvSpPr/>
          <p:nvPr/>
        </p:nvSpPr>
        <p:spPr>
          <a:xfrm>
            <a:off x="6096000" y="1663700"/>
            <a:ext cx="1397000" cy="762000"/>
          </a:xfrm>
          <a:prstGeom prst="roundRect">
            <a:avLst>
              <a:gd name="adj" fmla="val 10000"/>
            </a:avLst>
          </a:prstGeom>
          <a:solidFill>
            <a:srgbClr val="FFFCF8"/>
          </a:solidFill>
          <a:ln w="12700" cap="flat">
            <a:solidFill>
              <a:srgbClr val="21314D"/>
            </a:solidFill>
            <a:round/>
          </a:ln>
        </p:spPr>
        <p:txBody>
          <a:bodyPr wrap="square" lIns="88900" tIns="76200" rIns="88900" bIns="76200" rtlCol="0" anchor="ctr">
            <a:noAutofit/>
          </a:bodyPr>
          <a:lstStyle/>
          <a:p>
            <a:pPr algn="l">
              <a:lnSpc>
                <a:spcPct val="100000"/>
              </a:lnSpc>
            </a:pPr>
            <a:r>
              <a:rPr lang="en-US" sz="1700" b="1">
                <a:solidFill>
                  <a:srgbClr val="18222E"/>
                </a:solidFill>
                <a:latin typeface="Arial"/>
                <a:cs typeface="Arial"/>
              </a:rPr>
              <a:t>Vibration sensor</a:t>
            </a:r>
          </a:p>
        </p:txBody>
      </p:sp>
      <p:sp>
        <p:nvSpPr>
          <p:cNvPr id="25" name="Field line B(x)"/>
          <p:cNvSpPr/>
          <p:nvPr/>
        </p:nvSpPr>
        <p:spPr>
          <a:xfrm>
            <a:off x="990600" y="2921000"/>
            <a:ext cx="2032000" cy="1905000"/>
          </a:xfrm>
          <a:custGeom>
            <a:avLst/>
            <a:gdLst/>
            <a:ahLst/>
            <a:cxnLst/>
            <a:rect l="0" t="0" r="r" b="b"/>
            <a:pathLst>
              <a:path w="2032000" h="1905000" fill="none">
                <a:moveTo>
                  <a:pt x="444500" y="25400"/>
                </a:moveTo>
                <a:quadBezTo>
                  <a:pt x="368300" y="952500"/>
                  <a:pt x="190500" y="1841500"/>
                </a:quadBezTo>
              </a:path>
            </a:pathLst>
          </a:custGeom>
          <a:noFill/>
          <a:ln w="28575" cap="rnd">
            <a:solidFill>
              <a:srgbClr val="6E97C9"/>
            </a:solidFill>
            <a:round/>
          </a:ln>
        </p:spPr>
        <p:txBody>
          <a:bodyPr rtlCol="0" anchor="ctr"/>
          <a:lstStyle/>
          <a:p>
            <a:endParaRPr lang="en-US"/>
          </a:p>
        </p:txBody>
      </p:sp>
      <p:cxnSp>
        <p:nvCxnSpPr>
          <p:cNvPr id="26" name="Field line arrowhead"/>
          <p:cNvCxnSpPr/>
          <p:nvPr/>
        </p:nvCxnSpPr>
        <p:spPr>
          <a:xfrm flipH="1">
            <a:off x="1181100" y="4675326"/>
            <a:ext cx="17435" cy="87174"/>
          </a:xfrm>
          <a:prstGeom prst="line">
            <a:avLst/>
          </a:prstGeom>
          <a:ln w="28575" cap="rnd">
            <a:solidFill>
              <a:srgbClr val="6E97C9"/>
            </a:solidFill>
            <a:round/>
            <a:tailEnd type="triangle" w="med" len="med"/>
          </a:ln>
        </p:spPr>
      </p:cxnSp>
      <p:sp>
        <p:nvSpPr>
          <p:cNvPr id="27" name="Field line B(x)"/>
          <p:cNvSpPr/>
          <p:nvPr/>
        </p:nvSpPr>
        <p:spPr>
          <a:xfrm>
            <a:off x="990600" y="2921000"/>
            <a:ext cx="2032000" cy="1905000"/>
          </a:xfrm>
          <a:custGeom>
            <a:avLst/>
            <a:gdLst/>
            <a:ahLst/>
            <a:cxnLst/>
            <a:rect l="0" t="0" r="r" b="b"/>
            <a:pathLst>
              <a:path w="2032000" h="1905000" fill="none">
                <a:moveTo>
                  <a:pt x="857250" y="25400"/>
                </a:moveTo>
                <a:quadBezTo>
                  <a:pt x="800100" y="952500"/>
                  <a:pt x="673100" y="1841500"/>
                </a:quadBezTo>
              </a:path>
            </a:pathLst>
          </a:custGeom>
          <a:noFill/>
          <a:ln w="28575" cap="rnd">
            <a:solidFill>
              <a:srgbClr val="6E97C9"/>
            </a:solidFill>
            <a:round/>
          </a:ln>
        </p:spPr>
        <p:txBody>
          <a:bodyPr rtlCol="0" anchor="ctr"/>
          <a:lstStyle/>
          <a:p>
            <a:endParaRPr lang="en-US"/>
          </a:p>
        </p:txBody>
      </p:sp>
      <p:cxnSp>
        <p:nvCxnSpPr>
          <p:cNvPr id="28" name="Field line arrowhead"/>
          <p:cNvCxnSpPr/>
          <p:nvPr/>
        </p:nvCxnSpPr>
        <p:spPr>
          <a:xfrm flipH="1">
            <a:off x="1663700" y="4674493"/>
            <a:ext cx="12572" cy="88007"/>
          </a:xfrm>
          <a:prstGeom prst="line">
            <a:avLst/>
          </a:prstGeom>
          <a:ln w="28575" cap="rnd">
            <a:solidFill>
              <a:srgbClr val="6E97C9"/>
            </a:solidFill>
            <a:round/>
            <a:tailEnd type="triangle" w="med" len="med"/>
          </a:ln>
        </p:spPr>
      </p:cxnSp>
      <p:sp>
        <p:nvSpPr>
          <p:cNvPr id="29" name="Field line B(x)"/>
          <p:cNvSpPr/>
          <p:nvPr/>
        </p:nvSpPr>
        <p:spPr>
          <a:xfrm>
            <a:off x="990600" y="2921000"/>
            <a:ext cx="2032000" cy="1905000"/>
          </a:xfrm>
          <a:custGeom>
            <a:avLst/>
            <a:gdLst/>
            <a:ahLst/>
            <a:cxnLst/>
            <a:rect l="0" t="0" r="r" b="b"/>
            <a:pathLst>
              <a:path w="2032000" h="1905000" fill="none">
                <a:moveTo>
                  <a:pt x="1244600" y="25400"/>
                </a:moveTo>
                <a:quadBezTo>
                  <a:pt x="1219200" y="952500"/>
                  <a:pt x="1181100" y="1841500"/>
                </a:quadBezTo>
              </a:path>
            </a:pathLst>
          </a:custGeom>
          <a:noFill/>
          <a:ln w="28575" cap="rnd">
            <a:solidFill>
              <a:srgbClr val="6E97C9"/>
            </a:solidFill>
            <a:round/>
          </a:ln>
        </p:spPr>
        <p:txBody>
          <a:bodyPr rtlCol="0" anchor="ctr"/>
          <a:lstStyle/>
          <a:p>
            <a:endParaRPr lang="en-US"/>
          </a:p>
        </p:txBody>
      </p:sp>
      <p:cxnSp>
        <p:nvCxnSpPr>
          <p:cNvPr id="30" name="Field line arrowhead"/>
          <p:cNvCxnSpPr/>
          <p:nvPr/>
        </p:nvCxnSpPr>
        <p:spPr>
          <a:xfrm flipH="1">
            <a:off x="2171700" y="4673682"/>
            <a:ext cx="3807" cy="88818"/>
          </a:xfrm>
          <a:prstGeom prst="line">
            <a:avLst/>
          </a:prstGeom>
          <a:ln w="28575" cap="rnd">
            <a:solidFill>
              <a:srgbClr val="6E97C9"/>
            </a:solidFill>
            <a:round/>
            <a:tailEnd type="triangle" w="med" len="med"/>
          </a:ln>
        </p:spPr>
      </p:cxnSp>
      <p:sp>
        <p:nvSpPr>
          <p:cNvPr id="31" name="Field line B(x)"/>
          <p:cNvSpPr/>
          <p:nvPr/>
        </p:nvSpPr>
        <p:spPr>
          <a:xfrm>
            <a:off x="990600" y="2921000"/>
            <a:ext cx="2032000" cy="1905000"/>
          </a:xfrm>
          <a:custGeom>
            <a:avLst/>
            <a:gdLst/>
            <a:ahLst/>
            <a:cxnLst/>
            <a:rect l="0" t="0" r="r" b="b"/>
            <a:pathLst>
              <a:path w="2032000" h="1905000" fill="none">
                <a:moveTo>
                  <a:pt x="1600200" y="25400"/>
                </a:moveTo>
                <a:quadBezTo>
                  <a:pt x="1638300" y="952500"/>
                  <a:pt x="1701800" y="1841500"/>
                </a:quadBezTo>
              </a:path>
            </a:pathLst>
          </a:custGeom>
          <a:noFill/>
          <a:ln w="28575" cap="rnd">
            <a:solidFill>
              <a:srgbClr val="6E97C9"/>
            </a:solidFill>
            <a:round/>
          </a:ln>
        </p:spPr>
        <p:txBody>
          <a:bodyPr rtlCol="0" anchor="ctr"/>
          <a:lstStyle/>
          <a:p>
            <a:endParaRPr lang="en-US"/>
          </a:p>
        </p:txBody>
      </p:sp>
      <p:cxnSp>
        <p:nvCxnSpPr>
          <p:cNvPr id="32" name="Field line arrowhead"/>
          <p:cNvCxnSpPr/>
          <p:nvPr/>
        </p:nvCxnSpPr>
        <p:spPr>
          <a:xfrm>
            <a:off x="2686066" y="4673826"/>
            <a:ext cx="6334" cy="88674"/>
          </a:xfrm>
          <a:prstGeom prst="line">
            <a:avLst/>
          </a:prstGeom>
          <a:ln w="28575" cap="rnd">
            <a:solidFill>
              <a:srgbClr val="6E97C9"/>
            </a:solidFill>
            <a:round/>
            <a:tailEnd type="triangle" w="med" len="med"/>
          </a:ln>
        </p:spPr>
      </p:cxnSp>
      <p:sp>
        <p:nvSpPr>
          <p:cNvPr id="33" name="Field line B(x)"/>
          <p:cNvSpPr/>
          <p:nvPr/>
        </p:nvSpPr>
        <p:spPr>
          <a:xfrm>
            <a:off x="990600" y="2921000"/>
            <a:ext cx="2032000" cy="1905000"/>
          </a:xfrm>
          <a:custGeom>
            <a:avLst/>
            <a:gdLst/>
            <a:ahLst/>
            <a:cxnLst/>
            <a:rect l="0" t="0" r="r" b="b"/>
            <a:pathLst>
              <a:path w="2032000" h="1905000" fill="none">
                <a:moveTo>
                  <a:pt x="1905000" y="25400"/>
                </a:moveTo>
                <a:quadBezTo>
                  <a:pt x="1968500" y="952500"/>
                  <a:pt x="2006600" y="1841500"/>
                </a:quadBezTo>
              </a:path>
            </a:pathLst>
          </a:custGeom>
          <a:noFill/>
          <a:ln w="28575" cap="rnd">
            <a:solidFill>
              <a:srgbClr val="6E97C9"/>
            </a:solidFill>
            <a:round/>
          </a:ln>
        </p:spPr>
        <p:txBody>
          <a:bodyPr rtlCol="0" anchor="ctr"/>
          <a:lstStyle/>
          <a:p>
            <a:endParaRPr lang="en-US"/>
          </a:p>
        </p:txBody>
      </p:sp>
      <p:cxnSp>
        <p:nvCxnSpPr>
          <p:cNvPr id="34" name="Field line arrowhead"/>
          <p:cNvCxnSpPr/>
          <p:nvPr/>
        </p:nvCxnSpPr>
        <p:spPr>
          <a:xfrm>
            <a:off x="2993393" y="4673682"/>
            <a:ext cx="3807" cy="88818"/>
          </a:xfrm>
          <a:prstGeom prst="line">
            <a:avLst/>
          </a:prstGeom>
          <a:ln w="28575" cap="rnd">
            <a:solidFill>
              <a:srgbClr val="6E97C9"/>
            </a:solidFill>
            <a:round/>
            <a:tailEnd type="triangle" w="med" len="med"/>
          </a:ln>
        </p:spPr>
      </p:cxnSp>
      <p:sp>
        <p:nvSpPr>
          <p:cNvPr id="35" name="SQUID loop"/>
          <p:cNvSpPr/>
          <p:nvPr/>
        </p:nvSpPr>
        <p:spPr>
          <a:xfrm>
            <a:off x="1689100" y="3378200"/>
            <a:ext cx="635000" cy="635000"/>
          </a:xfrm>
          <a:prstGeom prst="roundRect">
            <a:avLst>
              <a:gd name="adj" fmla="val 10000"/>
            </a:avLst>
          </a:prstGeom>
          <a:noFill/>
          <a:ln w="44450" cap="flat">
            <a:solidFill>
              <a:srgbClr val="21314D"/>
            </a:solidFill>
            <a:round/>
          </a:ln>
        </p:spPr>
        <p:txBody>
          <a:bodyPr rtlCol="0" anchor="ctr"/>
          <a:lstStyle/>
          <a:p>
            <a:endParaRPr lang="en-US"/>
          </a:p>
        </p:txBody>
      </p:sp>
      <p:cxnSp>
        <p:nvCxnSpPr>
          <p:cNvPr id="36" name="Josephson junction"/>
          <p:cNvCxnSpPr/>
          <p:nvPr/>
        </p:nvCxnSpPr>
        <p:spPr>
          <a:xfrm>
            <a:off x="1631950" y="3638550"/>
            <a:ext cx="114300" cy="114300"/>
          </a:xfrm>
          <a:prstGeom prst="line">
            <a:avLst/>
          </a:prstGeom>
          <a:ln w="31750" cap="rnd">
            <a:solidFill>
              <a:srgbClr val="21314D"/>
            </a:solidFill>
            <a:round/>
          </a:ln>
        </p:spPr>
      </p:cxnSp>
      <p:cxnSp>
        <p:nvCxnSpPr>
          <p:cNvPr id="37" name="Josephson junction"/>
          <p:cNvCxnSpPr/>
          <p:nvPr/>
        </p:nvCxnSpPr>
        <p:spPr>
          <a:xfrm flipV="1">
            <a:off x="1631950" y="3638550"/>
            <a:ext cx="114300" cy="114300"/>
          </a:xfrm>
          <a:prstGeom prst="line">
            <a:avLst/>
          </a:prstGeom>
          <a:ln w="31750" cap="rnd">
            <a:solidFill>
              <a:srgbClr val="21314D"/>
            </a:solidFill>
            <a:round/>
          </a:ln>
        </p:spPr>
      </p:cxnSp>
      <p:cxnSp>
        <p:nvCxnSpPr>
          <p:cNvPr id="38" name="Josephson junction"/>
          <p:cNvCxnSpPr/>
          <p:nvPr/>
        </p:nvCxnSpPr>
        <p:spPr>
          <a:xfrm>
            <a:off x="2266950" y="3638550"/>
            <a:ext cx="114300" cy="114300"/>
          </a:xfrm>
          <a:prstGeom prst="line">
            <a:avLst/>
          </a:prstGeom>
          <a:ln w="31750" cap="rnd">
            <a:solidFill>
              <a:srgbClr val="21314D"/>
            </a:solidFill>
            <a:round/>
          </a:ln>
        </p:spPr>
      </p:cxnSp>
      <p:cxnSp>
        <p:nvCxnSpPr>
          <p:cNvPr id="39" name="Josephson junction"/>
          <p:cNvCxnSpPr/>
          <p:nvPr/>
        </p:nvCxnSpPr>
        <p:spPr>
          <a:xfrm flipV="1">
            <a:off x="2266950" y="3638550"/>
            <a:ext cx="114300" cy="114300"/>
          </a:xfrm>
          <a:prstGeom prst="line">
            <a:avLst/>
          </a:prstGeom>
          <a:ln w="31750" cap="rnd">
            <a:solidFill>
              <a:srgbClr val="21314D"/>
            </a:solidFill>
            <a:round/>
          </a:ln>
        </p:spPr>
      </p:cxnSp>
      <p:sp>
        <p:nvSpPr>
          <p:cNvPr id="40" name="Shake mark"/>
          <p:cNvSpPr/>
          <p:nvPr/>
        </p:nvSpPr>
        <p:spPr>
          <a:xfrm>
            <a:off x="1479550" y="3530600"/>
            <a:ext cx="82550" cy="330200"/>
          </a:xfrm>
          <a:custGeom>
            <a:avLst/>
            <a:gdLst/>
            <a:ahLst/>
            <a:cxnLst/>
            <a:rect l="0" t="0" r="r" b="b"/>
            <a:pathLst>
              <a:path w="82550" h="330200" fill="none">
                <a:moveTo>
                  <a:pt x="82550" y="0"/>
                </a:moveTo>
                <a:quadBezTo>
                  <a:pt x="0" y="165100"/>
                  <a:pt x="82550" y="330200"/>
                </a:quadBezTo>
              </a:path>
            </a:pathLst>
          </a:custGeom>
          <a:noFill/>
          <a:ln w="31750" cap="rnd">
            <a:solidFill>
              <a:srgbClr val="1A1A1A"/>
            </a:solidFill>
            <a:round/>
          </a:ln>
        </p:spPr>
        <p:txBody>
          <a:bodyPr rtlCol="0" anchor="ctr"/>
          <a:lstStyle/>
          <a:p>
            <a:endParaRPr lang="en-US"/>
          </a:p>
        </p:txBody>
      </p:sp>
      <p:sp>
        <p:nvSpPr>
          <p:cNvPr id="41" name="Shake mark"/>
          <p:cNvSpPr/>
          <p:nvPr/>
        </p:nvSpPr>
        <p:spPr>
          <a:xfrm>
            <a:off x="1333500" y="3467100"/>
            <a:ext cx="114300" cy="457200"/>
          </a:xfrm>
          <a:custGeom>
            <a:avLst/>
            <a:gdLst/>
            <a:ahLst/>
            <a:cxnLst/>
            <a:rect l="0" t="0" r="r" b="b"/>
            <a:pathLst>
              <a:path w="114300" h="457200" fill="none">
                <a:moveTo>
                  <a:pt x="114300" y="0"/>
                </a:moveTo>
                <a:quadBezTo>
                  <a:pt x="0" y="228600"/>
                  <a:pt x="114300" y="457200"/>
                </a:quadBezTo>
              </a:path>
            </a:pathLst>
          </a:custGeom>
          <a:noFill/>
          <a:ln w="31750" cap="rnd">
            <a:solidFill>
              <a:srgbClr val="1A1A1A"/>
            </a:solidFill>
            <a:round/>
          </a:ln>
        </p:spPr>
        <p:txBody>
          <a:bodyPr rtlCol="0" anchor="ctr"/>
          <a:lstStyle/>
          <a:p>
            <a:endParaRPr lang="en-US"/>
          </a:p>
        </p:txBody>
      </p:sp>
      <p:sp>
        <p:nvSpPr>
          <p:cNvPr id="42" name="Shake mark"/>
          <p:cNvSpPr/>
          <p:nvPr/>
        </p:nvSpPr>
        <p:spPr>
          <a:xfrm>
            <a:off x="2451100" y="3530600"/>
            <a:ext cx="82550" cy="330200"/>
          </a:xfrm>
          <a:custGeom>
            <a:avLst/>
            <a:gdLst/>
            <a:ahLst/>
            <a:cxnLst/>
            <a:rect l="0" t="0" r="r" b="b"/>
            <a:pathLst>
              <a:path w="82550" h="330200" fill="none">
                <a:moveTo>
                  <a:pt x="0" y="0"/>
                </a:moveTo>
                <a:quadBezTo>
                  <a:pt x="82550" y="165100"/>
                  <a:pt x="0" y="330200"/>
                </a:quadBezTo>
              </a:path>
            </a:pathLst>
          </a:custGeom>
          <a:noFill/>
          <a:ln w="31750" cap="rnd">
            <a:solidFill>
              <a:srgbClr val="1A1A1A"/>
            </a:solidFill>
            <a:round/>
          </a:ln>
        </p:spPr>
        <p:txBody>
          <a:bodyPr rtlCol="0" anchor="ctr"/>
          <a:lstStyle/>
          <a:p>
            <a:endParaRPr lang="en-US"/>
          </a:p>
        </p:txBody>
      </p:sp>
      <p:sp>
        <p:nvSpPr>
          <p:cNvPr id="43" name="Shake mark"/>
          <p:cNvSpPr/>
          <p:nvPr/>
        </p:nvSpPr>
        <p:spPr>
          <a:xfrm>
            <a:off x="2565400" y="3467100"/>
            <a:ext cx="114300" cy="457200"/>
          </a:xfrm>
          <a:custGeom>
            <a:avLst/>
            <a:gdLst/>
            <a:ahLst/>
            <a:cxnLst/>
            <a:rect l="0" t="0" r="r" b="b"/>
            <a:pathLst>
              <a:path w="114300" h="457200" fill="none">
                <a:moveTo>
                  <a:pt x="0" y="0"/>
                </a:moveTo>
                <a:quadBezTo>
                  <a:pt x="114300" y="228600"/>
                  <a:pt x="0" y="457200"/>
                </a:quadBezTo>
              </a:path>
            </a:pathLst>
          </a:custGeom>
          <a:noFill/>
          <a:ln w="31750" cap="rnd">
            <a:solidFill>
              <a:srgbClr val="1A1A1A"/>
            </a:solidFill>
            <a:round/>
          </a:ln>
        </p:spPr>
        <p:txBody>
          <a:bodyPr rtlCol="0" anchor="ctr"/>
          <a:lstStyle/>
          <a:p>
            <a:endParaRPr lang="en-US"/>
          </a:p>
        </p:txBody>
      </p:sp>
      <p:cxnSp>
        <p:nvCxnSpPr>
          <p:cNvPr id="44" name="Shake arrow x(t)"/>
          <p:cNvCxnSpPr/>
          <p:nvPr/>
        </p:nvCxnSpPr>
        <p:spPr>
          <a:xfrm>
            <a:off x="1663700" y="4267200"/>
            <a:ext cx="685800" cy="0"/>
          </a:xfrm>
          <a:prstGeom prst="line">
            <a:avLst/>
          </a:prstGeom>
          <a:ln w="38100" cap="rnd">
            <a:solidFill>
              <a:srgbClr val="1A1A1A"/>
            </a:solidFill>
            <a:round/>
            <a:headEnd type="triangle" w="med" len="med"/>
            <a:tailEnd type="triangle" w="med" len="med"/>
          </a:ln>
        </p:spPr>
      </p:cxnSp>
      <p:sp>
        <p:nvSpPr>
          <p:cNvPr id="45" name="x(t)"/>
          <p:cNvSpPr txBox="1"/>
          <p:nvPr/>
        </p:nvSpPr>
        <p:spPr>
          <a:xfrm>
            <a:off x="2413000" y="4159250"/>
            <a:ext cx="558800" cy="215900"/>
          </a:xfrm>
          <a:prstGeom prst="rect">
            <a:avLst/>
          </a:prstGeom>
          <a:solidFill>
            <a:srgbClr val="E9F0F7"/>
          </a:solidFill>
          <a:ln>
            <a:noFill/>
          </a:ln>
        </p:spPr>
        <p:txBody>
          <a:bodyPr wrap="square" lIns="25400" tIns="0" rIns="25400" bIns="0" rtlCol="0" anchor="t">
            <a:noAutofit/>
          </a:bodyPr>
          <a:lstStyle/>
          <a:p>
            <a:pPr algn="l">
              <a:lnSpc>
                <a:spcPct val="100000"/>
              </a:lnSpc>
            </a:pPr>
            <a:r>
              <a:rPr lang="en-US" sz="1400" b="1" i="1">
                <a:solidFill>
                  <a:srgbClr val="1A1A1A"/>
                </a:solidFill>
                <a:latin typeface="Arial"/>
                <a:cs typeface="Arial"/>
              </a:rPr>
              <a:t>x</a:t>
            </a:r>
            <a:r>
              <a:rPr lang="en-US" sz="1400" b="1">
                <a:solidFill>
                  <a:srgbClr val="1A1A1A"/>
                </a:solidFill>
                <a:latin typeface="Arial"/>
                <a:cs typeface="Arial"/>
              </a:rPr>
              <a:t>(</a:t>
            </a:r>
            <a:r>
              <a:rPr lang="en-US" sz="1400" b="1" i="1">
                <a:solidFill>
                  <a:srgbClr val="1A1A1A"/>
                </a:solidFill>
                <a:latin typeface="Arial"/>
                <a:cs typeface="Arial"/>
              </a:rPr>
              <a:t>t</a:t>
            </a:r>
            <a:r>
              <a:rPr lang="en-US" sz="1400" b="1">
                <a:solidFill>
                  <a:srgbClr val="1A1A1A"/>
                </a:solidFill>
                <a:latin typeface="Arial"/>
                <a:cs typeface="Arial"/>
              </a:rPr>
              <a:t>)</a:t>
            </a:r>
          </a:p>
        </p:txBody>
      </p:sp>
      <p:sp>
        <p:nvSpPr>
          <p:cNvPr id="46" name="B(x)"/>
          <p:cNvSpPr txBox="1"/>
          <p:nvPr/>
        </p:nvSpPr>
        <p:spPr>
          <a:xfrm>
            <a:off x="2489200" y="2946400"/>
            <a:ext cx="584200" cy="241300"/>
          </a:xfrm>
          <a:prstGeom prst="rect">
            <a:avLst/>
          </a:prstGeom>
          <a:solidFill>
            <a:srgbClr val="E9F0F7"/>
          </a:solidFill>
          <a:ln>
            <a:noFill/>
          </a:ln>
        </p:spPr>
        <p:txBody>
          <a:bodyPr wrap="square" lIns="25400" tIns="0" rIns="25400" bIns="0" rtlCol="0" anchor="t">
            <a:noAutofit/>
          </a:bodyPr>
          <a:lstStyle/>
          <a:p>
            <a:pPr algn="l">
              <a:lnSpc>
                <a:spcPct val="100000"/>
              </a:lnSpc>
            </a:pPr>
            <a:r>
              <a:rPr lang="en-US" sz="1600" b="1" i="1">
                <a:solidFill>
                  <a:srgbClr val="1F5FA8"/>
                </a:solidFill>
                <a:latin typeface="Arial"/>
                <a:cs typeface="Arial"/>
              </a:rPr>
              <a:t>B</a:t>
            </a:r>
            <a:r>
              <a:rPr lang="en-US" sz="1600" b="1">
                <a:solidFill>
                  <a:srgbClr val="1F5FA8"/>
                </a:solidFill>
                <a:latin typeface="Arial"/>
                <a:cs typeface="Arial"/>
              </a:rPr>
              <a:t>(</a:t>
            </a:r>
            <a:r>
              <a:rPr lang="en-US" sz="1600" b="1" i="1">
                <a:solidFill>
                  <a:srgbClr val="1F5FA8"/>
                </a:solidFill>
                <a:latin typeface="Arial"/>
                <a:cs typeface="Arial"/>
              </a:rPr>
              <a:t>x</a:t>
            </a:r>
            <a:r>
              <a:rPr lang="en-US" sz="1600" b="1">
                <a:solidFill>
                  <a:srgbClr val="1F5FA8"/>
                </a:solidFill>
                <a:latin typeface="Arial"/>
                <a:cs typeface="Arial"/>
              </a:rPr>
              <a:t>)</a:t>
            </a:r>
          </a:p>
        </p:txBody>
      </p:sp>
      <p:sp>
        <p:nvSpPr>
          <p:cNvPr id="47" name="Flux wave"/>
          <p:cNvSpPr/>
          <p:nvPr/>
        </p:nvSpPr>
        <p:spPr>
          <a:xfrm>
            <a:off x="3276600" y="3784600"/>
            <a:ext cx="825500" cy="355600"/>
          </a:xfrm>
          <a:custGeom>
            <a:avLst/>
            <a:gdLst/>
            <a:ahLst/>
            <a:cxnLst/>
            <a:rect l="0" t="0" r="r" b="b"/>
            <a:pathLst>
              <a:path w="825500" h="355600" fill="none">
                <a:moveTo>
                  <a:pt x="22013" y="177800"/>
                </a:moveTo>
                <a:lnTo>
                  <a:pt x="33020" y="152315"/>
                </a:lnTo>
                <a:lnTo>
                  <a:pt x="44027" y="128016"/>
                </a:lnTo>
                <a:lnTo>
                  <a:pt x="55033" y="104902"/>
                </a:lnTo>
                <a:lnTo>
                  <a:pt x="66040" y="84159"/>
                </a:lnTo>
                <a:lnTo>
                  <a:pt x="77047" y="66379"/>
                </a:lnTo>
                <a:lnTo>
                  <a:pt x="88053" y="52747"/>
                </a:lnTo>
                <a:lnTo>
                  <a:pt x="99060" y="42672"/>
                </a:lnTo>
                <a:lnTo>
                  <a:pt x="110067" y="36745"/>
                </a:lnTo>
                <a:lnTo>
                  <a:pt x="121073" y="35560"/>
                </a:lnTo>
                <a:lnTo>
                  <a:pt x="132080" y="39116"/>
                </a:lnTo>
                <a:lnTo>
                  <a:pt x="143087" y="46821"/>
                </a:lnTo>
                <a:lnTo>
                  <a:pt x="154093" y="59267"/>
                </a:lnTo>
                <a:lnTo>
                  <a:pt x="165100" y="75269"/>
                </a:lnTo>
                <a:lnTo>
                  <a:pt x="176107" y="94234"/>
                </a:lnTo>
                <a:lnTo>
                  <a:pt x="187113" y="116163"/>
                </a:lnTo>
                <a:lnTo>
                  <a:pt x="198120" y="139869"/>
                </a:lnTo>
                <a:lnTo>
                  <a:pt x="209127" y="164761"/>
                </a:lnTo>
                <a:lnTo>
                  <a:pt x="220133" y="190839"/>
                </a:lnTo>
                <a:lnTo>
                  <a:pt x="231140" y="215731"/>
                </a:lnTo>
                <a:lnTo>
                  <a:pt x="242147" y="239437"/>
                </a:lnTo>
                <a:lnTo>
                  <a:pt x="253153" y="261366"/>
                </a:lnTo>
                <a:lnTo>
                  <a:pt x="264160" y="280331"/>
                </a:lnTo>
                <a:lnTo>
                  <a:pt x="275167" y="296333"/>
                </a:lnTo>
                <a:lnTo>
                  <a:pt x="286173" y="308779"/>
                </a:lnTo>
                <a:lnTo>
                  <a:pt x="297180" y="316484"/>
                </a:lnTo>
                <a:lnTo>
                  <a:pt x="308187" y="320040"/>
                </a:lnTo>
                <a:lnTo>
                  <a:pt x="319193" y="318855"/>
                </a:lnTo>
                <a:lnTo>
                  <a:pt x="330200" y="312928"/>
                </a:lnTo>
                <a:lnTo>
                  <a:pt x="341207" y="302853"/>
                </a:lnTo>
                <a:lnTo>
                  <a:pt x="352213" y="289221"/>
                </a:lnTo>
                <a:lnTo>
                  <a:pt x="363220" y="271441"/>
                </a:lnTo>
                <a:lnTo>
                  <a:pt x="374227" y="250698"/>
                </a:lnTo>
                <a:lnTo>
                  <a:pt x="385233" y="227584"/>
                </a:lnTo>
                <a:lnTo>
                  <a:pt x="396240" y="203285"/>
                </a:lnTo>
                <a:lnTo>
                  <a:pt x="407247" y="177800"/>
                </a:lnTo>
                <a:lnTo>
                  <a:pt x="418253" y="152315"/>
                </a:lnTo>
                <a:lnTo>
                  <a:pt x="429260" y="128016"/>
                </a:lnTo>
                <a:lnTo>
                  <a:pt x="440267" y="104902"/>
                </a:lnTo>
                <a:lnTo>
                  <a:pt x="451273" y="84159"/>
                </a:lnTo>
                <a:lnTo>
                  <a:pt x="462280" y="66379"/>
                </a:lnTo>
                <a:lnTo>
                  <a:pt x="473287" y="52747"/>
                </a:lnTo>
                <a:lnTo>
                  <a:pt x="484293" y="42672"/>
                </a:lnTo>
                <a:lnTo>
                  <a:pt x="495300" y="36745"/>
                </a:lnTo>
                <a:lnTo>
                  <a:pt x="506307" y="35560"/>
                </a:lnTo>
                <a:lnTo>
                  <a:pt x="517313" y="39116"/>
                </a:lnTo>
                <a:lnTo>
                  <a:pt x="528320" y="46821"/>
                </a:lnTo>
                <a:lnTo>
                  <a:pt x="539327" y="59267"/>
                </a:lnTo>
                <a:lnTo>
                  <a:pt x="550333" y="75269"/>
                </a:lnTo>
                <a:lnTo>
                  <a:pt x="561340" y="94234"/>
                </a:lnTo>
                <a:lnTo>
                  <a:pt x="572347" y="116163"/>
                </a:lnTo>
                <a:lnTo>
                  <a:pt x="583353" y="139869"/>
                </a:lnTo>
                <a:lnTo>
                  <a:pt x="594360" y="164761"/>
                </a:lnTo>
                <a:lnTo>
                  <a:pt x="605367" y="190839"/>
                </a:lnTo>
                <a:lnTo>
                  <a:pt x="616373" y="215731"/>
                </a:lnTo>
                <a:lnTo>
                  <a:pt x="627380" y="239437"/>
                </a:lnTo>
                <a:lnTo>
                  <a:pt x="638387" y="261366"/>
                </a:lnTo>
                <a:lnTo>
                  <a:pt x="649393" y="280331"/>
                </a:lnTo>
                <a:lnTo>
                  <a:pt x="660400" y="296333"/>
                </a:lnTo>
                <a:lnTo>
                  <a:pt x="671407" y="308779"/>
                </a:lnTo>
                <a:lnTo>
                  <a:pt x="682413" y="316484"/>
                </a:lnTo>
                <a:lnTo>
                  <a:pt x="693420" y="320040"/>
                </a:lnTo>
                <a:lnTo>
                  <a:pt x="704427" y="318855"/>
                </a:lnTo>
                <a:lnTo>
                  <a:pt x="715433" y="312928"/>
                </a:lnTo>
                <a:lnTo>
                  <a:pt x="726440" y="302853"/>
                </a:lnTo>
                <a:lnTo>
                  <a:pt x="737447" y="289221"/>
                </a:lnTo>
                <a:lnTo>
                  <a:pt x="748453" y="271441"/>
                </a:lnTo>
                <a:lnTo>
                  <a:pt x="759460" y="250698"/>
                </a:lnTo>
                <a:lnTo>
                  <a:pt x="770467" y="227584"/>
                </a:lnTo>
                <a:lnTo>
                  <a:pt x="781473" y="203285"/>
                </a:lnTo>
                <a:lnTo>
                  <a:pt x="792480" y="177800"/>
                </a:lnTo>
                <a:lnTo>
                  <a:pt x="803487" y="152315"/>
                </a:lnTo>
              </a:path>
            </a:pathLst>
          </a:custGeom>
          <a:noFill/>
          <a:ln w="31750" cap="rnd">
            <a:solidFill>
              <a:srgbClr val="1F5FA8"/>
            </a:solidFill>
            <a:round/>
          </a:ln>
        </p:spPr>
        <p:txBody>
          <a:bodyPr rtlCol="0" anchor="ctr"/>
          <a:lstStyle/>
          <a:p>
            <a:endParaRPr lang="en-US"/>
          </a:p>
        </p:txBody>
      </p:sp>
      <p:sp>
        <p:nvSpPr>
          <p:cNvPr id="48" name="Phi(t)"/>
          <p:cNvSpPr txBox="1"/>
          <p:nvPr/>
        </p:nvSpPr>
        <p:spPr>
          <a:xfrm>
            <a:off x="3251200" y="3543300"/>
            <a:ext cx="889000" cy="241300"/>
          </a:xfrm>
          <a:prstGeom prst="rect">
            <a:avLst/>
          </a:prstGeom>
          <a:noFill/>
          <a:ln>
            <a:noFill/>
          </a:ln>
        </p:spPr>
        <p:txBody>
          <a:bodyPr wrap="square" lIns="0" tIns="0" rIns="0" bIns="0" rtlCol="0" anchor="t">
            <a:noAutofit/>
          </a:bodyPr>
          <a:lstStyle/>
          <a:p>
            <a:pPr algn="ctr">
              <a:lnSpc>
                <a:spcPct val="100000"/>
              </a:lnSpc>
            </a:pPr>
            <a:r>
              <a:rPr lang="en-US" sz="1600" b="1" i="1">
                <a:solidFill>
                  <a:srgbClr val="1F5FA8"/>
                </a:solidFill>
                <a:latin typeface="Arial"/>
                <a:cs typeface="Arial"/>
              </a:rPr>
              <a:t>Φ</a:t>
            </a:r>
            <a:r>
              <a:rPr lang="en-US" sz="1600" b="1">
                <a:solidFill>
                  <a:srgbClr val="1F5FA8"/>
                </a:solidFill>
                <a:latin typeface="Arial"/>
                <a:cs typeface="Arial"/>
              </a:rPr>
              <a:t>(</a:t>
            </a:r>
            <a:r>
              <a:rPr lang="en-US" sz="1600" b="1" i="1">
                <a:solidFill>
                  <a:srgbClr val="1F5FA8"/>
                </a:solidFill>
                <a:latin typeface="Arial"/>
                <a:cs typeface="Arial"/>
              </a:rPr>
              <a:t>t</a:t>
            </a:r>
            <a:r>
              <a:rPr lang="en-US" sz="1600" b="1">
                <a:solidFill>
                  <a:srgbClr val="1F5FA8"/>
                </a:solidFill>
                <a:latin typeface="Arial"/>
                <a:cs typeface="Arial"/>
              </a:rPr>
              <a:t>)</a:t>
            </a:r>
          </a:p>
        </p:txBody>
      </p:sp>
      <p:sp>
        <p:nvSpPr>
          <p:cNvPr id="50" name="PSD heading"/>
          <p:cNvSpPr txBox="1"/>
          <p:nvPr/>
        </p:nvSpPr>
        <p:spPr>
          <a:xfrm>
            <a:off x="7747000" y="1117600"/>
            <a:ext cx="4038600" cy="215900"/>
          </a:xfrm>
          <a:prstGeom prst="rect">
            <a:avLst/>
          </a:prstGeom>
          <a:noFill/>
          <a:ln>
            <a:noFill/>
          </a:ln>
        </p:spPr>
        <p:txBody>
          <a:bodyPr wrap="square" lIns="0" tIns="0" rIns="0" bIns="0" rtlCol="0" anchor="t">
            <a:noAutofit/>
          </a:bodyPr>
          <a:lstStyle/>
          <a:p>
            <a:pPr algn="l">
              <a:lnSpc>
                <a:spcPct val="100000"/>
              </a:lnSpc>
            </a:pPr>
            <a:r>
              <a:rPr lang="en-US" sz="1400" b="1">
                <a:solidFill>
                  <a:srgbClr val="4F5B68"/>
                </a:solidFill>
                <a:latin typeface="Arial"/>
                <a:cs typeface="Arial"/>
              </a:rPr>
              <a:t>Power spectral density</a:t>
            </a:r>
          </a:p>
        </p:txBody>
      </p:sp>
      <p:sp>
        <p:nvSpPr>
          <p:cNvPr id="51" name="Vibration PSD trace"/>
          <p:cNvSpPr/>
          <p:nvPr/>
        </p:nvSpPr>
        <p:spPr>
          <a:xfrm>
            <a:off x="7848600" y="1473200"/>
            <a:ext cx="3835400" cy="1155700"/>
          </a:xfrm>
          <a:custGeom>
            <a:avLst/>
            <a:gdLst/>
            <a:ahLst/>
            <a:cxnLst/>
            <a:rect l="0" t="0" r="r" b="b"/>
            <a:pathLst>
              <a:path w="3835400" h="1155700" fill="none">
                <a:moveTo>
                  <a:pt x="0" y="897188"/>
                </a:moveTo>
                <a:lnTo>
                  <a:pt x="26091" y="897188"/>
                </a:lnTo>
                <a:lnTo>
                  <a:pt x="52182" y="919998"/>
                </a:lnTo>
                <a:lnTo>
                  <a:pt x="78273" y="897188"/>
                </a:lnTo>
                <a:lnTo>
                  <a:pt x="104365" y="919998"/>
                </a:lnTo>
                <a:lnTo>
                  <a:pt x="130456" y="912395"/>
                </a:lnTo>
                <a:lnTo>
                  <a:pt x="156547" y="897188"/>
                </a:lnTo>
                <a:lnTo>
                  <a:pt x="182638" y="919998"/>
                </a:lnTo>
                <a:lnTo>
                  <a:pt x="208729" y="897188"/>
                </a:lnTo>
                <a:lnTo>
                  <a:pt x="234820" y="912395"/>
                </a:lnTo>
                <a:lnTo>
                  <a:pt x="260912" y="897188"/>
                </a:lnTo>
                <a:lnTo>
                  <a:pt x="287003" y="889585"/>
                </a:lnTo>
                <a:lnTo>
                  <a:pt x="313094" y="889585"/>
                </a:lnTo>
                <a:lnTo>
                  <a:pt x="339185" y="874378"/>
                </a:lnTo>
                <a:lnTo>
                  <a:pt x="365276" y="752726"/>
                </a:lnTo>
                <a:lnTo>
                  <a:pt x="391367" y="494214"/>
                </a:lnTo>
                <a:lnTo>
                  <a:pt x="417459" y="76033"/>
                </a:lnTo>
                <a:lnTo>
                  <a:pt x="443550" y="532230"/>
                </a:lnTo>
                <a:lnTo>
                  <a:pt x="469641" y="783139"/>
                </a:lnTo>
                <a:lnTo>
                  <a:pt x="495732" y="859172"/>
                </a:lnTo>
                <a:lnTo>
                  <a:pt x="521823" y="927601"/>
                </a:lnTo>
                <a:lnTo>
                  <a:pt x="547914" y="904791"/>
                </a:lnTo>
                <a:lnTo>
                  <a:pt x="574005" y="950411"/>
                </a:lnTo>
                <a:lnTo>
                  <a:pt x="600097" y="927601"/>
                </a:lnTo>
                <a:lnTo>
                  <a:pt x="626188" y="927601"/>
                </a:lnTo>
                <a:lnTo>
                  <a:pt x="652279" y="927601"/>
                </a:lnTo>
                <a:lnTo>
                  <a:pt x="678370" y="942808"/>
                </a:lnTo>
                <a:lnTo>
                  <a:pt x="704461" y="965618"/>
                </a:lnTo>
                <a:lnTo>
                  <a:pt x="730552" y="942808"/>
                </a:lnTo>
                <a:lnTo>
                  <a:pt x="756644" y="958014"/>
                </a:lnTo>
                <a:lnTo>
                  <a:pt x="782735" y="958014"/>
                </a:lnTo>
                <a:lnTo>
                  <a:pt x="808826" y="950411"/>
                </a:lnTo>
                <a:lnTo>
                  <a:pt x="834917" y="950411"/>
                </a:lnTo>
                <a:lnTo>
                  <a:pt x="861008" y="927601"/>
                </a:lnTo>
                <a:lnTo>
                  <a:pt x="887099" y="912395"/>
                </a:lnTo>
                <a:lnTo>
                  <a:pt x="913190" y="904791"/>
                </a:lnTo>
                <a:lnTo>
                  <a:pt x="939282" y="881982"/>
                </a:lnTo>
                <a:lnTo>
                  <a:pt x="965373" y="760329"/>
                </a:lnTo>
                <a:lnTo>
                  <a:pt x="991464" y="418181"/>
                </a:lnTo>
                <a:lnTo>
                  <a:pt x="1017555" y="425784"/>
                </a:lnTo>
                <a:lnTo>
                  <a:pt x="1043646" y="760329"/>
                </a:lnTo>
                <a:lnTo>
                  <a:pt x="1069737" y="866775"/>
                </a:lnTo>
                <a:lnTo>
                  <a:pt x="1095829" y="935205"/>
                </a:lnTo>
                <a:lnTo>
                  <a:pt x="1121920" y="950411"/>
                </a:lnTo>
                <a:lnTo>
                  <a:pt x="1148011" y="942808"/>
                </a:lnTo>
                <a:lnTo>
                  <a:pt x="1174102" y="965618"/>
                </a:lnTo>
                <a:lnTo>
                  <a:pt x="1200193" y="965618"/>
                </a:lnTo>
                <a:lnTo>
                  <a:pt x="1226284" y="980824"/>
                </a:lnTo>
                <a:lnTo>
                  <a:pt x="1252376" y="980824"/>
                </a:lnTo>
                <a:lnTo>
                  <a:pt x="1278467" y="958014"/>
                </a:lnTo>
                <a:lnTo>
                  <a:pt x="1304558" y="988428"/>
                </a:lnTo>
                <a:lnTo>
                  <a:pt x="1330649" y="950411"/>
                </a:lnTo>
                <a:lnTo>
                  <a:pt x="1356740" y="965618"/>
                </a:lnTo>
                <a:lnTo>
                  <a:pt x="1382831" y="980824"/>
                </a:lnTo>
                <a:lnTo>
                  <a:pt x="1408922" y="950411"/>
                </a:lnTo>
                <a:lnTo>
                  <a:pt x="1435014" y="965618"/>
                </a:lnTo>
                <a:lnTo>
                  <a:pt x="1461105" y="935205"/>
                </a:lnTo>
                <a:lnTo>
                  <a:pt x="1487196" y="958014"/>
                </a:lnTo>
                <a:lnTo>
                  <a:pt x="1513287" y="942808"/>
                </a:lnTo>
                <a:lnTo>
                  <a:pt x="1539378" y="881982"/>
                </a:lnTo>
                <a:lnTo>
                  <a:pt x="1565469" y="745122"/>
                </a:lnTo>
                <a:lnTo>
                  <a:pt x="1591561" y="471404"/>
                </a:lnTo>
                <a:lnTo>
                  <a:pt x="1617652" y="737519"/>
                </a:lnTo>
                <a:lnTo>
                  <a:pt x="1643743" y="881982"/>
                </a:lnTo>
                <a:lnTo>
                  <a:pt x="1669834" y="935205"/>
                </a:lnTo>
                <a:lnTo>
                  <a:pt x="1695925" y="950411"/>
                </a:lnTo>
                <a:lnTo>
                  <a:pt x="1722016" y="980824"/>
                </a:lnTo>
                <a:lnTo>
                  <a:pt x="1748107" y="988428"/>
                </a:lnTo>
                <a:lnTo>
                  <a:pt x="1774199" y="973221"/>
                </a:lnTo>
                <a:lnTo>
                  <a:pt x="1800290" y="980824"/>
                </a:lnTo>
                <a:lnTo>
                  <a:pt x="1826381" y="958014"/>
                </a:lnTo>
                <a:lnTo>
                  <a:pt x="1852472" y="988428"/>
                </a:lnTo>
                <a:lnTo>
                  <a:pt x="1878563" y="988428"/>
                </a:lnTo>
                <a:lnTo>
                  <a:pt x="1904654" y="1003634"/>
                </a:lnTo>
                <a:lnTo>
                  <a:pt x="1930746" y="996031"/>
                </a:lnTo>
                <a:lnTo>
                  <a:pt x="1956837" y="965618"/>
                </a:lnTo>
                <a:lnTo>
                  <a:pt x="1982928" y="973221"/>
                </a:lnTo>
                <a:lnTo>
                  <a:pt x="2009019" y="980824"/>
                </a:lnTo>
                <a:lnTo>
                  <a:pt x="2035110" y="950411"/>
                </a:lnTo>
                <a:lnTo>
                  <a:pt x="2061201" y="965618"/>
                </a:lnTo>
                <a:lnTo>
                  <a:pt x="2087293" y="942808"/>
                </a:lnTo>
                <a:lnTo>
                  <a:pt x="2113384" y="919998"/>
                </a:lnTo>
                <a:lnTo>
                  <a:pt x="2139475" y="866775"/>
                </a:lnTo>
                <a:lnTo>
                  <a:pt x="2165566" y="745122"/>
                </a:lnTo>
                <a:lnTo>
                  <a:pt x="2191657" y="714709"/>
                </a:lnTo>
                <a:lnTo>
                  <a:pt x="2217748" y="874378"/>
                </a:lnTo>
                <a:lnTo>
                  <a:pt x="2243839" y="935205"/>
                </a:lnTo>
                <a:lnTo>
                  <a:pt x="2269931" y="980824"/>
                </a:lnTo>
                <a:lnTo>
                  <a:pt x="2296022" y="950411"/>
                </a:lnTo>
                <a:lnTo>
                  <a:pt x="2322113" y="973221"/>
                </a:lnTo>
                <a:lnTo>
                  <a:pt x="2348204" y="980824"/>
                </a:lnTo>
                <a:lnTo>
                  <a:pt x="2374295" y="996031"/>
                </a:lnTo>
                <a:lnTo>
                  <a:pt x="2400386" y="996031"/>
                </a:lnTo>
                <a:lnTo>
                  <a:pt x="2426478" y="996031"/>
                </a:lnTo>
                <a:lnTo>
                  <a:pt x="2452569" y="973221"/>
                </a:lnTo>
                <a:lnTo>
                  <a:pt x="2478660" y="980824"/>
                </a:lnTo>
                <a:lnTo>
                  <a:pt x="2504751" y="980824"/>
                </a:lnTo>
                <a:lnTo>
                  <a:pt x="2530842" y="1003634"/>
                </a:lnTo>
                <a:lnTo>
                  <a:pt x="2556933" y="1003634"/>
                </a:lnTo>
                <a:lnTo>
                  <a:pt x="2583024" y="973221"/>
                </a:lnTo>
                <a:lnTo>
                  <a:pt x="2609116" y="973221"/>
                </a:lnTo>
                <a:lnTo>
                  <a:pt x="2635207" y="973221"/>
                </a:lnTo>
                <a:lnTo>
                  <a:pt x="2661298" y="973221"/>
                </a:lnTo>
                <a:lnTo>
                  <a:pt x="2687389" y="988428"/>
                </a:lnTo>
                <a:lnTo>
                  <a:pt x="2713480" y="988428"/>
                </a:lnTo>
                <a:lnTo>
                  <a:pt x="2739571" y="973221"/>
                </a:lnTo>
                <a:lnTo>
                  <a:pt x="2765663" y="965618"/>
                </a:lnTo>
                <a:lnTo>
                  <a:pt x="2791754" y="980824"/>
                </a:lnTo>
                <a:lnTo>
                  <a:pt x="2817845" y="980824"/>
                </a:lnTo>
                <a:lnTo>
                  <a:pt x="2843936" y="988428"/>
                </a:lnTo>
                <a:lnTo>
                  <a:pt x="2870027" y="1011238"/>
                </a:lnTo>
                <a:lnTo>
                  <a:pt x="2896118" y="996031"/>
                </a:lnTo>
                <a:lnTo>
                  <a:pt x="2922210" y="988428"/>
                </a:lnTo>
                <a:lnTo>
                  <a:pt x="2948301" y="996031"/>
                </a:lnTo>
                <a:lnTo>
                  <a:pt x="2974392" y="996031"/>
                </a:lnTo>
                <a:lnTo>
                  <a:pt x="3000483" y="965618"/>
                </a:lnTo>
                <a:lnTo>
                  <a:pt x="3026574" y="1003634"/>
                </a:lnTo>
                <a:lnTo>
                  <a:pt x="3052665" y="1003634"/>
                </a:lnTo>
                <a:lnTo>
                  <a:pt x="3078756" y="1003634"/>
                </a:lnTo>
                <a:lnTo>
                  <a:pt x="3104848" y="1003634"/>
                </a:lnTo>
                <a:lnTo>
                  <a:pt x="3130939" y="980824"/>
                </a:lnTo>
                <a:lnTo>
                  <a:pt x="3157030" y="980824"/>
                </a:lnTo>
                <a:lnTo>
                  <a:pt x="3183121" y="973221"/>
                </a:lnTo>
                <a:lnTo>
                  <a:pt x="3209212" y="996031"/>
                </a:lnTo>
                <a:lnTo>
                  <a:pt x="3235303" y="965618"/>
                </a:lnTo>
                <a:lnTo>
                  <a:pt x="3261395" y="965618"/>
                </a:lnTo>
                <a:lnTo>
                  <a:pt x="3287486" y="973221"/>
                </a:lnTo>
                <a:lnTo>
                  <a:pt x="3313577" y="973221"/>
                </a:lnTo>
                <a:lnTo>
                  <a:pt x="3339668" y="980824"/>
                </a:lnTo>
                <a:lnTo>
                  <a:pt x="3365759" y="965618"/>
                </a:lnTo>
                <a:lnTo>
                  <a:pt x="3391850" y="965618"/>
                </a:lnTo>
                <a:lnTo>
                  <a:pt x="3417941" y="973221"/>
                </a:lnTo>
                <a:lnTo>
                  <a:pt x="3444033" y="973221"/>
                </a:lnTo>
                <a:lnTo>
                  <a:pt x="3470124" y="980824"/>
                </a:lnTo>
                <a:lnTo>
                  <a:pt x="3496215" y="965618"/>
                </a:lnTo>
                <a:lnTo>
                  <a:pt x="3522306" y="1003634"/>
                </a:lnTo>
                <a:lnTo>
                  <a:pt x="3548397" y="996031"/>
                </a:lnTo>
                <a:lnTo>
                  <a:pt x="3574488" y="973221"/>
                </a:lnTo>
                <a:lnTo>
                  <a:pt x="3600580" y="973221"/>
                </a:lnTo>
                <a:lnTo>
                  <a:pt x="3626671" y="980824"/>
                </a:lnTo>
                <a:lnTo>
                  <a:pt x="3652762" y="980824"/>
                </a:lnTo>
                <a:lnTo>
                  <a:pt x="3678853" y="973221"/>
                </a:lnTo>
                <a:lnTo>
                  <a:pt x="3704944" y="1003634"/>
                </a:lnTo>
                <a:lnTo>
                  <a:pt x="3731035" y="1011238"/>
                </a:lnTo>
                <a:lnTo>
                  <a:pt x="3757127" y="988428"/>
                </a:lnTo>
                <a:lnTo>
                  <a:pt x="3783218" y="988428"/>
                </a:lnTo>
                <a:lnTo>
                  <a:pt x="3809309" y="965618"/>
                </a:lnTo>
                <a:lnTo>
                  <a:pt x="3835400" y="973221"/>
                </a:lnTo>
              </a:path>
            </a:pathLst>
          </a:custGeom>
          <a:noFill/>
          <a:ln w="19050" cap="rnd">
            <a:solidFill>
              <a:srgbClr val="1F5FA8"/>
            </a:solidFill>
            <a:round/>
          </a:ln>
        </p:spPr>
        <p:txBody>
          <a:bodyPr rtlCol="0" anchor="ctr"/>
          <a:lstStyle/>
          <a:p>
            <a:endParaRPr lang="en-US"/>
          </a:p>
        </p:txBody>
      </p:sp>
      <p:cxnSp>
        <p:nvCxnSpPr>
          <p:cNvPr id="58" name="Vibration to sensor"/>
          <p:cNvCxnSpPr/>
          <p:nvPr/>
        </p:nvCxnSpPr>
        <p:spPr>
          <a:xfrm>
            <a:off x="2413000" y="2044700"/>
            <a:ext cx="3683000" cy="0"/>
          </a:xfrm>
          <a:prstGeom prst="line">
            <a:avLst/>
          </a:prstGeom>
          <a:ln w="38100" cap="rnd">
            <a:solidFill>
              <a:srgbClr val="1F5FA8"/>
            </a:solidFill>
            <a:round/>
            <a:tailEnd type="triangle" w="med" len="med"/>
          </a:ln>
        </p:spPr>
      </p:cxnSp>
      <p:cxnSp>
        <p:nvCxnSpPr>
          <p:cNvPr id="59" name="Vibration to inset"/>
          <p:cNvCxnSpPr/>
          <p:nvPr/>
        </p:nvCxnSpPr>
        <p:spPr>
          <a:xfrm>
            <a:off x="1460500" y="2425700"/>
            <a:ext cx="0" cy="254000"/>
          </a:xfrm>
          <a:prstGeom prst="line">
            <a:avLst/>
          </a:prstGeom>
          <a:ln w="38100" cap="rnd">
            <a:solidFill>
              <a:srgbClr val="1F5FA8"/>
            </a:solidFill>
            <a:round/>
            <a:tailEnd type="triangle" w="med" len="med"/>
          </a:ln>
        </p:spPr>
      </p:cxnSp>
      <p:cxnSp>
        <p:nvCxnSpPr>
          <p:cNvPr id="60" name="Loop to flux"/>
          <p:cNvCxnSpPr/>
          <p:nvPr/>
        </p:nvCxnSpPr>
        <p:spPr>
          <a:xfrm>
            <a:off x="3035300" y="3962400"/>
            <a:ext cx="215900" cy="0"/>
          </a:xfrm>
          <a:prstGeom prst="line">
            <a:avLst/>
          </a:prstGeom>
          <a:ln w="38100" cap="rnd">
            <a:solidFill>
              <a:srgbClr val="1F5FA8"/>
            </a:solidFill>
            <a:round/>
            <a:tailEnd type="triangle" w="med" len="med"/>
          </a:ln>
        </p:spPr>
      </p:cxnSp>
      <p:cxnSp>
        <p:nvCxnSpPr>
          <p:cNvPr id="64" name="Sensor to PSD"/>
          <p:cNvCxnSpPr/>
          <p:nvPr/>
        </p:nvCxnSpPr>
        <p:spPr>
          <a:xfrm>
            <a:off x="7493000" y="2044700"/>
            <a:ext cx="254000" cy="0"/>
          </a:xfrm>
          <a:prstGeom prst="line">
            <a:avLst/>
          </a:prstGeom>
          <a:ln w="38100" cap="rnd">
            <a:solidFill>
              <a:srgbClr val="2B3644"/>
            </a:solidFill>
            <a:round/>
            <a:tailEnd type="triangle" w="med" len="med"/>
          </a:ln>
        </p:spPr>
      </p:cxnSp>
      <p:sp>
        <p:nvSpPr>
          <p:cNvPr id="67" name="Pulse-tube peaks"/>
          <p:cNvSpPr txBox="1"/>
          <p:nvPr/>
        </p:nvSpPr>
        <p:spPr>
          <a:xfrm>
            <a:off x="10287000" y="1511300"/>
            <a:ext cx="1397000" cy="431800"/>
          </a:xfrm>
          <a:prstGeom prst="rect">
            <a:avLst/>
          </a:prstGeom>
          <a:noFill/>
          <a:ln>
            <a:noFill/>
          </a:ln>
        </p:spPr>
        <p:txBody>
          <a:bodyPr wrap="square" lIns="0" tIns="0" rIns="0" bIns="0" rtlCol="0" anchor="t">
            <a:noAutofit/>
          </a:bodyPr>
          <a:lstStyle/>
          <a:p>
            <a:pPr algn="l">
              <a:lnSpc>
                <a:spcPct val="100000"/>
              </a:lnSpc>
            </a:pPr>
            <a:r>
              <a:rPr lang="en-US" sz="1400" b="1">
                <a:solidFill>
                  <a:srgbClr val="1F5FA8"/>
                </a:solidFill>
                <a:latin typeface="Arial"/>
                <a:cs typeface="Arial"/>
              </a:rPr>
              <a:t>Pulse-tube</a:t>
            </a:r>
          </a:p>
          <a:p>
            <a:pPr algn="l">
              <a:lnSpc>
                <a:spcPct val="100000"/>
              </a:lnSpc>
            </a:pPr>
            <a:r>
              <a:rPr lang="en-US" sz="1400" b="1">
                <a:solidFill>
                  <a:srgbClr val="1F5FA8"/>
                </a:solidFill>
                <a:latin typeface="Arial"/>
                <a:cs typeface="Arial"/>
              </a:rPr>
              <a:t>peaks</a:t>
            </a:r>
          </a:p>
        </p:txBody>
      </p:sp>
      <p:sp>
        <p:nvSpPr>
          <p:cNvPr id="76" name="TextBox 75">
            <a:extLst>
              <a:ext uri="{FF2B5EF4-FFF2-40B4-BE49-F238E27FC236}">
                <a16:creationId xmlns:a16="http://schemas.microsoft.com/office/drawing/2014/main" id="{99660D02-7EF0-ACCB-27D5-974DA8EEBD7A}"/>
              </a:ext>
            </a:extLst>
          </p:cNvPr>
          <p:cNvSpPr txBox="1"/>
          <p:nvPr/>
        </p:nvSpPr>
        <p:spPr>
          <a:xfrm>
            <a:off x="-89883" y="6337323"/>
            <a:ext cx="72510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10</a:t>
            </a:r>
          </a:p>
        </p:txBody>
      </p:sp>
      <p:sp>
        <p:nvSpPr>
          <p:cNvPr id="14" name="Title 1">
            <a:extLst>
              <a:ext uri="{FF2B5EF4-FFF2-40B4-BE49-F238E27FC236}">
                <a16:creationId xmlns:a16="http://schemas.microsoft.com/office/drawing/2014/main" id="{0BD68BAE-1E38-815F-AA3A-8EEE0809CB79}"/>
              </a:ext>
            </a:extLst>
          </p:cNvPr>
          <p:cNvSpPr>
            <a:spLocks noGrp="1"/>
          </p:cNvSpPr>
          <p:nvPr>
            <p:ph type="title"/>
          </p:nvPr>
        </p:nvSpPr>
        <p:spPr>
          <a:xfrm>
            <a:off x="323042" y="-130635"/>
            <a:ext cx="10515600" cy="1325563"/>
          </a:xfrm>
        </p:spPr>
        <p:txBody>
          <a:bodyPr/>
          <a:lstStyle/>
          <a:p>
            <a:r>
              <a:rPr lang="en-US">
                <a:latin typeface="Arial"/>
                <a:cs typeface="Arial"/>
              </a:rPr>
              <a:t>SQUID Cross Correlation</a:t>
            </a:r>
            <a:endParaRPr lang="en-US"/>
          </a:p>
        </p:txBody>
      </p:sp>
    </p:spTree>
    <p:extLst>
      <p:ext uri="{BB962C8B-B14F-4D97-AF65-F5344CB8AC3E}">
        <p14:creationId xmlns:p14="http://schemas.microsoft.com/office/powerpoint/2010/main" val="88934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1C0A5-531E-1DB3-C4E7-38257F4DA044}"/>
            </a:ext>
          </a:extLst>
        </p:cNvPr>
        <p:cNvGrpSpPr/>
        <p:nvPr/>
      </p:nvGrpSpPr>
      <p:grpSpPr>
        <a:xfrm>
          <a:off x="0" y="0"/>
          <a:ext cx="0" cy="0"/>
          <a:chOff x="0" y="0"/>
          <a:chExt cx="0" cy="0"/>
        </a:xfrm>
      </p:grpSpPr>
      <p:sp>
        <p:nvSpPr>
          <p:cNvPr id="4" name="Inset panel">
            <a:extLst>
              <a:ext uri="{FF2B5EF4-FFF2-40B4-BE49-F238E27FC236}">
                <a16:creationId xmlns:a16="http://schemas.microsoft.com/office/drawing/2014/main" id="{4411C544-58A5-83CC-A525-9B40D1DEDBC6}"/>
              </a:ext>
            </a:extLst>
          </p:cNvPr>
          <p:cNvSpPr/>
          <p:nvPr/>
        </p:nvSpPr>
        <p:spPr>
          <a:xfrm>
            <a:off x="889000" y="2679700"/>
            <a:ext cx="3302000" cy="2286000"/>
          </a:xfrm>
          <a:prstGeom prst="roundRect">
            <a:avLst>
              <a:gd name="adj" fmla="val 4444"/>
            </a:avLst>
          </a:prstGeom>
          <a:solidFill>
            <a:srgbClr val="E9F0F7"/>
          </a:solidFill>
          <a:ln>
            <a:noFill/>
          </a:ln>
        </p:spPr>
        <p:txBody>
          <a:bodyPr rtlCol="0" anchor="ctr"/>
          <a:lstStyle/>
          <a:p>
            <a:endParaRPr lang="en-US"/>
          </a:p>
        </p:txBody>
      </p:sp>
      <p:sp>
        <p:nvSpPr>
          <p:cNvPr id="5" name="Vibration PSD card">
            <a:extLst>
              <a:ext uri="{FF2B5EF4-FFF2-40B4-BE49-F238E27FC236}">
                <a16:creationId xmlns:a16="http://schemas.microsoft.com/office/drawing/2014/main" id="{BDD70DAB-FCEF-04EA-E67F-0A1CC0B5CE51}"/>
              </a:ext>
            </a:extLst>
          </p:cNvPr>
          <p:cNvSpPr/>
          <p:nvPr/>
        </p:nvSpPr>
        <p:spPr>
          <a:xfrm>
            <a:off x="7747000" y="1384300"/>
            <a:ext cx="4038600" cy="1320800"/>
          </a:xfrm>
          <a:prstGeom prst="roundRect">
            <a:avLst>
              <a:gd name="adj" fmla="val 5769"/>
            </a:avLst>
          </a:prstGeom>
          <a:solidFill>
            <a:srgbClr val="FFFFFF"/>
          </a:solidFill>
          <a:ln w="9525" cap="flat">
            <a:solidFill>
              <a:srgbClr val="DCDFE3"/>
            </a:solidFill>
            <a:round/>
          </a:ln>
        </p:spPr>
        <p:txBody>
          <a:bodyPr rtlCol="0" anchor="ctr"/>
          <a:lstStyle/>
          <a:p>
            <a:endParaRPr lang="en-US"/>
          </a:p>
        </p:txBody>
      </p:sp>
      <p:sp>
        <p:nvSpPr>
          <p:cNvPr id="6" name="SQUID PSD card">
            <a:extLst>
              <a:ext uri="{FF2B5EF4-FFF2-40B4-BE49-F238E27FC236}">
                <a16:creationId xmlns:a16="http://schemas.microsoft.com/office/drawing/2014/main" id="{0ABE79CA-863D-8E3B-747F-5660D66DDD16}"/>
              </a:ext>
            </a:extLst>
          </p:cNvPr>
          <p:cNvSpPr/>
          <p:nvPr/>
        </p:nvSpPr>
        <p:spPr>
          <a:xfrm>
            <a:off x="7747000" y="3302000"/>
            <a:ext cx="4038600" cy="1320800"/>
          </a:xfrm>
          <a:prstGeom prst="roundRect">
            <a:avLst>
              <a:gd name="adj" fmla="val 5769"/>
            </a:avLst>
          </a:prstGeom>
          <a:solidFill>
            <a:srgbClr val="FFFFFF"/>
          </a:solidFill>
          <a:ln w="9525" cap="flat">
            <a:solidFill>
              <a:srgbClr val="DCDFE3"/>
            </a:solidFill>
            <a:round/>
          </a:ln>
        </p:spPr>
        <p:txBody>
          <a:bodyPr rtlCol="0" anchor="ctr"/>
          <a:lstStyle/>
          <a:p>
            <a:endParaRPr lang="en-US"/>
          </a:p>
        </p:txBody>
      </p:sp>
      <p:sp>
        <p:nvSpPr>
          <p:cNvPr id="8" name="Pulse-tube band">
            <a:extLst>
              <a:ext uri="{FF2B5EF4-FFF2-40B4-BE49-F238E27FC236}">
                <a16:creationId xmlns:a16="http://schemas.microsoft.com/office/drawing/2014/main" id="{66B042E4-0D09-6151-6904-4EE881F1E443}"/>
              </a:ext>
            </a:extLst>
          </p:cNvPr>
          <p:cNvSpPr/>
          <p:nvPr/>
        </p:nvSpPr>
        <p:spPr>
          <a:xfrm>
            <a:off x="8210550" y="1390650"/>
            <a:ext cx="114300" cy="1308100"/>
          </a:xfrm>
          <a:prstGeom prst="rect">
            <a:avLst/>
          </a:prstGeom>
          <a:solidFill>
            <a:srgbClr val="1F5FA8">
              <a:alpha val="10000"/>
            </a:srgbClr>
          </a:solidFill>
          <a:ln>
            <a:noFill/>
          </a:ln>
        </p:spPr>
        <p:txBody>
          <a:bodyPr rtlCol="0" anchor="ctr"/>
          <a:lstStyle/>
          <a:p>
            <a:endParaRPr lang="en-US"/>
          </a:p>
        </p:txBody>
      </p:sp>
      <p:sp>
        <p:nvSpPr>
          <p:cNvPr id="9" name="Pulse-tube band">
            <a:extLst>
              <a:ext uri="{FF2B5EF4-FFF2-40B4-BE49-F238E27FC236}">
                <a16:creationId xmlns:a16="http://schemas.microsoft.com/office/drawing/2014/main" id="{6F72450B-81B9-403F-C244-6CCBE6549D21}"/>
              </a:ext>
            </a:extLst>
          </p:cNvPr>
          <p:cNvSpPr/>
          <p:nvPr/>
        </p:nvSpPr>
        <p:spPr>
          <a:xfrm>
            <a:off x="8794750" y="1390650"/>
            <a:ext cx="114300" cy="1308100"/>
          </a:xfrm>
          <a:prstGeom prst="rect">
            <a:avLst/>
          </a:prstGeom>
          <a:solidFill>
            <a:srgbClr val="1F5FA8">
              <a:alpha val="10000"/>
            </a:srgbClr>
          </a:solidFill>
          <a:ln>
            <a:noFill/>
          </a:ln>
        </p:spPr>
        <p:txBody>
          <a:bodyPr rtlCol="0" anchor="ctr"/>
          <a:lstStyle/>
          <a:p>
            <a:endParaRPr lang="en-US"/>
          </a:p>
        </p:txBody>
      </p:sp>
      <p:sp>
        <p:nvSpPr>
          <p:cNvPr id="10" name="Pulse-tube band">
            <a:extLst>
              <a:ext uri="{FF2B5EF4-FFF2-40B4-BE49-F238E27FC236}">
                <a16:creationId xmlns:a16="http://schemas.microsoft.com/office/drawing/2014/main" id="{653711ED-132B-504B-C296-E53A4BADBB65}"/>
              </a:ext>
            </a:extLst>
          </p:cNvPr>
          <p:cNvSpPr/>
          <p:nvPr/>
        </p:nvSpPr>
        <p:spPr>
          <a:xfrm>
            <a:off x="9385300" y="1390650"/>
            <a:ext cx="114300" cy="1308100"/>
          </a:xfrm>
          <a:prstGeom prst="rect">
            <a:avLst/>
          </a:prstGeom>
          <a:solidFill>
            <a:srgbClr val="1F5FA8">
              <a:alpha val="10000"/>
            </a:srgbClr>
          </a:solidFill>
          <a:ln>
            <a:noFill/>
          </a:ln>
        </p:spPr>
        <p:txBody>
          <a:bodyPr rtlCol="0" anchor="ctr"/>
          <a:lstStyle/>
          <a:p>
            <a:endParaRPr lang="en-US"/>
          </a:p>
        </p:txBody>
      </p:sp>
      <p:sp>
        <p:nvSpPr>
          <p:cNvPr id="11" name="Pulse-tube band">
            <a:extLst>
              <a:ext uri="{FF2B5EF4-FFF2-40B4-BE49-F238E27FC236}">
                <a16:creationId xmlns:a16="http://schemas.microsoft.com/office/drawing/2014/main" id="{D11C7B95-1A65-D419-EA94-E69E73C19753}"/>
              </a:ext>
            </a:extLst>
          </p:cNvPr>
          <p:cNvSpPr/>
          <p:nvPr/>
        </p:nvSpPr>
        <p:spPr>
          <a:xfrm>
            <a:off x="9969500" y="1390650"/>
            <a:ext cx="114300" cy="1308100"/>
          </a:xfrm>
          <a:prstGeom prst="rect">
            <a:avLst/>
          </a:prstGeom>
          <a:solidFill>
            <a:srgbClr val="1F5FA8">
              <a:alpha val="10000"/>
            </a:srgbClr>
          </a:solidFill>
          <a:ln>
            <a:noFill/>
          </a:ln>
        </p:spPr>
        <p:txBody>
          <a:bodyPr rtlCol="0" anchor="ctr"/>
          <a:lstStyle/>
          <a:p>
            <a:endParaRPr lang="en-US"/>
          </a:p>
        </p:txBody>
      </p:sp>
      <p:sp>
        <p:nvSpPr>
          <p:cNvPr id="12" name="Pulse-tube band">
            <a:extLst>
              <a:ext uri="{FF2B5EF4-FFF2-40B4-BE49-F238E27FC236}">
                <a16:creationId xmlns:a16="http://schemas.microsoft.com/office/drawing/2014/main" id="{99A545AD-CA68-1E84-5789-D4D70E74EA4E}"/>
              </a:ext>
            </a:extLst>
          </p:cNvPr>
          <p:cNvSpPr/>
          <p:nvPr/>
        </p:nvSpPr>
        <p:spPr>
          <a:xfrm>
            <a:off x="8210550" y="3308350"/>
            <a:ext cx="114300" cy="1308100"/>
          </a:xfrm>
          <a:prstGeom prst="rect">
            <a:avLst/>
          </a:prstGeom>
          <a:solidFill>
            <a:srgbClr val="1F5FA8">
              <a:alpha val="10000"/>
            </a:srgbClr>
          </a:solidFill>
          <a:ln>
            <a:noFill/>
          </a:ln>
        </p:spPr>
        <p:txBody>
          <a:bodyPr rtlCol="0" anchor="ctr"/>
          <a:lstStyle/>
          <a:p>
            <a:endParaRPr lang="en-US"/>
          </a:p>
        </p:txBody>
      </p:sp>
      <p:sp>
        <p:nvSpPr>
          <p:cNvPr id="13" name="Pulse-tube band">
            <a:extLst>
              <a:ext uri="{FF2B5EF4-FFF2-40B4-BE49-F238E27FC236}">
                <a16:creationId xmlns:a16="http://schemas.microsoft.com/office/drawing/2014/main" id="{B9B4D06E-D8FE-36C9-35DC-4C88B95F051B}"/>
              </a:ext>
            </a:extLst>
          </p:cNvPr>
          <p:cNvSpPr/>
          <p:nvPr/>
        </p:nvSpPr>
        <p:spPr>
          <a:xfrm>
            <a:off x="8794750" y="3308350"/>
            <a:ext cx="114300" cy="1308100"/>
          </a:xfrm>
          <a:prstGeom prst="rect">
            <a:avLst/>
          </a:prstGeom>
          <a:solidFill>
            <a:srgbClr val="1F5FA8">
              <a:alpha val="10000"/>
            </a:srgbClr>
          </a:solidFill>
          <a:ln>
            <a:noFill/>
          </a:ln>
        </p:spPr>
        <p:txBody>
          <a:bodyPr rtlCol="0" anchor="ctr"/>
          <a:lstStyle/>
          <a:p>
            <a:endParaRPr lang="en-US"/>
          </a:p>
        </p:txBody>
      </p:sp>
      <p:sp>
        <p:nvSpPr>
          <p:cNvPr id="14" name="Pulse-tube band">
            <a:extLst>
              <a:ext uri="{FF2B5EF4-FFF2-40B4-BE49-F238E27FC236}">
                <a16:creationId xmlns:a16="http://schemas.microsoft.com/office/drawing/2014/main" id="{8C368125-DF75-47AE-00DF-0279A2BF3822}"/>
              </a:ext>
            </a:extLst>
          </p:cNvPr>
          <p:cNvSpPr/>
          <p:nvPr/>
        </p:nvSpPr>
        <p:spPr>
          <a:xfrm>
            <a:off x="9385300" y="3308350"/>
            <a:ext cx="114300" cy="1308100"/>
          </a:xfrm>
          <a:prstGeom prst="rect">
            <a:avLst/>
          </a:prstGeom>
          <a:solidFill>
            <a:srgbClr val="1F5FA8">
              <a:alpha val="10000"/>
            </a:srgbClr>
          </a:solidFill>
          <a:ln>
            <a:noFill/>
          </a:ln>
        </p:spPr>
        <p:txBody>
          <a:bodyPr rtlCol="0" anchor="ctr"/>
          <a:lstStyle/>
          <a:p>
            <a:endParaRPr lang="en-US"/>
          </a:p>
        </p:txBody>
      </p:sp>
      <p:sp>
        <p:nvSpPr>
          <p:cNvPr id="15" name="Pulse-tube band">
            <a:extLst>
              <a:ext uri="{FF2B5EF4-FFF2-40B4-BE49-F238E27FC236}">
                <a16:creationId xmlns:a16="http://schemas.microsoft.com/office/drawing/2014/main" id="{57C50A3A-66B9-A094-9966-78DAF265AAB4}"/>
              </a:ext>
            </a:extLst>
          </p:cNvPr>
          <p:cNvSpPr/>
          <p:nvPr/>
        </p:nvSpPr>
        <p:spPr>
          <a:xfrm>
            <a:off x="9969500" y="3308350"/>
            <a:ext cx="114300" cy="1308100"/>
          </a:xfrm>
          <a:prstGeom prst="rect">
            <a:avLst/>
          </a:prstGeom>
          <a:solidFill>
            <a:srgbClr val="1F5FA8">
              <a:alpha val="10000"/>
            </a:srgbClr>
          </a:solidFill>
          <a:ln>
            <a:noFill/>
          </a:ln>
        </p:spPr>
        <p:txBody>
          <a:bodyPr rtlCol="0" anchor="ctr"/>
          <a:lstStyle/>
          <a:p>
            <a:endParaRPr lang="en-US"/>
          </a:p>
        </p:txBody>
      </p:sp>
      <p:sp>
        <p:nvSpPr>
          <p:cNvPr id="20" name="Vibration">
            <a:extLst>
              <a:ext uri="{FF2B5EF4-FFF2-40B4-BE49-F238E27FC236}">
                <a16:creationId xmlns:a16="http://schemas.microsoft.com/office/drawing/2014/main" id="{A1C0BC3A-90BB-118A-4D43-F5CFD652AD36}"/>
              </a:ext>
            </a:extLst>
          </p:cNvPr>
          <p:cNvSpPr/>
          <p:nvPr/>
        </p:nvSpPr>
        <p:spPr>
          <a:xfrm>
            <a:off x="508000" y="1663700"/>
            <a:ext cx="1905000" cy="762000"/>
          </a:xfrm>
          <a:prstGeom prst="roundRect">
            <a:avLst>
              <a:gd name="adj" fmla="val 10000"/>
            </a:avLst>
          </a:prstGeom>
          <a:solidFill>
            <a:srgbClr val="1F5FA8"/>
          </a:solidFill>
          <a:ln>
            <a:noFill/>
          </a:ln>
        </p:spPr>
        <p:txBody>
          <a:bodyPr wrap="square" lIns="127000" tIns="101600" rIns="127000" bIns="101600" rtlCol="0" anchor="ctr">
            <a:noAutofit/>
          </a:bodyPr>
          <a:lstStyle/>
          <a:p>
            <a:pPr algn="l">
              <a:lnSpc>
                <a:spcPct val="100000"/>
              </a:lnSpc>
            </a:pPr>
            <a:r>
              <a:rPr lang="en-US" sz="1700" b="1">
                <a:solidFill>
                  <a:srgbClr val="F5F8FC"/>
                </a:solidFill>
                <a:latin typeface="Arial"/>
                <a:cs typeface="Arial"/>
              </a:rPr>
              <a:t>Vibration</a:t>
            </a:r>
          </a:p>
        </p:txBody>
      </p:sp>
      <p:sp>
        <p:nvSpPr>
          <p:cNvPr id="21" name="EM noise">
            <a:extLst>
              <a:ext uri="{FF2B5EF4-FFF2-40B4-BE49-F238E27FC236}">
                <a16:creationId xmlns:a16="http://schemas.microsoft.com/office/drawing/2014/main" id="{BD0ED83D-4FF3-55E0-DF77-3D2B975C6A11}"/>
              </a:ext>
            </a:extLst>
          </p:cNvPr>
          <p:cNvSpPr/>
          <p:nvPr/>
        </p:nvSpPr>
        <p:spPr>
          <a:xfrm>
            <a:off x="508000" y="5092700"/>
            <a:ext cx="1905000" cy="762000"/>
          </a:xfrm>
          <a:prstGeom prst="roundRect">
            <a:avLst>
              <a:gd name="adj" fmla="val 10000"/>
            </a:avLst>
          </a:prstGeom>
          <a:solidFill>
            <a:srgbClr val="B5531B"/>
          </a:solidFill>
          <a:ln>
            <a:noFill/>
          </a:ln>
        </p:spPr>
        <p:txBody>
          <a:bodyPr wrap="square" lIns="127000" tIns="101600" rIns="127000" bIns="101600" rtlCol="0" anchor="ctr">
            <a:noAutofit/>
          </a:bodyPr>
          <a:lstStyle/>
          <a:p>
            <a:pPr algn="l">
              <a:lnSpc>
                <a:spcPct val="100000"/>
              </a:lnSpc>
            </a:pPr>
            <a:r>
              <a:rPr lang="en-US" sz="1700" b="1">
                <a:solidFill>
                  <a:srgbClr val="FFF8F2"/>
                </a:solidFill>
                <a:latin typeface="Arial"/>
                <a:cs typeface="Arial"/>
              </a:rPr>
              <a:t>EM noise</a:t>
            </a:r>
          </a:p>
        </p:txBody>
      </p:sp>
      <p:sp>
        <p:nvSpPr>
          <p:cNvPr id="22" name="Vibration sensor">
            <a:extLst>
              <a:ext uri="{FF2B5EF4-FFF2-40B4-BE49-F238E27FC236}">
                <a16:creationId xmlns:a16="http://schemas.microsoft.com/office/drawing/2014/main" id="{ED1DBAD1-B577-874C-1899-26A6C32F38E3}"/>
              </a:ext>
            </a:extLst>
          </p:cNvPr>
          <p:cNvSpPr/>
          <p:nvPr/>
        </p:nvSpPr>
        <p:spPr>
          <a:xfrm>
            <a:off x="6096000" y="1663700"/>
            <a:ext cx="1397000" cy="762000"/>
          </a:xfrm>
          <a:prstGeom prst="roundRect">
            <a:avLst>
              <a:gd name="adj" fmla="val 10000"/>
            </a:avLst>
          </a:prstGeom>
          <a:solidFill>
            <a:srgbClr val="FFFCF8"/>
          </a:solidFill>
          <a:ln w="12700" cap="flat">
            <a:solidFill>
              <a:srgbClr val="21314D"/>
            </a:solidFill>
            <a:round/>
          </a:ln>
        </p:spPr>
        <p:txBody>
          <a:bodyPr wrap="square" lIns="88900" tIns="76200" rIns="88900" bIns="76200" rtlCol="0" anchor="ctr">
            <a:noAutofit/>
          </a:bodyPr>
          <a:lstStyle/>
          <a:p>
            <a:pPr algn="l">
              <a:lnSpc>
                <a:spcPct val="100000"/>
              </a:lnSpc>
            </a:pPr>
            <a:r>
              <a:rPr lang="en-US" sz="1700" b="1">
                <a:solidFill>
                  <a:srgbClr val="18222E"/>
                </a:solidFill>
                <a:latin typeface="Arial"/>
                <a:cs typeface="Arial"/>
              </a:rPr>
              <a:t>Vibration sensor</a:t>
            </a:r>
          </a:p>
        </p:txBody>
      </p:sp>
      <p:sp>
        <p:nvSpPr>
          <p:cNvPr id="25" name="Field line B(x)">
            <a:extLst>
              <a:ext uri="{FF2B5EF4-FFF2-40B4-BE49-F238E27FC236}">
                <a16:creationId xmlns:a16="http://schemas.microsoft.com/office/drawing/2014/main" id="{FCD16E24-3884-604C-FC23-7502AE7DA267}"/>
              </a:ext>
            </a:extLst>
          </p:cNvPr>
          <p:cNvSpPr/>
          <p:nvPr/>
        </p:nvSpPr>
        <p:spPr>
          <a:xfrm>
            <a:off x="990600" y="2921000"/>
            <a:ext cx="2032000" cy="1905000"/>
          </a:xfrm>
          <a:custGeom>
            <a:avLst/>
            <a:gdLst/>
            <a:ahLst/>
            <a:cxnLst/>
            <a:rect l="0" t="0" r="r" b="b"/>
            <a:pathLst>
              <a:path w="2032000" h="1905000" fill="none">
                <a:moveTo>
                  <a:pt x="444500" y="25400"/>
                </a:moveTo>
                <a:quadBezTo>
                  <a:pt x="368300" y="952500"/>
                  <a:pt x="190500" y="1841500"/>
                </a:quadBezTo>
              </a:path>
            </a:pathLst>
          </a:custGeom>
          <a:noFill/>
          <a:ln w="28575" cap="rnd">
            <a:solidFill>
              <a:srgbClr val="6E97C9"/>
            </a:solidFill>
            <a:round/>
          </a:ln>
        </p:spPr>
        <p:txBody>
          <a:bodyPr rtlCol="0" anchor="ctr"/>
          <a:lstStyle/>
          <a:p>
            <a:endParaRPr lang="en-US"/>
          </a:p>
        </p:txBody>
      </p:sp>
      <p:cxnSp>
        <p:nvCxnSpPr>
          <p:cNvPr id="26" name="Field line arrowhead">
            <a:extLst>
              <a:ext uri="{FF2B5EF4-FFF2-40B4-BE49-F238E27FC236}">
                <a16:creationId xmlns:a16="http://schemas.microsoft.com/office/drawing/2014/main" id="{1932B369-C8E0-C2A8-F4B7-E72571F22C86}"/>
              </a:ext>
            </a:extLst>
          </p:cNvPr>
          <p:cNvCxnSpPr/>
          <p:nvPr/>
        </p:nvCxnSpPr>
        <p:spPr>
          <a:xfrm flipH="1">
            <a:off x="1181100" y="4675326"/>
            <a:ext cx="17435" cy="87174"/>
          </a:xfrm>
          <a:prstGeom prst="line">
            <a:avLst/>
          </a:prstGeom>
          <a:ln w="28575" cap="rnd">
            <a:solidFill>
              <a:srgbClr val="6E97C9"/>
            </a:solidFill>
            <a:round/>
            <a:tailEnd type="triangle" w="med" len="med"/>
          </a:ln>
        </p:spPr>
      </p:cxnSp>
      <p:sp>
        <p:nvSpPr>
          <p:cNvPr id="27" name="Field line B(x)">
            <a:extLst>
              <a:ext uri="{FF2B5EF4-FFF2-40B4-BE49-F238E27FC236}">
                <a16:creationId xmlns:a16="http://schemas.microsoft.com/office/drawing/2014/main" id="{4808B64D-D314-98CF-76FE-381253DBFC93}"/>
              </a:ext>
            </a:extLst>
          </p:cNvPr>
          <p:cNvSpPr/>
          <p:nvPr/>
        </p:nvSpPr>
        <p:spPr>
          <a:xfrm>
            <a:off x="990600" y="2921000"/>
            <a:ext cx="2032000" cy="1905000"/>
          </a:xfrm>
          <a:custGeom>
            <a:avLst/>
            <a:gdLst/>
            <a:ahLst/>
            <a:cxnLst/>
            <a:rect l="0" t="0" r="r" b="b"/>
            <a:pathLst>
              <a:path w="2032000" h="1905000" fill="none">
                <a:moveTo>
                  <a:pt x="857250" y="25400"/>
                </a:moveTo>
                <a:quadBezTo>
                  <a:pt x="800100" y="952500"/>
                  <a:pt x="673100" y="1841500"/>
                </a:quadBezTo>
              </a:path>
            </a:pathLst>
          </a:custGeom>
          <a:noFill/>
          <a:ln w="28575" cap="rnd">
            <a:solidFill>
              <a:srgbClr val="6E97C9"/>
            </a:solidFill>
            <a:round/>
          </a:ln>
        </p:spPr>
        <p:txBody>
          <a:bodyPr rtlCol="0" anchor="ctr"/>
          <a:lstStyle/>
          <a:p>
            <a:endParaRPr lang="en-US"/>
          </a:p>
        </p:txBody>
      </p:sp>
      <p:cxnSp>
        <p:nvCxnSpPr>
          <p:cNvPr id="28" name="Field line arrowhead">
            <a:extLst>
              <a:ext uri="{FF2B5EF4-FFF2-40B4-BE49-F238E27FC236}">
                <a16:creationId xmlns:a16="http://schemas.microsoft.com/office/drawing/2014/main" id="{42D5DB22-B357-BA67-6EF6-499EDD96CEED}"/>
              </a:ext>
            </a:extLst>
          </p:cNvPr>
          <p:cNvCxnSpPr/>
          <p:nvPr/>
        </p:nvCxnSpPr>
        <p:spPr>
          <a:xfrm flipH="1">
            <a:off x="1663700" y="4674493"/>
            <a:ext cx="12572" cy="88007"/>
          </a:xfrm>
          <a:prstGeom prst="line">
            <a:avLst/>
          </a:prstGeom>
          <a:ln w="28575" cap="rnd">
            <a:solidFill>
              <a:srgbClr val="6E97C9"/>
            </a:solidFill>
            <a:round/>
            <a:tailEnd type="triangle" w="med" len="med"/>
          </a:ln>
        </p:spPr>
      </p:cxnSp>
      <p:sp>
        <p:nvSpPr>
          <p:cNvPr id="29" name="Field line B(x)">
            <a:extLst>
              <a:ext uri="{FF2B5EF4-FFF2-40B4-BE49-F238E27FC236}">
                <a16:creationId xmlns:a16="http://schemas.microsoft.com/office/drawing/2014/main" id="{F3EBB6D4-D426-8231-6CBB-C247B495E5D3}"/>
              </a:ext>
            </a:extLst>
          </p:cNvPr>
          <p:cNvSpPr/>
          <p:nvPr/>
        </p:nvSpPr>
        <p:spPr>
          <a:xfrm>
            <a:off x="990600" y="2921000"/>
            <a:ext cx="2032000" cy="1905000"/>
          </a:xfrm>
          <a:custGeom>
            <a:avLst/>
            <a:gdLst/>
            <a:ahLst/>
            <a:cxnLst/>
            <a:rect l="0" t="0" r="r" b="b"/>
            <a:pathLst>
              <a:path w="2032000" h="1905000" fill="none">
                <a:moveTo>
                  <a:pt x="1244600" y="25400"/>
                </a:moveTo>
                <a:quadBezTo>
                  <a:pt x="1219200" y="952500"/>
                  <a:pt x="1181100" y="1841500"/>
                </a:quadBezTo>
              </a:path>
            </a:pathLst>
          </a:custGeom>
          <a:noFill/>
          <a:ln w="28575" cap="rnd">
            <a:solidFill>
              <a:srgbClr val="6E97C9"/>
            </a:solidFill>
            <a:round/>
          </a:ln>
        </p:spPr>
        <p:txBody>
          <a:bodyPr rtlCol="0" anchor="ctr"/>
          <a:lstStyle/>
          <a:p>
            <a:endParaRPr lang="en-US"/>
          </a:p>
        </p:txBody>
      </p:sp>
      <p:cxnSp>
        <p:nvCxnSpPr>
          <p:cNvPr id="30" name="Field line arrowhead">
            <a:extLst>
              <a:ext uri="{FF2B5EF4-FFF2-40B4-BE49-F238E27FC236}">
                <a16:creationId xmlns:a16="http://schemas.microsoft.com/office/drawing/2014/main" id="{EA3AA19B-6D9E-3077-7F56-7CF80122EE27}"/>
              </a:ext>
            </a:extLst>
          </p:cNvPr>
          <p:cNvCxnSpPr/>
          <p:nvPr/>
        </p:nvCxnSpPr>
        <p:spPr>
          <a:xfrm flipH="1">
            <a:off x="2171700" y="4673682"/>
            <a:ext cx="3807" cy="88818"/>
          </a:xfrm>
          <a:prstGeom prst="line">
            <a:avLst/>
          </a:prstGeom>
          <a:ln w="28575" cap="rnd">
            <a:solidFill>
              <a:srgbClr val="6E97C9"/>
            </a:solidFill>
            <a:round/>
            <a:tailEnd type="triangle" w="med" len="med"/>
          </a:ln>
        </p:spPr>
      </p:cxnSp>
      <p:sp>
        <p:nvSpPr>
          <p:cNvPr id="31" name="Field line B(x)">
            <a:extLst>
              <a:ext uri="{FF2B5EF4-FFF2-40B4-BE49-F238E27FC236}">
                <a16:creationId xmlns:a16="http://schemas.microsoft.com/office/drawing/2014/main" id="{DEE73DF1-8CF1-CAE4-3B7A-C803A78E1D6B}"/>
              </a:ext>
            </a:extLst>
          </p:cNvPr>
          <p:cNvSpPr/>
          <p:nvPr/>
        </p:nvSpPr>
        <p:spPr>
          <a:xfrm>
            <a:off x="990600" y="2921000"/>
            <a:ext cx="2032000" cy="1905000"/>
          </a:xfrm>
          <a:custGeom>
            <a:avLst/>
            <a:gdLst/>
            <a:ahLst/>
            <a:cxnLst/>
            <a:rect l="0" t="0" r="r" b="b"/>
            <a:pathLst>
              <a:path w="2032000" h="1905000" fill="none">
                <a:moveTo>
                  <a:pt x="1600200" y="25400"/>
                </a:moveTo>
                <a:quadBezTo>
                  <a:pt x="1638300" y="952500"/>
                  <a:pt x="1701800" y="1841500"/>
                </a:quadBezTo>
              </a:path>
            </a:pathLst>
          </a:custGeom>
          <a:noFill/>
          <a:ln w="28575" cap="rnd">
            <a:solidFill>
              <a:srgbClr val="6E97C9"/>
            </a:solidFill>
            <a:round/>
          </a:ln>
        </p:spPr>
        <p:txBody>
          <a:bodyPr rtlCol="0" anchor="ctr"/>
          <a:lstStyle/>
          <a:p>
            <a:endParaRPr lang="en-US"/>
          </a:p>
        </p:txBody>
      </p:sp>
      <p:cxnSp>
        <p:nvCxnSpPr>
          <p:cNvPr id="32" name="Field line arrowhead">
            <a:extLst>
              <a:ext uri="{FF2B5EF4-FFF2-40B4-BE49-F238E27FC236}">
                <a16:creationId xmlns:a16="http://schemas.microsoft.com/office/drawing/2014/main" id="{147F302A-DFEC-8481-CA1C-EE336DCFD6FC}"/>
              </a:ext>
            </a:extLst>
          </p:cNvPr>
          <p:cNvCxnSpPr/>
          <p:nvPr/>
        </p:nvCxnSpPr>
        <p:spPr>
          <a:xfrm>
            <a:off x="2686066" y="4673826"/>
            <a:ext cx="6334" cy="88674"/>
          </a:xfrm>
          <a:prstGeom prst="line">
            <a:avLst/>
          </a:prstGeom>
          <a:ln w="28575" cap="rnd">
            <a:solidFill>
              <a:srgbClr val="6E97C9"/>
            </a:solidFill>
            <a:round/>
            <a:tailEnd type="triangle" w="med" len="med"/>
          </a:ln>
        </p:spPr>
      </p:cxnSp>
      <p:sp>
        <p:nvSpPr>
          <p:cNvPr id="33" name="Field line B(x)">
            <a:extLst>
              <a:ext uri="{FF2B5EF4-FFF2-40B4-BE49-F238E27FC236}">
                <a16:creationId xmlns:a16="http://schemas.microsoft.com/office/drawing/2014/main" id="{A17131E6-84C1-F51C-ABC5-41D61DA5A422}"/>
              </a:ext>
            </a:extLst>
          </p:cNvPr>
          <p:cNvSpPr/>
          <p:nvPr/>
        </p:nvSpPr>
        <p:spPr>
          <a:xfrm>
            <a:off x="990600" y="2921000"/>
            <a:ext cx="2032000" cy="1905000"/>
          </a:xfrm>
          <a:custGeom>
            <a:avLst/>
            <a:gdLst/>
            <a:ahLst/>
            <a:cxnLst/>
            <a:rect l="0" t="0" r="r" b="b"/>
            <a:pathLst>
              <a:path w="2032000" h="1905000" fill="none">
                <a:moveTo>
                  <a:pt x="1905000" y="25400"/>
                </a:moveTo>
                <a:quadBezTo>
                  <a:pt x="1968500" y="952500"/>
                  <a:pt x="2006600" y="1841500"/>
                </a:quadBezTo>
              </a:path>
            </a:pathLst>
          </a:custGeom>
          <a:noFill/>
          <a:ln w="28575" cap="rnd">
            <a:solidFill>
              <a:srgbClr val="6E97C9"/>
            </a:solidFill>
            <a:round/>
          </a:ln>
        </p:spPr>
        <p:txBody>
          <a:bodyPr rtlCol="0" anchor="ctr"/>
          <a:lstStyle/>
          <a:p>
            <a:endParaRPr lang="en-US"/>
          </a:p>
        </p:txBody>
      </p:sp>
      <p:cxnSp>
        <p:nvCxnSpPr>
          <p:cNvPr id="34" name="Field line arrowhead">
            <a:extLst>
              <a:ext uri="{FF2B5EF4-FFF2-40B4-BE49-F238E27FC236}">
                <a16:creationId xmlns:a16="http://schemas.microsoft.com/office/drawing/2014/main" id="{A599B009-8D0C-ACB9-8099-8D3400637374}"/>
              </a:ext>
            </a:extLst>
          </p:cNvPr>
          <p:cNvCxnSpPr/>
          <p:nvPr/>
        </p:nvCxnSpPr>
        <p:spPr>
          <a:xfrm>
            <a:off x="2993393" y="4673682"/>
            <a:ext cx="3807" cy="88818"/>
          </a:xfrm>
          <a:prstGeom prst="line">
            <a:avLst/>
          </a:prstGeom>
          <a:ln w="28575" cap="rnd">
            <a:solidFill>
              <a:srgbClr val="6E97C9"/>
            </a:solidFill>
            <a:round/>
            <a:tailEnd type="triangle" w="med" len="med"/>
          </a:ln>
        </p:spPr>
      </p:cxnSp>
      <p:sp>
        <p:nvSpPr>
          <p:cNvPr id="35" name="SQUID loop">
            <a:extLst>
              <a:ext uri="{FF2B5EF4-FFF2-40B4-BE49-F238E27FC236}">
                <a16:creationId xmlns:a16="http://schemas.microsoft.com/office/drawing/2014/main" id="{9D27918C-9074-E0ED-8D56-754BECAD6086}"/>
              </a:ext>
            </a:extLst>
          </p:cNvPr>
          <p:cNvSpPr/>
          <p:nvPr/>
        </p:nvSpPr>
        <p:spPr>
          <a:xfrm>
            <a:off x="1689100" y="3378200"/>
            <a:ext cx="635000" cy="635000"/>
          </a:xfrm>
          <a:prstGeom prst="roundRect">
            <a:avLst>
              <a:gd name="adj" fmla="val 10000"/>
            </a:avLst>
          </a:prstGeom>
          <a:noFill/>
          <a:ln w="44450" cap="flat">
            <a:solidFill>
              <a:srgbClr val="21314D"/>
            </a:solidFill>
            <a:round/>
          </a:ln>
        </p:spPr>
        <p:txBody>
          <a:bodyPr rtlCol="0" anchor="ctr"/>
          <a:lstStyle/>
          <a:p>
            <a:endParaRPr lang="en-US"/>
          </a:p>
        </p:txBody>
      </p:sp>
      <p:cxnSp>
        <p:nvCxnSpPr>
          <p:cNvPr id="36" name="Josephson junction">
            <a:extLst>
              <a:ext uri="{FF2B5EF4-FFF2-40B4-BE49-F238E27FC236}">
                <a16:creationId xmlns:a16="http://schemas.microsoft.com/office/drawing/2014/main" id="{0FB3514F-4E51-A885-D909-77B94A56545C}"/>
              </a:ext>
            </a:extLst>
          </p:cNvPr>
          <p:cNvCxnSpPr/>
          <p:nvPr/>
        </p:nvCxnSpPr>
        <p:spPr>
          <a:xfrm>
            <a:off x="1631950" y="3638550"/>
            <a:ext cx="114300" cy="114300"/>
          </a:xfrm>
          <a:prstGeom prst="line">
            <a:avLst/>
          </a:prstGeom>
          <a:ln w="31750" cap="rnd">
            <a:solidFill>
              <a:srgbClr val="21314D"/>
            </a:solidFill>
            <a:round/>
          </a:ln>
        </p:spPr>
      </p:cxnSp>
      <p:cxnSp>
        <p:nvCxnSpPr>
          <p:cNvPr id="37" name="Josephson junction">
            <a:extLst>
              <a:ext uri="{FF2B5EF4-FFF2-40B4-BE49-F238E27FC236}">
                <a16:creationId xmlns:a16="http://schemas.microsoft.com/office/drawing/2014/main" id="{C3141853-3C2B-CEF4-E3E4-7CCE6CC58972}"/>
              </a:ext>
            </a:extLst>
          </p:cNvPr>
          <p:cNvCxnSpPr/>
          <p:nvPr/>
        </p:nvCxnSpPr>
        <p:spPr>
          <a:xfrm flipV="1">
            <a:off x="1631950" y="3638550"/>
            <a:ext cx="114300" cy="114300"/>
          </a:xfrm>
          <a:prstGeom prst="line">
            <a:avLst/>
          </a:prstGeom>
          <a:ln w="31750" cap="rnd">
            <a:solidFill>
              <a:srgbClr val="21314D"/>
            </a:solidFill>
            <a:round/>
          </a:ln>
        </p:spPr>
      </p:cxnSp>
      <p:cxnSp>
        <p:nvCxnSpPr>
          <p:cNvPr id="38" name="Josephson junction">
            <a:extLst>
              <a:ext uri="{FF2B5EF4-FFF2-40B4-BE49-F238E27FC236}">
                <a16:creationId xmlns:a16="http://schemas.microsoft.com/office/drawing/2014/main" id="{6A104753-36A2-508E-CDBC-935034BD52A1}"/>
              </a:ext>
            </a:extLst>
          </p:cNvPr>
          <p:cNvCxnSpPr/>
          <p:nvPr/>
        </p:nvCxnSpPr>
        <p:spPr>
          <a:xfrm>
            <a:off x="2266950" y="3638550"/>
            <a:ext cx="114300" cy="114300"/>
          </a:xfrm>
          <a:prstGeom prst="line">
            <a:avLst/>
          </a:prstGeom>
          <a:ln w="31750" cap="rnd">
            <a:solidFill>
              <a:srgbClr val="21314D"/>
            </a:solidFill>
            <a:round/>
          </a:ln>
        </p:spPr>
      </p:cxnSp>
      <p:cxnSp>
        <p:nvCxnSpPr>
          <p:cNvPr id="39" name="Josephson junction">
            <a:extLst>
              <a:ext uri="{FF2B5EF4-FFF2-40B4-BE49-F238E27FC236}">
                <a16:creationId xmlns:a16="http://schemas.microsoft.com/office/drawing/2014/main" id="{5C14308F-7943-4A32-E2B2-34C69E7E1712}"/>
              </a:ext>
            </a:extLst>
          </p:cNvPr>
          <p:cNvCxnSpPr/>
          <p:nvPr/>
        </p:nvCxnSpPr>
        <p:spPr>
          <a:xfrm flipV="1">
            <a:off x="2266950" y="3638550"/>
            <a:ext cx="114300" cy="114300"/>
          </a:xfrm>
          <a:prstGeom prst="line">
            <a:avLst/>
          </a:prstGeom>
          <a:ln w="31750" cap="rnd">
            <a:solidFill>
              <a:srgbClr val="21314D"/>
            </a:solidFill>
            <a:round/>
          </a:ln>
        </p:spPr>
      </p:cxnSp>
      <p:sp>
        <p:nvSpPr>
          <p:cNvPr id="40" name="Shake mark">
            <a:extLst>
              <a:ext uri="{FF2B5EF4-FFF2-40B4-BE49-F238E27FC236}">
                <a16:creationId xmlns:a16="http://schemas.microsoft.com/office/drawing/2014/main" id="{DCC5FDD6-1272-9C36-A93B-B7E7EB609F0B}"/>
              </a:ext>
            </a:extLst>
          </p:cNvPr>
          <p:cNvSpPr/>
          <p:nvPr/>
        </p:nvSpPr>
        <p:spPr>
          <a:xfrm>
            <a:off x="1479550" y="3530600"/>
            <a:ext cx="82550" cy="330200"/>
          </a:xfrm>
          <a:custGeom>
            <a:avLst/>
            <a:gdLst/>
            <a:ahLst/>
            <a:cxnLst/>
            <a:rect l="0" t="0" r="r" b="b"/>
            <a:pathLst>
              <a:path w="82550" h="330200" fill="none">
                <a:moveTo>
                  <a:pt x="82550" y="0"/>
                </a:moveTo>
                <a:quadBezTo>
                  <a:pt x="0" y="165100"/>
                  <a:pt x="82550" y="330200"/>
                </a:quadBezTo>
              </a:path>
            </a:pathLst>
          </a:custGeom>
          <a:noFill/>
          <a:ln w="31750" cap="rnd">
            <a:solidFill>
              <a:srgbClr val="1A1A1A"/>
            </a:solidFill>
            <a:round/>
          </a:ln>
        </p:spPr>
        <p:txBody>
          <a:bodyPr rtlCol="0" anchor="ctr"/>
          <a:lstStyle/>
          <a:p>
            <a:endParaRPr lang="en-US"/>
          </a:p>
        </p:txBody>
      </p:sp>
      <p:sp>
        <p:nvSpPr>
          <p:cNvPr id="41" name="Shake mark">
            <a:extLst>
              <a:ext uri="{FF2B5EF4-FFF2-40B4-BE49-F238E27FC236}">
                <a16:creationId xmlns:a16="http://schemas.microsoft.com/office/drawing/2014/main" id="{1ED726A1-238C-A956-DC86-98CAEECF3E86}"/>
              </a:ext>
            </a:extLst>
          </p:cNvPr>
          <p:cNvSpPr/>
          <p:nvPr/>
        </p:nvSpPr>
        <p:spPr>
          <a:xfrm>
            <a:off x="1333500" y="3467100"/>
            <a:ext cx="114300" cy="457200"/>
          </a:xfrm>
          <a:custGeom>
            <a:avLst/>
            <a:gdLst/>
            <a:ahLst/>
            <a:cxnLst/>
            <a:rect l="0" t="0" r="r" b="b"/>
            <a:pathLst>
              <a:path w="114300" h="457200" fill="none">
                <a:moveTo>
                  <a:pt x="114300" y="0"/>
                </a:moveTo>
                <a:quadBezTo>
                  <a:pt x="0" y="228600"/>
                  <a:pt x="114300" y="457200"/>
                </a:quadBezTo>
              </a:path>
            </a:pathLst>
          </a:custGeom>
          <a:noFill/>
          <a:ln w="31750" cap="rnd">
            <a:solidFill>
              <a:srgbClr val="1A1A1A"/>
            </a:solidFill>
            <a:round/>
          </a:ln>
        </p:spPr>
        <p:txBody>
          <a:bodyPr rtlCol="0" anchor="ctr"/>
          <a:lstStyle/>
          <a:p>
            <a:endParaRPr lang="en-US"/>
          </a:p>
        </p:txBody>
      </p:sp>
      <p:sp>
        <p:nvSpPr>
          <p:cNvPr id="42" name="Shake mark">
            <a:extLst>
              <a:ext uri="{FF2B5EF4-FFF2-40B4-BE49-F238E27FC236}">
                <a16:creationId xmlns:a16="http://schemas.microsoft.com/office/drawing/2014/main" id="{03C768D0-278A-0C9E-6E4E-CD7E4A1739F4}"/>
              </a:ext>
            </a:extLst>
          </p:cNvPr>
          <p:cNvSpPr/>
          <p:nvPr/>
        </p:nvSpPr>
        <p:spPr>
          <a:xfrm>
            <a:off x="2451100" y="3530600"/>
            <a:ext cx="82550" cy="330200"/>
          </a:xfrm>
          <a:custGeom>
            <a:avLst/>
            <a:gdLst/>
            <a:ahLst/>
            <a:cxnLst/>
            <a:rect l="0" t="0" r="r" b="b"/>
            <a:pathLst>
              <a:path w="82550" h="330200" fill="none">
                <a:moveTo>
                  <a:pt x="0" y="0"/>
                </a:moveTo>
                <a:quadBezTo>
                  <a:pt x="82550" y="165100"/>
                  <a:pt x="0" y="330200"/>
                </a:quadBezTo>
              </a:path>
            </a:pathLst>
          </a:custGeom>
          <a:noFill/>
          <a:ln w="31750" cap="rnd">
            <a:solidFill>
              <a:srgbClr val="1A1A1A"/>
            </a:solidFill>
            <a:round/>
          </a:ln>
        </p:spPr>
        <p:txBody>
          <a:bodyPr rtlCol="0" anchor="ctr"/>
          <a:lstStyle/>
          <a:p>
            <a:endParaRPr lang="en-US"/>
          </a:p>
        </p:txBody>
      </p:sp>
      <p:sp>
        <p:nvSpPr>
          <p:cNvPr id="43" name="Shake mark">
            <a:extLst>
              <a:ext uri="{FF2B5EF4-FFF2-40B4-BE49-F238E27FC236}">
                <a16:creationId xmlns:a16="http://schemas.microsoft.com/office/drawing/2014/main" id="{EEA237B2-5FCB-CE5B-9739-5898FB1DECCD}"/>
              </a:ext>
            </a:extLst>
          </p:cNvPr>
          <p:cNvSpPr/>
          <p:nvPr/>
        </p:nvSpPr>
        <p:spPr>
          <a:xfrm>
            <a:off x="2565400" y="3467100"/>
            <a:ext cx="114300" cy="457200"/>
          </a:xfrm>
          <a:custGeom>
            <a:avLst/>
            <a:gdLst/>
            <a:ahLst/>
            <a:cxnLst/>
            <a:rect l="0" t="0" r="r" b="b"/>
            <a:pathLst>
              <a:path w="114300" h="457200" fill="none">
                <a:moveTo>
                  <a:pt x="0" y="0"/>
                </a:moveTo>
                <a:quadBezTo>
                  <a:pt x="114300" y="228600"/>
                  <a:pt x="0" y="457200"/>
                </a:quadBezTo>
              </a:path>
            </a:pathLst>
          </a:custGeom>
          <a:noFill/>
          <a:ln w="31750" cap="rnd">
            <a:solidFill>
              <a:srgbClr val="1A1A1A"/>
            </a:solidFill>
            <a:round/>
          </a:ln>
        </p:spPr>
        <p:txBody>
          <a:bodyPr rtlCol="0" anchor="ctr"/>
          <a:lstStyle/>
          <a:p>
            <a:endParaRPr lang="en-US"/>
          </a:p>
        </p:txBody>
      </p:sp>
      <p:cxnSp>
        <p:nvCxnSpPr>
          <p:cNvPr id="44" name="Shake arrow x(t)">
            <a:extLst>
              <a:ext uri="{FF2B5EF4-FFF2-40B4-BE49-F238E27FC236}">
                <a16:creationId xmlns:a16="http://schemas.microsoft.com/office/drawing/2014/main" id="{5EAEACF5-8B25-DB7F-9E0C-64B94C66CA79}"/>
              </a:ext>
            </a:extLst>
          </p:cNvPr>
          <p:cNvCxnSpPr/>
          <p:nvPr/>
        </p:nvCxnSpPr>
        <p:spPr>
          <a:xfrm>
            <a:off x="1663700" y="4267200"/>
            <a:ext cx="685800" cy="0"/>
          </a:xfrm>
          <a:prstGeom prst="line">
            <a:avLst/>
          </a:prstGeom>
          <a:ln w="38100" cap="rnd">
            <a:solidFill>
              <a:srgbClr val="1A1A1A"/>
            </a:solidFill>
            <a:round/>
            <a:headEnd type="triangle" w="med" len="med"/>
            <a:tailEnd type="triangle" w="med" len="med"/>
          </a:ln>
        </p:spPr>
      </p:cxnSp>
      <p:sp>
        <p:nvSpPr>
          <p:cNvPr id="45" name="x(t)">
            <a:extLst>
              <a:ext uri="{FF2B5EF4-FFF2-40B4-BE49-F238E27FC236}">
                <a16:creationId xmlns:a16="http://schemas.microsoft.com/office/drawing/2014/main" id="{810CCB0D-A1D5-299D-7DB6-C4CAAB068A9F}"/>
              </a:ext>
            </a:extLst>
          </p:cNvPr>
          <p:cNvSpPr txBox="1"/>
          <p:nvPr/>
        </p:nvSpPr>
        <p:spPr>
          <a:xfrm>
            <a:off x="2413000" y="4159250"/>
            <a:ext cx="558800" cy="215900"/>
          </a:xfrm>
          <a:prstGeom prst="rect">
            <a:avLst/>
          </a:prstGeom>
          <a:solidFill>
            <a:srgbClr val="E9F0F7"/>
          </a:solidFill>
          <a:ln>
            <a:noFill/>
          </a:ln>
        </p:spPr>
        <p:txBody>
          <a:bodyPr wrap="square" lIns="25400" tIns="0" rIns="25400" bIns="0" rtlCol="0" anchor="t">
            <a:noAutofit/>
          </a:bodyPr>
          <a:lstStyle/>
          <a:p>
            <a:pPr algn="l">
              <a:lnSpc>
                <a:spcPct val="100000"/>
              </a:lnSpc>
            </a:pPr>
            <a:r>
              <a:rPr lang="en-US" sz="1400" b="1" i="1">
                <a:solidFill>
                  <a:srgbClr val="1A1A1A"/>
                </a:solidFill>
                <a:latin typeface="Arial"/>
                <a:cs typeface="Arial"/>
              </a:rPr>
              <a:t>x</a:t>
            </a:r>
            <a:r>
              <a:rPr lang="en-US" sz="1400" b="1">
                <a:solidFill>
                  <a:srgbClr val="1A1A1A"/>
                </a:solidFill>
                <a:latin typeface="Arial"/>
                <a:cs typeface="Arial"/>
              </a:rPr>
              <a:t>(</a:t>
            </a:r>
            <a:r>
              <a:rPr lang="en-US" sz="1400" b="1" i="1">
                <a:solidFill>
                  <a:srgbClr val="1A1A1A"/>
                </a:solidFill>
                <a:latin typeface="Arial"/>
                <a:cs typeface="Arial"/>
              </a:rPr>
              <a:t>t</a:t>
            </a:r>
            <a:r>
              <a:rPr lang="en-US" sz="1400" b="1">
                <a:solidFill>
                  <a:srgbClr val="1A1A1A"/>
                </a:solidFill>
                <a:latin typeface="Arial"/>
                <a:cs typeface="Arial"/>
              </a:rPr>
              <a:t>)</a:t>
            </a:r>
          </a:p>
        </p:txBody>
      </p:sp>
      <p:sp>
        <p:nvSpPr>
          <p:cNvPr id="46" name="B(x)">
            <a:extLst>
              <a:ext uri="{FF2B5EF4-FFF2-40B4-BE49-F238E27FC236}">
                <a16:creationId xmlns:a16="http://schemas.microsoft.com/office/drawing/2014/main" id="{B0466B00-72B3-D3F0-F508-2DD7E3579EDB}"/>
              </a:ext>
            </a:extLst>
          </p:cNvPr>
          <p:cNvSpPr txBox="1"/>
          <p:nvPr/>
        </p:nvSpPr>
        <p:spPr>
          <a:xfrm>
            <a:off x="2489200" y="2946400"/>
            <a:ext cx="584200" cy="241300"/>
          </a:xfrm>
          <a:prstGeom prst="rect">
            <a:avLst/>
          </a:prstGeom>
          <a:solidFill>
            <a:srgbClr val="E9F0F7"/>
          </a:solidFill>
          <a:ln>
            <a:noFill/>
          </a:ln>
        </p:spPr>
        <p:txBody>
          <a:bodyPr wrap="square" lIns="25400" tIns="0" rIns="25400" bIns="0" rtlCol="0" anchor="t">
            <a:noAutofit/>
          </a:bodyPr>
          <a:lstStyle/>
          <a:p>
            <a:pPr algn="l">
              <a:lnSpc>
                <a:spcPct val="100000"/>
              </a:lnSpc>
            </a:pPr>
            <a:r>
              <a:rPr lang="en-US" sz="1600" b="1" i="1">
                <a:solidFill>
                  <a:srgbClr val="1F5FA8"/>
                </a:solidFill>
                <a:latin typeface="Arial"/>
                <a:cs typeface="Arial"/>
              </a:rPr>
              <a:t>B</a:t>
            </a:r>
            <a:r>
              <a:rPr lang="en-US" sz="1600" b="1">
                <a:solidFill>
                  <a:srgbClr val="1F5FA8"/>
                </a:solidFill>
                <a:latin typeface="Arial"/>
                <a:cs typeface="Arial"/>
              </a:rPr>
              <a:t>(</a:t>
            </a:r>
            <a:r>
              <a:rPr lang="en-US" sz="1600" b="1" i="1">
                <a:solidFill>
                  <a:srgbClr val="1F5FA8"/>
                </a:solidFill>
                <a:latin typeface="Arial"/>
                <a:cs typeface="Arial"/>
              </a:rPr>
              <a:t>x</a:t>
            </a:r>
            <a:r>
              <a:rPr lang="en-US" sz="1600" b="1">
                <a:solidFill>
                  <a:srgbClr val="1F5FA8"/>
                </a:solidFill>
                <a:latin typeface="Arial"/>
                <a:cs typeface="Arial"/>
              </a:rPr>
              <a:t>)</a:t>
            </a:r>
          </a:p>
        </p:txBody>
      </p:sp>
      <p:sp>
        <p:nvSpPr>
          <p:cNvPr id="47" name="Flux wave">
            <a:extLst>
              <a:ext uri="{FF2B5EF4-FFF2-40B4-BE49-F238E27FC236}">
                <a16:creationId xmlns:a16="http://schemas.microsoft.com/office/drawing/2014/main" id="{AD55E390-3D7C-6941-558E-0A10910BED45}"/>
              </a:ext>
            </a:extLst>
          </p:cNvPr>
          <p:cNvSpPr/>
          <p:nvPr/>
        </p:nvSpPr>
        <p:spPr>
          <a:xfrm>
            <a:off x="3276600" y="3784600"/>
            <a:ext cx="825500" cy="355600"/>
          </a:xfrm>
          <a:custGeom>
            <a:avLst/>
            <a:gdLst/>
            <a:ahLst/>
            <a:cxnLst/>
            <a:rect l="0" t="0" r="r" b="b"/>
            <a:pathLst>
              <a:path w="825500" h="355600" fill="none">
                <a:moveTo>
                  <a:pt x="22013" y="177800"/>
                </a:moveTo>
                <a:lnTo>
                  <a:pt x="33020" y="152315"/>
                </a:lnTo>
                <a:lnTo>
                  <a:pt x="44027" y="128016"/>
                </a:lnTo>
                <a:lnTo>
                  <a:pt x="55033" y="104902"/>
                </a:lnTo>
                <a:lnTo>
                  <a:pt x="66040" y="84159"/>
                </a:lnTo>
                <a:lnTo>
                  <a:pt x="77047" y="66379"/>
                </a:lnTo>
                <a:lnTo>
                  <a:pt x="88053" y="52747"/>
                </a:lnTo>
                <a:lnTo>
                  <a:pt x="99060" y="42672"/>
                </a:lnTo>
                <a:lnTo>
                  <a:pt x="110067" y="36745"/>
                </a:lnTo>
                <a:lnTo>
                  <a:pt x="121073" y="35560"/>
                </a:lnTo>
                <a:lnTo>
                  <a:pt x="132080" y="39116"/>
                </a:lnTo>
                <a:lnTo>
                  <a:pt x="143087" y="46821"/>
                </a:lnTo>
                <a:lnTo>
                  <a:pt x="154093" y="59267"/>
                </a:lnTo>
                <a:lnTo>
                  <a:pt x="165100" y="75269"/>
                </a:lnTo>
                <a:lnTo>
                  <a:pt x="176107" y="94234"/>
                </a:lnTo>
                <a:lnTo>
                  <a:pt x="187113" y="116163"/>
                </a:lnTo>
                <a:lnTo>
                  <a:pt x="198120" y="139869"/>
                </a:lnTo>
                <a:lnTo>
                  <a:pt x="209127" y="164761"/>
                </a:lnTo>
                <a:lnTo>
                  <a:pt x="220133" y="190839"/>
                </a:lnTo>
                <a:lnTo>
                  <a:pt x="231140" y="215731"/>
                </a:lnTo>
                <a:lnTo>
                  <a:pt x="242147" y="239437"/>
                </a:lnTo>
                <a:lnTo>
                  <a:pt x="253153" y="261366"/>
                </a:lnTo>
                <a:lnTo>
                  <a:pt x="264160" y="280331"/>
                </a:lnTo>
                <a:lnTo>
                  <a:pt x="275167" y="296333"/>
                </a:lnTo>
                <a:lnTo>
                  <a:pt x="286173" y="308779"/>
                </a:lnTo>
                <a:lnTo>
                  <a:pt x="297180" y="316484"/>
                </a:lnTo>
                <a:lnTo>
                  <a:pt x="308187" y="320040"/>
                </a:lnTo>
                <a:lnTo>
                  <a:pt x="319193" y="318855"/>
                </a:lnTo>
                <a:lnTo>
                  <a:pt x="330200" y="312928"/>
                </a:lnTo>
                <a:lnTo>
                  <a:pt x="341207" y="302853"/>
                </a:lnTo>
                <a:lnTo>
                  <a:pt x="352213" y="289221"/>
                </a:lnTo>
                <a:lnTo>
                  <a:pt x="363220" y="271441"/>
                </a:lnTo>
                <a:lnTo>
                  <a:pt x="374227" y="250698"/>
                </a:lnTo>
                <a:lnTo>
                  <a:pt x="385233" y="227584"/>
                </a:lnTo>
                <a:lnTo>
                  <a:pt x="396240" y="203285"/>
                </a:lnTo>
                <a:lnTo>
                  <a:pt x="407247" y="177800"/>
                </a:lnTo>
                <a:lnTo>
                  <a:pt x="418253" y="152315"/>
                </a:lnTo>
                <a:lnTo>
                  <a:pt x="429260" y="128016"/>
                </a:lnTo>
                <a:lnTo>
                  <a:pt x="440267" y="104902"/>
                </a:lnTo>
                <a:lnTo>
                  <a:pt x="451273" y="84159"/>
                </a:lnTo>
                <a:lnTo>
                  <a:pt x="462280" y="66379"/>
                </a:lnTo>
                <a:lnTo>
                  <a:pt x="473287" y="52747"/>
                </a:lnTo>
                <a:lnTo>
                  <a:pt x="484293" y="42672"/>
                </a:lnTo>
                <a:lnTo>
                  <a:pt x="495300" y="36745"/>
                </a:lnTo>
                <a:lnTo>
                  <a:pt x="506307" y="35560"/>
                </a:lnTo>
                <a:lnTo>
                  <a:pt x="517313" y="39116"/>
                </a:lnTo>
                <a:lnTo>
                  <a:pt x="528320" y="46821"/>
                </a:lnTo>
                <a:lnTo>
                  <a:pt x="539327" y="59267"/>
                </a:lnTo>
                <a:lnTo>
                  <a:pt x="550333" y="75269"/>
                </a:lnTo>
                <a:lnTo>
                  <a:pt x="561340" y="94234"/>
                </a:lnTo>
                <a:lnTo>
                  <a:pt x="572347" y="116163"/>
                </a:lnTo>
                <a:lnTo>
                  <a:pt x="583353" y="139869"/>
                </a:lnTo>
                <a:lnTo>
                  <a:pt x="594360" y="164761"/>
                </a:lnTo>
                <a:lnTo>
                  <a:pt x="605367" y="190839"/>
                </a:lnTo>
                <a:lnTo>
                  <a:pt x="616373" y="215731"/>
                </a:lnTo>
                <a:lnTo>
                  <a:pt x="627380" y="239437"/>
                </a:lnTo>
                <a:lnTo>
                  <a:pt x="638387" y="261366"/>
                </a:lnTo>
                <a:lnTo>
                  <a:pt x="649393" y="280331"/>
                </a:lnTo>
                <a:lnTo>
                  <a:pt x="660400" y="296333"/>
                </a:lnTo>
                <a:lnTo>
                  <a:pt x="671407" y="308779"/>
                </a:lnTo>
                <a:lnTo>
                  <a:pt x="682413" y="316484"/>
                </a:lnTo>
                <a:lnTo>
                  <a:pt x="693420" y="320040"/>
                </a:lnTo>
                <a:lnTo>
                  <a:pt x="704427" y="318855"/>
                </a:lnTo>
                <a:lnTo>
                  <a:pt x="715433" y="312928"/>
                </a:lnTo>
                <a:lnTo>
                  <a:pt x="726440" y="302853"/>
                </a:lnTo>
                <a:lnTo>
                  <a:pt x="737447" y="289221"/>
                </a:lnTo>
                <a:lnTo>
                  <a:pt x="748453" y="271441"/>
                </a:lnTo>
                <a:lnTo>
                  <a:pt x="759460" y="250698"/>
                </a:lnTo>
                <a:lnTo>
                  <a:pt x="770467" y="227584"/>
                </a:lnTo>
                <a:lnTo>
                  <a:pt x="781473" y="203285"/>
                </a:lnTo>
                <a:lnTo>
                  <a:pt x="792480" y="177800"/>
                </a:lnTo>
                <a:lnTo>
                  <a:pt x="803487" y="152315"/>
                </a:lnTo>
              </a:path>
            </a:pathLst>
          </a:custGeom>
          <a:noFill/>
          <a:ln w="31750" cap="rnd">
            <a:solidFill>
              <a:srgbClr val="1F5FA8"/>
            </a:solidFill>
            <a:round/>
          </a:ln>
        </p:spPr>
        <p:txBody>
          <a:bodyPr rtlCol="0" anchor="ctr"/>
          <a:lstStyle/>
          <a:p>
            <a:endParaRPr lang="en-US"/>
          </a:p>
        </p:txBody>
      </p:sp>
      <p:sp>
        <p:nvSpPr>
          <p:cNvPr id="48" name="Phi(t)">
            <a:extLst>
              <a:ext uri="{FF2B5EF4-FFF2-40B4-BE49-F238E27FC236}">
                <a16:creationId xmlns:a16="http://schemas.microsoft.com/office/drawing/2014/main" id="{4FA9E06B-D8EA-F306-4FF4-35424D20F4B7}"/>
              </a:ext>
            </a:extLst>
          </p:cNvPr>
          <p:cNvSpPr txBox="1"/>
          <p:nvPr/>
        </p:nvSpPr>
        <p:spPr>
          <a:xfrm>
            <a:off x="3251200" y="3543300"/>
            <a:ext cx="889000" cy="241300"/>
          </a:xfrm>
          <a:prstGeom prst="rect">
            <a:avLst/>
          </a:prstGeom>
          <a:noFill/>
          <a:ln>
            <a:noFill/>
          </a:ln>
        </p:spPr>
        <p:txBody>
          <a:bodyPr wrap="square" lIns="0" tIns="0" rIns="0" bIns="0" rtlCol="0" anchor="t">
            <a:noAutofit/>
          </a:bodyPr>
          <a:lstStyle/>
          <a:p>
            <a:pPr algn="ctr">
              <a:lnSpc>
                <a:spcPct val="100000"/>
              </a:lnSpc>
            </a:pPr>
            <a:r>
              <a:rPr lang="en-US" sz="1600" b="1" i="1">
                <a:solidFill>
                  <a:srgbClr val="1F5FA8"/>
                </a:solidFill>
                <a:latin typeface="Arial"/>
                <a:cs typeface="Arial"/>
              </a:rPr>
              <a:t>Φ</a:t>
            </a:r>
            <a:r>
              <a:rPr lang="en-US" sz="1600" b="1">
                <a:solidFill>
                  <a:srgbClr val="1F5FA8"/>
                </a:solidFill>
                <a:latin typeface="Arial"/>
                <a:cs typeface="Arial"/>
              </a:rPr>
              <a:t>(</a:t>
            </a:r>
            <a:r>
              <a:rPr lang="en-US" sz="1600" b="1" i="1">
                <a:solidFill>
                  <a:srgbClr val="1F5FA8"/>
                </a:solidFill>
                <a:latin typeface="Arial"/>
                <a:cs typeface="Arial"/>
              </a:rPr>
              <a:t>t</a:t>
            </a:r>
            <a:r>
              <a:rPr lang="en-US" sz="1600" b="1">
                <a:solidFill>
                  <a:srgbClr val="1F5FA8"/>
                </a:solidFill>
                <a:latin typeface="Arial"/>
                <a:cs typeface="Arial"/>
              </a:rPr>
              <a:t>)</a:t>
            </a:r>
          </a:p>
        </p:txBody>
      </p:sp>
      <p:sp>
        <p:nvSpPr>
          <p:cNvPr id="50" name="PSD heading">
            <a:extLst>
              <a:ext uri="{FF2B5EF4-FFF2-40B4-BE49-F238E27FC236}">
                <a16:creationId xmlns:a16="http://schemas.microsoft.com/office/drawing/2014/main" id="{D24E42E0-2AFE-DF0B-5ABB-681E016EB11A}"/>
              </a:ext>
            </a:extLst>
          </p:cNvPr>
          <p:cNvSpPr txBox="1"/>
          <p:nvPr/>
        </p:nvSpPr>
        <p:spPr>
          <a:xfrm>
            <a:off x="7747000" y="1117600"/>
            <a:ext cx="4038600" cy="215900"/>
          </a:xfrm>
          <a:prstGeom prst="rect">
            <a:avLst/>
          </a:prstGeom>
          <a:noFill/>
          <a:ln>
            <a:noFill/>
          </a:ln>
        </p:spPr>
        <p:txBody>
          <a:bodyPr wrap="square" lIns="0" tIns="0" rIns="0" bIns="0" rtlCol="0" anchor="t">
            <a:noAutofit/>
          </a:bodyPr>
          <a:lstStyle/>
          <a:p>
            <a:pPr algn="l">
              <a:lnSpc>
                <a:spcPct val="100000"/>
              </a:lnSpc>
            </a:pPr>
            <a:r>
              <a:rPr lang="en-US" sz="1400" b="1">
                <a:solidFill>
                  <a:srgbClr val="4F5B68"/>
                </a:solidFill>
                <a:latin typeface="Arial"/>
                <a:cs typeface="Arial"/>
              </a:rPr>
              <a:t>Power spectral density</a:t>
            </a:r>
          </a:p>
        </p:txBody>
      </p:sp>
      <p:sp>
        <p:nvSpPr>
          <p:cNvPr id="51" name="Vibration PSD trace">
            <a:extLst>
              <a:ext uri="{FF2B5EF4-FFF2-40B4-BE49-F238E27FC236}">
                <a16:creationId xmlns:a16="http://schemas.microsoft.com/office/drawing/2014/main" id="{DA019ABF-4743-D618-AB94-B35D19FE4384}"/>
              </a:ext>
            </a:extLst>
          </p:cNvPr>
          <p:cNvSpPr/>
          <p:nvPr/>
        </p:nvSpPr>
        <p:spPr>
          <a:xfrm>
            <a:off x="7848600" y="1473200"/>
            <a:ext cx="3835400" cy="1155700"/>
          </a:xfrm>
          <a:custGeom>
            <a:avLst/>
            <a:gdLst/>
            <a:ahLst/>
            <a:cxnLst/>
            <a:rect l="0" t="0" r="r" b="b"/>
            <a:pathLst>
              <a:path w="3835400" h="1155700" fill="none">
                <a:moveTo>
                  <a:pt x="0" y="897188"/>
                </a:moveTo>
                <a:lnTo>
                  <a:pt x="26091" y="897188"/>
                </a:lnTo>
                <a:lnTo>
                  <a:pt x="52182" y="919998"/>
                </a:lnTo>
                <a:lnTo>
                  <a:pt x="78273" y="897188"/>
                </a:lnTo>
                <a:lnTo>
                  <a:pt x="104365" y="919998"/>
                </a:lnTo>
                <a:lnTo>
                  <a:pt x="130456" y="912395"/>
                </a:lnTo>
                <a:lnTo>
                  <a:pt x="156547" y="897188"/>
                </a:lnTo>
                <a:lnTo>
                  <a:pt x="182638" y="919998"/>
                </a:lnTo>
                <a:lnTo>
                  <a:pt x="208729" y="897188"/>
                </a:lnTo>
                <a:lnTo>
                  <a:pt x="234820" y="912395"/>
                </a:lnTo>
                <a:lnTo>
                  <a:pt x="260912" y="897188"/>
                </a:lnTo>
                <a:lnTo>
                  <a:pt x="287003" y="889585"/>
                </a:lnTo>
                <a:lnTo>
                  <a:pt x="313094" y="889585"/>
                </a:lnTo>
                <a:lnTo>
                  <a:pt x="339185" y="874378"/>
                </a:lnTo>
                <a:lnTo>
                  <a:pt x="365276" y="752726"/>
                </a:lnTo>
                <a:lnTo>
                  <a:pt x="391367" y="494214"/>
                </a:lnTo>
                <a:lnTo>
                  <a:pt x="417459" y="76033"/>
                </a:lnTo>
                <a:lnTo>
                  <a:pt x="443550" y="532230"/>
                </a:lnTo>
                <a:lnTo>
                  <a:pt x="469641" y="783139"/>
                </a:lnTo>
                <a:lnTo>
                  <a:pt x="495732" y="859172"/>
                </a:lnTo>
                <a:lnTo>
                  <a:pt x="521823" y="927601"/>
                </a:lnTo>
                <a:lnTo>
                  <a:pt x="547914" y="904791"/>
                </a:lnTo>
                <a:lnTo>
                  <a:pt x="574005" y="950411"/>
                </a:lnTo>
                <a:lnTo>
                  <a:pt x="600097" y="927601"/>
                </a:lnTo>
                <a:lnTo>
                  <a:pt x="626188" y="927601"/>
                </a:lnTo>
                <a:lnTo>
                  <a:pt x="652279" y="927601"/>
                </a:lnTo>
                <a:lnTo>
                  <a:pt x="678370" y="942808"/>
                </a:lnTo>
                <a:lnTo>
                  <a:pt x="704461" y="965618"/>
                </a:lnTo>
                <a:lnTo>
                  <a:pt x="730552" y="942808"/>
                </a:lnTo>
                <a:lnTo>
                  <a:pt x="756644" y="958014"/>
                </a:lnTo>
                <a:lnTo>
                  <a:pt x="782735" y="958014"/>
                </a:lnTo>
                <a:lnTo>
                  <a:pt x="808826" y="950411"/>
                </a:lnTo>
                <a:lnTo>
                  <a:pt x="834917" y="950411"/>
                </a:lnTo>
                <a:lnTo>
                  <a:pt x="861008" y="927601"/>
                </a:lnTo>
                <a:lnTo>
                  <a:pt x="887099" y="912395"/>
                </a:lnTo>
                <a:lnTo>
                  <a:pt x="913190" y="904791"/>
                </a:lnTo>
                <a:lnTo>
                  <a:pt x="939282" y="881982"/>
                </a:lnTo>
                <a:lnTo>
                  <a:pt x="965373" y="760329"/>
                </a:lnTo>
                <a:lnTo>
                  <a:pt x="991464" y="418181"/>
                </a:lnTo>
                <a:lnTo>
                  <a:pt x="1017555" y="425784"/>
                </a:lnTo>
                <a:lnTo>
                  <a:pt x="1043646" y="760329"/>
                </a:lnTo>
                <a:lnTo>
                  <a:pt x="1069737" y="866775"/>
                </a:lnTo>
                <a:lnTo>
                  <a:pt x="1095829" y="935205"/>
                </a:lnTo>
                <a:lnTo>
                  <a:pt x="1121920" y="950411"/>
                </a:lnTo>
                <a:lnTo>
                  <a:pt x="1148011" y="942808"/>
                </a:lnTo>
                <a:lnTo>
                  <a:pt x="1174102" y="965618"/>
                </a:lnTo>
                <a:lnTo>
                  <a:pt x="1200193" y="965618"/>
                </a:lnTo>
                <a:lnTo>
                  <a:pt x="1226284" y="980824"/>
                </a:lnTo>
                <a:lnTo>
                  <a:pt x="1252376" y="980824"/>
                </a:lnTo>
                <a:lnTo>
                  <a:pt x="1278467" y="958014"/>
                </a:lnTo>
                <a:lnTo>
                  <a:pt x="1304558" y="988428"/>
                </a:lnTo>
                <a:lnTo>
                  <a:pt x="1330649" y="950411"/>
                </a:lnTo>
                <a:lnTo>
                  <a:pt x="1356740" y="965618"/>
                </a:lnTo>
                <a:lnTo>
                  <a:pt x="1382831" y="980824"/>
                </a:lnTo>
                <a:lnTo>
                  <a:pt x="1408922" y="950411"/>
                </a:lnTo>
                <a:lnTo>
                  <a:pt x="1435014" y="965618"/>
                </a:lnTo>
                <a:lnTo>
                  <a:pt x="1461105" y="935205"/>
                </a:lnTo>
                <a:lnTo>
                  <a:pt x="1487196" y="958014"/>
                </a:lnTo>
                <a:lnTo>
                  <a:pt x="1513287" y="942808"/>
                </a:lnTo>
                <a:lnTo>
                  <a:pt x="1539378" y="881982"/>
                </a:lnTo>
                <a:lnTo>
                  <a:pt x="1565469" y="745122"/>
                </a:lnTo>
                <a:lnTo>
                  <a:pt x="1591561" y="471404"/>
                </a:lnTo>
                <a:lnTo>
                  <a:pt x="1617652" y="737519"/>
                </a:lnTo>
                <a:lnTo>
                  <a:pt x="1643743" y="881982"/>
                </a:lnTo>
                <a:lnTo>
                  <a:pt x="1669834" y="935205"/>
                </a:lnTo>
                <a:lnTo>
                  <a:pt x="1695925" y="950411"/>
                </a:lnTo>
                <a:lnTo>
                  <a:pt x="1722016" y="980824"/>
                </a:lnTo>
                <a:lnTo>
                  <a:pt x="1748107" y="988428"/>
                </a:lnTo>
                <a:lnTo>
                  <a:pt x="1774199" y="973221"/>
                </a:lnTo>
                <a:lnTo>
                  <a:pt x="1800290" y="980824"/>
                </a:lnTo>
                <a:lnTo>
                  <a:pt x="1826381" y="958014"/>
                </a:lnTo>
                <a:lnTo>
                  <a:pt x="1852472" y="988428"/>
                </a:lnTo>
                <a:lnTo>
                  <a:pt x="1878563" y="988428"/>
                </a:lnTo>
                <a:lnTo>
                  <a:pt x="1904654" y="1003634"/>
                </a:lnTo>
                <a:lnTo>
                  <a:pt x="1930746" y="996031"/>
                </a:lnTo>
                <a:lnTo>
                  <a:pt x="1956837" y="965618"/>
                </a:lnTo>
                <a:lnTo>
                  <a:pt x="1982928" y="973221"/>
                </a:lnTo>
                <a:lnTo>
                  <a:pt x="2009019" y="980824"/>
                </a:lnTo>
                <a:lnTo>
                  <a:pt x="2035110" y="950411"/>
                </a:lnTo>
                <a:lnTo>
                  <a:pt x="2061201" y="965618"/>
                </a:lnTo>
                <a:lnTo>
                  <a:pt x="2087293" y="942808"/>
                </a:lnTo>
                <a:lnTo>
                  <a:pt x="2113384" y="919998"/>
                </a:lnTo>
                <a:lnTo>
                  <a:pt x="2139475" y="866775"/>
                </a:lnTo>
                <a:lnTo>
                  <a:pt x="2165566" y="745122"/>
                </a:lnTo>
                <a:lnTo>
                  <a:pt x="2191657" y="714709"/>
                </a:lnTo>
                <a:lnTo>
                  <a:pt x="2217748" y="874378"/>
                </a:lnTo>
                <a:lnTo>
                  <a:pt x="2243839" y="935205"/>
                </a:lnTo>
                <a:lnTo>
                  <a:pt x="2269931" y="980824"/>
                </a:lnTo>
                <a:lnTo>
                  <a:pt x="2296022" y="950411"/>
                </a:lnTo>
                <a:lnTo>
                  <a:pt x="2322113" y="973221"/>
                </a:lnTo>
                <a:lnTo>
                  <a:pt x="2348204" y="980824"/>
                </a:lnTo>
                <a:lnTo>
                  <a:pt x="2374295" y="996031"/>
                </a:lnTo>
                <a:lnTo>
                  <a:pt x="2400386" y="996031"/>
                </a:lnTo>
                <a:lnTo>
                  <a:pt x="2426478" y="996031"/>
                </a:lnTo>
                <a:lnTo>
                  <a:pt x="2452569" y="973221"/>
                </a:lnTo>
                <a:lnTo>
                  <a:pt x="2478660" y="980824"/>
                </a:lnTo>
                <a:lnTo>
                  <a:pt x="2504751" y="980824"/>
                </a:lnTo>
                <a:lnTo>
                  <a:pt x="2530842" y="1003634"/>
                </a:lnTo>
                <a:lnTo>
                  <a:pt x="2556933" y="1003634"/>
                </a:lnTo>
                <a:lnTo>
                  <a:pt x="2583024" y="973221"/>
                </a:lnTo>
                <a:lnTo>
                  <a:pt x="2609116" y="973221"/>
                </a:lnTo>
                <a:lnTo>
                  <a:pt x="2635207" y="973221"/>
                </a:lnTo>
                <a:lnTo>
                  <a:pt x="2661298" y="973221"/>
                </a:lnTo>
                <a:lnTo>
                  <a:pt x="2687389" y="988428"/>
                </a:lnTo>
                <a:lnTo>
                  <a:pt x="2713480" y="988428"/>
                </a:lnTo>
                <a:lnTo>
                  <a:pt x="2739571" y="973221"/>
                </a:lnTo>
                <a:lnTo>
                  <a:pt x="2765663" y="965618"/>
                </a:lnTo>
                <a:lnTo>
                  <a:pt x="2791754" y="980824"/>
                </a:lnTo>
                <a:lnTo>
                  <a:pt x="2817845" y="980824"/>
                </a:lnTo>
                <a:lnTo>
                  <a:pt x="2843936" y="988428"/>
                </a:lnTo>
                <a:lnTo>
                  <a:pt x="2870027" y="1011238"/>
                </a:lnTo>
                <a:lnTo>
                  <a:pt x="2896118" y="996031"/>
                </a:lnTo>
                <a:lnTo>
                  <a:pt x="2922210" y="988428"/>
                </a:lnTo>
                <a:lnTo>
                  <a:pt x="2948301" y="996031"/>
                </a:lnTo>
                <a:lnTo>
                  <a:pt x="2974392" y="996031"/>
                </a:lnTo>
                <a:lnTo>
                  <a:pt x="3000483" y="965618"/>
                </a:lnTo>
                <a:lnTo>
                  <a:pt x="3026574" y="1003634"/>
                </a:lnTo>
                <a:lnTo>
                  <a:pt x="3052665" y="1003634"/>
                </a:lnTo>
                <a:lnTo>
                  <a:pt x="3078756" y="1003634"/>
                </a:lnTo>
                <a:lnTo>
                  <a:pt x="3104848" y="1003634"/>
                </a:lnTo>
                <a:lnTo>
                  <a:pt x="3130939" y="980824"/>
                </a:lnTo>
                <a:lnTo>
                  <a:pt x="3157030" y="980824"/>
                </a:lnTo>
                <a:lnTo>
                  <a:pt x="3183121" y="973221"/>
                </a:lnTo>
                <a:lnTo>
                  <a:pt x="3209212" y="996031"/>
                </a:lnTo>
                <a:lnTo>
                  <a:pt x="3235303" y="965618"/>
                </a:lnTo>
                <a:lnTo>
                  <a:pt x="3261395" y="965618"/>
                </a:lnTo>
                <a:lnTo>
                  <a:pt x="3287486" y="973221"/>
                </a:lnTo>
                <a:lnTo>
                  <a:pt x="3313577" y="973221"/>
                </a:lnTo>
                <a:lnTo>
                  <a:pt x="3339668" y="980824"/>
                </a:lnTo>
                <a:lnTo>
                  <a:pt x="3365759" y="965618"/>
                </a:lnTo>
                <a:lnTo>
                  <a:pt x="3391850" y="965618"/>
                </a:lnTo>
                <a:lnTo>
                  <a:pt x="3417941" y="973221"/>
                </a:lnTo>
                <a:lnTo>
                  <a:pt x="3444033" y="973221"/>
                </a:lnTo>
                <a:lnTo>
                  <a:pt x="3470124" y="980824"/>
                </a:lnTo>
                <a:lnTo>
                  <a:pt x="3496215" y="965618"/>
                </a:lnTo>
                <a:lnTo>
                  <a:pt x="3522306" y="1003634"/>
                </a:lnTo>
                <a:lnTo>
                  <a:pt x="3548397" y="996031"/>
                </a:lnTo>
                <a:lnTo>
                  <a:pt x="3574488" y="973221"/>
                </a:lnTo>
                <a:lnTo>
                  <a:pt x="3600580" y="973221"/>
                </a:lnTo>
                <a:lnTo>
                  <a:pt x="3626671" y="980824"/>
                </a:lnTo>
                <a:lnTo>
                  <a:pt x="3652762" y="980824"/>
                </a:lnTo>
                <a:lnTo>
                  <a:pt x="3678853" y="973221"/>
                </a:lnTo>
                <a:lnTo>
                  <a:pt x="3704944" y="1003634"/>
                </a:lnTo>
                <a:lnTo>
                  <a:pt x="3731035" y="1011238"/>
                </a:lnTo>
                <a:lnTo>
                  <a:pt x="3757127" y="988428"/>
                </a:lnTo>
                <a:lnTo>
                  <a:pt x="3783218" y="988428"/>
                </a:lnTo>
                <a:lnTo>
                  <a:pt x="3809309" y="965618"/>
                </a:lnTo>
                <a:lnTo>
                  <a:pt x="3835400" y="973221"/>
                </a:lnTo>
              </a:path>
            </a:pathLst>
          </a:custGeom>
          <a:noFill/>
          <a:ln w="19050" cap="rnd">
            <a:solidFill>
              <a:srgbClr val="1F5FA8"/>
            </a:solidFill>
            <a:round/>
          </a:ln>
        </p:spPr>
        <p:txBody>
          <a:bodyPr rtlCol="0" anchor="ctr"/>
          <a:lstStyle/>
          <a:p>
            <a:endParaRPr lang="en-US"/>
          </a:p>
        </p:txBody>
      </p:sp>
      <p:sp>
        <p:nvSpPr>
          <p:cNvPr id="52" name="SQUID PSD trace">
            <a:extLst>
              <a:ext uri="{FF2B5EF4-FFF2-40B4-BE49-F238E27FC236}">
                <a16:creationId xmlns:a16="http://schemas.microsoft.com/office/drawing/2014/main" id="{C2FBF253-7D80-03B8-0233-7031A9522CCF}"/>
              </a:ext>
            </a:extLst>
          </p:cNvPr>
          <p:cNvSpPr/>
          <p:nvPr/>
        </p:nvSpPr>
        <p:spPr>
          <a:xfrm>
            <a:off x="7848600" y="3390900"/>
            <a:ext cx="3835400" cy="1155700"/>
          </a:xfrm>
          <a:custGeom>
            <a:avLst/>
            <a:gdLst/>
            <a:ahLst/>
            <a:cxnLst/>
            <a:rect l="0" t="0" r="r" b="b"/>
            <a:pathLst>
              <a:path w="3835400" h="1155700" fill="none">
                <a:moveTo>
                  <a:pt x="0" y="585453"/>
                </a:moveTo>
                <a:lnTo>
                  <a:pt x="26091" y="615866"/>
                </a:lnTo>
                <a:lnTo>
                  <a:pt x="52182" y="646280"/>
                </a:lnTo>
                <a:lnTo>
                  <a:pt x="78273" y="646280"/>
                </a:lnTo>
                <a:lnTo>
                  <a:pt x="104365" y="661486"/>
                </a:lnTo>
                <a:lnTo>
                  <a:pt x="130456" y="676693"/>
                </a:lnTo>
                <a:lnTo>
                  <a:pt x="156547" y="669089"/>
                </a:lnTo>
                <a:lnTo>
                  <a:pt x="182638" y="699503"/>
                </a:lnTo>
                <a:lnTo>
                  <a:pt x="208729" y="714709"/>
                </a:lnTo>
                <a:lnTo>
                  <a:pt x="234820" y="729916"/>
                </a:lnTo>
                <a:lnTo>
                  <a:pt x="260912" y="707106"/>
                </a:lnTo>
                <a:lnTo>
                  <a:pt x="287003" y="722312"/>
                </a:lnTo>
                <a:lnTo>
                  <a:pt x="313094" y="707106"/>
                </a:lnTo>
                <a:lnTo>
                  <a:pt x="339185" y="729916"/>
                </a:lnTo>
                <a:lnTo>
                  <a:pt x="365276" y="676693"/>
                </a:lnTo>
                <a:lnTo>
                  <a:pt x="391367" y="479007"/>
                </a:lnTo>
                <a:lnTo>
                  <a:pt x="417459" y="250909"/>
                </a:lnTo>
                <a:lnTo>
                  <a:pt x="443550" y="539834"/>
                </a:lnTo>
                <a:lnTo>
                  <a:pt x="469641" y="699503"/>
                </a:lnTo>
                <a:lnTo>
                  <a:pt x="495732" y="760329"/>
                </a:lnTo>
                <a:lnTo>
                  <a:pt x="521823" y="767932"/>
                </a:lnTo>
                <a:lnTo>
                  <a:pt x="547914" y="775536"/>
                </a:lnTo>
                <a:lnTo>
                  <a:pt x="574005" y="813552"/>
                </a:lnTo>
                <a:lnTo>
                  <a:pt x="600097" y="798345"/>
                </a:lnTo>
                <a:lnTo>
                  <a:pt x="626188" y="813552"/>
                </a:lnTo>
                <a:lnTo>
                  <a:pt x="652279" y="821155"/>
                </a:lnTo>
                <a:lnTo>
                  <a:pt x="678370" y="813552"/>
                </a:lnTo>
                <a:lnTo>
                  <a:pt x="704461" y="836362"/>
                </a:lnTo>
                <a:lnTo>
                  <a:pt x="730552" y="836362"/>
                </a:lnTo>
                <a:lnTo>
                  <a:pt x="756644" y="859172"/>
                </a:lnTo>
                <a:lnTo>
                  <a:pt x="782735" y="851568"/>
                </a:lnTo>
                <a:lnTo>
                  <a:pt x="808826" y="851568"/>
                </a:lnTo>
                <a:lnTo>
                  <a:pt x="834917" y="851568"/>
                </a:lnTo>
                <a:lnTo>
                  <a:pt x="861008" y="859172"/>
                </a:lnTo>
                <a:lnTo>
                  <a:pt x="887099" y="843965"/>
                </a:lnTo>
                <a:lnTo>
                  <a:pt x="913190" y="821155"/>
                </a:lnTo>
                <a:lnTo>
                  <a:pt x="939282" y="836362"/>
                </a:lnTo>
                <a:lnTo>
                  <a:pt x="965373" y="767932"/>
                </a:lnTo>
                <a:lnTo>
                  <a:pt x="991464" y="555040"/>
                </a:lnTo>
                <a:lnTo>
                  <a:pt x="1017555" y="555040"/>
                </a:lnTo>
                <a:lnTo>
                  <a:pt x="1043646" y="737519"/>
                </a:lnTo>
                <a:lnTo>
                  <a:pt x="1069737" y="805949"/>
                </a:lnTo>
                <a:lnTo>
                  <a:pt x="1095829" y="836362"/>
                </a:lnTo>
                <a:lnTo>
                  <a:pt x="1121920" y="836362"/>
                </a:lnTo>
                <a:lnTo>
                  <a:pt x="1148011" y="881982"/>
                </a:lnTo>
                <a:lnTo>
                  <a:pt x="1174102" y="866775"/>
                </a:lnTo>
                <a:lnTo>
                  <a:pt x="1200193" y="889585"/>
                </a:lnTo>
                <a:lnTo>
                  <a:pt x="1226284" y="874378"/>
                </a:lnTo>
                <a:lnTo>
                  <a:pt x="1252376" y="897188"/>
                </a:lnTo>
                <a:lnTo>
                  <a:pt x="1278467" y="897188"/>
                </a:lnTo>
                <a:lnTo>
                  <a:pt x="1304558" y="859172"/>
                </a:lnTo>
                <a:lnTo>
                  <a:pt x="1330649" y="866775"/>
                </a:lnTo>
                <a:lnTo>
                  <a:pt x="1356740" y="897188"/>
                </a:lnTo>
                <a:lnTo>
                  <a:pt x="1382831" y="881982"/>
                </a:lnTo>
                <a:lnTo>
                  <a:pt x="1408922" y="904791"/>
                </a:lnTo>
                <a:lnTo>
                  <a:pt x="1435014" y="874378"/>
                </a:lnTo>
                <a:lnTo>
                  <a:pt x="1461105" y="859172"/>
                </a:lnTo>
                <a:lnTo>
                  <a:pt x="1487196" y="881982"/>
                </a:lnTo>
                <a:lnTo>
                  <a:pt x="1513287" y="874378"/>
                </a:lnTo>
                <a:lnTo>
                  <a:pt x="1539378" y="821155"/>
                </a:lnTo>
                <a:lnTo>
                  <a:pt x="1565469" y="737519"/>
                </a:lnTo>
                <a:lnTo>
                  <a:pt x="1591561" y="608263"/>
                </a:lnTo>
                <a:lnTo>
                  <a:pt x="1617652" y="775536"/>
                </a:lnTo>
                <a:lnTo>
                  <a:pt x="1643743" y="851568"/>
                </a:lnTo>
                <a:lnTo>
                  <a:pt x="1669834" y="843965"/>
                </a:lnTo>
                <a:lnTo>
                  <a:pt x="1695925" y="866775"/>
                </a:lnTo>
                <a:lnTo>
                  <a:pt x="1722016" y="866775"/>
                </a:lnTo>
                <a:lnTo>
                  <a:pt x="1748107" y="866775"/>
                </a:lnTo>
                <a:lnTo>
                  <a:pt x="1774199" y="897188"/>
                </a:lnTo>
                <a:lnTo>
                  <a:pt x="1800290" y="874378"/>
                </a:lnTo>
                <a:lnTo>
                  <a:pt x="1826381" y="889585"/>
                </a:lnTo>
                <a:lnTo>
                  <a:pt x="1852472" y="889585"/>
                </a:lnTo>
                <a:lnTo>
                  <a:pt x="1878563" y="874378"/>
                </a:lnTo>
                <a:lnTo>
                  <a:pt x="1904654" y="904791"/>
                </a:lnTo>
                <a:lnTo>
                  <a:pt x="1930746" y="874378"/>
                </a:lnTo>
                <a:lnTo>
                  <a:pt x="1956837" y="897188"/>
                </a:lnTo>
                <a:lnTo>
                  <a:pt x="1982928" y="874378"/>
                </a:lnTo>
                <a:lnTo>
                  <a:pt x="2009019" y="889585"/>
                </a:lnTo>
                <a:lnTo>
                  <a:pt x="2035110" y="874378"/>
                </a:lnTo>
                <a:lnTo>
                  <a:pt x="2061201" y="874378"/>
                </a:lnTo>
                <a:lnTo>
                  <a:pt x="2087293" y="904791"/>
                </a:lnTo>
                <a:lnTo>
                  <a:pt x="2113384" y="881982"/>
                </a:lnTo>
                <a:lnTo>
                  <a:pt x="2139475" y="836362"/>
                </a:lnTo>
                <a:lnTo>
                  <a:pt x="2165566" y="775536"/>
                </a:lnTo>
                <a:lnTo>
                  <a:pt x="2191657" y="745122"/>
                </a:lnTo>
                <a:lnTo>
                  <a:pt x="2217748" y="836362"/>
                </a:lnTo>
                <a:lnTo>
                  <a:pt x="2243839" y="889585"/>
                </a:lnTo>
                <a:lnTo>
                  <a:pt x="2269931" y="889585"/>
                </a:lnTo>
                <a:lnTo>
                  <a:pt x="2296022" y="866775"/>
                </a:lnTo>
                <a:lnTo>
                  <a:pt x="2322113" y="912395"/>
                </a:lnTo>
                <a:lnTo>
                  <a:pt x="2348204" y="881982"/>
                </a:lnTo>
                <a:lnTo>
                  <a:pt x="2374295" y="881982"/>
                </a:lnTo>
                <a:lnTo>
                  <a:pt x="2400386" y="904791"/>
                </a:lnTo>
                <a:lnTo>
                  <a:pt x="2426478" y="889585"/>
                </a:lnTo>
                <a:lnTo>
                  <a:pt x="2452569" y="881982"/>
                </a:lnTo>
                <a:lnTo>
                  <a:pt x="2478660" y="874378"/>
                </a:lnTo>
                <a:lnTo>
                  <a:pt x="2504751" y="874378"/>
                </a:lnTo>
                <a:lnTo>
                  <a:pt x="2530842" y="897188"/>
                </a:lnTo>
                <a:lnTo>
                  <a:pt x="2556933" y="881982"/>
                </a:lnTo>
                <a:lnTo>
                  <a:pt x="2583024" y="897188"/>
                </a:lnTo>
                <a:lnTo>
                  <a:pt x="2609116" y="889585"/>
                </a:lnTo>
                <a:lnTo>
                  <a:pt x="2635207" y="897188"/>
                </a:lnTo>
                <a:lnTo>
                  <a:pt x="2661298" y="919998"/>
                </a:lnTo>
                <a:lnTo>
                  <a:pt x="2687389" y="897188"/>
                </a:lnTo>
                <a:lnTo>
                  <a:pt x="2713480" y="897188"/>
                </a:lnTo>
                <a:lnTo>
                  <a:pt x="2739571" y="912395"/>
                </a:lnTo>
                <a:lnTo>
                  <a:pt x="2765663" y="881982"/>
                </a:lnTo>
                <a:lnTo>
                  <a:pt x="2791754" y="881982"/>
                </a:lnTo>
                <a:lnTo>
                  <a:pt x="2817845" y="912395"/>
                </a:lnTo>
                <a:lnTo>
                  <a:pt x="2843936" y="912395"/>
                </a:lnTo>
                <a:lnTo>
                  <a:pt x="2870027" y="881982"/>
                </a:lnTo>
                <a:lnTo>
                  <a:pt x="2896118" y="881982"/>
                </a:lnTo>
                <a:lnTo>
                  <a:pt x="2922210" y="904791"/>
                </a:lnTo>
                <a:lnTo>
                  <a:pt x="2948301" y="919998"/>
                </a:lnTo>
                <a:lnTo>
                  <a:pt x="2974392" y="881982"/>
                </a:lnTo>
                <a:lnTo>
                  <a:pt x="3000483" y="919998"/>
                </a:lnTo>
                <a:lnTo>
                  <a:pt x="3026574" y="912395"/>
                </a:lnTo>
                <a:lnTo>
                  <a:pt x="3052665" y="904791"/>
                </a:lnTo>
                <a:lnTo>
                  <a:pt x="3078756" y="889585"/>
                </a:lnTo>
                <a:lnTo>
                  <a:pt x="3104848" y="881982"/>
                </a:lnTo>
                <a:lnTo>
                  <a:pt x="3130939" y="874378"/>
                </a:lnTo>
                <a:lnTo>
                  <a:pt x="3157030" y="919998"/>
                </a:lnTo>
                <a:lnTo>
                  <a:pt x="3183121" y="881982"/>
                </a:lnTo>
                <a:lnTo>
                  <a:pt x="3209212" y="904791"/>
                </a:lnTo>
                <a:lnTo>
                  <a:pt x="3235303" y="881982"/>
                </a:lnTo>
                <a:lnTo>
                  <a:pt x="3261395" y="912395"/>
                </a:lnTo>
                <a:lnTo>
                  <a:pt x="3287486" y="904791"/>
                </a:lnTo>
                <a:lnTo>
                  <a:pt x="3313577" y="889585"/>
                </a:lnTo>
                <a:lnTo>
                  <a:pt x="3339668" y="881982"/>
                </a:lnTo>
                <a:lnTo>
                  <a:pt x="3365759" y="904791"/>
                </a:lnTo>
                <a:lnTo>
                  <a:pt x="3391850" y="874378"/>
                </a:lnTo>
                <a:lnTo>
                  <a:pt x="3417941" y="881982"/>
                </a:lnTo>
                <a:lnTo>
                  <a:pt x="3444033" y="897188"/>
                </a:lnTo>
                <a:lnTo>
                  <a:pt x="3470124" y="912395"/>
                </a:lnTo>
                <a:lnTo>
                  <a:pt x="3496215" y="904791"/>
                </a:lnTo>
                <a:lnTo>
                  <a:pt x="3522306" y="889585"/>
                </a:lnTo>
                <a:lnTo>
                  <a:pt x="3548397" y="912395"/>
                </a:lnTo>
                <a:lnTo>
                  <a:pt x="3574488" y="881982"/>
                </a:lnTo>
                <a:lnTo>
                  <a:pt x="3600580" y="874378"/>
                </a:lnTo>
                <a:lnTo>
                  <a:pt x="3626671" y="889585"/>
                </a:lnTo>
                <a:lnTo>
                  <a:pt x="3652762" y="897188"/>
                </a:lnTo>
                <a:lnTo>
                  <a:pt x="3678853" y="874378"/>
                </a:lnTo>
                <a:lnTo>
                  <a:pt x="3704944" y="881982"/>
                </a:lnTo>
                <a:lnTo>
                  <a:pt x="3731035" y="889585"/>
                </a:lnTo>
                <a:lnTo>
                  <a:pt x="3757127" y="897188"/>
                </a:lnTo>
                <a:lnTo>
                  <a:pt x="3783218" y="881982"/>
                </a:lnTo>
                <a:lnTo>
                  <a:pt x="3809309" y="889585"/>
                </a:lnTo>
                <a:lnTo>
                  <a:pt x="3835400" y="912395"/>
                </a:lnTo>
              </a:path>
            </a:pathLst>
          </a:custGeom>
          <a:noFill/>
          <a:ln w="19050" cap="rnd">
            <a:solidFill>
              <a:srgbClr val="2B3644"/>
            </a:solidFill>
            <a:round/>
          </a:ln>
        </p:spPr>
        <p:txBody>
          <a:bodyPr rtlCol="0" anchor="ctr"/>
          <a:lstStyle/>
          <a:p>
            <a:endParaRPr lang="en-US"/>
          </a:p>
        </p:txBody>
      </p:sp>
      <p:sp>
        <p:nvSpPr>
          <p:cNvPr id="53" name="EM peak">
            <a:extLst>
              <a:ext uri="{FF2B5EF4-FFF2-40B4-BE49-F238E27FC236}">
                <a16:creationId xmlns:a16="http://schemas.microsoft.com/office/drawing/2014/main" id="{BA86B946-9CBA-C8D7-FFF4-B483A6B7032D}"/>
              </a:ext>
            </a:extLst>
          </p:cNvPr>
          <p:cNvSpPr/>
          <p:nvPr/>
        </p:nvSpPr>
        <p:spPr>
          <a:xfrm>
            <a:off x="7848600" y="3390900"/>
            <a:ext cx="3835400" cy="1155700"/>
          </a:xfrm>
          <a:custGeom>
            <a:avLst/>
            <a:gdLst/>
            <a:ahLst/>
            <a:cxnLst/>
            <a:rect l="0" t="0" r="r" b="b"/>
            <a:pathLst>
              <a:path w="3835400" h="1155700" fill="none">
                <a:moveTo>
                  <a:pt x="2896118" y="859172"/>
                </a:moveTo>
                <a:lnTo>
                  <a:pt x="2922210" y="874378"/>
                </a:lnTo>
                <a:lnTo>
                  <a:pt x="2948301" y="866775"/>
                </a:lnTo>
                <a:lnTo>
                  <a:pt x="2974392" y="783139"/>
                </a:lnTo>
                <a:lnTo>
                  <a:pt x="3000483" y="661486"/>
                </a:lnTo>
                <a:lnTo>
                  <a:pt x="3026574" y="395371"/>
                </a:lnTo>
                <a:lnTo>
                  <a:pt x="3052665" y="646280"/>
                </a:lnTo>
                <a:lnTo>
                  <a:pt x="3078756" y="790742"/>
                </a:lnTo>
                <a:lnTo>
                  <a:pt x="3104848" y="828759"/>
                </a:lnTo>
                <a:lnTo>
                  <a:pt x="3130939" y="843965"/>
                </a:lnTo>
                <a:lnTo>
                  <a:pt x="3157030" y="897188"/>
                </a:lnTo>
              </a:path>
            </a:pathLst>
          </a:custGeom>
          <a:noFill/>
          <a:ln w="25400" cap="rnd">
            <a:solidFill>
              <a:srgbClr val="B5531B"/>
            </a:solidFill>
            <a:round/>
          </a:ln>
        </p:spPr>
        <p:txBody>
          <a:bodyPr rtlCol="0" anchor="ctr"/>
          <a:lstStyle/>
          <a:p>
            <a:endParaRPr lang="en-US"/>
          </a:p>
        </p:txBody>
      </p:sp>
      <p:cxnSp>
        <p:nvCxnSpPr>
          <p:cNvPr id="58" name="Vibration to sensor">
            <a:extLst>
              <a:ext uri="{FF2B5EF4-FFF2-40B4-BE49-F238E27FC236}">
                <a16:creationId xmlns:a16="http://schemas.microsoft.com/office/drawing/2014/main" id="{B95C889E-AC09-9190-45CB-65C39D2F597C}"/>
              </a:ext>
            </a:extLst>
          </p:cNvPr>
          <p:cNvCxnSpPr/>
          <p:nvPr/>
        </p:nvCxnSpPr>
        <p:spPr>
          <a:xfrm>
            <a:off x="2413000" y="2044700"/>
            <a:ext cx="3683000" cy="0"/>
          </a:xfrm>
          <a:prstGeom prst="line">
            <a:avLst/>
          </a:prstGeom>
          <a:ln w="38100" cap="rnd">
            <a:solidFill>
              <a:srgbClr val="1F5FA8"/>
            </a:solidFill>
            <a:round/>
            <a:tailEnd type="triangle" w="med" len="med"/>
          </a:ln>
        </p:spPr>
      </p:cxnSp>
      <p:cxnSp>
        <p:nvCxnSpPr>
          <p:cNvPr id="59" name="Vibration to inset">
            <a:extLst>
              <a:ext uri="{FF2B5EF4-FFF2-40B4-BE49-F238E27FC236}">
                <a16:creationId xmlns:a16="http://schemas.microsoft.com/office/drawing/2014/main" id="{5B84D0E8-B7AF-235A-C7FC-36BDCCE8372A}"/>
              </a:ext>
            </a:extLst>
          </p:cNvPr>
          <p:cNvCxnSpPr/>
          <p:nvPr/>
        </p:nvCxnSpPr>
        <p:spPr>
          <a:xfrm>
            <a:off x="1460500" y="2425700"/>
            <a:ext cx="0" cy="254000"/>
          </a:xfrm>
          <a:prstGeom prst="line">
            <a:avLst/>
          </a:prstGeom>
          <a:ln w="38100" cap="rnd">
            <a:solidFill>
              <a:srgbClr val="1F5FA8"/>
            </a:solidFill>
            <a:round/>
            <a:tailEnd type="triangle" w="med" len="med"/>
          </a:ln>
        </p:spPr>
      </p:cxnSp>
      <p:cxnSp>
        <p:nvCxnSpPr>
          <p:cNvPr id="60" name="Loop to flux">
            <a:extLst>
              <a:ext uri="{FF2B5EF4-FFF2-40B4-BE49-F238E27FC236}">
                <a16:creationId xmlns:a16="http://schemas.microsoft.com/office/drawing/2014/main" id="{93047B51-D3DD-63D9-CB4F-9837E80A4F3E}"/>
              </a:ext>
            </a:extLst>
          </p:cNvPr>
          <p:cNvCxnSpPr/>
          <p:nvPr/>
        </p:nvCxnSpPr>
        <p:spPr>
          <a:xfrm>
            <a:off x="3035300" y="3962400"/>
            <a:ext cx="215900" cy="0"/>
          </a:xfrm>
          <a:prstGeom prst="line">
            <a:avLst/>
          </a:prstGeom>
          <a:ln w="38100" cap="rnd">
            <a:solidFill>
              <a:srgbClr val="1F5FA8"/>
            </a:solidFill>
            <a:round/>
            <a:tailEnd type="triangle" w="med" len="med"/>
          </a:ln>
        </p:spPr>
      </p:cxnSp>
      <p:cxnSp>
        <p:nvCxnSpPr>
          <p:cNvPr id="61" name="Flux to SQUID">
            <a:extLst>
              <a:ext uri="{FF2B5EF4-FFF2-40B4-BE49-F238E27FC236}">
                <a16:creationId xmlns:a16="http://schemas.microsoft.com/office/drawing/2014/main" id="{7F867771-AB0C-0E33-0F78-5930C43370A6}"/>
              </a:ext>
            </a:extLst>
          </p:cNvPr>
          <p:cNvCxnSpPr/>
          <p:nvPr/>
        </p:nvCxnSpPr>
        <p:spPr>
          <a:xfrm>
            <a:off x="4191000" y="3962400"/>
            <a:ext cx="1905000" cy="0"/>
          </a:xfrm>
          <a:prstGeom prst="line">
            <a:avLst/>
          </a:prstGeom>
          <a:ln w="38100" cap="rnd">
            <a:solidFill>
              <a:srgbClr val="1F5FA8"/>
            </a:solidFill>
            <a:round/>
            <a:tailEnd type="triangle" w="med" len="med"/>
          </a:ln>
        </p:spPr>
      </p:cxnSp>
      <p:sp>
        <p:nvSpPr>
          <p:cNvPr id="62" name="EM to SQUID">
            <a:extLst>
              <a:ext uri="{FF2B5EF4-FFF2-40B4-BE49-F238E27FC236}">
                <a16:creationId xmlns:a16="http://schemas.microsoft.com/office/drawing/2014/main" id="{77E89908-4B49-5770-D634-41A251031A2B}"/>
              </a:ext>
            </a:extLst>
          </p:cNvPr>
          <p:cNvSpPr/>
          <p:nvPr/>
        </p:nvSpPr>
        <p:spPr>
          <a:xfrm>
            <a:off x="2413000" y="4171950"/>
            <a:ext cx="2032000" cy="1301750"/>
          </a:xfrm>
          <a:custGeom>
            <a:avLst/>
            <a:gdLst/>
            <a:ahLst/>
            <a:cxnLst/>
            <a:rect l="0" t="0" r="r" b="b"/>
            <a:pathLst>
              <a:path w="2032000" h="1301750" fill="none">
                <a:moveTo>
                  <a:pt x="0" y="1301750"/>
                </a:moveTo>
                <a:lnTo>
                  <a:pt x="2032000" y="1301750"/>
                </a:lnTo>
                <a:lnTo>
                  <a:pt x="2032000" y="0"/>
                </a:lnTo>
              </a:path>
            </a:pathLst>
          </a:custGeom>
          <a:noFill/>
          <a:ln w="38100" cap="rnd">
            <a:solidFill>
              <a:srgbClr val="B5531B"/>
            </a:solidFill>
            <a:round/>
          </a:ln>
        </p:spPr>
        <p:txBody>
          <a:bodyPr rtlCol="0" anchor="ctr"/>
          <a:lstStyle/>
          <a:p>
            <a:endParaRPr lang="en-US"/>
          </a:p>
        </p:txBody>
      </p:sp>
      <p:cxnSp>
        <p:nvCxnSpPr>
          <p:cNvPr id="63" name="EM to SQUID (end)">
            <a:extLst>
              <a:ext uri="{FF2B5EF4-FFF2-40B4-BE49-F238E27FC236}">
                <a16:creationId xmlns:a16="http://schemas.microsoft.com/office/drawing/2014/main" id="{A0FAC8D8-57D1-3F19-B545-4E16F423BD70}"/>
              </a:ext>
            </a:extLst>
          </p:cNvPr>
          <p:cNvCxnSpPr/>
          <p:nvPr/>
        </p:nvCxnSpPr>
        <p:spPr>
          <a:xfrm>
            <a:off x="4445000" y="4171950"/>
            <a:ext cx="1651000" cy="0"/>
          </a:xfrm>
          <a:prstGeom prst="line">
            <a:avLst/>
          </a:prstGeom>
          <a:ln w="38100" cap="rnd">
            <a:solidFill>
              <a:srgbClr val="B5531B"/>
            </a:solidFill>
            <a:round/>
            <a:tailEnd type="triangle" w="med" len="med"/>
          </a:ln>
        </p:spPr>
      </p:cxnSp>
      <p:cxnSp>
        <p:nvCxnSpPr>
          <p:cNvPr id="64" name="Sensor to PSD">
            <a:extLst>
              <a:ext uri="{FF2B5EF4-FFF2-40B4-BE49-F238E27FC236}">
                <a16:creationId xmlns:a16="http://schemas.microsoft.com/office/drawing/2014/main" id="{A2E2E842-F49A-D219-055F-661FD07DF12A}"/>
              </a:ext>
            </a:extLst>
          </p:cNvPr>
          <p:cNvCxnSpPr/>
          <p:nvPr/>
        </p:nvCxnSpPr>
        <p:spPr>
          <a:xfrm>
            <a:off x="7493000" y="2044700"/>
            <a:ext cx="254000" cy="0"/>
          </a:xfrm>
          <a:prstGeom prst="line">
            <a:avLst/>
          </a:prstGeom>
          <a:ln w="38100" cap="rnd">
            <a:solidFill>
              <a:srgbClr val="2B3644"/>
            </a:solidFill>
            <a:round/>
            <a:tailEnd type="triangle" w="med" len="med"/>
          </a:ln>
        </p:spPr>
      </p:cxnSp>
      <p:cxnSp>
        <p:nvCxnSpPr>
          <p:cNvPr id="65" name="SQUID to PSD">
            <a:extLst>
              <a:ext uri="{FF2B5EF4-FFF2-40B4-BE49-F238E27FC236}">
                <a16:creationId xmlns:a16="http://schemas.microsoft.com/office/drawing/2014/main" id="{8253C324-1FC7-56E3-E67E-4A4583BD7C76}"/>
              </a:ext>
            </a:extLst>
          </p:cNvPr>
          <p:cNvCxnSpPr/>
          <p:nvPr/>
        </p:nvCxnSpPr>
        <p:spPr>
          <a:xfrm>
            <a:off x="6995160" y="3962400"/>
            <a:ext cx="751840" cy="0"/>
          </a:xfrm>
          <a:prstGeom prst="line">
            <a:avLst/>
          </a:prstGeom>
          <a:ln w="38100" cap="rnd">
            <a:solidFill>
              <a:srgbClr val="2B3644"/>
            </a:solidFill>
            <a:round/>
            <a:tailEnd type="triangle" w="med" len="med"/>
          </a:ln>
        </p:spPr>
      </p:cxnSp>
      <p:sp>
        <p:nvSpPr>
          <p:cNvPr id="67" name="Pulse-tube peaks">
            <a:extLst>
              <a:ext uri="{FF2B5EF4-FFF2-40B4-BE49-F238E27FC236}">
                <a16:creationId xmlns:a16="http://schemas.microsoft.com/office/drawing/2014/main" id="{A48788A8-647B-B76D-8BDF-D24BACBC1989}"/>
              </a:ext>
            </a:extLst>
          </p:cNvPr>
          <p:cNvSpPr txBox="1"/>
          <p:nvPr/>
        </p:nvSpPr>
        <p:spPr>
          <a:xfrm>
            <a:off x="10287000" y="1511300"/>
            <a:ext cx="1397000" cy="431800"/>
          </a:xfrm>
          <a:prstGeom prst="rect">
            <a:avLst/>
          </a:prstGeom>
          <a:noFill/>
          <a:ln>
            <a:noFill/>
          </a:ln>
        </p:spPr>
        <p:txBody>
          <a:bodyPr wrap="square" lIns="0" tIns="0" rIns="0" bIns="0" rtlCol="0" anchor="t">
            <a:noAutofit/>
          </a:bodyPr>
          <a:lstStyle/>
          <a:p>
            <a:pPr algn="l">
              <a:lnSpc>
                <a:spcPct val="100000"/>
              </a:lnSpc>
            </a:pPr>
            <a:r>
              <a:rPr lang="en-US" sz="1400" b="1">
                <a:solidFill>
                  <a:srgbClr val="1F5FA8"/>
                </a:solidFill>
                <a:latin typeface="Arial"/>
                <a:cs typeface="Arial"/>
              </a:rPr>
              <a:t>Pulse-tube</a:t>
            </a:r>
          </a:p>
          <a:p>
            <a:pPr algn="l">
              <a:lnSpc>
                <a:spcPct val="100000"/>
              </a:lnSpc>
            </a:pPr>
            <a:r>
              <a:rPr lang="en-US" sz="1400" b="1">
                <a:solidFill>
                  <a:srgbClr val="1F5FA8"/>
                </a:solidFill>
                <a:latin typeface="Arial"/>
                <a:cs typeface="Arial"/>
              </a:rPr>
              <a:t>peaks</a:t>
            </a:r>
          </a:p>
        </p:txBody>
      </p:sp>
      <p:sp>
        <p:nvSpPr>
          <p:cNvPr id="68" name="EM peak label">
            <a:extLst>
              <a:ext uri="{FF2B5EF4-FFF2-40B4-BE49-F238E27FC236}">
                <a16:creationId xmlns:a16="http://schemas.microsoft.com/office/drawing/2014/main" id="{6B4AE51F-F9F2-367B-C40E-F71586D8B13C}"/>
              </a:ext>
            </a:extLst>
          </p:cNvPr>
          <p:cNvSpPr txBox="1"/>
          <p:nvPr/>
        </p:nvSpPr>
        <p:spPr>
          <a:xfrm>
            <a:off x="10972800" y="3848100"/>
            <a:ext cx="762000" cy="215900"/>
          </a:xfrm>
          <a:prstGeom prst="rect">
            <a:avLst/>
          </a:prstGeom>
          <a:noFill/>
          <a:ln>
            <a:noFill/>
          </a:ln>
        </p:spPr>
        <p:txBody>
          <a:bodyPr wrap="square" lIns="0" tIns="0" rIns="0" bIns="0" rtlCol="0" anchor="t">
            <a:noAutofit/>
          </a:bodyPr>
          <a:lstStyle/>
          <a:p>
            <a:pPr algn="l">
              <a:lnSpc>
                <a:spcPct val="100000"/>
              </a:lnSpc>
            </a:pPr>
            <a:r>
              <a:rPr lang="en-US" sz="1400" b="1">
                <a:solidFill>
                  <a:srgbClr val="A2481A"/>
                </a:solidFill>
                <a:latin typeface="Arial"/>
                <a:cs typeface="Arial"/>
              </a:rPr>
              <a:t>EM peak</a:t>
            </a:r>
          </a:p>
        </p:txBody>
      </p:sp>
      <p:pic>
        <p:nvPicPr>
          <p:cNvPr id="72" name="Picture 71" descr="A close-up of a black square with a square pattern&#10;&#10;AI-generated content may be incorrect.">
            <a:extLst>
              <a:ext uri="{FF2B5EF4-FFF2-40B4-BE49-F238E27FC236}">
                <a16:creationId xmlns:a16="http://schemas.microsoft.com/office/drawing/2014/main" id="{099CE909-111C-98D2-47B5-22FC289C707F}"/>
              </a:ext>
            </a:extLst>
          </p:cNvPr>
          <p:cNvPicPr>
            <a:picLocks noChangeAspect="1"/>
          </p:cNvPicPr>
          <p:nvPr/>
        </p:nvPicPr>
        <p:blipFill>
          <a:blip r:embed="rId3"/>
          <a:stretch>
            <a:fillRect/>
          </a:stretch>
        </p:blipFill>
        <p:spPr>
          <a:xfrm>
            <a:off x="4891004" y="3108094"/>
            <a:ext cx="2396971" cy="1601681"/>
          </a:xfrm>
          <a:prstGeom prst="rect">
            <a:avLst/>
          </a:prstGeom>
        </p:spPr>
      </p:pic>
      <p:sp>
        <p:nvSpPr>
          <p:cNvPr id="74" name="TextBox 73">
            <a:extLst>
              <a:ext uri="{FF2B5EF4-FFF2-40B4-BE49-F238E27FC236}">
                <a16:creationId xmlns:a16="http://schemas.microsoft.com/office/drawing/2014/main" id="{9F82D82D-6238-34B2-7E0C-F0D60309DE12}"/>
              </a:ext>
            </a:extLst>
          </p:cNvPr>
          <p:cNvSpPr txBox="1"/>
          <p:nvPr/>
        </p:nvSpPr>
        <p:spPr>
          <a:xfrm>
            <a:off x="5423664" y="2770523"/>
            <a:ext cx="2500543" cy="3539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a:latin typeface="Arial"/>
                <a:ea typeface="Calibri"/>
                <a:cs typeface="Arial"/>
              </a:rPr>
              <a:t>DC SQUID</a:t>
            </a:r>
          </a:p>
        </p:txBody>
      </p:sp>
      <p:sp>
        <p:nvSpPr>
          <p:cNvPr id="76" name="TextBox 75">
            <a:extLst>
              <a:ext uri="{FF2B5EF4-FFF2-40B4-BE49-F238E27FC236}">
                <a16:creationId xmlns:a16="http://schemas.microsoft.com/office/drawing/2014/main" id="{CD6ABDB1-8C2B-52AB-60B1-5BCA09D41163}"/>
              </a:ext>
            </a:extLst>
          </p:cNvPr>
          <p:cNvSpPr txBox="1"/>
          <p:nvPr/>
        </p:nvSpPr>
        <p:spPr>
          <a:xfrm>
            <a:off x="-89883" y="6337323"/>
            <a:ext cx="72510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10</a:t>
            </a:r>
          </a:p>
        </p:txBody>
      </p:sp>
      <p:sp>
        <p:nvSpPr>
          <p:cNvPr id="17" name="Title 1">
            <a:extLst>
              <a:ext uri="{FF2B5EF4-FFF2-40B4-BE49-F238E27FC236}">
                <a16:creationId xmlns:a16="http://schemas.microsoft.com/office/drawing/2014/main" id="{B7CF4AE2-F22C-FAEC-4534-5D49B6ACA783}"/>
              </a:ext>
            </a:extLst>
          </p:cNvPr>
          <p:cNvSpPr txBox="1">
            <a:spLocks/>
          </p:cNvSpPr>
          <p:nvPr/>
        </p:nvSpPr>
        <p:spPr>
          <a:xfrm>
            <a:off x="323042" y="-130635"/>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b="1" i="0" kern="1200">
                <a:solidFill>
                  <a:srgbClr val="21314D"/>
                </a:solidFill>
                <a:latin typeface="Arial" panose="020B0604020202020204" pitchFamily="34" charset="0"/>
                <a:ea typeface="Arial" panose="020B0604020202020204" pitchFamily="34" charset="0"/>
                <a:cs typeface="Arial" panose="020B0604020202020204" pitchFamily="34" charset="0"/>
              </a:defRPr>
            </a:lvl1pPr>
          </a:lstStyle>
          <a:p>
            <a:r>
              <a:rPr lang="en-US">
                <a:latin typeface="Arial"/>
                <a:cs typeface="Arial"/>
              </a:rPr>
              <a:t>SQUID Cross Correlation</a:t>
            </a:r>
            <a:endParaRPr lang="en-US"/>
          </a:p>
        </p:txBody>
      </p:sp>
    </p:spTree>
    <p:extLst>
      <p:ext uri="{BB962C8B-B14F-4D97-AF65-F5344CB8AC3E}">
        <p14:creationId xmlns:p14="http://schemas.microsoft.com/office/powerpoint/2010/main" val="749638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E41D6-9AFD-CB70-2073-CD42FCEABA57}"/>
            </a:ext>
          </a:extLst>
        </p:cNvPr>
        <p:cNvGrpSpPr/>
        <p:nvPr/>
      </p:nvGrpSpPr>
      <p:grpSpPr>
        <a:xfrm>
          <a:off x="0" y="0"/>
          <a:ext cx="0" cy="0"/>
          <a:chOff x="0" y="0"/>
          <a:chExt cx="0" cy="0"/>
        </a:xfrm>
      </p:grpSpPr>
      <p:sp>
        <p:nvSpPr>
          <p:cNvPr id="4" name="Inset panel">
            <a:extLst>
              <a:ext uri="{FF2B5EF4-FFF2-40B4-BE49-F238E27FC236}">
                <a16:creationId xmlns:a16="http://schemas.microsoft.com/office/drawing/2014/main" id="{4247188B-19D9-D1B7-7119-2DDF3E14E4E4}"/>
              </a:ext>
            </a:extLst>
          </p:cNvPr>
          <p:cNvSpPr/>
          <p:nvPr/>
        </p:nvSpPr>
        <p:spPr>
          <a:xfrm>
            <a:off x="889000" y="2679700"/>
            <a:ext cx="3302000" cy="2286000"/>
          </a:xfrm>
          <a:prstGeom prst="roundRect">
            <a:avLst>
              <a:gd name="adj" fmla="val 4444"/>
            </a:avLst>
          </a:prstGeom>
          <a:solidFill>
            <a:srgbClr val="E9F0F7"/>
          </a:solidFill>
          <a:ln>
            <a:noFill/>
          </a:ln>
        </p:spPr>
        <p:txBody>
          <a:bodyPr rtlCol="0" anchor="ctr"/>
          <a:lstStyle/>
          <a:p>
            <a:endParaRPr lang="en-US"/>
          </a:p>
        </p:txBody>
      </p:sp>
      <p:sp>
        <p:nvSpPr>
          <p:cNvPr id="5" name="Vibration PSD card">
            <a:extLst>
              <a:ext uri="{FF2B5EF4-FFF2-40B4-BE49-F238E27FC236}">
                <a16:creationId xmlns:a16="http://schemas.microsoft.com/office/drawing/2014/main" id="{E1049E37-54D2-5856-FD47-FD59D6A3FB57}"/>
              </a:ext>
            </a:extLst>
          </p:cNvPr>
          <p:cNvSpPr/>
          <p:nvPr/>
        </p:nvSpPr>
        <p:spPr>
          <a:xfrm>
            <a:off x="7747000" y="1384300"/>
            <a:ext cx="4038600" cy="1320800"/>
          </a:xfrm>
          <a:prstGeom prst="roundRect">
            <a:avLst>
              <a:gd name="adj" fmla="val 5769"/>
            </a:avLst>
          </a:prstGeom>
          <a:solidFill>
            <a:srgbClr val="FFFFFF"/>
          </a:solidFill>
          <a:ln w="9525" cap="flat">
            <a:solidFill>
              <a:srgbClr val="DCDFE3"/>
            </a:solidFill>
            <a:round/>
          </a:ln>
        </p:spPr>
        <p:txBody>
          <a:bodyPr rtlCol="0" anchor="ctr"/>
          <a:lstStyle/>
          <a:p>
            <a:endParaRPr lang="en-US"/>
          </a:p>
        </p:txBody>
      </p:sp>
      <p:sp>
        <p:nvSpPr>
          <p:cNvPr id="6" name="SQUID PSD card">
            <a:extLst>
              <a:ext uri="{FF2B5EF4-FFF2-40B4-BE49-F238E27FC236}">
                <a16:creationId xmlns:a16="http://schemas.microsoft.com/office/drawing/2014/main" id="{AD22C591-4E0A-402C-FFF4-AB7B410BE8C8}"/>
              </a:ext>
            </a:extLst>
          </p:cNvPr>
          <p:cNvSpPr/>
          <p:nvPr/>
        </p:nvSpPr>
        <p:spPr>
          <a:xfrm>
            <a:off x="7747000" y="3302000"/>
            <a:ext cx="4038600" cy="1320800"/>
          </a:xfrm>
          <a:prstGeom prst="roundRect">
            <a:avLst>
              <a:gd name="adj" fmla="val 5769"/>
            </a:avLst>
          </a:prstGeom>
          <a:solidFill>
            <a:srgbClr val="FFFFFF"/>
          </a:solidFill>
          <a:ln w="9525" cap="flat">
            <a:solidFill>
              <a:srgbClr val="DCDFE3"/>
            </a:solidFill>
            <a:round/>
          </a:ln>
        </p:spPr>
        <p:txBody>
          <a:bodyPr rtlCol="0" anchor="ctr"/>
          <a:lstStyle/>
          <a:p>
            <a:endParaRPr lang="en-US"/>
          </a:p>
        </p:txBody>
      </p:sp>
      <p:sp>
        <p:nvSpPr>
          <p:cNvPr id="7" name="Coherence card">
            <a:extLst>
              <a:ext uri="{FF2B5EF4-FFF2-40B4-BE49-F238E27FC236}">
                <a16:creationId xmlns:a16="http://schemas.microsoft.com/office/drawing/2014/main" id="{4D916047-D6F6-E092-BD1A-9E1B928D8954}"/>
              </a:ext>
            </a:extLst>
          </p:cNvPr>
          <p:cNvSpPr/>
          <p:nvPr/>
        </p:nvSpPr>
        <p:spPr>
          <a:xfrm>
            <a:off x="7747000" y="4953000"/>
            <a:ext cx="4038600" cy="876300"/>
          </a:xfrm>
          <a:prstGeom prst="roundRect">
            <a:avLst>
              <a:gd name="adj" fmla="val 8696"/>
            </a:avLst>
          </a:prstGeom>
          <a:solidFill>
            <a:srgbClr val="FFFFFF"/>
          </a:solidFill>
          <a:ln w="9525" cap="flat">
            <a:solidFill>
              <a:srgbClr val="DCDFE3"/>
            </a:solidFill>
            <a:round/>
          </a:ln>
        </p:spPr>
        <p:txBody>
          <a:bodyPr rtlCol="0" anchor="ctr"/>
          <a:lstStyle/>
          <a:p>
            <a:endParaRPr lang="en-US"/>
          </a:p>
        </p:txBody>
      </p:sp>
      <p:sp>
        <p:nvSpPr>
          <p:cNvPr id="8" name="Pulse-tube band">
            <a:extLst>
              <a:ext uri="{FF2B5EF4-FFF2-40B4-BE49-F238E27FC236}">
                <a16:creationId xmlns:a16="http://schemas.microsoft.com/office/drawing/2014/main" id="{8683A8EA-E5E9-F486-E99F-2A576FA0CDCA}"/>
              </a:ext>
            </a:extLst>
          </p:cNvPr>
          <p:cNvSpPr/>
          <p:nvPr/>
        </p:nvSpPr>
        <p:spPr>
          <a:xfrm>
            <a:off x="8210550" y="1390650"/>
            <a:ext cx="114300" cy="1308100"/>
          </a:xfrm>
          <a:prstGeom prst="rect">
            <a:avLst/>
          </a:prstGeom>
          <a:solidFill>
            <a:srgbClr val="1F5FA8">
              <a:alpha val="10000"/>
            </a:srgbClr>
          </a:solidFill>
          <a:ln>
            <a:noFill/>
          </a:ln>
        </p:spPr>
        <p:txBody>
          <a:bodyPr rtlCol="0" anchor="ctr"/>
          <a:lstStyle/>
          <a:p>
            <a:endParaRPr lang="en-US"/>
          </a:p>
        </p:txBody>
      </p:sp>
      <p:sp>
        <p:nvSpPr>
          <p:cNvPr id="9" name="Pulse-tube band">
            <a:extLst>
              <a:ext uri="{FF2B5EF4-FFF2-40B4-BE49-F238E27FC236}">
                <a16:creationId xmlns:a16="http://schemas.microsoft.com/office/drawing/2014/main" id="{24C7307E-61FE-603D-F3BD-49D41C66790D}"/>
              </a:ext>
            </a:extLst>
          </p:cNvPr>
          <p:cNvSpPr/>
          <p:nvPr/>
        </p:nvSpPr>
        <p:spPr>
          <a:xfrm>
            <a:off x="8794750" y="1390650"/>
            <a:ext cx="114300" cy="1308100"/>
          </a:xfrm>
          <a:prstGeom prst="rect">
            <a:avLst/>
          </a:prstGeom>
          <a:solidFill>
            <a:srgbClr val="1F5FA8">
              <a:alpha val="10000"/>
            </a:srgbClr>
          </a:solidFill>
          <a:ln>
            <a:noFill/>
          </a:ln>
        </p:spPr>
        <p:txBody>
          <a:bodyPr rtlCol="0" anchor="ctr"/>
          <a:lstStyle/>
          <a:p>
            <a:endParaRPr lang="en-US"/>
          </a:p>
        </p:txBody>
      </p:sp>
      <p:sp>
        <p:nvSpPr>
          <p:cNvPr id="10" name="Pulse-tube band">
            <a:extLst>
              <a:ext uri="{FF2B5EF4-FFF2-40B4-BE49-F238E27FC236}">
                <a16:creationId xmlns:a16="http://schemas.microsoft.com/office/drawing/2014/main" id="{45F2BCE2-430E-22D1-6EFD-65631A7F2F66}"/>
              </a:ext>
            </a:extLst>
          </p:cNvPr>
          <p:cNvSpPr/>
          <p:nvPr/>
        </p:nvSpPr>
        <p:spPr>
          <a:xfrm>
            <a:off x="9385300" y="1390650"/>
            <a:ext cx="114300" cy="1308100"/>
          </a:xfrm>
          <a:prstGeom prst="rect">
            <a:avLst/>
          </a:prstGeom>
          <a:solidFill>
            <a:srgbClr val="1F5FA8">
              <a:alpha val="10000"/>
            </a:srgbClr>
          </a:solidFill>
          <a:ln>
            <a:noFill/>
          </a:ln>
        </p:spPr>
        <p:txBody>
          <a:bodyPr rtlCol="0" anchor="ctr"/>
          <a:lstStyle/>
          <a:p>
            <a:endParaRPr lang="en-US"/>
          </a:p>
        </p:txBody>
      </p:sp>
      <p:sp>
        <p:nvSpPr>
          <p:cNvPr id="11" name="Pulse-tube band">
            <a:extLst>
              <a:ext uri="{FF2B5EF4-FFF2-40B4-BE49-F238E27FC236}">
                <a16:creationId xmlns:a16="http://schemas.microsoft.com/office/drawing/2014/main" id="{90D16038-53FA-0171-F4C0-637C706E8687}"/>
              </a:ext>
            </a:extLst>
          </p:cNvPr>
          <p:cNvSpPr/>
          <p:nvPr/>
        </p:nvSpPr>
        <p:spPr>
          <a:xfrm>
            <a:off x="9969500" y="1390650"/>
            <a:ext cx="114300" cy="1308100"/>
          </a:xfrm>
          <a:prstGeom prst="rect">
            <a:avLst/>
          </a:prstGeom>
          <a:solidFill>
            <a:srgbClr val="1F5FA8">
              <a:alpha val="10000"/>
            </a:srgbClr>
          </a:solidFill>
          <a:ln>
            <a:noFill/>
          </a:ln>
        </p:spPr>
        <p:txBody>
          <a:bodyPr rtlCol="0" anchor="ctr"/>
          <a:lstStyle/>
          <a:p>
            <a:endParaRPr lang="en-US"/>
          </a:p>
        </p:txBody>
      </p:sp>
      <p:sp>
        <p:nvSpPr>
          <p:cNvPr id="12" name="Pulse-tube band">
            <a:extLst>
              <a:ext uri="{FF2B5EF4-FFF2-40B4-BE49-F238E27FC236}">
                <a16:creationId xmlns:a16="http://schemas.microsoft.com/office/drawing/2014/main" id="{69BC07BA-8CE7-A763-1646-8437DCA14584}"/>
              </a:ext>
            </a:extLst>
          </p:cNvPr>
          <p:cNvSpPr/>
          <p:nvPr/>
        </p:nvSpPr>
        <p:spPr>
          <a:xfrm>
            <a:off x="8210550" y="3308350"/>
            <a:ext cx="114300" cy="1308100"/>
          </a:xfrm>
          <a:prstGeom prst="rect">
            <a:avLst/>
          </a:prstGeom>
          <a:solidFill>
            <a:srgbClr val="1F5FA8">
              <a:alpha val="10000"/>
            </a:srgbClr>
          </a:solidFill>
          <a:ln>
            <a:noFill/>
          </a:ln>
        </p:spPr>
        <p:txBody>
          <a:bodyPr rtlCol="0" anchor="ctr"/>
          <a:lstStyle/>
          <a:p>
            <a:endParaRPr lang="en-US"/>
          </a:p>
        </p:txBody>
      </p:sp>
      <p:sp>
        <p:nvSpPr>
          <p:cNvPr id="13" name="Pulse-tube band">
            <a:extLst>
              <a:ext uri="{FF2B5EF4-FFF2-40B4-BE49-F238E27FC236}">
                <a16:creationId xmlns:a16="http://schemas.microsoft.com/office/drawing/2014/main" id="{3E64725C-440D-F76A-D07E-88B94D0B7F26}"/>
              </a:ext>
            </a:extLst>
          </p:cNvPr>
          <p:cNvSpPr/>
          <p:nvPr/>
        </p:nvSpPr>
        <p:spPr>
          <a:xfrm>
            <a:off x="8794750" y="3308350"/>
            <a:ext cx="114300" cy="1308100"/>
          </a:xfrm>
          <a:prstGeom prst="rect">
            <a:avLst/>
          </a:prstGeom>
          <a:solidFill>
            <a:srgbClr val="1F5FA8">
              <a:alpha val="10000"/>
            </a:srgbClr>
          </a:solidFill>
          <a:ln>
            <a:noFill/>
          </a:ln>
        </p:spPr>
        <p:txBody>
          <a:bodyPr rtlCol="0" anchor="ctr"/>
          <a:lstStyle/>
          <a:p>
            <a:endParaRPr lang="en-US"/>
          </a:p>
        </p:txBody>
      </p:sp>
      <p:sp>
        <p:nvSpPr>
          <p:cNvPr id="14" name="Pulse-tube band">
            <a:extLst>
              <a:ext uri="{FF2B5EF4-FFF2-40B4-BE49-F238E27FC236}">
                <a16:creationId xmlns:a16="http://schemas.microsoft.com/office/drawing/2014/main" id="{25026286-493C-5F08-B5EB-7DF8EA1044ED}"/>
              </a:ext>
            </a:extLst>
          </p:cNvPr>
          <p:cNvSpPr/>
          <p:nvPr/>
        </p:nvSpPr>
        <p:spPr>
          <a:xfrm>
            <a:off x="9385300" y="3308350"/>
            <a:ext cx="114300" cy="1308100"/>
          </a:xfrm>
          <a:prstGeom prst="rect">
            <a:avLst/>
          </a:prstGeom>
          <a:solidFill>
            <a:srgbClr val="1F5FA8">
              <a:alpha val="10000"/>
            </a:srgbClr>
          </a:solidFill>
          <a:ln>
            <a:noFill/>
          </a:ln>
        </p:spPr>
        <p:txBody>
          <a:bodyPr rtlCol="0" anchor="ctr"/>
          <a:lstStyle/>
          <a:p>
            <a:endParaRPr lang="en-US"/>
          </a:p>
        </p:txBody>
      </p:sp>
      <p:sp>
        <p:nvSpPr>
          <p:cNvPr id="15" name="Pulse-tube band">
            <a:extLst>
              <a:ext uri="{FF2B5EF4-FFF2-40B4-BE49-F238E27FC236}">
                <a16:creationId xmlns:a16="http://schemas.microsoft.com/office/drawing/2014/main" id="{24C5BBEA-B5C5-65E7-8A29-90CA94ACFB33}"/>
              </a:ext>
            </a:extLst>
          </p:cNvPr>
          <p:cNvSpPr/>
          <p:nvPr/>
        </p:nvSpPr>
        <p:spPr>
          <a:xfrm>
            <a:off x="9969500" y="3308350"/>
            <a:ext cx="114300" cy="1308100"/>
          </a:xfrm>
          <a:prstGeom prst="rect">
            <a:avLst/>
          </a:prstGeom>
          <a:solidFill>
            <a:srgbClr val="1F5FA8">
              <a:alpha val="10000"/>
            </a:srgbClr>
          </a:solidFill>
          <a:ln>
            <a:noFill/>
          </a:ln>
        </p:spPr>
        <p:txBody>
          <a:bodyPr rtlCol="0" anchor="ctr"/>
          <a:lstStyle/>
          <a:p>
            <a:endParaRPr lang="en-US"/>
          </a:p>
        </p:txBody>
      </p:sp>
      <p:sp>
        <p:nvSpPr>
          <p:cNvPr id="16" name="Pulse-tube band">
            <a:extLst>
              <a:ext uri="{FF2B5EF4-FFF2-40B4-BE49-F238E27FC236}">
                <a16:creationId xmlns:a16="http://schemas.microsoft.com/office/drawing/2014/main" id="{4B7CAB2F-7F8F-64D6-779A-49BECFFA30A3}"/>
              </a:ext>
            </a:extLst>
          </p:cNvPr>
          <p:cNvSpPr/>
          <p:nvPr/>
        </p:nvSpPr>
        <p:spPr>
          <a:xfrm>
            <a:off x="8210550" y="4959350"/>
            <a:ext cx="114300" cy="863600"/>
          </a:xfrm>
          <a:prstGeom prst="rect">
            <a:avLst/>
          </a:prstGeom>
          <a:solidFill>
            <a:srgbClr val="1F5FA8">
              <a:alpha val="10000"/>
            </a:srgbClr>
          </a:solidFill>
          <a:ln>
            <a:noFill/>
          </a:ln>
        </p:spPr>
        <p:txBody>
          <a:bodyPr rtlCol="0" anchor="ctr"/>
          <a:lstStyle/>
          <a:p>
            <a:endParaRPr lang="en-US"/>
          </a:p>
        </p:txBody>
      </p:sp>
      <p:sp>
        <p:nvSpPr>
          <p:cNvPr id="17" name="Pulse-tube band">
            <a:extLst>
              <a:ext uri="{FF2B5EF4-FFF2-40B4-BE49-F238E27FC236}">
                <a16:creationId xmlns:a16="http://schemas.microsoft.com/office/drawing/2014/main" id="{27173FCA-0168-5CDB-76B6-D2CE4F2B47EC}"/>
              </a:ext>
            </a:extLst>
          </p:cNvPr>
          <p:cNvSpPr/>
          <p:nvPr/>
        </p:nvSpPr>
        <p:spPr>
          <a:xfrm>
            <a:off x="8794750" y="4959350"/>
            <a:ext cx="114300" cy="863600"/>
          </a:xfrm>
          <a:prstGeom prst="rect">
            <a:avLst/>
          </a:prstGeom>
          <a:solidFill>
            <a:srgbClr val="1F5FA8">
              <a:alpha val="10000"/>
            </a:srgbClr>
          </a:solidFill>
          <a:ln>
            <a:noFill/>
          </a:ln>
        </p:spPr>
        <p:txBody>
          <a:bodyPr rtlCol="0" anchor="ctr"/>
          <a:lstStyle/>
          <a:p>
            <a:endParaRPr lang="en-US"/>
          </a:p>
        </p:txBody>
      </p:sp>
      <p:sp>
        <p:nvSpPr>
          <p:cNvPr id="18" name="Pulse-tube band">
            <a:extLst>
              <a:ext uri="{FF2B5EF4-FFF2-40B4-BE49-F238E27FC236}">
                <a16:creationId xmlns:a16="http://schemas.microsoft.com/office/drawing/2014/main" id="{7489E75E-8DCC-92EA-E35A-AA54563F7F21}"/>
              </a:ext>
            </a:extLst>
          </p:cNvPr>
          <p:cNvSpPr/>
          <p:nvPr/>
        </p:nvSpPr>
        <p:spPr>
          <a:xfrm>
            <a:off x="9385300" y="4959350"/>
            <a:ext cx="114300" cy="863600"/>
          </a:xfrm>
          <a:prstGeom prst="rect">
            <a:avLst/>
          </a:prstGeom>
          <a:solidFill>
            <a:srgbClr val="1F5FA8">
              <a:alpha val="10000"/>
            </a:srgbClr>
          </a:solidFill>
          <a:ln>
            <a:noFill/>
          </a:ln>
        </p:spPr>
        <p:txBody>
          <a:bodyPr rtlCol="0" anchor="ctr"/>
          <a:lstStyle/>
          <a:p>
            <a:endParaRPr lang="en-US"/>
          </a:p>
        </p:txBody>
      </p:sp>
      <p:sp>
        <p:nvSpPr>
          <p:cNvPr id="19" name="Pulse-tube band">
            <a:extLst>
              <a:ext uri="{FF2B5EF4-FFF2-40B4-BE49-F238E27FC236}">
                <a16:creationId xmlns:a16="http://schemas.microsoft.com/office/drawing/2014/main" id="{FE153BFD-0D5D-0E65-4A9B-7105CEC1FBB6}"/>
              </a:ext>
            </a:extLst>
          </p:cNvPr>
          <p:cNvSpPr/>
          <p:nvPr/>
        </p:nvSpPr>
        <p:spPr>
          <a:xfrm>
            <a:off x="9969500" y="4959350"/>
            <a:ext cx="114300" cy="863600"/>
          </a:xfrm>
          <a:prstGeom prst="rect">
            <a:avLst/>
          </a:prstGeom>
          <a:solidFill>
            <a:srgbClr val="1F5FA8">
              <a:alpha val="10000"/>
            </a:srgbClr>
          </a:solidFill>
          <a:ln>
            <a:noFill/>
          </a:ln>
        </p:spPr>
        <p:txBody>
          <a:bodyPr rtlCol="0" anchor="ctr"/>
          <a:lstStyle/>
          <a:p>
            <a:endParaRPr lang="en-US"/>
          </a:p>
        </p:txBody>
      </p:sp>
      <p:sp>
        <p:nvSpPr>
          <p:cNvPr id="20" name="Vibration">
            <a:extLst>
              <a:ext uri="{FF2B5EF4-FFF2-40B4-BE49-F238E27FC236}">
                <a16:creationId xmlns:a16="http://schemas.microsoft.com/office/drawing/2014/main" id="{8A63F948-A6AE-E0DA-C966-8AF84103E8F3}"/>
              </a:ext>
            </a:extLst>
          </p:cNvPr>
          <p:cNvSpPr/>
          <p:nvPr/>
        </p:nvSpPr>
        <p:spPr>
          <a:xfrm>
            <a:off x="508000" y="1663700"/>
            <a:ext cx="1905000" cy="762000"/>
          </a:xfrm>
          <a:prstGeom prst="roundRect">
            <a:avLst>
              <a:gd name="adj" fmla="val 10000"/>
            </a:avLst>
          </a:prstGeom>
          <a:solidFill>
            <a:srgbClr val="1F5FA8"/>
          </a:solidFill>
          <a:ln>
            <a:noFill/>
          </a:ln>
        </p:spPr>
        <p:txBody>
          <a:bodyPr wrap="square" lIns="127000" tIns="101600" rIns="127000" bIns="101600" rtlCol="0" anchor="ctr">
            <a:noAutofit/>
          </a:bodyPr>
          <a:lstStyle/>
          <a:p>
            <a:pPr algn="l">
              <a:lnSpc>
                <a:spcPct val="100000"/>
              </a:lnSpc>
            </a:pPr>
            <a:r>
              <a:rPr lang="en-US" sz="1700" b="1">
                <a:solidFill>
                  <a:srgbClr val="F5F8FC"/>
                </a:solidFill>
                <a:latin typeface="Arial"/>
                <a:cs typeface="Arial"/>
              </a:rPr>
              <a:t>Vibration</a:t>
            </a:r>
          </a:p>
        </p:txBody>
      </p:sp>
      <p:sp>
        <p:nvSpPr>
          <p:cNvPr id="21" name="EM noise">
            <a:extLst>
              <a:ext uri="{FF2B5EF4-FFF2-40B4-BE49-F238E27FC236}">
                <a16:creationId xmlns:a16="http://schemas.microsoft.com/office/drawing/2014/main" id="{F62F1F04-1F0A-C50D-E47C-76FE3C5E698B}"/>
              </a:ext>
            </a:extLst>
          </p:cNvPr>
          <p:cNvSpPr/>
          <p:nvPr/>
        </p:nvSpPr>
        <p:spPr>
          <a:xfrm>
            <a:off x="508000" y="5092700"/>
            <a:ext cx="1905000" cy="762000"/>
          </a:xfrm>
          <a:prstGeom prst="roundRect">
            <a:avLst>
              <a:gd name="adj" fmla="val 10000"/>
            </a:avLst>
          </a:prstGeom>
          <a:solidFill>
            <a:srgbClr val="B5531B"/>
          </a:solidFill>
          <a:ln>
            <a:noFill/>
          </a:ln>
        </p:spPr>
        <p:txBody>
          <a:bodyPr wrap="square" lIns="127000" tIns="101600" rIns="127000" bIns="101600" rtlCol="0" anchor="ctr">
            <a:noAutofit/>
          </a:bodyPr>
          <a:lstStyle/>
          <a:p>
            <a:pPr algn="l">
              <a:lnSpc>
                <a:spcPct val="100000"/>
              </a:lnSpc>
            </a:pPr>
            <a:r>
              <a:rPr lang="en-US" sz="1700" b="1">
                <a:solidFill>
                  <a:srgbClr val="FFF8F2"/>
                </a:solidFill>
                <a:latin typeface="Arial"/>
                <a:cs typeface="Arial"/>
              </a:rPr>
              <a:t>EM noise</a:t>
            </a:r>
          </a:p>
        </p:txBody>
      </p:sp>
      <p:sp>
        <p:nvSpPr>
          <p:cNvPr id="22" name="Vibration sensor">
            <a:extLst>
              <a:ext uri="{FF2B5EF4-FFF2-40B4-BE49-F238E27FC236}">
                <a16:creationId xmlns:a16="http://schemas.microsoft.com/office/drawing/2014/main" id="{8E822D0A-57DD-5B14-5E55-AD9327747F23}"/>
              </a:ext>
            </a:extLst>
          </p:cNvPr>
          <p:cNvSpPr/>
          <p:nvPr/>
        </p:nvSpPr>
        <p:spPr>
          <a:xfrm>
            <a:off x="6096000" y="1663700"/>
            <a:ext cx="1397000" cy="762000"/>
          </a:xfrm>
          <a:prstGeom prst="roundRect">
            <a:avLst>
              <a:gd name="adj" fmla="val 10000"/>
            </a:avLst>
          </a:prstGeom>
          <a:solidFill>
            <a:srgbClr val="FFFCF8"/>
          </a:solidFill>
          <a:ln w="12700" cap="flat">
            <a:solidFill>
              <a:srgbClr val="21314D"/>
            </a:solidFill>
            <a:round/>
          </a:ln>
        </p:spPr>
        <p:txBody>
          <a:bodyPr wrap="square" lIns="88900" tIns="76200" rIns="88900" bIns="76200" rtlCol="0" anchor="ctr">
            <a:noAutofit/>
          </a:bodyPr>
          <a:lstStyle/>
          <a:p>
            <a:pPr algn="l">
              <a:lnSpc>
                <a:spcPct val="100000"/>
              </a:lnSpc>
            </a:pPr>
            <a:r>
              <a:rPr lang="en-US" sz="1700" b="1">
                <a:solidFill>
                  <a:srgbClr val="18222E"/>
                </a:solidFill>
                <a:latin typeface="Arial"/>
                <a:cs typeface="Arial"/>
              </a:rPr>
              <a:t>Vibration sensor</a:t>
            </a:r>
          </a:p>
        </p:txBody>
      </p:sp>
      <p:sp>
        <p:nvSpPr>
          <p:cNvPr id="24" name="Cross-correlate">
            <a:extLst>
              <a:ext uri="{FF2B5EF4-FFF2-40B4-BE49-F238E27FC236}">
                <a16:creationId xmlns:a16="http://schemas.microsoft.com/office/drawing/2014/main" id="{FA2C0236-B43D-626F-917D-44D7E24B69D5}"/>
              </a:ext>
            </a:extLst>
          </p:cNvPr>
          <p:cNvSpPr/>
          <p:nvPr/>
        </p:nvSpPr>
        <p:spPr>
          <a:xfrm>
            <a:off x="4914900" y="5029200"/>
            <a:ext cx="1524000" cy="889000"/>
          </a:xfrm>
          <a:prstGeom prst="roundRect">
            <a:avLst>
              <a:gd name="adj" fmla="val 8571"/>
            </a:avLst>
          </a:prstGeom>
          <a:solidFill>
            <a:srgbClr val="21314D"/>
          </a:solidFill>
          <a:ln>
            <a:noFill/>
          </a:ln>
        </p:spPr>
        <p:txBody>
          <a:bodyPr wrap="square" lIns="101600" tIns="76200" rIns="101600" bIns="76200" rtlCol="0" anchor="ctr">
            <a:noAutofit/>
          </a:bodyPr>
          <a:lstStyle/>
          <a:p>
            <a:pPr algn="l">
              <a:lnSpc>
                <a:spcPct val="100000"/>
              </a:lnSpc>
            </a:pPr>
            <a:r>
              <a:rPr lang="en-US" sz="1700" b="1">
                <a:solidFill>
                  <a:srgbClr val="F4F6F8"/>
                </a:solidFill>
                <a:latin typeface="Arial"/>
                <a:cs typeface="Arial"/>
              </a:rPr>
              <a:t>Cross-</a:t>
            </a:r>
            <a:br>
              <a:rPr lang="en-US" sz="1700"/>
            </a:br>
            <a:r>
              <a:rPr lang="en-US" sz="1700" b="1">
                <a:solidFill>
                  <a:srgbClr val="F4F6F8"/>
                </a:solidFill>
                <a:latin typeface="Arial"/>
                <a:cs typeface="Arial"/>
              </a:rPr>
              <a:t>correlate</a:t>
            </a:r>
          </a:p>
        </p:txBody>
      </p:sp>
      <p:sp>
        <p:nvSpPr>
          <p:cNvPr id="25" name="Field line B(x)">
            <a:extLst>
              <a:ext uri="{FF2B5EF4-FFF2-40B4-BE49-F238E27FC236}">
                <a16:creationId xmlns:a16="http://schemas.microsoft.com/office/drawing/2014/main" id="{800065B1-A2AA-19AA-FB4D-98BBD09AE901}"/>
              </a:ext>
            </a:extLst>
          </p:cNvPr>
          <p:cNvSpPr/>
          <p:nvPr/>
        </p:nvSpPr>
        <p:spPr>
          <a:xfrm>
            <a:off x="990600" y="2921000"/>
            <a:ext cx="2032000" cy="1905000"/>
          </a:xfrm>
          <a:custGeom>
            <a:avLst/>
            <a:gdLst/>
            <a:ahLst/>
            <a:cxnLst/>
            <a:rect l="0" t="0" r="r" b="b"/>
            <a:pathLst>
              <a:path w="2032000" h="1905000" fill="none">
                <a:moveTo>
                  <a:pt x="444500" y="25400"/>
                </a:moveTo>
                <a:quadBezTo>
                  <a:pt x="368300" y="952500"/>
                  <a:pt x="190500" y="1841500"/>
                </a:quadBezTo>
              </a:path>
            </a:pathLst>
          </a:custGeom>
          <a:noFill/>
          <a:ln w="28575" cap="rnd">
            <a:solidFill>
              <a:srgbClr val="6E97C9"/>
            </a:solidFill>
            <a:round/>
          </a:ln>
        </p:spPr>
        <p:txBody>
          <a:bodyPr rtlCol="0" anchor="ctr"/>
          <a:lstStyle/>
          <a:p>
            <a:endParaRPr lang="en-US"/>
          </a:p>
        </p:txBody>
      </p:sp>
      <p:cxnSp>
        <p:nvCxnSpPr>
          <p:cNvPr id="26" name="Field line arrowhead">
            <a:extLst>
              <a:ext uri="{FF2B5EF4-FFF2-40B4-BE49-F238E27FC236}">
                <a16:creationId xmlns:a16="http://schemas.microsoft.com/office/drawing/2014/main" id="{E287D698-2A87-733C-790F-96520AA53993}"/>
              </a:ext>
            </a:extLst>
          </p:cNvPr>
          <p:cNvCxnSpPr/>
          <p:nvPr/>
        </p:nvCxnSpPr>
        <p:spPr>
          <a:xfrm flipH="1">
            <a:off x="1181100" y="4675326"/>
            <a:ext cx="17435" cy="87174"/>
          </a:xfrm>
          <a:prstGeom prst="line">
            <a:avLst/>
          </a:prstGeom>
          <a:ln w="28575" cap="rnd">
            <a:solidFill>
              <a:srgbClr val="6E97C9"/>
            </a:solidFill>
            <a:round/>
            <a:tailEnd type="triangle" w="med" len="med"/>
          </a:ln>
        </p:spPr>
      </p:cxnSp>
      <p:sp>
        <p:nvSpPr>
          <p:cNvPr id="27" name="Field line B(x)">
            <a:extLst>
              <a:ext uri="{FF2B5EF4-FFF2-40B4-BE49-F238E27FC236}">
                <a16:creationId xmlns:a16="http://schemas.microsoft.com/office/drawing/2014/main" id="{FF85528B-869D-D415-9B29-EA43F7C215B5}"/>
              </a:ext>
            </a:extLst>
          </p:cNvPr>
          <p:cNvSpPr/>
          <p:nvPr/>
        </p:nvSpPr>
        <p:spPr>
          <a:xfrm>
            <a:off x="990600" y="2921000"/>
            <a:ext cx="2032000" cy="1905000"/>
          </a:xfrm>
          <a:custGeom>
            <a:avLst/>
            <a:gdLst/>
            <a:ahLst/>
            <a:cxnLst/>
            <a:rect l="0" t="0" r="r" b="b"/>
            <a:pathLst>
              <a:path w="2032000" h="1905000" fill="none">
                <a:moveTo>
                  <a:pt x="857250" y="25400"/>
                </a:moveTo>
                <a:quadBezTo>
                  <a:pt x="800100" y="952500"/>
                  <a:pt x="673100" y="1841500"/>
                </a:quadBezTo>
              </a:path>
            </a:pathLst>
          </a:custGeom>
          <a:noFill/>
          <a:ln w="28575" cap="rnd">
            <a:solidFill>
              <a:srgbClr val="6E97C9"/>
            </a:solidFill>
            <a:round/>
          </a:ln>
        </p:spPr>
        <p:txBody>
          <a:bodyPr rtlCol="0" anchor="ctr"/>
          <a:lstStyle/>
          <a:p>
            <a:endParaRPr lang="en-US"/>
          </a:p>
        </p:txBody>
      </p:sp>
      <p:cxnSp>
        <p:nvCxnSpPr>
          <p:cNvPr id="28" name="Field line arrowhead">
            <a:extLst>
              <a:ext uri="{FF2B5EF4-FFF2-40B4-BE49-F238E27FC236}">
                <a16:creationId xmlns:a16="http://schemas.microsoft.com/office/drawing/2014/main" id="{1E0516AC-2FFC-28E8-D349-FEEC39ABB6D1}"/>
              </a:ext>
            </a:extLst>
          </p:cNvPr>
          <p:cNvCxnSpPr/>
          <p:nvPr/>
        </p:nvCxnSpPr>
        <p:spPr>
          <a:xfrm flipH="1">
            <a:off x="1663700" y="4674493"/>
            <a:ext cx="12572" cy="88007"/>
          </a:xfrm>
          <a:prstGeom prst="line">
            <a:avLst/>
          </a:prstGeom>
          <a:ln w="28575" cap="rnd">
            <a:solidFill>
              <a:srgbClr val="6E97C9"/>
            </a:solidFill>
            <a:round/>
            <a:tailEnd type="triangle" w="med" len="med"/>
          </a:ln>
        </p:spPr>
      </p:cxnSp>
      <p:sp>
        <p:nvSpPr>
          <p:cNvPr id="29" name="Field line B(x)">
            <a:extLst>
              <a:ext uri="{FF2B5EF4-FFF2-40B4-BE49-F238E27FC236}">
                <a16:creationId xmlns:a16="http://schemas.microsoft.com/office/drawing/2014/main" id="{1AB896F5-746C-052B-5852-96C761073F06}"/>
              </a:ext>
            </a:extLst>
          </p:cNvPr>
          <p:cNvSpPr/>
          <p:nvPr/>
        </p:nvSpPr>
        <p:spPr>
          <a:xfrm>
            <a:off x="990600" y="2921000"/>
            <a:ext cx="2032000" cy="1905000"/>
          </a:xfrm>
          <a:custGeom>
            <a:avLst/>
            <a:gdLst/>
            <a:ahLst/>
            <a:cxnLst/>
            <a:rect l="0" t="0" r="r" b="b"/>
            <a:pathLst>
              <a:path w="2032000" h="1905000" fill="none">
                <a:moveTo>
                  <a:pt x="1244600" y="25400"/>
                </a:moveTo>
                <a:quadBezTo>
                  <a:pt x="1219200" y="952500"/>
                  <a:pt x="1181100" y="1841500"/>
                </a:quadBezTo>
              </a:path>
            </a:pathLst>
          </a:custGeom>
          <a:noFill/>
          <a:ln w="28575" cap="rnd">
            <a:solidFill>
              <a:srgbClr val="6E97C9"/>
            </a:solidFill>
            <a:round/>
          </a:ln>
        </p:spPr>
        <p:txBody>
          <a:bodyPr rtlCol="0" anchor="ctr"/>
          <a:lstStyle/>
          <a:p>
            <a:endParaRPr lang="en-US"/>
          </a:p>
        </p:txBody>
      </p:sp>
      <p:cxnSp>
        <p:nvCxnSpPr>
          <p:cNvPr id="30" name="Field line arrowhead">
            <a:extLst>
              <a:ext uri="{FF2B5EF4-FFF2-40B4-BE49-F238E27FC236}">
                <a16:creationId xmlns:a16="http://schemas.microsoft.com/office/drawing/2014/main" id="{DA9B7B42-1702-E775-839E-E054C4405780}"/>
              </a:ext>
            </a:extLst>
          </p:cNvPr>
          <p:cNvCxnSpPr/>
          <p:nvPr/>
        </p:nvCxnSpPr>
        <p:spPr>
          <a:xfrm flipH="1">
            <a:off x="2171700" y="4673682"/>
            <a:ext cx="3807" cy="88818"/>
          </a:xfrm>
          <a:prstGeom prst="line">
            <a:avLst/>
          </a:prstGeom>
          <a:ln w="28575" cap="rnd">
            <a:solidFill>
              <a:srgbClr val="6E97C9"/>
            </a:solidFill>
            <a:round/>
            <a:tailEnd type="triangle" w="med" len="med"/>
          </a:ln>
        </p:spPr>
      </p:cxnSp>
      <p:sp>
        <p:nvSpPr>
          <p:cNvPr id="31" name="Field line B(x)">
            <a:extLst>
              <a:ext uri="{FF2B5EF4-FFF2-40B4-BE49-F238E27FC236}">
                <a16:creationId xmlns:a16="http://schemas.microsoft.com/office/drawing/2014/main" id="{AC57CFAE-A056-AEF8-19A2-6B592B57AD7D}"/>
              </a:ext>
            </a:extLst>
          </p:cNvPr>
          <p:cNvSpPr/>
          <p:nvPr/>
        </p:nvSpPr>
        <p:spPr>
          <a:xfrm>
            <a:off x="990600" y="2921000"/>
            <a:ext cx="2032000" cy="1905000"/>
          </a:xfrm>
          <a:custGeom>
            <a:avLst/>
            <a:gdLst/>
            <a:ahLst/>
            <a:cxnLst/>
            <a:rect l="0" t="0" r="r" b="b"/>
            <a:pathLst>
              <a:path w="2032000" h="1905000" fill="none">
                <a:moveTo>
                  <a:pt x="1600200" y="25400"/>
                </a:moveTo>
                <a:quadBezTo>
                  <a:pt x="1638300" y="952500"/>
                  <a:pt x="1701800" y="1841500"/>
                </a:quadBezTo>
              </a:path>
            </a:pathLst>
          </a:custGeom>
          <a:noFill/>
          <a:ln w="28575" cap="rnd">
            <a:solidFill>
              <a:srgbClr val="6E97C9"/>
            </a:solidFill>
            <a:round/>
          </a:ln>
        </p:spPr>
        <p:txBody>
          <a:bodyPr rtlCol="0" anchor="ctr"/>
          <a:lstStyle/>
          <a:p>
            <a:endParaRPr lang="en-US"/>
          </a:p>
        </p:txBody>
      </p:sp>
      <p:cxnSp>
        <p:nvCxnSpPr>
          <p:cNvPr id="32" name="Field line arrowhead">
            <a:extLst>
              <a:ext uri="{FF2B5EF4-FFF2-40B4-BE49-F238E27FC236}">
                <a16:creationId xmlns:a16="http://schemas.microsoft.com/office/drawing/2014/main" id="{93179305-D5A4-D650-5276-666C191E7143}"/>
              </a:ext>
            </a:extLst>
          </p:cNvPr>
          <p:cNvCxnSpPr/>
          <p:nvPr/>
        </p:nvCxnSpPr>
        <p:spPr>
          <a:xfrm>
            <a:off x="2686066" y="4673826"/>
            <a:ext cx="6334" cy="88674"/>
          </a:xfrm>
          <a:prstGeom prst="line">
            <a:avLst/>
          </a:prstGeom>
          <a:ln w="28575" cap="rnd">
            <a:solidFill>
              <a:srgbClr val="6E97C9"/>
            </a:solidFill>
            <a:round/>
            <a:tailEnd type="triangle" w="med" len="med"/>
          </a:ln>
        </p:spPr>
      </p:cxnSp>
      <p:sp>
        <p:nvSpPr>
          <p:cNvPr id="33" name="Field line B(x)">
            <a:extLst>
              <a:ext uri="{FF2B5EF4-FFF2-40B4-BE49-F238E27FC236}">
                <a16:creationId xmlns:a16="http://schemas.microsoft.com/office/drawing/2014/main" id="{24302460-C630-8E5D-A093-148E41342B6F}"/>
              </a:ext>
            </a:extLst>
          </p:cNvPr>
          <p:cNvSpPr/>
          <p:nvPr/>
        </p:nvSpPr>
        <p:spPr>
          <a:xfrm>
            <a:off x="990600" y="2921000"/>
            <a:ext cx="2032000" cy="1905000"/>
          </a:xfrm>
          <a:custGeom>
            <a:avLst/>
            <a:gdLst/>
            <a:ahLst/>
            <a:cxnLst/>
            <a:rect l="0" t="0" r="r" b="b"/>
            <a:pathLst>
              <a:path w="2032000" h="1905000" fill="none">
                <a:moveTo>
                  <a:pt x="1905000" y="25400"/>
                </a:moveTo>
                <a:quadBezTo>
                  <a:pt x="1968500" y="952500"/>
                  <a:pt x="2006600" y="1841500"/>
                </a:quadBezTo>
              </a:path>
            </a:pathLst>
          </a:custGeom>
          <a:noFill/>
          <a:ln w="28575" cap="rnd">
            <a:solidFill>
              <a:srgbClr val="6E97C9"/>
            </a:solidFill>
            <a:round/>
          </a:ln>
        </p:spPr>
        <p:txBody>
          <a:bodyPr rtlCol="0" anchor="ctr"/>
          <a:lstStyle/>
          <a:p>
            <a:endParaRPr lang="en-US"/>
          </a:p>
        </p:txBody>
      </p:sp>
      <p:cxnSp>
        <p:nvCxnSpPr>
          <p:cNvPr id="34" name="Field line arrowhead">
            <a:extLst>
              <a:ext uri="{FF2B5EF4-FFF2-40B4-BE49-F238E27FC236}">
                <a16:creationId xmlns:a16="http://schemas.microsoft.com/office/drawing/2014/main" id="{6DF2ECF6-DA51-65FC-5BCB-36CF92F307D0}"/>
              </a:ext>
            </a:extLst>
          </p:cNvPr>
          <p:cNvCxnSpPr/>
          <p:nvPr/>
        </p:nvCxnSpPr>
        <p:spPr>
          <a:xfrm>
            <a:off x="2993393" y="4673682"/>
            <a:ext cx="3807" cy="88818"/>
          </a:xfrm>
          <a:prstGeom prst="line">
            <a:avLst/>
          </a:prstGeom>
          <a:ln w="28575" cap="rnd">
            <a:solidFill>
              <a:srgbClr val="6E97C9"/>
            </a:solidFill>
            <a:round/>
            <a:tailEnd type="triangle" w="med" len="med"/>
          </a:ln>
        </p:spPr>
      </p:cxnSp>
      <p:sp>
        <p:nvSpPr>
          <p:cNvPr id="35" name="SQUID loop">
            <a:extLst>
              <a:ext uri="{FF2B5EF4-FFF2-40B4-BE49-F238E27FC236}">
                <a16:creationId xmlns:a16="http://schemas.microsoft.com/office/drawing/2014/main" id="{11B36853-7AE7-5BDA-736A-44043C2B3D23}"/>
              </a:ext>
            </a:extLst>
          </p:cNvPr>
          <p:cNvSpPr/>
          <p:nvPr/>
        </p:nvSpPr>
        <p:spPr>
          <a:xfrm>
            <a:off x="1689100" y="3378200"/>
            <a:ext cx="635000" cy="635000"/>
          </a:xfrm>
          <a:prstGeom prst="roundRect">
            <a:avLst>
              <a:gd name="adj" fmla="val 10000"/>
            </a:avLst>
          </a:prstGeom>
          <a:noFill/>
          <a:ln w="44450" cap="flat">
            <a:solidFill>
              <a:srgbClr val="21314D"/>
            </a:solidFill>
            <a:round/>
          </a:ln>
        </p:spPr>
        <p:txBody>
          <a:bodyPr rtlCol="0" anchor="ctr"/>
          <a:lstStyle/>
          <a:p>
            <a:endParaRPr lang="en-US"/>
          </a:p>
        </p:txBody>
      </p:sp>
      <p:cxnSp>
        <p:nvCxnSpPr>
          <p:cNvPr id="36" name="Josephson junction">
            <a:extLst>
              <a:ext uri="{FF2B5EF4-FFF2-40B4-BE49-F238E27FC236}">
                <a16:creationId xmlns:a16="http://schemas.microsoft.com/office/drawing/2014/main" id="{E5031F9E-BE64-26CF-CDF6-089C4C30F6A1}"/>
              </a:ext>
            </a:extLst>
          </p:cNvPr>
          <p:cNvCxnSpPr/>
          <p:nvPr/>
        </p:nvCxnSpPr>
        <p:spPr>
          <a:xfrm>
            <a:off x="1631950" y="3638550"/>
            <a:ext cx="114300" cy="114300"/>
          </a:xfrm>
          <a:prstGeom prst="line">
            <a:avLst/>
          </a:prstGeom>
          <a:ln w="31750" cap="rnd">
            <a:solidFill>
              <a:srgbClr val="21314D"/>
            </a:solidFill>
            <a:round/>
          </a:ln>
        </p:spPr>
      </p:cxnSp>
      <p:cxnSp>
        <p:nvCxnSpPr>
          <p:cNvPr id="37" name="Josephson junction">
            <a:extLst>
              <a:ext uri="{FF2B5EF4-FFF2-40B4-BE49-F238E27FC236}">
                <a16:creationId xmlns:a16="http://schemas.microsoft.com/office/drawing/2014/main" id="{E2022817-6CCC-F754-CBDA-1357A2519FED}"/>
              </a:ext>
            </a:extLst>
          </p:cNvPr>
          <p:cNvCxnSpPr/>
          <p:nvPr/>
        </p:nvCxnSpPr>
        <p:spPr>
          <a:xfrm flipV="1">
            <a:off x="1631950" y="3638550"/>
            <a:ext cx="114300" cy="114300"/>
          </a:xfrm>
          <a:prstGeom prst="line">
            <a:avLst/>
          </a:prstGeom>
          <a:ln w="31750" cap="rnd">
            <a:solidFill>
              <a:srgbClr val="21314D"/>
            </a:solidFill>
            <a:round/>
          </a:ln>
        </p:spPr>
      </p:cxnSp>
      <p:cxnSp>
        <p:nvCxnSpPr>
          <p:cNvPr id="38" name="Josephson junction">
            <a:extLst>
              <a:ext uri="{FF2B5EF4-FFF2-40B4-BE49-F238E27FC236}">
                <a16:creationId xmlns:a16="http://schemas.microsoft.com/office/drawing/2014/main" id="{28BE7310-1506-FFC3-F35F-5F462BD9C28A}"/>
              </a:ext>
            </a:extLst>
          </p:cNvPr>
          <p:cNvCxnSpPr/>
          <p:nvPr/>
        </p:nvCxnSpPr>
        <p:spPr>
          <a:xfrm>
            <a:off x="2266950" y="3638550"/>
            <a:ext cx="114300" cy="114300"/>
          </a:xfrm>
          <a:prstGeom prst="line">
            <a:avLst/>
          </a:prstGeom>
          <a:ln w="31750" cap="rnd">
            <a:solidFill>
              <a:srgbClr val="21314D"/>
            </a:solidFill>
            <a:round/>
          </a:ln>
        </p:spPr>
      </p:cxnSp>
      <p:cxnSp>
        <p:nvCxnSpPr>
          <p:cNvPr id="39" name="Josephson junction">
            <a:extLst>
              <a:ext uri="{FF2B5EF4-FFF2-40B4-BE49-F238E27FC236}">
                <a16:creationId xmlns:a16="http://schemas.microsoft.com/office/drawing/2014/main" id="{95AA9307-4A9D-C876-4708-ADCF6A692047}"/>
              </a:ext>
            </a:extLst>
          </p:cNvPr>
          <p:cNvCxnSpPr/>
          <p:nvPr/>
        </p:nvCxnSpPr>
        <p:spPr>
          <a:xfrm flipV="1">
            <a:off x="2266950" y="3638550"/>
            <a:ext cx="114300" cy="114300"/>
          </a:xfrm>
          <a:prstGeom prst="line">
            <a:avLst/>
          </a:prstGeom>
          <a:ln w="31750" cap="rnd">
            <a:solidFill>
              <a:srgbClr val="21314D"/>
            </a:solidFill>
            <a:round/>
          </a:ln>
        </p:spPr>
      </p:cxnSp>
      <p:sp>
        <p:nvSpPr>
          <p:cNvPr id="40" name="Shake mark">
            <a:extLst>
              <a:ext uri="{FF2B5EF4-FFF2-40B4-BE49-F238E27FC236}">
                <a16:creationId xmlns:a16="http://schemas.microsoft.com/office/drawing/2014/main" id="{BC6487D8-39C2-DFF6-1362-8BCB7B27BF1D}"/>
              </a:ext>
            </a:extLst>
          </p:cNvPr>
          <p:cNvSpPr/>
          <p:nvPr/>
        </p:nvSpPr>
        <p:spPr>
          <a:xfrm>
            <a:off x="1479550" y="3530600"/>
            <a:ext cx="82550" cy="330200"/>
          </a:xfrm>
          <a:custGeom>
            <a:avLst/>
            <a:gdLst/>
            <a:ahLst/>
            <a:cxnLst/>
            <a:rect l="0" t="0" r="r" b="b"/>
            <a:pathLst>
              <a:path w="82550" h="330200" fill="none">
                <a:moveTo>
                  <a:pt x="82550" y="0"/>
                </a:moveTo>
                <a:quadBezTo>
                  <a:pt x="0" y="165100"/>
                  <a:pt x="82550" y="330200"/>
                </a:quadBezTo>
              </a:path>
            </a:pathLst>
          </a:custGeom>
          <a:noFill/>
          <a:ln w="31750" cap="rnd">
            <a:solidFill>
              <a:srgbClr val="1A1A1A"/>
            </a:solidFill>
            <a:round/>
          </a:ln>
        </p:spPr>
        <p:txBody>
          <a:bodyPr rtlCol="0" anchor="ctr"/>
          <a:lstStyle/>
          <a:p>
            <a:endParaRPr lang="en-US"/>
          </a:p>
        </p:txBody>
      </p:sp>
      <p:sp>
        <p:nvSpPr>
          <p:cNvPr id="41" name="Shake mark">
            <a:extLst>
              <a:ext uri="{FF2B5EF4-FFF2-40B4-BE49-F238E27FC236}">
                <a16:creationId xmlns:a16="http://schemas.microsoft.com/office/drawing/2014/main" id="{4D680A78-37A4-96D9-D477-83BCD43A193A}"/>
              </a:ext>
            </a:extLst>
          </p:cNvPr>
          <p:cNvSpPr/>
          <p:nvPr/>
        </p:nvSpPr>
        <p:spPr>
          <a:xfrm>
            <a:off x="1333500" y="3467100"/>
            <a:ext cx="114300" cy="457200"/>
          </a:xfrm>
          <a:custGeom>
            <a:avLst/>
            <a:gdLst/>
            <a:ahLst/>
            <a:cxnLst/>
            <a:rect l="0" t="0" r="r" b="b"/>
            <a:pathLst>
              <a:path w="114300" h="457200" fill="none">
                <a:moveTo>
                  <a:pt x="114300" y="0"/>
                </a:moveTo>
                <a:quadBezTo>
                  <a:pt x="0" y="228600"/>
                  <a:pt x="114300" y="457200"/>
                </a:quadBezTo>
              </a:path>
            </a:pathLst>
          </a:custGeom>
          <a:noFill/>
          <a:ln w="31750" cap="rnd">
            <a:solidFill>
              <a:srgbClr val="1A1A1A"/>
            </a:solidFill>
            <a:round/>
          </a:ln>
        </p:spPr>
        <p:txBody>
          <a:bodyPr rtlCol="0" anchor="ctr"/>
          <a:lstStyle/>
          <a:p>
            <a:endParaRPr lang="en-US"/>
          </a:p>
        </p:txBody>
      </p:sp>
      <p:sp>
        <p:nvSpPr>
          <p:cNvPr id="42" name="Shake mark">
            <a:extLst>
              <a:ext uri="{FF2B5EF4-FFF2-40B4-BE49-F238E27FC236}">
                <a16:creationId xmlns:a16="http://schemas.microsoft.com/office/drawing/2014/main" id="{76B5C486-C8ED-0BE2-51AE-0CDD6C4D4137}"/>
              </a:ext>
            </a:extLst>
          </p:cNvPr>
          <p:cNvSpPr/>
          <p:nvPr/>
        </p:nvSpPr>
        <p:spPr>
          <a:xfrm>
            <a:off x="2451100" y="3530600"/>
            <a:ext cx="82550" cy="330200"/>
          </a:xfrm>
          <a:custGeom>
            <a:avLst/>
            <a:gdLst/>
            <a:ahLst/>
            <a:cxnLst/>
            <a:rect l="0" t="0" r="r" b="b"/>
            <a:pathLst>
              <a:path w="82550" h="330200" fill="none">
                <a:moveTo>
                  <a:pt x="0" y="0"/>
                </a:moveTo>
                <a:quadBezTo>
                  <a:pt x="82550" y="165100"/>
                  <a:pt x="0" y="330200"/>
                </a:quadBezTo>
              </a:path>
            </a:pathLst>
          </a:custGeom>
          <a:noFill/>
          <a:ln w="31750" cap="rnd">
            <a:solidFill>
              <a:srgbClr val="1A1A1A"/>
            </a:solidFill>
            <a:round/>
          </a:ln>
        </p:spPr>
        <p:txBody>
          <a:bodyPr rtlCol="0" anchor="ctr"/>
          <a:lstStyle/>
          <a:p>
            <a:endParaRPr lang="en-US"/>
          </a:p>
        </p:txBody>
      </p:sp>
      <p:sp>
        <p:nvSpPr>
          <p:cNvPr id="43" name="Shake mark">
            <a:extLst>
              <a:ext uri="{FF2B5EF4-FFF2-40B4-BE49-F238E27FC236}">
                <a16:creationId xmlns:a16="http://schemas.microsoft.com/office/drawing/2014/main" id="{25BBD5DF-9FCF-2DD2-89D8-291FB802A426}"/>
              </a:ext>
            </a:extLst>
          </p:cNvPr>
          <p:cNvSpPr/>
          <p:nvPr/>
        </p:nvSpPr>
        <p:spPr>
          <a:xfrm>
            <a:off x="2565400" y="3467100"/>
            <a:ext cx="114300" cy="457200"/>
          </a:xfrm>
          <a:custGeom>
            <a:avLst/>
            <a:gdLst/>
            <a:ahLst/>
            <a:cxnLst/>
            <a:rect l="0" t="0" r="r" b="b"/>
            <a:pathLst>
              <a:path w="114300" h="457200" fill="none">
                <a:moveTo>
                  <a:pt x="0" y="0"/>
                </a:moveTo>
                <a:quadBezTo>
                  <a:pt x="114300" y="228600"/>
                  <a:pt x="0" y="457200"/>
                </a:quadBezTo>
              </a:path>
            </a:pathLst>
          </a:custGeom>
          <a:noFill/>
          <a:ln w="31750" cap="rnd">
            <a:solidFill>
              <a:srgbClr val="1A1A1A"/>
            </a:solidFill>
            <a:round/>
          </a:ln>
        </p:spPr>
        <p:txBody>
          <a:bodyPr rtlCol="0" anchor="ctr"/>
          <a:lstStyle/>
          <a:p>
            <a:endParaRPr lang="en-US"/>
          </a:p>
        </p:txBody>
      </p:sp>
      <p:cxnSp>
        <p:nvCxnSpPr>
          <p:cNvPr id="44" name="Shake arrow x(t)">
            <a:extLst>
              <a:ext uri="{FF2B5EF4-FFF2-40B4-BE49-F238E27FC236}">
                <a16:creationId xmlns:a16="http://schemas.microsoft.com/office/drawing/2014/main" id="{2D9E47D5-653F-D3BF-A994-5931EE3E8BAF}"/>
              </a:ext>
            </a:extLst>
          </p:cNvPr>
          <p:cNvCxnSpPr/>
          <p:nvPr/>
        </p:nvCxnSpPr>
        <p:spPr>
          <a:xfrm>
            <a:off x="1663700" y="4267200"/>
            <a:ext cx="685800" cy="0"/>
          </a:xfrm>
          <a:prstGeom prst="line">
            <a:avLst/>
          </a:prstGeom>
          <a:ln w="38100" cap="rnd">
            <a:solidFill>
              <a:srgbClr val="1A1A1A"/>
            </a:solidFill>
            <a:round/>
            <a:headEnd type="triangle" w="med" len="med"/>
            <a:tailEnd type="triangle" w="med" len="med"/>
          </a:ln>
        </p:spPr>
      </p:cxnSp>
      <p:sp>
        <p:nvSpPr>
          <p:cNvPr id="45" name="x(t)">
            <a:extLst>
              <a:ext uri="{FF2B5EF4-FFF2-40B4-BE49-F238E27FC236}">
                <a16:creationId xmlns:a16="http://schemas.microsoft.com/office/drawing/2014/main" id="{8CB2A26B-148F-6519-5815-9E0787CF00A4}"/>
              </a:ext>
            </a:extLst>
          </p:cNvPr>
          <p:cNvSpPr txBox="1"/>
          <p:nvPr/>
        </p:nvSpPr>
        <p:spPr>
          <a:xfrm>
            <a:off x="2413000" y="4159250"/>
            <a:ext cx="558800" cy="215900"/>
          </a:xfrm>
          <a:prstGeom prst="rect">
            <a:avLst/>
          </a:prstGeom>
          <a:solidFill>
            <a:srgbClr val="E9F0F7"/>
          </a:solidFill>
          <a:ln>
            <a:noFill/>
          </a:ln>
        </p:spPr>
        <p:txBody>
          <a:bodyPr wrap="square" lIns="25400" tIns="0" rIns="25400" bIns="0" rtlCol="0" anchor="t">
            <a:noAutofit/>
          </a:bodyPr>
          <a:lstStyle/>
          <a:p>
            <a:pPr algn="l">
              <a:lnSpc>
                <a:spcPct val="100000"/>
              </a:lnSpc>
            </a:pPr>
            <a:r>
              <a:rPr lang="en-US" sz="1400" b="1" i="1">
                <a:solidFill>
                  <a:srgbClr val="1A1A1A"/>
                </a:solidFill>
                <a:latin typeface="Arial"/>
                <a:cs typeface="Arial"/>
              </a:rPr>
              <a:t>x</a:t>
            </a:r>
            <a:r>
              <a:rPr lang="en-US" sz="1400" b="1">
                <a:solidFill>
                  <a:srgbClr val="1A1A1A"/>
                </a:solidFill>
                <a:latin typeface="Arial"/>
                <a:cs typeface="Arial"/>
              </a:rPr>
              <a:t>(</a:t>
            </a:r>
            <a:r>
              <a:rPr lang="en-US" sz="1400" b="1" i="1">
                <a:solidFill>
                  <a:srgbClr val="1A1A1A"/>
                </a:solidFill>
                <a:latin typeface="Arial"/>
                <a:cs typeface="Arial"/>
              </a:rPr>
              <a:t>t</a:t>
            </a:r>
            <a:r>
              <a:rPr lang="en-US" sz="1400" b="1">
                <a:solidFill>
                  <a:srgbClr val="1A1A1A"/>
                </a:solidFill>
                <a:latin typeface="Arial"/>
                <a:cs typeface="Arial"/>
              </a:rPr>
              <a:t>)</a:t>
            </a:r>
          </a:p>
        </p:txBody>
      </p:sp>
      <p:sp>
        <p:nvSpPr>
          <p:cNvPr id="46" name="B(x)">
            <a:extLst>
              <a:ext uri="{FF2B5EF4-FFF2-40B4-BE49-F238E27FC236}">
                <a16:creationId xmlns:a16="http://schemas.microsoft.com/office/drawing/2014/main" id="{0AA57EE6-F3F2-BDF1-E8AB-315608A98DCA}"/>
              </a:ext>
            </a:extLst>
          </p:cNvPr>
          <p:cNvSpPr txBox="1"/>
          <p:nvPr/>
        </p:nvSpPr>
        <p:spPr>
          <a:xfrm>
            <a:off x="2489200" y="2926080"/>
            <a:ext cx="584200" cy="241300"/>
          </a:xfrm>
          <a:prstGeom prst="rect">
            <a:avLst/>
          </a:prstGeom>
          <a:solidFill>
            <a:srgbClr val="E9F0F7"/>
          </a:solidFill>
          <a:ln>
            <a:noFill/>
          </a:ln>
        </p:spPr>
        <p:txBody>
          <a:bodyPr wrap="square" lIns="25400" tIns="0" rIns="25400" bIns="0" rtlCol="0" anchor="t">
            <a:noAutofit/>
          </a:bodyPr>
          <a:lstStyle/>
          <a:p>
            <a:pPr algn="l">
              <a:lnSpc>
                <a:spcPct val="100000"/>
              </a:lnSpc>
            </a:pPr>
            <a:r>
              <a:rPr lang="en-US" sz="1600" b="1" i="1">
                <a:solidFill>
                  <a:srgbClr val="1F5FA8"/>
                </a:solidFill>
                <a:latin typeface="Arial"/>
                <a:cs typeface="Arial"/>
              </a:rPr>
              <a:t>B</a:t>
            </a:r>
            <a:r>
              <a:rPr lang="en-US" sz="1600" b="1">
                <a:solidFill>
                  <a:srgbClr val="1F5FA8"/>
                </a:solidFill>
                <a:latin typeface="Arial"/>
                <a:cs typeface="Arial"/>
              </a:rPr>
              <a:t>(</a:t>
            </a:r>
            <a:r>
              <a:rPr lang="en-US" sz="1600" b="1" i="1">
                <a:solidFill>
                  <a:srgbClr val="1F5FA8"/>
                </a:solidFill>
                <a:latin typeface="Arial"/>
                <a:cs typeface="Arial"/>
              </a:rPr>
              <a:t>x</a:t>
            </a:r>
            <a:r>
              <a:rPr lang="en-US" sz="1600" b="1">
                <a:solidFill>
                  <a:srgbClr val="1F5FA8"/>
                </a:solidFill>
                <a:latin typeface="Arial"/>
                <a:cs typeface="Arial"/>
              </a:rPr>
              <a:t>)</a:t>
            </a:r>
          </a:p>
        </p:txBody>
      </p:sp>
      <p:sp>
        <p:nvSpPr>
          <p:cNvPr id="47" name="Flux wave">
            <a:extLst>
              <a:ext uri="{FF2B5EF4-FFF2-40B4-BE49-F238E27FC236}">
                <a16:creationId xmlns:a16="http://schemas.microsoft.com/office/drawing/2014/main" id="{16958B2C-81E5-E810-65DA-82514A1A7203}"/>
              </a:ext>
            </a:extLst>
          </p:cNvPr>
          <p:cNvSpPr/>
          <p:nvPr/>
        </p:nvSpPr>
        <p:spPr>
          <a:xfrm>
            <a:off x="3276600" y="3784600"/>
            <a:ext cx="825500" cy="355600"/>
          </a:xfrm>
          <a:custGeom>
            <a:avLst/>
            <a:gdLst/>
            <a:ahLst/>
            <a:cxnLst/>
            <a:rect l="0" t="0" r="r" b="b"/>
            <a:pathLst>
              <a:path w="825500" h="355600" fill="none">
                <a:moveTo>
                  <a:pt x="22013" y="177800"/>
                </a:moveTo>
                <a:lnTo>
                  <a:pt x="33020" y="152315"/>
                </a:lnTo>
                <a:lnTo>
                  <a:pt x="44027" y="128016"/>
                </a:lnTo>
                <a:lnTo>
                  <a:pt x="55033" y="104902"/>
                </a:lnTo>
                <a:lnTo>
                  <a:pt x="66040" y="84159"/>
                </a:lnTo>
                <a:lnTo>
                  <a:pt x="77047" y="66379"/>
                </a:lnTo>
                <a:lnTo>
                  <a:pt x="88053" y="52747"/>
                </a:lnTo>
                <a:lnTo>
                  <a:pt x="99060" y="42672"/>
                </a:lnTo>
                <a:lnTo>
                  <a:pt x="110067" y="36745"/>
                </a:lnTo>
                <a:lnTo>
                  <a:pt x="121073" y="35560"/>
                </a:lnTo>
                <a:lnTo>
                  <a:pt x="132080" y="39116"/>
                </a:lnTo>
                <a:lnTo>
                  <a:pt x="143087" y="46821"/>
                </a:lnTo>
                <a:lnTo>
                  <a:pt x="154093" y="59267"/>
                </a:lnTo>
                <a:lnTo>
                  <a:pt x="165100" y="75269"/>
                </a:lnTo>
                <a:lnTo>
                  <a:pt x="176107" y="94234"/>
                </a:lnTo>
                <a:lnTo>
                  <a:pt x="187113" y="116163"/>
                </a:lnTo>
                <a:lnTo>
                  <a:pt x="198120" y="139869"/>
                </a:lnTo>
                <a:lnTo>
                  <a:pt x="209127" y="164761"/>
                </a:lnTo>
                <a:lnTo>
                  <a:pt x="220133" y="190839"/>
                </a:lnTo>
                <a:lnTo>
                  <a:pt x="231140" y="215731"/>
                </a:lnTo>
                <a:lnTo>
                  <a:pt x="242147" y="239437"/>
                </a:lnTo>
                <a:lnTo>
                  <a:pt x="253153" y="261366"/>
                </a:lnTo>
                <a:lnTo>
                  <a:pt x="264160" y="280331"/>
                </a:lnTo>
                <a:lnTo>
                  <a:pt x="275167" y="296333"/>
                </a:lnTo>
                <a:lnTo>
                  <a:pt x="286173" y="308779"/>
                </a:lnTo>
                <a:lnTo>
                  <a:pt x="297180" y="316484"/>
                </a:lnTo>
                <a:lnTo>
                  <a:pt x="308187" y="320040"/>
                </a:lnTo>
                <a:lnTo>
                  <a:pt x="319193" y="318855"/>
                </a:lnTo>
                <a:lnTo>
                  <a:pt x="330200" y="312928"/>
                </a:lnTo>
                <a:lnTo>
                  <a:pt x="341207" y="302853"/>
                </a:lnTo>
                <a:lnTo>
                  <a:pt x="352213" y="289221"/>
                </a:lnTo>
                <a:lnTo>
                  <a:pt x="363220" y="271441"/>
                </a:lnTo>
                <a:lnTo>
                  <a:pt x="374227" y="250698"/>
                </a:lnTo>
                <a:lnTo>
                  <a:pt x="385233" y="227584"/>
                </a:lnTo>
                <a:lnTo>
                  <a:pt x="396240" y="203285"/>
                </a:lnTo>
                <a:lnTo>
                  <a:pt x="407247" y="177800"/>
                </a:lnTo>
                <a:lnTo>
                  <a:pt x="418253" y="152315"/>
                </a:lnTo>
                <a:lnTo>
                  <a:pt x="429260" y="128016"/>
                </a:lnTo>
                <a:lnTo>
                  <a:pt x="440267" y="104902"/>
                </a:lnTo>
                <a:lnTo>
                  <a:pt x="451273" y="84159"/>
                </a:lnTo>
                <a:lnTo>
                  <a:pt x="462280" y="66379"/>
                </a:lnTo>
                <a:lnTo>
                  <a:pt x="473287" y="52747"/>
                </a:lnTo>
                <a:lnTo>
                  <a:pt x="484293" y="42672"/>
                </a:lnTo>
                <a:lnTo>
                  <a:pt x="495300" y="36745"/>
                </a:lnTo>
                <a:lnTo>
                  <a:pt x="506307" y="35560"/>
                </a:lnTo>
                <a:lnTo>
                  <a:pt x="517313" y="39116"/>
                </a:lnTo>
                <a:lnTo>
                  <a:pt x="528320" y="46821"/>
                </a:lnTo>
                <a:lnTo>
                  <a:pt x="539327" y="59267"/>
                </a:lnTo>
                <a:lnTo>
                  <a:pt x="550333" y="75269"/>
                </a:lnTo>
                <a:lnTo>
                  <a:pt x="561340" y="94234"/>
                </a:lnTo>
                <a:lnTo>
                  <a:pt x="572347" y="116163"/>
                </a:lnTo>
                <a:lnTo>
                  <a:pt x="583353" y="139869"/>
                </a:lnTo>
                <a:lnTo>
                  <a:pt x="594360" y="164761"/>
                </a:lnTo>
                <a:lnTo>
                  <a:pt x="605367" y="190839"/>
                </a:lnTo>
                <a:lnTo>
                  <a:pt x="616373" y="215731"/>
                </a:lnTo>
                <a:lnTo>
                  <a:pt x="627380" y="239437"/>
                </a:lnTo>
                <a:lnTo>
                  <a:pt x="638387" y="261366"/>
                </a:lnTo>
                <a:lnTo>
                  <a:pt x="649393" y="280331"/>
                </a:lnTo>
                <a:lnTo>
                  <a:pt x="660400" y="296333"/>
                </a:lnTo>
                <a:lnTo>
                  <a:pt x="671407" y="308779"/>
                </a:lnTo>
                <a:lnTo>
                  <a:pt x="682413" y="316484"/>
                </a:lnTo>
                <a:lnTo>
                  <a:pt x="693420" y="320040"/>
                </a:lnTo>
                <a:lnTo>
                  <a:pt x="704427" y="318855"/>
                </a:lnTo>
                <a:lnTo>
                  <a:pt x="715433" y="312928"/>
                </a:lnTo>
                <a:lnTo>
                  <a:pt x="726440" y="302853"/>
                </a:lnTo>
                <a:lnTo>
                  <a:pt x="737447" y="289221"/>
                </a:lnTo>
                <a:lnTo>
                  <a:pt x="748453" y="271441"/>
                </a:lnTo>
                <a:lnTo>
                  <a:pt x="759460" y="250698"/>
                </a:lnTo>
                <a:lnTo>
                  <a:pt x="770467" y="227584"/>
                </a:lnTo>
                <a:lnTo>
                  <a:pt x="781473" y="203285"/>
                </a:lnTo>
                <a:lnTo>
                  <a:pt x="792480" y="177800"/>
                </a:lnTo>
                <a:lnTo>
                  <a:pt x="803487" y="152315"/>
                </a:lnTo>
              </a:path>
            </a:pathLst>
          </a:custGeom>
          <a:noFill/>
          <a:ln w="31750" cap="rnd">
            <a:solidFill>
              <a:srgbClr val="1F5FA8"/>
            </a:solidFill>
            <a:round/>
          </a:ln>
        </p:spPr>
        <p:txBody>
          <a:bodyPr rtlCol="0" anchor="ctr"/>
          <a:lstStyle/>
          <a:p>
            <a:endParaRPr lang="en-US"/>
          </a:p>
        </p:txBody>
      </p:sp>
      <p:sp>
        <p:nvSpPr>
          <p:cNvPr id="48" name="Phi(t)">
            <a:extLst>
              <a:ext uri="{FF2B5EF4-FFF2-40B4-BE49-F238E27FC236}">
                <a16:creationId xmlns:a16="http://schemas.microsoft.com/office/drawing/2014/main" id="{BB2B9293-9715-2B5F-89C6-C5AAF0C63DEF}"/>
              </a:ext>
            </a:extLst>
          </p:cNvPr>
          <p:cNvSpPr txBox="1"/>
          <p:nvPr/>
        </p:nvSpPr>
        <p:spPr>
          <a:xfrm>
            <a:off x="3251200" y="3543300"/>
            <a:ext cx="889000" cy="241300"/>
          </a:xfrm>
          <a:prstGeom prst="rect">
            <a:avLst/>
          </a:prstGeom>
          <a:noFill/>
          <a:ln>
            <a:noFill/>
          </a:ln>
        </p:spPr>
        <p:txBody>
          <a:bodyPr wrap="square" lIns="0" tIns="0" rIns="0" bIns="0" rtlCol="0" anchor="t">
            <a:noAutofit/>
          </a:bodyPr>
          <a:lstStyle/>
          <a:p>
            <a:pPr algn="ctr">
              <a:lnSpc>
                <a:spcPct val="100000"/>
              </a:lnSpc>
            </a:pPr>
            <a:r>
              <a:rPr lang="en-US" sz="1600" b="1" i="1">
                <a:solidFill>
                  <a:srgbClr val="1F5FA8"/>
                </a:solidFill>
                <a:latin typeface="Arial"/>
                <a:cs typeface="Arial"/>
              </a:rPr>
              <a:t>Φ</a:t>
            </a:r>
            <a:r>
              <a:rPr lang="en-US" sz="1600" b="1">
                <a:solidFill>
                  <a:srgbClr val="1F5FA8"/>
                </a:solidFill>
                <a:latin typeface="Arial"/>
                <a:cs typeface="Arial"/>
              </a:rPr>
              <a:t>(</a:t>
            </a:r>
            <a:r>
              <a:rPr lang="en-US" sz="1600" b="1" i="1">
                <a:solidFill>
                  <a:srgbClr val="1F5FA8"/>
                </a:solidFill>
                <a:latin typeface="Arial"/>
                <a:cs typeface="Arial"/>
              </a:rPr>
              <a:t>t</a:t>
            </a:r>
            <a:r>
              <a:rPr lang="en-US" sz="1600" b="1">
                <a:solidFill>
                  <a:srgbClr val="1F5FA8"/>
                </a:solidFill>
                <a:latin typeface="Arial"/>
                <a:cs typeface="Arial"/>
              </a:rPr>
              <a:t>)</a:t>
            </a:r>
          </a:p>
        </p:txBody>
      </p:sp>
      <p:sp>
        <p:nvSpPr>
          <p:cNvPr id="50" name="PSD heading">
            <a:extLst>
              <a:ext uri="{FF2B5EF4-FFF2-40B4-BE49-F238E27FC236}">
                <a16:creationId xmlns:a16="http://schemas.microsoft.com/office/drawing/2014/main" id="{2784349A-E711-6FA9-FFE7-08006AFAF46E}"/>
              </a:ext>
            </a:extLst>
          </p:cNvPr>
          <p:cNvSpPr txBox="1"/>
          <p:nvPr/>
        </p:nvSpPr>
        <p:spPr>
          <a:xfrm>
            <a:off x="7747000" y="1117600"/>
            <a:ext cx="4038600" cy="215900"/>
          </a:xfrm>
          <a:prstGeom prst="rect">
            <a:avLst/>
          </a:prstGeom>
          <a:noFill/>
          <a:ln>
            <a:noFill/>
          </a:ln>
        </p:spPr>
        <p:txBody>
          <a:bodyPr wrap="square" lIns="0" tIns="0" rIns="0" bIns="0" rtlCol="0" anchor="t">
            <a:noAutofit/>
          </a:bodyPr>
          <a:lstStyle/>
          <a:p>
            <a:pPr algn="l">
              <a:lnSpc>
                <a:spcPct val="100000"/>
              </a:lnSpc>
            </a:pPr>
            <a:r>
              <a:rPr lang="en-US" sz="1400" b="1">
                <a:solidFill>
                  <a:srgbClr val="4F5B68"/>
                </a:solidFill>
                <a:latin typeface="Arial"/>
                <a:cs typeface="Arial"/>
              </a:rPr>
              <a:t>Power spectral density</a:t>
            </a:r>
          </a:p>
        </p:txBody>
      </p:sp>
      <p:sp>
        <p:nvSpPr>
          <p:cNvPr id="51" name="Vibration PSD trace">
            <a:extLst>
              <a:ext uri="{FF2B5EF4-FFF2-40B4-BE49-F238E27FC236}">
                <a16:creationId xmlns:a16="http://schemas.microsoft.com/office/drawing/2014/main" id="{9B615433-2B48-B32F-E0E5-FB5B20BB964B}"/>
              </a:ext>
            </a:extLst>
          </p:cNvPr>
          <p:cNvSpPr/>
          <p:nvPr/>
        </p:nvSpPr>
        <p:spPr>
          <a:xfrm>
            <a:off x="7848600" y="1473200"/>
            <a:ext cx="3835400" cy="1155700"/>
          </a:xfrm>
          <a:custGeom>
            <a:avLst/>
            <a:gdLst/>
            <a:ahLst/>
            <a:cxnLst/>
            <a:rect l="0" t="0" r="r" b="b"/>
            <a:pathLst>
              <a:path w="3835400" h="1155700" fill="none">
                <a:moveTo>
                  <a:pt x="0" y="897188"/>
                </a:moveTo>
                <a:lnTo>
                  <a:pt x="26091" y="897188"/>
                </a:lnTo>
                <a:lnTo>
                  <a:pt x="52182" y="919998"/>
                </a:lnTo>
                <a:lnTo>
                  <a:pt x="78273" y="897188"/>
                </a:lnTo>
                <a:lnTo>
                  <a:pt x="104365" y="919998"/>
                </a:lnTo>
                <a:lnTo>
                  <a:pt x="130456" y="912395"/>
                </a:lnTo>
                <a:lnTo>
                  <a:pt x="156547" y="897188"/>
                </a:lnTo>
                <a:lnTo>
                  <a:pt x="182638" y="919998"/>
                </a:lnTo>
                <a:lnTo>
                  <a:pt x="208729" y="897188"/>
                </a:lnTo>
                <a:lnTo>
                  <a:pt x="234820" y="912395"/>
                </a:lnTo>
                <a:lnTo>
                  <a:pt x="260912" y="897188"/>
                </a:lnTo>
                <a:lnTo>
                  <a:pt x="287003" y="889585"/>
                </a:lnTo>
                <a:lnTo>
                  <a:pt x="313094" y="889585"/>
                </a:lnTo>
                <a:lnTo>
                  <a:pt x="339185" y="874378"/>
                </a:lnTo>
                <a:lnTo>
                  <a:pt x="365276" y="752726"/>
                </a:lnTo>
                <a:lnTo>
                  <a:pt x="391367" y="494214"/>
                </a:lnTo>
                <a:lnTo>
                  <a:pt x="417459" y="76033"/>
                </a:lnTo>
                <a:lnTo>
                  <a:pt x="443550" y="532230"/>
                </a:lnTo>
                <a:lnTo>
                  <a:pt x="469641" y="783139"/>
                </a:lnTo>
                <a:lnTo>
                  <a:pt x="495732" y="859172"/>
                </a:lnTo>
                <a:lnTo>
                  <a:pt x="521823" y="927601"/>
                </a:lnTo>
                <a:lnTo>
                  <a:pt x="547914" y="904791"/>
                </a:lnTo>
                <a:lnTo>
                  <a:pt x="574005" y="950411"/>
                </a:lnTo>
                <a:lnTo>
                  <a:pt x="600097" y="927601"/>
                </a:lnTo>
                <a:lnTo>
                  <a:pt x="626188" y="927601"/>
                </a:lnTo>
                <a:lnTo>
                  <a:pt x="652279" y="927601"/>
                </a:lnTo>
                <a:lnTo>
                  <a:pt x="678370" y="942808"/>
                </a:lnTo>
                <a:lnTo>
                  <a:pt x="704461" y="965618"/>
                </a:lnTo>
                <a:lnTo>
                  <a:pt x="730552" y="942808"/>
                </a:lnTo>
                <a:lnTo>
                  <a:pt x="756644" y="958014"/>
                </a:lnTo>
                <a:lnTo>
                  <a:pt x="782735" y="958014"/>
                </a:lnTo>
                <a:lnTo>
                  <a:pt x="808826" y="950411"/>
                </a:lnTo>
                <a:lnTo>
                  <a:pt x="834917" y="950411"/>
                </a:lnTo>
                <a:lnTo>
                  <a:pt x="861008" y="927601"/>
                </a:lnTo>
                <a:lnTo>
                  <a:pt x="887099" y="912395"/>
                </a:lnTo>
                <a:lnTo>
                  <a:pt x="913190" y="904791"/>
                </a:lnTo>
                <a:lnTo>
                  <a:pt x="939282" y="881982"/>
                </a:lnTo>
                <a:lnTo>
                  <a:pt x="965373" y="760329"/>
                </a:lnTo>
                <a:lnTo>
                  <a:pt x="991464" y="418181"/>
                </a:lnTo>
                <a:lnTo>
                  <a:pt x="1017555" y="425784"/>
                </a:lnTo>
                <a:lnTo>
                  <a:pt x="1043646" y="760329"/>
                </a:lnTo>
                <a:lnTo>
                  <a:pt x="1069737" y="866775"/>
                </a:lnTo>
                <a:lnTo>
                  <a:pt x="1095829" y="935205"/>
                </a:lnTo>
                <a:lnTo>
                  <a:pt x="1121920" y="950411"/>
                </a:lnTo>
                <a:lnTo>
                  <a:pt x="1148011" y="942808"/>
                </a:lnTo>
                <a:lnTo>
                  <a:pt x="1174102" y="965618"/>
                </a:lnTo>
                <a:lnTo>
                  <a:pt x="1200193" y="965618"/>
                </a:lnTo>
                <a:lnTo>
                  <a:pt x="1226284" y="980824"/>
                </a:lnTo>
                <a:lnTo>
                  <a:pt x="1252376" y="980824"/>
                </a:lnTo>
                <a:lnTo>
                  <a:pt x="1278467" y="958014"/>
                </a:lnTo>
                <a:lnTo>
                  <a:pt x="1304558" y="988428"/>
                </a:lnTo>
                <a:lnTo>
                  <a:pt x="1330649" y="950411"/>
                </a:lnTo>
                <a:lnTo>
                  <a:pt x="1356740" y="965618"/>
                </a:lnTo>
                <a:lnTo>
                  <a:pt x="1382831" y="980824"/>
                </a:lnTo>
                <a:lnTo>
                  <a:pt x="1408922" y="950411"/>
                </a:lnTo>
                <a:lnTo>
                  <a:pt x="1435014" y="965618"/>
                </a:lnTo>
                <a:lnTo>
                  <a:pt x="1461105" y="935205"/>
                </a:lnTo>
                <a:lnTo>
                  <a:pt x="1487196" y="958014"/>
                </a:lnTo>
                <a:lnTo>
                  <a:pt x="1513287" y="942808"/>
                </a:lnTo>
                <a:lnTo>
                  <a:pt x="1539378" y="881982"/>
                </a:lnTo>
                <a:lnTo>
                  <a:pt x="1565469" y="745122"/>
                </a:lnTo>
                <a:lnTo>
                  <a:pt x="1591561" y="471404"/>
                </a:lnTo>
                <a:lnTo>
                  <a:pt x="1617652" y="737519"/>
                </a:lnTo>
                <a:lnTo>
                  <a:pt x="1643743" y="881982"/>
                </a:lnTo>
                <a:lnTo>
                  <a:pt x="1669834" y="935205"/>
                </a:lnTo>
                <a:lnTo>
                  <a:pt x="1695925" y="950411"/>
                </a:lnTo>
                <a:lnTo>
                  <a:pt x="1722016" y="980824"/>
                </a:lnTo>
                <a:lnTo>
                  <a:pt x="1748107" y="988428"/>
                </a:lnTo>
                <a:lnTo>
                  <a:pt x="1774199" y="973221"/>
                </a:lnTo>
                <a:lnTo>
                  <a:pt x="1800290" y="980824"/>
                </a:lnTo>
                <a:lnTo>
                  <a:pt x="1826381" y="958014"/>
                </a:lnTo>
                <a:lnTo>
                  <a:pt x="1852472" y="988428"/>
                </a:lnTo>
                <a:lnTo>
                  <a:pt x="1878563" y="988428"/>
                </a:lnTo>
                <a:lnTo>
                  <a:pt x="1904654" y="1003634"/>
                </a:lnTo>
                <a:lnTo>
                  <a:pt x="1930746" y="996031"/>
                </a:lnTo>
                <a:lnTo>
                  <a:pt x="1956837" y="965618"/>
                </a:lnTo>
                <a:lnTo>
                  <a:pt x="1982928" y="973221"/>
                </a:lnTo>
                <a:lnTo>
                  <a:pt x="2009019" y="980824"/>
                </a:lnTo>
                <a:lnTo>
                  <a:pt x="2035110" y="950411"/>
                </a:lnTo>
                <a:lnTo>
                  <a:pt x="2061201" y="965618"/>
                </a:lnTo>
                <a:lnTo>
                  <a:pt x="2087293" y="942808"/>
                </a:lnTo>
                <a:lnTo>
                  <a:pt x="2113384" y="919998"/>
                </a:lnTo>
                <a:lnTo>
                  <a:pt x="2139475" y="866775"/>
                </a:lnTo>
                <a:lnTo>
                  <a:pt x="2165566" y="745122"/>
                </a:lnTo>
                <a:lnTo>
                  <a:pt x="2191657" y="714709"/>
                </a:lnTo>
                <a:lnTo>
                  <a:pt x="2217748" y="874378"/>
                </a:lnTo>
                <a:lnTo>
                  <a:pt x="2243839" y="935205"/>
                </a:lnTo>
                <a:lnTo>
                  <a:pt x="2269931" y="980824"/>
                </a:lnTo>
                <a:lnTo>
                  <a:pt x="2296022" y="950411"/>
                </a:lnTo>
                <a:lnTo>
                  <a:pt x="2322113" y="973221"/>
                </a:lnTo>
                <a:lnTo>
                  <a:pt x="2348204" y="980824"/>
                </a:lnTo>
                <a:lnTo>
                  <a:pt x="2374295" y="996031"/>
                </a:lnTo>
                <a:lnTo>
                  <a:pt x="2400386" y="996031"/>
                </a:lnTo>
                <a:lnTo>
                  <a:pt x="2426478" y="996031"/>
                </a:lnTo>
                <a:lnTo>
                  <a:pt x="2452569" y="973221"/>
                </a:lnTo>
                <a:lnTo>
                  <a:pt x="2478660" y="980824"/>
                </a:lnTo>
                <a:lnTo>
                  <a:pt x="2504751" y="980824"/>
                </a:lnTo>
                <a:lnTo>
                  <a:pt x="2530842" y="1003634"/>
                </a:lnTo>
                <a:lnTo>
                  <a:pt x="2556933" y="1003634"/>
                </a:lnTo>
                <a:lnTo>
                  <a:pt x="2583024" y="973221"/>
                </a:lnTo>
                <a:lnTo>
                  <a:pt x="2609116" y="973221"/>
                </a:lnTo>
                <a:lnTo>
                  <a:pt x="2635207" y="973221"/>
                </a:lnTo>
                <a:lnTo>
                  <a:pt x="2661298" y="973221"/>
                </a:lnTo>
                <a:lnTo>
                  <a:pt x="2687389" y="988428"/>
                </a:lnTo>
                <a:lnTo>
                  <a:pt x="2713480" y="988428"/>
                </a:lnTo>
                <a:lnTo>
                  <a:pt x="2739571" y="973221"/>
                </a:lnTo>
                <a:lnTo>
                  <a:pt x="2765663" y="965618"/>
                </a:lnTo>
                <a:lnTo>
                  <a:pt x="2791754" y="980824"/>
                </a:lnTo>
                <a:lnTo>
                  <a:pt x="2817845" y="980824"/>
                </a:lnTo>
                <a:lnTo>
                  <a:pt x="2843936" y="988428"/>
                </a:lnTo>
                <a:lnTo>
                  <a:pt x="2870027" y="1011238"/>
                </a:lnTo>
                <a:lnTo>
                  <a:pt x="2896118" y="996031"/>
                </a:lnTo>
                <a:lnTo>
                  <a:pt x="2922210" y="988428"/>
                </a:lnTo>
                <a:lnTo>
                  <a:pt x="2948301" y="996031"/>
                </a:lnTo>
                <a:lnTo>
                  <a:pt x="2974392" y="996031"/>
                </a:lnTo>
                <a:lnTo>
                  <a:pt x="3000483" y="965618"/>
                </a:lnTo>
                <a:lnTo>
                  <a:pt x="3026574" y="1003634"/>
                </a:lnTo>
                <a:lnTo>
                  <a:pt x="3052665" y="1003634"/>
                </a:lnTo>
                <a:lnTo>
                  <a:pt x="3078756" y="1003634"/>
                </a:lnTo>
                <a:lnTo>
                  <a:pt x="3104848" y="1003634"/>
                </a:lnTo>
                <a:lnTo>
                  <a:pt x="3130939" y="980824"/>
                </a:lnTo>
                <a:lnTo>
                  <a:pt x="3157030" y="980824"/>
                </a:lnTo>
                <a:lnTo>
                  <a:pt x="3183121" y="973221"/>
                </a:lnTo>
                <a:lnTo>
                  <a:pt x="3209212" y="996031"/>
                </a:lnTo>
                <a:lnTo>
                  <a:pt x="3235303" y="965618"/>
                </a:lnTo>
                <a:lnTo>
                  <a:pt x="3261395" y="965618"/>
                </a:lnTo>
                <a:lnTo>
                  <a:pt x="3287486" y="973221"/>
                </a:lnTo>
                <a:lnTo>
                  <a:pt x="3313577" y="973221"/>
                </a:lnTo>
                <a:lnTo>
                  <a:pt x="3339668" y="980824"/>
                </a:lnTo>
                <a:lnTo>
                  <a:pt x="3365759" y="965618"/>
                </a:lnTo>
                <a:lnTo>
                  <a:pt x="3391850" y="965618"/>
                </a:lnTo>
                <a:lnTo>
                  <a:pt x="3417941" y="973221"/>
                </a:lnTo>
                <a:lnTo>
                  <a:pt x="3444033" y="973221"/>
                </a:lnTo>
                <a:lnTo>
                  <a:pt x="3470124" y="980824"/>
                </a:lnTo>
                <a:lnTo>
                  <a:pt x="3496215" y="965618"/>
                </a:lnTo>
                <a:lnTo>
                  <a:pt x="3522306" y="1003634"/>
                </a:lnTo>
                <a:lnTo>
                  <a:pt x="3548397" y="996031"/>
                </a:lnTo>
                <a:lnTo>
                  <a:pt x="3574488" y="973221"/>
                </a:lnTo>
                <a:lnTo>
                  <a:pt x="3600580" y="973221"/>
                </a:lnTo>
                <a:lnTo>
                  <a:pt x="3626671" y="980824"/>
                </a:lnTo>
                <a:lnTo>
                  <a:pt x="3652762" y="980824"/>
                </a:lnTo>
                <a:lnTo>
                  <a:pt x="3678853" y="973221"/>
                </a:lnTo>
                <a:lnTo>
                  <a:pt x="3704944" y="1003634"/>
                </a:lnTo>
                <a:lnTo>
                  <a:pt x="3731035" y="1011238"/>
                </a:lnTo>
                <a:lnTo>
                  <a:pt x="3757127" y="988428"/>
                </a:lnTo>
                <a:lnTo>
                  <a:pt x="3783218" y="988428"/>
                </a:lnTo>
                <a:lnTo>
                  <a:pt x="3809309" y="965618"/>
                </a:lnTo>
                <a:lnTo>
                  <a:pt x="3835400" y="973221"/>
                </a:lnTo>
              </a:path>
            </a:pathLst>
          </a:custGeom>
          <a:noFill/>
          <a:ln w="19050" cap="rnd">
            <a:solidFill>
              <a:srgbClr val="1F5FA8"/>
            </a:solidFill>
            <a:round/>
          </a:ln>
        </p:spPr>
        <p:txBody>
          <a:bodyPr rtlCol="0" anchor="ctr"/>
          <a:lstStyle/>
          <a:p>
            <a:endParaRPr lang="en-US"/>
          </a:p>
        </p:txBody>
      </p:sp>
      <p:sp>
        <p:nvSpPr>
          <p:cNvPr id="52" name="SQUID PSD trace">
            <a:extLst>
              <a:ext uri="{FF2B5EF4-FFF2-40B4-BE49-F238E27FC236}">
                <a16:creationId xmlns:a16="http://schemas.microsoft.com/office/drawing/2014/main" id="{B00A522B-E2BD-D626-E6F6-B636D91F467B}"/>
              </a:ext>
            </a:extLst>
          </p:cNvPr>
          <p:cNvSpPr/>
          <p:nvPr/>
        </p:nvSpPr>
        <p:spPr>
          <a:xfrm>
            <a:off x="7848600" y="3390900"/>
            <a:ext cx="3835400" cy="1155700"/>
          </a:xfrm>
          <a:custGeom>
            <a:avLst/>
            <a:gdLst/>
            <a:ahLst/>
            <a:cxnLst/>
            <a:rect l="0" t="0" r="r" b="b"/>
            <a:pathLst>
              <a:path w="3835400" h="1155700" fill="none">
                <a:moveTo>
                  <a:pt x="0" y="585453"/>
                </a:moveTo>
                <a:lnTo>
                  <a:pt x="26091" y="615866"/>
                </a:lnTo>
                <a:lnTo>
                  <a:pt x="52182" y="646280"/>
                </a:lnTo>
                <a:lnTo>
                  <a:pt x="78273" y="646280"/>
                </a:lnTo>
                <a:lnTo>
                  <a:pt x="104365" y="661486"/>
                </a:lnTo>
                <a:lnTo>
                  <a:pt x="130456" y="676693"/>
                </a:lnTo>
                <a:lnTo>
                  <a:pt x="156547" y="669089"/>
                </a:lnTo>
                <a:lnTo>
                  <a:pt x="182638" y="699503"/>
                </a:lnTo>
                <a:lnTo>
                  <a:pt x="208729" y="714709"/>
                </a:lnTo>
                <a:lnTo>
                  <a:pt x="234820" y="729916"/>
                </a:lnTo>
                <a:lnTo>
                  <a:pt x="260912" y="707106"/>
                </a:lnTo>
                <a:lnTo>
                  <a:pt x="287003" y="722312"/>
                </a:lnTo>
                <a:lnTo>
                  <a:pt x="313094" y="707106"/>
                </a:lnTo>
                <a:lnTo>
                  <a:pt x="339185" y="729916"/>
                </a:lnTo>
                <a:lnTo>
                  <a:pt x="365276" y="676693"/>
                </a:lnTo>
                <a:lnTo>
                  <a:pt x="391367" y="479007"/>
                </a:lnTo>
                <a:lnTo>
                  <a:pt x="417459" y="250909"/>
                </a:lnTo>
                <a:lnTo>
                  <a:pt x="443550" y="539834"/>
                </a:lnTo>
                <a:lnTo>
                  <a:pt x="469641" y="699503"/>
                </a:lnTo>
                <a:lnTo>
                  <a:pt x="495732" y="760329"/>
                </a:lnTo>
                <a:lnTo>
                  <a:pt x="521823" y="767932"/>
                </a:lnTo>
                <a:lnTo>
                  <a:pt x="547914" y="775536"/>
                </a:lnTo>
                <a:lnTo>
                  <a:pt x="574005" y="813552"/>
                </a:lnTo>
                <a:lnTo>
                  <a:pt x="600097" y="798345"/>
                </a:lnTo>
                <a:lnTo>
                  <a:pt x="626188" y="813552"/>
                </a:lnTo>
                <a:lnTo>
                  <a:pt x="652279" y="821155"/>
                </a:lnTo>
                <a:lnTo>
                  <a:pt x="678370" y="813552"/>
                </a:lnTo>
                <a:lnTo>
                  <a:pt x="704461" y="836362"/>
                </a:lnTo>
                <a:lnTo>
                  <a:pt x="730552" y="836362"/>
                </a:lnTo>
                <a:lnTo>
                  <a:pt x="756644" y="859172"/>
                </a:lnTo>
                <a:lnTo>
                  <a:pt x="782735" y="851568"/>
                </a:lnTo>
                <a:lnTo>
                  <a:pt x="808826" y="851568"/>
                </a:lnTo>
                <a:lnTo>
                  <a:pt x="834917" y="851568"/>
                </a:lnTo>
                <a:lnTo>
                  <a:pt x="861008" y="859172"/>
                </a:lnTo>
                <a:lnTo>
                  <a:pt x="887099" y="843965"/>
                </a:lnTo>
                <a:lnTo>
                  <a:pt x="913190" y="821155"/>
                </a:lnTo>
                <a:lnTo>
                  <a:pt x="939282" y="836362"/>
                </a:lnTo>
                <a:lnTo>
                  <a:pt x="965373" y="767932"/>
                </a:lnTo>
                <a:lnTo>
                  <a:pt x="991464" y="555040"/>
                </a:lnTo>
                <a:lnTo>
                  <a:pt x="1017555" y="555040"/>
                </a:lnTo>
                <a:lnTo>
                  <a:pt x="1043646" y="737519"/>
                </a:lnTo>
                <a:lnTo>
                  <a:pt x="1069737" y="805949"/>
                </a:lnTo>
                <a:lnTo>
                  <a:pt x="1095829" y="836362"/>
                </a:lnTo>
                <a:lnTo>
                  <a:pt x="1121920" y="836362"/>
                </a:lnTo>
                <a:lnTo>
                  <a:pt x="1148011" y="881982"/>
                </a:lnTo>
                <a:lnTo>
                  <a:pt x="1174102" y="866775"/>
                </a:lnTo>
                <a:lnTo>
                  <a:pt x="1200193" y="889585"/>
                </a:lnTo>
                <a:lnTo>
                  <a:pt x="1226284" y="874378"/>
                </a:lnTo>
                <a:lnTo>
                  <a:pt x="1252376" y="897188"/>
                </a:lnTo>
                <a:lnTo>
                  <a:pt x="1278467" y="897188"/>
                </a:lnTo>
                <a:lnTo>
                  <a:pt x="1304558" y="859172"/>
                </a:lnTo>
                <a:lnTo>
                  <a:pt x="1330649" y="866775"/>
                </a:lnTo>
                <a:lnTo>
                  <a:pt x="1356740" y="897188"/>
                </a:lnTo>
                <a:lnTo>
                  <a:pt x="1382831" y="881982"/>
                </a:lnTo>
                <a:lnTo>
                  <a:pt x="1408922" y="904791"/>
                </a:lnTo>
                <a:lnTo>
                  <a:pt x="1435014" y="874378"/>
                </a:lnTo>
                <a:lnTo>
                  <a:pt x="1461105" y="859172"/>
                </a:lnTo>
                <a:lnTo>
                  <a:pt x="1487196" y="881982"/>
                </a:lnTo>
                <a:lnTo>
                  <a:pt x="1513287" y="874378"/>
                </a:lnTo>
                <a:lnTo>
                  <a:pt x="1539378" y="821155"/>
                </a:lnTo>
                <a:lnTo>
                  <a:pt x="1565469" y="737519"/>
                </a:lnTo>
                <a:lnTo>
                  <a:pt x="1591561" y="608263"/>
                </a:lnTo>
                <a:lnTo>
                  <a:pt x="1617652" y="775536"/>
                </a:lnTo>
                <a:lnTo>
                  <a:pt x="1643743" y="851568"/>
                </a:lnTo>
                <a:lnTo>
                  <a:pt x="1669834" y="843965"/>
                </a:lnTo>
                <a:lnTo>
                  <a:pt x="1695925" y="866775"/>
                </a:lnTo>
                <a:lnTo>
                  <a:pt x="1722016" y="866775"/>
                </a:lnTo>
                <a:lnTo>
                  <a:pt x="1748107" y="866775"/>
                </a:lnTo>
                <a:lnTo>
                  <a:pt x="1774199" y="897188"/>
                </a:lnTo>
                <a:lnTo>
                  <a:pt x="1800290" y="874378"/>
                </a:lnTo>
                <a:lnTo>
                  <a:pt x="1826381" y="889585"/>
                </a:lnTo>
                <a:lnTo>
                  <a:pt x="1852472" y="889585"/>
                </a:lnTo>
                <a:lnTo>
                  <a:pt x="1878563" y="874378"/>
                </a:lnTo>
                <a:lnTo>
                  <a:pt x="1904654" y="904791"/>
                </a:lnTo>
                <a:lnTo>
                  <a:pt x="1930746" y="874378"/>
                </a:lnTo>
                <a:lnTo>
                  <a:pt x="1956837" y="897188"/>
                </a:lnTo>
                <a:lnTo>
                  <a:pt x="1982928" y="874378"/>
                </a:lnTo>
                <a:lnTo>
                  <a:pt x="2009019" y="889585"/>
                </a:lnTo>
                <a:lnTo>
                  <a:pt x="2035110" y="874378"/>
                </a:lnTo>
                <a:lnTo>
                  <a:pt x="2061201" y="874378"/>
                </a:lnTo>
                <a:lnTo>
                  <a:pt x="2087293" y="904791"/>
                </a:lnTo>
                <a:lnTo>
                  <a:pt x="2113384" y="881982"/>
                </a:lnTo>
                <a:lnTo>
                  <a:pt x="2139475" y="836362"/>
                </a:lnTo>
                <a:lnTo>
                  <a:pt x="2165566" y="775536"/>
                </a:lnTo>
                <a:lnTo>
                  <a:pt x="2191657" y="745122"/>
                </a:lnTo>
                <a:lnTo>
                  <a:pt x="2217748" y="836362"/>
                </a:lnTo>
                <a:lnTo>
                  <a:pt x="2243839" y="889585"/>
                </a:lnTo>
                <a:lnTo>
                  <a:pt x="2269931" y="889585"/>
                </a:lnTo>
                <a:lnTo>
                  <a:pt x="2296022" y="866775"/>
                </a:lnTo>
                <a:lnTo>
                  <a:pt x="2322113" y="912395"/>
                </a:lnTo>
                <a:lnTo>
                  <a:pt x="2348204" y="881982"/>
                </a:lnTo>
                <a:lnTo>
                  <a:pt x="2374295" y="881982"/>
                </a:lnTo>
                <a:lnTo>
                  <a:pt x="2400386" y="904791"/>
                </a:lnTo>
                <a:lnTo>
                  <a:pt x="2426478" y="889585"/>
                </a:lnTo>
                <a:lnTo>
                  <a:pt x="2452569" y="881982"/>
                </a:lnTo>
                <a:lnTo>
                  <a:pt x="2478660" y="874378"/>
                </a:lnTo>
                <a:lnTo>
                  <a:pt x="2504751" y="874378"/>
                </a:lnTo>
                <a:lnTo>
                  <a:pt x="2530842" y="897188"/>
                </a:lnTo>
                <a:lnTo>
                  <a:pt x="2556933" y="881982"/>
                </a:lnTo>
                <a:lnTo>
                  <a:pt x="2583024" y="897188"/>
                </a:lnTo>
                <a:lnTo>
                  <a:pt x="2609116" y="889585"/>
                </a:lnTo>
                <a:lnTo>
                  <a:pt x="2635207" y="897188"/>
                </a:lnTo>
                <a:lnTo>
                  <a:pt x="2661298" y="919998"/>
                </a:lnTo>
                <a:lnTo>
                  <a:pt x="2687389" y="897188"/>
                </a:lnTo>
                <a:lnTo>
                  <a:pt x="2713480" y="897188"/>
                </a:lnTo>
                <a:lnTo>
                  <a:pt x="2739571" y="912395"/>
                </a:lnTo>
                <a:lnTo>
                  <a:pt x="2765663" y="881982"/>
                </a:lnTo>
                <a:lnTo>
                  <a:pt x="2791754" y="881982"/>
                </a:lnTo>
                <a:lnTo>
                  <a:pt x="2817845" y="912395"/>
                </a:lnTo>
                <a:lnTo>
                  <a:pt x="2843936" y="912395"/>
                </a:lnTo>
                <a:lnTo>
                  <a:pt x="2870027" y="881982"/>
                </a:lnTo>
                <a:lnTo>
                  <a:pt x="2896118" y="881982"/>
                </a:lnTo>
                <a:lnTo>
                  <a:pt x="2922210" y="904791"/>
                </a:lnTo>
                <a:lnTo>
                  <a:pt x="2948301" y="919998"/>
                </a:lnTo>
                <a:lnTo>
                  <a:pt x="2974392" y="881982"/>
                </a:lnTo>
                <a:lnTo>
                  <a:pt x="3000483" y="919998"/>
                </a:lnTo>
                <a:lnTo>
                  <a:pt x="3026574" y="912395"/>
                </a:lnTo>
                <a:lnTo>
                  <a:pt x="3052665" y="904791"/>
                </a:lnTo>
                <a:lnTo>
                  <a:pt x="3078756" y="889585"/>
                </a:lnTo>
                <a:lnTo>
                  <a:pt x="3104848" y="881982"/>
                </a:lnTo>
                <a:lnTo>
                  <a:pt x="3130939" y="874378"/>
                </a:lnTo>
                <a:lnTo>
                  <a:pt x="3157030" y="919998"/>
                </a:lnTo>
                <a:lnTo>
                  <a:pt x="3183121" y="881982"/>
                </a:lnTo>
                <a:lnTo>
                  <a:pt x="3209212" y="904791"/>
                </a:lnTo>
                <a:lnTo>
                  <a:pt x="3235303" y="881982"/>
                </a:lnTo>
                <a:lnTo>
                  <a:pt x="3261395" y="912395"/>
                </a:lnTo>
                <a:lnTo>
                  <a:pt x="3287486" y="904791"/>
                </a:lnTo>
                <a:lnTo>
                  <a:pt x="3313577" y="889585"/>
                </a:lnTo>
                <a:lnTo>
                  <a:pt x="3339668" y="881982"/>
                </a:lnTo>
                <a:lnTo>
                  <a:pt x="3365759" y="904791"/>
                </a:lnTo>
                <a:lnTo>
                  <a:pt x="3391850" y="874378"/>
                </a:lnTo>
                <a:lnTo>
                  <a:pt x="3417941" y="881982"/>
                </a:lnTo>
                <a:lnTo>
                  <a:pt x="3444033" y="897188"/>
                </a:lnTo>
                <a:lnTo>
                  <a:pt x="3470124" y="912395"/>
                </a:lnTo>
                <a:lnTo>
                  <a:pt x="3496215" y="904791"/>
                </a:lnTo>
                <a:lnTo>
                  <a:pt x="3522306" y="889585"/>
                </a:lnTo>
                <a:lnTo>
                  <a:pt x="3548397" y="912395"/>
                </a:lnTo>
                <a:lnTo>
                  <a:pt x="3574488" y="881982"/>
                </a:lnTo>
                <a:lnTo>
                  <a:pt x="3600580" y="874378"/>
                </a:lnTo>
                <a:lnTo>
                  <a:pt x="3626671" y="889585"/>
                </a:lnTo>
                <a:lnTo>
                  <a:pt x="3652762" y="897188"/>
                </a:lnTo>
                <a:lnTo>
                  <a:pt x="3678853" y="874378"/>
                </a:lnTo>
                <a:lnTo>
                  <a:pt x="3704944" y="881982"/>
                </a:lnTo>
                <a:lnTo>
                  <a:pt x="3731035" y="889585"/>
                </a:lnTo>
                <a:lnTo>
                  <a:pt x="3757127" y="897188"/>
                </a:lnTo>
                <a:lnTo>
                  <a:pt x="3783218" y="881982"/>
                </a:lnTo>
                <a:lnTo>
                  <a:pt x="3809309" y="889585"/>
                </a:lnTo>
                <a:lnTo>
                  <a:pt x="3835400" y="912395"/>
                </a:lnTo>
              </a:path>
            </a:pathLst>
          </a:custGeom>
          <a:noFill/>
          <a:ln w="19050" cap="rnd">
            <a:solidFill>
              <a:srgbClr val="2B3644"/>
            </a:solidFill>
            <a:round/>
          </a:ln>
        </p:spPr>
        <p:txBody>
          <a:bodyPr rtlCol="0" anchor="ctr"/>
          <a:lstStyle/>
          <a:p>
            <a:endParaRPr lang="en-US"/>
          </a:p>
        </p:txBody>
      </p:sp>
      <p:sp>
        <p:nvSpPr>
          <p:cNvPr id="53" name="EM peak">
            <a:extLst>
              <a:ext uri="{FF2B5EF4-FFF2-40B4-BE49-F238E27FC236}">
                <a16:creationId xmlns:a16="http://schemas.microsoft.com/office/drawing/2014/main" id="{FBE22073-8AAC-2933-4E07-CE8CD6263B6F}"/>
              </a:ext>
            </a:extLst>
          </p:cNvPr>
          <p:cNvSpPr/>
          <p:nvPr/>
        </p:nvSpPr>
        <p:spPr>
          <a:xfrm>
            <a:off x="7848600" y="3390900"/>
            <a:ext cx="3835400" cy="1155700"/>
          </a:xfrm>
          <a:custGeom>
            <a:avLst/>
            <a:gdLst/>
            <a:ahLst/>
            <a:cxnLst/>
            <a:rect l="0" t="0" r="r" b="b"/>
            <a:pathLst>
              <a:path w="3835400" h="1155700" fill="none">
                <a:moveTo>
                  <a:pt x="2896118" y="859172"/>
                </a:moveTo>
                <a:lnTo>
                  <a:pt x="2922210" y="874378"/>
                </a:lnTo>
                <a:lnTo>
                  <a:pt x="2948301" y="866775"/>
                </a:lnTo>
                <a:lnTo>
                  <a:pt x="2974392" y="783139"/>
                </a:lnTo>
                <a:lnTo>
                  <a:pt x="3000483" y="661486"/>
                </a:lnTo>
                <a:lnTo>
                  <a:pt x="3026574" y="395371"/>
                </a:lnTo>
                <a:lnTo>
                  <a:pt x="3052665" y="646280"/>
                </a:lnTo>
                <a:lnTo>
                  <a:pt x="3078756" y="790742"/>
                </a:lnTo>
                <a:lnTo>
                  <a:pt x="3104848" y="828759"/>
                </a:lnTo>
                <a:lnTo>
                  <a:pt x="3130939" y="843965"/>
                </a:lnTo>
                <a:lnTo>
                  <a:pt x="3157030" y="897188"/>
                </a:lnTo>
              </a:path>
            </a:pathLst>
          </a:custGeom>
          <a:noFill/>
          <a:ln w="25400" cap="rnd">
            <a:solidFill>
              <a:srgbClr val="B5531B"/>
            </a:solidFill>
            <a:round/>
          </a:ln>
        </p:spPr>
        <p:txBody>
          <a:bodyPr rtlCol="0" anchor="ctr"/>
          <a:lstStyle/>
          <a:p>
            <a:endParaRPr lang="en-US"/>
          </a:p>
        </p:txBody>
      </p:sp>
      <p:sp>
        <p:nvSpPr>
          <p:cNvPr id="54" name="Coherence heading">
            <a:extLst>
              <a:ext uri="{FF2B5EF4-FFF2-40B4-BE49-F238E27FC236}">
                <a16:creationId xmlns:a16="http://schemas.microsoft.com/office/drawing/2014/main" id="{FD9618D6-1D71-AD06-3E2B-DFAF9AB701FD}"/>
              </a:ext>
            </a:extLst>
          </p:cNvPr>
          <p:cNvSpPr txBox="1"/>
          <p:nvPr/>
        </p:nvSpPr>
        <p:spPr>
          <a:xfrm>
            <a:off x="7747000" y="4673600"/>
            <a:ext cx="4038600" cy="215900"/>
          </a:xfrm>
          <a:prstGeom prst="rect">
            <a:avLst/>
          </a:prstGeom>
          <a:noFill/>
          <a:ln>
            <a:noFill/>
          </a:ln>
        </p:spPr>
        <p:txBody>
          <a:bodyPr wrap="square" lIns="0" tIns="0" rIns="0" bIns="0" rtlCol="0" anchor="t">
            <a:noAutofit/>
          </a:bodyPr>
          <a:lstStyle/>
          <a:p>
            <a:pPr algn="l">
              <a:lnSpc>
                <a:spcPct val="100000"/>
              </a:lnSpc>
            </a:pPr>
            <a:r>
              <a:rPr lang="en-US" sz="1400" b="1">
                <a:solidFill>
                  <a:srgbClr val="4F5B68"/>
                </a:solidFill>
                <a:latin typeface="Arial"/>
                <a:cs typeface="Arial"/>
              </a:rPr>
              <a:t>Calculated Coherence</a:t>
            </a:r>
          </a:p>
        </p:txBody>
      </p:sp>
      <p:sp>
        <p:nvSpPr>
          <p:cNvPr id="55" name="Coherence floor">
            <a:extLst>
              <a:ext uri="{FF2B5EF4-FFF2-40B4-BE49-F238E27FC236}">
                <a16:creationId xmlns:a16="http://schemas.microsoft.com/office/drawing/2014/main" id="{00692D87-7528-AC31-B164-4DC52265255F}"/>
              </a:ext>
            </a:extLst>
          </p:cNvPr>
          <p:cNvSpPr/>
          <p:nvPr/>
        </p:nvSpPr>
        <p:spPr>
          <a:xfrm>
            <a:off x="7848600" y="5029200"/>
            <a:ext cx="3835400" cy="723900"/>
          </a:xfrm>
          <a:custGeom>
            <a:avLst/>
            <a:gdLst/>
            <a:ahLst/>
            <a:cxnLst/>
            <a:rect l="0" t="0" r="r" b="b"/>
            <a:pathLst>
              <a:path w="3835400" h="723900" fill="none">
                <a:moveTo>
                  <a:pt x="52182" y="697089"/>
                </a:moveTo>
                <a:lnTo>
                  <a:pt x="52182" y="650169"/>
                </a:lnTo>
                <a:moveTo>
                  <a:pt x="130456" y="697089"/>
                </a:moveTo>
                <a:lnTo>
                  <a:pt x="130456" y="616656"/>
                </a:lnTo>
                <a:moveTo>
                  <a:pt x="208729" y="697089"/>
                </a:moveTo>
                <a:lnTo>
                  <a:pt x="208729" y="656872"/>
                </a:lnTo>
                <a:moveTo>
                  <a:pt x="287003" y="697089"/>
                </a:moveTo>
                <a:lnTo>
                  <a:pt x="287003" y="636764"/>
                </a:lnTo>
                <a:moveTo>
                  <a:pt x="521823" y="697089"/>
                </a:moveTo>
                <a:lnTo>
                  <a:pt x="521823" y="623358"/>
                </a:lnTo>
                <a:moveTo>
                  <a:pt x="600097" y="697089"/>
                </a:moveTo>
                <a:lnTo>
                  <a:pt x="600097" y="663575"/>
                </a:lnTo>
                <a:moveTo>
                  <a:pt x="678370" y="697089"/>
                </a:moveTo>
                <a:lnTo>
                  <a:pt x="678370" y="670278"/>
                </a:lnTo>
                <a:moveTo>
                  <a:pt x="756644" y="697089"/>
                </a:moveTo>
                <a:lnTo>
                  <a:pt x="756644" y="623358"/>
                </a:lnTo>
                <a:moveTo>
                  <a:pt x="834917" y="697089"/>
                </a:moveTo>
                <a:lnTo>
                  <a:pt x="834917" y="643467"/>
                </a:lnTo>
                <a:moveTo>
                  <a:pt x="913190" y="697089"/>
                </a:moveTo>
                <a:lnTo>
                  <a:pt x="913190" y="616656"/>
                </a:lnTo>
                <a:moveTo>
                  <a:pt x="1148011" y="697089"/>
                </a:moveTo>
                <a:lnTo>
                  <a:pt x="1148011" y="650169"/>
                </a:lnTo>
                <a:moveTo>
                  <a:pt x="1226284" y="697089"/>
                </a:moveTo>
                <a:lnTo>
                  <a:pt x="1226284" y="650169"/>
                </a:lnTo>
                <a:moveTo>
                  <a:pt x="1304558" y="697089"/>
                </a:moveTo>
                <a:lnTo>
                  <a:pt x="1304558" y="623358"/>
                </a:lnTo>
                <a:moveTo>
                  <a:pt x="1382831" y="697089"/>
                </a:moveTo>
                <a:lnTo>
                  <a:pt x="1382831" y="616656"/>
                </a:lnTo>
                <a:moveTo>
                  <a:pt x="1461105" y="697089"/>
                </a:moveTo>
                <a:lnTo>
                  <a:pt x="1461105" y="616656"/>
                </a:lnTo>
                <a:moveTo>
                  <a:pt x="1695925" y="697089"/>
                </a:moveTo>
                <a:lnTo>
                  <a:pt x="1695925" y="623358"/>
                </a:lnTo>
                <a:moveTo>
                  <a:pt x="1774199" y="697089"/>
                </a:moveTo>
                <a:lnTo>
                  <a:pt x="1774199" y="630061"/>
                </a:lnTo>
                <a:moveTo>
                  <a:pt x="1852472" y="697089"/>
                </a:moveTo>
                <a:lnTo>
                  <a:pt x="1852472" y="656872"/>
                </a:lnTo>
                <a:moveTo>
                  <a:pt x="1930746" y="697089"/>
                </a:moveTo>
                <a:lnTo>
                  <a:pt x="1930746" y="650169"/>
                </a:lnTo>
                <a:moveTo>
                  <a:pt x="2009019" y="697089"/>
                </a:moveTo>
                <a:lnTo>
                  <a:pt x="2009019" y="656872"/>
                </a:lnTo>
                <a:moveTo>
                  <a:pt x="2087293" y="697089"/>
                </a:moveTo>
                <a:lnTo>
                  <a:pt x="2087293" y="616656"/>
                </a:lnTo>
                <a:moveTo>
                  <a:pt x="2322113" y="697089"/>
                </a:moveTo>
                <a:lnTo>
                  <a:pt x="2322113" y="630061"/>
                </a:lnTo>
              </a:path>
            </a:pathLst>
          </a:custGeom>
          <a:noFill/>
          <a:ln w="25400" cap="rnd">
            <a:solidFill>
              <a:srgbClr val="A9B4C1"/>
            </a:solidFill>
            <a:round/>
          </a:ln>
        </p:spPr>
        <p:txBody>
          <a:bodyPr rtlCol="0" anchor="ctr"/>
          <a:lstStyle/>
          <a:p>
            <a:endParaRPr lang="en-US"/>
          </a:p>
        </p:txBody>
      </p:sp>
      <p:sp>
        <p:nvSpPr>
          <p:cNvPr id="56" name="Coherence at pulse-tube peaks">
            <a:extLst>
              <a:ext uri="{FF2B5EF4-FFF2-40B4-BE49-F238E27FC236}">
                <a16:creationId xmlns:a16="http://schemas.microsoft.com/office/drawing/2014/main" id="{3B14AB47-B94C-B2FA-44CB-62AE07552D1F}"/>
              </a:ext>
            </a:extLst>
          </p:cNvPr>
          <p:cNvSpPr/>
          <p:nvPr/>
        </p:nvSpPr>
        <p:spPr>
          <a:xfrm>
            <a:off x="7848600" y="5029200"/>
            <a:ext cx="3835400" cy="723900"/>
          </a:xfrm>
          <a:custGeom>
            <a:avLst/>
            <a:gdLst/>
            <a:ahLst/>
            <a:cxnLst/>
            <a:rect l="0" t="0" r="r" b="b"/>
            <a:pathLst>
              <a:path w="3835400" h="723900" fill="none">
                <a:moveTo>
                  <a:pt x="417459" y="697089"/>
                </a:moveTo>
                <a:lnTo>
                  <a:pt x="417459" y="53622"/>
                </a:lnTo>
                <a:moveTo>
                  <a:pt x="1004510" y="697089"/>
                </a:moveTo>
                <a:lnTo>
                  <a:pt x="1004510" y="80433"/>
                </a:lnTo>
                <a:moveTo>
                  <a:pt x="1591561" y="697089"/>
                </a:moveTo>
                <a:lnTo>
                  <a:pt x="1591561" y="67028"/>
                </a:lnTo>
                <a:moveTo>
                  <a:pt x="2178612" y="697089"/>
                </a:moveTo>
                <a:lnTo>
                  <a:pt x="2178612" y="93839"/>
                </a:lnTo>
              </a:path>
            </a:pathLst>
          </a:custGeom>
          <a:noFill/>
          <a:ln w="38100" cap="rnd">
            <a:solidFill>
              <a:srgbClr val="1F5FA8"/>
            </a:solidFill>
            <a:round/>
          </a:ln>
        </p:spPr>
        <p:txBody>
          <a:bodyPr rtlCol="0" anchor="ctr"/>
          <a:lstStyle/>
          <a:p>
            <a:endParaRPr lang="en-US"/>
          </a:p>
        </p:txBody>
      </p:sp>
      <p:cxnSp>
        <p:nvCxnSpPr>
          <p:cNvPr id="57" name="Coherence at EM peak">
            <a:extLst>
              <a:ext uri="{FF2B5EF4-FFF2-40B4-BE49-F238E27FC236}">
                <a16:creationId xmlns:a16="http://schemas.microsoft.com/office/drawing/2014/main" id="{FF84DCE7-147F-F483-D213-BB45C0708835}"/>
              </a:ext>
            </a:extLst>
          </p:cNvPr>
          <p:cNvCxnSpPr/>
          <p:nvPr/>
        </p:nvCxnSpPr>
        <p:spPr>
          <a:xfrm flipV="1">
            <a:off x="10875174" y="5632450"/>
            <a:ext cx="0" cy="93839"/>
          </a:xfrm>
          <a:prstGeom prst="line">
            <a:avLst/>
          </a:prstGeom>
          <a:ln w="38100" cap="rnd">
            <a:solidFill>
              <a:srgbClr val="B5531B"/>
            </a:solidFill>
            <a:round/>
          </a:ln>
        </p:spPr>
      </p:cxnSp>
      <p:cxnSp>
        <p:nvCxnSpPr>
          <p:cNvPr id="58" name="Vibration to sensor">
            <a:extLst>
              <a:ext uri="{FF2B5EF4-FFF2-40B4-BE49-F238E27FC236}">
                <a16:creationId xmlns:a16="http://schemas.microsoft.com/office/drawing/2014/main" id="{8A318F5D-5F64-4811-698E-04063A898892}"/>
              </a:ext>
            </a:extLst>
          </p:cNvPr>
          <p:cNvCxnSpPr/>
          <p:nvPr/>
        </p:nvCxnSpPr>
        <p:spPr>
          <a:xfrm>
            <a:off x="2413000" y="2044700"/>
            <a:ext cx="3683000" cy="0"/>
          </a:xfrm>
          <a:prstGeom prst="line">
            <a:avLst/>
          </a:prstGeom>
          <a:ln w="38100" cap="rnd">
            <a:solidFill>
              <a:srgbClr val="1F5FA8"/>
            </a:solidFill>
            <a:round/>
            <a:tailEnd type="triangle" w="med" len="med"/>
          </a:ln>
        </p:spPr>
      </p:cxnSp>
      <p:cxnSp>
        <p:nvCxnSpPr>
          <p:cNvPr id="59" name="Vibration to inset">
            <a:extLst>
              <a:ext uri="{FF2B5EF4-FFF2-40B4-BE49-F238E27FC236}">
                <a16:creationId xmlns:a16="http://schemas.microsoft.com/office/drawing/2014/main" id="{0CE3F308-7A2F-082C-F9D2-04B3E5CE423C}"/>
              </a:ext>
            </a:extLst>
          </p:cNvPr>
          <p:cNvCxnSpPr/>
          <p:nvPr/>
        </p:nvCxnSpPr>
        <p:spPr>
          <a:xfrm>
            <a:off x="1460500" y="2425700"/>
            <a:ext cx="0" cy="254000"/>
          </a:xfrm>
          <a:prstGeom prst="line">
            <a:avLst/>
          </a:prstGeom>
          <a:ln w="38100" cap="rnd">
            <a:solidFill>
              <a:srgbClr val="1F5FA8"/>
            </a:solidFill>
            <a:round/>
            <a:tailEnd type="triangle" w="med" len="med"/>
          </a:ln>
        </p:spPr>
      </p:cxnSp>
      <p:cxnSp>
        <p:nvCxnSpPr>
          <p:cNvPr id="60" name="Loop to flux">
            <a:extLst>
              <a:ext uri="{FF2B5EF4-FFF2-40B4-BE49-F238E27FC236}">
                <a16:creationId xmlns:a16="http://schemas.microsoft.com/office/drawing/2014/main" id="{46021D66-9388-6109-2E7B-A926927190B3}"/>
              </a:ext>
            </a:extLst>
          </p:cNvPr>
          <p:cNvCxnSpPr/>
          <p:nvPr/>
        </p:nvCxnSpPr>
        <p:spPr>
          <a:xfrm>
            <a:off x="3035300" y="3962400"/>
            <a:ext cx="215900" cy="0"/>
          </a:xfrm>
          <a:prstGeom prst="line">
            <a:avLst/>
          </a:prstGeom>
          <a:ln w="38100" cap="rnd">
            <a:solidFill>
              <a:srgbClr val="1F5FA8"/>
            </a:solidFill>
            <a:round/>
            <a:tailEnd type="triangle" w="med" len="med"/>
          </a:ln>
        </p:spPr>
      </p:cxnSp>
      <p:cxnSp>
        <p:nvCxnSpPr>
          <p:cNvPr id="61" name="Flux to SQUID">
            <a:extLst>
              <a:ext uri="{FF2B5EF4-FFF2-40B4-BE49-F238E27FC236}">
                <a16:creationId xmlns:a16="http://schemas.microsoft.com/office/drawing/2014/main" id="{5E62ECDF-E80D-BF84-2C1C-1037A90B5B79}"/>
              </a:ext>
            </a:extLst>
          </p:cNvPr>
          <p:cNvCxnSpPr/>
          <p:nvPr/>
        </p:nvCxnSpPr>
        <p:spPr>
          <a:xfrm>
            <a:off x="4191000" y="3962400"/>
            <a:ext cx="1905000" cy="0"/>
          </a:xfrm>
          <a:prstGeom prst="line">
            <a:avLst/>
          </a:prstGeom>
          <a:ln w="38100" cap="rnd">
            <a:solidFill>
              <a:srgbClr val="1F5FA8"/>
            </a:solidFill>
            <a:round/>
            <a:tailEnd type="triangle" w="med" len="med"/>
          </a:ln>
        </p:spPr>
      </p:cxnSp>
      <p:sp>
        <p:nvSpPr>
          <p:cNvPr id="62" name="EM to SQUID">
            <a:extLst>
              <a:ext uri="{FF2B5EF4-FFF2-40B4-BE49-F238E27FC236}">
                <a16:creationId xmlns:a16="http://schemas.microsoft.com/office/drawing/2014/main" id="{C7BE4F54-E6C6-CDB1-1E54-4C4BD09583D0}"/>
              </a:ext>
            </a:extLst>
          </p:cNvPr>
          <p:cNvSpPr/>
          <p:nvPr/>
        </p:nvSpPr>
        <p:spPr>
          <a:xfrm>
            <a:off x="2413000" y="4171950"/>
            <a:ext cx="2032000" cy="1301750"/>
          </a:xfrm>
          <a:custGeom>
            <a:avLst/>
            <a:gdLst/>
            <a:ahLst/>
            <a:cxnLst/>
            <a:rect l="0" t="0" r="r" b="b"/>
            <a:pathLst>
              <a:path w="2032000" h="1301750" fill="none">
                <a:moveTo>
                  <a:pt x="0" y="1301750"/>
                </a:moveTo>
                <a:lnTo>
                  <a:pt x="2032000" y="1301750"/>
                </a:lnTo>
                <a:lnTo>
                  <a:pt x="2032000" y="0"/>
                </a:lnTo>
              </a:path>
            </a:pathLst>
          </a:custGeom>
          <a:noFill/>
          <a:ln w="38100" cap="rnd">
            <a:solidFill>
              <a:srgbClr val="B5531B"/>
            </a:solidFill>
            <a:round/>
          </a:ln>
        </p:spPr>
        <p:txBody>
          <a:bodyPr rtlCol="0" anchor="ctr"/>
          <a:lstStyle/>
          <a:p>
            <a:endParaRPr lang="en-US"/>
          </a:p>
        </p:txBody>
      </p:sp>
      <p:cxnSp>
        <p:nvCxnSpPr>
          <p:cNvPr id="63" name="EM to SQUID (end)">
            <a:extLst>
              <a:ext uri="{FF2B5EF4-FFF2-40B4-BE49-F238E27FC236}">
                <a16:creationId xmlns:a16="http://schemas.microsoft.com/office/drawing/2014/main" id="{AED209E5-A5B7-603B-42A8-A86ED9E43896}"/>
              </a:ext>
            </a:extLst>
          </p:cNvPr>
          <p:cNvCxnSpPr/>
          <p:nvPr/>
        </p:nvCxnSpPr>
        <p:spPr>
          <a:xfrm>
            <a:off x="4445000" y="4171950"/>
            <a:ext cx="1651000" cy="0"/>
          </a:xfrm>
          <a:prstGeom prst="line">
            <a:avLst/>
          </a:prstGeom>
          <a:ln w="38100" cap="rnd">
            <a:solidFill>
              <a:srgbClr val="B5531B"/>
            </a:solidFill>
            <a:round/>
            <a:tailEnd type="triangle" w="med" len="med"/>
          </a:ln>
        </p:spPr>
      </p:cxnSp>
      <p:cxnSp>
        <p:nvCxnSpPr>
          <p:cNvPr id="64" name="Sensor to PSD">
            <a:extLst>
              <a:ext uri="{FF2B5EF4-FFF2-40B4-BE49-F238E27FC236}">
                <a16:creationId xmlns:a16="http://schemas.microsoft.com/office/drawing/2014/main" id="{F7E5A190-43D6-6F61-8269-F79D59CEBABF}"/>
              </a:ext>
            </a:extLst>
          </p:cNvPr>
          <p:cNvCxnSpPr/>
          <p:nvPr/>
        </p:nvCxnSpPr>
        <p:spPr>
          <a:xfrm>
            <a:off x="7493000" y="2044700"/>
            <a:ext cx="254000" cy="0"/>
          </a:xfrm>
          <a:prstGeom prst="line">
            <a:avLst/>
          </a:prstGeom>
          <a:ln w="38100" cap="rnd">
            <a:solidFill>
              <a:srgbClr val="2B3644"/>
            </a:solidFill>
            <a:round/>
            <a:tailEnd type="triangle" w="med" len="med"/>
          </a:ln>
        </p:spPr>
      </p:cxnSp>
      <p:cxnSp>
        <p:nvCxnSpPr>
          <p:cNvPr id="65" name="SQUID to PSD">
            <a:extLst>
              <a:ext uri="{FF2B5EF4-FFF2-40B4-BE49-F238E27FC236}">
                <a16:creationId xmlns:a16="http://schemas.microsoft.com/office/drawing/2014/main" id="{B3DDB821-B228-E776-B204-C0B1E542959A}"/>
              </a:ext>
            </a:extLst>
          </p:cNvPr>
          <p:cNvCxnSpPr/>
          <p:nvPr/>
        </p:nvCxnSpPr>
        <p:spPr>
          <a:xfrm>
            <a:off x="6995160" y="3962400"/>
            <a:ext cx="751840" cy="0"/>
          </a:xfrm>
          <a:prstGeom prst="line">
            <a:avLst/>
          </a:prstGeom>
          <a:ln w="38100" cap="rnd">
            <a:solidFill>
              <a:srgbClr val="2B3644"/>
            </a:solidFill>
            <a:round/>
            <a:tailEnd type="triangle" w="med" len="med"/>
          </a:ln>
        </p:spPr>
      </p:cxnSp>
      <p:cxnSp>
        <p:nvCxnSpPr>
          <p:cNvPr id="66" name="Correlate to coherence">
            <a:extLst>
              <a:ext uri="{FF2B5EF4-FFF2-40B4-BE49-F238E27FC236}">
                <a16:creationId xmlns:a16="http://schemas.microsoft.com/office/drawing/2014/main" id="{F85FAF86-E4D1-B8D4-AF87-4BB86FD28064}"/>
              </a:ext>
            </a:extLst>
          </p:cNvPr>
          <p:cNvCxnSpPr/>
          <p:nvPr/>
        </p:nvCxnSpPr>
        <p:spPr>
          <a:xfrm>
            <a:off x="6438900" y="5391150"/>
            <a:ext cx="1308100" cy="0"/>
          </a:xfrm>
          <a:prstGeom prst="line">
            <a:avLst/>
          </a:prstGeom>
          <a:ln w="38100" cap="rnd">
            <a:solidFill>
              <a:srgbClr val="2B3644"/>
            </a:solidFill>
            <a:round/>
            <a:tailEnd type="triangle" w="med" len="med"/>
          </a:ln>
        </p:spPr>
      </p:cxnSp>
      <p:sp>
        <p:nvSpPr>
          <p:cNvPr id="67" name="Pulse-tube peaks">
            <a:extLst>
              <a:ext uri="{FF2B5EF4-FFF2-40B4-BE49-F238E27FC236}">
                <a16:creationId xmlns:a16="http://schemas.microsoft.com/office/drawing/2014/main" id="{90149128-2CA5-5142-ACDA-9EF5B0C41B74}"/>
              </a:ext>
            </a:extLst>
          </p:cNvPr>
          <p:cNvSpPr txBox="1"/>
          <p:nvPr/>
        </p:nvSpPr>
        <p:spPr>
          <a:xfrm>
            <a:off x="10287000" y="1511300"/>
            <a:ext cx="1397000" cy="431800"/>
          </a:xfrm>
          <a:prstGeom prst="rect">
            <a:avLst/>
          </a:prstGeom>
          <a:noFill/>
          <a:ln>
            <a:noFill/>
          </a:ln>
        </p:spPr>
        <p:txBody>
          <a:bodyPr wrap="square" lIns="0" tIns="0" rIns="0" bIns="0" rtlCol="0" anchor="t">
            <a:noAutofit/>
          </a:bodyPr>
          <a:lstStyle/>
          <a:p>
            <a:pPr algn="l">
              <a:lnSpc>
                <a:spcPct val="100000"/>
              </a:lnSpc>
            </a:pPr>
            <a:r>
              <a:rPr lang="en-US" sz="1400" b="1">
                <a:solidFill>
                  <a:srgbClr val="1F5FA8"/>
                </a:solidFill>
                <a:latin typeface="Arial"/>
                <a:cs typeface="Arial"/>
              </a:rPr>
              <a:t>Pulse-tube</a:t>
            </a:r>
          </a:p>
          <a:p>
            <a:pPr algn="l">
              <a:lnSpc>
                <a:spcPct val="100000"/>
              </a:lnSpc>
            </a:pPr>
            <a:r>
              <a:rPr lang="en-US" sz="1400" b="1">
                <a:solidFill>
                  <a:srgbClr val="1F5FA8"/>
                </a:solidFill>
                <a:latin typeface="Arial"/>
                <a:cs typeface="Arial"/>
              </a:rPr>
              <a:t>peaks</a:t>
            </a:r>
          </a:p>
        </p:txBody>
      </p:sp>
      <p:sp>
        <p:nvSpPr>
          <p:cNvPr id="68" name="EM peak label">
            <a:extLst>
              <a:ext uri="{FF2B5EF4-FFF2-40B4-BE49-F238E27FC236}">
                <a16:creationId xmlns:a16="http://schemas.microsoft.com/office/drawing/2014/main" id="{D52A97D6-83C2-ACD1-9C23-9EE1E33B3BDB}"/>
              </a:ext>
            </a:extLst>
          </p:cNvPr>
          <p:cNvSpPr txBox="1"/>
          <p:nvPr/>
        </p:nvSpPr>
        <p:spPr>
          <a:xfrm>
            <a:off x="10972800" y="3848100"/>
            <a:ext cx="762000" cy="215900"/>
          </a:xfrm>
          <a:prstGeom prst="rect">
            <a:avLst/>
          </a:prstGeom>
          <a:noFill/>
          <a:ln>
            <a:noFill/>
          </a:ln>
        </p:spPr>
        <p:txBody>
          <a:bodyPr wrap="square" lIns="0" tIns="0" rIns="0" bIns="0" rtlCol="0" anchor="t">
            <a:noAutofit/>
          </a:bodyPr>
          <a:lstStyle/>
          <a:p>
            <a:pPr algn="l">
              <a:lnSpc>
                <a:spcPct val="100000"/>
              </a:lnSpc>
            </a:pPr>
            <a:r>
              <a:rPr lang="en-US" sz="1400" b="1">
                <a:solidFill>
                  <a:srgbClr val="A2481A"/>
                </a:solidFill>
                <a:latin typeface="Arial"/>
                <a:cs typeface="Arial"/>
              </a:rPr>
              <a:t>EM peak</a:t>
            </a:r>
          </a:p>
        </p:txBody>
      </p:sp>
      <p:pic>
        <p:nvPicPr>
          <p:cNvPr id="72" name="Picture 71" descr="A close-up of a black square with a square pattern&#10;&#10;AI-generated content may be incorrect.">
            <a:extLst>
              <a:ext uri="{FF2B5EF4-FFF2-40B4-BE49-F238E27FC236}">
                <a16:creationId xmlns:a16="http://schemas.microsoft.com/office/drawing/2014/main" id="{E5973B6D-AF9D-540B-299F-AC696A614B52}"/>
              </a:ext>
            </a:extLst>
          </p:cNvPr>
          <p:cNvPicPr>
            <a:picLocks noChangeAspect="1"/>
          </p:cNvPicPr>
          <p:nvPr/>
        </p:nvPicPr>
        <p:blipFill>
          <a:blip r:embed="rId3"/>
          <a:stretch>
            <a:fillRect/>
          </a:stretch>
        </p:blipFill>
        <p:spPr>
          <a:xfrm>
            <a:off x="4891004" y="3108094"/>
            <a:ext cx="2396971" cy="1601681"/>
          </a:xfrm>
          <a:prstGeom prst="rect">
            <a:avLst/>
          </a:prstGeom>
        </p:spPr>
      </p:pic>
      <p:sp>
        <p:nvSpPr>
          <p:cNvPr id="74" name="TextBox 73">
            <a:extLst>
              <a:ext uri="{FF2B5EF4-FFF2-40B4-BE49-F238E27FC236}">
                <a16:creationId xmlns:a16="http://schemas.microsoft.com/office/drawing/2014/main" id="{E57E7874-52EB-3ABF-04D5-6B4B682599FC}"/>
              </a:ext>
            </a:extLst>
          </p:cNvPr>
          <p:cNvSpPr txBox="1"/>
          <p:nvPr/>
        </p:nvSpPr>
        <p:spPr>
          <a:xfrm>
            <a:off x="5423664" y="2770523"/>
            <a:ext cx="2500543" cy="3539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a:latin typeface="Arial"/>
                <a:ea typeface="Calibri"/>
                <a:cs typeface="Arial"/>
              </a:rPr>
              <a:t>DC SQUID</a:t>
            </a:r>
          </a:p>
        </p:txBody>
      </p:sp>
      <p:sp>
        <p:nvSpPr>
          <p:cNvPr id="76" name="TextBox 75">
            <a:extLst>
              <a:ext uri="{FF2B5EF4-FFF2-40B4-BE49-F238E27FC236}">
                <a16:creationId xmlns:a16="http://schemas.microsoft.com/office/drawing/2014/main" id="{B4B9F60C-6855-2702-BE9C-A467ADB6DDDD}"/>
              </a:ext>
            </a:extLst>
          </p:cNvPr>
          <p:cNvSpPr txBox="1"/>
          <p:nvPr/>
        </p:nvSpPr>
        <p:spPr>
          <a:xfrm>
            <a:off x="-89883" y="6337323"/>
            <a:ext cx="72510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10</a:t>
            </a:r>
          </a:p>
        </p:txBody>
      </p:sp>
      <p:sp>
        <p:nvSpPr>
          <p:cNvPr id="69" name="Title 1">
            <a:extLst>
              <a:ext uri="{FF2B5EF4-FFF2-40B4-BE49-F238E27FC236}">
                <a16:creationId xmlns:a16="http://schemas.microsoft.com/office/drawing/2014/main" id="{988F6E7E-E0AF-6C82-DD1E-2C16F85BAB84}"/>
              </a:ext>
            </a:extLst>
          </p:cNvPr>
          <p:cNvSpPr txBox="1">
            <a:spLocks/>
          </p:cNvSpPr>
          <p:nvPr/>
        </p:nvSpPr>
        <p:spPr>
          <a:xfrm>
            <a:off x="323042" y="-130635"/>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b="1" i="0" kern="1200">
                <a:solidFill>
                  <a:srgbClr val="21314D"/>
                </a:solidFill>
                <a:latin typeface="Arial" panose="020B0604020202020204" pitchFamily="34" charset="0"/>
                <a:ea typeface="Arial" panose="020B0604020202020204" pitchFamily="34" charset="0"/>
                <a:cs typeface="Arial" panose="020B0604020202020204" pitchFamily="34" charset="0"/>
              </a:defRPr>
            </a:lvl1pPr>
          </a:lstStyle>
          <a:p>
            <a:r>
              <a:rPr lang="en-US">
                <a:latin typeface="Arial"/>
                <a:cs typeface="Arial"/>
              </a:rPr>
              <a:t>SQUID Cross Correlation</a:t>
            </a:r>
            <a:endParaRPr lang="en-US"/>
          </a:p>
        </p:txBody>
      </p:sp>
    </p:spTree>
    <p:extLst>
      <p:ext uri="{BB962C8B-B14F-4D97-AF65-F5344CB8AC3E}">
        <p14:creationId xmlns:p14="http://schemas.microsoft.com/office/powerpoint/2010/main" val="3545749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BAF5F6E-440A-51DD-2046-C5CE5E9D86A9}"/>
              </a:ext>
            </a:extLst>
          </p:cNvPr>
          <p:cNvSpPr/>
          <p:nvPr/>
        </p:nvSpPr>
        <p:spPr>
          <a:xfrm>
            <a:off x="4579113" y="4169374"/>
            <a:ext cx="4379508" cy="1822911"/>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420793F-A04D-BB64-F2AC-4DAB10A5FDCB}"/>
              </a:ext>
            </a:extLst>
          </p:cNvPr>
          <p:cNvSpPr txBox="1"/>
          <p:nvPr/>
        </p:nvSpPr>
        <p:spPr>
          <a:xfrm>
            <a:off x="4587207" y="4309709"/>
            <a:ext cx="2688063" cy="15881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10000"/>
              </a:lnSpc>
              <a:spcBef>
                <a:spcPts val="1000"/>
              </a:spcBef>
            </a:pPr>
            <a:r>
              <a:rPr lang="en-US" sz="2400" b="1">
                <a:latin typeface="Arial"/>
                <a:cs typeface="Arial"/>
              </a:rPr>
              <a:t>Bi-Weekly vibrational noise meetings:</a:t>
            </a:r>
            <a:endParaRPr lang="en-US" sz="2400">
              <a:latin typeface="Arial"/>
              <a:cs typeface="Arial"/>
            </a:endParaRPr>
          </a:p>
          <a:p>
            <a:pPr algn="l"/>
            <a:endParaRPr lang="en-US" dirty="0">
              <a:ea typeface="Calibri"/>
              <a:cs typeface="Calibri"/>
            </a:endParaRPr>
          </a:p>
        </p:txBody>
      </p:sp>
      <p:sp>
        <p:nvSpPr>
          <p:cNvPr id="2" name="Title 1">
            <a:extLst>
              <a:ext uri="{FF2B5EF4-FFF2-40B4-BE49-F238E27FC236}">
                <a16:creationId xmlns:a16="http://schemas.microsoft.com/office/drawing/2014/main" id="{55C62D56-9422-7F44-182C-5944B15C828F}"/>
              </a:ext>
            </a:extLst>
          </p:cNvPr>
          <p:cNvSpPr>
            <a:spLocks noGrp="1"/>
          </p:cNvSpPr>
          <p:nvPr>
            <p:ph type="title"/>
          </p:nvPr>
        </p:nvSpPr>
        <p:spPr>
          <a:xfrm>
            <a:off x="238593" y="-128894"/>
            <a:ext cx="10515600" cy="1325563"/>
          </a:xfrm>
        </p:spPr>
        <p:txBody>
          <a:bodyPr/>
          <a:lstStyle/>
          <a:p>
            <a:r>
              <a:rPr lang="en-US">
                <a:latin typeface="Arial"/>
                <a:cs typeface="Arial"/>
              </a:rPr>
              <a:t>Conclusions </a:t>
            </a:r>
            <a:endParaRPr lang="en-US"/>
          </a:p>
        </p:txBody>
      </p:sp>
      <p:sp>
        <p:nvSpPr>
          <p:cNvPr id="3" name="Content Placeholder 2">
            <a:extLst>
              <a:ext uri="{FF2B5EF4-FFF2-40B4-BE49-F238E27FC236}">
                <a16:creationId xmlns:a16="http://schemas.microsoft.com/office/drawing/2014/main" id="{EFA1C86B-7FDD-5552-F4C2-C5512FB9E2BE}"/>
              </a:ext>
            </a:extLst>
          </p:cNvPr>
          <p:cNvSpPr>
            <a:spLocks noGrp="1"/>
          </p:cNvSpPr>
          <p:nvPr>
            <p:ph idx="1"/>
          </p:nvPr>
        </p:nvSpPr>
        <p:spPr>
          <a:xfrm>
            <a:off x="221328" y="1009016"/>
            <a:ext cx="4364193" cy="5086572"/>
          </a:xfrm>
        </p:spPr>
        <p:txBody>
          <a:bodyPr vert="horz" lIns="91440" tIns="45720" rIns="91440" bIns="45720" rtlCol="0" anchor="t">
            <a:noAutofit/>
          </a:bodyPr>
          <a:lstStyle/>
          <a:p>
            <a:pPr marL="227965" indent="-227965"/>
            <a:r>
              <a:rPr lang="en-US" sz="2200">
                <a:latin typeface="Arial"/>
                <a:cs typeface="Arial"/>
              </a:rPr>
              <a:t>Functional sensor setup, </a:t>
            </a:r>
            <a:r>
              <a:rPr lang="en-US" sz="2200" b="1">
                <a:latin typeface="Arial"/>
                <a:cs typeface="Arial"/>
              </a:rPr>
              <a:t>looking for ideas to improve calibration and sensor noise</a:t>
            </a:r>
            <a:endParaRPr lang="en-US" sz="2200" b="1">
              <a:cs typeface="Arial"/>
            </a:endParaRPr>
          </a:p>
          <a:p>
            <a:pPr marL="0" indent="0">
              <a:buNone/>
            </a:pPr>
            <a:endParaRPr lang="en-US" sz="2200" b="1" dirty="0">
              <a:latin typeface="Arial"/>
              <a:cs typeface="Arial"/>
            </a:endParaRPr>
          </a:p>
          <a:p>
            <a:pPr marL="227965" indent="-227965"/>
            <a:r>
              <a:rPr lang="en-US" sz="2200" b="1">
                <a:latin typeface="Arial"/>
                <a:cs typeface="Arial"/>
              </a:rPr>
              <a:t>Cross-correlation functions</a:t>
            </a:r>
            <a:r>
              <a:rPr lang="en-US" sz="2200" dirty="0">
                <a:latin typeface="Arial"/>
                <a:cs typeface="Arial"/>
              </a:rPr>
              <a:t> </a:t>
            </a:r>
            <a:r>
              <a:rPr lang="en-US" sz="2200">
                <a:latin typeface="Arial"/>
                <a:cs typeface="Arial"/>
              </a:rPr>
              <a:t>with SQUID magnetometer, transition edge sensors (TES), superconducting tunnel junctions (STJ), superconducting qubits to identify and mitigate noise</a:t>
            </a:r>
            <a:endParaRPr lang="en-US" sz="2200"/>
          </a:p>
          <a:p>
            <a:pPr marL="0" indent="0">
              <a:buNone/>
            </a:pPr>
            <a:endParaRPr lang="en-US" sz="1900">
              <a:cs typeface="Arial"/>
            </a:endParaRPr>
          </a:p>
          <a:p>
            <a:pPr marL="227965" indent="-227965"/>
            <a:endParaRPr lang="en-US" sz="1900" dirty="0">
              <a:latin typeface="Arial"/>
              <a:cs typeface="Arial"/>
            </a:endParaRPr>
          </a:p>
          <a:p>
            <a:pPr marL="0" indent="0">
              <a:buNone/>
            </a:pPr>
            <a:endParaRPr lang="en-US" sz="1900" b="1">
              <a:cs typeface="Arial"/>
            </a:endParaRPr>
          </a:p>
          <a:p>
            <a:pPr marL="0" indent="0">
              <a:buNone/>
            </a:pPr>
            <a:endParaRPr lang="en-US" sz="1900" b="1"/>
          </a:p>
          <a:p>
            <a:pPr marL="0" indent="0">
              <a:buNone/>
            </a:pPr>
            <a:endParaRPr lang="en-US" sz="1900" b="1"/>
          </a:p>
          <a:p>
            <a:pPr marL="0" indent="0">
              <a:buNone/>
            </a:pPr>
            <a:endParaRPr lang="en-US" sz="1900" b="1"/>
          </a:p>
        </p:txBody>
      </p:sp>
      <p:sp>
        <p:nvSpPr>
          <p:cNvPr id="5" name="TextBox 6">
            <a:extLst>
              <a:ext uri="{FF2B5EF4-FFF2-40B4-BE49-F238E27FC236}">
                <a16:creationId xmlns:a16="http://schemas.microsoft.com/office/drawing/2014/main" id="{ACA4E163-8E2F-53A8-82C8-8BFC01F81098}"/>
              </a:ext>
            </a:extLst>
          </p:cNvPr>
          <p:cNvSpPr txBox="1"/>
          <p:nvPr/>
        </p:nvSpPr>
        <p:spPr>
          <a:xfrm>
            <a:off x="-89883" y="6347483"/>
            <a:ext cx="613343"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800">
                <a:solidFill>
                  <a:schemeClr val="bg1"/>
                </a:solidFill>
                <a:ea typeface="Calibri" panose="020F0502020204030204"/>
                <a:cs typeface="Calibri" panose="020F0502020204030204"/>
              </a:rPr>
              <a:t>11</a:t>
            </a:r>
          </a:p>
        </p:txBody>
      </p:sp>
      <p:pic>
        <p:nvPicPr>
          <p:cNvPr id="4" name="Picture 3" descr="A close up of a computer chip&#10;&#10;AI-generated content may be incorrect.">
            <a:extLst>
              <a:ext uri="{FF2B5EF4-FFF2-40B4-BE49-F238E27FC236}">
                <a16:creationId xmlns:a16="http://schemas.microsoft.com/office/drawing/2014/main" id="{6D74C4A4-7C3D-79E1-B494-B66D98115F29}"/>
              </a:ext>
            </a:extLst>
          </p:cNvPr>
          <p:cNvPicPr>
            <a:picLocks noChangeAspect="1"/>
          </p:cNvPicPr>
          <p:nvPr/>
        </p:nvPicPr>
        <p:blipFill>
          <a:blip r:embed="rId3"/>
          <a:stretch>
            <a:fillRect/>
          </a:stretch>
        </p:blipFill>
        <p:spPr>
          <a:xfrm>
            <a:off x="5109662" y="663064"/>
            <a:ext cx="3309264" cy="3095390"/>
          </a:xfrm>
          <a:prstGeom prst="rect">
            <a:avLst/>
          </a:prstGeom>
        </p:spPr>
      </p:pic>
      <p:sp>
        <p:nvSpPr>
          <p:cNvPr id="7" name="TextBox 6">
            <a:extLst>
              <a:ext uri="{FF2B5EF4-FFF2-40B4-BE49-F238E27FC236}">
                <a16:creationId xmlns:a16="http://schemas.microsoft.com/office/drawing/2014/main" id="{83B19CBF-BC49-4D11-09C4-49C2BA54F406}"/>
              </a:ext>
            </a:extLst>
          </p:cNvPr>
          <p:cNvSpPr txBox="1"/>
          <p:nvPr/>
        </p:nvSpPr>
        <p:spPr>
          <a:xfrm>
            <a:off x="5976222" y="131478"/>
            <a:ext cx="331176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ea typeface="Calibri"/>
                <a:cs typeface="Calibri"/>
              </a:rPr>
              <a:t>TES Picture</a:t>
            </a:r>
          </a:p>
        </p:txBody>
      </p:sp>
      <p:pic>
        <p:nvPicPr>
          <p:cNvPr id="8" name="Picture 7" descr="The BeEST sterile neutrino experiment">
            <a:extLst>
              <a:ext uri="{FF2B5EF4-FFF2-40B4-BE49-F238E27FC236}">
                <a16:creationId xmlns:a16="http://schemas.microsoft.com/office/drawing/2014/main" id="{7777CAF2-4DFA-05C8-1901-BC8AC62E8E4E}"/>
              </a:ext>
            </a:extLst>
          </p:cNvPr>
          <p:cNvPicPr>
            <a:picLocks noChangeAspect="1"/>
          </p:cNvPicPr>
          <p:nvPr/>
        </p:nvPicPr>
        <p:blipFill>
          <a:blip r:embed="rId4"/>
          <a:stretch>
            <a:fillRect/>
          </a:stretch>
        </p:blipFill>
        <p:spPr>
          <a:xfrm>
            <a:off x="9791309" y="3755205"/>
            <a:ext cx="2187666" cy="2231515"/>
          </a:xfrm>
          <a:prstGeom prst="rect">
            <a:avLst/>
          </a:prstGeom>
        </p:spPr>
      </p:pic>
      <p:sp>
        <p:nvSpPr>
          <p:cNvPr id="9" name="TextBox 8">
            <a:extLst>
              <a:ext uri="{FF2B5EF4-FFF2-40B4-BE49-F238E27FC236}">
                <a16:creationId xmlns:a16="http://schemas.microsoft.com/office/drawing/2014/main" id="{5EB9733D-08BA-FD18-0F8E-3999BDD85E82}"/>
              </a:ext>
            </a:extLst>
          </p:cNvPr>
          <p:cNvSpPr txBox="1"/>
          <p:nvPr/>
        </p:nvSpPr>
        <p:spPr>
          <a:xfrm>
            <a:off x="9668169" y="73577"/>
            <a:ext cx="344365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ea typeface="Calibri"/>
                <a:cs typeface="Calibri"/>
              </a:rPr>
              <a:t>STJ Picture</a:t>
            </a:r>
          </a:p>
        </p:txBody>
      </p:sp>
      <p:pic>
        <p:nvPicPr>
          <p:cNvPr id="10" name="Picture 9">
            <a:extLst>
              <a:ext uri="{FF2B5EF4-FFF2-40B4-BE49-F238E27FC236}">
                <a16:creationId xmlns:a16="http://schemas.microsoft.com/office/drawing/2014/main" id="{D51903FB-998F-DAEF-A48E-DBD4E851DE90}"/>
              </a:ext>
            </a:extLst>
          </p:cNvPr>
          <p:cNvPicPr>
            <a:picLocks noChangeAspect="1"/>
          </p:cNvPicPr>
          <p:nvPr/>
        </p:nvPicPr>
        <p:blipFill>
          <a:blip r:embed="rId5"/>
          <a:stretch>
            <a:fillRect/>
          </a:stretch>
        </p:blipFill>
        <p:spPr>
          <a:xfrm>
            <a:off x="8723832" y="644369"/>
            <a:ext cx="3387090" cy="3103880"/>
          </a:xfrm>
          <a:prstGeom prst="rect">
            <a:avLst/>
          </a:prstGeom>
        </p:spPr>
      </p:pic>
      <p:pic>
        <p:nvPicPr>
          <p:cNvPr id="13" name="Picture 12">
            <a:extLst>
              <a:ext uri="{FF2B5EF4-FFF2-40B4-BE49-F238E27FC236}">
                <a16:creationId xmlns:a16="http://schemas.microsoft.com/office/drawing/2014/main" id="{0C11F501-99D5-5BA9-4EC0-B8D58B97E92B}"/>
              </a:ext>
            </a:extLst>
          </p:cNvPr>
          <p:cNvPicPr>
            <a:picLocks noChangeAspect="1"/>
          </p:cNvPicPr>
          <p:nvPr/>
        </p:nvPicPr>
        <p:blipFill>
          <a:blip r:embed="rId6"/>
          <a:stretch>
            <a:fillRect/>
          </a:stretch>
        </p:blipFill>
        <p:spPr>
          <a:xfrm>
            <a:off x="7269373" y="4307462"/>
            <a:ext cx="1545473" cy="1558637"/>
          </a:xfrm>
          <a:prstGeom prst="rect">
            <a:avLst/>
          </a:prstGeom>
        </p:spPr>
      </p:pic>
    </p:spTree>
    <p:extLst>
      <p:ext uri="{BB962C8B-B14F-4D97-AF65-F5344CB8AC3E}">
        <p14:creationId xmlns:p14="http://schemas.microsoft.com/office/powerpoint/2010/main" val="2528531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32CCB-92CA-3A40-5828-EAAA6843A813}"/>
              </a:ext>
            </a:extLst>
          </p:cNvPr>
          <p:cNvSpPr>
            <a:spLocks noGrp="1"/>
          </p:cNvSpPr>
          <p:nvPr>
            <p:ph type="title"/>
          </p:nvPr>
        </p:nvSpPr>
        <p:spPr>
          <a:xfrm>
            <a:off x="427892" y="82029"/>
            <a:ext cx="10515600" cy="1325563"/>
          </a:xfrm>
        </p:spPr>
        <p:txBody>
          <a:bodyPr/>
          <a:lstStyle/>
          <a:p>
            <a:r>
              <a:rPr lang="en-US">
                <a:latin typeface="Arial"/>
                <a:cs typeface="Arial"/>
              </a:rPr>
              <a:t>Acknowledgements</a:t>
            </a:r>
            <a:endParaRPr lang="en-US"/>
          </a:p>
        </p:txBody>
      </p:sp>
      <p:pic>
        <p:nvPicPr>
          <p:cNvPr id="5" name="Picture 4" descr="A logo for a company&#10;&#10;AI-generated content may be incorrect.">
            <a:extLst>
              <a:ext uri="{FF2B5EF4-FFF2-40B4-BE49-F238E27FC236}">
                <a16:creationId xmlns:a16="http://schemas.microsoft.com/office/drawing/2014/main" id="{D86D9C5F-E4E0-058F-8507-F328D382FFCC}"/>
              </a:ext>
            </a:extLst>
          </p:cNvPr>
          <p:cNvPicPr>
            <a:picLocks noChangeAspect="1"/>
          </p:cNvPicPr>
          <p:nvPr/>
        </p:nvPicPr>
        <p:blipFill>
          <a:blip r:embed="rId2"/>
          <a:stretch>
            <a:fillRect/>
          </a:stretch>
        </p:blipFill>
        <p:spPr>
          <a:xfrm>
            <a:off x="177634" y="3243615"/>
            <a:ext cx="4398241" cy="2810741"/>
          </a:xfrm>
          <a:prstGeom prst="rect">
            <a:avLst/>
          </a:prstGeom>
        </p:spPr>
      </p:pic>
      <p:pic>
        <p:nvPicPr>
          <p:cNvPr id="7" name="Picture 6" descr="Maybell Quantum Industries (@MaybellQuantum) • Facebook">
            <a:extLst>
              <a:ext uri="{FF2B5EF4-FFF2-40B4-BE49-F238E27FC236}">
                <a16:creationId xmlns:a16="http://schemas.microsoft.com/office/drawing/2014/main" id="{F69F19D2-E5EE-1952-6771-9CC395D921B1}"/>
              </a:ext>
            </a:extLst>
          </p:cNvPr>
          <p:cNvPicPr>
            <a:picLocks noChangeAspect="1"/>
          </p:cNvPicPr>
          <p:nvPr/>
        </p:nvPicPr>
        <p:blipFill>
          <a:blip r:embed="rId3"/>
          <a:stretch>
            <a:fillRect/>
          </a:stretch>
        </p:blipFill>
        <p:spPr>
          <a:xfrm>
            <a:off x="165847" y="1403038"/>
            <a:ext cx="4417010" cy="1839804"/>
          </a:xfrm>
          <a:prstGeom prst="rect">
            <a:avLst/>
          </a:prstGeom>
          <a:ln>
            <a:solidFill>
              <a:schemeClr val="bg1"/>
            </a:solidFill>
          </a:ln>
        </p:spPr>
      </p:pic>
      <p:pic>
        <p:nvPicPr>
          <p:cNvPr id="3" name="Picture 2" descr="A group of people in yellow hard hats&#10;&#10;AI-generated content may be incorrect.">
            <a:extLst>
              <a:ext uri="{FF2B5EF4-FFF2-40B4-BE49-F238E27FC236}">
                <a16:creationId xmlns:a16="http://schemas.microsoft.com/office/drawing/2014/main" id="{3D66A691-05B6-5D77-DB57-F4F1EE5C4E02}"/>
              </a:ext>
            </a:extLst>
          </p:cNvPr>
          <p:cNvPicPr>
            <a:picLocks noChangeAspect="1"/>
          </p:cNvPicPr>
          <p:nvPr/>
        </p:nvPicPr>
        <p:blipFill>
          <a:blip r:embed="rId4"/>
          <a:stretch>
            <a:fillRect/>
          </a:stretch>
        </p:blipFill>
        <p:spPr>
          <a:xfrm>
            <a:off x="6483616" y="234462"/>
            <a:ext cx="5262539" cy="3959909"/>
          </a:xfrm>
          <a:prstGeom prst="rect">
            <a:avLst/>
          </a:prstGeom>
        </p:spPr>
      </p:pic>
      <p:sp>
        <p:nvSpPr>
          <p:cNvPr id="4" name="TextBox 3">
            <a:extLst>
              <a:ext uri="{FF2B5EF4-FFF2-40B4-BE49-F238E27FC236}">
                <a16:creationId xmlns:a16="http://schemas.microsoft.com/office/drawing/2014/main" id="{1B939350-A55E-50E3-8684-43CB204480BD}"/>
              </a:ext>
            </a:extLst>
          </p:cNvPr>
          <p:cNvSpPr txBox="1"/>
          <p:nvPr/>
        </p:nvSpPr>
        <p:spPr>
          <a:xfrm>
            <a:off x="5037383" y="4350069"/>
            <a:ext cx="4793753"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ea typeface="Calibri"/>
                <a:cs typeface="Calibri"/>
                <a:hlinkClick r:id="rId5"/>
              </a:rPr>
              <a:t>jtfisher@mines.edu</a:t>
            </a:r>
            <a:endParaRPr lang="en-US" sz="2800" dirty="0">
              <a:ea typeface="Calibri"/>
              <a:cs typeface="Calibri"/>
            </a:endParaRPr>
          </a:p>
          <a:p>
            <a:pPr algn="ctr"/>
            <a:r>
              <a:rPr lang="en-US" sz="2800" dirty="0">
                <a:latin typeface="Calibri"/>
                <a:ea typeface="Calibri"/>
                <a:cs typeface="Calibri"/>
                <a:hlinkClick r:id="rId6"/>
              </a:rPr>
              <a:t>https://qtsf.mines.edu/</a:t>
            </a:r>
          </a:p>
          <a:p>
            <a:pPr algn="ctr"/>
            <a:r>
              <a:rPr lang="en-US" sz="2800">
                <a:ea typeface="Calibri"/>
                <a:cs typeface="Calibri"/>
              </a:rPr>
              <a:t>Vibrational noise </a:t>
            </a:r>
            <a:endParaRPr lang="en-US" sz="2800" dirty="0">
              <a:ea typeface="Calibri"/>
              <a:cs typeface="Calibri"/>
            </a:endParaRPr>
          </a:p>
          <a:p>
            <a:pPr algn="ctr"/>
            <a:r>
              <a:rPr lang="en-US" sz="2800">
                <a:ea typeface="Calibri"/>
                <a:cs typeface="Calibri"/>
              </a:rPr>
              <a:t>meeting Interest:</a:t>
            </a:r>
          </a:p>
          <a:p>
            <a:endParaRPr lang="en-US">
              <a:ea typeface="Calibri"/>
              <a:cs typeface="Calibri"/>
            </a:endParaRPr>
          </a:p>
        </p:txBody>
      </p:sp>
      <p:pic>
        <p:nvPicPr>
          <p:cNvPr id="8" name="Picture 7" descr="A qr code with a few black squares&#10;&#10;AI-generated content may be incorrect.">
            <a:extLst>
              <a:ext uri="{FF2B5EF4-FFF2-40B4-BE49-F238E27FC236}">
                <a16:creationId xmlns:a16="http://schemas.microsoft.com/office/drawing/2014/main" id="{C04F323E-D9E1-92FA-43F7-464B2CC58CDB}"/>
              </a:ext>
            </a:extLst>
          </p:cNvPr>
          <p:cNvPicPr>
            <a:picLocks noChangeAspect="1"/>
          </p:cNvPicPr>
          <p:nvPr/>
        </p:nvPicPr>
        <p:blipFill>
          <a:blip r:embed="rId7"/>
          <a:stretch>
            <a:fillRect/>
          </a:stretch>
        </p:blipFill>
        <p:spPr>
          <a:xfrm>
            <a:off x="9625504" y="4499453"/>
            <a:ext cx="1545473" cy="1558637"/>
          </a:xfrm>
          <a:prstGeom prst="rect">
            <a:avLst/>
          </a:prstGeom>
        </p:spPr>
      </p:pic>
    </p:spTree>
    <p:extLst>
      <p:ext uri="{BB962C8B-B14F-4D97-AF65-F5344CB8AC3E}">
        <p14:creationId xmlns:p14="http://schemas.microsoft.com/office/powerpoint/2010/main" val="171066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B4B8A-58AA-237C-34EE-1ADBD1E22C48}"/>
              </a:ext>
            </a:extLst>
          </p:cNvPr>
          <p:cNvSpPr>
            <a:spLocks noGrp="1"/>
          </p:cNvSpPr>
          <p:nvPr>
            <p:ph type="title"/>
          </p:nvPr>
        </p:nvSpPr>
        <p:spPr>
          <a:xfrm>
            <a:off x="838200" y="-133737"/>
            <a:ext cx="10515600" cy="1325563"/>
          </a:xfrm>
        </p:spPr>
        <p:txBody>
          <a:bodyPr/>
          <a:lstStyle/>
          <a:p>
            <a:r>
              <a:rPr lang="en-US">
                <a:latin typeface="Arial"/>
                <a:cs typeface="Arial"/>
              </a:rPr>
              <a:t>References</a:t>
            </a:r>
            <a:endParaRPr lang="en-US"/>
          </a:p>
        </p:txBody>
      </p:sp>
      <p:sp>
        <p:nvSpPr>
          <p:cNvPr id="3" name="Content Placeholder 2">
            <a:extLst>
              <a:ext uri="{FF2B5EF4-FFF2-40B4-BE49-F238E27FC236}">
                <a16:creationId xmlns:a16="http://schemas.microsoft.com/office/drawing/2014/main" id="{29178EE0-76A7-6CEB-2DBF-D52B5BE5245D}"/>
              </a:ext>
            </a:extLst>
          </p:cNvPr>
          <p:cNvSpPr>
            <a:spLocks noGrp="1"/>
          </p:cNvSpPr>
          <p:nvPr>
            <p:ph idx="1"/>
          </p:nvPr>
        </p:nvSpPr>
        <p:spPr>
          <a:xfrm>
            <a:off x="838200" y="893683"/>
            <a:ext cx="10515600" cy="5283280"/>
          </a:xfrm>
        </p:spPr>
        <p:txBody>
          <a:bodyPr vert="horz" lIns="91440" tIns="45720" rIns="91440" bIns="45720" rtlCol="0" anchor="t">
            <a:noAutofit/>
          </a:bodyPr>
          <a:lstStyle/>
          <a:p>
            <a:pPr marL="0" indent="0">
              <a:lnSpc>
                <a:spcPct val="100000"/>
              </a:lnSpc>
              <a:buNone/>
            </a:pPr>
            <a:r>
              <a:rPr lang="en-US" sz="1800" dirty="0">
                <a:latin typeface="Arial"/>
                <a:cs typeface="Arial"/>
              </a:rPr>
              <a:t>[1] K. J. Vetter et al., “Improving the performance of cryogenic calorimeters with nonlinear multivariate noise cancellation algorithms,” The European Physical Journal C, vol. 84, no. 3, Mar. 2024. doi:10.1140/</a:t>
            </a:r>
            <a:r>
              <a:rPr lang="en-US" sz="1800" dirty="0" err="1">
                <a:latin typeface="Arial"/>
                <a:cs typeface="Arial"/>
              </a:rPr>
              <a:t>epjc</a:t>
            </a:r>
            <a:r>
              <a:rPr lang="en-US" sz="1800" dirty="0">
                <a:latin typeface="Arial"/>
                <a:cs typeface="Arial"/>
              </a:rPr>
              <a:t>/s10052-024-12595-y </a:t>
            </a:r>
            <a:endParaRPr lang="en-US" sz="1800"/>
          </a:p>
          <a:p>
            <a:pPr marL="0" indent="0">
              <a:lnSpc>
                <a:spcPct val="100000"/>
              </a:lnSpc>
              <a:buNone/>
            </a:pPr>
            <a:r>
              <a:rPr lang="en-US" sz="1800">
                <a:latin typeface="Arial"/>
                <a:cs typeface="Arial"/>
              </a:rPr>
              <a:t>[2] </a:t>
            </a:r>
            <a:r>
              <a:rPr lang="en-US" sz="1800">
                <a:solidFill>
                  <a:srgbClr val="000000"/>
                </a:solidFill>
                <a:latin typeface="Arial"/>
                <a:cs typeface="Arial"/>
              </a:rPr>
              <a:t>Augier, C., Beaulieu, G., Belov, V. et al. Ricochet Progress and Status. J Low Temp Phys 212, 127–137 (2023). </a:t>
            </a:r>
            <a:r>
              <a:rPr lang="en-US" sz="1800" dirty="0">
                <a:solidFill>
                  <a:srgbClr val="000000"/>
                </a:solidFill>
                <a:latin typeface="Arial"/>
                <a:cs typeface="Arial"/>
                <a:hlinkClick r:id="rId2"/>
              </a:rPr>
              <a:t>https://doi.org/10.1007/s10909-023-02971-5</a:t>
            </a:r>
            <a:r>
              <a:rPr lang="en-US" sz="1800" dirty="0">
                <a:latin typeface="Arial"/>
                <a:cs typeface="Arial"/>
              </a:rPr>
              <a:t> </a:t>
            </a:r>
          </a:p>
          <a:p>
            <a:pPr marL="0" indent="0">
              <a:buNone/>
            </a:pPr>
            <a:r>
              <a:rPr lang="en-US" sz="1800" dirty="0">
                <a:latin typeface="Arial"/>
                <a:cs typeface="Arial"/>
              </a:rPr>
              <a:t>[3] H. P. Binney et al., “Distinguishing Types of Correlated Errors in Superconducting Qubits,” Physical Review Applied, vol. 26, no. 2, Art. no. 024025, Aug. 2026, </a:t>
            </a:r>
            <a:r>
              <a:rPr lang="en-US" sz="1800" dirty="0" err="1">
                <a:latin typeface="Arial"/>
                <a:cs typeface="Arial"/>
              </a:rPr>
              <a:t>doi</a:t>
            </a:r>
            <a:r>
              <a:rPr lang="en-US" sz="1800" dirty="0">
                <a:latin typeface="Arial"/>
                <a:cs typeface="Arial"/>
              </a:rPr>
              <a:t>: 10.1103/j235-47t6.</a:t>
            </a:r>
            <a:endParaRPr lang="en-US" dirty="0"/>
          </a:p>
          <a:p>
            <a:pPr marL="0" indent="0">
              <a:lnSpc>
                <a:spcPct val="100000"/>
              </a:lnSpc>
              <a:buNone/>
            </a:pPr>
            <a:r>
              <a:rPr lang="en-US" sz="1800" dirty="0">
                <a:latin typeface="Arial"/>
                <a:cs typeface="Arial"/>
              </a:rPr>
              <a:t>[4] - curie paper / </a:t>
            </a:r>
            <a:r>
              <a:rPr lang="en-US" sz="1800" dirty="0" err="1">
                <a:latin typeface="Arial"/>
                <a:cs typeface="Arial"/>
              </a:rPr>
              <a:t>supercdms</a:t>
            </a:r>
          </a:p>
          <a:p>
            <a:pPr marL="0" indent="0">
              <a:lnSpc>
                <a:spcPct val="100000"/>
              </a:lnSpc>
              <a:buNone/>
            </a:pPr>
            <a:r>
              <a:rPr lang="en-US" sz="1800" dirty="0">
                <a:latin typeface="Arial"/>
                <a:cs typeface="Arial"/>
              </a:rPr>
              <a:t>[5] E. Olivieri, J. Billard, M. De Jesus, A. </a:t>
            </a:r>
            <a:r>
              <a:rPr lang="en-US" sz="1800" dirty="0" err="1">
                <a:latin typeface="Arial"/>
                <a:cs typeface="Arial"/>
              </a:rPr>
              <a:t>Juillard</a:t>
            </a:r>
            <a:r>
              <a:rPr lang="en-US" sz="1800" dirty="0">
                <a:latin typeface="Arial"/>
                <a:cs typeface="Arial"/>
              </a:rPr>
              <a:t>, and A. </a:t>
            </a:r>
            <a:r>
              <a:rPr lang="en-US" sz="1800" dirty="0" err="1">
                <a:latin typeface="Arial"/>
                <a:cs typeface="Arial"/>
              </a:rPr>
              <a:t>Leder,"Vibrations</a:t>
            </a:r>
            <a:r>
              <a:rPr lang="en-US" sz="1800" dirty="0">
                <a:latin typeface="Arial"/>
                <a:cs typeface="Arial"/>
              </a:rPr>
              <a:t> on pulse tube based Dry Dilution Refrigerators for low noise measurements" vol. 858, pp. 73-79, Jun. 2017, </a:t>
            </a:r>
            <a:r>
              <a:rPr lang="en-US" sz="1800" dirty="0" err="1">
                <a:latin typeface="Arial"/>
                <a:cs typeface="Arial"/>
              </a:rPr>
              <a:t>doi:https</a:t>
            </a:r>
            <a:r>
              <a:rPr lang="en-US" sz="1800" dirty="0">
                <a:latin typeface="Arial"/>
                <a:cs typeface="Arial"/>
              </a:rPr>
              <a:t>://doi.org/10.1016/j.nima.2017.03.045.</a:t>
            </a:r>
            <a:endParaRPr lang="en-US" sz="1800" dirty="0"/>
          </a:p>
          <a:p>
            <a:pPr marL="0" indent="-457200">
              <a:lnSpc>
                <a:spcPct val="100000"/>
              </a:lnSpc>
              <a:buNone/>
            </a:pPr>
            <a:r>
              <a:rPr lang="en-US" sz="1800">
                <a:latin typeface="Arial"/>
                <a:cs typeface="Arial"/>
              </a:rPr>
              <a:t>[6] PCB Piezotronics, Vibration Fundamentals, </a:t>
            </a:r>
            <a:r>
              <a:rPr lang="en-US" sz="1800" dirty="0">
                <a:latin typeface="Arial"/>
                <a:cs typeface="Arial"/>
              </a:rPr>
              <a:t>https://www.pcb.com/contentstore/mktgcontent/linkeddocuments/Vibration/TM-</a:t>
            </a:r>
            <a:r>
              <a:rPr lang="en-US" sz="1800">
                <a:latin typeface="Arial"/>
                <a:cs typeface="Arial"/>
              </a:rPr>
              <a:t>VIB_PosterBook_Lowres.pdf (accessed Mar. 2, 2026).</a:t>
            </a:r>
            <a:endParaRPr lang="en-US" sz="1800"/>
          </a:p>
          <a:p>
            <a:pPr marL="0" indent="-457200">
              <a:lnSpc>
                <a:spcPct val="100000"/>
              </a:lnSpc>
              <a:buNone/>
            </a:pPr>
            <a:endParaRPr lang="en-US" sz="1800" dirty="0"/>
          </a:p>
          <a:p>
            <a:pPr marL="227965" indent="-457200">
              <a:lnSpc>
                <a:spcPct val="100000"/>
              </a:lnSpc>
              <a:buNone/>
            </a:pPr>
            <a:endParaRPr lang="en-US" sz="2000"/>
          </a:p>
          <a:p>
            <a:pPr marL="227965" indent="-227965">
              <a:buNone/>
            </a:pPr>
            <a:endParaRPr lang="en-US"/>
          </a:p>
          <a:p>
            <a:pPr marL="0" indent="0">
              <a:buNone/>
            </a:pPr>
            <a:endParaRPr lang="en-US"/>
          </a:p>
        </p:txBody>
      </p:sp>
    </p:spTree>
    <p:extLst>
      <p:ext uri="{BB962C8B-B14F-4D97-AF65-F5344CB8AC3E}">
        <p14:creationId xmlns:p14="http://schemas.microsoft.com/office/powerpoint/2010/main" val="3309002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6982C-2C2C-CB07-45DA-9EB38A63CB1E}"/>
              </a:ext>
            </a:extLst>
          </p:cNvPr>
          <p:cNvSpPr>
            <a:spLocks noGrp="1"/>
          </p:cNvSpPr>
          <p:nvPr>
            <p:ph type="title"/>
          </p:nvPr>
        </p:nvSpPr>
        <p:spPr/>
        <p:txBody>
          <a:bodyPr/>
          <a:lstStyle/>
          <a:p>
            <a:r>
              <a:rPr lang="en-US">
                <a:latin typeface="Arial"/>
                <a:cs typeface="Arial"/>
              </a:rPr>
              <a:t>Supplemental slides</a:t>
            </a:r>
            <a:endParaRPr lang="en-US"/>
          </a:p>
        </p:txBody>
      </p:sp>
    </p:spTree>
    <p:extLst>
      <p:ext uri="{BB962C8B-B14F-4D97-AF65-F5344CB8AC3E}">
        <p14:creationId xmlns:p14="http://schemas.microsoft.com/office/powerpoint/2010/main" val="4573867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A681022-8B36-82C9-29CB-A5563D383624}"/>
              </a:ext>
            </a:extLst>
          </p:cNvPr>
          <p:cNvPicPr>
            <a:picLocks noGrp="1" noChangeAspect="1"/>
          </p:cNvPicPr>
          <p:nvPr>
            <p:ph idx="1"/>
          </p:nvPr>
        </p:nvPicPr>
        <p:blipFill>
          <a:blip r:embed="rId2"/>
          <a:stretch>
            <a:fillRect/>
          </a:stretch>
        </p:blipFill>
        <p:spPr>
          <a:xfrm>
            <a:off x="5957929" y="431474"/>
            <a:ext cx="6231581" cy="5997024"/>
          </a:xfrm>
          <a:prstGeom prst="rect">
            <a:avLst/>
          </a:prstGeom>
        </p:spPr>
      </p:pic>
      <p:pic>
        <p:nvPicPr>
          <p:cNvPr id="5" name="Picture 4">
            <a:extLst>
              <a:ext uri="{FF2B5EF4-FFF2-40B4-BE49-F238E27FC236}">
                <a16:creationId xmlns:a16="http://schemas.microsoft.com/office/drawing/2014/main" id="{2B69C8BC-C66F-9AD5-308B-2D70D7EEF114}"/>
              </a:ext>
            </a:extLst>
          </p:cNvPr>
          <p:cNvPicPr>
            <a:picLocks noChangeAspect="1"/>
          </p:cNvPicPr>
          <p:nvPr/>
        </p:nvPicPr>
        <p:blipFill>
          <a:blip r:embed="rId3"/>
          <a:stretch>
            <a:fillRect/>
          </a:stretch>
        </p:blipFill>
        <p:spPr>
          <a:xfrm>
            <a:off x="-55" y="414293"/>
            <a:ext cx="6066520" cy="5822272"/>
          </a:xfrm>
          <a:prstGeom prst="rect">
            <a:avLst/>
          </a:prstGeom>
        </p:spPr>
      </p:pic>
    </p:spTree>
    <p:extLst>
      <p:ext uri="{BB962C8B-B14F-4D97-AF65-F5344CB8AC3E}">
        <p14:creationId xmlns:p14="http://schemas.microsoft.com/office/powerpoint/2010/main" val="40361675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181EB-5928-B01F-B4C3-F2C927AC5AEF}"/>
              </a:ext>
            </a:extLst>
          </p:cNvPr>
          <p:cNvSpPr>
            <a:spLocks noGrp="1"/>
          </p:cNvSpPr>
          <p:nvPr>
            <p:ph type="title"/>
          </p:nvPr>
        </p:nvSpPr>
        <p:spPr/>
        <p:txBody>
          <a:bodyPr/>
          <a:lstStyle/>
          <a:p>
            <a:r>
              <a:rPr lang="en-US"/>
              <a:t>2271A Noise</a:t>
            </a:r>
          </a:p>
        </p:txBody>
      </p:sp>
      <p:sp>
        <p:nvSpPr>
          <p:cNvPr id="3" name="Content Placeholder 2">
            <a:extLst>
              <a:ext uri="{FF2B5EF4-FFF2-40B4-BE49-F238E27FC236}">
                <a16:creationId xmlns:a16="http://schemas.microsoft.com/office/drawing/2014/main" id="{B7B87820-14DC-78F1-DBBC-9FD22CD0FBC2}"/>
              </a:ext>
            </a:extLst>
          </p:cNvPr>
          <p:cNvSpPr>
            <a:spLocks noGrp="1"/>
          </p:cNvSpPr>
          <p:nvPr>
            <p:ph idx="1"/>
          </p:nvPr>
        </p:nvSpPr>
        <p:spPr>
          <a:xfrm>
            <a:off x="295056" y="2142295"/>
            <a:ext cx="3627126" cy="4351338"/>
          </a:xfrm>
        </p:spPr>
        <p:txBody>
          <a:bodyPr vert="horz" lIns="91440" tIns="45720" rIns="91440" bIns="45720" rtlCol="0" anchor="t">
            <a:normAutofit/>
          </a:bodyPr>
          <a:lstStyle/>
          <a:p>
            <a:pPr marL="227965" indent="-227965"/>
            <a:r>
              <a:rPr lang="en-US">
                <a:latin typeface="Arial"/>
                <a:cs typeface="Arial"/>
              </a:rPr>
              <a:t>Strange vibration events, some sort of electrical discharges?</a:t>
            </a:r>
          </a:p>
          <a:p>
            <a:endParaRPr lang="en-US">
              <a:latin typeface="Arial"/>
              <a:cs typeface="Arial"/>
            </a:endParaRPr>
          </a:p>
        </p:txBody>
      </p:sp>
      <p:pic>
        <p:nvPicPr>
          <p:cNvPr id="4" name="Picture 3">
            <a:extLst>
              <a:ext uri="{FF2B5EF4-FFF2-40B4-BE49-F238E27FC236}">
                <a16:creationId xmlns:a16="http://schemas.microsoft.com/office/drawing/2014/main" id="{3947083C-AFFF-840A-1BE6-7AC12D44B0DF}"/>
              </a:ext>
            </a:extLst>
          </p:cNvPr>
          <p:cNvPicPr>
            <a:picLocks noChangeAspect="1"/>
          </p:cNvPicPr>
          <p:nvPr/>
        </p:nvPicPr>
        <p:blipFill>
          <a:blip r:embed="rId2"/>
          <a:stretch>
            <a:fillRect/>
          </a:stretch>
        </p:blipFill>
        <p:spPr>
          <a:xfrm>
            <a:off x="4088873" y="1712284"/>
            <a:ext cx="7966919" cy="4096169"/>
          </a:xfrm>
          <a:prstGeom prst="rect">
            <a:avLst/>
          </a:prstGeom>
        </p:spPr>
      </p:pic>
    </p:spTree>
    <p:extLst>
      <p:ext uri="{BB962C8B-B14F-4D97-AF65-F5344CB8AC3E}">
        <p14:creationId xmlns:p14="http://schemas.microsoft.com/office/powerpoint/2010/main" val="33034248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39CB3-C835-0AE8-10FD-A72DEF7AE92C}"/>
              </a:ext>
            </a:extLst>
          </p:cNvPr>
          <p:cNvSpPr>
            <a:spLocks noGrp="1"/>
          </p:cNvSpPr>
          <p:nvPr>
            <p:ph type="title"/>
          </p:nvPr>
        </p:nvSpPr>
        <p:spPr>
          <a:xfrm>
            <a:off x="486792" y="-184212"/>
            <a:ext cx="10948261" cy="1338478"/>
          </a:xfrm>
        </p:spPr>
        <p:txBody>
          <a:bodyPr/>
          <a:lstStyle/>
          <a:p>
            <a:r>
              <a:rPr lang="en-US" sz="3600"/>
              <a:t>Calculating Coherence between </a:t>
            </a:r>
            <a:r>
              <a:rPr lang="en-US" sz="3600" err="1"/>
              <a:t>Lowtemp</a:t>
            </a:r>
            <a:r>
              <a:rPr lang="en-US" sz="3600"/>
              <a:t> and Geophones</a:t>
            </a:r>
            <a:endParaRPr lang="en-US"/>
          </a:p>
        </p:txBody>
      </p:sp>
      <p:pic>
        <p:nvPicPr>
          <p:cNvPr id="3" name="Picture 2">
            <a:extLst>
              <a:ext uri="{FF2B5EF4-FFF2-40B4-BE49-F238E27FC236}">
                <a16:creationId xmlns:a16="http://schemas.microsoft.com/office/drawing/2014/main" id="{0B342EB7-27E3-2F16-ADF3-97971BCD3532}"/>
              </a:ext>
            </a:extLst>
          </p:cNvPr>
          <p:cNvPicPr>
            <a:picLocks noChangeAspect="1"/>
          </p:cNvPicPr>
          <p:nvPr/>
        </p:nvPicPr>
        <p:blipFill>
          <a:blip r:embed="rId2"/>
          <a:stretch>
            <a:fillRect/>
          </a:stretch>
        </p:blipFill>
        <p:spPr>
          <a:xfrm>
            <a:off x="391944" y="996437"/>
            <a:ext cx="3277458" cy="1439493"/>
          </a:xfrm>
          <a:prstGeom prst="rect">
            <a:avLst/>
          </a:prstGeom>
        </p:spPr>
      </p:pic>
      <p:pic>
        <p:nvPicPr>
          <p:cNvPr id="4" name="Picture 3">
            <a:extLst>
              <a:ext uri="{FF2B5EF4-FFF2-40B4-BE49-F238E27FC236}">
                <a16:creationId xmlns:a16="http://schemas.microsoft.com/office/drawing/2014/main" id="{96590C32-AC60-E594-3719-A92465AC014A}"/>
              </a:ext>
            </a:extLst>
          </p:cNvPr>
          <p:cNvPicPr>
            <a:picLocks noChangeAspect="1"/>
          </p:cNvPicPr>
          <p:nvPr/>
        </p:nvPicPr>
        <p:blipFill>
          <a:blip r:embed="rId3"/>
          <a:stretch>
            <a:fillRect/>
          </a:stretch>
        </p:blipFill>
        <p:spPr>
          <a:xfrm>
            <a:off x="5027100" y="622516"/>
            <a:ext cx="6328680" cy="2803959"/>
          </a:xfrm>
          <a:prstGeom prst="rect">
            <a:avLst/>
          </a:prstGeom>
        </p:spPr>
      </p:pic>
      <p:pic>
        <p:nvPicPr>
          <p:cNvPr id="6" name="Picture 5">
            <a:extLst>
              <a:ext uri="{FF2B5EF4-FFF2-40B4-BE49-F238E27FC236}">
                <a16:creationId xmlns:a16="http://schemas.microsoft.com/office/drawing/2014/main" id="{77FF793B-1BD9-3DAB-EE5F-49816206B4E9}"/>
              </a:ext>
            </a:extLst>
          </p:cNvPr>
          <p:cNvPicPr>
            <a:picLocks noChangeAspect="1"/>
          </p:cNvPicPr>
          <p:nvPr/>
        </p:nvPicPr>
        <p:blipFill>
          <a:blip r:embed="rId4"/>
          <a:stretch>
            <a:fillRect/>
          </a:stretch>
        </p:blipFill>
        <p:spPr>
          <a:xfrm>
            <a:off x="5027799" y="3426338"/>
            <a:ext cx="6167997" cy="2701508"/>
          </a:xfrm>
          <a:prstGeom prst="rect">
            <a:avLst/>
          </a:prstGeom>
        </p:spPr>
      </p:pic>
      <p:sp>
        <p:nvSpPr>
          <p:cNvPr id="9" name="TextBox 8">
            <a:extLst>
              <a:ext uri="{FF2B5EF4-FFF2-40B4-BE49-F238E27FC236}">
                <a16:creationId xmlns:a16="http://schemas.microsoft.com/office/drawing/2014/main" id="{FAFAA7BD-4AF2-A86E-7F15-94DF8604463C}"/>
              </a:ext>
            </a:extLst>
          </p:cNvPr>
          <p:cNvSpPr txBox="1"/>
          <p:nvPr/>
        </p:nvSpPr>
        <p:spPr>
          <a:xfrm>
            <a:off x="775921" y="2474607"/>
            <a:ext cx="3765175"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2271A and random geophone:</a:t>
            </a:r>
          </a:p>
        </p:txBody>
      </p:sp>
      <p:sp>
        <p:nvSpPr>
          <p:cNvPr id="10" name="TextBox 9">
            <a:extLst>
              <a:ext uri="{FF2B5EF4-FFF2-40B4-BE49-F238E27FC236}">
                <a16:creationId xmlns:a16="http://schemas.microsoft.com/office/drawing/2014/main" id="{E0B3FF6E-2019-A0AC-AFDA-8BC5549D9DF8}"/>
              </a:ext>
            </a:extLst>
          </p:cNvPr>
          <p:cNvSpPr txBox="1"/>
          <p:nvPr/>
        </p:nvSpPr>
        <p:spPr>
          <a:xfrm>
            <a:off x="774805" y="3827123"/>
            <a:ext cx="2510117"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Two random geophones:</a:t>
            </a:r>
          </a:p>
        </p:txBody>
      </p:sp>
    </p:spTree>
    <p:extLst>
      <p:ext uri="{BB962C8B-B14F-4D97-AF65-F5344CB8AC3E}">
        <p14:creationId xmlns:p14="http://schemas.microsoft.com/office/powerpoint/2010/main" val="27066421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E4368-ED03-DBA9-EC97-D5910162DBB3}"/>
              </a:ext>
            </a:extLst>
          </p:cNvPr>
          <p:cNvSpPr>
            <a:spLocks noGrp="1"/>
          </p:cNvSpPr>
          <p:nvPr>
            <p:ph type="title"/>
          </p:nvPr>
        </p:nvSpPr>
        <p:spPr>
          <a:xfrm>
            <a:off x="425970" y="-174690"/>
            <a:ext cx="10515600" cy="1325563"/>
          </a:xfrm>
        </p:spPr>
        <p:txBody>
          <a:bodyPr/>
          <a:lstStyle/>
          <a:p>
            <a:r>
              <a:rPr lang="en-US"/>
              <a:t>Compressor Frequency Sweep</a:t>
            </a:r>
          </a:p>
        </p:txBody>
      </p:sp>
      <p:sp>
        <p:nvSpPr>
          <p:cNvPr id="4" name="Footer Placeholder 3">
            <a:extLst>
              <a:ext uri="{FF2B5EF4-FFF2-40B4-BE49-F238E27FC236}">
                <a16:creationId xmlns:a16="http://schemas.microsoft.com/office/drawing/2014/main" id="{FACC9C8E-834E-8158-01E6-4EAFFC2A7DAB}"/>
              </a:ext>
            </a:extLst>
          </p:cNvPr>
          <p:cNvSpPr>
            <a:spLocks noGrp="1"/>
          </p:cNvSpPr>
          <p:nvPr>
            <p:ph type="ftr" sz="quarter" idx="11"/>
          </p:nvPr>
        </p:nvSpPr>
        <p:spPr/>
        <p:txBody>
          <a:bodyPr/>
          <a:lstStyle/>
          <a:p>
            <a:r>
              <a:rPr lang="en-US"/>
              <a:t>QTSF – Fall 2026</a:t>
            </a:r>
          </a:p>
        </p:txBody>
      </p:sp>
      <p:sp>
        <p:nvSpPr>
          <p:cNvPr id="5" name="Slide Number Placeholder 4">
            <a:extLst>
              <a:ext uri="{FF2B5EF4-FFF2-40B4-BE49-F238E27FC236}">
                <a16:creationId xmlns:a16="http://schemas.microsoft.com/office/drawing/2014/main" id="{215280C9-3773-A36D-0DB3-A42085C98B38}"/>
              </a:ext>
            </a:extLst>
          </p:cNvPr>
          <p:cNvSpPr>
            <a:spLocks noGrp="1"/>
          </p:cNvSpPr>
          <p:nvPr>
            <p:ph type="sldNum" sz="quarter" idx="12"/>
          </p:nvPr>
        </p:nvSpPr>
        <p:spPr/>
        <p:txBody>
          <a:bodyPr/>
          <a:lstStyle/>
          <a:p>
            <a:fld id="{330EA680-D336-4FF7-8B7A-9848BB0A1C32}" type="slidenum">
              <a:rPr lang="en-US" smtClean="0"/>
              <a:t>31</a:t>
            </a:fld>
            <a:endParaRPr lang="en-US"/>
          </a:p>
        </p:txBody>
      </p:sp>
      <p:sp>
        <p:nvSpPr>
          <p:cNvPr id="7" name="TextBox 6">
            <a:extLst>
              <a:ext uri="{FF2B5EF4-FFF2-40B4-BE49-F238E27FC236}">
                <a16:creationId xmlns:a16="http://schemas.microsoft.com/office/drawing/2014/main" id="{1504355C-BFDE-829D-635E-B0852C24F32D}"/>
              </a:ext>
            </a:extLst>
          </p:cNvPr>
          <p:cNvSpPr txBox="1"/>
          <p:nvPr/>
        </p:nvSpPr>
        <p:spPr>
          <a:xfrm>
            <a:off x="162757" y="1546194"/>
            <a:ext cx="3329125"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t>Measured Displacement RMS for each 10 minute compressor frequency change</a:t>
            </a:r>
          </a:p>
          <a:p>
            <a:pPr marL="285750" indent="-285750">
              <a:buFont typeface="Arial"/>
              <a:buChar char="•"/>
            </a:pPr>
            <a:endParaRPr lang="en-US" sz="2400"/>
          </a:p>
          <a:p>
            <a:pPr marL="285750" indent="-285750">
              <a:buFont typeface="Arial"/>
              <a:buChar char="•"/>
            </a:pPr>
            <a:r>
              <a:rPr lang="en-US" sz="2400"/>
              <a:t>The typical variance in displacement RMS is a +/- 2 nm, so these values should be fairly accurate.</a:t>
            </a:r>
          </a:p>
        </p:txBody>
      </p:sp>
      <p:pic>
        <p:nvPicPr>
          <p:cNvPr id="8" name="Picture 7">
            <a:extLst>
              <a:ext uri="{FF2B5EF4-FFF2-40B4-BE49-F238E27FC236}">
                <a16:creationId xmlns:a16="http://schemas.microsoft.com/office/drawing/2014/main" id="{8AB213EB-828A-1A82-17C8-445A61A87C69}"/>
              </a:ext>
            </a:extLst>
          </p:cNvPr>
          <p:cNvPicPr>
            <a:picLocks noChangeAspect="1"/>
          </p:cNvPicPr>
          <p:nvPr/>
        </p:nvPicPr>
        <p:blipFill>
          <a:blip r:embed="rId3"/>
          <a:stretch>
            <a:fillRect/>
          </a:stretch>
        </p:blipFill>
        <p:spPr>
          <a:xfrm>
            <a:off x="3625798" y="936382"/>
            <a:ext cx="8143310" cy="5375671"/>
          </a:xfrm>
          <a:prstGeom prst="rect">
            <a:avLst/>
          </a:prstGeom>
        </p:spPr>
      </p:pic>
    </p:spTree>
    <p:extLst>
      <p:ext uri="{BB962C8B-B14F-4D97-AF65-F5344CB8AC3E}">
        <p14:creationId xmlns:p14="http://schemas.microsoft.com/office/powerpoint/2010/main" val="1610781174"/>
      </p:ext>
    </p:extLst>
  </p:cSld>
  <p:clrMapOvr>
    <a:masterClrMapping/>
  </p:clrMapOvr>
  <p:extLst>
    <p:ext uri="{6950BFC3-D8DA-4A85-94F7-54DA5524770B}">
      <p188:commentRel xmlns:p188="http://schemas.microsoft.com/office/powerpoint/2018/8/main" r:id="rId2"/>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A3B98-74C0-7818-CB30-A875057F1FFC}"/>
              </a:ext>
            </a:extLst>
          </p:cNvPr>
          <p:cNvSpPr>
            <a:spLocks noGrp="1"/>
          </p:cNvSpPr>
          <p:nvPr>
            <p:ph type="title"/>
          </p:nvPr>
        </p:nvSpPr>
        <p:spPr>
          <a:xfrm>
            <a:off x="379520" y="-108351"/>
            <a:ext cx="10515600" cy="1325563"/>
          </a:xfrm>
        </p:spPr>
        <p:txBody>
          <a:bodyPr/>
          <a:lstStyle/>
          <a:p>
            <a:r>
              <a:rPr lang="en-US"/>
              <a:t>Geophone Analysis</a:t>
            </a:r>
          </a:p>
        </p:txBody>
      </p:sp>
      <p:pic>
        <p:nvPicPr>
          <p:cNvPr id="4" name="Content Placeholder 3">
            <a:extLst>
              <a:ext uri="{FF2B5EF4-FFF2-40B4-BE49-F238E27FC236}">
                <a16:creationId xmlns:a16="http://schemas.microsoft.com/office/drawing/2014/main" id="{C307E1DB-3C4A-2A97-4386-2CB6DE88C40B}"/>
              </a:ext>
            </a:extLst>
          </p:cNvPr>
          <p:cNvPicPr>
            <a:picLocks noGrp="1" noChangeAspect="1"/>
          </p:cNvPicPr>
          <p:nvPr>
            <p:ph idx="1"/>
          </p:nvPr>
        </p:nvPicPr>
        <p:blipFill>
          <a:blip r:embed="rId2"/>
          <a:stretch>
            <a:fillRect/>
          </a:stretch>
        </p:blipFill>
        <p:spPr>
          <a:xfrm>
            <a:off x="5198667" y="1140283"/>
            <a:ext cx="6895524" cy="3594460"/>
          </a:xfrm>
          <a:prstGeom prst="rect">
            <a:avLst/>
          </a:prstGeom>
        </p:spPr>
      </p:pic>
      <p:sp>
        <p:nvSpPr>
          <p:cNvPr id="5" name="TextBox 4">
            <a:extLst>
              <a:ext uri="{FF2B5EF4-FFF2-40B4-BE49-F238E27FC236}">
                <a16:creationId xmlns:a16="http://schemas.microsoft.com/office/drawing/2014/main" id="{6E2B8236-19F2-CF0D-0535-5AA0BABD5846}"/>
              </a:ext>
            </a:extLst>
          </p:cNvPr>
          <p:cNvSpPr txBox="1"/>
          <p:nvPr/>
        </p:nvSpPr>
        <p:spPr>
          <a:xfrm>
            <a:off x="6376190" y="5109106"/>
            <a:ext cx="510814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Geophone Calibration Data ( V per m/s vs frequency)</a:t>
            </a:r>
          </a:p>
        </p:txBody>
      </p:sp>
      <p:sp>
        <p:nvSpPr>
          <p:cNvPr id="7" name="TextBox 6">
            <a:extLst>
              <a:ext uri="{FF2B5EF4-FFF2-40B4-BE49-F238E27FC236}">
                <a16:creationId xmlns:a16="http://schemas.microsoft.com/office/drawing/2014/main" id="{F0A74E1C-60D0-393F-09C9-0BB9544FA142}"/>
              </a:ext>
            </a:extLst>
          </p:cNvPr>
          <p:cNvSpPr txBox="1"/>
          <p:nvPr/>
        </p:nvSpPr>
        <p:spPr>
          <a:xfrm>
            <a:off x="382303" y="1224203"/>
            <a:ext cx="3490403" cy="58477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err="1"/>
              <a:t>Numpy.interp</a:t>
            </a:r>
            <a:r>
              <a:rPr lang="en-US" sz="2000"/>
              <a:t> function used to create an interpolation for sensitivity (V / m/s) at a given frequency</a:t>
            </a:r>
          </a:p>
          <a:p>
            <a:pPr marL="285750" indent="-285750">
              <a:buFont typeface="Arial"/>
              <a:buChar char="•"/>
            </a:pPr>
            <a:endParaRPr lang="en-US" sz="2000"/>
          </a:p>
          <a:p>
            <a:pPr marL="285750" indent="-285750">
              <a:buFont typeface="Arial"/>
              <a:buChar char="•"/>
            </a:pPr>
            <a:r>
              <a:rPr lang="en-US" sz="2000"/>
              <a:t>Calculated PSD as shown previously, then converting to acceleration PSD</a:t>
            </a:r>
          </a:p>
          <a:p>
            <a:pPr marL="285750" indent="-285750">
              <a:buFont typeface="Arial"/>
              <a:buChar char="•"/>
            </a:pPr>
            <a:endParaRPr lang="en-US" sz="2000"/>
          </a:p>
          <a:p>
            <a:pPr marL="285750" indent="-285750">
              <a:buFont typeface="Arial"/>
              <a:buChar char="•"/>
            </a:pPr>
            <a:endParaRPr lang="en-US" sz="2000"/>
          </a:p>
          <a:p>
            <a:pPr marL="285750" indent="-285750">
              <a:buFont typeface="Arial"/>
              <a:buChar char="•"/>
            </a:pPr>
            <a:r>
              <a:rPr lang="en-US" sz="2000"/>
              <a:t>In the above equation, the sensitivity converts voltage to m/s, and the other term converts velocity PSD to acceleration PSD.</a:t>
            </a:r>
          </a:p>
          <a:p>
            <a:pPr marL="285750" indent="-285750">
              <a:buFont typeface="Arial"/>
              <a:buChar char="•"/>
            </a:pPr>
            <a:endParaRPr lang="en-US"/>
          </a:p>
          <a:p>
            <a:pPr marL="285750" indent="-285750">
              <a:buFont typeface="Arial"/>
              <a:buChar char="•"/>
            </a:pPr>
            <a:endParaRPr lang="en-US"/>
          </a:p>
          <a:p>
            <a:pPr marL="285750" indent="-285750">
              <a:buFont typeface="Arial"/>
              <a:buChar char="•"/>
            </a:pPr>
            <a:endParaRPr lang="en-US"/>
          </a:p>
        </p:txBody>
      </p:sp>
      <p:pic>
        <p:nvPicPr>
          <p:cNvPr id="3" name="Picture 2">
            <a:extLst>
              <a:ext uri="{FF2B5EF4-FFF2-40B4-BE49-F238E27FC236}">
                <a16:creationId xmlns:a16="http://schemas.microsoft.com/office/drawing/2014/main" id="{E4078B18-40BF-6788-B9C8-4225897962C1}"/>
              </a:ext>
            </a:extLst>
          </p:cNvPr>
          <p:cNvPicPr>
            <a:picLocks noChangeAspect="1"/>
          </p:cNvPicPr>
          <p:nvPr/>
        </p:nvPicPr>
        <p:blipFill>
          <a:blip r:embed="rId3"/>
          <a:stretch>
            <a:fillRect/>
          </a:stretch>
        </p:blipFill>
        <p:spPr>
          <a:xfrm>
            <a:off x="259381" y="4148606"/>
            <a:ext cx="4787901" cy="585107"/>
          </a:xfrm>
          <a:prstGeom prst="rect">
            <a:avLst/>
          </a:prstGeom>
        </p:spPr>
      </p:pic>
    </p:spTree>
    <p:extLst>
      <p:ext uri="{BB962C8B-B14F-4D97-AF65-F5344CB8AC3E}">
        <p14:creationId xmlns:p14="http://schemas.microsoft.com/office/powerpoint/2010/main" val="30762978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933F8-C613-7FD5-59D7-C3A6BACD2EC6}"/>
              </a:ext>
            </a:extLst>
          </p:cNvPr>
          <p:cNvSpPr>
            <a:spLocks noGrp="1"/>
          </p:cNvSpPr>
          <p:nvPr>
            <p:ph type="title"/>
          </p:nvPr>
        </p:nvSpPr>
        <p:spPr>
          <a:xfrm>
            <a:off x="201967" y="-167535"/>
            <a:ext cx="10515600" cy="1325563"/>
          </a:xfrm>
        </p:spPr>
        <p:txBody>
          <a:bodyPr/>
          <a:lstStyle/>
          <a:p>
            <a:r>
              <a:rPr lang="en-US"/>
              <a:t>Rolling RMS</a:t>
            </a:r>
          </a:p>
        </p:txBody>
      </p:sp>
      <p:pic>
        <p:nvPicPr>
          <p:cNvPr id="4" name="Picture 3">
            <a:extLst>
              <a:ext uri="{FF2B5EF4-FFF2-40B4-BE49-F238E27FC236}">
                <a16:creationId xmlns:a16="http://schemas.microsoft.com/office/drawing/2014/main" id="{BA069078-1028-AD57-B25C-83FDA2BFCD37}"/>
              </a:ext>
            </a:extLst>
          </p:cNvPr>
          <p:cNvPicPr>
            <a:picLocks noChangeAspect="1"/>
          </p:cNvPicPr>
          <p:nvPr/>
        </p:nvPicPr>
        <p:blipFill>
          <a:blip r:embed="rId2"/>
          <a:stretch>
            <a:fillRect/>
          </a:stretch>
        </p:blipFill>
        <p:spPr>
          <a:xfrm>
            <a:off x="2102748" y="659269"/>
            <a:ext cx="8441934" cy="5541145"/>
          </a:xfrm>
          <a:prstGeom prst="rect">
            <a:avLst/>
          </a:prstGeom>
        </p:spPr>
      </p:pic>
    </p:spTree>
    <p:extLst>
      <p:ext uri="{BB962C8B-B14F-4D97-AF65-F5344CB8AC3E}">
        <p14:creationId xmlns:p14="http://schemas.microsoft.com/office/powerpoint/2010/main" val="489708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3D13-9B0B-29CC-C840-B2249E09D6AB}"/>
              </a:ext>
            </a:extLst>
          </p:cNvPr>
          <p:cNvSpPr>
            <a:spLocks noGrp="1"/>
          </p:cNvSpPr>
          <p:nvPr>
            <p:ph type="title"/>
          </p:nvPr>
        </p:nvSpPr>
        <p:spPr>
          <a:xfrm>
            <a:off x="382155" y="-137100"/>
            <a:ext cx="10515600" cy="1325563"/>
          </a:xfrm>
        </p:spPr>
        <p:txBody>
          <a:bodyPr/>
          <a:lstStyle/>
          <a:p>
            <a:r>
              <a:rPr lang="en-US">
                <a:latin typeface="Arial"/>
                <a:cs typeface="Arial"/>
              </a:rPr>
              <a:t>Time Series data</a:t>
            </a:r>
            <a:endParaRPr lang="en-US"/>
          </a:p>
        </p:txBody>
      </p:sp>
      <p:sp>
        <p:nvSpPr>
          <p:cNvPr id="8" name="TextBox 7">
            <a:extLst>
              <a:ext uri="{FF2B5EF4-FFF2-40B4-BE49-F238E27FC236}">
                <a16:creationId xmlns:a16="http://schemas.microsoft.com/office/drawing/2014/main" id="{6DDE8C58-4A8F-E0D4-D020-69A30DE47FF3}"/>
              </a:ext>
            </a:extLst>
          </p:cNvPr>
          <p:cNvSpPr txBox="1"/>
          <p:nvPr/>
        </p:nvSpPr>
        <p:spPr>
          <a:xfrm>
            <a:off x="8719278" y="886917"/>
            <a:ext cx="43596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Geophones</a:t>
            </a:r>
            <a:endParaRPr lang="en-US"/>
          </a:p>
        </p:txBody>
      </p:sp>
      <p:sp>
        <p:nvSpPr>
          <p:cNvPr id="9" name="TextBox 8">
            <a:extLst>
              <a:ext uri="{FF2B5EF4-FFF2-40B4-BE49-F238E27FC236}">
                <a16:creationId xmlns:a16="http://schemas.microsoft.com/office/drawing/2014/main" id="{D07C2749-352B-0D35-26EB-F9E95FD2F5EC}"/>
              </a:ext>
            </a:extLst>
          </p:cNvPr>
          <p:cNvSpPr txBox="1"/>
          <p:nvPr/>
        </p:nvSpPr>
        <p:spPr>
          <a:xfrm>
            <a:off x="2292245" y="886916"/>
            <a:ext cx="43596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2271A</a:t>
            </a:r>
            <a:endParaRPr lang="en-US"/>
          </a:p>
        </p:txBody>
      </p:sp>
      <p:pic>
        <p:nvPicPr>
          <p:cNvPr id="10" name="Picture 9">
            <a:extLst>
              <a:ext uri="{FF2B5EF4-FFF2-40B4-BE49-F238E27FC236}">
                <a16:creationId xmlns:a16="http://schemas.microsoft.com/office/drawing/2014/main" id="{46028B70-71A5-17EE-BC24-632C188A1E1B}"/>
              </a:ext>
            </a:extLst>
          </p:cNvPr>
          <p:cNvPicPr>
            <a:picLocks noChangeAspect="1"/>
          </p:cNvPicPr>
          <p:nvPr/>
        </p:nvPicPr>
        <p:blipFill>
          <a:blip r:embed="rId2"/>
          <a:stretch>
            <a:fillRect/>
          </a:stretch>
        </p:blipFill>
        <p:spPr>
          <a:xfrm>
            <a:off x="174885" y="3843311"/>
            <a:ext cx="5458919" cy="2294328"/>
          </a:xfrm>
          <a:prstGeom prst="rect">
            <a:avLst/>
          </a:prstGeom>
        </p:spPr>
      </p:pic>
      <p:pic>
        <p:nvPicPr>
          <p:cNvPr id="11" name="Picture 10">
            <a:extLst>
              <a:ext uri="{FF2B5EF4-FFF2-40B4-BE49-F238E27FC236}">
                <a16:creationId xmlns:a16="http://schemas.microsoft.com/office/drawing/2014/main" id="{D1578313-BB99-490E-FF90-0C962BCA07FA}"/>
              </a:ext>
            </a:extLst>
          </p:cNvPr>
          <p:cNvPicPr>
            <a:picLocks noChangeAspect="1"/>
          </p:cNvPicPr>
          <p:nvPr/>
        </p:nvPicPr>
        <p:blipFill>
          <a:blip r:embed="rId3"/>
          <a:stretch>
            <a:fillRect/>
          </a:stretch>
        </p:blipFill>
        <p:spPr>
          <a:xfrm>
            <a:off x="6345836" y="3787098"/>
            <a:ext cx="5665035" cy="2400509"/>
          </a:xfrm>
          <a:prstGeom prst="rect">
            <a:avLst/>
          </a:prstGeom>
        </p:spPr>
      </p:pic>
      <p:pic>
        <p:nvPicPr>
          <p:cNvPr id="12" name="Picture 11">
            <a:extLst>
              <a:ext uri="{FF2B5EF4-FFF2-40B4-BE49-F238E27FC236}">
                <a16:creationId xmlns:a16="http://schemas.microsoft.com/office/drawing/2014/main" id="{57551B25-EAB2-E293-3267-BB2352BC23C2}"/>
              </a:ext>
            </a:extLst>
          </p:cNvPr>
          <p:cNvPicPr>
            <a:picLocks noChangeAspect="1"/>
          </p:cNvPicPr>
          <p:nvPr/>
        </p:nvPicPr>
        <p:blipFill>
          <a:blip r:embed="rId4"/>
          <a:stretch>
            <a:fillRect/>
          </a:stretch>
        </p:blipFill>
        <p:spPr>
          <a:xfrm>
            <a:off x="6227165" y="1432393"/>
            <a:ext cx="5946098" cy="2413000"/>
          </a:xfrm>
          <a:prstGeom prst="rect">
            <a:avLst/>
          </a:prstGeom>
        </p:spPr>
      </p:pic>
      <p:pic>
        <p:nvPicPr>
          <p:cNvPr id="13" name="Picture 12">
            <a:extLst>
              <a:ext uri="{FF2B5EF4-FFF2-40B4-BE49-F238E27FC236}">
                <a16:creationId xmlns:a16="http://schemas.microsoft.com/office/drawing/2014/main" id="{1E291D97-99D6-1D43-3892-9E5A08FAD11A}"/>
              </a:ext>
            </a:extLst>
          </p:cNvPr>
          <p:cNvPicPr>
            <a:picLocks noChangeAspect="1"/>
          </p:cNvPicPr>
          <p:nvPr/>
        </p:nvPicPr>
        <p:blipFill>
          <a:blip r:embed="rId5"/>
          <a:stretch>
            <a:fillRect/>
          </a:stretch>
        </p:blipFill>
        <p:spPr>
          <a:xfrm>
            <a:off x="0" y="1294983"/>
            <a:ext cx="6071018" cy="2544165"/>
          </a:xfrm>
          <a:prstGeom prst="rect">
            <a:avLst/>
          </a:prstGeom>
        </p:spPr>
      </p:pic>
    </p:spTree>
    <p:extLst>
      <p:ext uri="{BB962C8B-B14F-4D97-AF65-F5344CB8AC3E}">
        <p14:creationId xmlns:p14="http://schemas.microsoft.com/office/powerpoint/2010/main" val="31519359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A1847-6A76-57B6-E652-D6C812683326}"/>
              </a:ext>
            </a:extLst>
          </p:cNvPr>
          <p:cNvSpPr>
            <a:spLocks noGrp="1"/>
          </p:cNvSpPr>
          <p:nvPr>
            <p:ph type="title"/>
          </p:nvPr>
        </p:nvSpPr>
        <p:spPr>
          <a:xfrm>
            <a:off x="2073676" y="2622"/>
            <a:ext cx="10515600" cy="1325563"/>
          </a:xfrm>
        </p:spPr>
        <p:txBody>
          <a:bodyPr/>
          <a:lstStyle/>
          <a:p>
            <a:r>
              <a:rPr lang="en-US">
                <a:latin typeface="Arial"/>
                <a:cs typeface="Arial"/>
              </a:rPr>
              <a:t>Room Temperature, PT Off</a:t>
            </a:r>
            <a:endParaRPr lang="en-US"/>
          </a:p>
        </p:txBody>
      </p:sp>
      <p:pic>
        <p:nvPicPr>
          <p:cNvPr id="4" name="Picture 3">
            <a:extLst>
              <a:ext uri="{FF2B5EF4-FFF2-40B4-BE49-F238E27FC236}">
                <a16:creationId xmlns:a16="http://schemas.microsoft.com/office/drawing/2014/main" id="{6F16A516-7E1B-FE9F-0E31-85579A3B6363}"/>
              </a:ext>
            </a:extLst>
          </p:cNvPr>
          <p:cNvPicPr>
            <a:picLocks noChangeAspect="1"/>
          </p:cNvPicPr>
          <p:nvPr/>
        </p:nvPicPr>
        <p:blipFill>
          <a:blip r:embed="rId2"/>
          <a:srcRect r="67"/>
          <a:stretch>
            <a:fillRect/>
          </a:stretch>
        </p:blipFill>
        <p:spPr>
          <a:xfrm>
            <a:off x="1835089" y="1106242"/>
            <a:ext cx="8516044" cy="4956236"/>
          </a:xfrm>
          <a:prstGeom prst="rect">
            <a:avLst/>
          </a:prstGeom>
        </p:spPr>
      </p:pic>
    </p:spTree>
    <p:extLst>
      <p:ext uri="{BB962C8B-B14F-4D97-AF65-F5344CB8AC3E}">
        <p14:creationId xmlns:p14="http://schemas.microsoft.com/office/powerpoint/2010/main" val="31676678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528ec99-b871-4a30-a70a-32d62a5be427" xsi:nil="true"/>
    <lcf76f155ced4ddcb4097134ff3c332f xmlns="1ba1e715-a9de-4527-bf8d-cd1511bc5ed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FE738224BB1EE4FB5019C9C6D1F23E4" ma:contentTypeVersion="13" ma:contentTypeDescription="Create a new document." ma:contentTypeScope="" ma:versionID="27842bf33a83dc6fe9eec3e135f9f613">
  <xsd:schema xmlns:xsd="http://www.w3.org/2001/XMLSchema" xmlns:xs="http://www.w3.org/2001/XMLSchema" xmlns:p="http://schemas.microsoft.com/office/2006/metadata/properties" xmlns:ns2="1ba1e715-a9de-4527-bf8d-cd1511bc5ed8" xmlns:ns3="e528ec99-b871-4a30-a70a-32d62a5be427" targetNamespace="http://schemas.microsoft.com/office/2006/metadata/properties" ma:root="true" ma:fieldsID="8a8db9f0f87e09e93c1d17a9ab4f44e3" ns2:_="" ns3:_="">
    <xsd:import namespace="1ba1e715-a9de-4527-bf8d-cd1511bc5ed8"/>
    <xsd:import namespace="e528ec99-b871-4a30-a70a-32d62a5be4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a1e715-a9de-4527-bf8d-cd1511bc5e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892c282-ceba-42ac-8ce1-c7c398cdd30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528ec99-b871-4a30-a70a-32d62a5be427"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26b104-dbe8-405d-a27d-4bfd6bc39c87}" ma:internalName="TaxCatchAll" ma:showField="CatchAllData" ma:web="e528ec99-b871-4a30-a70a-32d62a5be4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F36240-D572-4C1F-A3CF-0458C680A668}">
  <ds:schemaRefs>
    <ds:schemaRef ds:uri="1ba1e715-a9de-4527-bf8d-cd1511bc5ed8"/>
    <ds:schemaRef ds:uri="e528ec99-b871-4a30-a70a-32d62a5be427"/>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0D6EB7B-592D-45C2-B239-82C4205C9581}">
  <ds:schemaRefs>
    <ds:schemaRef ds:uri="1ba1e715-a9de-4527-bf8d-cd1511bc5ed8"/>
    <ds:schemaRef ds:uri="e528ec99-b871-4a30-a70a-32d62a5be42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065777C-C102-4C68-8281-F9555D6E5F0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35</Slides>
  <Notes>12</Notes>
  <HiddenSlides>0</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Characterizing Vibrations in a Dry Dilution Refrigerator for Low Noise Experiments</vt:lpstr>
      <vt:lpstr>Importance of Vibrations</vt:lpstr>
      <vt:lpstr>Colorado Underground Research Institute (CURIE)</vt:lpstr>
      <vt:lpstr>Maybell Quantum Fridge Plus</vt:lpstr>
      <vt:lpstr>PowerPoint Presentation</vt:lpstr>
      <vt:lpstr>PowerPoint Presentation</vt:lpstr>
      <vt:lpstr>Piezoelectric Sensors and Geophones</vt:lpstr>
      <vt:lpstr>Sensor Operation and Specifications</vt:lpstr>
      <vt:lpstr>Sensor Operation and Specifications</vt:lpstr>
      <vt:lpstr>Sensor Operation and Specifications</vt:lpstr>
      <vt:lpstr>Accelerometer Measurement Chain</vt:lpstr>
      <vt:lpstr>Accelerometer Measurement Chain</vt:lpstr>
      <vt:lpstr>Data Analysis</vt:lpstr>
      <vt:lpstr>Data Analysis</vt:lpstr>
      <vt:lpstr>Data Analysis</vt:lpstr>
      <vt:lpstr>Data Analysis</vt:lpstr>
      <vt:lpstr>Low Temperature Measurement</vt:lpstr>
      <vt:lpstr>Low Temperature Measurement</vt:lpstr>
      <vt:lpstr>Low Temperature Measurement</vt:lpstr>
      <vt:lpstr>Noise Correlation</vt:lpstr>
      <vt:lpstr>SQUID Cross Correlation</vt:lpstr>
      <vt:lpstr>PowerPoint Presentation</vt:lpstr>
      <vt:lpstr>PowerPoint Presentation</vt:lpstr>
      <vt:lpstr>Conclusions </vt:lpstr>
      <vt:lpstr>Acknowledgements</vt:lpstr>
      <vt:lpstr>References</vt:lpstr>
      <vt:lpstr>Supplemental slides</vt:lpstr>
      <vt:lpstr>PowerPoint Presentation</vt:lpstr>
      <vt:lpstr>2271A Noise</vt:lpstr>
      <vt:lpstr>Calculating Coherence between Lowtemp and Geophones</vt:lpstr>
      <vt:lpstr>Compressor Frequency Sweep</vt:lpstr>
      <vt:lpstr>Geophone Analysis</vt:lpstr>
      <vt:lpstr>Rolling RMS</vt:lpstr>
      <vt:lpstr>Time Series data</vt:lpstr>
      <vt:lpstr>Room Temperature, PT Off</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Microsoft Office User</dc:creator>
  <cp:keywords/>
  <dc:description/>
  <cp:revision>502</cp:revision>
  <dcterms:created xsi:type="dcterms:W3CDTF">2017-08-01T15:06:47Z</dcterms:created>
  <dcterms:modified xsi:type="dcterms:W3CDTF">2026-10-22T17:43:30Z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0x010100AFE738224BB1EE4FB5019C9C6D1F23E4</vt:lpwstr>
  </property>
  <property fmtid="{D5CDD505-2E9C-101B-9397-08002B2CF9AE}" pid="3" name="MediaServiceImageTags">
    <vt:lpwstr/>
  </property>
</Properties>
</file>