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62" r:id="rId2"/>
    <p:sldId id="275" r:id="rId3"/>
    <p:sldId id="291" r:id="rId4"/>
    <p:sldId id="292" r:id="rId5"/>
    <p:sldId id="294" r:id="rId6"/>
    <p:sldId id="278" r:id="rId7"/>
    <p:sldId id="276" r:id="rId8"/>
    <p:sldId id="282" r:id="rId9"/>
    <p:sldId id="265" r:id="rId10"/>
    <p:sldId id="271" r:id="rId11"/>
    <p:sldId id="287" r:id="rId12"/>
    <p:sldId id="284" r:id="rId13"/>
    <p:sldId id="295" r:id="rId14"/>
    <p:sldId id="289" r:id="rId15"/>
    <p:sldId id="286" r:id="rId16"/>
    <p:sldId id="288" r:id="rId17"/>
    <p:sldId id="270" r:id="rId18"/>
    <p:sldId id="280" r:id="rId19"/>
    <p:sldId id="293" r:id="rId20"/>
    <p:sldId id="285" r:id="rId21"/>
    <p:sldId id="296" r:id="rId22"/>
    <p:sldId id="29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  <a:srgbClr val="DAA600"/>
    <a:srgbClr val="76FF19"/>
    <a:srgbClr val="58D400"/>
    <a:srgbClr val="FECBC6"/>
    <a:srgbClr val="F0F0F0"/>
    <a:srgbClr val="C9E8AD"/>
    <a:srgbClr val="FD9F95"/>
    <a:srgbClr val="5D93FF"/>
    <a:srgbClr val="C2D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6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351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956388409148721"/>
          <c:y val="0"/>
          <c:w val="0.65122238181727587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ACF-43F6-9934-35710B169BF1}"/>
              </c:ext>
            </c:extLst>
          </c:dPt>
          <c:dPt>
            <c:idx val="1"/>
            <c:bubble3D val="0"/>
            <c:spPr>
              <a:solidFill>
                <a:srgbClr val="20908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ACF-43F6-9934-35710B169BF1}"/>
              </c:ext>
            </c:extLst>
          </c:dPt>
          <c:dPt>
            <c:idx val="2"/>
            <c:bubble3D val="0"/>
            <c:spPr>
              <a:solidFill>
                <a:srgbClr val="85D94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ACF-43F6-9934-35710B169BF1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ACF-43F6-9934-35710B169BF1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14.7</c:v>
                </c:pt>
                <c:pt idx="1">
                  <c:v>19</c:v>
                </c:pt>
                <c:pt idx="2">
                  <c:v>22.1</c:v>
                </c:pt>
                <c:pt idx="3">
                  <c:v>86.7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ACF-43F6-9934-35710B169B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A5C030-2856-48C9-9932-4F24C22278B7}" type="datetimeFigureOut">
              <a:rPr lang="en-IN" smtClean="0"/>
              <a:t>20-10-2026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FDD692-D340-4308-90C5-2EC44DCC72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7674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DD692-D340-4308-90C5-2EC44DCC720D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624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E7BDE-4FC2-2CA6-5E48-E318D35B6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FF9697-BF64-0878-48EA-D6026EFBAF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BF2509-55B0-A9E5-70D5-0B72BC221C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44382A-D990-CE48-ABC4-00D086B869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DD692-D340-4308-90C5-2EC44DCC720D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850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DD692-D340-4308-90C5-2EC44DCC720D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02793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DD692-D340-4308-90C5-2EC44DCC720D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27495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DD692-D340-4308-90C5-2EC44DCC720D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58190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DD692-D340-4308-90C5-2EC44DCC720D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09587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DD692-D340-4308-90C5-2EC44DCC720D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55030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DD692-D340-4308-90C5-2EC44DCC720D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65552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A71D0-2F1E-5BC1-BB72-3452A0CA4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B236B6-5A8F-798E-0779-639B22F8FB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4C9A61-36FE-2744-80F4-9578E409E6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ECF99B-5960-DE20-D883-AABEAB2D3A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DD692-D340-4308-90C5-2EC44DCC720D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68725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DD692-D340-4308-90C5-2EC44DCC720D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70802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DD692-D340-4308-90C5-2EC44DCC720D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1941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4F883-9CE8-5445-5F09-5755BB8688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CAEBD0-D3E3-E899-B234-9B7BDE884C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567B8C-75EA-5D7C-159D-BA4BF78A3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934243" y="3550923"/>
            <a:ext cx="4114800" cy="365125"/>
          </a:xfrm>
        </p:spPr>
        <p:txBody>
          <a:bodyPr/>
          <a:lstStyle/>
          <a:p>
            <a:r>
              <a:rPr lang="en-US" dirty="0"/>
              <a:t>Aparajita Mazumdar | CPAD 2026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DAD7B6-BAFE-8BB9-BED4-D54F3D264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086182C2-D798-41F7-8336-48333018DF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27157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27935-8601-35C0-0716-E0F062EE3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A41079-476E-18DF-5B83-C0B52DC52B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2E667D-B129-3755-F23C-4461025F9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086182C2-D798-41F7-8336-48333018DFB3}" type="slidenum">
              <a:rPr lang="en-IN" smtClean="0"/>
              <a:t>‹#›</a:t>
            </a:fld>
            <a:endParaRPr lang="en-IN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1D9B586-F7CF-C911-1B7B-08FE77A7B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934243" y="3550923"/>
            <a:ext cx="4114800" cy="365125"/>
          </a:xfrm>
        </p:spPr>
        <p:txBody>
          <a:bodyPr/>
          <a:lstStyle/>
          <a:p>
            <a:r>
              <a:rPr lang="en-US" dirty="0"/>
              <a:t>Aparajita Mazumdar | CPAD 2026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027188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F077F-F897-3B6C-7E96-0469648F7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4B17E8-79DD-4EF0-4F59-E5F435380F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286BB2-DC79-F17E-9C85-1BBAB42AA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219E-FA82-4EFA-B1B4-D10EC07DD046}" type="datetime1">
              <a:rPr lang="en-IN" smtClean="0"/>
              <a:t>20-10-2026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198613-1311-0F29-3286-B9365A185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7F5895-48A0-2A1D-5457-BE30BE566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82C2-D798-41F7-8336-48333018DFB3}" type="slidenum">
              <a:rPr lang="en-IN" smtClean="0"/>
              <a:t>‹#›</a:t>
            </a:fld>
            <a:endParaRPr lang="en-IN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A39997E-58EE-25A5-426E-C1F1164F6134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9934243" y="355092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Aparajita Mazumdar | CPAD 2026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71045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5BE77-2B01-1B5C-F9BA-11CC0C5B8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E8892F-9D2A-0C57-7F1A-B041803A3B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48D9F3-FF01-5648-F72D-1370E19284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937F6B-E327-4117-7338-2663EC6F9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A4618-E1E5-4D0C-B9BD-9AED7E8A476D}" type="datetime1">
              <a:rPr lang="en-IN" smtClean="0"/>
              <a:t>20-10-2026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5F56AC-8033-867A-24DF-0D97A33FD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B6AF8D-07DB-F64D-F203-F49CFCAE0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82C2-D798-41F7-8336-48333018DFB3}" type="slidenum">
              <a:rPr lang="en-IN" smtClean="0"/>
              <a:t>‹#›</a:t>
            </a:fld>
            <a:endParaRPr lang="en-IN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8C81415-5581-86B5-AC21-4B792BDFD8A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9934243" y="355092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Aparajita Mazumdar | CPAD 2026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27001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352FE-DD83-27D9-F809-4794D8772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94D523-5FC2-2CF2-1ACD-F4D4A7DAA0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81D4C9-CEEC-F690-2788-C1AAE41B49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CA4DCD-6495-3CE0-021B-E727C3A67D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96B0F3-D9C9-4146-3BD6-F6939CCEDB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8A89C6-73C0-A5F2-22D4-33D98874D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71442-EF40-4A6D-98B4-98BBA5A81D4A}" type="datetime1">
              <a:rPr lang="en-IN" smtClean="0"/>
              <a:t>20-10-2026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C77A1F-1092-8C26-65AD-9A28A78C6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EF9D57-CF77-35A6-78C5-04AD31BB5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82C2-D798-41F7-8336-48333018DFB3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BDD50DA-F350-22FB-5C31-FB200546C7EC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9934243" y="355092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Aparajita Mazumdar | CPAD 2026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6162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9DA60-73A1-3685-2BB6-886D94B6C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6EAD41-0CD1-C515-9F20-EFC0D00DC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4757-E73C-4763-91EC-E02A822A873A}" type="datetime1">
              <a:rPr lang="en-IN" smtClean="0"/>
              <a:t>20-10-2026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E1E8DD-6DBA-1683-0EEF-06835071F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4FB348-37D5-6AC6-54B8-50271482F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82C2-D798-41F7-8336-48333018DFB3}" type="slidenum">
              <a:rPr lang="en-IN" smtClean="0"/>
              <a:t>‹#›</a:t>
            </a:fld>
            <a:endParaRPr lang="en-IN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53D21EB-B3EE-D04C-C381-3C36E519B740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9934243" y="355092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Aparajita Mazumdar | CPAD 2026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27503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0DF745-9959-168F-61A9-2FF446118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7E8D0-198B-4A87-9A7D-0DC849D52369}" type="datetime1">
              <a:rPr lang="en-IN" smtClean="0"/>
              <a:t>20-10-2026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414C71-3015-48AF-D0BF-B9ABA8CB4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3381AA-F2FF-95B2-41E6-A65ED6EE8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82C2-D798-41F7-8336-48333018DFB3}" type="slidenum">
              <a:rPr lang="en-IN" smtClean="0"/>
              <a:t>‹#›</a:t>
            </a:fld>
            <a:endParaRPr lang="en-IN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630C967-995C-C383-D5DE-DDA223E51C21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9934243" y="355092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Aparajita Mazumdar | CPAD 2026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99050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853C1-429F-4DA6-D21D-4AA58A712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AA9470-23F4-E761-0A72-778D9369A8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8B30B1-1500-CE2C-DCEE-F8CEE8A95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2AB918-2FE8-0117-CCEB-C33F7F5FD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F6053-F4B8-4255-9051-968D91B578FF}" type="datetime1">
              <a:rPr lang="en-IN" smtClean="0"/>
              <a:t>20-10-2026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7C8A49-4989-6A94-3E3E-396C2548E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B8346C-DA27-B165-F477-BC6BDE882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82C2-D798-41F7-8336-48333018DFB3}" type="slidenum">
              <a:rPr lang="en-IN" smtClean="0"/>
              <a:t>‹#›</a:t>
            </a:fld>
            <a:endParaRPr lang="en-IN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F441EA3-19D5-6138-12DC-FBC553C38D69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9934243" y="355092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Aparajita Mazumdar | CPAD 2026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31994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54EAF-79DC-2DE5-47B0-78D4AC7A8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029E41-9731-EA51-BE8F-EC1AF760108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F581B9-DDA1-0AF4-7DCB-FF22042C22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8CEF0A-A089-2B99-A3D6-999623CFE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B71D0-82B0-4B7E-B004-5CB83ADA237A}" type="datetime1">
              <a:rPr lang="en-IN" smtClean="0"/>
              <a:t>20-10-2026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D7DFD8-25DE-870B-0E74-E6E580392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EB37BF-1171-0BE4-9C4A-8DFBAD85E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82C2-D798-41F7-8336-48333018DFB3}" type="slidenum">
              <a:rPr lang="en-IN" smtClean="0"/>
              <a:t>‹#›</a:t>
            </a:fld>
            <a:endParaRPr lang="en-IN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9589CD8-106D-0465-6339-86D7D3A43819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9934243" y="355092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Aparajita Mazumdar | CPAD 2026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50940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CECA7-CC9B-3C2B-E11E-69ABCCC5D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DC0869-46ED-9F63-0897-16D022689F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69835A-2A5B-F743-356D-158C67628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4FCAA-F518-420F-BFAC-7433F98A741E}" type="datetime1">
              <a:rPr lang="en-IN" smtClean="0"/>
              <a:t>20-10-2026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B52D3F-4138-668B-7473-DD7A965F7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7419A6-03B9-8958-A636-7869A5EF9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82C2-D798-41F7-8336-48333018DFB3}" type="slidenum">
              <a:rPr lang="en-IN" smtClean="0"/>
              <a:t>‹#›</a:t>
            </a:fld>
            <a:endParaRPr lang="en-IN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EF7DB18-FAEF-56DE-F4BB-8EC841ABC556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9934243" y="355092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Aparajita Mazumdar | CPAD 2026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310450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777D34-FCC2-D84E-6E9C-2C57E2AFBB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2CEFF-6B08-94B1-F5A1-31847D012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52EDAA-54A8-0776-2442-CA9025A2F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FDBB2-0BC9-47CF-9896-12EAB56318F9}" type="datetime1">
              <a:rPr lang="en-IN" smtClean="0"/>
              <a:t>20-10-2026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136560-5C0A-F5C6-68FB-FAED5BFC0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56B2C-F830-8D62-6642-A9DB62FFF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82C2-D798-41F7-8336-48333018DFB3}" type="slidenum">
              <a:rPr lang="en-IN" smtClean="0"/>
              <a:t>‹#›</a:t>
            </a:fld>
            <a:endParaRPr lang="en-IN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48D4E80-2FC5-FDA2-F16E-086773C27886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9934243" y="355092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Aparajita Mazumdar | CPAD 2026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328499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6F441E-FA6C-01A8-52D4-36787820A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966A87-73D4-CFFC-71BE-51618C0394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BF7C27-43CE-F0B5-764E-1AC6F4B861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2B5E7F-FDC7-4814-A4AD-357E8562F6FC}" type="datetime1">
              <a:rPr lang="en-IN" smtClean="0"/>
              <a:t>20-10-2026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7D633-D6C2-CAE7-05BC-21E3709B92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0188F3-F5CC-D65F-D001-27F9231B19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6182C2-D798-41F7-8336-48333018DFB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4820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0.png"/><Relationship Id="rId4" Type="http://schemas.openxmlformats.org/officeDocument/2006/relationships/hyperlink" Target="https://www.researchgate.net/publication/318014410_Radioactivity_measurements_in_granite_samples_using_NaITl_spectrometry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16.png"/><Relationship Id="rId3" Type="http://schemas.openxmlformats.org/officeDocument/2006/relationships/image" Target="../media/image14.png"/><Relationship Id="rId7" Type="http://schemas.openxmlformats.org/officeDocument/2006/relationships/image" Target="../media/image80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0.png"/><Relationship Id="rId5" Type="http://schemas.openxmlformats.org/officeDocument/2006/relationships/image" Target="../media/image15.png"/><Relationship Id="rId10" Type="http://schemas.openxmlformats.org/officeDocument/2006/relationships/image" Target="../media/image110.png"/><Relationship Id="rId4" Type="http://schemas.microsoft.com/office/2007/relationships/hdphoto" Target="../media/hdphoto3.wdp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6.png"/><Relationship Id="rId3" Type="http://schemas.openxmlformats.org/officeDocument/2006/relationships/image" Target="../media/image17.png"/><Relationship Id="rId7" Type="http://schemas.microsoft.com/office/2007/relationships/hdphoto" Target="../media/hdphoto4.wdp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microsoft.com/office/2007/relationships/hdphoto" Target="../media/hdphoto3.wdp"/><Relationship Id="rId5" Type="http://schemas.openxmlformats.org/officeDocument/2006/relationships/image" Target="../media/image22.png"/><Relationship Id="rId15" Type="http://schemas.openxmlformats.org/officeDocument/2006/relationships/image" Target="../media/image27.png"/><Relationship Id="rId10" Type="http://schemas.openxmlformats.org/officeDocument/2006/relationships/image" Target="../media/image14.png"/><Relationship Id="rId4" Type="http://schemas.openxmlformats.org/officeDocument/2006/relationships/image" Target="../media/image18.emf"/><Relationship Id="rId9" Type="http://schemas.openxmlformats.org/officeDocument/2006/relationships/image" Target="../media/image25.png"/><Relationship Id="rId1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emf"/><Relationship Id="rId5" Type="http://schemas.openxmlformats.org/officeDocument/2006/relationships/image" Target="../media/image29.jpe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hyperlink" Target="https://arxiv.org/abs/2605.22479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36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605.22479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18" Type="http://schemas.openxmlformats.org/officeDocument/2006/relationships/image" Target="../media/image65.png"/><Relationship Id="rId3" Type="http://schemas.openxmlformats.org/officeDocument/2006/relationships/image" Target="../media/image53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17" Type="http://schemas.openxmlformats.org/officeDocument/2006/relationships/image" Target="../media/image64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58.png"/><Relationship Id="rId5" Type="http://schemas.openxmlformats.org/officeDocument/2006/relationships/image" Target="../media/image4.png"/><Relationship Id="rId15" Type="http://schemas.openxmlformats.org/officeDocument/2006/relationships/image" Target="../media/image62.png"/><Relationship Id="rId10" Type="http://schemas.openxmlformats.org/officeDocument/2006/relationships/image" Target="../media/image57.png"/><Relationship Id="rId19" Type="http://schemas.openxmlformats.org/officeDocument/2006/relationships/image" Target="../media/image66.png"/><Relationship Id="rId4" Type="http://schemas.openxmlformats.org/officeDocument/2006/relationships/image" Target="../media/image29.jpeg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emf"/><Relationship Id="rId3" Type="http://schemas.openxmlformats.org/officeDocument/2006/relationships/image" Target="../media/image290.png"/><Relationship Id="rId7" Type="http://schemas.openxmlformats.org/officeDocument/2006/relationships/image" Target="../media/image70.emf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g"/><Relationship Id="rId5" Type="http://schemas.openxmlformats.org/officeDocument/2006/relationships/image" Target="../media/image68.png"/><Relationship Id="rId4" Type="http://schemas.openxmlformats.org/officeDocument/2006/relationships/image" Target="../media/image30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hyperlink" Target="https://agenda.infn.it/event/37867/contributions/233912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A6D3676-989A-0DD4-2622-C75028FE4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6694" r="9091" b="15299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2E2A90-F773-25D3-A759-FA67D93D6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" y="55563"/>
            <a:ext cx="6789419" cy="320413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High-Purity Germanium Detectors for the </a:t>
            </a:r>
            <a:r>
              <a:rPr lang="en-US" sz="5400" b="1" dirty="0">
                <a:solidFill>
                  <a:srgbClr val="4A9BD3"/>
                </a:solidFill>
                <a:latin typeface="Avenir Next LT Pro" panose="020B0504020202020204" pitchFamily="34" charset="0"/>
              </a:rPr>
              <a:t>LEGEND</a:t>
            </a:r>
            <a:r>
              <a:rPr lang="en-US" sz="54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 experiment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B799FAEC-C570-6DD1-FC68-137BECC1FB95}"/>
              </a:ext>
            </a:extLst>
          </p:cNvPr>
          <p:cNvSpPr txBox="1">
            <a:spLocks/>
          </p:cNvSpPr>
          <p:nvPr/>
        </p:nvSpPr>
        <p:spPr>
          <a:xfrm>
            <a:off x="377558" y="3637713"/>
            <a:ext cx="11529391" cy="238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solidFill>
                  <a:srgbClr val="2AD3C5"/>
                </a:solidFill>
                <a:latin typeface="Avenir Next LT Pro" panose="020B0504020202020204" pitchFamily="34" charset="0"/>
              </a:rPr>
              <a:t>Aparajita Mazumdar</a:t>
            </a:r>
          </a:p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On behalf of the LEGEND Collaboration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  <a:latin typeface="Avenir Next LT Pro" panose="020B0504020202020204" pitchFamily="34" charset="0"/>
              </a:rPr>
              <a:t>Postdoctoral Research Associate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  <a:latin typeface="Avenir Next LT Pro" panose="020B0504020202020204" pitchFamily="34" charset="0"/>
              </a:rPr>
              <a:t>University of North Carolina at Chapel Hill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  <a:latin typeface="Avenir Next LT Pro" panose="020B0504020202020204" pitchFamily="34" charset="0"/>
              </a:rPr>
              <a:t>jita@unc.edu</a:t>
            </a:r>
          </a:p>
          <a:p>
            <a:endParaRPr lang="en-IN" b="1" dirty="0">
              <a:solidFill>
                <a:schemeClr val="bg1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7939825-FDD3-0229-B94C-69E7B03DBC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6918" t="44189" r="27516" b="43536"/>
          <a:stretch>
            <a:fillRect/>
          </a:stretch>
        </p:blipFill>
        <p:spPr>
          <a:xfrm>
            <a:off x="4918033" y="4420842"/>
            <a:ext cx="1177967" cy="41067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C5869BBA-1789-E2D5-D076-122876098AF9}"/>
              </a:ext>
            </a:extLst>
          </p:cNvPr>
          <p:cNvGrpSpPr/>
          <p:nvPr/>
        </p:nvGrpSpPr>
        <p:grpSpPr>
          <a:xfrm>
            <a:off x="4911432" y="4934837"/>
            <a:ext cx="1270433" cy="387246"/>
            <a:chOff x="1778459" y="6359032"/>
            <a:chExt cx="1270433" cy="387246"/>
          </a:xfrm>
        </p:grpSpPr>
        <p:pic>
          <p:nvPicPr>
            <p:cNvPr id="8" name="Picture 7" descr="A black and white logo&#10;&#10;AI-generated content may be incorrect.">
              <a:extLst>
                <a:ext uri="{FF2B5EF4-FFF2-40B4-BE49-F238E27FC236}">
                  <a16:creationId xmlns:a16="http://schemas.microsoft.com/office/drawing/2014/main" id="{1FF465BF-F25D-752C-E82A-55AE4F8832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4285" y="6403330"/>
              <a:ext cx="1214607" cy="342948"/>
            </a:xfrm>
            <a:prstGeom prst="rect">
              <a:avLst/>
            </a:prstGeom>
          </p:spPr>
        </p:pic>
        <p:pic>
          <p:nvPicPr>
            <p:cNvPr id="9" name="Picture 8" descr="A black and white logo&#10;&#10;AI-generated content may be incorrect.">
              <a:extLst>
                <a:ext uri="{FF2B5EF4-FFF2-40B4-BE49-F238E27FC236}">
                  <a16:creationId xmlns:a16="http://schemas.microsoft.com/office/drawing/2014/main" id="{A11B7E4C-F824-944B-099B-782A71BA5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6398" b="22289"/>
            <a:stretch>
              <a:fillRect/>
            </a:stretch>
          </p:blipFill>
          <p:spPr>
            <a:xfrm>
              <a:off x="1778459" y="6359032"/>
              <a:ext cx="382229" cy="355344"/>
            </a:xfrm>
            <a:prstGeom prst="rect">
              <a:avLst/>
            </a:prstGeom>
          </p:spPr>
        </p:pic>
      </p:grpSp>
      <p:sp>
        <p:nvSpPr>
          <p:cNvPr id="11" name="Subtitle 2">
            <a:extLst>
              <a:ext uri="{FF2B5EF4-FFF2-40B4-BE49-F238E27FC236}">
                <a16:creationId xmlns:a16="http://schemas.microsoft.com/office/drawing/2014/main" id="{80AD8944-0B85-A78D-13ED-5BD6ED6317D5}"/>
              </a:ext>
            </a:extLst>
          </p:cNvPr>
          <p:cNvSpPr txBox="1">
            <a:spLocks/>
          </p:cNvSpPr>
          <p:nvPr/>
        </p:nvSpPr>
        <p:spPr>
          <a:xfrm>
            <a:off x="335280" y="6054157"/>
            <a:ext cx="7968341" cy="74828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200"/>
              </a:spcBef>
              <a:buNone/>
            </a:pPr>
            <a:r>
              <a:rPr lang="en-US" sz="1900" dirty="0">
                <a:solidFill>
                  <a:srgbClr val="4A9BD3"/>
                </a:solidFill>
                <a:latin typeface="Avenir Next LT Pro" panose="020B0504020202020204" pitchFamily="34" charset="0"/>
              </a:rPr>
              <a:t>Coordinating Panel for Advanced Detectors 2026, </a:t>
            </a:r>
          </a:p>
          <a:p>
            <a:pPr marL="0" indent="0">
              <a:lnSpc>
                <a:spcPct val="120000"/>
              </a:lnSpc>
              <a:spcBef>
                <a:spcPts val="200"/>
              </a:spcBef>
              <a:buNone/>
            </a:pPr>
            <a:r>
              <a:rPr lang="en-US" sz="1900" dirty="0">
                <a:solidFill>
                  <a:srgbClr val="4A9BD3"/>
                </a:solidFill>
                <a:latin typeface="Avenir Next LT Pro" panose="020B0504020202020204" pitchFamily="34" charset="0"/>
              </a:rPr>
              <a:t>Seattle, October 20, 2026</a:t>
            </a:r>
          </a:p>
          <a:p>
            <a:pPr marL="0" indent="0">
              <a:lnSpc>
                <a:spcPct val="120000"/>
              </a:lnSpc>
              <a:spcBef>
                <a:spcPts val="200"/>
              </a:spcBef>
              <a:buNone/>
            </a:pPr>
            <a:endParaRPr lang="en-US" sz="2000" dirty="0">
              <a:solidFill>
                <a:schemeClr val="accent1">
                  <a:lumMod val="60000"/>
                  <a:lumOff val="40000"/>
                </a:schemeClr>
              </a:solidFill>
              <a:latin typeface="Avenir Next LT Pro" panose="020B0504020202020204" pitchFamily="34" charset="0"/>
            </a:endParaRPr>
          </a:p>
          <a:p>
            <a:endParaRPr lang="en-IN" b="1" dirty="0">
              <a:solidFill>
                <a:schemeClr val="bg1"/>
              </a:solidFill>
            </a:endParaRPr>
          </a:p>
        </p:txBody>
      </p:sp>
      <p:pic>
        <p:nvPicPr>
          <p:cNvPr id="6" name="Picture 5" descr="A logo of a company&#10;&#10;AI-generated content may be incorrect.">
            <a:extLst>
              <a:ext uri="{FF2B5EF4-FFF2-40B4-BE49-F238E27FC236}">
                <a16:creationId xmlns:a16="http://schemas.microsoft.com/office/drawing/2014/main" id="{B5E742DB-A005-64FD-D455-8234B281408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305" y="5467125"/>
            <a:ext cx="465948" cy="465948"/>
          </a:xfrm>
          <a:prstGeom prst="rect">
            <a:avLst/>
          </a:prstGeom>
        </p:spPr>
      </p:pic>
      <p:pic>
        <p:nvPicPr>
          <p:cNvPr id="13" name="Picture 12" descr="A logo of a globe with a gold cogwheel&#10;&#10;AI-generated content may be incorrect.">
            <a:extLst>
              <a:ext uri="{FF2B5EF4-FFF2-40B4-BE49-F238E27FC236}">
                <a16:creationId xmlns:a16="http://schemas.microsoft.com/office/drawing/2014/main" id="{81FA0F4B-507D-3011-C064-955D94AC54B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8033" y="5443913"/>
            <a:ext cx="511483" cy="51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053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B4E16-A858-0438-3D1A-FE711A658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67698C0-D05A-777E-1AA3-C68F0F512008}"/>
              </a:ext>
            </a:extLst>
          </p:cNvPr>
          <p:cNvCxnSpPr>
            <a:cxnSpLocks/>
          </p:cNvCxnSpPr>
          <p:nvPr/>
        </p:nvCxnSpPr>
        <p:spPr>
          <a:xfrm>
            <a:off x="1768054" y="4832937"/>
            <a:ext cx="0" cy="681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249085D-0596-C402-A662-1243723748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559946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Avenir Next LT Pro" panose="020B0504020202020204" pitchFamily="34" charset="0"/>
              </a:rPr>
              <a:t>High-purity Germanium detectors (</a:t>
            </a:r>
            <a:r>
              <a:rPr lang="en-US" sz="3200" b="1" dirty="0" err="1">
                <a:latin typeface="Avenir Next LT Pro" panose="020B0504020202020204" pitchFamily="34" charset="0"/>
              </a:rPr>
              <a:t>HPGe</a:t>
            </a:r>
            <a:r>
              <a:rPr lang="en-US" sz="3200" b="1" dirty="0">
                <a:latin typeface="Avenir Next LT Pro" panose="020B0504020202020204" pitchFamily="34" charset="0"/>
              </a:rPr>
              <a:t>)</a:t>
            </a:r>
            <a:endParaRPr lang="en-IN" sz="3200" b="1" dirty="0">
              <a:latin typeface="Avenir Next LT Pro" panose="020B05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FD278CB-0E9F-E17D-6ABD-1EC8F7489191}"/>
              </a:ext>
            </a:extLst>
          </p:cNvPr>
          <p:cNvSpPr txBox="1"/>
          <p:nvPr/>
        </p:nvSpPr>
        <p:spPr>
          <a:xfrm>
            <a:off x="5957655" y="5793396"/>
            <a:ext cx="59625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venir Next LT Pro" panose="020B0504020202020204" pitchFamily="34" charset="0"/>
              </a:rPr>
              <a:t>Core detector technology used in 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Symbol" panose="05050102010706020507" pitchFamily="18" charset="2"/>
              </a:rPr>
              <a:t>g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venir Next LT Pro" panose="020B0504020202020204" pitchFamily="34" charset="0"/>
              </a:rPr>
              <a:t>-ray spectroscopy, </a:t>
            </a:r>
            <a:r>
              <a:rPr lang="en-US" dirty="0">
                <a:latin typeface="Avenir Next LT Pro" panose="020B0504020202020204" pitchFamily="34" charset="0"/>
              </a:rPr>
              <a:t>studying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venir Next LT Pro" panose="020B0504020202020204" pitchFamily="34" charset="0"/>
              </a:rPr>
              <a:t> nuclear structure </a:t>
            </a:r>
            <a:r>
              <a:rPr lang="en-US" dirty="0">
                <a:latin typeface="Avenir Next LT Pro" panose="020B0504020202020204" pitchFamily="34" charset="0"/>
              </a:rPr>
              <a:t>and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venir Next LT Pro" panose="020B0504020202020204" pitchFamily="34" charset="0"/>
              </a:rPr>
              <a:t> nuclear reactions</a:t>
            </a:r>
            <a:endParaRPr lang="en-US" dirty="0">
              <a:latin typeface="Avenir Next LT Pro" panose="020B05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A43667-F507-CC4C-472C-3606C8C0E68B}"/>
              </a:ext>
            </a:extLst>
          </p:cNvPr>
          <p:cNvSpPr/>
          <p:nvPr/>
        </p:nvSpPr>
        <p:spPr>
          <a:xfrm>
            <a:off x="360416" y="3546464"/>
            <a:ext cx="2815277" cy="12636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EAA66D3-5A14-4F1F-09B3-BA4EC45B4F6A}"/>
              </a:ext>
            </a:extLst>
          </p:cNvPr>
          <p:cNvCxnSpPr>
            <a:cxnSpLocks/>
          </p:cNvCxnSpPr>
          <p:nvPr/>
        </p:nvCxnSpPr>
        <p:spPr>
          <a:xfrm>
            <a:off x="360416" y="4810114"/>
            <a:ext cx="2815277" cy="89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06620EB-2035-9083-12F9-70DE20A97E8C}"/>
              </a:ext>
            </a:extLst>
          </p:cNvPr>
          <p:cNvCxnSpPr>
            <a:cxnSpLocks/>
          </p:cNvCxnSpPr>
          <p:nvPr/>
        </p:nvCxnSpPr>
        <p:spPr>
          <a:xfrm>
            <a:off x="360416" y="3555391"/>
            <a:ext cx="2815277" cy="0"/>
          </a:xfrm>
          <a:prstGeom prst="line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DDBA1AA-9BE5-D574-DD58-ED7AE81271C9}"/>
              </a:ext>
            </a:extLst>
          </p:cNvPr>
          <p:cNvCxnSpPr>
            <a:cxnSpLocks/>
          </p:cNvCxnSpPr>
          <p:nvPr/>
        </p:nvCxnSpPr>
        <p:spPr>
          <a:xfrm flipV="1">
            <a:off x="360416" y="3534759"/>
            <a:ext cx="0" cy="1298178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3C97054-C09E-98C8-6E05-3C608AA4B8CA}"/>
              </a:ext>
            </a:extLst>
          </p:cNvPr>
          <p:cNvCxnSpPr>
            <a:cxnSpLocks/>
          </p:cNvCxnSpPr>
          <p:nvPr/>
        </p:nvCxnSpPr>
        <p:spPr>
          <a:xfrm flipV="1">
            <a:off x="3167627" y="3534759"/>
            <a:ext cx="0" cy="1307306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E49CCCB2-6CAA-23DA-70D7-017511B70043}"/>
              </a:ext>
            </a:extLst>
          </p:cNvPr>
          <p:cNvCxnSpPr>
            <a:cxnSpLocks/>
          </p:cNvCxnSpPr>
          <p:nvPr/>
        </p:nvCxnSpPr>
        <p:spPr>
          <a:xfrm flipH="1">
            <a:off x="3516937" y="3633186"/>
            <a:ext cx="253233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43FAA04A-C93F-3003-D682-9B8572C50156}"/>
              </a:ext>
            </a:extLst>
          </p:cNvPr>
          <p:cNvCxnSpPr>
            <a:cxnSpLocks/>
          </p:cNvCxnSpPr>
          <p:nvPr/>
        </p:nvCxnSpPr>
        <p:spPr>
          <a:xfrm flipH="1">
            <a:off x="3516937" y="3870779"/>
            <a:ext cx="253233" cy="0"/>
          </a:xfrm>
          <a:prstGeom prst="line">
            <a:avLst/>
          </a:prstGeom>
          <a:ln w="38100">
            <a:solidFill>
              <a:srgbClr val="4A9BD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CC576AB8-578C-9517-13B0-9D5B1F43FE23}"/>
              </a:ext>
            </a:extLst>
          </p:cNvPr>
          <p:cNvCxnSpPr>
            <a:cxnSpLocks/>
          </p:cNvCxnSpPr>
          <p:nvPr/>
        </p:nvCxnSpPr>
        <p:spPr>
          <a:xfrm flipH="1">
            <a:off x="3516937" y="4091332"/>
            <a:ext cx="25323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F66EA9ED-CABA-E4FD-AA67-1163C670F80B}"/>
              </a:ext>
            </a:extLst>
          </p:cNvPr>
          <p:cNvSpPr txBox="1"/>
          <p:nvPr/>
        </p:nvSpPr>
        <p:spPr>
          <a:xfrm>
            <a:off x="3810803" y="3448520"/>
            <a:ext cx="2146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passivated surface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1532906-1540-B2CA-31C5-C45BAA24620D}"/>
              </a:ext>
            </a:extLst>
          </p:cNvPr>
          <p:cNvSpPr txBox="1"/>
          <p:nvPr/>
        </p:nvSpPr>
        <p:spPr>
          <a:xfrm>
            <a:off x="3810803" y="3686113"/>
            <a:ext cx="2146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p+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82089B1-02AF-42D1-C37B-EE258BC15037}"/>
              </a:ext>
            </a:extLst>
          </p:cNvPr>
          <p:cNvSpPr txBox="1"/>
          <p:nvPr/>
        </p:nvSpPr>
        <p:spPr>
          <a:xfrm>
            <a:off x="3810803" y="3941217"/>
            <a:ext cx="2146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n+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8B6C8B8-9F7E-3852-C7D3-2D2A2A22EB0B}"/>
              </a:ext>
            </a:extLst>
          </p:cNvPr>
          <p:cNvCxnSpPr>
            <a:cxnSpLocks/>
          </p:cNvCxnSpPr>
          <p:nvPr/>
        </p:nvCxnSpPr>
        <p:spPr>
          <a:xfrm flipV="1">
            <a:off x="1618196" y="3647823"/>
            <a:ext cx="0" cy="1045976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D96273A-C3A9-3F1B-153E-5EB537B5109F}"/>
              </a:ext>
            </a:extLst>
          </p:cNvPr>
          <p:cNvCxnSpPr>
            <a:cxnSpLocks/>
          </p:cNvCxnSpPr>
          <p:nvPr/>
        </p:nvCxnSpPr>
        <p:spPr>
          <a:xfrm>
            <a:off x="1940981" y="3647823"/>
            <a:ext cx="0" cy="1045976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DD26A308-2D45-74B8-22F5-C168E536413F}"/>
              </a:ext>
            </a:extLst>
          </p:cNvPr>
          <p:cNvSpPr txBox="1"/>
          <p:nvPr/>
        </p:nvSpPr>
        <p:spPr>
          <a:xfrm>
            <a:off x="783168" y="4038726"/>
            <a:ext cx="951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holes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676D90-8E4E-969E-FD58-ADA6518B59B6}"/>
              </a:ext>
            </a:extLst>
          </p:cNvPr>
          <p:cNvSpPr txBox="1"/>
          <p:nvPr/>
        </p:nvSpPr>
        <p:spPr>
          <a:xfrm>
            <a:off x="1982265" y="4046826"/>
            <a:ext cx="1050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C000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electrons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47C135F-BE39-CE9E-E827-FEF45A70285E}"/>
              </a:ext>
            </a:extLst>
          </p:cNvPr>
          <p:cNvSpPr txBox="1"/>
          <p:nvPr/>
        </p:nvSpPr>
        <p:spPr>
          <a:xfrm>
            <a:off x="509120" y="5625355"/>
            <a:ext cx="2385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Dreaming Outloud Pro" panose="020F0502020204030204" pitchFamily="66" charset="0"/>
                <a:cs typeface="Dreaming Outloud Pro" panose="020F0502020204030204" pitchFamily="66" charset="0"/>
              </a:rPr>
              <a:t>Applied high voltage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087AC65-A3F5-2978-D679-94FBDF78658A}"/>
              </a:ext>
            </a:extLst>
          </p:cNvPr>
          <p:cNvSpPr/>
          <p:nvPr/>
        </p:nvSpPr>
        <p:spPr>
          <a:xfrm>
            <a:off x="3516937" y="4333296"/>
            <a:ext cx="253233" cy="251384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AC5452B-D760-4558-CD69-424040A4EB8A}"/>
              </a:ext>
            </a:extLst>
          </p:cNvPr>
          <p:cNvSpPr txBox="1"/>
          <p:nvPr/>
        </p:nvSpPr>
        <p:spPr>
          <a:xfrm>
            <a:off x="3810802" y="4215348"/>
            <a:ext cx="2164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High-purity Ge</a:t>
            </a:r>
          </a:p>
          <a:p>
            <a:r>
              <a:rPr lang="en-US" sz="1600" dirty="0"/>
              <a:t>(Impurities &lt; 10</a:t>
            </a:r>
            <a:r>
              <a:rPr lang="en-US" sz="1600" baseline="30000" dirty="0"/>
              <a:t>10</a:t>
            </a:r>
            <a:r>
              <a:rPr lang="en-US" sz="1600" dirty="0"/>
              <a:t>/cm</a:t>
            </a:r>
            <a:r>
              <a:rPr lang="en-US" sz="1600" baseline="30000" dirty="0"/>
              <a:t>3</a:t>
            </a:r>
            <a:r>
              <a:rPr lang="en-US" sz="1600" dirty="0"/>
              <a:t>)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5282A76-6100-831C-9034-81531E5DE823}"/>
              </a:ext>
            </a:extLst>
          </p:cNvPr>
          <p:cNvCxnSpPr>
            <a:cxnSpLocks/>
          </p:cNvCxnSpPr>
          <p:nvPr/>
        </p:nvCxnSpPr>
        <p:spPr>
          <a:xfrm>
            <a:off x="1809259" y="2865402"/>
            <a:ext cx="0" cy="681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FAB84938-1F08-2C88-ECCC-AE36851E1623}"/>
              </a:ext>
            </a:extLst>
          </p:cNvPr>
          <p:cNvSpPr txBox="1"/>
          <p:nvPr/>
        </p:nvSpPr>
        <p:spPr>
          <a:xfrm>
            <a:off x="690096" y="2514411"/>
            <a:ext cx="2385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Dreaming Outloud Pro" panose="020F0502020204030204" pitchFamily="66" charset="0"/>
                <a:cs typeface="Dreaming Outloud Pro" panose="020F0502020204030204" pitchFamily="66" charset="0"/>
              </a:rPr>
              <a:t>Signal read-out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EF1F931-7DD8-3DCA-0C37-BABFE95B7AF6}"/>
              </a:ext>
            </a:extLst>
          </p:cNvPr>
          <p:cNvSpPr txBox="1"/>
          <p:nvPr/>
        </p:nvSpPr>
        <p:spPr>
          <a:xfrm>
            <a:off x="266981" y="6069565"/>
            <a:ext cx="3552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ptos Black" panose="020F0502020204030204" pitchFamily="34" charset="0"/>
              </a:rPr>
              <a:t>Schematic (Planar Geometry)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B3F2490D-DA96-7470-D01B-741B2A26D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8063" y="1024291"/>
            <a:ext cx="5713521" cy="4427978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A50D2FC1-B89C-A18F-FDB4-130E962A44F9}"/>
              </a:ext>
            </a:extLst>
          </p:cNvPr>
          <p:cNvSpPr txBox="1"/>
          <p:nvPr/>
        </p:nvSpPr>
        <p:spPr>
          <a:xfrm>
            <a:off x="6767495" y="4801637"/>
            <a:ext cx="883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err="1">
                <a:solidFill>
                  <a:srgbClr val="C00000"/>
                </a:solidFill>
                <a:latin typeface="Avenir Next LT Pro" panose="020B0504020202020204" pitchFamily="34" charset="0"/>
              </a:rPr>
              <a:t>HPGe</a:t>
            </a:r>
            <a:endParaRPr lang="en-IN" b="1" dirty="0">
              <a:solidFill>
                <a:srgbClr val="C00000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24F67E1-6735-C68F-E438-2C0AB02B21AD}"/>
              </a:ext>
            </a:extLst>
          </p:cNvPr>
          <p:cNvSpPr txBox="1"/>
          <p:nvPr/>
        </p:nvSpPr>
        <p:spPr>
          <a:xfrm>
            <a:off x="7307048" y="3676607"/>
            <a:ext cx="883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err="1">
                <a:solidFill>
                  <a:srgbClr val="2AD3C5"/>
                </a:solidFill>
                <a:latin typeface="Avenir Next LT Pro" panose="020B0504020202020204" pitchFamily="34" charset="0"/>
              </a:rPr>
              <a:t>NaI</a:t>
            </a:r>
            <a:endParaRPr lang="en-IN" b="1" dirty="0">
              <a:solidFill>
                <a:srgbClr val="2AD3C5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9310D40-3E7C-FB50-B2FC-2FA80E2E21B1}"/>
              </a:ext>
            </a:extLst>
          </p:cNvPr>
          <p:cNvSpPr txBox="1"/>
          <p:nvPr/>
        </p:nvSpPr>
        <p:spPr>
          <a:xfrm>
            <a:off x="11316699" y="1148836"/>
            <a:ext cx="5148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>
                <a:hlinkClick r:id="rId4"/>
              </a:rPr>
              <a:t>Ref</a:t>
            </a:r>
            <a:endParaRPr lang="en-IN" sz="1200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32B4810E-58AA-C25D-7890-6078081E71AA}"/>
              </a:ext>
            </a:extLst>
          </p:cNvPr>
          <p:cNvCxnSpPr>
            <a:cxnSpLocks/>
          </p:cNvCxnSpPr>
          <p:nvPr/>
        </p:nvCxnSpPr>
        <p:spPr>
          <a:xfrm>
            <a:off x="10171990" y="3004457"/>
            <a:ext cx="37745" cy="11415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3E7C127D-4753-2DA1-5A38-01BEBB42C39A}"/>
              </a:ext>
            </a:extLst>
          </p:cNvPr>
          <p:cNvCxnSpPr>
            <a:cxnSpLocks/>
          </p:cNvCxnSpPr>
          <p:nvPr/>
        </p:nvCxnSpPr>
        <p:spPr>
          <a:xfrm>
            <a:off x="10171990" y="2951557"/>
            <a:ext cx="184404" cy="81342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0C116E3-6968-645B-9850-7A04AD1C02C2}"/>
              </a:ext>
            </a:extLst>
          </p:cNvPr>
          <p:cNvCxnSpPr>
            <a:cxnSpLocks/>
          </p:cNvCxnSpPr>
          <p:nvPr/>
        </p:nvCxnSpPr>
        <p:spPr>
          <a:xfrm flipH="1">
            <a:off x="10058400" y="2943510"/>
            <a:ext cx="113590" cy="158873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BA906024-C181-DC0B-B08F-7E2B757EE1A2}"/>
              </a:ext>
            </a:extLst>
          </p:cNvPr>
          <p:cNvSpPr txBox="1"/>
          <p:nvPr/>
        </p:nvSpPr>
        <p:spPr>
          <a:xfrm>
            <a:off x="9448800" y="2178272"/>
            <a:ext cx="19748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Symbol" panose="05050102010706020507" pitchFamily="18" charset="2"/>
              </a:rPr>
              <a:t>g </a:t>
            </a:r>
            <a:r>
              <a:rPr lang="en-US" sz="1400" dirty="0">
                <a:latin typeface="Avenir Next LT Pro" panose="020B0504020202020204" pitchFamily="34" charset="0"/>
              </a:rPr>
              <a:t>peaks resolved using </a:t>
            </a:r>
            <a:r>
              <a:rPr lang="en-US" sz="1400" dirty="0" err="1">
                <a:latin typeface="Avenir Next LT Pro" panose="020B0504020202020204" pitchFamily="34" charset="0"/>
              </a:rPr>
              <a:t>HPGe</a:t>
            </a:r>
            <a:r>
              <a:rPr lang="en-US" sz="1400" dirty="0">
                <a:latin typeface="Avenir Next LT Pro" panose="020B0504020202020204" pitchFamily="34" charset="0"/>
              </a:rPr>
              <a:t> detectors but not in </a:t>
            </a:r>
            <a:r>
              <a:rPr lang="en-US" sz="1400" dirty="0" err="1">
                <a:latin typeface="Avenir Next LT Pro" panose="020B0504020202020204" pitchFamily="34" charset="0"/>
              </a:rPr>
              <a:t>NaI</a:t>
            </a:r>
            <a:endParaRPr lang="en-US" sz="1400" b="1" dirty="0">
              <a:solidFill>
                <a:srgbClr val="C00000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5B20B20C-0819-EA56-5ED0-BD7902FBBED5}"/>
              </a:ext>
            </a:extLst>
          </p:cNvPr>
          <p:cNvSpPr/>
          <p:nvPr/>
        </p:nvSpPr>
        <p:spPr>
          <a:xfrm rot="19356605">
            <a:off x="1071169" y="3184957"/>
            <a:ext cx="218911" cy="748811"/>
          </a:xfrm>
          <a:custGeom>
            <a:avLst/>
            <a:gdLst>
              <a:gd name="connsiteX0" fmla="*/ 13962 w 751544"/>
              <a:gd name="connsiteY0" fmla="*/ 135 h 386370"/>
              <a:gd name="connsiteX1" fmla="*/ 749205 w 751544"/>
              <a:gd name="connsiteY1" fmla="*/ 11769 h 386370"/>
              <a:gd name="connsiteX2" fmla="*/ 11635 w 751544"/>
              <a:gd name="connsiteY2" fmla="*/ 74590 h 386370"/>
              <a:gd name="connsiteX3" fmla="*/ 744551 w 751544"/>
              <a:gd name="connsiteY3" fmla="*/ 81570 h 386370"/>
              <a:gd name="connsiteX4" fmla="*/ 6982 w 751544"/>
              <a:gd name="connsiteY4" fmla="*/ 142065 h 386370"/>
              <a:gd name="connsiteX5" fmla="*/ 749205 w 751544"/>
              <a:gd name="connsiteY5" fmla="*/ 153698 h 386370"/>
              <a:gd name="connsiteX6" fmla="*/ 25596 w 751544"/>
              <a:gd name="connsiteY6" fmla="*/ 223500 h 386370"/>
              <a:gd name="connsiteX7" fmla="*/ 751532 w 751544"/>
              <a:gd name="connsiteY7" fmla="*/ 218846 h 386370"/>
              <a:gd name="connsiteX8" fmla="*/ 4655 w 751544"/>
              <a:gd name="connsiteY8" fmla="*/ 293301 h 386370"/>
              <a:gd name="connsiteX9" fmla="*/ 739898 w 751544"/>
              <a:gd name="connsiteY9" fmla="*/ 304935 h 386370"/>
              <a:gd name="connsiteX10" fmla="*/ 2 w 751544"/>
              <a:gd name="connsiteY10" fmla="*/ 365430 h 386370"/>
              <a:gd name="connsiteX11" fmla="*/ 732918 w 751544"/>
              <a:gd name="connsiteY11" fmla="*/ 386370 h 386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1544" h="386370">
                <a:moveTo>
                  <a:pt x="13962" y="135"/>
                </a:moveTo>
                <a:cubicBezTo>
                  <a:pt x="381777" y="-253"/>
                  <a:pt x="749593" y="-640"/>
                  <a:pt x="749205" y="11769"/>
                </a:cubicBezTo>
                <a:cubicBezTo>
                  <a:pt x="748817" y="24178"/>
                  <a:pt x="12411" y="62957"/>
                  <a:pt x="11635" y="74590"/>
                </a:cubicBezTo>
                <a:cubicBezTo>
                  <a:pt x="10859" y="86223"/>
                  <a:pt x="745326" y="70324"/>
                  <a:pt x="744551" y="81570"/>
                </a:cubicBezTo>
                <a:cubicBezTo>
                  <a:pt x="743776" y="92816"/>
                  <a:pt x="6206" y="130044"/>
                  <a:pt x="6982" y="142065"/>
                </a:cubicBezTo>
                <a:cubicBezTo>
                  <a:pt x="7758" y="154086"/>
                  <a:pt x="746103" y="140126"/>
                  <a:pt x="749205" y="153698"/>
                </a:cubicBezTo>
                <a:cubicBezTo>
                  <a:pt x="752307" y="167270"/>
                  <a:pt x="25208" y="212642"/>
                  <a:pt x="25596" y="223500"/>
                </a:cubicBezTo>
                <a:cubicBezTo>
                  <a:pt x="25984" y="234358"/>
                  <a:pt x="755022" y="207213"/>
                  <a:pt x="751532" y="218846"/>
                </a:cubicBezTo>
                <a:cubicBezTo>
                  <a:pt x="748042" y="230479"/>
                  <a:pt x="6594" y="278953"/>
                  <a:pt x="4655" y="293301"/>
                </a:cubicBezTo>
                <a:cubicBezTo>
                  <a:pt x="2716" y="307649"/>
                  <a:pt x="740673" y="292914"/>
                  <a:pt x="739898" y="304935"/>
                </a:cubicBezTo>
                <a:cubicBezTo>
                  <a:pt x="739123" y="316956"/>
                  <a:pt x="1165" y="351858"/>
                  <a:pt x="2" y="365430"/>
                </a:cubicBezTo>
                <a:cubicBezTo>
                  <a:pt x="-1161" y="379002"/>
                  <a:pt x="365878" y="382686"/>
                  <a:pt x="732918" y="386370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1B875E2-A179-7DCE-0C60-A1264EE4AC44}"/>
                  </a:ext>
                </a:extLst>
              </p:cNvPr>
              <p:cNvSpPr txBox="1"/>
              <p:nvPr/>
            </p:nvSpPr>
            <p:spPr>
              <a:xfrm>
                <a:off x="611888" y="2943510"/>
                <a:ext cx="36561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I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1B875E2-A179-7DCE-0C60-A1264EE4AC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888" y="2943510"/>
                <a:ext cx="365613" cy="369332"/>
              </a:xfrm>
              <a:prstGeom prst="rect">
                <a:avLst/>
              </a:prstGeom>
              <a:blipFill>
                <a:blip r:embed="rId5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TextBox 67">
            <a:extLst>
              <a:ext uri="{FF2B5EF4-FFF2-40B4-BE49-F238E27FC236}">
                <a16:creationId xmlns:a16="http://schemas.microsoft.com/office/drawing/2014/main" id="{E31186F0-1BA6-1073-9564-C2ADC2F99763}"/>
              </a:ext>
            </a:extLst>
          </p:cNvPr>
          <p:cNvSpPr txBox="1"/>
          <p:nvPr/>
        </p:nvSpPr>
        <p:spPr>
          <a:xfrm>
            <a:off x="159026" y="1023908"/>
            <a:ext cx="49298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Next LT Pro" panose="020B0504020202020204" pitchFamily="34" charset="0"/>
              </a:rPr>
              <a:t>Semiconductor diode detector operated in reverse bias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venir Next LT Pro" panose="020B0504020202020204" pitchFamily="34" charset="0"/>
              </a:rPr>
              <a:t>Excellent energy resolution</a:t>
            </a:r>
          </a:p>
        </p:txBody>
      </p:sp>
      <p:sp>
        <p:nvSpPr>
          <p:cNvPr id="50" name="Slide Number Placeholder 49">
            <a:extLst>
              <a:ext uri="{FF2B5EF4-FFF2-40B4-BE49-F238E27FC236}">
                <a16:creationId xmlns:a16="http://schemas.microsoft.com/office/drawing/2014/main" id="{AA1CE3D3-6520-4C01-889B-FDB3C4F92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82C2-D798-41F7-8336-48333018DFB3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9838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048E27-754D-6BA0-6F03-5F5F96FC0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82C2-D798-41F7-8336-48333018DFB3}" type="slidenum">
              <a:rPr lang="en-IN" smtClean="0"/>
              <a:t>3</a:t>
            </a:fld>
            <a:endParaRPr lang="en-IN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570FE14-6B40-3E3D-19C9-9C965D4B897E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55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latin typeface="Avenir Next LT Pro" panose="020B0504020202020204" pitchFamily="34" charset="0"/>
              </a:rPr>
              <a:t>Evolution of the detector geometry</a:t>
            </a:r>
            <a:endParaRPr lang="en-IN" sz="3200" b="1" dirty="0">
              <a:latin typeface="Avenir Next LT Pro" panose="020B05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05D1CCD-D835-A3BF-28D3-07838DB842BF}"/>
              </a:ext>
            </a:extLst>
          </p:cNvPr>
          <p:cNvCxnSpPr>
            <a:cxnSpLocks/>
          </p:cNvCxnSpPr>
          <p:nvPr/>
        </p:nvCxnSpPr>
        <p:spPr>
          <a:xfrm>
            <a:off x="685879" y="3732379"/>
            <a:ext cx="1581974" cy="413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01A4B21-A31B-D17E-943E-6DD6CCE70D1E}"/>
              </a:ext>
            </a:extLst>
          </p:cNvPr>
          <p:cNvCxnSpPr>
            <a:cxnSpLocks/>
          </p:cNvCxnSpPr>
          <p:nvPr/>
        </p:nvCxnSpPr>
        <p:spPr>
          <a:xfrm>
            <a:off x="685879" y="3151175"/>
            <a:ext cx="1581974" cy="0"/>
          </a:xfrm>
          <a:prstGeom prst="line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2D9C247-2EC1-E4BA-736D-ED39B692828D}"/>
              </a:ext>
            </a:extLst>
          </p:cNvPr>
          <p:cNvCxnSpPr>
            <a:cxnSpLocks/>
          </p:cNvCxnSpPr>
          <p:nvPr/>
        </p:nvCxnSpPr>
        <p:spPr>
          <a:xfrm flipV="1">
            <a:off x="685879" y="3141618"/>
            <a:ext cx="0" cy="601333"/>
          </a:xfrm>
          <a:prstGeom prst="line">
            <a:avLst/>
          </a:prstGeom>
          <a:ln w="38100">
            <a:solidFill>
              <a:srgbClr val="C0C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A0514C8-3F3E-D6A0-64E7-FE340A90F3EA}"/>
              </a:ext>
            </a:extLst>
          </p:cNvPr>
          <p:cNvCxnSpPr>
            <a:cxnSpLocks/>
          </p:cNvCxnSpPr>
          <p:nvPr/>
        </p:nvCxnSpPr>
        <p:spPr>
          <a:xfrm flipV="1">
            <a:off x="2263321" y="3141618"/>
            <a:ext cx="0" cy="605561"/>
          </a:xfrm>
          <a:prstGeom prst="line">
            <a:avLst/>
          </a:prstGeom>
          <a:ln w="38100">
            <a:solidFill>
              <a:srgbClr val="C0C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026CDE1-29D9-0563-C5F3-3390E40437FE}"/>
              </a:ext>
            </a:extLst>
          </p:cNvPr>
          <p:cNvCxnSpPr>
            <a:cxnSpLocks/>
          </p:cNvCxnSpPr>
          <p:nvPr/>
        </p:nvCxnSpPr>
        <p:spPr>
          <a:xfrm flipH="1">
            <a:off x="9575272" y="879555"/>
            <a:ext cx="253233" cy="0"/>
          </a:xfrm>
          <a:prstGeom prst="line">
            <a:avLst/>
          </a:prstGeom>
          <a:ln w="38100">
            <a:solidFill>
              <a:srgbClr val="C0C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41FCDD3-A8C6-293C-C54F-1498AC441745}"/>
              </a:ext>
            </a:extLst>
          </p:cNvPr>
          <p:cNvCxnSpPr>
            <a:cxnSpLocks/>
          </p:cNvCxnSpPr>
          <p:nvPr/>
        </p:nvCxnSpPr>
        <p:spPr>
          <a:xfrm flipH="1">
            <a:off x="9575272" y="1117148"/>
            <a:ext cx="253233" cy="0"/>
          </a:xfrm>
          <a:prstGeom prst="line">
            <a:avLst/>
          </a:prstGeom>
          <a:ln w="38100">
            <a:solidFill>
              <a:srgbClr val="4A9BD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D99A33B-DBFE-526D-7AA0-09D9492F23E5}"/>
              </a:ext>
            </a:extLst>
          </p:cNvPr>
          <p:cNvCxnSpPr>
            <a:cxnSpLocks/>
          </p:cNvCxnSpPr>
          <p:nvPr/>
        </p:nvCxnSpPr>
        <p:spPr>
          <a:xfrm flipH="1">
            <a:off x="9575272" y="1337701"/>
            <a:ext cx="25323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86AE29B-99A7-7AB4-60CB-CC23D0334772}"/>
              </a:ext>
            </a:extLst>
          </p:cNvPr>
          <p:cNvSpPr txBox="1"/>
          <p:nvPr/>
        </p:nvSpPr>
        <p:spPr>
          <a:xfrm>
            <a:off x="9869138" y="694889"/>
            <a:ext cx="2146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passivated surface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AD7D713-B91F-1E1E-5840-97A743A112D9}"/>
              </a:ext>
            </a:extLst>
          </p:cNvPr>
          <p:cNvSpPr txBox="1"/>
          <p:nvPr/>
        </p:nvSpPr>
        <p:spPr>
          <a:xfrm>
            <a:off x="9869138" y="932482"/>
            <a:ext cx="2146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p+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0791275-BF74-779D-D717-B1C9AE77B790}"/>
              </a:ext>
            </a:extLst>
          </p:cNvPr>
          <p:cNvSpPr txBox="1"/>
          <p:nvPr/>
        </p:nvSpPr>
        <p:spPr>
          <a:xfrm>
            <a:off x="9869138" y="1187586"/>
            <a:ext cx="2146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n+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6F680669-BD2C-938C-A849-DA19E4305F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76" t="42679" r="28824" b="27157"/>
          <a:stretch>
            <a:fillRect/>
          </a:stretch>
        </p:blipFill>
        <p:spPr>
          <a:xfrm>
            <a:off x="6434007" y="1597307"/>
            <a:ext cx="2708966" cy="206861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6BA43E32-88FE-8FFB-3F5E-72875A426F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3" t="26997" r="28957" b="25490"/>
          <a:stretch>
            <a:fillRect/>
          </a:stretch>
        </p:blipFill>
        <p:spPr>
          <a:xfrm>
            <a:off x="8991024" y="1815811"/>
            <a:ext cx="2968171" cy="3258457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BB24F117-5F9C-267A-8967-2BFAEA17DE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77" t="48192" r="29422" b="25878"/>
          <a:stretch>
            <a:fillRect/>
          </a:stretch>
        </p:blipFill>
        <p:spPr>
          <a:xfrm>
            <a:off x="6416825" y="3445039"/>
            <a:ext cx="2708966" cy="177831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B315C4FF-6105-7954-F1F5-29E55ED86F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06" t="25983" r="28381" b="25145"/>
          <a:stretch>
            <a:fillRect/>
          </a:stretch>
        </p:blipFill>
        <p:spPr>
          <a:xfrm>
            <a:off x="3256153" y="1779229"/>
            <a:ext cx="2571554" cy="3056822"/>
          </a:xfrm>
          <a:prstGeom prst="rect">
            <a:avLst/>
          </a:prstGeom>
        </p:spPr>
      </p:pic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F3136F2D-8A3E-75B0-0A3E-0596776BB333}"/>
              </a:ext>
            </a:extLst>
          </p:cNvPr>
          <p:cNvSpPr/>
          <p:nvPr/>
        </p:nvSpPr>
        <p:spPr>
          <a:xfrm>
            <a:off x="176010" y="1732248"/>
            <a:ext cx="2708965" cy="4760626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DB7ACF3E-8E5A-A7E2-CAD2-BC5D13E592CF}"/>
              </a:ext>
            </a:extLst>
          </p:cNvPr>
          <p:cNvSpPr/>
          <p:nvPr/>
        </p:nvSpPr>
        <p:spPr>
          <a:xfrm>
            <a:off x="3151454" y="1732248"/>
            <a:ext cx="2708965" cy="4760626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363BAD8D-267C-5F04-095F-C898BEA23E9F}"/>
              </a:ext>
            </a:extLst>
          </p:cNvPr>
          <p:cNvSpPr/>
          <p:nvPr/>
        </p:nvSpPr>
        <p:spPr>
          <a:xfrm>
            <a:off x="6231597" y="1691860"/>
            <a:ext cx="5784393" cy="4760626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B9D18DC-D471-9205-DA43-4AA2B4A7E00B}"/>
              </a:ext>
            </a:extLst>
          </p:cNvPr>
          <p:cNvSpPr txBox="1"/>
          <p:nvPr/>
        </p:nvSpPr>
        <p:spPr>
          <a:xfrm>
            <a:off x="1086119" y="4874810"/>
            <a:ext cx="1096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ptos Black" panose="020F0502020204030204" pitchFamily="34" charset="0"/>
              </a:rPr>
              <a:t>Planar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04410A0-AF32-4FCA-789F-E7611B907D44}"/>
              </a:ext>
            </a:extLst>
          </p:cNvPr>
          <p:cNvSpPr txBox="1"/>
          <p:nvPr/>
        </p:nvSpPr>
        <p:spPr>
          <a:xfrm>
            <a:off x="3725285" y="4837658"/>
            <a:ext cx="20102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ptos Black" panose="020F0502020204030204" pitchFamily="34" charset="0"/>
              </a:rPr>
              <a:t>Semi-Coaxial (“Coax”)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50177BF-4A4D-1415-3B8D-79092094CB95}"/>
              </a:ext>
            </a:extLst>
          </p:cNvPr>
          <p:cNvSpPr txBox="1"/>
          <p:nvPr/>
        </p:nvSpPr>
        <p:spPr>
          <a:xfrm>
            <a:off x="8454424" y="5114657"/>
            <a:ext cx="1875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ptos Black" panose="020F0502020204030204" pitchFamily="34" charset="0"/>
              </a:rPr>
              <a:t>Point Contact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6EA77CC-FD2C-CD09-8FCA-48ADC99905A0}"/>
              </a:ext>
            </a:extLst>
          </p:cNvPr>
          <p:cNvSpPr txBox="1"/>
          <p:nvPr/>
        </p:nvSpPr>
        <p:spPr>
          <a:xfrm>
            <a:off x="391071" y="5498781"/>
            <a:ext cx="22788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Next LT Pro" panose="020B0504020202020204" pitchFamily="34" charset="0"/>
              </a:rPr>
              <a:t>Simple geometry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Avenir Next LT Pro" panose="020B05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Next LT Pro" panose="020B0504020202020204" pitchFamily="34" charset="0"/>
              </a:rPr>
              <a:t>Difficult to scale to large masses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678650F-CC33-79E6-A269-0869C4682254}"/>
              </a:ext>
            </a:extLst>
          </p:cNvPr>
          <p:cNvSpPr txBox="1"/>
          <p:nvPr/>
        </p:nvSpPr>
        <p:spPr>
          <a:xfrm>
            <a:off x="3324682" y="5569544"/>
            <a:ext cx="22788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Next LT Pro" panose="020B0504020202020204" pitchFamily="34" charset="0"/>
              </a:rPr>
              <a:t>Large Mass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Next LT Pro" panose="020B0504020202020204" pitchFamily="34" charset="0"/>
              </a:rPr>
              <a:t>Uniform Electric Fields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F1D2946-0EC0-2579-78E6-9A5227BDD4EE}"/>
              </a:ext>
            </a:extLst>
          </p:cNvPr>
          <p:cNvSpPr txBox="1"/>
          <p:nvPr/>
        </p:nvSpPr>
        <p:spPr>
          <a:xfrm>
            <a:off x="6631887" y="5506572"/>
            <a:ext cx="50394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Next LT Pro" panose="020B0504020202020204" pitchFamily="34" charset="0"/>
              </a:rPr>
              <a:t>Capable of discriminating based on the event topology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Next LT Pro" panose="020B0504020202020204" pitchFamily="34" charset="0"/>
              </a:rPr>
              <a:t>Latest designs have a large mass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6148AE9-AD24-C0EA-0630-89F622BECE3B}"/>
              </a:ext>
            </a:extLst>
          </p:cNvPr>
          <p:cNvSpPr txBox="1"/>
          <p:nvPr/>
        </p:nvSpPr>
        <p:spPr>
          <a:xfrm>
            <a:off x="2263321" y="766151"/>
            <a:ext cx="5378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venir Next LT Pro" panose="020B0504020202020204" pitchFamily="34" charset="0"/>
              </a:rPr>
              <a:t>Variants of the technology exist from the 1960s, yet the designs continue to improve today!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496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0DFE3A-CE57-B19F-3905-870A1499A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82C2-D798-41F7-8336-48333018DFB3}" type="slidenum">
              <a:rPr lang="en-IN" smtClean="0"/>
              <a:t>4</a:t>
            </a:fld>
            <a:endParaRPr lang="en-IN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5A41361-CB6C-38AB-2723-9F2D758E2CE2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55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latin typeface="Avenir Next LT Pro" panose="020B0504020202020204" pitchFamily="34" charset="0"/>
              </a:rPr>
              <a:t>Signal formation in Germanium detectors</a:t>
            </a:r>
            <a:endParaRPr lang="en-IN" sz="3200" b="1" dirty="0">
              <a:latin typeface="Avenir Next LT Pro" panose="020B05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A19ECB-B174-7E0B-C1CB-6FC14EA01574}"/>
              </a:ext>
            </a:extLst>
          </p:cNvPr>
          <p:cNvSpPr txBox="1"/>
          <p:nvPr/>
        </p:nvSpPr>
        <p:spPr>
          <a:xfrm>
            <a:off x="110516" y="920605"/>
            <a:ext cx="2988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  <a:latin typeface="Avenir Next LT Pro" panose="020B0504020202020204" pitchFamily="34" charset="0"/>
              </a:rPr>
              <a:t>Shockley-Ramo theorem </a:t>
            </a:r>
            <a:r>
              <a:rPr lang="en-US" dirty="0">
                <a:latin typeface="Avenir Next LT Pro" panose="020B0504020202020204" pitchFamily="34" charset="0"/>
              </a:rPr>
              <a:t>(for a single charge q)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61B3CBC-5E19-7605-FA3E-4919A2612B41}"/>
                  </a:ext>
                </a:extLst>
              </p:cNvPr>
              <p:cNvSpPr txBox="1"/>
              <p:nvPr/>
            </p:nvSpPr>
            <p:spPr>
              <a:xfrm>
                <a:off x="22716" y="1923274"/>
                <a:ext cx="4259628" cy="31636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Q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ind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q</m:t>
                          </m:r>
                        </m:sup>
                      </m:sSubSup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q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⃗"/>
                          <m:ctrlPr>
                            <a:rPr lang="en-US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</m:acc>
                      <m:r>
                        <a:rPr lang="en-US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  <m:r>
                        <a:rPr lang="en-US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))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61B3CBC-5E19-7605-FA3E-4919A2612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16" y="1923274"/>
                <a:ext cx="4259628" cy="316369"/>
              </a:xfrm>
              <a:prstGeom prst="rect">
                <a:avLst/>
              </a:prstGeom>
              <a:blipFill>
                <a:blip r:embed="rId3"/>
                <a:stretch>
                  <a:fillRect t="-32692" b="-25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372828B7-D660-6D5C-5775-86C5FC1BD790}"/>
              </a:ext>
            </a:extLst>
          </p:cNvPr>
          <p:cNvSpPr txBox="1"/>
          <p:nvPr/>
        </p:nvSpPr>
        <p:spPr>
          <a:xfrm>
            <a:off x="-85193" y="2345701"/>
            <a:ext cx="23853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5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Instantaneous induced charge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8F8D59-3E21-D6FC-E4A6-1D9BA80CE30F}"/>
              </a:ext>
            </a:extLst>
          </p:cNvPr>
          <p:cNvSpPr txBox="1"/>
          <p:nvPr/>
        </p:nvSpPr>
        <p:spPr>
          <a:xfrm>
            <a:off x="2015276" y="2363590"/>
            <a:ext cx="2385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6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Weighting Potential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CDD8E5C-45AF-B0FD-9687-1B4A454784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1290" y="790839"/>
            <a:ext cx="7361299" cy="565235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AF91979-ECCF-01DA-D3CF-0C126E36896A}"/>
              </a:ext>
            </a:extLst>
          </p:cNvPr>
          <p:cNvSpPr txBox="1"/>
          <p:nvPr/>
        </p:nvSpPr>
        <p:spPr>
          <a:xfrm>
            <a:off x="5254830" y="6382482"/>
            <a:ext cx="2010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ptos Black" panose="020F0502020204030204" pitchFamily="34" charset="0"/>
              </a:rPr>
              <a:t>Coax detector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EDE41C1-D44A-B35E-9035-4BFBE1D0BF4F}"/>
              </a:ext>
            </a:extLst>
          </p:cNvPr>
          <p:cNvSpPr txBox="1"/>
          <p:nvPr/>
        </p:nvSpPr>
        <p:spPr>
          <a:xfrm>
            <a:off x="10033789" y="671436"/>
            <a:ext cx="2047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/>
              <a:t>D. Hervas, Ph.D. thesis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E6388323-D0B2-5081-5F54-083E52B45781}"/>
              </a:ext>
            </a:extLst>
          </p:cNvPr>
          <p:cNvSpPr/>
          <p:nvPr/>
        </p:nvSpPr>
        <p:spPr>
          <a:xfrm>
            <a:off x="464770" y="3296974"/>
            <a:ext cx="3935896" cy="247918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E3EFA9-A41F-B04D-1664-FA46E96FA451}"/>
              </a:ext>
            </a:extLst>
          </p:cNvPr>
          <p:cNvSpPr txBox="1"/>
          <p:nvPr/>
        </p:nvSpPr>
        <p:spPr>
          <a:xfrm>
            <a:off x="1164005" y="3533294"/>
            <a:ext cx="2988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venir Next LT Pro" panose="020B0504020202020204" pitchFamily="34" charset="0"/>
              </a:rPr>
              <a:t>Weighting Potential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DD45A60-7B55-8B68-E195-E5CF45F7935A}"/>
                  </a:ext>
                </a:extLst>
              </p:cNvPr>
              <p:cNvSpPr txBox="1"/>
              <p:nvPr/>
            </p:nvSpPr>
            <p:spPr>
              <a:xfrm>
                <a:off x="1735396" y="4153614"/>
                <a:ext cx="9857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IN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IN" dirty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en-IN" i="0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I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DD45A60-7B55-8B68-E195-E5CF45F793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5396" y="4153614"/>
                <a:ext cx="985719" cy="276999"/>
              </a:xfrm>
              <a:prstGeom prst="rect">
                <a:avLst/>
              </a:prstGeom>
              <a:blipFill>
                <a:blip r:embed="rId5"/>
                <a:stretch>
                  <a:fillRect l="-6211" r="-5590" b="-3260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1B82BBF5-B499-3A1D-8581-B7CABD4A0272}"/>
              </a:ext>
            </a:extLst>
          </p:cNvPr>
          <p:cNvSpPr txBox="1"/>
          <p:nvPr/>
        </p:nvSpPr>
        <p:spPr>
          <a:xfrm>
            <a:off x="585460" y="4601838"/>
            <a:ext cx="36945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venir Next LT Pro" panose="020B0504020202020204" pitchFamily="34" charset="0"/>
              </a:rPr>
              <a:t>Laplace’s equation with artificial boundary conditions: Signal electrode at 1V, others set to 0V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2CFCF70-ECC3-7D13-6951-3C0BF7E879C1}"/>
              </a:ext>
            </a:extLst>
          </p:cNvPr>
          <p:cNvSpPr txBox="1"/>
          <p:nvPr/>
        </p:nvSpPr>
        <p:spPr>
          <a:xfrm>
            <a:off x="169411" y="6059316"/>
            <a:ext cx="4385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  <a:latin typeface="Avenir Next LT Pro" panose="020B0504020202020204" pitchFamily="34" charset="0"/>
              </a:rPr>
              <a:t>Our signal: </a:t>
            </a:r>
            <a:r>
              <a:rPr lang="en-US" u="sng" dirty="0">
                <a:latin typeface="Avenir Next LT Pro" panose="020B0504020202020204" pitchFamily="34" charset="0"/>
              </a:rPr>
              <a:t>Integrated</a:t>
            </a:r>
            <a:r>
              <a:rPr lang="en-US" dirty="0">
                <a:latin typeface="Avenir Next LT Pro" panose="020B0504020202020204" pitchFamily="34" charset="0"/>
              </a:rPr>
              <a:t> induced charge due to drift of electrons and holes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62878AB-747A-ACE3-6856-CEB2CC9EB430}"/>
                  </a:ext>
                </a:extLst>
              </p:cNvPr>
              <p:cNvSpPr txBox="1"/>
              <p:nvPr/>
            </p:nvSpPr>
            <p:spPr>
              <a:xfrm>
                <a:off x="7644045" y="6354250"/>
                <a:ext cx="4259628" cy="3198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Q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ind</m:t>
                          </m:r>
                        </m:sub>
                        <m:sup/>
                      </m:sSubSup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Q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(</m:t>
                          </m:r>
                          <m:r>
                            <a:rPr lang="en-I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 −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I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e</m:t>
                          </m:r>
                        </m:sub>
                      </m:sSub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(</m:t>
                      </m:r>
                      <m:r>
                        <m:rPr>
                          <m:sty m:val="p"/>
                        </m:rP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)))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62878AB-747A-ACE3-6856-CEB2CC9EB4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045" y="6354250"/>
                <a:ext cx="4259628" cy="319831"/>
              </a:xfrm>
              <a:prstGeom prst="rect">
                <a:avLst/>
              </a:prstGeom>
              <a:blipFill>
                <a:blip r:embed="rId6"/>
                <a:stretch>
                  <a:fillRect t="-26415" b="-2830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51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A82956-DF70-4120-FFC2-28C2B8DD0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82C2-D798-41F7-8336-48333018DFB3}" type="slidenum">
              <a:rPr lang="en-IN" smtClean="0"/>
              <a:t>5</a:t>
            </a:fld>
            <a:endParaRPr lang="en-IN"/>
          </a:p>
        </p:txBody>
      </p:sp>
      <p:pic>
        <p:nvPicPr>
          <p:cNvPr id="6" name="Grafik 16">
            <a:extLst>
              <a:ext uri="{FF2B5EF4-FFF2-40B4-BE49-F238E27FC236}">
                <a16:creationId xmlns:a16="http://schemas.microsoft.com/office/drawing/2014/main" id="{B248F1C2-43A0-6B2D-9182-381E784761F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139" r="8669"/>
          <a:stretch/>
        </p:blipFill>
        <p:spPr>
          <a:xfrm>
            <a:off x="226727" y="1957689"/>
            <a:ext cx="5526710" cy="27680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7D1623D-DAC4-C4F8-5F0F-3A597CEE24D2}"/>
              </a:ext>
            </a:extLst>
          </p:cNvPr>
          <p:cNvSpPr txBox="1"/>
          <p:nvPr/>
        </p:nvSpPr>
        <p:spPr>
          <a:xfrm>
            <a:off x="4028956" y="4928516"/>
            <a:ext cx="5021865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1600" dirty="0">
                <a:solidFill>
                  <a:srgbClr val="7BAED2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Charge waveform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solidFill>
                  <a:srgbClr val="FFAC64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Current (Smoothed derivative of charge waveform)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88DCA2-F764-FA51-66B4-5DC394887E2B}"/>
              </a:ext>
            </a:extLst>
          </p:cNvPr>
          <p:cNvSpPr txBox="1"/>
          <p:nvPr/>
        </p:nvSpPr>
        <p:spPr>
          <a:xfrm>
            <a:off x="3338171" y="2976077"/>
            <a:ext cx="17334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venir Next LT Pro" panose="020B0504020202020204" pitchFamily="34" charset="0"/>
              </a:rPr>
              <a:t>Acceptance window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5360629-5723-8677-B165-44CB1E239B1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53437" y="1929484"/>
            <a:ext cx="6594768" cy="274782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5CBA58F-170A-E402-BA18-AE6CAC7B2ACE}"/>
              </a:ext>
            </a:extLst>
          </p:cNvPr>
          <p:cNvSpPr txBox="1"/>
          <p:nvPr/>
        </p:nvSpPr>
        <p:spPr>
          <a:xfrm>
            <a:off x="9086976" y="2945917"/>
            <a:ext cx="17334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venir Next LT Pro" panose="020B0504020202020204" pitchFamily="34" charset="0"/>
              </a:rPr>
              <a:t>Acceptance window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D3C428B-8E2B-160D-F6D2-C00359118D23}"/>
              </a:ext>
            </a:extLst>
          </p:cNvPr>
          <p:cNvSpPr txBox="1"/>
          <p:nvPr/>
        </p:nvSpPr>
        <p:spPr>
          <a:xfrm>
            <a:off x="2702349" y="1230939"/>
            <a:ext cx="63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venir Next LT Pro" panose="020B0504020202020204" pitchFamily="34" charset="0"/>
              </a:rPr>
              <a:t>Point contact detectors are sensitive to the 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venir Next LT Pro" panose="020B0504020202020204" pitchFamily="34" charset="0"/>
              </a:rPr>
              <a:t>event topology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88C3CF0E-3E1C-E0BF-C840-59381A352D37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557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latin typeface="Avenir Next LT Pro" panose="020B0504020202020204" pitchFamily="34" charset="0"/>
              </a:rPr>
              <a:t>Pulse Shape Discrimination</a:t>
            </a:r>
            <a:endParaRPr lang="en-IN" sz="3200" b="1" dirty="0">
              <a:latin typeface="Avenir Next LT Pro" panose="020B0504020202020204" pitchFamily="34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F40967D-ACE1-4909-9821-09E61A9885DB}"/>
              </a:ext>
            </a:extLst>
          </p:cNvPr>
          <p:cNvSpPr/>
          <p:nvPr/>
        </p:nvSpPr>
        <p:spPr>
          <a:xfrm>
            <a:off x="1151745" y="6074787"/>
            <a:ext cx="10017631" cy="3693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D0B1CD9-EDED-AE15-FAF9-F17FD6A21152}"/>
              </a:ext>
            </a:extLst>
          </p:cNvPr>
          <p:cNvSpPr txBox="1"/>
          <p:nvPr/>
        </p:nvSpPr>
        <p:spPr>
          <a:xfrm>
            <a:off x="-95040" y="6074787"/>
            <a:ext cx="1251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venir Next LT Pro" panose="020B0504020202020204" pitchFamily="34" charset="0"/>
              </a:rPr>
              <a:t>Same energy but different values for the maximum amplitude of the current pulse!</a:t>
            </a:r>
            <a:endParaRPr lang="en-US" b="1" baseline="30000" dirty="0">
              <a:solidFill>
                <a:schemeClr val="accent2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025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close-up of a roll of toilet paper&#10;&#10;AI-generated content may be incorrect.">
            <a:extLst>
              <a:ext uri="{FF2B5EF4-FFF2-40B4-BE49-F238E27FC236}">
                <a16:creationId xmlns:a16="http://schemas.microsoft.com/office/drawing/2014/main" id="{620A987A-B184-69DB-C871-0F3EF1ACF5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455" b="83455" l="55455" r="68386">
                        <a14:foregroundMark x1="60818" y1="73364" x2="66295" y2="76000"/>
                        <a14:foregroundMark x1="66295" y1="76000" x2="67136" y2="43455"/>
                        <a14:foregroundMark x1="67136" y1="43455" x2="66523" y2="28273"/>
                        <a14:foregroundMark x1="65727" y1="83545" x2="66386" y2="80545"/>
                        <a14:foregroundMark x1="59545" y1="75636" x2="59591" y2="76636"/>
                        <a14:foregroundMark x1="68136" y1="27364" x2="68409" y2="73364"/>
                        <a14:foregroundMark x1="68409" y1="73364" x2="67886" y2="77909"/>
                        <a14:foregroundMark x1="67932" y1="76455" x2="67932" y2="76455"/>
                        <a14:foregroundMark x1="65114" y1="24000" x2="61136" y2="20455"/>
                        <a14:foregroundMark x1="61136" y1="20455" x2="63932" y2="21545"/>
                        <a14:foregroundMark x1="64727" y1="20909" x2="59591" y2="22636"/>
                        <a14:foregroundMark x1="63636" y1="19091" x2="59682" y2="18455"/>
                        <a14:foregroundMark x1="58886" y1="76818" x2="61659" y2="749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915" t="12693" r="30660" b="12691"/>
          <a:stretch>
            <a:fillRect/>
          </a:stretch>
        </p:blipFill>
        <p:spPr>
          <a:xfrm>
            <a:off x="1542619" y="4877394"/>
            <a:ext cx="1695184" cy="2050119"/>
          </a:xfrm>
          <a:prstGeom prst="rect">
            <a:avLst/>
          </a:prstGeom>
        </p:spPr>
      </p:pic>
      <p:pic>
        <p:nvPicPr>
          <p:cNvPr id="3" name="Picture 2" descr="A close-up of a roll of toilet paper&#10;&#10;AI-generated content may be incorrect.">
            <a:extLst>
              <a:ext uri="{FF2B5EF4-FFF2-40B4-BE49-F238E27FC236}">
                <a16:creationId xmlns:a16="http://schemas.microsoft.com/office/drawing/2014/main" id="{73EDB407-812A-F953-1A1B-079F7472A7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455" b="83455" l="55455" r="68386">
                        <a14:foregroundMark x1="60818" y1="73364" x2="66295" y2="76000"/>
                        <a14:foregroundMark x1="66295" y1="76000" x2="67136" y2="43455"/>
                        <a14:foregroundMark x1="67136" y1="43455" x2="66523" y2="28273"/>
                        <a14:foregroundMark x1="65727" y1="83545" x2="66386" y2="80545"/>
                        <a14:foregroundMark x1="59545" y1="75636" x2="59591" y2="76636"/>
                        <a14:foregroundMark x1="68136" y1="27364" x2="68409" y2="73364"/>
                        <a14:foregroundMark x1="68409" y1="73364" x2="67886" y2="77909"/>
                        <a14:foregroundMark x1="67932" y1="76455" x2="67932" y2="76455"/>
                        <a14:foregroundMark x1="65114" y1="24000" x2="61136" y2="20455"/>
                        <a14:foregroundMark x1="61136" y1="20455" x2="63932" y2="21545"/>
                        <a14:foregroundMark x1="64727" y1="20909" x2="59591" y2="22636"/>
                        <a14:foregroundMark x1="63636" y1="19091" x2="59682" y2="18455"/>
                        <a14:foregroundMark x1="58886" y1="76818" x2="61659" y2="749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915" t="12693" r="30660" b="12691"/>
          <a:stretch>
            <a:fillRect/>
          </a:stretch>
        </p:blipFill>
        <p:spPr>
          <a:xfrm>
            <a:off x="4251771" y="4860342"/>
            <a:ext cx="1695184" cy="2050119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A4496685-5356-8CBB-88E3-73A93AFBBC52}"/>
              </a:ext>
            </a:extLst>
          </p:cNvPr>
          <p:cNvSpPr txBox="1"/>
          <p:nvPr/>
        </p:nvSpPr>
        <p:spPr>
          <a:xfrm>
            <a:off x="5507490" y="1672065"/>
            <a:ext cx="284705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Next LT Pro" panose="020B0504020202020204" pitchFamily="34" charset="0"/>
              </a:rPr>
              <a:t>p+ : O(100 nm) thick, Boron implantation</a:t>
            </a:r>
          </a:p>
          <a:p>
            <a:endParaRPr lang="en-US" dirty="0">
              <a:latin typeface="Avenir Next LT Pro" panose="020B05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Next LT Pro" panose="020B0504020202020204" pitchFamily="34" charset="0"/>
              </a:rPr>
              <a:t>n+ : O(1mm) thick, Lithium diffusion.</a:t>
            </a:r>
          </a:p>
          <a:p>
            <a:endParaRPr lang="en-US" dirty="0">
              <a:latin typeface="Avenir Next LT Pro" panose="020B05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Next LT Pro" panose="020B0504020202020204" pitchFamily="34" charset="0"/>
              </a:rPr>
              <a:t>Events in the FCCD are energy-degraded “slow” pulses.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15CCFB95-DA4E-EC01-202F-B3C1B5E5A32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590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latin typeface="Avenir Next LT Pro" panose="020B0504020202020204" pitchFamily="34" charset="0"/>
              </a:rPr>
              <a:t>Charge collection near the surface</a:t>
            </a:r>
            <a:endParaRPr lang="en-IN" sz="3200" b="1" dirty="0">
              <a:latin typeface="Avenir Next LT Pro" panose="020B0504020202020204" pitchFamily="34" charset="0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082CCAB7-2CD8-7E45-AEA0-748E150E91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725" y="1246902"/>
            <a:ext cx="5221663" cy="3318748"/>
          </a:xfrm>
          <a:prstGeom prst="rect">
            <a:avLst/>
          </a:prstGeom>
        </p:spPr>
      </p:pic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8AE4EAEB-BD1D-D497-7DA9-C05DC89EDF65}"/>
              </a:ext>
            </a:extLst>
          </p:cNvPr>
          <p:cNvSpPr/>
          <p:nvPr/>
        </p:nvSpPr>
        <p:spPr>
          <a:xfrm rot="17098844">
            <a:off x="3028204" y="5372320"/>
            <a:ext cx="218911" cy="748811"/>
          </a:xfrm>
          <a:custGeom>
            <a:avLst/>
            <a:gdLst>
              <a:gd name="connsiteX0" fmla="*/ 13962 w 751544"/>
              <a:gd name="connsiteY0" fmla="*/ 135 h 386370"/>
              <a:gd name="connsiteX1" fmla="*/ 749205 w 751544"/>
              <a:gd name="connsiteY1" fmla="*/ 11769 h 386370"/>
              <a:gd name="connsiteX2" fmla="*/ 11635 w 751544"/>
              <a:gd name="connsiteY2" fmla="*/ 74590 h 386370"/>
              <a:gd name="connsiteX3" fmla="*/ 744551 w 751544"/>
              <a:gd name="connsiteY3" fmla="*/ 81570 h 386370"/>
              <a:gd name="connsiteX4" fmla="*/ 6982 w 751544"/>
              <a:gd name="connsiteY4" fmla="*/ 142065 h 386370"/>
              <a:gd name="connsiteX5" fmla="*/ 749205 w 751544"/>
              <a:gd name="connsiteY5" fmla="*/ 153698 h 386370"/>
              <a:gd name="connsiteX6" fmla="*/ 25596 w 751544"/>
              <a:gd name="connsiteY6" fmla="*/ 223500 h 386370"/>
              <a:gd name="connsiteX7" fmla="*/ 751532 w 751544"/>
              <a:gd name="connsiteY7" fmla="*/ 218846 h 386370"/>
              <a:gd name="connsiteX8" fmla="*/ 4655 w 751544"/>
              <a:gd name="connsiteY8" fmla="*/ 293301 h 386370"/>
              <a:gd name="connsiteX9" fmla="*/ 739898 w 751544"/>
              <a:gd name="connsiteY9" fmla="*/ 304935 h 386370"/>
              <a:gd name="connsiteX10" fmla="*/ 2 w 751544"/>
              <a:gd name="connsiteY10" fmla="*/ 365430 h 386370"/>
              <a:gd name="connsiteX11" fmla="*/ 732918 w 751544"/>
              <a:gd name="connsiteY11" fmla="*/ 386370 h 386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1544" h="386370">
                <a:moveTo>
                  <a:pt x="13962" y="135"/>
                </a:moveTo>
                <a:cubicBezTo>
                  <a:pt x="381777" y="-253"/>
                  <a:pt x="749593" y="-640"/>
                  <a:pt x="749205" y="11769"/>
                </a:cubicBezTo>
                <a:cubicBezTo>
                  <a:pt x="748817" y="24178"/>
                  <a:pt x="12411" y="62957"/>
                  <a:pt x="11635" y="74590"/>
                </a:cubicBezTo>
                <a:cubicBezTo>
                  <a:pt x="10859" y="86223"/>
                  <a:pt x="745326" y="70324"/>
                  <a:pt x="744551" y="81570"/>
                </a:cubicBezTo>
                <a:cubicBezTo>
                  <a:pt x="743776" y="92816"/>
                  <a:pt x="6206" y="130044"/>
                  <a:pt x="6982" y="142065"/>
                </a:cubicBezTo>
                <a:cubicBezTo>
                  <a:pt x="7758" y="154086"/>
                  <a:pt x="746103" y="140126"/>
                  <a:pt x="749205" y="153698"/>
                </a:cubicBezTo>
                <a:cubicBezTo>
                  <a:pt x="752307" y="167270"/>
                  <a:pt x="25208" y="212642"/>
                  <a:pt x="25596" y="223500"/>
                </a:cubicBezTo>
                <a:cubicBezTo>
                  <a:pt x="25984" y="234358"/>
                  <a:pt x="755022" y="207213"/>
                  <a:pt x="751532" y="218846"/>
                </a:cubicBezTo>
                <a:cubicBezTo>
                  <a:pt x="748042" y="230479"/>
                  <a:pt x="6594" y="278953"/>
                  <a:pt x="4655" y="293301"/>
                </a:cubicBezTo>
                <a:cubicBezTo>
                  <a:pt x="2716" y="307649"/>
                  <a:pt x="740673" y="292914"/>
                  <a:pt x="739898" y="304935"/>
                </a:cubicBezTo>
                <a:cubicBezTo>
                  <a:pt x="739123" y="316956"/>
                  <a:pt x="1165" y="351858"/>
                  <a:pt x="2" y="365430"/>
                </a:cubicBezTo>
                <a:cubicBezTo>
                  <a:pt x="-1161" y="379002"/>
                  <a:pt x="365878" y="382686"/>
                  <a:pt x="732918" y="386370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CFE67A53-3C56-3DD7-6738-6B29944B5255}"/>
                  </a:ext>
                </a:extLst>
              </p:cNvPr>
              <p:cNvSpPr txBox="1"/>
              <p:nvPr/>
            </p:nvSpPr>
            <p:spPr>
              <a:xfrm>
                <a:off x="3520659" y="5522875"/>
                <a:ext cx="36561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I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CFE67A53-3C56-3DD7-6738-6B29944B52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0659" y="5522875"/>
                <a:ext cx="365613" cy="369332"/>
              </a:xfrm>
              <a:prstGeom prst="rect">
                <a:avLst/>
              </a:prstGeom>
              <a:blipFill>
                <a:blip r:embed="rId6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2D99FAD1-13EC-B716-06A9-4C26673A59BC}"/>
              </a:ext>
            </a:extLst>
          </p:cNvPr>
          <p:cNvSpPr/>
          <p:nvPr/>
        </p:nvSpPr>
        <p:spPr>
          <a:xfrm rot="16200000">
            <a:off x="2390091" y="2096385"/>
            <a:ext cx="485382" cy="3510143"/>
          </a:xfrm>
          <a:custGeom>
            <a:avLst/>
            <a:gdLst>
              <a:gd name="connsiteX0" fmla="*/ 13962 w 751544"/>
              <a:gd name="connsiteY0" fmla="*/ 135 h 386370"/>
              <a:gd name="connsiteX1" fmla="*/ 749205 w 751544"/>
              <a:gd name="connsiteY1" fmla="*/ 11769 h 386370"/>
              <a:gd name="connsiteX2" fmla="*/ 11635 w 751544"/>
              <a:gd name="connsiteY2" fmla="*/ 74590 h 386370"/>
              <a:gd name="connsiteX3" fmla="*/ 744551 w 751544"/>
              <a:gd name="connsiteY3" fmla="*/ 81570 h 386370"/>
              <a:gd name="connsiteX4" fmla="*/ 6982 w 751544"/>
              <a:gd name="connsiteY4" fmla="*/ 142065 h 386370"/>
              <a:gd name="connsiteX5" fmla="*/ 749205 w 751544"/>
              <a:gd name="connsiteY5" fmla="*/ 153698 h 386370"/>
              <a:gd name="connsiteX6" fmla="*/ 25596 w 751544"/>
              <a:gd name="connsiteY6" fmla="*/ 223500 h 386370"/>
              <a:gd name="connsiteX7" fmla="*/ 751532 w 751544"/>
              <a:gd name="connsiteY7" fmla="*/ 218846 h 386370"/>
              <a:gd name="connsiteX8" fmla="*/ 4655 w 751544"/>
              <a:gd name="connsiteY8" fmla="*/ 293301 h 386370"/>
              <a:gd name="connsiteX9" fmla="*/ 739898 w 751544"/>
              <a:gd name="connsiteY9" fmla="*/ 304935 h 386370"/>
              <a:gd name="connsiteX10" fmla="*/ 2 w 751544"/>
              <a:gd name="connsiteY10" fmla="*/ 365430 h 386370"/>
              <a:gd name="connsiteX11" fmla="*/ 732918 w 751544"/>
              <a:gd name="connsiteY11" fmla="*/ 386370 h 386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1544" h="386370">
                <a:moveTo>
                  <a:pt x="13962" y="135"/>
                </a:moveTo>
                <a:cubicBezTo>
                  <a:pt x="381777" y="-253"/>
                  <a:pt x="749593" y="-640"/>
                  <a:pt x="749205" y="11769"/>
                </a:cubicBezTo>
                <a:cubicBezTo>
                  <a:pt x="748817" y="24178"/>
                  <a:pt x="12411" y="62957"/>
                  <a:pt x="11635" y="74590"/>
                </a:cubicBezTo>
                <a:cubicBezTo>
                  <a:pt x="10859" y="86223"/>
                  <a:pt x="745326" y="70324"/>
                  <a:pt x="744551" y="81570"/>
                </a:cubicBezTo>
                <a:cubicBezTo>
                  <a:pt x="743776" y="92816"/>
                  <a:pt x="6206" y="130044"/>
                  <a:pt x="6982" y="142065"/>
                </a:cubicBezTo>
                <a:cubicBezTo>
                  <a:pt x="7758" y="154086"/>
                  <a:pt x="746103" y="140126"/>
                  <a:pt x="749205" y="153698"/>
                </a:cubicBezTo>
                <a:cubicBezTo>
                  <a:pt x="752307" y="167270"/>
                  <a:pt x="25208" y="212642"/>
                  <a:pt x="25596" y="223500"/>
                </a:cubicBezTo>
                <a:cubicBezTo>
                  <a:pt x="25984" y="234358"/>
                  <a:pt x="755022" y="207213"/>
                  <a:pt x="751532" y="218846"/>
                </a:cubicBezTo>
                <a:cubicBezTo>
                  <a:pt x="748042" y="230479"/>
                  <a:pt x="6594" y="278953"/>
                  <a:pt x="4655" y="293301"/>
                </a:cubicBezTo>
                <a:cubicBezTo>
                  <a:pt x="2716" y="307649"/>
                  <a:pt x="740673" y="292914"/>
                  <a:pt x="739898" y="304935"/>
                </a:cubicBezTo>
                <a:cubicBezTo>
                  <a:pt x="739123" y="316956"/>
                  <a:pt x="1165" y="351858"/>
                  <a:pt x="2" y="365430"/>
                </a:cubicBezTo>
                <a:cubicBezTo>
                  <a:pt x="-1161" y="379002"/>
                  <a:pt x="365878" y="382686"/>
                  <a:pt x="732918" y="386370"/>
                </a:cubicBezTo>
              </a:path>
            </a:pathLst>
          </a:custGeom>
          <a:noFill/>
          <a:ln w="28575">
            <a:solidFill>
              <a:srgbClr val="C73FC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C61783C5-0601-9DB3-8CA7-6E63D5C110EF}"/>
                  </a:ext>
                </a:extLst>
              </p:cNvPr>
              <p:cNvSpPr txBox="1"/>
              <p:nvPr/>
            </p:nvSpPr>
            <p:spPr>
              <a:xfrm>
                <a:off x="4332047" y="3482124"/>
                <a:ext cx="36561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IN" i="1" smtClean="0">
                          <a:solidFill>
                            <a:srgbClr val="C73FC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C61783C5-0601-9DB3-8CA7-6E63D5C110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2047" y="3482124"/>
                <a:ext cx="365613" cy="369332"/>
              </a:xfrm>
              <a:prstGeom prst="rect">
                <a:avLst/>
              </a:prstGeom>
              <a:blipFill>
                <a:blip r:embed="rId7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3452D1A4-1D60-EA20-C239-704D057B23C9}"/>
                  </a:ext>
                </a:extLst>
              </p:cNvPr>
              <p:cNvSpPr txBox="1"/>
              <p:nvPr/>
            </p:nvSpPr>
            <p:spPr>
              <a:xfrm>
                <a:off x="3365608" y="2747999"/>
                <a:ext cx="3776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IN" i="1" smtClean="0">
                          <a:solidFill>
                            <a:srgbClr val="C73FC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3452D1A4-1D60-EA20-C239-704D057B23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5608" y="2747999"/>
                <a:ext cx="377603" cy="369332"/>
              </a:xfrm>
              <a:prstGeom prst="rect">
                <a:avLst/>
              </a:prstGeom>
              <a:blipFill>
                <a:blip r:embed="rId8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FD1961B7-57DC-FF94-5B0C-07DC8407ED48}"/>
              </a:ext>
            </a:extLst>
          </p:cNvPr>
          <p:cNvCxnSpPr>
            <a:cxnSpLocks/>
          </p:cNvCxnSpPr>
          <p:nvPr/>
        </p:nvCxnSpPr>
        <p:spPr>
          <a:xfrm>
            <a:off x="877710" y="2952277"/>
            <a:ext cx="2551183" cy="0"/>
          </a:xfrm>
          <a:prstGeom prst="straightConnector1">
            <a:avLst/>
          </a:prstGeom>
          <a:ln>
            <a:solidFill>
              <a:srgbClr val="C73FC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83D45A81-9326-267C-4B04-2BA19B1CA117}"/>
                  </a:ext>
                </a:extLst>
              </p:cNvPr>
              <p:cNvSpPr txBox="1"/>
              <p:nvPr/>
            </p:nvSpPr>
            <p:spPr>
              <a:xfrm>
                <a:off x="3191706" y="6009026"/>
                <a:ext cx="3776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IN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IN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83D45A81-9326-267C-4B04-2BA19B1CA1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1706" y="6009026"/>
                <a:ext cx="377603" cy="369332"/>
              </a:xfrm>
              <a:prstGeom prst="rect">
                <a:avLst/>
              </a:prstGeom>
              <a:blipFill>
                <a:blip r:embed="rId9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3B806705-A629-2934-8DF1-5FE62E8B8ADB}"/>
              </a:ext>
            </a:extLst>
          </p:cNvPr>
          <p:cNvCxnSpPr>
            <a:cxnSpLocks/>
          </p:cNvCxnSpPr>
          <p:nvPr/>
        </p:nvCxnSpPr>
        <p:spPr>
          <a:xfrm flipH="1" flipV="1">
            <a:off x="3097437" y="6126798"/>
            <a:ext cx="216658" cy="655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F58FD239-BCA3-2EA5-0FDE-67DBCD3CAA22}"/>
              </a:ext>
            </a:extLst>
          </p:cNvPr>
          <p:cNvCxnSpPr>
            <a:cxnSpLocks/>
          </p:cNvCxnSpPr>
          <p:nvPr/>
        </p:nvCxnSpPr>
        <p:spPr>
          <a:xfrm>
            <a:off x="853027" y="2380777"/>
            <a:ext cx="1040690" cy="0"/>
          </a:xfrm>
          <a:prstGeom prst="straightConnector1">
            <a:avLst/>
          </a:prstGeom>
          <a:ln>
            <a:solidFill>
              <a:srgbClr val="C73FC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8BB96CF6-B3B8-1EE0-1AB0-11B61078FB7C}"/>
                  </a:ext>
                </a:extLst>
              </p:cNvPr>
              <p:cNvSpPr txBox="1"/>
              <p:nvPr/>
            </p:nvSpPr>
            <p:spPr>
              <a:xfrm>
                <a:off x="1831915" y="2195983"/>
                <a:ext cx="3776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IN" i="1" smtClean="0">
                          <a:solidFill>
                            <a:srgbClr val="C73FC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8BB96CF6-B3B8-1EE0-1AB0-11B61078FB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1915" y="2195983"/>
                <a:ext cx="377603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28F720DB-3A18-D942-1213-667FE8F3DD8A}"/>
                  </a:ext>
                </a:extLst>
              </p:cNvPr>
              <p:cNvSpPr txBox="1"/>
              <p:nvPr/>
            </p:nvSpPr>
            <p:spPr>
              <a:xfrm>
                <a:off x="3298119" y="6349318"/>
                <a:ext cx="3776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IN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IN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28F720DB-3A18-D942-1213-667FE8F3DD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8119" y="6349318"/>
                <a:ext cx="377603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7" name="Explosion: 14 Points 126">
            <a:extLst>
              <a:ext uri="{FF2B5EF4-FFF2-40B4-BE49-F238E27FC236}">
                <a16:creationId xmlns:a16="http://schemas.microsoft.com/office/drawing/2014/main" id="{FF0E7F5C-1E90-ABFE-75D5-99A6A74D5DA8}"/>
              </a:ext>
            </a:extLst>
          </p:cNvPr>
          <p:cNvSpPr/>
          <p:nvPr/>
        </p:nvSpPr>
        <p:spPr>
          <a:xfrm>
            <a:off x="5116143" y="5858242"/>
            <a:ext cx="762214" cy="483333"/>
          </a:xfrm>
          <a:prstGeom prst="irregularSeal2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396F592A-297B-BA6E-006B-29161A8F7B89}"/>
                  </a:ext>
                </a:extLst>
              </p:cNvPr>
              <p:cNvSpPr txBox="1"/>
              <p:nvPr/>
            </p:nvSpPr>
            <p:spPr>
              <a:xfrm>
                <a:off x="5221855" y="5915242"/>
                <a:ext cx="5170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IN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𝛽𝛽</m:t>
                      </m:r>
                    </m:oMath>
                  </m:oMathPara>
                </a14:m>
                <a:endParaRPr lang="en-IN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396F592A-297B-BA6E-006B-29161A8F7B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1855" y="5915242"/>
                <a:ext cx="517065" cy="369332"/>
              </a:xfrm>
              <a:prstGeom prst="rect">
                <a:avLst/>
              </a:prstGeom>
              <a:blipFill>
                <a:blip r:embed="rId12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8" name="TextBox 127">
            <a:extLst>
              <a:ext uri="{FF2B5EF4-FFF2-40B4-BE49-F238E27FC236}">
                <a16:creationId xmlns:a16="http://schemas.microsoft.com/office/drawing/2014/main" id="{B62D3A4C-6EB3-44DE-9D14-88F48407B12E}"/>
              </a:ext>
            </a:extLst>
          </p:cNvPr>
          <p:cNvSpPr txBox="1"/>
          <p:nvPr/>
        </p:nvSpPr>
        <p:spPr>
          <a:xfrm>
            <a:off x="8254949" y="5145447"/>
            <a:ext cx="38026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venir Next LT Pro" panose="020B0504020202020204" pitchFamily="34" charset="0"/>
              </a:rPr>
              <a:t>Not typically used for charged 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Symbol" panose="05050102010706020507" pitchFamily="18" charset="2"/>
              </a:rPr>
              <a:t>a/b 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venir Next LT Pro" panose="020B0504020202020204" pitchFamily="34" charset="0"/>
              </a:rPr>
              <a:t>spectroscopy, </a:t>
            </a:r>
            <a:r>
              <a:rPr lang="en-US" dirty="0">
                <a:latin typeface="Avenir Next LT Pro" panose="020B0504020202020204" pitchFamily="34" charset="0"/>
              </a:rPr>
              <a:t>yet excellent for studying internal 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Symbol" panose="05050102010706020507" pitchFamily="18" charset="2"/>
              </a:rPr>
              <a:t>bb 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venir Next LT Pro" panose="020B0504020202020204" pitchFamily="34" charset="0"/>
              </a:rPr>
              <a:t>decays</a:t>
            </a:r>
            <a:endParaRPr lang="en-US" dirty="0">
              <a:latin typeface="Avenir Next LT Pro" panose="020B0504020202020204" pitchFamily="34" charset="0"/>
            </a:endParaRPr>
          </a:p>
        </p:txBody>
      </p:sp>
      <p:sp>
        <p:nvSpPr>
          <p:cNvPr id="131" name="Slide Number Placeholder 130">
            <a:extLst>
              <a:ext uri="{FF2B5EF4-FFF2-40B4-BE49-F238E27FC236}">
                <a16:creationId xmlns:a16="http://schemas.microsoft.com/office/drawing/2014/main" id="{A091417C-E79F-691B-2137-5EAB73EDD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82C2-D798-41F7-8336-48333018DFB3}" type="slidenum">
              <a:rPr lang="en-IN" smtClean="0"/>
              <a:t>6</a:t>
            </a:fld>
            <a:endParaRPr lang="en-IN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413D915-1F8F-D69E-B501-A9BE0E8179E6}"/>
              </a:ext>
            </a:extLst>
          </p:cNvPr>
          <p:cNvCxnSpPr>
            <a:cxnSpLocks/>
          </p:cNvCxnSpPr>
          <p:nvPr/>
        </p:nvCxnSpPr>
        <p:spPr>
          <a:xfrm flipH="1" flipV="1">
            <a:off x="3083377" y="6405583"/>
            <a:ext cx="216658" cy="655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Picture 25" descr="A graph of a graph of a graph&#10;&#10;AI-generated content may be incorrect.">
            <a:extLst>
              <a:ext uri="{FF2B5EF4-FFF2-40B4-BE49-F238E27FC236}">
                <a16:creationId xmlns:a16="http://schemas.microsoft.com/office/drawing/2014/main" id="{1C819081-CBB1-A3A2-1FEA-F2FDEBA922B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128"/>
          <a:stretch>
            <a:fillRect/>
          </a:stretch>
        </p:blipFill>
        <p:spPr>
          <a:xfrm>
            <a:off x="8524676" y="1948897"/>
            <a:ext cx="1430929" cy="2145251"/>
          </a:xfrm>
          <a:prstGeom prst="rect">
            <a:avLst/>
          </a:prstGeom>
        </p:spPr>
      </p:pic>
      <p:pic>
        <p:nvPicPr>
          <p:cNvPr id="28" name="Picture 27" descr="A graph of a graph of a graph&#10;&#10;AI-generated content may be incorrect.">
            <a:extLst>
              <a:ext uri="{FF2B5EF4-FFF2-40B4-BE49-F238E27FC236}">
                <a16:creationId xmlns:a16="http://schemas.microsoft.com/office/drawing/2014/main" id="{9EF68DAD-045B-9465-C0AC-2F1D14547B1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99" t="5158" r="1429" b="-5158"/>
          <a:stretch>
            <a:fillRect/>
          </a:stretch>
        </p:blipFill>
        <p:spPr>
          <a:xfrm>
            <a:off x="10125732" y="2021350"/>
            <a:ext cx="1430929" cy="2145251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44660690-ED3C-E2D7-6F48-249BEB2CDAE5}"/>
              </a:ext>
            </a:extLst>
          </p:cNvPr>
          <p:cNvSpPr/>
          <p:nvPr/>
        </p:nvSpPr>
        <p:spPr>
          <a:xfrm>
            <a:off x="8461176" y="2035173"/>
            <a:ext cx="833045" cy="922730"/>
          </a:xfrm>
          <a:prstGeom prst="rect">
            <a:avLst/>
          </a:prstGeom>
          <a:solidFill>
            <a:srgbClr val="FECBC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“slow”</a:t>
            </a:r>
            <a:endParaRPr lang="en-IN" sz="1200" dirty="0">
              <a:solidFill>
                <a:schemeClr val="tx1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836A8C4-4878-1422-A85B-EF136E3D6D02}"/>
              </a:ext>
            </a:extLst>
          </p:cNvPr>
          <p:cNvSpPr/>
          <p:nvPr/>
        </p:nvSpPr>
        <p:spPr>
          <a:xfrm>
            <a:off x="10008151" y="2035173"/>
            <a:ext cx="833045" cy="922730"/>
          </a:xfrm>
          <a:prstGeom prst="rect">
            <a:avLst/>
          </a:prstGeom>
          <a:solidFill>
            <a:srgbClr val="C9E8A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“normal”</a:t>
            </a:r>
            <a:endParaRPr lang="en-IN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698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87" grpId="0"/>
      <p:bldP spid="89" grpId="0" animBg="1"/>
      <p:bldP spid="91" grpId="0"/>
      <p:bldP spid="93" grpId="0"/>
      <p:bldP spid="99" grpId="0"/>
      <p:bldP spid="106" grpId="0"/>
      <p:bldP spid="109" grpId="0"/>
      <p:bldP spid="127" grpId="0" animBg="1"/>
      <p:bldP spid="123" grpId="0"/>
      <p:bldP spid="128" grpId="0"/>
      <p:bldP spid="33" grpId="0" animBg="1"/>
      <p:bldP spid="3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FCAFB33-520A-97A5-5AA0-29358A0CA5D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586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latin typeface="Avenir Next LT Pro" panose="020B0504020202020204" pitchFamily="34" charset="0"/>
              </a:rPr>
              <a:t>The search for </a:t>
            </a:r>
            <a:r>
              <a:rPr lang="en-US" sz="3200" b="1" dirty="0" err="1">
                <a:latin typeface="Avenir Next LT Pro" panose="020B0504020202020204" pitchFamily="34" charset="0"/>
              </a:rPr>
              <a:t>Neutrinoless</a:t>
            </a:r>
            <a:r>
              <a:rPr lang="en-US" sz="3200" b="1" dirty="0">
                <a:latin typeface="Avenir Next LT Pro" panose="020B0504020202020204" pitchFamily="34" charset="0"/>
              </a:rPr>
              <a:t> Double Beta Decay</a:t>
            </a:r>
            <a:endParaRPr lang="en-IN" sz="3200" b="1" dirty="0">
              <a:latin typeface="Avenir Next LT Pro" panose="020B0504020202020204" pitchFamily="34" charset="0"/>
            </a:endParaRPr>
          </a:p>
        </p:txBody>
      </p:sp>
      <p:pic>
        <p:nvPicPr>
          <p:cNvPr id="38" name="Picture 3">
            <a:extLst>
              <a:ext uri="{FF2B5EF4-FFF2-40B4-BE49-F238E27FC236}">
                <a16:creationId xmlns:a16="http://schemas.microsoft.com/office/drawing/2014/main" id="{2099B715-8124-E05A-2BD0-AE69B59378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31" y="903923"/>
            <a:ext cx="2240658" cy="2448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E38D2914-0D35-59EA-C274-72C3E25647EB}"/>
              </a:ext>
            </a:extLst>
          </p:cNvPr>
          <p:cNvSpPr txBox="1"/>
          <p:nvPr/>
        </p:nvSpPr>
        <p:spPr>
          <a:xfrm>
            <a:off x="77410" y="2039347"/>
            <a:ext cx="95129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venir Book"/>
              </a:rPr>
              <a:t>2</a:t>
            </a:r>
            <a:r>
              <a:rPr lang="en-US" b="1" dirty="0">
                <a:latin typeface="Symbol" panose="05050102010706020507" pitchFamily="18" charset="2"/>
              </a:rPr>
              <a:t>nbb</a:t>
            </a:r>
            <a:r>
              <a:rPr lang="en-US" dirty="0">
                <a:latin typeface="Avenir Book"/>
              </a:rPr>
              <a:t> </a:t>
            </a:r>
          </a:p>
        </p:txBody>
      </p:sp>
      <p:sp>
        <p:nvSpPr>
          <p:cNvPr id="65" name="Slide Number Placeholder 64">
            <a:extLst>
              <a:ext uri="{FF2B5EF4-FFF2-40B4-BE49-F238E27FC236}">
                <a16:creationId xmlns:a16="http://schemas.microsoft.com/office/drawing/2014/main" id="{378B0C16-471C-017E-A089-8671C78DA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82C2-D798-41F7-8336-48333018DFB3}" type="slidenum">
              <a:rPr lang="en-IN" smtClean="0"/>
              <a:t>7</a:t>
            </a:fld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887D5D-401E-78D6-FC5E-457908515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424" y="1124512"/>
            <a:ext cx="2069206" cy="2304488"/>
          </a:xfrm>
          <a:prstGeom prst="rect">
            <a:avLst/>
          </a:prstGeom>
          <a:noFill/>
          <a:ln w="25400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ADF9F2-9292-82FD-FFE7-7DBFC300DF37}"/>
              </a:ext>
            </a:extLst>
          </p:cNvPr>
          <p:cNvSpPr txBox="1"/>
          <p:nvPr/>
        </p:nvSpPr>
        <p:spPr>
          <a:xfrm>
            <a:off x="3197252" y="2224886"/>
            <a:ext cx="974989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venir Book"/>
              </a:rPr>
              <a:t>0</a:t>
            </a:r>
            <a:r>
              <a:rPr lang="en-US" b="1" dirty="0">
                <a:latin typeface="Symbol" panose="05050102010706020507" pitchFamily="18" charset="2"/>
              </a:rPr>
              <a:t>nbb</a:t>
            </a:r>
            <a:r>
              <a:rPr lang="en-US" dirty="0">
                <a:latin typeface="Avenir Book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6D9648-D4C5-ACBC-43A0-85E2FF87B126}"/>
              </a:ext>
            </a:extLst>
          </p:cNvPr>
          <p:cNvSpPr txBox="1"/>
          <p:nvPr/>
        </p:nvSpPr>
        <p:spPr>
          <a:xfrm>
            <a:off x="3627996" y="3641420"/>
            <a:ext cx="1896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venir Next LT Pro" panose="020B0504020202020204" pitchFamily="34" charset="0"/>
              </a:rPr>
              <a:t>Yet to be observed!</a:t>
            </a:r>
            <a:endParaRPr lang="en-US" sz="1400" b="1" dirty="0"/>
          </a:p>
          <a:p>
            <a:endParaRPr lang="en-US" sz="1400" dirty="0">
              <a:latin typeface="Avenir Next LT Pro" panose="020B0504020202020204" pitchFamily="34" charset="0"/>
            </a:endParaRP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1A9EFDD8-72AE-82B0-3734-A4EE395069A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797" t="-1" b="893"/>
          <a:stretch>
            <a:fillRect/>
          </a:stretch>
        </p:blipFill>
        <p:spPr>
          <a:xfrm>
            <a:off x="0" y="3860565"/>
            <a:ext cx="5093400" cy="2521185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108EF5ED-A0A3-261F-8D57-E9E275D062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743" b="96515" l="5158" r="95320">
                        <a14:foregroundMark x1="10029" y1="42225" x2="4107" y2="34517"/>
                        <a14:foregroundMark x1="4107" y1="34517" x2="4298" y2="26005"/>
                        <a14:foregroundMark x1="4298" y1="26005" x2="16141" y2="12131"/>
                        <a14:foregroundMark x1="16141" y1="12131" x2="24928" y2="6971"/>
                        <a14:foregroundMark x1="24928" y1="6971" x2="36294" y2="3887"/>
                        <a14:foregroundMark x1="36294" y1="3887" x2="49952" y2="3686"/>
                        <a14:foregroundMark x1="49952" y1="3686" x2="63515" y2="6233"/>
                        <a14:foregroundMark x1="63515" y1="6233" x2="76313" y2="11796"/>
                        <a14:foregroundMark x1="5540" y1="37064" x2="5253" y2="19437"/>
                        <a14:foregroundMark x1="5253" y1="19437" x2="7068" y2="17627"/>
                        <a14:foregroundMark x1="27125" y1="4021" x2="40592" y2="1005"/>
                        <a14:foregroundMark x1="40592" y1="1005" x2="54250" y2="1743"/>
                        <a14:foregroundMark x1="54250" y1="1743" x2="58453" y2="2949"/>
                        <a14:foregroundMark x1="81471" y1="89343" x2="91213" y2="95308"/>
                        <a14:foregroundMark x1="91213" y1="95308" x2="92646" y2="87936"/>
                        <a14:foregroundMark x1="92646" y1="87936" x2="88634" y2="84115"/>
                        <a14:foregroundMark x1="82999" y1="92560" x2="93123" y2="94839"/>
                        <a14:foregroundMark x1="93123" y1="94839" x2="95415" y2="93164"/>
                        <a14:foregroundMark x1="83763" y1="94504" x2="86151" y2="9651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302899">
            <a:off x="4046204" y="4480910"/>
            <a:ext cx="2291150" cy="3264943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D353CF9C-D4C6-8ED6-59D5-8410E902699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66805" r="13714" b="73204"/>
          <a:stretch>
            <a:fillRect/>
          </a:stretch>
        </p:blipFill>
        <p:spPr>
          <a:xfrm>
            <a:off x="4667728" y="5132516"/>
            <a:ext cx="622429" cy="67402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19E89B7E-A304-3B4E-1B00-DAC7427734D6}"/>
              </a:ext>
            </a:extLst>
          </p:cNvPr>
          <p:cNvGrpSpPr/>
          <p:nvPr/>
        </p:nvGrpSpPr>
        <p:grpSpPr>
          <a:xfrm>
            <a:off x="551166" y="3785212"/>
            <a:ext cx="720948" cy="718190"/>
            <a:chOff x="6660356" y="1503887"/>
            <a:chExt cx="720948" cy="71819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556984E-1B60-4FC2-2F6D-C40A2850FF9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66805" r="13714" b="73204"/>
            <a:stretch>
              <a:fillRect/>
            </a:stretch>
          </p:blipFill>
          <p:spPr>
            <a:xfrm>
              <a:off x="6680643" y="1503887"/>
              <a:ext cx="622429" cy="674024"/>
            </a:xfrm>
            <a:prstGeom prst="rect">
              <a:avLst/>
            </a:prstGeom>
          </p:spPr>
        </p:pic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709DF01B-DB07-0A72-804C-1050C90A441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66805" r="13714" b="73204"/>
            <a:stretch>
              <a:fillRect/>
            </a:stretch>
          </p:blipFill>
          <p:spPr>
            <a:xfrm rot="6355288">
              <a:off x="6733077" y="1493340"/>
              <a:ext cx="622429" cy="674024"/>
            </a:xfrm>
            <a:prstGeom prst="rect">
              <a:avLst/>
            </a:prstGeom>
          </p:spPr>
        </p:pic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318206C0-B11D-0C3D-CD78-49C0CFB84AD1}"/>
                </a:ext>
              </a:extLst>
            </p:cNvPr>
            <p:cNvSpPr/>
            <p:nvPr/>
          </p:nvSpPr>
          <p:spPr>
            <a:xfrm>
              <a:off x="6968728" y="2150269"/>
              <a:ext cx="107156" cy="718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4CAEECE7-A52E-1619-4338-9E621220902B}"/>
                </a:ext>
              </a:extLst>
            </p:cNvPr>
            <p:cNvSpPr/>
            <p:nvPr/>
          </p:nvSpPr>
          <p:spPr>
            <a:xfrm>
              <a:off x="6660356" y="1740694"/>
              <a:ext cx="107156" cy="718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pic>
        <p:nvPicPr>
          <p:cNvPr id="39" name="Picture 38" descr="A close-up of a roll of toilet paper&#10;&#10;AI-generated content may be incorrect.">
            <a:extLst>
              <a:ext uri="{FF2B5EF4-FFF2-40B4-BE49-F238E27FC236}">
                <a16:creationId xmlns:a16="http://schemas.microsoft.com/office/drawing/2014/main" id="{FBD2318D-9F73-D4C3-C89A-29FEFD12403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8455" b="83455" l="55455" r="68386">
                        <a14:foregroundMark x1="60818" y1="73364" x2="66295" y2="76000"/>
                        <a14:foregroundMark x1="66295" y1="76000" x2="67136" y2="43455"/>
                        <a14:foregroundMark x1="67136" y1="43455" x2="66523" y2="28273"/>
                        <a14:foregroundMark x1="65727" y1="83545" x2="66386" y2="80545"/>
                        <a14:foregroundMark x1="59545" y1="75636" x2="59591" y2="76636"/>
                        <a14:foregroundMark x1="68136" y1="27364" x2="68409" y2="73364"/>
                        <a14:foregroundMark x1="68409" y1="73364" x2="67886" y2="77909"/>
                        <a14:foregroundMark x1="67932" y1="76455" x2="67932" y2="76455"/>
                        <a14:foregroundMark x1="65114" y1="24000" x2="61136" y2="20455"/>
                        <a14:foregroundMark x1="61136" y1="20455" x2="63932" y2="21545"/>
                        <a14:foregroundMark x1="64727" y1="20909" x2="59591" y2="22636"/>
                        <a14:foregroundMark x1="63636" y1="19091" x2="59682" y2="18455"/>
                        <a14:foregroundMark x1="58886" y1="76818" x2="61659" y2="749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915" t="12693" r="30660" b="12691"/>
          <a:stretch>
            <a:fillRect/>
          </a:stretch>
        </p:blipFill>
        <p:spPr>
          <a:xfrm>
            <a:off x="6996613" y="1129158"/>
            <a:ext cx="1695184" cy="2050119"/>
          </a:xfrm>
          <a:prstGeom prst="rect">
            <a:avLst/>
          </a:prstGeom>
        </p:spPr>
      </p:pic>
      <p:sp>
        <p:nvSpPr>
          <p:cNvPr id="41" name="Explosion: 14 Points 40">
            <a:extLst>
              <a:ext uri="{FF2B5EF4-FFF2-40B4-BE49-F238E27FC236}">
                <a16:creationId xmlns:a16="http://schemas.microsoft.com/office/drawing/2014/main" id="{B81A0B54-7A69-A8C1-A156-2EED7E5AB2BE}"/>
              </a:ext>
            </a:extLst>
          </p:cNvPr>
          <p:cNvSpPr/>
          <p:nvPr/>
        </p:nvSpPr>
        <p:spPr>
          <a:xfrm>
            <a:off x="7860985" y="2127058"/>
            <a:ext cx="762214" cy="483333"/>
          </a:xfrm>
          <a:prstGeom prst="irregularSeal2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63F0C546-7478-E7AA-B013-9B10059233F0}"/>
                  </a:ext>
                </a:extLst>
              </p:cNvPr>
              <p:cNvSpPr txBox="1"/>
              <p:nvPr/>
            </p:nvSpPr>
            <p:spPr>
              <a:xfrm>
                <a:off x="7966697" y="2184058"/>
                <a:ext cx="5170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IN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𝛽𝛽</m:t>
                      </m:r>
                    </m:oMath>
                  </m:oMathPara>
                </a14:m>
                <a:endParaRPr lang="en-IN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63F0C546-7478-E7AA-B013-9B10059233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6697" y="2184058"/>
                <a:ext cx="517065" cy="369332"/>
              </a:xfrm>
              <a:prstGeom prst="rect">
                <a:avLst/>
              </a:prstGeom>
              <a:blipFill>
                <a:blip r:embed="rId12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Speech Bubble: Rectangle with Corners Rounded 42">
            <a:extLst>
              <a:ext uri="{FF2B5EF4-FFF2-40B4-BE49-F238E27FC236}">
                <a16:creationId xmlns:a16="http://schemas.microsoft.com/office/drawing/2014/main" id="{3D7937EA-DE0C-7400-C898-72E93E0E4A5A}"/>
              </a:ext>
            </a:extLst>
          </p:cNvPr>
          <p:cNvSpPr/>
          <p:nvPr/>
        </p:nvSpPr>
        <p:spPr>
          <a:xfrm>
            <a:off x="8729146" y="817784"/>
            <a:ext cx="2168332" cy="1637516"/>
          </a:xfrm>
          <a:prstGeom prst="wedgeRoundRectCallout">
            <a:avLst>
              <a:gd name="adj1" fmla="val -73069"/>
              <a:gd name="adj2" fmla="val 25975"/>
              <a:gd name="adj3" fmla="val 16667"/>
            </a:avLst>
          </a:prstGeom>
          <a:solidFill>
            <a:srgbClr val="FFFFFF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5" name="Picture 44" descr="A group of spheres with blue and green spheres&#10;&#10;AI-generated content may be incorrect.">
            <a:extLst>
              <a:ext uri="{FF2B5EF4-FFF2-40B4-BE49-F238E27FC236}">
                <a16:creationId xmlns:a16="http://schemas.microsoft.com/office/drawing/2014/main" id="{CA56DE27-3DD0-3C68-400F-53B5001F0B1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00" r="23568" b="51072"/>
          <a:stretch>
            <a:fillRect/>
          </a:stretch>
        </p:blipFill>
        <p:spPr>
          <a:xfrm>
            <a:off x="9222485" y="951933"/>
            <a:ext cx="1126155" cy="1023358"/>
          </a:xfrm>
          <a:prstGeom prst="rect">
            <a:avLst/>
          </a:prstGeom>
          <a:solidFill>
            <a:schemeClr val="bg1"/>
          </a:solidFill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19B5F6A7-9A5E-1CD5-CDB6-9022835C54A5}"/>
                  </a:ext>
                </a:extLst>
              </p:cNvPr>
              <p:cNvSpPr txBox="1"/>
              <p:nvPr/>
            </p:nvSpPr>
            <p:spPr>
              <a:xfrm>
                <a:off x="8972846" y="1970140"/>
                <a:ext cx="1783245" cy="2728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Pre>
                      <m:sPrePr>
                        <m:ctrlPr>
                          <a:rPr lang="en-IN" sz="1600" i="1" smtClean="0">
                            <a:latin typeface="Cambria Math" panose="02040503050406030204" pitchFamily="18" charset="0"/>
                          </a:rPr>
                        </m:ctrlPr>
                      </m:sPrePr>
                      <m:sub/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76</m:t>
                        </m:r>
                      </m:sup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𝐺𝑒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</m:e>
                    </m:sPre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</m:t>
                    </m:r>
                    <m:sPre>
                      <m:sPre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PrePr>
                      <m:sub/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76</m:t>
                        </m:r>
                      </m:sup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𝑆𝑒</m:t>
                        </m:r>
                      </m:e>
                    </m:sPre>
                    <m:r>
                      <a:rPr lang="en-IN" sz="16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6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16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6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IN" sz="1600" dirty="0"/>
                  <a:t> </a:t>
                </a: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19B5F6A7-9A5E-1CD5-CDB6-9022835C54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2846" y="1970140"/>
                <a:ext cx="1783245" cy="272895"/>
              </a:xfrm>
              <a:prstGeom prst="rect">
                <a:avLst/>
              </a:prstGeom>
              <a:blipFill>
                <a:blip r:embed="rId14"/>
                <a:stretch>
                  <a:fillRect l="-2397" b="-444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F0B565DC-0846-56BA-85A1-F099C9C023CB}"/>
              </a:ext>
            </a:extLst>
          </p:cNvPr>
          <p:cNvSpPr txBox="1">
            <a:spLocks/>
          </p:cNvSpPr>
          <p:nvPr/>
        </p:nvSpPr>
        <p:spPr>
          <a:xfrm>
            <a:off x="7465171" y="3130505"/>
            <a:ext cx="4030095" cy="627240"/>
          </a:xfrm>
          <a:prstGeom prst="roundRect">
            <a:avLst/>
          </a:prstGeom>
          <a:noFill/>
          <a:ln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IN" sz="1600" dirty="0"/>
              <a:t>Detector = Source, high detection efficiency for electrons</a:t>
            </a: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D0CD53E6-DFE0-733E-F3DC-44F2CD6D053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13556" y="3036193"/>
            <a:ext cx="774037" cy="774037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9287A70B-6F03-E7C7-7162-5ABA8EB7EC5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13556" y="3726696"/>
            <a:ext cx="774037" cy="774037"/>
          </a:xfrm>
          <a:prstGeom prst="rect">
            <a:avLst/>
          </a:prstGeom>
        </p:spPr>
      </p:pic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83C2BAC7-3828-BC9F-140F-8BEC732F67D2}"/>
              </a:ext>
            </a:extLst>
          </p:cNvPr>
          <p:cNvSpPr txBox="1">
            <a:spLocks/>
          </p:cNvSpPr>
          <p:nvPr/>
        </p:nvSpPr>
        <p:spPr>
          <a:xfrm>
            <a:off x="7627572" y="3373827"/>
            <a:ext cx="3759562" cy="1440000"/>
          </a:xfrm>
          <a:prstGeom prst="roundRect">
            <a:avLst/>
          </a:prstGeom>
          <a:noFill/>
          <a:ln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aseline="30000" dirty="0"/>
              <a:t>76</a:t>
            </a:r>
            <a:r>
              <a:rPr lang="en-US" sz="1600" dirty="0"/>
              <a:t>Ge enrichment of &gt;90% possible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E2B386DE-67B3-D50F-ABE4-45B97CAC888A}"/>
              </a:ext>
            </a:extLst>
          </p:cNvPr>
          <p:cNvSpPr txBox="1">
            <a:spLocks/>
          </p:cNvSpPr>
          <p:nvPr/>
        </p:nvSpPr>
        <p:spPr>
          <a:xfrm>
            <a:off x="6676749" y="4432950"/>
            <a:ext cx="4030095" cy="627240"/>
          </a:xfrm>
          <a:prstGeom prst="roundRect">
            <a:avLst/>
          </a:prstGeom>
          <a:noFill/>
          <a:ln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IN" sz="1600" dirty="0"/>
              <a:t>Highly radiopure</a:t>
            </a:r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5B932764-4F78-247C-EEDF-FA17D23BE3B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13556" y="4445019"/>
            <a:ext cx="774037" cy="774037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4EAEAFF4-4741-CDB9-0F48-5B62C807BC9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13556" y="5196716"/>
            <a:ext cx="774037" cy="774037"/>
          </a:xfrm>
          <a:prstGeom prst="rect">
            <a:avLst/>
          </a:prstGeom>
        </p:spPr>
      </p:pic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1026E0E5-3219-6050-E2E0-48BC792AF4D6}"/>
              </a:ext>
            </a:extLst>
          </p:cNvPr>
          <p:cNvSpPr txBox="1">
            <a:spLocks/>
          </p:cNvSpPr>
          <p:nvPr/>
        </p:nvSpPr>
        <p:spPr>
          <a:xfrm>
            <a:off x="7500574" y="5159633"/>
            <a:ext cx="3339832" cy="1047328"/>
          </a:xfrm>
          <a:prstGeom prst="roundRect">
            <a:avLst/>
          </a:prstGeom>
          <a:noFill/>
          <a:ln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/>
              <a:t>Excellent energy resolution </a:t>
            </a:r>
          </a:p>
          <a:p>
            <a:pPr marL="0" indent="0" algn="ctr">
              <a:buNone/>
            </a:pPr>
            <a:r>
              <a:rPr lang="en-IN" sz="1600" dirty="0"/>
              <a:t>(𝐅𝐖𝐇𝐌 ~ 𝟎.𝟏% @ 𝑄</a:t>
            </a:r>
            <a:r>
              <a:rPr lang="en-IN" sz="1600" baseline="-25000" dirty="0"/>
              <a:t>𝛽𝛽</a:t>
            </a:r>
            <a:r>
              <a:rPr lang="en-IN" sz="1600" dirty="0"/>
              <a:t> )</a:t>
            </a:r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F437F31E-C60C-939A-80EA-D74F83E88158}"/>
              </a:ext>
            </a:extLst>
          </p:cNvPr>
          <p:cNvSpPr/>
          <p:nvPr/>
        </p:nvSpPr>
        <p:spPr>
          <a:xfrm>
            <a:off x="3139749" y="917836"/>
            <a:ext cx="2721119" cy="3204387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5517BED-79DD-51AC-8613-A4F974FE3404}"/>
              </a:ext>
            </a:extLst>
          </p:cNvPr>
          <p:cNvSpPr txBox="1"/>
          <p:nvPr/>
        </p:nvSpPr>
        <p:spPr>
          <a:xfrm>
            <a:off x="7933033" y="6306405"/>
            <a:ext cx="2721119" cy="369332"/>
          </a:xfrm>
          <a:prstGeom prst="rect">
            <a:avLst/>
          </a:prstGeom>
          <a:solidFill>
            <a:srgbClr val="76FF19">
              <a:alpha val="5098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latin typeface="Avenir Book"/>
              </a:rPr>
              <a:t>HPGe</a:t>
            </a:r>
            <a:r>
              <a:rPr lang="en-US" b="1" dirty="0">
                <a:latin typeface="Avenir Book"/>
              </a:rPr>
              <a:t> excellently suitable</a:t>
            </a:r>
            <a:r>
              <a:rPr lang="en-US" dirty="0">
                <a:latin typeface="Avenir Book"/>
              </a:rPr>
              <a:t> </a:t>
            </a: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4E2B41C9-5624-52B7-2E6E-852363BAB172}"/>
              </a:ext>
            </a:extLst>
          </p:cNvPr>
          <p:cNvSpPr txBox="1">
            <a:spLocks/>
          </p:cNvSpPr>
          <p:nvPr/>
        </p:nvSpPr>
        <p:spPr>
          <a:xfrm>
            <a:off x="7689266" y="2149670"/>
            <a:ext cx="4276552" cy="1047328"/>
          </a:xfrm>
          <a:prstGeom prst="ellipse">
            <a:avLst/>
          </a:prstGeom>
          <a:noFill/>
          <a:ln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IN" sz="1600" dirty="0"/>
              <a:t>𝑄</a:t>
            </a:r>
            <a:r>
              <a:rPr lang="en-IN" sz="1600" baseline="-25000" dirty="0"/>
              <a:t>𝛽𝛽</a:t>
            </a:r>
            <a:r>
              <a:rPr lang="en-IN" sz="1600" dirty="0"/>
              <a:t> = 2039 keV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5CE7CD-60FA-77C7-7413-3BFC6A8F68F3}"/>
              </a:ext>
            </a:extLst>
          </p:cNvPr>
          <p:cNvSpPr txBox="1"/>
          <p:nvPr/>
        </p:nvSpPr>
        <p:spPr>
          <a:xfrm>
            <a:off x="3281135" y="4109369"/>
            <a:ext cx="2967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DAA600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Smoking gun evidence of the Majorana nature of </a:t>
            </a:r>
            <a:r>
              <a:rPr lang="en-US" dirty="0">
                <a:solidFill>
                  <a:srgbClr val="DAA600"/>
                </a:solidFill>
                <a:latin typeface="Symbol" panose="05050102010706020507" pitchFamily="18" charset="2"/>
                <a:cs typeface="Dreaming Outloud Pro" panose="020F0502020204030204" pitchFamily="66" charset="0"/>
              </a:rPr>
              <a:t>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E5CFCD-F16C-3D0D-0D75-DE068C7B3C23}"/>
              </a:ext>
            </a:extLst>
          </p:cNvPr>
          <p:cNvSpPr/>
          <p:nvPr/>
        </p:nvSpPr>
        <p:spPr>
          <a:xfrm>
            <a:off x="384629" y="5934647"/>
            <a:ext cx="3096661" cy="486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venir Next LT Pro" panose="020B0504020202020204" pitchFamily="34" charset="0"/>
              </a:rPr>
              <a:t>Summed energy of electrons</a:t>
            </a:r>
            <a:endParaRPr lang="en-IN" sz="1600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026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machine with a glass tube inside&#10;&#10;AI-generated content may be incorrect.">
            <a:extLst>
              <a:ext uri="{FF2B5EF4-FFF2-40B4-BE49-F238E27FC236}">
                <a16:creationId xmlns:a16="http://schemas.microsoft.com/office/drawing/2014/main" id="{CCAABBCD-54E6-7277-7C0E-A9B7C14C1F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0" r="4347"/>
          <a:stretch>
            <a:fillRect/>
          </a:stretch>
        </p:blipFill>
        <p:spPr>
          <a:xfrm>
            <a:off x="8936866" y="1224351"/>
            <a:ext cx="5311243" cy="52418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4CDCE27-4F0A-FE10-7D4C-0A914F250488}"/>
              </a:ext>
            </a:extLst>
          </p:cNvPr>
          <p:cNvSpPr txBox="1"/>
          <p:nvPr/>
        </p:nvSpPr>
        <p:spPr>
          <a:xfrm rot="16200000">
            <a:off x="10459600" y="3869345"/>
            <a:ext cx="11576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FF00"/>
                </a:solidFill>
                <a:latin typeface="Avenir Next LT Pro" panose="020B0504020202020204" pitchFamily="34" charset="0"/>
              </a:rPr>
              <a:t>LEGEND-200</a:t>
            </a:r>
            <a:endParaRPr lang="en-IN" sz="1200" b="1" dirty="0">
              <a:solidFill>
                <a:srgbClr val="FFFF00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042813-2345-C8BE-94E3-F70E33E2D1EF}"/>
              </a:ext>
            </a:extLst>
          </p:cNvPr>
          <p:cNvSpPr txBox="1"/>
          <p:nvPr/>
        </p:nvSpPr>
        <p:spPr>
          <a:xfrm>
            <a:off x="36540" y="1976734"/>
            <a:ext cx="1600578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700" b="1" dirty="0">
                <a:solidFill>
                  <a:srgbClr val="4362A1"/>
                </a:solidFill>
                <a:latin typeface="Avenir Next LT Pro" panose="020B0504020202020204" pitchFamily="34" charset="0"/>
              </a:rPr>
              <a:t>LEGEND-200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2C30453-8940-5435-3D4E-D32D4B5D9262}"/>
                  </a:ext>
                </a:extLst>
              </p:cNvPr>
              <p:cNvSpPr txBox="1"/>
              <p:nvPr/>
            </p:nvSpPr>
            <p:spPr>
              <a:xfrm>
                <a:off x="118368" y="2405936"/>
                <a:ext cx="5004544" cy="18621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Avenir Next LT Pro" panose="020B0504020202020204" pitchFamily="34" charset="0"/>
                  </a:rPr>
                  <a:t>Up to 200 kg of </a:t>
                </a:r>
                <a:r>
                  <a:rPr lang="en-US" sz="1600" baseline="30000" dirty="0" err="1">
                    <a:latin typeface="Avenir Next LT Pro" panose="020B0504020202020204" pitchFamily="34" charset="0"/>
                  </a:rPr>
                  <a:t>enr</a:t>
                </a:r>
                <a:r>
                  <a:rPr lang="en-US" sz="1600" dirty="0" err="1">
                    <a:latin typeface="Avenir Next LT Pro" panose="020B0504020202020204" pitchFamily="34" charset="0"/>
                  </a:rPr>
                  <a:t>Ge</a:t>
                </a:r>
                <a:r>
                  <a:rPr lang="en-US" sz="1600" dirty="0">
                    <a:latin typeface="Avenir Next LT Pro" panose="020B0504020202020204" pitchFamily="34" charset="0"/>
                  </a:rPr>
                  <a:t> detectors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Avenir Next LT Pro" panose="020B0504020202020204" pitchFamily="34" charset="0"/>
                  </a:rPr>
                  <a:t>Uses GERDA infrastructure in Hall A, LNGS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b="1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Avenir Next LT Pro" panose="020B0504020202020204" pitchFamily="34" charset="0"/>
                  </a:rPr>
                  <a:t>Operational</a:t>
                </a:r>
                <a:r>
                  <a:rPr lang="en-US" sz="1600" dirty="0">
                    <a:latin typeface="Avenir Next LT Pro" panose="020B0504020202020204" pitchFamily="34" charset="0"/>
                  </a:rPr>
                  <a:t> since 2023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b="1" dirty="0">
                    <a:latin typeface="Avenir Next LT Pro" panose="020B0504020202020204" pitchFamily="34" charset="0"/>
                  </a:rPr>
                  <a:t>Goals:</a:t>
                </a: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r>
                  <a:rPr lang="en-US" sz="1600" dirty="0">
                    <a:latin typeface="Avenir Next LT Pro" panose="020B0504020202020204" pitchFamily="34" charset="0"/>
                  </a:rPr>
                  <a:t>1 </a:t>
                </a:r>
                <a:r>
                  <a:rPr lang="en-US" sz="1600" dirty="0" err="1">
                    <a:latin typeface="Avenir Next LT Pro" panose="020B0504020202020204" pitchFamily="34" charset="0"/>
                  </a:rPr>
                  <a:t>tonne</a:t>
                </a:r>
                <a:r>
                  <a:rPr lang="en-US" sz="1600" dirty="0">
                    <a:latin typeface="Avenir Next LT Pro" panose="020B0504020202020204" pitchFamily="34" charset="0"/>
                  </a:rPr>
                  <a:t> . yr of exposure</a:t>
                </a: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r>
                  <a:rPr lang="en-US" sz="1600" dirty="0">
                    <a:latin typeface="Avenir Next LT Pro" panose="020B0504020202020204" pitchFamily="34" charset="0"/>
                  </a:rPr>
                  <a:t>Background ~ 2 x 10</a:t>
                </a:r>
                <a:r>
                  <a:rPr lang="en-US" sz="1600" baseline="30000" dirty="0">
                    <a:latin typeface="Avenir Next LT Pro" panose="020B0504020202020204" pitchFamily="34" charset="0"/>
                  </a:rPr>
                  <a:t>-4</a:t>
                </a:r>
                <a:r>
                  <a:rPr lang="en-US" sz="1600" dirty="0">
                    <a:latin typeface="Avenir Next LT Pro" panose="020B0504020202020204" pitchFamily="34" charset="0"/>
                  </a:rPr>
                  <a:t> </a:t>
                </a:r>
                <a:r>
                  <a:rPr lang="en-US" sz="1600" dirty="0" err="1">
                    <a:latin typeface="Avenir Next LT Pro" panose="020B0504020202020204" pitchFamily="34" charset="0"/>
                  </a:rPr>
                  <a:t>cts</a:t>
                </a:r>
                <a:r>
                  <a:rPr lang="en-US" sz="1600" dirty="0">
                    <a:latin typeface="Avenir Next LT Pro" panose="020B0504020202020204" pitchFamily="34" charset="0"/>
                  </a:rPr>
                  <a:t> / (keV . kg . yr)</a:t>
                </a: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f>
                          <m:fPr>
                            <m:type m:val="lin"/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b>
                      <m:sup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sup>
                    </m:sSubSup>
                  </m:oMath>
                </a14:m>
                <a:r>
                  <a:rPr lang="en-US" sz="1600" dirty="0">
                    <a:latin typeface="Avenir Next LT Pro" panose="020B0504020202020204" pitchFamily="34" charset="0"/>
                  </a:rPr>
                  <a:t> &gt; 10</a:t>
                </a:r>
                <a:r>
                  <a:rPr lang="en-US" sz="1600" baseline="30000" dirty="0">
                    <a:latin typeface="Avenir Next LT Pro" panose="020B0504020202020204" pitchFamily="34" charset="0"/>
                  </a:rPr>
                  <a:t>27</a:t>
                </a:r>
                <a:r>
                  <a:rPr lang="en-US" sz="1600" dirty="0">
                    <a:latin typeface="Avenir Next LT Pro" panose="020B0504020202020204" pitchFamily="34" charset="0"/>
                  </a:rPr>
                  <a:t> yr  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↦</m:t>
                    </m:r>
                  </m:oMath>
                </a14:m>
                <a:r>
                  <a:rPr lang="en-US" sz="1600" dirty="0">
                    <a:latin typeface="Avenir Next LT Pro" panose="020B0504020202020204" pitchFamily="34" charset="0"/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𝛽𝛽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~</m:t>
                    </m:r>
                  </m:oMath>
                </a14:m>
                <a:r>
                  <a:rPr lang="en-US" sz="1600" dirty="0">
                    <a:latin typeface="Avenir Next LT Pro" panose="020B0504020202020204" pitchFamily="34" charset="0"/>
                  </a:rPr>
                  <a:t> 30 – 70 </a:t>
                </a:r>
                <a:r>
                  <a:rPr lang="en-US" sz="1600" dirty="0" err="1">
                    <a:latin typeface="Avenir Next LT Pro" panose="020B0504020202020204" pitchFamily="34" charset="0"/>
                  </a:rPr>
                  <a:t>meV</a:t>
                </a:r>
                <a:endParaRPr lang="en-US" sz="1600" dirty="0">
                  <a:latin typeface="Avenir Next LT Pro" panose="020B0504020202020204" pitchFamily="34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2C30453-8940-5435-3D4E-D32D4B5D92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368" y="2405936"/>
                <a:ext cx="5004544" cy="1862176"/>
              </a:xfrm>
              <a:prstGeom prst="rect">
                <a:avLst/>
              </a:prstGeom>
              <a:blipFill>
                <a:blip r:embed="rId4"/>
                <a:stretch>
                  <a:fillRect l="-487" t="-984" b="-2131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C8CE0A7A-71F8-BA33-BD37-3DDE0AF2D668}"/>
              </a:ext>
            </a:extLst>
          </p:cNvPr>
          <p:cNvSpPr txBox="1"/>
          <p:nvPr/>
        </p:nvSpPr>
        <p:spPr>
          <a:xfrm>
            <a:off x="3094777" y="1191071"/>
            <a:ext cx="5283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Designed to be quasi-background free at every phase</a:t>
            </a: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46BF88C1-A6B9-90FB-96C1-69110E974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82C2-D798-41F7-8336-48333018DFB3}" type="slidenum">
              <a:rPr lang="en-IN" smtClean="0"/>
              <a:t>8</a:t>
            </a:fld>
            <a:endParaRPr lang="en-IN"/>
          </a:p>
        </p:txBody>
      </p:sp>
      <p:pic>
        <p:nvPicPr>
          <p:cNvPr id="3" name="Picture 2" descr="A blue line with text&#10;&#10;AI-generated content may be incorrect.">
            <a:extLst>
              <a:ext uri="{FF2B5EF4-FFF2-40B4-BE49-F238E27FC236}">
                <a16:creationId xmlns:a16="http://schemas.microsoft.com/office/drawing/2014/main" id="{E7FA352C-86E5-DB6A-065C-21037F933C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11" b="25799"/>
          <a:stretch>
            <a:fillRect/>
          </a:stretch>
        </p:blipFill>
        <p:spPr>
          <a:xfrm>
            <a:off x="2620640" y="0"/>
            <a:ext cx="7902835" cy="12148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CF5273E-AD9B-ACC1-07D1-027C63646D9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5370" r="26526"/>
          <a:stretch>
            <a:fillRect/>
          </a:stretch>
        </p:blipFill>
        <p:spPr>
          <a:xfrm>
            <a:off x="5596838" y="2550517"/>
            <a:ext cx="1472252" cy="2446174"/>
          </a:xfrm>
          <a:prstGeom prst="rect">
            <a:avLst/>
          </a:prstGeom>
        </p:spPr>
      </p:pic>
      <p:pic>
        <p:nvPicPr>
          <p:cNvPr id="6" name="Picture 5" descr="A green and white cylindrical object with wires&#10;&#10;AI-generated content may be incorrect.">
            <a:extLst>
              <a:ext uri="{FF2B5EF4-FFF2-40B4-BE49-F238E27FC236}">
                <a16:creationId xmlns:a16="http://schemas.microsoft.com/office/drawing/2014/main" id="{291DE537-42F2-B278-5D1C-97EC606AA85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991" y="1730520"/>
            <a:ext cx="1959388" cy="348335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48D19AD-C9FC-1FDB-00AF-5F985146F2D9}"/>
              </a:ext>
            </a:extLst>
          </p:cNvPr>
          <p:cNvSpPr txBox="1"/>
          <p:nvPr/>
        </p:nvSpPr>
        <p:spPr>
          <a:xfrm>
            <a:off x="6252352" y="2170037"/>
            <a:ext cx="1244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Readout electronics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82F7D5-D3C5-E485-3330-4FCAA107CEAC}"/>
              </a:ext>
            </a:extLst>
          </p:cNvPr>
          <p:cNvSpPr txBox="1"/>
          <p:nvPr/>
        </p:nvSpPr>
        <p:spPr>
          <a:xfrm>
            <a:off x="5008321" y="3289724"/>
            <a:ext cx="1244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HPGe</a:t>
            </a:r>
            <a:endParaRPr lang="en-US" sz="1400" dirty="0">
              <a:solidFill>
                <a:srgbClr val="405C9A"/>
              </a:solidFill>
              <a:latin typeface="Dreaming Outloud Pro" panose="020F0502020204030204" pitchFamily="66" charset="0"/>
              <a:cs typeface="Dreaming Outloud Pro" panose="020F0502020204030204" pitchFamily="66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E4D5536-4BC6-B65B-F953-611BD062EA45}"/>
              </a:ext>
            </a:extLst>
          </p:cNvPr>
          <p:cNvCxnSpPr>
            <a:cxnSpLocks/>
          </p:cNvCxnSpPr>
          <p:nvPr/>
        </p:nvCxnSpPr>
        <p:spPr>
          <a:xfrm flipH="1">
            <a:off x="6595408" y="2650013"/>
            <a:ext cx="166767" cy="69343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64D867B-03FB-DDD9-ABFE-5E7EB0710570}"/>
              </a:ext>
            </a:extLst>
          </p:cNvPr>
          <p:cNvCxnSpPr>
            <a:cxnSpLocks/>
          </p:cNvCxnSpPr>
          <p:nvPr/>
        </p:nvCxnSpPr>
        <p:spPr>
          <a:xfrm>
            <a:off x="5433305" y="3597501"/>
            <a:ext cx="456048" cy="34100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Arc 19">
            <a:extLst>
              <a:ext uri="{FF2B5EF4-FFF2-40B4-BE49-F238E27FC236}">
                <a16:creationId xmlns:a16="http://schemas.microsoft.com/office/drawing/2014/main" id="{99EA5AC7-3E23-B009-FBA1-419E8C2AA88B}"/>
              </a:ext>
            </a:extLst>
          </p:cNvPr>
          <p:cNvSpPr/>
          <p:nvPr/>
        </p:nvSpPr>
        <p:spPr>
          <a:xfrm rot="12985873" flipH="1">
            <a:off x="4904101" y="3020253"/>
            <a:ext cx="2896173" cy="1478100"/>
          </a:xfrm>
          <a:custGeom>
            <a:avLst/>
            <a:gdLst>
              <a:gd name="csX0" fmla="*/ 2054188 w 2896173"/>
              <a:gd name="csY0" fmla="*/ 67850 h 1478100"/>
              <a:gd name="csX1" fmla="*/ 2873122 w 2896173"/>
              <a:gd name="csY1" fmla="*/ 607706 h 147810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896173" h="1478100" stroke="0" extrusionOk="0">
                <a:moveTo>
                  <a:pt x="2054188" y="67850"/>
                </a:moveTo>
                <a:cubicBezTo>
                  <a:pt x="2486613" y="148618"/>
                  <a:pt x="2766335" y="378996"/>
                  <a:pt x="2873122" y="607706"/>
                </a:cubicBezTo>
                <a:cubicBezTo>
                  <a:pt x="2734067" y="637064"/>
                  <a:pt x="2571226" y="640446"/>
                  <a:pt x="2398110" y="651487"/>
                </a:cubicBezTo>
                <a:cubicBezTo>
                  <a:pt x="2224994" y="662528"/>
                  <a:pt x="2061435" y="681960"/>
                  <a:pt x="1951599" y="692642"/>
                </a:cubicBezTo>
                <a:cubicBezTo>
                  <a:pt x="1841763" y="703324"/>
                  <a:pt x="1661376" y="721368"/>
                  <a:pt x="1448087" y="739050"/>
                </a:cubicBezTo>
                <a:cubicBezTo>
                  <a:pt x="1544875" y="627470"/>
                  <a:pt x="1610752" y="557922"/>
                  <a:pt x="1739015" y="416874"/>
                </a:cubicBezTo>
                <a:cubicBezTo>
                  <a:pt x="1867278" y="275826"/>
                  <a:pt x="1948440" y="192922"/>
                  <a:pt x="2054188" y="67850"/>
                </a:cubicBezTo>
                <a:close/>
              </a:path>
              <a:path w="2896173" h="1478100" fill="none" extrusionOk="0">
                <a:moveTo>
                  <a:pt x="2054188" y="67850"/>
                </a:moveTo>
                <a:cubicBezTo>
                  <a:pt x="2480321" y="153835"/>
                  <a:pt x="2780236" y="348064"/>
                  <a:pt x="2873122" y="607706"/>
                </a:cubicBezTo>
              </a:path>
              <a:path w="2896173" h="1478100" fill="none" stroke="0" extrusionOk="0">
                <a:moveTo>
                  <a:pt x="2054188" y="67850"/>
                </a:moveTo>
                <a:cubicBezTo>
                  <a:pt x="2525862" y="179815"/>
                  <a:pt x="2811827" y="322176"/>
                  <a:pt x="2873122" y="607706"/>
                </a:cubicBezTo>
              </a:path>
            </a:pathLst>
          </a:custGeom>
          <a:ln w="28575">
            <a:solidFill>
              <a:schemeClr val="tx1"/>
            </a:solidFill>
            <a:prstDash val="dash"/>
            <a:tailEnd type="arrow"/>
            <a:extLst>
              <a:ext uri="{C807C97D-BFC1-408E-A445-0C87EB9F89A2}">
                <ask:lineSketchStyleProps xmlns:ask="http://schemas.microsoft.com/office/drawing/2018/sketchyshapes" sd="944799925">
                  <a:prstGeom prst="arc">
                    <a:avLst>
                      <a:gd name="adj1" fmla="val 18724945"/>
                      <a:gd name="adj2" fmla="val 2128404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D8E01BBB-34A9-A5E8-4A4A-F353A85DD32E}"/>
              </a:ext>
            </a:extLst>
          </p:cNvPr>
          <p:cNvSpPr/>
          <p:nvPr/>
        </p:nvSpPr>
        <p:spPr>
          <a:xfrm rot="20315285">
            <a:off x="7537499" y="2966330"/>
            <a:ext cx="4179771" cy="2713088"/>
          </a:xfrm>
          <a:custGeom>
            <a:avLst/>
            <a:gdLst>
              <a:gd name="csX0" fmla="*/ 1785501 w 4179771"/>
              <a:gd name="csY0" fmla="*/ 14465 h 2713088"/>
              <a:gd name="csX1" fmla="*/ 2980720 w 4179771"/>
              <a:gd name="csY1" fmla="*/ 129413 h 2713088"/>
              <a:gd name="csX2" fmla="*/ 4159017 w 4179771"/>
              <a:gd name="csY2" fmla="*/ 1165835 h 27130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179771" h="2713088" stroke="0" extrusionOk="0">
                <a:moveTo>
                  <a:pt x="1785501" y="14465"/>
                </a:moveTo>
                <a:cubicBezTo>
                  <a:pt x="2203510" y="-93353"/>
                  <a:pt x="2574423" y="28482"/>
                  <a:pt x="2980720" y="129413"/>
                </a:cubicBezTo>
                <a:cubicBezTo>
                  <a:pt x="3566706" y="366654"/>
                  <a:pt x="4085754" y="677049"/>
                  <a:pt x="4159017" y="1165835"/>
                </a:cubicBezTo>
                <a:cubicBezTo>
                  <a:pt x="4011109" y="1195863"/>
                  <a:pt x="3682168" y="1222531"/>
                  <a:pt x="3531381" y="1223683"/>
                </a:cubicBezTo>
                <a:cubicBezTo>
                  <a:pt x="3380594" y="1224835"/>
                  <a:pt x="2974203" y="1311677"/>
                  <a:pt x="2800288" y="1291067"/>
                </a:cubicBezTo>
                <a:cubicBezTo>
                  <a:pt x="2626373" y="1270457"/>
                  <a:pt x="2386821" y="1296242"/>
                  <a:pt x="2089886" y="1356544"/>
                </a:cubicBezTo>
                <a:cubicBezTo>
                  <a:pt x="2030920" y="1172400"/>
                  <a:pt x="1973519" y="949180"/>
                  <a:pt x="1937694" y="685505"/>
                </a:cubicBezTo>
                <a:cubicBezTo>
                  <a:pt x="1901869" y="421830"/>
                  <a:pt x="1870318" y="300475"/>
                  <a:pt x="1785501" y="14465"/>
                </a:cubicBezTo>
                <a:close/>
              </a:path>
              <a:path w="4179771" h="2713088" fill="none" extrusionOk="0">
                <a:moveTo>
                  <a:pt x="1785501" y="14465"/>
                </a:moveTo>
                <a:cubicBezTo>
                  <a:pt x="2198666" y="16653"/>
                  <a:pt x="2647833" y="25022"/>
                  <a:pt x="2980720" y="129413"/>
                </a:cubicBezTo>
                <a:cubicBezTo>
                  <a:pt x="3633267" y="334115"/>
                  <a:pt x="3964758" y="746165"/>
                  <a:pt x="4159017" y="1165835"/>
                </a:cubicBezTo>
              </a:path>
              <a:path w="4179771" h="2713088" fill="none" stroke="0" extrusionOk="0">
                <a:moveTo>
                  <a:pt x="1785501" y="14465"/>
                </a:moveTo>
                <a:cubicBezTo>
                  <a:pt x="2181408" y="-78578"/>
                  <a:pt x="2601813" y="-1053"/>
                  <a:pt x="2980720" y="129413"/>
                </a:cubicBezTo>
                <a:cubicBezTo>
                  <a:pt x="3603979" y="415789"/>
                  <a:pt x="4071214" y="664374"/>
                  <a:pt x="4159017" y="1165835"/>
                </a:cubicBezTo>
              </a:path>
            </a:pathLst>
          </a:custGeom>
          <a:ln w="28575">
            <a:solidFill>
              <a:schemeClr val="tx1"/>
            </a:solidFill>
            <a:prstDash val="dash"/>
            <a:tailEnd type="arrow"/>
            <a:extLst>
              <a:ext uri="{C807C97D-BFC1-408E-A445-0C87EB9F89A2}">
                <ask:lineSketchStyleProps xmlns:ask="http://schemas.microsoft.com/office/drawing/2018/sketchyshapes" sd="944799925">
                  <a:prstGeom prst="arc">
                    <a:avLst>
                      <a:gd name="adj1" fmla="val 15433286"/>
                      <a:gd name="adj2" fmla="val 2128404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6FB559D-F17B-5ACA-5176-99C2121A4136}"/>
              </a:ext>
            </a:extLst>
          </p:cNvPr>
          <p:cNvSpPr txBox="1"/>
          <p:nvPr/>
        </p:nvSpPr>
        <p:spPr>
          <a:xfrm>
            <a:off x="36540" y="4625196"/>
            <a:ext cx="1827757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700" b="1" dirty="0">
                <a:solidFill>
                  <a:srgbClr val="4362A1"/>
                </a:solidFill>
                <a:latin typeface="Avenir Next LT Pro" panose="020B0504020202020204" pitchFamily="34" charset="0"/>
              </a:rPr>
              <a:t>LEGEND-1000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90FDF35-25C4-F272-EFD3-2BFD706B02D8}"/>
                  </a:ext>
                </a:extLst>
              </p:cNvPr>
              <p:cNvSpPr txBox="1"/>
              <p:nvPr/>
            </p:nvSpPr>
            <p:spPr>
              <a:xfrm>
                <a:off x="118368" y="4935718"/>
                <a:ext cx="5004544" cy="18621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b="1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Avenir Next LT Pro" panose="020B0504020202020204" pitchFamily="34" charset="0"/>
                  </a:rPr>
                  <a:t>Next</a:t>
                </a:r>
                <a:r>
                  <a:rPr lang="en-US" sz="1600" dirty="0">
                    <a:latin typeface="Avenir Next LT Pro" panose="020B0504020202020204" pitchFamily="34" charset="0"/>
                  </a:rPr>
                  <a:t> phase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Avenir Next LT Pro" panose="020B0504020202020204" pitchFamily="34" charset="0"/>
                  </a:rPr>
                  <a:t>1000 kg of </a:t>
                </a:r>
                <a:r>
                  <a:rPr lang="en-US" sz="1600" baseline="30000" dirty="0" err="1">
                    <a:latin typeface="Avenir Next LT Pro" panose="020B0504020202020204" pitchFamily="34" charset="0"/>
                  </a:rPr>
                  <a:t>enr</a:t>
                </a:r>
                <a:r>
                  <a:rPr lang="en-US" sz="1600" dirty="0" err="1">
                    <a:latin typeface="Avenir Next LT Pro" panose="020B0504020202020204" pitchFamily="34" charset="0"/>
                  </a:rPr>
                  <a:t>Ge</a:t>
                </a:r>
                <a:r>
                  <a:rPr lang="en-US" sz="1600" dirty="0">
                    <a:latin typeface="Avenir Next LT Pro" panose="020B0504020202020204" pitchFamily="34" charset="0"/>
                  </a:rPr>
                  <a:t> detectors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Avenir Next LT Pro" panose="020B0504020202020204" pitchFamily="34" charset="0"/>
                  </a:rPr>
                  <a:t>Uses new  infrastructure in Hall C, LNGS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b="1" dirty="0">
                    <a:latin typeface="Avenir Next LT Pro" panose="020B0504020202020204" pitchFamily="34" charset="0"/>
                  </a:rPr>
                  <a:t>Goals</a:t>
                </a:r>
                <a:r>
                  <a:rPr lang="en-US" sz="1600" dirty="0">
                    <a:latin typeface="Avenir Next LT Pro" panose="020B0504020202020204" pitchFamily="34" charset="0"/>
                  </a:rPr>
                  <a:t>:</a:t>
                </a: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r>
                  <a:rPr lang="en-US" sz="1600" dirty="0">
                    <a:latin typeface="Avenir Next LT Pro" panose="020B0504020202020204" pitchFamily="34" charset="0"/>
                  </a:rPr>
                  <a:t>10 </a:t>
                </a:r>
                <a:r>
                  <a:rPr lang="en-US" sz="1600" dirty="0" err="1">
                    <a:latin typeface="Avenir Next LT Pro" panose="020B0504020202020204" pitchFamily="34" charset="0"/>
                  </a:rPr>
                  <a:t>tonne</a:t>
                </a:r>
                <a:r>
                  <a:rPr lang="en-US" sz="1600" dirty="0">
                    <a:latin typeface="Avenir Next LT Pro" panose="020B0504020202020204" pitchFamily="34" charset="0"/>
                  </a:rPr>
                  <a:t> . yr of exposure</a:t>
                </a: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r>
                  <a:rPr lang="en-US" sz="1600" dirty="0">
                    <a:latin typeface="Avenir Next LT Pro" panose="020B0504020202020204" pitchFamily="34" charset="0"/>
                  </a:rPr>
                  <a:t>Background ~ 10</a:t>
                </a:r>
                <a:r>
                  <a:rPr lang="en-US" sz="1600" baseline="30000" dirty="0">
                    <a:latin typeface="Avenir Next LT Pro" panose="020B0504020202020204" pitchFamily="34" charset="0"/>
                  </a:rPr>
                  <a:t>-5</a:t>
                </a:r>
                <a:r>
                  <a:rPr lang="en-US" sz="1600" dirty="0">
                    <a:latin typeface="Avenir Next LT Pro" panose="020B0504020202020204" pitchFamily="34" charset="0"/>
                  </a:rPr>
                  <a:t> </a:t>
                </a:r>
                <a:r>
                  <a:rPr lang="en-US" sz="1600" dirty="0" err="1">
                    <a:latin typeface="Avenir Next LT Pro" panose="020B0504020202020204" pitchFamily="34" charset="0"/>
                  </a:rPr>
                  <a:t>cts</a:t>
                </a:r>
                <a:r>
                  <a:rPr lang="en-US" sz="1600" dirty="0">
                    <a:latin typeface="Avenir Next LT Pro" panose="020B0504020202020204" pitchFamily="34" charset="0"/>
                  </a:rPr>
                  <a:t> / (keV . kg . yr)</a:t>
                </a: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f>
                          <m:fPr>
                            <m:type m:val="lin"/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b>
                      <m:sup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sup>
                    </m:sSubSup>
                  </m:oMath>
                </a14:m>
                <a:r>
                  <a:rPr lang="en-US" sz="1600" dirty="0">
                    <a:latin typeface="Avenir Next LT Pro" panose="020B0504020202020204" pitchFamily="34" charset="0"/>
                  </a:rPr>
                  <a:t> &gt; 10</a:t>
                </a:r>
                <a:r>
                  <a:rPr lang="en-US" sz="1600" baseline="30000" dirty="0">
                    <a:latin typeface="Avenir Next LT Pro" panose="020B0504020202020204" pitchFamily="34" charset="0"/>
                  </a:rPr>
                  <a:t>28</a:t>
                </a:r>
                <a:r>
                  <a:rPr lang="en-US" sz="1600" dirty="0">
                    <a:latin typeface="Avenir Next LT Pro" panose="020B0504020202020204" pitchFamily="34" charset="0"/>
                  </a:rPr>
                  <a:t> yr  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↦</m:t>
                    </m:r>
                  </m:oMath>
                </a14:m>
                <a:r>
                  <a:rPr lang="en-US" sz="1600" dirty="0">
                    <a:latin typeface="Avenir Next LT Pro" panose="020B0504020202020204" pitchFamily="34" charset="0"/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𝛽𝛽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 ~</m:t>
                    </m:r>
                  </m:oMath>
                </a14:m>
                <a:r>
                  <a:rPr lang="en-US" sz="1600" dirty="0">
                    <a:latin typeface="Avenir Next LT Pro" panose="020B0504020202020204" pitchFamily="34" charset="0"/>
                  </a:rPr>
                  <a:t> 10 – 20 </a:t>
                </a:r>
                <a:r>
                  <a:rPr lang="en-US" sz="1600" dirty="0" err="1">
                    <a:latin typeface="Avenir Next LT Pro" panose="020B0504020202020204" pitchFamily="34" charset="0"/>
                  </a:rPr>
                  <a:t>meV</a:t>
                </a:r>
                <a:endParaRPr lang="en-US" sz="1600" dirty="0">
                  <a:latin typeface="Avenir Next LT Pro" panose="020B0504020202020204" pitchFamily="34" charset="0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90FDF35-25C4-F272-EFD3-2BFD706B02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368" y="4935718"/>
                <a:ext cx="5004544" cy="1862176"/>
              </a:xfrm>
              <a:prstGeom prst="rect">
                <a:avLst/>
              </a:prstGeom>
              <a:blipFill>
                <a:blip r:embed="rId8"/>
                <a:stretch>
                  <a:fillRect l="-487" t="-984" b="-2131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AA63FC30-EAC2-4706-54FE-BE8227D93B46}"/>
              </a:ext>
            </a:extLst>
          </p:cNvPr>
          <p:cNvSpPr/>
          <p:nvPr/>
        </p:nvSpPr>
        <p:spPr>
          <a:xfrm>
            <a:off x="55117" y="1770763"/>
            <a:ext cx="4693091" cy="2657975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36F34DB-EFD3-4C6D-DF52-320E57FFFDA5}"/>
              </a:ext>
            </a:extLst>
          </p:cNvPr>
          <p:cNvSpPr txBox="1"/>
          <p:nvPr/>
        </p:nvSpPr>
        <p:spPr>
          <a:xfrm>
            <a:off x="5302660" y="5908339"/>
            <a:ext cx="3454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venir Book"/>
              </a:rPr>
              <a:t>Bare </a:t>
            </a:r>
            <a:r>
              <a:rPr lang="en-US" b="1" dirty="0" err="1">
                <a:latin typeface="Avenir Book"/>
              </a:rPr>
              <a:t>HPGe</a:t>
            </a:r>
            <a:r>
              <a:rPr lang="en-US" b="1" dirty="0">
                <a:latin typeface="Avenir Book"/>
              </a:rPr>
              <a:t> operated in </a:t>
            </a:r>
            <a:r>
              <a:rPr lang="en-US" b="1" dirty="0" err="1">
                <a:latin typeface="Avenir Book"/>
              </a:rPr>
              <a:t>LAr</a:t>
            </a:r>
            <a:endParaRPr lang="en-US" b="1" dirty="0">
              <a:latin typeface="Avenir Book"/>
            </a:endParaRPr>
          </a:p>
          <a:p>
            <a:pPr algn="ctr"/>
            <a:r>
              <a:rPr lang="en-US" b="1" dirty="0">
                <a:latin typeface="Avenir Book"/>
              </a:rPr>
              <a:t>with strong Compton Suppression</a:t>
            </a:r>
            <a:endParaRPr lang="en-US" dirty="0">
              <a:latin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3502029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A2E1FE4-44E9-B786-8F59-9B0C2FF195FB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512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err="1">
                <a:latin typeface="Avenir Next LT Pro" panose="020B0504020202020204" pitchFamily="34" charset="0"/>
              </a:rPr>
              <a:t>HPGe</a:t>
            </a:r>
            <a:r>
              <a:rPr lang="en-US" sz="3200" b="1" dirty="0">
                <a:latin typeface="Avenir Next LT Pro" panose="020B0504020202020204" pitchFamily="34" charset="0"/>
              </a:rPr>
              <a:t> detector Production</a:t>
            </a:r>
            <a:endParaRPr lang="en-IN" sz="3200" b="1" dirty="0">
              <a:latin typeface="Avenir Next LT Pro" panose="020B05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7DB762-E68A-6E82-6FBD-3C20C9CA95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40" b="96568" l="8850" r="89971">
                        <a14:foregroundMark x1="53097" y1="72769" x2="31858" y2="89931"/>
                        <a14:foregroundMark x1="31858" y1="89931" x2="60472" y2="90618"/>
                        <a14:foregroundMark x1="60472" y1="90618" x2="86431" y2="78719"/>
                        <a14:foregroundMark x1="86431" y1="78719" x2="85546" y2="50801"/>
                        <a14:foregroundMark x1="85546" y1="50801" x2="79351" y2="46911"/>
                        <a14:foregroundMark x1="51917" y1="96796" x2="38938" y2="92906"/>
                        <a14:foregroundMark x1="13569" y1="78947" x2="15044" y2="58352"/>
                        <a14:foregroundMark x1="15044" y1="58352" x2="20649" y2="48970"/>
                        <a14:foregroundMark x1="17109" y1="48055" x2="8850" y2="826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263" y="3083893"/>
            <a:ext cx="2461002" cy="31724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A520262-B759-D621-210C-4A01EFD1C9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6806" y="3429000"/>
            <a:ext cx="3450828" cy="267647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AF07684-2943-0F94-5CA1-CB53BE20E43D}"/>
              </a:ext>
            </a:extLst>
          </p:cNvPr>
          <p:cNvSpPr txBox="1"/>
          <p:nvPr/>
        </p:nvSpPr>
        <p:spPr>
          <a:xfrm>
            <a:off x="518760" y="6462855"/>
            <a:ext cx="168775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>
                <a:solidFill>
                  <a:schemeClr val="accent2"/>
                </a:solidFill>
                <a:latin typeface="Avenir Next LT Pro" panose="020B0504020202020204" pitchFamily="34" charset="0"/>
              </a:rPr>
              <a:t>Crystal growth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D00539-245E-DDD5-CA6B-EE89886D9C63}"/>
              </a:ext>
            </a:extLst>
          </p:cNvPr>
          <p:cNvSpPr txBox="1"/>
          <p:nvPr/>
        </p:nvSpPr>
        <p:spPr>
          <a:xfrm>
            <a:off x="3876791" y="6201245"/>
            <a:ext cx="252052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>
                <a:solidFill>
                  <a:schemeClr val="tx2">
                    <a:lumMod val="50000"/>
                    <a:lumOff val="50000"/>
                  </a:schemeClr>
                </a:solidFill>
                <a:latin typeface="Avenir Next LT Pro" panose="020B0504020202020204" pitchFamily="34" charset="0"/>
              </a:rPr>
              <a:t>Electric Field and Pulse </a:t>
            </a:r>
          </a:p>
          <a:p>
            <a:r>
              <a:rPr lang="en-US" sz="1700" dirty="0">
                <a:solidFill>
                  <a:schemeClr val="tx2">
                    <a:lumMod val="50000"/>
                    <a:lumOff val="50000"/>
                  </a:schemeClr>
                </a:solidFill>
                <a:latin typeface="Avenir Next LT Pro" panose="020B0504020202020204" pitchFamily="34" charset="0"/>
              </a:rPr>
              <a:t>Shape Simulations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7A8556F-2702-F636-0173-EA00AD611D4F}"/>
              </a:ext>
            </a:extLst>
          </p:cNvPr>
          <p:cNvSpPr txBox="1"/>
          <p:nvPr/>
        </p:nvSpPr>
        <p:spPr>
          <a:xfrm>
            <a:off x="7182101" y="6462855"/>
            <a:ext cx="285481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>
                <a:solidFill>
                  <a:schemeClr val="tx2">
                    <a:lumMod val="50000"/>
                    <a:lumOff val="50000"/>
                  </a:schemeClr>
                </a:solidFill>
                <a:latin typeface="Avenir Next LT Pro" panose="020B0504020202020204" pitchFamily="34" charset="0"/>
              </a:rPr>
              <a:t>Geometry optimization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B64771D-F1CE-CB8C-0FA9-682815B15754}"/>
              </a:ext>
            </a:extLst>
          </p:cNvPr>
          <p:cNvSpPr txBox="1"/>
          <p:nvPr/>
        </p:nvSpPr>
        <p:spPr>
          <a:xfrm>
            <a:off x="9850391" y="6462855"/>
            <a:ext cx="2315275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>
                <a:solidFill>
                  <a:schemeClr val="accent2"/>
                </a:solidFill>
                <a:latin typeface="Avenir Next LT Pro" panose="020B0504020202020204" pitchFamily="34" charset="0"/>
              </a:rPr>
              <a:t>Detector produced</a:t>
            </a: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2848396A-BA6D-9599-48A2-47E21CFB0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82C2-D798-41F7-8336-48333018DFB3}" type="slidenum">
              <a:rPr lang="en-IN" smtClean="0"/>
              <a:t>9</a:t>
            </a:fld>
            <a:endParaRPr lang="en-IN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12DCB923-89FF-02B9-C8DD-D0C0B7E0314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0712" b="35148"/>
          <a:stretch>
            <a:fillRect/>
          </a:stretch>
        </p:blipFill>
        <p:spPr>
          <a:xfrm>
            <a:off x="4747188" y="690449"/>
            <a:ext cx="7346651" cy="24802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D546C8-D27D-399D-B2D3-325F32E0DAF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" t="4064" r="2031" b="5092"/>
          <a:stretch>
            <a:fillRect/>
          </a:stretch>
        </p:blipFill>
        <p:spPr>
          <a:xfrm>
            <a:off x="7717550" y="3639698"/>
            <a:ext cx="1223052" cy="286932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0E791EC-F54A-0D65-C536-724EAFDB17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92303" y="4187460"/>
            <a:ext cx="2020511" cy="2068875"/>
          </a:xfrm>
          <a:prstGeom prst="rect">
            <a:avLst/>
          </a:prstGeom>
        </p:spPr>
      </p:pic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A5E8AD7-8C6C-E6A1-C55D-FF27F931A0EE}"/>
              </a:ext>
            </a:extLst>
          </p:cNvPr>
          <p:cNvCxnSpPr>
            <a:cxnSpLocks/>
          </p:cNvCxnSpPr>
          <p:nvPr/>
        </p:nvCxnSpPr>
        <p:spPr>
          <a:xfrm>
            <a:off x="5190533" y="3170739"/>
            <a:ext cx="683795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49C6A26C-8EF9-6371-9A87-5CAF99805530}"/>
              </a:ext>
            </a:extLst>
          </p:cNvPr>
          <p:cNvSpPr txBox="1"/>
          <p:nvPr/>
        </p:nvSpPr>
        <p:spPr>
          <a:xfrm>
            <a:off x="7315800" y="3147255"/>
            <a:ext cx="2721119" cy="307777"/>
          </a:xfrm>
          <a:prstGeom prst="rect">
            <a:avLst/>
          </a:prstGeom>
          <a:solidFill>
            <a:schemeClr val="bg1">
              <a:alpha val="5098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B186A420-B502-D29E-270E-8CB5583A82C6}"/>
              </a:ext>
            </a:extLst>
          </p:cNvPr>
          <p:cNvCxnSpPr>
            <a:cxnSpLocks/>
          </p:cNvCxnSpPr>
          <p:nvPr/>
        </p:nvCxnSpPr>
        <p:spPr>
          <a:xfrm>
            <a:off x="9666027" y="3331921"/>
            <a:ext cx="31931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Arrow: Right 54">
            <a:extLst>
              <a:ext uri="{FF2B5EF4-FFF2-40B4-BE49-F238E27FC236}">
                <a16:creationId xmlns:a16="http://schemas.microsoft.com/office/drawing/2014/main" id="{8965EB8B-F594-3E3A-E140-F27F4A7C6B7F}"/>
              </a:ext>
            </a:extLst>
          </p:cNvPr>
          <p:cNvSpPr/>
          <p:nvPr/>
        </p:nvSpPr>
        <p:spPr>
          <a:xfrm>
            <a:off x="9257826" y="4904073"/>
            <a:ext cx="457200" cy="234950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7" name="Arrow: Right 56">
            <a:extLst>
              <a:ext uri="{FF2B5EF4-FFF2-40B4-BE49-F238E27FC236}">
                <a16:creationId xmlns:a16="http://schemas.microsoft.com/office/drawing/2014/main" id="{30AC8C32-AC82-C720-4379-BCD7FACED9A5}"/>
              </a:ext>
            </a:extLst>
          </p:cNvPr>
          <p:cNvSpPr/>
          <p:nvPr/>
        </p:nvSpPr>
        <p:spPr>
          <a:xfrm>
            <a:off x="6974911" y="4909714"/>
            <a:ext cx="457200" cy="234950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9" name="Arrow: Right 58">
            <a:extLst>
              <a:ext uri="{FF2B5EF4-FFF2-40B4-BE49-F238E27FC236}">
                <a16:creationId xmlns:a16="http://schemas.microsoft.com/office/drawing/2014/main" id="{5F2939EB-8EE8-6BEB-757F-7FD6EF64CA25}"/>
              </a:ext>
            </a:extLst>
          </p:cNvPr>
          <p:cNvSpPr/>
          <p:nvPr/>
        </p:nvSpPr>
        <p:spPr>
          <a:xfrm>
            <a:off x="2702542" y="4823263"/>
            <a:ext cx="457200" cy="234950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4AC828F8-A563-AED5-388B-C0BD16412CB7}"/>
              </a:ext>
            </a:extLst>
          </p:cNvPr>
          <p:cNvSpPr txBox="1">
            <a:spLocks/>
          </p:cNvSpPr>
          <p:nvPr/>
        </p:nvSpPr>
        <p:spPr>
          <a:xfrm>
            <a:off x="237860" y="828877"/>
            <a:ext cx="4334139" cy="2203434"/>
          </a:xfrm>
          <a:prstGeom prst="roundRect">
            <a:avLst/>
          </a:prstGeom>
          <a:noFill/>
          <a:ln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1600" dirty="0"/>
              <a:t>Collaborative process between </a:t>
            </a:r>
            <a:r>
              <a:rPr lang="en-IN" sz="16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LEGEND</a:t>
            </a:r>
            <a:r>
              <a:rPr lang="en-IN" sz="1600" dirty="0"/>
              <a:t> and </a:t>
            </a:r>
            <a:r>
              <a:rPr lang="en-IN" sz="1600" b="1" dirty="0">
                <a:solidFill>
                  <a:schemeClr val="accent2"/>
                </a:solidFill>
              </a:rPr>
              <a:t>vendor</a:t>
            </a:r>
          </a:p>
          <a:p>
            <a:r>
              <a:rPr lang="en-IN" sz="1600" dirty="0"/>
              <a:t>Average detector mass improved over time</a:t>
            </a:r>
          </a:p>
          <a:p>
            <a:r>
              <a:rPr lang="en-IN" sz="1600" dirty="0"/>
              <a:t>After production, detector characterized by</a:t>
            </a:r>
            <a:r>
              <a:rPr lang="en-IN" sz="16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LEGEND</a:t>
            </a:r>
            <a:r>
              <a:rPr lang="en-IN" sz="1600" dirty="0"/>
              <a:t>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F0BCC3-6FE7-7724-633B-841E02F24051}"/>
              </a:ext>
            </a:extLst>
          </p:cNvPr>
          <p:cNvSpPr/>
          <p:nvPr/>
        </p:nvSpPr>
        <p:spPr>
          <a:xfrm>
            <a:off x="6940258" y="600122"/>
            <a:ext cx="3096661" cy="3077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LEGEND IC Detector Mass</a:t>
            </a:r>
            <a:endParaRPr lang="en-IN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938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6DC5B2F5-CA26-4314-E42E-102360D8D7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3279210"/>
              </p:ext>
            </p:extLst>
          </p:nvPr>
        </p:nvGraphicFramePr>
        <p:xfrm>
          <a:off x="-424095" y="3936587"/>
          <a:ext cx="4595659" cy="2868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C25937A-74C9-35D1-5C3C-10EB368F2A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7666145"/>
              </p:ext>
            </p:extLst>
          </p:nvPr>
        </p:nvGraphicFramePr>
        <p:xfrm>
          <a:off x="113643" y="751408"/>
          <a:ext cx="6419548" cy="177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2696">
                  <a:extLst>
                    <a:ext uri="{9D8B030D-6E8A-4147-A177-3AD203B41FA5}">
                      <a16:colId xmlns:a16="http://schemas.microsoft.com/office/drawing/2014/main" val="3228234359"/>
                    </a:ext>
                  </a:extLst>
                </a:gridCol>
                <a:gridCol w="1211803">
                  <a:extLst>
                    <a:ext uri="{9D8B030D-6E8A-4147-A177-3AD203B41FA5}">
                      <a16:colId xmlns:a16="http://schemas.microsoft.com/office/drawing/2014/main" val="3530098448"/>
                    </a:ext>
                  </a:extLst>
                </a:gridCol>
                <a:gridCol w="1141698">
                  <a:extLst>
                    <a:ext uri="{9D8B030D-6E8A-4147-A177-3AD203B41FA5}">
                      <a16:colId xmlns:a16="http://schemas.microsoft.com/office/drawing/2014/main" val="2499243912"/>
                    </a:ext>
                  </a:extLst>
                </a:gridCol>
                <a:gridCol w="1161728">
                  <a:extLst>
                    <a:ext uri="{9D8B030D-6E8A-4147-A177-3AD203B41FA5}">
                      <a16:colId xmlns:a16="http://schemas.microsoft.com/office/drawing/2014/main" val="3889583556"/>
                    </a:ext>
                  </a:extLst>
                </a:gridCol>
                <a:gridCol w="1091623">
                  <a:extLst>
                    <a:ext uri="{9D8B030D-6E8A-4147-A177-3AD203B41FA5}">
                      <a16:colId xmlns:a16="http://schemas.microsoft.com/office/drawing/2014/main" val="1910700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venir Next LT Pro" panose="020B0504020202020204" pitchFamily="34" charset="0"/>
                        </a:rPr>
                        <a:t>Property</a:t>
                      </a:r>
                      <a:endParaRPr lang="en-IN" sz="1400" dirty="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venir Next LT Pro" panose="020B0504020202020204" pitchFamily="34" charset="0"/>
                        </a:rPr>
                        <a:t>Coax</a:t>
                      </a:r>
                      <a:endParaRPr lang="en-IN" sz="1400" dirty="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venir Next LT Pro" panose="020B0504020202020204" pitchFamily="34" charset="0"/>
                        </a:rPr>
                        <a:t>BEGe</a:t>
                      </a:r>
                      <a:endParaRPr lang="en-IN" sz="1400" dirty="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venir Next LT Pro" panose="020B0504020202020204" pitchFamily="34" charset="0"/>
                        </a:rPr>
                        <a:t>PPC</a:t>
                      </a:r>
                      <a:endParaRPr lang="en-IN" sz="1400" dirty="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venir Next LT Pro" panose="020B0504020202020204" pitchFamily="34" charset="0"/>
                        </a:rPr>
                        <a:t>IC</a:t>
                      </a:r>
                      <a:endParaRPr lang="en-IN" sz="1400" dirty="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262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venir Next LT Pro" panose="020B0504020202020204" pitchFamily="34" charset="0"/>
                        </a:rPr>
                        <a:t>Point contact</a:t>
                      </a:r>
                      <a:endParaRPr lang="en-IN" sz="1400" dirty="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venir Next LT Pro" panose="020B0504020202020204" pitchFamily="34" charset="0"/>
                        </a:rPr>
                        <a:t>NO</a:t>
                      </a:r>
                      <a:endParaRPr lang="en-IN" sz="1400" dirty="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venir Next LT Pro" panose="020B0504020202020204" pitchFamily="34" charset="0"/>
                        </a:rPr>
                        <a:t>YES</a:t>
                      </a:r>
                      <a:endParaRPr lang="en-IN" sz="1400" dirty="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venir Next LT Pro" panose="020B0504020202020204" pitchFamily="34" charset="0"/>
                        </a:rPr>
                        <a:t>YES</a:t>
                      </a:r>
                      <a:endParaRPr lang="en-IN" sz="1400" dirty="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venir Next LT Pro" panose="020B0504020202020204" pitchFamily="34" charset="0"/>
                        </a:rPr>
                        <a:t>YES</a:t>
                      </a:r>
                      <a:endParaRPr lang="en-IN" sz="1400" dirty="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039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venir Next LT Pro" panose="020B0504020202020204" pitchFamily="34" charset="0"/>
                        </a:rPr>
                        <a:t>Small passivated surface</a:t>
                      </a:r>
                      <a:endParaRPr lang="en-IN" sz="1400" dirty="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venir Next LT Pro" panose="020B0504020202020204" pitchFamily="34" charset="0"/>
                        </a:rPr>
                        <a:t>YES</a:t>
                      </a:r>
                      <a:endParaRPr lang="en-IN" sz="1400" dirty="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venir Next LT Pro" panose="020B0504020202020204" pitchFamily="34" charset="0"/>
                        </a:rPr>
                        <a:t>YES</a:t>
                      </a:r>
                      <a:endParaRPr lang="en-IN" sz="1400" dirty="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venir Next LT Pro" panose="020B0504020202020204" pitchFamily="34" charset="0"/>
                        </a:rPr>
                        <a:t>NO</a:t>
                      </a:r>
                      <a:endParaRPr lang="en-IN" sz="1400" dirty="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venir Next LT Pro" panose="020B0504020202020204" pitchFamily="34" charset="0"/>
                        </a:rPr>
                        <a:t>YES</a:t>
                      </a:r>
                      <a:endParaRPr lang="en-IN" sz="1400" dirty="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5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venir Next LT Pro" panose="020B0504020202020204" pitchFamily="34" charset="0"/>
                        </a:rPr>
                        <a:t>Typical detector mass</a:t>
                      </a:r>
                      <a:endParaRPr lang="en-IN" sz="1400" dirty="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venir Next LT Pro" panose="020B0504020202020204" pitchFamily="34" charset="0"/>
                        </a:rPr>
                        <a:t>2.5 kg</a:t>
                      </a:r>
                      <a:endParaRPr lang="en-IN" sz="1400" dirty="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venir Next LT Pro" panose="020B0504020202020204" pitchFamily="34" charset="0"/>
                        </a:rPr>
                        <a:t>0.7 kg</a:t>
                      </a:r>
                      <a:endParaRPr lang="en-IN" sz="1400" dirty="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venir Next LT Pro" panose="020B0504020202020204" pitchFamily="34" charset="0"/>
                        </a:rPr>
                        <a:t>1 kg</a:t>
                      </a:r>
                      <a:endParaRPr lang="en-IN" sz="1400" dirty="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venir Next LT Pro" panose="020B0504020202020204" pitchFamily="34" charset="0"/>
                        </a:rPr>
                        <a:t>2-4 kg</a:t>
                      </a:r>
                      <a:endParaRPr lang="en-IN" sz="1400" dirty="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79681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CBEDD34B-DACE-86EB-C7F6-B703599A00EA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5264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latin typeface="Avenir Next LT Pro" panose="020B0504020202020204" pitchFamily="34" charset="0"/>
              </a:rPr>
              <a:t>LEGEND-200 </a:t>
            </a:r>
            <a:r>
              <a:rPr lang="en-US" sz="3200" b="1" dirty="0" err="1">
                <a:latin typeface="Avenir Next LT Pro" panose="020B0504020202020204" pitchFamily="34" charset="0"/>
              </a:rPr>
              <a:t>HPGe</a:t>
            </a:r>
            <a:endParaRPr lang="en-IN" sz="3200" b="1" dirty="0">
              <a:latin typeface="Avenir Next LT Pro" panose="020B0504020202020204" pitchFamily="34" charset="0"/>
            </a:endParaRP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694FF92A-24AD-AFF2-DDAB-7262BFC7ADFD}"/>
              </a:ext>
            </a:extLst>
          </p:cNvPr>
          <p:cNvSpPr txBox="1"/>
          <p:nvPr/>
        </p:nvSpPr>
        <p:spPr>
          <a:xfrm>
            <a:off x="1666218" y="4909050"/>
            <a:ext cx="22212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venir Book"/>
              </a:rPr>
              <a:t>Configuration for Mar ’23 – Feb ’24 Physics Data taking</a:t>
            </a:r>
          </a:p>
        </p:txBody>
      </p:sp>
      <p:sp>
        <p:nvSpPr>
          <p:cNvPr id="170" name="Slide Number Placeholder 169">
            <a:extLst>
              <a:ext uri="{FF2B5EF4-FFF2-40B4-BE49-F238E27FC236}">
                <a16:creationId xmlns:a16="http://schemas.microsoft.com/office/drawing/2014/main" id="{501E8735-36E3-4AB5-B1D2-192FF8D63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82C2-D798-41F7-8336-48333018DFB3}" type="slidenum">
              <a:rPr lang="en-IN" smtClean="0"/>
              <a:t>10</a:t>
            </a:fld>
            <a:endParaRPr lang="en-IN" dirty="0"/>
          </a:p>
        </p:txBody>
      </p:sp>
      <p:pic>
        <p:nvPicPr>
          <p:cNvPr id="10" name="Picture 9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D7F2EF6-DC4F-4C95-76CE-65E0B75658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72" t="28003" r="25950" b="15927"/>
          <a:stretch>
            <a:fillRect/>
          </a:stretch>
        </p:blipFill>
        <p:spPr>
          <a:xfrm>
            <a:off x="3982880" y="5659943"/>
            <a:ext cx="884600" cy="1144900"/>
          </a:xfrm>
          <a:prstGeom prst="rect">
            <a:avLst/>
          </a:prstGeom>
        </p:spPr>
      </p:pic>
      <p:pic>
        <p:nvPicPr>
          <p:cNvPr id="13" name="Picture 1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AC2CEFE-5045-F47F-2A21-259D80C83B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68" b="15559"/>
          <a:stretch>
            <a:fillRect/>
          </a:stretch>
        </p:blipFill>
        <p:spPr>
          <a:xfrm>
            <a:off x="359221" y="4889219"/>
            <a:ext cx="915589" cy="1724211"/>
          </a:xfrm>
          <a:prstGeom prst="rect">
            <a:avLst/>
          </a:prstGeom>
        </p:spPr>
      </p:pic>
      <p:pic>
        <p:nvPicPr>
          <p:cNvPr id="16" name="Picture 1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52873B4-A9B3-3D19-7700-B864537B0E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6" r="50179"/>
          <a:stretch>
            <a:fillRect/>
          </a:stretch>
        </p:blipFill>
        <p:spPr>
          <a:xfrm>
            <a:off x="3987121" y="3048568"/>
            <a:ext cx="829335" cy="2041912"/>
          </a:xfrm>
          <a:prstGeom prst="rect">
            <a:avLst/>
          </a:prstGeom>
        </p:spPr>
      </p:pic>
      <p:pic>
        <p:nvPicPr>
          <p:cNvPr id="20" name="Picture 19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B5FF9FA-BB38-E469-665C-903D6B9F28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609" b="17273"/>
          <a:stretch>
            <a:fillRect/>
          </a:stretch>
        </p:blipFill>
        <p:spPr>
          <a:xfrm>
            <a:off x="2844594" y="2302733"/>
            <a:ext cx="957645" cy="168921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7A6DB22D-8B15-17DE-8D42-9B4FA3CFB116}"/>
              </a:ext>
            </a:extLst>
          </p:cNvPr>
          <p:cNvSpPr txBox="1"/>
          <p:nvPr/>
        </p:nvSpPr>
        <p:spPr>
          <a:xfrm>
            <a:off x="2689599" y="4021174"/>
            <a:ext cx="17593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14.7 kg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E7E722E-80A0-03E6-D89A-233A89F137CE}"/>
              </a:ext>
            </a:extLst>
          </p:cNvPr>
          <p:cNvSpPr txBox="1"/>
          <p:nvPr/>
        </p:nvSpPr>
        <p:spPr>
          <a:xfrm rot="3238425">
            <a:off x="3098025" y="4915804"/>
            <a:ext cx="17593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19.0 kg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8619136-A49C-F1AF-2947-A3417E1DE4E2}"/>
              </a:ext>
            </a:extLst>
          </p:cNvPr>
          <p:cNvSpPr txBox="1"/>
          <p:nvPr/>
        </p:nvSpPr>
        <p:spPr>
          <a:xfrm rot="5681569">
            <a:off x="2930279" y="6116396"/>
            <a:ext cx="17593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22.1 kg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41861DA-0648-0965-569D-2433F6D99DD5}"/>
              </a:ext>
            </a:extLst>
          </p:cNvPr>
          <p:cNvSpPr txBox="1"/>
          <p:nvPr/>
        </p:nvSpPr>
        <p:spPr>
          <a:xfrm rot="16200000">
            <a:off x="565903" y="4702358"/>
            <a:ext cx="17593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86.7 kg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33B7A591-8F57-8336-4266-895592C567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67057" y1="33717" x2="73102" y2="32633"/>
                        <a14:foregroundMark x1="66111" y1="34722" x2="66111" y2="34722"/>
                        <a14:foregroundMark x1="66111" y1="34722" x2="65556" y2="35278"/>
                        <a14:foregroundMark x1="64167" y1="35278" x2="64167" y2="35278"/>
                        <a14:foregroundMark x1="64167" y1="35278" x2="68056" y2="32500"/>
                        <a14:foregroundMark x1="36111" y1="41667" x2="43056" y2="44444"/>
                        <a14:foregroundMark x1="38056" y1="40000" x2="34444" y2="40000"/>
                        <a14:foregroundMark x1="64444" y1="35556" x2="62222" y2="38056"/>
                        <a14:foregroundMark x1="63056" y1="36111" x2="69444" y2="31944"/>
                        <a14:foregroundMark x1="60278" y1="37222" x2="67222" y2="31389"/>
                        <a14:backgroundMark x1="46944" y1="44167" x2="44029" y2="43286"/>
                        <a14:backgroundMark x1="61072" y1="33105" x2="61667" y2="32778"/>
                        <a14:backgroundMark x1="57113" y1="35278" x2="57846" y2="34876"/>
                        <a14:backgroundMark x1="47500" y1="40556" x2="57113" y2="35278"/>
                        <a14:backgroundMark x1="55278" y1="34722" x2="49722" y2="37222"/>
                        <a14:backgroundMark x1="72500" y1="33889" x2="78889" y2="30278"/>
                        <a14:backgroundMark x1="47832" y1="36689" x2="55556" y2="39167"/>
                        <a14:backgroundMark x1="40833" y1="34444" x2="41893" y2="34784"/>
                        <a14:backgroundMark x1="50278" y1="30556" x2="55026" y2="3199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38409" y="1064233"/>
            <a:ext cx="462468" cy="46246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D46E8848-9EE5-DC81-C77A-564CA0091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67057" y1="33717" x2="73102" y2="32633"/>
                        <a14:foregroundMark x1="66111" y1="34722" x2="66111" y2="34722"/>
                        <a14:foregroundMark x1="66111" y1="34722" x2="65556" y2="35278"/>
                        <a14:foregroundMark x1="64167" y1="35278" x2="64167" y2="35278"/>
                        <a14:foregroundMark x1="64167" y1="35278" x2="68056" y2="32500"/>
                        <a14:foregroundMark x1="36111" y1="41667" x2="43056" y2="44444"/>
                        <a14:foregroundMark x1="38056" y1="40000" x2="34444" y2="40000"/>
                        <a14:foregroundMark x1="64444" y1="35556" x2="62222" y2="38056"/>
                        <a14:foregroundMark x1="63056" y1="36111" x2="69444" y2="31944"/>
                        <a14:foregroundMark x1="60278" y1="37222" x2="67222" y2="31389"/>
                        <a14:backgroundMark x1="46944" y1="44167" x2="44029" y2="43286"/>
                        <a14:backgroundMark x1="61072" y1="33105" x2="61667" y2="32778"/>
                        <a14:backgroundMark x1="57113" y1="35278" x2="57846" y2="34876"/>
                        <a14:backgroundMark x1="47500" y1="40556" x2="57113" y2="35278"/>
                        <a14:backgroundMark x1="55278" y1="34722" x2="49722" y2="37222"/>
                        <a14:backgroundMark x1="72500" y1="33889" x2="78889" y2="30278"/>
                        <a14:backgroundMark x1="47832" y1="36689" x2="55556" y2="39167"/>
                        <a14:backgroundMark x1="40833" y1="34444" x2="41893" y2="34784"/>
                        <a14:backgroundMark x1="50278" y1="30556" x2="55026" y2="3199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53271" y="1064233"/>
            <a:ext cx="462468" cy="46246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4CC311BA-F7F0-048F-30C7-EC339DCA5E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67057" y1="33717" x2="73102" y2="32633"/>
                        <a14:foregroundMark x1="66111" y1="34722" x2="66111" y2="34722"/>
                        <a14:foregroundMark x1="66111" y1="34722" x2="65556" y2="35278"/>
                        <a14:foregroundMark x1="64167" y1="35278" x2="64167" y2="35278"/>
                        <a14:foregroundMark x1="64167" y1="35278" x2="68056" y2="32500"/>
                        <a14:foregroundMark x1="36111" y1="41667" x2="43056" y2="44444"/>
                        <a14:foregroundMark x1="38056" y1="40000" x2="34444" y2="40000"/>
                        <a14:foregroundMark x1="64444" y1="35556" x2="62222" y2="38056"/>
                        <a14:foregroundMark x1="63056" y1="36111" x2="69444" y2="31944"/>
                        <a14:foregroundMark x1="60278" y1="37222" x2="67222" y2="31389"/>
                        <a14:backgroundMark x1="46944" y1="44167" x2="44029" y2="43286"/>
                        <a14:backgroundMark x1="61072" y1="33105" x2="61667" y2="32778"/>
                        <a14:backgroundMark x1="57113" y1="35278" x2="57846" y2="34876"/>
                        <a14:backgroundMark x1="47500" y1="40556" x2="57113" y2="35278"/>
                        <a14:backgroundMark x1="55278" y1="34722" x2="49722" y2="37222"/>
                        <a14:backgroundMark x1="72500" y1="33889" x2="78889" y2="30278"/>
                        <a14:backgroundMark x1="47832" y1="36689" x2="55556" y2="39167"/>
                        <a14:backgroundMark x1="40833" y1="34444" x2="41893" y2="34784"/>
                        <a14:backgroundMark x1="50278" y1="30556" x2="55026" y2="3199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68134" y="1064233"/>
            <a:ext cx="462468" cy="462468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FBF8B249-3863-F5F4-9C8B-5ED9379FC3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67057" y1="33717" x2="73102" y2="32633"/>
                        <a14:foregroundMark x1="66111" y1="34722" x2="66111" y2="34722"/>
                        <a14:foregroundMark x1="66111" y1="34722" x2="65556" y2="35278"/>
                        <a14:foregroundMark x1="64167" y1="35278" x2="64167" y2="35278"/>
                        <a14:foregroundMark x1="64167" y1="35278" x2="68056" y2="32500"/>
                        <a14:foregroundMark x1="36111" y1="41667" x2="43056" y2="44444"/>
                        <a14:foregroundMark x1="38056" y1="40000" x2="34444" y2="40000"/>
                        <a14:foregroundMark x1="64444" y1="35556" x2="62222" y2="38056"/>
                        <a14:foregroundMark x1="63056" y1="36111" x2="69444" y2="31944"/>
                        <a14:foregroundMark x1="60278" y1="37222" x2="67222" y2="31389"/>
                        <a14:backgroundMark x1="46944" y1="44167" x2="44029" y2="43286"/>
                        <a14:backgroundMark x1="61072" y1="33105" x2="61667" y2="32778"/>
                        <a14:backgroundMark x1="57113" y1="35278" x2="57846" y2="34876"/>
                        <a14:backgroundMark x1="47500" y1="40556" x2="57113" y2="35278"/>
                        <a14:backgroundMark x1="55278" y1="34722" x2="49722" y2="37222"/>
                        <a14:backgroundMark x1="72500" y1="33889" x2="78889" y2="30278"/>
                        <a14:backgroundMark x1="47832" y1="36689" x2="55556" y2="39167"/>
                        <a14:backgroundMark x1="40833" y1="34444" x2="41893" y2="34784"/>
                        <a14:backgroundMark x1="50278" y1="30556" x2="55026" y2="3199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68134" y="2132656"/>
            <a:ext cx="462468" cy="46246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C1FC17BE-A2EE-EE84-754F-6C04760481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67057" y1="33717" x2="73102" y2="32633"/>
                        <a14:foregroundMark x1="66111" y1="34722" x2="66111" y2="34722"/>
                        <a14:foregroundMark x1="66111" y1="34722" x2="65556" y2="35278"/>
                        <a14:foregroundMark x1="64167" y1="35278" x2="64167" y2="35278"/>
                        <a14:foregroundMark x1="64167" y1="35278" x2="68056" y2="32500"/>
                        <a14:foregroundMark x1="36111" y1="41667" x2="43056" y2="44444"/>
                        <a14:foregroundMark x1="38056" y1="40000" x2="34444" y2="40000"/>
                        <a14:foregroundMark x1="64444" y1="35556" x2="62222" y2="38056"/>
                        <a14:foregroundMark x1="63056" y1="36111" x2="69444" y2="31944"/>
                        <a14:foregroundMark x1="60278" y1="37222" x2="67222" y2="31389"/>
                        <a14:backgroundMark x1="46944" y1="44167" x2="44029" y2="43286"/>
                        <a14:backgroundMark x1="61072" y1="33105" x2="61667" y2="32778"/>
                        <a14:backgroundMark x1="57113" y1="35278" x2="57846" y2="34876"/>
                        <a14:backgroundMark x1="47500" y1="40556" x2="57113" y2="35278"/>
                        <a14:backgroundMark x1="55278" y1="34722" x2="49722" y2="37222"/>
                        <a14:backgroundMark x1="72500" y1="33889" x2="78889" y2="30278"/>
                        <a14:backgroundMark x1="47832" y1="36689" x2="55556" y2="39167"/>
                        <a14:backgroundMark x1="40833" y1="34444" x2="41893" y2="34784"/>
                        <a14:backgroundMark x1="50278" y1="30556" x2="55026" y2="3199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16394" y="1650767"/>
            <a:ext cx="462468" cy="46246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50B11042-02C3-8481-5F34-2F62EA285B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67057" y1="33717" x2="73102" y2="32633"/>
                        <a14:foregroundMark x1="66111" y1="34722" x2="66111" y2="34722"/>
                        <a14:foregroundMark x1="66111" y1="34722" x2="65556" y2="35278"/>
                        <a14:foregroundMark x1="64167" y1="35278" x2="64167" y2="35278"/>
                        <a14:foregroundMark x1="64167" y1="35278" x2="68056" y2="32500"/>
                        <a14:foregroundMark x1="36111" y1="41667" x2="43056" y2="44444"/>
                        <a14:foregroundMark x1="38056" y1="40000" x2="34444" y2="40000"/>
                        <a14:foregroundMark x1="64444" y1="35556" x2="62222" y2="38056"/>
                        <a14:foregroundMark x1="63056" y1="36111" x2="69444" y2="31944"/>
                        <a14:foregroundMark x1="60278" y1="37222" x2="67222" y2="31389"/>
                        <a14:backgroundMark x1="46944" y1="44167" x2="44029" y2="43286"/>
                        <a14:backgroundMark x1="61072" y1="33105" x2="61667" y2="32778"/>
                        <a14:backgroundMark x1="57113" y1="35278" x2="57846" y2="34876"/>
                        <a14:backgroundMark x1="47500" y1="40556" x2="57113" y2="35278"/>
                        <a14:backgroundMark x1="55278" y1="34722" x2="49722" y2="37222"/>
                        <a14:backgroundMark x1="72500" y1="33889" x2="78889" y2="30278"/>
                        <a14:backgroundMark x1="47832" y1="36689" x2="55556" y2="39167"/>
                        <a14:backgroundMark x1="40833" y1="34444" x2="41893" y2="34784"/>
                        <a14:backgroundMark x1="50278" y1="30556" x2="55026" y2="3199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38409" y="1650767"/>
            <a:ext cx="462468" cy="46246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6FA03500-656F-0C3F-D150-6BD0090C0A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67057" y1="33717" x2="73102" y2="32633"/>
                        <a14:foregroundMark x1="66111" y1="34722" x2="66111" y2="34722"/>
                        <a14:foregroundMark x1="66111" y1="34722" x2="65556" y2="35278"/>
                        <a14:foregroundMark x1="64167" y1="35278" x2="64167" y2="35278"/>
                        <a14:foregroundMark x1="64167" y1="35278" x2="68056" y2="32500"/>
                        <a14:foregroundMark x1="36111" y1="41667" x2="43056" y2="44444"/>
                        <a14:foregroundMark x1="38056" y1="40000" x2="34444" y2="40000"/>
                        <a14:foregroundMark x1="64444" y1="35556" x2="62222" y2="38056"/>
                        <a14:foregroundMark x1="63056" y1="36111" x2="69444" y2="31944"/>
                        <a14:foregroundMark x1="60278" y1="37222" x2="67222" y2="31389"/>
                        <a14:backgroundMark x1="46944" y1="44167" x2="44029" y2="43286"/>
                        <a14:backgroundMark x1="61072" y1="33105" x2="61667" y2="32778"/>
                        <a14:backgroundMark x1="57113" y1="35278" x2="57846" y2="34876"/>
                        <a14:backgroundMark x1="47500" y1="40556" x2="57113" y2="35278"/>
                        <a14:backgroundMark x1="55278" y1="34722" x2="49722" y2="37222"/>
                        <a14:backgroundMark x1="72500" y1="33889" x2="78889" y2="30278"/>
                        <a14:backgroundMark x1="47832" y1="36689" x2="55556" y2="39167"/>
                        <a14:backgroundMark x1="40833" y1="34444" x2="41893" y2="34784"/>
                        <a14:backgroundMark x1="50278" y1="30556" x2="55026" y2="3199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68134" y="1650767"/>
            <a:ext cx="462468" cy="462468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8B572F17-FAC9-66AD-8335-CA5EEBCFDB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67057" y1="33717" x2="73102" y2="32633"/>
                        <a14:foregroundMark x1="66111" y1="34722" x2="66111" y2="34722"/>
                        <a14:foregroundMark x1="66111" y1="34722" x2="65556" y2="35278"/>
                        <a14:foregroundMark x1="64167" y1="35278" x2="64167" y2="35278"/>
                        <a14:foregroundMark x1="64167" y1="35278" x2="68056" y2="32500"/>
                        <a14:foregroundMark x1="36111" y1="41667" x2="43056" y2="44444"/>
                        <a14:foregroundMark x1="38056" y1="40000" x2="34444" y2="40000"/>
                        <a14:foregroundMark x1="64444" y1="35556" x2="62222" y2="38056"/>
                        <a14:foregroundMark x1="63056" y1="36111" x2="69444" y2="31944"/>
                        <a14:foregroundMark x1="60278" y1="37222" x2="67222" y2="31389"/>
                        <a14:backgroundMark x1="46944" y1="44167" x2="44029" y2="43286"/>
                        <a14:backgroundMark x1="61072" y1="33105" x2="61667" y2="32778"/>
                        <a14:backgroundMark x1="57113" y1="35278" x2="57846" y2="34876"/>
                        <a14:backgroundMark x1="47500" y1="40556" x2="57113" y2="35278"/>
                        <a14:backgroundMark x1="55278" y1="34722" x2="49722" y2="37222"/>
                        <a14:backgroundMark x1="72500" y1="33889" x2="78889" y2="30278"/>
                        <a14:backgroundMark x1="47832" y1="36689" x2="55556" y2="39167"/>
                        <a14:backgroundMark x1="40833" y1="34444" x2="41893" y2="34784"/>
                        <a14:backgroundMark x1="50278" y1="30556" x2="55026" y2="3199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16394" y="2132656"/>
            <a:ext cx="462468" cy="462468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AF267CB3-BFCB-810A-397D-FB2DCE8FD0B0}"/>
              </a:ext>
            </a:extLst>
          </p:cNvPr>
          <p:cNvSpPr txBox="1"/>
          <p:nvPr/>
        </p:nvSpPr>
        <p:spPr>
          <a:xfrm>
            <a:off x="6590887" y="686093"/>
            <a:ext cx="565797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venir Next LT Pro" panose="020B0504020202020204" pitchFamily="34" charset="0"/>
              </a:rPr>
              <a:t>Point contact detectors are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venir Next LT Pro" panose="020B0504020202020204" pitchFamily="34" charset="0"/>
              </a:rPr>
              <a:t>Capable of event topology-based discrimination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venir Next LT Pro" panose="020B0504020202020204" pitchFamily="34" charset="0"/>
              </a:rPr>
              <a:t>Have low noise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venir Next LT Pro" panose="020B0504020202020204" pitchFamily="34" charset="0"/>
              </a:rPr>
              <a:t>Small passivated surface detectors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venir Next LT Pro" panose="020B0504020202020204" pitchFamily="34" charset="0"/>
              </a:rPr>
              <a:t>Operate stably in the </a:t>
            </a:r>
            <a:r>
              <a:rPr lang="en-US" sz="1600" dirty="0" err="1">
                <a:latin typeface="Avenir Next LT Pro" panose="020B0504020202020204" pitchFamily="34" charset="0"/>
              </a:rPr>
              <a:t>LAr</a:t>
            </a:r>
            <a:endParaRPr lang="en-US" sz="1600" dirty="0">
              <a:latin typeface="Avenir Next LT Pro" panose="020B05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venir Next LT Pro" panose="020B0504020202020204" pitchFamily="34" charset="0"/>
              </a:rPr>
              <a:t>Increased detector mass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venir Next LT Pro" panose="020B0504020202020204" pitchFamily="34" charset="0"/>
              </a:rPr>
              <a:t>Reduced background by means of reducing non-active components (cabling, copper rods, </a:t>
            </a:r>
            <a:r>
              <a:rPr lang="en-US" sz="1600" dirty="0" err="1">
                <a:latin typeface="Avenir Next LT Pro" panose="020B0504020202020204" pitchFamily="34" charset="0"/>
              </a:rPr>
              <a:t>etc</a:t>
            </a:r>
            <a:r>
              <a:rPr lang="en-US" sz="1600" dirty="0">
                <a:latin typeface="Avenir Next LT Pro" panose="020B0504020202020204" pitchFamily="34" charset="0"/>
              </a:rPr>
              <a:t>)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43C04ED-439B-EC5C-5179-C3F51B105C29}"/>
              </a:ext>
            </a:extLst>
          </p:cNvPr>
          <p:cNvSpPr txBox="1"/>
          <p:nvPr/>
        </p:nvSpPr>
        <p:spPr>
          <a:xfrm>
            <a:off x="7413719" y="3238527"/>
            <a:ext cx="2785662" cy="830997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Avenir Next LT Pro" panose="020B0504020202020204" pitchFamily="34" charset="0"/>
              </a:rPr>
              <a:t>Detector characterization</a:t>
            </a:r>
            <a:r>
              <a:rPr lang="en-US" sz="1600" dirty="0">
                <a:latin typeface="Avenir Next LT Pro" panose="020B0504020202020204" pitchFamily="34" charset="0"/>
              </a:rPr>
              <a:t> </a:t>
            </a:r>
          </a:p>
          <a:p>
            <a:pPr algn="ctr"/>
            <a:r>
              <a:rPr lang="en-US" sz="1600" b="1" dirty="0">
                <a:solidFill>
                  <a:schemeClr val="accent2"/>
                </a:solidFill>
                <a:latin typeface="Avenir Next LT Pro" panose="020B0504020202020204" pitchFamily="34" charset="0"/>
              </a:rPr>
              <a:t>Stability monitoring</a:t>
            </a:r>
            <a:endParaRPr lang="en-US" sz="1600" dirty="0">
              <a:latin typeface="Avenir Next LT Pro" panose="020B0504020202020204" pitchFamily="34" charset="0"/>
            </a:endParaRPr>
          </a:p>
          <a:p>
            <a:pPr algn="ctr"/>
            <a:r>
              <a:rPr lang="en-US" sz="16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venir Next LT Pro" panose="020B0504020202020204" pitchFamily="34" charset="0"/>
              </a:rPr>
              <a:t>Systematics Studies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5A6C7C1-6C46-D956-AF2D-B6DFCE50FCDD}"/>
              </a:ext>
            </a:extLst>
          </p:cNvPr>
          <p:cNvSpPr txBox="1"/>
          <p:nvPr/>
        </p:nvSpPr>
        <p:spPr>
          <a:xfrm flipH="1">
            <a:off x="8289960" y="4974166"/>
            <a:ext cx="4555688" cy="841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(combined fit from </a:t>
            </a:r>
          </a:p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GERDA, </a:t>
            </a:r>
            <a:r>
              <a:rPr lang="en-US" cap="small" dirty="0">
                <a:solidFill>
                  <a:schemeClr val="tx1"/>
                </a:solidFill>
              </a:rPr>
              <a:t>Majorana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and LEGEND-200)</a:t>
            </a:r>
          </a:p>
        </p:txBody>
      </p:sp>
      <p:sp>
        <p:nvSpPr>
          <p:cNvPr id="86" name="Rounded Rectangle 5">
            <a:extLst>
              <a:ext uri="{FF2B5EF4-FFF2-40B4-BE49-F238E27FC236}">
                <a16:creationId xmlns:a16="http://schemas.microsoft.com/office/drawing/2014/main" id="{D06C06B4-BA0A-B87F-F066-73CFEF733ECD}"/>
              </a:ext>
            </a:extLst>
          </p:cNvPr>
          <p:cNvSpPr/>
          <p:nvPr/>
        </p:nvSpPr>
        <p:spPr>
          <a:xfrm>
            <a:off x="5684975" y="5059857"/>
            <a:ext cx="4233594" cy="439698"/>
          </a:xfrm>
          <a:prstGeom prst="roundRect">
            <a:avLst/>
          </a:prstGeom>
          <a:noFill/>
          <a:ln w="19050">
            <a:noFill/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b="1" dirty="0">
              <a:solidFill>
                <a:schemeClr val="tx1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1/2</a:t>
            </a:r>
            <a:r>
              <a:rPr lang="en-US" dirty="0">
                <a:solidFill>
                  <a:schemeClr val="tx1"/>
                </a:solidFill>
              </a:rPr>
              <a:t> (0𝜈</a:t>
            </a:r>
            <a:r>
              <a:rPr lang="el-GR" dirty="0">
                <a:solidFill>
                  <a:schemeClr val="tx1"/>
                </a:solidFill>
              </a:rPr>
              <a:t>ββ) </a:t>
            </a:r>
            <a:r>
              <a:rPr lang="en-US" dirty="0">
                <a:solidFill>
                  <a:schemeClr val="tx1"/>
                </a:solidFill>
              </a:rPr>
              <a:t>&gt;1.9 x 10</a:t>
            </a:r>
            <a:r>
              <a:rPr lang="en-US" baseline="30000" dirty="0">
                <a:solidFill>
                  <a:schemeClr val="tx1"/>
                </a:solidFill>
              </a:rPr>
              <a:t>26</a:t>
            </a:r>
            <a:r>
              <a:rPr lang="en-US" dirty="0">
                <a:solidFill>
                  <a:schemeClr val="tx1"/>
                </a:solidFill>
              </a:rPr>
              <a:t> yr (90% CL)</a:t>
            </a:r>
          </a:p>
          <a:p>
            <a:pPr algn="ctr">
              <a:lnSpc>
                <a:spcPct val="90000"/>
              </a:lnSpc>
            </a:pP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1F250FF-B3AE-0C72-D7EF-F95776BCF86B}"/>
              </a:ext>
            </a:extLst>
          </p:cNvPr>
          <p:cNvSpPr txBox="1"/>
          <p:nvPr/>
        </p:nvSpPr>
        <p:spPr>
          <a:xfrm>
            <a:off x="6096000" y="5395083"/>
            <a:ext cx="1998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</a:t>
            </a:r>
            <a:r>
              <a:rPr lang="en-US" baseline="-25000" dirty="0"/>
              <a:t>ββ</a:t>
            </a:r>
            <a:r>
              <a:rPr lang="en-US" dirty="0"/>
              <a:t> &lt; 70 -200 </a:t>
            </a:r>
            <a:r>
              <a:rPr lang="en-US" dirty="0" err="1"/>
              <a:t>meV</a:t>
            </a:r>
            <a:endParaRPr lang="en-US" dirty="0"/>
          </a:p>
        </p:txBody>
      </p:sp>
      <p:sp>
        <p:nvSpPr>
          <p:cNvPr id="102" name="Arrow: Down 101">
            <a:extLst>
              <a:ext uri="{FF2B5EF4-FFF2-40B4-BE49-F238E27FC236}">
                <a16:creationId xmlns:a16="http://schemas.microsoft.com/office/drawing/2014/main" id="{C43C2B23-A3B0-A1FC-E5B5-C10EADC4FB41}"/>
              </a:ext>
            </a:extLst>
          </p:cNvPr>
          <p:cNvSpPr/>
          <p:nvPr/>
        </p:nvSpPr>
        <p:spPr>
          <a:xfrm>
            <a:off x="8658912" y="4136571"/>
            <a:ext cx="348343" cy="752648"/>
          </a:xfrm>
          <a:prstGeom prst="downArrow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0ACE964C-C39E-9DA3-025C-E1AEC77942B2}"/>
              </a:ext>
            </a:extLst>
          </p:cNvPr>
          <p:cNvSpPr/>
          <p:nvPr/>
        </p:nvSpPr>
        <p:spPr>
          <a:xfrm>
            <a:off x="5780322" y="4917995"/>
            <a:ext cx="6052457" cy="1574880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F0F4BA34-E62A-8C51-29EF-4E663196FCD4}"/>
              </a:ext>
            </a:extLst>
          </p:cNvPr>
          <p:cNvSpPr txBox="1"/>
          <p:nvPr/>
        </p:nvSpPr>
        <p:spPr>
          <a:xfrm>
            <a:off x="5977563" y="6127750"/>
            <a:ext cx="56579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venir Next LT Pro" panose="020B0504020202020204" pitchFamily="34" charset="0"/>
              </a:rPr>
              <a:t>Leading limit for </a:t>
            </a:r>
            <a:r>
              <a:rPr lang="en-US" sz="1600" baseline="30000" dirty="0">
                <a:latin typeface="Avenir Next LT Pro" panose="020B0504020202020204" pitchFamily="34" charset="0"/>
              </a:rPr>
              <a:t>76</a:t>
            </a:r>
            <a:r>
              <a:rPr lang="en-US" sz="1600" dirty="0">
                <a:latin typeface="Avenir Next LT Pro" panose="020B0504020202020204" pitchFamily="34" charset="0"/>
              </a:rPr>
              <a:t>Ge, </a:t>
            </a:r>
            <a:r>
              <a:rPr lang="en-IN" sz="1600" dirty="0">
                <a:latin typeface="Avenir Next LT Pro" panose="020B0504020202020204" pitchFamily="34" charset="0"/>
              </a:rPr>
              <a:t>Published in PRL</a:t>
            </a:r>
            <a:endParaRPr lang="en-US" sz="1600" dirty="0">
              <a:latin typeface="Avenir Next LT Pro" panose="020B0504020202020204" pitchFamily="34" charset="0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2FF3487-E27B-66B4-9837-D5EAD61E6AD3}"/>
              </a:ext>
            </a:extLst>
          </p:cNvPr>
          <p:cNvSpPr txBox="1"/>
          <p:nvPr/>
        </p:nvSpPr>
        <p:spPr>
          <a:xfrm>
            <a:off x="8715738" y="4327339"/>
            <a:ext cx="2967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Dreaming Outloud Pro" panose="020F0502020204030204" pitchFamily="66" charset="0"/>
                <a:cs typeface="Dreaming Outloud Pro" panose="020F0502020204030204" pitchFamily="66" charset="0"/>
              </a:rPr>
              <a:t>Inputs to the final result</a:t>
            </a:r>
            <a:endParaRPr lang="en-US" dirty="0">
              <a:latin typeface="Symbol" panose="05050102010706020507" pitchFamily="18" charset="2"/>
              <a:cs typeface="Dreaming Outloud Pro" panose="020F0502020204030204" pitchFamily="66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6BF0B75C-345B-5D7C-DF97-A4309B3B81B7}"/>
              </a:ext>
            </a:extLst>
          </p:cNvPr>
          <p:cNvSpPr txBox="1"/>
          <p:nvPr/>
        </p:nvSpPr>
        <p:spPr>
          <a:xfrm>
            <a:off x="9822551" y="6147174"/>
            <a:ext cx="20102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/>
              <a:t>Phys. Rev. Lett. </a:t>
            </a:r>
            <a:r>
              <a:rPr lang="en-IN" sz="1200" b="1" dirty="0"/>
              <a:t>136</a:t>
            </a:r>
            <a:r>
              <a:rPr lang="en-IN" sz="1200" dirty="0"/>
              <a:t>, 022701</a:t>
            </a:r>
            <a:endParaRPr lang="en-US" sz="1200" dirty="0"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8834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aph of energy and energy&#10;&#10;AI-generated content may be incorrect.">
            <a:extLst>
              <a:ext uri="{FF2B5EF4-FFF2-40B4-BE49-F238E27FC236}">
                <a16:creationId xmlns:a16="http://schemas.microsoft.com/office/drawing/2014/main" id="{2681C473-7EEA-B48B-6BA3-5845FB82B7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081" y="3267034"/>
            <a:ext cx="6203512" cy="3549351"/>
          </a:xfrm>
          <a:prstGeom prst="rect">
            <a:avLst/>
          </a:prstGeom>
        </p:spPr>
      </p:pic>
      <p:pic>
        <p:nvPicPr>
          <p:cNvPr id="7" name="Picture 6" descr="A graph of energy and energy&#10;&#10;AI-generated content may be incorrect.">
            <a:extLst>
              <a:ext uri="{FF2B5EF4-FFF2-40B4-BE49-F238E27FC236}">
                <a16:creationId xmlns:a16="http://schemas.microsoft.com/office/drawing/2014/main" id="{1815091C-FC41-0A26-82EC-5D64BD1B5D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3823"/>
            <a:ext cx="6026840" cy="34482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DCA8643-76A5-DE0A-F955-80449C0EEB54}"/>
              </a:ext>
            </a:extLst>
          </p:cNvPr>
          <p:cNvSpPr txBox="1"/>
          <p:nvPr/>
        </p:nvSpPr>
        <p:spPr>
          <a:xfrm>
            <a:off x="410484" y="4448543"/>
            <a:ext cx="56163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A2A5B"/>
                </a:solidFill>
                <a:latin typeface="Avenir Next LT Pro" panose="020B0504020202020204" pitchFamily="34" charset="0"/>
              </a:rPr>
              <a:t>~0.1% FWHM at Q</a:t>
            </a:r>
            <a:r>
              <a:rPr lang="en-US" baseline="-25000" dirty="0">
                <a:solidFill>
                  <a:srgbClr val="1A2A5B"/>
                </a:solidFill>
                <a:latin typeface="Avenir Next LT Pro" panose="020B0504020202020204" pitchFamily="34" charset="0"/>
              </a:rPr>
              <a:t>ββ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1A2A5B"/>
                </a:solidFill>
                <a:latin typeface="Avenir Next LT Pro" panose="020B0504020202020204" pitchFamily="34" charset="0"/>
              </a:rPr>
              <a:t>Stable</a:t>
            </a:r>
            <a:r>
              <a:rPr lang="en-US" dirty="0">
                <a:solidFill>
                  <a:srgbClr val="1A2A5B"/>
                </a:solidFill>
                <a:latin typeface="Avenir Next LT Pro" panose="020B0504020202020204" pitchFamily="34" charset="0"/>
              </a:rPr>
              <a:t> energy observables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A2A5B"/>
                </a:solidFill>
                <a:latin typeface="Avenir Next LT Pro" panose="020B0504020202020204" pitchFamily="34" charset="0"/>
              </a:rPr>
              <a:t>Monitored Weekly calibrations performed using </a:t>
            </a:r>
            <a:r>
              <a:rPr lang="en-US" baseline="30000" dirty="0">
                <a:solidFill>
                  <a:srgbClr val="1A2A5B"/>
                </a:solidFill>
                <a:latin typeface="Avenir Next LT Pro" panose="020B0504020202020204" pitchFamily="34" charset="0"/>
              </a:rPr>
              <a:t>228</a:t>
            </a:r>
            <a:r>
              <a:rPr lang="en-US" dirty="0">
                <a:solidFill>
                  <a:srgbClr val="1A2A5B"/>
                </a:solidFill>
                <a:latin typeface="Avenir Next LT Pro" panose="020B0504020202020204" pitchFamily="34" charset="0"/>
              </a:rPr>
              <a:t>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A2A5B"/>
                </a:solidFill>
                <a:latin typeface="Avenir Next LT Pro" panose="020B0504020202020204" pitchFamily="34" charset="0"/>
              </a:rPr>
              <a:t>Second order variations tracked in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A2A5B"/>
                </a:solidFill>
                <a:latin typeface="Avenir Next LT Pro" panose="020B0504020202020204" pitchFamily="34" charset="0"/>
              </a:rPr>
              <a:t>Data set partitioned according to stability</a:t>
            </a:r>
            <a:endParaRPr lang="en-IN" dirty="0">
              <a:solidFill>
                <a:srgbClr val="1A2A5B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DAC05D-8F63-0A90-17FE-4EBA75432437}"/>
              </a:ext>
            </a:extLst>
          </p:cNvPr>
          <p:cNvSpPr txBox="1"/>
          <p:nvPr/>
        </p:nvSpPr>
        <p:spPr>
          <a:xfrm>
            <a:off x="8049591" y="3097757"/>
            <a:ext cx="25265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Excellent energy resolution </a:t>
            </a:r>
            <a:endParaRPr lang="en-US" sz="1600" b="1" baseline="-25000" dirty="0">
              <a:solidFill>
                <a:srgbClr val="405C9A"/>
              </a:solidFill>
              <a:latin typeface="Symbol" panose="05050102010706020507" pitchFamily="18" charset="2"/>
              <a:cs typeface="Dreaming Outloud Pro" panose="020F0502020204030204" pitchFamily="66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5AF98FB-EB37-6536-30B9-6F00E138444B}"/>
              </a:ext>
            </a:extLst>
          </p:cNvPr>
          <p:cNvSpPr txBox="1"/>
          <p:nvPr/>
        </p:nvSpPr>
        <p:spPr>
          <a:xfrm>
            <a:off x="1844158" y="819090"/>
            <a:ext cx="25265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Calibration</a:t>
            </a:r>
            <a:endParaRPr lang="en-US" sz="1600" b="1" baseline="-25000" dirty="0">
              <a:solidFill>
                <a:srgbClr val="405C9A"/>
              </a:solidFill>
              <a:latin typeface="Symbol" panose="05050102010706020507" pitchFamily="18" charset="2"/>
              <a:cs typeface="Dreaming Outloud Pro" panose="020F0502020204030204" pitchFamily="66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5981FAD-19B4-3241-CF40-6C1848B65D4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314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Avenir Next LT Pro" panose="020B0504020202020204" pitchFamily="34" charset="0"/>
              </a:rPr>
              <a:t>Energy resolution</a:t>
            </a:r>
            <a:endParaRPr lang="en-IN" sz="3200" b="1" dirty="0">
              <a:latin typeface="Avenir Next LT Pro" panose="020B05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6722AD4-3F2E-CCAB-72C9-9163FA642A6F}"/>
              </a:ext>
            </a:extLst>
          </p:cNvPr>
          <p:cNvSpPr txBox="1"/>
          <p:nvPr/>
        </p:nvSpPr>
        <p:spPr>
          <a:xfrm>
            <a:off x="517524" y="6308209"/>
            <a:ext cx="5578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hlinkClick r:id="rId4"/>
              </a:rPr>
              <a:t>https://arxiv.org/abs/2605.22479</a:t>
            </a:r>
            <a:r>
              <a:rPr lang="en-IN" dirty="0"/>
              <a:t>; </a:t>
            </a:r>
            <a:r>
              <a:rPr lang="en-IN" b="1" dirty="0">
                <a:solidFill>
                  <a:schemeClr val="accent2">
                    <a:lumMod val="75000"/>
                  </a:schemeClr>
                </a:solidFill>
                <a:latin typeface="Avenir Next LT Pro" panose="020B0504020202020204" pitchFamily="34" charset="0"/>
              </a:rPr>
              <a:t>Accepted in EPJ C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9D5737FE-E256-DE4F-457C-0CF7800FC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82C2-D798-41F7-8336-48333018DFB3}" type="slidenum">
              <a:rPr lang="en-IN" smtClean="0"/>
              <a:t>11</a:t>
            </a:fld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FF45E1-C4CB-4EA0-38CF-DA6D312B8F4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5486"/>
          <a:stretch>
            <a:fillRect/>
          </a:stretch>
        </p:blipFill>
        <p:spPr>
          <a:xfrm>
            <a:off x="6609737" y="41615"/>
            <a:ext cx="5580856" cy="2868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739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aph of a graph of a graph&#10;&#10;AI-generated content may be incorrect.">
            <a:extLst>
              <a:ext uri="{FF2B5EF4-FFF2-40B4-BE49-F238E27FC236}">
                <a16:creationId xmlns:a16="http://schemas.microsoft.com/office/drawing/2014/main" id="{1F0394DD-ABC1-08B7-53A5-0EACE24DA5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16" y="1141341"/>
            <a:ext cx="5753174" cy="21452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4AF17B-D0C7-5C98-7B17-1000B2DEE275}"/>
              </a:ext>
            </a:extLst>
          </p:cNvPr>
          <p:cNvSpPr txBox="1"/>
          <p:nvPr/>
        </p:nvSpPr>
        <p:spPr>
          <a:xfrm>
            <a:off x="4657198" y="3355881"/>
            <a:ext cx="14388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Single site event</a:t>
            </a:r>
          </a:p>
          <a:p>
            <a:pPr algn="ctr"/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(0</a:t>
            </a:r>
            <a:r>
              <a:rPr lang="en-US" sz="1400" dirty="0">
                <a:solidFill>
                  <a:srgbClr val="405C9A"/>
                </a:solidFill>
                <a:latin typeface="Symbol" panose="05050102010706020507" pitchFamily="18" charset="2"/>
                <a:cs typeface="Dreaming Outloud Pro" panose="020F0502020204030204" pitchFamily="66" charset="0"/>
              </a:rPr>
              <a:t>nbb</a:t>
            </a:r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/2</a:t>
            </a:r>
            <a:r>
              <a:rPr lang="en-US" sz="1400" dirty="0">
                <a:solidFill>
                  <a:srgbClr val="405C9A"/>
                </a:solidFill>
                <a:latin typeface="Symbol" panose="05050102010706020507" pitchFamily="18" charset="2"/>
                <a:cs typeface="Dreaming Outloud Pro" panose="020F0502020204030204" pitchFamily="66" charset="0"/>
              </a:rPr>
              <a:t>nbb</a:t>
            </a:r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)</a:t>
            </a:r>
          </a:p>
          <a:p>
            <a:pPr algn="ctr"/>
            <a:r>
              <a:rPr lang="en-US" sz="1400" dirty="0">
                <a:solidFill>
                  <a:schemeClr val="accent6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ACCEPTED</a:t>
            </a:r>
          </a:p>
          <a:p>
            <a:endParaRPr lang="en-US" sz="1400" dirty="0">
              <a:solidFill>
                <a:srgbClr val="405C9A"/>
              </a:solidFill>
              <a:latin typeface="Dreaming Outloud Pro" panose="020F0502020204030204" pitchFamily="66" charset="0"/>
              <a:cs typeface="Dreaming Outloud Pro" panose="020F0502020204030204" pitchFamily="66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74DAFC-4EAA-4C74-3DEF-C94C1169B08E}"/>
              </a:ext>
            </a:extLst>
          </p:cNvPr>
          <p:cNvSpPr txBox="1"/>
          <p:nvPr/>
        </p:nvSpPr>
        <p:spPr>
          <a:xfrm>
            <a:off x="3250962" y="3362815"/>
            <a:ext cx="135606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Multi site event</a:t>
            </a:r>
          </a:p>
          <a:p>
            <a:pPr algn="ctr"/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(</a:t>
            </a:r>
            <a:r>
              <a:rPr lang="en-US" sz="1400" dirty="0">
                <a:solidFill>
                  <a:srgbClr val="405C9A"/>
                </a:solidFill>
                <a:latin typeface="Symbol" panose="05050102010706020507" pitchFamily="18" charset="2"/>
                <a:cs typeface="Dreaming Outloud Pro" panose="020F0502020204030204" pitchFamily="66" charset="0"/>
              </a:rPr>
              <a:t>g</a:t>
            </a:r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)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REJECTED</a:t>
            </a:r>
          </a:p>
          <a:p>
            <a:pPr algn="ctr"/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Low A/E</a:t>
            </a:r>
          </a:p>
          <a:p>
            <a:endParaRPr lang="en-US" sz="1400" dirty="0">
              <a:solidFill>
                <a:srgbClr val="405C9A"/>
              </a:solidFill>
              <a:latin typeface="Dreaming Outloud Pro" panose="020F0502020204030204" pitchFamily="66" charset="0"/>
              <a:cs typeface="Dreaming Outloud Pro" panose="020F0502020204030204" pitchFamily="66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92AB7D-003F-0828-52D2-FB8D80B2E7F6}"/>
              </a:ext>
            </a:extLst>
          </p:cNvPr>
          <p:cNvSpPr txBox="1"/>
          <p:nvPr/>
        </p:nvSpPr>
        <p:spPr>
          <a:xfrm>
            <a:off x="1800600" y="3355881"/>
            <a:ext cx="16014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p+ surface event</a:t>
            </a:r>
          </a:p>
          <a:p>
            <a:pPr algn="ctr"/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(</a:t>
            </a:r>
            <a:r>
              <a:rPr lang="en-US" sz="1400" dirty="0">
                <a:solidFill>
                  <a:srgbClr val="405C9A"/>
                </a:solidFill>
                <a:latin typeface="Symbol" panose="05050102010706020507" pitchFamily="18" charset="2"/>
                <a:cs typeface="Dreaming Outloud Pro" panose="020F0502020204030204" pitchFamily="66" charset="0"/>
              </a:rPr>
              <a:t>a</a:t>
            </a:r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)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REJECTED</a:t>
            </a:r>
          </a:p>
          <a:p>
            <a:pPr algn="ctr"/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High A/E</a:t>
            </a:r>
          </a:p>
          <a:p>
            <a:endParaRPr lang="en-US" sz="1400" dirty="0">
              <a:solidFill>
                <a:srgbClr val="405C9A"/>
              </a:solidFill>
              <a:latin typeface="Dreaming Outloud Pro" panose="020F0502020204030204" pitchFamily="66" charset="0"/>
              <a:cs typeface="Dreaming Outloud Pro" panose="020F0502020204030204" pitchFamily="66" charset="0"/>
            </a:endParaRPr>
          </a:p>
          <a:p>
            <a:endParaRPr lang="en-US" sz="1400" dirty="0">
              <a:solidFill>
                <a:srgbClr val="405C9A"/>
              </a:solidFill>
              <a:latin typeface="Dreaming Outloud Pro" panose="020F0502020204030204" pitchFamily="66" charset="0"/>
              <a:cs typeface="Dreaming Outloud Pro" panose="020F0502020204030204" pitchFamily="66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E29A04-2647-8987-4190-F323BFDE5B36}"/>
              </a:ext>
            </a:extLst>
          </p:cNvPr>
          <p:cNvSpPr txBox="1"/>
          <p:nvPr/>
        </p:nvSpPr>
        <p:spPr>
          <a:xfrm>
            <a:off x="28595" y="3355881"/>
            <a:ext cx="19554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n+ surface event</a:t>
            </a:r>
          </a:p>
          <a:p>
            <a:pPr algn="ctr"/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(</a:t>
            </a:r>
            <a:r>
              <a:rPr lang="en-US" sz="1400" baseline="300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42</a:t>
            </a:r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K/</a:t>
            </a:r>
            <a:r>
              <a:rPr lang="en-US" sz="1400" baseline="300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42</a:t>
            </a:r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Ar)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REJECTED</a:t>
            </a:r>
          </a:p>
          <a:p>
            <a:pPr algn="ctr"/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Low A/E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4AC3F4A-D7A4-93E1-B14A-18CD1EC1A7E9}"/>
              </a:ext>
            </a:extLst>
          </p:cNvPr>
          <p:cNvSpPr txBox="1"/>
          <p:nvPr/>
        </p:nvSpPr>
        <p:spPr>
          <a:xfrm>
            <a:off x="6623299" y="1711855"/>
            <a:ext cx="512912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Next LT Pro" panose="020B0504020202020204" pitchFamily="34" charset="0"/>
              </a:rPr>
              <a:t>Low A/E: multi-site rejection, n+ surface event rejection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Next LT Pro" panose="020B0504020202020204" pitchFamily="34" charset="0"/>
              </a:rPr>
              <a:t>High A/E: p+ surface event rejection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Next LT Pro" panose="020B0504020202020204" pitchFamily="34" charset="0"/>
              </a:rPr>
              <a:t>LQ replaces high A/E as surface cut for detectors with large passivated surfaces.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Next LT Pro" panose="020B0504020202020204" pitchFamily="34" charset="0"/>
              </a:rPr>
              <a:t>Special PSD Cuts developed for Coax detectors.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4C305ED-642B-A260-1040-D17E209722AC}"/>
              </a:ext>
            </a:extLst>
          </p:cNvPr>
          <p:cNvSpPr txBox="1"/>
          <p:nvPr/>
        </p:nvSpPr>
        <p:spPr>
          <a:xfrm>
            <a:off x="531686" y="785291"/>
            <a:ext cx="556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venir Next LT Pro" panose="020B0504020202020204" pitchFamily="34" charset="0"/>
              </a:rPr>
              <a:t>A/E = max(current)/energy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DC1501B0-B255-DBB4-F61E-FEF3F431FC55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5698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latin typeface="Avenir Next LT Pro" panose="020B0504020202020204" pitchFamily="34" charset="0"/>
              </a:rPr>
              <a:t>PSD in LEGEND-200</a:t>
            </a:r>
            <a:endParaRPr lang="en-IN" sz="3200" b="1" dirty="0">
              <a:latin typeface="Avenir Next LT Pro" panose="020B0504020202020204" pitchFamily="34" charset="0"/>
            </a:endParaRPr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56AFD775-39CB-3C82-D175-5C6B068BE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82C2-D798-41F7-8336-48333018DFB3}" type="slidenum">
              <a:rPr lang="en-IN" smtClean="0"/>
              <a:t>12</a:t>
            </a:fld>
            <a:endParaRPr lang="en-IN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72DAF3C-88C1-D8C2-D0E9-6CC0F8268BBE}"/>
              </a:ext>
            </a:extLst>
          </p:cNvPr>
          <p:cNvSpPr txBox="1"/>
          <p:nvPr/>
        </p:nvSpPr>
        <p:spPr>
          <a:xfrm>
            <a:off x="1006315" y="4787730"/>
            <a:ext cx="2881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venir Next LT Pro" panose="020B0504020202020204" pitchFamily="34" charset="0"/>
              </a:rPr>
              <a:t>Late Charge (LQ) :</a:t>
            </a:r>
            <a:r>
              <a:rPr lang="en-US" sz="1600" b="1" dirty="0">
                <a:solidFill>
                  <a:srgbClr val="00B0F0"/>
                </a:solidFill>
                <a:latin typeface="Avenir Next LT Pro" panose="020B0504020202020204" pitchFamily="34" charset="0"/>
              </a:rPr>
              <a:t> </a:t>
            </a:r>
            <a:r>
              <a:rPr lang="en-IN" sz="1600" dirty="0">
                <a:latin typeface="Avenir Next LT Pro" panose="020B0504020202020204" pitchFamily="34" charset="0"/>
              </a:rPr>
              <a:t>slow </a:t>
            </a:r>
            <a:r>
              <a:rPr lang="en-US" sz="1600" dirty="0">
                <a:latin typeface="Avenir Next LT Pro" panose="020B0504020202020204" pitchFamily="34" charset="0"/>
              </a:rPr>
              <a:t>component above the rising edge after 80% of charge is collected, i.e., the </a:t>
            </a:r>
            <a:r>
              <a:rPr lang="en-IN" sz="1600" dirty="0">
                <a:latin typeface="Avenir Next LT Pro" panose="020B0504020202020204" pitchFamily="34" charset="0"/>
              </a:rPr>
              <a:t>area above the waveform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9DBEA5-067B-ACB3-5E00-BD545A30D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7830" y="4300412"/>
            <a:ext cx="7664176" cy="229807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34E70C7-F830-65C7-4AAE-6D0AAFD28B51}"/>
              </a:ext>
            </a:extLst>
          </p:cNvPr>
          <p:cNvSpPr txBox="1"/>
          <p:nvPr/>
        </p:nvSpPr>
        <p:spPr>
          <a:xfrm>
            <a:off x="7650648" y="5152032"/>
            <a:ext cx="19554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n+ surface </a:t>
            </a:r>
          </a:p>
          <a:p>
            <a:pPr algn="ctr"/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(</a:t>
            </a:r>
            <a:r>
              <a:rPr lang="en-US" sz="1400" baseline="300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42</a:t>
            </a:r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K/</a:t>
            </a:r>
            <a:r>
              <a:rPr lang="en-US" sz="1400" baseline="300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42</a:t>
            </a:r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Ar)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REJECTED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3FF34C-EB83-8464-539F-89FA1790A8E8}"/>
              </a:ext>
            </a:extLst>
          </p:cNvPr>
          <p:cNvSpPr txBox="1"/>
          <p:nvPr/>
        </p:nvSpPr>
        <p:spPr>
          <a:xfrm>
            <a:off x="5376599" y="5118602"/>
            <a:ext cx="14388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Single site (0</a:t>
            </a:r>
            <a:r>
              <a:rPr lang="en-US" sz="1400" dirty="0">
                <a:solidFill>
                  <a:srgbClr val="405C9A"/>
                </a:solidFill>
                <a:latin typeface="Symbol" panose="05050102010706020507" pitchFamily="18" charset="2"/>
                <a:cs typeface="Dreaming Outloud Pro" panose="020F0502020204030204" pitchFamily="66" charset="0"/>
              </a:rPr>
              <a:t>nbb</a:t>
            </a:r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/2</a:t>
            </a:r>
            <a:r>
              <a:rPr lang="en-US" sz="1400" dirty="0">
                <a:solidFill>
                  <a:srgbClr val="405C9A"/>
                </a:solidFill>
                <a:latin typeface="Symbol" panose="05050102010706020507" pitchFamily="18" charset="2"/>
                <a:cs typeface="Dreaming Outloud Pro" panose="020F0502020204030204" pitchFamily="66" charset="0"/>
              </a:rPr>
              <a:t>nbb</a:t>
            </a:r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)</a:t>
            </a:r>
          </a:p>
          <a:p>
            <a:pPr algn="ctr"/>
            <a:r>
              <a:rPr lang="en-US" sz="1400" dirty="0">
                <a:solidFill>
                  <a:schemeClr val="accent6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ACCEPTED</a:t>
            </a:r>
          </a:p>
          <a:p>
            <a:endParaRPr lang="en-US" sz="1400" dirty="0">
              <a:solidFill>
                <a:srgbClr val="405C9A"/>
              </a:solidFill>
              <a:latin typeface="Dreaming Outloud Pro" panose="020F0502020204030204" pitchFamily="66" charset="0"/>
              <a:cs typeface="Dreaming Outloud Pro" panose="020F0502020204030204" pitchFamily="66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6ED45EF-9AF1-04E8-E2D4-0BE91908F95A}"/>
              </a:ext>
            </a:extLst>
          </p:cNvPr>
          <p:cNvSpPr txBox="1"/>
          <p:nvPr/>
        </p:nvSpPr>
        <p:spPr>
          <a:xfrm>
            <a:off x="10371920" y="5152032"/>
            <a:ext cx="160142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p+ surface</a:t>
            </a:r>
          </a:p>
          <a:p>
            <a:pPr algn="ctr"/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(</a:t>
            </a:r>
            <a:r>
              <a:rPr lang="en-US" sz="1400" dirty="0">
                <a:solidFill>
                  <a:srgbClr val="405C9A"/>
                </a:solidFill>
                <a:latin typeface="Symbol" panose="05050102010706020507" pitchFamily="18" charset="2"/>
                <a:cs typeface="Dreaming Outloud Pro" panose="020F0502020204030204" pitchFamily="66" charset="0"/>
              </a:rPr>
              <a:t>a</a:t>
            </a:r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)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REJECTED</a:t>
            </a:r>
          </a:p>
          <a:p>
            <a:endParaRPr lang="en-US" sz="1400" dirty="0">
              <a:solidFill>
                <a:srgbClr val="405C9A"/>
              </a:solidFill>
              <a:latin typeface="Dreaming Outloud Pro" panose="020F0502020204030204" pitchFamily="66" charset="0"/>
              <a:cs typeface="Dreaming Outloud Pro" panose="020F0502020204030204" pitchFamily="66" charset="0"/>
            </a:endParaRPr>
          </a:p>
          <a:p>
            <a:endParaRPr lang="en-US" sz="1400" dirty="0">
              <a:solidFill>
                <a:srgbClr val="405C9A"/>
              </a:solidFill>
              <a:latin typeface="Dreaming Outloud Pro" panose="020F0502020204030204" pitchFamily="66" charset="0"/>
              <a:cs typeface="Dreaming Outloud Pro" panose="020F050202020403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400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73CA85-3DDC-C849-2264-08CFED93B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82C2-D798-41F7-8336-48333018DFB3}" type="slidenum">
              <a:rPr lang="en-IN" smtClean="0"/>
              <a:t>13</a:t>
            </a:fld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6DD427-525B-16F6-C48B-3093F4FBFD62}"/>
              </a:ext>
            </a:extLst>
          </p:cNvPr>
          <p:cNvSpPr/>
          <p:nvPr/>
        </p:nvSpPr>
        <p:spPr>
          <a:xfrm>
            <a:off x="6866495" y="902761"/>
            <a:ext cx="4991134" cy="1919860"/>
          </a:xfrm>
          <a:custGeom>
            <a:avLst/>
            <a:gdLst>
              <a:gd name="csX0" fmla="*/ 0 w 4991134"/>
              <a:gd name="csY0" fmla="*/ 0 h 1919860"/>
              <a:gd name="csX1" fmla="*/ 673803 w 4991134"/>
              <a:gd name="csY1" fmla="*/ 0 h 1919860"/>
              <a:gd name="csX2" fmla="*/ 1347606 w 4991134"/>
              <a:gd name="csY2" fmla="*/ 0 h 1919860"/>
              <a:gd name="csX3" fmla="*/ 2071321 w 4991134"/>
              <a:gd name="csY3" fmla="*/ 0 h 1919860"/>
              <a:gd name="csX4" fmla="*/ 2595390 w 4991134"/>
              <a:gd name="csY4" fmla="*/ 0 h 1919860"/>
              <a:gd name="csX5" fmla="*/ 3069547 w 4991134"/>
              <a:gd name="csY5" fmla="*/ 0 h 1919860"/>
              <a:gd name="csX6" fmla="*/ 3643528 w 4991134"/>
              <a:gd name="csY6" fmla="*/ 0 h 1919860"/>
              <a:gd name="csX7" fmla="*/ 4217508 w 4991134"/>
              <a:gd name="csY7" fmla="*/ 0 h 1919860"/>
              <a:gd name="csX8" fmla="*/ 4991134 w 4991134"/>
              <a:gd name="csY8" fmla="*/ 0 h 1919860"/>
              <a:gd name="csX9" fmla="*/ 4991134 w 4991134"/>
              <a:gd name="csY9" fmla="*/ 620755 h 1919860"/>
              <a:gd name="csX10" fmla="*/ 4991134 w 4991134"/>
              <a:gd name="csY10" fmla="*/ 1299105 h 1919860"/>
              <a:gd name="csX11" fmla="*/ 4991134 w 4991134"/>
              <a:gd name="csY11" fmla="*/ 1919860 h 1919860"/>
              <a:gd name="csX12" fmla="*/ 4367242 w 4991134"/>
              <a:gd name="csY12" fmla="*/ 1919860 h 1919860"/>
              <a:gd name="csX13" fmla="*/ 3693439 w 4991134"/>
              <a:gd name="csY13" fmla="*/ 1919860 h 1919860"/>
              <a:gd name="csX14" fmla="*/ 3019636 w 4991134"/>
              <a:gd name="csY14" fmla="*/ 1919860 h 1919860"/>
              <a:gd name="csX15" fmla="*/ 2445656 w 4991134"/>
              <a:gd name="csY15" fmla="*/ 1919860 h 1919860"/>
              <a:gd name="csX16" fmla="*/ 1771853 w 4991134"/>
              <a:gd name="csY16" fmla="*/ 1919860 h 1919860"/>
              <a:gd name="csX17" fmla="*/ 1297695 w 4991134"/>
              <a:gd name="csY17" fmla="*/ 1919860 h 1919860"/>
              <a:gd name="csX18" fmla="*/ 673803 w 4991134"/>
              <a:gd name="csY18" fmla="*/ 1919860 h 1919860"/>
              <a:gd name="csX19" fmla="*/ 0 w 4991134"/>
              <a:gd name="csY19" fmla="*/ 1919860 h 1919860"/>
              <a:gd name="csX20" fmla="*/ 0 w 4991134"/>
              <a:gd name="csY20" fmla="*/ 1337502 h 1919860"/>
              <a:gd name="csX21" fmla="*/ 0 w 4991134"/>
              <a:gd name="csY21" fmla="*/ 697549 h 1919860"/>
              <a:gd name="csX22" fmla="*/ 0 w 4991134"/>
              <a:gd name="csY22" fmla="*/ 0 h 19198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4991134" h="1919860" fill="none" extrusionOk="0">
                <a:moveTo>
                  <a:pt x="0" y="0"/>
                </a:moveTo>
                <a:cubicBezTo>
                  <a:pt x="135609" y="18999"/>
                  <a:pt x="366693" y="-3641"/>
                  <a:pt x="673803" y="0"/>
                </a:cubicBezTo>
                <a:cubicBezTo>
                  <a:pt x="980913" y="3641"/>
                  <a:pt x="1022397" y="-15265"/>
                  <a:pt x="1347606" y="0"/>
                </a:cubicBezTo>
                <a:cubicBezTo>
                  <a:pt x="1672815" y="15265"/>
                  <a:pt x="1715311" y="-9325"/>
                  <a:pt x="2071321" y="0"/>
                </a:cubicBezTo>
                <a:cubicBezTo>
                  <a:pt x="2427332" y="9325"/>
                  <a:pt x="2461085" y="4129"/>
                  <a:pt x="2595390" y="0"/>
                </a:cubicBezTo>
                <a:cubicBezTo>
                  <a:pt x="2729695" y="-4129"/>
                  <a:pt x="2970876" y="19151"/>
                  <a:pt x="3069547" y="0"/>
                </a:cubicBezTo>
                <a:cubicBezTo>
                  <a:pt x="3168218" y="-19151"/>
                  <a:pt x="3518582" y="-3310"/>
                  <a:pt x="3643528" y="0"/>
                </a:cubicBezTo>
                <a:cubicBezTo>
                  <a:pt x="3768474" y="3310"/>
                  <a:pt x="3964466" y="-14206"/>
                  <a:pt x="4217508" y="0"/>
                </a:cubicBezTo>
                <a:cubicBezTo>
                  <a:pt x="4470550" y="14206"/>
                  <a:pt x="4695764" y="5488"/>
                  <a:pt x="4991134" y="0"/>
                </a:cubicBezTo>
                <a:cubicBezTo>
                  <a:pt x="5020751" y="276329"/>
                  <a:pt x="5021514" y="491984"/>
                  <a:pt x="4991134" y="620755"/>
                </a:cubicBezTo>
                <a:cubicBezTo>
                  <a:pt x="4960754" y="749526"/>
                  <a:pt x="5008502" y="1069766"/>
                  <a:pt x="4991134" y="1299105"/>
                </a:cubicBezTo>
                <a:cubicBezTo>
                  <a:pt x="4973767" y="1528444"/>
                  <a:pt x="4991351" y="1766855"/>
                  <a:pt x="4991134" y="1919860"/>
                </a:cubicBezTo>
                <a:cubicBezTo>
                  <a:pt x="4734089" y="1943565"/>
                  <a:pt x="4607420" y="1888675"/>
                  <a:pt x="4367242" y="1919860"/>
                </a:cubicBezTo>
                <a:cubicBezTo>
                  <a:pt x="4127064" y="1951045"/>
                  <a:pt x="3929139" y="1909673"/>
                  <a:pt x="3693439" y="1919860"/>
                </a:cubicBezTo>
                <a:cubicBezTo>
                  <a:pt x="3457739" y="1930047"/>
                  <a:pt x="3277034" y="1904594"/>
                  <a:pt x="3019636" y="1919860"/>
                </a:cubicBezTo>
                <a:cubicBezTo>
                  <a:pt x="2762238" y="1935126"/>
                  <a:pt x="2630309" y="1907210"/>
                  <a:pt x="2445656" y="1919860"/>
                </a:cubicBezTo>
                <a:cubicBezTo>
                  <a:pt x="2261003" y="1932510"/>
                  <a:pt x="2104578" y="1916524"/>
                  <a:pt x="1771853" y="1919860"/>
                </a:cubicBezTo>
                <a:cubicBezTo>
                  <a:pt x="1439128" y="1923196"/>
                  <a:pt x="1421060" y="1921204"/>
                  <a:pt x="1297695" y="1919860"/>
                </a:cubicBezTo>
                <a:cubicBezTo>
                  <a:pt x="1174330" y="1918516"/>
                  <a:pt x="866807" y="1931194"/>
                  <a:pt x="673803" y="1919860"/>
                </a:cubicBezTo>
                <a:cubicBezTo>
                  <a:pt x="480799" y="1908526"/>
                  <a:pt x="162495" y="1889041"/>
                  <a:pt x="0" y="1919860"/>
                </a:cubicBezTo>
                <a:cubicBezTo>
                  <a:pt x="-10379" y="1800697"/>
                  <a:pt x="-6360" y="1607708"/>
                  <a:pt x="0" y="1337502"/>
                </a:cubicBezTo>
                <a:cubicBezTo>
                  <a:pt x="6360" y="1067296"/>
                  <a:pt x="24197" y="947970"/>
                  <a:pt x="0" y="697549"/>
                </a:cubicBezTo>
                <a:cubicBezTo>
                  <a:pt x="-24197" y="447128"/>
                  <a:pt x="1539" y="328723"/>
                  <a:pt x="0" y="0"/>
                </a:cubicBezTo>
                <a:close/>
              </a:path>
              <a:path w="4991134" h="1919860" stroke="0" extrusionOk="0">
                <a:moveTo>
                  <a:pt x="0" y="0"/>
                </a:moveTo>
                <a:cubicBezTo>
                  <a:pt x="130312" y="-2106"/>
                  <a:pt x="438571" y="-19904"/>
                  <a:pt x="623892" y="0"/>
                </a:cubicBezTo>
                <a:cubicBezTo>
                  <a:pt x="809213" y="19904"/>
                  <a:pt x="1116201" y="14054"/>
                  <a:pt x="1347606" y="0"/>
                </a:cubicBezTo>
                <a:cubicBezTo>
                  <a:pt x="1579011" y="-14054"/>
                  <a:pt x="1839179" y="-23012"/>
                  <a:pt x="2071321" y="0"/>
                </a:cubicBezTo>
                <a:cubicBezTo>
                  <a:pt x="2303464" y="23012"/>
                  <a:pt x="2472272" y="20509"/>
                  <a:pt x="2745124" y="0"/>
                </a:cubicBezTo>
                <a:cubicBezTo>
                  <a:pt x="3017976" y="-20509"/>
                  <a:pt x="3180317" y="6366"/>
                  <a:pt x="3468838" y="0"/>
                </a:cubicBezTo>
                <a:cubicBezTo>
                  <a:pt x="3757359" y="-6366"/>
                  <a:pt x="3850946" y="29591"/>
                  <a:pt x="4142641" y="0"/>
                </a:cubicBezTo>
                <a:cubicBezTo>
                  <a:pt x="4434336" y="-29591"/>
                  <a:pt x="4641004" y="-42417"/>
                  <a:pt x="4991134" y="0"/>
                </a:cubicBezTo>
                <a:cubicBezTo>
                  <a:pt x="4960822" y="130578"/>
                  <a:pt x="5020159" y="405463"/>
                  <a:pt x="4991134" y="639953"/>
                </a:cubicBezTo>
                <a:cubicBezTo>
                  <a:pt x="4962109" y="874443"/>
                  <a:pt x="4969606" y="1123312"/>
                  <a:pt x="4991134" y="1260708"/>
                </a:cubicBezTo>
                <a:cubicBezTo>
                  <a:pt x="5012662" y="1398105"/>
                  <a:pt x="4961506" y="1737698"/>
                  <a:pt x="4991134" y="1919860"/>
                </a:cubicBezTo>
                <a:cubicBezTo>
                  <a:pt x="4828920" y="1923784"/>
                  <a:pt x="4681088" y="1939086"/>
                  <a:pt x="4417154" y="1919860"/>
                </a:cubicBezTo>
                <a:cubicBezTo>
                  <a:pt x="4153220" y="1900634"/>
                  <a:pt x="3924303" y="1930080"/>
                  <a:pt x="3793262" y="1919860"/>
                </a:cubicBezTo>
                <a:cubicBezTo>
                  <a:pt x="3662221" y="1909640"/>
                  <a:pt x="3542745" y="1901634"/>
                  <a:pt x="3319104" y="1919860"/>
                </a:cubicBezTo>
                <a:cubicBezTo>
                  <a:pt x="3095463" y="1938086"/>
                  <a:pt x="2893581" y="1894745"/>
                  <a:pt x="2645301" y="1919860"/>
                </a:cubicBezTo>
                <a:cubicBezTo>
                  <a:pt x="2397021" y="1944975"/>
                  <a:pt x="2305352" y="1915600"/>
                  <a:pt x="2071321" y="1919860"/>
                </a:cubicBezTo>
                <a:cubicBezTo>
                  <a:pt x="1837290" y="1924120"/>
                  <a:pt x="1772700" y="1938712"/>
                  <a:pt x="1497340" y="1919860"/>
                </a:cubicBezTo>
                <a:cubicBezTo>
                  <a:pt x="1221980" y="1901008"/>
                  <a:pt x="1168950" y="1911440"/>
                  <a:pt x="1023182" y="1919860"/>
                </a:cubicBezTo>
                <a:cubicBezTo>
                  <a:pt x="877414" y="1928280"/>
                  <a:pt x="419385" y="1920462"/>
                  <a:pt x="0" y="1919860"/>
                </a:cubicBezTo>
                <a:cubicBezTo>
                  <a:pt x="-14164" y="1674646"/>
                  <a:pt x="14006" y="1477299"/>
                  <a:pt x="0" y="1318304"/>
                </a:cubicBezTo>
                <a:cubicBezTo>
                  <a:pt x="-14006" y="1159309"/>
                  <a:pt x="-18554" y="792646"/>
                  <a:pt x="0" y="639953"/>
                </a:cubicBezTo>
                <a:cubicBezTo>
                  <a:pt x="18554" y="487260"/>
                  <a:pt x="28613" y="307895"/>
                  <a:pt x="0" y="0"/>
                </a:cubicBezTo>
                <a:close/>
              </a:path>
            </a:pathLst>
          </a:custGeom>
          <a:solidFill>
            <a:schemeClr val="bg2"/>
          </a:solidFill>
          <a:ln>
            <a:extLst>
              <a:ext uri="{C807C97D-BFC1-408E-A445-0C87EB9F89A2}">
                <ask:lineSketchStyleProps xmlns:ask="http://schemas.microsoft.com/office/drawing/2018/sketchyshapes" sd="278453668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84">
            <a:extLst>
              <a:ext uri="{FF2B5EF4-FFF2-40B4-BE49-F238E27FC236}">
                <a16:creationId xmlns:a16="http://schemas.microsoft.com/office/drawing/2014/main" id="{D85AD339-CE91-A4BC-E16C-76CA66F6CA0D}"/>
              </a:ext>
            </a:extLst>
          </p:cNvPr>
          <p:cNvSpPr txBox="1"/>
          <p:nvPr/>
        </p:nvSpPr>
        <p:spPr>
          <a:xfrm>
            <a:off x="6892410" y="997520"/>
            <a:ext cx="645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lvl="0">
              <a:defRPr lang="en-US"/>
            </a:defPPr>
            <a:lvl1pPr marL="0" lv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latin typeface="Wingdings 2" pitchFamily="2" charset="2"/>
              </a:rPr>
              <a:t>u</a:t>
            </a:r>
          </a:p>
        </p:txBody>
      </p:sp>
      <p:sp>
        <p:nvSpPr>
          <p:cNvPr id="7" name="TextBox 85">
            <a:extLst>
              <a:ext uri="{FF2B5EF4-FFF2-40B4-BE49-F238E27FC236}">
                <a16:creationId xmlns:a16="http://schemas.microsoft.com/office/drawing/2014/main" id="{2544C914-3F59-5D59-C1A0-28F1030679B8}"/>
              </a:ext>
            </a:extLst>
          </p:cNvPr>
          <p:cNvSpPr txBox="1"/>
          <p:nvPr/>
        </p:nvSpPr>
        <p:spPr>
          <a:xfrm>
            <a:off x="6902819" y="1390349"/>
            <a:ext cx="1000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lvl="0">
              <a:defRPr lang="en-US"/>
            </a:defPPr>
            <a:lvl1pPr marL="0" lv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latin typeface="Wingdings 2" pitchFamily="2" charset="2"/>
              </a:rPr>
              <a:t>v</a:t>
            </a:r>
          </a:p>
        </p:txBody>
      </p:sp>
      <p:sp>
        <p:nvSpPr>
          <p:cNvPr id="8" name="TextBox 82">
            <a:extLst>
              <a:ext uri="{FF2B5EF4-FFF2-40B4-BE49-F238E27FC236}">
                <a16:creationId xmlns:a16="http://schemas.microsoft.com/office/drawing/2014/main" id="{501958C7-77BB-5987-A012-52740761F928}"/>
              </a:ext>
            </a:extLst>
          </p:cNvPr>
          <p:cNvSpPr txBox="1"/>
          <p:nvPr/>
        </p:nvSpPr>
        <p:spPr>
          <a:xfrm>
            <a:off x="6892410" y="1786436"/>
            <a:ext cx="645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lvl="0">
              <a:defRPr lang="en-US"/>
            </a:defPPr>
            <a:lvl1pPr marL="0" lv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latin typeface="Wingdings 2" pitchFamily="2" charset="2"/>
              </a:rPr>
              <a:t>w</a:t>
            </a:r>
          </a:p>
        </p:txBody>
      </p:sp>
      <p:sp>
        <p:nvSpPr>
          <p:cNvPr id="9" name="TextBox 87">
            <a:extLst>
              <a:ext uri="{FF2B5EF4-FFF2-40B4-BE49-F238E27FC236}">
                <a16:creationId xmlns:a16="http://schemas.microsoft.com/office/drawing/2014/main" id="{E7B2B85D-AE6A-9035-0735-5D0873BFC18D}"/>
              </a:ext>
            </a:extLst>
          </p:cNvPr>
          <p:cNvSpPr txBox="1"/>
          <p:nvPr/>
        </p:nvSpPr>
        <p:spPr>
          <a:xfrm>
            <a:off x="6905415" y="2204457"/>
            <a:ext cx="645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lvl="0">
              <a:defRPr lang="en-US"/>
            </a:defPPr>
            <a:lvl1pPr marL="0" lv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latin typeface="Wingdings 2" pitchFamily="2" charset="2"/>
              </a:rPr>
              <a:t>x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C0845F-4734-ECBF-3348-FF0A7CA71EAE}"/>
              </a:ext>
            </a:extLst>
          </p:cNvPr>
          <p:cNvSpPr txBox="1"/>
          <p:nvPr/>
        </p:nvSpPr>
        <p:spPr>
          <a:xfrm>
            <a:off x="7265739" y="1062110"/>
            <a:ext cx="3401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venir Next LT Pro" panose="020B0504020202020204" pitchFamily="34" charset="0"/>
              </a:rPr>
              <a:t>0</a:t>
            </a:r>
            <a:r>
              <a:rPr lang="en-US" sz="1600" b="1" dirty="0">
                <a:latin typeface="Symbol" panose="05050102010706020507" pitchFamily="18" charset="2"/>
              </a:rPr>
              <a:t>nbb</a:t>
            </a:r>
            <a:r>
              <a:rPr lang="en-US" sz="1600" b="1" dirty="0">
                <a:latin typeface="Avenir Next LT Pro" panose="020B0504020202020204" pitchFamily="34" charset="0"/>
              </a:rPr>
              <a:t> signal</a:t>
            </a:r>
            <a:endParaRPr lang="en-US" sz="1600" dirty="0">
              <a:latin typeface="Avenir Next LT Pro" panose="020B05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B35B44-DB49-9591-463F-9A33ABD29D33}"/>
              </a:ext>
            </a:extLst>
          </p:cNvPr>
          <p:cNvSpPr txBox="1"/>
          <p:nvPr/>
        </p:nvSpPr>
        <p:spPr>
          <a:xfrm>
            <a:off x="7291654" y="1436515"/>
            <a:ext cx="4313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venir Next LT Pro" panose="020B0504020202020204" pitchFamily="34" charset="0"/>
              </a:rPr>
              <a:t>2</a:t>
            </a:r>
            <a:r>
              <a:rPr lang="en-US" sz="1600" b="1" dirty="0">
                <a:latin typeface="Symbol" panose="05050102010706020507" pitchFamily="18" charset="2"/>
              </a:rPr>
              <a:t>nbb</a:t>
            </a:r>
            <a:endParaRPr lang="en-US" sz="1600" dirty="0">
              <a:latin typeface="Avenir Next LT Pro" panose="020B05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AE19CB-145A-0A15-5682-D4E6FA6E3F53}"/>
              </a:ext>
            </a:extLst>
          </p:cNvPr>
          <p:cNvSpPr txBox="1"/>
          <p:nvPr/>
        </p:nvSpPr>
        <p:spPr>
          <a:xfrm>
            <a:off x="7232497" y="1829687"/>
            <a:ext cx="4313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venir Next LT Pro" panose="020B0504020202020204" pitchFamily="34" charset="0"/>
              </a:rPr>
              <a:t>Singly Compton Scattered</a:t>
            </a:r>
            <a:endParaRPr lang="en-US" sz="1600" dirty="0">
              <a:latin typeface="Avenir Next LT Pro" panose="020B05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D3370B-9BBF-9859-0749-9BD9702A6274}"/>
              </a:ext>
            </a:extLst>
          </p:cNvPr>
          <p:cNvSpPr txBox="1"/>
          <p:nvPr/>
        </p:nvSpPr>
        <p:spPr>
          <a:xfrm>
            <a:off x="7227977" y="2243490"/>
            <a:ext cx="4313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venir Next LT Pro" panose="020B0504020202020204" pitchFamily="34" charset="0"/>
              </a:rPr>
              <a:t>Double escape peak (DEP)</a:t>
            </a:r>
            <a:endParaRPr lang="en-US" sz="1600" dirty="0">
              <a:latin typeface="Avenir Next LT Pro" panose="020B050402020202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C64D859-7181-C443-6321-C20E49DE09F5}"/>
              </a:ext>
            </a:extLst>
          </p:cNvPr>
          <p:cNvSpPr/>
          <p:nvPr/>
        </p:nvSpPr>
        <p:spPr>
          <a:xfrm>
            <a:off x="859048" y="2056327"/>
            <a:ext cx="3127022" cy="305928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lvl="0">
              <a:defRPr lang="en-US"/>
            </a:defPPr>
            <a:lvl1pPr marL="0" lv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03ABB7B-9719-9043-3233-BECFFDC9BCB7}"/>
              </a:ext>
            </a:extLst>
          </p:cNvPr>
          <p:cNvGrpSpPr/>
          <p:nvPr/>
        </p:nvGrpSpPr>
        <p:grpSpPr>
          <a:xfrm>
            <a:off x="1008075" y="3081644"/>
            <a:ext cx="914612" cy="634621"/>
            <a:chOff x="2233683" y="3635022"/>
            <a:chExt cx="914612" cy="634621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A3FBE386-B94A-8344-1F93-0865FCF14860}"/>
                </a:ext>
              </a:extLst>
            </p:cNvPr>
            <p:cNvCxnSpPr/>
            <p:nvPr/>
          </p:nvCxnSpPr>
          <p:spPr>
            <a:xfrm flipV="1">
              <a:off x="2686756" y="3635022"/>
              <a:ext cx="180622" cy="37253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DEB63B66-6F0D-B07A-E462-940053BD891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308578" y="3900311"/>
              <a:ext cx="378178" cy="10724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6">
              <a:extLst>
                <a:ext uri="{FF2B5EF4-FFF2-40B4-BE49-F238E27FC236}">
                  <a16:creationId xmlns:a16="http://schemas.microsoft.com/office/drawing/2014/main" id="{C2C5993A-7874-A60E-ACFE-C500091620C3}"/>
                </a:ext>
              </a:extLst>
            </p:cNvPr>
            <p:cNvSpPr txBox="1"/>
            <p:nvPr/>
          </p:nvSpPr>
          <p:spPr>
            <a:xfrm>
              <a:off x="2761651" y="3769267"/>
              <a:ext cx="3866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 lvl="0">
                <a:defRPr lang="en-US"/>
              </a:defPPr>
              <a:lvl1pPr marL="0" lv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lvl="1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lvl="2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lvl="3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lvl="4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lvl="5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lvl="6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lvl="7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lvl="8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e</a:t>
              </a:r>
              <a:r>
                <a:rPr lang="en-US" baseline="30000" dirty="0"/>
                <a:t>-</a:t>
              </a:r>
            </a:p>
          </p:txBody>
        </p:sp>
        <p:sp>
          <p:nvSpPr>
            <p:cNvPr id="19" name="TextBox 17">
              <a:extLst>
                <a:ext uri="{FF2B5EF4-FFF2-40B4-BE49-F238E27FC236}">
                  <a16:creationId xmlns:a16="http://schemas.microsoft.com/office/drawing/2014/main" id="{FB2DA0AE-F42D-AA99-8A15-B3A976D1E109}"/>
                </a:ext>
              </a:extLst>
            </p:cNvPr>
            <p:cNvSpPr txBox="1"/>
            <p:nvPr/>
          </p:nvSpPr>
          <p:spPr>
            <a:xfrm>
              <a:off x="2233683" y="3900311"/>
              <a:ext cx="3866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 lvl="0">
                <a:defRPr lang="en-US"/>
              </a:defPPr>
              <a:lvl1pPr marL="0" lv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lvl="1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lvl="2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lvl="3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lvl="4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lvl="5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lvl="6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lvl="7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lvl="8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e</a:t>
              </a:r>
              <a:r>
                <a:rPr lang="en-US" baseline="30000" dirty="0"/>
                <a:t>-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5D16ED6-F713-3ECA-7457-B2A55EAF5648}"/>
              </a:ext>
            </a:extLst>
          </p:cNvPr>
          <p:cNvGrpSpPr/>
          <p:nvPr/>
        </p:nvGrpSpPr>
        <p:grpSpPr>
          <a:xfrm>
            <a:off x="1546270" y="1305104"/>
            <a:ext cx="1603876" cy="1962807"/>
            <a:chOff x="432184" y="3009979"/>
            <a:chExt cx="1603876" cy="1962807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B8CC0658-1A69-429C-1306-8907286610F1}"/>
                </a:ext>
              </a:extLst>
            </p:cNvPr>
            <p:cNvGrpSpPr/>
            <p:nvPr/>
          </p:nvGrpSpPr>
          <p:grpSpPr>
            <a:xfrm>
              <a:off x="1121448" y="4338165"/>
              <a:ext cx="914612" cy="634621"/>
              <a:chOff x="2233683" y="3635022"/>
              <a:chExt cx="914612" cy="634621"/>
            </a:xfrm>
          </p:grpSpPr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DE6802E3-2048-D2E2-54EF-B5F0A1D921CC}"/>
                  </a:ext>
                </a:extLst>
              </p:cNvPr>
              <p:cNvCxnSpPr/>
              <p:nvPr/>
            </p:nvCxnSpPr>
            <p:spPr>
              <a:xfrm flipV="1">
                <a:off x="2686756" y="3635022"/>
                <a:ext cx="180622" cy="37253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A3D66B5B-6341-43F8-322C-F953A2209C7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308578" y="3900311"/>
                <a:ext cx="378178" cy="10724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xtBox 22">
                <a:extLst>
                  <a:ext uri="{FF2B5EF4-FFF2-40B4-BE49-F238E27FC236}">
                    <a16:creationId xmlns:a16="http://schemas.microsoft.com/office/drawing/2014/main" id="{901C86B1-50DC-BF6F-F11F-F5C8C7A451B5}"/>
                  </a:ext>
                </a:extLst>
              </p:cNvPr>
              <p:cNvSpPr txBox="1"/>
              <p:nvPr/>
            </p:nvSpPr>
            <p:spPr>
              <a:xfrm>
                <a:off x="2761651" y="3769267"/>
                <a:ext cx="3866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 lvl="0">
                  <a:defRPr lang="en-US"/>
                </a:defPPr>
                <a:lvl1pPr marL="0" lv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lvl="1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lvl="2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lvl="3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lvl="4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lvl="5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lvl="6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lvl="7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lvl="8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e</a:t>
                </a:r>
                <a:r>
                  <a:rPr lang="en-US" baseline="30000" dirty="0"/>
                  <a:t>-</a:t>
                </a:r>
              </a:p>
            </p:txBody>
          </p:sp>
          <p:sp>
            <p:nvSpPr>
              <p:cNvPr id="29" name="TextBox 23">
                <a:extLst>
                  <a:ext uri="{FF2B5EF4-FFF2-40B4-BE49-F238E27FC236}">
                    <a16:creationId xmlns:a16="http://schemas.microsoft.com/office/drawing/2014/main" id="{0C759937-33A3-8C28-9F8F-6E5A6FC1D3E0}"/>
                  </a:ext>
                </a:extLst>
              </p:cNvPr>
              <p:cNvSpPr txBox="1"/>
              <p:nvPr/>
            </p:nvSpPr>
            <p:spPr>
              <a:xfrm>
                <a:off x="2233683" y="3900311"/>
                <a:ext cx="3866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 lvl="0">
                  <a:defRPr lang="en-US"/>
                </a:defPPr>
                <a:lvl1pPr marL="0" lv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lvl="1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lvl="2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lvl="3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lvl="4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lvl="5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lvl="6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lvl="7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lvl="8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e</a:t>
                </a:r>
                <a:r>
                  <a:rPr lang="en-US" baseline="30000" dirty="0"/>
                  <a:t>-</a:t>
                </a:r>
              </a:p>
            </p:txBody>
          </p:sp>
        </p:grp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F44164F9-9407-C986-4872-93F2C875F08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483291" y="3009979"/>
              <a:ext cx="91230" cy="170072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D9617716-020B-64DB-AB47-56CB06E35D7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32184" y="3664333"/>
              <a:ext cx="1142337" cy="104636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42">
                  <a:extLst>
                    <a:ext uri="{FF2B5EF4-FFF2-40B4-BE49-F238E27FC236}">
                      <a16:creationId xmlns:a16="http://schemas.microsoft.com/office/drawing/2014/main" id="{07E71C76-9E57-103B-67FF-DEBD5E1EA9EC}"/>
                    </a:ext>
                  </a:extLst>
                </p:cNvPr>
                <p:cNvSpPr txBox="1"/>
                <p:nvPr/>
              </p:nvSpPr>
              <p:spPr>
                <a:xfrm>
                  <a:off x="782846" y="4196363"/>
                  <a:ext cx="3661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 lvl="0">
                    <a:defRPr lang="en-US"/>
                  </a:defPPr>
                  <a:lvl1pPr marL="0" lv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lvl="1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lvl="2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lvl="3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lvl="4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lvl="5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lvl="6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lvl="7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lvl="8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>
                        <m:bar>
                          <m:barPr>
                            <m:pos m:val="top"/>
                            <m:ctrlPr>
                              <a:rPr lang="en-US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𝜈</m:t>
                            </m:r>
                          </m:e>
                        </m:bar>
                      </m:oMath>
                    </m:oMathPara>
                  </a14:m>
                  <a:endParaRPr lang="en-US" dirty="0">
                    <a:latin typeface="Symbol" pitchFamily="2" charset="2"/>
                  </a:endParaRPr>
                </a:p>
              </p:txBody>
            </p:sp>
          </mc:Choice>
          <mc:Fallback xmlns="">
            <p:sp>
              <p:nvSpPr>
                <p:cNvPr id="36" name="TextBox 42">
                  <a:extLst>
                    <a:ext uri="{FF2B5EF4-FFF2-40B4-BE49-F238E27FC236}">
                      <a16:creationId xmlns:a16="http://schemas.microsoft.com/office/drawing/2014/main" id="{D7A545CF-3131-4D97-0D04-4EF6C220B1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2846" y="4196363"/>
                  <a:ext cx="366126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43">
                  <a:extLst>
                    <a:ext uri="{FF2B5EF4-FFF2-40B4-BE49-F238E27FC236}">
                      <a16:creationId xmlns:a16="http://schemas.microsoft.com/office/drawing/2014/main" id="{F3F16AD5-B6C7-9C5F-C9BF-976058DA9A2C}"/>
                    </a:ext>
                  </a:extLst>
                </p:cNvPr>
                <p:cNvSpPr txBox="1"/>
                <p:nvPr/>
              </p:nvSpPr>
              <p:spPr>
                <a:xfrm>
                  <a:off x="1479602" y="3920552"/>
                  <a:ext cx="3661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 lvl="0">
                    <a:defRPr lang="en-US"/>
                  </a:defPPr>
                  <a:lvl1pPr marL="0" lv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lvl="1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lvl="2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lvl="3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lvl="4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lvl="5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lvl="6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lvl="7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lvl="8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>
                        <m:bar>
                          <m:barPr>
                            <m:pos m:val="top"/>
                            <m:ctrlPr>
                              <a:rPr lang="en-US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𝜈</m:t>
                            </m:r>
                          </m:e>
                        </m:bar>
                      </m:oMath>
                    </m:oMathPara>
                  </a14:m>
                  <a:endParaRPr lang="en-US" dirty="0">
                    <a:latin typeface="Symbol" pitchFamily="2" charset="2"/>
                  </a:endParaRPr>
                </a:p>
              </p:txBody>
            </p:sp>
          </mc:Choice>
          <mc:Fallback xmlns="">
            <p:sp>
              <p:nvSpPr>
                <p:cNvPr id="37" name="TextBox 43">
                  <a:extLst>
                    <a:ext uri="{FF2B5EF4-FFF2-40B4-BE49-F238E27FC236}">
                      <a16:creationId xmlns:a16="http://schemas.microsoft.com/office/drawing/2014/main" id="{4A6924ED-D315-79F4-8DEE-7A65CA24AD9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9602" y="3920552"/>
                  <a:ext cx="366126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0" name="Freeform 52">
            <a:extLst>
              <a:ext uri="{FF2B5EF4-FFF2-40B4-BE49-F238E27FC236}">
                <a16:creationId xmlns:a16="http://schemas.microsoft.com/office/drawing/2014/main" id="{4B798B59-0035-E7B6-5A10-0CDD7E627319}"/>
              </a:ext>
            </a:extLst>
          </p:cNvPr>
          <p:cNvSpPr/>
          <p:nvPr/>
        </p:nvSpPr>
        <p:spPr>
          <a:xfrm rot="20752989">
            <a:off x="314297" y="4183637"/>
            <a:ext cx="2197100" cy="117575"/>
          </a:xfrm>
          <a:custGeom>
            <a:avLst/>
            <a:gdLst>
              <a:gd name="connsiteX0" fmla="*/ 0 w 2197100"/>
              <a:gd name="connsiteY0" fmla="*/ 63597 h 117575"/>
              <a:gd name="connsiteX1" fmla="*/ 50800 w 2197100"/>
              <a:gd name="connsiteY1" fmla="*/ 44547 h 117575"/>
              <a:gd name="connsiteX2" fmla="*/ 165100 w 2197100"/>
              <a:gd name="connsiteY2" fmla="*/ 117572 h 117575"/>
              <a:gd name="connsiteX3" fmla="*/ 247650 w 2197100"/>
              <a:gd name="connsiteY3" fmla="*/ 41372 h 117575"/>
              <a:gd name="connsiteX4" fmla="*/ 349250 w 2197100"/>
              <a:gd name="connsiteY4" fmla="*/ 101697 h 117575"/>
              <a:gd name="connsiteX5" fmla="*/ 447675 w 2197100"/>
              <a:gd name="connsiteY5" fmla="*/ 31847 h 117575"/>
              <a:gd name="connsiteX6" fmla="*/ 533400 w 2197100"/>
              <a:gd name="connsiteY6" fmla="*/ 104872 h 117575"/>
              <a:gd name="connsiteX7" fmla="*/ 615950 w 2197100"/>
              <a:gd name="connsiteY7" fmla="*/ 25497 h 117575"/>
              <a:gd name="connsiteX8" fmla="*/ 704850 w 2197100"/>
              <a:gd name="connsiteY8" fmla="*/ 95347 h 117575"/>
              <a:gd name="connsiteX9" fmla="*/ 819150 w 2197100"/>
              <a:gd name="connsiteY9" fmla="*/ 19147 h 117575"/>
              <a:gd name="connsiteX10" fmla="*/ 911225 w 2197100"/>
              <a:gd name="connsiteY10" fmla="*/ 88997 h 117575"/>
              <a:gd name="connsiteX11" fmla="*/ 981075 w 2197100"/>
              <a:gd name="connsiteY11" fmla="*/ 22322 h 117575"/>
              <a:gd name="connsiteX12" fmla="*/ 1092200 w 2197100"/>
              <a:gd name="connsiteY12" fmla="*/ 92172 h 117575"/>
              <a:gd name="connsiteX13" fmla="*/ 1165225 w 2197100"/>
              <a:gd name="connsiteY13" fmla="*/ 12797 h 117575"/>
              <a:gd name="connsiteX14" fmla="*/ 1282700 w 2197100"/>
              <a:gd name="connsiteY14" fmla="*/ 73122 h 117575"/>
              <a:gd name="connsiteX15" fmla="*/ 1339850 w 2197100"/>
              <a:gd name="connsiteY15" fmla="*/ 6447 h 117575"/>
              <a:gd name="connsiteX16" fmla="*/ 1450975 w 2197100"/>
              <a:gd name="connsiteY16" fmla="*/ 73122 h 117575"/>
              <a:gd name="connsiteX17" fmla="*/ 1524000 w 2197100"/>
              <a:gd name="connsiteY17" fmla="*/ 97 h 117575"/>
              <a:gd name="connsiteX18" fmla="*/ 1631950 w 2197100"/>
              <a:gd name="connsiteY18" fmla="*/ 92172 h 117575"/>
              <a:gd name="connsiteX19" fmla="*/ 1717675 w 2197100"/>
              <a:gd name="connsiteY19" fmla="*/ 12797 h 117575"/>
              <a:gd name="connsiteX20" fmla="*/ 1819275 w 2197100"/>
              <a:gd name="connsiteY20" fmla="*/ 82647 h 117575"/>
              <a:gd name="connsiteX21" fmla="*/ 1927225 w 2197100"/>
              <a:gd name="connsiteY21" fmla="*/ 97 h 117575"/>
              <a:gd name="connsiteX22" fmla="*/ 2009775 w 2197100"/>
              <a:gd name="connsiteY22" fmla="*/ 76297 h 117575"/>
              <a:gd name="connsiteX23" fmla="*/ 2098675 w 2197100"/>
              <a:gd name="connsiteY23" fmla="*/ 25497 h 117575"/>
              <a:gd name="connsiteX24" fmla="*/ 2197100 w 2197100"/>
              <a:gd name="connsiteY24" fmla="*/ 92172 h 117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197100" h="117575">
                <a:moveTo>
                  <a:pt x="0" y="63597"/>
                </a:moveTo>
                <a:cubicBezTo>
                  <a:pt x="11641" y="49574"/>
                  <a:pt x="23283" y="35551"/>
                  <a:pt x="50800" y="44547"/>
                </a:cubicBezTo>
                <a:cubicBezTo>
                  <a:pt x="78317" y="53543"/>
                  <a:pt x="132292" y="118101"/>
                  <a:pt x="165100" y="117572"/>
                </a:cubicBezTo>
                <a:cubicBezTo>
                  <a:pt x="197908" y="117043"/>
                  <a:pt x="216958" y="44018"/>
                  <a:pt x="247650" y="41372"/>
                </a:cubicBezTo>
                <a:cubicBezTo>
                  <a:pt x="278342" y="38726"/>
                  <a:pt x="315913" y="103284"/>
                  <a:pt x="349250" y="101697"/>
                </a:cubicBezTo>
                <a:cubicBezTo>
                  <a:pt x="382587" y="100110"/>
                  <a:pt x="416983" y="31318"/>
                  <a:pt x="447675" y="31847"/>
                </a:cubicBezTo>
                <a:cubicBezTo>
                  <a:pt x="478367" y="32376"/>
                  <a:pt x="505354" y="105930"/>
                  <a:pt x="533400" y="104872"/>
                </a:cubicBezTo>
                <a:cubicBezTo>
                  <a:pt x="561446" y="103814"/>
                  <a:pt x="587375" y="27084"/>
                  <a:pt x="615950" y="25497"/>
                </a:cubicBezTo>
                <a:cubicBezTo>
                  <a:pt x="644525" y="23909"/>
                  <a:pt x="670983" y="96405"/>
                  <a:pt x="704850" y="95347"/>
                </a:cubicBezTo>
                <a:cubicBezTo>
                  <a:pt x="738717" y="94289"/>
                  <a:pt x="784754" y="20205"/>
                  <a:pt x="819150" y="19147"/>
                </a:cubicBezTo>
                <a:cubicBezTo>
                  <a:pt x="853546" y="18089"/>
                  <a:pt x="884238" y="88468"/>
                  <a:pt x="911225" y="88997"/>
                </a:cubicBezTo>
                <a:cubicBezTo>
                  <a:pt x="938212" y="89526"/>
                  <a:pt x="950913" y="21793"/>
                  <a:pt x="981075" y="22322"/>
                </a:cubicBezTo>
                <a:cubicBezTo>
                  <a:pt x="1011238" y="22851"/>
                  <a:pt x="1061508" y="93760"/>
                  <a:pt x="1092200" y="92172"/>
                </a:cubicBezTo>
                <a:cubicBezTo>
                  <a:pt x="1122892" y="90585"/>
                  <a:pt x="1133475" y="15972"/>
                  <a:pt x="1165225" y="12797"/>
                </a:cubicBezTo>
                <a:cubicBezTo>
                  <a:pt x="1196975" y="9622"/>
                  <a:pt x="1253596" y="74180"/>
                  <a:pt x="1282700" y="73122"/>
                </a:cubicBezTo>
                <a:cubicBezTo>
                  <a:pt x="1311804" y="72064"/>
                  <a:pt x="1311804" y="6447"/>
                  <a:pt x="1339850" y="6447"/>
                </a:cubicBezTo>
                <a:cubicBezTo>
                  <a:pt x="1367896" y="6447"/>
                  <a:pt x="1420283" y="74180"/>
                  <a:pt x="1450975" y="73122"/>
                </a:cubicBezTo>
                <a:cubicBezTo>
                  <a:pt x="1481667" y="72064"/>
                  <a:pt x="1493837" y="-3078"/>
                  <a:pt x="1524000" y="97"/>
                </a:cubicBezTo>
                <a:cubicBezTo>
                  <a:pt x="1554163" y="3272"/>
                  <a:pt x="1599671" y="90055"/>
                  <a:pt x="1631950" y="92172"/>
                </a:cubicBezTo>
                <a:cubicBezTo>
                  <a:pt x="1664229" y="94289"/>
                  <a:pt x="1686454" y="14384"/>
                  <a:pt x="1717675" y="12797"/>
                </a:cubicBezTo>
                <a:cubicBezTo>
                  <a:pt x="1748896" y="11210"/>
                  <a:pt x="1784350" y="84764"/>
                  <a:pt x="1819275" y="82647"/>
                </a:cubicBezTo>
                <a:cubicBezTo>
                  <a:pt x="1854200" y="80530"/>
                  <a:pt x="1895475" y="1155"/>
                  <a:pt x="1927225" y="97"/>
                </a:cubicBezTo>
                <a:cubicBezTo>
                  <a:pt x="1958975" y="-961"/>
                  <a:pt x="1981200" y="72064"/>
                  <a:pt x="2009775" y="76297"/>
                </a:cubicBezTo>
                <a:cubicBezTo>
                  <a:pt x="2038350" y="80530"/>
                  <a:pt x="2067454" y="22851"/>
                  <a:pt x="2098675" y="25497"/>
                </a:cubicBezTo>
                <a:cubicBezTo>
                  <a:pt x="2129896" y="28143"/>
                  <a:pt x="2163498" y="60157"/>
                  <a:pt x="2197100" y="92172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lvl="0">
              <a:defRPr lang="en-US"/>
            </a:defPPr>
            <a:lvl1pPr marL="0" lv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1" name="Freeform 53">
            <a:extLst>
              <a:ext uri="{FF2B5EF4-FFF2-40B4-BE49-F238E27FC236}">
                <a16:creationId xmlns:a16="http://schemas.microsoft.com/office/drawing/2014/main" id="{0B96536B-4C96-8788-1296-BF8A57B55239}"/>
              </a:ext>
            </a:extLst>
          </p:cNvPr>
          <p:cNvSpPr/>
          <p:nvPr/>
        </p:nvSpPr>
        <p:spPr>
          <a:xfrm rot="19194756">
            <a:off x="2101681" y="2919333"/>
            <a:ext cx="3224404" cy="95135"/>
          </a:xfrm>
          <a:custGeom>
            <a:avLst/>
            <a:gdLst>
              <a:gd name="connsiteX0" fmla="*/ 0 w 2197100"/>
              <a:gd name="connsiteY0" fmla="*/ 63597 h 117575"/>
              <a:gd name="connsiteX1" fmla="*/ 50800 w 2197100"/>
              <a:gd name="connsiteY1" fmla="*/ 44547 h 117575"/>
              <a:gd name="connsiteX2" fmla="*/ 165100 w 2197100"/>
              <a:gd name="connsiteY2" fmla="*/ 117572 h 117575"/>
              <a:gd name="connsiteX3" fmla="*/ 247650 w 2197100"/>
              <a:gd name="connsiteY3" fmla="*/ 41372 h 117575"/>
              <a:gd name="connsiteX4" fmla="*/ 349250 w 2197100"/>
              <a:gd name="connsiteY4" fmla="*/ 101697 h 117575"/>
              <a:gd name="connsiteX5" fmla="*/ 447675 w 2197100"/>
              <a:gd name="connsiteY5" fmla="*/ 31847 h 117575"/>
              <a:gd name="connsiteX6" fmla="*/ 533400 w 2197100"/>
              <a:gd name="connsiteY6" fmla="*/ 104872 h 117575"/>
              <a:gd name="connsiteX7" fmla="*/ 615950 w 2197100"/>
              <a:gd name="connsiteY7" fmla="*/ 25497 h 117575"/>
              <a:gd name="connsiteX8" fmla="*/ 704850 w 2197100"/>
              <a:gd name="connsiteY8" fmla="*/ 95347 h 117575"/>
              <a:gd name="connsiteX9" fmla="*/ 819150 w 2197100"/>
              <a:gd name="connsiteY9" fmla="*/ 19147 h 117575"/>
              <a:gd name="connsiteX10" fmla="*/ 911225 w 2197100"/>
              <a:gd name="connsiteY10" fmla="*/ 88997 h 117575"/>
              <a:gd name="connsiteX11" fmla="*/ 981075 w 2197100"/>
              <a:gd name="connsiteY11" fmla="*/ 22322 h 117575"/>
              <a:gd name="connsiteX12" fmla="*/ 1092200 w 2197100"/>
              <a:gd name="connsiteY12" fmla="*/ 92172 h 117575"/>
              <a:gd name="connsiteX13" fmla="*/ 1165225 w 2197100"/>
              <a:gd name="connsiteY13" fmla="*/ 12797 h 117575"/>
              <a:gd name="connsiteX14" fmla="*/ 1282700 w 2197100"/>
              <a:gd name="connsiteY14" fmla="*/ 73122 h 117575"/>
              <a:gd name="connsiteX15" fmla="*/ 1339850 w 2197100"/>
              <a:gd name="connsiteY15" fmla="*/ 6447 h 117575"/>
              <a:gd name="connsiteX16" fmla="*/ 1450975 w 2197100"/>
              <a:gd name="connsiteY16" fmla="*/ 73122 h 117575"/>
              <a:gd name="connsiteX17" fmla="*/ 1524000 w 2197100"/>
              <a:gd name="connsiteY17" fmla="*/ 97 h 117575"/>
              <a:gd name="connsiteX18" fmla="*/ 1631950 w 2197100"/>
              <a:gd name="connsiteY18" fmla="*/ 92172 h 117575"/>
              <a:gd name="connsiteX19" fmla="*/ 1717675 w 2197100"/>
              <a:gd name="connsiteY19" fmla="*/ 12797 h 117575"/>
              <a:gd name="connsiteX20" fmla="*/ 1819275 w 2197100"/>
              <a:gd name="connsiteY20" fmla="*/ 82647 h 117575"/>
              <a:gd name="connsiteX21" fmla="*/ 1927225 w 2197100"/>
              <a:gd name="connsiteY21" fmla="*/ 97 h 117575"/>
              <a:gd name="connsiteX22" fmla="*/ 2009775 w 2197100"/>
              <a:gd name="connsiteY22" fmla="*/ 76297 h 117575"/>
              <a:gd name="connsiteX23" fmla="*/ 2098675 w 2197100"/>
              <a:gd name="connsiteY23" fmla="*/ 25497 h 117575"/>
              <a:gd name="connsiteX24" fmla="*/ 2197100 w 2197100"/>
              <a:gd name="connsiteY24" fmla="*/ 92172 h 117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197100" h="117575">
                <a:moveTo>
                  <a:pt x="0" y="63597"/>
                </a:moveTo>
                <a:cubicBezTo>
                  <a:pt x="11641" y="49574"/>
                  <a:pt x="23283" y="35551"/>
                  <a:pt x="50800" y="44547"/>
                </a:cubicBezTo>
                <a:cubicBezTo>
                  <a:pt x="78317" y="53543"/>
                  <a:pt x="132292" y="118101"/>
                  <a:pt x="165100" y="117572"/>
                </a:cubicBezTo>
                <a:cubicBezTo>
                  <a:pt x="197908" y="117043"/>
                  <a:pt x="216958" y="44018"/>
                  <a:pt x="247650" y="41372"/>
                </a:cubicBezTo>
                <a:cubicBezTo>
                  <a:pt x="278342" y="38726"/>
                  <a:pt x="315913" y="103284"/>
                  <a:pt x="349250" y="101697"/>
                </a:cubicBezTo>
                <a:cubicBezTo>
                  <a:pt x="382587" y="100110"/>
                  <a:pt x="416983" y="31318"/>
                  <a:pt x="447675" y="31847"/>
                </a:cubicBezTo>
                <a:cubicBezTo>
                  <a:pt x="478367" y="32376"/>
                  <a:pt x="505354" y="105930"/>
                  <a:pt x="533400" y="104872"/>
                </a:cubicBezTo>
                <a:cubicBezTo>
                  <a:pt x="561446" y="103814"/>
                  <a:pt x="587375" y="27084"/>
                  <a:pt x="615950" y="25497"/>
                </a:cubicBezTo>
                <a:cubicBezTo>
                  <a:pt x="644525" y="23909"/>
                  <a:pt x="670983" y="96405"/>
                  <a:pt x="704850" y="95347"/>
                </a:cubicBezTo>
                <a:cubicBezTo>
                  <a:pt x="738717" y="94289"/>
                  <a:pt x="784754" y="20205"/>
                  <a:pt x="819150" y="19147"/>
                </a:cubicBezTo>
                <a:cubicBezTo>
                  <a:pt x="853546" y="18089"/>
                  <a:pt x="884238" y="88468"/>
                  <a:pt x="911225" y="88997"/>
                </a:cubicBezTo>
                <a:cubicBezTo>
                  <a:pt x="938212" y="89526"/>
                  <a:pt x="950913" y="21793"/>
                  <a:pt x="981075" y="22322"/>
                </a:cubicBezTo>
                <a:cubicBezTo>
                  <a:pt x="1011238" y="22851"/>
                  <a:pt x="1061508" y="93760"/>
                  <a:pt x="1092200" y="92172"/>
                </a:cubicBezTo>
                <a:cubicBezTo>
                  <a:pt x="1122892" y="90585"/>
                  <a:pt x="1133475" y="15972"/>
                  <a:pt x="1165225" y="12797"/>
                </a:cubicBezTo>
                <a:cubicBezTo>
                  <a:pt x="1196975" y="9622"/>
                  <a:pt x="1253596" y="74180"/>
                  <a:pt x="1282700" y="73122"/>
                </a:cubicBezTo>
                <a:cubicBezTo>
                  <a:pt x="1311804" y="72064"/>
                  <a:pt x="1311804" y="6447"/>
                  <a:pt x="1339850" y="6447"/>
                </a:cubicBezTo>
                <a:cubicBezTo>
                  <a:pt x="1367896" y="6447"/>
                  <a:pt x="1420283" y="74180"/>
                  <a:pt x="1450975" y="73122"/>
                </a:cubicBezTo>
                <a:cubicBezTo>
                  <a:pt x="1481667" y="72064"/>
                  <a:pt x="1493837" y="-3078"/>
                  <a:pt x="1524000" y="97"/>
                </a:cubicBezTo>
                <a:cubicBezTo>
                  <a:pt x="1554163" y="3272"/>
                  <a:pt x="1599671" y="90055"/>
                  <a:pt x="1631950" y="92172"/>
                </a:cubicBezTo>
                <a:cubicBezTo>
                  <a:pt x="1664229" y="94289"/>
                  <a:pt x="1686454" y="14384"/>
                  <a:pt x="1717675" y="12797"/>
                </a:cubicBezTo>
                <a:cubicBezTo>
                  <a:pt x="1748896" y="11210"/>
                  <a:pt x="1784350" y="84764"/>
                  <a:pt x="1819275" y="82647"/>
                </a:cubicBezTo>
                <a:cubicBezTo>
                  <a:pt x="1854200" y="80530"/>
                  <a:pt x="1895475" y="1155"/>
                  <a:pt x="1927225" y="97"/>
                </a:cubicBezTo>
                <a:cubicBezTo>
                  <a:pt x="1958975" y="-961"/>
                  <a:pt x="1981200" y="72064"/>
                  <a:pt x="2009775" y="76297"/>
                </a:cubicBezTo>
                <a:cubicBezTo>
                  <a:pt x="2038350" y="80530"/>
                  <a:pt x="2067454" y="22851"/>
                  <a:pt x="2098675" y="25497"/>
                </a:cubicBezTo>
                <a:cubicBezTo>
                  <a:pt x="2129896" y="28143"/>
                  <a:pt x="2163498" y="60157"/>
                  <a:pt x="2197100" y="92172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lvl="0">
              <a:defRPr lang="en-US"/>
            </a:defPPr>
            <a:lvl1pPr marL="0" lv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4038215-1A45-672A-065B-C1CEA97FD742}"/>
              </a:ext>
            </a:extLst>
          </p:cNvPr>
          <p:cNvCxnSpPr>
            <a:cxnSpLocks/>
            <a:stCxn id="31" idx="0"/>
          </p:cNvCxnSpPr>
          <p:nvPr/>
        </p:nvCxnSpPr>
        <p:spPr>
          <a:xfrm>
            <a:off x="2482953" y="4008064"/>
            <a:ext cx="340355" cy="951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57">
            <a:extLst>
              <a:ext uri="{FF2B5EF4-FFF2-40B4-BE49-F238E27FC236}">
                <a16:creationId xmlns:a16="http://schemas.microsoft.com/office/drawing/2014/main" id="{42486E39-792F-2036-F38A-2E41EB6C76DF}"/>
              </a:ext>
            </a:extLst>
          </p:cNvPr>
          <p:cNvSpPr txBox="1"/>
          <p:nvPr/>
        </p:nvSpPr>
        <p:spPr>
          <a:xfrm>
            <a:off x="2953219" y="4358303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lvl="0">
              <a:defRPr lang="en-US"/>
            </a:defPPr>
            <a:lvl1pPr marL="0" lv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</a:t>
            </a:r>
            <a:r>
              <a:rPr lang="en-US" baseline="30000" dirty="0"/>
              <a:t>+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9D0F355-B9BD-282E-B5A4-2B77B40E9015}"/>
              </a:ext>
            </a:extLst>
          </p:cNvPr>
          <p:cNvCxnSpPr>
            <a:cxnSpLocks/>
          </p:cNvCxnSpPr>
          <p:nvPr/>
        </p:nvCxnSpPr>
        <p:spPr>
          <a:xfrm>
            <a:off x="2981665" y="4452465"/>
            <a:ext cx="72259" cy="30283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0A01A69-4BA7-6718-D607-0442577E5D7C}"/>
              </a:ext>
            </a:extLst>
          </p:cNvPr>
          <p:cNvCxnSpPr>
            <a:cxnSpLocks/>
          </p:cNvCxnSpPr>
          <p:nvPr/>
        </p:nvCxnSpPr>
        <p:spPr>
          <a:xfrm flipV="1">
            <a:off x="2981665" y="4187790"/>
            <a:ext cx="251485" cy="2646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70">
            <a:extLst>
              <a:ext uri="{FF2B5EF4-FFF2-40B4-BE49-F238E27FC236}">
                <a16:creationId xmlns:a16="http://schemas.microsoft.com/office/drawing/2014/main" id="{3C2FD81D-710E-B88E-D3E3-D59C4012ACB9}"/>
              </a:ext>
            </a:extLst>
          </p:cNvPr>
          <p:cNvSpPr txBox="1"/>
          <p:nvPr/>
        </p:nvSpPr>
        <p:spPr>
          <a:xfrm>
            <a:off x="2810285" y="4051008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lvl="0">
              <a:defRPr lang="en-US"/>
            </a:defPPr>
            <a:lvl1pPr marL="0" lv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</a:t>
            </a:r>
            <a:r>
              <a:rPr lang="en-US" baseline="30000" dirty="0"/>
              <a:t>-</a:t>
            </a:r>
          </a:p>
        </p:txBody>
      </p:sp>
      <p:sp>
        <p:nvSpPr>
          <p:cNvPr id="37" name="TextBox 71">
            <a:extLst>
              <a:ext uri="{FF2B5EF4-FFF2-40B4-BE49-F238E27FC236}">
                <a16:creationId xmlns:a16="http://schemas.microsoft.com/office/drawing/2014/main" id="{F858E657-786C-099C-0CF8-35335F01C868}"/>
              </a:ext>
            </a:extLst>
          </p:cNvPr>
          <p:cNvSpPr txBox="1"/>
          <p:nvPr/>
        </p:nvSpPr>
        <p:spPr>
          <a:xfrm>
            <a:off x="2636638" y="3736456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lvl="0">
              <a:defRPr lang="en-US"/>
            </a:defPPr>
            <a:lvl1pPr marL="0" lv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</a:t>
            </a:r>
            <a:r>
              <a:rPr lang="en-US" baseline="30000" dirty="0"/>
              <a:t>-</a:t>
            </a:r>
          </a:p>
        </p:txBody>
      </p:sp>
      <p:sp>
        <p:nvSpPr>
          <p:cNvPr id="38" name="Freeform 72">
            <a:extLst>
              <a:ext uri="{FF2B5EF4-FFF2-40B4-BE49-F238E27FC236}">
                <a16:creationId xmlns:a16="http://schemas.microsoft.com/office/drawing/2014/main" id="{93EA16C7-319B-13FB-3C4D-53FDFCDCE3CD}"/>
              </a:ext>
            </a:extLst>
          </p:cNvPr>
          <p:cNvSpPr/>
          <p:nvPr/>
        </p:nvSpPr>
        <p:spPr>
          <a:xfrm rot="20673047">
            <a:off x="815436" y="4648260"/>
            <a:ext cx="2197100" cy="117575"/>
          </a:xfrm>
          <a:custGeom>
            <a:avLst/>
            <a:gdLst>
              <a:gd name="connsiteX0" fmla="*/ 0 w 2197100"/>
              <a:gd name="connsiteY0" fmla="*/ 63597 h 117575"/>
              <a:gd name="connsiteX1" fmla="*/ 50800 w 2197100"/>
              <a:gd name="connsiteY1" fmla="*/ 44547 h 117575"/>
              <a:gd name="connsiteX2" fmla="*/ 165100 w 2197100"/>
              <a:gd name="connsiteY2" fmla="*/ 117572 h 117575"/>
              <a:gd name="connsiteX3" fmla="*/ 247650 w 2197100"/>
              <a:gd name="connsiteY3" fmla="*/ 41372 h 117575"/>
              <a:gd name="connsiteX4" fmla="*/ 349250 w 2197100"/>
              <a:gd name="connsiteY4" fmla="*/ 101697 h 117575"/>
              <a:gd name="connsiteX5" fmla="*/ 447675 w 2197100"/>
              <a:gd name="connsiteY5" fmla="*/ 31847 h 117575"/>
              <a:gd name="connsiteX6" fmla="*/ 533400 w 2197100"/>
              <a:gd name="connsiteY6" fmla="*/ 104872 h 117575"/>
              <a:gd name="connsiteX7" fmla="*/ 615950 w 2197100"/>
              <a:gd name="connsiteY7" fmla="*/ 25497 h 117575"/>
              <a:gd name="connsiteX8" fmla="*/ 704850 w 2197100"/>
              <a:gd name="connsiteY8" fmla="*/ 95347 h 117575"/>
              <a:gd name="connsiteX9" fmla="*/ 819150 w 2197100"/>
              <a:gd name="connsiteY9" fmla="*/ 19147 h 117575"/>
              <a:gd name="connsiteX10" fmla="*/ 911225 w 2197100"/>
              <a:gd name="connsiteY10" fmla="*/ 88997 h 117575"/>
              <a:gd name="connsiteX11" fmla="*/ 981075 w 2197100"/>
              <a:gd name="connsiteY11" fmla="*/ 22322 h 117575"/>
              <a:gd name="connsiteX12" fmla="*/ 1092200 w 2197100"/>
              <a:gd name="connsiteY12" fmla="*/ 92172 h 117575"/>
              <a:gd name="connsiteX13" fmla="*/ 1165225 w 2197100"/>
              <a:gd name="connsiteY13" fmla="*/ 12797 h 117575"/>
              <a:gd name="connsiteX14" fmla="*/ 1282700 w 2197100"/>
              <a:gd name="connsiteY14" fmla="*/ 73122 h 117575"/>
              <a:gd name="connsiteX15" fmla="*/ 1339850 w 2197100"/>
              <a:gd name="connsiteY15" fmla="*/ 6447 h 117575"/>
              <a:gd name="connsiteX16" fmla="*/ 1450975 w 2197100"/>
              <a:gd name="connsiteY16" fmla="*/ 73122 h 117575"/>
              <a:gd name="connsiteX17" fmla="*/ 1524000 w 2197100"/>
              <a:gd name="connsiteY17" fmla="*/ 97 h 117575"/>
              <a:gd name="connsiteX18" fmla="*/ 1631950 w 2197100"/>
              <a:gd name="connsiteY18" fmla="*/ 92172 h 117575"/>
              <a:gd name="connsiteX19" fmla="*/ 1717675 w 2197100"/>
              <a:gd name="connsiteY19" fmla="*/ 12797 h 117575"/>
              <a:gd name="connsiteX20" fmla="*/ 1819275 w 2197100"/>
              <a:gd name="connsiteY20" fmla="*/ 82647 h 117575"/>
              <a:gd name="connsiteX21" fmla="*/ 1927225 w 2197100"/>
              <a:gd name="connsiteY21" fmla="*/ 97 h 117575"/>
              <a:gd name="connsiteX22" fmla="*/ 2009775 w 2197100"/>
              <a:gd name="connsiteY22" fmla="*/ 76297 h 117575"/>
              <a:gd name="connsiteX23" fmla="*/ 2098675 w 2197100"/>
              <a:gd name="connsiteY23" fmla="*/ 25497 h 117575"/>
              <a:gd name="connsiteX24" fmla="*/ 2197100 w 2197100"/>
              <a:gd name="connsiteY24" fmla="*/ 92172 h 117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197100" h="117575">
                <a:moveTo>
                  <a:pt x="0" y="63597"/>
                </a:moveTo>
                <a:cubicBezTo>
                  <a:pt x="11641" y="49574"/>
                  <a:pt x="23283" y="35551"/>
                  <a:pt x="50800" y="44547"/>
                </a:cubicBezTo>
                <a:cubicBezTo>
                  <a:pt x="78317" y="53543"/>
                  <a:pt x="132292" y="118101"/>
                  <a:pt x="165100" y="117572"/>
                </a:cubicBezTo>
                <a:cubicBezTo>
                  <a:pt x="197908" y="117043"/>
                  <a:pt x="216958" y="44018"/>
                  <a:pt x="247650" y="41372"/>
                </a:cubicBezTo>
                <a:cubicBezTo>
                  <a:pt x="278342" y="38726"/>
                  <a:pt x="315913" y="103284"/>
                  <a:pt x="349250" y="101697"/>
                </a:cubicBezTo>
                <a:cubicBezTo>
                  <a:pt x="382587" y="100110"/>
                  <a:pt x="416983" y="31318"/>
                  <a:pt x="447675" y="31847"/>
                </a:cubicBezTo>
                <a:cubicBezTo>
                  <a:pt x="478367" y="32376"/>
                  <a:pt x="505354" y="105930"/>
                  <a:pt x="533400" y="104872"/>
                </a:cubicBezTo>
                <a:cubicBezTo>
                  <a:pt x="561446" y="103814"/>
                  <a:pt x="587375" y="27084"/>
                  <a:pt x="615950" y="25497"/>
                </a:cubicBezTo>
                <a:cubicBezTo>
                  <a:pt x="644525" y="23909"/>
                  <a:pt x="670983" y="96405"/>
                  <a:pt x="704850" y="95347"/>
                </a:cubicBezTo>
                <a:cubicBezTo>
                  <a:pt x="738717" y="94289"/>
                  <a:pt x="784754" y="20205"/>
                  <a:pt x="819150" y="19147"/>
                </a:cubicBezTo>
                <a:cubicBezTo>
                  <a:pt x="853546" y="18089"/>
                  <a:pt x="884238" y="88468"/>
                  <a:pt x="911225" y="88997"/>
                </a:cubicBezTo>
                <a:cubicBezTo>
                  <a:pt x="938212" y="89526"/>
                  <a:pt x="950913" y="21793"/>
                  <a:pt x="981075" y="22322"/>
                </a:cubicBezTo>
                <a:cubicBezTo>
                  <a:pt x="1011238" y="22851"/>
                  <a:pt x="1061508" y="93760"/>
                  <a:pt x="1092200" y="92172"/>
                </a:cubicBezTo>
                <a:cubicBezTo>
                  <a:pt x="1122892" y="90585"/>
                  <a:pt x="1133475" y="15972"/>
                  <a:pt x="1165225" y="12797"/>
                </a:cubicBezTo>
                <a:cubicBezTo>
                  <a:pt x="1196975" y="9622"/>
                  <a:pt x="1253596" y="74180"/>
                  <a:pt x="1282700" y="73122"/>
                </a:cubicBezTo>
                <a:cubicBezTo>
                  <a:pt x="1311804" y="72064"/>
                  <a:pt x="1311804" y="6447"/>
                  <a:pt x="1339850" y="6447"/>
                </a:cubicBezTo>
                <a:cubicBezTo>
                  <a:pt x="1367896" y="6447"/>
                  <a:pt x="1420283" y="74180"/>
                  <a:pt x="1450975" y="73122"/>
                </a:cubicBezTo>
                <a:cubicBezTo>
                  <a:pt x="1481667" y="72064"/>
                  <a:pt x="1493837" y="-3078"/>
                  <a:pt x="1524000" y="97"/>
                </a:cubicBezTo>
                <a:cubicBezTo>
                  <a:pt x="1554163" y="3272"/>
                  <a:pt x="1599671" y="90055"/>
                  <a:pt x="1631950" y="92172"/>
                </a:cubicBezTo>
                <a:cubicBezTo>
                  <a:pt x="1664229" y="94289"/>
                  <a:pt x="1686454" y="14384"/>
                  <a:pt x="1717675" y="12797"/>
                </a:cubicBezTo>
                <a:cubicBezTo>
                  <a:pt x="1748896" y="11210"/>
                  <a:pt x="1784350" y="84764"/>
                  <a:pt x="1819275" y="82647"/>
                </a:cubicBezTo>
                <a:cubicBezTo>
                  <a:pt x="1854200" y="80530"/>
                  <a:pt x="1895475" y="1155"/>
                  <a:pt x="1927225" y="97"/>
                </a:cubicBezTo>
                <a:cubicBezTo>
                  <a:pt x="1958975" y="-961"/>
                  <a:pt x="1981200" y="72064"/>
                  <a:pt x="2009775" y="76297"/>
                </a:cubicBezTo>
                <a:cubicBezTo>
                  <a:pt x="2038350" y="80530"/>
                  <a:pt x="2067454" y="22851"/>
                  <a:pt x="2098675" y="25497"/>
                </a:cubicBezTo>
                <a:cubicBezTo>
                  <a:pt x="2129896" y="28143"/>
                  <a:pt x="2163498" y="60157"/>
                  <a:pt x="2197100" y="92172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lvl="0">
              <a:defRPr lang="en-US"/>
            </a:defPPr>
            <a:lvl1pPr marL="0" lv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39" name="Freeform 73">
            <a:extLst>
              <a:ext uri="{FF2B5EF4-FFF2-40B4-BE49-F238E27FC236}">
                <a16:creationId xmlns:a16="http://schemas.microsoft.com/office/drawing/2014/main" id="{DDAE3741-5E20-8F75-00D3-D7360076192D}"/>
              </a:ext>
            </a:extLst>
          </p:cNvPr>
          <p:cNvSpPr/>
          <p:nvPr/>
        </p:nvSpPr>
        <p:spPr>
          <a:xfrm rot="19574552">
            <a:off x="2782548" y="3808940"/>
            <a:ext cx="3224404" cy="95135"/>
          </a:xfrm>
          <a:custGeom>
            <a:avLst/>
            <a:gdLst>
              <a:gd name="connsiteX0" fmla="*/ 0 w 2197100"/>
              <a:gd name="connsiteY0" fmla="*/ 63597 h 117575"/>
              <a:gd name="connsiteX1" fmla="*/ 50800 w 2197100"/>
              <a:gd name="connsiteY1" fmla="*/ 44547 h 117575"/>
              <a:gd name="connsiteX2" fmla="*/ 165100 w 2197100"/>
              <a:gd name="connsiteY2" fmla="*/ 117572 h 117575"/>
              <a:gd name="connsiteX3" fmla="*/ 247650 w 2197100"/>
              <a:gd name="connsiteY3" fmla="*/ 41372 h 117575"/>
              <a:gd name="connsiteX4" fmla="*/ 349250 w 2197100"/>
              <a:gd name="connsiteY4" fmla="*/ 101697 h 117575"/>
              <a:gd name="connsiteX5" fmla="*/ 447675 w 2197100"/>
              <a:gd name="connsiteY5" fmla="*/ 31847 h 117575"/>
              <a:gd name="connsiteX6" fmla="*/ 533400 w 2197100"/>
              <a:gd name="connsiteY6" fmla="*/ 104872 h 117575"/>
              <a:gd name="connsiteX7" fmla="*/ 615950 w 2197100"/>
              <a:gd name="connsiteY7" fmla="*/ 25497 h 117575"/>
              <a:gd name="connsiteX8" fmla="*/ 704850 w 2197100"/>
              <a:gd name="connsiteY8" fmla="*/ 95347 h 117575"/>
              <a:gd name="connsiteX9" fmla="*/ 819150 w 2197100"/>
              <a:gd name="connsiteY9" fmla="*/ 19147 h 117575"/>
              <a:gd name="connsiteX10" fmla="*/ 911225 w 2197100"/>
              <a:gd name="connsiteY10" fmla="*/ 88997 h 117575"/>
              <a:gd name="connsiteX11" fmla="*/ 981075 w 2197100"/>
              <a:gd name="connsiteY11" fmla="*/ 22322 h 117575"/>
              <a:gd name="connsiteX12" fmla="*/ 1092200 w 2197100"/>
              <a:gd name="connsiteY12" fmla="*/ 92172 h 117575"/>
              <a:gd name="connsiteX13" fmla="*/ 1165225 w 2197100"/>
              <a:gd name="connsiteY13" fmla="*/ 12797 h 117575"/>
              <a:gd name="connsiteX14" fmla="*/ 1282700 w 2197100"/>
              <a:gd name="connsiteY14" fmla="*/ 73122 h 117575"/>
              <a:gd name="connsiteX15" fmla="*/ 1339850 w 2197100"/>
              <a:gd name="connsiteY15" fmla="*/ 6447 h 117575"/>
              <a:gd name="connsiteX16" fmla="*/ 1450975 w 2197100"/>
              <a:gd name="connsiteY16" fmla="*/ 73122 h 117575"/>
              <a:gd name="connsiteX17" fmla="*/ 1524000 w 2197100"/>
              <a:gd name="connsiteY17" fmla="*/ 97 h 117575"/>
              <a:gd name="connsiteX18" fmla="*/ 1631950 w 2197100"/>
              <a:gd name="connsiteY18" fmla="*/ 92172 h 117575"/>
              <a:gd name="connsiteX19" fmla="*/ 1717675 w 2197100"/>
              <a:gd name="connsiteY19" fmla="*/ 12797 h 117575"/>
              <a:gd name="connsiteX20" fmla="*/ 1819275 w 2197100"/>
              <a:gd name="connsiteY20" fmla="*/ 82647 h 117575"/>
              <a:gd name="connsiteX21" fmla="*/ 1927225 w 2197100"/>
              <a:gd name="connsiteY21" fmla="*/ 97 h 117575"/>
              <a:gd name="connsiteX22" fmla="*/ 2009775 w 2197100"/>
              <a:gd name="connsiteY22" fmla="*/ 76297 h 117575"/>
              <a:gd name="connsiteX23" fmla="*/ 2098675 w 2197100"/>
              <a:gd name="connsiteY23" fmla="*/ 25497 h 117575"/>
              <a:gd name="connsiteX24" fmla="*/ 2197100 w 2197100"/>
              <a:gd name="connsiteY24" fmla="*/ 92172 h 117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197100" h="117575">
                <a:moveTo>
                  <a:pt x="0" y="63597"/>
                </a:moveTo>
                <a:cubicBezTo>
                  <a:pt x="11641" y="49574"/>
                  <a:pt x="23283" y="35551"/>
                  <a:pt x="50800" y="44547"/>
                </a:cubicBezTo>
                <a:cubicBezTo>
                  <a:pt x="78317" y="53543"/>
                  <a:pt x="132292" y="118101"/>
                  <a:pt x="165100" y="117572"/>
                </a:cubicBezTo>
                <a:cubicBezTo>
                  <a:pt x="197908" y="117043"/>
                  <a:pt x="216958" y="44018"/>
                  <a:pt x="247650" y="41372"/>
                </a:cubicBezTo>
                <a:cubicBezTo>
                  <a:pt x="278342" y="38726"/>
                  <a:pt x="315913" y="103284"/>
                  <a:pt x="349250" y="101697"/>
                </a:cubicBezTo>
                <a:cubicBezTo>
                  <a:pt x="382587" y="100110"/>
                  <a:pt x="416983" y="31318"/>
                  <a:pt x="447675" y="31847"/>
                </a:cubicBezTo>
                <a:cubicBezTo>
                  <a:pt x="478367" y="32376"/>
                  <a:pt x="505354" y="105930"/>
                  <a:pt x="533400" y="104872"/>
                </a:cubicBezTo>
                <a:cubicBezTo>
                  <a:pt x="561446" y="103814"/>
                  <a:pt x="587375" y="27084"/>
                  <a:pt x="615950" y="25497"/>
                </a:cubicBezTo>
                <a:cubicBezTo>
                  <a:pt x="644525" y="23909"/>
                  <a:pt x="670983" y="96405"/>
                  <a:pt x="704850" y="95347"/>
                </a:cubicBezTo>
                <a:cubicBezTo>
                  <a:pt x="738717" y="94289"/>
                  <a:pt x="784754" y="20205"/>
                  <a:pt x="819150" y="19147"/>
                </a:cubicBezTo>
                <a:cubicBezTo>
                  <a:pt x="853546" y="18089"/>
                  <a:pt x="884238" y="88468"/>
                  <a:pt x="911225" y="88997"/>
                </a:cubicBezTo>
                <a:cubicBezTo>
                  <a:pt x="938212" y="89526"/>
                  <a:pt x="950913" y="21793"/>
                  <a:pt x="981075" y="22322"/>
                </a:cubicBezTo>
                <a:cubicBezTo>
                  <a:pt x="1011238" y="22851"/>
                  <a:pt x="1061508" y="93760"/>
                  <a:pt x="1092200" y="92172"/>
                </a:cubicBezTo>
                <a:cubicBezTo>
                  <a:pt x="1122892" y="90585"/>
                  <a:pt x="1133475" y="15972"/>
                  <a:pt x="1165225" y="12797"/>
                </a:cubicBezTo>
                <a:cubicBezTo>
                  <a:pt x="1196975" y="9622"/>
                  <a:pt x="1253596" y="74180"/>
                  <a:pt x="1282700" y="73122"/>
                </a:cubicBezTo>
                <a:cubicBezTo>
                  <a:pt x="1311804" y="72064"/>
                  <a:pt x="1311804" y="6447"/>
                  <a:pt x="1339850" y="6447"/>
                </a:cubicBezTo>
                <a:cubicBezTo>
                  <a:pt x="1367896" y="6447"/>
                  <a:pt x="1420283" y="74180"/>
                  <a:pt x="1450975" y="73122"/>
                </a:cubicBezTo>
                <a:cubicBezTo>
                  <a:pt x="1481667" y="72064"/>
                  <a:pt x="1493837" y="-3078"/>
                  <a:pt x="1524000" y="97"/>
                </a:cubicBezTo>
                <a:cubicBezTo>
                  <a:pt x="1554163" y="3272"/>
                  <a:pt x="1599671" y="90055"/>
                  <a:pt x="1631950" y="92172"/>
                </a:cubicBezTo>
                <a:cubicBezTo>
                  <a:pt x="1664229" y="94289"/>
                  <a:pt x="1686454" y="14384"/>
                  <a:pt x="1717675" y="12797"/>
                </a:cubicBezTo>
                <a:cubicBezTo>
                  <a:pt x="1748896" y="11210"/>
                  <a:pt x="1784350" y="84764"/>
                  <a:pt x="1819275" y="82647"/>
                </a:cubicBezTo>
                <a:cubicBezTo>
                  <a:pt x="1854200" y="80530"/>
                  <a:pt x="1895475" y="1155"/>
                  <a:pt x="1927225" y="97"/>
                </a:cubicBezTo>
                <a:cubicBezTo>
                  <a:pt x="1958975" y="-961"/>
                  <a:pt x="1981200" y="72064"/>
                  <a:pt x="2009775" y="76297"/>
                </a:cubicBezTo>
                <a:cubicBezTo>
                  <a:pt x="2038350" y="80530"/>
                  <a:pt x="2067454" y="22851"/>
                  <a:pt x="2098675" y="25497"/>
                </a:cubicBezTo>
                <a:cubicBezTo>
                  <a:pt x="2129896" y="28143"/>
                  <a:pt x="2163498" y="60157"/>
                  <a:pt x="2197100" y="92172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lvl="0">
              <a:defRPr lang="en-US"/>
            </a:defPPr>
            <a:lvl1pPr marL="0" lv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0" name="Freeform 74">
            <a:extLst>
              <a:ext uri="{FF2B5EF4-FFF2-40B4-BE49-F238E27FC236}">
                <a16:creationId xmlns:a16="http://schemas.microsoft.com/office/drawing/2014/main" id="{5B9FD53D-35E3-BF9D-2D6A-FD005B45DFE0}"/>
              </a:ext>
            </a:extLst>
          </p:cNvPr>
          <p:cNvSpPr/>
          <p:nvPr/>
        </p:nvSpPr>
        <p:spPr>
          <a:xfrm rot="19574552">
            <a:off x="92927" y="5580212"/>
            <a:ext cx="3224404" cy="95135"/>
          </a:xfrm>
          <a:custGeom>
            <a:avLst/>
            <a:gdLst>
              <a:gd name="connsiteX0" fmla="*/ 0 w 2197100"/>
              <a:gd name="connsiteY0" fmla="*/ 63597 h 117575"/>
              <a:gd name="connsiteX1" fmla="*/ 50800 w 2197100"/>
              <a:gd name="connsiteY1" fmla="*/ 44547 h 117575"/>
              <a:gd name="connsiteX2" fmla="*/ 165100 w 2197100"/>
              <a:gd name="connsiteY2" fmla="*/ 117572 h 117575"/>
              <a:gd name="connsiteX3" fmla="*/ 247650 w 2197100"/>
              <a:gd name="connsiteY3" fmla="*/ 41372 h 117575"/>
              <a:gd name="connsiteX4" fmla="*/ 349250 w 2197100"/>
              <a:gd name="connsiteY4" fmla="*/ 101697 h 117575"/>
              <a:gd name="connsiteX5" fmla="*/ 447675 w 2197100"/>
              <a:gd name="connsiteY5" fmla="*/ 31847 h 117575"/>
              <a:gd name="connsiteX6" fmla="*/ 533400 w 2197100"/>
              <a:gd name="connsiteY6" fmla="*/ 104872 h 117575"/>
              <a:gd name="connsiteX7" fmla="*/ 615950 w 2197100"/>
              <a:gd name="connsiteY7" fmla="*/ 25497 h 117575"/>
              <a:gd name="connsiteX8" fmla="*/ 704850 w 2197100"/>
              <a:gd name="connsiteY8" fmla="*/ 95347 h 117575"/>
              <a:gd name="connsiteX9" fmla="*/ 819150 w 2197100"/>
              <a:gd name="connsiteY9" fmla="*/ 19147 h 117575"/>
              <a:gd name="connsiteX10" fmla="*/ 911225 w 2197100"/>
              <a:gd name="connsiteY10" fmla="*/ 88997 h 117575"/>
              <a:gd name="connsiteX11" fmla="*/ 981075 w 2197100"/>
              <a:gd name="connsiteY11" fmla="*/ 22322 h 117575"/>
              <a:gd name="connsiteX12" fmla="*/ 1092200 w 2197100"/>
              <a:gd name="connsiteY12" fmla="*/ 92172 h 117575"/>
              <a:gd name="connsiteX13" fmla="*/ 1165225 w 2197100"/>
              <a:gd name="connsiteY13" fmla="*/ 12797 h 117575"/>
              <a:gd name="connsiteX14" fmla="*/ 1282700 w 2197100"/>
              <a:gd name="connsiteY14" fmla="*/ 73122 h 117575"/>
              <a:gd name="connsiteX15" fmla="*/ 1339850 w 2197100"/>
              <a:gd name="connsiteY15" fmla="*/ 6447 h 117575"/>
              <a:gd name="connsiteX16" fmla="*/ 1450975 w 2197100"/>
              <a:gd name="connsiteY16" fmla="*/ 73122 h 117575"/>
              <a:gd name="connsiteX17" fmla="*/ 1524000 w 2197100"/>
              <a:gd name="connsiteY17" fmla="*/ 97 h 117575"/>
              <a:gd name="connsiteX18" fmla="*/ 1631950 w 2197100"/>
              <a:gd name="connsiteY18" fmla="*/ 92172 h 117575"/>
              <a:gd name="connsiteX19" fmla="*/ 1717675 w 2197100"/>
              <a:gd name="connsiteY19" fmla="*/ 12797 h 117575"/>
              <a:gd name="connsiteX20" fmla="*/ 1819275 w 2197100"/>
              <a:gd name="connsiteY20" fmla="*/ 82647 h 117575"/>
              <a:gd name="connsiteX21" fmla="*/ 1927225 w 2197100"/>
              <a:gd name="connsiteY21" fmla="*/ 97 h 117575"/>
              <a:gd name="connsiteX22" fmla="*/ 2009775 w 2197100"/>
              <a:gd name="connsiteY22" fmla="*/ 76297 h 117575"/>
              <a:gd name="connsiteX23" fmla="*/ 2098675 w 2197100"/>
              <a:gd name="connsiteY23" fmla="*/ 25497 h 117575"/>
              <a:gd name="connsiteX24" fmla="*/ 2197100 w 2197100"/>
              <a:gd name="connsiteY24" fmla="*/ 92172 h 117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197100" h="117575">
                <a:moveTo>
                  <a:pt x="0" y="63597"/>
                </a:moveTo>
                <a:cubicBezTo>
                  <a:pt x="11641" y="49574"/>
                  <a:pt x="23283" y="35551"/>
                  <a:pt x="50800" y="44547"/>
                </a:cubicBezTo>
                <a:cubicBezTo>
                  <a:pt x="78317" y="53543"/>
                  <a:pt x="132292" y="118101"/>
                  <a:pt x="165100" y="117572"/>
                </a:cubicBezTo>
                <a:cubicBezTo>
                  <a:pt x="197908" y="117043"/>
                  <a:pt x="216958" y="44018"/>
                  <a:pt x="247650" y="41372"/>
                </a:cubicBezTo>
                <a:cubicBezTo>
                  <a:pt x="278342" y="38726"/>
                  <a:pt x="315913" y="103284"/>
                  <a:pt x="349250" y="101697"/>
                </a:cubicBezTo>
                <a:cubicBezTo>
                  <a:pt x="382587" y="100110"/>
                  <a:pt x="416983" y="31318"/>
                  <a:pt x="447675" y="31847"/>
                </a:cubicBezTo>
                <a:cubicBezTo>
                  <a:pt x="478367" y="32376"/>
                  <a:pt x="505354" y="105930"/>
                  <a:pt x="533400" y="104872"/>
                </a:cubicBezTo>
                <a:cubicBezTo>
                  <a:pt x="561446" y="103814"/>
                  <a:pt x="587375" y="27084"/>
                  <a:pt x="615950" y="25497"/>
                </a:cubicBezTo>
                <a:cubicBezTo>
                  <a:pt x="644525" y="23909"/>
                  <a:pt x="670983" y="96405"/>
                  <a:pt x="704850" y="95347"/>
                </a:cubicBezTo>
                <a:cubicBezTo>
                  <a:pt x="738717" y="94289"/>
                  <a:pt x="784754" y="20205"/>
                  <a:pt x="819150" y="19147"/>
                </a:cubicBezTo>
                <a:cubicBezTo>
                  <a:pt x="853546" y="18089"/>
                  <a:pt x="884238" y="88468"/>
                  <a:pt x="911225" y="88997"/>
                </a:cubicBezTo>
                <a:cubicBezTo>
                  <a:pt x="938212" y="89526"/>
                  <a:pt x="950913" y="21793"/>
                  <a:pt x="981075" y="22322"/>
                </a:cubicBezTo>
                <a:cubicBezTo>
                  <a:pt x="1011238" y="22851"/>
                  <a:pt x="1061508" y="93760"/>
                  <a:pt x="1092200" y="92172"/>
                </a:cubicBezTo>
                <a:cubicBezTo>
                  <a:pt x="1122892" y="90585"/>
                  <a:pt x="1133475" y="15972"/>
                  <a:pt x="1165225" y="12797"/>
                </a:cubicBezTo>
                <a:cubicBezTo>
                  <a:pt x="1196975" y="9622"/>
                  <a:pt x="1253596" y="74180"/>
                  <a:pt x="1282700" y="73122"/>
                </a:cubicBezTo>
                <a:cubicBezTo>
                  <a:pt x="1311804" y="72064"/>
                  <a:pt x="1311804" y="6447"/>
                  <a:pt x="1339850" y="6447"/>
                </a:cubicBezTo>
                <a:cubicBezTo>
                  <a:pt x="1367896" y="6447"/>
                  <a:pt x="1420283" y="74180"/>
                  <a:pt x="1450975" y="73122"/>
                </a:cubicBezTo>
                <a:cubicBezTo>
                  <a:pt x="1481667" y="72064"/>
                  <a:pt x="1493837" y="-3078"/>
                  <a:pt x="1524000" y="97"/>
                </a:cubicBezTo>
                <a:cubicBezTo>
                  <a:pt x="1554163" y="3272"/>
                  <a:pt x="1599671" y="90055"/>
                  <a:pt x="1631950" y="92172"/>
                </a:cubicBezTo>
                <a:cubicBezTo>
                  <a:pt x="1664229" y="94289"/>
                  <a:pt x="1686454" y="14384"/>
                  <a:pt x="1717675" y="12797"/>
                </a:cubicBezTo>
                <a:cubicBezTo>
                  <a:pt x="1748896" y="11210"/>
                  <a:pt x="1784350" y="84764"/>
                  <a:pt x="1819275" y="82647"/>
                </a:cubicBezTo>
                <a:cubicBezTo>
                  <a:pt x="1854200" y="80530"/>
                  <a:pt x="1895475" y="1155"/>
                  <a:pt x="1927225" y="97"/>
                </a:cubicBezTo>
                <a:cubicBezTo>
                  <a:pt x="1958975" y="-961"/>
                  <a:pt x="1981200" y="72064"/>
                  <a:pt x="2009775" y="76297"/>
                </a:cubicBezTo>
                <a:cubicBezTo>
                  <a:pt x="2038350" y="80530"/>
                  <a:pt x="2067454" y="22851"/>
                  <a:pt x="2098675" y="25497"/>
                </a:cubicBezTo>
                <a:cubicBezTo>
                  <a:pt x="2129896" y="28143"/>
                  <a:pt x="2163498" y="60157"/>
                  <a:pt x="2197100" y="92172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lvl="0">
              <a:defRPr lang="en-US"/>
            </a:defPPr>
            <a:lvl1pPr marL="0" lv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1" name="TextBox 76">
            <a:extLst>
              <a:ext uri="{FF2B5EF4-FFF2-40B4-BE49-F238E27FC236}">
                <a16:creationId xmlns:a16="http://schemas.microsoft.com/office/drawing/2014/main" id="{7C9EAB1A-9EEB-9FAA-7AAC-DDAFD6D51E30}"/>
              </a:ext>
            </a:extLst>
          </p:cNvPr>
          <p:cNvSpPr txBox="1"/>
          <p:nvPr/>
        </p:nvSpPr>
        <p:spPr>
          <a:xfrm>
            <a:off x="1110485" y="2826923"/>
            <a:ext cx="645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lvl="0">
              <a:defRPr lang="en-US"/>
            </a:defPPr>
            <a:lvl1pPr marL="0" lv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latin typeface="Wingdings 2" pitchFamily="2" charset="2"/>
              </a:rPr>
              <a:t>u</a:t>
            </a:r>
          </a:p>
        </p:txBody>
      </p:sp>
      <p:sp>
        <p:nvSpPr>
          <p:cNvPr id="42" name="TextBox 81">
            <a:extLst>
              <a:ext uri="{FF2B5EF4-FFF2-40B4-BE49-F238E27FC236}">
                <a16:creationId xmlns:a16="http://schemas.microsoft.com/office/drawing/2014/main" id="{FE25174B-FB4D-B45C-48D8-A29B97F42BFD}"/>
              </a:ext>
            </a:extLst>
          </p:cNvPr>
          <p:cNvSpPr txBox="1"/>
          <p:nvPr/>
        </p:nvSpPr>
        <p:spPr>
          <a:xfrm>
            <a:off x="2888808" y="2395178"/>
            <a:ext cx="645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lvl="0">
              <a:defRPr lang="en-US"/>
            </a:defPPr>
            <a:lvl1pPr marL="0" lv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latin typeface="Wingdings 2" pitchFamily="2" charset="2"/>
              </a:rPr>
              <a:t>v</a:t>
            </a:r>
          </a:p>
        </p:txBody>
      </p:sp>
      <p:sp>
        <p:nvSpPr>
          <p:cNvPr id="43" name="TextBox 82">
            <a:extLst>
              <a:ext uri="{FF2B5EF4-FFF2-40B4-BE49-F238E27FC236}">
                <a16:creationId xmlns:a16="http://schemas.microsoft.com/office/drawing/2014/main" id="{3C971D48-FDE8-9231-7FE6-2A9A6DBF52E2}"/>
              </a:ext>
            </a:extLst>
          </p:cNvPr>
          <p:cNvSpPr txBox="1"/>
          <p:nvPr/>
        </p:nvSpPr>
        <p:spPr>
          <a:xfrm>
            <a:off x="3042861" y="3462197"/>
            <a:ext cx="645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lvl="0">
              <a:defRPr lang="en-US"/>
            </a:defPPr>
            <a:lvl1pPr marL="0" lv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latin typeface="Wingdings 2" pitchFamily="2" charset="2"/>
              </a:rPr>
              <a:t>w</a:t>
            </a:r>
          </a:p>
        </p:txBody>
      </p:sp>
      <p:sp>
        <p:nvSpPr>
          <p:cNvPr id="44" name="TextBox 83">
            <a:extLst>
              <a:ext uri="{FF2B5EF4-FFF2-40B4-BE49-F238E27FC236}">
                <a16:creationId xmlns:a16="http://schemas.microsoft.com/office/drawing/2014/main" id="{66220BB8-436B-4B59-46A5-3DCD932E047E}"/>
              </a:ext>
            </a:extLst>
          </p:cNvPr>
          <p:cNvSpPr txBox="1"/>
          <p:nvPr/>
        </p:nvSpPr>
        <p:spPr>
          <a:xfrm>
            <a:off x="2113809" y="4636139"/>
            <a:ext cx="645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lvl="0">
              <a:defRPr lang="en-US"/>
            </a:defPPr>
            <a:lvl1pPr marL="0" lv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latin typeface="Wingdings 2" pitchFamily="2" charset="2"/>
              </a:rPr>
              <a:t>x</a:t>
            </a:r>
          </a:p>
        </p:txBody>
      </p:sp>
      <p:sp>
        <p:nvSpPr>
          <p:cNvPr id="45" name="TextBox 91">
            <a:extLst>
              <a:ext uri="{FF2B5EF4-FFF2-40B4-BE49-F238E27FC236}">
                <a16:creationId xmlns:a16="http://schemas.microsoft.com/office/drawing/2014/main" id="{90DAA986-B89B-62A2-F980-9F8E66A80CD7}"/>
              </a:ext>
            </a:extLst>
          </p:cNvPr>
          <p:cNvSpPr txBox="1"/>
          <p:nvPr/>
        </p:nvSpPr>
        <p:spPr>
          <a:xfrm>
            <a:off x="3988917" y="4064826"/>
            <a:ext cx="14895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lvl="0">
              <a:defRPr lang="en-US"/>
            </a:defPPr>
            <a:lvl1pPr marL="0" lv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Escaping 511 keV</a:t>
            </a:r>
          </a:p>
        </p:txBody>
      </p:sp>
      <p:sp>
        <p:nvSpPr>
          <p:cNvPr id="46" name="TextBox 92">
            <a:extLst>
              <a:ext uri="{FF2B5EF4-FFF2-40B4-BE49-F238E27FC236}">
                <a16:creationId xmlns:a16="http://schemas.microsoft.com/office/drawing/2014/main" id="{A2D6E117-121A-2D74-FE66-75EC6FA1EE26}"/>
              </a:ext>
            </a:extLst>
          </p:cNvPr>
          <p:cNvSpPr txBox="1"/>
          <p:nvPr/>
        </p:nvSpPr>
        <p:spPr>
          <a:xfrm>
            <a:off x="2031996" y="5321296"/>
            <a:ext cx="14895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lvl="0">
              <a:defRPr lang="en-US"/>
            </a:defPPr>
            <a:lvl1pPr marL="0" lv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Escaping 511 keV</a:t>
            </a:r>
          </a:p>
        </p:txBody>
      </p:sp>
      <p:sp>
        <p:nvSpPr>
          <p:cNvPr id="47" name="TextBox 93">
            <a:extLst>
              <a:ext uri="{FF2B5EF4-FFF2-40B4-BE49-F238E27FC236}">
                <a16:creationId xmlns:a16="http://schemas.microsoft.com/office/drawing/2014/main" id="{534D402F-5B62-BEE3-A87E-4F2EB5288EC4}"/>
              </a:ext>
            </a:extLst>
          </p:cNvPr>
          <p:cNvSpPr txBox="1"/>
          <p:nvPr/>
        </p:nvSpPr>
        <p:spPr>
          <a:xfrm>
            <a:off x="237477" y="5070265"/>
            <a:ext cx="9941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lvl="0">
              <a:defRPr lang="en-US"/>
            </a:defPPr>
            <a:lvl1pPr marL="0" lv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Incoming </a:t>
            </a:r>
            <a:r>
              <a:rPr lang="en-US" sz="1200" dirty="0">
                <a:latin typeface="Symbol" pitchFamily="2" charset="2"/>
              </a:rPr>
              <a:t>g</a:t>
            </a:r>
          </a:p>
        </p:txBody>
      </p:sp>
      <p:sp>
        <p:nvSpPr>
          <p:cNvPr id="48" name="TextBox 94">
            <a:extLst>
              <a:ext uri="{FF2B5EF4-FFF2-40B4-BE49-F238E27FC236}">
                <a16:creationId xmlns:a16="http://schemas.microsoft.com/office/drawing/2014/main" id="{2506B3DC-9593-995B-FF3A-847DC34F38E3}"/>
              </a:ext>
            </a:extLst>
          </p:cNvPr>
          <p:cNvSpPr txBox="1"/>
          <p:nvPr/>
        </p:nvSpPr>
        <p:spPr>
          <a:xfrm>
            <a:off x="185505" y="4553865"/>
            <a:ext cx="9941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lvl="0">
              <a:defRPr lang="en-US"/>
            </a:defPPr>
            <a:lvl1pPr marL="0" lv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Incoming </a:t>
            </a:r>
            <a:r>
              <a:rPr lang="en-US" sz="1200" dirty="0">
                <a:latin typeface="Symbol" pitchFamily="2" charset="2"/>
              </a:rPr>
              <a:t>g</a:t>
            </a:r>
          </a:p>
        </p:txBody>
      </p:sp>
      <p:sp>
        <p:nvSpPr>
          <p:cNvPr id="49" name="TextBox 95">
            <a:extLst>
              <a:ext uri="{FF2B5EF4-FFF2-40B4-BE49-F238E27FC236}">
                <a16:creationId xmlns:a16="http://schemas.microsoft.com/office/drawing/2014/main" id="{1F6368C2-B353-654F-4F73-0B15408D51FA}"/>
              </a:ext>
            </a:extLst>
          </p:cNvPr>
          <p:cNvSpPr txBox="1"/>
          <p:nvPr/>
        </p:nvSpPr>
        <p:spPr>
          <a:xfrm>
            <a:off x="4516418" y="2189212"/>
            <a:ext cx="18197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lvl="0">
              <a:defRPr lang="en-US"/>
            </a:defPPr>
            <a:lvl1pPr marL="0" lv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Compton scattered </a:t>
            </a:r>
            <a:r>
              <a:rPr lang="en-US" sz="1200" dirty="0">
                <a:latin typeface="Symbol" pitchFamily="2" charset="2"/>
              </a:rPr>
              <a:t>g</a:t>
            </a:r>
          </a:p>
        </p:txBody>
      </p:sp>
      <p:sp>
        <p:nvSpPr>
          <p:cNvPr id="50" name="TextBox 3">
            <a:extLst>
              <a:ext uri="{FF2B5EF4-FFF2-40B4-BE49-F238E27FC236}">
                <a16:creationId xmlns:a16="http://schemas.microsoft.com/office/drawing/2014/main" id="{630AD246-81D9-EEAF-14F5-A80B58BDFDCF}"/>
              </a:ext>
            </a:extLst>
          </p:cNvPr>
          <p:cNvSpPr txBox="1"/>
          <p:nvPr/>
        </p:nvSpPr>
        <p:spPr>
          <a:xfrm>
            <a:off x="1921757" y="3377454"/>
            <a:ext cx="9589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lvl="0">
              <a:defRPr lang="en-US"/>
            </a:defPPr>
            <a:lvl1pPr marL="0" lv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‘Detector’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C765523-28B6-083F-3B32-F6F81127432A}"/>
              </a:ext>
            </a:extLst>
          </p:cNvPr>
          <p:cNvSpPr txBox="1"/>
          <p:nvPr/>
        </p:nvSpPr>
        <p:spPr>
          <a:xfrm>
            <a:off x="2764636" y="1281319"/>
            <a:ext cx="15422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Single-site proxies</a:t>
            </a:r>
          </a:p>
        </p:txBody>
      </p:sp>
      <p:sp>
        <p:nvSpPr>
          <p:cNvPr id="53" name="Title 1">
            <a:extLst>
              <a:ext uri="{FF2B5EF4-FFF2-40B4-BE49-F238E27FC236}">
                <a16:creationId xmlns:a16="http://schemas.microsoft.com/office/drawing/2014/main" id="{570AF1BF-D807-8DA4-2E0F-086A9BA49DD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5902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latin typeface="Avenir Next LT Pro" panose="020B0504020202020204" pitchFamily="34" charset="0"/>
              </a:rPr>
              <a:t>Single-site proxies</a:t>
            </a:r>
            <a:endParaRPr lang="en-IN" sz="3200" b="1" dirty="0">
              <a:latin typeface="Avenir Next LT Pro" panose="020B0504020202020204" pitchFamily="34" charset="0"/>
            </a:endParaRPr>
          </a:p>
        </p:txBody>
      </p:sp>
      <p:pic>
        <p:nvPicPr>
          <p:cNvPr id="3" name="Picture 2" descr="A graph of energy and energy&#10;&#10;AI-generated content may be incorrect.">
            <a:extLst>
              <a:ext uri="{FF2B5EF4-FFF2-40B4-BE49-F238E27FC236}">
                <a16:creationId xmlns:a16="http://schemas.microsoft.com/office/drawing/2014/main" id="{0B2F9B73-A128-EA70-1D12-4884D78D7F9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178" y="3246368"/>
            <a:ext cx="4140313" cy="3017859"/>
          </a:xfrm>
          <a:prstGeom prst="rect">
            <a:avLst/>
          </a:prstGeom>
        </p:spPr>
      </p:pic>
      <p:sp>
        <p:nvSpPr>
          <p:cNvPr id="54" name="Oval 53">
            <a:extLst>
              <a:ext uri="{FF2B5EF4-FFF2-40B4-BE49-F238E27FC236}">
                <a16:creationId xmlns:a16="http://schemas.microsoft.com/office/drawing/2014/main" id="{166F7F17-710B-B942-B0B3-95577D7839ED}"/>
              </a:ext>
            </a:extLst>
          </p:cNvPr>
          <p:cNvSpPr/>
          <p:nvPr/>
        </p:nvSpPr>
        <p:spPr>
          <a:xfrm>
            <a:off x="8319023" y="4531048"/>
            <a:ext cx="448444" cy="283975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CAC1905D-4EAA-4F14-CBA4-7323A71DCC00}"/>
              </a:ext>
            </a:extLst>
          </p:cNvPr>
          <p:cNvSpPr/>
          <p:nvPr/>
        </p:nvSpPr>
        <p:spPr>
          <a:xfrm>
            <a:off x="9431259" y="4577419"/>
            <a:ext cx="448444" cy="1175657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3C51F61-251B-05FB-1F5E-C9E1453004EB}"/>
              </a:ext>
            </a:extLst>
          </p:cNvPr>
          <p:cNvSpPr txBox="1"/>
          <p:nvPr/>
        </p:nvSpPr>
        <p:spPr>
          <a:xfrm>
            <a:off x="7953410" y="4836105"/>
            <a:ext cx="14388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Single site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2004FA1-38F3-ED15-0E14-996495D853F7}"/>
              </a:ext>
            </a:extLst>
          </p:cNvPr>
          <p:cNvSpPr txBox="1"/>
          <p:nvPr/>
        </p:nvSpPr>
        <p:spPr>
          <a:xfrm>
            <a:off x="9622123" y="4951291"/>
            <a:ext cx="14388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Multi site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91CC95B-6BAF-1BE7-0498-A31724D908D8}"/>
              </a:ext>
            </a:extLst>
          </p:cNvPr>
          <p:cNvSpPr txBox="1"/>
          <p:nvPr/>
        </p:nvSpPr>
        <p:spPr>
          <a:xfrm>
            <a:off x="2688607" y="5843850"/>
            <a:ext cx="51291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venir Next LT Pro" panose="020B0504020202020204" pitchFamily="34" charset="0"/>
              </a:rPr>
              <a:t>Stable PSD observables</a:t>
            </a:r>
            <a:r>
              <a:rPr lang="en-US" sz="1600" dirty="0">
                <a:latin typeface="Avenir Next LT Pro" panose="020B0504020202020204" pitchFamily="34" charset="0"/>
              </a:rPr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venir Next LT Pro" panose="020B0504020202020204" pitchFamily="34" charset="0"/>
              </a:rPr>
              <a:t>Monitored with weekly </a:t>
            </a:r>
            <a:r>
              <a:rPr lang="en-US" sz="1600" baseline="30000" dirty="0">
                <a:latin typeface="Avenir Next LT Pro" panose="020B0504020202020204" pitchFamily="34" charset="0"/>
              </a:rPr>
              <a:t>228</a:t>
            </a:r>
            <a:r>
              <a:rPr lang="en-US" sz="1600" dirty="0">
                <a:latin typeface="Avenir Next LT Pro" panose="020B0504020202020204" pitchFamily="34" charset="0"/>
              </a:rPr>
              <a:t>Th calibrations.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venir Next LT Pro" panose="020B0504020202020204" pitchFamily="34" charset="0"/>
              </a:rPr>
              <a:t>Data set partitioned according to stability.</a:t>
            </a:r>
          </a:p>
        </p:txBody>
      </p:sp>
    </p:spTree>
    <p:extLst>
      <p:ext uri="{BB962C8B-B14F-4D97-AF65-F5344CB8AC3E}">
        <p14:creationId xmlns:p14="http://schemas.microsoft.com/office/powerpoint/2010/main" val="1446202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30" grpId="0" animBg="1"/>
      <p:bldP spid="31" grpId="0" animBg="1"/>
      <p:bldP spid="33" grpId="0"/>
      <p:bldP spid="36" grpId="0"/>
      <p:bldP spid="37" grpId="0"/>
      <p:bldP spid="38" grpId="0" animBg="1"/>
      <p:bldP spid="39" grpId="0" animBg="1"/>
      <p:bldP spid="40" grpId="0" animBg="1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4" grpId="0" animBg="1"/>
      <p:bldP spid="56" grpId="0" animBg="1"/>
      <p:bldP spid="58" grpId="0"/>
      <p:bldP spid="60" grpId="0"/>
      <p:bldP spid="6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233FF-CCD5-9579-1CD7-94972E8CD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32710"/>
            <a:ext cx="12192001" cy="543865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PSD Systematics</a:t>
            </a:r>
            <a:endParaRPr lang="en-IN" sz="32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1CD0122-7994-1C2D-6F55-76563CC1EA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940665"/>
              </p:ext>
            </p:extLst>
          </p:nvPr>
        </p:nvGraphicFramePr>
        <p:xfrm>
          <a:off x="5290716" y="4782311"/>
          <a:ext cx="2995292" cy="15439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97646">
                  <a:extLst>
                    <a:ext uri="{9D8B030D-6E8A-4147-A177-3AD203B41FA5}">
                      <a16:colId xmlns:a16="http://schemas.microsoft.com/office/drawing/2014/main" val="2724885684"/>
                    </a:ext>
                  </a:extLst>
                </a:gridCol>
                <a:gridCol w="1497646">
                  <a:extLst>
                    <a:ext uri="{9D8B030D-6E8A-4147-A177-3AD203B41FA5}">
                      <a16:colId xmlns:a16="http://schemas.microsoft.com/office/drawing/2014/main" val="2627192520"/>
                    </a:ext>
                  </a:extLst>
                </a:gridCol>
              </a:tblGrid>
              <a:tr h="308788"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</a:rPr>
                        <a:t>Detector type</a:t>
                      </a:r>
                      <a:endParaRPr lang="en-IN" sz="1400" kern="1200" dirty="0">
                        <a:solidFill>
                          <a:schemeClr val="tx1"/>
                        </a:solidFill>
                        <a:latin typeface="Avenir Next LT Pro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</a:rPr>
                        <a:t>Efficiency at </a:t>
                      </a:r>
                      <a:r>
                        <a:rPr lang="en-US" sz="1400" kern="1200" dirty="0" err="1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</a:rPr>
                        <a:t>Q</a:t>
                      </a:r>
                      <a:r>
                        <a:rPr lang="en-US" sz="1400" kern="1200" baseline="-25000" dirty="0" err="1">
                          <a:solidFill>
                            <a:schemeClr val="tx1"/>
                          </a:solidFill>
                          <a:latin typeface="Symbol" panose="05050102010706020507" pitchFamily="18" charset="2"/>
                        </a:rPr>
                        <a:t>bb</a:t>
                      </a:r>
                      <a:endParaRPr lang="en-IN" sz="1400" kern="1200" baseline="-25000" dirty="0">
                        <a:solidFill>
                          <a:schemeClr val="tx1"/>
                        </a:solidFill>
                        <a:latin typeface="Symbol" panose="05050102010706020507" pitchFamily="18" charset="2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1148993"/>
                  </a:ext>
                </a:extLst>
              </a:tr>
              <a:tr h="308788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venir Next LT Pro" panose="020B0504020202020204" pitchFamily="34" charset="0"/>
                        </a:rPr>
                        <a:t>IC</a:t>
                      </a:r>
                      <a:endParaRPr lang="en-IN" sz="1400" dirty="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>
                          <a:latin typeface="Avenir Next LT Pro" panose="020B0504020202020204" pitchFamily="34" charset="0"/>
                        </a:rPr>
                        <a:t>84.3 ± 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120260"/>
                  </a:ext>
                </a:extLst>
              </a:tr>
              <a:tr h="308788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venir Next LT Pro" panose="020B0504020202020204" pitchFamily="34" charset="0"/>
                        </a:rPr>
                        <a:t>BEGe</a:t>
                      </a:r>
                      <a:endParaRPr lang="en-IN" sz="1400" dirty="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>
                          <a:latin typeface="Avenir Next LT Pro" panose="020B0504020202020204" pitchFamily="34" charset="0"/>
                        </a:rPr>
                        <a:t>81.1 ± 3.9 %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968000"/>
                  </a:ext>
                </a:extLst>
              </a:tr>
              <a:tr h="3087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venir Next LT Pro" panose="020B0504020202020204" pitchFamily="34" charset="0"/>
                        </a:rPr>
                        <a:t>PPC</a:t>
                      </a:r>
                      <a:endParaRPr lang="en-IN" sz="1400" dirty="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>
                          <a:latin typeface="Avenir Next LT Pro" panose="020B0504020202020204" pitchFamily="34" charset="0"/>
                        </a:rPr>
                        <a:t>85.0 ± 4.5 %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924203"/>
                  </a:ext>
                </a:extLst>
              </a:tr>
              <a:tr h="308788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venir Next LT Pro" panose="020B0504020202020204" pitchFamily="34" charset="0"/>
                        </a:rPr>
                        <a:t>Coax</a:t>
                      </a:r>
                      <a:endParaRPr lang="en-IN" sz="1400" dirty="0">
                        <a:latin typeface="Avenir Next LT Pro" panose="020B05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>
                          <a:latin typeface="Avenir Next LT Pro" panose="020B0504020202020204" pitchFamily="34" charset="0"/>
                        </a:rPr>
                        <a:t>76.0 ± 5.7 %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78067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87F0CE8-DE71-AB6C-B3D8-C8C7B7CBD7B4}"/>
                  </a:ext>
                </a:extLst>
              </p:cNvPr>
              <p:cNvSpPr txBox="1"/>
              <p:nvPr/>
            </p:nvSpPr>
            <p:spPr>
              <a:xfrm>
                <a:off x="851538" y="584273"/>
                <a:ext cx="10350256" cy="491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l-G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2400" b="0" i="1" u="none" strike="noStrike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𝑃𝑆𝐷</m:t>
                          </m:r>
                          <m:r>
                            <a:rPr lang="en-US" sz="2400" b="0" i="1" u="none" strike="noStrike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a:rPr lang="en-US" sz="2400" b="0" i="1" u="none" strike="noStrike" baseline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=  </m:t>
                      </m:r>
                      <m:sSub>
                        <m:sSubPr>
                          <m:ctrlPr>
                            <a:rPr lang="el-GR" sz="2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2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𝑀𝑆𝐸</m:t>
                          </m:r>
                        </m:sub>
                      </m:sSub>
                      <m:r>
                        <a:rPr lang="en-US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r>
                        <a:rPr lang="en-US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l-GR" sz="2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2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𝑠𝑢𝑟𝑓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  </m:t>
                      </m:r>
                      <m:sSub>
                        <m:sSubPr>
                          <m:ctrlPr>
                            <a:rPr lang="el-GR" sz="24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sz="24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l-GR" sz="24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𝑡𝑎𝑏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        </m:t>
                          </m:r>
                          <m:r>
                            <m:rPr>
                              <m:sty m:val="p"/>
                            </m:rPr>
                            <a:rPr lang="el-GR" sz="2400" i="1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l-GR" sz="2400" i="1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𝑛𝑜𝑖𝑠𝑒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      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l-GR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l-GR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𝐶𝑜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  </m:t>
                      </m:r>
                      <m:sSub>
                        <m:sSubPr>
                          <m:ctrlPr>
                            <a:rPr lang="el-GR" sz="2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sz="2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l-GR" sz="2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87F0CE8-DE71-AB6C-B3D8-C8C7B7CBD7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538" y="584273"/>
                <a:ext cx="10350256" cy="491288"/>
              </a:xfrm>
              <a:prstGeom prst="rect">
                <a:avLst/>
              </a:prstGeom>
              <a:blipFill>
                <a:blip r:embed="rId2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CB7CD9DD-3FC3-3CAD-2851-90FBB155B53F}"/>
              </a:ext>
            </a:extLst>
          </p:cNvPr>
          <p:cNvSpPr txBox="1"/>
          <p:nvPr/>
        </p:nvSpPr>
        <p:spPr>
          <a:xfrm>
            <a:off x="-62222" y="1106212"/>
            <a:ext cx="21258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Dreaming Outloud Pro" panose="020F0502020204030204" pitchFamily="66" charset="0"/>
                <a:cs typeface="Dreaming Outloud Pro" panose="020F0502020204030204" pitchFamily="66" charset="0"/>
              </a:rPr>
              <a:t>Eff of PSD cuts at 0</a:t>
            </a:r>
            <a:r>
              <a:rPr lang="en-US" sz="1400" dirty="0">
                <a:latin typeface="Symbol" panose="05050102010706020507" pitchFamily="18" charset="2"/>
                <a:cs typeface="Dreaming Outloud Pro" panose="020F0502020204030204" pitchFamily="66" charset="0"/>
              </a:rPr>
              <a:t>nbb</a:t>
            </a:r>
            <a:endParaRPr lang="en-US" sz="1400" dirty="0">
              <a:latin typeface="Dreaming Outloud Pro" panose="020F0502020204030204" pitchFamily="66" charset="0"/>
              <a:cs typeface="Dreaming Outloud Pro" panose="020F0502020204030204" pitchFamily="66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4EB9D2-6562-5ACE-1E48-B7C15E55BFC1}"/>
              </a:ext>
            </a:extLst>
          </p:cNvPr>
          <p:cNvSpPr txBox="1"/>
          <p:nvPr/>
        </p:nvSpPr>
        <p:spPr>
          <a:xfrm>
            <a:off x="2123830" y="1104118"/>
            <a:ext cx="2025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Eff of MSE and surface cuts at </a:t>
            </a:r>
            <a:r>
              <a:rPr lang="en-US" sz="1400" baseline="30000" dirty="0">
                <a:solidFill>
                  <a:schemeClr val="accent1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208</a:t>
            </a:r>
            <a:r>
              <a:rPr lang="en-US" sz="1400" dirty="0">
                <a:solidFill>
                  <a:schemeClr val="accent1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Tl DEP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0C8391-3612-CEF7-0563-0DDD17851B80}"/>
              </a:ext>
            </a:extLst>
          </p:cNvPr>
          <p:cNvSpPr txBox="1"/>
          <p:nvPr/>
        </p:nvSpPr>
        <p:spPr>
          <a:xfrm>
            <a:off x="4348415" y="1094547"/>
            <a:ext cx="13481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6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Time stability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6C88C6-9009-45F4-E1EF-04045293436F}"/>
              </a:ext>
            </a:extLst>
          </p:cNvPr>
          <p:cNvSpPr txBox="1"/>
          <p:nvPr/>
        </p:nvSpPr>
        <p:spPr>
          <a:xfrm>
            <a:off x="8572123" y="1072882"/>
            <a:ext cx="2514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Energy-dependent </a:t>
            </a:r>
          </a:p>
          <a:p>
            <a:r>
              <a:rPr lang="en-US" sz="1400" dirty="0">
                <a:solidFill>
                  <a:srgbClr val="FF0000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effects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ED52D2-2037-6585-B131-F5CCCA3A93E2}"/>
              </a:ext>
            </a:extLst>
          </p:cNvPr>
          <p:cNvSpPr txBox="1"/>
          <p:nvPr/>
        </p:nvSpPr>
        <p:spPr>
          <a:xfrm>
            <a:off x="6433927" y="1094547"/>
            <a:ext cx="17023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4">
                    <a:lumMod val="75000"/>
                  </a:schemeClr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Uncertainty due to noise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AC3339-A826-66F8-95B2-4F96A68131CD}"/>
              </a:ext>
            </a:extLst>
          </p:cNvPr>
          <p:cNvSpPr txBox="1"/>
          <p:nvPr/>
        </p:nvSpPr>
        <p:spPr>
          <a:xfrm>
            <a:off x="10283511" y="1072882"/>
            <a:ext cx="18365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7030A0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Geometric difference between DEP and 0</a:t>
            </a:r>
            <a:r>
              <a:rPr lang="en-US" sz="1400" dirty="0">
                <a:solidFill>
                  <a:srgbClr val="7030A0"/>
                </a:solidFill>
                <a:latin typeface="Symbol" panose="05050102010706020507" pitchFamily="18" charset="2"/>
                <a:cs typeface="Dreaming Outloud Pro" panose="020F0502020204030204" pitchFamily="66" charset="0"/>
              </a:rPr>
              <a:t>nbb</a:t>
            </a:r>
            <a:endParaRPr lang="en-US" sz="1400" dirty="0">
              <a:solidFill>
                <a:srgbClr val="7030A0"/>
              </a:solidFill>
              <a:latin typeface="Dreaming Outloud Pro" panose="020F0502020204030204" pitchFamily="66" charset="0"/>
              <a:cs typeface="Dreaming Outloud Pro" panose="020F0502020204030204" pitchFamily="66" charset="0"/>
            </a:endParaRP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4CA439B8-DE34-911C-6FE4-D010D4CEA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82C2-D798-41F7-8336-48333018DFB3}" type="slidenum">
              <a:rPr lang="en-IN" smtClean="0"/>
              <a:t>14</a:t>
            </a:fld>
            <a:endParaRPr lang="en-IN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BCCCDF5-0B48-80D5-683E-019D3496A462}"/>
              </a:ext>
            </a:extLst>
          </p:cNvPr>
          <p:cNvGrpSpPr/>
          <p:nvPr/>
        </p:nvGrpSpPr>
        <p:grpSpPr>
          <a:xfrm>
            <a:off x="5026129" y="1972676"/>
            <a:ext cx="6220273" cy="2454725"/>
            <a:chOff x="156669" y="2753787"/>
            <a:chExt cx="5599606" cy="2162454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5B4FEDB-43BF-179D-DBBF-E2A811A33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4007"/>
            <a:stretch>
              <a:fillRect/>
            </a:stretch>
          </p:blipFill>
          <p:spPr>
            <a:xfrm>
              <a:off x="156669" y="2753787"/>
              <a:ext cx="5599606" cy="1803699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DF88070-34BC-B287-E0F4-EEFFE5A4BD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0595" b="257"/>
            <a:stretch>
              <a:fillRect/>
            </a:stretch>
          </p:blipFill>
          <p:spPr>
            <a:xfrm>
              <a:off x="156669" y="4557486"/>
              <a:ext cx="5599606" cy="358755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448D6406-23DE-699B-73B8-78A0E473B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96" y="1791131"/>
            <a:ext cx="4150945" cy="311291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FFDF1E3-FFED-3213-89B2-7D4631359BDE}"/>
              </a:ext>
            </a:extLst>
          </p:cNvPr>
          <p:cNvSpPr txBox="1"/>
          <p:nvPr/>
        </p:nvSpPr>
        <p:spPr>
          <a:xfrm>
            <a:off x="251956" y="5281188"/>
            <a:ext cx="49618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venir Next LT Pro" panose="020B0504020202020204" pitchFamily="34" charset="0"/>
              </a:rPr>
              <a:t>Special calibration sources such as </a:t>
            </a:r>
            <a:r>
              <a:rPr lang="en-US" sz="1600" baseline="30000" dirty="0">
                <a:latin typeface="Avenir Next LT Pro" panose="020B0504020202020204" pitchFamily="34" charset="0"/>
              </a:rPr>
              <a:t>56</a:t>
            </a:r>
            <a:r>
              <a:rPr lang="en-US" sz="1600" dirty="0">
                <a:latin typeface="Avenir Next LT Pro" panose="020B0504020202020204" pitchFamily="34" charset="0"/>
              </a:rPr>
              <a:t>Co are useful to characterize the systematics arising from calibration procedure biases.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venir Next LT Pro" panose="020B0504020202020204" pitchFamily="34" charset="0"/>
              </a:rPr>
              <a:t>IC detectors have a high signal efficiency.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438E6BC-CC27-4675-A323-325CF72E5E5D}"/>
              </a:ext>
            </a:extLst>
          </p:cNvPr>
          <p:cNvSpPr txBox="1"/>
          <p:nvPr/>
        </p:nvSpPr>
        <p:spPr>
          <a:xfrm>
            <a:off x="8648204" y="5369615"/>
            <a:ext cx="3086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venir Next LT Pro" panose="020B0504020202020204" pitchFamily="34" charset="0"/>
              </a:rPr>
              <a:t>Papers in preparation</a:t>
            </a:r>
          </a:p>
        </p:txBody>
      </p:sp>
    </p:spTree>
    <p:extLst>
      <p:ext uri="{BB962C8B-B14F-4D97-AF65-F5344CB8AC3E}">
        <p14:creationId xmlns:p14="http://schemas.microsoft.com/office/powerpoint/2010/main" val="4292664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D24E6D-ADD0-7DCB-F6EC-3EF8E0DBC6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720000"/>
            <a:ext cx="11520000" cy="34334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F48B9EF-76FD-7DB4-8C61-403533DED5E6}"/>
              </a:ext>
            </a:extLst>
          </p:cNvPr>
          <p:cNvSpPr txBox="1"/>
          <p:nvPr/>
        </p:nvSpPr>
        <p:spPr>
          <a:xfrm>
            <a:off x="771949" y="4153412"/>
            <a:ext cx="107133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1A2A5B"/>
                </a:solidFill>
                <a:latin typeface="Avenir Next LT Pro" panose="020B0504020202020204" pitchFamily="34" charset="0"/>
              </a:rPr>
              <a:t>Cuts applied on spectrum: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bg2">
                    <a:lumMod val="50000"/>
                  </a:schemeClr>
                </a:solidFill>
                <a:latin typeface="Avenir Next LT Pro" panose="020B0504020202020204" pitchFamily="34" charset="0"/>
              </a:rPr>
              <a:t>data cleaning + muon veto + multiplicity cut</a:t>
            </a:r>
            <a:endParaRPr lang="en-US" dirty="0">
              <a:solidFill>
                <a:schemeClr val="bg2">
                  <a:lumMod val="50000"/>
                </a:schemeClr>
              </a:solidFill>
              <a:latin typeface="Avenir Next LT Pro" panose="020B05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rgbClr val="1A2A5B"/>
                </a:solidFill>
                <a:latin typeface="Avenir Next LT Pro" panose="020B0504020202020204" pitchFamily="34" charset="0"/>
              </a:rPr>
              <a:t>Pulse Shape Discrimination</a:t>
            </a:r>
            <a:r>
              <a:rPr lang="en-US" dirty="0">
                <a:solidFill>
                  <a:srgbClr val="1A2A5B"/>
                </a:solidFill>
                <a:latin typeface="Avenir Next LT Pro" panose="020B0504020202020204" pitchFamily="34" charset="0"/>
              </a:rPr>
              <a:t>: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1A2A5B"/>
                </a:solidFill>
                <a:latin typeface="Avenir Next LT Pro" panose="020B0504020202020204" pitchFamily="34" charset="0"/>
              </a:rPr>
              <a:t>Surface </a:t>
            </a:r>
            <a:r>
              <a:rPr lang="en-US" b="1" dirty="0">
                <a:solidFill>
                  <a:srgbClr val="1A2A5B"/>
                </a:solidFill>
                <a:latin typeface="Symbol" panose="05050102010706020507" pitchFamily="18" charset="2"/>
              </a:rPr>
              <a:t>a </a:t>
            </a:r>
            <a:r>
              <a:rPr lang="en-US" b="1" dirty="0">
                <a:solidFill>
                  <a:srgbClr val="1A2A5B"/>
                </a:solidFill>
                <a:latin typeface="Avenir Next LT Pro" panose="020B0504020202020204" pitchFamily="34" charset="0"/>
              </a:rPr>
              <a:t>and </a:t>
            </a:r>
            <a:r>
              <a:rPr lang="en-US" b="1" dirty="0">
                <a:solidFill>
                  <a:srgbClr val="1A2A5B"/>
                </a:solidFill>
                <a:latin typeface="Symbol" panose="05050102010706020507" pitchFamily="18" charset="2"/>
              </a:rPr>
              <a:t>b  </a:t>
            </a:r>
            <a:r>
              <a:rPr lang="en-US" b="1" dirty="0">
                <a:solidFill>
                  <a:srgbClr val="1A2A5B"/>
                </a:solidFill>
                <a:latin typeface="Avenir Next LT Pro" panose="020B0504020202020204" pitchFamily="34" charset="0"/>
              </a:rPr>
              <a:t>backgrounds highly suppressed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1A2A5B"/>
                </a:solidFill>
                <a:latin typeface="Avenir Next LT Pro" panose="020B0504020202020204" pitchFamily="34" charset="0"/>
              </a:rPr>
              <a:t>~60% suppression of Compton background at Q</a:t>
            </a:r>
            <a:r>
              <a:rPr lang="en-US" b="1" baseline="-25000" dirty="0">
                <a:solidFill>
                  <a:srgbClr val="1A2A5B"/>
                </a:solidFill>
                <a:latin typeface="Avenir Next LT Pro" panose="020B0504020202020204" pitchFamily="34" charset="0"/>
              </a:rPr>
              <a:t>ββ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rgbClr val="1A2A5B"/>
                </a:solidFill>
                <a:latin typeface="Avenir Next LT Pro" panose="020B0504020202020204" pitchFamily="34" charset="0"/>
              </a:rPr>
              <a:t>Complementarity with the </a:t>
            </a:r>
            <a:r>
              <a:rPr lang="en-US" i="1" dirty="0" err="1">
                <a:solidFill>
                  <a:srgbClr val="1A2A5B"/>
                </a:solidFill>
                <a:latin typeface="Avenir Next LT Pro" panose="020B0504020202020204" pitchFamily="34" charset="0"/>
              </a:rPr>
              <a:t>LAr</a:t>
            </a:r>
            <a:r>
              <a:rPr lang="en-US" i="1" dirty="0">
                <a:solidFill>
                  <a:srgbClr val="1A2A5B"/>
                </a:solidFill>
                <a:latin typeface="Avenir Next LT Pro" panose="020B0504020202020204" pitchFamily="34" charset="0"/>
              </a:rPr>
              <a:t> cut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F6AE41-4671-4F38-EDF0-3E25ED45FD18}"/>
              </a:ext>
            </a:extLst>
          </p:cNvPr>
          <p:cNvSpPr txBox="1"/>
          <p:nvPr/>
        </p:nvSpPr>
        <p:spPr>
          <a:xfrm>
            <a:off x="4282345" y="1157196"/>
            <a:ext cx="11131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Surviving Compton background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5B34A8-15A9-556E-8D06-1D8CB6E0BF5A}"/>
              </a:ext>
            </a:extLst>
          </p:cNvPr>
          <p:cNvSpPr txBox="1"/>
          <p:nvPr/>
        </p:nvSpPr>
        <p:spPr>
          <a:xfrm>
            <a:off x="9205529" y="2035080"/>
            <a:ext cx="15840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405C9A"/>
                </a:solidFill>
                <a:latin typeface="Symbol" panose="05050102010706020507" pitchFamily="18" charset="2"/>
                <a:cs typeface="Dreaming Outloud Pro" panose="020F0502020204030204" pitchFamily="66" charset="0"/>
              </a:rPr>
              <a:t>a</a:t>
            </a:r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 background suppressed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595BE3D-4386-AE02-630E-247854A2D944}"/>
              </a:ext>
            </a:extLst>
          </p:cNvPr>
          <p:cNvCxnSpPr>
            <a:cxnSpLocks/>
          </p:cNvCxnSpPr>
          <p:nvPr/>
        </p:nvCxnSpPr>
        <p:spPr>
          <a:xfrm flipV="1">
            <a:off x="4838936" y="1810668"/>
            <a:ext cx="0" cy="67127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44896AE-CBC1-519A-88A2-8946F061407F}"/>
              </a:ext>
            </a:extLst>
          </p:cNvPr>
          <p:cNvSpPr txBox="1"/>
          <p:nvPr/>
        </p:nvSpPr>
        <p:spPr>
          <a:xfrm>
            <a:off x="2691285" y="917843"/>
            <a:ext cx="10713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aseline="300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42</a:t>
            </a:r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4A989F-074C-8F4C-440B-53A7FE4D3F36}"/>
              </a:ext>
            </a:extLst>
          </p:cNvPr>
          <p:cNvSpPr txBox="1"/>
          <p:nvPr/>
        </p:nvSpPr>
        <p:spPr>
          <a:xfrm>
            <a:off x="2042876" y="1071731"/>
            <a:ext cx="10713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aseline="300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40</a:t>
            </a:r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747AA5-B398-1987-B9BC-62AC38AFF59D}"/>
              </a:ext>
            </a:extLst>
          </p:cNvPr>
          <p:cNvSpPr txBox="1"/>
          <p:nvPr/>
        </p:nvSpPr>
        <p:spPr>
          <a:xfrm>
            <a:off x="5095371" y="1708567"/>
            <a:ext cx="10713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aseline="300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208</a:t>
            </a:r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Tl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1284E0-4432-8637-1FAF-1878215F340B}"/>
              </a:ext>
            </a:extLst>
          </p:cNvPr>
          <p:cNvSpPr txBox="1"/>
          <p:nvPr/>
        </p:nvSpPr>
        <p:spPr>
          <a:xfrm>
            <a:off x="3112513" y="1662400"/>
            <a:ext cx="10713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aseline="300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212</a:t>
            </a:r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Bi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AA2098A-5776-8F9A-1970-A5ED6F8CA7E5}"/>
              </a:ext>
            </a:extLst>
          </p:cNvPr>
          <p:cNvSpPr/>
          <p:nvPr/>
        </p:nvSpPr>
        <p:spPr>
          <a:xfrm>
            <a:off x="3986458" y="6164171"/>
            <a:ext cx="4360598" cy="44970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49FBA1-CF51-1C6D-E5E0-01615788A1F0}"/>
              </a:ext>
            </a:extLst>
          </p:cNvPr>
          <p:cNvSpPr txBox="1"/>
          <p:nvPr/>
        </p:nvSpPr>
        <p:spPr>
          <a:xfrm>
            <a:off x="4282345" y="6204356"/>
            <a:ext cx="4025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venir Next LT Pro" panose="020B0504020202020204" pitchFamily="34" charset="0"/>
              </a:rPr>
              <a:t>Powerful background mitigation!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77F03E8-0CCF-AD33-F592-8DE1417C3DF1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519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latin typeface="Avenir Next LT Pro" panose="020B0504020202020204" pitchFamily="34" charset="0"/>
              </a:rPr>
              <a:t>Background rejection performance of the PSD cut</a:t>
            </a:r>
            <a:endParaRPr lang="en-IN" sz="3200" b="1" dirty="0">
              <a:latin typeface="Avenir Next LT Pro" panose="020B0504020202020204" pitchFamily="34" charset="0"/>
            </a:endParaRP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F2F49AAE-5687-C956-87FB-790ABAA8D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82C2-D798-41F7-8336-48333018DFB3}" type="slidenum">
              <a:rPr lang="en-IN" smtClean="0"/>
              <a:t>15</a:t>
            </a:fld>
            <a:endParaRPr lang="en-IN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A9A2C63-1A1C-8D4F-34AB-6E13ABA5A5DE}"/>
              </a:ext>
            </a:extLst>
          </p:cNvPr>
          <p:cNvGrpSpPr/>
          <p:nvPr/>
        </p:nvGrpSpPr>
        <p:grpSpPr>
          <a:xfrm>
            <a:off x="7985191" y="4130858"/>
            <a:ext cx="3960809" cy="1930949"/>
            <a:chOff x="6414662" y="697801"/>
            <a:chExt cx="4247048" cy="240148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38843CD-BC36-3830-9A89-410009F647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14662" y="975760"/>
              <a:ext cx="4247048" cy="2123524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0998A78-58CE-4EAD-8EB2-C3C9A6883B3B}"/>
                </a:ext>
              </a:extLst>
            </p:cNvPr>
            <p:cNvSpPr txBox="1"/>
            <p:nvPr/>
          </p:nvSpPr>
          <p:spPr>
            <a:xfrm rot="16200000">
              <a:off x="8868307" y="1759936"/>
              <a:ext cx="111318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aseline="30000" dirty="0">
                  <a:solidFill>
                    <a:srgbClr val="405C9A"/>
                  </a:solidFill>
                  <a:latin typeface="Dreaming Outloud Pro" panose="020F0502020204030204" pitchFamily="66" charset="0"/>
                  <a:cs typeface="Dreaming Outloud Pro" panose="020F0502020204030204" pitchFamily="66" charset="0"/>
                </a:rPr>
                <a:t>208</a:t>
              </a:r>
              <a:r>
                <a:rPr lang="en-US" sz="1400" dirty="0">
                  <a:solidFill>
                    <a:srgbClr val="405C9A"/>
                  </a:solidFill>
                  <a:latin typeface="Dreaming Outloud Pro" panose="020F0502020204030204" pitchFamily="66" charset="0"/>
                  <a:cs typeface="Dreaming Outloud Pro" panose="020F0502020204030204" pitchFamily="66" charset="0"/>
                </a:rPr>
                <a:t>Tl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FF5940E-DB5D-FFDA-DEA5-BB2E90B32181}"/>
                </a:ext>
              </a:extLst>
            </p:cNvPr>
            <p:cNvSpPr txBox="1"/>
            <p:nvPr/>
          </p:nvSpPr>
          <p:spPr>
            <a:xfrm rot="16200000">
              <a:off x="9066143" y="1100504"/>
              <a:ext cx="111318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aseline="30000" dirty="0">
                  <a:solidFill>
                    <a:srgbClr val="405C9A"/>
                  </a:solidFill>
                  <a:latin typeface="Dreaming Outloud Pro" panose="020F0502020204030204" pitchFamily="66" charset="0"/>
                  <a:cs typeface="Dreaming Outloud Pro" panose="020F0502020204030204" pitchFamily="66" charset="0"/>
                </a:rPr>
                <a:t>214</a:t>
              </a:r>
              <a:r>
                <a:rPr lang="en-US" sz="1400" dirty="0">
                  <a:solidFill>
                    <a:srgbClr val="405C9A"/>
                  </a:solidFill>
                  <a:latin typeface="Dreaming Outloud Pro" panose="020F0502020204030204" pitchFamily="66" charset="0"/>
                  <a:cs typeface="Dreaming Outloud Pro" panose="020F0502020204030204" pitchFamily="66" charset="0"/>
                </a:rPr>
                <a:t>Bi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6A05CB0B-BE2A-8425-3E0B-1F693565791B}"/>
              </a:ext>
            </a:extLst>
          </p:cNvPr>
          <p:cNvSpPr txBox="1"/>
          <p:nvPr/>
        </p:nvSpPr>
        <p:spPr>
          <a:xfrm>
            <a:off x="8373561" y="4106094"/>
            <a:ext cx="3513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venir Next LT Pro" panose="020B0504020202020204" pitchFamily="34" charset="0"/>
              </a:rPr>
              <a:t>Background estimation window</a:t>
            </a:r>
          </a:p>
          <a:p>
            <a:r>
              <a:rPr lang="en-US" sz="1600" b="1" dirty="0">
                <a:latin typeface="Avenir Next LT Pro" panose="020B0504020202020204" pitchFamily="34" charset="0"/>
              </a:rPr>
              <a:t>After ALL cuts</a:t>
            </a:r>
            <a:endParaRPr lang="en-US" sz="1600" dirty="0">
              <a:latin typeface="Avenir Next LT Pro" panose="020B05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10D3B1F-4C6E-2AB4-49ED-98F5ABB19701}"/>
              </a:ext>
            </a:extLst>
          </p:cNvPr>
          <p:cNvSpPr txBox="1"/>
          <p:nvPr/>
        </p:nvSpPr>
        <p:spPr>
          <a:xfrm>
            <a:off x="9108031" y="5145674"/>
            <a:ext cx="15840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BLINDED</a:t>
            </a:r>
          </a:p>
        </p:txBody>
      </p:sp>
    </p:spTree>
    <p:extLst>
      <p:ext uri="{BB962C8B-B14F-4D97-AF65-F5344CB8AC3E}">
        <p14:creationId xmlns:p14="http://schemas.microsoft.com/office/powerpoint/2010/main" val="34470871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D3A60-3F7D-917D-2DBF-DD192B399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E39E3FF4-0A85-DC90-3B22-C7C253CC206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9039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latin typeface="Avenir Next LT Pro" panose="020B0504020202020204" pitchFamily="34" charset="0"/>
              </a:rPr>
              <a:t>Current Status</a:t>
            </a:r>
            <a:endParaRPr lang="en-IN" sz="4800" b="1" dirty="0">
              <a:latin typeface="Avenir Next LT Pro" panose="020B05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69C21D-2423-4865-ED6F-23063E692ECD}"/>
              </a:ext>
            </a:extLst>
          </p:cNvPr>
          <p:cNvSpPr txBox="1"/>
          <p:nvPr/>
        </p:nvSpPr>
        <p:spPr>
          <a:xfrm>
            <a:off x="108674" y="807750"/>
            <a:ext cx="598732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A2A5B"/>
                </a:solidFill>
                <a:latin typeface="Avenir Next LT Pro" panose="020B0504020202020204" pitchFamily="34" charset="0"/>
              </a:rPr>
              <a:t>142 kg of LEGEND-200 </a:t>
            </a:r>
            <a:r>
              <a:rPr lang="en-US" dirty="0" err="1">
                <a:solidFill>
                  <a:srgbClr val="1A2A5B"/>
                </a:solidFill>
                <a:latin typeface="Avenir Next LT Pro" panose="020B0504020202020204" pitchFamily="34" charset="0"/>
              </a:rPr>
              <a:t>HPGe</a:t>
            </a:r>
            <a:r>
              <a:rPr lang="en-US" dirty="0">
                <a:solidFill>
                  <a:srgbClr val="1A2A5B"/>
                </a:solidFill>
                <a:latin typeface="Avenir Next LT Pro" panose="020B0504020202020204" pitchFamily="34" charset="0"/>
              </a:rPr>
              <a:t> acquired physics data Mar’23 – Feb’24 and showed excellent performance.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A2A5B"/>
                </a:solidFill>
                <a:latin typeface="Avenir Next LT Pro" panose="020B0504020202020204" pitchFamily="34" charset="0"/>
              </a:rPr>
              <a:t>Across the entire detector array, a combined average resolution of (2.47 ± 0.08) keV at Q</a:t>
            </a:r>
            <a:r>
              <a:rPr lang="en-US" baseline="-25000" dirty="0">
                <a:solidFill>
                  <a:srgbClr val="1A2A5B"/>
                </a:solidFill>
                <a:latin typeface="Avenir Next LT Pro" panose="020B0504020202020204" pitchFamily="34" charset="0"/>
              </a:rPr>
              <a:t>ββ</a:t>
            </a:r>
            <a:r>
              <a:rPr lang="en-US" dirty="0">
                <a:solidFill>
                  <a:srgbClr val="1A2A5B"/>
                </a:solidFill>
                <a:latin typeface="Avenir Next LT Pro" panose="020B0504020202020204" pitchFamily="34" charset="0"/>
              </a:rPr>
              <a:t> is achieved.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A2A5B"/>
                </a:solidFill>
                <a:latin typeface="Avenir Next LT Pro" panose="020B0504020202020204" pitchFamily="34" charset="0"/>
              </a:rPr>
              <a:t>Energy calibration and systematics publication accepted in EPJ C (</a:t>
            </a:r>
            <a:r>
              <a:rPr lang="en-IN" dirty="0">
                <a:hlinkClick r:id="rId3"/>
              </a:rPr>
              <a:t>https://arxiv.org/abs/2605.22479</a:t>
            </a:r>
            <a:r>
              <a:rPr lang="en-US" dirty="0">
                <a:solidFill>
                  <a:srgbClr val="1A2A5B"/>
                </a:solidFill>
                <a:latin typeface="Avenir Next LT Pro" panose="020B0504020202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A2A5B"/>
                </a:solidFill>
                <a:latin typeface="Avenir Next LT Pro" panose="020B0504020202020204" pitchFamily="34" charset="0"/>
              </a:rPr>
              <a:t>PSD papers in preparation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solidFill>
                  <a:srgbClr val="1A2A5B"/>
                </a:solidFill>
                <a:latin typeface="Avenir Next LT Pro" panose="020B0504020202020204" pitchFamily="34" charset="0"/>
              </a:rPr>
              <a:t>First LEGEND-200 background index and 0</a:t>
            </a:r>
            <a:r>
              <a:rPr lang="en-IN" dirty="0">
                <a:solidFill>
                  <a:srgbClr val="1A2A5B"/>
                </a:solidFill>
                <a:latin typeface="Symbol" panose="05050102010706020507" pitchFamily="18" charset="2"/>
              </a:rPr>
              <a:t>nbb</a:t>
            </a:r>
            <a:r>
              <a:rPr lang="en-IN" dirty="0">
                <a:solidFill>
                  <a:srgbClr val="1A2A5B"/>
                </a:solidFill>
                <a:latin typeface="Avenir Next LT Pro" panose="020B0504020202020204" pitchFamily="34" charset="0"/>
              </a:rPr>
              <a:t> result published in Phys. Rev. Lett. </a:t>
            </a:r>
            <a:r>
              <a:rPr lang="en-IN" b="1" dirty="0">
                <a:solidFill>
                  <a:srgbClr val="1A2A5B"/>
                </a:solidFill>
                <a:latin typeface="Avenir Next LT Pro" panose="020B0504020202020204" pitchFamily="34" charset="0"/>
              </a:rPr>
              <a:t>136</a:t>
            </a:r>
            <a:r>
              <a:rPr lang="en-IN" dirty="0">
                <a:solidFill>
                  <a:srgbClr val="1A2A5B"/>
                </a:solidFill>
                <a:latin typeface="Avenir Next LT Pro" panose="020B0504020202020204" pitchFamily="34" charset="0"/>
              </a:rPr>
              <a:t>, 022701</a:t>
            </a:r>
            <a:endParaRPr lang="en-US" dirty="0">
              <a:solidFill>
                <a:srgbClr val="1A2A5B"/>
              </a:solidFill>
              <a:latin typeface="Avenir Next LT Pro" panose="020B05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A2A5B"/>
                </a:solidFill>
                <a:latin typeface="Avenir Next LT Pro" panose="020B0504020202020204" pitchFamily="34" charset="0"/>
              </a:rPr>
              <a:t>After maintenance period, redeployment of 138 kg detectors in July 2025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B60287E-D89D-3009-5718-D27126996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82C2-D798-41F7-8336-48333018DFB3}" type="slidenum">
              <a:rPr lang="en-IN" smtClean="0"/>
              <a:t>16</a:t>
            </a:fld>
            <a:endParaRPr lang="en-IN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8533B6A-7D09-DCC0-841D-190463E58242}"/>
              </a:ext>
            </a:extLst>
          </p:cNvPr>
          <p:cNvSpPr txBox="1">
            <a:spLocks/>
          </p:cNvSpPr>
          <p:nvPr/>
        </p:nvSpPr>
        <p:spPr>
          <a:xfrm>
            <a:off x="286316" y="0"/>
            <a:ext cx="11849100" cy="9039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800" b="1" dirty="0">
                <a:latin typeface="Avenir Next LT Pro" panose="020B0504020202020204" pitchFamily="34" charset="0"/>
              </a:rPr>
              <a:t>Future Plans</a:t>
            </a:r>
            <a:endParaRPr lang="en-IN" sz="4800" b="1" dirty="0">
              <a:latin typeface="Avenir Next LT Pro" panose="020B05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D1975C-8586-EC5C-7004-2D454FBD0731}"/>
              </a:ext>
            </a:extLst>
          </p:cNvPr>
          <p:cNvSpPr txBox="1"/>
          <p:nvPr/>
        </p:nvSpPr>
        <p:spPr>
          <a:xfrm>
            <a:off x="6096000" y="807750"/>
            <a:ext cx="556946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A2A5B"/>
                </a:solidFill>
                <a:latin typeface="Avenir Next LT Pro" panose="020B0504020202020204" pitchFamily="34" charset="0"/>
              </a:rPr>
              <a:t>Potential improvements to PSD to further reject the </a:t>
            </a:r>
            <a:r>
              <a:rPr lang="en-US" baseline="30000" dirty="0">
                <a:solidFill>
                  <a:srgbClr val="1A2A5B"/>
                </a:solidFill>
                <a:latin typeface="Avenir Next LT Pro" panose="020B0504020202020204" pitchFamily="34" charset="0"/>
              </a:rPr>
              <a:t>42</a:t>
            </a:r>
            <a:r>
              <a:rPr lang="en-US" dirty="0">
                <a:solidFill>
                  <a:srgbClr val="1A2A5B"/>
                </a:solidFill>
                <a:latin typeface="Avenir Next LT Pro" panose="020B0504020202020204" pitchFamily="34" charset="0"/>
              </a:rPr>
              <a:t>K surface events</a:t>
            </a:r>
            <a:r>
              <a:rPr lang="en-US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A2A5B"/>
                </a:solidFill>
                <a:latin typeface="Avenir Next LT Pro" panose="020B0504020202020204" pitchFamily="34" charset="0"/>
              </a:rPr>
              <a:t>Improved FCCD measurements and n+ layer modelling in simulations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A2A5B"/>
                </a:solidFill>
                <a:latin typeface="Avenir Next LT Pro" panose="020B0504020202020204" pitchFamily="34" charset="0"/>
              </a:rPr>
              <a:t>Better understanding of the low energy backgrounds, to pursue other novel physics beyond the Standard Model.</a:t>
            </a:r>
          </a:p>
        </p:txBody>
      </p:sp>
      <p:pic>
        <p:nvPicPr>
          <p:cNvPr id="12" name="Picture 11" descr="A close-up of a machine&#10;&#10;AI-generated content may be incorrect.">
            <a:extLst>
              <a:ext uri="{FF2B5EF4-FFF2-40B4-BE49-F238E27FC236}">
                <a16:creationId xmlns:a16="http://schemas.microsoft.com/office/drawing/2014/main" id="{DFE63583-FC98-972B-065E-901D764E69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44" r="21452" b="4573"/>
          <a:stretch>
            <a:fillRect/>
          </a:stretch>
        </p:blipFill>
        <p:spPr>
          <a:xfrm>
            <a:off x="9638117" y="3356573"/>
            <a:ext cx="2553883" cy="3136302"/>
          </a:xfrm>
          <a:prstGeom prst="rect">
            <a:avLst/>
          </a:prstGeom>
          <a:effectLst>
            <a:glow rad="127000">
              <a:srgbClr val="F0F0F0"/>
            </a:glo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53456ED-2619-7222-A016-9CB2CF5D2B86}"/>
              </a:ext>
            </a:extLst>
          </p:cNvPr>
          <p:cNvSpPr txBox="1"/>
          <p:nvPr/>
        </p:nvSpPr>
        <p:spPr>
          <a:xfrm>
            <a:off x="6440866" y="5064158"/>
            <a:ext cx="28523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1A2A5B"/>
                </a:solidFill>
                <a:latin typeface="Avenir Next LT Pro" panose="020B0504020202020204" pitchFamily="34" charset="0"/>
              </a:rPr>
              <a:t>LEGEND-1000 will employ IC detectors with an average mass of 3 kg!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DBD566-3BF7-D54D-631A-C9AE3D09B1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4873" y="4007511"/>
            <a:ext cx="2111473" cy="28504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008B1BF-7ED3-D351-EAEC-7B0F4D6A2868}"/>
              </a:ext>
            </a:extLst>
          </p:cNvPr>
          <p:cNvSpPr txBox="1"/>
          <p:nvPr/>
        </p:nvSpPr>
        <p:spPr>
          <a:xfrm>
            <a:off x="212368" y="5064158"/>
            <a:ext cx="28523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1A2A5B"/>
                </a:solidFill>
                <a:latin typeface="Avenir Next LT Pro" panose="020B0504020202020204" pitchFamily="34" charset="0"/>
              </a:rPr>
              <a:t>Conversion of PPC, Coax and underperforming detectors to IC</a:t>
            </a:r>
          </a:p>
        </p:txBody>
      </p:sp>
    </p:spTree>
    <p:extLst>
      <p:ext uri="{BB962C8B-B14F-4D97-AF65-F5344CB8AC3E}">
        <p14:creationId xmlns:p14="http://schemas.microsoft.com/office/powerpoint/2010/main" val="30613092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7B86CF6-4121-7400-3005-EDE6A22685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731000" y="-16933"/>
            <a:ext cx="5461000" cy="6874933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DC7597B-FD79-0B61-328D-726FA37DCF81}"/>
              </a:ext>
            </a:extLst>
          </p:cNvPr>
          <p:cNvSpPr txBox="1">
            <a:spLocks/>
          </p:cNvSpPr>
          <p:nvPr/>
        </p:nvSpPr>
        <p:spPr>
          <a:xfrm>
            <a:off x="7604" y="1836520"/>
            <a:ext cx="8759288" cy="14151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latin typeface="Avenir Next LT Pro" panose="020B0504020202020204" pitchFamily="34" charset="0"/>
              </a:rPr>
              <a:t>Thank you for your attention</a:t>
            </a:r>
            <a:endParaRPr lang="en-IN" sz="4800" b="1" dirty="0">
              <a:latin typeface="Avenir Next LT Pro" panose="020B05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74BA50-A1A5-0567-944B-7BC658D20953}"/>
              </a:ext>
            </a:extLst>
          </p:cNvPr>
          <p:cNvSpPr txBox="1"/>
          <p:nvPr/>
        </p:nvSpPr>
        <p:spPr>
          <a:xfrm>
            <a:off x="6977030" y="6228601"/>
            <a:ext cx="5214970" cy="646331"/>
          </a:xfrm>
          <a:prstGeom prst="rect">
            <a:avLst/>
          </a:prstGeom>
          <a:solidFill>
            <a:srgbClr val="DAE3F3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Avenir Next LT Pro" panose="020B0504020202020204" pitchFamily="34" charset="0"/>
              </a:rPr>
              <a:t>LEGEND Collaborator Dr. David C. Radford </a:t>
            </a:r>
          </a:p>
          <a:p>
            <a:r>
              <a:rPr lang="en-US" dirty="0">
                <a:latin typeface="Avenir Next LT Pro" panose="020B0504020202020204" pitchFamily="34" charset="0"/>
              </a:rPr>
              <a:t>with a large Germanium detector</a:t>
            </a:r>
          </a:p>
        </p:txBody>
      </p:sp>
      <p:pic>
        <p:nvPicPr>
          <p:cNvPr id="4" name="Picture 3" descr="A blue line with text&#10;&#10;AI-generated content may be incorrect.">
            <a:extLst>
              <a:ext uri="{FF2B5EF4-FFF2-40B4-BE49-F238E27FC236}">
                <a16:creationId xmlns:a16="http://schemas.microsoft.com/office/drawing/2014/main" id="{0FDFDCF8-D169-059E-45BD-BDF1BF0578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11" b="25799"/>
          <a:stretch>
            <a:fillRect/>
          </a:stretch>
        </p:blipFill>
        <p:spPr>
          <a:xfrm>
            <a:off x="0" y="-1"/>
            <a:ext cx="7505784" cy="1153829"/>
          </a:xfrm>
          <a:prstGeom prst="rect">
            <a:avLst/>
          </a:prstGeom>
        </p:spPr>
      </p:pic>
      <p:pic>
        <p:nvPicPr>
          <p:cNvPr id="7" name="Picture 6" descr="A logo of a company&#10;&#10;AI-generated content may be incorrect.">
            <a:extLst>
              <a:ext uri="{FF2B5EF4-FFF2-40B4-BE49-F238E27FC236}">
                <a16:creationId xmlns:a16="http://schemas.microsoft.com/office/drawing/2014/main" id="{21BC3F15-1E12-4C7D-134D-B28CCD65E7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41" y="4313908"/>
            <a:ext cx="720000" cy="720000"/>
          </a:xfrm>
          <a:prstGeom prst="rect">
            <a:avLst/>
          </a:prstGeom>
        </p:spPr>
      </p:pic>
      <p:pic>
        <p:nvPicPr>
          <p:cNvPr id="9" name="Picture 8" descr="A logo of a globe with a gold cogwheel&#10;&#10;AI-generated content may be incorrect.">
            <a:extLst>
              <a:ext uri="{FF2B5EF4-FFF2-40B4-BE49-F238E27FC236}">
                <a16:creationId xmlns:a16="http://schemas.microsoft.com/office/drawing/2014/main" id="{45DC602A-AD67-4673-2A0A-A8550826F15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745" y="4298151"/>
            <a:ext cx="718751" cy="720000"/>
          </a:xfrm>
          <a:prstGeom prst="rect">
            <a:avLst/>
          </a:prstGeom>
        </p:spPr>
      </p:pic>
      <p:pic>
        <p:nvPicPr>
          <p:cNvPr id="12" name="Picture 11" descr="A logo with orange dots&#10;&#10;AI-generated content may be incorrect.">
            <a:extLst>
              <a:ext uri="{FF2B5EF4-FFF2-40B4-BE49-F238E27FC236}">
                <a16:creationId xmlns:a16="http://schemas.microsoft.com/office/drawing/2014/main" id="{E647F0A2-69D8-0FCB-35D9-E6C5E8ECC22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162" y="4313908"/>
            <a:ext cx="776280" cy="720000"/>
          </a:xfrm>
          <a:prstGeom prst="rect">
            <a:avLst/>
          </a:prstGeom>
        </p:spPr>
      </p:pic>
      <p:pic>
        <p:nvPicPr>
          <p:cNvPr id="14" name="Picture 13" descr="A blue and black logo&#10;&#10;AI-generated content may be incorrect.">
            <a:extLst>
              <a:ext uri="{FF2B5EF4-FFF2-40B4-BE49-F238E27FC236}">
                <a16:creationId xmlns:a16="http://schemas.microsoft.com/office/drawing/2014/main" id="{C3403A06-C0DA-48E9-6227-99D52736EE0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814" y="4509095"/>
            <a:ext cx="942858" cy="360000"/>
          </a:xfrm>
          <a:prstGeom prst="rect">
            <a:avLst/>
          </a:prstGeom>
        </p:spPr>
      </p:pic>
      <p:pic>
        <p:nvPicPr>
          <p:cNvPr id="16" name="Picture 15" descr="A red and yellow stripe on a black background&#10;&#10;AI-generated content may be incorrect.">
            <a:extLst>
              <a:ext uri="{FF2B5EF4-FFF2-40B4-BE49-F238E27FC236}">
                <a16:creationId xmlns:a16="http://schemas.microsoft.com/office/drawing/2014/main" id="{7BBA2108-5AA5-34B4-741B-83778FD195A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57" b="57932"/>
          <a:stretch>
            <a:fillRect/>
          </a:stretch>
        </p:blipFill>
        <p:spPr>
          <a:xfrm>
            <a:off x="4032910" y="4360900"/>
            <a:ext cx="704583" cy="720000"/>
          </a:xfrm>
          <a:prstGeom prst="rect">
            <a:avLst/>
          </a:prstGeom>
        </p:spPr>
      </p:pic>
      <p:pic>
        <p:nvPicPr>
          <p:cNvPr id="19" name="Picture 18" descr="A logo with a head and a crown&#10;&#10;AI-generated content may be incorrect.">
            <a:extLst>
              <a:ext uri="{FF2B5EF4-FFF2-40B4-BE49-F238E27FC236}">
                <a16:creationId xmlns:a16="http://schemas.microsoft.com/office/drawing/2014/main" id="{2A9A898D-FDA9-F545-5E51-2D5411880AE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8" r="15932" b="13333"/>
          <a:stretch>
            <a:fillRect/>
          </a:stretch>
        </p:blipFill>
        <p:spPr>
          <a:xfrm>
            <a:off x="4820375" y="4323373"/>
            <a:ext cx="711559" cy="720000"/>
          </a:xfrm>
          <a:prstGeom prst="rect">
            <a:avLst/>
          </a:prstGeom>
        </p:spPr>
      </p:pic>
      <p:pic>
        <p:nvPicPr>
          <p:cNvPr id="23" name="Picture 22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8DC877C8-C257-42C3-7D49-DA0555932E5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55" r="69297" b="28538"/>
          <a:stretch>
            <a:fillRect/>
          </a:stretch>
        </p:blipFill>
        <p:spPr>
          <a:xfrm>
            <a:off x="5619825" y="4401888"/>
            <a:ext cx="598617" cy="540000"/>
          </a:xfrm>
          <a:prstGeom prst="rect">
            <a:avLst/>
          </a:prstGeom>
        </p:spPr>
      </p:pic>
      <p:pic>
        <p:nvPicPr>
          <p:cNvPr id="29" name="Picture 28" descr="A red and white line on a black background&#10;&#10;AI-generated content may be incorrect.">
            <a:extLst>
              <a:ext uri="{FF2B5EF4-FFF2-40B4-BE49-F238E27FC236}">
                <a16:creationId xmlns:a16="http://schemas.microsoft.com/office/drawing/2014/main" id="{2A39BB66-3D63-8ABB-3727-4E01671F0EA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2" t="11922" r="75186" b="14792"/>
          <a:stretch>
            <a:fillRect/>
          </a:stretch>
        </p:blipFill>
        <p:spPr>
          <a:xfrm>
            <a:off x="5166150" y="5128486"/>
            <a:ext cx="672291" cy="720000"/>
          </a:xfrm>
          <a:prstGeom prst="rect">
            <a:avLst/>
          </a:prstGeom>
        </p:spPr>
      </p:pic>
      <p:pic>
        <p:nvPicPr>
          <p:cNvPr id="35" name="Picture 3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C4F5571-C538-95D3-1EB4-585C571B3CA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701"/>
          <a:stretch>
            <a:fillRect/>
          </a:stretch>
        </p:blipFill>
        <p:spPr>
          <a:xfrm>
            <a:off x="635655" y="5254375"/>
            <a:ext cx="689090" cy="540000"/>
          </a:xfrm>
          <a:prstGeom prst="rect">
            <a:avLst/>
          </a:prstGeom>
        </p:spPr>
      </p:pic>
      <p:pic>
        <p:nvPicPr>
          <p:cNvPr id="38" name="Picture 37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EF18811-AF36-D49F-928E-4D385D84BB6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12" r="76804" b="22932"/>
          <a:stretch>
            <a:fillRect/>
          </a:stretch>
        </p:blipFill>
        <p:spPr>
          <a:xfrm>
            <a:off x="1415169" y="5148424"/>
            <a:ext cx="728959" cy="720000"/>
          </a:xfrm>
          <a:prstGeom prst="rect">
            <a:avLst/>
          </a:prstGeom>
        </p:spPr>
      </p:pic>
      <p:pic>
        <p:nvPicPr>
          <p:cNvPr id="40" name="Picture 39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A5E451D3-6C16-B147-A7A7-4CAC636D1A5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421"/>
          <a:stretch>
            <a:fillRect/>
          </a:stretch>
        </p:blipFill>
        <p:spPr>
          <a:xfrm>
            <a:off x="4365601" y="5148424"/>
            <a:ext cx="723775" cy="720000"/>
          </a:xfrm>
          <a:prstGeom prst="rect">
            <a:avLst/>
          </a:prstGeom>
        </p:spPr>
      </p:pic>
      <p:pic>
        <p:nvPicPr>
          <p:cNvPr id="42" name="Picture 41" descr="A blue and black logo&#10;&#10;AI-generated content may be incorrect.">
            <a:extLst>
              <a:ext uri="{FF2B5EF4-FFF2-40B4-BE49-F238E27FC236}">
                <a16:creationId xmlns:a16="http://schemas.microsoft.com/office/drawing/2014/main" id="{A6582F7E-0A63-CF75-0AFC-AFFCF764E875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868" y="5148424"/>
            <a:ext cx="1286256" cy="720000"/>
          </a:xfrm>
          <a:prstGeom prst="rect">
            <a:avLst/>
          </a:prstGeom>
        </p:spPr>
      </p:pic>
      <p:pic>
        <p:nvPicPr>
          <p:cNvPr id="44" name="Picture 43" descr="A red and black logo&#10;&#10;AI-generated content may be incorrect.">
            <a:extLst>
              <a:ext uri="{FF2B5EF4-FFF2-40B4-BE49-F238E27FC236}">
                <a16:creationId xmlns:a16="http://schemas.microsoft.com/office/drawing/2014/main" id="{964E6A6B-AC3A-9100-A29F-31B2EF20EF6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792" b="-7629"/>
          <a:stretch>
            <a:fillRect/>
          </a:stretch>
        </p:blipFill>
        <p:spPr>
          <a:xfrm>
            <a:off x="3605864" y="5195348"/>
            <a:ext cx="682963" cy="720000"/>
          </a:xfrm>
          <a:prstGeom prst="rect">
            <a:avLst/>
          </a:prstGeom>
        </p:spPr>
      </p:pic>
      <p:pic>
        <p:nvPicPr>
          <p:cNvPr id="46" name="Picture 45" descr="A close-up of a logo&#10;&#10;AI-generated content may be incorrect.">
            <a:extLst>
              <a:ext uri="{FF2B5EF4-FFF2-40B4-BE49-F238E27FC236}">
                <a16:creationId xmlns:a16="http://schemas.microsoft.com/office/drawing/2014/main" id="{65440343-8A93-937A-DC54-B4ED7AE0AA6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188" y="5976419"/>
            <a:ext cx="1741936" cy="720000"/>
          </a:xfrm>
          <a:prstGeom prst="rect">
            <a:avLst/>
          </a:prstGeom>
        </p:spPr>
      </p:pic>
      <p:pic>
        <p:nvPicPr>
          <p:cNvPr id="48" name="Picture 47" descr="A blue and black logo&#10;&#10;AI-generated content may be incorrect.">
            <a:extLst>
              <a:ext uri="{FF2B5EF4-FFF2-40B4-BE49-F238E27FC236}">
                <a16:creationId xmlns:a16="http://schemas.microsoft.com/office/drawing/2014/main" id="{27D4B563-2C0D-D9F1-4A8D-C9011F297914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28" y="5958204"/>
            <a:ext cx="1231034" cy="720000"/>
          </a:xfrm>
          <a:prstGeom prst="rect">
            <a:avLst/>
          </a:prstGeom>
        </p:spPr>
      </p:pic>
      <p:sp>
        <p:nvSpPr>
          <p:cNvPr id="49" name="Slide Number Placeholder 48">
            <a:extLst>
              <a:ext uri="{FF2B5EF4-FFF2-40B4-BE49-F238E27FC236}">
                <a16:creationId xmlns:a16="http://schemas.microsoft.com/office/drawing/2014/main" id="{60409A9A-5759-106B-DFBB-6BAFBDA5A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82C2-D798-41F7-8336-48333018DFB3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55645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66531B6-1E0B-C655-2C7F-00E345B07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827" y="1312172"/>
            <a:ext cx="6010954" cy="40183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E8AFC3F-5A52-F00F-77B7-2860D284C5B6}"/>
                  </a:ext>
                </a:extLst>
              </p:cNvPr>
              <p:cNvSpPr txBox="1"/>
              <p:nvPr/>
            </p:nvSpPr>
            <p:spPr>
              <a:xfrm>
                <a:off x="8834538" y="3668440"/>
                <a:ext cx="318493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rgbClr val="3406FA"/>
                    </a:solidFill>
                    <a:latin typeface="Avenir Next LT Pro" panose="020B0504020202020204" pitchFamily="34" charset="0"/>
                  </a:rPr>
                  <a:t>MAJORANA DEMONSTRATOR (MJD): The best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3406FA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i="1" dirty="0">
                    <a:solidFill>
                      <a:srgbClr val="3406FA"/>
                    </a:solidFill>
                    <a:latin typeface="Avenir Next LT Pro" panose="020B0504020202020204" pitchFamily="34" charset="0"/>
                  </a:rPr>
                  <a:t>E,</a:t>
                </a:r>
              </a:p>
              <a:p>
                <a:r>
                  <a:rPr lang="en-US" i="1" dirty="0">
                    <a:solidFill>
                      <a:srgbClr val="3406FA"/>
                    </a:solidFill>
                    <a:latin typeface="Avenir Next LT Pro" panose="020B0504020202020204" pitchFamily="34" charset="0"/>
                  </a:rPr>
                  <a:t>2.52 keV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E8AFC3F-5A52-F00F-77B7-2860D284C5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4538" y="3668440"/>
                <a:ext cx="3184933" cy="1200329"/>
              </a:xfrm>
              <a:prstGeom prst="rect">
                <a:avLst/>
              </a:prstGeom>
              <a:blipFill>
                <a:blip r:embed="rId3"/>
                <a:stretch>
                  <a:fillRect l="-1530" t="-2538" b="-761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C29F5B6-40BC-217D-F814-EE7342CB0971}"/>
                  </a:ext>
                </a:extLst>
              </p:cNvPr>
              <p:cNvSpPr txBox="1"/>
              <p:nvPr/>
            </p:nvSpPr>
            <p:spPr>
              <a:xfrm>
                <a:off x="8875323" y="1637755"/>
                <a:ext cx="308263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rgbClr val="FF0000"/>
                    </a:solidFill>
                    <a:latin typeface="Avenir Next LT Pro" panose="020B0504020202020204" pitchFamily="34" charset="0"/>
                  </a:rPr>
                  <a:t>GERDA:</a:t>
                </a:r>
              </a:p>
              <a:p>
                <a:r>
                  <a:rPr lang="en-US" i="1" dirty="0">
                    <a:solidFill>
                      <a:srgbClr val="FF0000"/>
                    </a:solidFill>
                    <a:latin typeface="Avenir Next LT Pro" panose="020B0504020202020204" pitchFamily="34" charset="0"/>
                  </a:rPr>
                  <a:t>The lowest BI,</a:t>
                </a:r>
              </a:p>
              <a:p>
                <a14:m>
                  <m:oMath xmlns:m="http://schemas.openxmlformats.org/officeDocument/2006/math">
                    <m:r>
                      <a:rPr lang="en-IN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I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.2 </m:t>
                    </m:r>
                    <m:r>
                      <a:rPr lang="en-I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I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I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r>
                  <a:rPr lang="sv-SE" b="0" i="0" u="none" strike="noStrike" baseline="0" dirty="0">
                    <a:solidFill>
                      <a:srgbClr val="FF0000"/>
                    </a:solidFill>
                    <a:latin typeface="Avenir Next LT Pro" panose="020B0504020202020204" pitchFamily="34" charset="0"/>
                  </a:rPr>
                  <a:t> </a:t>
                </a:r>
                <a:r>
                  <a:rPr lang="en-IN" dirty="0" err="1">
                    <a:solidFill>
                      <a:srgbClr val="FF0000"/>
                    </a:solidFill>
                    <a:latin typeface="Avenir Next LT Pro" panose="020B0504020202020204" pitchFamily="34" charset="0"/>
                  </a:rPr>
                  <a:t>cts</a:t>
                </a:r>
                <a:r>
                  <a:rPr lang="en-IN" dirty="0">
                    <a:solidFill>
                      <a:srgbClr val="FF0000"/>
                    </a:solidFill>
                    <a:latin typeface="Avenir Next LT Pro" panose="020B0504020202020204" pitchFamily="34" charset="0"/>
                  </a:rPr>
                  <a:t>/(keV . kg . yr)</a:t>
                </a:r>
                <a:r>
                  <a:rPr lang="en-IN" dirty="0"/>
                  <a:t>	</a:t>
                </a:r>
                <a:endParaRPr lang="sv-SE" b="0" i="0" u="none" strike="noStrike" baseline="0" dirty="0">
                  <a:solidFill>
                    <a:srgbClr val="000000"/>
                  </a:solidFill>
                  <a:latin typeface="Carlito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C29F5B6-40BC-217D-F814-EE7342CB09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5323" y="1637755"/>
                <a:ext cx="3082634" cy="1200329"/>
              </a:xfrm>
              <a:prstGeom prst="rect">
                <a:avLst/>
              </a:prstGeom>
              <a:blipFill>
                <a:blip r:embed="rId4"/>
                <a:stretch>
                  <a:fillRect l="-1779" t="-2538" r="-118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Google Shape;355;p20">
            <a:extLst>
              <a:ext uri="{FF2B5EF4-FFF2-40B4-BE49-F238E27FC236}">
                <a16:creationId xmlns:a16="http://schemas.microsoft.com/office/drawing/2014/main" id="{06639759-B3F0-5AE4-95B3-E712DDAA4B20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 l="6729" t="10329" r="4601"/>
          <a:stretch/>
        </p:blipFill>
        <p:spPr>
          <a:xfrm>
            <a:off x="6709863" y="3668440"/>
            <a:ext cx="1903881" cy="1285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35;p20">
            <a:extLst>
              <a:ext uri="{FF2B5EF4-FFF2-40B4-BE49-F238E27FC236}">
                <a16:creationId xmlns:a16="http://schemas.microsoft.com/office/drawing/2014/main" id="{791585FD-64FB-B3B9-238D-EAC2F19B75ED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6">
            <a:alphaModFix/>
          </a:blip>
          <a:srcRect b="31422"/>
          <a:stretch/>
        </p:blipFill>
        <p:spPr>
          <a:xfrm>
            <a:off x="6738160" y="1637755"/>
            <a:ext cx="1903881" cy="1285123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D448832-71B1-F5C0-014D-727D22E6860A}"/>
              </a:ext>
            </a:extLst>
          </p:cNvPr>
          <p:cNvSpPr txBox="1"/>
          <p:nvPr/>
        </p:nvSpPr>
        <p:spPr>
          <a:xfrm>
            <a:off x="274827" y="5635620"/>
            <a:ext cx="1179031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dirty="0">
                <a:latin typeface="Avenir Next LT Pro" panose="020B0504020202020204" pitchFamily="34" charset="0"/>
              </a:rPr>
              <a:t>LEGEND combines the best technologies from MJD and GERDA + new innovations!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20F73AC-169D-ABC2-B555-22E03A1946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025" y="1497303"/>
            <a:ext cx="619676" cy="64990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5E67162-935D-5C21-247A-D93486BB40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0025" y="3404975"/>
            <a:ext cx="619676" cy="615898"/>
          </a:xfrm>
          <a:prstGeom prst="rect">
            <a:avLst/>
          </a:prstGeom>
        </p:spPr>
      </p:pic>
      <p:sp>
        <p:nvSpPr>
          <p:cNvPr id="21" name="Arrow: Right 20">
            <a:extLst>
              <a:ext uri="{FF2B5EF4-FFF2-40B4-BE49-F238E27FC236}">
                <a16:creationId xmlns:a16="http://schemas.microsoft.com/office/drawing/2014/main" id="{66A4FD96-E97B-5B67-442C-5CC589A65961}"/>
              </a:ext>
            </a:extLst>
          </p:cNvPr>
          <p:cNvSpPr/>
          <p:nvPr/>
        </p:nvSpPr>
        <p:spPr>
          <a:xfrm rot="19777044">
            <a:off x="1444190" y="2254099"/>
            <a:ext cx="1995577" cy="48337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4FAB3E9-979A-2584-4CB3-B1838D925932}"/>
              </a:ext>
            </a:extLst>
          </p:cNvPr>
          <p:cNvSpPr txBox="1"/>
          <p:nvPr/>
        </p:nvSpPr>
        <p:spPr>
          <a:xfrm rot="19833216">
            <a:off x="963414" y="1800290"/>
            <a:ext cx="2155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Improved exposure and technology!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F9C6C1F-6FD1-4217-203A-2521A0F5C2DC}"/>
              </a:ext>
            </a:extLst>
          </p:cNvPr>
          <p:cNvSpPr txBox="1"/>
          <p:nvPr/>
        </p:nvSpPr>
        <p:spPr>
          <a:xfrm>
            <a:off x="1364302" y="958228"/>
            <a:ext cx="383200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dirty="0">
                <a:latin typeface="Avenir Next LT Pro" panose="020B0504020202020204" pitchFamily="34" charset="0"/>
              </a:rPr>
              <a:t>&gt; Half a century of research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1DBA5A47-993E-A110-238E-86A77144DC55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9039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latin typeface="Avenir Next LT Pro" panose="020B0504020202020204" pitchFamily="34" charset="0"/>
              </a:rPr>
              <a:t>Suitability of </a:t>
            </a:r>
            <a:r>
              <a:rPr lang="en-US" sz="4000" b="1" dirty="0" err="1">
                <a:latin typeface="Avenir Next LT Pro" panose="020B0504020202020204" pitchFamily="34" charset="0"/>
              </a:rPr>
              <a:t>HPGe</a:t>
            </a:r>
            <a:r>
              <a:rPr lang="en-US" sz="4000" b="1" dirty="0">
                <a:latin typeface="Avenir Next LT Pro" panose="020B0504020202020204" pitchFamily="34" charset="0"/>
              </a:rPr>
              <a:t> detector technology</a:t>
            </a:r>
            <a:endParaRPr lang="en-IN" sz="4000" b="1" dirty="0">
              <a:latin typeface="Avenir Next LT Pro" panose="020B0504020202020204" pitchFamily="34" charset="0"/>
            </a:endParaRPr>
          </a:p>
        </p:txBody>
      </p:sp>
      <p:sp>
        <p:nvSpPr>
          <p:cNvPr id="28" name="Star: 5 Points 27">
            <a:extLst>
              <a:ext uri="{FF2B5EF4-FFF2-40B4-BE49-F238E27FC236}">
                <a16:creationId xmlns:a16="http://schemas.microsoft.com/office/drawing/2014/main" id="{4FC90D02-7A91-B9A4-1F7D-CC8AD971B22B}"/>
              </a:ext>
            </a:extLst>
          </p:cNvPr>
          <p:cNvSpPr/>
          <p:nvPr/>
        </p:nvSpPr>
        <p:spPr>
          <a:xfrm>
            <a:off x="5621565" y="2388042"/>
            <a:ext cx="123371" cy="130628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Star: 5 Points 29">
            <a:extLst>
              <a:ext uri="{FF2B5EF4-FFF2-40B4-BE49-F238E27FC236}">
                <a16:creationId xmlns:a16="http://schemas.microsoft.com/office/drawing/2014/main" id="{EEACD17D-8279-AC3E-408E-0796EFC7C25F}"/>
              </a:ext>
            </a:extLst>
          </p:cNvPr>
          <p:cNvSpPr/>
          <p:nvPr/>
        </p:nvSpPr>
        <p:spPr>
          <a:xfrm>
            <a:off x="1068615" y="6229374"/>
            <a:ext cx="123371" cy="130628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882754C-3BBE-3997-0D3C-2A74C4218B38}"/>
              </a:ext>
            </a:extLst>
          </p:cNvPr>
          <p:cNvSpPr txBox="1"/>
          <p:nvPr/>
        </p:nvSpPr>
        <p:spPr>
          <a:xfrm>
            <a:off x="1263650" y="6141596"/>
            <a:ext cx="6705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Phys. Rev. Lett. </a:t>
            </a:r>
            <a:r>
              <a:rPr lang="en-IN" b="1" dirty="0"/>
              <a:t>136</a:t>
            </a:r>
            <a:r>
              <a:rPr lang="en-IN" dirty="0"/>
              <a:t>, 022701 (LEGEND-200 + MJD + GERDA result)</a:t>
            </a:r>
          </a:p>
        </p:txBody>
      </p:sp>
      <p:sp>
        <p:nvSpPr>
          <p:cNvPr id="33" name="Slide Number Placeholder 32">
            <a:extLst>
              <a:ext uri="{FF2B5EF4-FFF2-40B4-BE49-F238E27FC236}">
                <a16:creationId xmlns:a16="http://schemas.microsoft.com/office/drawing/2014/main" id="{6D56D5C9-1EB3-2FA4-E210-171B9C047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82C2-D798-41F7-8336-48333018DFB3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76891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C3C8DF-2867-8892-C278-13495D29F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82C2-D798-41F7-8336-48333018DFB3}" type="slidenum">
              <a:rPr lang="en-IN" smtClean="0"/>
              <a:t>19</a:t>
            </a:fld>
            <a:endParaRPr lang="en-IN"/>
          </a:p>
        </p:txBody>
      </p:sp>
      <p:pic>
        <p:nvPicPr>
          <p:cNvPr id="6" name="Grafik 16">
            <a:extLst>
              <a:ext uri="{FF2B5EF4-FFF2-40B4-BE49-F238E27FC236}">
                <a16:creationId xmlns:a16="http://schemas.microsoft.com/office/drawing/2014/main" id="{600ABCC6-66AE-3918-329E-19A88B74CE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139" r="8669"/>
          <a:stretch/>
        </p:blipFill>
        <p:spPr>
          <a:xfrm>
            <a:off x="4475448" y="1872000"/>
            <a:ext cx="7227587" cy="36199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E6EBD8-44DF-B917-6BFF-DC2DA03713B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27" r="2994"/>
          <a:stretch>
            <a:fillRect/>
          </a:stretch>
        </p:blipFill>
        <p:spPr>
          <a:xfrm>
            <a:off x="-1" y="-1"/>
            <a:ext cx="2675047" cy="6858001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71DDD074-3B22-5083-6160-CD48E1198436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272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latin typeface="Avenir Next LT Pro" panose="020B0504020202020204" pitchFamily="34" charset="0"/>
              </a:rPr>
              <a:t>Signal formation </a:t>
            </a:r>
          </a:p>
          <a:p>
            <a:pPr algn="ctr"/>
            <a:r>
              <a:rPr lang="en-US" sz="3200" b="1" dirty="0">
                <a:latin typeface="Avenir Next LT Pro" panose="020B0504020202020204" pitchFamily="34" charset="0"/>
              </a:rPr>
              <a:t>in point contact detectors</a:t>
            </a:r>
            <a:endParaRPr lang="en-IN" sz="3200" b="1" dirty="0">
              <a:latin typeface="Avenir Next LT Pro" panose="020B05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CF34F0-8AD5-ADF9-7975-F63ED56AC6EC}"/>
              </a:ext>
            </a:extLst>
          </p:cNvPr>
          <p:cNvSpPr txBox="1"/>
          <p:nvPr/>
        </p:nvSpPr>
        <p:spPr>
          <a:xfrm>
            <a:off x="3098197" y="1767540"/>
            <a:ext cx="24166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  <a:latin typeface="Avenir Next LT Pro" panose="020B0504020202020204" pitchFamily="34" charset="0"/>
              </a:rPr>
              <a:t>Point </a:t>
            </a:r>
          </a:p>
          <a:p>
            <a:r>
              <a:rPr lang="en-US" b="1" dirty="0">
                <a:solidFill>
                  <a:srgbClr val="00B0F0"/>
                </a:solidFill>
                <a:latin typeface="Avenir Next LT Pro" panose="020B0504020202020204" pitchFamily="34" charset="0"/>
              </a:rPr>
              <a:t>Contact </a:t>
            </a:r>
          </a:p>
          <a:p>
            <a:r>
              <a:rPr lang="en-US" b="1" dirty="0">
                <a:solidFill>
                  <a:srgbClr val="00B0F0"/>
                </a:solidFill>
                <a:latin typeface="Avenir Next LT Pro" panose="020B0504020202020204" pitchFamily="34" charset="0"/>
              </a:rPr>
              <a:t>Geometry</a:t>
            </a:r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38BCBF00-E404-592E-8518-399957B0DBB9}"/>
              </a:ext>
            </a:extLst>
          </p:cNvPr>
          <p:cNvSpPr/>
          <p:nvPr/>
        </p:nvSpPr>
        <p:spPr>
          <a:xfrm>
            <a:off x="2711963" y="210142"/>
            <a:ext cx="249925" cy="4038127"/>
          </a:xfrm>
          <a:prstGeom prst="rightBrace">
            <a:avLst>
              <a:gd name="adj1" fmla="val 169679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5CA7440-52F8-0580-BD85-C0D9E5A5C36C}"/>
              </a:ext>
            </a:extLst>
          </p:cNvPr>
          <p:cNvSpPr txBox="1"/>
          <p:nvPr/>
        </p:nvSpPr>
        <p:spPr>
          <a:xfrm>
            <a:off x="5259220" y="5936050"/>
            <a:ext cx="5417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venir Next LT Pro" panose="020B0504020202020204" pitchFamily="34" charset="0"/>
              </a:rPr>
              <a:t>Largest contribution to the signal as charge drifts near the p+ contact (typically </a:t>
            </a:r>
            <a:r>
              <a:rPr lang="en-US" b="1" dirty="0">
                <a:latin typeface="Avenir Next LT Pro" panose="020B0504020202020204" pitchFamily="34" charset="0"/>
              </a:rPr>
              <a:t>hole dominated</a:t>
            </a:r>
            <a:r>
              <a:rPr lang="en-US" dirty="0">
                <a:latin typeface="Avenir Next LT Pro" panose="020B05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806800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F8F049-09DB-41A2-F3CD-4B885BDA8907}"/>
              </a:ext>
            </a:extLst>
          </p:cNvPr>
          <p:cNvSpPr txBox="1"/>
          <p:nvPr/>
        </p:nvSpPr>
        <p:spPr>
          <a:xfrm>
            <a:off x="2536088" y="4503288"/>
            <a:ext cx="94218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  <a:latin typeface="Avenir Next LT Pro" panose="020B0504020202020204" pitchFamily="34" charset="0"/>
              </a:rPr>
              <a:t>Artificial Neural Network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venir Next LT Pro" panose="020B0504020202020204" pitchFamily="34" charset="0"/>
              </a:rPr>
              <a:t>Method developed for Coax detectors, which do not have a point contact style geometry.</a:t>
            </a:r>
          </a:p>
          <a:p>
            <a:endParaRPr lang="en-US" sz="1600" dirty="0">
              <a:latin typeface="Avenir Next LT Pro" panose="020B0504020202020204" pitchFamily="34" charset="0"/>
            </a:endParaRPr>
          </a:p>
          <a:p>
            <a:r>
              <a:rPr lang="en-US" sz="1600" b="1" dirty="0">
                <a:solidFill>
                  <a:srgbClr val="C00000"/>
                </a:solidFill>
                <a:latin typeface="Avenir Next LT Pro" panose="020B0504020202020204" pitchFamily="34" charset="0"/>
              </a:rPr>
              <a:t>Rise time cut </a:t>
            </a:r>
            <a:endParaRPr lang="en-US" sz="1600" dirty="0">
              <a:latin typeface="Avenir Next LT Pro" panose="020B05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venir Next LT Pro" panose="020B0504020202020204" pitchFamily="34" charset="0"/>
              </a:rPr>
              <a:t>p+ contact events in Coax detectors are rejected using a cut based on the pulse risetime. Similar method to GERDA </a:t>
            </a:r>
            <a:r>
              <a:rPr lang="en-US" sz="1200" u="sng" dirty="0"/>
              <a:t>Phys. J. C 82, 284 (2022)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79577D-97F3-9BE6-B344-5132B058F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816" y="2209327"/>
            <a:ext cx="6774795" cy="2031399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895393A-A04F-30E3-A027-9C5D8FD431F0}"/>
              </a:ext>
            </a:extLst>
          </p:cNvPr>
          <p:cNvSpPr/>
          <p:nvPr/>
        </p:nvSpPr>
        <p:spPr>
          <a:xfrm>
            <a:off x="233212" y="747597"/>
            <a:ext cx="11727822" cy="3614261"/>
          </a:xfrm>
          <a:custGeom>
            <a:avLst/>
            <a:gdLst>
              <a:gd name="csX0" fmla="*/ 0 w 11727822"/>
              <a:gd name="csY0" fmla="*/ 602389 h 3614261"/>
              <a:gd name="csX1" fmla="*/ 602389 w 11727822"/>
              <a:gd name="csY1" fmla="*/ 0 h 3614261"/>
              <a:gd name="csX2" fmla="*/ 1470540 w 11727822"/>
              <a:gd name="csY2" fmla="*/ 0 h 3614261"/>
              <a:gd name="csX3" fmla="*/ 2233461 w 11727822"/>
              <a:gd name="csY3" fmla="*/ 0 h 3614261"/>
              <a:gd name="csX4" fmla="*/ 2575460 w 11727822"/>
              <a:gd name="csY4" fmla="*/ 0 h 3614261"/>
              <a:gd name="csX5" fmla="*/ 3443611 w 11727822"/>
              <a:gd name="csY5" fmla="*/ 0 h 3614261"/>
              <a:gd name="csX6" fmla="*/ 4101301 w 11727822"/>
              <a:gd name="csY6" fmla="*/ 0 h 3614261"/>
              <a:gd name="csX7" fmla="*/ 4443300 w 11727822"/>
              <a:gd name="csY7" fmla="*/ 0 h 3614261"/>
              <a:gd name="csX8" fmla="*/ 4890529 w 11727822"/>
              <a:gd name="csY8" fmla="*/ 0 h 3614261"/>
              <a:gd name="csX9" fmla="*/ 5442989 w 11727822"/>
              <a:gd name="csY9" fmla="*/ 0 h 3614261"/>
              <a:gd name="csX10" fmla="*/ 6205910 w 11727822"/>
              <a:gd name="csY10" fmla="*/ 0 h 3614261"/>
              <a:gd name="csX11" fmla="*/ 7074061 w 11727822"/>
              <a:gd name="csY11" fmla="*/ 0 h 3614261"/>
              <a:gd name="csX12" fmla="*/ 7521290 w 11727822"/>
              <a:gd name="csY12" fmla="*/ 0 h 3614261"/>
              <a:gd name="csX13" fmla="*/ 8389442 w 11727822"/>
              <a:gd name="csY13" fmla="*/ 0 h 3614261"/>
              <a:gd name="csX14" fmla="*/ 8941901 w 11727822"/>
              <a:gd name="csY14" fmla="*/ 0 h 3614261"/>
              <a:gd name="csX15" fmla="*/ 9389131 w 11727822"/>
              <a:gd name="csY15" fmla="*/ 0 h 3614261"/>
              <a:gd name="csX16" fmla="*/ 10046821 w 11727822"/>
              <a:gd name="csY16" fmla="*/ 0 h 3614261"/>
              <a:gd name="csX17" fmla="*/ 11125433 w 11727822"/>
              <a:gd name="csY17" fmla="*/ 0 h 3614261"/>
              <a:gd name="csX18" fmla="*/ 11727822 w 11727822"/>
              <a:gd name="csY18" fmla="*/ 602389 h 3614261"/>
              <a:gd name="csX19" fmla="*/ 11727822 w 11727822"/>
              <a:gd name="csY19" fmla="*/ 1228855 h 3614261"/>
              <a:gd name="csX20" fmla="*/ 11727822 w 11727822"/>
              <a:gd name="csY20" fmla="*/ 1807131 h 3614261"/>
              <a:gd name="csX21" fmla="*/ 11727822 w 11727822"/>
              <a:gd name="csY21" fmla="*/ 2385406 h 3614261"/>
              <a:gd name="csX22" fmla="*/ 11727822 w 11727822"/>
              <a:gd name="csY22" fmla="*/ 3011872 h 3614261"/>
              <a:gd name="csX23" fmla="*/ 11125433 w 11727822"/>
              <a:gd name="csY23" fmla="*/ 3614261 h 3614261"/>
              <a:gd name="csX24" fmla="*/ 10257282 w 11727822"/>
              <a:gd name="csY24" fmla="*/ 3614261 h 3614261"/>
              <a:gd name="csX25" fmla="*/ 9599592 w 11727822"/>
              <a:gd name="csY25" fmla="*/ 3614261 h 3614261"/>
              <a:gd name="csX26" fmla="*/ 9257593 w 11727822"/>
              <a:gd name="csY26" fmla="*/ 3614261 h 3614261"/>
              <a:gd name="csX27" fmla="*/ 8810363 w 11727822"/>
              <a:gd name="csY27" fmla="*/ 3614261 h 3614261"/>
              <a:gd name="csX28" fmla="*/ 8363134 w 11727822"/>
              <a:gd name="csY28" fmla="*/ 3614261 h 3614261"/>
              <a:gd name="csX29" fmla="*/ 7810674 w 11727822"/>
              <a:gd name="csY29" fmla="*/ 3614261 h 3614261"/>
              <a:gd name="csX30" fmla="*/ 7152984 w 11727822"/>
              <a:gd name="csY30" fmla="*/ 3614261 h 3614261"/>
              <a:gd name="csX31" fmla="*/ 6495294 w 11727822"/>
              <a:gd name="csY31" fmla="*/ 3614261 h 3614261"/>
              <a:gd name="csX32" fmla="*/ 5942834 w 11727822"/>
              <a:gd name="csY32" fmla="*/ 3614261 h 3614261"/>
              <a:gd name="csX33" fmla="*/ 5285144 w 11727822"/>
              <a:gd name="csY33" fmla="*/ 3614261 h 3614261"/>
              <a:gd name="csX34" fmla="*/ 4416992 w 11727822"/>
              <a:gd name="csY34" fmla="*/ 3614261 h 3614261"/>
              <a:gd name="csX35" fmla="*/ 3969763 w 11727822"/>
              <a:gd name="csY35" fmla="*/ 3614261 h 3614261"/>
              <a:gd name="csX36" fmla="*/ 3417303 w 11727822"/>
              <a:gd name="csY36" fmla="*/ 3614261 h 3614261"/>
              <a:gd name="csX37" fmla="*/ 2970074 w 11727822"/>
              <a:gd name="csY37" fmla="*/ 3614261 h 3614261"/>
              <a:gd name="csX38" fmla="*/ 2522845 w 11727822"/>
              <a:gd name="csY38" fmla="*/ 3614261 h 3614261"/>
              <a:gd name="csX39" fmla="*/ 1654693 w 11727822"/>
              <a:gd name="csY39" fmla="*/ 3614261 h 3614261"/>
              <a:gd name="csX40" fmla="*/ 602389 w 11727822"/>
              <a:gd name="csY40" fmla="*/ 3614261 h 3614261"/>
              <a:gd name="csX41" fmla="*/ 0 w 11727822"/>
              <a:gd name="csY41" fmla="*/ 3011872 h 3614261"/>
              <a:gd name="csX42" fmla="*/ 0 w 11727822"/>
              <a:gd name="csY42" fmla="*/ 2361312 h 3614261"/>
              <a:gd name="csX43" fmla="*/ 0 w 11727822"/>
              <a:gd name="csY43" fmla="*/ 1758941 h 3614261"/>
              <a:gd name="csX44" fmla="*/ 0 w 11727822"/>
              <a:gd name="csY44" fmla="*/ 1228855 h 3614261"/>
              <a:gd name="csX45" fmla="*/ 0 w 11727822"/>
              <a:gd name="csY45" fmla="*/ 602389 h 36142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</a:cxnLst>
            <a:rect l="l" t="t" r="r" b="b"/>
            <a:pathLst>
              <a:path w="11727822" h="3614261" extrusionOk="0">
                <a:moveTo>
                  <a:pt x="0" y="602389"/>
                </a:moveTo>
                <a:cubicBezTo>
                  <a:pt x="-18104" y="298617"/>
                  <a:pt x="246531" y="-8329"/>
                  <a:pt x="602389" y="0"/>
                </a:cubicBezTo>
                <a:cubicBezTo>
                  <a:pt x="871682" y="-8090"/>
                  <a:pt x="1107217" y="21209"/>
                  <a:pt x="1470540" y="0"/>
                </a:cubicBezTo>
                <a:cubicBezTo>
                  <a:pt x="1833863" y="-21209"/>
                  <a:pt x="1858681" y="7864"/>
                  <a:pt x="2233461" y="0"/>
                </a:cubicBezTo>
                <a:cubicBezTo>
                  <a:pt x="2608241" y="-7864"/>
                  <a:pt x="2443395" y="-9025"/>
                  <a:pt x="2575460" y="0"/>
                </a:cubicBezTo>
                <a:cubicBezTo>
                  <a:pt x="2707525" y="9025"/>
                  <a:pt x="3040752" y="41963"/>
                  <a:pt x="3443611" y="0"/>
                </a:cubicBezTo>
                <a:cubicBezTo>
                  <a:pt x="3846470" y="-41963"/>
                  <a:pt x="3886898" y="-29605"/>
                  <a:pt x="4101301" y="0"/>
                </a:cubicBezTo>
                <a:cubicBezTo>
                  <a:pt x="4315704" y="29605"/>
                  <a:pt x="4312471" y="3936"/>
                  <a:pt x="4443300" y="0"/>
                </a:cubicBezTo>
                <a:cubicBezTo>
                  <a:pt x="4574129" y="-3936"/>
                  <a:pt x="4753882" y="-15304"/>
                  <a:pt x="4890529" y="0"/>
                </a:cubicBezTo>
                <a:cubicBezTo>
                  <a:pt x="5027176" y="15304"/>
                  <a:pt x="5296824" y="-604"/>
                  <a:pt x="5442989" y="0"/>
                </a:cubicBezTo>
                <a:cubicBezTo>
                  <a:pt x="5589154" y="604"/>
                  <a:pt x="5987605" y="-36277"/>
                  <a:pt x="6205910" y="0"/>
                </a:cubicBezTo>
                <a:cubicBezTo>
                  <a:pt x="6424215" y="36277"/>
                  <a:pt x="6684808" y="29791"/>
                  <a:pt x="7074061" y="0"/>
                </a:cubicBezTo>
                <a:cubicBezTo>
                  <a:pt x="7463314" y="-29791"/>
                  <a:pt x="7350145" y="-18277"/>
                  <a:pt x="7521290" y="0"/>
                </a:cubicBezTo>
                <a:cubicBezTo>
                  <a:pt x="7692435" y="18277"/>
                  <a:pt x="8029969" y="-21594"/>
                  <a:pt x="8389442" y="0"/>
                </a:cubicBezTo>
                <a:cubicBezTo>
                  <a:pt x="8748915" y="21594"/>
                  <a:pt x="8793868" y="-18097"/>
                  <a:pt x="8941901" y="0"/>
                </a:cubicBezTo>
                <a:cubicBezTo>
                  <a:pt x="9089934" y="18097"/>
                  <a:pt x="9184286" y="-14030"/>
                  <a:pt x="9389131" y="0"/>
                </a:cubicBezTo>
                <a:cubicBezTo>
                  <a:pt x="9593976" y="14030"/>
                  <a:pt x="9856092" y="-13721"/>
                  <a:pt x="10046821" y="0"/>
                </a:cubicBezTo>
                <a:cubicBezTo>
                  <a:pt x="10237550" y="13721"/>
                  <a:pt x="10710057" y="27386"/>
                  <a:pt x="11125433" y="0"/>
                </a:cubicBezTo>
                <a:cubicBezTo>
                  <a:pt x="11458381" y="-10792"/>
                  <a:pt x="11696883" y="248343"/>
                  <a:pt x="11727822" y="602389"/>
                </a:cubicBezTo>
                <a:cubicBezTo>
                  <a:pt x="11721272" y="852057"/>
                  <a:pt x="11728693" y="1042229"/>
                  <a:pt x="11727822" y="1228855"/>
                </a:cubicBezTo>
                <a:cubicBezTo>
                  <a:pt x="11726951" y="1415481"/>
                  <a:pt x="11703298" y="1519306"/>
                  <a:pt x="11727822" y="1807131"/>
                </a:cubicBezTo>
                <a:cubicBezTo>
                  <a:pt x="11752346" y="2094956"/>
                  <a:pt x="11701596" y="2152355"/>
                  <a:pt x="11727822" y="2385406"/>
                </a:cubicBezTo>
                <a:cubicBezTo>
                  <a:pt x="11754048" y="2618458"/>
                  <a:pt x="11705117" y="2767159"/>
                  <a:pt x="11727822" y="3011872"/>
                </a:cubicBezTo>
                <a:cubicBezTo>
                  <a:pt x="11775263" y="3296196"/>
                  <a:pt x="11487107" y="3588218"/>
                  <a:pt x="11125433" y="3614261"/>
                </a:cubicBezTo>
                <a:cubicBezTo>
                  <a:pt x="10769898" y="3610521"/>
                  <a:pt x="10517579" y="3593307"/>
                  <a:pt x="10257282" y="3614261"/>
                </a:cubicBezTo>
                <a:cubicBezTo>
                  <a:pt x="9996985" y="3635215"/>
                  <a:pt x="9811798" y="3583531"/>
                  <a:pt x="9599592" y="3614261"/>
                </a:cubicBezTo>
                <a:cubicBezTo>
                  <a:pt x="9387386" y="3644992"/>
                  <a:pt x="9394591" y="3617467"/>
                  <a:pt x="9257593" y="3614261"/>
                </a:cubicBezTo>
                <a:cubicBezTo>
                  <a:pt x="9120595" y="3611055"/>
                  <a:pt x="8948351" y="3621427"/>
                  <a:pt x="8810363" y="3614261"/>
                </a:cubicBezTo>
                <a:cubicBezTo>
                  <a:pt x="8672375" y="3607096"/>
                  <a:pt x="8555837" y="3632381"/>
                  <a:pt x="8363134" y="3614261"/>
                </a:cubicBezTo>
                <a:cubicBezTo>
                  <a:pt x="8170431" y="3596141"/>
                  <a:pt x="7943072" y="3596823"/>
                  <a:pt x="7810674" y="3614261"/>
                </a:cubicBezTo>
                <a:cubicBezTo>
                  <a:pt x="7678276" y="3631699"/>
                  <a:pt x="7322811" y="3636839"/>
                  <a:pt x="7152984" y="3614261"/>
                </a:cubicBezTo>
                <a:cubicBezTo>
                  <a:pt x="6983157" y="3591684"/>
                  <a:pt x="6739187" y="3598387"/>
                  <a:pt x="6495294" y="3614261"/>
                </a:cubicBezTo>
                <a:cubicBezTo>
                  <a:pt x="6251401" y="3630136"/>
                  <a:pt x="6196209" y="3624313"/>
                  <a:pt x="5942834" y="3614261"/>
                </a:cubicBezTo>
                <a:cubicBezTo>
                  <a:pt x="5689459" y="3604209"/>
                  <a:pt x="5546443" y="3617393"/>
                  <a:pt x="5285144" y="3614261"/>
                </a:cubicBezTo>
                <a:cubicBezTo>
                  <a:pt x="5023845" y="3611130"/>
                  <a:pt x="4644428" y="3642102"/>
                  <a:pt x="4416992" y="3614261"/>
                </a:cubicBezTo>
                <a:cubicBezTo>
                  <a:pt x="4189556" y="3586420"/>
                  <a:pt x="4074617" y="3613466"/>
                  <a:pt x="3969763" y="3614261"/>
                </a:cubicBezTo>
                <a:cubicBezTo>
                  <a:pt x="3864909" y="3615056"/>
                  <a:pt x="3666935" y="3608502"/>
                  <a:pt x="3417303" y="3614261"/>
                </a:cubicBezTo>
                <a:cubicBezTo>
                  <a:pt x="3167671" y="3620020"/>
                  <a:pt x="3190811" y="3602118"/>
                  <a:pt x="2970074" y="3614261"/>
                </a:cubicBezTo>
                <a:cubicBezTo>
                  <a:pt x="2749337" y="3626404"/>
                  <a:pt x="2614677" y="3625007"/>
                  <a:pt x="2522845" y="3614261"/>
                </a:cubicBezTo>
                <a:cubicBezTo>
                  <a:pt x="2431013" y="3603515"/>
                  <a:pt x="1926434" y="3578735"/>
                  <a:pt x="1654693" y="3614261"/>
                </a:cubicBezTo>
                <a:cubicBezTo>
                  <a:pt x="1382952" y="3649787"/>
                  <a:pt x="947720" y="3592792"/>
                  <a:pt x="602389" y="3614261"/>
                </a:cubicBezTo>
                <a:cubicBezTo>
                  <a:pt x="269941" y="3565221"/>
                  <a:pt x="39638" y="3359089"/>
                  <a:pt x="0" y="3011872"/>
                </a:cubicBezTo>
                <a:cubicBezTo>
                  <a:pt x="29796" y="2754466"/>
                  <a:pt x="-17195" y="2676492"/>
                  <a:pt x="0" y="2361312"/>
                </a:cubicBezTo>
                <a:cubicBezTo>
                  <a:pt x="17195" y="2046132"/>
                  <a:pt x="19509" y="1935703"/>
                  <a:pt x="0" y="1758941"/>
                </a:cubicBezTo>
                <a:cubicBezTo>
                  <a:pt x="-19509" y="1582179"/>
                  <a:pt x="-22512" y="1397084"/>
                  <a:pt x="0" y="1228855"/>
                </a:cubicBezTo>
                <a:cubicBezTo>
                  <a:pt x="22512" y="1060626"/>
                  <a:pt x="10846" y="894046"/>
                  <a:pt x="0" y="602389"/>
                </a:cubicBezTo>
                <a:close/>
              </a:path>
            </a:pathLst>
          </a:custGeom>
          <a:noFill/>
          <a:ln>
            <a:extLst>
              <a:ext uri="{C807C97D-BFC1-408E-A445-0C87EB9F89A2}">
                <ask:lineSketchStyleProps xmlns:ask="http://schemas.microsoft.com/office/drawing/2018/sketchyshapes" sd="960151474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A36BC35-07A6-6D88-DF57-5E6593CD83FB}"/>
              </a:ext>
            </a:extLst>
          </p:cNvPr>
          <p:cNvSpPr/>
          <p:nvPr/>
        </p:nvSpPr>
        <p:spPr>
          <a:xfrm>
            <a:off x="407000" y="2595754"/>
            <a:ext cx="3641756" cy="142294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A47D68-79D1-0B95-360C-3CC18CAE91CB}"/>
              </a:ext>
            </a:extLst>
          </p:cNvPr>
          <p:cNvSpPr txBox="1"/>
          <p:nvPr/>
        </p:nvSpPr>
        <p:spPr>
          <a:xfrm>
            <a:off x="473179" y="2686549"/>
            <a:ext cx="35093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venir Next LT Pro" panose="020B0504020202020204" pitchFamily="34" charset="0"/>
              </a:rPr>
              <a:t>Replaces the high A/E cut as a surface event cut in detectors with a large passivated surface (PPCs)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3876167-F57C-12AC-6163-D61A485A27CF}"/>
              </a:ext>
            </a:extLst>
          </p:cNvPr>
          <p:cNvSpPr/>
          <p:nvPr/>
        </p:nvSpPr>
        <p:spPr>
          <a:xfrm>
            <a:off x="233212" y="4519178"/>
            <a:ext cx="11727822" cy="1591225"/>
          </a:xfrm>
          <a:custGeom>
            <a:avLst/>
            <a:gdLst>
              <a:gd name="csX0" fmla="*/ 0 w 11727822"/>
              <a:gd name="csY0" fmla="*/ 265209 h 1591225"/>
              <a:gd name="csX1" fmla="*/ 265209 w 11727822"/>
              <a:gd name="csY1" fmla="*/ 0 h 1591225"/>
              <a:gd name="csX2" fmla="*/ 1188995 w 11727822"/>
              <a:gd name="csY2" fmla="*/ 0 h 1591225"/>
              <a:gd name="csX3" fmla="*/ 2000807 w 11727822"/>
              <a:gd name="csY3" fmla="*/ 0 h 1591225"/>
              <a:gd name="csX4" fmla="*/ 2364722 w 11727822"/>
              <a:gd name="csY4" fmla="*/ 0 h 1591225"/>
              <a:gd name="csX5" fmla="*/ 3288508 w 11727822"/>
              <a:gd name="csY5" fmla="*/ 0 h 1591225"/>
              <a:gd name="csX6" fmla="*/ 3988346 w 11727822"/>
              <a:gd name="csY6" fmla="*/ 0 h 1591225"/>
              <a:gd name="csX7" fmla="*/ 4352261 w 11727822"/>
              <a:gd name="csY7" fmla="*/ 0 h 1591225"/>
              <a:gd name="csX8" fmla="*/ 4828151 w 11727822"/>
              <a:gd name="csY8" fmla="*/ 0 h 1591225"/>
              <a:gd name="csX9" fmla="*/ 5416015 w 11727822"/>
              <a:gd name="csY9" fmla="*/ 0 h 1591225"/>
              <a:gd name="csX10" fmla="*/ 6227827 w 11727822"/>
              <a:gd name="csY10" fmla="*/ 0 h 1591225"/>
              <a:gd name="csX11" fmla="*/ 7151612 w 11727822"/>
              <a:gd name="csY11" fmla="*/ 0 h 1591225"/>
              <a:gd name="csX12" fmla="*/ 7627502 w 11727822"/>
              <a:gd name="csY12" fmla="*/ 0 h 1591225"/>
              <a:gd name="csX13" fmla="*/ 8551288 w 11727822"/>
              <a:gd name="csY13" fmla="*/ 0 h 1591225"/>
              <a:gd name="csX14" fmla="*/ 9139152 w 11727822"/>
              <a:gd name="csY14" fmla="*/ 0 h 1591225"/>
              <a:gd name="csX15" fmla="*/ 9615041 w 11727822"/>
              <a:gd name="csY15" fmla="*/ 0 h 1591225"/>
              <a:gd name="csX16" fmla="*/ 10314879 w 11727822"/>
              <a:gd name="csY16" fmla="*/ 0 h 1591225"/>
              <a:gd name="csX17" fmla="*/ 11462613 w 11727822"/>
              <a:gd name="csY17" fmla="*/ 0 h 1591225"/>
              <a:gd name="csX18" fmla="*/ 11727822 w 11727822"/>
              <a:gd name="csY18" fmla="*/ 265209 h 1591225"/>
              <a:gd name="csX19" fmla="*/ 11727822 w 11727822"/>
              <a:gd name="csY19" fmla="*/ 806221 h 1591225"/>
              <a:gd name="csX20" fmla="*/ 11727822 w 11727822"/>
              <a:gd name="csY20" fmla="*/ 1326016 h 1591225"/>
              <a:gd name="csX21" fmla="*/ 11462613 w 11727822"/>
              <a:gd name="csY21" fmla="*/ 1591225 h 1591225"/>
              <a:gd name="csX22" fmla="*/ 11098697 w 11727822"/>
              <a:gd name="csY22" fmla="*/ 1591225 h 1591225"/>
              <a:gd name="csX23" fmla="*/ 10286886 w 11727822"/>
              <a:gd name="csY23" fmla="*/ 1591225 h 1591225"/>
              <a:gd name="csX24" fmla="*/ 9363100 w 11727822"/>
              <a:gd name="csY24" fmla="*/ 1591225 h 1591225"/>
              <a:gd name="csX25" fmla="*/ 8663262 w 11727822"/>
              <a:gd name="csY25" fmla="*/ 1591225 h 1591225"/>
              <a:gd name="csX26" fmla="*/ 8299346 w 11727822"/>
              <a:gd name="csY26" fmla="*/ 1591225 h 1591225"/>
              <a:gd name="csX27" fmla="*/ 7823457 w 11727822"/>
              <a:gd name="csY27" fmla="*/ 1591225 h 1591225"/>
              <a:gd name="csX28" fmla="*/ 7347567 w 11727822"/>
              <a:gd name="csY28" fmla="*/ 1591225 h 1591225"/>
              <a:gd name="csX29" fmla="*/ 6759703 w 11727822"/>
              <a:gd name="csY29" fmla="*/ 1591225 h 1591225"/>
              <a:gd name="csX30" fmla="*/ 6059866 w 11727822"/>
              <a:gd name="csY30" fmla="*/ 1591225 h 1591225"/>
              <a:gd name="csX31" fmla="*/ 5360028 w 11727822"/>
              <a:gd name="csY31" fmla="*/ 1591225 h 1591225"/>
              <a:gd name="csX32" fmla="*/ 4772164 w 11727822"/>
              <a:gd name="csY32" fmla="*/ 1591225 h 1591225"/>
              <a:gd name="csX33" fmla="*/ 4072326 w 11727822"/>
              <a:gd name="csY33" fmla="*/ 1591225 h 1591225"/>
              <a:gd name="csX34" fmla="*/ 3148541 w 11727822"/>
              <a:gd name="csY34" fmla="*/ 1591225 h 1591225"/>
              <a:gd name="csX35" fmla="*/ 2672651 w 11727822"/>
              <a:gd name="csY35" fmla="*/ 1591225 h 1591225"/>
              <a:gd name="csX36" fmla="*/ 2084787 w 11727822"/>
              <a:gd name="csY36" fmla="*/ 1591225 h 1591225"/>
              <a:gd name="csX37" fmla="*/ 1608897 w 11727822"/>
              <a:gd name="csY37" fmla="*/ 1591225 h 1591225"/>
              <a:gd name="csX38" fmla="*/ 1133008 w 11727822"/>
              <a:gd name="csY38" fmla="*/ 1591225 h 1591225"/>
              <a:gd name="csX39" fmla="*/ 265209 w 11727822"/>
              <a:gd name="csY39" fmla="*/ 1591225 h 1591225"/>
              <a:gd name="csX40" fmla="*/ 0 w 11727822"/>
              <a:gd name="csY40" fmla="*/ 1326016 h 1591225"/>
              <a:gd name="csX41" fmla="*/ 0 w 11727822"/>
              <a:gd name="csY41" fmla="*/ 827437 h 1591225"/>
              <a:gd name="csX42" fmla="*/ 0 w 11727822"/>
              <a:gd name="csY42" fmla="*/ 265209 h 15912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11727822" h="1591225" extrusionOk="0">
                <a:moveTo>
                  <a:pt x="0" y="265209"/>
                </a:moveTo>
                <a:cubicBezTo>
                  <a:pt x="-15124" y="142897"/>
                  <a:pt x="90126" y="-10286"/>
                  <a:pt x="265209" y="0"/>
                </a:cubicBezTo>
                <a:cubicBezTo>
                  <a:pt x="525233" y="35266"/>
                  <a:pt x="989448" y="1956"/>
                  <a:pt x="1188995" y="0"/>
                </a:cubicBezTo>
                <a:cubicBezTo>
                  <a:pt x="1388542" y="-1956"/>
                  <a:pt x="1747938" y="-34885"/>
                  <a:pt x="2000807" y="0"/>
                </a:cubicBezTo>
                <a:cubicBezTo>
                  <a:pt x="2253676" y="34885"/>
                  <a:pt x="2194576" y="-8804"/>
                  <a:pt x="2364722" y="0"/>
                </a:cubicBezTo>
                <a:cubicBezTo>
                  <a:pt x="2534868" y="8804"/>
                  <a:pt x="2918104" y="8740"/>
                  <a:pt x="3288508" y="0"/>
                </a:cubicBezTo>
                <a:cubicBezTo>
                  <a:pt x="3658912" y="-8740"/>
                  <a:pt x="3845452" y="20616"/>
                  <a:pt x="3988346" y="0"/>
                </a:cubicBezTo>
                <a:cubicBezTo>
                  <a:pt x="4131240" y="-20616"/>
                  <a:pt x="4196331" y="102"/>
                  <a:pt x="4352261" y="0"/>
                </a:cubicBezTo>
                <a:cubicBezTo>
                  <a:pt x="4508191" y="-102"/>
                  <a:pt x="4654073" y="18529"/>
                  <a:pt x="4828151" y="0"/>
                </a:cubicBezTo>
                <a:cubicBezTo>
                  <a:pt x="5002229" y="-18529"/>
                  <a:pt x="5263544" y="-6392"/>
                  <a:pt x="5416015" y="0"/>
                </a:cubicBezTo>
                <a:cubicBezTo>
                  <a:pt x="5568486" y="6392"/>
                  <a:pt x="5965813" y="15381"/>
                  <a:pt x="6227827" y="0"/>
                </a:cubicBezTo>
                <a:cubicBezTo>
                  <a:pt x="6489841" y="-15381"/>
                  <a:pt x="6878228" y="24798"/>
                  <a:pt x="7151612" y="0"/>
                </a:cubicBezTo>
                <a:cubicBezTo>
                  <a:pt x="7424997" y="-24798"/>
                  <a:pt x="7438280" y="-7855"/>
                  <a:pt x="7627502" y="0"/>
                </a:cubicBezTo>
                <a:cubicBezTo>
                  <a:pt x="7816724" y="7855"/>
                  <a:pt x="8139361" y="-268"/>
                  <a:pt x="8551288" y="0"/>
                </a:cubicBezTo>
                <a:cubicBezTo>
                  <a:pt x="8963215" y="268"/>
                  <a:pt x="8943179" y="21399"/>
                  <a:pt x="9139152" y="0"/>
                </a:cubicBezTo>
                <a:cubicBezTo>
                  <a:pt x="9335125" y="-21399"/>
                  <a:pt x="9509319" y="12794"/>
                  <a:pt x="9615041" y="0"/>
                </a:cubicBezTo>
                <a:cubicBezTo>
                  <a:pt x="9720763" y="-12794"/>
                  <a:pt x="10038518" y="-26812"/>
                  <a:pt x="10314879" y="0"/>
                </a:cubicBezTo>
                <a:cubicBezTo>
                  <a:pt x="10591240" y="26812"/>
                  <a:pt x="10962942" y="-10936"/>
                  <a:pt x="11462613" y="0"/>
                </a:cubicBezTo>
                <a:cubicBezTo>
                  <a:pt x="11609672" y="-24639"/>
                  <a:pt x="11717564" y="111657"/>
                  <a:pt x="11727822" y="265209"/>
                </a:cubicBezTo>
                <a:cubicBezTo>
                  <a:pt x="11752883" y="400286"/>
                  <a:pt x="11733311" y="538373"/>
                  <a:pt x="11727822" y="806221"/>
                </a:cubicBezTo>
                <a:cubicBezTo>
                  <a:pt x="11722333" y="1074069"/>
                  <a:pt x="11706306" y="1099475"/>
                  <a:pt x="11727822" y="1326016"/>
                </a:cubicBezTo>
                <a:cubicBezTo>
                  <a:pt x="11716181" y="1459353"/>
                  <a:pt x="11614972" y="1570869"/>
                  <a:pt x="11462613" y="1591225"/>
                </a:cubicBezTo>
                <a:cubicBezTo>
                  <a:pt x="11350457" y="1597192"/>
                  <a:pt x="11230634" y="1593202"/>
                  <a:pt x="11098697" y="1591225"/>
                </a:cubicBezTo>
                <a:cubicBezTo>
                  <a:pt x="10966760" y="1589248"/>
                  <a:pt x="10549874" y="1621948"/>
                  <a:pt x="10286886" y="1591225"/>
                </a:cubicBezTo>
                <a:cubicBezTo>
                  <a:pt x="10023898" y="1560502"/>
                  <a:pt x="9711769" y="1596544"/>
                  <a:pt x="9363100" y="1591225"/>
                </a:cubicBezTo>
                <a:cubicBezTo>
                  <a:pt x="9014431" y="1585906"/>
                  <a:pt x="9012271" y="1620111"/>
                  <a:pt x="8663262" y="1591225"/>
                </a:cubicBezTo>
                <a:cubicBezTo>
                  <a:pt x="8314253" y="1562339"/>
                  <a:pt x="8398828" y="1575807"/>
                  <a:pt x="8299346" y="1591225"/>
                </a:cubicBezTo>
                <a:cubicBezTo>
                  <a:pt x="8199864" y="1606643"/>
                  <a:pt x="8016928" y="1590316"/>
                  <a:pt x="7823457" y="1591225"/>
                </a:cubicBezTo>
                <a:cubicBezTo>
                  <a:pt x="7629986" y="1592134"/>
                  <a:pt x="7478600" y="1581107"/>
                  <a:pt x="7347567" y="1591225"/>
                </a:cubicBezTo>
                <a:cubicBezTo>
                  <a:pt x="7216534" y="1601344"/>
                  <a:pt x="6908835" y="1569625"/>
                  <a:pt x="6759703" y="1591225"/>
                </a:cubicBezTo>
                <a:cubicBezTo>
                  <a:pt x="6610571" y="1612825"/>
                  <a:pt x="6368061" y="1590795"/>
                  <a:pt x="6059866" y="1591225"/>
                </a:cubicBezTo>
                <a:cubicBezTo>
                  <a:pt x="5751671" y="1591655"/>
                  <a:pt x="5626251" y="1593600"/>
                  <a:pt x="5360028" y="1591225"/>
                </a:cubicBezTo>
                <a:cubicBezTo>
                  <a:pt x="5093805" y="1588850"/>
                  <a:pt x="5057386" y="1576192"/>
                  <a:pt x="4772164" y="1591225"/>
                </a:cubicBezTo>
                <a:cubicBezTo>
                  <a:pt x="4486942" y="1606258"/>
                  <a:pt x="4403676" y="1577798"/>
                  <a:pt x="4072326" y="1591225"/>
                </a:cubicBezTo>
                <a:cubicBezTo>
                  <a:pt x="3740976" y="1604652"/>
                  <a:pt x="3431556" y="1590700"/>
                  <a:pt x="3148541" y="1591225"/>
                </a:cubicBezTo>
                <a:cubicBezTo>
                  <a:pt x="2865526" y="1591750"/>
                  <a:pt x="2822372" y="1608219"/>
                  <a:pt x="2672651" y="1591225"/>
                </a:cubicBezTo>
                <a:cubicBezTo>
                  <a:pt x="2522930" y="1574232"/>
                  <a:pt x="2235526" y="1575388"/>
                  <a:pt x="2084787" y="1591225"/>
                </a:cubicBezTo>
                <a:cubicBezTo>
                  <a:pt x="1934048" y="1607062"/>
                  <a:pt x="1807579" y="1613820"/>
                  <a:pt x="1608897" y="1591225"/>
                </a:cubicBezTo>
                <a:cubicBezTo>
                  <a:pt x="1410215" y="1568631"/>
                  <a:pt x="1265631" y="1586351"/>
                  <a:pt x="1133008" y="1591225"/>
                </a:cubicBezTo>
                <a:cubicBezTo>
                  <a:pt x="1000385" y="1596099"/>
                  <a:pt x="539440" y="1560471"/>
                  <a:pt x="265209" y="1591225"/>
                </a:cubicBezTo>
                <a:cubicBezTo>
                  <a:pt x="150103" y="1589284"/>
                  <a:pt x="-7280" y="1466026"/>
                  <a:pt x="0" y="1326016"/>
                </a:cubicBezTo>
                <a:cubicBezTo>
                  <a:pt x="170" y="1146411"/>
                  <a:pt x="11737" y="1021720"/>
                  <a:pt x="0" y="827437"/>
                </a:cubicBezTo>
                <a:cubicBezTo>
                  <a:pt x="-11737" y="633154"/>
                  <a:pt x="8174" y="465670"/>
                  <a:pt x="0" y="265209"/>
                </a:cubicBezTo>
                <a:close/>
              </a:path>
            </a:pathLst>
          </a:custGeom>
          <a:noFill/>
          <a:ln>
            <a:extLst>
              <a:ext uri="{C807C97D-BFC1-408E-A445-0C87EB9F89A2}">
                <ask:lineSketchStyleProps xmlns:ask="http://schemas.microsoft.com/office/drawing/2018/sketchyshapes" sd="960151474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9961746-D5CE-1F26-29F9-3BE0C3A05444}"/>
              </a:ext>
            </a:extLst>
          </p:cNvPr>
          <p:cNvSpPr/>
          <p:nvPr/>
        </p:nvSpPr>
        <p:spPr>
          <a:xfrm>
            <a:off x="393453" y="4708307"/>
            <a:ext cx="2043054" cy="115855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7FACD9-0515-9C39-D883-3D0103AE7B96}"/>
              </a:ext>
            </a:extLst>
          </p:cNvPr>
          <p:cNvSpPr txBox="1"/>
          <p:nvPr/>
        </p:nvSpPr>
        <p:spPr>
          <a:xfrm>
            <a:off x="474534" y="4825917"/>
            <a:ext cx="1963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venir Next LT Pro" panose="020B0504020202020204" pitchFamily="34" charset="0"/>
              </a:rPr>
              <a:t>PSD cuts developed for Coax detectors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1F0833-7F48-7E5F-6BF6-1F4B238A01D1}"/>
              </a:ext>
            </a:extLst>
          </p:cNvPr>
          <p:cNvSpPr txBox="1"/>
          <p:nvPr/>
        </p:nvSpPr>
        <p:spPr>
          <a:xfrm>
            <a:off x="7434682" y="2917381"/>
            <a:ext cx="19554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n+ surface </a:t>
            </a:r>
          </a:p>
          <a:p>
            <a:pPr algn="ctr"/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(</a:t>
            </a:r>
            <a:r>
              <a:rPr lang="en-US" sz="1400" baseline="300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42</a:t>
            </a:r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K/</a:t>
            </a:r>
            <a:r>
              <a:rPr lang="en-US" sz="1400" baseline="300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42</a:t>
            </a:r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Ar)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REJECTED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D51A4A-846A-132D-B135-B065DC177B0F}"/>
              </a:ext>
            </a:extLst>
          </p:cNvPr>
          <p:cNvSpPr txBox="1"/>
          <p:nvPr/>
        </p:nvSpPr>
        <p:spPr>
          <a:xfrm>
            <a:off x="5376599" y="2917381"/>
            <a:ext cx="14388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Single site (0</a:t>
            </a:r>
            <a:r>
              <a:rPr lang="en-US" sz="1400" dirty="0">
                <a:solidFill>
                  <a:srgbClr val="405C9A"/>
                </a:solidFill>
                <a:latin typeface="Symbol" panose="05050102010706020507" pitchFamily="18" charset="2"/>
                <a:cs typeface="Dreaming Outloud Pro" panose="020F0502020204030204" pitchFamily="66" charset="0"/>
              </a:rPr>
              <a:t>nbb</a:t>
            </a:r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/2</a:t>
            </a:r>
            <a:r>
              <a:rPr lang="en-US" sz="1400" dirty="0">
                <a:solidFill>
                  <a:srgbClr val="405C9A"/>
                </a:solidFill>
                <a:latin typeface="Symbol" panose="05050102010706020507" pitchFamily="18" charset="2"/>
                <a:cs typeface="Dreaming Outloud Pro" panose="020F0502020204030204" pitchFamily="66" charset="0"/>
              </a:rPr>
              <a:t>nbb</a:t>
            </a:r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)</a:t>
            </a:r>
          </a:p>
          <a:p>
            <a:pPr algn="ctr"/>
            <a:r>
              <a:rPr lang="en-US" sz="1400" dirty="0">
                <a:solidFill>
                  <a:schemeClr val="accent6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ACCEPTED</a:t>
            </a:r>
          </a:p>
          <a:p>
            <a:endParaRPr lang="en-US" sz="1400" dirty="0">
              <a:solidFill>
                <a:srgbClr val="405C9A"/>
              </a:solidFill>
              <a:latin typeface="Dreaming Outloud Pro" panose="020F0502020204030204" pitchFamily="66" charset="0"/>
              <a:cs typeface="Dreaming Outloud Pro" panose="020F0502020204030204" pitchFamily="66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2A05F7-AE5F-7661-716D-A6912C2964F5}"/>
              </a:ext>
            </a:extLst>
          </p:cNvPr>
          <p:cNvSpPr txBox="1"/>
          <p:nvPr/>
        </p:nvSpPr>
        <p:spPr>
          <a:xfrm>
            <a:off x="9945497" y="2917381"/>
            <a:ext cx="160142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p+ surface</a:t>
            </a:r>
          </a:p>
          <a:p>
            <a:pPr algn="ctr"/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(</a:t>
            </a:r>
            <a:r>
              <a:rPr lang="en-US" sz="1400" dirty="0">
                <a:solidFill>
                  <a:srgbClr val="405C9A"/>
                </a:solidFill>
                <a:latin typeface="Symbol" panose="05050102010706020507" pitchFamily="18" charset="2"/>
                <a:cs typeface="Dreaming Outloud Pro" panose="020F0502020204030204" pitchFamily="66" charset="0"/>
              </a:rPr>
              <a:t>a</a:t>
            </a:r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)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REJECTED</a:t>
            </a:r>
          </a:p>
          <a:p>
            <a:endParaRPr lang="en-US" sz="1400" dirty="0">
              <a:solidFill>
                <a:srgbClr val="405C9A"/>
              </a:solidFill>
              <a:latin typeface="Dreaming Outloud Pro" panose="020F0502020204030204" pitchFamily="66" charset="0"/>
              <a:cs typeface="Dreaming Outloud Pro" panose="020F0502020204030204" pitchFamily="66" charset="0"/>
            </a:endParaRPr>
          </a:p>
          <a:p>
            <a:endParaRPr lang="en-US" sz="1400" dirty="0">
              <a:solidFill>
                <a:srgbClr val="405C9A"/>
              </a:solidFill>
              <a:latin typeface="Dreaming Outloud Pro" panose="020F0502020204030204" pitchFamily="66" charset="0"/>
              <a:cs typeface="Dreaming Outloud Pro" panose="020F0502020204030204" pitchFamily="66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E7EE08-08E6-FAA4-9EAB-B922AF101073}"/>
              </a:ext>
            </a:extLst>
          </p:cNvPr>
          <p:cNvSpPr txBox="1"/>
          <p:nvPr/>
        </p:nvSpPr>
        <p:spPr>
          <a:xfrm>
            <a:off x="1795150" y="876063"/>
            <a:ext cx="107338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B0F0"/>
                </a:solidFill>
                <a:latin typeface="Avenir Next LT Pro" panose="020B0504020202020204" pitchFamily="34" charset="0"/>
              </a:rPr>
              <a:t>Late Charge (LQ)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600" dirty="0">
                <a:latin typeface="Avenir Next LT Pro" panose="020B0504020202020204" pitchFamily="34" charset="0"/>
              </a:rPr>
              <a:t>Is quantified by the slow </a:t>
            </a:r>
            <a:r>
              <a:rPr lang="en-US" sz="1600" dirty="0">
                <a:latin typeface="Avenir Next LT Pro" panose="020B0504020202020204" pitchFamily="34" charset="0"/>
              </a:rPr>
              <a:t>component above the rising edge after 80% of charge is collected, i.e., the</a:t>
            </a:r>
          </a:p>
          <a:p>
            <a:r>
              <a:rPr lang="en-IN" sz="1600" dirty="0">
                <a:latin typeface="Avenir Next LT Pro" panose="020B0504020202020204" pitchFamily="34" charset="0"/>
              </a:rPr>
              <a:t>area above the waveform.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venir Next LT Pro" panose="020B0504020202020204" pitchFamily="34" charset="0"/>
              </a:rPr>
              <a:t>Targets slow charge re-release events, which originate from the passivated and n+ surfaces.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venir Next LT Pro" panose="020B0504020202020204" pitchFamily="34" charset="0"/>
              </a:rPr>
              <a:t>These events are energy degraded and can add to the background in the region of interest. 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7430A6AB-2635-5E0C-44CA-3EB257C0AF7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5902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latin typeface="Avenir Next LT Pro" panose="020B0504020202020204" pitchFamily="34" charset="0"/>
              </a:rPr>
              <a:t>Other PSD</a:t>
            </a:r>
            <a:endParaRPr lang="en-IN" sz="3200" b="1" dirty="0">
              <a:latin typeface="Avenir Next LT Pro" panose="020B0504020202020204" pitchFamily="34" charset="0"/>
            </a:endParaRP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78889E18-4CBE-CF9A-AE19-72187E544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82C2-D798-41F7-8336-48333018DFB3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47163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5F441F-D2F6-2D0A-7884-B93AEBA7C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82C2-D798-41F7-8336-48333018DFB3}" type="slidenum">
              <a:rPr lang="en-IN" smtClean="0"/>
              <a:t>21</a:t>
            </a:fld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DBCC68-E593-2FF8-1931-98C7DC4DC0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0678" b="11976"/>
          <a:stretch>
            <a:fillRect/>
          </a:stretch>
        </p:blipFill>
        <p:spPr>
          <a:xfrm>
            <a:off x="300279" y="428744"/>
            <a:ext cx="6621246" cy="30456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59FE3F-1E3F-CC91-09D7-BDBD856247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0712" b="35148"/>
          <a:stretch>
            <a:fillRect/>
          </a:stretch>
        </p:blipFill>
        <p:spPr>
          <a:xfrm>
            <a:off x="300280" y="3474436"/>
            <a:ext cx="6632376" cy="223914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C9AA3B4-8D94-B681-21CD-30DD199AA427}"/>
              </a:ext>
            </a:extLst>
          </p:cNvPr>
          <p:cNvSpPr txBox="1"/>
          <p:nvPr/>
        </p:nvSpPr>
        <p:spPr>
          <a:xfrm>
            <a:off x="2497999" y="5962019"/>
            <a:ext cx="2721119" cy="307777"/>
          </a:xfrm>
          <a:prstGeom prst="rect">
            <a:avLst/>
          </a:prstGeom>
          <a:solidFill>
            <a:schemeClr val="bg1">
              <a:alpha val="5098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13FED29-A1E4-A975-3C91-9221087036BB}"/>
              </a:ext>
            </a:extLst>
          </p:cNvPr>
          <p:cNvCxnSpPr>
            <a:cxnSpLocks/>
          </p:cNvCxnSpPr>
          <p:nvPr/>
        </p:nvCxnSpPr>
        <p:spPr>
          <a:xfrm>
            <a:off x="4128653" y="6155665"/>
            <a:ext cx="31931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8BCA4E9-074B-DF76-B879-B3F090DC2FC2}"/>
              </a:ext>
            </a:extLst>
          </p:cNvPr>
          <p:cNvCxnSpPr>
            <a:cxnSpLocks/>
          </p:cNvCxnSpPr>
          <p:nvPr/>
        </p:nvCxnSpPr>
        <p:spPr>
          <a:xfrm>
            <a:off x="709675" y="5715157"/>
            <a:ext cx="616820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E8CC67B-8465-F0E7-9018-C0AB74CA56A3}"/>
              </a:ext>
            </a:extLst>
          </p:cNvPr>
          <p:cNvSpPr txBox="1">
            <a:spLocks/>
          </p:cNvSpPr>
          <p:nvPr/>
        </p:nvSpPr>
        <p:spPr>
          <a:xfrm>
            <a:off x="7183893" y="2260111"/>
            <a:ext cx="4334139" cy="2203434"/>
          </a:xfrm>
          <a:prstGeom prst="roundRect">
            <a:avLst/>
          </a:prstGeom>
          <a:noFill/>
          <a:ln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N" sz="1600" dirty="0"/>
              <a:t>Energy resolution of ICPC is overall constant even when the mass increases.</a:t>
            </a:r>
          </a:p>
        </p:txBody>
      </p:sp>
    </p:spTree>
    <p:extLst>
      <p:ext uri="{BB962C8B-B14F-4D97-AF65-F5344CB8AC3E}">
        <p14:creationId xmlns:p14="http://schemas.microsoft.com/office/powerpoint/2010/main" val="5776256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967251-C8C2-2116-6180-DABBC5E3C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82C2-D798-41F7-8336-48333018DFB3}" type="slidenum">
              <a:rPr lang="en-IN" smtClean="0"/>
              <a:t>22</a:t>
            </a:fld>
            <a:endParaRPr lang="en-IN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98E527F-152B-40EC-77EF-830981885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606167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Avenir Next LT Pro" panose="020B0504020202020204" pitchFamily="34" charset="0"/>
              </a:rPr>
              <a:t>Data in the region of interest</a:t>
            </a:r>
            <a:endParaRPr lang="en-IN" sz="3200" b="1" dirty="0">
              <a:latin typeface="Avenir Next LT Pro" panose="020B05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98FA008-873B-5DD4-6973-6D80CCB1BE3B}"/>
              </a:ext>
            </a:extLst>
          </p:cNvPr>
          <p:cNvGrpSpPr/>
          <p:nvPr/>
        </p:nvGrpSpPr>
        <p:grpSpPr>
          <a:xfrm>
            <a:off x="6414661" y="251613"/>
            <a:ext cx="5369549" cy="2847671"/>
            <a:chOff x="6414662" y="697801"/>
            <a:chExt cx="4247048" cy="240148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2D5E7BB-52DD-866D-DCA7-A0CACFFFD6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14662" y="975760"/>
              <a:ext cx="4247048" cy="212352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5867E1C-2BA5-A3F2-E1CB-CEC5FE5249C7}"/>
                </a:ext>
              </a:extLst>
            </p:cNvPr>
            <p:cNvSpPr txBox="1"/>
            <p:nvPr/>
          </p:nvSpPr>
          <p:spPr>
            <a:xfrm rot="16200000">
              <a:off x="8868307" y="1759936"/>
              <a:ext cx="111318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aseline="30000" dirty="0">
                  <a:solidFill>
                    <a:srgbClr val="405C9A"/>
                  </a:solidFill>
                  <a:latin typeface="Dreaming Outloud Pro" panose="020F0502020204030204" pitchFamily="66" charset="0"/>
                  <a:cs typeface="Dreaming Outloud Pro" panose="020F0502020204030204" pitchFamily="66" charset="0"/>
                </a:rPr>
                <a:t>208</a:t>
              </a:r>
              <a:r>
                <a:rPr lang="en-US" sz="1400" dirty="0">
                  <a:solidFill>
                    <a:srgbClr val="405C9A"/>
                  </a:solidFill>
                  <a:latin typeface="Dreaming Outloud Pro" panose="020F0502020204030204" pitchFamily="66" charset="0"/>
                  <a:cs typeface="Dreaming Outloud Pro" panose="020F0502020204030204" pitchFamily="66" charset="0"/>
                </a:rPr>
                <a:t>Tl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30C288E-3F85-E1C1-0AA9-1E37CCD71895}"/>
                </a:ext>
              </a:extLst>
            </p:cNvPr>
            <p:cNvSpPr txBox="1"/>
            <p:nvPr/>
          </p:nvSpPr>
          <p:spPr>
            <a:xfrm rot="16200000">
              <a:off x="9066143" y="1100504"/>
              <a:ext cx="111318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aseline="30000" dirty="0">
                  <a:solidFill>
                    <a:srgbClr val="405C9A"/>
                  </a:solidFill>
                  <a:latin typeface="Dreaming Outloud Pro" panose="020F0502020204030204" pitchFamily="66" charset="0"/>
                  <a:cs typeface="Dreaming Outloud Pro" panose="020F0502020204030204" pitchFamily="66" charset="0"/>
                </a:rPr>
                <a:t>214</a:t>
              </a:r>
              <a:r>
                <a:rPr lang="en-US" sz="1400" dirty="0">
                  <a:solidFill>
                    <a:srgbClr val="405C9A"/>
                  </a:solidFill>
                  <a:latin typeface="Dreaming Outloud Pro" panose="020F0502020204030204" pitchFamily="66" charset="0"/>
                  <a:cs typeface="Dreaming Outloud Pro" panose="020F0502020204030204" pitchFamily="66" charset="0"/>
                </a:rPr>
                <a:t>Bi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0CED45C-D183-71B2-D93B-B38C625DB771}"/>
              </a:ext>
            </a:extLst>
          </p:cNvPr>
          <p:cNvGrpSpPr/>
          <p:nvPr/>
        </p:nvGrpSpPr>
        <p:grpSpPr>
          <a:xfrm>
            <a:off x="6414661" y="3203468"/>
            <a:ext cx="5369549" cy="2841391"/>
            <a:chOff x="6414662" y="3165206"/>
            <a:chExt cx="4247048" cy="233556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DA3132C-69DC-0405-F23D-D2E339B0EA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4662" y="3377243"/>
              <a:ext cx="4247048" cy="2123524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A1F1472-FFD3-0855-1CA0-C26ECD45D25A}"/>
                </a:ext>
              </a:extLst>
            </p:cNvPr>
            <p:cNvSpPr txBox="1"/>
            <p:nvPr/>
          </p:nvSpPr>
          <p:spPr>
            <a:xfrm>
              <a:off x="7479905" y="3475899"/>
              <a:ext cx="111318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405C9A"/>
                  </a:solidFill>
                  <a:latin typeface="Dreaming Outloud Pro" panose="020F0502020204030204" pitchFamily="66" charset="0"/>
                  <a:cs typeface="Dreaming Outloud Pro" panose="020F0502020204030204" pitchFamily="66" charset="0"/>
                </a:rPr>
                <a:t>unblinded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F14CC363-500F-19FE-6DCB-07144A0BE3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44644" y="3703409"/>
              <a:ext cx="153109" cy="35915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5739B711-442E-AB16-731D-7CD968F737DC}"/>
                </a:ext>
              </a:extLst>
            </p:cNvPr>
            <p:cNvCxnSpPr>
              <a:cxnSpLocks/>
            </p:cNvCxnSpPr>
            <p:nvPr/>
          </p:nvCxnSpPr>
          <p:spPr>
            <a:xfrm>
              <a:off x="8297753" y="3721798"/>
              <a:ext cx="130630" cy="34077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53BE7E1-2FF1-F0AD-3A48-9EB6072C98FE}"/>
                </a:ext>
              </a:extLst>
            </p:cNvPr>
            <p:cNvSpPr txBox="1"/>
            <p:nvPr/>
          </p:nvSpPr>
          <p:spPr>
            <a:xfrm rot="16200000">
              <a:off x="8868307" y="4227341"/>
              <a:ext cx="111318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aseline="30000" dirty="0">
                  <a:solidFill>
                    <a:srgbClr val="405C9A"/>
                  </a:solidFill>
                  <a:latin typeface="Dreaming Outloud Pro" panose="020F0502020204030204" pitchFamily="66" charset="0"/>
                  <a:cs typeface="Dreaming Outloud Pro" panose="020F0502020204030204" pitchFamily="66" charset="0"/>
                </a:rPr>
                <a:t>208</a:t>
              </a:r>
              <a:r>
                <a:rPr lang="en-US" sz="1400" dirty="0">
                  <a:solidFill>
                    <a:srgbClr val="405C9A"/>
                  </a:solidFill>
                  <a:latin typeface="Dreaming Outloud Pro" panose="020F0502020204030204" pitchFamily="66" charset="0"/>
                  <a:cs typeface="Dreaming Outloud Pro" panose="020F0502020204030204" pitchFamily="66" charset="0"/>
                </a:rPr>
                <a:t>Tl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7A9F4B4-A462-8CE4-07E9-7C0A6A5E1384}"/>
                </a:ext>
              </a:extLst>
            </p:cNvPr>
            <p:cNvSpPr txBox="1"/>
            <p:nvPr/>
          </p:nvSpPr>
          <p:spPr>
            <a:xfrm rot="16200000">
              <a:off x="9066143" y="3567909"/>
              <a:ext cx="111318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aseline="30000" dirty="0">
                  <a:solidFill>
                    <a:srgbClr val="405C9A"/>
                  </a:solidFill>
                  <a:latin typeface="Dreaming Outloud Pro" panose="020F0502020204030204" pitchFamily="66" charset="0"/>
                  <a:cs typeface="Dreaming Outloud Pro" panose="020F0502020204030204" pitchFamily="66" charset="0"/>
                </a:rPr>
                <a:t>214</a:t>
              </a:r>
              <a:r>
                <a:rPr lang="en-US" sz="1400" dirty="0">
                  <a:solidFill>
                    <a:srgbClr val="405C9A"/>
                  </a:solidFill>
                  <a:latin typeface="Dreaming Outloud Pro" panose="020F0502020204030204" pitchFamily="66" charset="0"/>
                  <a:cs typeface="Dreaming Outloud Pro" panose="020F0502020204030204" pitchFamily="66" charset="0"/>
                </a:rPr>
                <a:t>Bi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94B490B2-85AD-7E44-1062-9AE23EEBF5C0}"/>
              </a:ext>
            </a:extLst>
          </p:cNvPr>
          <p:cNvSpPr txBox="1"/>
          <p:nvPr/>
        </p:nvSpPr>
        <p:spPr>
          <a:xfrm>
            <a:off x="8428383" y="1793001"/>
            <a:ext cx="11131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Blinded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AC495F5-9035-C714-BF7D-A6299245B650}"/>
              </a:ext>
            </a:extLst>
          </p:cNvPr>
          <p:cNvSpPr txBox="1"/>
          <p:nvPr/>
        </p:nvSpPr>
        <p:spPr>
          <a:xfrm>
            <a:off x="407789" y="1254392"/>
            <a:ext cx="56882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solidFill>
                  <a:srgbClr val="1A2A5B"/>
                </a:solidFill>
                <a:latin typeface="Avenir Next LT Pro" panose="020B0504020202020204" pitchFamily="34" charset="0"/>
              </a:rPr>
              <a:t>Background estimation window: 1930 – 2190 keV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A2A5B"/>
                </a:solidFill>
                <a:latin typeface="Avenir Next LT Pro" panose="020B0504020202020204" pitchFamily="34" charset="0"/>
              </a:rPr>
              <a:t>Excluded </a:t>
            </a:r>
            <a:r>
              <a:rPr lang="en-US" sz="1600" dirty="0">
                <a:solidFill>
                  <a:srgbClr val="1A2A5B"/>
                </a:solidFill>
                <a:latin typeface="Symbol" panose="05050102010706020507" pitchFamily="18" charset="2"/>
              </a:rPr>
              <a:t>g</a:t>
            </a:r>
            <a:r>
              <a:rPr lang="en-US" sz="1600" dirty="0">
                <a:solidFill>
                  <a:srgbClr val="1A2A5B"/>
                </a:solidFill>
                <a:latin typeface="Avenir Next LT Pro" panose="020B0504020202020204" pitchFamily="34" charset="0"/>
              </a:rPr>
              <a:t> lines at 2104 (</a:t>
            </a:r>
            <a:r>
              <a:rPr lang="en-US" sz="1600" baseline="30000" dirty="0">
                <a:solidFill>
                  <a:srgbClr val="1A2A5B"/>
                </a:solidFill>
                <a:latin typeface="Avenir Next LT Pro" panose="020B0504020202020204" pitchFamily="34" charset="0"/>
              </a:rPr>
              <a:t>208</a:t>
            </a:r>
            <a:r>
              <a:rPr lang="en-US" sz="1600" dirty="0">
                <a:solidFill>
                  <a:srgbClr val="1A2A5B"/>
                </a:solidFill>
                <a:latin typeface="Avenir Next LT Pro" panose="020B0504020202020204" pitchFamily="34" charset="0"/>
              </a:rPr>
              <a:t>Tl) and 2119 keV (</a:t>
            </a:r>
            <a:r>
              <a:rPr lang="en-US" sz="1600" baseline="30000" dirty="0">
                <a:solidFill>
                  <a:srgbClr val="1A2A5B"/>
                </a:solidFill>
                <a:latin typeface="Avenir Next LT Pro" panose="020B0504020202020204" pitchFamily="34" charset="0"/>
              </a:rPr>
              <a:t>214</a:t>
            </a:r>
            <a:r>
              <a:rPr lang="en-US" sz="1600" dirty="0">
                <a:solidFill>
                  <a:srgbClr val="1A2A5B"/>
                </a:solidFill>
                <a:latin typeface="Avenir Next LT Pro" panose="020B0504020202020204" pitchFamily="34" charset="0"/>
              </a:rPr>
              <a:t>Bi)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A2A5B"/>
                </a:solidFill>
                <a:latin typeface="Avenir Next LT Pro" panose="020B0504020202020204" pitchFamily="34" charset="0"/>
              </a:rPr>
              <a:t>9 events</a:t>
            </a:r>
            <a:endParaRPr lang="en-US" sz="1600" i="1" dirty="0">
              <a:solidFill>
                <a:schemeClr val="bg2">
                  <a:lumMod val="50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4C37563-66E5-6C22-2A2F-5C2A4E209A98}"/>
              </a:ext>
            </a:extLst>
          </p:cNvPr>
          <p:cNvSpPr txBox="1"/>
          <p:nvPr/>
        </p:nvSpPr>
        <p:spPr>
          <a:xfrm>
            <a:off x="161086" y="3364855"/>
            <a:ext cx="62358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/>
            <a:r>
              <a:rPr lang="en-US" sz="1600" dirty="0">
                <a:solidFill>
                  <a:srgbClr val="C00000"/>
                </a:solidFill>
                <a:latin typeface="Avenir Next LT Pro" panose="020B0504020202020204" pitchFamily="34" charset="0"/>
              </a:rPr>
              <a:t>+ 2 events AFTER unblinding = 11 surviving  events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9205FBB-47E4-7A62-67BE-65C5B1C030EF}"/>
                  </a:ext>
                </a:extLst>
              </p:cNvPr>
              <p:cNvSpPr txBox="1"/>
              <p:nvPr/>
            </p:nvSpPr>
            <p:spPr>
              <a:xfrm>
                <a:off x="-65509" y="4021801"/>
                <a:ext cx="5922329" cy="18320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1"/>
                <a:r>
                  <a:rPr lang="en-US" sz="1600" dirty="0">
                    <a:latin typeface="Avenir Next LT Pro" panose="020B0504020202020204" pitchFamily="34" charset="0"/>
                  </a:rPr>
                  <a:t>2 Datasets</a:t>
                </a:r>
              </a:p>
              <a:p>
                <a:pPr marL="1200150" lvl="2" indent="-285750">
                  <a:buFont typeface="Arial" panose="020B0604020202020204" pitchFamily="34" charset="0"/>
                  <a:buChar char="•"/>
                </a:pPr>
                <a:r>
                  <a:rPr lang="en-US" sz="1600" b="1" dirty="0">
                    <a:solidFill>
                      <a:srgbClr val="FFC000"/>
                    </a:solidFill>
                    <a:latin typeface="Avenir Next LT Pro" panose="020B0504020202020204" pitchFamily="34" charset="0"/>
                  </a:rPr>
                  <a:t>Golden (48 kg . yr) : </a:t>
                </a:r>
                <a:r>
                  <a:rPr lang="en-US" sz="1600" dirty="0">
                    <a:latin typeface="Avenir Next LT Pro" panose="020B0504020202020204" pitchFamily="34" charset="0"/>
                  </a:rPr>
                  <a:t>unblinded for </a:t>
                </a:r>
                <a:r>
                  <a:rPr lang="en-US" sz="1600" dirty="0">
                    <a:latin typeface="Avenir Next LT Pro" panose="020B0504020202020204" pitchFamily="34" charset="0"/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Neutrino ’24</a:t>
                </a:r>
                <a:endParaRPr lang="en-US" sz="1600" dirty="0">
                  <a:latin typeface="Avenir Next LT Pro" panose="020B0504020202020204" pitchFamily="34" charset="0"/>
                </a:endParaRPr>
              </a:p>
              <a:p>
                <a:pPr lvl="2"/>
                <a:r>
                  <a:rPr lang="en-US" sz="1600" dirty="0">
                    <a:latin typeface="Avenir Next LT Pro" panose="020B0504020202020204" pitchFamily="34" charset="0"/>
                  </a:rPr>
                  <a:t>	</a:t>
                </a:r>
                <a:r>
                  <a:rPr lang="en-US" sz="1600" dirty="0" err="1">
                    <a:latin typeface="Avenir Next LT Pro" panose="020B0504020202020204" pitchFamily="34" charset="0"/>
                  </a:rPr>
                  <a:t>BI</a:t>
                </a:r>
                <a:r>
                  <a:rPr lang="en-US" sz="1600" baseline="-25000" dirty="0" err="1">
                    <a:latin typeface="Avenir Next LT Pro" panose="020B0504020202020204" pitchFamily="34" charset="0"/>
                  </a:rPr>
                  <a:t>golden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 </m:t>
                    </m:r>
                    <m:sSubSup>
                      <m:sSub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5.4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−2.0</m:t>
                        </m:r>
                      </m:sub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+2.7</m:t>
                        </m:r>
                      </m:sup>
                    </m:sSub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r>
                  <a:rPr lang="en-US" sz="1600" dirty="0">
                    <a:latin typeface="Avenir Next LT Pro" panose="020B0504020202020204" pitchFamily="34" charset="0"/>
                  </a:rPr>
                  <a:t> </a:t>
                </a:r>
                <a:r>
                  <a:rPr lang="en-US" sz="1600" dirty="0" err="1">
                    <a:latin typeface="Avenir Next LT Pro" panose="020B0504020202020204" pitchFamily="34" charset="0"/>
                  </a:rPr>
                  <a:t>cts</a:t>
                </a:r>
                <a:r>
                  <a:rPr lang="en-US" sz="1600" dirty="0">
                    <a:latin typeface="Avenir Next LT Pro" panose="020B0504020202020204" pitchFamily="34" charset="0"/>
                  </a:rPr>
                  <a:t>/(keV . kg . yr)</a:t>
                </a:r>
              </a:p>
              <a:p>
                <a:pPr lvl="2"/>
                <a:endParaRPr lang="en-US" sz="1600" dirty="0">
                  <a:latin typeface="Avenir Next LT Pro" panose="020B0504020202020204" pitchFamily="34" charset="0"/>
                </a:endParaRPr>
              </a:p>
              <a:p>
                <a:pPr marL="1200150" lvl="2" indent="-285750">
                  <a:buFont typeface="Arial" panose="020B0604020202020204" pitchFamily="34" charset="0"/>
                  <a:buChar char="•"/>
                </a:pPr>
                <a:r>
                  <a:rPr lang="en-US" sz="1600" b="1" dirty="0">
                    <a:solidFill>
                      <a:schemeClr val="bg2">
                        <a:lumMod val="50000"/>
                      </a:schemeClr>
                    </a:solidFill>
                    <a:latin typeface="Avenir Next LT Pro" panose="020B0504020202020204" pitchFamily="34" charset="0"/>
                  </a:rPr>
                  <a:t>Silver (13 kg . yr) : </a:t>
                </a:r>
                <a:r>
                  <a:rPr lang="en-US" sz="1600" dirty="0">
                    <a:latin typeface="Avenir Next LT Pro" panose="020B0504020202020204" pitchFamily="34" charset="0"/>
                  </a:rPr>
                  <a:t>mainly COAX (worse background rejection)</a:t>
                </a:r>
              </a:p>
              <a:p>
                <a:pPr lvl="2"/>
                <a:r>
                  <a:rPr lang="en-US" sz="1600" dirty="0">
                    <a:latin typeface="Avenir Next LT Pro" panose="020B0504020202020204" pitchFamily="34" charset="0"/>
                  </a:rPr>
                  <a:t>	</a:t>
                </a:r>
                <a:r>
                  <a:rPr lang="en-US" sz="1600" dirty="0" err="1">
                    <a:latin typeface="Avenir Next LT Pro" panose="020B0504020202020204" pitchFamily="34" charset="0"/>
                  </a:rPr>
                  <a:t>BI</a:t>
                </a:r>
                <a:r>
                  <a:rPr lang="en-US" sz="1600" baseline="-25000" dirty="0" err="1">
                    <a:latin typeface="Avenir Next LT Pro" panose="020B0504020202020204" pitchFamily="34" charset="0"/>
                  </a:rPr>
                  <a:t>silver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= </m:t>
                    </m:r>
                    <m:sSubSup>
                      <m:sSub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13.0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5.4</m:t>
                        </m:r>
                      </m:sub>
                      <m:sup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8.0</m:t>
                        </m:r>
                      </m:sup>
                    </m:sSubSup>
                    <m:r>
                      <a:rPr lang="en-US" sz="16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r>
                  <a:rPr lang="en-US" sz="1600" dirty="0">
                    <a:latin typeface="Avenir Next LT Pro" panose="020B0504020202020204" pitchFamily="34" charset="0"/>
                  </a:rPr>
                  <a:t> </a:t>
                </a:r>
                <a:r>
                  <a:rPr lang="en-US" sz="1600" dirty="0" err="1">
                    <a:latin typeface="Avenir Next LT Pro" panose="020B0504020202020204" pitchFamily="34" charset="0"/>
                  </a:rPr>
                  <a:t>cts</a:t>
                </a:r>
                <a:r>
                  <a:rPr lang="en-US" sz="1600" dirty="0">
                    <a:latin typeface="Avenir Next LT Pro" panose="020B0504020202020204" pitchFamily="34" charset="0"/>
                  </a:rPr>
                  <a:t>/(keV . kg . yr)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9205FBB-47E4-7A62-67BE-65C5B1C030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5509" y="4021801"/>
                <a:ext cx="5922329" cy="1832040"/>
              </a:xfrm>
              <a:prstGeom prst="rect">
                <a:avLst/>
              </a:prstGeom>
              <a:blipFill>
                <a:blip r:embed="rId5"/>
                <a:stretch>
                  <a:fillRect t="-1000" b="-33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95DC6D95-5CAB-7ACA-3A69-0AF93C1BBC0A}"/>
              </a:ext>
            </a:extLst>
          </p:cNvPr>
          <p:cNvSpPr txBox="1"/>
          <p:nvPr/>
        </p:nvSpPr>
        <p:spPr>
          <a:xfrm>
            <a:off x="4053059" y="4767432"/>
            <a:ext cx="21136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405C9A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Comparable to GERDA</a:t>
            </a:r>
          </a:p>
        </p:txBody>
      </p:sp>
    </p:spTree>
    <p:extLst>
      <p:ext uri="{BB962C8B-B14F-4D97-AF65-F5344CB8AC3E}">
        <p14:creationId xmlns:p14="http://schemas.microsoft.com/office/powerpoint/2010/main" val="5868748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4271</TotalTime>
  <Words>1802</Words>
  <Application>Microsoft Office PowerPoint</Application>
  <PresentationFormat>Widescreen</PresentationFormat>
  <Paragraphs>388</Paragraphs>
  <Slides>22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5" baseType="lpstr">
      <vt:lpstr>Aptos</vt:lpstr>
      <vt:lpstr>Aptos Black</vt:lpstr>
      <vt:lpstr>Aptos Display</vt:lpstr>
      <vt:lpstr>Arial</vt:lpstr>
      <vt:lpstr>Avenir Book</vt:lpstr>
      <vt:lpstr>Avenir Next LT Pro</vt:lpstr>
      <vt:lpstr>Cambria Math</vt:lpstr>
      <vt:lpstr>Carlito</vt:lpstr>
      <vt:lpstr>Dreaming Outloud Pro</vt:lpstr>
      <vt:lpstr>Symbol</vt:lpstr>
      <vt:lpstr>Wingdings</vt:lpstr>
      <vt:lpstr>Wingdings 2</vt:lpstr>
      <vt:lpstr>Office Theme</vt:lpstr>
      <vt:lpstr>High-Purity Germanium Detectors for the LEGEND experiment</vt:lpstr>
      <vt:lpstr>High-purity Germanium detectors (HPGe)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PSD Systematics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Data in the region of interest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Aparajita Mazumdar</dc:creator>
  <cp:lastModifiedBy>Aparajita Mazumdar</cp:lastModifiedBy>
  <cp:revision>74</cp:revision>
  <dcterms:created xsi:type="dcterms:W3CDTF">2026-10-06T18:03:05Z</dcterms:created>
  <dcterms:modified xsi:type="dcterms:W3CDTF">2026-10-20T14:19:26Z</dcterms:modified>
</cp:coreProperties>
</file>