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48" r:id="rId1"/>
  </p:sldMasterIdLst>
  <p:notesMasterIdLst>
    <p:notesMasterId r:id="rId47"/>
  </p:notesMasterIdLst>
  <p:handoutMasterIdLst>
    <p:handoutMasterId r:id="rId48"/>
  </p:handoutMasterIdLst>
  <p:sldIdLst>
    <p:sldId id="267" r:id="rId2"/>
    <p:sldId id="384" r:id="rId3"/>
    <p:sldId id="334" r:id="rId4"/>
    <p:sldId id="336" r:id="rId5"/>
    <p:sldId id="335" r:id="rId6"/>
    <p:sldId id="317" r:id="rId7"/>
    <p:sldId id="314" r:id="rId8"/>
    <p:sldId id="343" r:id="rId9"/>
    <p:sldId id="382" r:id="rId10"/>
    <p:sldId id="342" r:id="rId11"/>
    <p:sldId id="348" r:id="rId12"/>
    <p:sldId id="325" r:id="rId13"/>
    <p:sldId id="385" r:id="rId14"/>
    <p:sldId id="322" r:id="rId15"/>
    <p:sldId id="328" r:id="rId16"/>
    <p:sldId id="387" r:id="rId17"/>
    <p:sldId id="386" r:id="rId18"/>
    <p:sldId id="329" r:id="rId19"/>
    <p:sldId id="286" r:id="rId20"/>
    <p:sldId id="351" r:id="rId21"/>
    <p:sldId id="341" r:id="rId22"/>
    <p:sldId id="331" r:id="rId23"/>
    <p:sldId id="332" r:id="rId24"/>
    <p:sldId id="333" r:id="rId25"/>
    <p:sldId id="321" r:id="rId26"/>
    <p:sldId id="326" r:id="rId27"/>
    <p:sldId id="355" r:id="rId28"/>
    <p:sldId id="356" r:id="rId29"/>
    <p:sldId id="365" r:id="rId30"/>
    <p:sldId id="380" r:id="rId31"/>
    <p:sldId id="368" r:id="rId32"/>
    <p:sldId id="370" r:id="rId33"/>
    <p:sldId id="383" r:id="rId34"/>
    <p:sldId id="371" r:id="rId35"/>
    <p:sldId id="357" r:id="rId36"/>
    <p:sldId id="358" r:id="rId37"/>
    <p:sldId id="359" r:id="rId38"/>
    <p:sldId id="360" r:id="rId39"/>
    <p:sldId id="361" r:id="rId40"/>
    <p:sldId id="377" r:id="rId41"/>
    <p:sldId id="296" r:id="rId42"/>
    <p:sldId id="337" r:id="rId43"/>
    <p:sldId id="338" r:id="rId44"/>
    <p:sldId id="339" r:id="rId45"/>
    <p:sldId id="34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a:srgbClr val="9C33BC"/>
    <a:srgbClr val="00B050"/>
    <a:srgbClr val="7F7F7F"/>
    <a:srgbClr val="B0BDDE"/>
    <a:srgbClr val="1E77B4"/>
    <a:srgbClr val="000000"/>
    <a:srgbClr val="ED7D31"/>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05"/>
    <p:restoredTop sz="96301"/>
  </p:normalViewPr>
  <p:slideViewPr>
    <p:cSldViewPr snapToGrid="0">
      <p:cViewPr varScale="1">
        <p:scale>
          <a:sx n="130" d="100"/>
          <a:sy n="130" d="100"/>
        </p:scale>
        <p:origin x="728" y="17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97" d="100"/>
          <a:sy n="97" d="100"/>
        </p:scale>
        <p:origin x="4328" y="20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1NoLn">
    <dgm:fillClrLst meth="repeat">
      <a:schemeClr val="accent1"/>
    </dgm:fillClrLst>
    <dgm:linClrLst meth="repeat">
      <a:schemeClr val="lt1">
        <a:alpha val="0"/>
      </a:schemeClr>
    </dgm:linClrLst>
    <dgm:effectClrLst/>
    <dgm:txLinClrLst/>
    <dgm:txFillClrLst/>
    <dgm:txEffectClrLst/>
  </dgm:styleLbl>
  <dgm:styleLbl name="ltNode1NoLn">
    <dgm:fillClrLst meth="repeat">
      <a:schemeClr val="accent1">
        <a:tint val="75000"/>
      </a:schemeClr>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2NoLn">
    <dgm:fillClrLst meth="repeat">
      <a:schemeClr val="accent1"/>
    </dgm:fillClrLst>
    <dgm:linClrLst meth="repeat">
      <a:schemeClr val="lt1">
        <a:alpha val="0"/>
      </a:schemeClr>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3NoLn">
    <dgm:fillClrLst meth="repeat">
      <a:schemeClr val="accent1"/>
    </dgm:fillClrLst>
    <dgm:linClrLst meth="repeat">
      <a:schemeClr val="lt1">
        <a:alpha val="0"/>
      </a:schemeClr>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node4NoLn">
    <dgm:fillClrLst meth="repeat">
      <a:schemeClr val="accent1"/>
    </dgm:fillClrLst>
    <dgm:linClrLst meth="repeat">
      <a:schemeClr val="lt1">
        <a:alpha val="0"/>
      </a:schemeClr>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1NoLn">
    <dgm:fillClrLst meth="repeat">
      <a:schemeClr val="accent2"/>
    </dgm:fillClrLst>
    <dgm:linClrLst meth="repeat">
      <a:schemeClr val="lt1">
        <a:alpha val="0"/>
      </a:schemeClr>
    </dgm:linClrLst>
    <dgm:effectClrLst/>
    <dgm:txLinClrLst/>
    <dgm:txFillClrLst/>
    <dgm:txEffectClrLst/>
  </dgm:styleLbl>
  <dgm:styleLbl name="ltNode1NoLn">
    <dgm:fillClrLst meth="repeat">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2NoLn">
    <dgm:fillClrLst meth="repeat">
      <a:schemeClr val="accent2"/>
    </dgm:fillClrLst>
    <dgm:linClrLst meth="repeat">
      <a:schemeClr val="lt1">
        <a:alpha val="0"/>
      </a:schemeClr>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3NoLn">
    <dgm:fillClrLst meth="repeat">
      <a:schemeClr val="accent2"/>
    </dgm:fillClrLst>
    <dgm:linClrLst meth="repeat">
      <a:schemeClr val="lt1">
        <a:alpha val="0"/>
      </a:schemeClr>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node4NoLn">
    <dgm:fillClrLst meth="repeat">
      <a:schemeClr val="accent2"/>
    </dgm:fillClrLst>
    <dgm:linClrLst meth="repeat">
      <a:schemeClr val="lt1">
        <a:alpha val="0"/>
      </a:schemeClr>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1NoLn">
    <dgm:fillClrLst meth="repeat">
      <a:schemeClr val="accent2"/>
    </dgm:fillClrLst>
    <dgm:linClrLst meth="repeat">
      <a:schemeClr val="lt1">
        <a:alpha val="0"/>
      </a:schemeClr>
    </dgm:linClrLst>
    <dgm:effectClrLst/>
    <dgm:txLinClrLst/>
    <dgm:txFillClrLst/>
    <dgm:txEffectClrLst/>
  </dgm:styleLbl>
  <dgm:styleLbl name="ltNode1NoLn">
    <dgm:fillClrLst meth="repeat">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2NoLn">
    <dgm:fillClrLst meth="repeat">
      <a:schemeClr val="accent2"/>
    </dgm:fillClrLst>
    <dgm:linClrLst meth="repeat">
      <a:schemeClr val="lt1">
        <a:alpha val="0"/>
      </a:schemeClr>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3NoLn">
    <dgm:fillClrLst meth="repeat">
      <a:schemeClr val="accent2"/>
    </dgm:fillClrLst>
    <dgm:linClrLst meth="repeat">
      <a:schemeClr val="lt1">
        <a:alpha val="0"/>
      </a:schemeClr>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node4NoLn">
    <dgm:fillClrLst meth="repeat">
      <a:schemeClr val="accent2"/>
    </dgm:fillClrLst>
    <dgm:linClrLst meth="repeat">
      <a:schemeClr val="lt1">
        <a:alpha val="0"/>
      </a:schemeClr>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3">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1NoLn">
    <dgm:fillClrLst meth="repeat">
      <a:schemeClr val="accent2"/>
    </dgm:fillClrLst>
    <dgm:linClrLst meth="repeat">
      <a:schemeClr val="lt1">
        <a:alpha val="0"/>
      </a:schemeClr>
    </dgm:linClrLst>
    <dgm:effectClrLst/>
    <dgm:txLinClrLst/>
    <dgm:txFillClrLst/>
    <dgm:txEffectClrLst/>
  </dgm:styleLbl>
  <dgm:styleLbl name="ltNode1NoLn">
    <dgm:fillClrLst meth="repeat">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2NoLn">
    <dgm:fillClrLst meth="repeat">
      <a:schemeClr val="accent2"/>
    </dgm:fillClrLst>
    <dgm:linClrLst meth="repeat">
      <a:schemeClr val="lt1">
        <a:alpha val="0"/>
      </a:schemeClr>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3NoLn">
    <dgm:fillClrLst meth="repeat">
      <a:schemeClr val="accent2"/>
    </dgm:fillClrLst>
    <dgm:linClrLst meth="repeat">
      <a:schemeClr val="lt1">
        <a:alpha val="0"/>
      </a:schemeClr>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node4NoLn">
    <dgm:fillClrLst meth="repeat">
      <a:schemeClr val="accent2"/>
    </dgm:fillClrLst>
    <dgm:linClrLst meth="repeat">
      <a:schemeClr val="lt1">
        <a:alpha val="0"/>
      </a:schemeClr>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4">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1NoLn">
    <dgm:fillClrLst meth="repeat">
      <a:schemeClr val="accent2"/>
    </dgm:fillClrLst>
    <dgm:linClrLst meth="repeat">
      <a:schemeClr val="lt1">
        <a:alpha val="0"/>
      </a:schemeClr>
    </dgm:linClrLst>
    <dgm:effectClrLst/>
    <dgm:txLinClrLst/>
    <dgm:txFillClrLst/>
    <dgm:txEffectClrLst/>
  </dgm:styleLbl>
  <dgm:styleLbl name="ltNode1NoLn">
    <dgm:fillClrLst meth="repeat">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2NoLn">
    <dgm:fillClrLst meth="repeat">
      <a:schemeClr val="accent2"/>
    </dgm:fillClrLst>
    <dgm:linClrLst meth="repeat">
      <a:schemeClr val="lt1">
        <a:alpha val="0"/>
      </a:schemeClr>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3NoLn">
    <dgm:fillClrLst meth="repeat">
      <a:schemeClr val="accent2"/>
    </dgm:fillClrLst>
    <dgm:linClrLst meth="repeat">
      <a:schemeClr val="lt1">
        <a:alpha val="0"/>
      </a:schemeClr>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node4NoLn">
    <dgm:fillClrLst meth="repeat">
      <a:schemeClr val="accent2"/>
    </dgm:fillClrLst>
    <dgm:linClrLst meth="repeat">
      <a:schemeClr val="lt1">
        <a:alpha val="0"/>
      </a:schemeClr>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5">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1NoLn">
    <dgm:fillClrLst meth="repeat">
      <a:schemeClr val="accent2"/>
    </dgm:fillClrLst>
    <dgm:linClrLst meth="repeat">
      <a:schemeClr val="lt1">
        <a:alpha val="0"/>
      </a:schemeClr>
    </dgm:linClrLst>
    <dgm:effectClrLst/>
    <dgm:txLinClrLst/>
    <dgm:txFillClrLst/>
    <dgm:txEffectClrLst/>
  </dgm:styleLbl>
  <dgm:styleLbl name="ltNode1NoLn">
    <dgm:fillClrLst meth="repeat">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2NoLn">
    <dgm:fillClrLst meth="repeat">
      <a:schemeClr val="accent2"/>
    </dgm:fillClrLst>
    <dgm:linClrLst meth="repeat">
      <a:schemeClr val="lt1">
        <a:alpha val="0"/>
      </a:schemeClr>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3NoLn">
    <dgm:fillClrLst meth="repeat">
      <a:schemeClr val="accent2"/>
    </dgm:fillClrLst>
    <dgm:linClrLst meth="repeat">
      <a:schemeClr val="lt1">
        <a:alpha val="0"/>
      </a:schemeClr>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node4NoLn">
    <dgm:fillClrLst meth="repeat">
      <a:schemeClr val="accent2"/>
    </dgm:fillClrLst>
    <dgm:linClrLst meth="repeat">
      <a:schemeClr val="lt1">
        <a:alpha val="0"/>
      </a:schemeClr>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6">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1NoLn">
    <dgm:fillClrLst meth="repeat">
      <a:schemeClr val="accent2"/>
    </dgm:fillClrLst>
    <dgm:linClrLst meth="repeat">
      <a:schemeClr val="lt1">
        <a:alpha val="0"/>
      </a:schemeClr>
    </dgm:linClrLst>
    <dgm:effectClrLst/>
    <dgm:txLinClrLst/>
    <dgm:txFillClrLst/>
    <dgm:txEffectClrLst/>
  </dgm:styleLbl>
  <dgm:styleLbl name="ltNode1NoLn">
    <dgm:fillClrLst meth="repeat">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2NoLn">
    <dgm:fillClrLst meth="repeat">
      <a:schemeClr val="accent2"/>
    </dgm:fillClrLst>
    <dgm:linClrLst meth="repeat">
      <a:schemeClr val="lt1">
        <a:alpha val="0"/>
      </a:schemeClr>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3NoLn">
    <dgm:fillClrLst meth="repeat">
      <a:schemeClr val="accent2"/>
    </dgm:fillClrLst>
    <dgm:linClrLst meth="repeat">
      <a:schemeClr val="lt1">
        <a:alpha val="0"/>
      </a:schemeClr>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node4NoLn">
    <dgm:fillClrLst meth="repeat">
      <a:schemeClr val="accent2"/>
    </dgm:fillClrLst>
    <dgm:linClrLst meth="repeat">
      <a:schemeClr val="lt1">
        <a:alpha val="0"/>
      </a:schemeClr>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7">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1NoLn">
    <dgm:fillClrLst meth="repeat">
      <a:schemeClr val="accent2"/>
    </dgm:fillClrLst>
    <dgm:linClrLst meth="repeat">
      <a:schemeClr val="lt1">
        <a:alpha val="0"/>
      </a:schemeClr>
    </dgm:linClrLst>
    <dgm:effectClrLst/>
    <dgm:txLinClrLst/>
    <dgm:txFillClrLst/>
    <dgm:txEffectClrLst/>
  </dgm:styleLbl>
  <dgm:styleLbl name="ltNode1NoLn">
    <dgm:fillClrLst meth="repeat">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2NoLn">
    <dgm:fillClrLst meth="repeat">
      <a:schemeClr val="accent2"/>
    </dgm:fillClrLst>
    <dgm:linClrLst meth="repeat">
      <a:schemeClr val="lt1">
        <a:alpha val="0"/>
      </a:schemeClr>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3NoLn">
    <dgm:fillClrLst meth="repeat">
      <a:schemeClr val="accent2"/>
    </dgm:fillClrLst>
    <dgm:linClrLst meth="repeat">
      <a:schemeClr val="lt1">
        <a:alpha val="0"/>
      </a:schemeClr>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node4NoLn">
    <dgm:fillClrLst meth="repeat">
      <a:schemeClr val="accent2"/>
    </dgm:fillClrLst>
    <dgm:linClrLst meth="repeat">
      <a:schemeClr val="lt1">
        <a:alpha val="0"/>
      </a:schemeClr>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8">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1NoLn">
    <dgm:fillClrLst meth="repeat">
      <a:schemeClr val="accent2"/>
    </dgm:fillClrLst>
    <dgm:linClrLst meth="repeat">
      <a:schemeClr val="lt1">
        <a:alpha val="0"/>
      </a:schemeClr>
    </dgm:linClrLst>
    <dgm:effectClrLst/>
    <dgm:txLinClrLst/>
    <dgm:txFillClrLst/>
    <dgm:txEffectClrLst/>
  </dgm:styleLbl>
  <dgm:styleLbl name="ltNode1NoLn">
    <dgm:fillClrLst meth="repeat">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2NoLn">
    <dgm:fillClrLst meth="repeat">
      <a:schemeClr val="accent2"/>
    </dgm:fillClrLst>
    <dgm:linClrLst meth="repeat">
      <a:schemeClr val="lt1">
        <a:alpha val="0"/>
      </a:schemeClr>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3NoLn">
    <dgm:fillClrLst meth="repeat">
      <a:schemeClr val="accent2"/>
    </dgm:fillClrLst>
    <dgm:linClrLst meth="repeat">
      <a:schemeClr val="lt1">
        <a:alpha val="0"/>
      </a:schemeClr>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node4NoLn">
    <dgm:fillClrLst meth="repeat">
      <a:schemeClr val="accent2"/>
    </dgm:fillClrLst>
    <dgm:linClrLst meth="repeat">
      <a:schemeClr val="lt1">
        <a:alpha val="0"/>
      </a:schemeClr>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A15DBC6-3E8B-554A-9655-9EED4143D9FD}" type="doc">
      <dgm:prSet loTypeId="urn:microsoft.com/office/officeart/2005/8/layout/process1" loCatId="" qsTypeId="urn:microsoft.com/office/officeart/2005/8/quickstyle/simple1#1" qsCatId="simple" csTypeId="urn:microsoft.com/office/officeart/2005/8/colors/accent1_2#1" csCatId="accent1" phldr="1"/>
      <dgm:spPr/>
    </dgm:pt>
    <dgm:pt modelId="{2CD95677-4BEE-984B-9C04-37F9A51E7DE7}">
      <dgm:prSet phldrT="[Text]"/>
      <dgm:spPr/>
      <dgm:t>
        <a:bodyPr/>
        <a:lstStyle/>
        <a:p>
          <a:r>
            <a:rPr lang="en-US" dirty="0"/>
            <a:t>Cavity characterization</a:t>
          </a:r>
        </a:p>
      </dgm:t>
    </dgm:pt>
    <dgm:pt modelId="{20BCBFE6-5065-9E41-AD03-BA1ABA603298}" type="parTrans" cxnId="{3FF566E2-4EA3-A546-A74F-28334BB6BD72}">
      <dgm:prSet/>
      <dgm:spPr/>
      <dgm:t>
        <a:bodyPr/>
        <a:lstStyle/>
        <a:p>
          <a:endParaRPr lang="en-US"/>
        </a:p>
      </dgm:t>
    </dgm:pt>
    <dgm:pt modelId="{D002F97B-94B5-984A-888B-C0B9F7956EE8}" type="sibTrans" cxnId="{3FF566E2-4EA3-A546-A74F-28334BB6BD72}">
      <dgm:prSet/>
      <dgm:spPr/>
      <dgm:t>
        <a:bodyPr/>
        <a:lstStyle/>
        <a:p>
          <a:endParaRPr lang="en-US"/>
        </a:p>
      </dgm:t>
    </dgm:pt>
    <dgm:pt modelId="{F307B1A1-A06F-8843-9D9A-3B22408C0679}">
      <dgm:prSet phldrT="[Text]"/>
      <dgm:spPr/>
      <dgm:t>
        <a:bodyPr/>
        <a:lstStyle/>
        <a:p>
          <a:r>
            <a:rPr lang="en-US" dirty="0"/>
            <a:t>JPA calibration and tuning</a:t>
          </a:r>
        </a:p>
      </dgm:t>
    </dgm:pt>
    <dgm:pt modelId="{9CBC6DA5-256F-F049-B946-24234D10D31D}" type="parTrans" cxnId="{7AF38475-717B-1746-B836-43BCFB031AEC}">
      <dgm:prSet/>
      <dgm:spPr/>
      <dgm:t>
        <a:bodyPr/>
        <a:lstStyle/>
        <a:p>
          <a:endParaRPr lang="en-US"/>
        </a:p>
      </dgm:t>
    </dgm:pt>
    <dgm:pt modelId="{E122AC3F-64E8-C047-AE83-DA6B72794B7E}" type="sibTrans" cxnId="{7AF38475-717B-1746-B836-43BCFB031AEC}">
      <dgm:prSet/>
      <dgm:spPr/>
      <dgm:t>
        <a:bodyPr/>
        <a:lstStyle/>
        <a:p>
          <a:endParaRPr lang="en-US"/>
        </a:p>
      </dgm:t>
    </dgm:pt>
    <dgm:pt modelId="{A990C8DA-D9D0-034C-9C37-4502C3A60FD9}">
      <dgm:prSet phldrT="[Text]"/>
      <dgm:spPr/>
      <dgm:t>
        <a:bodyPr/>
        <a:lstStyle/>
        <a:p>
          <a:r>
            <a:rPr lang="en-US" dirty="0"/>
            <a:t>Digitization</a:t>
          </a:r>
        </a:p>
      </dgm:t>
    </dgm:pt>
    <dgm:pt modelId="{2B847DED-0ACE-A74B-ADA0-7A2EBF03EB1B}" type="parTrans" cxnId="{B93E7FC2-9AD5-B64E-B3B0-7134BB675CCD}">
      <dgm:prSet/>
      <dgm:spPr/>
      <dgm:t>
        <a:bodyPr/>
        <a:lstStyle/>
        <a:p>
          <a:endParaRPr lang="en-US"/>
        </a:p>
      </dgm:t>
    </dgm:pt>
    <dgm:pt modelId="{858E7C52-E8D4-7C46-9D9B-606640F00E77}" type="sibTrans" cxnId="{B93E7FC2-9AD5-B64E-B3B0-7134BB675CCD}">
      <dgm:prSet/>
      <dgm:spPr/>
      <dgm:t>
        <a:bodyPr/>
        <a:lstStyle/>
        <a:p>
          <a:endParaRPr lang="en-US"/>
        </a:p>
      </dgm:t>
    </dgm:pt>
    <dgm:pt modelId="{133EDA66-1952-084E-A7BF-320488D135A2}">
      <dgm:prSet phldrT="[Text]"/>
      <dgm:spPr/>
      <dgm:t>
        <a:bodyPr/>
        <a:lstStyle/>
        <a:p>
          <a:r>
            <a:rPr lang="en-US"/>
            <a:t>Tuning</a:t>
          </a:r>
          <a:endParaRPr lang="en-US" dirty="0"/>
        </a:p>
      </dgm:t>
    </dgm:pt>
    <dgm:pt modelId="{399BB0DC-5AE7-BC4E-8183-53CB190DBBE1}" type="parTrans" cxnId="{A1AFCDC3-18B9-394A-8DBF-F6D8DC9C3EE0}">
      <dgm:prSet/>
      <dgm:spPr/>
      <dgm:t>
        <a:bodyPr/>
        <a:lstStyle/>
        <a:p>
          <a:endParaRPr lang="en-US"/>
        </a:p>
      </dgm:t>
    </dgm:pt>
    <dgm:pt modelId="{C6118F2F-22B9-DA4A-817C-E9012A2A746B}" type="sibTrans" cxnId="{A1AFCDC3-18B9-394A-8DBF-F6D8DC9C3EE0}">
      <dgm:prSet/>
      <dgm:spPr/>
      <dgm:t>
        <a:bodyPr/>
        <a:lstStyle/>
        <a:p>
          <a:endParaRPr lang="en-US"/>
        </a:p>
      </dgm:t>
    </dgm:pt>
    <dgm:pt modelId="{1AA154C7-6DF2-564A-9C1D-E2865E362284}" type="pres">
      <dgm:prSet presAssocID="{2A15DBC6-3E8B-554A-9655-9EED4143D9FD}" presName="Name0" presStyleCnt="0">
        <dgm:presLayoutVars>
          <dgm:dir/>
          <dgm:resizeHandles val="exact"/>
        </dgm:presLayoutVars>
      </dgm:prSet>
      <dgm:spPr/>
    </dgm:pt>
    <dgm:pt modelId="{C1AB7C35-E604-1141-9755-82AC6C7BB57F}" type="pres">
      <dgm:prSet presAssocID="{133EDA66-1952-084E-A7BF-320488D135A2}" presName="node" presStyleLbl="node1" presStyleIdx="0" presStyleCnt="4">
        <dgm:presLayoutVars>
          <dgm:bulletEnabled val="1"/>
        </dgm:presLayoutVars>
      </dgm:prSet>
      <dgm:spPr/>
    </dgm:pt>
    <dgm:pt modelId="{9C21BF64-0F5A-044F-A5B0-2BE3FBB3CE24}" type="pres">
      <dgm:prSet presAssocID="{C6118F2F-22B9-DA4A-817C-E9012A2A746B}" presName="sibTrans" presStyleLbl="sibTrans2D1" presStyleIdx="0" presStyleCnt="3"/>
      <dgm:spPr/>
    </dgm:pt>
    <dgm:pt modelId="{E266E99F-4442-2940-BC8A-052B74DBFD91}" type="pres">
      <dgm:prSet presAssocID="{C6118F2F-22B9-DA4A-817C-E9012A2A746B}" presName="connectorText" presStyleLbl="sibTrans2D1" presStyleIdx="0" presStyleCnt="3"/>
      <dgm:spPr/>
    </dgm:pt>
    <dgm:pt modelId="{9612D359-B723-E448-B646-E2F16C1BAD03}" type="pres">
      <dgm:prSet presAssocID="{2CD95677-4BEE-984B-9C04-37F9A51E7DE7}" presName="node" presStyleLbl="node1" presStyleIdx="1" presStyleCnt="4">
        <dgm:presLayoutVars>
          <dgm:bulletEnabled val="1"/>
        </dgm:presLayoutVars>
      </dgm:prSet>
      <dgm:spPr/>
    </dgm:pt>
    <dgm:pt modelId="{3DF48353-F7FB-9D43-838C-627078FF7C94}" type="pres">
      <dgm:prSet presAssocID="{D002F97B-94B5-984A-888B-C0B9F7956EE8}" presName="sibTrans" presStyleLbl="sibTrans2D1" presStyleIdx="1" presStyleCnt="3"/>
      <dgm:spPr/>
    </dgm:pt>
    <dgm:pt modelId="{AD21B454-0335-E445-A91D-EFBAA97587C3}" type="pres">
      <dgm:prSet presAssocID="{D002F97B-94B5-984A-888B-C0B9F7956EE8}" presName="connectorText" presStyleLbl="sibTrans2D1" presStyleIdx="1" presStyleCnt="3"/>
      <dgm:spPr/>
    </dgm:pt>
    <dgm:pt modelId="{0C7533A7-FBDA-A146-901A-15AA4C067071}" type="pres">
      <dgm:prSet presAssocID="{F307B1A1-A06F-8843-9D9A-3B22408C0679}" presName="node" presStyleLbl="node1" presStyleIdx="2" presStyleCnt="4">
        <dgm:presLayoutVars>
          <dgm:bulletEnabled val="1"/>
        </dgm:presLayoutVars>
      </dgm:prSet>
      <dgm:spPr/>
    </dgm:pt>
    <dgm:pt modelId="{A28148FF-0D7B-7243-8A1B-6E706B8B31B1}" type="pres">
      <dgm:prSet presAssocID="{E122AC3F-64E8-C047-AE83-DA6B72794B7E}" presName="sibTrans" presStyleLbl="sibTrans2D1" presStyleIdx="2" presStyleCnt="3"/>
      <dgm:spPr/>
    </dgm:pt>
    <dgm:pt modelId="{D802E913-2F68-B643-84D0-2C86B6054251}" type="pres">
      <dgm:prSet presAssocID="{E122AC3F-64E8-C047-AE83-DA6B72794B7E}" presName="connectorText" presStyleLbl="sibTrans2D1" presStyleIdx="2" presStyleCnt="3"/>
      <dgm:spPr/>
    </dgm:pt>
    <dgm:pt modelId="{9CFF071C-CE5C-CA49-8A3E-8FB845F230C6}" type="pres">
      <dgm:prSet presAssocID="{A990C8DA-D9D0-034C-9C37-4502C3A60FD9}" presName="node" presStyleLbl="node1" presStyleIdx="3" presStyleCnt="4">
        <dgm:presLayoutVars>
          <dgm:bulletEnabled val="1"/>
        </dgm:presLayoutVars>
      </dgm:prSet>
      <dgm:spPr/>
    </dgm:pt>
  </dgm:ptLst>
  <dgm:cxnLst>
    <dgm:cxn modelId="{992A5607-56B6-5646-BA90-9706CB2E132D}" type="presOf" srcId="{2A15DBC6-3E8B-554A-9655-9EED4143D9FD}" destId="{1AA154C7-6DF2-564A-9C1D-E2865E362284}" srcOrd="0" destOrd="0" presId="urn:microsoft.com/office/officeart/2005/8/layout/process1"/>
    <dgm:cxn modelId="{1F2D4F14-28B7-AE4B-BACE-5D344282A6F2}" type="presOf" srcId="{133EDA66-1952-084E-A7BF-320488D135A2}" destId="{C1AB7C35-E604-1141-9755-82AC6C7BB57F}" srcOrd="0" destOrd="0" presId="urn:microsoft.com/office/officeart/2005/8/layout/process1"/>
    <dgm:cxn modelId="{8FF65F15-60C6-004C-85E7-16F53FBF6F9D}" type="presOf" srcId="{D002F97B-94B5-984A-888B-C0B9F7956EE8}" destId="{AD21B454-0335-E445-A91D-EFBAA97587C3}" srcOrd="1" destOrd="0" presId="urn:microsoft.com/office/officeart/2005/8/layout/process1"/>
    <dgm:cxn modelId="{7C264D2B-33FE-3546-9065-B9A5A8240C09}" type="presOf" srcId="{C6118F2F-22B9-DA4A-817C-E9012A2A746B}" destId="{9C21BF64-0F5A-044F-A5B0-2BE3FBB3CE24}" srcOrd="0" destOrd="0" presId="urn:microsoft.com/office/officeart/2005/8/layout/process1"/>
    <dgm:cxn modelId="{F66DF634-5DED-1F44-A2BC-2908A3C99EE9}" type="presOf" srcId="{A990C8DA-D9D0-034C-9C37-4502C3A60FD9}" destId="{9CFF071C-CE5C-CA49-8A3E-8FB845F230C6}" srcOrd="0" destOrd="0" presId="urn:microsoft.com/office/officeart/2005/8/layout/process1"/>
    <dgm:cxn modelId="{29E4D25B-5E56-1144-B8DC-B572BDD7710F}" type="presOf" srcId="{2CD95677-4BEE-984B-9C04-37F9A51E7DE7}" destId="{9612D359-B723-E448-B646-E2F16C1BAD03}" srcOrd="0" destOrd="0" presId="urn:microsoft.com/office/officeart/2005/8/layout/process1"/>
    <dgm:cxn modelId="{6936336D-302F-4742-A575-BE0D4E8F2F7C}" type="presOf" srcId="{E122AC3F-64E8-C047-AE83-DA6B72794B7E}" destId="{D802E913-2F68-B643-84D0-2C86B6054251}" srcOrd="1" destOrd="0" presId="urn:microsoft.com/office/officeart/2005/8/layout/process1"/>
    <dgm:cxn modelId="{7AF38475-717B-1746-B836-43BCFB031AEC}" srcId="{2A15DBC6-3E8B-554A-9655-9EED4143D9FD}" destId="{F307B1A1-A06F-8843-9D9A-3B22408C0679}" srcOrd="2" destOrd="0" parTransId="{9CBC6DA5-256F-F049-B946-24234D10D31D}" sibTransId="{E122AC3F-64E8-C047-AE83-DA6B72794B7E}"/>
    <dgm:cxn modelId="{78C23BB4-3A66-084D-BC81-6DFC38A962C1}" type="presOf" srcId="{D002F97B-94B5-984A-888B-C0B9F7956EE8}" destId="{3DF48353-F7FB-9D43-838C-627078FF7C94}" srcOrd="0" destOrd="0" presId="urn:microsoft.com/office/officeart/2005/8/layout/process1"/>
    <dgm:cxn modelId="{B93E7FC2-9AD5-B64E-B3B0-7134BB675CCD}" srcId="{2A15DBC6-3E8B-554A-9655-9EED4143D9FD}" destId="{A990C8DA-D9D0-034C-9C37-4502C3A60FD9}" srcOrd="3" destOrd="0" parTransId="{2B847DED-0ACE-A74B-ADA0-7A2EBF03EB1B}" sibTransId="{858E7C52-E8D4-7C46-9D9B-606640F00E77}"/>
    <dgm:cxn modelId="{A1AFCDC3-18B9-394A-8DBF-F6D8DC9C3EE0}" srcId="{2A15DBC6-3E8B-554A-9655-9EED4143D9FD}" destId="{133EDA66-1952-084E-A7BF-320488D135A2}" srcOrd="0" destOrd="0" parTransId="{399BB0DC-5AE7-BC4E-8183-53CB190DBBE1}" sibTransId="{C6118F2F-22B9-DA4A-817C-E9012A2A746B}"/>
    <dgm:cxn modelId="{65567FC5-2CA5-B741-BC7F-ABEB017B11CA}" type="presOf" srcId="{E122AC3F-64E8-C047-AE83-DA6B72794B7E}" destId="{A28148FF-0D7B-7243-8A1B-6E706B8B31B1}" srcOrd="0" destOrd="0" presId="urn:microsoft.com/office/officeart/2005/8/layout/process1"/>
    <dgm:cxn modelId="{46DC63CB-B601-7F47-814C-64578EF76AD0}" type="presOf" srcId="{C6118F2F-22B9-DA4A-817C-E9012A2A746B}" destId="{E266E99F-4442-2940-BC8A-052B74DBFD91}" srcOrd="1" destOrd="0" presId="urn:microsoft.com/office/officeart/2005/8/layout/process1"/>
    <dgm:cxn modelId="{3FF566E2-4EA3-A546-A74F-28334BB6BD72}" srcId="{2A15DBC6-3E8B-554A-9655-9EED4143D9FD}" destId="{2CD95677-4BEE-984B-9C04-37F9A51E7DE7}" srcOrd="1" destOrd="0" parTransId="{20BCBFE6-5065-9E41-AD03-BA1ABA603298}" sibTransId="{D002F97B-94B5-984A-888B-C0B9F7956EE8}"/>
    <dgm:cxn modelId="{800623F6-6690-0A41-BFA7-8B57BA7720E5}" type="presOf" srcId="{F307B1A1-A06F-8843-9D9A-3B22408C0679}" destId="{0C7533A7-FBDA-A146-901A-15AA4C067071}" srcOrd="0" destOrd="0" presId="urn:microsoft.com/office/officeart/2005/8/layout/process1"/>
    <dgm:cxn modelId="{5C626BEF-C6CB-8D4C-8880-E50D081DC54A}" type="presParOf" srcId="{1AA154C7-6DF2-564A-9C1D-E2865E362284}" destId="{C1AB7C35-E604-1141-9755-82AC6C7BB57F}" srcOrd="0" destOrd="0" presId="urn:microsoft.com/office/officeart/2005/8/layout/process1"/>
    <dgm:cxn modelId="{38161F0F-EA14-BF46-9BBC-F2453F1159CB}" type="presParOf" srcId="{1AA154C7-6DF2-564A-9C1D-E2865E362284}" destId="{9C21BF64-0F5A-044F-A5B0-2BE3FBB3CE24}" srcOrd="1" destOrd="0" presId="urn:microsoft.com/office/officeart/2005/8/layout/process1"/>
    <dgm:cxn modelId="{97E91858-4948-8542-AE6A-386C045933E8}" type="presParOf" srcId="{9C21BF64-0F5A-044F-A5B0-2BE3FBB3CE24}" destId="{E266E99F-4442-2940-BC8A-052B74DBFD91}" srcOrd="0" destOrd="0" presId="urn:microsoft.com/office/officeart/2005/8/layout/process1"/>
    <dgm:cxn modelId="{E6D35F16-307D-CA4B-9B5E-173711176770}" type="presParOf" srcId="{1AA154C7-6DF2-564A-9C1D-E2865E362284}" destId="{9612D359-B723-E448-B646-E2F16C1BAD03}" srcOrd="2" destOrd="0" presId="urn:microsoft.com/office/officeart/2005/8/layout/process1"/>
    <dgm:cxn modelId="{03E55354-B1B9-314E-8E8E-0A32AA9DE367}" type="presParOf" srcId="{1AA154C7-6DF2-564A-9C1D-E2865E362284}" destId="{3DF48353-F7FB-9D43-838C-627078FF7C94}" srcOrd="3" destOrd="0" presId="urn:microsoft.com/office/officeart/2005/8/layout/process1"/>
    <dgm:cxn modelId="{D824B38E-AA02-FA4A-8FE2-736CB9D650F3}" type="presParOf" srcId="{3DF48353-F7FB-9D43-838C-627078FF7C94}" destId="{AD21B454-0335-E445-A91D-EFBAA97587C3}" srcOrd="0" destOrd="0" presId="urn:microsoft.com/office/officeart/2005/8/layout/process1"/>
    <dgm:cxn modelId="{CED2FA53-75B3-2A41-8F7B-694AF13EAFB6}" type="presParOf" srcId="{1AA154C7-6DF2-564A-9C1D-E2865E362284}" destId="{0C7533A7-FBDA-A146-901A-15AA4C067071}" srcOrd="4" destOrd="0" presId="urn:microsoft.com/office/officeart/2005/8/layout/process1"/>
    <dgm:cxn modelId="{FFF7EF51-8A48-DA44-AE5B-73F2EEA25303}" type="presParOf" srcId="{1AA154C7-6DF2-564A-9C1D-E2865E362284}" destId="{A28148FF-0D7B-7243-8A1B-6E706B8B31B1}" srcOrd="5" destOrd="0" presId="urn:microsoft.com/office/officeart/2005/8/layout/process1"/>
    <dgm:cxn modelId="{07EF8779-986D-4848-837A-2E384D1B12E4}" type="presParOf" srcId="{A28148FF-0D7B-7243-8A1B-6E706B8B31B1}" destId="{D802E913-2F68-B643-84D0-2C86B6054251}" srcOrd="0" destOrd="0" presId="urn:microsoft.com/office/officeart/2005/8/layout/process1"/>
    <dgm:cxn modelId="{FEFEC919-4397-9146-A17F-6A4D55167715}" type="presParOf" srcId="{1AA154C7-6DF2-564A-9C1D-E2865E362284}" destId="{9CFF071C-CE5C-CA49-8A3E-8FB845F230C6}"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D9DCBF-96FC-7F45-9800-9E121493108D}" type="doc">
      <dgm:prSet loTypeId="urn:microsoft.com/office/officeart/2005/8/layout/chevron1" loCatId="" qsTypeId="urn:microsoft.com/office/officeart/2005/8/quickstyle/simple1#2" qsCatId="simple" csTypeId="urn:microsoft.com/office/officeart/2005/8/colors/accent2_2#1" csCatId="accent2" phldr="1"/>
      <dgm:spPr/>
      <dgm:t>
        <a:bodyPr/>
        <a:lstStyle/>
        <a:p>
          <a:endParaRPr lang="en-US"/>
        </a:p>
      </dgm:t>
    </dgm:pt>
    <dgm:pt modelId="{8FA8A0D6-8EFE-0A49-8CC0-7AA21D39020A}">
      <dgm:prSet phldrT="[Text]"/>
      <dgm:spPr/>
      <dgm:t>
        <a:bodyPr/>
        <a:lstStyle/>
        <a:p>
          <a:r>
            <a:rPr lang="en-US" dirty="0"/>
            <a:t>DQC-passed raw spectra</a:t>
          </a:r>
        </a:p>
      </dgm:t>
    </dgm:pt>
    <dgm:pt modelId="{41B8EC63-E8C6-5447-BA3E-B24DF43C59D0}" type="parTrans" cxnId="{945B190D-A2DA-1445-97DE-60DC175075D3}">
      <dgm:prSet/>
      <dgm:spPr/>
      <dgm:t>
        <a:bodyPr/>
        <a:lstStyle/>
        <a:p>
          <a:endParaRPr lang="en-US"/>
        </a:p>
      </dgm:t>
    </dgm:pt>
    <dgm:pt modelId="{7F463718-921B-044A-B1EB-9483A5EED53B}" type="sibTrans" cxnId="{945B190D-A2DA-1445-97DE-60DC175075D3}">
      <dgm:prSet/>
      <dgm:spPr/>
      <dgm:t>
        <a:bodyPr/>
        <a:lstStyle/>
        <a:p>
          <a:endParaRPr lang="en-US"/>
        </a:p>
      </dgm:t>
    </dgm:pt>
    <dgm:pt modelId="{86528756-FA61-A843-A5C3-C2DA74BFA123}">
      <dgm:prSet phldrT="[Text]"/>
      <dgm:spPr/>
      <dgm:t>
        <a:bodyPr/>
        <a:lstStyle/>
        <a:p>
          <a:r>
            <a:rPr lang="en-US" dirty="0"/>
            <a:t>Baseline removal</a:t>
          </a:r>
        </a:p>
      </dgm:t>
    </dgm:pt>
    <dgm:pt modelId="{9490F473-32BB-3F4C-A9C1-00590EEA5F5A}" type="parTrans" cxnId="{8A38C126-B8CD-F444-921C-5F677682E735}">
      <dgm:prSet/>
      <dgm:spPr/>
      <dgm:t>
        <a:bodyPr/>
        <a:lstStyle/>
        <a:p>
          <a:endParaRPr lang="en-US"/>
        </a:p>
      </dgm:t>
    </dgm:pt>
    <dgm:pt modelId="{B1C10635-F600-EA49-A398-822FCBBD3674}" type="sibTrans" cxnId="{8A38C126-B8CD-F444-921C-5F677682E735}">
      <dgm:prSet/>
      <dgm:spPr/>
      <dgm:t>
        <a:bodyPr/>
        <a:lstStyle/>
        <a:p>
          <a:endParaRPr lang="en-US"/>
        </a:p>
      </dgm:t>
    </dgm:pt>
    <dgm:pt modelId="{8D233B24-1013-8748-A9FB-9E0538A343DA}">
      <dgm:prSet phldrT="[Text]"/>
      <dgm:spPr/>
      <dgm:t>
        <a:bodyPr/>
        <a:lstStyle/>
        <a:p>
          <a:r>
            <a:rPr lang="en-US" dirty="0"/>
            <a:t>Response and DFSZ normalization</a:t>
          </a:r>
        </a:p>
      </dgm:t>
    </dgm:pt>
    <dgm:pt modelId="{4A47B707-1ED7-A541-8806-0FCF705229AC}" type="parTrans" cxnId="{F4774A36-C1DE-3842-907F-63878F794AF5}">
      <dgm:prSet/>
      <dgm:spPr/>
      <dgm:t>
        <a:bodyPr/>
        <a:lstStyle/>
        <a:p>
          <a:endParaRPr lang="en-US"/>
        </a:p>
      </dgm:t>
    </dgm:pt>
    <dgm:pt modelId="{A525A012-BBDA-C549-B35A-5E0D225C3E37}" type="sibTrans" cxnId="{F4774A36-C1DE-3842-907F-63878F794AF5}">
      <dgm:prSet/>
      <dgm:spPr/>
      <dgm:t>
        <a:bodyPr/>
        <a:lstStyle/>
        <a:p>
          <a:endParaRPr lang="en-US"/>
        </a:p>
      </dgm:t>
    </dgm:pt>
    <dgm:pt modelId="{F5424AE2-4D45-B446-8A53-EB411632B7DB}">
      <dgm:prSet phldrT="[Text]"/>
      <dgm:spPr/>
      <dgm:t>
        <a:bodyPr/>
        <a:lstStyle/>
        <a:p>
          <a:r>
            <a:rPr lang="en-US" dirty="0"/>
            <a:t>Axion </a:t>
          </a:r>
          <a:r>
            <a:rPr lang="en-US" dirty="0" err="1"/>
            <a:t>lineshape</a:t>
          </a:r>
          <a:r>
            <a:rPr lang="en-US" dirty="0"/>
            <a:t> fit</a:t>
          </a:r>
        </a:p>
      </dgm:t>
    </dgm:pt>
    <dgm:pt modelId="{6DDBAA91-7885-1B4B-B963-E0129069CEC9}" type="parTrans" cxnId="{5D13B500-1B90-3446-AABB-BD1FD8A9B704}">
      <dgm:prSet/>
      <dgm:spPr/>
      <dgm:t>
        <a:bodyPr/>
        <a:lstStyle/>
        <a:p>
          <a:endParaRPr lang="en-US"/>
        </a:p>
      </dgm:t>
    </dgm:pt>
    <dgm:pt modelId="{A02ED8CD-5A46-084A-9343-D802FA2BDDE1}" type="sibTrans" cxnId="{5D13B500-1B90-3446-AABB-BD1FD8A9B704}">
      <dgm:prSet/>
      <dgm:spPr/>
      <dgm:t>
        <a:bodyPr/>
        <a:lstStyle/>
        <a:p>
          <a:endParaRPr lang="en-US"/>
        </a:p>
      </dgm:t>
    </dgm:pt>
    <dgm:pt modelId="{1794731F-9B8F-3D46-92B4-F304E0C9403D}">
      <dgm:prSet phldrT="[Text]"/>
      <dgm:spPr/>
      <dgm:t>
        <a:bodyPr/>
        <a:lstStyle/>
        <a:p>
          <a:r>
            <a:rPr lang="en-US" dirty="0"/>
            <a:t>Grand spectrum</a:t>
          </a:r>
        </a:p>
      </dgm:t>
    </dgm:pt>
    <dgm:pt modelId="{991381CF-6FFF-F44F-A607-272DCFD26AA1}" type="parTrans" cxnId="{8C51A1C5-A90C-1347-B657-27E20D914908}">
      <dgm:prSet/>
      <dgm:spPr/>
      <dgm:t>
        <a:bodyPr/>
        <a:lstStyle/>
        <a:p>
          <a:endParaRPr lang="en-US"/>
        </a:p>
      </dgm:t>
    </dgm:pt>
    <dgm:pt modelId="{5578F198-C732-4C4D-824D-DCAC5150767F}" type="sibTrans" cxnId="{8C51A1C5-A90C-1347-B657-27E20D914908}">
      <dgm:prSet/>
      <dgm:spPr/>
      <dgm:t>
        <a:bodyPr/>
        <a:lstStyle/>
        <a:p>
          <a:endParaRPr lang="en-US"/>
        </a:p>
      </dgm:t>
    </dgm:pt>
    <dgm:pt modelId="{7D95642A-DFF9-544D-800A-12823DC32002}">
      <dgm:prSet phldrT="[Text]"/>
      <dgm:spPr/>
      <dgm:t>
        <a:bodyPr/>
        <a:lstStyle/>
        <a:p>
          <a:r>
            <a:rPr lang="en-US" dirty="0"/>
            <a:t>Candidate rescan</a:t>
          </a:r>
        </a:p>
      </dgm:t>
    </dgm:pt>
    <dgm:pt modelId="{2309874C-BE0B-D84F-A263-106A355545B8}" type="parTrans" cxnId="{8C68C10F-3BFB-874A-BF52-F62B69E1D934}">
      <dgm:prSet/>
      <dgm:spPr/>
      <dgm:t>
        <a:bodyPr/>
        <a:lstStyle/>
        <a:p>
          <a:endParaRPr lang="en-US"/>
        </a:p>
      </dgm:t>
    </dgm:pt>
    <dgm:pt modelId="{36577B42-29D0-3C4E-A48E-910C682F8C55}" type="sibTrans" cxnId="{8C68C10F-3BFB-874A-BF52-F62B69E1D934}">
      <dgm:prSet/>
      <dgm:spPr/>
      <dgm:t>
        <a:bodyPr/>
        <a:lstStyle/>
        <a:p>
          <a:endParaRPr lang="en-US"/>
        </a:p>
      </dgm:t>
    </dgm:pt>
    <dgm:pt modelId="{AF32CE84-14B2-8341-8FD2-FD5ED6F2CFB2}">
      <dgm:prSet phldrT="[Text]"/>
      <dgm:spPr/>
      <dgm:t>
        <a:bodyPr/>
        <a:lstStyle/>
        <a:p>
          <a:r>
            <a:rPr lang="en-US" dirty="0"/>
            <a:t>Discovery or exclusion</a:t>
          </a:r>
        </a:p>
      </dgm:t>
    </dgm:pt>
    <dgm:pt modelId="{32714E6C-51C2-7745-BB5A-C7911989C751}" type="parTrans" cxnId="{1D60EA37-05A1-CF4E-A8B4-9E0BCBBDD38B}">
      <dgm:prSet/>
      <dgm:spPr/>
      <dgm:t>
        <a:bodyPr/>
        <a:lstStyle/>
        <a:p>
          <a:endParaRPr lang="en-US"/>
        </a:p>
      </dgm:t>
    </dgm:pt>
    <dgm:pt modelId="{57145F63-D4F5-A840-B785-AE8F18CCADFC}" type="sibTrans" cxnId="{1D60EA37-05A1-CF4E-A8B4-9E0BCBBDD38B}">
      <dgm:prSet/>
      <dgm:spPr/>
      <dgm:t>
        <a:bodyPr/>
        <a:lstStyle/>
        <a:p>
          <a:endParaRPr lang="en-US"/>
        </a:p>
      </dgm:t>
    </dgm:pt>
    <dgm:pt modelId="{AD8B985E-27F8-154A-A6FA-DAADFC953A95}" type="pres">
      <dgm:prSet presAssocID="{87D9DCBF-96FC-7F45-9800-9E121493108D}" presName="Name0" presStyleCnt="0">
        <dgm:presLayoutVars>
          <dgm:dir/>
          <dgm:animLvl val="lvl"/>
          <dgm:resizeHandles val="exact"/>
        </dgm:presLayoutVars>
      </dgm:prSet>
      <dgm:spPr/>
    </dgm:pt>
    <dgm:pt modelId="{A48BF259-9F7A-6D4E-822D-CD893E5B10D9}" type="pres">
      <dgm:prSet presAssocID="{8FA8A0D6-8EFE-0A49-8CC0-7AA21D39020A}" presName="parTxOnly" presStyleLbl="node1" presStyleIdx="0" presStyleCnt="7">
        <dgm:presLayoutVars>
          <dgm:chMax val="0"/>
          <dgm:chPref val="0"/>
          <dgm:bulletEnabled val="1"/>
        </dgm:presLayoutVars>
      </dgm:prSet>
      <dgm:spPr/>
    </dgm:pt>
    <dgm:pt modelId="{F9A99B20-2E1A-AB48-B734-2C2D82B11195}" type="pres">
      <dgm:prSet presAssocID="{7F463718-921B-044A-B1EB-9483A5EED53B}" presName="parTxOnlySpace" presStyleCnt="0"/>
      <dgm:spPr/>
    </dgm:pt>
    <dgm:pt modelId="{7D92E542-CFD3-F541-8A2B-70191FD4CAF8}" type="pres">
      <dgm:prSet presAssocID="{86528756-FA61-A843-A5C3-C2DA74BFA123}" presName="parTxOnly" presStyleLbl="node1" presStyleIdx="1" presStyleCnt="7">
        <dgm:presLayoutVars>
          <dgm:chMax val="0"/>
          <dgm:chPref val="0"/>
          <dgm:bulletEnabled val="1"/>
        </dgm:presLayoutVars>
      </dgm:prSet>
      <dgm:spPr/>
    </dgm:pt>
    <dgm:pt modelId="{CB052D55-6331-6847-8392-C7667771A6F1}" type="pres">
      <dgm:prSet presAssocID="{B1C10635-F600-EA49-A398-822FCBBD3674}" presName="parTxOnlySpace" presStyleCnt="0"/>
      <dgm:spPr/>
    </dgm:pt>
    <dgm:pt modelId="{4D2DFD8E-194B-6D4C-9DC6-5CC39876BE75}" type="pres">
      <dgm:prSet presAssocID="{8D233B24-1013-8748-A9FB-9E0538A343DA}" presName="parTxOnly" presStyleLbl="node1" presStyleIdx="2" presStyleCnt="7">
        <dgm:presLayoutVars>
          <dgm:chMax val="0"/>
          <dgm:chPref val="0"/>
          <dgm:bulletEnabled val="1"/>
        </dgm:presLayoutVars>
      </dgm:prSet>
      <dgm:spPr/>
    </dgm:pt>
    <dgm:pt modelId="{E6AD8F66-F500-814A-B04B-0E132C370B7B}" type="pres">
      <dgm:prSet presAssocID="{A525A012-BBDA-C549-B35A-5E0D225C3E37}" presName="parTxOnlySpace" presStyleCnt="0"/>
      <dgm:spPr/>
    </dgm:pt>
    <dgm:pt modelId="{19EF0C1B-0A32-C049-AEAE-C6F1F3F8DF29}" type="pres">
      <dgm:prSet presAssocID="{F5424AE2-4D45-B446-8A53-EB411632B7DB}" presName="parTxOnly" presStyleLbl="node1" presStyleIdx="3" presStyleCnt="7">
        <dgm:presLayoutVars>
          <dgm:chMax val="0"/>
          <dgm:chPref val="0"/>
          <dgm:bulletEnabled val="1"/>
        </dgm:presLayoutVars>
      </dgm:prSet>
      <dgm:spPr/>
    </dgm:pt>
    <dgm:pt modelId="{43ADE362-1B9F-4C45-9A89-F546BEF28238}" type="pres">
      <dgm:prSet presAssocID="{A02ED8CD-5A46-084A-9343-D802FA2BDDE1}" presName="parTxOnlySpace" presStyleCnt="0"/>
      <dgm:spPr/>
    </dgm:pt>
    <dgm:pt modelId="{AB4270AE-B890-AB44-A49D-7F695D889F28}" type="pres">
      <dgm:prSet presAssocID="{1794731F-9B8F-3D46-92B4-F304E0C9403D}" presName="parTxOnly" presStyleLbl="node1" presStyleIdx="4" presStyleCnt="7">
        <dgm:presLayoutVars>
          <dgm:chMax val="0"/>
          <dgm:chPref val="0"/>
          <dgm:bulletEnabled val="1"/>
        </dgm:presLayoutVars>
      </dgm:prSet>
      <dgm:spPr/>
    </dgm:pt>
    <dgm:pt modelId="{84F866D6-DED6-AA47-863A-424A735A56FE}" type="pres">
      <dgm:prSet presAssocID="{5578F198-C732-4C4D-824D-DCAC5150767F}" presName="parTxOnlySpace" presStyleCnt="0"/>
      <dgm:spPr/>
    </dgm:pt>
    <dgm:pt modelId="{D063B46B-CA22-004D-B841-47D07A6ABC6D}" type="pres">
      <dgm:prSet presAssocID="{7D95642A-DFF9-544D-800A-12823DC32002}" presName="parTxOnly" presStyleLbl="node1" presStyleIdx="5" presStyleCnt="7">
        <dgm:presLayoutVars>
          <dgm:chMax val="0"/>
          <dgm:chPref val="0"/>
          <dgm:bulletEnabled val="1"/>
        </dgm:presLayoutVars>
      </dgm:prSet>
      <dgm:spPr/>
    </dgm:pt>
    <dgm:pt modelId="{28F6A496-2678-1C4D-B04F-158F27DD0DEB}" type="pres">
      <dgm:prSet presAssocID="{36577B42-29D0-3C4E-A48E-910C682F8C55}" presName="parTxOnlySpace" presStyleCnt="0"/>
      <dgm:spPr/>
    </dgm:pt>
    <dgm:pt modelId="{83669ED2-AB70-6146-9C18-BA0865163C64}" type="pres">
      <dgm:prSet presAssocID="{AF32CE84-14B2-8341-8FD2-FD5ED6F2CFB2}" presName="parTxOnly" presStyleLbl="node1" presStyleIdx="6" presStyleCnt="7">
        <dgm:presLayoutVars>
          <dgm:chMax val="0"/>
          <dgm:chPref val="0"/>
          <dgm:bulletEnabled val="1"/>
        </dgm:presLayoutVars>
      </dgm:prSet>
      <dgm:spPr/>
    </dgm:pt>
  </dgm:ptLst>
  <dgm:cxnLst>
    <dgm:cxn modelId="{5D13B500-1B90-3446-AABB-BD1FD8A9B704}" srcId="{87D9DCBF-96FC-7F45-9800-9E121493108D}" destId="{F5424AE2-4D45-B446-8A53-EB411632B7DB}" srcOrd="3" destOrd="0" parTransId="{6DDBAA91-7885-1B4B-B963-E0129069CEC9}" sibTransId="{A02ED8CD-5A46-084A-9343-D802FA2BDDE1}"/>
    <dgm:cxn modelId="{C20CDE06-BBA8-6945-853B-44261C7AC819}" type="presOf" srcId="{AF32CE84-14B2-8341-8FD2-FD5ED6F2CFB2}" destId="{83669ED2-AB70-6146-9C18-BA0865163C64}" srcOrd="0" destOrd="0" presId="urn:microsoft.com/office/officeart/2005/8/layout/chevron1"/>
    <dgm:cxn modelId="{945B190D-A2DA-1445-97DE-60DC175075D3}" srcId="{87D9DCBF-96FC-7F45-9800-9E121493108D}" destId="{8FA8A0D6-8EFE-0A49-8CC0-7AA21D39020A}" srcOrd="0" destOrd="0" parTransId="{41B8EC63-E8C6-5447-BA3E-B24DF43C59D0}" sibTransId="{7F463718-921B-044A-B1EB-9483A5EED53B}"/>
    <dgm:cxn modelId="{8C68C10F-3BFB-874A-BF52-F62B69E1D934}" srcId="{87D9DCBF-96FC-7F45-9800-9E121493108D}" destId="{7D95642A-DFF9-544D-800A-12823DC32002}" srcOrd="5" destOrd="0" parTransId="{2309874C-BE0B-D84F-A263-106A355545B8}" sibTransId="{36577B42-29D0-3C4E-A48E-910C682F8C55}"/>
    <dgm:cxn modelId="{8A38C126-B8CD-F444-921C-5F677682E735}" srcId="{87D9DCBF-96FC-7F45-9800-9E121493108D}" destId="{86528756-FA61-A843-A5C3-C2DA74BFA123}" srcOrd="1" destOrd="0" parTransId="{9490F473-32BB-3F4C-A9C1-00590EEA5F5A}" sibTransId="{B1C10635-F600-EA49-A398-822FCBBD3674}"/>
    <dgm:cxn modelId="{F4774A36-C1DE-3842-907F-63878F794AF5}" srcId="{87D9DCBF-96FC-7F45-9800-9E121493108D}" destId="{8D233B24-1013-8748-A9FB-9E0538A343DA}" srcOrd="2" destOrd="0" parTransId="{4A47B707-1ED7-A541-8806-0FCF705229AC}" sibTransId="{A525A012-BBDA-C549-B35A-5E0D225C3E37}"/>
    <dgm:cxn modelId="{1D60EA37-05A1-CF4E-A8B4-9E0BCBBDD38B}" srcId="{87D9DCBF-96FC-7F45-9800-9E121493108D}" destId="{AF32CE84-14B2-8341-8FD2-FD5ED6F2CFB2}" srcOrd="6" destOrd="0" parTransId="{32714E6C-51C2-7745-BB5A-C7911989C751}" sibTransId="{57145F63-D4F5-A840-B785-AE8F18CCADFC}"/>
    <dgm:cxn modelId="{609B1068-A15D-7149-BE6D-C6BFC13460A8}" type="presOf" srcId="{1794731F-9B8F-3D46-92B4-F304E0C9403D}" destId="{AB4270AE-B890-AB44-A49D-7F695D889F28}" srcOrd="0" destOrd="0" presId="urn:microsoft.com/office/officeart/2005/8/layout/chevron1"/>
    <dgm:cxn modelId="{4B4F2F6E-8D40-E64C-87E2-F1B29B1FCFF5}" type="presOf" srcId="{86528756-FA61-A843-A5C3-C2DA74BFA123}" destId="{7D92E542-CFD3-F541-8A2B-70191FD4CAF8}" srcOrd="0" destOrd="0" presId="urn:microsoft.com/office/officeart/2005/8/layout/chevron1"/>
    <dgm:cxn modelId="{4F15918E-DBAC-8548-B2E3-05012B187C60}" type="presOf" srcId="{F5424AE2-4D45-B446-8A53-EB411632B7DB}" destId="{19EF0C1B-0A32-C049-AEAE-C6F1F3F8DF29}" srcOrd="0" destOrd="0" presId="urn:microsoft.com/office/officeart/2005/8/layout/chevron1"/>
    <dgm:cxn modelId="{34A0BBA6-94B4-644C-B3F0-2A9BFB58B2DD}" type="presOf" srcId="{8D233B24-1013-8748-A9FB-9E0538A343DA}" destId="{4D2DFD8E-194B-6D4C-9DC6-5CC39876BE75}" srcOrd="0" destOrd="0" presId="urn:microsoft.com/office/officeart/2005/8/layout/chevron1"/>
    <dgm:cxn modelId="{15520FA7-8F0B-D74F-B242-0A77A5EB2ECE}" type="presOf" srcId="{7D95642A-DFF9-544D-800A-12823DC32002}" destId="{D063B46B-CA22-004D-B841-47D07A6ABC6D}" srcOrd="0" destOrd="0" presId="urn:microsoft.com/office/officeart/2005/8/layout/chevron1"/>
    <dgm:cxn modelId="{8C51A1C5-A90C-1347-B657-27E20D914908}" srcId="{87D9DCBF-96FC-7F45-9800-9E121493108D}" destId="{1794731F-9B8F-3D46-92B4-F304E0C9403D}" srcOrd="4" destOrd="0" parTransId="{991381CF-6FFF-F44F-A607-272DCFD26AA1}" sibTransId="{5578F198-C732-4C4D-824D-DCAC5150767F}"/>
    <dgm:cxn modelId="{C796D9E6-3226-1A4E-92CD-FC069F2D1F47}" type="presOf" srcId="{87D9DCBF-96FC-7F45-9800-9E121493108D}" destId="{AD8B985E-27F8-154A-A6FA-DAADFC953A95}" srcOrd="0" destOrd="0" presId="urn:microsoft.com/office/officeart/2005/8/layout/chevron1"/>
    <dgm:cxn modelId="{693341F8-12D5-304D-AF33-5D53AB23687D}" type="presOf" srcId="{8FA8A0D6-8EFE-0A49-8CC0-7AA21D39020A}" destId="{A48BF259-9F7A-6D4E-822D-CD893E5B10D9}" srcOrd="0" destOrd="0" presId="urn:microsoft.com/office/officeart/2005/8/layout/chevron1"/>
    <dgm:cxn modelId="{A58B4F55-79A2-9B4C-92DE-AD9531E6DC16}" type="presParOf" srcId="{AD8B985E-27F8-154A-A6FA-DAADFC953A95}" destId="{A48BF259-9F7A-6D4E-822D-CD893E5B10D9}" srcOrd="0" destOrd="0" presId="urn:microsoft.com/office/officeart/2005/8/layout/chevron1"/>
    <dgm:cxn modelId="{3843425B-6A2E-854A-A302-924017EF880D}" type="presParOf" srcId="{AD8B985E-27F8-154A-A6FA-DAADFC953A95}" destId="{F9A99B20-2E1A-AB48-B734-2C2D82B11195}" srcOrd="1" destOrd="0" presId="urn:microsoft.com/office/officeart/2005/8/layout/chevron1"/>
    <dgm:cxn modelId="{34094160-190C-9F48-8D12-2B86B523BA5C}" type="presParOf" srcId="{AD8B985E-27F8-154A-A6FA-DAADFC953A95}" destId="{7D92E542-CFD3-F541-8A2B-70191FD4CAF8}" srcOrd="2" destOrd="0" presId="urn:microsoft.com/office/officeart/2005/8/layout/chevron1"/>
    <dgm:cxn modelId="{B9F305E1-28CB-4940-8BEC-DDF8628883CB}" type="presParOf" srcId="{AD8B985E-27F8-154A-A6FA-DAADFC953A95}" destId="{CB052D55-6331-6847-8392-C7667771A6F1}" srcOrd="3" destOrd="0" presId="urn:microsoft.com/office/officeart/2005/8/layout/chevron1"/>
    <dgm:cxn modelId="{DAECF52F-FEF1-814B-8309-888F2E859812}" type="presParOf" srcId="{AD8B985E-27F8-154A-A6FA-DAADFC953A95}" destId="{4D2DFD8E-194B-6D4C-9DC6-5CC39876BE75}" srcOrd="4" destOrd="0" presId="urn:microsoft.com/office/officeart/2005/8/layout/chevron1"/>
    <dgm:cxn modelId="{050EF29E-2F38-594E-AAE0-AE9542322F6E}" type="presParOf" srcId="{AD8B985E-27F8-154A-A6FA-DAADFC953A95}" destId="{E6AD8F66-F500-814A-B04B-0E132C370B7B}" srcOrd="5" destOrd="0" presId="urn:microsoft.com/office/officeart/2005/8/layout/chevron1"/>
    <dgm:cxn modelId="{D215AFE8-3D1C-D84C-B699-4220A068E0CF}" type="presParOf" srcId="{AD8B985E-27F8-154A-A6FA-DAADFC953A95}" destId="{19EF0C1B-0A32-C049-AEAE-C6F1F3F8DF29}" srcOrd="6" destOrd="0" presId="urn:microsoft.com/office/officeart/2005/8/layout/chevron1"/>
    <dgm:cxn modelId="{42B24C36-A093-2F41-B97E-A6B6BF0FB5EE}" type="presParOf" srcId="{AD8B985E-27F8-154A-A6FA-DAADFC953A95}" destId="{43ADE362-1B9F-4C45-9A89-F546BEF28238}" srcOrd="7" destOrd="0" presId="urn:microsoft.com/office/officeart/2005/8/layout/chevron1"/>
    <dgm:cxn modelId="{E3028707-A6C1-7D42-9F49-337391045A68}" type="presParOf" srcId="{AD8B985E-27F8-154A-A6FA-DAADFC953A95}" destId="{AB4270AE-B890-AB44-A49D-7F695D889F28}" srcOrd="8" destOrd="0" presId="urn:microsoft.com/office/officeart/2005/8/layout/chevron1"/>
    <dgm:cxn modelId="{D5369502-9BE3-834C-8D6C-386BD4830CE9}" type="presParOf" srcId="{AD8B985E-27F8-154A-A6FA-DAADFC953A95}" destId="{84F866D6-DED6-AA47-863A-424A735A56FE}" srcOrd="9" destOrd="0" presId="urn:microsoft.com/office/officeart/2005/8/layout/chevron1"/>
    <dgm:cxn modelId="{5258A837-7BC7-E94C-9185-063BEC25C2D6}" type="presParOf" srcId="{AD8B985E-27F8-154A-A6FA-DAADFC953A95}" destId="{D063B46B-CA22-004D-B841-47D07A6ABC6D}" srcOrd="10" destOrd="0" presId="urn:microsoft.com/office/officeart/2005/8/layout/chevron1"/>
    <dgm:cxn modelId="{432E6531-C007-004A-AEC4-4D37B08103C4}" type="presParOf" srcId="{AD8B985E-27F8-154A-A6FA-DAADFC953A95}" destId="{28F6A496-2678-1C4D-B04F-158F27DD0DEB}" srcOrd="11" destOrd="0" presId="urn:microsoft.com/office/officeart/2005/8/layout/chevron1"/>
    <dgm:cxn modelId="{CB8F20D9-5C90-E84E-BFC0-FC278EAA4A9F}" type="presParOf" srcId="{AD8B985E-27F8-154A-A6FA-DAADFC953A95}" destId="{83669ED2-AB70-6146-9C18-BA0865163C64}"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D9DCBF-96FC-7F45-9800-9E121493108D}" type="doc">
      <dgm:prSet loTypeId="urn:microsoft.com/office/officeart/2005/8/layout/chevron1" loCatId="" qsTypeId="urn:microsoft.com/office/officeart/2005/8/quickstyle/simple1#3" qsCatId="simple" csTypeId="urn:microsoft.com/office/officeart/2005/8/colors/accent2_2#2" csCatId="accent2" phldr="1"/>
      <dgm:spPr/>
      <dgm:t>
        <a:bodyPr/>
        <a:lstStyle/>
        <a:p>
          <a:endParaRPr lang="en-US"/>
        </a:p>
      </dgm:t>
    </dgm:pt>
    <dgm:pt modelId="{8FA8A0D6-8EFE-0A49-8CC0-7AA21D39020A}">
      <dgm:prSet phldrT="[Text]"/>
      <dgm:spPr/>
      <dgm:t>
        <a:bodyPr/>
        <a:lstStyle/>
        <a:p>
          <a:r>
            <a:rPr lang="en-US" dirty="0"/>
            <a:t>DQC-passed raw spectra</a:t>
          </a:r>
        </a:p>
      </dgm:t>
    </dgm:pt>
    <dgm:pt modelId="{41B8EC63-E8C6-5447-BA3E-B24DF43C59D0}" type="parTrans" cxnId="{945B190D-A2DA-1445-97DE-60DC175075D3}">
      <dgm:prSet/>
      <dgm:spPr/>
      <dgm:t>
        <a:bodyPr/>
        <a:lstStyle/>
        <a:p>
          <a:endParaRPr lang="en-US"/>
        </a:p>
      </dgm:t>
    </dgm:pt>
    <dgm:pt modelId="{7F463718-921B-044A-B1EB-9483A5EED53B}" type="sibTrans" cxnId="{945B190D-A2DA-1445-97DE-60DC175075D3}">
      <dgm:prSet/>
      <dgm:spPr/>
      <dgm:t>
        <a:bodyPr/>
        <a:lstStyle/>
        <a:p>
          <a:endParaRPr lang="en-US"/>
        </a:p>
      </dgm:t>
    </dgm:pt>
    <dgm:pt modelId="{86528756-FA61-A843-A5C3-C2DA74BFA123}">
      <dgm:prSet phldrT="[Text]"/>
      <dgm:spPr>
        <a:solidFill>
          <a:schemeClr val="tx1">
            <a:lumMod val="50000"/>
            <a:lumOff val="50000"/>
          </a:schemeClr>
        </a:solidFill>
      </dgm:spPr>
      <dgm:t>
        <a:bodyPr/>
        <a:lstStyle/>
        <a:p>
          <a:r>
            <a:rPr lang="en-US" dirty="0"/>
            <a:t>Baseline removal</a:t>
          </a:r>
        </a:p>
      </dgm:t>
    </dgm:pt>
    <dgm:pt modelId="{9490F473-32BB-3F4C-A9C1-00590EEA5F5A}" type="parTrans" cxnId="{8A38C126-B8CD-F444-921C-5F677682E735}">
      <dgm:prSet/>
      <dgm:spPr/>
      <dgm:t>
        <a:bodyPr/>
        <a:lstStyle/>
        <a:p>
          <a:endParaRPr lang="en-US"/>
        </a:p>
      </dgm:t>
    </dgm:pt>
    <dgm:pt modelId="{B1C10635-F600-EA49-A398-822FCBBD3674}" type="sibTrans" cxnId="{8A38C126-B8CD-F444-921C-5F677682E735}">
      <dgm:prSet/>
      <dgm:spPr/>
      <dgm:t>
        <a:bodyPr/>
        <a:lstStyle/>
        <a:p>
          <a:endParaRPr lang="en-US"/>
        </a:p>
      </dgm:t>
    </dgm:pt>
    <dgm:pt modelId="{8D233B24-1013-8748-A9FB-9E0538A343DA}">
      <dgm:prSet phldrT="[Text]"/>
      <dgm:spPr>
        <a:solidFill>
          <a:schemeClr val="tx1">
            <a:lumMod val="50000"/>
            <a:lumOff val="50000"/>
          </a:schemeClr>
        </a:solidFill>
      </dgm:spPr>
      <dgm:t>
        <a:bodyPr/>
        <a:lstStyle/>
        <a:p>
          <a:r>
            <a:rPr lang="en-US" dirty="0"/>
            <a:t>Response and DFSZ normalization</a:t>
          </a:r>
        </a:p>
      </dgm:t>
    </dgm:pt>
    <dgm:pt modelId="{4A47B707-1ED7-A541-8806-0FCF705229AC}" type="parTrans" cxnId="{F4774A36-C1DE-3842-907F-63878F794AF5}">
      <dgm:prSet/>
      <dgm:spPr/>
      <dgm:t>
        <a:bodyPr/>
        <a:lstStyle/>
        <a:p>
          <a:endParaRPr lang="en-US"/>
        </a:p>
      </dgm:t>
    </dgm:pt>
    <dgm:pt modelId="{A525A012-BBDA-C549-B35A-5E0D225C3E37}" type="sibTrans" cxnId="{F4774A36-C1DE-3842-907F-63878F794AF5}">
      <dgm:prSet/>
      <dgm:spPr/>
      <dgm:t>
        <a:bodyPr/>
        <a:lstStyle/>
        <a:p>
          <a:endParaRPr lang="en-US"/>
        </a:p>
      </dgm:t>
    </dgm:pt>
    <dgm:pt modelId="{F5424AE2-4D45-B446-8A53-EB411632B7DB}">
      <dgm:prSet phldrT="[Text]"/>
      <dgm:spPr>
        <a:solidFill>
          <a:schemeClr val="tx1">
            <a:lumMod val="50000"/>
            <a:lumOff val="50000"/>
          </a:schemeClr>
        </a:solidFill>
      </dgm:spPr>
      <dgm:t>
        <a:bodyPr/>
        <a:lstStyle/>
        <a:p>
          <a:r>
            <a:rPr lang="en-US" dirty="0"/>
            <a:t>Axion </a:t>
          </a:r>
          <a:r>
            <a:rPr lang="en-US" dirty="0" err="1"/>
            <a:t>lineshape</a:t>
          </a:r>
          <a:r>
            <a:rPr lang="en-US" dirty="0"/>
            <a:t> fit</a:t>
          </a:r>
        </a:p>
      </dgm:t>
    </dgm:pt>
    <dgm:pt modelId="{6DDBAA91-7885-1B4B-B963-E0129069CEC9}" type="parTrans" cxnId="{5D13B500-1B90-3446-AABB-BD1FD8A9B704}">
      <dgm:prSet/>
      <dgm:spPr/>
      <dgm:t>
        <a:bodyPr/>
        <a:lstStyle/>
        <a:p>
          <a:endParaRPr lang="en-US"/>
        </a:p>
      </dgm:t>
    </dgm:pt>
    <dgm:pt modelId="{A02ED8CD-5A46-084A-9343-D802FA2BDDE1}" type="sibTrans" cxnId="{5D13B500-1B90-3446-AABB-BD1FD8A9B704}">
      <dgm:prSet/>
      <dgm:spPr/>
      <dgm:t>
        <a:bodyPr/>
        <a:lstStyle/>
        <a:p>
          <a:endParaRPr lang="en-US"/>
        </a:p>
      </dgm:t>
    </dgm:pt>
    <dgm:pt modelId="{1794731F-9B8F-3D46-92B4-F304E0C9403D}">
      <dgm:prSet phldrT="[Text]"/>
      <dgm:spPr>
        <a:solidFill>
          <a:schemeClr val="tx1">
            <a:lumMod val="50000"/>
            <a:lumOff val="50000"/>
          </a:schemeClr>
        </a:solidFill>
      </dgm:spPr>
      <dgm:t>
        <a:bodyPr/>
        <a:lstStyle/>
        <a:p>
          <a:r>
            <a:rPr lang="en-US" dirty="0"/>
            <a:t>Grand spectrum</a:t>
          </a:r>
        </a:p>
      </dgm:t>
    </dgm:pt>
    <dgm:pt modelId="{991381CF-6FFF-F44F-A607-272DCFD26AA1}" type="parTrans" cxnId="{8C51A1C5-A90C-1347-B657-27E20D914908}">
      <dgm:prSet/>
      <dgm:spPr/>
      <dgm:t>
        <a:bodyPr/>
        <a:lstStyle/>
        <a:p>
          <a:endParaRPr lang="en-US"/>
        </a:p>
      </dgm:t>
    </dgm:pt>
    <dgm:pt modelId="{5578F198-C732-4C4D-824D-DCAC5150767F}" type="sibTrans" cxnId="{8C51A1C5-A90C-1347-B657-27E20D914908}">
      <dgm:prSet/>
      <dgm:spPr/>
      <dgm:t>
        <a:bodyPr/>
        <a:lstStyle/>
        <a:p>
          <a:endParaRPr lang="en-US"/>
        </a:p>
      </dgm:t>
    </dgm:pt>
    <dgm:pt modelId="{7D95642A-DFF9-544D-800A-12823DC32002}">
      <dgm:prSet phldrT="[Text]"/>
      <dgm:spPr>
        <a:solidFill>
          <a:schemeClr val="tx1">
            <a:lumMod val="50000"/>
            <a:lumOff val="50000"/>
          </a:schemeClr>
        </a:solidFill>
      </dgm:spPr>
      <dgm:t>
        <a:bodyPr/>
        <a:lstStyle/>
        <a:p>
          <a:r>
            <a:rPr lang="en-US" dirty="0"/>
            <a:t>Candidate rescan</a:t>
          </a:r>
        </a:p>
      </dgm:t>
    </dgm:pt>
    <dgm:pt modelId="{2309874C-BE0B-D84F-A263-106A355545B8}" type="parTrans" cxnId="{8C68C10F-3BFB-874A-BF52-F62B69E1D934}">
      <dgm:prSet/>
      <dgm:spPr/>
      <dgm:t>
        <a:bodyPr/>
        <a:lstStyle/>
        <a:p>
          <a:endParaRPr lang="en-US"/>
        </a:p>
      </dgm:t>
    </dgm:pt>
    <dgm:pt modelId="{36577B42-29D0-3C4E-A48E-910C682F8C55}" type="sibTrans" cxnId="{8C68C10F-3BFB-874A-BF52-F62B69E1D934}">
      <dgm:prSet/>
      <dgm:spPr/>
      <dgm:t>
        <a:bodyPr/>
        <a:lstStyle/>
        <a:p>
          <a:endParaRPr lang="en-US"/>
        </a:p>
      </dgm:t>
    </dgm:pt>
    <dgm:pt modelId="{AF32CE84-14B2-8341-8FD2-FD5ED6F2CFB2}">
      <dgm:prSet phldrT="[Text]"/>
      <dgm:spPr>
        <a:solidFill>
          <a:schemeClr val="tx1">
            <a:lumMod val="50000"/>
            <a:lumOff val="50000"/>
          </a:schemeClr>
        </a:solidFill>
      </dgm:spPr>
      <dgm:t>
        <a:bodyPr/>
        <a:lstStyle/>
        <a:p>
          <a:r>
            <a:rPr lang="en-US" dirty="0"/>
            <a:t>Discovery or exclusion</a:t>
          </a:r>
        </a:p>
      </dgm:t>
    </dgm:pt>
    <dgm:pt modelId="{32714E6C-51C2-7745-BB5A-C7911989C751}" type="parTrans" cxnId="{1D60EA37-05A1-CF4E-A8B4-9E0BCBBDD38B}">
      <dgm:prSet/>
      <dgm:spPr/>
      <dgm:t>
        <a:bodyPr/>
        <a:lstStyle/>
        <a:p>
          <a:endParaRPr lang="en-US"/>
        </a:p>
      </dgm:t>
    </dgm:pt>
    <dgm:pt modelId="{57145F63-D4F5-A840-B785-AE8F18CCADFC}" type="sibTrans" cxnId="{1D60EA37-05A1-CF4E-A8B4-9E0BCBBDD38B}">
      <dgm:prSet/>
      <dgm:spPr/>
      <dgm:t>
        <a:bodyPr/>
        <a:lstStyle/>
        <a:p>
          <a:endParaRPr lang="en-US"/>
        </a:p>
      </dgm:t>
    </dgm:pt>
    <dgm:pt modelId="{AD8B985E-27F8-154A-A6FA-DAADFC953A95}" type="pres">
      <dgm:prSet presAssocID="{87D9DCBF-96FC-7F45-9800-9E121493108D}" presName="Name0" presStyleCnt="0">
        <dgm:presLayoutVars>
          <dgm:dir/>
          <dgm:animLvl val="lvl"/>
          <dgm:resizeHandles val="exact"/>
        </dgm:presLayoutVars>
      </dgm:prSet>
      <dgm:spPr/>
    </dgm:pt>
    <dgm:pt modelId="{A48BF259-9F7A-6D4E-822D-CD893E5B10D9}" type="pres">
      <dgm:prSet presAssocID="{8FA8A0D6-8EFE-0A49-8CC0-7AA21D39020A}" presName="parTxOnly" presStyleLbl="node1" presStyleIdx="0" presStyleCnt="7">
        <dgm:presLayoutVars>
          <dgm:chMax val="0"/>
          <dgm:chPref val="0"/>
          <dgm:bulletEnabled val="1"/>
        </dgm:presLayoutVars>
      </dgm:prSet>
      <dgm:spPr/>
    </dgm:pt>
    <dgm:pt modelId="{F9A99B20-2E1A-AB48-B734-2C2D82B11195}" type="pres">
      <dgm:prSet presAssocID="{7F463718-921B-044A-B1EB-9483A5EED53B}" presName="parTxOnlySpace" presStyleCnt="0"/>
      <dgm:spPr/>
    </dgm:pt>
    <dgm:pt modelId="{7D92E542-CFD3-F541-8A2B-70191FD4CAF8}" type="pres">
      <dgm:prSet presAssocID="{86528756-FA61-A843-A5C3-C2DA74BFA123}" presName="parTxOnly" presStyleLbl="node1" presStyleIdx="1" presStyleCnt="7">
        <dgm:presLayoutVars>
          <dgm:chMax val="0"/>
          <dgm:chPref val="0"/>
          <dgm:bulletEnabled val="1"/>
        </dgm:presLayoutVars>
      </dgm:prSet>
      <dgm:spPr/>
    </dgm:pt>
    <dgm:pt modelId="{CB052D55-6331-6847-8392-C7667771A6F1}" type="pres">
      <dgm:prSet presAssocID="{B1C10635-F600-EA49-A398-822FCBBD3674}" presName="parTxOnlySpace" presStyleCnt="0"/>
      <dgm:spPr/>
    </dgm:pt>
    <dgm:pt modelId="{4D2DFD8E-194B-6D4C-9DC6-5CC39876BE75}" type="pres">
      <dgm:prSet presAssocID="{8D233B24-1013-8748-A9FB-9E0538A343DA}" presName="parTxOnly" presStyleLbl="node1" presStyleIdx="2" presStyleCnt="7">
        <dgm:presLayoutVars>
          <dgm:chMax val="0"/>
          <dgm:chPref val="0"/>
          <dgm:bulletEnabled val="1"/>
        </dgm:presLayoutVars>
      </dgm:prSet>
      <dgm:spPr/>
    </dgm:pt>
    <dgm:pt modelId="{E6AD8F66-F500-814A-B04B-0E132C370B7B}" type="pres">
      <dgm:prSet presAssocID="{A525A012-BBDA-C549-B35A-5E0D225C3E37}" presName="parTxOnlySpace" presStyleCnt="0"/>
      <dgm:spPr/>
    </dgm:pt>
    <dgm:pt modelId="{19EF0C1B-0A32-C049-AEAE-C6F1F3F8DF29}" type="pres">
      <dgm:prSet presAssocID="{F5424AE2-4D45-B446-8A53-EB411632B7DB}" presName="parTxOnly" presStyleLbl="node1" presStyleIdx="3" presStyleCnt="7">
        <dgm:presLayoutVars>
          <dgm:chMax val="0"/>
          <dgm:chPref val="0"/>
          <dgm:bulletEnabled val="1"/>
        </dgm:presLayoutVars>
      </dgm:prSet>
      <dgm:spPr/>
    </dgm:pt>
    <dgm:pt modelId="{43ADE362-1B9F-4C45-9A89-F546BEF28238}" type="pres">
      <dgm:prSet presAssocID="{A02ED8CD-5A46-084A-9343-D802FA2BDDE1}" presName="parTxOnlySpace" presStyleCnt="0"/>
      <dgm:spPr/>
    </dgm:pt>
    <dgm:pt modelId="{AB4270AE-B890-AB44-A49D-7F695D889F28}" type="pres">
      <dgm:prSet presAssocID="{1794731F-9B8F-3D46-92B4-F304E0C9403D}" presName="parTxOnly" presStyleLbl="node1" presStyleIdx="4" presStyleCnt="7">
        <dgm:presLayoutVars>
          <dgm:chMax val="0"/>
          <dgm:chPref val="0"/>
          <dgm:bulletEnabled val="1"/>
        </dgm:presLayoutVars>
      </dgm:prSet>
      <dgm:spPr/>
    </dgm:pt>
    <dgm:pt modelId="{84F866D6-DED6-AA47-863A-424A735A56FE}" type="pres">
      <dgm:prSet presAssocID="{5578F198-C732-4C4D-824D-DCAC5150767F}" presName="parTxOnlySpace" presStyleCnt="0"/>
      <dgm:spPr/>
    </dgm:pt>
    <dgm:pt modelId="{D063B46B-CA22-004D-B841-47D07A6ABC6D}" type="pres">
      <dgm:prSet presAssocID="{7D95642A-DFF9-544D-800A-12823DC32002}" presName="parTxOnly" presStyleLbl="node1" presStyleIdx="5" presStyleCnt="7">
        <dgm:presLayoutVars>
          <dgm:chMax val="0"/>
          <dgm:chPref val="0"/>
          <dgm:bulletEnabled val="1"/>
        </dgm:presLayoutVars>
      </dgm:prSet>
      <dgm:spPr/>
    </dgm:pt>
    <dgm:pt modelId="{28F6A496-2678-1C4D-B04F-158F27DD0DEB}" type="pres">
      <dgm:prSet presAssocID="{36577B42-29D0-3C4E-A48E-910C682F8C55}" presName="parTxOnlySpace" presStyleCnt="0"/>
      <dgm:spPr/>
    </dgm:pt>
    <dgm:pt modelId="{83669ED2-AB70-6146-9C18-BA0865163C64}" type="pres">
      <dgm:prSet presAssocID="{AF32CE84-14B2-8341-8FD2-FD5ED6F2CFB2}" presName="parTxOnly" presStyleLbl="node1" presStyleIdx="6" presStyleCnt="7">
        <dgm:presLayoutVars>
          <dgm:chMax val="0"/>
          <dgm:chPref val="0"/>
          <dgm:bulletEnabled val="1"/>
        </dgm:presLayoutVars>
      </dgm:prSet>
      <dgm:spPr/>
    </dgm:pt>
  </dgm:ptLst>
  <dgm:cxnLst>
    <dgm:cxn modelId="{5D13B500-1B90-3446-AABB-BD1FD8A9B704}" srcId="{87D9DCBF-96FC-7F45-9800-9E121493108D}" destId="{F5424AE2-4D45-B446-8A53-EB411632B7DB}" srcOrd="3" destOrd="0" parTransId="{6DDBAA91-7885-1B4B-B963-E0129069CEC9}" sibTransId="{A02ED8CD-5A46-084A-9343-D802FA2BDDE1}"/>
    <dgm:cxn modelId="{C20CDE06-BBA8-6945-853B-44261C7AC819}" type="presOf" srcId="{AF32CE84-14B2-8341-8FD2-FD5ED6F2CFB2}" destId="{83669ED2-AB70-6146-9C18-BA0865163C64}" srcOrd="0" destOrd="0" presId="urn:microsoft.com/office/officeart/2005/8/layout/chevron1"/>
    <dgm:cxn modelId="{945B190D-A2DA-1445-97DE-60DC175075D3}" srcId="{87D9DCBF-96FC-7F45-9800-9E121493108D}" destId="{8FA8A0D6-8EFE-0A49-8CC0-7AA21D39020A}" srcOrd="0" destOrd="0" parTransId="{41B8EC63-E8C6-5447-BA3E-B24DF43C59D0}" sibTransId="{7F463718-921B-044A-B1EB-9483A5EED53B}"/>
    <dgm:cxn modelId="{8C68C10F-3BFB-874A-BF52-F62B69E1D934}" srcId="{87D9DCBF-96FC-7F45-9800-9E121493108D}" destId="{7D95642A-DFF9-544D-800A-12823DC32002}" srcOrd="5" destOrd="0" parTransId="{2309874C-BE0B-D84F-A263-106A355545B8}" sibTransId="{36577B42-29D0-3C4E-A48E-910C682F8C55}"/>
    <dgm:cxn modelId="{8A38C126-B8CD-F444-921C-5F677682E735}" srcId="{87D9DCBF-96FC-7F45-9800-9E121493108D}" destId="{86528756-FA61-A843-A5C3-C2DA74BFA123}" srcOrd="1" destOrd="0" parTransId="{9490F473-32BB-3F4C-A9C1-00590EEA5F5A}" sibTransId="{B1C10635-F600-EA49-A398-822FCBBD3674}"/>
    <dgm:cxn modelId="{F4774A36-C1DE-3842-907F-63878F794AF5}" srcId="{87D9DCBF-96FC-7F45-9800-9E121493108D}" destId="{8D233B24-1013-8748-A9FB-9E0538A343DA}" srcOrd="2" destOrd="0" parTransId="{4A47B707-1ED7-A541-8806-0FCF705229AC}" sibTransId="{A525A012-BBDA-C549-B35A-5E0D225C3E37}"/>
    <dgm:cxn modelId="{1D60EA37-05A1-CF4E-A8B4-9E0BCBBDD38B}" srcId="{87D9DCBF-96FC-7F45-9800-9E121493108D}" destId="{AF32CE84-14B2-8341-8FD2-FD5ED6F2CFB2}" srcOrd="6" destOrd="0" parTransId="{32714E6C-51C2-7745-BB5A-C7911989C751}" sibTransId="{57145F63-D4F5-A840-B785-AE8F18CCADFC}"/>
    <dgm:cxn modelId="{609B1068-A15D-7149-BE6D-C6BFC13460A8}" type="presOf" srcId="{1794731F-9B8F-3D46-92B4-F304E0C9403D}" destId="{AB4270AE-B890-AB44-A49D-7F695D889F28}" srcOrd="0" destOrd="0" presId="urn:microsoft.com/office/officeart/2005/8/layout/chevron1"/>
    <dgm:cxn modelId="{4B4F2F6E-8D40-E64C-87E2-F1B29B1FCFF5}" type="presOf" srcId="{86528756-FA61-A843-A5C3-C2DA74BFA123}" destId="{7D92E542-CFD3-F541-8A2B-70191FD4CAF8}" srcOrd="0" destOrd="0" presId="urn:microsoft.com/office/officeart/2005/8/layout/chevron1"/>
    <dgm:cxn modelId="{4F15918E-DBAC-8548-B2E3-05012B187C60}" type="presOf" srcId="{F5424AE2-4D45-B446-8A53-EB411632B7DB}" destId="{19EF0C1B-0A32-C049-AEAE-C6F1F3F8DF29}" srcOrd="0" destOrd="0" presId="urn:microsoft.com/office/officeart/2005/8/layout/chevron1"/>
    <dgm:cxn modelId="{34A0BBA6-94B4-644C-B3F0-2A9BFB58B2DD}" type="presOf" srcId="{8D233B24-1013-8748-A9FB-9E0538A343DA}" destId="{4D2DFD8E-194B-6D4C-9DC6-5CC39876BE75}" srcOrd="0" destOrd="0" presId="urn:microsoft.com/office/officeart/2005/8/layout/chevron1"/>
    <dgm:cxn modelId="{15520FA7-8F0B-D74F-B242-0A77A5EB2ECE}" type="presOf" srcId="{7D95642A-DFF9-544D-800A-12823DC32002}" destId="{D063B46B-CA22-004D-B841-47D07A6ABC6D}" srcOrd="0" destOrd="0" presId="urn:microsoft.com/office/officeart/2005/8/layout/chevron1"/>
    <dgm:cxn modelId="{8C51A1C5-A90C-1347-B657-27E20D914908}" srcId="{87D9DCBF-96FC-7F45-9800-9E121493108D}" destId="{1794731F-9B8F-3D46-92B4-F304E0C9403D}" srcOrd="4" destOrd="0" parTransId="{991381CF-6FFF-F44F-A607-272DCFD26AA1}" sibTransId="{5578F198-C732-4C4D-824D-DCAC5150767F}"/>
    <dgm:cxn modelId="{C796D9E6-3226-1A4E-92CD-FC069F2D1F47}" type="presOf" srcId="{87D9DCBF-96FC-7F45-9800-9E121493108D}" destId="{AD8B985E-27F8-154A-A6FA-DAADFC953A95}" srcOrd="0" destOrd="0" presId="urn:microsoft.com/office/officeart/2005/8/layout/chevron1"/>
    <dgm:cxn modelId="{693341F8-12D5-304D-AF33-5D53AB23687D}" type="presOf" srcId="{8FA8A0D6-8EFE-0A49-8CC0-7AA21D39020A}" destId="{A48BF259-9F7A-6D4E-822D-CD893E5B10D9}" srcOrd="0" destOrd="0" presId="urn:microsoft.com/office/officeart/2005/8/layout/chevron1"/>
    <dgm:cxn modelId="{A58B4F55-79A2-9B4C-92DE-AD9531E6DC16}" type="presParOf" srcId="{AD8B985E-27F8-154A-A6FA-DAADFC953A95}" destId="{A48BF259-9F7A-6D4E-822D-CD893E5B10D9}" srcOrd="0" destOrd="0" presId="urn:microsoft.com/office/officeart/2005/8/layout/chevron1"/>
    <dgm:cxn modelId="{3843425B-6A2E-854A-A302-924017EF880D}" type="presParOf" srcId="{AD8B985E-27F8-154A-A6FA-DAADFC953A95}" destId="{F9A99B20-2E1A-AB48-B734-2C2D82B11195}" srcOrd="1" destOrd="0" presId="urn:microsoft.com/office/officeart/2005/8/layout/chevron1"/>
    <dgm:cxn modelId="{34094160-190C-9F48-8D12-2B86B523BA5C}" type="presParOf" srcId="{AD8B985E-27F8-154A-A6FA-DAADFC953A95}" destId="{7D92E542-CFD3-F541-8A2B-70191FD4CAF8}" srcOrd="2" destOrd="0" presId="urn:microsoft.com/office/officeart/2005/8/layout/chevron1"/>
    <dgm:cxn modelId="{B9F305E1-28CB-4940-8BEC-DDF8628883CB}" type="presParOf" srcId="{AD8B985E-27F8-154A-A6FA-DAADFC953A95}" destId="{CB052D55-6331-6847-8392-C7667771A6F1}" srcOrd="3" destOrd="0" presId="urn:microsoft.com/office/officeart/2005/8/layout/chevron1"/>
    <dgm:cxn modelId="{DAECF52F-FEF1-814B-8309-888F2E859812}" type="presParOf" srcId="{AD8B985E-27F8-154A-A6FA-DAADFC953A95}" destId="{4D2DFD8E-194B-6D4C-9DC6-5CC39876BE75}" srcOrd="4" destOrd="0" presId="urn:microsoft.com/office/officeart/2005/8/layout/chevron1"/>
    <dgm:cxn modelId="{050EF29E-2F38-594E-AAE0-AE9542322F6E}" type="presParOf" srcId="{AD8B985E-27F8-154A-A6FA-DAADFC953A95}" destId="{E6AD8F66-F500-814A-B04B-0E132C370B7B}" srcOrd="5" destOrd="0" presId="urn:microsoft.com/office/officeart/2005/8/layout/chevron1"/>
    <dgm:cxn modelId="{D215AFE8-3D1C-D84C-B699-4220A068E0CF}" type="presParOf" srcId="{AD8B985E-27F8-154A-A6FA-DAADFC953A95}" destId="{19EF0C1B-0A32-C049-AEAE-C6F1F3F8DF29}" srcOrd="6" destOrd="0" presId="urn:microsoft.com/office/officeart/2005/8/layout/chevron1"/>
    <dgm:cxn modelId="{42B24C36-A093-2F41-B97E-A6B6BF0FB5EE}" type="presParOf" srcId="{AD8B985E-27F8-154A-A6FA-DAADFC953A95}" destId="{43ADE362-1B9F-4C45-9A89-F546BEF28238}" srcOrd="7" destOrd="0" presId="urn:microsoft.com/office/officeart/2005/8/layout/chevron1"/>
    <dgm:cxn modelId="{E3028707-A6C1-7D42-9F49-337391045A68}" type="presParOf" srcId="{AD8B985E-27F8-154A-A6FA-DAADFC953A95}" destId="{AB4270AE-B890-AB44-A49D-7F695D889F28}" srcOrd="8" destOrd="0" presId="urn:microsoft.com/office/officeart/2005/8/layout/chevron1"/>
    <dgm:cxn modelId="{D5369502-9BE3-834C-8D6C-386BD4830CE9}" type="presParOf" srcId="{AD8B985E-27F8-154A-A6FA-DAADFC953A95}" destId="{84F866D6-DED6-AA47-863A-424A735A56FE}" srcOrd="9" destOrd="0" presId="urn:microsoft.com/office/officeart/2005/8/layout/chevron1"/>
    <dgm:cxn modelId="{5258A837-7BC7-E94C-9185-063BEC25C2D6}" type="presParOf" srcId="{AD8B985E-27F8-154A-A6FA-DAADFC953A95}" destId="{D063B46B-CA22-004D-B841-47D07A6ABC6D}" srcOrd="10" destOrd="0" presId="urn:microsoft.com/office/officeart/2005/8/layout/chevron1"/>
    <dgm:cxn modelId="{432E6531-C007-004A-AEC4-4D37B08103C4}" type="presParOf" srcId="{AD8B985E-27F8-154A-A6FA-DAADFC953A95}" destId="{28F6A496-2678-1C4D-B04F-158F27DD0DEB}" srcOrd="11" destOrd="0" presId="urn:microsoft.com/office/officeart/2005/8/layout/chevron1"/>
    <dgm:cxn modelId="{CB8F20D9-5C90-E84E-BFC0-FC278EAA4A9F}" type="presParOf" srcId="{AD8B985E-27F8-154A-A6FA-DAADFC953A95}" destId="{83669ED2-AB70-6146-9C18-BA0865163C64}"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D9DCBF-96FC-7F45-9800-9E121493108D}" type="doc">
      <dgm:prSet loTypeId="urn:microsoft.com/office/officeart/2005/8/layout/chevron1" loCatId="" qsTypeId="urn:microsoft.com/office/officeart/2005/8/quickstyle/simple1#4" qsCatId="simple" csTypeId="urn:microsoft.com/office/officeart/2005/8/colors/accent2_2#3" csCatId="accent2" phldr="1"/>
      <dgm:spPr/>
      <dgm:t>
        <a:bodyPr/>
        <a:lstStyle/>
        <a:p>
          <a:endParaRPr lang="en-US"/>
        </a:p>
      </dgm:t>
    </dgm:pt>
    <dgm:pt modelId="{8FA8A0D6-8EFE-0A49-8CC0-7AA21D39020A}">
      <dgm:prSet phldrT="[Text]"/>
      <dgm:spPr>
        <a:solidFill>
          <a:schemeClr val="tx1">
            <a:lumMod val="50000"/>
            <a:lumOff val="50000"/>
          </a:schemeClr>
        </a:solidFill>
      </dgm:spPr>
      <dgm:t>
        <a:bodyPr/>
        <a:lstStyle/>
        <a:p>
          <a:r>
            <a:rPr lang="en-US" dirty="0"/>
            <a:t>DQC-passed raw spectra</a:t>
          </a:r>
        </a:p>
      </dgm:t>
    </dgm:pt>
    <dgm:pt modelId="{41B8EC63-E8C6-5447-BA3E-B24DF43C59D0}" type="parTrans" cxnId="{945B190D-A2DA-1445-97DE-60DC175075D3}">
      <dgm:prSet/>
      <dgm:spPr/>
      <dgm:t>
        <a:bodyPr/>
        <a:lstStyle/>
        <a:p>
          <a:endParaRPr lang="en-US"/>
        </a:p>
      </dgm:t>
    </dgm:pt>
    <dgm:pt modelId="{7F463718-921B-044A-B1EB-9483A5EED53B}" type="sibTrans" cxnId="{945B190D-A2DA-1445-97DE-60DC175075D3}">
      <dgm:prSet/>
      <dgm:spPr/>
      <dgm:t>
        <a:bodyPr/>
        <a:lstStyle/>
        <a:p>
          <a:endParaRPr lang="en-US"/>
        </a:p>
      </dgm:t>
    </dgm:pt>
    <dgm:pt modelId="{86528756-FA61-A843-A5C3-C2DA74BFA123}">
      <dgm:prSet phldrT="[Text]"/>
      <dgm:spPr>
        <a:solidFill>
          <a:schemeClr val="accent2"/>
        </a:solidFill>
      </dgm:spPr>
      <dgm:t>
        <a:bodyPr/>
        <a:lstStyle/>
        <a:p>
          <a:r>
            <a:rPr lang="en-US" dirty="0"/>
            <a:t>Baseline removal</a:t>
          </a:r>
        </a:p>
      </dgm:t>
    </dgm:pt>
    <dgm:pt modelId="{9490F473-32BB-3F4C-A9C1-00590EEA5F5A}" type="parTrans" cxnId="{8A38C126-B8CD-F444-921C-5F677682E735}">
      <dgm:prSet/>
      <dgm:spPr/>
      <dgm:t>
        <a:bodyPr/>
        <a:lstStyle/>
        <a:p>
          <a:endParaRPr lang="en-US"/>
        </a:p>
      </dgm:t>
    </dgm:pt>
    <dgm:pt modelId="{B1C10635-F600-EA49-A398-822FCBBD3674}" type="sibTrans" cxnId="{8A38C126-B8CD-F444-921C-5F677682E735}">
      <dgm:prSet/>
      <dgm:spPr/>
      <dgm:t>
        <a:bodyPr/>
        <a:lstStyle/>
        <a:p>
          <a:endParaRPr lang="en-US"/>
        </a:p>
      </dgm:t>
    </dgm:pt>
    <dgm:pt modelId="{8D233B24-1013-8748-A9FB-9E0538A343DA}">
      <dgm:prSet phldrT="[Text]"/>
      <dgm:spPr>
        <a:solidFill>
          <a:schemeClr val="tx1">
            <a:lumMod val="50000"/>
            <a:lumOff val="50000"/>
          </a:schemeClr>
        </a:solidFill>
      </dgm:spPr>
      <dgm:t>
        <a:bodyPr/>
        <a:lstStyle/>
        <a:p>
          <a:r>
            <a:rPr lang="en-US" dirty="0"/>
            <a:t>Response and DFSZ normalization</a:t>
          </a:r>
        </a:p>
      </dgm:t>
    </dgm:pt>
    <dgm:pt modelId="{4A47B707-1ED7-A541-8806-0FCF705229AC}" type="parTrans" cxnId="{F4774A36-C1DE-3842-907F-63878F794AF5}">
      <dgm:prSet/>
      <dgm:spPr/>
      <dgm:t>
        <a:bodyPr/>
        <a:lstStyle/>
        <a:p>
          <a:endParaRPr lang="en-US"/>
        </a:p>
      </dgm:t>
    </dgm:pt>
    <dgm:pt modelId="{A525A012-BBDA-C549-B35A-5E0D225C3E37}" type="sibTrans" cxnId="{F4774A36-C1DE-3842-907F-63878F794AF5}">
      <dgm:prSet/>
      <dgm:spPr/>
      <dgm:t>
        <a:bodyPr/>
        <a:lstStyle/>
        <a:p>
          <a:endParaRPr lang="en-US"/>
        </a:p>
      </dgm:t>
    </dgm:pt>
    <dgm:pt modelId="{F5424AE2-4D45-B446-8A53-EB411632B7DB}">
      <dgm:prSet phldrT="[Text]"/>
      <dgm:spPr>
        <a:solidFill>
          <a:schemeClr val="tx1">
            <a:lumMod val="50000"/>
            <a:lumOff val="50000"/>
          </a:schemeClr>
        </a:solidFill>
      </dgm:spPr>
      <dgm:t>
        <a:bodyPr/>
        <a:lstStyle/>
        <a:p>
          <a:r>
            <a:rPr lang="en-US" dirty="0"/>
            <a:t>Axion </a:t>
          </a:r>
          <a:r>
            <a:rPr lang="en-US" dirty="0" err="1"/>
            <a:t>lineshape</a:t>
          </a:r>
          <a:r>
            <a:rPr lang="en-US" dirty="0"/>
            <a:t> fit</a:t>
          </a:r>
        </a:p>
      </dgm:t>
    </dgm:pt>
    <dgm:pt modelId="{6DDBAA91-7885-1B4B-B963-E0129069CEC9}" type="parTrans" cxnId="{5D13B500-1B90-3446-AABB-BD1FD8A9B704}">
      <dgm:prSet/>
      <dgm:spPr/>
      <dgm:t>
        <a:bodyPr/>
        <a:lstStyle/>
        <a:p>
          <a:endParaRPr lang="en-US"/>
        </a:p>
      </dgm:t>
    </dgm:pt>
    <dgm:pt modelId="{A02ED8CD-5A46-084A-9343-D802FA2BDDE1}" type="sibTrans" cxnId="{5D13B500-1B90-3446-AABB-BD1FD8A9B704}">
      <dgm:prSet/>
      <dgm:spPr/>
      <dgm:t>
        <a:bodyPr/>
        <a:lstStyle/>
        <a:p>
          <a:endParaRPr lang="en-US"/>
        </a:p>
      </dgm:t>
    </dgm:pt>
    <dgm:pt modelId="{1794731F-9B8F-3D46-92B4-F304E0C9403D}">
      <dgm:prSet phldrT="[Text]"/>
      <dgm:spPr>
        <a:solidFill>
          <a:schemeClr val="tx1">
            <a:lumMod val="50000"/>
            <a:lumOff val="50000"/>
          </a:schemeClr>
        </a:solidFill>
      </dgm:spPr>
      <dgm:t>
        <a:bodyPr/>
        <a:lstStyle/>
        <a:p>
          <a:r>
            <a:rPr lang="en-US" dirty="0"/>
            <a:t>Grand spectrum</a:t>
          </a:r>
        </a:p>
      </dgm:t>
    </dgm:pt>
    <dgm:pt modelId="{991381CF-6FFF-F44F-A607-272DCFD26AA1}" type="parTrans" cxnId="{8C51A1C5-A90C-1347-B657-27E20D914908}">
      <dgm:prSet/>
      <dgm:spPr/>
      <dgm:t>
        <a:bodyPr/>
        <a:lstStyle/>
        <a:p>
          <a:endParaRPr lang="en-US"/>
        </a:p>
      </dgm:t>
    </dgm:pt>
    <dgm:pt modelId="{5578F198-C732-4C4D-824D-DCAC5150767F}" type="sibTrans" cxnId="{8C51A1C5-A90C-1347-B657-27E20D914908}">
      <dgm:prSet/>
      <dgm:spPr/>
      <dgm:t>
        <a:bodyPr/>
        <a:lstStyle/>
        <a:p>
          <a:endParaRPr lang="en-US"/>
        </a:p>
      </dgm:t>
    </dgm:pt>
    <dgm:pt modelId="{7D95642A-DFF9-544D-800A-12823DC32002}">
      <dgm:prSet phldrT="[Text]"/>
      <dgm:spPr>
        <a:solidFill>
          <a:schemeClr val="tx1">
            <a:lumMod val="50000"/>
            <a:lumOff val="50000"/>
          </a:schemeClr>
        </a:solidFill>
      </dgm:spPr>
      <dgm:t>
        <a:bodyPr/>
        <a:lstStyle/>
        <a:p>
          <a:r>
            <a:rPr lang="en-US" dirty="0"/>
            <a:t>Candidate rescan</a:t>
          </a:r>
        </a:p>
      </dgm:t>
    </dgm:pt>
    <dgm:pt modelId="{2309874C-BE0B-D84F-A263-106A355545B8}" type="parTrans" cxnId="{8C68C10F-3BFB-874A-BF52-F62B69E1D934}">
      <dgm:prSet/>
      <dgm:spPr/>
      <dgm:t>
        <a:bodyPr/>
        <a:lstStyle/>
        <a:p>
          <a:endParaRPr lang="en-US"/>
        </a:p>
      </dgm:t>
    </dgm:pt>
    <dgm:pt modelId="{36577B42-29D0-3C4E-A48E-910C682F8C55}" type="sibTrans" cxnId="{8C68C10F-3BFB-874A-BF52-F62B69E1D934}">
      <dgm:prSet/>
      <dgm:spPr/>
      <dgm:t>
        <a:bodyPr/>
        <a:lstStyle/>
        <a:p>
          <a:endParaRPr lang="en-US"/>
        </a:p>
      </dgm:t>
    </dgm:pt>
    <dgm:pt modelId="{AF32CE84-14B2-8341-8FD2-FD5ED6F2CFB2}">
      <dgm:prSet phldrT="[Text]"/>
      <dgm:spPr>
        <a:solidFill>
          <a:schemeClr val="tx1">
            <a:lumMod val="50000"/>
            <a:lumOff val="50000"/>
          </a:schemeClr>
        </a:solidFill>
      </dgm:spPr>
      <dgm:t>
        <a:bodyPr/>
        <a:lstStyle/>
        <a:p>
          <a:r>
            <a:rPr lang="en-US" dirty="0"/>
            <a:t>Discovery or exclusion</a:t>
          </a:r>
        </a:p>
      </dgm:t>
    </dgm:pt>
    <dgm:pt modelId="{32714E6C-51C2-7745-BB5A-C7911989C751}" type="parTrans" cxnId="{1D60EA37-05A1-CF4E-A8B4-9E0BCBBDD38B}">
      <dgm:prSet/>
      <dgm:spPr/>
      <dgm:t>
        <a:bodyPr/>
        <a:lstStyle/>
        <a:p>
          <a:endParaRPr lang="en-US"/>
        </a:p>
      </dgm:t>
    </dgm:pt>
    <dgm:pt modelId="{57145F63-D4F5-A840-B785-AE8F18CCADFC}" type="sibTrans" cxnId="{1D60EA37-05A1-CF4E-A8B4-9E0BCBBDD38B}">
      <dgm:prSet/>
      <dgm:spPr/>
      <dgm:t>
        <a:bodyPr/>
        <a:lstStyle/>
        <a:p>
          <a:endParaRPr lang="en-US"/>
        </a:p>
      </dgm:t>
    </dgm:pt>
    <dgm:pt modelId="{AD8B985E-27F8-154A-A6FA-DAADFC953A95}" type="pres">
      <dgm:prSet presAssocID="{87D9DCBF-96FC-7F45-9800-9E121493108D}" presName="Name0" presStyleCnt="0">
        <dgm:presLayoutVars>
          <dgm:dir/>
          <dgm:animLvl val="lvl"/>
          <dgm:resizeHandles val="exact"/>
        </dgm:presLayoutVars>
      </dgm:prSet>
      <dgm:spPr/>
    </dgm:pt>
    <dgm:pt modelId="{A48BF259-9F7A-6D4E-822D-CD893E5B10D9}" type="pres">
      <dgm:prSet presAssocID="{8FA8A0D6-8EFE-0A49-8CC0-7AA21D39020A}" presName="parTxOnly" presStyleLbl="node1" presStyleIdx="0" presStyleCnt="7">
        <dgm:presLayoutVars>
          <dgm:chMax val="0"/>
          <dgm:chPref val="0"/>
          <dgm:bulletEnabled val="1"/>
        </dgm:presLayoutVars>
      </dgm:prSet>
      <dgm:spPr/>
    </dgm:pt>
    <dgm:pt modelId="{F9A99B20-2E1A-AB48-B734-2C2D82B11195}" type="pres">
      <dgm:prSet presAssocID="{7F463718-921B-044A-B1EB-9483A5EED53B}" presName="parTxOnlySpace" presStyleCnt="0"/>
      <dgm:spPr/>
    </dgm:pt>
    <dgm:pt modelId="{7D92E542-CFD3-F541-8A2B-70191FD4CAF8}" type="pres">
      <dgm:prSet presAssocID="{86528756-FA61-A843-A5C3-C2DA74BFA123}" presName="parTxOnly" presStyleLbl="node1" presStyleIdx="1" presStyleCnt="7">
        <dgm:presLayoutVars>
          <dgm:chMax val="0"/>
          <dgm:chPref val="0"/>
          <dgm:bulletEnabled val="1"/>
        </dgm:presLayoutVars>
      </dgm:prSet>
      <dgm:spPr/>
    </dgm:pt>
    <dgm:pt modelId="{CB052D55-6331-6847-8392-C7667771A6F1}" type="pres">
      <dgm:prSet presAssocID="{B1C10635-F600-EA49-A398-822FCBBD3674}" presName="parTxOnlySpace" presStyleCnt="0"/>
      <dgm:spPr/>
    </dgm:pt>
    <dgm:pt modelId="{4D2DFD8E-194B-6D4C-9DC6-5CC39876BE75}" type="pres">
      <dgm:prSet presAssocID="{8D233B24-1013-8748-A9FB-9E0538A343DA}" presName="parTxOnly" presStyleLbl="node1" presStyleIdx="2" presStyleCnt="7">
        <dgm:presLayoutVars>
          <dgm:chMax val="0"/>
          <dgm:chPref val="0"/>
          <dgm:bulletEnabled val="1"/>
        </dgm:presLayoutVars>
      </dgm:prSet>
      <dgm:spPr/>
    </dgm:pt>
    <dgm:pt modelId="{E6AD8F66-F500-814A-B04B-0E132C370B7B}" type="pres">
      <dgm:prSet presAssocID="{A525A012-BBDA-C549-B35A-5E0D225C3E37}" presName="parTxOnlySpace" presStyleCnt="0"/>
      <dgm:spPr/>
    </dgm:pt>
    <dgm:pt modelId="{19EF0C1B-0A32-C049-AEAE-C6F1F3F8DF29}" type="pres">
      <dgm:prSet presAssocID="{F5424AE2-4D45-B446-8A53-EB411632B7DB}" presName="parTxOnly" presStyleLbl="node1" presStyleIdx="3" presStyleCnt="7">
        <dgm:presLayoutVars>
          <dgm:chMax val="0"/>
          <dgm:chPref val="0"/>
          <dgm:bulletEnabled val="1"/>
        </dgm:presLayoutVars>
      </dgm:prSet>
      <dgm:spPr/>
    </dgm:pt>
    <dgm:pt modelId="{43ADE362-1B9F-4C45-9A89-F546BEF28238}" type="pres">
      <dgm:prSet presAssocID="{A02ED8CD-5A46-084A-9343-D802FA2BDDE1}" presName="parTxOnlySpace" presStyleCnt="0"/>
      <dgm:spPr/>
    </dgm:pt>
    <dgm:pt modelId="{AB4270AE-B890-AB44-A49D-7F695D889F28}" type="pres">
      <dgm:prSet presAssocID="{1794731F-9B8F-3D46-92B4-F304E0C9403D}" presName="parTxOnly" presStyleLbl="node1" presStyleIdx="4" presStyleCnt="7">
        <dgm:presLayoutVars>
          <dgm:chMax val="0"/>
          <dgm:chPref val="0"/>
          <dgm:bulletEnabled val="1"/>
        </dgm:presLayoutVars>
      </dgm:prSet>
      <dgm:spPr/>
    </dgm:pt>
    <dgm:pt modelId="{84F866D6-DED6-AA47-863A-424A735A56FE}" type="pres">
      <dgm:prSet presAssocID="{5578F198-C732-4C4D-824D-DCAC5150767F}" presName="parTxOnlySpace" presStyleCnt="0"/>
      <dgm:spPr/>
    </dgm:pt>
    <dgm:pt modelId="{D063B46B-CA22-004D-B841-47D07A6ABC6D}" type="pres">
      <dgm:prSet presAssocID="{7D95642A-DFF9-544D-800A-12823DC32002}" presName="parTxOnly" presStyleLbl="node1" presStyleIdx="5" presStyleCnt="7">
        <dgm:presLayoutVars>
          <dgm:chMax val="0"/>
          <dgm:chPref val="0"/>
          <dgm:bulletEnabled val="1"/>
        </dgm:presLayoutVars>
      </dgm:prSet>
      <dgm:spPr/>
    </dgm:pt>
    <dgm:pt modelId="{28F6A496-2678-1C4D-B04F-158F27DD0DEB}" type="pres">
      <dgm:prSet presAssocID="{36577B42-29D0-3C4E-A48E-910C682F8C55}" presName="parTxOnlySpace" presStyleCnt="0"/>
      <dgm:spPr/>
    </dgm:pt>
    <dgm:pt modelId="{83669ED2-AB70-6146-9C18-BA0865163C64}" type="pres">
      <dgm:prSet presAssocID="{AF32CE84-14B2-8341-8FD2-FD5ED6F2CFB2}" presName="parTxOnly" presStyleLbl="node1" presStyleIdx="6" presStyleCnt="7">
        <dgm:presLayoutVars>
          <dgm:chMax val="0"/>
          <dgm:chPref val="0"/>
          <dgm:bulletEnabled val="1"/>
        </dgm:presLayoutVars>
      </dgm:prSet>
      <dgm:spPr/>
    </dgm:pt>
  </dgm:ptLst>
  <dgm:cxnLst>
    <dgm:cxn modelId="{5D13B500-1B90-3446-AABB-BD1FD8A9B704}" srcId="{87D9DCBF-96FC-7F45-9800-9E121493108D}" destId="{F5424AE2-4D45-B446-8A53-EB411632B7DB}" srcOrd="3" destOrd="0" parTransId="{6DDBAA91-7885-1B4B-B963-E0129069CEC9}" sibTransId="{A02ED8CD-5A46-084A-9343-D802FA2BDDE1}"/>
    <dgm:cxn modelId="{C20CDE06-BBA8-6945-853B-44261C7AC819}" type="presOf" srcId="{AF32CE84-14B2-8341-8FD2-FD5ED6F2CFB2}" destId="{83669ED2-AB70-6146-9C18-BA0865163C64}" srcOrd="0" destOrd="0" presId="urn:microsoft.com/office/officeart/2005/8/layout/chevron1"/>
    <dgm:cxn modelId="{945B190D-A2DA-1445-97DE-60DC175075D3}" srcId="{87D9DCBF-96FC-7F45-9800-9E121493108D}" destId="{8FA8A0D6-8EFE-0A49-8CC0-7AA21D39020A}" srcOrd="0" destOrd="0" parTransId="{41B8EC63-E8C6-5447-BA3E-B24DF43C59D0}" sibTransId="{7F463718-921B-044A-B1EB-9483A5EED53B}"/>
    <dgm:cxn modelId="{8C68C10F-3BFB-874A-BF52-F62B69E1D934}" srcId="{87D9DCBF-96FC-7F45-9800-9E121493108D}" destId="{7D95642A-DFF9-544D-800A-12823DC32002}" srcOrd="5" destOrd="0" parTransId="{2309874C-BE0B-D84F-A263-106A355545B8}" sibTransId="{36577B42-29D0-3C4E-A48E-910C682F8C55}"/>
    <dgm:cxn modelId="{8A38C126-B8CD-F444-921C-5F677682E735}" srcId="{87D9DCBF-96FC-7F45-9800-9E121493108D}" destId="{86528756-FA61-A843-A5C3-C2DA74BFA123}" srcOrd="1" destOrd="0" parTransId="{9490F473-32BB-3F4C-A9C1-00590EEA5F5A}" sibTransId="{B1C10635-F600-EA49-A398-822FCBBD3674}"/>
    <dgm:cxn modelId="{F4774A36-C1DE-3842-907F-63878F794AF5}" srcId="{87D9DCBF-96FC-7F45-9800-9E121493108D}" destId="{8D233B24-1013-8748-A9FB-9E0538A343DA}" srcOrd="2" destOrd="0" parTransId="{4A47B707-1ED7-A541-8806-0FCF705229AC}" sibTransId="{A525A012-BBDA-C549-B35A-5E0D225C3E37}"/>
    <dgm:cxn modelId="{1D60EA37-05A1-CF4E-A8B4-9E0BCBBDD38B}" srcId="{87D9DCBF-96FC-7F45-9800-9E121493108D}" destId="{AF32CE84-14B2-8341-8FD2-FD5ED6F2CFB2}" srcOrd="6" destOrd="0" parTransId="{32714E6C-51C2-7745-BB5A-C7911989C751}" sibTransId="{57145F63-D4F5-A840-B785-AE8F18CCADFC}"/>
    <dgm:cxn modelId="{609B1068-A15D-7149-BE6D-C6BFC13460A8}" type="presOf" srcId="{1794731F-9B8F-3D46-92B4-F304E0C9403D}" destId="{AB4270AE-B890-AB44-A49D-7F695D889F28}" srcOrd="0" destOrd="0" presId="urn:microsoft.com/office/officeart/2005/8/layout/chevron1"/>
    <dgm:cxn modelId="{4B4F2F6E-8D40-E64C-87E2-F1B29B1FCFF5}" type="presOf" srcId="{86528756-FA61-A843-A5C3-C2DA74BFA123}" destId="{7D92E542-CFD3-F541-8A2B-70191FD4CAF8}" srcOrd="0" destOrd="0" presId="urn:microsoft.com/office/officeart/2005/8/layout/chevron1"/>
    <dgm:cxn modelId="{4F15918E-DBAC-8548-B2E3-05012B187C60}" type="presOf" srcId="{F5424AE2-4D45-B446-8A53-EB411632B7DB}" destId="{19EF0C1B-0A32-C049-AEAE-C6F1F3F8DF29}" srcOrd="0" destOrd="0" presId="urn:microsoft.com/office/officeart/2005/8/layout/chevron1"/>
    <dgm:cxn modelId="{34A0BBA6-94B4-644C-B3F0-2A9BFB58B2DD}" type="presOf" srcId="{8D233B24-1013-8748-A9FB-9E0538A343DA}" destId="{4D2DFD8E-194B-6D4C-9DC6-5CC39876BE75}" srcOrd="0" destOrd="0" presId="urn:microsoft.com/office/officeart/2005/8/layout/chevron1"/>
    <dgm:cxn modelId="{15520FA7-8F0B-D74F-B242-0A77A5EB2ECE}" type="presOf" srcId="{7D95642A-DFF9-544D-800A-12823DC32002}" destId="{D063B46B-CA22-004D-B841-47D07A6ABC6D}" srcOrd="0" destOrd="0" presId="urn:microsoft.com/office/officeart/2005/8/layout/chevron1"/>
    <dgm:cxn modelId="{8C51A1C5-A90C-1347-B657-27E20D914908}" srcId="{87D9DCBF-96FC-7F45-9800-9E121493108D}" destId="{1794731F-9B8F-3D46-92B4-F304E0C9403D}" srcOrd="4" destOrd="0" parTransId="{991381CF-6FFF-F44F-A607-272DCFD26AA1}" sibTransId="{5578F198-C732-4C4D-824D-DCAC5150767F}"/>
    <dgm:cxn modelId="{C796D9E6-3226-1A4E-92CD-FC069F2D1F47}" type="presOf" srcId="{87D9DCBF-96FC-7F45-9800-9E121493108D}" destId="{AD8B985E-27F8-154A-A6FA-DAADFC953A95}" srcOrd="0" destOrd="0" presId="urn:microsoft.com/office/officeart/2005/8/layout/chevron1"/>
    <dgm:cxn modelId="{693341F8-12D5-304D-AF33-5D53AB23687D}" type="presOf" srcId="{8FA8A0D6-8EFE-0A49-8CC0-7AA21D39020A}" destId="{A48BF259-9F7A-6D4E-822D-CD893E5B10D9}" srcOrd="0" destOrd="0" presId="urn:microsoft.com/office/officeart/2005/8/layout/chevron1"/>
    <dgm:cxn modelId="{A58B4F55-79A2-9B4C-92DE-AD9531E6DC16}" type="presParOf" srcId="{AD8B985E-27F8-154A-A6FA-DAADFC953A95}" destId="{A48BF259-9F7A-6D4E-822D-CD893E5B10D9}" srcOrd="0" destOrd="0" presId="urn:microsoft.com/office/officeart/2005/8/layout/chevron1"/>
    <dgm:cxn modelId="{3843425B-6A2E-854A-A302-924017EF880D}" type="presParOf" srcId="{AD8B985E-27F8-154A-A6FA-DAADFC953A95}" destId="{F9A99B20-2E1A-AB48-B734-2C2D82B11195}" srcOrd="1" destOrd="0" presId="urn:microsoft.com/office/officeart/2005/8/layout/chevron1"/>
    <dgm:cxn modelId="{34094160-190C-9F48-8D12-2B86B523BA5C}" type="presParOf" srcId="{AD8B985E-27F8-154A-A6FA-DAADFC953A95}" destId="{7D92E542-CFD3-F541-8A2B-70191FD4CAF8}" srcOrd="2" destOrd="0" presId="urn:microsoft.com/office/officeart/2005/8/layout/chevron1"/>
    <dgm:cxn modelId="{B9F305E1-28CB-4940-8BEC-DDF8628883CB}" type="presParOf" srcId="{AD8B985E-27F8-154A-A6FA-DAADFC953A95}" destId="{CB052D55-6331-6847-8392-C7667771A6F1}" srcOrd="3" destOrd="0" presId="urn:microsoft.com/office/officeart/2005/8/layout/chevron1"/>
    <dgm:cxn modelId="{DAECF52F-FEF1-814B-8309-888F2E859812}" type="presParOf" srcId="{AD8B985E-27F8-154A-A6FA-DAADFC953A95}" destId="{4D2DFD8E-194B-6D4C-9DC6-5CC39876BE75}" srcOrd="4" destOrd="0" presId="urn:microsoft.com/office/officeart/2005/8/layout/chevron1"/>
    <dgm:cxn modelId="{050EF29E-2F38-594E-AAE0-AE9542322F6E}" type="presParOf" srcId="{AD8B985E-27F8-154A-A6FA-DAADFC953A95}" destId="{E6AD8F66-F500-814A-B04B-0E132C370B7B}" srcOrd="5" destOrd="0" presId="urn:microsoft.com/office/officeart/2005/8/layout/chevron1"/>
    <dgm:cxn modelId="{D215AFE8-3D1C-D84C-B699-4220A068E0CF}" type="presParOf" srcId="{AD8B985E-27F8-154A-A6FA-DAADFC953A95}" destId="{19EF0C1B-0A32-C049-AEAE-C6F1F3F8DF29}" srcOrd="6" destOrd="0" presId="urn:microsoft.com/office/officeart/2005/8/layout/chevron1"/>
    <dgm:cxn modelId="{42B24C36-A093-2F41-B97E-A6B6BF0FB5EE}" type="presParOf" srcId="{AD8B985E-27F8-154A-A6FA-DAADFC953A95}" destId="{43ADE362-1B9F-4C45-9A89-F546BEF28238}" srcOrd="7" destOrd="0" presId="urn:microsoft.com/office/officeart/2005/8/layout/chevron1"/>
    <dgm:cxn modelId="{E3028707-A6C1-7D42-9F49-337391045A68}" type="presParOf" srcId="{AD8B985E-27F8-154A-A6FA-DAADFC953A95}" destId="{AB4270AE-B890-AB44-A49D-7F695D889F28}" srcOrd="8" destOrd="0" presId="urn:microsoft.com/office/officeart/2005/8/layout/chevron1"/>
    <dgm:cxn modelId="{D5369502-9BE3-834C-8D6C-386BD4830CE9}" type="presParOf" srcId="{AD8B985E-27F8-154A-A6FA-DAADFC953A95}" destId="{84F866D6-DED6-AA47-863A-424A735A56FE}" srcOrd="9" destOrd="0" presId="urn:microsoft.com/office/officeart/2005/8/layout/chevron1"/>
    <dgm:cxn modelId="{5258A837-7BC7-E94C-9185-063BEC25C2D6}" type="presParOf" srcId="{AD8B985E-27F8-154A-A6FA-DAADFC953A95}" destId="{D063B46B-CA22-004D-B841-47D07A6ABC6D}" srcOrd="10" destOrd="0" presId="urn:microsoft.com/office/officeart/2005/8/layout/chevron1"/>
    <dgm:cxn modelId="{432E6531-C007-004A-AEC4-4D37B08103C4}" type="presParOf" srcId="{AD8B985E-27F8-154A-A6FA-DAADFC953A95}" destId="{28F6A496-2678-1C4D-B04F-158F27DD0DEB}" srcOrd="11" destOrd="0" presId="urn:microsoft.com/office/officeart/2005/8/layout/chevron1"/>
    <dgm:cxn modelId="{CB8F20D9-5C90-E84E-BFC0-FC278EAA4A9F}" type="presParOf" srcId="{AD8B985E-27F8-154A-A6FA-DAADFC953A95}" destId="{83669ED2-AB70-6146-9C18-BA0865163C64}"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D9DCBF-96FC-7F45-9800-9E121493108D}" type="doc">
      <dgm:prSet loTypeId="urn:microsoft.com/office/officeart/2005/8/layout/chevron1" loCatId="" qsTypeId="urn:microsoft.com/office/officeart/2005/8/quickstyle/simple1#5" qsCatId="simple" csTypeId="urn:microsoft.com/office/officeart/2005/8/colors/accent2_2#4" csCatId="accent2" phldr="1"/>
      <dgm:spPr/>
      <dgm:t>
        <a:bodyPr/>
        <a:lstStyle/>
        <a:p>
          <a:endParaRPr lang="en-US"/>
        </a:p>
      </dgm:t>
    </dgm:pt>
    <dgm:pt modelId="{8FA8A0D6-8EFE-0A49-8CC0-7AA21D39020A}">
      <dgm:prSet phldrT="[Text]"/>
      <dgm:spPr>
        <a:solidFill>
          <a:schemeClr val="tx1">
            <a:lumMod val="50000"/>
            <a:lumOff val="50000"/>
          </a:schemeClr>
        </a:solidFill>
      </dgm:spPr>
      <dgm:t>
        <a:bodyPr/>
        <a:lstStyle/>
        <a:p>
          <a:r>
            <a:rPr lang="en-US" dirty="0"/>
            <a:t>DQC-passed raw spectra</a:t>
          </a:r>
        </a:p>
      </dgm:t>
    </dgm:pt>
    <dgm:pt modelId="{41B8EC63-E8C6-5447-BA3E-B24DF43C59D0}" type="parTrans" cxnId="{945B190D-A2DA-1445-97DE-60DC175075D3}">
      <dgm:prSet/>
      <dgm:spPr/>
      <dgm:t>
        <a:bodyPr/>
        <a:lstStyle/>
        <a:p>
          <a:endParaRPr lang="en-US"/>
        </a:p>
      </dgm:t>
    </dgm:pt>
    <dgm:pt modelId="{7F463718-921B-044A-B1EB-9483A5EED53B}" type="sibTrans" cxnId="{945B190D-A2DA-1445-97DE-60DC175075D3}">
      <dgm:prSet/>
      <dgm:spPr/>
      <dgm:t>
        <a:bodyPr/>
        <a:lstStyle/>
        <a:p>
          <a:endParaRPr lang="en-US"/>
        </a:p>
      </dgm:t>
    </dgm:pt>
    <dgm:pt modelId="{86528756-FA61-A843-A5C3-C2DA74BFA123}">
      <dgm:prSet phldrT="[Text]"/>
      <dgm:spPr>
        <a:solidFill>
          <a:schemeClr val="tx1">
            <a:lumMod val="50000"/>
            <a:lumOff val="50000"/>
          </a:schemeClr>
        </a:solidFill>
      </dgm:spPr>
      <dgm:t>
        <a:bodyPr/>
        <a:lstStyle/>
        <a:p>
          <a:r>
            <a:rPr lang="en-US" dirty="0"/>
            <a:t>Baseline removal</a:t>
          </a:r>
        </a:p>
      </dgm:t>
    </dgm:pt>
    <dgm:pt modelId="{9490F473-32BB-3F4C-A9C1-00590EEA5F5A}" type="parTrans" cxnId="{8A38C126-B8CD-F444-921C-5F677682E735}">
      <dgm:prSet/>
      <dgm:spPr/>
      <dgm:t>
        <a:bodyPr/>
        <a:lstStyle/>
        <a:p>
          <a:endParaRPr lang="en-US"/>
        </a:p>
      </dgm:t>
    </dgm:pt>
    <dgm:pt modelId="{B1C10635-F600-EA49-A398-822FCBBD3674}" type="sibTrans" cxnId="{8A38C126-B8CD-F444-921C-5F677682E735}">
      <dgm:prSet/>
      <dgm:spPr/>
      <dgm:t>
        <a:bodyPr/>
        <a:lstStyle/>
        <a:p>
          <a:endParaRPr lang="en-US"/>
        </a:p>
      </dgm:t>
    </dgm:pt>
    <dgm:pt modelId="{8D233B24-1013-8748-A9FB-9E0538A343DA}">
      <dgm:prSet phldrT="[Text]"/>
      <dgm:spPr>
        <a:solidFill>
          <a:schemeClr val="accent2"/>
        </a:solidFill>
      </dgm:spPr>
      <dgm:t>
        <a:bodyPr/>
        <a:lstStyle/>
        <a:p>
          <a:r>
            <a:rPr lang="en-US" dirty="0"/>
            <a:t>Response and DFSZ normalization</a:t>
          </a:r>
        </a:p>
      </dgm:t>
    </dgm:pt>
    <dgm:pt modelId="{4A47B707-1ED7-A541-8806-0FCF705229AC}" type="parTrans" cxnId="{F4774A36-C1DE-3842-907F-63878F794AF5}">
      <dgm:prSet/>
      <dgm:spPr/>
      <dgm:t>
        <a:bodyPr/>
        <a:lstStyle/>
        <a:p>
          <a:endParaRPr lang="en-US"/>
        </a:p>
      </dgm:t>
    </dgm:pt>
    <dgm:pt modelId="{A525A012-BBDA-C549-B35A-5E0D225C3E37}" type="sibTrans" cxnId="{F4774A36-C1DE-3842-907F-63878F794AF5}">
      <dgm:prSet/>
      <dgm:spPr/>
      <dgm:t>
        <a:bodyPr/>
        <a:lstStyle/>
        <a:p>
          <a:endParaRPr lang="en-US"/>
        </a:p>
      </dgm:t>
    </dgm:pt>
    <dgm:pt modelId="{F5424AE2-4D45-B446-8A53-EB411632B7DB}">
      <dgm:prSet phldrT="[Text]"/>
      <dgm:spPr>
        <a:solidFill>
          <a:schemeClr val="tx1">
            <a:lumMod val="50000"/>
            <a:lumOff val="50000"/>
          </a:schemeClr>
        </a:solidFill>
      </dgm:spPr>
      <dgm:t>
        <a:bodyPr/>
        <a:lstStyle/>
        <a:p>
          <a:r>
            <a:rPr lang="en-US" dirty="0"/>
            <a:t>Axion </a:t>
          </a:r>
          <a:r>
            <a:rPr lang="en-US" dirty="0" err="1"/>
            <a:t>lineshape</a:t>
          </a:r>
          <a:r>
            <a:rPr lang="en-US" dirty="0"/>
            <a:t> fit</a:t>
          </a:r>
        </a:p>
      </dgm:t>
    </dgm:pt>
    <dgm:pt modelId="{6DDBAA91-7885-1B4B-B963-E0129069CEC9}" type="parTrans" cxnId="{5D13B500-1B90-3446-AABB-BD1FD8A9B704}">
      <dgm:prSet/>
      <dgm:spPr/>
      <dgm:t>
        <a:bodyPr/>
        <a:lstStyle/>
        <a:p>
          <a:endParaRPr lang="en-US"/>
        </a:p>
      </dgm:t>
    </dgm:pt>
    <dgm:pt modelId="{A02ED8CD-5A46-084A-9343-D802FA2BDDE1}" type="sibTrans" cxnId="{5D13B500-1B90-3446-AABB-BD1FD8A9B704}">
      <dgm:prSet/>
      <dgm:spPr/>
      <dgm:t>
        <a:bodyPr/>
        <a:lstStyle/>
        <a:p>
          <a:endParaRPr lang="en-US"/>
        </a:p>
      </dgm:t>
    </dgm:pt>
    <dgm:pt modelId="{1794731F-9B8F-3D46-92B4-F304E0C9403D}">
      <dgm:prSet phldrT="[Text]"/>
      <dgm:spPr>
        <a:solidFill>
          <a:schemeClr val="tx1">
            <a:lumMod val="50000"/>
            <a:lumOff val="50000"/>
          </a:schemeClr>
        </a:solidFill>
      </dgm:spPr>
      <dgm:t>
        <a:bodyPr/>
        <a:lstStyle/>
        <a:p>
          <a:r>
            <a:rPr lang="en-US" dirty="0"/>
            <a:t>Grand spectrum</a:t>
          </a:r>
        </a:p>
      </dgm:t>
    </dgm:pt>
    <dgm:pt modelId="{991381CF-6FFF-F44F-A607-272DCFD26AA1}" type="parTrans" cxnId="{8C51A1C5-A90C-1347-B657-27E20D914908}">
      <dgm:prSet/>
      <dgm:spPr/>
      <dgm:t>
        <a:bodyPr/>
        <a:lstStyle/>
        <a:p>
          <a:endParaRPr lang="en-US"/>
        </a:p>
      </dgm:t>
    </dgm:pt>
    <dgm:pt modelId="{5578F198-C732-4C4D-824D-DCAC5150767F}" type="sibTrans" cxnId="{8C51A1C5-A90C-1347-B657-27E20D914908}">
      <dgm:prSet/>
      <dgm:spPr/>
      <dgm:t>
        <a:bodyPr/>
        <a:lstStyle/>
        <a:p>
          <a:endParaRPr lang="en-US"/>
        </a:p>
      </dgm:t>
    </dgm:pt>
    <dgm:pt modelId="{7D95642A-DFF9-544D-800A-12823DC32002}">
      <dgm:prSet phldrT="[Text]"/>
      <dgm:spPr>
        <a:solidFill>
          <a:schemeClr val="tx1">
            <a:lumMod val="50000"/>
            <a:lumOff val="50000"/>
          </a:schemeClr>
        </a:solidFill>
      </dgm:spPr>
      <dgm:t>
        <a:bodyPr/>
        <a:lstStyle/>
        <a:p>
          <a:r>
            <a:rPr lang="en-US" dirty="0"/>
            <a:t>Candidate rescan</a:t>
          </a:r>
        </a:p>
      </dgm:t>
    </dgm:pt>
    <dgm:pt modelId="{2309874C-BE0B-D84F-A263-106A355545B8}" type="parTrans" cxnId="{8C68C10F-3BFB-874A-BF52-F62B69E1D934}">
      <dgm:prSet/>
      <dgm:spPr/>
      <dgm:t>
        <a:bodyPr/>
        <a:lstStyle/>
        <a:p>
          <a:endParaRPr lang="en-US"/>
        </a:p>
      </dgm:t>
    </dgm:pt>
    <dgm:pt modelId="{36577B42-29D0-3C4E-A48E-910C682F8C55}" type="sibTrans" cxnId="{8C68C10F-3BFB-874A-BF52-F62B69E1D934}">
      <dgm:prSet/>
      <dgm:spPr/>
      <dgm:t>
        <a:bodyPr/>
        <a:lstStyle/>
        <a:p>
          <a:endParaRPr lang="en-US"/>
        </a:p>
      </dgm:t>
    </dgm:pt>
    <dgm:pt modelId="{AF32CE84-14B2-8341-8FD2-FD5ED6F2CFB2}">
      <dgm:prSet phldrT="[Text]"/>
      <dgm:spPr>
        <a:solidFill>
          <a:schemeClr val="tx1">
            <a:lumMod val="50000"/>
            <a:lumOff val="50000"/>
          </a:schemeClr>
        </a:solidFill>
      </dgm:spPr>
      <dgm:t>
        <a:bodyPr/>
        <a:lstStyle/>
        <a:p>
          <a:r>
            <a:rPr lang="en-US" dirty="0"/>
            <a:t>Discovery or exclusion</a:t>
          </a:r>
        </a:p>
      </dgm:t>
    </dgm:pt>
    <dgm:pt modelId="{32714E6C-51C2-7745-BB5A-C7911989C751}" type="parTrans" cxnId="{1D60EA37-05A1-CF4E-A8B4-9E0BCBBDD38B}">
      <dgm:prSet/>
      <dgm:spPr/>
      <dgm:t>
        <a:bodyPr/>
        <a:lstStyle/>
        <a:p>
          <a:endParaRPr lang="en-US"/>
        </a:p>
      </dgm:t>
    </dgm:pt>
    <dgm:pt modelId="{57145F63-D4F5-A840-B785-AE8F18CCADFC}" type="sibTrans" cxnId="{1D60EA37-05A1-CF4E-A8B4-9E0BCBBDD38B}">
      <dgm:prSet/>
      <dgm:spPr/>
      <dgm:t>
        <a:bodyPr/>
        <a:lstStyle/>
        <a:p>
          <a:endParaRPr lang="en-US"/>
        </a:p>
      </dgm:t>
    </dgm:pt>
    <dgm:pt modelId="{AD8B985E-27F8-154A-A6FA-DAADFC953A95}" type="pres">
      <dgm:prSet presAssocID="{87D9DCBF-96FC-7F45-9800-9E121493108D}" presName="Name0" presStyleCnt="0">
        <dgm:presLayoutVars>
          <dgm:dir/>
          <dgm:animLvl val="lvl"/>
          <dgm:resizeHandles val="exact"/>
        </dgm:presLayoutVars>
      </dgm:prSet>
      <dgm:spPr/>
    </dgm:pt>
    <dgm:pt modelId="{A48BF259-9F7A-6D4E-822D-CD893E5B10D9}" type="pres">
      <dgm:prSet presAssocID="{8FA8A0D6-8EFE-0A49-8CC0-7AA21D39020A}" presName="parTxOnly" presStyleLbl="node1" presStyleIdx="0" presStyleCnt="7">
        <dgm:presLayoutVars>
          <dgm:chMax val="0"/>
          <dgm:chPref val="0"/>
          <dgm:bulletEnabled val="1"/>
        </dgm:presLayoutVars>
      </dgm:prSet>
      <dgm:spPr/>
    </dgm:pt>
    <dgm:pt modelId="{F9A99B20-2E1A-AB48-B734-2C2D82B11195}" type="pres">
      <dgm:prSet presAssocID="{7F463718-921B-044A-B1EB-9483A5EED53B}" presName="parTxOnlySpace" presStyleCnt="0"/>
      <dgm:spPr/>
    </dgm:pt>
    <dgm:pt modelId="{7D92E542-CFD3-F541-8A2B-70191FD4CAF8}" type="pres">
      <dgm:prSet presAssocID="{86528756-FA61-A843-A5C3-C2DA74BFA123}" presName="parTxOnly" presStyleLbl="node1" presStyleIdx="1" presStyleCnt="7">
        <dgm:presLayoutVars>
          <dgm:chMax val="0"/>
          <dgm:chPref val="0"/>
          <dgm:bulletEnabled val="1"/>
        </dgm:presLayoutVars>
      </dgm:prSet>
      <dgm:spPr/>
    </dgm:pt>
    <dgm:pt modelId="{CB052D55-6331-6847-8392-C7667771A6F1}" type="pres">
      <dgm:prSet presAssocID="{B1C10635-F600-EA49-A398-822FCBBD3674}" presName="parTxOnlySpace" presStyleCnt="0"/>
      <dgm:spPr/>
    </dgm:pt>
    <dgm:pt modelId="{4D2DFD8E-194B-6D4C-9DC6-5CC39876BE75}" type="pres">
      <dgm:prSet presAssocID="{8D233B24-1013-8748-A9FB-9E0538A343DA}" presName="parTxOnly" presStyleLbl="node1" presStyleIdx="2" presStyleCnt="7">
        <dgm:presLayoutVars>
          <dgm:chMax val="0"/>
          <dgm:chPref val="0"/>
          <dgm:bulletEnabled val="1"/>
        </dgm:presLayoutVars>
      </dgm:prSet>
      <dgm:spPr/>
    </dgm:pt>
    <dgm:pt modelId="{E6AD8F66-F500-814A-B04B-0E132C370B7B}" type="pres">
      <dgm:prSet presAssocID="{A525A012-BBDA-C549-B35A-5E0D225C3E37}" presName="parTxOnlySpace" presStyleCnt="0"/>
      <dgm:spPr/>
    </dgm:pt>
    <dgm:pt modelId="{19EF0C1B-0A32-C049-AEAE-C6F1F3F8DF29}" type="pres">
      <dgm:prSet presAssocID="{F5424AE2-4D45-B446-8A53-EB411632B7DB}" presName="parTxOnly" presStyleLbl="node1" presStyleIdx="3" presStyleCnt="7">
        <dgm:presLayoutVars>
          <dgm:chMax val="0"/>
          <dgm:chPref val="0"/>
          <dgm:bulletEnabled val="1"/>
        </dgm:presLayoutVars>
      </dgm:prSet>
      <dgm:spPr/>
    </dgm:pt>
    <dgm:pt modelId="{43ADE362-1B9F-4C45-9A89-F546BEF28238}" type="pres">
      <dgm:prSet presAssocID="{A02ED8CD-5A46-084A-9343-D802FA2BDDE1}" presName="parTxOnlySpace" presStyleCnt="0"/>
      <dgm:spPr/>
    </dgm:pt>
    <dgm:pt modelId="{AB4270AE-B890-AB44-A49D-7F695D889F28}" type="pres">
      <dgm:prSet presAssocID="{1794731F-9B8F-3D46-92B4-F304E0C9403D}" presName="parTxOnly" presStyleLbl="node1" presStyleIdx="4" presStyleCnt="7">
        <dgm:presLayoutVars>
          <dgm:chMax val="0"/>
          <dgm:chPref val="0"/>
          <dgm:bulletEnabled val="1"/>
        </dgm:presLayoutVars>
      </dgm:prSet>
      <dgm:spPr/>
    </dgm:pt>
    <dgm:pt modelId="{84F866D6-DED6-AA47-863A-424A735A56FE}" type="pres">
      <dgm:prSet presAssocID="{5578F198-C732-4C4D-824D-DCAC5150767F}" presName="parTxOnlySpace" presStyleCnt="0"/>
      <dgm:spPr/>
    </dgm:pt>
    <dgm:pt modelId="{D063B46B-CA22-004D-B841-47D07A6ABC6D}" type="pres">
      <dgm:prSet presAssocID="{7D95642A-DFF9-544D-800A-12823DC32002}" presName="parTxOnly" presStyleLbl="node1" presStyleIdx="5" presStyleCnt="7">
        <dgm:presLayoutVars>
          <dgm:chMax val="0"/>
          <dgm:chPref val="0"/>
          <dgm:bulletEnabled val="1"/>
        </dgm:presLayoutVars>
      </dgm:prSet>
      <dgm:spPr/>
    </dgm:pt>
    <dgm:pt modelId="{28F6A496-2678-1C4D-B04F-158F27DD0DEB}" type="pres">
      <dgm:prSet presAssocID="{36577B42-29D0-3C4E-A48E-910C682F8C55}" presName="parTxOnlySpace" presStyleCnt="0"/>
      <dgm:spPr/>
    </dgm:pt>
    <dgm:pt modelId="{83669ED2-AB70-6146-9C18-BA0865163C64}" type="pres">
      <dgm:prSet presAssocID="{AF32CE84-14B2-8341-8FD2-FD5ED6F2CFB2}" presName="parTxOnly" presStyleLbl="node1" presStyleIdx="6" presStyleCnt="7">
        <dgm:presLayoutVars>
          <dgm:chMax val="0"/>
          <dgm:chPref val="0"/>
          <dgm:bulletEnabled val="1"/>
        </dgm:presLayoutVars>
      </dgm:prSet>
      <dgm:spPr/>
    </dgm:pt>
  </dgm:ptLst>
  <dgm:cxnLst>
    <dgm:cxn modelId="{5D13B500-1B90-3446-AABB-BD1FD8A9B704}" srcId="{87D9DCBF-96FC-7F45-9800-9E121493108D}" destId="{F5424AE2-4D45-B446-8A53-EB411632B7DB}" srcOrd="3" destOrd="0" parTransId="{6DDBAA91-7885-1B4B-B963-E0129069CEC9}" sibTransId="{A02ED8CD-5A46-084A-9343-D802FA2BDDE1}"/>
    <dgm:cxn modelId="{C20CDE06-BBA8-6945-853B-44261C7AC819}" type="presOf" srcId="{AF32CE84-14B2-8341-8FD2-FD5ED6F2CFB2}" destId="{83669ED2-AB70-6146-9C18-BA0865163C64}" srcOrd="0" destOrd="0" presId="urn:microsoft.com/office/officeart/2005/8/layout/chevron1"/>
    <dgm:cxn modelId="{945B190D-A2DA-1445-97DE-60DC175075D3}" srcId="{87D9DCBF-96FC-7F45-9800-9E121493108D}" destId="{8FA8A0D6-8EFE-0A49-8CC0-7AA21D39020A}" srcOrd="0" destOrd="0" parTransId="{41B8EC63-E8C6-5447-BA3E-B24DF43C59D0}" sibTransId="{7F463718-921B-044A-B1EB-9483A5EED53B}"/>
    <dgm:cxn modelId="{8C68C10F-3BFB-874A-BF52-F62B69E1D934}" srcId="{87D9DCBF-96FC-7F45-9800-9E121493108D}" destId="{7D95642A-DFF9-544D-800A-12823DC32002}" srcOrd="5" destOrd="0" parTransId="{2309874C-BE0B-D84F-A263-106A355545B8}" sibTransId="{36577B42-29D0-3C4E-A48E-910C682F8C55}"/>
    <dgm:cxn modelId="{8A38C126-B8CD-F444-921C-5F677682E735}" srcId="{87D9DCBF-96FC-7F45-9800-9E121493108D}" destId="{86528756-FA61-A843-A5C3-C2DA74BFA123}" srcOrd="1" destOrd="0" parTransId="{9490F473-32BB-3F4C-A9C1-00590EEA5F5A}" sibTransId="{B1C10635-F600-EA49-A398-822FCBBD3674}"/>
    <dgm:cxn modelId="{F4774A36-C1DE-3842-907F-63878F794AF5}" srcId="{87D9DCBF-96FC-7F45-9800-9E121493108D}" destId="{8D233B24-1013-8748-A9FB-9E0538A343DA}" srcOrd="2" destOrd="0" parTransId="{4A47B707-1ED7-A541-8806-0FCF705229AC}" sibTransId="{A525A012-BBDA-C549-B35A-5E0D225C3E37}"/>
    <dgm:cxn modelId="{1D60EA37-05A1-CF4E-A8B4-9E0BCBBDD38B}" srcId="{87D9DCBF-96FC-7F45-9800-9E121493108D}" destId="{AF32CE84-14B2-8341-8FD2-FD5ED6F2CFB2}" srcOrd="6" destOrd="0" parTransId="{32714E6C-51C2-7745-BB5A-C7911989C751}" sibTransId="{57145F63-D4F5-A840-B785-AE8F18CCADFC}"/>
    <dgm:cxn modelId="{609B1068-A15D-7149-BE6D-C6BFC13460A8}" type="presOf" srcId="{1794731F-9B8F-3D46-92B4-F304E0C9403D}" destId="{AB4270AE-B890-AB44-A49D-7F695D889F28}" srcOrd="0" destOrd="0" presId="urn:microsoft.com/office/officeart/2005/8/layout/chevron1"/>
    <dgm:cxn modelId="{4B4F2F6E-8D40-E64C-87E2-F1B29B1FCFF5}" type="presOf" srcId="{86528756-FA61-A843-A5C3-C2DA74BFA123}" destId="{7D92E542-CFD3-F541-8A2B-70191FD4CAF8}" srcOrd="0" destOrd="0" presId="urn:microsoft.com/office/officeart/2005/8/layout/chevron1"/>
    <dgm:cxn modelId="{4F15918E-DBAC-8548-B2E3-05012B187C60}" type="presOf" srcId="{F5424AE2-4D45-B446-8A53-EB411632B7DB}" destId="{19EF0C1B-0A32-C049-AEAE-C6F1F3F8DF29}" srcOrd="0" destOrd="0" presId="urn:microsoft.com/office/officeart/2005/8/layout/chevron1"/>
    <dgm:cxn modelId="{34A0BBA6-94B4-644C-B3F0-2A9BFB58B2DD}" type="presOf" srcId="{8D233B24-1013-8748-A9FB-9E0538A343DA}" destId="{4D2DFD8E-194B-6D4C-9DC6-5CC39876BE75}" srcOrd="0" destOrd="0" presId="urn:microsoft.com/office/officeart/2005/8/layout/chevron1"/>
    <dgm:cxn modelId="{15520FA7-8F0B-D74F-B242-0A77A5EB2ECE}" type="presOf" srcId="{7D95642A-DFF9-544D-800A-12823DC32002}" destId="{D063B46B-CA22-004D-B841-47D07A6ABC6D}" srcOrd="0" destOrd="0" presId="urn:microsoft.com/office/officeart/2005/8/layout/chevron1"/>
    <dgm:cxn modelId="{8C51A1C5-A90C-1347-B657-27E20D914908}" srcId="{87D9DCBF-96FC-7F45-9800-9E121493108D}" destId="{1794731F-9B8F-3D46-92B4-F304E0C9403D}" srcOrd="4" destOrd="0" parTransId="{991381CF-6FFF-F44F-A607-272DCFD26AA1}" sibTransId="{5578F198-C732-4C4D-824D-DCAC5150767F}"/>
    <dgm:cxn modelId="{C796D9E6-3226-1A4E-92CD-FC069F2D1F47}" type="presOf" srcId="{87D9DCBF-96FC-7F45-9800-9E121493108D}" destId="{AD8B985E-27F8-154A-A6FA-DAADFC953A95}" srcOrd="0" destOrd="0" presId="urn:microsoft.com/office/officeart/2005/8/layout/chevron1"/>
    <dgm:cxn modelId="{693341F8-12D5-304D-AF33-5D53AB23687D}" type="presOf" srcId="{8FA8A0D6-8EFE-0A49-8CC0-7AA21D39020A}" destId="{A48BF259-9F7A-6D4E-822D-CD893E5B10D9}" srcOrd="0" destOrd="0" presId="urn:microsoft.com/office/officeart/2005/8/layout/chevron1"/>
    <dgm:cxn modelId="{A58B4F55-79A2-9B4C-92DE-AD9531E6DC16}" type="presParOf" srcId="{AD8B985E-27F8-154A-A6FA-DAADFC953A95}" destId="{A48BF259-9F7A-6D4E-822D-CD893E5B10D9}" srcOrd="0" destOrd="0" presId="urn:microsoft.com/office/officeart/2005/8/layout/chevron1"/>
    <dgm:cxn modelId="{3843425B-6A2E-854A-A302-924017EF880D}" type="presParOf" srcId="{AD8B985E-27F8-154A-A6FA-DAADFC953A95}" destId="{F9A99B20-2E1A-AB48-B734-2C2D82B11195}" srcOrd="1" destOrd="0" presId="urn:microsoft.com/office/officeart/2005/8/layout/chevron1"/>
    <dgm:cxn modelId="{34094160-190C-9F48-8D12-2B86B523BA5C}" type="presParOf" srcId="{AD8B985E-27F8-154A-A6FA-DAADFC953A95}" destId="{7D92E542-CFD3-F541-8A2B-70191FD4CAF8}" srcOrd="2" destOrd="0" presId="urn:microsoft.com/office/officeart/2005/8/layout/chevron1"/>
    <dgm:cxn modelId="{B9F305E1-28CB-4940-8BEC-DDF8628883CB}" type="presParOf" srcId="{AD8B985E-27F8-154A-A6FA-DAADFC953A95}" destId="{CB052D55-6331-6847-8392-C7667771A6F1}" srcOrd="3" destOrd="0" presId="urn:microsoft.com/office/officeart/2005/8/layout/chevron1"/>
    <dgm:cxn modelId="{DAECF52F-FEF1-814B-8309-888F2E859812}" type="presParOf" srcId="{AD8B985E-27F8-154A-A6FA-DAADFC953A95}" destId="{4D2DFD8E-194B-6D4C-9DC6-5CC39876BE75}" srcOrd="4" destOrd="0" presId="urn:microsoft.com/office/officeart/2005/8/layout/chevron1"/>
    <dgm:cxn modelId="{050EF29E-2F38-594E-AAE0-AE9542322F6E}" type="presParOf" srcId="{AD8B985E-27F8-154A-A6FA-DAADFC953A95}" destId="{E6AD8F66-F500-814A-B04B-0E132C370B7B}" srcOrd="5" destOrd="0" presId="urn:microsoft.com/office/officeart/2005/8/layout/chevron1"/>
    <dgm:cxn modelId="{D215AFE8-3D1C-D84C-B699-4220A068E0CF}" type="presParOf" srcId="{AD8B985E-27F8-154A-A6FA-DAADFC953A95}" destId="{19EF0C1B-0A32-C049-AEAE-C6F1F3F8DF29}" srcOrd="6" destOrd="0" presId="urn:microsoft.com/office/officeart/2005/8/layout/chevron1"/>
    <dgm:cxn modelId="{42B24C36-A093-2F41-B97E-A6B6BF0FB5EE}" type="presParOf" srcId="{AD8B985E-27F8-154A-A6FA-DAADFC953A95}" destId="{43ADE362-1B9F-4C45-9A89-F546BEF28238}" srcOrd="7" destOrd="0" presId="urn:microsoft.com/office/officeart/2005/8/layout/chevron1"/>
    <dgm:cxn modelId="{E3028707-A6C1-7D42-9F49-337391045A68}" type="presParOf" srcId="{AD8B985E-27F8-154A-A6FA-DAADFC953A95}" destId="{AB4270AE-B890-AB44-A49D-7F695D889F28}" srcOrd="8" destOrd="0" presId="urn:microsoft.com/office/officeart/2005/8/layout/chevron1"/>
    <dgm:cxn modelId="{D5369502-9BE3-834C-8D6C-386BD4830CE9}" type="presParOf" srcId="{AD8B985E-27F8-154A-A6FA-DAADFC953A95}" destId="{84F866D6-DED6-AA47-863A-424A735A56FE}" srcOrd="9" destOrd="0" presId="urn:microsoft.com/office/officeart/2005/8/layout/chevron1"/>
    <dgm:cxn modelId="{5258A837-7BC7-E94C-9185-063BEC25C2D6}" type="presParOf" srcId="{AD8B985E-27F8-154A-A6FA-DAADFC953A95}" destId="{D063B46B-CA22-004D-B841-47D07A6ABC6D}" srcOrd="10" destOrd="0" presId="urn:microsoft.com/office/officeart/2005/8/layout/chevron1"/>
    <dgm:cxn modelId="{432E6531-C007-004A-AEC4-4D37B08103C4}" type="presParOf" srcId="{AD8B985E-27F8-154A-A6FA-DAADFC953A95}" destId="{28F6A496-2678-1C4D-B04F-158F27DD0DEB}" srcOrd="11" destOrd="0" presId="urn:microsoft.com/office/officeart/2005/8/layout/chevron1"/>
    <dgm:cxn modelId="{CB8F20D9-5C90-E84E-BFC0-FC278EAA4A9F}" type="presParOf" srcId="{AD8B985E-27F8-154A-A6FA-DAADFC953A95}" destId="{83669ED2-AB70-6146-9C18-BA0865163C64}"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D9DCBF-96FC-7F45-9800-9E121493108D}" type="doc">
      <dgm:prSet loTypeId="urn:microsoft.com/office/officeart/2005/8/layout/chevron1" loCatId="" qsTypeId="urn:microsoft.com/office/officeart/2005/8/quickstyle/simple1#6" qsCatId="simple" csTypeId="urn:microsoft.com/office/officeart/2005/8/colors/accent2_2#5" csCatId="accent2" phldr="1"/>
      <dgm:spPr/>
      <dgm:t>
        <a:bodyPr/>
        <a:lstStyle/>
        <a:p>
          <a:endParaRPr lang="en-US"/>
        </a:p>
      </dgm:t>
    </dgm:pt>
    <dgm:pt modelId="{8FA8A0D6-8EFE-0A49-8CC0-7AA21D39020A}">
      <dgm:prSet phldrT="[Text]"/>
      <dgm:spPr>
        <a:solidFill>
          <a:schemeClr val="tx1">
            <a:lumMod val="50000"/>
            <a:lumOff val="50000"/>
          </a:schemeClr>
        </a:solidFill>
      </dgm:spPr>
      <dgm:t>
        <a:bodyPr/>
        <a:lstStyle/>
        <a:p>
          <a:r>
            <a:rPr lang="en-US" dirty="0"/>
            <a:t>DQC-passed raw spectra</a:t>
          </a:r>
        </a:p>
      </dgm:t>
    </dgm:pt>
    <dgm:pt modelId="{41B8EC63-E8C6-5447-BA3E-B24DF43C59D0}" type="parTrans" cxnId="{945B190D-A2DA-1445-97DE-60DC175075D3}">
      <dgm:prSet/>
      <dgm:spPr/>
      <dgm:t>
        <a:bodyPr/>
        <a:lstStyle/>
        <a:p>
          <a:endParaRPr lang="en-US"/>
        </a:p>
      </dgm:t>
    </dgm:pt>
    <dgm:pt modelId="{7F463718-921B-044A-B1EB-9483A5EED53B}" type="sibTrans" cxnId="{945B190D-A2DA-1445-97DE-60DC175075D3}">
      <dgm:prSet/>
      <dgm:spPr/>
      <dgm:t>
        <a:bodyPr/>
        <a:lstStyle/>
        <a:p>
          <a:endParaRPr lang="en-US"/>
        </a:p>
      </dgm:t>
    </dgm:pt>
    <dgm:pt modelId="{86528756-FA61-A843-A5C3-C2DA74BFA123}">
      <dgm:prSet phldrT="[Text]"/>
      <dgm:spPr>
        <a:solidFill>
          <a:schemeClr val="tx1">
            <a:lumMod val="50000"/>
            <a:lumOff val="50000"/>
          </a:schemeClr>
        </a:solidFill>
      </dgm:spPr>
      <dgm:t>
        <a:bodyPr/>
        <a:lstStyle/>
        <a:p>
          <a:r>
            <a:rPr lang="en-US" dirty="0"/>
            <a:t>Baseline removal</a:t>
          </a:r>
        </a:p>
      </dgm:t>
    </dgm:pt>
    <dgm:pt modelId="{9490F473-32BB-3F4C-A9C1-00590EEA5F5A}" type="parTrans" cxnId="{8A38C126-B8CD-F444-921C-5F677682E735}">
      <dgm:prSet/>
      <dgm:spPr/>
      <dgm:t>
        <a:bodyPr/>
        <a:lstStyle/>
        <a:p>
          <a:endParaRPr lang="en-US"/>
        </a:p>
      </dgm:t>
    </dgm:pt>
    <dgm:pt modelId="{B1C10635-F600-EA49-A398-822FCBBD3674}" type="sibTrans" cxnId="{8A38C126-B8CD-F444-921C-5F677682E735}">
      <dgm:prSet/>
      <dgm:spPr/>
      <dgm:t>
        <a:bodyPr/>
        <a:lstStyle/>
        <a:p>
          <a:endParaRPr lang="en-US"/>
        </a:p>
      </dgm:t>
    </dgm:pt>
    <dgm:pt modelId="{8D233B24-1013-8748-A9FB-9E0538A343DA}">
      <dgm:prSet phldrT="[Text]"/>
      <dgm:spPr>
        <a:solidFill>
          <a:schemeClr val="tx1">
            <a:lumMod val="50000"/>
            <a:lumOff val="50000"/>
          </a:schemeClr>
        </a:solidFill>
      </dgm:spPr>
      <dgm:t>
        <a:bodyPr/>
        <a:lstStyle/>
        <a:p>
          <a:r>
            <a:rPr lang="en-US" dirty="0"/>
            <a:t>Response and DFSZ normalization</a:t>
          </a:r>
        </a:p>
      </dgm:t>
    </dgm:pt>
    <dgm:pt modelId="{4A47B707-1ED7-A541-8806-0FCF705229AC}" type="parTrans" cxnId="{F4774A36-C1DE-3842-907F-63878F794AF5}">
      <dgm:prSet/>
      <dgm:spPr/>
      <dgm:t>
        <a:bodyPr/>
        <a:lstStyle/>
        <a:p>
          <a:endParaRPr lang="en-US"/>
        </a:p>
      </dgm:t>
    </dgm:pt>
    <dgm:pt modelId="{A525A012-BBDA-C549-B35A-5E0D225C3E37}" type="sibTrans" cxnId="{F4774A36-C1DE-3842-907F-63878F794AF5}">
      <dgm:prSet/>
      <dgm:spPr/>
      <dgm:t>
        <a:bodyPr/>
        <a:lstStyle/>
        <a:p>
          <a:endParaRPr lang="en-US"/>
        </a:p>
      </dgm:t>
    </dgm:pt>
    <dgm:pt modelId="{F5424AE2-4D45-B446-8A53-EB411632B7DB}">
      <dgm:prSet phldrT="[Text]"/>
      <dgm:spPr>
        <a:solidFill>
          <a:schemeClr val="accent2"/>
        </a:solidFill>
      </dgm:spPr>
      <dgm:t>
        <a:bodyPr/>
        <a:lstStyle/>
        <a:p>
          <a:r>
            <a:rPr lang="en-US" dirty="0"/>
            <a:t>Axion </a:t>
          </a:r>
          <a:r>
            <a:rPr lang="en-US" dirty="0" err="1"/>
            <a:t>lineshape</a:t>
          </a:r>
          <a:r>
            <a:rPr lang="en-US" dirty="0"/>
            <a:t> fit</a:t>
          </a:r>
        </a:p>
      </dgm:t>
    </dgm:pt>
    <dgm:pt modelId="{6DDBAA91-7885-1B4B-B963-E0129069CEC9}" type="parTrans" cxnId="{5D13B500-1B90-3446-AABB-BD1FD8A9B704}">
      <dgm:prSet/>
      <dgm:spPr/>
      <dgm:t>
        <a:bodyPr/>
        <a:lstStyle/>
        <a:p>
          <a:endParaRPr lang="en-US"/>
        </a:p>
      </dgm:t>
    </dgm:pt>
    <dgm:pt modelId="{A02ED8CD-5A46-084A-9343-D802FA2BDDE1}" type="sibTrans" cxnId="{5D13B500-1B90-3446-AABB-BD1FD8A9B704}">
      <dgm:prSet/>
      <dgm:spPr/>
      <dgm:t>
        <a:bodyPr/>
        <a:lstStyle/>
        <a:p>
          <a:endParaRPr lang="en-US"/>
        </a:p>
      </dgm:t>
    </dgm:pt>
    <dgm:pt modelId="{1794731F-9B8F-3D46-92B4-F304E0C9403D}">
      <dgm:prSet phldrT="[Text]"/>
      <dgm:spPr>
        <a:solidFill>
          <a:schemeClr val="tx1">
            <a:lumMod val="50000"/>
            <a:lumOff val="50000"/>
          </a:schemeClr>
        </a:solidFill>
      </dgm:spPr>
      <dgm:t>
        <a:bodyPr/>
        <a:lstStyle/>
        <a:p>
          <a:r>
            <a:rPr lang="en-US" dirty="0"/>
            <a:t>Grand spectrum</a:t>
          </a:r>
        </a:p>
      </dgm:t>
    </dgm:pt>
    <dgm:pt modelId="{991381CF-6FFF-F44F-A607-272DCFD26AA1}" type="parTrans" cxnId="{8C51A1C5-A90C-1347-B657-27E20D914908}">
      <dgm:prSet/>
      <dgm:spPr/>
      <dgm:t>
        <a:bodyPr/>
        <a:lstStyle/>
        <a:p>
          <a:endParaRPr lang="en-US"/>
        </a:p>
      </dgm:t>
    </dgm:pt>
    <dgm:pt modelId="{5578F198-C732-4C4D-824D-DCAC5150767F}" type="sibTrans" cxnId="{8C51A1C5-A90C-1347-B657-27E20D914908}">
      <dgm:prSet/>
      <dgm:spPr/>
      <dgm:t>
        <a:bodyPr/>
        <a:lstStyle/>
        <a:p>
          <a:endParaRPr lang="en-US"/>
        </a:p>
      </dgm:t>
    </dgm:pt>
    <dgm:pt modelId="{7D95642A-DFF9-544D-800A-12823DC32002}">
      <dgm:prSet phldrT="[Text]"/>
      <dgm:spPr>
        <a:solidFill>
          <a:schemeClr val="tx1">
            <a:lumMod val="50000"/>
            <a:lumOff val="50000"/>
          </a:schemeClr>
        </a:solidFill>
      </dgm:spPr>
      <dgm:t>
        <a:bodyPr/>
        <a:lstStyle/>
        <a:p>
          <a:r>
            <a:rPr lang="en-US" dirty="0"/>
            <a:t>Candidate rescan</a:t>
          </a:r>
        </a:p>
      </dgm:t>
    </dgm:pt>
    <dgm:pt modelId="{2309874C-BE0B-D84F-A263-106A355545B8}" type="parTrans" cxnId="{8C68C10F-3BFB-874A-BF52-F62B69E1D934}">
      <dgm:prSet/>
      <dgm:spPr/>
      <dgm:t>
        <a:bodyPr/>
        <a:lstStyle/>
        <a:p>
          <a:endParaRPr lang="en-US"/>
        </a:p>
      </dgm:t>
    </dgm:pt>
    <dgm:pt modelId="{36577B42-29D0-3C4E-A48E-910C682F8C55}" type="sibTrans" cxnId="{8C68C10F-3BFB-874A-BF52-F62B69E1D934}">
      <dgm:prSet/>
      <dgm:spPr/>
      <dgm:t>
        <a:bodyPr/>
        <a:lstStyle/>
        <a:p>
          <a:endParaRPr lang="en-US"/>
        </a:p>
      </dgm:t>
    </dgm:pt>
    <dgm:pt modelId="{AF32CE84-14B2-8341-8FD2-FD5ED6F2CFB2}">
      <dgm:prSet phldrT="[Text]"/>
      <dgm:spPr>
        <a:solidFill>
          <a:schemeClr val="tx1">
            <a:lumMod val="50000"/>
            <a:lumOff val="50000"/>
          </a:schemeClr>
        </a:solidFill>
      </dgm:spPr>
      <dgm:t>
        <a:bodyPr/>
        <a:lstStyle/>
        <a:p>
          <a:r>
            <a:rPr lang="en-US" dirty="0"/>
            <a:t>Discovery or exclusion</a:t>
          </a:r>
        </a:p>
      </dgm:t>
    </dgm:pt>
    <dgm:pt modelId="{32714E6C-51C2-7745-BB5A-C7911989C751}" type="parTrans" cxnId="{1D60EA37-05A1-CF4E-A8B4-9E0BCBBDD38B}">
      <dgm:prSet/>
      <dgm:spPr/>
      <dgm:t>
        <a:bodyPr/>
        <a:lstStyle/>
        <a:p>
          <a:endParaRPr lang="en-US"/>
        </a:p>
      </dgm:t>
    </dgm:pt>
    <dgm:pt modelId="{57145F63-D4F5-A840-B785-AE8F18CCADFC}" type="sibTrans" cxnId="{1D60EA37-05A1-CF4E-A8B4-9E0BCBBDD38B}">
      <dgm:prSet/>
      <dgm:spPr/>
      <dgm:t>
        <a:bodyPr/>
        <a:lstStyle/>
        <a:p>
          <a:endParaRPr lang="en-US"/>
        </a:p>
      </dgm:t>
    </dgm:pt>
    <dgm:pt modelId="{AD8B985E-27F8-154A-A6FA-DAADFC953A95}" type="pres">
      <dgm:prSet presAssocID="{87D9DCBF-96FC-7F45-9800-9E121493108D}" presName="Name0" presStyleCnt="0">
        <dgm:presLayoutVars>
          <dgm:dir/>
          <dgm:animLvl val="lvl"/>
          <dgm:resizeHandles val="exact"/>
        </dgm:presLayoutVars>
      </dgm:prSet>
      <dgm:spPr/>
    </dgm:pt>
    <dgm:pt modelId="{A48BF259-9F7A-6D4E-822D-CD893E5B10D9}" type="pres">
      <dgm:prSet presAssocID="{8FA8A0D6-8EFE-0A49-8CC0-7AA21D39020A}" presName="parTxOnly" presStyleLbl="node1" presStyleIdx="0" presStyleCnt="7">
        <dgm:presLayoutVars>
          <dgm:chMax val="0"/>
          <dgm:chPref val="0"/>
          <dgm:bulletEnabled val="1"/>
        </dgm:presLayoutVars>
      </dgm:prSet>
      <dgm:spPr/>
    </dgm:pt>
    <dgm:pt modelId="{F9A99B20-2E1A-AB48-B734-2C2D82B11195}" type="pres">
      <dgm:prSet presAssocID="{7F463718-921B-044A-B1EB-9483A5EED53B}" presName="parTxOnlySpace" presStyleCnt="0"/>
      <dgm:spPr/>
    </dgm:pt>
    <dgm:pt modelId="{7D92E542-CFD3-F541-8A2B-70191FD4CAF8}" type="pres">
      <dgm:prSet presAssocID="{86528756-FA61-A843-A5C3-C2DA74BFA123}" presName="parTxOnly" presStyleLbl="node1" presStyleIdx="1" presStyleCnt="7">
        <dgm:presLayoutVars>
          <dgm:chMax val="0"/>
          <dgm:chPref val="0"/>
          <dgm:bulletEnabled val="1"/>
        </dgm:presLayoutVars>
      </dgm:prSet>
      <dgm:spPr/>
    </dgm:pt>
    <dgm:pt modelId="{CB052D55-6331-6847-8392-C7667771A6F1}" type="pres">
      <dgm:prSet presAssocID="{B1C10635-F600-EA49-A398-822FCBBD3674}" presName="parTxOnlySpace" presStyleCnt="0"/>
      <dgm:spPr/>
    </dgm:pt>
    <dgm:pt modelId="{4D2DFD8E-194B-6D4C-9DC6-5CC39876BE75}" type="pres">
      <dgm:prSet presAssocID="{8D233B24-1013-8748-A9FB-9E0538A343DA}" presName="parTxOnly" presStyleLbl="node1" presStyleIdx="2" presStyleCnt="7">
        <dgm:presLayoutVars>
          <dgm:chMax val="0"/>
          <dgm:chPref val="0"/>
          <dgm:bulletEnabled val="1"/>
        </dgm:presLayoutVars>
      </dgm:prSet>
      <dgm:spPr/>
    </dgm:pt>
    <dgm:pt modelId="{E6AD8F66-F500-814A-B04B-0E132C370B7B}" type="pres">
      <dgm:prSet presAssocID="{A525A012-BBDA-C549-B35A-5E0D225C3E37}" presName="parTxOnlySpace" presStyleCnt="0"/>
      <dgm:spPr/>
    </dgm:pt>
    <dgm:pt modelId="{19EF0C1B-0A32-C049-AEAE-C6F1F3F8DF29}" type="pres">
      <dgm:prSet presAssocID="{F5424AE2-4D45-B446-8A53-EB411632B7DB}" presName="parTxOnly" presStyleLbl="node1" presStyleIdx="3" presStyleCnt="7">
        <dgm:presLayoutVars>
          <dgm:chMax val="0"/>
          <dgm:chPref val="0"/>
          <dgm:bulletEnabled val="1"/>
        </dgm:presLayoutVars>
      </dgm:prSet>
      <dgm:spPr/>
    </dgm:pt>
    <dgm:pt modelId="{43ADE362-1B9F-4C45-9A89-F546BEF28238}" type="pres">
      <dgm:prSet presAssocID="{A02ED8CD-5A46-084A-9343-D802FA2BDDE1}" presName="parTxOnlySpace" presStyleCnt="0"/>
      <dgm:spPr/>
    </dgm:pt>
    <dgm:pt modelId="{AB4270AE-B890-AB44-A49D-7F695D889F28}" type="pres">
      <dgm:prSet presAssocID="{1794731F-9B8F-3D46-92B4-F304E0C9403D}" presName="parTxOnly" presStyleLbl="node1" presStyleIdx="4" presStyleCnt="7">
        <dgm:presLayoutVars>
          <dgm:chMax val="0"/>
          <dgm:chPref val="0"/>
          <dgm:bulletEnabled val="1"/>
        </dgm:presLayoutVars>
      </dgm:prSet>
      <dgm:spPr/>
    </dgm:pt>
    <dgm:pt modelId="{84F866D6-DED6-AA47-863A-424A735A56FE}" type="pres">
      <dgm:prSet presAssocID="{5578F198-C732-4C4D-824D-DCAC5150767F}" presName="parTxOnlySpace" presStyleCnt="0"/>
      <dgm:spPr/>
    </dgm:pt>
    <dgm:pt modelId="{D063B46B-CA22-004D-B841-47D07A6ABC6D}" type="pres">
      <dgm:prSet presAssocID="{7D95642A-DFF9-544D-800A-12823DC32002}" presName="parTxOnly" presStyleLbl="node1" presStyleIdx="5" presStyleCnt="7">
        <dgm:presLayoutVars>
          <dgm:chMax val="0"/>
          <dgm:chPref val="0"/>
          <dgm:bulletEnabled val="1"/>
        </dgm:presLayoutVars>
      </dgm:prSet>
      <dgm:spPr/>
    </dgm:pt>
    <dgm:pt modelId="{28F6A496-2678-1C4D-B04F-158F27DD0DEB}" type="pres">
      <dgm:prSet presAssocID="{36577B42-29D0-3C4E-A48E-910C682F8C55}" presName="parTxOnlySpace" presStyleCnt="0"/>
      <dgm:spPr/>
    </dgm:pt>
    <dgm:pt modelId="{83669ED2-AB70-6146-9C18-BA0865163C64}" type="pres">
      <dgm:prSet presAssocID="{AF32CE84-14B2-8341-8FD2-FD5ED6F2CFB2}" presName="parTxOnly" presStyleLbl="node1" presStyleIdx="6" presStyleCnt="7">
        <dgm:presLayoutVars>
          <dgm:chMax val="0"/>
          <dgm:chPref val="0"/>
          <dgm:bulletEnabled val="1"/>
        </dgm:presLayoutVars>
      </dgm:prSet>
      <dgm:spPr/>
    </dgm:pt>
  </dgm:ptLst>
  <dgm:cxnLst>
    <dgm:cxn modelId="{5D13B500-1B90-3446-AABB-BD1FD8A9B704}" srcId="{87D9DCBF-96FC-7F45-9800-9E121493108D}" destId="{F5424AE2-4D45-B446-8A53-EB411632B7DB}" srcOrd="3" destOrd="0" parTransId="{6DDBAA91-7885-1B4B-B963-E0129069CEC9}" sibTransId="{A02ED8CD-5A46-084A-9343-D802FA2BDDE1}"/>
    <dgm:cxn modelId="{C20CDE06-BBA8-6945-853B-44261C7AC819}" type="presOf" srcId="{AF32CE84-14B2-8341-8FD2-FD5ED6F2CFB2}" destId="{83669ED2-AB70-6146-9C18-BA0865163C64}" srcOrd="0" destOrd="0" presId="urn:microsoft.com/office/officeart/2005/8/layout/chevron1"/>
    <dgm:cxn modelId="{945B190D-A2DA-1445-97DE-60DC175075D3}" srcId="{87D9DCBF-96FC-7F45-9800-9E121493108D}" destId="{8FA8A0D6-8EFE-0A49-8CC0-7AA21D39020A}" srcOrd="0" destOrd="0" parTransId="{41B8EC63-E8C6-5447-BA3E-B24DF43C59D0}" sibTransId="{7F463718-921B-044A-B1EB-9483A5EED53B}"/>
    <dgm:cxn modelId="{8C68C10F-3BFB-874A-BF52-F62B69E1D934}" srcId="{87D9DCBF-96FC-7F45-9800-9E121493108D}" destId="{7D95642A-DFF9-544D-800A-12823DC32002}" srcOrd="5" destOrd="0" parTransId="{2309874C-BE0B-D84F-A263-106A355545B8}" sibTransId="{36577B42-29D0-3C4E-A48E-910C682F8C55}"/>
    <dgm:cxn modelId="{8A38C126-B8CD-F444-921C-5F677682E735}" srcId="{87D9DCBF-96FC-7F45-9800-9E121493108D}" destId="{86528756-FA61-A843-A5C3-C2DA74BFA123}" srcOrd="1" destOrd="0" parTransId="{9490F473-32BB-3F4C-A9C1-00590EEA5F5A}" sibTransId="{B1C10635-F600-EA49-A398-822FCBBD3674}"/>
    <dgm:cxn modelId="{F4774A36-C1DE-3842-907F-63878F794AF5}" srcId="{87D9DCBF-96FC-7F45-9800-9E121493108D}" destId="{8D233B24-1013-8748-A9FB-9E0538A343DA}" srcOrd="2" destOrd="0" parTransId="{4A47B707-1ED7-A541-8806-0FCF705229AC}" sibTransId="{A525A012-BBDA-C549-B35A-5E0D225C3E37}"/>
    <dgm:cxn modelId="{1D60EA37-05A1-CF4E-A8B4-9E0BCBBDD38B}" srcId="{87D9DCBF-96FC-7F45-9800-9E121493108D}" destId="{AF32CE84-14B2-8341-8FD2-FD5ED6F2CFB2}" srcOrd="6" destOrd="0" parTransId="{32714E6C-51C2-7745-BB5A-C7911989C751}" sibTransId="{57145F63-D4F5-A840-B785-AE8F18CCADFC}"/>
    <dgm:cxn modelId="{609B1068-A15D-7149-BE6D-C6BFC13460A8}" type="presOf" srcId="{1794731F-9B8F-3D46-92B4-F304E0C9403D}" destId="{AB4270AE-B890-AB44-A49D-7F695D889F28}" srcOrd="0" destOrd="0" presId="urn:microsoft.com/office/officeart/2005/8/layout/chevron1"/>
    <dgm:cxn modelId="{4B4F2F6E-8D40-E64C-87E2-F1B29B1FCFF5}" type="presOf" srcId="{86528756-FA61-A843-A5C3-C2DA74BFA123}" destId="{7D92E542-CFD3-F541-8A2B-70191FD4CAF8}" srcOrd="0" destOrd="0" presId="urn:microsoft.com/office/officeart/2005/8/layout/chevron1"/>
    <dgm:cxn modelId="{4F15918E-DBAC-8548-B2E3-05012B187C60}" type="presOf" srcId="{F5424AE2-4D45-B446-8A53-EB411632B7DB}" destId="{19EF0C1B-0A32-C049-AEAE-C6F1F3F8DF29}" srcOrd="0" destOrd="0" presId="urn:microsoft.com/office/officeart/2005/8/layout/chevron1"/>
    <dgm:cxn modelId="{34A0BBA6-94B4-644C-B3F0-2A9BFB58B2DD}" type="presOf" srcId="{8D233B24-1013-8748-A9FB-9E0538A343DA}" destId="{4D2DFD8E-194B-6D4C-9DC6-5CC39876BE75}" srcOrd="0" destOrd="0" presId="urn:microsoft.com/office/officeart/2005/8/layout/chevron1"/>
    <dgm:cxn modelId="{15520FA7-8F0B-D74F-B242-0A77A5EB2ECE}" type="presOf" srcId="{7D95642A-DFF9-544D-800A-12823DC32002}" destId="{D063B46B-CA22-004D-B841-47D07A6ABC6D}" srcOrd="0" destOrd="0" presId="urn:microsoft.com/office/officeart/2005/8/layout/chevron1"/>
    <dgm:cxn modelId="{8C51A1C5-A90C-1347-B657-27E20D914908}" srcId="{87D9DCBF-96FC-7F45-9800-9E121493108D}" destId="{1794731F-9B8F-3D46-92B4-F304E0C9403D}" srcOrd="4" destOrd="0" parTransId="{991381CF-6FFF-F44F-A607-272DCFD26AA1}" sibTransId="{5578F198-C732-4C4D-824D-DCAC5150767F}"/>
    <dgm:cxn modelId="{C796D9E6-3226-1A4E-92CD-FC069F2D1F47}" type="presOf" srcId="{87D9DCBF-96FC-7F45-9800-9E121493108D}" destId="{AD8B985E-27F8-154A-A6FA-DAADFC953A95}" srcOrd="0" destOrd="0" presId="urn:microsoft.com/office/officeart/2005/8/layout/chevron1"/>
    <dgm:cxn modelId="{693341F8-12D5-304D-AF33-5D53AB23687D}" type="presOf" srcId="{8FA8A0D6-8EFE-0A49-8CC0-7AA21D39020A}" destId="{A48BF259-9F7A-6D4E-822D-CD893E5B10D9}" srcOrd="0" destOrd="0" presId="urn:microsoft.com/office/officeart/2005/8/layout/chevron1"/>
    <dgm:cxn modelId="{A58B4F55-79A2-9B4C-92DE-AD9531E6DC16}" type="presParOf" srcId="{AD8B985E-27F8-154A-A6FA-DAADFC953A95}" destId="{A48BF259-9F7A-6D4E-822D-CD893E5B10D9}" srcOrd="0" destOrd="0" presId="urn:microsoft.com/office/officeart/2005/8/layout/chevron1"/>
    <dgm:cxn modelId="{3843425B-6A2E-854A-A302-924017EF880D}" type="presParOf" srcId="{AD8B985E-27F8-154A-A6FA-DAADFC953A95}" destId="{F9A99B20-2E1A-AB48-B734-2C2D82B11195}" srcOrd="1" destOrd="0" presId="urn:microsoft.com/office/officeart/2005/8/layout/chevron1"/>
    <dgm:cxn modelId="{34094160-190C-9F48-8D12-2B86B523BA5C}" type="presParOf" srcId="{AD8B985E-27F8-154A-A6FA-DAADFC953A95}" destId="{7D92E542-CFD3-F541-8A2B-70191FD4CAF8}" srcOrd="2" destOrd="0" presId="urn:microsoft.com/office/officeart/2005/8/layout/chevron1"/>
    <dgm:cxn modelId="{B9F305E1-28CB-4940-8BEC-DDF8628883CB}" type="presParOf" srcId="{AD8B985E-27F8-154A-A6FA-DAADFC953A95}" destId="{CB052D55-6331-6847-8392-C7667771A6F1}" srcOrd="3" destOrd="0" presId="urn:microsoft.com/office/officeart/2005/8/layout/chevron1"/>
    <dgm:cxn modelId="{DAECF52F-FEF1-814B-8309-888F2E859812}" type="presParOf" srcId="{AD8B985E-27F8-154A-A6FA-DAADFC953A95}" destId="{4D2DFD8E-194B-6D4C-9DC6-5CC39876BE75}" srcOrd="4" destOrd="0" presId="urn:microsoft.com/office/officeart/2005/8/layout/chevron1"/>
    <dgm:cxn modelId="{050EF29E-2F38-594E-AAE0-AE9542322F6E}" type="presParOf" srcId="{AD8B985E-27F8-154A-A6FA-DAADFC953A95}" destId="{E6AD8F66-F500-814A-B04B-0E132C370B7B}" srcOrd="5" destOrd="0" presId="urn:microsoft.com/office/officeart/2005/8/layout/chevron1"/>
    <dgm:cxn modelId="{D215AFE8-3D1C-D84C-B699-4220A068E0CF}" type="presParOf" srcId="{AD8B985E-27F8-154A-A6FA-DAADFC953A95}" destId="{19EF0C1B-0A32-C049-AEAE-C6F1F3F8DF29}" srcOrd="6" destOrd="0" presId="urn:microsoft.com/office/officeart/2005/8/layout/chevron1"/>
    <dgm:cxn modelId="{42B24C36-A093-2F41-B97E-A6B6BF0FB5EE}" type="presParOf" srcId="{AD8B985E-27F8-154A-A6FA-DAADFC953A95}" destId="{43ADE362-1B9F-4C45-9A89-F546BEF28238}" srcOrd="7" destOrd="0" presId="urn:microsoft.com/office/officeart/2005/8/layout/chevron1"/>
    <dgm:cxn modelId="{E3028707-A6C1-7D42-9F49-337391045A68}" type="presParOf" srcId="{AD8B985E-27F8-154A-A6FA-DAADFC953A95}" destId="{AB4270AE-B890-AB44-A49D-7F695D889F28}" srcOrd="8" destOrd="0" presId="urn:microsoft.com/office/officeart/2005/8/layout/chevron1"/>
    <dgm:cxn modelId="{D5369502-9BE3-834C-8D6C-386BD4830CE9}" type="presParOf" srcId="{AD8B985E-27F8-154A-A6FA-DAADFC953A95}" destId="{84F866D6-DED6-AA47-863A-424A735A56FE}" srcOrd="9" destOrd="0" presId="urn:microsoft.com/office/officeart/2005/8/layout/chevron1"/>
    <dgm:cxn modelId="{5258A837-7BC7-E94C-9185-063BEC25C2D6}" type="presParOf" srcId="{AD8B985E-27F8-154A-A6FA-DAADFC953A95}" destId="{D063B46B-CA22-004D-B841-47D07A6ABC6D}" srcOrd="10" destOrd="0" presId="urn:microsoft.com/office/officeart/2005/8/layout/chevron1"/>
    <dgm:cxn modelId="{432E6531-C007-004A-AEC4-4D37B08103C4}" type="presParOf" srcId="{AD8B985E-27F8-154A-A6FA-DAADFC953A95}" destId="{28F6A496-2678-1C4D-B04F-158F27DD0DEB}" srcOrd="11" destOrd="0" presId="urn:microsoft.com/office/officeart/2005/8/layout/chevron1"/>
    <dgm:cxn modelId="{CB8F20D9-5C90-E84E-BFC0-FC278EAA4A9F}" type="presParOf" srcId="{AD8B985E-27F8-154A-A6FA-DAADFC953A95}" destId="{83669ED2-AB70-6146-9C18-BA0865163C64}"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D9DCBF-96FC-7F45-9800-9E121493108D}" type="doc">
      <dgm:prSet loTypeId="urn:microsoft.com/office/officeart/2005/8/layout/chevron1" loCatId="" qsTypeId="urn:microsoft.com/office/officeart/2005/8/quickstyle/simple1#7" qsCatId="simple" csTypeId="urn:microsoft.com/office/officeart/2005/8/colors/accent2_2#6" csCatId="accent2" phldr="1"/>
      <dgm:spPr/>
      <dgm:t>
        <a:bodyPr/>
        <a:lstStyle/>
        <a:p>
          <a:endParaRPr lang="en-US"/>
        </a:p>
      </dgm:t>
    </dgm:pt>
    <dgm:pt modelId="{8FA8A0D6-8EFE-0A49-8CC0-7AA21D39020A}">
      <dgm:prSet phldrT="[Text]"/>
      <dgm:spPr>
        <a:solidFill>
          <a:schemeClr val="tx1">
            <a:lumMod val="50000"/>
            <a:lumOff val="50000"/>
          </a:schemeClr>
        </a:solidFill>
      </dgm:spPr>
      <dgm:t>
        <a:bodyPr/>
        <a:lstStyle/>
        <a:p>
          <a:r>
            <a:rPr lang="en-US" dirty="0"/>
            <a:t>DQC-passed raw spectra</a:t>
          </a:r>
        </a:p>
      </dgm:t>
    </dgm:pt>
    <dgm:pt modelId="{41B8EC63-E8C6-5447-BA3E-B24DF43C59D0}" type="parTrans" cxnId="{945B190D-A2DA-1445-97DE-60DC175075D3}">
      <dgm:prSet/>
      <dgm:spPr/>
      <dgm:t>
        <a:bodyPr/>
        <a:lstStyle/>
        <a:p>
          <a:endParaRPr lang="en-US"/>
        </a:p>
      </dgm:t>
    </dgm:pt>
    <dgm:pt modelId="{7F463718-921B-044A-B1EB-9483A5EED53B}" type="sibTrans" cxnId="{945B190D-A2DA-1445-97DE-60DC175075D3}">
      <dgm:prSet/>
      <dgm:spPr/>
      <dgm:t>
        <a:bodyPr/>
        <a:lstStyle/>
        <a:p>
          <a:endParaRPr lang="en-US"/>
        </a:p>
      </dgm:t>
    </dgm:pt>
    <dgm:pt modelId="{86528756-FA61-A843-A5C3-C2DA74BFA123}">
      <dgm:prSet phldrT="[Text]"/>
      <dgm:spPr>
        <a:solidFill>
          <a:schemeClr val="tx1">
            <a:lumMod val="50000"/>
            <a:lumOff val="50000"/>
          </a:schemeClr>
        </a:solidFill>
      </dgm:spPr>
      <dgm:t>
        <a:bodyPr/>
        <a:lstStyle/>
        <a:p>
          <a:r>
            <a:rPr lang="en-US" dirty="0"/>
            <a:t>Baseline removal</a:t>
          </a:r>
        </a:p>
      </dgm:t>
    </dgm:pt>
    <dgm:pt modelId="{9490F473-32BB-3F4C-A9C1-00590EEA5F5A}" type="parTrans" cxnId="{8A38C126-B8CD-F444-921C-5F677682E735}">
      <dgm:prSet/>
      <dgm:spPr/>
      <dgm:t>
        <a:bodyPr/>
        <a:lstStyle/>
        <a:p>
          <a:endParaRPr lang="en-US"/>
        </a:p>
      </dgm:t>
    </dgm:pt>
    <dgm:pt modelId="{B1C10635-F600-EA49-A398-822FCBBD3674}" type="sibTrans" cxnId="{8A38C126-B8CD-F444-921C-5F677682E735}">
      <dgm:prSet/>
      <dgm:spPr/>
      <dgm:t>
        <a:bodyPr/>
        <a:lstStyle/>
        <a:p>
          <a:endParaRPr lang="en-US"/>
        </a:p>
      </dgm:t>
    </dgm:pt>
    <dgm:pt modelId="{8D233B24-1013-8748-A9FB-9E0538A343DA}">
      <dgm:prSet phldrT="[Text]"/>
      <dgm:spPr>
        <a:solidFill>
          <a:schemeClr val="tx1">
            <a:lumMod val="50000"/>
            <a:lumOff val="50000"/>
          </a:schemeClr>
        </a:solidFill>
      </dgm:spPr>
      <dgm:t>
        <a:bodyPr/>
        <a:lstStyle/>
        <a:p>
          <a:r>
            <a:rPr lang="en-US" dirty="0"/>
            <a:t>Response and DFSZ normalization</a:t>
          </a:r>
        </a:p>
      </dgm:t>
    </dgm:pt>
    <dgm:pt modelId="{4A47B707-1ED7-A541-8806-0FCF705229AC}" type="parTrans" cxnId="{F4774A36-C1DE-3842-907F-63878F794AF5}">
      <dgm:prSet/>
      <dgm:spPr/>
      <dgm:t>
        <a:bodyPr/>
        <a:lstStyle/>
        <a:p>
          <a:endParaRPr lang="en-US"/>
        </a:p>
      </dgm:t>
    </dgm:pt>
    <dgm:pt modelId="{A525A012-BBDA-C549-B35A-5E0D225C3E37}" type="sibTrans" cxnId="{F4774A36-C1DE-3842-907F-63878F794AF5}">
      <dgm:prSet/>
      <dgm:spPr/>
      <dgm:t>
        <a:bodyPr/>
        <a:lstStyle/>
        <a:p>
          <a:endParaRPr lang="en-US"/>
        </a:p>
      </dgm:t>
    </dgm:pt>
    <dgm:pt modelId="{F5424AE2-4D45-B446-8A53-EB411632B7DB}">
      <dgm:prSet phldrT="[Text]"/>
      <dgm:spPr>
        <a:solidFill>
          <a:schemeClr val="tx1">
            <a:lumMod val="50000"/>
            <a:lumOff val="50000"/>
          </a:schemeClr>
        </a:solidFill>
      </dgm:spPr>
      <dgm:t>
        <a:bodyPr/>
        <a:lstStyle/>
        <a:p>
          <a:r>
            <a:rPr lang="en-US" dirty="0"/>
            <a:t>Axion </a:t>
          </a:r>
          <a:r>
            <a:rPr lang="en-US" dirty="0" err="1"/>
            <a:t>lineshape</a:t>
          </a:r>
          <a:r>
            <a:rPr lang="en-US" dirty="0"/>
            <a:t> fit</a:t>
          </a:r>
        </a:p>
      </dgm:t>
    </dgm:pt>
    <dgm:pt modelId="{6DDBAA91-7885-1B4B-B963-E0129069CEC9}" type="parTrans" cxnId="{5D13B500-1B90-3446-AABB-BD1FD8A9B704}">
      <dgm:prSet/>
      <dgm:spPr/>
      <dgm:t>
        <a:bodyPr/>
        <a:lstStyle/>
        <a:p>
          <a:endParaRPr lang="en-US"/>
        </a:p>
      </dgm:t>
    </dgm:pt>
    <dgm:pt modelId="{A02ED8CD-5A46-084A-9343-D802FA2BDDE1}" type="sibTrans" cxnId="{5D13B500-1B90-3446-AABB-BD1FD8A9B704}">
      <dgm:prSet/>
      <dgm:spPr/>
      <dgm:t>
        <a:bodyPr/>
        <a:lstStyle/>
        <a:p>
          <a:endParaRPr lang="en-US"/>
        </a:p>
      </dgm:t>
    </dgm:pt>
    <dgm:pt modelId="{1794731F-9B8F-3D46-92B4-F304E0C9403D}">
      <dgm:prSet phldrT="[Text]"/>
      <dgm:spPr>
        <a:solidFill>
          <a:schemeClr val="accent2"/>
        </a:solidFill>
      </dgm:spPr>
      <dgm:t>
        <a:bodyPr/>
        <a:lstStyle/>
        <a:p>
          <a:r>
            <a:rPr lang="en-US" dirty="0"/>
            <a:t>Grand spectrum</a:t>
          </a:r>
        </a:p>
      </dgm:t>
    </dgm:pt>
    <dgm:pt modelId="{991381CF-6FFF-F44F-A607-272DCFD26AA1}" type="parTrans" cxnId="{8C51A1C5-A90C-1347-B657-27E20D914908}">
      <dgm:prSet/>
      <dgm:spPr/>
      <dgm:t>
        <a:bodyPr/>
        <a:lstStyle/>
        <a:p>
          <a:endParaRPr lang="en-US"/>
        </a:p>
      </dgm:t>
    </dgm:pt>
    <dgm:pt modelId="{5578F198-C732-4C4D-824D-DCAC5150767F}" type="sibTrans" cxnId="{8C51A1C5-A90C-1347-B657-27E20D914908}">
      <dgm:prSet/>
      <dgm:spPr/>
      <dgm:t>
        <a:bodyPr/>
        <a:lstStyle/>
        <a:p>
          <a:endParaRPr lang="en-US"/>
        </a:p>
      </dgm:t>
    </dgm:pt>
    <dgm:pt modelId="{7D95642A-DFF9-544D-800A-12823DC32002}">
      <dgm:prSet phldrT="[Text]"/>
      <dgm:spPr>
        <a:solidFill>
          <a:schemeClr val="tx1">
            <a:lumMod val="50000"/>
            <a:lumOff val="50000"/>
          </a:schemeClr>
        </a:solidFill>
      </dgm:spPr>
      <dgm:t>
        <a:bodyPr/>
        <a:lstStyle/>
        <a:p>
          <a:r>
            <a:rPr lang="en-US" dirty="0"/>
            <a:t>Candidate rescan</a:t>
          </a:r>
        </a:p>
      </dgm:t>
    </dgm:pt>
    <dgm:pt modelId="{2309874C-BE0B-D84F-A263-106A355545B8}" type="parTrans" cxnId="{8C68C10F-3BFB-874A-BF52-F62B69E1D934}">
      <dgm:prSet/>
      <dgm:spPr/>
      <dgm:t>
        <a:bodyPr/>
        <a:lstStyle/>
        <a:p>
          <a:endParaRPr lang="en-US"/>
        </a:p>
      </dgm:t>
    </dgm:pt>
    <dgm:pt modelId="{36577B42-29D0-3C4E-A48E-910C682F8C55}" type="sibTrans" cxnId="{8C68C10F-3BFB-874A-BF52-F62B69E1D934}">
      <dgm:prSet/>
      <dgm:spPr/>
      <dgm:t>
        <a:bodyPr/>
        <a:lstStyle/>
        <a:p>
          <a:endParaRPr lang="en-US"/>
        </a:p>
      </dgm:t>
    </dgm:pt>
    <dgm:pt modelId="{AF32CE84-14B2-8341-8FD2-FD5ED6F2CFB2}">
      <dgm:prSet phldrT="[Text]"/>
      <dgm:spPr>
        <a:solidFill>
          <a:schemeClr val="tx1">
            <a:lumMod val="50000"/>
            <a:lumOff val="50000"/>
          </a:schemeClr>
        </a:solidFill>
      </dgm:spPr>
      <dgm:t>
        <a:bodyPr/>
        <a:lstStyle/>
        <a:p>
          <a:r>
            <a:rPr lang="en-US" dirty="0"/>
            <a:t>Discovery or exclusion</a:t>
          </a:r>
        </a:p>
      </dgm:t>
    </dgm:pt>
    <dgm:pt modelId="{32714E6C-51C2-7745-BB5A-C7911989C751}" type="parTrans" cxnId="{1D60EA37-05A1-CF4E-A8B4-9E0BCBBDD38B}">
      <dgm:prSet/>
      <dgm:spPr/>
      <dgm:t>
        <a:bodyPr/>
        <a:lstStyle/>
        <a:p>
          <a:endParaRPr lang="en-US"/>
        </a:p>
      </dgm:t>
    </dgm:pt>
    <dgm:pt modelId="{57145F63-D4F5-A840-B785-AE8F18CCADFC}" type="sibTrans" cxnId="{1D60EA37-05A1-CF4E-A8B4-9E0BCBBDD38B}">
      <dgm:prSet/>
      <dgm:spPr/>
      <dgm:t>
        <a:bodyPr/>
        <a:lstStyle/>
        <a:p>
          <a:endParaRPr lang="en-US"/>
        </a:p>
      </dgm:t>
    </dgm:pt>
    <dgm:pt modelId="{AD8B985E-27F8-154A-A6FA-DAADFC953A95}" type="pres">
      <dgm:prSet presAssocID="{87D9DCBF-96FC-7F45-9800-9E121493108D}" presName="Name0" presStyleCnt="0">
        <dgm:presLayoutVars>
          <dgm:dir/>
          <dgm:animLvl val="lvl"/>
          <dgm:resizeHandles val="exact"/>
        </dgm:presLayoutVars>
      </dgm:prSet>
      <dgm:spPr/>
    </dgm:pt>
    <dgm:pt modelId="{A48BF259-9F7A-6D4E-822D-CD893E5B10D9}" type="pres">
      <dgm:prSet presAssocID="{8FA8A0D6-8EFE-0A49-8CC0-7AA21D39020A}" presName="parTxOnly" presStyleLbl="node1" presStyleIdx="0" presStyleCnt="7">
        <dgm:presLayoutVars>
          <dgm:chMax val="0"/>
          <dgm:chPref val="0"/>
          <dgm:bulletEnabled val="1"/>
        </dgm:presLayoutVars>
      </dgm:prSet>
      <dgm:spPr/>
    </dgm:pt>
    <dgm:pt modelId="{F9A99B20-2E1A-AB48-B734-2C2D82B11195}" type="pres">
      <dgm:prSet presAssocID="{7F463718-921B-044A-B1EB-9483A5EED53B}" presName="parTxOnlySpace" presStyleCnt="0"/>
      <dgm:spPr/>
    </dgm:pt>
    <dgm:pt modelId="{7D92E542-CFD3-F541-8A2B-70191FD4CAF8}" type="pres">
      <dgm:prSet presAssocID="{86528756-FA61-A843-A5C3-C2DA74BFA123}" presName="parTxOnly" presStyleLbl="node1" presStyleIdx="1" presStyleCnt="7">
        <dgm:presLayoutVars>
          <dgm:chMax val="0"/>
          <dgm:chPref val="0"/>
          <dgm:bulletEnabled val="1"/>
        </dgm:presLayoutVars>
      </dgm:prSet>
      <dgm:spPr/>
    </dgm:pt>
    <dgm:pt modelId="{CB052D55-6331-6847-8392-C7667771A6F1}" type="pres">
      <dgm:prSet presAssocID="{B1C10635-F600-EA49-A398-822FCBBD3674}" presName="parTxOnlySpace" presStyleCnt="0"/>
      <dgm:spPr/>
    </dgm:pt>
    <dgm:pt modelId="{4D2DFD8E-194B-6D4C-9DC6-5CC39876BE75}" type="pres">
      <dgm:prSet presAssocID="{8D233B24-1013-8748-A9FB-9E0538A343DA}" presName="parTxOnly" presStyleLbl="node1" presStyleIdx="2" presStyleCnt="7">
        <dgm:presLayoutVars>
          <dgm:chMax val="0"/>
          <dgm:chPref val="0"/>
          <dgm:bulletEnabled val="1"/>
        </dgm:presLayoutVars>
      </dgm:prSet>
      <dgm:spPr/>
    </dgm:pt>
    <dgm:pt modelId="{E6AD8F66-F500-814A-B04B-0E132C370B7B}" type="pres">
      <dgm:prSet presAssocID="{A525A012-BBDA-C549-B35A-5E0D225C3E37}" presName="parTxOnlySpace" presStyleCnt="0"/>
      <dgm:spPr/>
    </dgm:pt>
    <dgm:pt modelId="{19EF0C1B-0A32-C049-AEAE-C6F1F3F8DF29}" type="pres">
      <dgm:prSet presAssocID="{F5424AE2-4D45-B446-8A53-EB411632B7DB}" presName="parTxOnly" presStyleLbl="node1" presStyleIdx="3" presStyleCnt="7">
        <dgm:presLayoutVars>
          <dgm:chMax val="0"/>
          <dgm:chPref val="0"/>
          <dgm:bulletEnabled val="1"/>
        </dgm:presLayoutVars>
      </dgm:prSet>
      <dgm:spPr/>
    </dgm:pt>
    <dgm:pt modelId="{43ADE362-1B9F-4C45-9A89-F546BEF28238}" type="pres">
      <dgm:prSet presAssocID="{A02ED8CD-5A46-084A-9343-D802FA2BDDE1}" presName="parTxOnlySpace" presStyleCnt="0"/>
      <dgm:spPr/>
    </dgm:pt>
    <dgm:pt modelId="{AB4270AE-B890-AB44-A49D-7F695D889F28}" type="pres">
      <dgm:prSet presAssocID="{1794731F-9B8F-3D46-92B4-F304E0C9403D}" presName="parTxOnly" presStyleLbl="node1" presStyleIdx="4" presStyleCnt="7">
        <dgm:presLayoutVars>
          <dgm:chMax val="0"/>
          <dgm:chPref val="0"/>
          <dgm:bulletEnabled val="1"/>
        </dgm:presLayoutVars>
      </dgm:prSet>
      <dgm:spPr/>
    </dgm:pt>
    <dgm:pt modelId="{84F866D6-DED6-AA47-863A-424A735A56FE}" type="pres">
      <dgm:prSet presAssocID="{5578F198-C732-4C4D-824D-DCAC5150767F}" presName="parTxOnlySpace" presStyleCnt="0"/>
      <dgm:spPr/>
    </dgm:pt>
    <dgm:pt modelId="{D063B46B-CA22-004D-B841-47D07A6ABC6D}" type="pres">
      <dgm:prSet presAssocID="{7D95642A-DFF9-544D-800A-12823DC32002}" presName="parTxOnly" presStyleLbl="node1" presStyleIdx="5" presStyleCnt="7">
        <dgm:presLayoutVars>
          <dgm:chMax val="0"/>
          <dgm:chPref val="0"/>
          <dgm:bulletEnabled val="1"/>
        </dgm:presLayoutVars>
      </dgm:prSet>
      <dgm:spPr/>
    </dgm:pt>
    <dgm:pt modelId="{28F6A496-2678-1C4D-B04F-158F27DD0DEB}" type="pres">
      <dgm:prSet presAssocID="{36577B42-29D0-3C4E-A48E-910C682F8C55}" presName="parTxOnlySpace" presStyleCnt="0"/>
      <dgm:spPr/>
    </dgm:pt>
    <dgm:pt modelId="{83669ED2-AB70-6146-9C18-BA0865163C64}" type="pres">
      <dgm:prSet presAssocID="{AF32CE84-14B2-8341-8FD2-FD5ED6F2CFB2}" presName="parTxOnly" presStyleLbl="node1" presStyleIdx="6" presStyleCnt="7">
        <dgm:presLayoutVars>
          <dgm:chMax val="0"/>
          <dgm:chPref val="0"/>
          <dgm:bulletEnabled val="1"/>
        </dgm:presLayoutVars>
      </dgm:prSet>
      <dgm:spPr/>
    </dgm:pt>
  </dgm:ptLst>
  <dgm:cxnLst>
    <dgm:cxn modelId="{5D13B500-1B90-3446-AABB-BD1FD8A9B704}" srcId="{87D9DCBF-96FC-7F45-9800-9E121493108D}" destId="{F5424AE2-4D45-B446-8A53-EB411632B7DB}" srcOrd="3" destOrd="0" parTransId="{6DDBAA91-7885-1B4B-B963-E0129069CEC9}" sibTransId="{A02ED8CD-5A46-084A-9343-D802FA2BDDE1}"/>
    <dgm:cxn modelId="{C20CDE06-BBA8-6945-853B-44261C7AC819}" type="presOf" srcId="{AF32CE84-14B2-8341-8FD2-FD5ED6F2CFB2}" destId="{83669ED2-AB70-6146-9C18-BA0865163C64}" srcOrd="0" destOrd="0" presId="urn:microsoft.com/office/officeart/2005/8/layout/chevron1"/>
    <dgm:cxn modelId="{945B190D-A2DA-1445-97DE-60DC175075D3}" srcId="{87D9DCBF-96FC-7F45-9800-9E121493108D}" destId="{8FA8A0D6-8EFE-0A49-8CC0-7AA21D39020A}" srcOrd="0" destOrd="0" parTransId="{41B8EC63-E8C6-5447-BA3E-B24DF43C59D0}" sibTransId="{7F463718-921B-044A-B1EB-9483A5EED53B}"/>
    <dgm:cxn modelId="{8C68C10F-3BFB-874A-BF52-F62B69E1D934}" srcId="{87D9DCBF-96FC-7F45-9800-9E121493108D}" destId="{7D95642A-DFF9-544D-800A-12823DC32002}" srcOrd="5" destOrd="0" parTransId="{2309874C-BE0B-D84F-A263-106A355545B8}" sibTransId="{36577B42-29D0-3C4E-A48E-910C682F8C55}"/>
    <dgm:cxn modelId="{8A38C126-B8CD-F444-921C-5F677682E735}" srcId="{87D9DCBF-96FC-7F45-9800-9E121493108D}" destId="{86528756-FA61-A843-A5C3-C2DA74BFA123}" srcOrd="1" destOrd="0" parTransId="{9490F473-32BB-3F4C-A9C1-00590EEA5F5A}" sibTransId="{B1C10635-F600-EA49-A398-822FCBBD3674}"/>
    <dgm:cxn modelId="{F4774A36-C1DE-3842-907F-63878F794AF5}" srcId="{87D9DCBF-96FC-7F45-9800-9E121493108D}" destId="{8D233B24-1013-8748-A9FB-9E0538A343DA}" srcOrd="2" destOrd="0" parTransId="{4A47B707-1ED7-A541-8806-0FCF705229AC}" sibTransId="{A525A012-BBDA-C549-B35A-5E0D225C3E37}"/>
    <dgm:cxn modelId="{1D60EA37-05A1-CF4E-A8B4-9E0BCBBDD38B}" srcId="{87D9DCBF-96FC-7F45-9800-9E121493108D}" destId="{AF32CE84-14B2-8341-8FD2-FD5ED6F2CFB2}" srcOrd="6" destOrd="0" parTransId="{32714E6C-51C2-7745-BB5A-C7911989C751}" sibTransId="{57145F63-D4F5-A840-B785-AE8F18CCADFC}"/>
    <dgm:cxn modelId="{609B1068-A15D-7149-BE6D-C6BFC13460A8}" type="presOf" srcId="{1794731F-9B8F-3D46-92B4-F304E0C9403D}" destId="{AB4270AE-B890-AB44-A49D-7F695D889F28}" srcOrd="0" destOrd="0" presId="urn:microsoft.com/office/officeart/2005/8/layout/chevron1"/>
    <dgm:cxn modelId="{4B4F2F6E-8D40-E64C-87E2-F1B29B1FCFF5}" type="presOf" srcId="{86528756-FA61-A843-A5C3-C2DA74BFA123}" destId="{7D92E542-CFD3-F541-8A2B-70191FD4CAF8}" srcOrd="0" destOrd="0" presId="urn:microsoft.com/office/officeart/2005/8/layout/chevron1"/>
    <dgm:cxn modelId="{4F15918E-DBAC-8548-B2E3-05012B187C60}" type="presOf" srcId="{F5424AE2-4D45-B446-8A53-EB411632B7DB}" destId="{19EF0C1B-0A32-C049-AEAE-C6F1F3F8DF29}" srcOrd="0" destOrd="0" presId="urn:microsoft.com/office/officeart/2005/8/layout/chevron1"/>
    <dgm:cxn modelId="{34A0BBA6-94B4-644C-B3F0-2A9BFB58B2DD}" type="presOf" srcId="{8D233B24-1013-8748-A9FB-9E0538A343DA}" destId="{4D2DFD8E-194B-6D4C-9DC6-5CC39876BE75}" srcOrd="0" destOrd="0" presId="urn:microsoft.com/office/officeart/2005/8/layout/chevron1"/>
    <dgm:cxn modelId="{15520FA7-8F0B-D74F-B242-0A77A5EB2ECE}" type="presOf" srcId="{7D95642A-DFF9-544D-800A-12823DC32002}" destId="{D063B46B-CA22-004D-B841-47D07A6ABC6D}" srcOrd="0" destOrd="0" presId="urn:microsoft.com/office/officeart/2005/8/layout/chevron1"/>
    <dgm:cxn modelId="{8C51A1C5-A90C-1347-B657-27E20D914908}" srcId="{87D9DCBF-96FC-7F45-9800-9E121493108D}" destId="{1794731F-9B8F-3D46-92B4-F304E0C9403D}" srcOrd="4" destOrd="0" parTransId="{991381CF-6FFF-F44F-A607-272DCFD26AA1}" sibTransId="{5578F198-C732-4C4D-824D-DCAC5150767F}"/>
    <dgm:cxn modelId="{C796D9E6-3226-1A4E-92CD-FC069F2D1F47}" type="presOf" srcId="{87D9DCBF-96FC-7F45-9800-9E121493108D}" destId="{AD8B985E-27F8-154A-A6FA-DAADFC953A95}" srcOrd="0" destOrd="0" presId="urn:microsoft.com/office/officeart/2005/8/layout/chevron1"/>
    <dgm:cxn modelId="{693341F8-12D5-304D-AF33-5D53AB23687D}" type="presOf" srcId="{8FA8A0D6-8EFE-0A49-8CC0-7AA21D39020A}" destId="{A48BF259-9F7A-6D4E-822D-CD893E5B10D9}" srcOrd="0" destOrd="0" presId="urn:microsoft.com/office/officeart/2005/8/layout/chevron1"/>
    <dgm:cxn modelId="{A58B4F55-79A2-9B4C-92DE-AD9531E6DC16}" type="presParOf" srcId="{AD8B985E-27F8-154A-A6FA-DAADFC953A95}" destId="{A48BF259-9F7A-6D4E-822D-CD893E5B10D9}" srcOrd="0" destOrd="0" presId="urn:microsoft.com/office/officeart/2005/8/layout/chevron1"/>
    <dgm:cxn modelId="{3843425B-6A2E-854A-A302-924017EF880D}" type="presParOf" srcId="{AD8B985E-27F8-154A-A6FA-DAADFC953A95}" destId="{F9A99B20-2E1A-AB48-B734-2C2D82B11195}" srcOrd="1" destOrd="0" presId="urn:microsoft.com/office/officeart/2005/8/layout/chevron1"/>
    <dgm:cxn modelId="{34094160-190C-9F48-8D12-2B86B523BA5C}" type="presParOf" srcId="{AD8B985E-27F8-154A-A6FA-DAADFC953A95}" destId="{7D92E542-CFD3-F541-8A2B-70191FD4CAF8}" srcOrd="2" destOrd="0" presId="urn:microsoft.com/office/officeart/2005/8/layout/chevron1"/>
    <dgm:cxn modelId="{B9F305E1-28CB-4940-8BEC-DDF8628883CB}" type="presParOf" srcId="{AD8B985E-27F8-154A-A6FA-DAADFC953A95}" destId="{CB052D55-6331-6847-8392-C7667771A6F1}" srcOrd="3" destOrd="0" presId="urn:microsoft.com/office/officeart/2005/8/layout/chevron1"/>
    <dgm:cxn modelId="{DAECF52F-FEF1-814B-8309-888F2E859812}" type="presParOf" srcId="{AD8B985E-27F8-154A-A6FA-DAADFC953A95}" destId="{4D2DFD8E-194B-6D4C-9DC6-5CC39876BE75}" srcOrd="4" destOrd="0" presId="urn:microsoft.com/office/officeart/2005/8/layout/chevron1"/>
    <dgm:cxn modelId="{050EF29E-2F38-594E-AAE0-AE9542322F6E}" type="presParOf" srcId="{AD8B985E-27F8-154A-A6FA-DAADFC953A95}" destId="{E6AD8F66-F500-814A-B04B-0E132C370B7B}" srcOrd="5" destOrd="0" presId="urn:microsoft.com/office/officeart/2005/8/layout/chevron1"/>
    <dgm:cxn modelId="{D215AFE8-3D1C-D84C-B699-4220A068E0CF}" type="presParOf" srcId="{AD8B985E-27F8-154A-A6FA-DAADFC953A95}" destId="{19EF0C1B-0A32-C049-AEAE-C6F1F3F8DF29}" srcOrd="6" destOrd="0" presId="urn:microsoft.com/office/officeart/2005/8/layout/chevron1"/>
    <dgm:cxn modelId="{42B24C36-A093-2F41-B97E-A6B6BF0FB5EE}" type="presParOf" srcId="{AD8B985E-27F8-154A-A6FA-DAADFC953A95}" destId="{43ADE362-1B9F-4C45-9A89-F546BEF28238}" srcOrd="7" destOrd="0" presId="urn:microsoft.com/office/officeart/2005/8/layout/chevron1"/>
    <dgm:cxn modelId="{E3028707-A6C1-7D42-9F49-337391045A68}" type="presParOf" srcId="{AD8B985E-27F8-154A-A6FA-DAADFC953A95}" destId="{AB4270AE-B890-AB44-A49D-7F695D889F28}" srcOrd="8" destOrd="0" presId="urn:microsoft.com/office/officeart/2005/8/layout/chevron1"/>
    <dgm:cxn modelId="{D5369502-9BE3-834C-8D6C-386BD4830CE9}" type="presParOf" srcId="{AD8B985E-27F8-154A-A6FA-DAADFC953A95}" destId="{84F866D6-DED6-AA47-863A-424A735A56FE}" srcOrd="9" destOrd="0" presId="urn:microsoft.com/office/officeart/2005/8/layout/chevron1"/>
    <dgm:cxn modelId="{5258A837-7BC7-E94C-9185-063BEC25C2D6}" type="presParOf" srcId="{AD8B985E-27F8-154A-A6FA-DAADFC953A95}" destId="{D063B46B-CA22-004D-B841-47D07A6ABC6D}" srcOrd="10" destOrd="0" presId="urn:microsoft.com/office/officeart/2005/8/layout/chevron1"/>
    <dgm:cxn modelId="{432E6531-C007-004A-AEC4-4D37B08103C4}" type="presParOf" srcId="{AD8B985E-27F8-154A-A6FA-DAADFC953A95}" destId="{28F6A496-2678-1C4D-B04F-158F27DD0DEB}" srcOrd="11" destOrd="0" presId="urn:microsoft.com/office/officeart/2005/8/layout/chevron1"/>
    <dgm:cxn modelId="{CB8F20D9-5C90-E84E-BFC0-FC278EAA4A9F}" type="presParOf" srcId="{AD8B985E-27F8-154A-A6FA-DAADFC953A95}" destId="{83669ED2-AB70-6146-9C18-BA0865163C64}"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D9DCBF-96FC-7F45-9800-9E121493108D}" type="doc">
      <dgm:prSet loTypeId="urn:microsoft.com/office/officeart/2005/8/layout/chevron1" loCatId="" qsTypeId="urn:microsoft.com/office/officeart/2005/8/quickstyle/simple1#8" qsCatId="simple" csTypeId="urn:microsoft.com/office/officeart/2005/8/colors/accent2_2#7" csCatId="accent2" phldr="1"/>
      <dgm:spPr/>
      <dgm:t>
        <a:bodyPr/>
        <a:lstStyle/>
        <a:p>
          <a:endParaRPr lang="en-US"/>
        </a:p>
      </dgm:t>
    </dgm:pt>
    <dgm:pt modelId="{8FA8A0D6-8EFE-0A49-8CC0-7AA21D39020A}">
      <dgm:prSet phldrT="[Text]"/>
      <dgm:spPr>
        <a:solidFill>
          <a:schemeClr val="tx1">
            <a:lumMod val="50000"/>
            <a:lumOff val="50000"/>
          </a:schemeClr>
        </a:solidFill>
      </dgm:spPr>
      <dgm:t>
        <a:bodyPr/>
        <a:lstStyle/>
        <a:p>
          <a:r>
            <a:rPr lang="en-US" dirty="0"/>
            <a:t>DQC-passed raw spectra</a:t>
          </a:r>
        </a:p>
      </dgm:t>
    </dgm:pt>
    <dgm:pt modelId="{41B8EC63-E8C6-5447-BA3E-B24DF43C59D0}" type="parTrans" cxnId="{945B190D-A2DA-1445-97DE-60DC175075D3}">
      <dgm:prSet/>
      <dgm:spPr/>
      <dgm:t>
        <a:bodyPr/>
        <a:lstStyle/>
        <a:p>
          <a:endParaRPr lang="en-US"/>
        </a:p>
      </dgm:t>
    </dgm:pt>
    <dgm:pt modelId="{7F463718-921B-044A-B1EB-9483A5EED53B}" type="sibTrans" cxnId="{945B190D-A2DA-1445-97DE-60DC175075D3}">
      <dgm:prSet/>
      <dgm:spPr/>
      <dgm:t>
        <a:bodyPr/>
        <a:lstStyle/>
        <a:p>
          <a:endParaRPr lang="en-US"/>
        </a:p>
      </dgm:t>
    </dgm:pt>
    <dgm:pt modelId="{86528756-FA61-A843-A5C3-C2DA74BFA123}">
      <dgm:prSet phldrT="[Text]"/>
      <dgm:spPr>
        <a:solidFill>
          <a:schemeClr val="tx1">
            <a:lumMod val="50000"/>
            <a:lumOff val="50000"/>
          </a:schemeClr>
        </a:solidFill>
      </dgm:spPr>
      <dgm:t>
        <a:bodyPr/>
        <a:lstStyle/>
        <a:p>
          <a:r>
            <a:rPr lang="en-US" dirty="0"/>
            <a:t>Baseline removal</a:t>
          </a:r>
        </a:p>
      </dgm:t>
    </dgm:pt>
    <dgm:pt modelId="{9490F473-32BB-3F4C-A9C1-00590EEA5F5A}" type="parTrans" cxnId="{8A38C126-B8CD-F444-921C-5F677682E735}">
      <dgm:prSet/>
      <dgm:spPr/>
      <dgm:t>
        <a:bodyPr/>
        <a:lstStyle/>
        <a:p>
          <a:endParaRPr lang="en-US"/>
        </a:p>
      </dgm:t>
    </dgm:pt>
    <dgm:pt modelId="{B1C10635-F600-EA49-A398-822FCBBD3674}" type="sibTrans" cxnId="{8A38C126-B8CD-F444-921C-5F677682E735}">
      <dgm:prSet/>
      <dgm:spPr/>
      <dgm:t>
        <a:bodyPr/>
        <a:lstStyle/>
        <a:p>
          <a:endParaRPr lang="en-US"/>
        </a:p>
      </dgm:t>
    </dgm:pt>
    <dgm:pt modelId="{8D233B24-1013-8748-A9FB-9E0538A343DA}">
      <dgm:prSet phldrT="[Text]"/>
      <dgm:spPr>
        <a:solidFill>
          <a:schemeClr val="tx1">
            <a:lumMod val="50000"/>
            <a:lumOff val="50000"/>
          </a:schemeClr>
        </a:solidFill>
      </dgm:spPr>
      <dgm:t>
        <a:bodyPr/>
        <a:lstStyle/>
        <a:p>
          <a:r>
            <a:rPr lang="en-US" dirty="0"/>
            <a:t>Response and DFSZ normalization</a:t>
          </a:r>
        </a:p>
      </dgm:t>
    </dgm:pt>
    <dgm:pt modelId="{4A47B707-1ED7-A541-8806-0FCF705229AC}" type="parTrans" cxnId="{F4774A36-C1DE-3842-907F-63878F794AF5}">
      <dgm:prSet/>
      <dgm:spPr/>
      <dgm:t>
        <a:bodyPr/>
        <a:lstStyle/>
        <a:p>
          <a:endParaRPr lang="en-US"/>
        </a:p>
      </dgm:t>
    </dgm:pt>
    <dgm:pt modelId="{A525A012-BBDA-C549-B35A-5E0D225C3E37}" type="sibTrans" cxnId="{F4774A36-C1DE-3842-907F-63878F794AF5}">
      <dgm:prSet/>
      <dgm:spPr/>
      <dgm:t>
        <a:bodyPr/>
        <a:lstStyle/>
        <a:p>
          <a:endParaRPr lang="en-US"/>
        </a:p>
      </dgm:t>
    </dgm:pt>
    <dgm:pt modelId="{F5424AE2-4D45-B446-8A53-EB411632B7DB}">
      <dgm:prSet phldrT="[Text]"/>
      <dgm:spPr>
        <a:solidFill>
          <a:schemeClr val="tx1">
            <a:lumMod val="50000"/>
            <a:lumOff val="50000"/>
          </a:schemeClr>
        </a:solidFill>
      </dgm:spPr>
      <dgm:t>
        <a:bodyPr/>
        <a:lstStyle/>
        <a:p>
          <a:r>
            <a:rPr lang="en-US" dirty="0"/>
            <a:t>Axion </a:t>
          </a:r>
          <a:r>
            <a:rPr lang="en-US" dirty="0" err="1"/>
            <a:t>lineshape</a:t>
          </a:r>
          <a:r>
            <a:rPr lang="en-US" dirty="0"/>
            <a:t> fit</a:t>
          </a:r>
        </a:p>
      </dgm:t>
    </dgm:pt>
    <dgm:pt modelId="{6DDBAA91-7885-1B4B-B963-E0129069CEC9}" type="parTrans" cxnId="{5D13B500-1B90-3446-AABB-BD1FD8A9B704}">
      <dgm:prSet/>
      <dgm:spPr/>
      <dgm:t>
        <a:bodyPr/>
        <a:lstStyle/>
        <a:p>
          <a:endParaRPr lang="en-US"/>
        </a:p>
      </dgm:t>
    </dgm:pt>
    <dgm:pt modelId="{A02ED8CD-5A46-084A-9343-D802FA2BDDE1}" type="sibTrans" cxnId="{5D13B500-1B90-3446-AABB-BD1FD8A9B704}">
      <dgm:prSet/>
      <dgm:spPr/>
      <dgm:t>
        <a:bodyPr/>
        <a:lstStyle/>
        <a:p>
          <a:endParaRPr lang="en-US"/>
        </a:p>
      </dgm:t>
    </dgm:pt>
    <dgm:pt modelId="{1794731F-9B8F-3D46-92B4-F304E0C9403D}">
      <dgm:prSet phldrT="[Text]"/>
      <dgm:spPr>
        <a:solidFill>
          <a:schemeClr val="tx1">
            <a:lumMod val="50000"/>
            <a:lumOff val="50000"/>
          </a:schemeClr>
        </a:solidFill>
      </dgm:spPr>
      <dgm:t>
        <a:bodyPr/>
        <a:lstStyle/>
        <a:p>
          <a:r>
            <a:rPr lang="en-US" dirty="0"/>
            <a:t>Grand spectrum</a:t>
          </a:r>
        </a:p>
      </dgm:t>
    </dgm:pt>
    <dgm:pt modelId="{991381CF-6FFF-F44F-A607-272DCFD26AA1}" type="parTrans" cxnId="{8C51A1C5-A90C-1347-B657-27E20D914908}">
      <dgm:prSet/>
      <dgm:spPr/>
      <dgm:t>
        <a:bodyPr/>
        <a:lstStyle/>
        <a:p>
          <a:endParaRPr lang="en-US"/>
        </a:p>
      </dgm:t>
    </dgm:pt>
    <dgm:pt modelId="{5578F198-C732-4C4D-824D-DCAC5150767F}" type="sibTrans" cxnId="{8C51A1C5-A90C-1347-B657-27E20D914908}">
      <dgm:prSet/>
      <dgm:spPr/>
      <dgm:t>
        <a:bodyPr/>
        <a:lstStyle/>
        <a:p>
          <a:endParaRPr lang="en-US"/>
        </a:p>
      </dgm:t>
    </dgm:pt>
    <dgm:pt modelId="{7D95642A-DFF9-544D-800A-12823DC32002}">
      <dgm:prSet phldrT="[Text]"/>
      <dgm:spPr>
        <a:solidFill>
          <a:schemeClr val="accent2"/>
        </a:solidFill>
      </dgm:spPr>
      <dgm:t>
        <a:bodyPr/>
        <a:lstStyle/>
        <a:p>
          <a:r>
            <a:rPr lang="en-US" dirty="0"/>
            <a:t>Candidate rescan</a:t>
          </a:r>
        </a:p>
      </dgm:t>
    </dgm:pt>
    <dgm:pt modelId="{2309874C-BE0B-D84F-A263-106A355545B8}" type="parTrans" cxnId="{8C68C10F-3BFB-874A-BF52-F62B69E1D934}">
      <dgm:prSet/>
      <dgm:spPr/>
      <dgm:t>
        <a:bodyPr/>
        <a:lstStyle/>
        <a:p>
          <a:endParaRPr lang="en-US"/>
        </a:p>
      </dgm:t>
    </dgm:pt>
    <dgm:pt modelId="{36577B42-29D0-3C4E-A48E-910C682F8C55}" type="sibTrans" cxnId="{8C68C10F-3BFB-874A-BF52-F62B69E1D934}">
      <dgm:prSet/>
      <dgm:spPr/>
      <dgm:t>
        <a:bodyPr/>
        <a:lstStyle/>
        <a:p>
          <a:endParaRPr lang="en-US"/>
        </a:p>
      </dgm:t>
    </dgm:pt>
    <dgm:pt modelId="{AF32CE84-14B2-8341-8FD2-FD5ED6F2CFB2}">
      <dgm:prSet phldrT="[Text]"/>
      <dgm:spPr>
        <a:solidFill>
          <a:schemeClr val="tx1">
            <a:lumMod val="50000"/>
            <a:lumOff val="50000"/>
          </a:schemeClr>
        </a:solidFill>
      </dgm:spPr>
      <dgm:t>
        <a:bodyPr/>
        <a:lstStyle/>
        <a:p>
          <a:r>
            <a:rPr lang="en-US" dirty="0"/>
            <a:t>Discovery or exclusion</a:t>
          </a:r>
        </a:p>
      </dgm:t>
    </dgm:pt>
    <dgm:pt modelId="{32714E6C-51C2-7745-BB5A-C7911989C751}" type="parTrans" cxnId="{1D60EA37-05A1-CF4E-A8B4-9E0BCBBDD38B}">
      <dgm:prSet/>
      <dgm:spPr/>
      <dgm:t>
        <a:bodyPr/>
        <a:lstStyle/>
        <a:p>
          <a:endParaRPr lang="en-US"/>
        </a:p>
      </dgm:t>
    </dgm:pt>
    <dgm:pt modelId="{57145F63-D4F5-A840-B785-AE8F18CCADFC}" type="sibTrans" cxnId="{1D60EA37-05A1-CF4E-A8B4-9E0BCBBDD38B}">
      <dgm:prSet/>
      <dgm:spPr/>
      <dgm:t>
        <a:bodyPr/>
        <a:lstStyle/>
        <a:p>
          <a:endParaRPr lang="en-US"/>
        </a:p>
      </dgm:t>
    </dgm:pt>
    <dgm:pt modelId="{AD8B985E-27F8-154A-A6FA-DAADFC953A95}" type="pres">
      <dgm:prSet presAssocID="{87D9DCBF-96FC-7F45-9800-9E121493108D}" presName="Name0" presStyleCnt="0">
        <dgm:presLayoutVars>
          <dgm:dir/>
          <dgm:animLvl val="lvl"/>
          <dgm:resizeHandles val="exact"/>
        </dgm:presLayoutVars>
      </dgm:prSet>
      <dgm:spPr/>
    </dgm:pt>
    <dgm:pt modelId="{A48BF259-9F7A-6D4E-822D-CD893E5B10D9}" type="pres">
      <dgm:prSet presAssocID="{8FA8A0D6-8EFE-0A49-8CC0-7AA21D39020A}" presName="parTxOnly" presStyleLbl="node1" presStyleIdx="0" presStyleCnt="7">
        <dgm:presLayoutVars>
          <dgm:chMax val="0"/>
          <dgm:chPref val="0"/>
          <dgm:bulletEnabled val="1"/>
        </dgm:presLayoutVars>
      </dgm:prSet>
      <dgm:spPr/>
    </dgm:pt>
    <dgm:pt modelId="{F9A99B20-2E1A-AB48-B734-2C2D82B11195}" type="pres">
      <dgm:prSet presAssocID="{7F463718-921B-044A-B1EB-9483A5EED53B}" presName="parTxOnlySpace" presStyleCnt="0"/>
      <dgm:spPr/>
    </dgm:pt>
    <dgm:pt modelId="{7D92E542-CFD3-F541-8A2B-70191FD4CAF8}" type="pres">
      <dgm:prSet presAssocID="{86528756-FA61-A843-A5C3-C2DA74BFA123}" presName="parTxOnly" presStyleLbl="node1" presStyleIdx="1" presStyleCnt="7">
        <dgm:presLayoutVars>
          <dgm:chMax val="0"/>
          <dgm:chPref val="0"/>
          <dgm:bulletEnabled val="1"/>
        </dgm:presLayoutVars>
      </dgm:prSet>
      <dgm:spPr/>
    </dgm:pt>
    <dgm:pt modelId="{CB052D55-6331-6847-8392-C7667771A6F1}" type="pres">
      <dgm:prSet presAssocID="{B1C10635-F600-EA49-A398-822FCBBD3674}" presName="parTxOnlySpace" presStyleCnt="0"/>
      <dgm:spPr/>
    </dgm:pt>
    <dgm:pt modelId="{4D2DFD8E-194B-6D4C-9DC6-5CC39876BE75}" type="pres">
      <dgm:prSet presAssocID="{8D233B24-1013-8748-A9FB-9E0538A343DA}" presName="parTxOnly" presStyleLbl="node1" presStyleIdx="2" presStyleCnt="7">
        <dgm:presLayoutVars>
          <dgm:chMax val="0"/>
          <dgm:chPref val="0"/>
          <dgm:bulletEnabled val="1"/>
        </dgm:presLayoutVars>
      </dgm:prSet>
      <dgm:spPr/>
    </dgm:pt>
    <dgm:pt modelId="{E6AD8F66-F500-814A-B04B-0E132C370B7B}" type="pres">
      <dgm:prSet presAssocID="{A525A012-BBDA-C549-B35A-5E0D225C3E37}" presName="parTxOnlySpace" presStyleCnt="0"/>
      <dgm:spPr/>
    </dgm:pt>
    <dgm:pt modelId="{19EF0C1B-0A32-C049-AEAE-C6F1F3F8DF29}" type="pres">
      <dgm:prSet presAssocID="{F5424AE2-4D45-B446-8A53-EB411632B7DB}" presName="parTxOnly" presStyleLbl="node1" presStyleIdx="3" presStyleCnt="7">
        <dgm:presLayoutVars>
          <dgm:chMax val="0"/>
          <dgm:chPref val="0"/>
          <dgm:bulletEnabled val="1"/>
        </dgm:presLayoutVars>
      </dgm:prSet>
      <dgm:spPr/>
    </dgm:pt>
    <dgm:pt modelId="{43ADE362-1B9F-4C45-9A89-F546BEF28238}" type="pres">
      <dgm:prSet presAssocID="{A02ED8CD-5A46-084A-9343-D802FA2BDDE1}" presName="parTxOnlySpace" presStyleCnt="0"/>
      <dgm:spPr/>
    </dgm:pt>
    <dgm:pt modelId="{AB4270AE-B890-AB44-A49D-7F695D889F28}" type="pres">
      <dgm:prSet presAssocID="{1794731F-9B8F-3D46-92B4-F304E0C9403D}" presName="parTxOnly" presStyleLbl="node1" presStyleIdx="4" presStyleCnt="7">
        <dgm:presLayoutVars>
          <dgm:chMax val="0"/>
          <dgm:chPref val="0"/>
          <dgm:bulletEnabled val="1"/>
        </dgm:presLayoutVars>
      </dgm:prSet>
      <dgm:spPr/>
    </dgm:pt>
    <dgm:pt modelId="{84F866D6-DED6-AA47-863A-424A735A56FE}" type="pres">
      <dgm:prSet presAssocID="{5578F198-C732-4C4D-824D-DCAC5150767F}" presName="parTxOnlySpace" presStyleCnt="0"/>
      <dgm:spPr/>
    </dgm:pt>
    <dgm:pt modelId="{D063B46B-CA22-004D-B841-47D07A6ABC6D}" type="pres">
      <dgm:prSet presAssocID="{7D95642A-DFF9-544D-800A-12823DC32002}" presName="parTxOnly" presStyleLbl="node1" presStyleIdx="5" presStyleCnt="7">
        <dgm:presLayoutVars>
          <dgm:chMax val="0"/>
          <dgm:chPref val="0"/>
          <dgm:bulletEnabled val="1"/>
        </dgm:presLayoutVars>
      </dgm:prSet>
      <dgm:spPr/>
    </dgm:pt>
    <dgm:pt modelId="{28F6A496-2678-1C4D-B04F-158F27DD0DEB}" type="pres">
      <dgm:prSet presAssocID="{36577B42-29D0-3C4E-A48E-910C682F8C55}" presName="parTxOnlySpace" presStyleCnt="0"/>
      <dgm:spPr/>
    </dgm:pt>
    <dgm:pt modelId="{83669ED2-AB70-6146-9C18-BA0865163C64}" type="pres">
      <dgm:prSet presAssocID="{AF32CE84-14B2-8341-8FD2-FD5ED6F2CFB2}" presName="parTxOnly" presStyleLbl="node1" presStyleIdx="6" presStyleCnt="7">
        <dgm:presLayoutVars>
          <dgm:chMax val="0"/>
          <dgm:chPref val="0"/>
          <dgm:bulletEnabled val="1"/>
        </dgm:presLayoutVars>
      </dgm:prSet>
      <dgm:spPr/>
    </dgm:pt>
  </dgm:ptLst>
  <dgm:cxnLst>
    <dgm:cxn modelId="{5D13B500-1B90-3446-AABB-BD1FD8A9B704}" srcId="{87D9DCBF-96FC-7F45-9800-9E121493108D}" destId="{F5424AE2-4D45-B446-8A53-EB411632B7DB}" srcOrd="3" destOrd="0" parTransId="{6DDBAA91-7885-1B4B-B963-E0129069CEC9}" sibTransId="{A02ED8CD-5A46-084A-9343-D802FA2BDDE1}"/>
    <dgm:cxn modelId="{C20CDE06-BBA8-6945-853B-44261C7AC819}" type="presOf" srcId="{AF32CE84-14B2-8341-8FD2-FD5ED6F2CFB2}" destId="{83669ED2-AB70-6146-9C18-BA0865163C64}" srcOrd="0" destOrd="0" presId="urn:microsoft.com/office/officeart/2005/8/layout/chevron1"/>
    <dgm:cxn modelId="{945B190D-A2DA-1445-97DE-60DC175075D3}" srcId="{87D9DCBF-96FC-7F45-9800-9E121493108D}" destId="{8FA8A0D6-8EFE-0A49-8CC0-7AA21D39020A}" srcOrd="0" destOrd="0" parTransId="{41B8EC63-E8C6-5447-BA3E-B24DF43C59D0}" sibTransId="{7F463718-921B-044A-B1EB-9483A5EED53B}"/>
    <dgm:cxn modelId="{8C68C10F-3BFB-874A-BF52-F62B69E1D934}" srcId="{87D9DCBF-96FC-7F45-9800-9E121493108D}" destId="{7D95642A-DFF9-544D-800A-12823DC32002}" srcOrd="5" destOrd="0" parTransId="{2309874C-BE0B-D84F-A263-106A355545B8}" sibTransId="{36577B42-29D0-3C4E-A48E-910C682F8C55}"/>
    <dgm:cxn modelId="{8A38C126-B8CD-F444-921C-5F677682E735}" srcId="{87D9DCBF-96FC-7F45-9800-9E121493108D}" destId="{86528756-FA61-A843-A5C3-C2DA74BFA123}" srcOrd="1" destOrd="0" parTransId="{9490F473-32BB-3F4C-A9C1-00590EEA5F5A}" sibTransId="{B1C10635-F600-EA49-A398-822FCBBD3674}"/>
    <dgm:cxn modelId="{F4774A36-C1DE-3842-907F-63878F794AF5}" srcId="{87D9DCBF-96FC-7F45-9800-9E121493108D}" destId="{8D233B24-1013-8748-A9FB-9E0538A343DA}" srcOrd="2" destOrd="0" parTransId="{4A47B707-1ED7-A541-8806-0FCF705229AC}" sibTransId="{A525A012-BBDA-C549-B35A-5E0D225C3E37}"/>
    <dgm:cxn modelId="{1D60EA37-05A1-CF4E-A8B4-9E0BCBBDD38B}" srcId="{87D9DCBF-96FC-7F45-9800-9E121493108D}" destId="{AF32CE84-14B2-8341-8FD2-FD5ED6F2CFB2}" srcOrd="6" destOrd="0" parTransId="{32714E6C-51C2-7745-BB5A-C7911989C751}" sibTransId="{57145F63-D4F5-A840-B785-AE8F18CCADFC}"/>
    <dgm:cxn modelId="{609B1068-A15D-7149-BE6D-C6BFC13460A8}" type="presOf" srcId="{1794731F-9B8F-3D46-92B4-F304E0C9403D}" destId="{AB4270AE-B890-AB44-A49D-7F695D889F28}" srcOrd="0" destOrd="0" presId="urn:microsoft.com/office/officeart/2005/8/layout/chevron1"/>
    <dgm:cxn modelId="{4B4F2F6E-8D40-E64C-87E2-F1B29B1FCFF5}" type="presOf" srcId="{86528756-FA61-A843-A5C3-C2DA74BFA123}" destId="{7D92E542-CFD3-F541-8A2B-70191FD4CAF8}" srcOrd="0" destOrd="0" presId="urn:microsoft.com/office/officeart/2005/8/layout/chevron1"/>
    <dgm:cxn modelId="{4F15918E-DBAC-8548-B2E3-05012B187C60}" type="presOf" srcId="{F5424AE2-4D45-B446-8A53-EB411632B7DB}" destId="{19EF0C1B-0A32-C049-AEAE-C6F1F3F8DF29}" srcOrd="0" destOrd="0" presId="urn:microsoft.com/office/officeart/2005/8/layout/chevron1"/>
    <dgm:cxn modelId="{34A0BBA6-94B4-644C-B3F0-2A9BFB58B2DD}" type="presOf" srcId="{8D233B24-1013-8748-A9FB-9E0538A343DA}" destId="{4D2DFD8E-194B-6D4C-9DC6-5CC39876BE75}" srcOrd="0" destOrd="0" presId="urn:microsoft.com/office/officeart/2005/8/layout/chevron1"/>
    <dgm:cxn modelId="{15520FA7-8F0B-D74F-B242-0A77A5EB2ECE}" type="presOf" srcId="{7D95642A-DFF9-544D-800A-12823DC32002}" destId="{D063B46B-CA22-004D-B841-47D07A6ABC6D}" srcOrd="0" destOrd="0" presId="urn:microsoft.com/office/officeart/2005/8/layout/chevron1"/>
    <dgm:cxn modelId="{8C51A1C5-A90C-1347-B657-27E20D914908}" srcId="{87D9DCBF-96FC-7F45-9800-9E121493108D}" destId="{1794731F-9B8F-3D46-92B4-F304E0C9403D}" srcOrd="4" destOrd="0" parTransId="{991381CF-6FFF-F44F-A607-272DCFD26AA1}" sibTransId="{5578F198-C732-4C4D-824D-DCAC5150767F}"/>
    <dgm:cxn modelId="{C796D9E6-3226-1A4E-92CD-FC069F2D1F47}" type="presOf" srcId="{87D9DCBF-96FC-7F45-9800-9E121493108D}" destId="{AD8B985E-27F8-154A-A6FA-DAADFC953A95}" srcOrd="0" destOrd="0" presId="urn:microsoft.com/office/officeart/2005/8/layout/chevron1"/>
    <dgm:cxn modelId="{693341F8-12D5-304D-AF33-5D53AB23687D}" type="presOf" srcId="{8FA8A0D6-8EFE-0A49-8CC0-7AA21D39020A}" destId="{A48BF259-9F7A-6D4E-822D-CD893E5B10D9}" srcOrd="0" destOrd="0" presId="urn:microsoft.com/office/officeart/2005/8/layout/chevron1"/>
    <dgm:cxn modelId="{A58B4F55-79A2-9B4C-92DE-AD9531E6DC16}" type="presParOf" srcId="{AD8B985E-27F8-154A-A6FA-DAADFC953A95}" destId="{A48BF259-9F7A-6D4E-822D-CD893E5B10D9}" srcOrd="0" destOrd="0" presId="urn:microsoft.com/office/officeart/2005/8/layout/chevron1"/>
    <dgm:cxn modelId="{3843425B-6A2E-854A-A302-924017EF880D}" type="presParOf" srcId="{AD8B985E-27F8-154A-A6FA-DAADFC953A95}" destId="{F9A99B20-2E1A-AB48-B734-2C2D82B11195}" srcOrd="1" destOrd="0" presId="urn:microsoft.com/office/officeart/2005/8/layout/chevron1"/>
    <dgm:cxn modelId="{34094160-190C-9F48-8D12-2B86B523BA5C}" type="presParOf" srcId="{AD8B985E-27F8-154A-A6FA-DAADFC953A95}" destId="{7D92E542-CFD3-F541-8A2B-70191FD4CAF8}" srcOrd="2" destOrd="0" presId="urn:microsoft.com/office/officeart/2005/8/layout/chevron1"/>
    <dgm:cxn modelId="{B9F305E1-28CB-4940-8BEC-DDF8628883CB}" type="presParOf" srcId="{AD8B985E-27F8-154A-A6FA-DAADFC953A95}" destId="{CB052D55-6331-6847-8392-C7667771A6F1}" srcOrd="3" destOrd="0" presId="urn:microsoft.com/office/officeart/2005/8/layout/chevron1"/>
    <dgm:cxn modelId="{DAECF52F-FEF1-814B-8309-888F2E859812}" type="presParOf" srcId="{AD8B985E-27F8-154A-A6FA-DAADFC953A95}" destId="{4D2DFD8E-194B-6D4C-9DC6-5CC39876BE75}" srcOrd="4" destOrd="0" presId="urn:microsoft.com/office/officeart/2005/8/layout/chevron1"/>
    <dgm:cxn modelId="{050EF29E-2F38-594E-AAE0-AE9542322F6E}" type="presParOf" srcId="{AD8B985E-27F8-154A-A6FA-DAADFC953A95}" destId="{E6AD8F66-F500-814A-B04B-0E132C370B7B}" srcOrd="5" destOrd="0" presId="urn:microsoft.com/office/officeart/2005/8/layout/chevron1"/>
    <dgm:cxn modelId="{D215AFE8-3D1C-D84C-B699-4220A068E0CF}" type="presParOf" srcId="{AD8B985E-27F8-154A-A6FA-DAADFC953A95}" destId="{19EF0C1B-0A32-C049-AEAE-C6F1F3F8DF29}" srcOrd="6" destOrd="0" presId="urn:microsoft.com/office/officeart/2005/8/layout/chevron1"/>
    <dgm:cxn modelId="{42B24C36-A093-2F41-B97E-A6B6BF0FB5EE}" type="presParOf" srcId="{AD8B985E-27F8-154A-A6FA-DAADFC953A95}" destId="{43ADE362-1B9F-4C45-9A89-F546BEF28238}" srcOrd="7" destOrd="0" presId="urn:microsoft.com/office/officeart/2005/8/layout/chevron1"/>
    <dgm:cxn modelId="{E3028707-A6C1-7D42-9F49-337391045A68}" type="presParOf" srcId="{AD8B985E-27F8-154A-A6FA-DAADFC953A95}" destId="{AB4270AE-B890-AB44-A49D-7F695D889F28}" srcOrd="8" destOrd="0" presId="urn:microsoft.com/office/officeart/2005/8/layout/chevron1"/>
    <dgm:cxn modelId="{D5369502-9BE3-834C-8D6C-386BD4830CE9}" type="presParOf" srcId="{AD8B985E-27F8-154A-A6FA-DAADFC953A95}" destId="{84F866D6-DED6-AA47-863A-424A735A56FE}" srcOrd="9" destOrd="0" presId="urn:microsoft.com/office/officeart/2005/8/layout/chevron1"/>
    <dgm:cxn modelId="{5258A837-7BC7-E94C-9185-063BEC25C2D6}" type="presParOf" srcId="{AD8B985E-27F8-154A-A6FA-DAADFC953A95}" destId="{D063B46B-CA22-004D-B841-47D07A6ABC6D}" srcOrd="10" destOrd="0" presId="urn:microsoft.com/office/officeart/2005/8/layout/chevron1"/>
    <dgm:cxn modelId="{432E6531-C007-004A-AEC4-4D37B08103C4}" type="presParOf" srcId="{AD8B985E-27F8-154A-A6FA-DAADFC953A95}" destId="{28F6A496-2678-1C4D-B04F-158F27DD0DEB}" srcOrd="11" destOrd="0" presId="urn:microsoft.com/office/officeart/2005/8/layout/chevron1"/>
    <dgm:cxn modelId="{CB8F20D9-5C90-E84E-BFC0-FC278EAA4A9F}" type="presParOf" srcId="{AD8B985E-27F8-154A-A6FA-DAADFC953A95}" destId="{83669ED2-AB70-6146-9C18-BA0865163C64}"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D9DCBF-96FC-7F45-9800-9E121493108D}" type="doc">
      <dgm:prSet loTypeId="urn:microsoft.com/office/officeart/2005/8/layout/chevron1" loCatId="" qsTypeId="urn:microsoft.com/office/officeart/2005/8/quickstyle/simple1#9" qsCatId="simple" csTypeId="urn:microsoft.com/office/officeart/2005/8/colors/accent2_2#8" csCatId="accent2" phldr="1"/>
      <dgm:spPr/>
      <dgm:t>
        <a:bodyPr/>
        <a:lstStyle/>
        <a:p>
          <a:endParaRPr lang="en-US"/>
        </a:p>
      </dgm:t>
    </dgm:pt>
    <dgm:pt modelId="{8FA8A0D6-8EFE-0A49-8CC0-7AA21D39020A}">
      <dgm:prSet phldrT="[Text]"/>
      <dgm:spPr>
        <a:solidFill>
          <a:schemeClr val="tx1">
            <a:lumMod val="50000"/>
            <a:lumOff val="50000"/>
          </a:schemeClr>
        </a:solidFill>
      </dgm:spPr>
      <dgm:t>
        <a:bodyPr/>
        <a:lstStyle/>
        <a:p>
          <a:r>
            <a:rPr lang="en-US" dirty="0"/>
            <a:t>DQC-passed raw spectra</a:t>
          </a:r>
        </a:p>
      </dgm:t>
    </dgm:pt>
    <dgm:pt modelId="{41B8EC63-E8C6-5447-BA3E-B24DF43C59D0}" type="parTrans" cxnId="{945B190D-A2DA-1445-97DE-60DC175075D3}">
      <dgm:prSet/>
      <dgm:spPr/>
      <dgm:t>
        <a:bodyPr/>
        <a:lstStyle/>
        <a:p>
          <a:endParaRPr lang="en-US"/>
        </a:p>
      </dgm:t>
    </dgm:pt>
    <dgm:pt modelId="{7F463718-921B-044A-B1EB-9483A5EED53B}" type="sibTrans" cxnId="{945B190D-A2DA-1445-97DE-60DC175075D3}">
      <dgm:prSet/>
      <dgm:spPr/>
      <dgm:t>
        <a:bodyPr/>
        <a:lstStyle/>
        <a:p>
          <a:endParaRPr lang="en-US"/>
        </a:p>
      </dgm:t>
    </dgm:pt>
    <dgm:pt modelId="{86528756-FA61-A843-A5C3-C2DA74BFA123}">
      <dgm:prSet phldrT="[Text]"/>
      <dgm:spPr>
        <a:solidFill>
          <a:schemeClr val="tx1">
            <a:lumMod val="50000"/>
            <a:lumOff val="50000"/>
          </a:schemeClr>
        </a:solidFill>
      </dgm:spPr>
      <dgm:t>
        <a:bodyPr/>
        <a:lstStyle/>
        <a:p>
          <a:r>
            <a:rPr lang="en-US" dirty="0"/>
            <a:t>Baseline removal</a:t>
          </a:r>
        </a:p>
      </dgm:t>
    </dgm:pt>
    <dgm:pt modelId="{9490F473-32BB-3F4C-A9C1-00590EEA5F5A}" type="parTrans" cxnId="{8A38C126-B8CD-F444-921C-5F677682E735}">
      <dgm:prSet/>
      <dgm:spPr/>
      <dgm:t>
        <a:bodyPr/>
        <a:lstStyle/>
        <a:p>
          <a:endParaRPr lang="en-US"/>
        </a:p>
      </dgm:t>
    </dgm:pt>
    <dgm:pt modelId="{B1C10635-F600-EA49-A398-822FCBBD3674}" type="sibTrans" cxnId="{8A38C126-B8CD-F444-921C-5F677682E735}">
      <dgm:prSet/>
      <dgm:spPr/>
      <dgm:t>
        <a:bodyPr/>
        <a:lstStyle/>
        <a:p>
          <a:endParaRPr lang="en-US"/>
        </a:p>
      </dgm:t>
    </dgm:pt>
    <dgm:pt modelId="{8D233B24-1013-8748-A9FB-9E0538A343DA}">
      <dgm:prSet phldrT="[Text]"/>
      <dgm:spPr>
        <a:solidFill>
          <a:schemeClr val="tx1">
            <a:lumMod val="50000"/>
            <a:lumOff val="50000"/>
          </a:schemeClr>
        </a:solidFill>
      </dgm:spPr>
      <dgm:t>
        <a:bodyPr/>
        <a:lstStyle/>
        <a:p>
          <a:r>
            <a:rPr lang="en-US" dirty="0"/>
            <a:t>Response and DFSZ normalization</a:t>
          </a:r>
        </a:p>
      </dgm:t>
    </dgm:pt>
    <dgm:pt modelId="{4A47B707-1ED7-A541-8806-0FCF705229AC}" type="parTrans" cxnId="{F4774A36-C1DE-3842-907F-63878F794AF5}">
      <dgm:prSet/>
      <dgm:spPr/>
      <dgm:t>
        <a:bodyPr/>
        <a:lstStyle/>
        <a:p>
          <a:endParaRPr lang="en-US"/>
        </a:p>
      </dgm:t>
    </dgm:pt>
    <dgm:pt modelId="{A525A012-BBDA-C549-B35A-5E0D225C3E37}" type="sibTrans" cxnId="{F4774A36-C1DE-3842-907F-63878F794AF5}">
      <dgm:prSet/>
      <dgm:spPr/>
      <dgm:t>
        <a:bodyPr/>
        <a:lstStyle/>
        <a:p>
          <a:endParaRPr lang="en-US"/>
        </a:p>
      </dgm:t>
    </dgm:pt>
    <dgm:pt modelId="{F5424AE2-4D45-B446-8A53-EB411632B7DB}">
      <dgm:prSet phldrT="[Text]"/>
      <dgm:spPr>
        <a:solidFill>
          <a:schemeClr val="tx1">
            <a:lumMod val="50000"/>
            <a:lumOff val="50000"/>
          </a:schemeClr>
        </a:solidFill>
      </dgm:spPr>
      <dgm:t>
        <a:bodyPr/>
        <a:lstStyle/>
        <a:p>
          <a:r>
            <a:rPr lang="en-US" dirty="0"/>
            <a:t>Axion </a:t>
          </a:r>
          <a:r>
            <a:rPr lang="en-US" dirty="0" err="1"/>
            <a:t>lineshape</a:t>
          </a:r>
          <a:r>
            <a:rPr lang="en-US" dirty="0"/>
            <a:t> fit</a:t>
          </a:r>
        </a:p>
      </dgm:t>
    </dgm:pt>
    <dgm:pt modelId="{6DDBAA91-7885-1B4B-B963-E0129069CEC9}" type="parTrans" cxnId="{5D13B500-1B90-3446-AABB-BD1FD8A9B704}">
      <dgm:prSet/>
      <dgm:spPr/>
      <dgm:t>
        <a:bodyPr/>
        <a:lstStyle/>
        <a:p>
          <a:endParaRPr lang="en-US"/>
        </a:p>
      </dgm:t>
    </dgm:pt>
    <dgm:pt modelId="{A02ED8CD-5A46-084A-9343-D802FA2BDDE1}" type="sibTrans" cxnId="{5D13B500-1B90-3446-AABB-BD1FD8A9B704}">
      <dgm:prSet/>
      <dgm:spPr/>
      <dgm:t>
        <a:bodyPr/>
        <a:lstStyle/>
        <a:p>
          <a:endParaRPr lang="en-US"/>
        </a:p>
      </dgm:t>
    </dgm:pt>
    <dgm:pt modelId="{1794731F-9B8F-3D46-92B4-F304E0C9403D}">
      <dgm:prSet phldrT="[Text]"/>
      <dgm:spPr>
        <a:solidFill>
          <a:schemeClr val="tx1">
            <a:lumMod val="50000"/>
            <a:lumOff val="50000"/>
          </a:schemeClr>
        </a:solidFill>
      </dgm:spPr>
      <dgm:t>
        <a:bodyPr/>
        <a:lstStyle/>
        <a:p>
          <a:r>
            <a:rPr lang="en-US" dirty="0"/>
            <a:t>Grand spectrum</a:t>
          </a:r>
        </a:p>
      </dgm:t>
    </dgm:pt>
    <dgm:pt modelId="{991381CF-6FFF-F44F-A607-272DCFD26AA1}" type="parTrans" cxnId="{8C51A1C5-A90C-1347-B657-27E20D914908}">
      <dgm:prSet/>
      <dgm:spPr/>
      <dgm:t>
        <a:bodyPr/>
        <a:lstStyle/>
        <a:p>
          <a:endParaRPr lang="en-US"/>
        </a:p>
      </dgm:t>
    </dgm:pt>
    <dgm:pt modelId="{5578F198-C732-4C4D-824D-DCAC5150767F}" type="sibTrans" cxnId="{8C51A1C5-A90C-1347-B657-27E20D914908}">
      <dgm:prSet/>
      <dgm:spPr/>
      <dgm:t>
        <a:bodyPr/>
        <a:lstStyle/>
        <a:p>
          <a:endParaRPr lang="en-US"/>
        </a:p>
      </dgm:t>
    </dgm:pt>
    <dgm:pt modelId="{7D95642A-DFF9-544D-800A-12823DC32002}">
      <dgm:prSet phldrT="[Text]"/>
      <dgm:spPr>
        <a:solidFill>
          <a:schemeClr val="tx1">
            <a:lumMod val="50000"/>
            <a:lumOff val="50000"/>
          </a:schemeClr>
        </a:solidFill>
      </dgm:spPr>
      <dgm:t>
        <a:bodyPr/>
        <a:lstStyle/>
        <a:p>
          <a:r>
            <a:rPr lang="en-US" dirty="0"/>
            <a:t>Candidate rescan</a:t>
          </a:r>
        </a:p>
      </dgm:t>
    </dgm:pt>
    <dgm:pt modelId="{2309874C-BE0B-D84F-A263-106A355545B8}" type="parTrans" cxnId="{8C68C10F-3BFB-874A-BF52-F62B69E1D934}">
      <dgm:prSet/>
      <dgm:spPr/>
      <dgm:t>
        <a:bodyPr/>
        <a:lstStyle/>
        <a:p>
          <a:endParaRPr lang="en-US"/>
        </a:p>
      </dgm:t>
    </dgm:pt>
    <dgm:pt modelId="{36577B42-29D0-3C4E-A48E-910C682F8C55}" type="sibTrans" cxnId="{8C68C10F-3BFB-874A-BF52-F62B69E1D934}">
      <dgm:prSet/>
      <dgm:spPr/>
      <dgm:t>
        <a:bodyPr/>
        <a:lstStyle/>
        <a:p>
          <a:endParaRPr lang="en-US"/>
        </a:p>
      </dgm:t>
    </dgm:pt>
    <dgm:pt modelId="{AF32CE84-14B2-8341-8FD2-FD5ED6F2CFB2}">
      <dgm:prSet phldrT="[Text]"/>
      <dgm:spPr>
        <a:solidFill>
          <a:schemeClr val="accent2"/>
        </a:solidFill>
      </dgm:spPr>
      <dgm:t>
        <a:bodyPr/>
        <a:lstStyle/>
        <a:p>
          <a:r>
            <a:rPr lang="en-US" dirty="0"/>
            <a:t>Discovery or exclusion</a:t>
          </a:r>
        </a:p>
      </dgm:t>
    </dgm:pt>
    <dgm:pt modelId="{32714E6C-51C2-7745-BB5A-C7911989C751}" type="parTrans" cxnId="{1D60EA37-05A1-CF4E-A8B4-9E0BCBBDD38B}">
      <dgm:prSet/>
      <dgm:spPr/>
      <dgm:t>
        <a:bodyPr/>
        <a:lstStyle/>
        <a:p>
          <a:endParaRPr lang="en-US"/>
        </a:p>
      </dgm:t>
    </dgm:pt>
    <dgm:pt modelId="{57145F63-D4F5-A840-B785-AE8F18CCADFC}" type="sibTrans" cxnId="{1D60EA37-05A1-CF4E-A8B4-9E0BCBBDD38B}">
      <dgm:prSet/>
      <dgm:spPr/>
      <dgm:t>
        <a:bodyPr/>
        <a:lstStyle/>
        <a:p>
          <a:endParaRPr lang="en-US"/>
        </a:p>
      </dgm:t>
    </dgm:pt>
    <dgm:pt modelId="{AD8B985E-27F8-154A-A6FA-DAADFC953A95}" type="pres">
      <dgm:prSet presAssocID="{87D9DCBF-96FC-7F45-9800-9E121493108D}" presName="Name0" presStyleCnt="0">
        <dgm:presLayoutVars>
          <dgm:dir/>
          <dgm:animLvl val="lvl"/>
          <dgm:resizeHandles val="exact"/>
        </dgm:presLayoutVars>
      </dgm:prSet>
      <dgm:spPr/>
    </dgm:pt>
    <dgm:pt modelId="{A48BF259-9F7A-6D4E-822D-CD893E5B10D9}" type="pres">
      <dgm:prSet presAssocID="{8FA8A0D6-8EFE-0A49-8CC0-7AA21D39020A}" presName="parTxOnly" presStyleLbl="node1" presStyleIdx="0" presStyleCnt="7">
        <dgm:presLayoutVars>
          <dgm:chMax val="0"/>
          <dgm:chPref val="0"/>
          <dgm:bulletEnabled val="1"/>
        </dgm:presLayoutVars>
      </dgm:prSet>
      <dgm:spPr/>
    </dgm:pt>
    <dgm:pt modelId="{F9A99B20-2E1A-AB48-B734-2C2D82B11195}" type="pres">
      <dgm:prSet presAssocID="{7F463718-921B-044A-B1EB-9483A5EED53B}" presName="parTxOnlySpace" presStyleCnt="0"/>
      <dgm:spPr/>
    </dgm:pt>
    <dgm:pt modelId="{7D92E542-CFD3-F541-8A2B-70191FD4CAF8}" type="pres">
      <dgm:prSet presAssocID="{86528756-FA61-A843-A5C3-C2DA74BFA123}" presName="parTxOnly" presStyleLbl="node1" presStyleIdx="1" presStyleCnt="7">
        <dgm:presLayoutVars>
          <dgm:chMax val="0"/>
          <dgm:chPref val="0"/>
          <dgm:bulletEnabled val="1"/>
        </dgm:presLayoutVars>
      </dgm:prSet>
      <dgm:spPr/>
    </dgm:pt>
    <dgm:pt modelId="{CB052D55-6331-6847-8392-C7667771A6F1}" type="pres">
      <dgm:prSet presAssocID="{B1C10635-F600-EA49-A398-822FCBBD3674}" presName="parTxOnlySpace" presStyleCnt="0"/>
      <dgm:spPr/>
    </dgm:pt>
    <dgm:pt modelId="{4D2DFD8E-194B-6D4C-9DC6-5CC39876BE75}" type="pres">
      <dgm:prSet presAssocID="{8D233B24-1013-8748-A9FB-9E0538A343DA}" presName="parTxOnly" presStyleLbl="node1" presStyleIdx="2" presStyleCnt="7">
        <dgm:presLayoutVars>
          <dgm:chMax val="0"/>
          <dgm:chPref val="0"/>
          <dgm:bulletEnabled val="1"/>
        </dgm:presLayoutVars>
      </dgm:prSet>
      <dgm:spPr/>
    </dgm:pt>
    <dgm:pt modelId="{E6AD8F66-F500-814A-B04B-0E132C370B7B}" type="pres">
      <dgm:prSet presAssocID="{A525A012-BBDA-C549-B35A-5E0D225C3E37}" presName="parTxOnlySpace" presStyleCnt="0"/>
      <dgm:spPr/>
    </dgm:pt>
    <dgm:pt modelId="{19EF0C1B-0A32-C049-AEAE-C6F1F3F8DF29}" type="pres">
      <dgm:prSet presAssocID="{F5424AE2-4D45-B446-8A53-EB411632B7DB}" presName="parTxOnly" presStyleLbl="node1" presStyleIdx="3" presStyleCnt="7">
        <dgm:presLayoutVars>
          <dgm:chMax val="0"/>
          <dgm:chPref val="0"/>
          <dgm:bulletEnabled val="1"/>
        </dgm:presLayoutVars>
      </dgm:prSet>
      <dgm:spPr/>
    </dgm:pt>
    <dgm:pt modelId="{43ADE362-1B9F-4C45-9A89-F546BEF28238}" type="pres">
      <dgm:prSet presAssocID="{A02ED8CD-5A46-084A-9343-D802FA2BDDE1}" presName="parTxOnlySpace" presStyleCnt="0"/>
      <dgm:spPr/>
    </dgm:pt>
    <dgm:pt modelId="{AB4270AE-B890-AB44-A49D-7F695D889F28}" type="pres">
      <dgm:prSet presAssocID="{1794731F-9B8F-3D46-92B4-F304E0C9403D}" presName="parTxOnly" presStyleLbl="node1" presStyleIdx="4" presStyleCnt="7">
        <dgm:presLayoutVars>
          <dgm:chMax val="0"/>
          <dgm:chPref val="0"/>
          <dgm:bulletEnabled val="1"/>
        </dgm:presLayoutVars>
      </dgm:prSet>
      <dgm:spPr/>
    </dgm:pt>
    <dgm:pt modelId="{84F866D6-DED6-AA47-863A-424A735A56FE}" type="pres">
      <dgm:prSet presAssocID="{5578F198-C732-4C4D-824D-DCAC5150767F}" presName="parTxOnlySpace" presStyleCnt="0"/>
      <dgm:spPr/>
    </dgm:pt>
    <dgm:pt modelId="{D063B46B-CA22-004D-B841-47D07A6ABC6D}" type="pres">
      <dgm:prSet presAssocID="{7D95642A-DFF9-544D-800A-12823DC32002}" presName="parTxOnly" presStyleLbl="node1" presStyleIdx="5" presStyleCnt="7">
        <dgm:presLayoutVars>
          <dgm:chMax val="0"/>
          <dgm:chPref val="0"/>
          <dgm:bulletEnabled val="1"/>
        </dgm:presLayoutVars>
      </dgm:prSet>
      <dgm:spPr/>
    </dgm:pt>
    <dgm:pt modelId="{28F6A496-2678-1C4D-B04F-158F27DD0DEB}" type="pres">
      <dgm:prSet presAssocID="{36577B42-29D0-3C4E-A48E-910C682F8C55}" presName="parTxOnlySpace" presStyleCnt="0"/>
      <dgm:spPr/>
    </dgm:pt>
    <dgm:pt modelId="{83669ED2-AB70-6146-9C18-BA0865163C64}" type="pres">
      <dgm:prSet presAssocID="{AF32CE84-14B2-8341-8FD2-FD5ED6F2CFB2}" presName="parTxOnly" presStyleLbl="node1" presStyleIdx="6" presStyleCnt="7">
        <dgm:presLayoutVars>
          <dgm:chMax val="0"/>
          <dgm:chPref val="0"/>
          <dgm:bulletEnabled val="1"/>
        </dgm:presLayoutVars>
      </dgm:prSet>
      <dgm:spPr/>
    </dgm:pt>
  </dgm:ptLst>
  <dgm:cxnLst>
    <dgm:cxn modelId="{5D13B500-1B90-3446-AABB-BD1FD8A9B704}" srcId="{87D9DCBF-96FC-7F45-9800-9E121493108D}" destId="{F5424AE2-4D45-B446-8A53-EB411632B7DB}" srcOrd="3" destOrd="0" parTransId="{6DDBAA91-7885-1B4B-B963-E0129069CEC9}" sibTransId="{A02ED8CD-5A46-084A-9343-D802FA2BDDE1}"/>
    <dgm:cxn modelId="{C20CDE06-BBA8-6945-853B-44261C7AC819}" type="presOf" srcId="{AF32CE84-14B2-8341-8FD2-FD5ED6F2CFB2}" destId="{83669ED2-AB70-6146-9C18-BA0865163C64}" srcOrd="0" destOrd="0" presId="urn:microsoft.com/office/officeart/2005/8/layout/chevron1"/>
    <dgm:cxn modelId="{945B190D-A2DA-1445-97DE-60DC175075D3}" srcId="{87D9DCBF-96FC-7F45-9800-9E121493108D}" destId="{8FA8A0D6-8EFE-0A49-8CC0-7AA21D39020A}" srcOrd="0" destOrd="0" parTransId="{41B8EC63-E8C6-5447-BA3E-B24DF43C59D0}" sibTransId="{7F463718-921B-044A-B1EB-9483A5EED53B}"/>
    <dgm:cxn modelId="{8C68C10F-3BFB-874A-BF52-F62B69E1D934}" srcId="{87D9DCBF-96FC-7F45-9800-9E121493108D}" destId="{7D95642A-DFF9-544D-800A-12823DC32002}" srcOrd="5" destOrd="0" parTransId="{2309874C-BE0B-D84F-A263-106A355545B8}" sibTransId="{36577B42-29D0-3C4E-A48E-910C682F8C55}"/>
    <dgm:cxn modelId="{8A38C126-B8CD-F444-921C-5F677682E735}" srcId="{87D9DCBF-96FC-7F45-9800-9E121493108D}" destId="{86528756-FA61-A843-A5C3-C2DA74BFA123}" srcOrd="1" destOrd="0" parTransId="{9490F473-32BB-3F4C-A9C1-00590EEA5F5A}" sibTransId="{B1C10635-F600-EA49-A398-822FCBBD3674}"/>
    <dgm:cxn modelId="{F4774A36-C1DE-3842-907F-63878F794AF5}" srcId="{87D9DCBF-96FC-7F45-9800-9E121493108D}" destId="{8D233B24-1013-8748-A9FB-9E0538A343DA}" srcOrd="2" destOrd="0" parTransId="{4A47B707-1ED7-A541-8806-0FCF705229AC}" sibTransId="{A525A012-BBDA-C549-B35A-5E0D225C3E37}"/>
    <dgm:cxn modelId="{1D60EA37-05A1-CF4E-A8B4-9E0BCBBDD38B}" srcId="{87D9DCBF-96FC-7F45-9800-9E121493108D}" destId="{AF32CE84-14B2-8341-8FD2-FD5ED6F2CFB2}" srcOrd="6" destOrd="0" parTransId="{32714E6C-51C2-7745-BB5A-C7911989C751}" sibTransId="{57145F63-D4F5-A840-B785-AE8F18CCADFC}"/>
    <dgm:cxn modelId="{609B1068-A15D-7149-BE6D-C6BFC13460A8}" type="presOf" srcId="{1794731F-9B8F-3D46-92B4-F304E0C9403D}" destId="{AB4270AE-B890-AB44-A49D-7F695D889F28}" srcOrd="0" destOrd="0" presId="urn:microsoft.com/office/officeart/2005/8/layout/chevron1"/>
    <dgm:cxn modelId="{4B4F2F6E-8D40-E64C-87E2-F1B29B1FCFF5}" type="presOf" srcId="{86528756-FA61-A843-A5C3-C2DA74BFA123}" destId="{7D92E542-CFD3-F541-8A2B-70191FD4CAF8}" srcOrd="0" destOrd="0" presId="urn:microsoft.com/office/officeart/2005/8/layout/chevron1"/>
    <dgm:cxn modelId="{4F15918E-DBAC-8548-B2E3-05012B187C60}" type="presOf" srcId="{F5424AE2-4D45-B446-8A53-EB411632B7DB}" destId="{19EF0C1B-0A32-C049-AEAE-C6F1F3F8DF29}" srcOrd="0" destOrd="0" presId="urn:microsoft.com/office/officeart/2005/8/layout/chevron1"/>
    <dgm:cxn modelId="{34A0BBA6-94B4-644C-B3F0-2A9BFB58B2DD}" type="presOf" srcId="{8D233B24-1013-8748-A9FB-9E0538A343DA}" destId="{4D2DFD8E-194B-6D4C-9DC6-5CC39876BE75}" srcOrd="0" destOrd="0" presId="urn:microsoft.com/office/officeart/2005/8/layout/chevron1"/>
    <dgm:cxn modelId="{15520FA7-8F0B-D74F-B242-0A77A5EB2ECE}" type="presOf" srcId="{7D95642A-DFF9-544D-800A-12823DC32002}" destId="{D063B46B-CA22-004D-B841-47D07A6ABC6D}" srcOrd="0" destOrd="0" presId="urn:microsoft.com/office/officeart/2005/8/layout/chevron1"/>
    <dgm:cxn modelId="{8C51A1C5-A90C-1347-B657-27E20D914908}" srcId="{87D9DCBF-96FC-7F45-9800-9E121493108D}" destId="{1794731F-9B8F-3D46-92B4-F304E0C9403D}" srcOrd="4" destOrd="0" parTransId="{991381CF-6FFF-F44F-A607-272DCFD26AA1}" sibTransId="{5578F198-C732-4C4D-824D-DCAC5150767F}"/>
    <dgm:cxn modelId="{C796D9E6-3226-1A4E-92CD-FC069F2D1F47}" type="presOf" srcId="{87D9DCBF-96FC-7F45-9800-9E121493108D}" destId="{AD8B985E-27F8-154A-A6FA-DAADFC953A95}" srcOrd="0" destOrd="0" presId="urn:microsoft.com/office/officeart/2005/8/layout/chevron1"/>
    <dgm:cxn modelId="{693341F8-12D5-304D-AF33-5D53AB23687D}" type="presOf" srcId="{8FA8A0D6-8EFE-0A49-8CC0-7AA21D39020A}" destId="{A48BF259-9F7A-6D4E-822D-CD893E5B10D9}" srcOrd="0" destOrd="0" presId="urn:microsoft.com/office/officeart/2005/8/layout/chevron1"/>
    <dgm:cxn modelId="{A58B4F55-79A2-9B4C-92DE-AD9531E6DC16}" type="presParOf" srcId="{AD8B985E-27F8-154A-A6FA-DAADFC953A95}" destId="{A48BF259-9F7A-6D4E-822D-CD893E5B10D9}" srcOrd="0" destOrd="0" presId="urn:microsoft.com/office/officeart/2005/8/layout/chevron1"/>
    <dgm:cxn modelId="{3843425B-6A2E-854A-A302-924017EF880D}" type="presParOf" srcId="{AD8B985E-27F8-154A-A6FA-DAADFC953A95}" destId="{F9A99B20-2E1A-AB48-B734-2C2D82B11195}" srcOrd="1" destOrd="0" presId="urn:microsoft.com/office/officeart/2005/8/layout/chevron1"/>
    <dgm:cxn modelId="{34094160-190C-9F48-8D12-2B86B523BA5C}" type="presParOf" srcId="{AD8B985E-27F8-154A-A6FA-DAADFC953A95}" destId="{7D92E542-CFD3-F541-8A2B-70191FD4CAF8}" srcOrd="2" destOrd="0" presId="urn:microsoft.com/office/officeart/2005/8/layout/chevron1"/>
    <dgm:cxn modelId="{B9F305E1-28CB-4940-8BEC-DDF8628883CB}" type="presParOf" srcId="{AD8B985E-27F8-154A-A6FA-DAADFC953A95}" destId="{CB052D55-6331-6847-8392-C7667771A6F1}" srcOrd="3" destOrd="0" presId="urn:microsoft.com/office/officeart/2005/8/layout/chevron1"/>
    <dgm:cxn modelId="{DAECF52F-FEF1-814B-8309-888F2E859812}" type="presParOf" srcId="{AD8B985E-27F8-154A-A6FA-DAADFC953A95}" destId="{4D2DFD8E-194B-6D4C-9DC6-5CC39876BE75}" srcOrd="4" destOrd="0" presId="urn:microsoft.com/office/officeart/2005/8/layout/chevron1"/>
    <dgm:cxn modelId="{050EF29E-2F38-594E-AAE0-AE9542322F6E}" type="presParOf" srcId="{AD8B985E-27F8-154A-A6FA-DAADFC953A95}" destId="{E6AD8F66-F500-814A-B04B-0E132C370B7B}" srcOrd="5" destOrd="0" presId="urn:microsoft.com/office/officeart/2005/8/layout/chevron1"/>
    <dgm:cxn modelId="{D215AFE8-3D1C-D84C-B699-4220A068E0CF}" type="presParOf" srcId="{AD8B985E-27F8-154A-A6FA-DAADFC953A95}" destId="{19EF0C1B-0A32-C049-AEAE-C6F1F3F8DF29}" srcOrd="6" destOrd="0" presId="urn:microsoft.com/office/officeart/2005/8/layout/chevron1"/>
    <dgm:cxn modelId="{42B24C36-A093-2F41-B97E-A6B6BF0FB5EE}" type="presParOf" srcId="{AD8B985E-27F8-154A-A6FA-DAADFC953A95}" destId="{43ADE362-1B9F-4C45-9A89-F546BEF28238}" srcOrd="7" destOrd="0" presId="urn:microsoft.com/office/officeart/2005/8/layout/chevron1"/>
    <dgm:cxn modelId="{E3028707-A6C1-7D42-9F49-337391045A68}" type="presParOf" srcId="{AD8B985E-27F8-154A-A6FA-DAADFC953A95}" destId="{AB4270AE-B890-AB44-A49D-7F695D889F28}" srcOrd="8" destOrd="0" presId="urn:microsoft.com/office/officeart/2005/8/layout/chevron1"/>
    <dgm:cxn modelId="{D5369502-9BE3-834C-8D6C-386BD4830CE9}" type="presParOf" srcId="{AD8B985E-27F8-154A-A6FA-DAADFC953A95}" destId="{84F866D6-DED6-AA47-863A-424A735A56FE}" srcOrd="9" destOrd="0" presId="urn:microsoft.com/office/officeart/2005/8/layout/chevron1"/>
    <dgm:cxn modelId="{5258A837-7BC7-E94C-9185-063BEC25C2D6}" type="presParOf" srcId="{AD8B985E-27F8-154A-A6FA-DAADFC953A95}" destId="{D063B46B-CA22-004D-B841-47D07A6ABC6D}" srcOrd="10" destOrd="0" presId="urn:microsoft.com/office/officeart/2005/8/layout/chevron1"/>
    <dgm:cxn modelId="{432E6531-C007-004A-AEC4-4D37B08103C4}" type="presParOf" srcId="{AD8B985E-27F8-154A-A6FA-DAADFC953A95}" destId="{28F6A496-2678-1C4D-B04F-158F27DD0DEB}" srcOrd="11" destOrd="0" presId="urn:microsoft.com/office/officeart/2005/8/layout/chevron1"/>
    <dgm:cxn modelId="{CB8F20D9-5C90-E84E-BFC0-FC278EAA4A9F}" type="presParOf" srcId="{AD8B985E-27F8-154A-A6FA-DAADFC953A95}" destId="{83669ED2-AB70-6146-9C18-BA0865163C64}"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AB7C35-E604-1141-9755-82AC6C7BB57F}">
      <dsp:nvSpPr>
        <dsp:cNvPr id="0" name=""/>
        <dsp:cNvSpPr/>
      </dsp:nvSpPr>
      <dsp:spPr>
        <a:xfrm>
          <a:off x="4721" y="0"/>
          <a:ext cx="2064204" cy="10004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Tuning</a:t>
          </a:r>
          <a:endParaRPr lang="en-US" sz="2000" kern="1200" dirty="0"/>
        </a:p>
      </dsp:txBody>
      <dsp:txXfrm>
        <a:off x="34024" y="29303"/>
        <a:ext cx="2005598" cy="941855"/>
      </dsp:txXfrm>
    </dsp:sp>
    <dsp:sp modelId="{9C21BF64-0F5A-044F-A5B0-2BE3FBB3CE24}">
      <dsp:nvSpPr>
        <dsp:cNvPr id="0" name=""/>
        <dsp:cNvSpPr/>
      </dsp:nvSpPr>
      <dsp:spPr>
        <a:xfrm>
          <a:off x="2275345" y="244269"/>
          <a:ext cx="437611" cy="5119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2275345" y="346653"/>
        <a:ext cx="306328" cy="307154"/>
      </dsp:txXfrm>
    </dsp:sp>
    <dsp:sp modelId="{9612D359-B723-E448-B646-E2F16C1BAD03}">
      <dsp:nvSpPr>
        <dsp:cNvPr id="0" name=""/>
        <dsp:cNvSpPr/>
      </dsp:nvSpPr>
      <dsp:spPr>
        <a:xfrm>
          <a:off x="2894607" y="0"/>
          <a:ext cx="2064204" cy="10004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Cavity characterization</a:t>
          </a:r>
        </a:p>
      </dsp:txBody>
      <dsp:txXfrm>
        <a:off x="2923910" y="29303"/>
        <a:ext cx="2005598" cy="941855"/>
      </dsp:txXfrm>
    </dsp:sp>
    <dsp:sp modelId="{3DF48353-F7FB-9D43-838C-627078FF7C94}">
      <dsp:nvSpPr>
        <dsp:cNvPr id="0" name=""/>
        <dsp:cNvSpPr/>
      </dsp:nvSpPr>
      <dsp:spPr>
        <a:xfrm>
          <a:off x="5165231" y="244269"/>
          <a:ext cx="437611" cy="5119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165231" y="346653"/>
        <a:ext cx="306328" cy="307154"/>
      </dsp:txXfrm>
    </dsp:sp>
    <dsp:sp modelId="{0C7533A7-FBDA-A146-901A-15AA4C067071}">
      <dsp:nvSpPr>
        <dsp:cNvPr id="0" name=""/>
        <dsp:cNvSpPr/>
      </dsp:nvSpPr>
      <dsp:spPr>
        <a:xfrm>
          <a:off x="5784492" y="0"/>
          <a:ext cx="2064204" cy="10004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JPA calibration and tuning</a:t>
          </a:r>
        </a:p>
      </dsp:txBody>
      <dsp:txXfrm>
        <a:off x="5813795" y="29303"/>
        <a:ext cx="2005598" cy="941855"/>
      </dsp:txXfrm>
    </dsp:sp>
    <dsp:sp modelId="{A28148FF-0D7B-7243-8A1B-6E706B8B31B1}">
      <dsp:nvSpPr>
        <dsp:cNvPr id="0" name=""/>
        <dsp:cNvSpPr/>
      </dsp:nvSpPr>
      <dsp:spPr>
        <a:xfrm>
          <a:off x="8055117" y="244269"/>
          <a:ext cx="437611" cy="5119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8055117" y="346653"/>
        <a:ext cx="306328" cy="307154"/>
      </dsp:txXfrm>
    </dsp:sp>
    <dsp:sp modelId="{9CFF071C-CE5C-CA49-8A3E-8FB845F230C6}">
      <dsp:nvSpPr>
        <dsp:cNvPr id="0" name=""/>
        <dsp:cNvSpPr/>
      </dsp:nvSpPr>
      <dsp:spPr>
        <a:xfrm>
          <a:off x="8674378" y="0"/>
          <a:ext cx="2064204" cy="10004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Digitization</a:t>
          </a:r>
        </a:p>
      </dsp:txBody>
      <dsp:txXfrm>
        <a:off x="8703681" y="29303"/>
        <a:ext cx="2005598" cy="9418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BF259-9F7A-6D4E-822D-CD893E5B10D9}">
      <dsp:nvSpPr>
        <dsp:cNvPr id="0" name=""/>
        <dsp:cNvSpPr/>
      </dsp:nvSpPr>
      <dsp:spPr>
        <a:xfrm>
          <a:off x="0" y="185632"/>
          <a:ext cx="1801585" cy="720634"/>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DQC-passed raw spectra</a:t>
          </a:r>
        </a:p>
      </dsp:txBody>
      <dsp:txXfrm>
        <a:off x="360317" y="185632"/>
        <a:ext cx="1080951" cy="720634"/>
      </dsp:txXfrm>
    </dsp:sp>
    <dsp:sp modelId="{7D92E542-CFD3-F541-8A2B-70191FD4CAF8}">
      <dsp:nvSpPr>
        <dsp:cNvPr id="0" name=""/>
        <dsp:cNvSpPr/>
      </dsp:nvSpPr>
      <dsp:spPr>
        <a:xfrm>
          <a:off x="1621427" y="185632"/>
          <a:ext cx="1801585" cy="720634"/>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Baseline removal</a:t>
          </a:r>
        </a:p>
      </dsp:txBody>
      <dsp:txXfrm>
        <a:off x="1981744" y="185632"/>
        <a:ext cx="1080951" cy="720634"/>
      </dsp:txXfrm>
    </dsp:sp>
    <dsp:sp modelId="{4D2DFD8E-194B-6D4C-9DC6-5CC39876BE75}">
      <dsp:nvSpPr>
        <dsp:cNvPr id="0" name=""/>
        <dsp:cNvSpPr/>
      </dsp:nvSpPr>
      <dsp:spPr>
        <a:xfrm>
          <a:off x="3242854" y="185632"/>
          <a:ext cx="1801585" cy="720634"/>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Response and DFSZ normalization</a:t>
          </a:r>
        </a:p>
      </dsp:txBody>
      <dsp:txXfrm>
        <a:off x="3603171" y="185632"/>
        <a:ext cx="1080951" cy="720634"/>
      </dsp:txXfrm>
    </dsp:sp>
    <dsp:sp modelId="{19EF0C1B-0A32-C049-AEAE-C6F1F3F8DF29}">
      <dsp:nvSpPr>
        <dsp:cNvPr id="0" name=""/>
        <dsp:cNvSpPr/>
      </dsp:nvSpPr>
      <dsp:spPr>
        <a:xfrm>
          <a:off x="4864281" y="185632"/>
          <a:ext cx="1801585" cy="720634"/>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Axion </a:t>
          </a:r>
          <a:r>
            <a:rPr lang="en-US" sz="1300" kern="1200" dirty="0" err="1"/>
            <a:t>lineshape</a:t>
          </a:r>
          <a:r>
            <a:rPr lang="en-US" sz="1300" kern="1200" dirty="0"/>
            <a:t> fit</a:t>
          </a:r>
        </a:p>
      </dsp:txBody>
      <dsp:txXfrm>
        <a:off x="5224598" y="185632"/>
        <a:ext cx="1080951" cy="720634"/>
      </dsp:txXfrm>
    </dsp:sp>
    <dsp:sp modelId="{AB4270AE-B890-AB44-A49D-7F695D889F28}">
      <dsp:nvSpPr>
        <dsp:cNvPr id="0" name=""/>
        <dsp:cNvSpPr/>
      </dsp:nvSpPr>
      <dsp:spPr>
        <a:xfrm>
          <a:off x="6485708" y="185632"/>
          <a:ext cx="1801585" cy="720634"/>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Grand spectrum</a:t>
          </a:r>
        </a:p>
      </dsp:txBody>
      <dsp:txXfrm>
        <a:off x="6846025" y="185632"/>
        <a:ext cx="1080951" cy="720634"/>
      </dsp:txXfrm>
    </dsp:sp>
    <dsp:sp modelId="{D063B46B-CA22-004D-B841-47D07A6ABC6D}">
      <dsp:nvSpPr>
        <dsp:cNvPr id="0" name=""/>
        <dsp:cNvSpPr/>
      </dsp:nvSpPr>
      <dsp:spPr>
        <a:xfrm>
          <a:off x="8107135" y="185632"/>
          <a:ext cx="1801585" cy="720634"/>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Candidate rescan</a:t>
          </a:r>
        </a:p>
      </dsp:txBody>
      <dsp:txXfrm>
        <a:off x="8467452" y="185632"/>
        <a:ext cx="1080951" cy="720634"/>
      </dsp:txXfrm>
    </dsp:sp>
    <dsp:sp modelId="{83669ED2-AB70-6146-9C18-BA0865163C64}">
      <dsp:nvSpPr>
        <dsp:cNvPr id="0" name=""/>
        <dsp:cNvSpPr/>
      </dsp:nvSpPr>
      <dsp:spPr>
        <a:xfrm>
          <a:off x="9728562" y="185632"/>
          <a:ext cx="1801585" cy="720634"/>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Discovery or exclusion</a:t>
          </a:r>
        </a:p>
      </dsp:txBody>
      <dsp:txXfrm>
        <a:off x="10088879" y="185632"/>
        <a:ext cx="1080951" cy="7206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BF259-9F7A-6D4E-822D-CD893E5B10D9}">
      <dsp:nvSpPr>
        <dsp:cNvPr id="0" name=""/>
        <dsp:cNvSpPr/>
      </dsp:nvSpPr>
      <dsp:spPr>
        <a:xfrm>
          <a:off x="0" y="185632"/>
          <a:ext cx="1801585" cy="720634"/>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DQC-passed raw spectra</a:t>
          </a:r>
        </a:p>
      </dsp:txBody>
      <dsp:txXfrm>
        <a:off x="360317" y="185632"/>
        <a:ext cx="1080951" cy="720634"/>
      </dsp:txXfrm>
    </dsp:sp>
    <dsp:sp modelId="{7D92E542-CFD3-F541-8A2B-70191FD4CAF8}">
      <dsp:nvSpPr>
        <dsp:cNvPr id="0" name=""/>
        <dsp:cNvSpPr/>
      </dsp:nvSpPr>
      <dsp:spPr>
        <a:xfrm>
          <a:off x="1621427"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Baseline removal</a:t>
          </a:r>
        </a:p>
      </dsp:txBody>
      <dsp:txXfrm>
        <a:off x="1981744" y="185632"/>
        <a:ext cx="1080951" cy="720634"/>
      </dsp:txXfrm>
    </dsp:sp>
    <dsp:sp modelId="{4D2DFD8E-194B-6D4C-9DC6-5CC39876BE75}">
      <dsp:nvSpPr>
        <dsp:cNvPr id="0" name=""/>
        <dsp:cNvSpPr/>
      </dsp:nvSpPr>
      <dsp:spPr>
        <a:xfrm>
          <a:off x="3242854"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Response and DFSZ normalization</a:t>
          </a:r>
        </a:p>
      </dsp:txBody>
      <dsp:txXfrm>
        <a:off x="3603171" y="185632"/>
        <a:ext cx="1080951" cy="720634"/>
      </dsp:txXfrm>
    </dsp:sp>
    <dsp:sp modelId="{19EF0C1B-0A32-C049-AEAE-C6F1F3F8DF29}">
      <dsp:nvSpPr>
        <dsp:cNvPr id="0" name=""/>
        <dsp:cNvSpPr/>
      </dsp:nvSpPr>
      <dsp:spPr>
        <a:xfrm>
          <a:off x="4864281"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Axion </a:t>
          </a:r>
          <a:r>
            <a:rPr lang="en-US" sz="1300" kern="1200" dirty="0" err="1"/>
            <a:t>lineshape</a:t>
          </a:r>
          <a:r>
            <a:rPr lang="en-US" sz="1300" kern="1200" dirty="0"/>
            <a:t> fit</a:t>
          </a:r>
        </a:p>
      </dsp:txBody>
      <dsp:txXfrm>
        <a:off x="5224598" y="185632"/>
        <a:ext cx="1080951" cy="720634"/>
      </dsp:txXfrm>
    </dsp:sp>
    <dsp:sp modelId="{AB4270AE-B890-AB44-A49D-7F695D889F28}">
      <dsp:nvSpPr>
        <dsp:cNvPr id="0" name=""/>
        <dsp:cNvSpPr/>
      </dsp:nvSpPr>
      <dsp:spPr>
        <a:xfrm>
          <a:off x="6485708"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Grand spectrum</a:t>
          </a:r>
        </a:p>
      </dsp:txBody>
      <dsp:txXfrm>
        <a:off x="6846025" y="185632"/>
        <a:ext cx="1080951" cy="720634"/>
      </dsp:txXfrm>
    </dsp:sp>
    <dsp:sp modelId="{D063B46B-CA22-004D-B841-47D07A6ABC6D}">
      <dsp:nvSpPr>
        <dsp:cNvPr id="0" name=""/>
        <dsp:cNvSpPr/>
      </dsp:nvSpPr>
      <dsp:spPr>
        <a:xfrm>
          <a:off x="8107135"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Candidate rescan</a:t>
          </a:r>
        </a:p>
      </dsp:txBody>
      <dsp:txXfrm>
        <a:off x="8467452" y="185632"/>
        <a:ext cx="1080951" cy="720634"/>
      </dsp:txXfrm>
    </dsp:sp>
    <dsp:sp modelId="{83669ED2-AB70-6146-9C18-BA0865163C64}">
      <dsp:nvSpPr>
        <dsp:cNvPr id="0" name=""/>
        <dsp:cNvSpPr/>
      </dsp:nvSpPr>
      <dsp:spPr>
        <a:xfrm>
          <a:off x="9728562"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Discovery or exclusion</a:t>
          </a:r>
        </a:p>
      </dsp:txBody>
      <dsp:txXfrm>
        <a:off x="10088879" y="185632"/>
        <a:ext cx="1080951" cy="7206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BF259-9F7A-6D4E-822D-CD893E5B10D9}">
      <dsp:nvSpPr>
        <dsp:cNvPr id="0" name=""/>
        <dsp:cNvSpPr/>
      </dsp:nvSpPr>
      <dsp:spPr>
        <a:xfrm>
          <a:off x="0"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DQC-passed raw spectra</a:t>
          </a:r>
        </a:p>
      </dsp:txBody>
      <dsp:txXfrm>
        <a:off x="360317" y="185632"/>
        <a:ext cx="1080951" cy="720634"/>
      </dsp:txXfrm>
    </dsp:sp>
    <dsp:sp modelId="{7D92E542-CFD3-F541-8A2B-70191FD4CAF8}">
      <dsp:nvSpPr>
        <dsp:cNvPr id="0" name=""/>
        <dsp:cNvSpPr/>
      </dsp:nvSpPr>
      <dsp:spPr>
        <a:xfrm>
          <a:off x="1621427" y="185632"/>
          <a:ext cx="1801585" cy="720634"/>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Baseline removal</a:t>
          </a:r>
        </a:p>
      </dsp:txBody>
      <dsp:txXfrm>
        <a:off x="1981744" y="185632"/>
        <a:ext cx="1080951" cy="720634"/>
      </dsp:txXfrm>
    </dsp:sp>
    <dsp:sp modelId="{4D2DFD8E-194B-6D4C-9DC6-5CC39876BE75}">
      <dsp:nvSpPr>
        <dsp:cNvPr id="0" name=""/>
        <dsp:cNvSpPr/>
      </dsp:nvSpPr>
      <dsp:spPr>
        <a:xfrm>
          <a:off x="3242854"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Response and DFSZ normalization</a:t>
          </a:r>
        </a:p>
      </dsp:txBody>
      <dsp:txXfrm>
        <a:off x="3603171" y="185632"/>
        <a:ext cx="1080951" cy="720634"/>
      </dsp:txXfrm>
    </dsp:sp>
    <dsp:sp modelId="{19EF0C1B-0A32-C049-AEAE-C6F1F3F8DF29}">
      <dsp:nvSpPr>
        <dsp:cNvPr id="0" name=""/>
        <dsp:cNvSpPr/>
      </dsp:nvSpPr>
      <dsp:spPr>
        <a:xfrm>
          <a:off x="4864281"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Axion </a:t>
          </a:r>
          <a:r>
            <a:rPr lang="en-US" sz="1300" kern="1200" dirty="0" err="1"/>
            <a:t>lineshape</a:t>
          </a:r>
          <a:r>
            <a:rPr lang="en-US" sz="1300" kern="1200" dirty="0"/>
            <a:t> fit</a:t>
          </a:r>
        </a:p>
      </dsp:txBody>
      <dsp:txXfrm>
        <a:off x="5224598" y="185632"/>
        <a:ext cx="1080951" cy="720634"/>
      </dsp:txXfrm>
    </dsp:sp>
    <dsp:sp modelId="{AB4270AE-B890-AB44-A49D-7F695D889F28}">
      <dsp:nvSpPr>
        <dsp:cNvPr id="0" name=""/>
        <dsp:cNvSpPr/>
      </dsp:nvSpPr>
      <dsp:spPr>
        <a:xfrm>
          <a:off x="6485708"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Grand spectrum</a:t>
          </a:r>
        </a:p>
      </dsp:txBody>
      <dsp:txXfrm>
        <a:off x="6846025" y="185632"/>
        <a:ext cx="1080951" cy="720634"/>
      </dsp:txXfrm>
    </dsp:sp>
    <dsp:sp modelId="{D063B46B-CA22-004D-B841-47D07A6ABC6D}">
      <dsp:nvSpPr>
        <dsp:cNvPr id="0" name=""/>
        <dsp:cNvSpPr/>
      </dsp:nvSpPr>
      <dsp:spPr>
        <a:xfrm>
          <a:off x="8107135"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Candidate rescan</a:t>
          </a:r>
        </a:p>
      </dsp:txBody>
      <dsp:txXfrm>
        <a:off x="8467452" y="185632"/>
        <a:ext cx="1080951" cy="720634"/>
      </dsp:txXfrm>
    </dsp:sp>
    <dsp:sp modelId="{83669ED2-AB70-6146-9C18-BA0865163C64}">
      <dsp:nvSpPr>
        <dsp:cNvPr id="0" name=""/>
        <dsp:cNvSpPr/>
      </dsp:nvSpPr>
      <dsp:spPr>
        <a:xfrm>
          <a:off x="9728562"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Discovery or exclusion</a:t>
          </a:r>
        </a:p>
      </dsp:txBody>
      <dsp:txXfrm>
        <a:off x="10088879" y="185632"/>
        <a:ext cx="1080951" cy="7206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BF259-9F7A-6D4E-822D-CD893E5B10D9}">
      <dsp:nvSpPr>
        <dsp:cNvPr id="0" name=""/>
        <dsp:cNvSpPr/>
      </dsp:nvSpPr>
      <dsp:spPr>
        <a:xfrm>
          <a:off x="0"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DQC-passed raw spectra</a:t>
          </a:r>
        </a:p>
      </dsp:txBody>
      <dsp:txXfrm>
        <a:off x="360317" y="185632"/>
        <a:ext cx="1080951" cy="720634"/>
      </dsp:txXfrm>
    </dsp:sp>
    <dsp:sp modelId="{7D92E542-CFD3-F541-8A2B-70191FD4CAF8}">
      <dsp:nvSpPr>
        <dsp:cNvPr id="0" name=""/>
        <dsp:cNvSpPr/>
      </dsp:nvSpPr>
      <dsp:spPr>
        <a:xfrm>
          <a:off x="1621427"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Baseline removal</a:t>
          </a:r>
        </a:p>
      </dsp:txBody>
      <dsp:txXfrm>
        <a:off x="1981744" y="185632"/>
        <a:ext cx="1080951" cy="720634"/>
      </dsp:txXfrm>
    </dsp:sp>
    <dsp:sp modelId="{4D2DFD8E-194B-6D4C-9DC6-5CC39876BE75}">
      <dsp:nvSpPr>
        <dsp:cNvPr id="0" name=""/>
        <dsp:cNvSpPr/>
      </dsp:nvSpPr>
      <dsp:spPr>
        <a:xfrm>
          <a:off x="3242854" y="185632"/>
          <a:ext cx="1801585" cy="720634"/>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Response and DFSZ normalization</a:t>
          </a:r>
        </a:p>
      </dsp:txBody>
      <dsp:txXfrm>
        <a:off x="3603171" y="185632"/>
        <a:ext cx="1080951" cy="720634"/>
      </dsp:txXfrm>
    </dsp:sp>
    <dsp:sp modelId="{19EF0C1B-0A32-C049-AEAE-C6F1F3F8DF29}">
      <dsp:nvSpPr>
        <dsp:cNvPr id="0" name=""/>
        <dsp:cNvSpPr/>
      </dsp:nvSpPr>
      <dsp:spPr>
        <a:xfrm>
          <a:off x="4864281"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Axion </a:t>
          </a:r>
          <a:r>
            <a:rPr lang="en-US" sz="1300" kern="1200" dirty="0" err="1"/>
            <a:t>lineshape</a:t>
          </a:r>
          <a:r>
            <a:rPr lang="en-US" sz="1300" kern="1200" dirty="0"/>
            <a:t> fit</a:t>
          </a:r>
        </a:p>
      </dsp:txBody>
      <dsp:txXfrm>
        <a:off x="5224598" y="185632"/>
        <a:ext cx="1080951" cy="720634"/>
      </dsp:txXfrm>
    </dsp:sp>
    <dsp:sp modelId="{AB4270AE-B890-AB44-A49D-7F695D889F28}">
      <dsp:nvSpPr>
        <dsp:cNvPr id="0" name=""/>
        <dsp:cNvSpPr/>
      </dsp:nvSpPr>
      <dsp:spPr>
        <a:xfrm>
          <a:off x="6485708"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Grand spectrum</a:t>
          </a:r>
        </a:p>
      </dsp:txBody>
      <dsp:txXfrm>
        <a:off x="6846025" y="185632"/>
        <a:ext cx="1080951" cy="720634"/>
      </dsp:txXfrm>
    </dsp:sp>
    <dsp:sp modelId="{D063B46B-CA22-004D-B841-47D07A6ABC6D}">
      <dsp:nvSpPr>
        <dsp:cNvPr id="0" name=""/>
        <dsp:cNvSpPr/>
      </dsp:nvSpPr>
      <dsp:spPr>
        <a:xfrm>
          <a:off x="8107135"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Candidate rescan</a:t>
          </a:r>
        </a:p>
      </dsp:txBody>
      <dsp:txXfrm>
        <a:off x="8467452" y="185632"/>
        <a:ext cx="1080951" cy="720634"/>
      </dsp:txXfrm>
    </dsp:sp>
    <dsp:sp modelId="{83669ED2-AB70-6146-9C18-BA0865163C64}">
      <dsp:nvSpPr>
        <dsp:cNvPr id="0" name=""/>
        <dsp:cNvSpPr/>
      </dsp:nvSpPr>
      <dsp:spPr>
        <a:xfrm>
          <a:off x="9728562"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Discovery or exclusion</a:t>
          </a:r>
        </a:p>
      </dsp:txBody>
      <dsp:txXfrm>
        <a:off x="10088879" y="185632"/>
        <a:ext cx="1080951" cy="72063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BF259-9F7A-6D4E-822D-CD893E5B10D9}">
      <dsp:nvSpPr>
        <dsp:cNvPr id="0" name=""/>
        <dsp:cNvSpPr/>
      </dsp:nvSpPr>
      <dsp:spPr>
        <a:xfrm>
          <a:off x="0"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DQC-passed raw spectra</a:t>
          </a:r>
        </a:p>
      </dsp:txBody>
      <dsp:txXfrm>
        <a:off x="360317" y="185632"/>
        <a:ext cx="1080951" cy="720634"/>
      </dsp:txXfrm>
    </dsp:sp>
    <dsp:sp modelId="{7D92E542-CFD3-F541-8A2B-70191FD4CAF8}">
      <dsp:nvSpPr>
        <dsp:cNvPr id="0" name=""/>
        <dsp:cNvSpPr/>
      </dsp:nvSpPr>
      <dsp:spPr>
        <a:xfrm>
          <a:off x="1621427"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Baseline removal</a:t>
          </a:r>
        </a:p>
      </dsp:txBody>
      <dsp:txXfrm>
        <a:off x="1981744" y="185632"/>
        <a:ext cx="1080951" cy="720634"/>
      </dsp:txXfrm>
    </dsp:sp>
    <dsp:sp modelId="{4D2DFD8E-194B-6D4C-9DC6-5CC39876BE75}">
      <dsp:nvSpPr>
        <dsp:cNvPr id="0" name=""/>
        <dsp:cNvSpPr/>
      </dsp:nvSpPr>
      <dsp:spPr>
        <a:xfrm>
          <a:off x="3242854"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Response and DFSZ normalization</a:t>
          </a:r>
        </a:p>
      </dsp:txBody>
      <dsp:txXfrm>
        <a:off x="3603171" y="185632"/>
        <a:ext cx="1080951" cy="720634"/>
      </dsp:txXfrm>
    </dsp:sp>
    <dsp:sp modelId="{19EF0C1B-0A32-C049-AEAE-C6F1F3F8DF29}">
      <dsp:nvSpPr>
        <dsp:cNvPr id="0" name=""/>
        <dsp:cNvSpPr/>
      </dsp:nvSpPr>
      <dsp:spPr>
        <a:xfrm>
          <a:off x="4864281" y="185632"/>
          <a:ext cx="1801585" cy="720634"/>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Axion </a:t>
          </a:r>
          <a:r>
            <a:rPr lang="en-US" sz="1300" kern="1200" dirty="0" err="1"/>
            <a:t>lineshape</a:t>
          </a:r>
          <a:r>
            <a:rPr lang="en-US" sz="1300" kern="1200" dirty="0"/>
            <a:t> fit</a:t>
          </a:r>
        </a:p>
      </dsp:txBody>
      <dsp:txXfrm>
        <a:off x="5224598" y="185632"/>
        <a:ext cx="1080951" cy="720634"/>
      </dsp:txXfrm>
    </dsp:sp>
    <dsp:sp modelId="{AB4270AE-B890-AB44-A49D-7F695D889F28}">
      <dsp:nvSpPr>
        <dsp:cNvPr id="0" name=""/>
        <dsp:cNvSpPr/>
      </dsp:nvSpPr>
      <dsp:spPr>
        <a:xfrm>
          <a:off x="6485708"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Grand spectrum</a:t>
          </a:r>
        </a:p>
      </dsp:txBody>
      <dsp:txXfrm>
        <a:off x="6846025" y="185632"/>
        <a:ext cx="1080951" cy="720634"/>
      </dsp:txXfrm>
    </dsp:sp>
    <dsp:sp modelId="{D063B46B-CA22-004D-B841-47D07A6ABC6D}">
      <dsp:nvSpPr>
        <dsp:cNvPr id="0" name=""/>
        <dsp:cNvSpPr/>
      </dsp:nvSpPr>
      <dsp:spPr>
        <a:xfrm>
          <a:off x="8107135"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Candidate rescan</a:t>
          </a:r>
        </a:p>
      </dsp:txBody>
      <dsp:txXfrm>
        <a:off x="8467452" y="185632"/>
        <a:ext cx="1080951" cy="720634"/>
      </dsp:txXfrm>
    </dsp:sp>
    <dsp:sp modelId="{83669ED2-AB70-6146-9C18-BA0865163C64}">
      <dsp:nvSpPr>
        <dsp:cNvPr id="0" name=""/>
        <dsp:cNvSpPr/>
      </dsp:nvSpPr>
      <dsp:spPr>
        <a:xfrm>
          <a:off x="9728562"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Discovery or exclusion</a:t>
          </a:r>
        </a:p>
      </dsp:txBody>
      <dsp:txXfrm>
        <a:off x="10088879" y="185632"/>
        <a:ext cx="1080951" cy="72063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BF259-9F7A-6D4E-822D-CD893E5B10D9}">
      <dsp:nvSpPr>
        <dsp:cNvPr id="0" name=""/>
        <dsp:cNvSpPr/>
      </dsp:nvSpPr>
      <dsp:spPr>
        <a:xfrm>
          <a:off x="0"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DQC-passed raw spectra</a:t>
          </a:r>
        </a:p>
      </dsp:txBody>
      <dsp:txXfrm>
        <a:off x="360317" y="185632"/>
        <a:ext cx="1080951" cy="720634"/>
      </dsp:txXfrm>
    </dsp:sp>
    <dsp:sp modelId="{7D92E542-CFD3-F541-8A2B-70191FD4CAF8}">
      <dsp:nvSpPr>
        <dsp:cNvPr id="0" name=""/>
        <dsp:cNvSpPr/>
      </dsp:nvSpPr>
      <dsp:spPr>
        <a:xfrm>
          <a:off x="1621427"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Baseline removal</a:t>
          </a:r>
        </a:p>
      </dsp:txBody>
      <dsp:txXfrm>
        <a:off x="1981744" y="185632"/>
        <a:ext cx="1080951" cy="720634"/>
      </dsp:txXfrm>
    </dsp:sp>
    <dsp:sp modelId="{4D2DFD8E-194B-6D4C-9DC6-5CC39876BE75}">
      <dsp:nvSpPr>
        <dsp:cNvPr id="0" name=""/>
        <dsp:cNvSpPr/>
      </dsp:nvSpPr>
      <dsp:spPr>
        <a:xfrm>
          <a:off x="3242854"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Response and DFSZ normalization</a:t>
          </a:r>
        </a:p>
      </dsp:txBody>
      <dsp:txXfrm>
        <a:off x="3603171" y="185632"/>
        <a:ext cx="1080951" cy="720634"/>
      </dsp:txXfrm>
    </dsp:sp>
    <dsp:sp modelId="{19EF0C1B-0A32-C049-AEAE-C6F1F3F8DF29}">
      <dsp:nvSpPr>
        <dsp:cNvPr id="0" name=""/>
        <dsp:cNvSpPr/>
      </dsp:nvSpPr>
      <dsp:spPr>
        <a:xfrm>
          <a:off x="4864281"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Axion </a:t>
          </a:r>
          <a:r>
            <a:rPr lang="en-US" sz="1300" kern="1200" dirty="0" err="1"/>
            <a:t>lineshape</a:t>
          </a:r>
          <a:r>
            <a:rPr lang="en-US" sz="1300" kern="1200" dirty="0"/>
            <a:t> fit</a:t>
          </a:r>
        </a:p>
      </dsp:txBody>
      <dsp:txXfrm>
        <a:off x="5224598" y="185632"/>
        <a:ext cx="1080951" cy="720634"/>
      </dsp:txXfrm>
    </dsp:sp>
    <dsp:sp modelId="{AB4270AE-B890-AB44-A49D-7F695D889F28}">
      <dsp:nvSpPr>
        <dsp:cNvPr id="0" name=""/>
        <dsp:cNvSpPr/>
      </dsp:nvSpPr>
      <dsp:spPr>
        <a:xfrm>
          <a:off x="6485708" y="185632"/>
          <a:ext cx="1801585" cy="720634"/>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Grand spectrum</a:t>
          </a:r>
        </a:p>
      </dsp:txBody>
      <dsp:txXfrm>
        <a:off x="6846025" y="185632"/>
        <a:ext cx="1080951" cy="720634"/>
      </dsp:txXfrm>
    </dsp:sp>
    <dsp:sp modelId="{D063B46B-CA22-004D-B841-47D07A6ABC6D}">
      <dsp:nvSpPr>
        <dsp:cNvPr id="0" name=""/>
        <dsp:cNvSpPr/>
      </dsp:nvSpPr>
      <dsp:spPr>
        <a:xfrm>
          <a:off x="8107135"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Candidate rescan</a:t>
          </a:r>
        </a:p>
      </dsp:txBody>
      <dsp:txXfrm>
        <a:off x="8467452" y="185632"/>
        <a:ext cx="1080951" cy="720634"/>
      </dsp:txXfrm>
    </dsp:sp>
    <dsp:sp modelId="{83669ED2-AB70-6146-9C18-BA0865163C64}">
      <dsp:nvSpPr>
        <dsp:cNvPr id="0" name=""/>
        <dsp:cNvSpPr/>
      </dsp:nvSpPr>
      <dsp:spPr>
        <a:xfrm>
          <a:off x="9728562"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Discovery or exclusion</a:t>
          </a:r>
        </a:p>
      </dsp:txBody>
      <dsp:txXfrm>
        <a:off x="10088879" y="185632"/>
        <a:ext cx="1080951" cy="7206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BF259-9F7A-6D4E-822D-CD893E5B10D9}">
      <dsp:nvSpPr>
        <dsp:cNvPr id="0" name=""/>
        <dsp:cNvSpPr/>
      </dsp:nvSpPr>
      <dsp:spPr>
        <a:xfrm>
          <a:off x="0"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DQC-passed raw spectra</a:t>
          </a:r>
        </a:p>
      </dsp:txBody>
      <dsp:txXfrm>
        <a:off x="360317" y="185632"/>
        <a:ext cx="1080951" cy="720634"/>
      </dsp:txXfrm>
    </dsp:sp>
    <dsp:sp modelId="{7D92E542-CFD3-F541-8A2B-70191FD4CAF8}">
      <dsp:nvSpPr>
        <dsp:cNvPr id="0" name=""/>
        <dsp:cNvSpPr/>
      </dsp:nvSpPr>
      <dsp:spPr>
        <a:xfrm>
          <a:off x="1621427"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Baseline removal</a:t>
          </a:r>
        </a:p>
      </dsp:txBody>
      <dsp:txXfrm>
        <a:off x="1981744" y="185632"/>
        <a:ext cx="1080951" cy="720634"/>
      </dsp:txXfrm>
    </dsp:sp>
    <dsp:sp modelId="{4D2DFD8E-194B-6D4C-9DC6-5CC39876BE75}">
      <dsp:nvSpPr>
        <dsp:cNvPr id="0" name=""/>
        <dsp:cNvSpPr/>
      </dsp:nvSpPr>
      <dsp:spPr>
        <a:xfrm>
          <a:off x="3242854"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Response and DFSZ normalization</a:t>
          </a:r>
        </a:p>
      </dsp:txBody>
      <dsp:txXfrm>
        <a:off x="3603171" y="185632"/>
        <a:ext cx="1080951" cy="720634"/>
      </dsp:txXfrm>
    </dsp:sp>
    <dsp:sp modelId="{19EF0C1B-0A32-C049-AEAE-C6F1F3F8DF29}">
      <dsp:nvSpPr>
        <dsp:cNvPr id="0" name=""/>
        <dsp:cNvSpPr/>
      </dsp:nvSpPr>
      <dsp:spPr>
        <a:xfrm>
          <a:off x="4864281"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Axion </a:t>
          </a:r>
          <a:r>
            <a:rPr lang="en-US" sz="1300" kern="1200" dirty="0" err="1"/>
            <a:t>lineshape</a:t>
          </a:r>
          <a:r>
            <a:rPr lang="en-US" sz="1300" kern="1200" dirty="0"/>
            <a:t> fit</a:t>
          </a:r>
        </a:p>
      </dsp:txBody>
      <dsp:txXfrm>
        <a:off x="5224598" y="185632"/>
        <a:ext cx="1080951" cy="720634"/>
      </dsp:txXfrm>
    </dsp:sp>
    <dsp:sp modelId="{AB4270AE-B890-AB44-A49D-7F695D889F28}">
      <dsp:nvSpPr>
        <dsp:cNvPr id="0" name=""/>
        <dsp:cNvSpPr/>
      </dsp:nvSpPr>
      <dsp:spPr>
        <a:xfrm>
          <a:off x="6485708"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Grand spectrum</a:t>
          </a:r>
        </a:p>
      </dsp:txBody>
      <dsp:txXfrm>
        <a:off x="6846025" y="185632"/>
        <a:ext cx="1080951" cy="720634"/>
      </dsp:txXfrm>
    </dsp:sp>
    <dsp:sp modelId="{D063B46B-CA22-004D-B841-47D07A6ABC6D}">
      <dsp:nvSpPr>
        <dsp:cNvPr id="0" name=""/>
        <dsp:cNvSpPr/>
      </dsp:nvSpPr>
      <dsp:spPr>
        <a:xfrm>
          <a:off x="8107135" y="185632"/>
          <a:ext cx="1801585" cy="720634"/>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Candidate rescan</a:t>
          </a:r>
        </a:p>
      </dsp:txBody>
      <dsp:txXfrm>
        <a:off x="8467452" y="185632"/>
        <a:ext cx="1080951" cy="720634"/>
      </dsp:txXfrm>
    </dsp:sp>
    <dsp:sp modelId="{83669ED2-AB70-6146-9C18-BA0865163C64}">
      <dsp:nvSpPr>
        <dsp:cNvPr id="0" name=""/>
        <dsp:cNvSpPr/>
      </dsp:nvSpPr>
      <dsp:spPr>
        <a:xfrm>
          <a:off x="9728562"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Discovery or exclusion</a:t>
          </a:r>
        </a:p>
      </dsp:txBody>
      <dsp:txXfrm>
        <a:off x="10088879" y="185632"/>
        <a:ext cx="1080951" cy="7206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BF259-9F7A-6D4E-822D-CD893E5B10D9}">
      <dsp:nvSpPr>
        <dsp:cNvPr id="0" name=""/>
        <dsp:cNvSpPr/>
      </dsp:nvSpPr>
      <dsp:spPr>
        <a:xfrm>
          <a:off x="0"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DQC-passed raw spectra</a:t>
          </a:r>
        </a:p>
      </dsp:txBody>
      <dsp:txXfrm>
        <a:off x="360317" y="185632"/>
        <a:ext cx="1080951" cy="720634"/>
      </dsp:txXfrm>
    </dsp:sp>
    <dsp:sp modelId="{7D92E542-CFD3-F541-8A2B-70191FD4CAF8}">
      <dsp:nvSpPr>
        <dsp:cNvPr id="0" name=""/>
        <dsp:cNvSpPr/>
      </dsp:nvSpPr>
      <dsp:spPr>
        <a:xfrm>
          <a:off x="1621427"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Baseline removal</a:t>
          </a:r>
        </a:p>
      </dsp:txBody>
      <dsp:txXfrm>
        <a:off x="1981744" y="185632"/>
        <a:ext cx="1080951" cy="720634"/>
      </dsp:txXfrm>
    </dsp:sp>
    <dsp:sp modelId="{4D2DFD8E-194B-6D4C-9DC6-5CC39876BE75}">
      <dsp:nvSpPr>
        <dsp:cNvPr id="0" name=""/>
        <dsp:cNvSpPr/>
      </dsp:nvSpPr>
      <dsp:spPr>
        <a:xfrm>
          <a:off x="3242854"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Response and DFSZ normalization</a:t>
          </a:r>
        </a:p>
      </dsp:txBody>
      <dsp:txXfrm>
        <a:off x="3603171" y="185632"/>
        <a:ext cx="1080951" cy="720634"/>
      </dsp:txXfrm>
    </dsp:sp>
    <dsp:sp modelId="{19EF0C1B-0A32-C049-AEAE-C6F1F3F8DF29}">
      <dsp:nvSpPr>
        <dsp:cNvPr id="0" name=""/>
        <dsp:cNvSpPr/>
      </dsp:nvSpPr>
      <dsp:spPr>
        <a:xfrm>
          <a:off x="4864281"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Axion </a:t>
          </a:r>
          <a:r>
            <a:rPr lang="en-US" sz="1300" kern="1200" dirty="0" err="1"/>
            <a:t>lineshape</a:t>
          </a:r>
          <a:r>
            <a:rPr lang="en-US" sz="1300" kern="1200" dirty="0"/>
            <a:t> fit</a:t>
          </a:r>
        </a:p>
      </dsp:txBody>
      <dsp:txXfrm>
        <a:off x="5224598" y="185632"/>
        <a:ext cx="1080951" cy="720634"/>
      </dsp:txXfrm>
    </dsp:sp>
    <dsp:sp modelId="{AB4270AE-B890-AB44-A49D-7F695D889F28}">
      <dsp:nvSpPr>
        <dsp:cNvPr id="0" name=""/>
        <dsp:cNvSpPr/>
      </dsp:nvSpPr>
      <dsp:spPr>
        <a:xfrm>
          <a:off x="6485708"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Grand spectrum</a:t>
          </a:r>
        </a:p>
      </dsp:txBody>
      <dsp:txXfrm>
        <a:off x="6846025" y="185632"/>
        <a:ext cx="1080951" cy="720634"/>
      </dsp:txXfrm>
    </dsp:sp>
    <dsp:sp modelId="{D063B46B-CA22-004D-B841-47D07A6ABC6D}">
      <dsp:nvSpPr>
        <dsp:cNvPr id="0" name=""/>
        <dsp:cNvSpPr/>
      </dsp:nvSpPr>
      <dsp:spPr>
        <a:xfrm>
          <a:off x="8107135" y="185632"/>
          <a:ext cx="1801585" cy="720634"/>
        </a:xfrm>
        <a:prstGeom prst="chevron">
          <a:avLst/>
        </a:prstGeom>
        <a:solidFill>
          <a:schemeClr val="tx1">
            <a:lumMod val="50000"/>
            <a:lumOff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Candidate rescan</a:t>
          </a:r>
        </a:p>
      </dsp:txBody>
      <dsp:txXfrm>
        <a:off x="8467452" y="185632"/>
        <a:ext cx="1080951" cy="720634"/>
      </dsp:txXfrm>
    </dsp:sp>
    <dsp:sp modelId="{83669ED2-AB70-6146-9C18-BA0865163C64}">
      <dsp:nvSpPr>
        <dsp:cNvPr id="0" name=""/>
        <dsp:cNvSpPr/>
      </dsp:nvSpPr>
      <dsp:spPr>
        <a:xfrm>
          <a:off x="9728562" y="185632"/>
          <a:ext cx="1801585" cy="720634"/>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Discovery or exclusion</a:t>
          </a:r>
        </a:p>
      </dsp:txBody>
      <dsp:txXfrm>
        <a:off x="10088879" y="185632"/>
        <a:ext cx="1080951" cy="720634"/>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EEB7AE7-7EA4-A16F-C626-F59193B306B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C36D850-F8EA-BC07-D2AB-94E0CB2517B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628F25A-5DEC-204F-962A-35110BA364A7}" type="datetimeFigureOut">
              <a:rPr lang="en-US" smtClean="0"/>
              <a:t>10/14/26</a:t>
            </a:fld>
            <a:endParaRPr lang="en-US"/>
          </a:p>
        </p:txBody>
      </p:sp>
      <p:sp>
        <p:nvSpPr>
          <p:cNvPr id="4" name="Footer Placeholder 3">
            <a:extLst>
              <a:ext uri="{FF2B5EF4-FFF2-40B4-BE49-F238E27FC236}">
                <a16:creationId xmlns:a16="http://schemas.microsoft.com/office/drawing/2014/main" id="{E5BBEB78-485C-8B22-2C33-FBD0857CB8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A3504B4-697F-5F11-6291-0F3E4072DEE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6BAB903-8977-AE42-B760-4532E42CD4B7}" type="slidenum">
              <a:rPr lang="en-US" smtClean="0"/>
              <a:t>‹#›</a:t>
            </a:fld>
            <a:endParaRPr lang="en-US"/>
          </a:p>
        </p:txBody>
      </p:sp>
    </p:spTree>
    <p:extLst>
      <p:ext uri="{BB962C8B-B14F-4D97-AF65-F5344CB8AC3E}">
        <p14:creationId xmlns:p14="http://schemas.microsoft.com/office/powerpoint/2010/main" val="42238409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99B1F7-92A8-D149-9812-F5FAAD44DA66}" type="datetimeFigureOut">
              <a:rPr lang="en-US" smtClean="0"/>
              <a:t>10/14/26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D328B2-F10B-3E41-BA92-CBFE55C1BC25}" type="slidenum">
              <a:rPr lang="en-US" smtClean="0"/>
              <a:t>‹#›</a:t>
            </a:fld>
            <a:endParaRPr lang="en-US"/>
          </a:p>
        </p:txBody>
      </p:sp>
    </p:spTree>
    <p:extLst>
      <p:ext uri="{BB962C8B-B14F-4D97-AF65-F5344CB8AC3E}">
        <p14:creationId xmlns:p14="http://schemas.microsoft.com/office/powerpoint/2010/main" val="2153502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a:t>
            </a:fld>
            <a:endParaRPr lang="en-US"/>
          </a:p>
        </p:txBody>
      </p:sp>
    </p:spTree>
    <p:extLst>
      <p:ext uri="{BB962C8B-B14F-4D97-AF65-F5344CB8AC3E}">
        <p14:creationId xmlns:p14="http://schemas.microsoft.com/office/powerpoint/2010/main" val="317398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a:t>
            </a:fld>
            <a:endParaRPr lang="en-US"/>
          </a:p>
        </p:txBody>
      </p:sp>
    </p:spTree>
    <p:extLst>
      <p:ext uri="{BB962C8B-B14F-4D97-AF65-F5344CB8AC3E}">
        <p14:creationId xmlns:p14="http://schemas.microsoft.com/office/powerpoint/2010/main" val="5204218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4</a:t>
            </a:fld>
            <a:endParaRPr lang="en-US"/>
          </a:p>
        </p:txBody>
      </p:sp>
    </p:spTree>
    <p:extLst>
      <p:ext uri="{BB962C8B-B14F-4D97-AF65-F5344CB8AC3E}">
        <p14:creationId xmlns:p14="http://schemas.microsoft.com/office/powerpoint/2010/main" val="1513952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5</a:t>
            </a:fld>
            <a:endParaRPr lang="en-US"/>
          </a:p>
        </p:txBody>
      </p:sp>
    </p:spTree>
    <p:extLst>
      <p:ext uri="{BB962C8B-B14F-4D97-AF65-F5344CB8AC3E}">
        <p14:creationId xmlns:p14="http://schemas.microsoft.com/office/powerpoint/2010/main" val="823197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6</a:t>
            </a:fld>
            <a:endParaRPr lang="en-US"/>
          </a:p>
        </p:txBody>
      </p:sp>
    </p:spTree>
    <p:extLst>
      <p:ext uri="{BB962C8B-B14F-4D97-AF65-F5344CB8AC3E}">
        <p14:creationId xmlns:p14="http://schemas.microsoft.com/office/powerpoint/2010/main" val="4541108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7</a:t>
            </a:fld>
            <a:endParaRPr lang="en-US"/>
          </a:p>
        </p:txBody>
      </p:sp>
    </p:spTree>
    <p:extLst>
      <p:ext uri="{BB962C8B-B14F-4D97-AF65-F5344CB8AC3E}">
        <p14:creationId xmlns:p14="http://schemas.microsoft.com/office/powerpoint/2010/main" val="10779622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B424C-D1FC-92BA-30AE-183EF76D5A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6138B3-0730-CDDE-5CE5-7F47BC063C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39EB13-26B9-5F32-1530-B7DF10B605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77F36A-9CE7-309F-B698-620B08A90022}"/>
              </a:ext>
            </a:extLst>
          </p:cNvPr>
          <p:cNvSpPr>
            <a:spLocks noGrp="1"/>
          </p:cNvSpPr>
          <p:nvPr>
            <p:ph type="sldNum" sz="quarter" idx="5"/>
          </p:nvPr>
        </p:nvSpPr>
        <p:spPr/>
        <p:txBody>
          <a:bodyPr/>
          <a:lstStyle/>
          <a:p>
            <a:fld id="{0DD328B2-F10B-3E41-BA92-CBFE55C1BC25}" type="slidenum">
              <a:rPr lang="en-US" smtClean="0"/>
              <a:t>8</a:t>
            </a:fld>
            <a:endParaRPr lang="en-US"/>
          </a:p>
        </p:txBody>
      </p:sp>
    </p:spTree>
    <p:extLst>
      <p:ext uri="{BB962C8B-B14F-4D97-AF65-F5344CB8AC3E}">
        <p14:creationId xmlns:p14="http://schemas.microsoft.com/office/powerpoint/2010/main" val="1001943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9</a:t>
            </a:fld>
            <a:endParaRPr lang="en-US"/>
          </a:p>
        </p:txBody>
      </p:sp>
    </p:spTree>
    <p:extLst>
      <p:ext uri="{BB962C8B-B14F-4D97-AF65-F5344CB8AC3E}">
        <p14:creationId xmlns:p14="http://schemas.microsoft.com/office/powerpoint/2010/main" val="1552191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10</a:t>
            </a:fld>
            <a:endParaRPr lang="en-US"/>
          </a:p>
        </p:txBody>
      </p:sp>
    </p:spTree>
    <p:extLst>
      <p:ext uri="{BB962C8B-B14F-4D97-AF65-F5344CB8AC3E}">
        <p14:creationId xmlns:p14="http://schemas.microsoft.com/office/powerpoint/2010/main" val="4194703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11</a:t>
            </a:fld>
            <a:endParaRPr lang="en-US"/>
          </a:p>
        </p:txBody>
      </p:sp>
    </p:spTree>
    <p:extLst>
      <p:ext uri="{BB962C8B-B14F-4D97-AF65-F5344CB8AC3E}">
        <p14:creationId xmlns:p14="http://schemas.microsoft.com/office/powerpoint/2010/main" val="1135703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13</a:t>
            </a:fld>
            <a:endParaRPr lang="en-US"/>
          </a:p>
        </p:txBody>
      </p:sp>
    </p:spTree>
    <p:extLst>
      <p:ext uri="{BB962C8B-B14F-4D97-AF65-F5344CB8AC3E}">
        <p14:creationId xmlns:p14="http://schemas.microsoft.com/office/powerpoint/2010/main" val="2195285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14</a:t>
            </a:fld>
            <a:endParaRPr lang="en-US"/>
          </a:p>
        </p:txBody>
      </p:sp>
    </p:spTree>
    <p:extLst>
      <p:ext uri="{BB962C8B-B14F-4D97-AF65-F5344CB8AC3E}">
        <p14:creationId xmlns:p14="http://schemas.microsoft.com/office/powerpoint/2010/main" val="2660310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19</a:t>
            </a:fld>
            <a:endParaRPr lang="en-US"/>
          </a:p>
        </p:txBody>
      </p:sp>
    </p:spTree>
    <p:extLst>
      <p:ext uri="{BB962C8B-B14F-4D97-AF65-F5344CB8AC3E}">
        <p14:creationId xmlns:p14="http://schemas.microsoft.com/office/powerpoint/2010/main" val="32738673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20</a:t>
            </a:fld>
            <a:endParaRPr lang="en-US"/>
          </a:p>
        </p:txBody>
      </p:sp>
    </p:spTree>
    <p:extLst>
      <p:ext uri="{BB962C8B-B14F-4D97-AF65-F5344CB8AC3E}">
        <p14:creationId xmlns:p14="http://schemas.microsoft.com/office/powerpoint/2010/main" val="8852935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21</a:t>
            </a:fld>
            <a:endParaRPr lang="en-US"/>
          </a:p>
        </p:txBody>
      </p:sp>
    </p:spTree>
    <p:extLst>
      <p:ext uri="{BB962C8B-B14F-4D97-AF65-F5344CB8AC3E}">
        <p14:creationId xmlns:p14="http://schemas.microsoft.com/office/powerpoint/2010/main" val="6454591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22</a:t>
            </a:fld>
            <a:endParaRPr lang="en-US"/>
          </a:p>
        </p:txBody>
      </p:sp>
    </p:spTree>
    <p:extLst>
      <p:ext uri="{BB962C8B-B14F-4D97-AF65-F5344CB8AC3E}">
        <p14:creationId xmlns:p14="http://schemas.microsoft.com/office/powerpoint/2010/main" val="4142554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23</a:t>
            </a:fld>
            <a:endParaRPr lang="en-US"/>
          </a:p>
        </p:txBody>
      </p:sp>
    </p:spTree>
    <p:extLst>
      <p:ext uri="{BB962C8B-B14F-4D97-AF65-F5344CB8AC3E}">
        <p14:creationId xmlns:p14="http://schemas.microsoft.com/office/powerpoint/2010/main" val="25075672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24</a:t>
            </a:fld>
            <a:endParaRPr lang="en-US"/>
          </a:p>
        </p:txBody>
      </p:sp>
    </p:spTree>
    <p:extLst>
      <p:ext uri="{BB962C8B-B14F-4D97-AF65-F5344CB8AC3E}">
        <p14:creationId xmlns:p14="http://schemas.microsoft.com/office/powerpoint/2010/main" val="5490081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25</a:t>
            </a:fld>
            <a:endParaRPr lang="en-US"/>
          </a:p>
        </p:txBody>
      </p:sp>
    </p:spTree>
    <p:extLst>
      <p:ext uri="{BB962C8B-B14F-4D97-AF65-F5344CB8AC3E}">
        <p14:creationId xmlns:p14="http://schemas.microsoft.com/office/powerpoint/2010/main" val="40450897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26</a:t>
            </a:fld>
            <a:endParaRPr lang="en-US"/>
          </a:p>
        </p:txBody>
      </p:sp>
    </p:spTree>
    <p:extLst>
      <p:ext uri="{BB962C8B-B14F-4D97-AF65-F5344CB8AC3E}">
        <p14:creationId xmlns:p14="http://schemas.microsoft.com/office/powerpoint/2010/main" val="12692703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27</a:t>
            </a:fld>
            <a:endParaRPr lang="en-US"/>
          </a:p>
        </p:txBody>
      </p:sp>
    </p:spTree>
    <p:extLst>
      <p:ext uri="{BB962C8B-B14F-4D97-AF65-F5344CB8AC3E}">
        <p14:creationId xmlns:p14="http://schemas.microsoft.com/office/powerpoint/2010/main" val="33550988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28</a:t>
            </a:fld>
            <a:endParaRPr lang="en-US"/>
          </a:p>
        </p:txBody>
      </p:sp>
    </p:spTree>
    <p:extLst>
      <p:ext uri="{BB962C8B-B14F-4D97-AF65-F5344CB8AC3E}">
        <p14:creationId xmlns:p14="http://schemas.microsoft.com/office/powerpoint/2010/main" val="1150747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29</a:t>
            </a:fld>
            <a:endParaRPr lang="en-US"/>
          </a:p>
        </p:txBody>
      </p:sp>
    </p:spTree>
    <p:extLst>
      <p:ext uri="{BB962C8B-B14F-4D97-AF65-F5344CB8AC3E}">
        <p14:creationId xmlns:p14="http://schemas.microsoft.com/office/powerpoint/2010/main" val="39098780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30</a:t>
            </a:fld>
            <a:endParaRPr lang="en-US"/>
          </a:p>
        </p:txBody>
      </p:sp>
    </p:spTree>
    <p:extLst>
      <p:ext uri="{BB962C8B-B14F-4D97-AF65-F5344CB8AC3E}">
        <p14:creationId xmlns:p14="http://schemas.microsoft.com/office/powerpoint/2010/main" val="70669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31</a:t>
            </a:fld>
            <a:endParaRPr lang="en-US"/>
          </a:p>
        </p:txBody>
      </p:sp>
    </p:spTree>
    <p:extLst>
      <p:ext uri="{BB962C8B-B14F-4D97-AF65-F5344CB8AC3E}">
        <p14:creationId xmlns:p14="http://schemas.microsoft.com/office/powerpoint/2010/main" val="33142446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5C697-272E-824E-DD62-A62D93AA37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0B8C1D-65C6-BDE2-3E21-B6E1DAE2D7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DE1FA5-3C8A-7907-B6EB-96B453854B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448EDD-3399-724C-7220-4608FE526B79}"/>
              </a:ext>
            </a:extLst>
          </p:cNvPr>
          <p:cNvSpPr>
            <a:spLocks noGrp="1"/>
          </p:cNvSpPr>
          <p:nvPr>
            <p:ph type="sldNum" sz="quarter" idx="5"/>
          </p:nvPr>
        </p:nvSpPr>
        <p:spPr/>
        <p:txBody>
          <a:bodyPr/>
          <a:lstStyle/>
          <a:p>
            <a:fld id="{0DD328B2-F10B-3E41-BA92-CBFE55C1BC25}" type="slidenum">
              <a:rPr lang="en-US" smtClean="0"/>
              <a:t>32</a:t>
            </a:fld>
            <a:endParaRPr lang="en-US"/>
          </a:p>
        </p:txBody>
      </p:sp>
    </p:spTree>
    <p:extLst>
      <p:ext uri="{BB962C8B-B14F-4D97-AF65-F5344CB8AC3E}">
        <p14:creationId xmlns:p14="http://schemas.microsoft.com/office/powerpoint/2010/main" val="16718540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33</a:t>
            </a:fld>
            <a:endParaRPr lang="en-US"/>
          </a:p>
        </p:txBody>
      </p:sp>
    </p:spTree>
    <p:extLst>
      <p:ext uri="{BB962C8B-B14F-4D97-AF65-F5344CB8AC3E}">
        <p14:creationId xmlns:p14="http://schemas.microsoft.com/office/powerpoint/2010/main" val="21294709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34</a:t>
            </a:fld>
            <a:endParaRPr lang="en-US"/>
          </a:p>
        </p:txBody>
      </p:sp>
    </p:spTree>
    <p:extLst>
      <p:ext uri="{BB962C8B-B14F-4D97-AF65-F5344CB8AC3E}">
        <p14:creationId xmlns:p14="http://schemas.microsoft.com/office/powerpoint/2010/main" val="19752420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35</a:t>
            </a:fld>
            <a:endParaRPr lang="en-US"/>
          </a:p>
        </p:txBody>
      </p:sp>
    </p:spTree>
    <p:extLst>
      <p:ext uri="{BB962C8B-B14F-4D97-AF65-F5344CB8AC3E}">
        <p14:creationId xmlns:p14="http://schemas.microsoft.com/office/powerpoint/2010/main" val="36812918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36</a:t>
            </a:fld>
            <a:endParaRPr lang="en-US"/>
          </a:p>
        </p:txBody>
      </p:sp>
    </p:spTree>
    <p:extLst>
      <p:ext uri="{BB962C8B-B14F-4D97-AF65-F5344CB8AC3E}">
        <p14:creationId xmlns:p14="http://schemas.microsoft.com/office/powerpoint/2010/main" val="5067559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37</a:t>
            </a:fld>
            <a:endParaRPr lang="en-US"/>
          </a:p>
        </p:txBody>
      </p:sp>
    </p:spTree>
    <p:extLst>
      <p:ext uri="{BB962C8B-B14F-4D97-AF65-F5344CB8AC3E}">
        <p14:creationId xmlns:p14="http://schemas.microsoft.com/office/powerpoint/2010/main" val="15907349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D328B2-F10B-3E41-BA92-CBFE55C1BC25}" type="slidenum">
              <a:rPr lang="en-US" smtClean="0"/>
              <a:t>38</a:t>
            </a:fld>
            <a:endParaRPr lang="en-US"/>
          </a:p>
        </p:txBody>
      </p:sp>
    </p:spTree>
    <p:extLst>
      <p:ext uri="{BB962C8B-B14F-4D97-AF65-F5344CB8AC3E}">
        <p14:creationId xmlns:p14="http://schemas.microsoft.com/office/powerpoint/2010/main" val="11067671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I show our most recent noise calibration data, let me quickly recap our noise sources.</a:t>
            </a:r>
          </a:p>
          <a:p>
            <a:r>
              <a:rPr lang="en-US" dirty="0"/>
              <a:t>We call them the hot load attenuator and the </a:t>
            </a:r>
            <a:r>
              <a:rPr lang="en-US" dirty="0" err="1"/>
              <a:t>mK</a:t>
            </a:r>
            <a:r>
              <a:rPr lang="en-US" dirty="0"/>
              <a:t> attenuator.</a:t>
            </a:r>
          </a:p>
          <a:p>
            <a:br>
              <a:rPr lang="en-US" dirty="0"/>
            </a:br>
            <a:r>
              <a:rPr lang="en-US" dirty="0"/>
              <a:t>The hot load can be connected through the RF switch and replaces the cavity.</a:t>
            </a:r>
          </a:p>
          <a:p>
            <a:br>
              <a:rPr lang="en-US" dirty="0"/>
            </a:br>
            <a:r>
              <a:rPr lang="en-US" dirty="0"/>
              <a:t>The measurement is reliable and stable—but operating the RF switch is a bit of a hassle and takes time.</a:t>
            </a:r>
          </a:p>
          <a:p>
            <a:endParaRPr lang="en-US" dirty="0"/>
          </a:p>
          <a:p>
            <a:r>
              <a:rPr lang="en-US" dirty="0"/>
              <a:t>In Part 2, we introduced the </a:t>
            </a:r>
            <a:r>
              <a:rPr lang="en-US" dirty="0" err="1"/>
              <a:t>mK</a:t>
            </a:r>
            <a:r>
              <a:rPr lang="en-US" dirty="0"/>
              <a:t> attenuator noise source in the bypass line.</a:t>
            </a:r>
          </a:p>
          <a:p>
            <a:endParaRPr lang="en-US" dirty="0"/>
          </a:p>
          <a:p>
            <a:r>
              <a:rPr lang="en-US" dirty="0"/>
              <a:t>No switch is needed, and the concept has worked pretty well.</a:t>
            </a:r>
          </a:p>
        </p:txBody>
      </p:sp>
      <p:sp>
        <p:nvSpPr>
          <p:cNvPr id="4" name="Slide Number Placeholder 3"/>
          <p:cNvSpPr>
            <a:spLocks noGrp="1"/>
          </p:cNvSpPr>
          <p:nvPr>
            <p:ph type="sldNum" sz="quarter" idx="5"/>
          </p:nvPr>
        </p:nvSpPr>
        <p:spPr/>
        <p:txBody>
          <a:bodyPr/>
          <a:lstStyle/>
          <a:p>
            <a:fld id="{0DD328B2-F10B-3E41-BA92-CBFE55C1BC25}" type="slidenum">
              <a:rPr lang="en-US" smtClean="0"/>
              <a:t>44</a:t>
            </a:fld>
            <a:endParaRPr lang="en-US"/>
          </a:p>
        </p:txBody>
      </p:sp>
    </p:spTree>
    <p:extLst>
      <p:ext uri="{BB962C8B-B14F-4D97-AF65-F5344CB8AC3E}">
        <p14:creationId xmlns:p14="http://schemas.microsoft.com/office/powerpoint/2010/main" val="950059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99D9B-4A8F-BCE1-DC4D-8A6F11E1405A}"/>
              </a:ext>
            </a:extLst>
          </p:cNvPr>
          <p:cNvSpPr>
            <a:spLocks noGrp="1"/>
          </p:cNvSpPr>
          <p:nvPr>
            <p:ph type="ctrTitle"/>
          </p:nvPr>
        </p:nvSpPr>
        <p:spPr>
          <a:xfrm>
            <a:off x="1524000" y="1122363"/>
            <a:ext cx="9144000" cy="2387600"/>
          </a:xfrm>
        </p:spPr>
        <p:txBody>
          <a:bodyPr anchor="ctr"/>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CEAE5090-9470-A7DF-F6FF-BC87D479F321}"/>
              </a:ext>
            </a:extLst>
          </p:cNvPr>
          <p:cNvSpPr>
            <a:spLocks noGrp="1"/>
          </p:cNvSpPr>
          <p:nvPr>
            <p:ph type="subTitle" idx="1"/>
          </p:nvPr>
        </p:nvSpPr>
        <p:spPr>
          <a:xfrm>
            <a:off x="1524000" y="4007639"/>
            <a:ext cx="9144000" cy="1655762"/>
          </a:xfrm>
        </p:spPr>
        <p:txBody>
          <a:bodyPr anchor="t"/>
          <a:lstStyle>
            <a:lvl1pPr marL="0" indent="0" algn="ctr">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7DB5041A-CFAF-779F-9F46-9392CB81AF0A}"/>
              </a:ext>
            </a:extLst>
          </p:cNvPr>
          <p:cNvSpPr>
            <a:spLocks noGrp="1"/>
          </p:cNvSpPr>
          <p:nvPr>
            <p:ph type="dt" sz="half" idx="10"/>
          </p:nvPr>
        </p:nvSpPr>
        <p:spPr/>
        <p:txBody>
          <a:bodyPr/>
          <a:lstStyle/>
          <a:p>
            <a:fld id="{949C2C27-F063-C446-BDE1-439B02AAAD4C}" type="datetime1">
              <a:rPr lang="en-US" smtClean="0"/>
              <a:t>10/14/26</a:t>
            </a:fld>
            <a:endParaRPr lang="en-US"/>
          </a:p>
        </p:txBody>
      </p:sp>
      <p:sp>
        <p:nvSpPr>
          <p:cNvPr id="5" name="Footer Placeholder 4">
            <a:extLst>
              <a:ext uri="{FF2B5EF4-FFF2-40B4-BE49-F238E27FC236}">
                <a16:creationId xmlns:a16="http://schemas.microsoft.com/office/drawing/2014/main" id="{24C99E98-BE35-3D0D-334F-9BDB18DF97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E9AE5-17C6-3BE4-2E93-6EDD66098B38}"/>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1665084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2F3B8-C59E-26B0-E766-C11634F82E81}"/>
              </a:ext>
            </a:extLst>
          </p:cNvPr>
          <p:cNvSpPr>
            <a:spLocks noGrp="1"/>
          </p:cNvSpPr>
          <p:nvPr>
            <p:ph type="title"/>
          </p:nvPr>
        </p:nvSpPr>
        <p:spPr>
          <a:xfrm>
            <a:off x="330926" y="18256"/>
            <a:ext cx="11530148" cy="112256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46BA3E8-068D-3399-8D31-3673C09C8552}"/>
              </a:ext>
            </a:extLst>
          </p:cNvPr>
          <p:cNvSpPr>
            <a:spLocks noGrp="1"/>
          </p:cNvSpPr>
          <p:nvPr>
            <p:ph idx="1"/>
          </p:nvPr>
        </p:nvSpPr>
        <p:spPr>
          <a:xfrm>
            <a:off x="330926" y="1280160"/>
            <a:ext cx="11530148" cy="5250122"/>
          </a:xfrm>
        </p:spPr>
        <p:txBody>
          <a:bodyPr>
            <a:normAutofit/>
          </a:bodyPr>
          <a:lstStyle>
            <a:lvl1pPr>
              <a:defRPr sz="2400">
                <a:latin typeface="+mj-lt"/>
              </a:defRPr>
            </a:lvl1pPr>
            <a:lvl2pPr>
              <a:defRPr sz="2000">
                <a:latin typeface="+mj-lt"/>
              </a:defRPr>
            </a:lvl2pPr>
            <a:lvl3pPr>
              <a:defRPr sz="1800">
                <a:latin typeface="+mj-lt"/>
              </a:defRPr>
            </a:lvl3pPr>
            <a:lvl4pPr>
              <a:defRPr sz="1600">
                <a:latin typeface="+mj-lt"/>
              </a:defRPr>
            </a:lvl4pPr>
            <a:lvl5pPr>
              <a:defRPr sz="1600">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FA83726-FADE-E11D-F3AB-BBBF6683A4E6}"/>
              </a:ext>
            </a:extLst>
          </p:cNvPr>
          <p:cNvSpPr>
            <a:spLocks noGrp="1"/>
          </p:cNvSpPr>
          <p:nvPr>
            <p:ph type="dt" sz="half" idx="10"/>
          </p:nvPr>
        </p:nvSpPr>
        <p:spPr/>
        <p:txBody>
          <a:bodyPr/>
          <a:lstStyle/>
          <a:p>
            <a:fld id="{44D86440-1246-824A-B006-3F9CE24B7198}" type="datetime1">
              <a:rPr lang="en-US" smtClean="0"/>
              <a:t>10/14/26</a:t>
            </a:fld>
            <a:endParaRPr lang="en-US"/>
          </a:p>
        </p:txBody>
      </p:sp>
      <p:sp>
        <p:nvSpPr>
          <p:cNvPr id="5" name="Footer Placeholder 4">
            <a:extLst>
              <a:ext uri="{FF2B5EF4-FFF2-40B4-BE49-F238E27FC236}">
                <a16:creationId xmlns:a16="http://schemas.microsoft.com/office/drawing/2014/main" id="{87169796-9B2E-47FC-8120-11D4F8176B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473640-BA1F-4393-4480-CCCFC8338E2D}"/>
              </a:ext>
            </a:extLst>
          </p:cNvPr>
          <p:cNvSpPr>
            <a:spLocks noGrp="1"/>
          </p:cNvSpPr>
          <p:nvPr>
            <p:ph type="sldNum" sz="quarter" idx="12"/>
          </p:nvPr>
        </p:nvSpPr>
        <p:spPr/>
        <p:txBody>
          <a:bodyPr/>
          <a:lstStyle/>
          <a:p>
            <a:fld id="{046EB52D-FC28-BC41-92CF-6223E9EA9C75}" type="slidenum">
              <a:rPr lang="en-US" smtClean="0"/>
              <a:t>‹#›</a:t>
            </a:fld>
            <a:endParaRPr lang="en-US"/>
          </a:p>
        </p:txBody>
      </p:sp>
      <p:sp>
        <p:nvSpPr>
          <p:cNvPr id="7" name="직사각형 6">
            <a:extLst>
              <a:ext uri="{FF2B5EF4-FFF2-40B4-BE49-F238E27FC236}">
                <a16:creationId xmlns:a16="http://schemas.microsoft.com/office/drawing/2014/main" id="{41546789-E3A1-4CE0-7A05-C3352E47CE88}"/>
              </a:ext>
            </a:extLst>
          </p:cNvPr>
          <p:cNvSpPr/>
          <p:nvPr userDrawn="1"/>
        </p:nvSpPr>
        <p:spPr>
          <a:xfrm>
            <a:off x="0" y="6666806"/>
            <a:ext cx="4032000" cy="191193"/>
          </a:xfrm>
          <a:prstGeom prst="rect">
            <a:avLst/>
          </a:prstGeom>
          <a:solidFill>
            <a:srgbClr val="4B2D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1200" dirty="0">
                <a:latin typeface="+mj-lt"/>
                <a:ea typeface="나눔스퀘어" panose="020B0600000101010101" pitchFamily="50" charset="-127"/>
                <a:cs typeface="함초롬바탕" panose="02030604000101010101" pitchFamily="18" charset="-127"/>
              </a:rPr>
              <a:t>On</a:t>
            </a:r>
            <a:r>
              <a:rPr lang="en-US" altLang="ko-KR" sz="1200" baseline="0" dirty="0">
                <a:latin typeface="+mj-lt"/>
                <a:ea typeface="나눔스퀘어" panose="020B0600000101010101" pitchFamily="50" charset="-127"/>
                <a:cs typeface="함초롬바탕" panose="02030604000101010101" pitchFamily="18" charset="-127"/>
              </a:rPr>
              <a:t> Kim (</a:t>
            </a:r>
            <a:r>
              <a:rPr lang="en-US" altLang="ko-KR" sz="1200" dirty="0" err="1">
                <a:latin typeface="+mj-lt"/>
                <a:ea typeface="나눔스퀘어" panose="020B0600000101010101" pitchFamily="50" charset="-127"/>
                <a:cs typeface="함초롬돋움" panose="020B0604000101010101" pitchFamily="50" charset="-127"/>
              </a:rPr>
              <a:t>onkim@uw.edu</a:t>
            </a:r>
            <a:r>
              <a:rPr lang="en-US" altLang="ko-KR" sz="1200" dirty="0">
                <a:latin typeface="+mj-lt"/>
                <a:ea typeface="나눔스퀘어" panose="020B0600000101010101" pitchFamily="50" charset="-127"/>
                <a:cs typeface="함초롬바탕" panose="02030604000101010101" pitchFamily="18" charset="-127"/>
              </a:rPr>
              <a:t>)</a:t>
            </a:r>
            <a:endParaRPr lang="ko-KR" altLang="en-US" sz="1200" dirty="0">
              <a:latin typeface="+mj-lt"/>
              <a:ea typeface="나눔스퀘어" panose="020B0600000101010101" pitchFamily="50" charset="-127"/>
              <a:cs typeface="함초롬돋움" panose="020B0604000101010101" pitchFamily="50" charset="-127"/>
            </a:endParaRPr>
          </a:p>
        </p:txBody>
      </p:sp>
      <p:sp>
        <p:nvSpPr>
          <p:cNvPr id="8" name="직사각형 7">
            <a:extLst>
              <a:ext uri="{FF2B5EF4-FFF2-40B4-BE49-F238E27FC236}">
                <a16:creationId xmlns:a16="http://schemas.microsoft.com/office/drawing/2014/main" id="{9BDD5EF2-C866-0E25-BE78-FAF9EBD5D67A}"/>
              </a:ext>
            </a:extLst>
          </p:cNvPr>
          <p:cNvSpPr/>
          <p:nvPr userDrawn="1"/>
        </p:nvSpPr>
        <p:spPr>
          <a:xfrm>
            <a:off x="4032000" y="6666806"/>
            <a:ext cx="4032000" cy="191193"/>
          </a:xfrm>
          <a:prstGeom prst="rect">
            <a:avLst/>
          </a:prstGeom>
          <a:solidFill>
            <a:srgbClr val="783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dirty="0">
                <a:latin typeface="+mj-lt"/>
                <a:ea typeface="나눔스퀘어" panose="020B0600000101010101" pitchFamily="50" charset="-127"/>
                <a:cs typeface="함초롬돋움" panose="020B0604000101010101" pitchFamily="50" charset="-127"/>
              </a:rPr>
              <a:t>CPAD 2026 Workshop</a:t>
            </a:r>
          </a:p>
        </p:txBody>
      </p:sp>
      <p:sp>
        <p:nvSpPr>
          <p:cNvPr id="9" name="직사각형 8">
            <a:extLst>
              <a:ext uri="{FF2B5EF4-FFF2-40B4-BE49-F238E27FC236}">
                <a16:creationId xmlns:a16="http://schemas.microsoft.com/office/drawing/2014/main" id="{0B28E455-E97E-C659-6991-53D85939C5C6}"/>
              </a:ext>
            </a:extLst>
          </p:cNvPr>
          <p:cNvSpPr/>
          <p:nvPr userDrawn="1"/>
        </p:nvSpPr>
        <p:spPr>
          <a:xfrm>
            <a:off x="8064000" y="6666806"/>
            <a:ext cx="4128000" cy="191193"/>
          </a:xfrm>
          <a:prstGeom prst="rect">
            <a:avLst/>
          </a:prstGeom>
          <a:solidFill>
            <a:srgbClr val="4B2D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ko-KR" sz="1200" baseline="0" dirty="0">
                <a:latin typeface="+mj-lt"/>
                <a:ea typeface="나눔스퀘어" panose="020B0600000101010101" pitchFamily="50" charset="-127"/>
              </a:rPr>
              <a:t>     2026 Oct. 21</a:t>
            </a:r>
            <a:r>
              <a:rPr lang="en-US" altLang="ko-KR" sz="1200" baseline="30000" dirty="0">
                <a:latin typeface="+mj-lt"/>
                <a:ea typeface="나눔스퀘어" panose="020B0600000101010101" pitchFamily="50" charset="-127"/>
              </a:rPr>
              <a:t>st</a:t>
            </a:r>
            <a:r>
              <a:rPr lang="en-US" altLang="ko-KR" sz="1200" baseline="0" dirty="0">
                <a:latin typeface="+mj-lt"/>
                <a:ea typeface="나눔스퀘어" panose="020B0600000101010101" pitchFamily="50" charset="-127"/>
              </a:rPr>
              <a:t>  	           </a:t>
            </a:r>
            <a:fld id="{8DEFEE62-F1CC-4925-9489-50D1269B85CC}" type="slidenum">
              <a:rPr lang="en-US" altLang="ko-KR" sz="1200" baseline="0" smtClean="0">
                <a:latin typeface="+mj-lt"/>
                <a:ea typeface="나눔스퀘어" panose="020B0600000101010101" pitchFamily="50" charset="-127"/>
              </a:rPr>
              <a:t>‹#›</a:t>
            </a:fld>
            <a:r>
              <a:rPr lang="en-US" altLang="ko-KR" sz="1200" baseline="0" dirty="0">
                <a:latin typeface="+mj-lt"/>
                <a:ea typeface="나눔스퀘어" panose="020B0600000101010101" pitchFamily="50" charset="-127"/>
              </a:rPr>
              <a:t> </a:t>
            </a:r>
          </a:p>
        </p:txBody>
      </p:sp>
    </p:spTree>
    <p:extLst>
      <p:ext uri="{BB962C8B-B14F-4D97-AF65-F5344CB8AC3E}">
        <p14:creationId xmlns:p14="http://schemas.microsoft.com/office/powerpoint/2010/main" val="2453932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B2583-278B-0272-702C-DD7F1F1869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55F95-71AF-16B7-A9D8-215744EF51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C7A30E-03ED-D8F1-4643-C1DF496F6365}"/>
              </a:ext>
            </a:extLst>
          </p:cNvPr>
          <p:cNvSpPr>
            <a:spLocks noGrp="1"/>
          </p:cNvSpPr>
          <p:nvPr>
            <p:ph type="dt" sz="half" idx="10"/>
          </p:nvPr>
        </p:nvSpPr>
        <p:spPr/>
        <p:txBody>
          <a:bodyPr/>
          <a:lstStyle/>
          <a:p>
            <a:fld id="{85F08F78-446D-A84B-B242-C3253712C84C}" type="datetime1">
              <a:rPr lang="en-US" smtClean="0"/>
              <a:t>10/14/26</a:t>
            </a:fld>
            <a:endParaRPr lang="en-US"/>
          </a:p>
        </p:txBody>
      </p:sp>
      <p:sp>
        <p:nvSpPr>
          <p:cNvPr id="5" name="Footer Placeholder 4">
            <a:extLst>
              <a:ext uri="{FF2B5EF4-FFF2-40B4-BE49-F238E27FC236}">
                <a16:creationId xmlns:a16="http://schemas.microsoft.com/office/drawing/2014/main" id="{6313663A-AEF4-BFBB-6816-9FA8F22C01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B79382-3C8B-1A7E-3BBF-4B2F611C9825}"/>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3227057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DFA1A-1DE7-0F3E-BA88-F51F2E9C930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AEB33D-81BF-7591-425E-85463626134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D446E19-85C6-425C-FC7B-992F0E3967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1BC29FE-5796-4944-223E-0E2883D7E6BF}"/>
              </a:ext>
            </a:extLst>
          </p:cNvPr>
          <p:cNvSpPr>
            <a:spLocks noGrp="1"/>
          </p:cNvSpPr>
          <p:nvPr>
            <p:ph type="dt" sz="half" idx="10"/>
          </p:nvPr>
        </p:nvSpPr>
        <p:spPr/>
        <p:txBody>
          <a:bodyPr/>
          <a:lstStyle/>
          <a:p>
            <a:fld id="{A20CDD73-0BA5-2349-B3C7-23965F4AB89E}" type="datetime1">
              <a:rPr lang="en-US" smtClean="0"/>
              <a:t>10/14/26</a:t>
            </a:fld>
            <a:endParaRPr lang="en-US"/>
          </a:p>
        </p:txBody>
      </p:sp>
      <p:sp>
        <p:nvSpPr>
          <p:cNvPr id="6" name="Footer Placeholder 5">
            <a:extLst>
              <a:ext uri="{FF2B5EF4-FFF2-40B4-BE49-F238E27FC236}">
                <a16:creationId xmlns:a16="http://schemas.microsoft.com/office/drawing/2014/main" id="{094D8B31-4FCC-EB47-7BFB-F97E5316E9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B541E3-5AD5-61B8-8976-1E1272DD9EF7}"/>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2153985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5DD91-D9A3-7111-D8D2-B3257F6E608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6F2D8CA-ABA3-52C9-E247-6527F581B0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722973-0066-A3A9-A3FA-B140F79D728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80EBB82-AE1F-DABB-B644-E9F388EC96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BEF29C1-2A53-F409-98BC-82BF28E0BB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548659B-1EE0-F93A-5C2B-E98C96F8F534}"/>
              </a:ext>
            </a:extLst>
          </p:cNvPr>
          <p:cNvSpPr>
            <a:spLocks noGrp="1"/>
          </p:cNvSpPr>
          <p:nvPr>
            <p:ph type="dt" sz="half" idx="10"/>
          </p:nvPr>
        </p:nvSpPr>
        <p:spPr/>
        <p:txBody>
          <a:bodyPr/>
          <a:lstStyle/>
          <a:p>
            <a:fld id="{90134D12-9DFA-9448-8124-3573B32B2D9F}" type="datetime1">
              <a:rPr lang="en-US" smtClean="0"/>
              <a:t>10/14/26</a:t>
            </a:fld>
            <a:endParaRPr lang="en-US"/>
          </a:p>
        </p:txBody>
      </p:sp>
      <p:sp>
        <p:nvSpPr>
          <p:cNvPr id="8" name="Footer Placeholder 7">
            <a:extLst>
              <a:ext uri="{FF2B5EF4-FFF2-40B4-BE49-F238E27FC236}">
                <a16:creationId xmlns:a16="http://schemas.microsoft.com/office/drawing/2014/main" id="{F5146885-A8DF-51BF-1DC9-62E4C0FE342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7A9145-DD21-FB9C-FA23-9FD589C5602C}"/>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241041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EC818-B69E-2D91-EE31-43E68E7D7ED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6A86CDE-4ED8-8BAC-F353-8F32B31A3980}"/>
              </a:ext>
            </a:extLst>
          </p:cNvPr>
          <p:cNvSpPr>
            <a:spLocks noGrp="1"/>
          </p:cNvSpPr>
          <p:nvPr>
            <p:ph type="dt" sz="half" idx="10"/>
          </p:nvPr>
        </p:nvSpPr>
        <p:spPr/>
        <p:txBody>
          <a:bodyPr/>
          <a:lstStyle/>
          <a:p>
            <a:fld id="{3C8068B2-035A-7648-9090-8A5E0576AFEC}" type="datetime1">
              <a:rPr lang="en-US" smtClean="0"/>
              <a:t>10/14/26</a:t>
            </a:fld>
            <a:endParaRPr lang="en-US"/>
          </a:p>
        </p:txBody>
      </p:sp>
      <p:sp>
        <p:nvSpPr>
          <p:cNvPr id="4" name="Footer Placeholder 3">
            <a:extLst>
              <a:ext uri="{FF2B5EF4-FFF2-40B4-BE49-F238E27FC236}">
                <a16:creationId xmlns:a16="http://schemas.microsoft.com/office/drawing/2014/main" id="{BFE19CF6-B697-6D2F-1519-4F06311157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F37A01C-23CD-4F99-2B86-FA4B2F9506E6}"/>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657073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9C41F5-B4FA-E307-0706-EA5A5A8A6AE3}"/>
              </a:ext>
            </a:extLst>
          </p:cNvPr>
          <p:cNvSpPr>
            <a:spLocks noGrp="1"/>
          </p:cNvSpPr>
          <p:nvPr>
            <p:ph type="dt" sz="half" idx="10"/>
          </p:nvPr>
        </p:nvSpPr>
        <p:spPr/>
        <p:txBody>
          <a:bodyPr/>
          <a:lstStyle/>
          <a:p>
            <a:fld id="{456AB702-FE6E-7C44-B539-671519BC20CD}" type="datetime1">
              <a:rPr lang="en-US" smtClean="0"/>
              <a:t>10/14/26</a:t>
            </a:fld>
            <a:endParaRPr lang="en-US"/>
          </a:p>
        </p:txBody>
      </p:sp>
      <p:sp>
        <p:nvSpPr>
          <p:cNvPr id="3" name="Footer Placeholder 2">
            <a:extLst>
              <a:ext uri="{FF2B5EF4-FFF2-40B4-BE49-F238E27FC236}">
                <a16:creationId xmlns:a16="http://schemas.microsoft.com/office/drawing/2014/main" id="{5059C5A0-FC49-E4B5-8830-22A58CD8895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E2B2771-27B0-C912-01DE-D55EB33CEE2F}"/>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55538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2F16E-DCD0-CBBD-A12B-4E4FC10343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AC068AF-C75A-9EAA-01D8-1FAE032889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FAD7BC7-A15F-3C6C-7CA2-A4B50312DA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558736-8844-726E-B6BC-6BE9F2C8F465}"/>
              </a:ext>
            </a:extLst>
          </p:cNvPr>
          <p:cNvSpPr>
            <a:spLocks noGrp="1"/>
          </p:cNvSpPr>
          <p:nvPr>
            <p:ph type="dt" sz="half" idx="10"/>
          </p:nvPr>
        </p:nvSpPr>
        <p:spPr/>
        <p:txBody>
          <a:bodyPr/>
          <a:lstStyle/>
          <a:p>
            <a:fld id="{56C2B903-ACE9-824C-A6E9-D37234290134}" type="datetime1">
              <a:rPr lang="en-US" smtClean="0"/>
              <a:t>10/14/26</a:t>
            </a:fld>
            <a:endParaRPr lang="en-US"/>
          </a:p>
        </p:txBody>
      </p:sp>
      <p:sp>
        <p:nvSpPr>
          <p:cNvPr id="6" name="Footer Placeholder 5">
            <a:extLst>
              <a:ext uri="{FF2B5EF4-FFF2-40B4-BE49-F238E27FC236}">
                <a16:creationId xmlns:a16="http://schemas.microsoft.com/office/drawing/2014/main" id="{A78D9CA1-7DFF-26DD-4A37-B12912103C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A7DDC3B-1A30-B769-62AA-6A441F4597E1}"/>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3072760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9802F-80C1-28DF-A5A0-81EFB7DA2E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BE90FD-214D-69D6-B0C7-8AA26EEC54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461394C-FA11-9E35-629B-A4DBD40CD7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1EF3C8-7ABD-F11F-C7E2-ABBAEAF18636}"/>
              </a:ext>
            </a:extLst>
          </p:cNvPr>
          <p:cNvSpPr>
            <a:spLocks noGrp="1"/>
          </p:cNvSpPr>
          <p:nvPr>
            <p:ph type="dt" sz="half" idx="10"/>
          </p:nvPr>
        </p:nvSpPr>
        <p:spPr/>
        <p:txBody>
          <a:bodyPr/>
          <a:lstStyle/>
          <a:p>
            <a:fld id="{3A63E333-03B8-E640-9D61-9BA6E43C2CBD}" type="datetime1">
              <a:rPr lang="en-US" smtClean="0"/>
              <a:t>10/14/26</a:t>
            </a:fld>
            <a:endParaRPr lang="en-US"/>
          </a:p>
        </p:txBody>
      </p:sp>
      <p:sp>
        <p:nvSpPr>
          <p:cNvPr id="6" name="Footer Placeholder 5">
            <a:extLst>
              <a:ext uri="{FF2B5EF4-FFF2-40B4-BE49-F238E27FC236}">
                <a16:creationId xmlns:a16="http://schemas.microsoft.com/office/drawing/2014/main" id="{AC4470AB-C0A7-3EC6-75A7-B6308B7DAE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A41468-C32C-C3E8-D79A-86FA5FA72183}"/>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1733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FA269-BC1B-C8FF-BCA2-4FA7DEB2364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B437711-1730-85F4-EFDF-846C2F6B898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BF8481-220A-AB67-79FA-EB0C7438FCAB}"/>
              </a:ext>
            </a:extLst>
          </p:cNvPr>
          <p:cNvSpPr>
            <a:spLocks noGrp="1"/>
          </p:cNvSpPr>
          <p:nvPr>
            <p:ph type="dt" sz="half" idx="10"/>
          </p:nvPr>
        </p:nvSpPr>
        <p:spPr/>
        <p:txBody>
          <a:bodyPr/>
          <a:lstStyle/>
          <a:p>
            <a:fld id="{0CF07E3D-F66F-BA4C-B531-B88C03978069}" type="datetime1">
              <a:rPr lang="en-US" smtClean="0"/>
              <a:t>10/14/26</a:t>
            </a:fld>
            <a:endParaRPr lang="en-US"/>
          </a:p>
        </p:txBody>
      </p:sp>
      <p:sp>
        <p:nvSpPr>
          <p:cNvPr id="5" name="Footer Placeholder 4">
            <a:extLst>
              <a:ext uri="{FF2B5EF4-FFF2-40B4-BE49-F238E27FC236}">
                <a16:creationId xmlns:a16="http://schemas.microsoft.com/office/drawing/2014/main" id="{AFE7A7D6-7C21-548F-1B6C-B6C481AE66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D7DD79-854B-1D34-6AC9-9890B70AFF58}"/>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1424849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B41247-973F-6521-D258-E2A57143CDD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DE11644-27F9-6440-CB25-D2B14C0C5C0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BF8866-98C7-A43C-E699-FFABF7EAACD0}"/>
              </a:ext>
            </a:extLst>
          </p:cNvPr>
          <p:cNvSpPr>
            <a:spLocks noGrp="1"/>
          </p:cNvSpPr>
          <p:nvPr>
            <p:ph type="dt" sz="half" idx="10"/>
          </p:nvPr>
        </p:nvSpPr>
        <p:spPr/>
        <p:txBody>
          <a:bodyPr/>
          <a:lstStyle/>
          <a:p>
            <a:fld id="{7903C5C6-C181-E94F-AF8B-200FF14AC34C}" type="datetime1">
              <a:rPr lang="en-US" smtClean="0"/>
              <a:t>10/14/26</a:t>
            </a:fld>
            <a:endParaRPr lang="en-US"/>
          </a:p>
        </p:txBody>
      </p:sp>
      <p:sp>
        <p:nvSpPr>
          <p:cNvPr id="5" name="Footer Placeholder 4">
            <a:extLst>
              <a:ext uri="{FF2B5EF4-FFF2-40B4-BE49-F238E27FC236}">
                <a16:creationId xmlns:a16="http://schemas.microsoft.com/office/drawing/2014/main" id="{1387CBA2-5283-52AF-00EA-889C6EB8F0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CFFC27-80E5-CFCB-F77B-0E058A9E6839}"/>
              </a:ext>
            </a:extLst>
          </p:cNvPr>
          <p:cNvSpPr>
            <a:spLocks noGrp="1"/>
          </p:cNvSpPr>
          <p:nvPr>
            <p:ph type="sldNum" sz="quarter" idx="12"/>
          </p:nvPr>
        </p:nvSpPr>
        <p:spPr/>
        <p:txBody>
          <a:bodyPr/>
          <a:lstStyle/>
          <a:p>
            <a:fld id="{046EB52D-FC28-BC41-92CF-6223E9EA9C75}" type="slidenum">
              <a:rPr lang="en-US" smtClean="0"/>
              <a:t>‹#›</a:t>
            </a:fld>
            <a:endParaRPr lang="en-US"/>
          </a:p>
        </p:txBody>
      </p:sp>
    </p:spTree>
    <p:extLst>
      <p:ext uri="{BB962C8B-B14F-4D97-AF65-F5344CB8AC3E}">
        <p14:creationId xmlns:p14="http://schemas.microsoft.com/office/powerpoint/2010/main" val="3424152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D7AF90-6C88-1CA6-9A20-0199A3985F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19CA8B3-DAD9-9EDD-687F-10C345FB04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8C96177-5F1E-084B-7FDC-7CFFCFC186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A0735C-2713-5C45-B6A0-150AB7BC14CB}" type="datetime1">
              <a:rPr lang="en-US" smtClean="0"/>
              <a:t>10/14/26</a:t>
            </a:fld>
            <a:endParaRPr lang="en-US"/>
          </a:p>
        </p:txBody>
      </p:sp>
      <p:sp>
        <p:nvSpPr>
          <p:cNvPr id="5" name="Footer Placeholder 4">
            <a:extLst>
              <a:ext uri="{FF2B5EF4-FFF2-40B4-BE49-F238E27FC236}">
                <a16:creationId xmlns:a16="http://schemas.microsoft.com/office/drawing/2014/main" id="{FCD1AA96-CA38-53D4-8CD8-3474CD5416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9083F3D-86B7-A29F-869F-BCEC8EA1B0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6EB52D-FC28-BC41-92CF-6223E9EA9C75}" type="slidenum">
              <a:rPr lang="en-US" smtClean="0"/>
              <a:t>‹#›</a:t>
            </a:fld>
            <a:endParaRPr lang="en-US"/>
          </a:p>
        </p:txBody>
      </p:sp>
    </p:spTree>
    <p:extLst>
      <p:ext uri="{BB962C8B-B14F-4D97-AF65-F5344CB8AC3E}">
        <p14:creationId xmlns:p14="http://schemas.microsoft.com/office/powerpoint/2010/main" val="264733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11" Type="http://schemas.microsoft.com/office/2007/relationships/hdphoto" Target="../media/hdphoto1.wdp"/><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3.JP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5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43.png"/><Relationship Id="rId5" Type="http://schemas.openxmlformats.org/officeDocument/2006/relationships/diagramQuickStyle" Target="../diagrams/quickStyle1.xml"/><Relationship Id="rId10" Type="http://schemas.openxmlformats.org/officeDocument/2006/relationships/image" Target="../media/image42.png"/><Relationship Id="rId4" Type="http://schemas.openxmlformats.org/officeDocument/2006/relationships/diagramLayout" Target="../diagrams/layout1.xml"/><Relationship Id="rId9"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20.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4.svg"/><Relationship Id="rId5" Type="http://schemas.openxmlformats.org/officeDocument/2006/relationships/image" Target="../media/image440.png"/><Relationship Id="rId4" Type="http://schemas.openxmlformats.org/officeDocument/2006/relationships/image" Target="../media/image53.png"/></Relationships>
</file>

<file path=ppt/slides/_rels/slide21.xml.rels><?xml version="1.0" encoding="UTF-8" standalone="yes"?>
<Relationships xmlns="http://schemas.openxmlformats.org/package/2006/relationships"><Relationship Id="rId3" Type="http://schemas.openxmlformats.org/officeDocument/2006/relationships/image" Target="../media/image460.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80.png"/><Relationship Id="rId4" Type="http://schemas.openxmlformats.org/officeDocument/2006/relationships/image" Target="../media/image55.png"/></Relationships>
</file>

<file path=ppt/slides/_rels/slide22.xml.rels><?xml version="1.0" encoding="UTF-8" standalone="yes"?>
<Relationships xmlns="http://schemas.openxmlformats.org/package/2006/relationships"><Relationship Id="rId3" Type="http://schemas.openxmlformats.org/officeDocument/2006/relationships/image" Target="../media/image610.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2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image" Target="../media/image530.png"/><Relationship Id="rId4" Type="http://schemas.openxmlformats.org/officeDocument/2006/relationships/diagramLayout" Target="../diagrams/layout3.xml"/><Relationship Id="rId9" Type="http://schemas.openxmlformats.org/officeDocument/2006/relationships/image" Target="../media/image520.png"/></Relationships>
</file>

<file path=ppt/slides/_rels/slide28.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59.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image" Target="../media/image520.png"/><Relationship Id="rId5" Type="http://schemas.openxmlformats.org/officeDocument/2006/relationships/diagramQuickStyle" Target="../diagrams/quickStyle4.xml"/><Relationship Id="rId10" Type="http://schemas.openxmlformats.org/officeDocument/2006/relationships/image" Target="../media/image560.png"/><Relationship Id="rId4" Type="http://schemas.openxmlformats.org/officeDocument/2006/relationships/diagramLayout" Target="../diagrams/layout4.xml"/><Relationship Id="rId9" Type="http://schemas.openxmlformats.org/officeDocument/2006/relationships/image" Target="../media/image58.png"/></Relationships>
</file>

<file path=ppt/slides/_rels/slide2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png"/></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4.png"/></Relationships>
</file>

<file path=ppt/slides/_rels/slide3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3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72.png"/><Relationship Id="rId5" Type="http://schemas.openxmlformats.org/officeDocument/2006/relationships/image" Target="../media/image68.png"/><Relationship Id="rId4" Type="http://schemas.openxmlformats.org/officeDocument/2006/relationships/image" Target="../media/image67.png"/></Relationships>
</file>

<file path=ppt/slides/_rels/slide35.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diagramData" Target="../diagrams/data5.xml"/><Relationship Id="rId7" Type="http://schemas.microsoft.com/office/2007/relationships/diagramDrawing" Target="../diagrams/drawing5.xml"/><Relationship Id="rId12" Type="http://schemas.openxmlformats.org/officeDocument/2006/relationships/image" Target="../media/image90.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5.xml"/><Relationship Id="rId11" Type="http://schemas.openxmlformats.org/officeDocument/2006/relationships/image" Target="../media/image560.png"/><Relationship Id="rId5" Type="http://schemas.openxmlformats.org/officeDocument/2006/relationships/diagramQuickStyle" Target="../diagrams/quickStyle5.xml"/><Relationship Id="rId10" Type="http://schemas.openxmlformats.org/officeDocument/2006/relationships/image" Target="../media/image520.png"/><Relationship Id="rId4" Type="http://schemas.openxmlformats.org/officeDocument/2006/relationships/diagramLayout" Target="../diagrams/layout5.xml"/><Relationship Id="rId9" Type="http://schemas.openxmlformats.org/officeDocument/2006/relationships/image" Target="../media/image89.png"/></Relationships>
</file>

<file path=ppt/slides/_rels/slide36.xml.rels><?xml version="1.0" encoding="UTF-8" standalone="yes"?>
<Relationships xmlns="http://schemas.openxmlformats.org/package/2006/relationships"><Relationship Id="rId8" Type="http://schemas.openxmlformats.org/officeDocument/2006/relationships/image" Target="../media/image71.gif"/><Relationship Id="rId13" Type="http://schemas.openxmlformats.org/officeDocument/2006/relationships/image" Target="../media/image90.png"/><Relationship Id="rId3" Type="http://schemas.openxmlformats.org/officeDocument/2006/relationships/diagramData" Target="../diagrams/data6.xml"/><Relationship Id="rId7" Type="http://schemas.microsoft.com/office/2007/relationships/diagramDrawing" Target="../diagrams/drawing6.xml"/><Relationship Id="rId12" Type="http://schemas.openxmlformats.org/officeDocument/2006/relationships/image" Target="../media/image93.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6.xml"/><Relationship Id="rId11" Type="http://schemas.openxmlformats.org/officeDocument/2006/relationships/image" Target="../media/image92.png"/><Relationship Id="rId5" Type="http://schemas.openxmlformats.org/officeDocument/2006/relationships/diagramQuickStyle" Target="../diagrams/quickStyle6.xml"/><Relationship Id="rId10" Type="http://schemas.openxmlformats.org/officeDocument/2006/relationships/image" Target="../media/image560.png"/><Relationship Id="rId4" Type="http://schemas.openxmlformats.org/officeDocument/2006/relationships/diagramLayout" Target="../diagrams/layout6.xml"/><Relationship Id="rId9" Type="http://schemas.openxmlformats.org/officeDocument/2006/relationships/image" Target="../media/image520.png"/></Relationships>
</file>

<file path=ppt/slides/_rels/slide37.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96.png"/><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image" Target="../media/image95.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7.xml"/><Relationship Id="rId11" Type="http://schemas.openxmlformats.org/officeDocument/2006/relationships/image" Target="../media/image93.png"/><Relationship Id="rId5" Type="http://schemas.openxmlformats.org/officeDocument/2006/relationships/diagramQuickStyle" Target="../diagrams/quickStyle7.xml"/><Relationship Id="rId15" Type="http://schemas.openxmlformats.org/officeDocument/2006/relationships/image" Target="../media/image35.png"/><Relationship Id="rId10" Type="http://schemas.openxmlformats.org/officeDocument/2006/relationships/image" Target="../media/image560.png"/><Relationship Id="rId4" Type="http://schemas.openxmlformats.org/officeDocument/2006/relationships/diagramLayout" Target="../diagrams/layout7.xml"/><Relationship Id="rId9" Type="http://schemas.openxmlformats.org/officeDocument/2006/relationships/image" Target="../media/image520.png"/><Relationship Id="rId14" Type="http://schemas.openxmlformats.org/officeDocument/2006/relationships/image" Target="../media/image90.png"/></Relationships>
</file>

<file path=ppt/slides/_rels/slide38.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79.jpg"/><Relationship Id="rId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9804"/>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5D5F6-84C9-40EA-D064-811118D15082}"/>
              </a:ext>
            </a:extLst>
          </p:cNvPr>
          <p:cNvSpPr>
            <a:spLocks noGrp="1"/>
          </p:cNvSpPr>
          <p:nvPr>
            <p:ph type="ctrTitle"/>
          </p:nvPr>
        </p:nvSpPr>
        <p:spPr>
          <a:xfrm>
            <a:off x="555813" y="1451452"/>
            <a:ext cx="11080374" cy="2387600"/>
          </a:xfrm>
        </p:spPr>
        <p:txBody>
          <a:bodyPr>
            <a:normAutofit/>
          </a:bodyPr>
          <a:lstStyle/>
          <a:p>
            <a:r>
              <a:rPr lang="en-US" dirty="0"/>
              <a:t>ADMX Overview and Run Status</a:t>
            </a:r>
          </a:p>
        </p:txBody>
      </p:sp>
      <p:sp>
        <p:nvSpPr>
          <p:cNvPr id="3" name="Subtitle 2">
            <a:extLst>
              <a:ext uri="{FF2B5EF4-FFF2-40B4-BE49-F238E27FC236}">
                <a16:creationId xmlns:a16="http://schemas.microsoft.com/office/drawing/2014/main" id="{8F2E7CFB-E289-5369-DD13-780C9B0A4C7A}"/>
              </a:ext>
            </a:extLst>
          </p:cNvPr>
          <p:cNvSpPr>
            <a:spLocks noGrp="1"/>
          </p:cNvSpPr>
          <p:nvPr>
            <p:ph type="subTitle" idx="1"/>
          </p:nvPr>
        </p:nvSpPr>
        <p:spPr>
          <a:xfrm>
            <a:off x="1524000" y="4263455"/>
            <a:ext cx="9144000" cy="1655762"/>
          </a:xfrm>
        </p:spPr>
        <p:txBody>
          <a:bodyPr>
            <a:normAutofit lnSpcReduction="10000"/>
          </a:bodyPr>
          <a:lstStyle/>
          <a:p>
            <a:r>
              <a:rPr lang="en-US" b="1" dirty="0"/>
              <a:t>On Kim</a:t>
            </a:r>
          </a:p>
          <a:p>
            <a:r>
              <a:rPr lang="en-US" dirty="0"/>
              <a:t>University of Washington</a:t>
            </a:r>
          </a:p>
          <a:p>
            <a:r>
              <a:rPr lang="en-US" dirty="0"/>
              <a:t>CPAD 2026 Workshop</a:t>
            </a:r>
          </a:p>
          <a:p>
            <a:r>
              <a:rPr lang="en-US" dirty="0"/>
              <a:t>October 21</a:t>
            </a:r>
            <a:r>
              <a:rPr lang="en-US" baseline="30000" dirty="0"/>
              <a:t>st</a:t>
            </a:r>
            <a:r>
              <a:rPr lang="en-US" dirty="0"/>
              <a:t>, 2026</a:t>
            </a:r>
          </a:p>
        </p:txBody>
      </p:sp>
      <p:pic>
        <p:nvPicPr>
          <p:cNvPr id="6" name="Picture 5" descr="A close-up of a logo&#10;&#10;AI-generated content may be incorrect.">
            <a:extLst>
              <a:ext uri="{FF2B5EF4-FFF2-40B4-BE49-F238E27FC236}">
                <a16:creationId xmlns:a16="http://schemas.microsoft.com/office/drawing/2014/main" id="{F164EB06-AA81-9EA9-8247-B7EAA069625B}"/>
              </a:ext>
            </a:extLst>
          </p:cNvPr>
          <p:cNvPicPr>
            <a:picLocks noChangeAspect="1"/>
          </p:cNvPicPr>
          <p:nvPr/>
        </p:nvPicPr>
        <p:blipFill>
          <a:blip r:embed="rId2"/>
          <a:stretch>
            <a:fillRect/>
          </a:stretch>
        </p:blipFill>
        <p:spPr>
          <a:xfrm>
            <a:off x="152091" y="289409"/>
            <a:ext cx="4216714" cy="1298748"/>
          </a:xfrm>
          <a:prstGeom prst="rect">
            <a:avLst/>
          </a:prstGeom>
        </p:spPr>
      </p:pic>
      <p:pic>
        <p:nvPicPr>
          <p:cNvPr id="7" name="Picture 6" descr="A purple letter w with black background&#10;&#10;AI-generated content may be incorrect.">
            <a:extLst>
              <a:ext uri="{FF2B5EF4-FFF2-40B4-BE49-F238E27FC236}">
                <a16:creationId xmlns:a16="http://schemas.microsoft.com/office/drawing/2014/main" id="{81CAF672-CC85-E680-5DA3-9B8C0BC62229}"/>
              </a:ext>
            </a:extLst>
          </p:cNvPr>
          <p:cNvPicPr>
            <a:picLocks noChangeAspect="1"/>
          </p:cNvPicPr>
          <p:nvPr/>
        </p:nvPicPr>
        <p:blipFill>
          <a:blip r:embed="rId3"/>
          <a:stretch>
            <a:fillRect/>
          </a:stretch>
        </p:blipFill>
        <p:spPr>
          <a:xfrm>
            <a:off x="10264587" y="381271"/>
            <a:ext cx="1371600" cy="914400"/>
          </a:xfrm>
          <a:prstGeom prst="rect">
            <a:avLst/>
          </a:prstGeom>
        </p:spPr>
      </p:pic>
    </p:spTree>
    <p:extLst>
      <p:ext uri="{BB962C8B-B14F-4D97-AF65-F5344CB8AC3E}">
        <p14:creationId xmlns:p14="http://schemas.microsoft.com/office/powerpoint/2010/main" val="398888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ebb near-infrared data combined with Chandra X-ray data of the Bullet Cluster show many overlapping objects, including foreground stars, galaxies in galaxy clusters, and distorted background galaxies behind the galaxy clusters, set against the black background of space. A large blue oval, two pink areas, and a smaller blue area are layered on top.">
            <a:extLst>
              <a:ext uri="{FF2B5EF4-FFF2-40B4-BE49-F238E27FC236}">
                <a16:creationId xmlns:a16="http://schemas.microsoft.com/office/drawing/2014/main" id="{55187C13-2E16-E850-F17B-549CE73BED18}"/>
              </a:ext>
            </a:extLst>
          </p:cNvPr>
          <p:cNvPicPr>
            <a:picLocks noChangeAspect="1"/>
          </p:cNvPicPr>
          <p:nvPr/>
        </p:nvPicPr>
        <p:blipFill>
          <a:blip r:embed="rId2"/>
          <a:stretch>
            <a:fillRect/>
          </a:stretch>
        </p:blipFill>
        <p:spPr>
          <a:xfrm>
            <a:off x="4994030" y="925435"/>
            <a:ext cx="7197969" cy="3019867"/>
          </a:xfrm>
          <a:prstGeom prst="rect">
            <a:avLst/>
          </a:prstGeom>
        </p:spPr>
      </p:pic>
      <p:sp>
        <p:nvSpPr>
          <p:cNvPr id="5" name="TextBox 4">
            <a:extLst>
              <a:ext uri="{FF2B5EF4-FFF2-40B4-BE49-F238E27FC236}">
                <a16:creationId xmlns:a16="http://schemas.microsoft.com/office/drawing/2014/main" id="{EC1A5C31-469C-EE64-A1FF-412096027EDC}"/>
              </a:ext>
            </a:extLst>
          </p:cNvPr>
          <p:cNvSpPr txBox="1"/>
          <p:nvPr/>
        </p:nvSpPr>
        <p:spPr>
          <a:xfrm>
            <a:off x="10174877" y="2958155"/>
            <a:ext cx="1354602" cy="646331"/>
          </a:xfrm>
          <a:prstGeom prst="rect">
            <a:avLst/>
          </a:prstGeom>
          <a:noFill/>
        </p:spPr>
        <p:txBody>
          <a:bodyPr wrap="none" rtlCol="0">
            <a:spAutoFit/>
          </a:bodyPr>
          <a:lstStyle/>
          <a:p>
            <a:r>
              <a:rPr lang="en-US" dirty="0">
                <a:solidFill>
                  <a:schemeClr val="bg1"/>
                </a:solidFill>
              </a:rPr>
              <a:t>Dark Matter</a:t>
            </a:r>
          </a:p>
          <a:p>
            <a:r>
              <a:rPr lang="en-US" dirty="0">
                <a:solidFill>
                  <a:schemeClr val="bg1"/>
                </a:solidFill>
              </a:rPr>
              <a:t>(inferred)</a:t>
            </a:r>
          </a:p>
        </p:txBody>
      </p:sp>
      <p:sp>
        <p:nvSpPr>
          <p:cNvPr id="6" name="TextBox 5">
            <a:extLst>
              <a:ext uri="{FF2B5EF4-FFF2-40B4-BE49-F238E27FC236}">
                <a16:creationId xmlns:a16="http://schemas.microsoft.com/office/drawing/2014/main" id="{D8B0945D-F79E-AC1E-12A1-F9CAFD45260B}"/>
              </a:ext>
            </a:extLst>
          </p:cNvPr>
          <p:cNvSpPr txBox="1"/>
          <p:nvPr/>
        </p:nvSpPr>
        <p:spPr>
          <a:xfrm>
            <a:off x="8979122" y="1453746"/>
            <a:ext cx="837089" cy="369332"/>
          </a:xfrm>
          <a:prstGeom prst="rect">
            <a:avLst/>
          </a:prstGeom>
          <a:noFill/>
        </p:spPr>
        <p:txBody>
          <a:bodyPr wrap="none" rtlCol="0">
            <a:spAutoFit/>
          </a:bodyPr>
          <a:lstStyle/>
          <a:p>
            <a:r>
              <a:rPr lang="en-US" dirty="0">
                <a:solidFill>
                  <a:schemeClr val="bg1"/>
                </a:solidFill>
              </a:rPr>
              <a:t>Matter</a:t>
            </a:r>
          </a:p>
        </p:txBody>
      </p:sp>
      <p:sp>
        <p:nvSpPr>
          <p:cNvPr id="7" name="TextBox 6">
            <a:extLst>
              <a:ext uri="{FF2B5EF4-FFF2-40B4-BE49-F238E27FC236}">
                <a16:creationId xmlns:a16="http://schemas.microsoft.com/office/drawing/2014/main" id="{F01A3CDB-9F33-740C-2B30-BD9CF68347D3}"/>
              </a:ext>
            </a:extLst>
          </p:cNvPr>
          <p:cNvSpPr txBox="1"/>
          <p:nvPr/>
        </p:nvSpPr>
        <p:spPr>
          <a:xfrm>
            <a:off x="5277843" y="3945302"/>
            <a:ext cx="6630341" cy="215444"/>
          </a:xfrm>
          <a:prstGeom prst="rect">
            <a:avLst/>
          </a:prstGeom>
          <a:noFill/>
        </p:spPr>
        <p:txBody>
          <a:bodyPr wrap="none" rtlCol="0">
            <a:spAutoFit/>
          </a:bodyPr>
          <a:lstStyle/>
          <a:p>
            <a:pPr algn="ctr"/>
            <a:r>
              <a:rPr lang="en-US" sz="800" dirty="0"/>
              <a:t>Image: NASA, ESA, CSA, STScI, CXC; Science: James Jee (Yonsei University, UC Davis), </a:t>
            </a:r>
            <a:r>
              <a:rPr lang="en-US" sz="800" dirty="0" err="1"/>
              <a:t>Sangjun</a:t>
            </a:r>
            <a:r>
              <a:rPr lang="en-US" sz="800" dirty="0"/>
              <a:t> Cha (Yonsei University), Kyle Finner (Caltech/IPAC)</a:t>
            </a:r>
          </a:p>
        </p:txBody>
      </p:sp>
      <p:sp>
        <p:nvSpPr>
          <p:cNvPr id="12" name="TextBox 11">
            <a:extLst>
              <a:ext uri="{FF2B5EF4-FFF2-40B4-BE49-F238E27FC236}">
                <a16:creationId xmlns:a16="http://schemas.microsoft.com/office/drawing/2014/main" id="{09AE84CD-D616-1E76-57C9-9C78B9FEA393}"/>
              </a:ext>
            </a:extLst>
          </p:cNvPr>
          <p:cNvSpPr txBox="1"/>
          <p:nvPr/>
        </p:nvSpPr>
        <p:spPr>
          <a:xfrm>
            <a:off x="6126095" y="111275"/>
            <a:ext cx="4752968" cy="707886"/>
          </a:xfrm>
          <a:prstGeom prst="rect">
            <a:avLst/>
          </a:prstGeom>
          <a:noFill/>
        </p:spPr>
        <p:txBody>
          <a:bodyPr wrap="none" rtlCol="0">
            <a:spAutoFit/>
          </a:bodyPr>
          <a:lstStyle/>
          <a:p>
            <a:r>
              <a:rPr lang="en-US" sz="4000" dirty="0"/>
              <a:t>Dark Matter Problem</a:t>
            </a:r>
          </a:p>
        </p:txBody>
      </p:sp>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CA7E9535-BC1A-C6C5-5599-97E0FCFF5D63}"/>
                  </a:ext>
                </a:extLst>
              </p:cNvPr>
              <p:cNvSpPr txBox="1"/>
              <p:nvPr/>
            </p:nvSpPr>
            <p:spPr>
              <a:xfrm>
                <a:off x="214543" y="111275"/>
                <a:ext cx="4349524" cy="707886"/>
              </a:xfrm>
              <a:prstGeom prst="rect">
                <a:avLst/>
              </a:prstGeom>
              <a:noFill/>
            </p:spPr>
            <p:txBody>
              <a:bodyPr wrap="none" rtlCol="0">
                <a:spAutoFit/>
              </a:bodyPr>
              <a:lstStyle/>
              <a:p>
                <a:r>
                  <a:rPr lang="en-US" sz="4000" dirty="0"/>
                  <a:t>Strong </a:t>
                </a:r>
                <a14:m>
                  <m:oMath xmlns:m="http://schemas.openxmlformats.org/officeDocument/2006/math">
                    <m:r>
                      <a:rPr lang="en-US" sz="4000" i="1" dirty="0" smtClean="0">
                        <a:latin typeface="Cambria Math" panose="02040503050406030204" pitchFamily="18" charset="0"/>
                      </a:rPr>
                      <m:t>𝐶𝑃</m:t>
                    </m:r>
                  </m:oMath>
                </a14:m>
                <a:r>
                  <a:rPr lang="en-US" sz="4000" dirty="0"/>
                  <a:t> Problem</a:t>
                </a:r>
              </a:p>
            </p:txBody>
          </p:sp>
        </mc:Choice>
        <mc:Fallback>
          <p:sp>
            <p:nvSpPr>
              <p:cNvPr id="13" name="TextBox 12">
                <a:extLst>
                  <a:ext uri="{FF2B5EF4-FFF2-40B4-BE49-F238E27FC236}">
                    <a16:creationId xmlns:a16="http://schemas.microsoft.com/office/drawing/2014/main" id="{CA7E9535-BC1A-C6C5-5599-97E0FCFF5D63}"/>
                  </a:ext>
                </a:extLst>
              </p:cNvPr>
              <p:cNvSpPr txBox="1">
                <a:spLocks noRot="1" noChangeAspect="1" noMove="1" noResize="1" noEditPoints="1" noAdjustHandles="1" noChangeArrowheads="1" noChangeShapeType="1" noTextEdit="1"/>
              </p:cNvSpPr>
              <p:nvPr/>
            </p:nvSpPr>
            <p:spPr>
              <a:xfrm>
                <a:off x="214543" y="111275"/>
                <a:ext cx="4349524" cy="707886"/>
              </a:xfrm>
              <a:prstGeom prst="rect">
                <a:avLst/>
              </a:prstGeom>
              <a:blipFill>
                <a:blip r:embed="rId3"/>
                <a:stretch>
                  <a:fillRect l="-4651" t="-14035" r="-3488" b="-35088"/>
                </a:stretch>
              </a:blipFill>
            </p:spPr>
            <p:txBody>
              <a:bodyPr/>
              <a:lstStyle/>
              <a:p>
                <a:r>
                  <a:rPr lang="en-US">
                    <a:noFill/>
                  </a:rPr>
                  <a:t> </a:t>
                </a:r>
              </a:p>
            </p:txBody>
          </p:sp>
        </mc:Fallback>
      </mc:AlternateContent>
      <p:sp>
        <p:nvSpPr>
          <p:cNvPr id="14" name="Oval 13">
            <a:extLst>
              <a:ext uri="{FF2B5EF4-FFF2-40B4-BE49-F238E27FC236}">
                <a16:creationId xmlns:a16="http://schemas.microsoft.com/office/drawing/2014/main" id="{3F543396-11D1-C7BA-5164-6A6F7921236A}"/>
              </a:ext>
            </a:extLst>
          </p:cNvPr>
          <p:cNvSpPr/>
          <p:nvPr/>
        </p:nvSpPr>
        <p:spPr>
          <a:xfrm>
            <a:off x="130629" y="1453746"/>
            <a:ext cx="2100105" cy="2100105"/>
          </a:xfrm>
          <a:prstGeom prst="ellipse">
            <a:avLst/>
          </a:prstGeom>
          <a:noFill/>
          <a:ln w="19050">
            <a:solidFill>
              <a:schemeClr val="tx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TextBox 14">
            <a:extLst>
              <a:ext uri="{FF2B5EF4-FFF2-40B4-BE49-F238E27FC236}">
                <a16:creationId xmlns:a16="http://schemas.microsoft.com/office/drawing/2014/main" id="{2657197D-A0EE-C7AA-B2EA-FD7066B2BC25}"/>
              </a:ext>
            </a:extLst>
          </p:cNvPr>
          <p:cNvSpPr txBox="1"/>
          <p:nvPr/>
        </p:nvSpPr>
        <p:spPr>
          <a:xfrm>
            <a:off x="680351" y="3604486"/>
            <a:ext cx="1000659" cy="369332"/>
          </a:xfrm>
          <a:prstGeom prst="rect">
            <a:avLst/>
          </a:prstGeom>
          <a:noFill/>
        </p:spPr>
        <p:txBody>
          <a:bodyPr wrap="none" rtlCol="0">
            <a:spAutoFit/>
          </a:bodyPr>
          <a:lstStyle/>
          <a:p>
            <a:r>
              <a:rPr lang="en-US" dirty="0"/>
              <a:t>Neutron</a:t>
            </a:r>
          </a:p>
        </p:txBody>
      </p:sp>
      <p:grpSp>
        <p:nvGrpSpPr>
          <p:cNvPr id="21" name="Group 20">
            <a:extLst>
              <a:ext uri="{FF2B5EF4-FFF2-40B4-BE49-F238E27FC236}">
                <a16:creationId xmlns:a16="http://schemas.microsoft.com/office/drawing/2014/main" id="{E4DC95E8-A795-BAD1-71F5-F26EDF3F5B9E}"/>
              </a:ext>
            </a:extLst>
          </p:cNvPr>
          <p:cNvGrpSpPr/>
          <p:nvPr/>
        </p:nvGrpSpPr>
        <p:grpSpPr>
          <a:xfrm>
            <a:off x="988013" y="1859193"/>
            <a:ext cx="385333" cy="385335"/>
            <a:chOff x="951098" y="1929282"/>
            <a:chExt cx="385333" cy="385335"/>
          </a:xfrm>
        </p:grpSpPr>
        <mc:AlternateContent xmlns:mc="http://schemas.openxmlformats.org/markup-compatibility/2006">
          <mc:Choice xmlns:a14="http://schemas.microsoft.com/office/drawing/2010/main" Requires="a14">
            <p:sp>
              <p:nvSpPr>
                <p:cNvPr id="16" name="TextBox 15">
                  <a:extLst>
                    <a:ext uri="{FF2B5EF4-FFF2-40B4-BE49-F238E27FC236}">
                      <a16:creationId xmlns:a16="http://schemas.microsoft.com/office/drawing/2014/main" id="{838C43C2-87A1-88F4-71D5-6A006CB74E2A}"/>
                    </a:ext>
                  </a:extLst>
                </p:cNvPr>
                <p:cNvSpPr txBox="1"/>
                <p:nvPr/>
              </p:nvSpPr>
              <p:spPr>
                <a:xfrm>
                  <a:off x="956341" y="1929282"/>
                  <a:ext cx="374846" cy="369332"/>
                </a:xfrm>
                <a:prstGeom prst="rect">
                  <a:avLst/>
                </a:prstGeom>
                <a:noFill/>
              </p:spPr>
              <p:txBody>
                <a:bodyPr wrap="none" rtlCol="0">
                  <a:spAutoFit/>
                </a:bodyPr>
                <a:lstStyle/>
                <a:p>
                  <a14:m>
                    <m:oMathPara xmlns:m="http://schemas.openxmlformats.org/officeDocument/2006/math">
                      <m:oMath>
                        <m:r>
                          <a:rPr lang="en-US" i="1" dirty="0" smtClean="0">
                            <a:latin typeface="Cambria Math" panose="02040503050406030204" pitchFamily="18" charset="0"/>
                          </a:rPr>
                          <m:t>𝑢</m:t>
                        </m:r>
                      </m:oMath>
                    </m:oMathPara>
                  </a14:m>
                </a:p>
              </p:txBody>
            </p:sp>
          </mc:Choice>
          <mc:Fallback>
            <p:sp>
              <p:nvSpPr>
                <p:cNvPr id="16" name="TextBox 15">
                  <a:extLst>
                    <a:ext uri="{FF2B5EF4-FFF2-40B4-BE49-F238E27FC236}">
                      <a16:creationId xmlns:a16="http://schemas.microsoft.com/office/drawing/2014/main" id="{838C43C2-87A1-88F4-71D5-6A006CB74E2A}"/>
                    </a:ext>
                  </a:extLst>
                </p:cNvPr>
                <p:cNvSpPr txBox="1">
                  <a:spLocks noRot="1" noChangeAspect="1" noMove="1" noResize="1" noEditPoints="1" noAdjustHandles="1" noChangeArrowheads="1" noChangeShapeType="1" noTextEdit="1"/>
                </p:cNvSpPr>
                <p:nvPr/>
              </p:nvSpPr>
              <p:spPr>
                <a:xfrm>
                  <a:off x="956341" y="1929282"/>
                  <a:ext cx="374846" cy="369332"/>
                </a:xfrm>
                <a:prstGeom prst="rect">
                  <a:avLst/>
                </a:prstGeom>
                <a:blipFill>
                  <a:blip r:embed="rId4"/>
                  <a:stretch>
                    <a:fillRect t="-6667" r="-20000" b="-26667"/>
                  </a:stretch>
                </a:blipFill>
              </p:spPr>
              <p:txBody>
                <a:bodyPr/>
                <a:lstStyle/>
                <a:p>
                  <a:r>
                    <a:rPr lang="en-US">
                      <a:noFill/>
                    </a:rPr>
                    <a:t> </a:t>
                  </a:r>
                </a:p>
              </p:txBody>
            </p:sp>
          </mc:Fallback>
        </mc:AlternateContent>
        <p:sp>
          <p:nvSpPr>
            <p:cNvPr id="18" name="Oval 17">
              <a:extLst>
                <a:ext uri="{FF2B5EF4-FFF2-40B4-BE49-F238E27FC236}">
                  <a16:creationId xmlns:a16="http://schemas.microsoft.com/office/drawing/2014/main" id="{55E716B3-A126-E9C2-FCF6-C6AFFCAE2E9E}"/>
                </a:ext>
              </a:extLst>
            </p:cNvPr>
            <p:cNvSpPr/>
            <p:nvPr/>
          </p:nvSpPr>
          <p:spPr>
            <a:xfrm>
              <a:off x="951098" y="1929284"/>
              <a:ext cx="385333" cy="385333"/>
            </a:xfrm>
            <a:prstGeom prst="ellipse">
              <a:avLst/>
            </a:prstGeom>
            <a:noFill/>
            <a:ln w="19050">
              <a:solidFill>
                <a:srgbClr val="FF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22" name="Group 21">
            <a:extLst>
              <a:ext uri="{FF2B5EF4-FFF2-40B4-BE49-F238E27FC236}">
                <a16:creationId xmlns:a16="http://schemas.microsoft.com/office/drawing/2014/main" id="{CB65F1F7-518E-50F3-6F32-7CE35A4E1BCE}"/>
              </a:ext>
            </a:extLst>
          </p:cNvPr>
          <p:cNvGrpSpPr/>
          <p:nvPr/>
        </p:nvGrpSpPr>
        <p:grpSpPr>
          <a:xfrm>
            <a:off x="676856" y="2561821"/>
            <a:ext cx="385333" cy="387381"/>
            <a:chOff x="623545" y="2546852"/>
            <a:chExt cx="385333" cy="387381"/>
          </a:xfrm>
        </p:grpSpPr>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5FF1B96F-C309-2C27-B66C-474CCCB2656D}"/>
                    </a:ext>
                  </a:extLst>
                </p:cNvPr>
                <p:cNvSpPr txBox="1"/>
                <p:nvPr/>
              </p:nvSpPr>
              <p:spPr>
                <a:xfrm>
                  <a:off x="624104" y="2546852"/>
                  <a:ext cx="374846" cy="369332"/>
                </a:xfrm>
                <a:prstGeom prst="rect">
                  <a:avLst/>
                </a:prstGeom>
                <a:noFill/>
              </p:spPr>
              <p:txBody>
                <a:bodyPr wrap="none" rtlCol="0">
                  <a:spAutoFit/>
                </a:bodyPr>
                <a:lstStyle/>
                <a:p>
                  <a14:m>
                    <m:oMathPara xmlns:m="http://schemas.openxmlformats.org/officeDocument/2006/math">
                      <m:oMath>
                        <m:r>
                          <a:rPr lang="en-US" b="0" i="1" dirty="0" smtClean="0">
                            <a:latin typeface="Cambria Math" panose="02040503050406030204" pitchFamily="18" charset="0"/>
                          </a:rPr>
                          <m:t>𝑑</m:t>
                        </m:r>
                      </m:oMath>
                    </m:oMathPara>
                  </a14:m>
                </a:p>
              </p:txBody>
            </p:sp>
          </mc:Choice>
          <mc:Fallback>
            <p:sp>
              <p:nvSpPr>
                <p:cNvPr id="17" name="TextBox 16">
                  <a:extLst>
                    <a:ext uri="{FF2B5EF4-FFF2-40B4-BE49-F238E27FC236}">
                      <a16:creationId xmlns:a16="http://schemas.microsoft.com/office/drawing/2014/main" id="{5FF1B96F-C309-2C27-B66C-474CCCB2656D}"/>
                    </a:ext>
                  </a:extLst>
                </p:cNvPr>
                <p:cNvSpPr txBox="1">
                  <a:spLocks noRot="1" noChangeAspect="1" noMove="1" noResize="1" noEditPoints="1" noAdjustHandles="1" noChangeArrowheads="1" noChangeShapeType="1" noTextEdit="1"/>
                </p:cNvSpPr>
                <p:nvPr/>
              </p:nvSpPr>
              <p:spPr>
                <a:xfrm>
                  <a:off x="624104" y="2546852"/>
                  <a:ext cx="374846" cy="369332"/>
                </a:xfrm>
                <a:prstGeom prst="rect">
                  <a:avLst/>
                </a:prstGeom>
                <a:blipFill>
                  <a:blip r:embed="rId5"/>
                  <a:stretch>
                    <a:fillRect t="-6667" r="-16129" b="-26667"/>
                  </a:stretch>
                </a:blipFill>
              </p:spPr>
              <p:txBody>
                <a:bodyPr/>
                <a:lstStyle/>
                <a:p>
                  <a:r>
                    <a:rPr lang="en-US">
                      <a:noFill/>
                    </a:rPr>
                    <a:t> </a:t>
                  </a:r>
                </a:p>
              </p:txBody>
            </p:sp>
          </mc:Fallback>
        </mc:AlternateContent>
        <p:sp>
          <p:nvSpPr>
            <p:cNvPr id="19" name="Oval 18">
              <a:extLst>
                <a:ext uri="{FF2B5EF4-FFF2-40B4-BE49-F238E27FC236}">
                  <a16:creationId xmlns:a16="http://schemas.microsoft.com/office/drawing/2014/main" id="{A73E9066-2D1C-4B68-F695-0BE2CF99F90D}"/>
                </a:ext>
              </a:extLst>
            </p:cNvPr>
            <p:cNvSpPr/>
            <p:nvPr/>
          </p:nvSpPr>
          <p:spPr>
            <a:xfrm>
              <a:off x="623545" y="2548900"/>
              <a:ext cx="385333" cy="385333"/>
            </a:xfrm>
            <a:prstGeom prst="ellipse">
              <a:avLst/>
            </a:prstGeom>
            <a:noFill/>
            <a:ln w="19050">
              <a:solidFill>
                <a:srgbClr val="0000FF"/>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AD5515EC-490E-2B6B-0AD7-EB9B035E6DF2}"/>
              </a:ext>
            </a:extLst>
          </p:cNvPr>
          <p:cNvGrpSpPr/>
          <p:nvPr/>
        </p:nvGrpSpPr>
        <p:grpSpPr>
          <a:xfrm>
            <a:off x="1331187" y="2561821"/>
            <a:ext cx="385333" cy="387381"/>
            <a:chOff x="623545" y="2546852"/>
            <a:chExt cx="385333" cy="387381"/>
          </a:xfrm>
        </p:grpSpPr>
        <mc:AlternateContent xmlns:mc="http://schemas.openxmlformats.org/markup-compatibility/2006">
          <mc:Choice xmlns:a14="http://schemas.microsoft.com/office/drawing/2010/main" Requires="a14">
            <p:sp>
              <p:nvSpPr>
                <p:cNvPr id="24" name="TextBox 23">
                  <a:extLst>
                    <a:ext uri="{FF2B5EF4-FFF2-40B4-BE49-F238E27FC236}">
                      <a16:creationId xmlns:a16="http://schemas.microsoft.com/office/drawing/2014/main" id="{5407FBD6-B8D8-951F-2747-453161329F23}"/>
                    </a:ext>
                  </a:extLst>
                </p:cNvPr>
                <p:cNvSpPr txBox="1"/>
                <p:nvPr/>
              </p:nvSpPr>
              <p:spPr>
                <a:xfrm>
                  <a:off x="624104" y="2546852"/>
                  <a:ext cx="374846" cy="369332"/>
                </a:xfrm>
                <a:prstGeom prst="rect">
                  <a:avLst/>
                </a:prstGeom>
                <a:noFill/>
              </p:spPr>
              <p:txBody>
                <a:bodyPr wrap="none" rtlCol="0">
                  <a:spAutoFit/>
                </a:bodyPr>
                <a:lstStyle/>
                <a:p>
                  <a14:m>
                    <m:oMathPara xmlns:m="http://schemas.openxmlformats.org/officeDocument/2006/math">
                      <m:oMath>
                        <m:r>
                          <a:rPr lang="en-US" b="0" i="1" dirty="0" smtClean="0">
                            <a:latin typeface="Cambria Math" panose="02040503050406030204" pitchFamily="18" charset="0"/>
                          </a:rPr>
                          <m:t>𝑑</m:t>
                        </m:r>
                      </m:oMath>
                    </m:oMathPara>
                  </a14:m>
                </a:p>
              </p:txBody>
            </p:sp>
          </mc:Choice>
          <mc:Fallback>
            <p:sp>
              <p:nvSpPr>
                <p:cNvPr id="24" name="TextBox 23">
                  <a:extLst>
                    <a:ext uri="{FF2B5EF4-FFF2-40B4-BE49-F238E27FC236}">
                      <a16:creationId xmlns:a16="http://schemas.microsoft.com/office/drawing/2014/main" id="{5407FBD6-B8D8-951F-2747-453161329F23}"/>
                    </a:ext>
                  </a:extLst>
                </p:cNvPr>
                <p:cNvSpPr txBox="1">
                  <a:spLocks noRot="1" noChangeAspect="1" noMove="1" noResize="1" noEditPoints="1" noAdjustHandles="1" noChangeArrowheads="1" noChangeShapeType="1" noTextEdit="1"/>
                </p:cNvSpPr>
                <p:nvPr/>
              </p:nvSpPr>
              <p:spPr>
                <a:xfrm>
                  <a:off x="624104" y="2546852"/>
                  <a:ext cx="374846" cy="369332"/>
                </a:xfrm>
                <a:prstGeom prst="rect">
                  <a:avLst/>
                </a:prstGeom>
                <a:blipFill>
                  <a:blip r:embed="rId6"/>
                  <a:stretch>
                    <a:fillRect t="-6667" r="-19355" b="-26667"/>
                  </a:stretch>
                </a:blipFill>
              </p:spPr>
              <p:txBody>
                <a:bodyPr/>
                <a:lstStyle/>
                <a:p>
                  <a:r>
                    <a:rPr lang="en-US">
                      <a:noFill/>
                    </a:rPr>
                    <a:t> </a:t>
                  </a:r>
                </a:p>
              </p:txBody>
            </p:sp>
          </mc:Fallback>
        </mc:AlternateContent>
        <p:sp>
          <p:nvSpPr>
            <p:cNvPr id="25" name="Oval 24">
              <a:extLst>
                <a:ext uri="{FF2B5EF4-FFF2-40B4-BE49-F238E27FC236}">
                  <a16:creationId xmlns:a16="http://schemas.microsoft.com/office/drawing/2014/main" id="{40B3BDD4-67EC-7229-F70E-A8207BC8D8D4}"/>
                </a:ext>
              </a:extLst>
            </p:cNvPr>
            <p:cNvSpPr/>
            <p:nvPr/>
          </p:nvSpPr>
          <p:spPr>
            <a:xfrm>
              <a:off x="623545" y="2548900"/>
              <a:ext cx="385333" cy="385333"/>
            </a:xfrm>
            <a:prstGeom prst="ellipse">
              <a:avLst/>
            </a:prstGeom>
            <a:noFill/>
            <a:ln w="19050">
              <a:solidFill>
                <a:srgbClr val="0000FF"/>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mc:AlternateContent xmlns:mc="http://schemas.openxmlformats.org/markup-compatibility/2006">
        <mc:Choice xmlns:a14="http://schemas.microsoft.com/office/drawing/2010/main" Requires="a14">
          <p:sp>
            <p:nvSpPr>
              <p:cNvPr id="26" name="TextBox 25">
                <a:extLst>
                  <a:ext uri="{FF2B5EF4-FFF2-40B4-BE49-F238E27FC236}">
                    <a16:creationId xmlns:a16="http://schemas.microsoft.com/office/drawing/2014/main" id="{A54E271C-B8A8-A6A8-72B0-4AB4A488859B}"/>
                  </a:ext>
                </a:extLst>
              </p:cNvPr>
              <p:cNvSpPr txBox="1"/>
              <p:nvPr/>
            </p:nvSpPr>
            <p:spPr>
              <a:xfrm>
                <a:off x="389992" y="1689569"/>
                <a:ext cx="669479" cy="554960"/>
              </a:xfrm>
              <a:prstGeom prst="rect">
                <a:avLst/>
              </a:prstGeom>
              <a:noFill/>
            </p:spPr>
            <p:txBody>
              <a:bodyPr wrap="none" rtlCol="0">
                <a:spAutoFit/>
              </a:bodyPr>
              <a:lstStyle/>
              <a:p>
                <a14:m>
                  <m:oMathPara xmlns:m="http://schemas.openxmlformats.org/officeDocument/2006/math">
                    <m:oMath>
                      <m:r>
                        <a:rPr lang="en-US" sz="1600" b="0" i="1" smtClean="0">
                          <a:solidFill>
                            <a:srgbClr val="FF0000"/>
                          </a:solidFill>
                          <a:latin typeface="Cambria Math" panose="02040503050406030204" pitchFamily="18" charset="0"/>
                        </a:rPr>
                        <m:t>+</m:t>
                      </m:r>
                      <m:f>
                        <m:fPr>
                          <m:ctrlPr>
                            <a:rPr lang="en-US" sz="1600" b="0" i="1" smtClean="0">
                              <a:solidFill>
                                <a:srgbClr val="FF0000"/>
                              </a:solidFill>
                              <a:latin typeface="Cambria Math" panose="02040503050406030204" pitchFamily="18" charset="0"/>
                            </a:rPr>
                          </m:ctrlPr>
                        </m:fPr>
                        <m:num>
                          <m:r>
                            <a:rPr lang="en-US" sz="1600" b="0" i="1" smtClean="0">
                              <a:solidFill>
                                <a:srgbClr val="FF0000"/>
                              </a:solidFill>
                              <a:latin typeface="Cambria Math" panose="02040503050406030204" pitchFamily="18" charset="0"/>
                            </a:rPr>
                            <m:t>2</m:t>
                          </m:r>
                        </m:num>
                        <m:den>
                          <m:r>
                            <a:rPr lang="en-US" sz="1600" b="0" i="1" smtClean="0">
                              <a:solidFill>
                                <a:srgbClr val="FF0000"/>
                              </a:solidFill>
                              <a:latin typeface="Cambria Math" panose="02040503050406030204" pitchFamily="18" charset="0"/>
                            </a:rPr>
                            <m:t>3</m:t>
                          </m:r>
                        </m:den>
                      </m:f>
                      <m:r>
                        <a:rPr lang="en-US" sz="1600" b="0" i="1" smtClean="0">
                          <a:solidFill>
                            <a:srgbClr val="FF0000"/>
                          </a:solidFill>
                          <a:latin typeface="Cambria Math" panose="02040503050406030204" pitchFamily="18" charset="0"/>
                        </a:rPr>
                        <m:t>𝑒</m:t>
                      </m:r>
                    </m:oMath>
                  </m:oMathPara>
                </a14:m>
                <a:endParaRPr lang="en-US" sz="1600" dirty="0">
                  <a:solidFill>
                    <a:srgbClr val="FF0000"/>
                  </a:solidFill>
                </a:endParaRPr>
              </a:p>
            </p:txBody>
          </p:sp>
        </mc:Choice>
        <mc:Fallback>
          <p:sp>
            <p:nvSpPr>
              <p:cNvPr id="26" name="TextBox 25">
                <a:extLst>
                  <a:ext uri="{FF2B5EF4-FFF2-40B4-BE49-F238E27FC236}">
                    <a16:creationId xmlns:a16="http://schemas.microsoft.com/office/drawing/2014/main" id="{A54E271C-B8A8-A6A8-72B0-4AB4A488859B}"/>
                  </a:ext>
                </a:extLst>
              </p:cNvPr>
              <p:cNvSpPr txBox="1">
                <a:spLocks noRot="1" noChangeAspect="1" noMove="1" noResize="1" noEditPoints="1" noAdjustHandles="1" noChangeArrowheads="1" noChangeShapeType="1" noTextEdit="1"/>
              </p:cNvSpPr>
              <p:nvPr/>
            </p:nvSpPr>
            <p:spPr>
              <a:xfrm>
                <a:off x="389992" y="1689569"/>
                <a:ext cx="669479" cy="554960"/>
              </a:xfrm>
              <a:prstGeom prst="rect">
                <a:avLst/>
              </a:prstGeom>
              <a:blipFill>
                <a:blip r:embed="rId7"/>
                <a:stretch>
                  <a:fillRect b="-222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7" name="TextBox 26">
                <a:extLst>
                  <a:ext uri="{FF2B5EF4-FFF2-40B4-BE49-F238E27FC236}">
                    <a16:creationId xmlns:a16="http://schemas.microsoft.com/office/drawing/2014/main" id="{66E820F9-8B01-566A-8720-129F49555FDC}"/>
                  </a:ext>
                </a:extLst>
              </p:cNvPr>
              <p:cNvSpPr txBox="1"/>
              <p:nvPr/>
            </p:nvSpPr>
            <p:spPr>
              <a:xfrm>
                <a:off x="640844" y="2903690"/>
                <a:ext cx="669478" cy="554960"/>
              </a:xfrm>
              <a:prstGeom prst="rect">
                <a:avLst/>
              </a:prstGeom>
              <a:noFill/>
            </p:spPr>
            <p:txBody>
              <a:bodyPr wrap="none" rtlCol="0">
                <a:spAutoFit/>
              </a:bodyPr>
              <a:lstStyle/>
              <a:p>
                <a14:m>
                  <m:oMathPara xmlns:m="http://schemas.openxmlformats.org/officeDocument/2006/math">
                    <m:oMath>
                      <m:r>
                        <a:rPr lang="en-US" sz="1600" b="0" i="1" smtClean="0">
                          <a:solidFill>
                            <a:srgbClr val="0000FF"/>
                          </a:solidFill>
                          <a:latin typeface="Cambria Math" panose="02040503050406030204" pitchFamily="18" charset="0"/>
                        </a:rPr>
                        <m:t>−</m:t>
                      </m:r>
                      <m:f>
                        <m:fPr>
                          <m:ctrlPr>
                            <a:rPr lang="en-US" sz="1600" b="0" i="1" smtClean="0">
                              <a:solidFill>
                                <a:srgbClr val="0000FF"/>
                              </a:solidFill>
                              <a:latin typeface="Cambria Math" panose="02040503050406030204" pitchFamily="18" charset="0"/>
                            </a:rPr>
                          </m:ctrlPr>
                        </m:fPr>
                        <m:num>
                          <m:r>
                            <a:rPr lang="en-US" sz="1600" b="0" i="1" smtClean="0">
                              <a:solidFill>
                                <a:srgbClr val="0000FF"/>
                              </a:solidFill>
                              <a:latin typeface="Cambria Math" panose="02040503050406030204" pitchFamily="18" charset="0"/>
                            </a:rPr>
                            <m:t>1</m:t>
                          </m:r>
                        </m:num>
                        <m:den>
                          <m:r>
                            <a:rPr lang="en-US" sz="1600" b="0" i="1" smtClean="0">
                              <a:solidFill>
                                <a:srgbClr val="0000FF"/>
                              </a:solidFill>
                              <a:latin typeface="Cambria Math" panose="02040503050406030204" pitchFamily="18" charset="0"/>
                            </a:rPr>
                            <m:t>3</m:t>
                          </m:r>
                        </m:den>
                      </m:f>
                      <m:r>
                        <a:rPr lang="en-US" sz="1600" b="0" i="1" smtClean="0">
                          <a:solidFill>
                            <a:srgbClr val="0000FF"/>
                          </a:solidFill>
                          <a:latin typeface="Cambria Math" panose="02040503050406030204" pitchFamily="18" charset="0"/>
                        </a:rPr>
                        <m:t>𝑒</m:t>
                      </m:r>
                    </m:oMath>
                  </m:oMathPara>
                </a14:m>
                <a:endParaRPr lang="en-US" sz="1600" dirty="0">
                  <a:solidFill>
                    <a:srgbClr val="0000FF"/>
                  </a:solidFill>
                </a:endParaRPr>
              </a:p>
            </p:txBody>
          </p:sp>
        </mc:Choice>
        <mc:Fallback>
          <p:sp>
            <p:nvSpPr>
              <p:cNvPr id="27" name="TextBox 26">
                <a:extLst>
                  <a:ext uri="{FF2B5EF4-FFF2-40B4-BE49-F238E27FC236}">
                    <a16:creationId xmlns:a16="http://schemas.microsoft.com/office/drawing/2014/main" id="{66E820F9-8B01-566A-8720-129F49555FDC}"/>
                  </a:ext>
                </a:extLst>
              </p:cNvPr>
              <p:cNvSpPr txBox="1">
                <a:spLocks noRot="1" noChangeAspect="1" noMove="1" noResize="1" noEditPoints="1" noAdjustHandles="1" noChangeArrowheads="1" noChangeShapeType="1" noTextEdit="1"/>
              </p:cNvSpPr>
              <p:nvPr/>
            </p:nvSpPr>
            <p:spPr>
              <a:xfrm>
                <a:off x="640844" y="2903690"/>
                <a:ext cx="669478" cy="554960"/>
              </a:xfrm>
              <a:prstGeom prst="rect">
                <a:avLst/>
              </a:prstGeom>
              <a:blipFill>
                <a:blip r:embed="rId8"/>
                <a:stretch>
                  <a:fillRect b="-2222"/>
                </a:stretch>
              </a:blipFill>
            </p:spPr>
            <p:txBody>
              <a:bodyPr/>
              <a:lstStyle/>
              <a:p>
                <a:r>
                  <a:rPr lang="en-US">
                    <a:noFill/>
                  </a:rPr>
                  <a:t> </a:t>
                </a:r>
              </a:p>
            </p:txBody>
          </p:sp>
        </mc:Fallback>
      </mc:AlternateContent>
      <p:sp>
        <p:nvSpPr>
          <p:cNvPr id="28" name="Up Arrow 27">
            <a:extLst>
              <a:ext uri="{FF2B5EF4-FFF2-40B4-BE49-F238E27FC236}">
                <a16:creationId xmlns:a16="http://schemas.microsoft.com/office/drawing/2014/main" id="{A6CB3A22-2F0E-14DF-0FF0-A2F018585C9C}"/>
              </a:ext>
            </a:extLst>
          </p:cNvPr>
          <p:cNvSpPr/>
          <p:nvPr/>
        </p:nvSpPr>
        <p:spPr>
          <a:xfrm>
            <a:off x="1716520" y="1967049"/>
            <a:ext cx="443876" cy="936641"/>
          </a:xfrm>
          <a:prstGeom prst="upArrow">
            <a:avLst/>
          </a:prstGeom>
          <a:solidFill>
            <a:srgbClr val="00B050"/>
          </a:solidFill>
          <a:ln w="19050">
            <a:no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29" name="TextBox 28">
                <a:extLst>
                  <a:ext uri="{FF2B5EF4-FFF2-40B4-BE49-F238E27FC236}">
                    <a16:creationId xmlns:a16="http://schemas.microsoft.com/office/drawing/2014/main" id="{1009547A-DDAE-D3DE-0F42-0C0FB194594F}"/>
                  </a:ext>
                </a:extLst>
              </p:cNvPr>
              <p:cNvSpPr txBox="1"/>
              <p:nvPr/>
            </p:nvSpPr>
            <p:spPr>
              <a:xfrm>
                <a:off x="2266746" y="1953640"/>
                <a:ext cx="3235181" cy="1288879"/>
              </a:xfrm>
              <a:prstGeom prst="rect">
                <a:avLst/>
              </a:prstGeom>
              <a:noFill/>
            </p:spPr>
            <p:txBody>
              <a:bodyPr wrap="square" rtlCol="0">
                <a:spAutoFit/>
              </a:bodyPr>
              <a:lstStyle/>
              <a:p>
                <a:pPr>
                  <a:lnSpc>
                    <a:spcPct val="150000"/>
                  </a:lnSpc>
                </a:pPr>
                <a14:m>
                  <m:oMath xmlns:m="http://schemas.openxmlformats.org/officeDocument/2006/math">
                    <m:sSubSup>
                      <m:sSubSupPr>
                        <m:ctrlPr>
                          <a:rPr lang="en-US" sz="1600" b="0" i="1" smtClean="0">
                            <a:latin typeface="Cambria Math" panose="02040503050406030204" pitchFamily="18" charset="0"/>
                          </a:rPr>
                        </m:ctrlPr>
                      </m:sSubSupPr>
                      <m:e>
                        <m:r>
                          <a:rPr lang="en-US" sz="1600" b="0" i="1" smtClean="0">
                            <a:latin typeface="Cambria Math" panose="02040503050406030204" pitchFamily="18" charset="0"/>
                          </a:rPr>
                          <m:t>𝑑</m:t>
                        </m:r>
                      </m:e>
                      <m:sub>
                        <m:r>
                          <a:rPr lang="en-US" sz="1600" b="0" i="1" smtClean="0">
                            <a:latin typeface="Cambria Math" panose="02040503050406030204" pitchFamily="18" charset="0"/>
                          </a:rPr>
                          <m:t>𝑛</m:t>
                        </m:r>
                      </m:sub>
                      <m:sup>
                        <m:r>
                          <m:rPr>
                            <m:sty m:val="p"/>
                          </m:rPr>
                          <a:rPr lang="en-US" sz="1600" b="0" i="0" smtClean="0">
                            <a:latin typeface="Cambria Math" panose="02040503050406030204" pitchFamily="18" charset="0"/>
                          </a:rPr>
                          <m:t>expected</m:t>
                        </m:r>
                      </m:sup>
                    </m:sSubSup>
                    <m:r>
                      <a:rPr lang="en-US" sz="1600" b="0" i="1" smtClean="0">
                        <a:latin typeface="Cambria Math" panose="02040503050406030204" pitchFamily="18" charset="0"/>
                      </a:rPr>
                      <m:t>≈</m:t>
                    </m:r>
                    <m:r>
                      <a:rPr lang="en-US" sz="1600" i="1">
                        <a:latin typeface="Cambria Math" panose="02040503050406030204" pitchFamily="18" charset="0"/>
                      </a:rPr>
                      <m:t>𝒪</m:t>
                    </m:r>
                    <m:d>
                      <m:dPr>
                        <m:ctrlPr>
                          <a:rPr lang="en-US" sz="1600" i="1">
                            <a:latin typeface="Cambria Math" panose="02040503050406030204" pitchFamily="18" charset="0"/>
                          </a:rPr>
                        </m:ctrlPr>
                      </m:dPr>
                      <m:e>
                        <m:sSup>
                          <m:sSupPr>
                            <m:ctrlPr>
                              <a:rPr lang="en-US" sz="1600" i="1">
                                <a:latin typeface="Cambria Math" panose="02040503050406030204" pitchFamily="18" charset="0"/>
                              </a:rPr>
                            </m:ctrlPr>
                          </m:sSupPr>
                          <m:e>
                            <m:r>
                              <a:rPr lang="en-US" sz="1600" i="1">
                                <a:latin typeface="Cambria Math" panose="02040503050406030204" pitchFamily="18" charset="0"/>
                              </a:rPr>
                              <m:t>10</m:t>
                            </m:r>
                          </m:e>
                          <m:sup>
                            <m:r>
                              <a:rPr lang="en-US" sz="1600" i="1">
                                <a:latin typeface="Cambria Math" panose="02040503050406030204" pitchFamily="18" charset="0"/>
                              </a:rPr>
                              <m:t>−16</m:t>
                            </m:r>
                          </m:sup>
                        </m:sSup>
                      </m:e>
                    </m:d>
                    <m:r>
                      <a:rPr lang="en-US" sz="1600" i="1">
                        <a:latin typeface="Cambria Math" panose="02040503050406030204" pitchFamily="18" charset="0"/>
                      </a:rPr>
                      <m:t> </m:t>
                    </m:r>
                    <m:r>
                      <a:rPr lang="en-US" sz="1600" i="1">
                        <a:latin typeface="Cambria Math" panose="02040503050406030204" pitchFamily="18" charset="0"/>
                      </a:rPr>
                      <m:t>𝑒</m:t>
                    </m:r>
                    <m:r>
                      <a:rPr lang="en-US" sz="1600">
                        <a:latin typeface="Cambria Math" panose="02040503050406030204" pitchFamily="18" charset="0"/>
                      </a:rPr>
                      <m:t>⋅</m:t>
                    </m:r>
                    <m:r>
                      <m:rPr>
                        <m:sty m:val="p"/>
                      </m:rPr>
                      <a:rPr lang="en-US" sz="1600">
                        <a:latin typeface="Cambria Math" panose="02040503050406030204" pitchFamily="18" charset="0"/>
                      </a:rPr>
                      <m:t>cm</m:t>
                    </m:r>
                  </m:oMath>
                </a14:m>
                <a:r>
                  <a:rPr lang="en-US" sz="1600" dirty="0"/>
                  <a:t> </a:t>
                </a:r>
              </a:p>
              <a:p>
                <a:pPr>
                  <a:lnSpc>
                    <a:spcPct val="150000"/>
                  </a:lnSpc>
                </a:pPr>
                <a14:m>
                  <m:oMath xmlns:m="http://schemas.openxmlformats.org/officeDocument/2006/math">
                    <m:d>
                      <m:dPr>
                        <m:begChr m:val="|"/>
                        <m:endChr m:val="|"/>
                        <m:ctrlPr>
                          <a:rPr lang="en-US" sz="1600" b="0" i="1" smtClean="0">
                            <a:latin typeface="Cambria Math" panose="02040503050406030204" pitchFamily="18" charset="0"/>
                          </a:rPr>
                        </m:ctrlPr>
                      </m:dPr>
                      <m:e>
                        <m:sSubSup>
                          <m:sSubSupPr>
                            <m:ctrlPr>
                              <a:rPr lang="en-US" sz="1600" b="0" i="1" smtClean="0">
                                <a:latin typeface="Cambria Math" panose="02040503050406030204" pitchFamily="18" charset="0"/>
                              </a:rPr>
                            </m:ctrlPr>
                          </m:sSubSupPr>
                          <m:e>
                            <m:r>
                              <a:rPr lang="en-US" sz="1600" b="0" i="1" smtClean="0">
                                <a:latin typeface="Cambria Math" panose="02040503050406030204" pitchFamily="18" charset="0"/>
                              </a:rPr>
                              <m:t>𝑑</m:t>
                            </m:r>
                          </m:e>
                          <m:sub>
                            <m:r>
                              <a:rPr lang="en-US" sz="1600" b="0" i="1" smtClean="0">
                                <a:latin typeface="Cambria Math" panose="02040503050406030204" pitchFamily="18" charset="0"/>
                              </a:rPr>
                              <m:t>𝑛</m:t>
                            </m:r>
                          </m:sub>
                          <m:sup>
                            <m:r>
                              <m:rPr>
                                <m:sty m:val="p"/>
                              </m:rPr>
                              <a:rPr lang="en-US" sz="1600" b="0" i="0" smtClean="0">
                                <a:latin typeface="Cambria Math" panose="02040503050406030204" pitchFamily="18" charset="0"/>
                              </a:rPr>
                              <m:t>measured</m:t>
                            </m:r>
                          </m:sup>
                        </m:sSubSup>
                      </m:e>
                    </m:d>
                    <m:r>
                      <a:rPr lang="en-US" sz="1600" b="0" i="1" smtClean="0">
                        <a:latin typeface="Cambria Math" panose="02040503050406030204" pitchFamily="18" charset="0"/>
                        <a:ea typeface="Cambria Math" panose="02040503050406030204" pitchFamily="18" charset="0"/>
                      </a:rPr>
                      <m:t>≲</m:t>
                    </m:r>
                    <m:sSup>
                      <m:sSupPr>
                        <m:ctrlPr>
                          <a:rPr lang="en-US" sz="1600" i="1">
                            <a:latin typeface="Cambria Math" panose="02040503050406030204" pitchFamily="18" charset="0"/>
                          </a:rPr>
                        </m:ctrlPr>
                      </m:sSupPr>
                      <m:e>
                        <m:r>
                          <a:rPr lang="en-US" sz="1600" i="1">
                            <a:latin typeface="Cambria Math" panose="02040503050406030204" pitchFamily="18" charset="0"/>
                          </a:rPr>
                          <m:t>10</m:t>
                        </m:r>
                      </m:e>
                      <m:sup>
                        <m:r>
                          <a:rPr lang="en-US" sz="1600" i="1">
                            <a:latin typeface="Cambria Math" panose="02040503050406030204" pitchFamily="18" charset="0"/>
                          </a:rPr>
                          <m:t>−26</m:t>
                        </m:r>
                      </m:sup>
                    </m:sSup>
                    <m:r>
                      <a:rPr lang="en-US" sz="1600" i="1">
                        <a:latin typeface="Cambria Math" panose="02040503050406030204" pitchFamily="18" charset="0"/>
                      </a:rPr>
                      <m:t> </m:t>
                    </m:r>
                    <m:r>
                      <a:rPr lang="en-US" sz="1600" i="1">
                        <a:latin typeface="Cambria Math" panose="02040503050406030204" pitchFamily="18" charset="0"/>
                      </a:rPr>
                      <m:t>𝑒</m:t>
                    </m:r>
                    <m:r>
                      <a:rPr lang="en-US" sz="1600">
                        <a:latin typeface="Cambria Math" panose="02040503050406030204" pitchFamily="18" charset="0"/>
                      </a:rPr>
                      <m:t>⋅</m:t>
                    </m:r>
                    <m:r>
                      <m:rPr>
                        <m:sty m:val="p"/>
                      </m:rPr>
                      <a:rPr lang="en-US" sz="1600">
                        <a:latin typeface="Cambria Math" panose="02040503050406030204" pitchFamily="18" charset="0"/>
                      </a:rPr>
                      <m:t>cm</m:t>
                    </m:r>
                  </m:oMath>
                </a14:m>
                <a:r>
                  <a:rPr lang="en-US" sz="1600" dirty="0"/>
                  <a:t> </a:t>
                </a:r>
              </a:p>
              <a:p>
                <a:pPr>
                  <a:lnSpc>
                    <a:spcPct val="150000"/>
                  </a:lnSpc>
                </a:pPr>
                <a:r>
                  <a:rPr lang="en-US" sz="1600" dirty="0">
                    <a:solidFill>
                      <a:srgbClr val="00B050"/>
                    </a:solidFill>
                  </a:rPr>
                  <a:t>10 orders of magnitude!</a:t>
                </a:r>
              </a:p>
            </p:txBody>
          </p:sp>
        </mc:Choice>
        <mc:Fallback>
          <p:sp>
            <p:nvSpPr>
              <p:cNvPr id="29" name="TextBox 28">
                <a:extLst>
                  <a:ext uri="{FF2B5EF4-FFF2-40B4-BE49-F238E27FC236}">
                    <a16:creationId xmlns:a16="http://schemas.microsoft.com/office/drawing/2014/main" id="{1009547A-DDAE-D3DE-0F42-0C0FB194594F}"/>
                  </a:ext>
                </a:extLst>
              </p:cNvPr>
              <p:cNvSpPr txBox="1">
                <a:spLocks noRot="1" noChangeAspect="1" noMove="1" noResize="1" noEditPoints="1" noAdjustHandles="1" noChangeArrowheads="1" noChangeShapeType="1" noTextEdit="1"/>
              </p:cNvSpPr>
              <p:nvPr/>
            </p:nvSpPr>
            <p:spPr>
              <a:xfrm>
                <a:off x="2266746" y="1953640"/>
                <a:ext cx="3235181" cy="1288879"/>
              </a:xfrm>
              <a:prstGeom prst="rect">
                <a:avLst/>
              </a:prstGeom>
              <a:blipFill>
                <a:blip r:embed="rId9"/>
                <a:stretch>
                  <a:fillRect l="-781" b="-4854"/>
                </a:stretch>
              </a:blipFill>
            </p:spPr>
            <p:txBody>
              <a:bodyPr/>
              <a:lstStyle/>
              <a:p>
                <a:r>
                  <a:rPr lang="en-US">
                    <a:noFill/>
                  </a:rPr>
                  <a:t> </a:t>
                </a:r>
              </a:p>
            </p:txBody>
          </p:sp>
        </mc:Fallback>
      </mc:AlternateContent>
      <p:sp>
        <p:nvSpPr>
          <p:cNvPr id="31" name="TextBox 30">
            <a:extLst>
              <a:ext uri="{FF2B5EF4-FFF2-40B4-BE49-F238E27FC236}">
                <a16:creationId xmlns:a16="http://schemas.microsoft.com/office/drawing/2014/main" id="{C8CD99F7-CD17-85E2-9CA8-79483ECA7FA3}"/>
              </a:ext>
            </a:extLst>
          </p:cNvPr>
          <p:cNvSpPr txBox="1"/>
          <p:nvPr/>
        </p:nvSpPr>
        <p:spPr>
          <a:xfrm>
            <a:off x="2308948" y="1670918"/>
            <a:ext cx="2504212" cy="369332"/>
          </a:xfrm>
          <a:prstGeom prst="rect">
            <a:avLst/>
          </a:prstGeom>
          <a:noFill/>
        </p:spPr>
        <p:txBody>
          <a:bodyPr wrap="none" rtlCol="0">
            <a:spAutoFit/>
          </a:bodyPr>
          <a:lstStyle/>
          <a:p>
            <a:r>
              <a:rPr lang="en-US" dirty="0"/>
              <a:t>Electric dipole moment</a:t>
            </a:r>
          </a:p>
        </p:txBody>
      </p:sp>
      <p:pic>
        <p:nvPicPr>
          <p:cNvPr id="32" name="Picture 31" descr="Axion Foaming Action Liquid Dish Soap - Citrus, 21.6 fl oz - Dillons Food  Stores">
            <a:extLst>
              <a:ext uri="{FF2B5EF4-FFF2-40B4-BE49-F238E27FC236}">
                <a16:creationId xmlns:a16="http://schemas.microsoft.com/office/drawing/2014/main" id="{558A768E-6AF5-A3F8-45B3-8B204B73DBB8}"/>
              </a:ext>
            </a:extLst>
          </p:cNvPr>
          <p:cNvPicPr>
            <a:picLocks noChangeAspect="1"/>
          </p:cNvPicPr>
          <p:nvPr/>
        </p:nvPicPr>
        <p:blipFill>
          <a:blip r:embed="rId10">
            <a:extLst>
              <a:ext uri="{BEBA8EAE-BF5A-486C-A8C5-ECC9F3942E4B}">
                <a14:imgProps xmlns:a14="http://schemas.microsoft.com/office/drawing/2010/main">
                  <a14:imgLayer r:embed="rId11">
                    <a14:imgEffect>
                      <a14:artisticBlur/>
                    </a14:imgEffect>
                  </a14:imgLayer>
                </a14:imgProps>
              </a:ext>
            </a:extLst>
          </a:blip>
          <a:stretch>
            <a:fillRect/>
          </a:stretch>
        </p:blipFill>
        <p:spPr>
          <a:xfrm>
            <a:off x="4149969" y="4228024"/>
            <a:ext cx="2441750" cy="2441750"/>
          </a:xfrm>
          <a:prstGeom prst="rect">
            <a:avLst/>
          </a:prstGeom>
        </p:spPr>
      </p:pic>
      <p:sp>
        <p:nvSpPr>
          <p:cNvPr id="34" name="Bent Arrow 33">
            <a:extLst>
              <a:ext uri="{FF2B5EF4-FFF2-40B4-BE49-F238E27FC236}">
                <a16:creationId xmlns:a16="http://schemas.microsoft.com/office/drawing/2014/main" id="{8C7F2D12-CCE1-4268-C9B3-2E2A1E6844E7}"/>
              </a:ext>
            </a:extLst>
          </p:cNvPr>
          <p:cNvSpPr/>
          <p:nvPr/>
        </p:nvSpPr>
        <p:spPr>
          <a:xfrm flipV="1">
            <a:off x="1959429" y="4228024"/>
            <a:ext cx="1808703" cy="1439246"/>
          </a:xfrm>
          <a:prstGeom prst="bentArrow">
            <a:avLst/>
          </a:prstGeom>
          <a:solidFill>
            <a:schemeClr val="accent2"/>
          </a:solidFill>
          <a:ln w="19050">
            <a:no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solidFill>
            </a:endParaRPr>
          </a:p>
        </p:txBody>
      </p:sp>
      <p:sp>
        <p:nvSpPr>
          <p:cNvPr id="35" name="Bent Arrow 34">
            <a:extLst>
              <a:ext uri="{FF2B5EF4-FFF2-40B4-BE49-F238E27FC236}">
                <a16:creationId xmlns:a16="http://schemas.microsoft.com/office/drawing/2014/main" id="{085D6B90-013D-142E-88CE-4AB3E1747F8E}"/>
              </a:ext>
            </a:extLst>
          </p:cNvPr>
          <p:cNvSpPr/>
          <p:nvPr/>
        </p:nvSpPr>
        <p:spPr>
          <a:xfrm flipH="1" flipV="1">
            <a:off x="7162828" y="4228024"/>
            <a:ext cx="1808703" cy="1439246"/>
          </a:xfrm>
          <a:prstGeom prst="bentArrow">
            <a:avLst/>
          </a:prstGeom>
          <a:solidFill>
            <a:schemeClr val="accent2"/>
          </a:solidFill>
          <a:ln w="19050">
            <a:no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solidFill>
            </a:endParaRPr>
          </a:p>
        </p:txBody>
      </p:sp>
      <p:sp>
        <p:nvSpPr>
          <p:cNvPr id="36" name="TextBox 35">
            <a:extLst>
              <a:ext uri="{FF2B5EF4-FFF2-40B4-BE49-F238E27FC236}">
                <a16:creationId xmlns:a16="http://schemas.microsoft.com/office/drawing/2014/main" id="{B5DA0957-49FB-7D3B-D256-078B7E7DB841}"/>
              </a:ext>
            </a:extLst>
          </p:cNvPr>
          <p:cNvSpPr txBox="1"/>
          <p:nvPr/>
        </p:nvSpPr>
        <p:spPr>
          <a:xfrm>
            <a:off x="5887744" y="5713583"/>
            <a:ext cx="1652632" cy="830997"/>
          </a:xfrm>
          <a:prstGeom prst="rect">
            <a:avLst/>
          </a:prstGeom>
          <a:noFill/>
        </p:spPr>
        <p:txBody>
          <a:bodyPr wrap="none" rtlCol="0">
            <a:spAutoFit/>
          </a:bodyPr>
          <a:lstStyle/>
          <a:p>
            <a:r>
              <a:rPr lang="en-US" sz="4800" dirty="0"/>
              <a:t>Axion</a:t>
            </a:r>
          </a:p>
        </p:txBody>
      </p:sp>
      <p:pic>
        <p:nvPicPr>
          <p:cNvPr id="37" name="Picture 36">
            <a:extLst>
              <a:ext uri="{FF2B5EF4-FFF2-40B4-BE49-F238E27FC236}">
                <a16:creationId xmlns:a16="http://schemas.microsoft.com/office/drawing/2014/main" id="{D762B0C2-1537-F851-40ED-F3662DE4BAC9}"/>
              </a:ext>
              <a:ext uri="{C183D7F6-B498-43B3-948B-1728B52AA6E4}">
                <adec:decorative xmlns:adec="http://schemas.microsoft.com/office/drawing/2017/decorative" val="1"/>
              </a:ext>
            </a:extLst>
          </p:cNvPr>
          <p:cNvPicPr>
            <a:picLocks noChangeAspect="1"/>
          </p:cNvPicPr>
          <p:nvPr/>
        </p:nvPicPr>
        <p:blipFill>
          <a:blip r:embed="rId12"/>
          <a:stretch>
            <a:fillRect/>
          </a:stretch>
        </p:blipFill>
        <p:spPr>
          <a:xfrm>
            <a:off x="5107684" y="1036518"/>
            <a:ext cx="1645131" cy="1355948"/>
          </a:xfrm>
          <a:prstGeom prst="rect">
            <a:avLst/>
          </a:prstGeom>
        </p:spPr>
      </p:pic>
    </p:spTree>
    <p:extLst>
      <p:ext uri="{BB962C8B-B14F-4D97-AF65-F5344CB8AC3E}">
        <p14:creationId xmlns:p14="http://schemas.microsoft.com/office/powerpoint/2010/main" val="4203166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045C4-9BAE-1DAF-6977-8870A86AE562}"/>
              </a:ext>
            </a:extLst>
          </p:cNvPr>
          <p:cNvSpPr>
            <a:spLocks noGrp="1"/>
          </p:cNvSpPr>
          <p:nvPr>
            <p:ph type="title"/>
          </p:nvPr>
        </p:nvSpPr>
        <p:spPr/>
        <p:txBody>
          <a:bodyPr/>
          <a:lstStyle/>
          <a:p>
            <a:r>
              <a:rPr lang="en-US" dirty="0"/>
              <a:t>Axion–Photon Coupling</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094DF6E-843F-18FF-50E1-036C14624899}"/>
                  </a:ext>
                </a:extLst>
              </p:cNvPr>
              <p:cNvSpPr>
                <a:spLocks noGrp="1"/>
              </p:cNvSpPr>
              <p:nvPr>
                <p:ph idx="1"/>
              </p:nvPr>
            </p:nvSpPr>
            <p:spPr>
              <a:xfrm>
                <a:off x="330925" y="1280160"/>
                <a:ext cx="11615651" cy="5250122"/>
              </a:xfrm>
            </p:spPr>
            <p:txBody>
              <a:bodyPr/>
              <a:lstStyle/>
              <a:p>
                <a:r>
                  <a:rPr lang="en-US" dirty="0"/>
                  <a:t>Axion decays into two photons: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ℒ</m:t>
                        </m:r>
                      </m:e>
                      <m:sub>
                        <m:r>
                          <a:rPr lang="en-US" b="0" i="1" smtClean="0">
                            <a:latin typeface="Cambria Math" panose="02040503050406030204" pitchFamily="18" charset="0"/>
                          </a:rPr>
                          <m:t>𝑎</m:t>
                        </m:r>
                        <m:r>
                          <a:rPr lang="en-US" b="0" i="1" smtClean="0">
                            <a:latin typeface="Cambria Math" panose="02040503050406030204" pitchFamily="18" charset="0"/>
                          </a:rPr>
                          <m:t>𝛾𝛾</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i="1">
                            <a:latin typeface="Cambria Math" panose="02040503050406030204" pitchFamily="18" charset="0"/>
                          </a:rPr>
                          <m:t>𝑎</m:t>
                        </m:r>
                        <m:r>
                          <a:rPr lang="en-US" i="1">
                            <a:latin typeface="Cambria Math" panose="02040503050406030204" pitchFamily="18" charset="0"/>
                          </a:rPr>
                          <m:t>𝛾𝛾</m:t>
                        </m:r>
                      </m:sub>
                    </m:sSub>
                    <m:r>
                      <a:rPr lang="en-US" b="0" i="1" smtClean="0">
                        <a:latin typeface="Cambria Math" panose="02040503050406030204" pitchFamily="18" charset="0"/>
                      </a:rPr>
                      <m:t>𝑎</m:t>
                    </m:r>
                    <m:r>
                      <a:rPr lang="en-US" b="1" i="0" smtClean="0">
                        <a:latin typeface="Cambria Math" panose="02040503050406030204" pitchFamily="18" charset="0"/>
                      </a:rPr>
                      <m:t>𝐄</m:t>
                    </m:r>
                    <m:r>
                      <a:rPr lang="en-US" b="1" i="0" smtClean="0">
                        <a:latin typeface="Cambria Math" panose="02040503050406030204" pitchFamily="18" charset="0"/>
                      </a:rPr>
                      <m:t>⋅</m:t>
                    </m:r>
                    <m:r>
                      <a:rPr lang="en-US" b="1" i="0" smtClean="0">
                        <a:latin typeface="Cambria Math" panose="02040503050406030204" pitchFamily="18" charset="0"/>
                      </a:rPr>
                      <m:t>𝐁</m:t>
                    </m:r>
                  </m:oMath>
                </a14:m>
                <a:endParaRPr lang="en-US" b="1" dirty="0"/>
              </a:p>
              <a:p>
                <a:endParaRPr lang="en-US" b="1" dirty="0"/>
              </a:p>
              <a:p>
                <a:endParaRPr lang="en-US" b="1" dirty="0"/>
              </a:p>
              <a:p>
                <a:endParaRPr lang="en-US" b="1" dirty="0"/>
              </a:p>
              <a:p>
                <a:endParaRPr lang="en-US" b="1" dirty="0"/>
              </a:p>
              <a:p>
                <a:endParaRPr lang="en-US" b="1" dirty="0"/>
              </a:p>
              <a:p>
                <a:endParaRPr lang="en-US" dirty="0"/>
              </a:p>
              <a:p>
                <a:endParaRPr lang="en-US" dirty="0"/>
              </a:p>
              <a:p>
                <a:r>
                  <a:rPr lang="en-US" dirty="0"/>
                  <a:t>For a </a:t>
                </a:r>
                <a:r>
                  <a:rPr lang="el-GR" dirty="0"/>
                  <a:t>μ</a:t>
                </a:r>
                <a:r>
                  <a:rPr lang="en-US" dirty="0"/>
                  <a:t>eV-scale QCD axion, spontaneous two-photon decay lifetime is far longer than the age of the Universe.</a:t>
                </a:r>
              </a:p>
            </p:txBody>
          </p:sp>
        </mc:Choice>
        <mc:Fallback xmlns="">
          <p:sp>
            <p:nvSpPr>
              <p:cNvPr id="3" name="Content Placeholder 2">
                <a:extLst>
                  <a:ext uri="{FF2B5EF4-FFF2-40B4-BE49-F238E27FC236}">
                    <a16:creationId xmlns:a16="http://schemas.microsoft.com/office/drawing/2014/main" id="{6094DF6E-843F-18FF-50E1-036C14624899}"/>
                  </a:ext>
                </a:extLst>
              </p:cNvPr>
              <p:cNvSpPr>
                <a:spLocks noGrp="1" noRot="1" noChangeAspect="1" noMove="1" noResize="1" noEditPoints="1" noAdjustHandles="1" noChangeArrowheads="1" noChangeShapeType="1" noTextEdit="1"/>
              </p:cNvSpPr>
              <p:nvPr>
                <p:ph idx="1"/>
              </p:nvPr>
            </p:nvSpPr>
            <p:spPr>
              <a:xfrm>
                <a:off x="330925" y="1280160"/>
                <a:ext cx="11615651" cy="5250122"/>
              </a:xfrm>
              <a:blipFill>
                <a:blip r:embed="rId3"/>
                <a:stretch>
                  <a:fillRect l="-655" t="-1205"/>
                </a:stretch>
              </a:blipFill>
            </p:spPr>
            <p:txBody>
              <a:bodyPr/>
              <a:lstStyle/>
              <a:p>
                <a:r>
                  <a:rPr lang="en-US">
                    <a:noFill/>
                  </a:rPr>
                  <a:t> </a:t>
                </a:r>
              </a:p>
            </p:txBody>
          </p:sp>
        </mc:Fallback>
      </mc:AlternateContent>
      <p:cxnSp>
        <p:nvCxnSpPr>
          <p:cNvPr id="9" name="Straight Connector 8">
            <a:extLst>
              <a:ext uri="{FF2B5EF4-FFF2-40B4-BE49-F238E27FC236}">
                <a16:creationId xmlns:a16="http://schemas.microsoft.com/office/drawing/2014/main" id="{FCB2F847-2AF5-6D53-9565-DE289A1D1E75}"/>
              </a:ext>
            </a:extLst>
          </p:cNvPr>
          <p:cNvCxnSpPr>
            <a:cxnSpLocks/>
          </p:cNvCxnSpPr>
          <p:nvPr/>
        </p:nvCxnSpPr>
        <p:spPr>
          <a:xfrm flipV="1">
            <a:off x="6421821" y="3443908"/>
            <a:ext cx="0" cy="585952"/>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D791DFA-3ED7-F477-28BE-DB769E2AE8EC}"/>
              </a:ext>
            </a:extLst>
          </p:cNvPr>
          <p:cNvCxnSpPr>
            <a:cxnSpLocks/>
          </p:cNvCxnSpPr>
          <p:nvPr/>
        </p:nvCxnSpPr>
        <p:spPr>
          <a:xfrm>
            <a:off x="4351283" y="3525364"/>
            <a:ext cx="809296" cy="0"/>
          </a:xfrm>
          <a:prstGeom prst="line">
            <a:avLst/>
          </a:prstGeom>
          <a:ln w="19050">
            <a:solidFill>
              <a:schemeClr val="tx1"/>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602E076-2224-465C-794C-E37B4E84E37B}"/>
              </a:ext>
            </a:extLst>
          </p:cNvPr>
          <p:cNvCxnSpPr>
            <a:cxnSpLocks/>
          </p:cNvCxnSpPr>
          <p:nvPr/>
        </p:nvCxnSpPr>
        <p:spPr>
          <a:xfrm flipH="1">
            <a:off x="6033047" y="3020867"/>
            <a:ext cx="388774" cy="278525"/>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5B175F8-B64D-40D4-6E96-3BC225E5FF72}"/>
              </a:ext>
            </a:extLst>
          </p:cNvPr>
          <p:cNvCxnSpPr>
            <a:cxnSpLocks/>
          </p:cNvCxnSpPr>
          <p:nvPr/>
        </p:nvCxnSpPr>
        <p:spPr>
          <a:xfrm>
            <a:off x="5717629" y="3525363"/>
            <a:ext cx="436178" cy="312486"/>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4979CB9-BE55-1330-702F-733C1960F147}"/>
              </a:ext>
            </a:extLst>
          </p:cNvPr>
          <p:cNvCxnSpPr>
            <a:cxnSpLocks/>
          </p:cNvCxnSpPr>
          <p:nvPr/>
        </p:nvCxnSpPr>
        <p:spPr>
          <a:xfrm>
            <a:off x="5076497" y="3525364"/>
            <a:ext cx="641132" cy="0"/>
          </a:xfrm>
          <a:prstGeom prst="line">
            <a:avLst/>
          </a:prstGeom>
          <a:ln w="19050">
            <a:solidFill>
              <a:schemeClr val="tx1"/>
            </a:solidFill>
            <a:prstDash val="dash"/>
            <a:tailEnd type="none" w="lg" len="lg"/>
          </a:ln>
        </p:spPr>
        <p:style>
          <a:lnRef idx="1">
            <a:schemeClr val="accent1"/>
          </a:lnRef>
          <a:fillRef idx="0">
            <a:schemeClr val="accent1"/>
          </a:fillRef>
          <a:effectRef idx="0">
            <a:schemeClr val="accent1"/>
          </a:effectRef>
          <a:fontRef idx="minor">
            <a:schemeClr val="tx1"/>
          </a:fontRef>
        </p:style>
      </p:cxnSp>
      <p:sp>
        <p:nvSpPr>
          <p:cNvPr id="23" name="Freeform 22">
            <a:extLst>
              <a:ext uri="{FF2B5EF4-FFF2-40B4-BE49-F238E27FC236}">
                <a16:creationId xmlns:a16="http://schemas.microsoft.com/office/drawing/2014/main" id="{707247A1-BEE3-2ED1-D5A6-658E9D7C2218}"/>
              </a:ext>
            </a:extLst>
          </p:cNvPr>
          <p:cNvSpPr/>
          <p:nvPr/>
        </p:nvSpPr>
        <p:spPr>
          <a:xfrm rot="10800000">
            <a:off x="6421821" y="3946762"/>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14801764-8D66-7AD7-1E17-77BC3AF68022}"/>
              </a:ext>
            </a:extLst>
          </p:cNvPr>
          <p:cNvSpPr/>
          <p:nvPr/>
        </p:nvSpPr>
        <p:spPr>
          <a:xfrm rot="10800000">
            <a:off x="6421821" y="2948279"/>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44168EEE-B4AC-777D-05A0-7548882B305C}"/>
              </a:ext>
            </a:extLst>
          </p:cNvPr>
          <p:cNvCxnSpPr/>
          <p:nvPr/>
        </p:nvCxnSpPr>
        <p:spPr>
          <a:xfrm>
            <a:off x="6421819" y="3020867"/>
            <a:ext cx="0" cy="10089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AF7EDE6-72CA-F4CF-22D4-C76511DE5E52}"/>
              </a:ext>
            </a:extLst>
          </p:cNvPr>
          <p:cNvCxnSpPr>
            <a:cxnSpLocks/>
          </p:cNvCxnSpPr>
          <p:nvPr/>
        </p:nvCxnSpPr>
        <p:spPr>
          <a:xfrm flipH="1">
            <a:off x="5717627" y="3020867"/>
            <a:ext cx="704192" cy="50449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9A70A9D-724C-3A73-6CA9-66DF1372DA6F}"/>
              </a:ext>
            </a:extLst>
          </p:cNvPr>
          <p:cNvCxnSpPr>
            <a:cxnSpLocks/>
          </p:cNvCxnSpPr>
          <p:nvPr/>
        </p:nvCxnSpPr>
        <p:spPr>
          <a:xfrm flipH="1" flipV="1">
            <a:off x="5717627" y="3525363"/>
            <a:ext cx="704192" cy="50449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id="{DD824B34-1629-396A-4837-D5FC5EC41879}"/>
                  </a:ext>
                </a:extLst>
              </p:cNvPr>
              <p:cNvSpPr txBox="1"/>
              <p:nvPr/>
            </p:nvSpPr>
            <p:spPr>
              <a:xfrm>
                <a:off x="5791430" y="3281611"/>
                <a:ext cx="682943" cy="391517"/>
              </a:xfrm>
              <a:prstGeom prst="rect">
                <a:avLst/>
              </a:prstGeom>
              <a:noFill/>
            </p:spPr>
            <p:txBody>
              <a:bodyPr wrap="none" rtlCol="0">
                <a:spAutoFit/>
              </a:bodyPr>
              <a:lstStyle/>
              <a:p>
                <a:pPr/>
                <a14:m>
                  <m:oMathPara xmlns:m="http://schemas.openxmlformats.org/officeDocument/2006/math">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𝑎</m:t>
                          </m:r>
                          <m:r>
                            <a:rPr lang="en-US" b="0" i="1" smtClean="0">
                              <a:latin typeface="Cambria Math" panose="02040503050406030204" pitchFamily="18" charset="0"/>
                            </a:rPr>
                            <m:t>𝛾𝛾</m:t>
                          </m:r>
                        </m:sub>
                      </m:sSub>
                    </m:oMath>
                  </m:oMathPara>
                </a14:m>
                <a:endParaRPr lang="en-US" dirty="0"/>
              </a:p>
            </p:txBody>
          </p:sp>
        </mc:Choice>
        <mc:Fallback xmlns="">
          <p:sp>
            <p:nvSpPr>
              <p:cNvPr id="34" name="TextBox 33">
                <a:extLst>
                  <a:ext uri="{FF2B5EF4-FFF2-40B4-BE49-F238E27FC236}">
                    <a16:creationId xmlns:a16="http://schemas.microsoft.com/office/drawing/2014/main" id="{DD824B34-1629-396A-4837-D5FC5EC41879}"/>
                  </a:ext>
                </a:extLst>
              </p:cNvPr>
              <p:cNvSpPr txBox="1">
                <a:spLocks noRot="1" noChangeAspect="1" noMove="1" noResize="1" noEditPoints="1" noAdjustHandles="1" noChangeArrowheads="1" noChangeShapeType="1" noTextEdit="1"/>
              </p:cNvSpPr>
              <p:nvPr/>
            </p:nvSpPr>
            <p:spPr>
              <a:xfrm>
                <a:off x="5791430" y="3281611"/>
                <a:ext cx="682943" cy="391517"/>
              </a:xfrm>
              <a:prstGeom prst="rect">
                <a:avLst/>
              </a:prstGeom>
              <a:blipFill>
                <a:blip r:embed="rId4"/>
                <a:stretch>
                  <a:fillRect b="-31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id="{4FC6F53E-D1B1-FE2D-C94A-B8CBCCFC7DBA}"/>
                  </a:ext>
                </a:extLst>
              </p:cNvPr>
              <p:cNvSpPr txBox="1"/>
              <p:nvPr/>
            </p:nvSpPr>
            <p:spPr>
              <a:xfrm>
                <a:off x="4348855" y="3177786"/>
                <a:ext cx="365035" cy="369332"/>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𝑎</m:t>
                      </m:r>
                    </m:oMath>
                  </m:oMathPara>
                </a14:m>
                <a:endParaRPr lang="en-US" dirty="0"/>
              </a:p>
            </p:txBody>
          </p:sp>
        </mc:Choice>
        <mc:Fallback xmlns="">
          <p:sp>
            <p:nvSpPr>
              <p:cNvPr id="35" name="TextBox 34">
                <a:extLst>
                  <a:ext uri="{FF2B5EF4-FFF2-40B4-BE49-F238E27FC236}">
                    <a16:creationId xmlns:a16="http://schemas.microsoft.com/office/drawing/2014/main" id="{4FC6F53E-D1B1-FE2D-C94A-B8CBCCFC7DBA}"/>
                  </a:ext>
                </a:extLst>
              </p:cNvPr>
              <p:cNvSpPr txBox="1">
                <a:spLocks noRot="1" noChangeAspect="1" noMove="1" noResize="1" noEditPoints="1" noAdjustHandles="1" noChangeArrowheads="1" noChangeShapeType="1" noTextEdit="1"/>
              </p:cNvSpPr>
              <p:nvPr/>
            </p:nvSpPr>
            <p:spPr>
              <a:xfrm>
                <a:off x="4348855" y="3177786"/>
                <a:ext cx="365035" cy="369332"/>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id="{B3D2D2CE-8532-D406-E789-1A19CB4A199E}"/>
                  </a:ext>
                </a:extLst>
              </p:cNvPr>
              <p:cNvSpPr txBox="1"/>
              <p:nvPr/>
            </p:nvSpPr>
            <p:spPr>
              <a:xfrm>
                <a:off x="7004544" y="2578947"/>
                <a:ext cx="359201" cy="369332"/>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𝛾</m:t>
                      </m:r>
                    </m:oMath>
                  </m:oMathPara>
                </a14:m>
                <a:endParaRPr lang="en-US" dirty="0"/>
              </a:p>
            </p:txBody>
          </p:sp>
        </mc:Choice>
        <mc:Fallback xmlns="">
          <p:sp>
            <p:nvSpPr>
              <p:cNvPr id="36" name="TextBox 35">
                <a:extLst>
                  <a:ext uri="{FF2B5EF4-FFF2-40B4-BE49-F238E27FC236}">
                    <a16:creationId xmlns:a16="http://schemas.microsoft.com/office/drawing/2014/main" id="{B3D2D2CE-8532-D406-E789-1A19CB4A199E}"/>
                  </a:ext>
                </a:extLst>
              </p:cNvPr>
              <p:cNvSpPr txBox="1">
                <a:spLocks noRot="1" noChangeAspect="1" noMove="1" noResize="1" noEditPoints="1" noAdjustHandles="1" noChangeArrowheads="1" noChangeShapeType="1" noTextEdit="1"/>
              </p:cNvSpPr>
              <p:nvPr/>
            </p:nvSpPr>
            <p:spPr>
              <a:xfrm>
                <a:off x="7004544" y="2578947"/>
                <a:ext cx="359201" cy="369332"/>
              </a:xfrm>
              <a:prstGeom prst="rect">
                <a:avLst/>
              </a:prstGeom>
              <a:blipFill>
                <a:blip r:embed="rId6"/>
                <a:stretch>
                  <a:fillRect b="-6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7" name="TextBox 36">
                <a:extLst>
                  <a:ext uri="{FF2B5EF4-FFF2-40B4-BE49-F238E27FC236}">
                    <a16:creationId xmlns:a16="http://schemas.microsoft.com/office/drawing/2014/main" id="{52AAB91F-5871-90C6-D848-9EEFD8B65DAF}"/>
                  </a:ext>
                </a:extLst>
              </p:cNvPr>
              <p:cNvSpPr txBox="1"/>
              <p:nvPr/>
            </p:nvSpPr>
            <p:spPr>
              <a:xfrm>
                <a:off x="7004544" y="3609699"/>
                <a:ext cx="359201" cy="369332"/>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𝛾</m:t>
                      </m:r>
                    </m:oMath>
                  </m:oMathPara>
                </a14:m>
                <a:endParaRPr lang="en-US" dirty="0"/>
              </a:p>
            </p:txBody>
          </p:sp>
        </mc:Choice>
        <mc:Fallback xmlns="">
          <p:sp>
            <p:nvSpPr>
              <p:cNvPr id="37" name="TextBox 36">
                <a:extLst>
                  <a:ext uri="{FF2B5EF4-FFF2-40B4-BE49-F238E27FC236}">
                    <a16:creationId xmlns:a16="http://schemas.microsoft.com/office/drawing/2014/main" id="{52AAB91F-5871-90C6-D848-9EEFD8B65DAF}"/>
                  </a:ext>
                </a:extLst>
              </p:cNvPr>
              <p:cNvSpPr txBox="1">
                <a:spLocks noRot="1" noChangeAspect="1" noMove="1" noResize="1" noEditPoints="1" noAdjustHandles="1" noChangeArrowheads="1" noChangeShapeType="1" noTextEdit="1"/>
              </p:cNvSpPr>
              <p:nvPr/>
            </p:nvSpPr>
            <p:spPr>
              <a:xfrm>
                <a:off x="7004544" y="3609699"/>
                <a:ext cx="359201" cy="369332"/>
              </a:xfrm>
              <a:prstGeom prst="rect">
                <a:avLst/>
              </a:prstGeom>
              <a:blipFill>
                <a:blip r:embed="rId6"/>
                <a:stretch>
                  <a:fillRect b="-6667"/>
                </a:stretch>
              </a:blipFill>
            </p:spPr>
            <p:txBody>
              <a:bodyPr/>
              <a:lstStyle/>
              <a:p>
                <a:r>
                  <a:rPr lang="en-US">
                    <a:noFill/>
                  </a:rPr>
                  <a:t> </a:t>
                </a:r>
              </a:p>
            </p:txBody>
          </p:sp>
        </mc:Fallback>
      </mc:AlternateContent>
    </p:spTree>
    <p:extLst>
      <p:ext uri="{BB962C8B-B14F-4D97-AF65-F5344CB8AC3E}">
        <p14:creationId xmlns:p14="http://schemas.microsoft.com/office/powerpoint/2010/main" val="2410362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B46D7-FA7A-7173-F52E-0BBE71F0E1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3B8396-2796-CE00-C2CD-D16F7716E2B0}"/>
              </a:ext>
            </a:extLst>
          </p:cNvPr>
          <p:cNvSpPr>
            <a:spLocks noGrp="1"/>
          </p:cNvSpPr>
          <p:nvPr>
            <p:ph type="title"/>
          </p:nvPr>
        </p:nvSpPr>
        <p:spPr/>
        <p:txBody>
          <a:bodyPr/>
          <a:lstStyle/>
          <a:p>
            <a:r>
              <a:rPr lang="en-US" dirty="0"/>
              <a:t>Axion–Photon Coupling</a:t>
            </a:r>
          </a:p>
        </p:txBody>
      </p:sp>
      <p:sp>
        <p:nvSpPr>
          <p:cNvPr id="3" name="Content Placeholder 2">
            <a:extLst>
              <a:ext uri="{FF2B5EF4-FFF2-40B4-BE49-F238E27FC236}">
                <a16:creationId xmlns:a16="http://schemas.microsoft.com/office/drawing/2014/main" id="{221FA566-405A-ACF7-DB48-1C54FD1AED15}"/>
              </a:ext>
            </a:extLst>
          </p:cNvPr>
          <p:cNvSpPr>
            <a:spLocks noGrp="1"/>
          </p:cNvSpPr>
          <p:nvPr>
            <p:ph idx="1"/>
          </p:nvPr>
        </p:nvSpPr>
        <p:spPr/>
        <p:txBody>
          <a:bodyPr/>
          <a:lstStyle/>
          <a:p>
            <a:r>
              <a:rPr lang="en-US" dirty="0"/>
              <a:t>Instead, we can convert axions into photons in a strong static magnetic field.</a:t>
            </a:r>
          </a:p>
          <a:p>
            <a:endParaRPr lang="en-US" b="1" dirty="0"/>
          </a:p>
          <a:p>
            <a:endParaRPr lang="en-US" b="1" dirty="0"/>
          </a:p>
          <a:p>
            <a:endParaRPr lang="en-US" b="1" dirty="0"/>
          </a:p>
          <a:p>
            <a:endParaRPr lang="en-US" b="1" dirty="0"/>
          </a:p>
          <a:p>
            <a:endParaRPr lang="en-US" b="1" dirty="0"/>
          </a:p>
          <a:p>
            <a:endParaRPr lang="en-US" dirty="0"/>
          </a:p>
        </p:txBody>
      </p:sp>
      <p:cxnSp>
        <p:nvCxnSpPr>
          <p:cNvPr id="9" name="Straight Connector 8">
            <a:extLst>
              <a:ext uri="{FF2B5EF4-FFF2-40B4-BE49-F238E27FC236}">
                <a16:creationId xmlns:a16="http://schemas.microsoft.com/office/drawing/2014/main" id="{44DAEC44-218F-3C5D-6A8D-FE84AC32FA79}"/>
              </a:ext>
            </a:extLst>
          </p:cNvPr>
          <p:cNvCxnSpPr>
            <a:cxnSpLocks/>
          </p:cNvCxnSpPr>
          <p:nvPr/>
        </p:nvCxnSpPr>
        <p:spPr>
          <a:xfrm flipV="1">
            <a:off x="6421821" y="3439792"/>
            <a:ext cx="0" cy="585952"/>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6C138633-1758-0B15-D8E1-88F256C67091}"/>
              </a:ext>
            </a:extLst>
          </p:cNvPr>
          <p:cNvCxnSpPr>
            <a:cxnSpLocks/>
          </p:cNvCxnSpPr>
          <p:nvPr/>
        </p:nvCxnSpPr>
        <p:spPr>
          <a:xfrm>
            <a:off x="4351283" y="3521248"/>
            <a:ext cx="809296" cy="0"/>
          </a:xfrm>
          <a:prstGeom prst="line">
            <a:avLst/>
          </a:prstGeom>
          <a:ln w="19050">
            <a:solidFill>
              <a:schemeClr val="tx1"/>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E926843-2FAF-CDDE-7FB4-215F6754FA63}"/>
              </a:ext>
            </a:extLst>
          </p:cNvPr>
          <p:cNvCxnSpPr>
            <a:cxnSpLocks/>
          </p:cNvCxnSpPr>
          <p:nvPr/>
        </p:nvCxnSpPr>
        <p:spPr>
          <a:xfrm flipH="1">
            <a:off x="6033047" y="3016751"/>
            <a:ext cx="388774" cy="278525"/>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53920BA-5432-FBDB-6553-F30E2343D6F6}"/>
              </a:ext>
            </a:extLst>
          </p:cNvPr>
          <p:cNvCxnSpPr>
            <a:cxnSpLocks/>
          </p:cNvCxnSpPr>
          <p:nvPr/>
        </p:nvCxnSpPr>
        <p:spPr>
          <a:xfrm>
            <a:off x="5717629" y="3521247"/>
            <a:ext cx="436178" cy="312486"/>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7CC1E26-9CDD-5276-5084-268A077E56BD}"/>
              </a:ext>
            </a:extLst>
          </p:cNvPr>
          <p:cNvCxnSpPr>
            <a:cxnSpLocks/>
          </p:cNvCxnSpPr>
          <p:nvPr/>
        </p:nvCxnSpPr>
        <p:spPr>
          <a:xfrm>
            <a:off x="5076497" y="3521248"/>
            <a:ext cx="641132" cy="0"/>
          </a:xfrm>
          <a:prstGeom prst="line">
            <a:avLst/>
          </a:prstGeom>
          <a:ln w="19050">
            <a:solidFill>
              <a:schemeClr val="tx1"/>
            </a:solidFill>
            <a:prstDash val="dash"/>
            <a:tailEnd type="none" w="lg" len="lg"/>
          </a:ln>
        </p:spPr>
        <p:style>
          <a:lnRef idx="1">
            <a:schemeClr val="accent1"/>
          </a:lnRef>
          <a:fillRef idx="0">
            <a:schemeClr val="accent1"/>
          </a:fillRef>
          <a:effectRef idx="0">
            <a:schemeClr val="accent1"/>
          </a:effectRef>
          <a:fontRef idx="minor">
            <a:schemeClr val="tx1"/>
          </a:fontRef>
        </p:style>
      </p:cxnSp>
      <p:sp>
        <p:nvSpPr>
          <p:cNvPr id="23" name="Freeform 22">
            <a:extLst>
              <a:ext uri="{FF2B5EF4-FFF2-40B4-BE49-F238E27FC236}">
                <a16:creationId xmlns:a16="http://schemas.microsoft.com/office/drawing/2014/main" id="{3FEF0529-EBAA-DB79-3DAA-026C104E2AF3}"/>
              </a:ext>
            </a:extLst>
          </p:cNvPr>
          <p:cNvSpPr/>
          <p:nvPr/>
        </p:nvSpPr>
        <p:spPr>
          <a:xfrm rot="16200000">
            <a:off x="5656577" y="4714128"/>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0975AB1D-ACF7-A697-8F32-BE980C9E965E}"/>
              </a:ext>
            </a:extLst>
          </p:cNvPr>
          <p:cNvSpPr/>
          <p:nvPr/>
        </p:nvSpPr>
        <p:spPr>
          <a:xfrm rot="10800000">
            <a:off x="6421821" y="294416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13626F39-2408-EF67-A48C-3EC983772750}"/>
              </a:ext>
            </a:extLst>
          </p:cNvPr>
          <p:cNvCxnSpPr/>
          <p:nvPr/>
        </p:nvCxnSpPr>
        <p:spPr>
          <a:xfrm>
            <a:off x="6421819" y="3016751"/>
            <a:ext cx="0" cy="10089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538A430-D7B6-7C0A-0E23-E43309C9433E}"/>
              </a:ext>
            </a:extLst>
          </p:cNvPr>
          <p:cNvCxnSpPr>
            <a:cxnSpLocks/>
          </p:cNvCxnSpPr>
          <p:nvPr/>
        </p:nvCxnSpPr>
        <p:spPr>
          <a:xfrm flipH="1">
            <a:off x="5717627" y="3016751"/>
            <a:ext cx="704192" cy="50449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EC521AC-E8A6-F9D3-3487-F0267B654460}"/>
              </a:ext>
            </a:extLst>
          </p:cNvPr>
          <p:cNvCxnSpPr>
            <a:cxnSpLocks/>
          </p:cNvCxnSpPr>
          <p:nvPr/>
        </p:nvCxnSpPr>
        <p:spPr>
          <a:xfrm flipH="1" flipV="1">
            <a:off x="5717627" y="3521247"/>
            <a:ext cx="704192" cy="50449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id="{0CA58436-F6DA-FDA5-EF59-E069A01A4B33}"/>
                  </a:ext>
                </a:extLst>
              </p:cNvPr>
              <p:cNvSpPr txBox="1"/>
              <p:nvPr/>
            </p:nvSpPr>
            <p:spPr>
              <a:xfrm>
                <a:off x="5791430" y="3277495"/>
                <a:ext cx="682943" cy="391517"/>
              </a:xfrm>
              <a:prstGeom prst="rect">
                <a:avLst/>
              </a:prstGeom>
              <a:noFill/>
            </p:spPr>
            <p:txBody>
              <a:bodyPr wrap="none" rtlCol="0">
                <a:spAutoFit/>
              </a:bodyPr>
              <a:lstStyle/>
              <a:p>
                <a:pPr/>
                <a14:m>
                  <m:oMathPara xmlns:m="http://schemas.openxmlformats.org/officeDocument/2006/math">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𝑎</m:t>
                          </m:r>
                          <m:r>
                            <a:rPr lang="en-US" b="0" i="1" smtClean="0">
                              <a:latin typeface="Cambria Math" panose="02040503050406030204" pitchFamily="18" charset="0"/>
                            </a:rPr>
                            <m:t>𝛾𝛾</m:t>
                          </m:r>
                        </m:sub>
                      </m:sSub>
                    </m:oMath>
                  </m:oMathPara>
                </a14:m>
                <a:endParaRPr lang="en-US" dirty="0"/>
              </a:p>
            </p:txBody>
          </p:sp>
        </mc:Choice>
        <mc:Fallback xmlns="">
          <p:sp>
            <p:nvSpPr>
              <p:cNvPr id="34" name="TextBox 33">
                <a:extLst>
                  <a:ext uri="{FF2B5EF4-FFF2-40B4-BE49-F238E27FC236}">
                    <a16:creationId xmlns:a16="http://schemas.microsoft.com/office/drawing/2014/main" id="{0CA58436-F6DA-FDA5-EF59-E069A01A4B33}"/>
                  </a:ext>
                </a:extLst>
              </p:cNvPr>
              <p:cNvSpPr txBox="1">
                <a:spLocks noRot="1" noChangeAspect="1" noMove="1" noResize="1" noEditPoints="1" noAdjustHandles="1" noChangeArrowheads="1" noChangeShapeType="1" noTextEdit="1"/>
              </p:cNvSpPr>
              <p:nvPr/>
            </p:nvSpPr>
            <p:spPr>
              <a:xfrm>
                <a:off x="5791430" y="3277495"/>
                <a:ext cx="682943" cy="391517"/>
              </a:xfrm>
              <a:prstGeom prst="rect">
                <a:avLst/>
              </a:prstGeom>
              <a:blipFill>
                <a:blip r:embed="rId3"/>
                <a:stretch>
                  <a:fillRect b="-322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id="{12A8BD8A-9C3E-F5E9-3878-C72B1AB62FB8}"/>
                  </a:ext>
                </a:extLst>
              </p:cNvPr>
              <p:cNvSpPr txBox="1"/>
              <p:nvPr/>
            </p:nvSpPr>
            <p:spPr>
              <a:xfrm>
                <a:off x="4348855" y="3173670"/>
                <a:ext cx="365035" cy="369332"/>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𝑎</m:t>
                      </m:r>
                    </m:oMath>
                  </m:oMathPara>
                </a14:m>
                <a:endParaRPr lang="en-US" dirty="0"/>
              </a:p>
            </p:txBody>
          </p:sp>
        </mc:Choice>
        <mc:Fallback xmlns="">
          <p:sp>
            <p:nvSpPr>
              <p:cNvPr id="35" name="TextBox 34">
                <a:extLst>
                  <a:ext uri="{FF2B5EF4-FFF2-40B4-BE49-F238E27FC236}">
                    <a16:creationId xmlns:a16="http://schemas.microsoft.com/office/drawing/2014/main" id="{12A8BD8A-9C3E-F5E9-3878-C72B1AB62FB8}"/>
                  </a:ext>
                </a:extLst>
              </p:cNvPr>
              <p:cNvSpPr txBox="1">
                <a:spLocks noRot="1" noChangeAspect="1" noMove="1" noResize="1" noEditPoints="1" noAdjustHandles="1" noChangeArrowheads="1" noChangeShapeType="1" noTextEdit="1"/>
              </p:cNvSpPr>
              <p:nvPr/>
            </p:nvSpPr>
            <p:spPr>
              <a:xfrm>
                <a:off x="4348855" y="3173670"/>
                <a:ext cx="365035" cy="369332"/>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id="{701B95D5-8181-3278-90FF-5EDE874494AB}"/>
                  </a:ext>
                </a:extLst>
              </p:cNvPr>
              <p:cNvSpPr txBox="1"/>
              <p:nvPr/>
            </p:nvSpPr>
            <p:spPr>
              <a:xfrm>
                <a:off x="7004544" y="2574831"/>
                <a:ext cx="359201" cy="369332"/>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𝛾</m:t>
                      </m:r>
                    </m:oMath>
                  </m:oMathPara>
                </a14:m>
                <a:endParaRPr lang="en-US" dirty="0"/>
              </a:p>
            </p:txBody>
          </p:sp>
        </mc:Choice>
        <mc:Fallback xmlns="">
          <p:sp>
            <p:nvSpPr>
              <p:cNvPr id="36" name="TextBox 35">
                <a:extLst>
                  <a:ext uri="{FF2B5EF4-FFF2-40B4-BE49-F238E27FC236}">
                    <a16:creationId xmlns:a16="http://schemas.microsoft.com/office/drawing/2014/main" id="{701B95D5-8181-3278-90FF-5EDE874494AB}"/>
                  </a:ext>
                </a:extLst>
              </p:cNvPr>
              <p:cNvSpPr txBox="1">
                <a:spLocks noRot="1" noChangeAspect="1" noMove="1" noResize="1" noEditPoints="1" noAdjustHandles="1" noChangeArrowheads="1" noChangeShapeType="1" noTextEdit="1"/>
              </p:cNvSpPr>
              <p:nvPr/>
            </p:nvSpPr>
            <p:spPr>
              <a:xfrm>
                <a:off x="7004544" y="2574831"/>
                <a:ext cx="359201" cy="369332"/>
              </a:xfrm>
              <a:prstGeom prst="rect">
                <a:avLst/>
              </a:prstGeom>
              <a:blipFill>
                <a:blip r:embed="rId5"/>
                <a:stretch>
                  <a:fillRect b="-10000"/>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B8895F77-7578-B32A-23D7-1C29AFB6BCB2}"/>
              </a:ext>
            </a:extLst>
          </p:cNvPr>
          <p:cNvSpPr/>
          <p:nvPr/>
        </p:nvSpPr>
        <p:spPr>
          <a:xfrm>
            <a:off x="6227434" y="5053337"/>
            <a:ext cx="359031" cy="52450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37" name="TextBox 36">
                <a:extLst>
                  <a:ext uri="{FF2B5EF4-FFF2-40B4-BE49-F238E27FC236}">
                    <a16:creationId xmlns:a16="http://schemas.microsoft.com/office/drawing/2014/main" id="{29634BD2-2633-6277-CCF9-9BF1CF4BAA2D}"/>
                  </a:ext>
                </a:extLst>
              </p:cNvPr>
              <p:cNvSpPr txBox="1"/>
              <p:nvPr/>
            </p:nvSpPr>
            <p:spPr>
              <a:xfrm>
                <a:off x="5913485" y="4799003"/>
                <a:ext cx="480644" cy="369332"/>
              </a:xfrm>
              <a:prstGeom prst="rect">
                <a:avLst/>
              </a:prstGeom>
              <a:noFill/>
            </p:spPr>
            <p:txBody>
              <a:bodyPr wrap="none" rtlCol="0">
                <a:spAutoFit/>
              </a:bodyPr>
              <a:lstStyle/>
              <a:p>
                <a:pPr/>
                <a14:m>
                  <m:oMathPara xmlns:m="http://schemas.openxmlformats.org/officeDocument/2006/math">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𝐵</m:t>
                          </m:r>
                        </m:e>
                        <m:sub>
                          <m:r>
                            <a:rPr lang="en-US" b="0" i="1" smtClean="0">
                              <a:latin typeface="Cambria Math" panose="02040503050406030204" pitchFamily="18" charset="0"/>
                            </a:rPr>
                            <m:t>0</m:t>
                          </m:r>
                        </m:sub>
                      </m:sSub>
                    </m:oMath>
                  </m:oMathPara>
                </a14:m>
                <a:endParaRPr lang="en-US" dirty="0"/>
              </a:p>
            </p:txBody>
          </p:sp>
        </mc:Choice>
        <mc:Fallback xmlns="">
          <p:sp>
            <p:nvSpPr>
              <p:cNvPr id="37" name="TextBox 36">
                <a:extLst>
                  <a:ext uri="{FF2B5EF4-FFF2-40B4-BE49-F238E27FC236}">
                    <a16:creationId xmlns:a16="http://schemas.microsoft.com/office/drawing/2014/main" id="{29634BD2-2633-6277-CCF9-9BF1CF4BAA2D}"/>
                  </a:ext>
                </a:extLst>
              </p:cNvPr>
              <p:cNvSpPr txBox="1">
                <a:spLocks noRot="1" noChangeAspect="1" noMove="1" noResize="1" noEditPoints="1" noAdjustHandles="1" noChangeArrowheads="1" noChangeShapeType="1" noTextEdit="1"/>
              </p:cNvSpPr>
              <p:nvPr/>
            </p:nvSpPr>
            <p:spPr>
              <a:xfrm>
                <a:off x="5913485" y="4799003"/>
                <a:ext cx="480644" cy="369332"/>
              </a:xfrm>
              <a:prstGeom prst="rect">
                <a:avLst/>
              </a:prstGeom>
              <a:blipFill>
                <a:blip r:embed="rId6"/>
                <a:stretch>
                  <a:fillRect/>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DAE18712-32CA-C827-E50D-2967506F264F}"/>
              </a:ext>
            </a:extLst>
          </p:cNvPr>
          <p:cNvSpPr txBox="1"/>
          <p:nvPr/>
        </p:nvSpPr>
        <p:spPr>
          <a:xfrm>
            <a:off x="6249857" y="4706640"/>
            <a:ext cx="356188" cy="584775"/>
          </a:xfrm>
          <a:prstGeom prst="rect">
            <a:avLst/>
          </a:prstGeom>
          <a:noFill/>
        </p:spPr>
        <p:txBody>
          <a:bodyPr wrap="none" rtlCol="0">
            <a:spAutoFit/>
          </a:bodyPr>
          <a:lstStyle/>
          <a:p>
            <a:r>
              <a:rPr lang="en-US" sz="3200" dirty="0">
                <a:latin typeface="Aptos Light" panose="020B0004020202020204" pitchFamily="34" charset="0"/>
                <a:cs typeface="Courier New" panose="02070309020205020404" pitchFamily="49" charset="0"/>
              </a:rPr>
              <a:t>x</a:t>
            </a:r>
          </a:p>
        </p:txBody>
      </p:sp>
      <p:grpSp>
        <p:nvGrpSpPr>
          <p:cNvPr id="8" name="Group 7">
            <a:extLst>
              <a:ext uri="{FF2B5EF4-FFF2-40B4-BE49-F238E27FC236}">
                <a16:creationId xmlns:a16="http://schemas.microsoft.com/office/drawing/2014/main" id="{99D6D966-6B23-4D4D-A5B0-68FACE84EFE3}"/>
              </a:ext>
            </a:extLst>
          </p:cNvPr>
          <p:cNvGrpSpPr/>
          <p:nvPr/>
        </p:nvGrpSpPr>
        <p:grpSpPr>
          <a:xfrm>
            <a:off x="5523186" y="2603033"/>
            <a:ext cx="111665" cy="2355503"/>
            <a:chOff x="5364348" y="1131878"/>
            <a:chExt cx="145174" cy="3062364"/>
          </a:xfrm>
        </p:grpSpPr>
        <p:sp>
          <p:nvSpPr>
            <p:cNvPr id="6" name="Freeform 5">
              <a:extLst>
                <a:ext uri="{FF2B5EF4-FFF2-40B4-BE49-F238E27FC236}">
                  <a16:creationId xmlns:a16="http://schemas.microsoft.com/office/drawing/2014/main" id="{670FC9F4-81DC-572A-0334-57727A8F8235}"/>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a:extLst>
                <a:ext uri="{FF2B5EF4-FFF2-40B4-BE49-F238E27FC236}">
                  <a16:creationId xmlns:a16="http://schemas.microsoft.com/office/drawing/2014/main" id="{82C71AE6-3FCC-6473-A58D-8573A5FD6AB4}"/>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Group 11">
            <a:extLst>
              <a:ext uri="{FF2B5EF4-FFF2-40B4-BE49-F238E27FC236}">
                <a16:creationId xmlns:a16="http://schemas.microsoft.com/office/drawing/2014/main" id="{4D50EBF2-4AA5-E20C-87D3-378F1AF9FE96}"/>
              </a:ext>
            </a:extLst>
          </p:cNvPr>
          <p:cNvGrpSpPr/>
          <p:nvPr/>
        </p:nvGrpSpPr>
        <p:grpSpPr>
          <a:xfrm>
            <a:off x="5839329" y="2603033"/>
            <a:ext cx="111665" cy="2355503"/>
            <a:chOff x="5364348" y="1131878"/>
            <a:chExt cx="145174" cy="3062364"/>
          </a:xfrm>
        </p:grpSpPr>
        <p:sp>
          <p:nvSpPr>
            <p:cNvPr id="13" name="Freeform 12">
              <a:extLst>
                <a:ext uri="{FF2B5EF4-FFF2-40B4-BE49-F238E27FC236}">
                  <a16:creationId xmlns:a16="http://schemas.microsoft.com/office/drawing/2014/main" id="{A0F8644A-0F4C-35CE-FF43-9D26428E9F20}"/>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a:extLst>
                <a:ext uri="{FF2B5EF4-FFF2-40B4-BE49-F238E27FC236}">
                  <a16:creationId xmlns:a16="http://schemas.microsoft.com/office/drawing/2014/main" id="{8CF74E80-6315-04FF-D1DB-05C734FF065F}"/>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31977025-6627-6932-72EB-E8FAAA9910FC}"/>
              </a:ext>
            </a:extLst>
          </p:cNvPr>
          <p:cNvGrpSpPr/>
          <p:nvPr/>
        </p:nvGrpSpPr>
        <p:grpSpPr>
          <a:xfrm>
            <a:off x="6158512" y="2603033"/>
            <a:ext cx="111665" cy="2355503"/>
            <a:chOff x="5364348" y="1131878"/>
            <a:chExt cx="145174" cy="3062364"/>
          </a:xfrm>
        </p:grpSpPr>
        <p:sp>
          <p:nvSpPr>
            <p:cNvPr id="21" name="Freeform 20">
              <a:extLst>
                <a:ext uri="{FF2B5EF4-FFF2-40B4-BE49-F238E27FC236}">
                  <a16:creationId xmlns:a16="http://schemas.microsoft.com/office/drawing/2014/main" id="{5F4E75EA-150B-CDA4-54D7-4CEF840ED2B8}"/>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21">
              <a:extLst>
                <a:ext uri="{FF2B5EF4-FFF2-40B4-BE49-F238E27FC236}">
                  <a16:creationId xmlns:a16="http://schemas.microsoft.com/office/drawing/2014/main" id="{DA012667-E051-7611-425C-8EC9DC45FDE4}"/>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5" name="Group 24">
            <a:extLst>
              <a:ext uri="{FF2B5EF4-FFF2-40B4-BE49-F238E27FC236}">
                <a16:creationId xmlns:a16="http://schemas.microsoft.com/office/drawing/2014/main" id="{7F72AB04-85BF-FB41-79F2-69B9ADA7E2F0}"/>
              </a:ext>
            </a:extLst>
          </p:cNvPr>
          <p:cNvGrpSpPr/>
          <p:nvPr/>
        </p:nvGrpSpPr>
        <p:grpSpPr>
          <a:xfrm>
            <a:off x="6474655" y="2603033"/>
            <a:ext cx="111665" cy="2355503"/>
            <a:chOff x="5364348" y="1131878"/>
            <a:chExt cx="145174" cy="3062364"/>
          </a:xfrm>
        </p:grpSpPr>
        <p:sp>
          <p:nvSpPr>
            <p:cNvPr id="26" name="Freeform 25">
              <a:extLst>
                <a:ext uri="{FF2B5EF4-FFF2-40B4-BE49-F238E27FC236}">
                  <a16:creationId xmlns:a16="http://schemas.microsoft.com/office/drawing/2014/main" id="{ADFB2773-B09F-8041-6C71-EE5DFCA3B404}"/>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a:extLst>
                <a:ext uri="{FF2B5EF4-FFF2-40B4-BE49-F238E27FC236}">
                  <a16:creationId xmlns:a16="http://schemas.microsoft.com/office/drawing/2014/main" id="{9BC3FB7C-6321-3003-5869-ADD2E33EEFB2}"/>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58AA5BBB-1A9A-72DE-8A87-5BB48BEAF0FC}"/>
              </a:ext>
            </a:extLst>
          </p:cNvPr>
          <p:cNvGrpSpPr/>
          <p:nvPr/>
        </p:nvGrpSpPr>
        <p:grpSpPr>
          <a:xfrm>
            <a:off x="6816954" y="2603033"/>
            <a:ext cx="111665" cy="2355503"/>
            <a:chOff x="5364348" y="1131878"/>
            <a:chExt cx="145174" cy="3062364"/>
          </a:xfrm>
        </p:grpSpPr>
        <p:sp>
          <p:nvSpPr>
            <p:cNvPr id="32" name="Freeform 31">
              <a:extLst>
                <a:ext uri="{FF2B5EF4-FFF2-40B4-BE49-F238E27FC236}">
                  <a16:creationId xmlns:a16="http://schemas.microsoft.com/office/drawing/2014/main" id="{DDC6061D-FDBA-809C-9CCF-8C397C01C91A}"/>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32">
              <a:extLst>
                <a:ext uri="{FF2B5EF4-FFF2-40B4-BE49-F238E27FC236}">
                  <a16:creationId xmlns:a16="http://schemas.microsoft.com/office/drawing/2014/main" id="{BA1C0CB4-9254-46B1-0F89-022777EEC0A9}"/>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TextBox 37">
            <a:extLst>
              <a:ext uri="{FF2B5EF4-FFF2-40B4-BE49-F238E27FC236}">
                <a16:creationId xmlns:a16="http://schemas.microsoft.com/office/drawing/2014/main" id="{D6C48EEB-FCC7-952A-5652-D3622A201922}"/>
              </a:ext>
            </a:extLst>
          </p:cNvPr>
          <p:cNvSpPr txBox="1"/>
          <p:nvPr/>
        </p:nvSpPr>
        <p:spPr>
          <a:xfrm>
            <a:off x="7001177" y="4239892"/>
            <a:ext cx="3048591" cy="369332"/>
          </a:xfrm>
          <a:prstGeom prst="rect">
            <a:avLst/>
          </a:prstGeom>
          <a:noFill/>
        </p:spPr>
        <p:txBody>
          <a:bodyPr wrap="none" rtlCol="0">
            <a:spAutoFit/>
          </a:bodyPr>
          <a:lstStyle/>
          <a:p>
            <a:r>
              <a:rPr lang="en-US" dirty="0">
                <a:solidFill>
                  <a:schemeClr val="tx1">
                    <a:lumMod val="50000"/>
                    <a:lumOff val="50000"/>
                  </a:schemeClr>
                </a:solidFill>
              </a:rPr>
              <a:t>External static magnetic field</a:t>
            </a:r>
          </a:p>
        </p:txBody>
      </p:sp>
      <p:sp>
        <p:nvSpPr>
          <p:cNvPr id="39" name="TextBox 38">
            <a:extLst>
              <a:ext uri="{FF2B5EF4-FFF2-40B4-BE49-F238E27FC236}">
                <a16:creationId xmlns:a16="http://schemas.microsoft.com/office/drawing/2014/main" id="{8AF0F474-F488-9BBF-49CC-9B60499B69F3}"/>
              </a:ext>
            </a:extLst>
          </p:cNvPr>
          <p:cNvSpPr txBox="1"/>
          <p:nvPr/>
        </p:nvSpPr>
        <p:spPr>
          <a:xfrm>
            <a:off x="4613542" y="1982710"/>
            <a:ext cx="3038717" cy="400110"/>
          </a:xfrm>
          <a:prstGeom prst="rect">
            <a:avLst/>
          </a:prstGeom>
          <a:noFill/>
        </p:spPr>
        <p:txBody>
          <a:bodyPr wrap="none" rtlCol="0">
            <a:spAutoFit/>
          </a:bodyPr>
          <a:lstStyle/>
          <a:p>
            <a:pPr algn="ctr"/>
            <a:r>
              <a:rPr lang="en-US" sz="2000" i="1" dirty="0"/>
              <a:t>Inverse </a:t>
            </a:r>
            <a:r>
              <a:rPr lang="en-US" sz="2000" i="1" dirty="0" err="1"/>
              <a:t>Primakoff</a:t>
            </a:r>
            <a:r>
              <a:rPr lang="en-US" sz="2000" i="1" dirty="0"/>
              <a:t> process</a:t>
            </a:r>
          </a:p>
        </p:txBody>
      </p:sp>
    </p:spTree>
    <p:extLst>
      <p:ext uri="{BB962C8B-B14F-4D97-AF65-F5344CB8AC3E}">
        <p14:creationId xmlns:p14="http://schemas.microsoft.com/office/powerpoint/2010/main" val="3949326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D143B-9AA0-45D6-2932-FE15C69A31A4}"/>
              </a:ext>
            </a:extLst>
          </p:cNvPr>
          <p:cNvSpPr>
            <a:spLocks noGrp="1"/>
          </p:cNvSpPr>
          <p:nvPr>
            <p:ph type="title"/>
          </p:nvPr>
        </p:nvSpPr>
        <p:spPr/>
        <p:txBody>
          <a:bodyPr/>
          <a:lstStyle/>
          <a:p>
            <a:r>
              <a:rPr lang="en-US" dirty="0"/>
              <a:t>Microwave Cavity </a:t>
            </a:r>
            <a:r>
              <a:rPr lang="en-US" dirty="0" err="1"/>
              <a:t>Haloscope</a:t>
            </a:r>
            <a:endParaRPr lang="en-US" dirty="0"/>
          </a:p>
        </p:txBody>
      </p:sp>
      <p:sp>
        <p:nvSpPr>
          <p:cNvPr id="3" name="Content Placeholder 2">
            <a:extLst>
              <a:ext uri="{FF2B5EF4-FFF2-40B4-BE49-F238E27FC236}">
                <a16:creationId xmlns:a16="http://schemas.microsoft.com/office/drawing/2014/main" id="{BB087E98-9A23-0784-F4FF-313FEA6E42F9}"/>
              </a:ext>
            </a:extLst>
          </p:cNvPr>
          <p:cNvSpPr>
            <a:spLocks noGrp="1"/>
          </p:cNvSpPr>
          <p:nvPr>
            <p:ph idx="1"/>
          </p:nvPr>
        </p:nvSpPr>
        <p:spPr/>
        <p:txBody>
          <a:bodyPr/>
          <a:lstStyle/>
          <a:p>
            <a:r>
              <a:rPr lang="en-US" dirty="0"/>
              <a:t>A high-Q microwave cavity resonantly enhances axion–photon conversion </a:t>
            </a:r>
            <a:r>
              <a:rPr lang="en-US" sz="1600" dirty="0">
                <a:solidFill>
                  <a:schemeClr val="tx1">
                    <a:lumMod val="50000"/>
                    <a:lumOff val="50000"/>
                  </a:schemeClr>
                </a:solidFill>
              </a:rPr>
              <a:t>[PRL </a:t>
            </a:r>
            <a:r>
              <a:rPr lang="en-US" sz="1600" b="1" dirty="0">
                <a:solidFill>
                  <a:schemeClr val="tx1">
                    <a:lumMod val="50000"/>
                    <a:lumOff val="50000"/>
                  </a:schemeClr>
                </a:solidFill>
              </a:rPr>
              <a:t>51</a:t>
            </a:r>
            <a:r>
              <a:rPr lang="en-US" sz="1600" dirty="0">
                <a:solidFill>
                  <a:schemeClr val="tx1">
                    <a:lumMod val="50000"/>
                    <a:lumOff val="50000"/>
                  </a:schemeClr>
                </a:solidFill>
              </a:rPr>
              <a:t>,1415 (1983)]</a:t>
            </a:r>
            <a:r>
              <a:rPr lang="en-US" dirty="0"/>
              <a: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Since we don’t know the axion mass </a:t>
            </a:r>
            <a:r>
              <a:rPr lang="en-US" i="1" dirty="0"/>
              <a:t>a priori</a:t>
            </a:r>
            <a:r>
              <a:rPr lang="en-US" dirty="0"/>
              <a:t>, the cavity must be tunable.</a:t>
            </a:r>
          </a:p>
        </p:txBody>
      </p:sp>
      <p:cxnSp>
        <p:nvCxnSpPr>
          <p:cNvPr id="4" name="Straight Connector 3">
            <a:extLst>
              <a:ext uri="{FF2B5EF4-FFF2-40B4-BE49-F238E27FC236}">
                <a16:creationId xmlns:a16="http://schemas.microsoft.com/office/drawing/2014/main" id="{E7F7D7CD-421E-E56A-9C1B-59BC39979DF9}"/>
              </a:ext>
            </a:extLst>
          </p:cNvPr>
          <p:cNvCxnSpPr>
            <a:cxnSpLocks/>
          </p:cNvCxnSpPr>
          <p:nvPr/>
        </p:nvCxnSpPr>
        <p:spPr>
          <a:xfrm flipV="1">
            <a:off x="6421821" y="3439792"/>
            <a:ext cx="0" cy="585952"/>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DF52E05F-3B69-EFC3-854B-CDEFDC40351E}"/>
              </a:ext>
            </a:extLst>
          </p:cNvPr>
          <p:cNvCxnSpPr>
            <a:cxnSpLocks/>
          </p:cNvCxnSpPr>
          <p:nvPr/>
        </p:nvCxnSpPr>
        <p:spPr>
          <a:xfrm>
            <a:off x="4351283" y="3521248"/>
            <a:ext cx="809296" cy="0"/>
          </a:xfrm>
          <a:prstGeom prst="line">
            <a:avLst/>
          </a:prstGeom>
          <a:ln w="19050">
            <a:solidFill>
              <a:schemeClr val="tx1"/>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A2EE5C82-A5B5-E7ED-47A3-B3478D7698C2}"/>
              </a:ext>
            </a:extLst>
          </p:cNvPr>
          <p:cNvCxnSpPr>
            <a:cxnSpLocks/>
          </p:cNvCxnSpPr>
          <p:nvPr/>
        </p:nvCxnSpPr>
        <p:spPr>
          <a:xfrm flipH="1">
            <a:off x="6033047" y="3016751"/>
            <a:ext cx="388774" cy="278525"/>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30B5DB8C-5454-44B3-6EC7-5E2F909E0695}"/>
              </a:ext>
            </a:extLst>
          </p:cNvPr>
          <p:cNvCxnSpPr>
            <a:cxnSpLocks/>
          </p:cNvCxnSpPr>
          <p:nvPr/>
        </p:nvCxnSpPr>
        <p:spPr>
          <a:xfrm>
            <a:off x="5717629" y="3521247"/>
            <a:ext cx="436178" cy="312486"/>
          </a:xfrm>
          <a:prstGeom prst="line">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BE8DC07-83DF-728B-FB3D-79878CFA90F9}"/>
              </a:ext>
            </a:extLst>
          </p:cNvPr>
          <p:cNvCxnSpPr>
            <a:cxnSpLocks/>
          </p:cNvCxnSpPr>
          <p:nvPr/>
        </p:nvCxnSpPr>
        <p:spPr>
          <a:xfrm>
            <a:off x="5076497" y="3521248"/>
            <a:ext cx="641132" cy="0"/>
          </a:xfrm>
          <a:prstGeom prst="line">
            <a:avLst/>
          </a:prstGeom>
          <a:ln w="19050">
            <a:solidFill>
              <a:schemeClr val="tx1"/>
            </a:solidFill>
            <a:prstDash val="dash"/>
            <a:tailEnd type="none" w="lg" len="lg"/>
          </a:ln>
        </p:spPr>
        <p:style>
          <a:lnRef idx="1">
            <a:schemeClr val="accent1"/>
          </a:lnRef>
          <a:fillRef idx="0">
            <a:schemeClr val="accent1"/>
          </a:fillRef>
          <a:effectRef idx="0">
            <a:schemeClr val="accent1"/>
          </a:effectRef>
          <a:fontRef idx="minor">
            <a:schemeClr val="tx1"/>
          </a:fontRef>
        </p:style>
      </p:cxnSp>
      <p:sp>
        <p:nvSpPr>
          <p:cNvPr id="9" name="Freeform 8">
            <a:extLst>
              <a:ext uri="{FF2B5EF4-FFF2-40B4-BE49-F238E27FC236}">
                <a16:creationId xmlns:a16="http://schemas.microsoft.com/office/drawing/2014/main" id="{2365FE4B-70B9-3CF2-8EB8-2F0FBA479914}"/>
              </a:ext>
            </a:extLst>
          </p:cNvPr>
          <p:cNvSpPr/>
          <p:nvPr/>
        </p:nvSpPr>
        <p:spPr>
          <a:xfrm rot="16200000">
            <a:off x="5656577" y="4714128"/>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a:extLst>
              <a:ext uri="{FF2B5EF4-FFF2-40B4-BE49-F238E27FC236}">
                <a16:creationId xmlns:a16="http://schemas.microsoft.com/office/drawing/2014/main" id="{9442179D-79CF-E911-20C1-95C9DE90FCC3}"/>
              </a:ext>
            </a:extLst>
          </p:cNvPr>
          <p:cNvSpPr/>
          <p:nvPr/>
        </p:nvSpPr>
        <p:spPr>
          <a:xfrm rot="10800000">
            <a:off x="6421821" y="294416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5067BAD3-86E6-59D6-6EF6-8AA8607C4B0A}"/>
              </a:ext>
            </a:extLst>
          </p:cNvPr>
          <p:cNvCxnSpPr/>
          <p:nvPr/>
        </p:nvCxnSpPr>
        <p:spPr>
          <a:xfrm>
            <a:off x="6421819" y="3016751"/>
            <a:ext cx="0" cy="10089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DD6DC7F-8C12-774D-E970-E88910C54534}"/>
              </a:ext>
            </a:extLst>
          </p:cNvPr>
          <p:cNvCxnSpPr>
            <a:cxnSpLocks/>
          </p:cNvCxnSpPr>
          <p:nvPr/>
        </p:nvCxnSpPr>
        <p:spPr>
          <a:xfrm flipH="1">
            <a:off x="5717627" y="3016751"/>
            <a:ext cx="704192" cy="50449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902CE97-4694-083B-71B7-15964CDC4133}"/>
              </a:ext>
            </a:extLst>
          </p:cNvPr>
          <p:cNvCxnSpPr>
            <a:cxnSpLocks/>
          </p:cNvCxnSpPr>
          <p:nvPr/>
        </p:nvCxnSpPr>
        <p:spPr>
          <a:xfrm flipH="1" flipV="1">
            <a:off x="5717627" y="3521247"/>
            <a:ext cx="704192" cy="50449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32D54A09-A309-CA6A-0D9E-E62532F0810A}"/>
                  </a:ext>
                </a:extLst>
              </p:cNvPr>
              <p:cNvSpPr txBox="1"/>
              <p:nvPr/>
            </p:nvSpPr>
            <p:spPr>
              <a:xfrm>
                <a:off x="5791430" y="3277495"/>
                <a:ext cx="682943" cy="391517"/>
              </a:xfrm>
              <a:prstGeom prst="rect">
                <a:avLst/>
              </a:prstGeom>
              <a:noFill/>
            </p:spPr>
            <p:txBody>
              <a:bodyPr wrap="none" rtlCol="0">
                <a:spAutoFit/>
              </a:bodyPr>
              <a:lstStyle/>
              <a:p>
                <a:pPr/>
                <a14:m>
                  <m:oMathPara xmlns:m="http://schemas.openxmlformats.org/officeDocument/2006/math">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𝑎</m:t>
                          </m:r>
                          <m:r>
                            <a:rPr lang="en-US" b="0" i="1" smtClean="0">
                              <a:latin typeface="Cambria Math" panose="02040503050406030204" pitchFamily="18" charset="0"/>
                            </a:rPr>
                            <m:t>𝛾𝛾</m:t>
                          </m:r>
                        </m:sub>
                      </m:sSub>
                    </m:oMath>
                  </m:oMathPara>
                </a14:m>
                <a:endParaRPr lang="en-US" dirty="0"/>
              </a:p>
            </p:txBody>
          </p:sp>
        </mc:Choice>
        <mc:Fallback xmlns="">
          <p:sp>
            <p:nvSpPr>
              <p:cNvPr id="14" name="TextBox 13">
                <a:extLst>
                  <a:ext uri="{FF2B5EF4-FFF2-40B4-BE49-F238E27FC236}">
                    <a16:creationId xmlns:a16="http://schemas.microsoft.com/office/drawing/2014/main" id="{32D54A09-A309-CA6A-0D9E-E62532F0810A}"/>
                  </a:ext>
                </a:extLst>
              </p:cNvPr>
              <p:cNvSpPr txBox="1">
                <a:spLocks noRot="1" noChangeAspect="1" noMove="1" noResize="1" noEditPoints="1" noAdjustHandles="1" noChangeArrowheads="1" noChangeShapeType="1" noTextEdit="1"/>
              </p:cNvSpPr>
              <p:nvPr/>
            </p:nvSpPr>
            <p:spPr>
              <a:xfrm>
                <a:off x="5791430" y="3277495"/>
                <a:ext cx="682943" cy="391517"/>
              </a:xfrm>
              <a:prstGeom prst="rect">
                <a:avLst/>
              </a:prstGeom>
              <a:blipFill>
                <a:blip r:embed="rId3"/>
                <a:stretch>
                  <a:fillRect b="-322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BAFC83F0-CF9D-25F6-09DA-5BB304541123}"/>
                  </a:ext>
                </a:extLst>
              </p:cNvPr>
              <p:cNvSpPr txBox="1"/>
              <p:nvPr/>
            </p:nvSpPr>
            <p:spPr>
              <a:xfrm>
                <a:off x="4348855" y="3173670"/>
                <a:ext cx="365035" cy="369332"/>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𝑎</m:t>
                      </m:r>
                    </m:oMath>
                  </m:oMathPara>
                </a14:m>
                <a:endParaRPr lang="en-US" dirty="0"/>
              </a:p>
            </p:txBody>
          </p:sp>
        </mc:Choice>
        <mc:Fallback xmlns="">
          <p:sp>
            <p:nvSpPr>
              <p:cNvPr id="15" name="TextBox 14">
                <a:extLst>
                  <a:ext uri="{FF2B5EF4-FFF2-40B4-BE49-F238E27FC236}">
                    <a16:creationId xmlns:a16="http://schemas.microsoft.com/office/drawing/2014/main" id="{BAFC83F0-CF9D-25F6-09DA-5BB304541123}"/>
                  </a:ext>
                </a:extLst>
              </p:cNvPr>
              <p:cNvSpPr txBox="1">
                <a:spLocks noRot="1" noChangeAspect="1" noMove="1" noResize="1" noEditPoints="1" noAdjustHandles="1" noChangeArrowheads="1" noChangeShapeType="1" noTextEdit="1"/>
              </p:cNvSpPr>
              <p:nvPr/>
            </p:nvSpPr>
            <p:spPr>
              <a:xfrm>
                <a:off x="4348855" y="3173670"/>
                <a:ext cx="365035" cy="369332"/>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4A8788DA-E861-60AC-363B-EB10AA6139A2}"/>
                  </a:ext>
                </a:extLst>
              </p:cNvPr>
              <p:cNvSpPr txBox="1"/>
              <p:nvPr/>
            </p:nvSpPr>
            <p:spPr>
              <a:xfrm>
                <a:off x="7004544" y="2574831"/>
                <a:ext cx="359201" cy="369332"/>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𝛾</m:t>
                      </m:r>
                    </m:oMath>
                  </m:oMathPara>
                </a14:m>
                <a:endParaRPr lang="en-US" dirty="0"/>
              </a:p>
            </p:txBody>
          </p:sp>
        </mc:Choice>
        <mc:Fallback xmlns="">
          <p:sp>
            <p:nvSpPr>
              <p:cNvPr id="16" name="TextBox 15">
                <a:extLst>
                  <a:ext uri="{FF2B5EF4-FFF2-40B4-BE49-F238E27FC236}">
                    <a16:creationId xmlns:a16="http://schemas.microsoft.com/office/drawing/2014/main" id="{4A8788DA-E861-60AC-363B-EB10AA6139A2}"/>
                  </a:ext>
                </a:extLst>
              </p:cNvPr>
              <p:cNvSpPr txBox="1">
                <a:spLocks noRot="1" noChangeAspect="1" noMove="1" noResize="1" noEditPoints="1" noAdjustHandles="1" noChangeArrowheads="1" noChangeShapeType="1" noTextEdit="1"/>
              </p:cNvSpPr>
              <p:nvPr/>
            </p:nvSpPr>
            <p:spPr>
              <a:xfrm>
                <a:off x="7004544" y="2574831"/>
                <a:ext cx="359201" cy="369332"/>
              </a:xfrm>
              <a:prstGeom prst="rect">
                <a:avLst/>
              </a:prstGeom>
              <a:blipFill>
                <a:blip r:embed="rId5"/>
                <a:stretch>
                  <a:fillRect b="-10000"/>
                </a:stretch>
              </a:blipFill>
            </p:spPr>
            <p:txBody>
              <a:bodyPr/>
              <a:lstStyle/>
              <a:p>
                <a:r>
                  <a:rPr lang="en-US">
                    <a:noFill/>
                  </a:rPr>
                  <a:t> </a:t>
                </a:r>
              </a:p>
            </p:txBody>
          </p:sp>
        </mc:Fallback>
      </mc:AlternateContent>
      <p:sp>
        <p:nvSpPr>
          <p:cNvPr id="17" name="Rectangle 16">
            <a:extLst>
              <a:ext uri="{FF2B5EF4-FFF2-40B4-BE49-F238E27FC236}">
                <a16:creationId xmlns:a16="http://schemas.microsoft.com/office/drawing/2014/main" id="{BBB01DF1-80F0-E333-F041-D31C669DEC2A}"/>
              </a:ext>
            </a:extLst>
          </p:cNvPr>
          <p:cNvSpPr/>
          <p:nvPr/>
        </p:nvSpPr>
        <p:spPr>
          <a:xfrm>
            <a:off x="6227434" y="5053337"/>
            <a:ext cx="359031" cy="52450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8EF9FEE2-459C-FE94-44FE-DC97D6FEA7DA}"/>
                  </a:ext>
                </a:extLst>
              </p:cNvPr>
              <p:cNvSpPr txBox="1"/>
              <p:nvPr/>
            </p:nvSpPr>
            <p:spPr>
              <a:xfrm>
                <a:off x="5913485" y="4799003"/>
                <a:ext cx="480644" cy="369332"/>
              </a:xfrm>
              <a:prstGeom prst="rect">
                <a:avLst/>
              </a:prstGeom>
              <a:noFill/>
            </p:spPr>
            <p:txBody>
              <a:bodyPr wrap="none" rtlCol="0">
                <a:spAutoFit/>
              </a:bodyPr>
              <a:lstStyle/>
              <a:p>
                <a:pPr/>
                <a14:m>
                  <m:oMathPara xmlns:m="http://schemas.openxmlformats.org/officeDocument/2006/math">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𝐵</m:t>
                          </m:r>
                        </m:e>
                        <m:sub>
                          <m:r>
                            <a:rPr lang="en-US" b="0" i="1" smtClean="0">
                              <a:latin typeface="Cambria Math" panose="02040503050406030204" pitchFamily="18" charset="0"/>
                            </a:rPr>
                            <m:t>0</m:t>
                          </m:r>
                        </m:sub>
                      </m:sSub>
                    </m:oMath>
                  </m:oMathPara>
                </a14:m>
                <a:endParaRPr lang="en-US" dirty="0"/>
              </a:p>
            </p:txBody>
          </p:sp>
        </mc:Choice>
        <mc:Fallback xmlns="">
          <p:sp>
            <p:nvSpPr>
              <p:cNvPr id="18" name="TextBox 17">
                <a:extLst>
                  <a:ext uri="{FF2B5EF4-FFF2-40B4-BE49-F238E27FC236}">
                    <a16:creationId xmlns:a16="http://schemas.microsoft.com/office/drawing/2014/main" id="{8EF9FEE2-459C-FE94-44FE-DC97D6FEA7DA}"/>
                  </a:ext>
                </a:extLst>
              </p:cNvPr>
              <p:cNvSpPr txBox="1">
                <a:spLocks noRot="1" noChangeAspect="1" noMove="1" noResize="1" noEditPoints="1" noAdjustHandles="1" noChangeArrowheads="1" noChangeShapeType="1" noTextEdit="1"/>
              </p:cNvSpPr>
              <p:nvPr/>
            </p:nvSpPr>
            <p:spPr>
              <a:xfrm>
                <a:off x="5913485" y="4799003"/>
                <a:ext cx="480644" cy="369332"/>
              </a:xfrm>
              <a:prstGeom prst="rect">
                <a:avLst/>
              </a:prstGeom>
              <a:blipFill>
                <a:blip r:embed="rId6"/>
                <a:stretch>
                  <a:fillRect/>
                </a:stretch>
              </a:blipFill>
            </p:spPr>
            <p:txBody>
              <a:bodyPr/>
              <a:lstStyle/>
              <a:p>
                <a:r>
                  <a:rPr lang="en-US">
                    <a:noFill/>
                  </a:rPr>
                  <a:t> </a:t>
                </a:r>
              </a:p>
            </p:txBody>
          </p:sp>
        </mc:Fallback>
      </mc:AlternateContent>
      <p:sp>
        <p:nvSpPr>
          <p:cNvPr id="19" name="TextBox 18">
            <a:extLst>
              <a:ext uri="{FF2B5EF4-FFF2-40B4-BE49-F238E27FC236}">
                <a16:creationId xmlns:a16="http://schemas.microsoft.com/office/drawing/2014/main" id="{501BC1FC-802F-AD27-3D70-34FBAD9F1296}"/>
              </a:ext>
            </a:extLst>
          </p:cNvPr>
          <p:cNvSpPr txBox="1"/>
          <p:nvPr/>
        </p:nvSpPr>
        <p:spPr>
          <a:xfrm>
            <a:off x="6249857" y="4706640"/>
            <a:ext cx="356188" cy="584775"/>
          </a:xfrm>
          <a:prstGeom prst="rect">
            <a:avLst/>
          </a:prstGeom>
          <a:noFill/>
        </p:spPr>
        <p:txBody>
          <a:bodyPr wrap="none" rtlCol="0">
            <a:spAutoFit/>
          </a:bodyPr>
          <a:lstStyle/>
          <a:p>
            <a:r>
              <a:rPr lang="en-US" sz="3200" dirty="0">
                <a:latin typeface="Aptos Light" panose="020B0004020202020204" pitchFamily="34" charset="0"/>
                <a:cs typeface="Courier New" panose="02070309020205020404" pitchFamily="49" charset="0"/>
              </a:rPr>
              <a:t>x</a:t>
            </a:r>
          </a:p>
        </p:txBody>
      </p:sp>
      <p:grpSp>
        <p:nvGrpSpPr>
          <p:cNvPr id="20" name="Group 19">
            <a:extLst>
              <a:ext uri="{FF2B5EF4-FFF2-40B4-BE49-F238E27FC236}">
                <a16:creationId xmlns:a16="http://schemas.microsoft.com/office/drawing/2014/main" id="{F5AE156D-8D32-614D-99E9-676D05F4B5B3}"/>
              </a:ext>
            </a:extLst>
          </p:cNvPr>
          <p:cNvGrpSpPr/>
          <p:nvPr/>
        </p:nvGrpSpPr>
        <p:grpSpPr>
          <a:xfrm>
            <a:off x="5523186" y="2603033"/>
            <a:ext cx="111665" cy="2355503"/>
            <a:chOff x="5364348" y="1131878"/>
            <a:chExt cx="145174" cy="3062364"/>
          </a:xfrm>
        </p:grpSpPr>
        <p:sp>
          <p:nvSpPr>
            <p:cNvPr id="21" name="Freeform 20">
              <a:extLst>
                <a:ext uri="{FF2B5EF4-FFF2-40B4-BE49-F238E27FC236}">
                  <a16:creationId xmlns:a16="http://schemas.microsoft.com/office/drawing/2014/main" id="{4D9DCE6A-970A-D518-40EE-08C416E1B595}"/>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21">
              <a:extLst>
                <a:ext uri="{FF2B5EF4-FFF2-40B4-BE49-F238E27FC236}">
                  <a16:creationId xmlns:a16="http://schemas.microsoft.com/office/drawing/2014/main" id="{362C5238-5667-964B-7B44-DE65F69E4FA1}"/>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3CA03D85-EF89-2074-7A99-5BDBF587FB26}"/>
              </a:ext>
            </a:extLst>
          </p:cNvPr>
          <p:cNvGrpSpPr/>
          <p:nvPr/>
        </p:nvGrpSpPr>
        <p:grpSpPr>
          <a:xfrm>
            <a:off x="5839329" y="2603033"/>
            <a:ext cx="111665" cy="2355503"/>
            <a:chOff x="5364348" y="1131878"/>
            <a:chExt cx="145174" cy="3062364"/>
          </a:xfrm>
        </p:grpSpPr>
        <p:sp>
          <p:nvSpPr>
            <p:cNvPr id="24" name="Freeform 23">
              <a:extLst>
                <a:ext uri="{FF2B5EF4-FFF2-40B4-BE49-F238E27FC236}">
                  <a16:creationId xmlns:a16="http://schemas.microsoft.com/office/drawing/2014/main" id="{C5A6B219-83F9-B6E5-8081-05A818EB122B}"/>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a:extLst>
                <a:ext uri="{FF2B5EF4-FFF2-40B4-BE49-F238E27FC236}">
                  <a16:creationId xmlns:a16="http://schemas.microsoft.com/office/drawing/2014/main" id="{07E9B75F-1242-3CF6-3252-89E36C134EBB}"/>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oup 25">
            <a:extLst>
              <a:ext uri="{FF2B5EF4-FFF2-40B4-BE49-F238E27FC236}">
                <a16:creationId xmlns:a16="http://schemas.microsoft.com/office/drawing/2014/main" id="{36FC8912-9897-52DD-5282-5AC6AC953A2E}"/>
              </a:ext>
            </a:extLst>
          </p:cNvPr>
          <p:cNvGrpSpPr/>
          <p:nvPr/>
        </p:nvGrpSpPr>
        <p:grpSpPr>
          <a:xfrm>
            <a:off x="6158512" y="2603033"/>
            <a:ext cx="111665" cy="2355503"/>
            <a:chOff x="5364348" y="1131878"/>
            <a:chExt cx="145174" cy="3062364"/>
          </a:xfrm>
        </p:grpSpPr>
        <p:sp>
          <p:nvSpPr>
            <p:cNvPr id="27" name="Freeform 26">
              <a:extLst>
                <a:ext uri="{FF2B5EF4-FFF2-40B4-BE49-F238E27FC236}">
                  <a16:creationId xmlns:a16="http://schemas.microsoft.com/office/drawing/2014/main" id="{4DF4E30A-374F-673C-BE7E-175C7239D474}"/>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27">
              <a:extLst>
                <a:ext uri="{FF2B5EF4-FFF2-40B4-BE49-F238E27FC236}">
                  <a16:creationId xmlns:a16="http://schemas.microsoft.com/office/drawing/2014/main" id="{58105D1C-7F38-1E4A-847F-8B4228CEEEC0}"/>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D3F246CA-AC98-C85B-C11A-0469FE3061F8}"/>
              </a:ext>
            </a:extLst>
          </p:cNvPr>
          <p:cNvGrpSpPr/>
          <p:nvPr/>
        </p:nvGrpSpPr>
        <p:grpSpPr>
          <a:xfrm>
            <a:off x="6474655" y="2603033"/>
            <a:ext cx="111665" cy="2355503"/>
            <a:chOff x="5364348" y="1131878"/>
            <a:chExt cx="145174" cy="3062364"/>
          </a:xfrm>
        </p:grpSpPr>
        <p:sp>
          <p:nvSpPr>
            <p:cNvPr id="30" name="Freeform 29">
              <a:extLst>
                <a:ext uri="{FF2B5EF4-FFF2-40B4-BE49-F238E27FC236}">
                  <a16:creationId xmlns:a16="http://schemas.microsoft.com/office/drawing/2014/main" id="{314DE837-C28C-9736-D04F-2B03D165100F}"/>
                </a:ext>
              </a:extLst>
            </p:cNvPr>
            <p:cNvSpPr/>
            <p:nvPr/>
          </p:nvSpPr>
          <p:spPr>
            <a:xfrm rot="16200000">
              <a:off x="4671693" y="335641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30">
              <a:extLst>
                <a:ext uri="{FF2B5EF4-FFF2-40B4-BE49-F238E27FC236}">
                  <a16:creationId xmlns:a16="http://schemas.microsoft.com/office/drawing/2014/main" id="{045B441C-0558-E2B8-18D5-79B3BE2BEF20}"/>
                </a:ext>
              </a:extLst>
            </p:cNvPr>
            <p:cNvSpPr/>
            <p:nvPr/>
          </p:nvSpPr>
          <p:spPr>
            <a:xfrm rot="5400000">
              <a:off x="4671694" y="1824533"/>
              <a:ext cx="1530484" cy="145173"/>
            </a:xfrm>
            <a:custGeom>
              <a:avLst/>
              <a:gdLst>
                <a:gd name="csX0" fmla="*/ 0 w 9791616"/>
                <a:gd name="csY0" fmla="*/ 907915 h 928775"/>
                <a:gd name="csX1" fmla="*/ 914400 w 9791616"/>
                <a:gd name="csY1" fmla="*/ 0 h 928775"/>
                <a:gd name="csX2" fmla="*/ 1841770 w 9791616"/>
                <a:gd name="csY2" fmla="*/ 907915 h 928775"/>
                <a:gd name="csX3" fmla="*/ 2749685 w 9791616"/>
                <a:gd name="csY3" fmla="*/ 12970 h 928775"/>
                <a:gd name="csX4" fmla="*/ 3670570 w 9791616"/>
                <a:gd name="csY4" fmla="*/ 907915 h 928775"/>
                <a:gd name="csX5" fmla="*/ 4597940 w 9791616"/>
                <a:gd name="csY5" fmla="*/ 19456 h 928775"/>
                <a:gd name="csX6" fmla="*/ 5492885 w 9791616"/>
                <a:gd name="csY6" fmla="*/ 918957 h 928775"/>
                <a:gd name="csX7" fmla="*/ 6407285 w 9791616"/>
                <a:gd name="csY7" fmla="*/ 21033 h 928775"/>
                <a:gd name="csX8" fmla="*/ 7330152 w 9791616"/>
                <a:gd name="csY8" fmla="*/ 912779 h 928775"/>
                <a:gd name="csX9" fmla="*/ 8244552 w 9791616"/>
                <a:gd name="csY9" fmla="*/ 23779 h 928775"/>
                <a:gd name="csX10" fmla="*/ 9118954 w 9791616"/>
                <a:gd name="csY10" fmla="*/ 920662 h 928775"/>
                <a:gd name="csX11" fmla="*/ 9791616 w 9791616"/>
                <a:gd name="csY11" fmla="*/ 458207 h 928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9791616" h="928775">
                  <a:moveTo>
                    <a:pt x="0" y="907915"/>
                  </a:moveTo>
                  <a:cubicBezTo>
                    <a:pt x="303719" y="453957"/>
                    <a:pt x="607438" y="0"/>
                    <a:pt x="914400" y="0"/>
                  </a:cubicBezTo>
                  <a:cubicBezTo>
                    <a:pt x="1221362" y="0"/>
                    <a:pt x="1535889" y="905753"/>
                    <a:pt x="1841770" y="907915"/>
                  </a:cubicBezTo>
                  <a:cubicBezTo>
                    <a:pt x="2147651" y="910077"/>
                    <a:pt x="2444885" y="12970"/>
                    <a:pt x="2749685" y="12970"/>
                  </a:cubicBezTo>
                  <a:cubicBezTo>
                    <a:pt x="3054485" y="12970"/>
                    <a:pt x="3362528" y="906834"/>
                    <a:pt x="3670570" y="907915"/>
                  </a:cubicBezTo>
                  <a:cubicBezTo>
                    <a:pt x="3978612" y="908996"/>
                    <a:pt x="4294221" y="17616"/>
                    <a:pt x="4597940" y="19456"/>
                  </a:cubicBezTo>
                  <a:cubicBezTo>
                    <a:pt x="4901659" y="21296"/>
                    <a:pt x="5191328" y="918694"/>
                    <a:pt x="5492885" y="918957"/>
                  </a:cubicBezTo>
                  <a:cubicBezTo>
                    <a:pt x="5794442" y="919220"/>
                    <a:pt x="6101074" y="22063"/>
                    <a:pt x="6407285" y="21033"/>
                  </a:cubicBezTo>
                  <a:cubicBezTo>
                    <a:pt x="6713496" y="20003"/>
                    <a:pt x="7023941" y="912321"/>
                    <a:pt x="7330152" y="912779"/>
                  </a:cubicBezTo>
                  <a:cubicBezTo>
                    <a:pt x="7636363" y="913237"/>
                    <a:pt x="7946418" y="22465"/>
                    <a:pt x="8244552" y="23779"/>
                  </a:cubicBezTo>
                  <a:cubicBezTo>
                    <a:pt x="8542686" y="25093"/>
                    <a:pt x="8861110" y="848257"/>
                    <a:pt x="9118954" y="920662"/>
                  </a:cubicBezTo>
                  <a:cubicBezTo>
                    <a:pt x="9376798" y="993067"/>
                    <a:pt x="9670747" y="559807"/>
                    <a:pt x="9791616" y="458207"/>
                  </a:cubicBezTo>
                </a:path>
              </a:pathLst>
            </a:custGeom>
            <a:noFill/>
            <a:ln w="19050">
              <a:solidFill>
                <a:schemeClr val="tx1">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 name="Can 35">
            <a:extLst>
              <a:ext uri="{FF2B5EF4-FFF2-40B4-BE49-F238E27FC236}">
                <a16:creationId xmlns:a16="http://schemas.microsoft.com/office/drawing/2014/main" id="{1EDF4347-B3B1-C960-98C6-81601C2D5A5A}"/>
              </a:ext>
            </a:extLst>
          </p:cNvPr>
          <p:cNvSpPr/>
          <p:nvPr/>
        </p:nvSpPr>
        <p:spPr>
          <a:xfrm>
            <a:off x="5312222" y="2286000"/>
            <a:ext cx="2051524" cy="2882324"/>
          </a:xfrm>
          <a:prstGeom prst="can">
            <a:avLst/>
          </a:prstGeom>
          <a:solidFill>
            <a:srgbClr val="4472C4">
              <a:alpha val="29804"/>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Can 36">
            <a:extLst>
              <a:ext uri="{FF2B5EF4-FFF2-40B4-BE49-F238E27FC236}">
                <a16:creationId xmlns:a16="http://schemas.microsoft.com/office/drawing/2014/main" id="{E4F3315F-829E-C0D6-BC52-C58F38BA3F1E}"/>
              </a:ext>
            </a:extLst>
          </p:cNvPr>
          <p:cNvSpPr/>
          <p:nvPr/>
        </p:nvSpPr>
        <p:spPr>
          <a:xfrm>
            <a:off x="6745601" y="2563229"/>
            <a:ext cx="282162" cy="2395307"/>
          </a:xfrm>
          <a:prstGeom prst="can">
            <a:avLst/>
          </a:prstGeom>
          <a:solidFill>
            <a:srgbClr val="FF0000">
              <a:alpha val="29804"/>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2CF98495-8476-DFB3-C754-E752BCA601E7}"/>
              </a:ext>
            </a:extLst>
          </p:cNvPr>
          <p:cNvSpPr txBox="1"/>
          <p:nvPr/>
        </p:nvSpPr>
        <p:spPr>
          <a:xfrm>
            <a:off x="7442801" y="4384007"/>
            <a:ext cx="1212127" cy="369332"/>
          </a:xfrm>
          <a:prstGeom prst="rect">
            <a:avLst/>
          </a:prstGeom>
          <a:noFill/>
        </p:spPr>
        <p:txBody>
          <a:bodyPr wrap="none" rtlCol="0">
            <a:spAutoFit/>
          </a:bodyPr>
          <a:lstStyle/>
          <a:p>
            <a:r>
              <a:rPr lang="en-US" dirty="0">
                <a:solidFill>
                  <a:srgbClr val="FF0000"/>
                </a:solidFill>
              </a:rPr>
              <a:t>Tuning rod</a:t>
            </a:r>
          </a:p>
        </p:txBody>
      </p:sp>
      <p:cxnSp>
        <p:nvCxnSpPr>
          <p:cNvPr id="40" name="Straight Arrow Connector 39">
            <a:extLst>
              <a:ext uri="{FF2B5EF4-FFF2-40B4-BE49-F238E27FC236}">
                <a16:creationId xmlns:a16="http://schemas.microsoft.com/office/drawing/2014/main" id="{447F8AC9-942C-0C51-6B89-7553079201A9}"/>
              </a:ext>
            </a:extLst>
          </p:cNvPr>
          <p:cNvCxnSpPr>
            <a:stCxn id="38" idx="1"/>
          </p:cNvCxnSpPr>
          <p:nvPr/>
        </p:nvCxnSpPr>
        <p:spPr>
          <a:xfrm flipH="1" flipV="1">
            <a:off x="7119022" y="4442791"/>
            <a:ext cx="323779" cy="125882"/>
          </a:xfrm>
          <a:prstGeom prst="straightConnector1">
            <a:avLst/>
          </a:prstGeom>
          <a:ln w="19050">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grpSp>
        <p:nvGrpSpPr>
          <p:cNvPr id="49" name="Group 48">
            <a:extLst>
              <a:ext uri="{FF2B5EF4-FFF2-40B4-BE49-F238E27FC236}">
                <a16:creationId xmlns:a16="http://schemas.microsoft.com/office/drawing/2014/main" id="{BBEE63A4-5C5A-7BE9-1396-83C83AC82268}"/>
              </a:ext>
            </a:extLst>
          </p:cNvPr>
          <p:cNvGrpSpPr/>
          <p:nvPr/>
        </p:nvGrpSpPr>
        <p:grpSpPr>
          <a:xfrm>
            <a:off x="6364352" y="2516923"/>
            <a:ext cx="526774" cy="229507"/>
            <a:chOff x="8825948" y="2944163"/>
            <a:chExt cx="526774" cy="229507"/>
          </a:xfrm>
        </p:grpSpPr>
        <p:sp>
          <p:nvSpPr>
            <p:cNvPr id="41" name="Oval 40">
              <a:extLst>
                <a:ext uri="{FF2B5EF4-FFF2-40B4-BE49-F238E27FC236}">
                  <a16:creationId xmlns:a16="http://schemas.microsoft.com/office/drawing/2014/main" id="{68902874-B0BA-A19E-EE18-9A42A1D886F6}"/>
                </a:ext>
              </a:extLst>
            </p:cNvPr>
            <p:cNvSpPr/>
            <p:nvPr/>
          </p:nvSpPr>
          <p:spPr>
            <a:xfrm>
              <a:off x="8825948" y="2944163"/>
              <a:ext cx="526774" cy="229507"/>
            </a:xfrm>
            <a:prstGeom prst="ellipse">
              <a:avLst/>
            </a:prstGeom>
            <a:noFill/>
            <a:ln w="158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3" name="Straight Arrow Connector 42">
              <a:extLst>
                <a:ext uri="{FF2B5EF4-FFF2-40B4-BE49-F238E27FC236}">
                  <a16:creationId xmlns:a16="http://schemas.microsoft.com/office/drawing/2014/main" id="{91029983-B15B-5166-C292-C706C2A06319}"/>
                </a:ext>
              </a:extLst>
            </p:cNvPr>
            <p:cNvCxnSpPr>
              <a:cxnSpLocks/>
            </p:cNvCxnSpPr>
            <p:nvPr/>
          </p:nvCxnSpPr>
          <p:spPr>
            <a:xfrm flipV="1">
              <a:off x="9317107" y="3058916"/>
              <a:ext cx="35615" cy="60346"/>
            </a:xfrm>
            <a:prstGeom prst="straightConnector1">
              <a:avLst/>
            </a:prstGeom>
            <a:ln w="0">
              <a:solidFill>
                <a:srgbClr val="FF0000"/>
              </a:solidFill>
              <a:tailEnd type="triangle"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0FC633B4-D39C-30CC-ED80-9635028971A6}"/>
                </a:ext>
              </a:extLst>
            </p:cNvPr>
            <p:cNvCxnSpPr>
              <a:cxnSpLocks/>
            </p:cNvCxnSpPr>
            <p:nvPr/>
          </p:nvCxnSpPr>
          <p:spPr>
            <a:xfrm rot="10800000" flipV="1">
              <a:off x="8825948" y="2986576"/>
              <a:ext cx="35615" cy="60346"/>
            </a:xfrm>
            <a:prstGeom prst="straightConnector1">
              <a:avLst/>
            </a:prstGeom>
            <a:ln w="0">
              <a:solidFill>
                <a:srgbClr val="FF0000"/>
              </a:solidFill>
              <a:tailEnd type="triangle" w="med" len="med"/>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8DE77765-FC54-021E-76C0-C9D0E72F01B0}"/>
                  </a:ext>
                </a:extLst>
              </p:cNvPr>
              <p:cNvSpPr txBox="1"/>
              <p:nvPr/>
            </p:nvSpPr>
            <p:spPr>
              <a:xfrm>
                <a:off x="3931935" y="4388516"/>
                <a:ext cx="1274515" cy="648126"/>
              </a:xfrm>
              <a:prstGeom prst="rect">
                <a:avLst/>
              </a:prstGeom>
              <a:noFill/>
            </p:spPr>
            <p:txBody>
              <a:bodyPr wrap="none" rtlCol="0">
                <a:spAutoFit/>
              </a:bodyPr>
              <a:lstStyle/>
              <a:p>
                <a:pPr/>
                <a14:m>
                  <m:oMathPara xmlns:m="http://schemas.openxmlformats.org/officeDocument/2006/math">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𝜈</m:t>
                          </m:r>
                        </m:e>
                        <m:sub>
                          <m:r>
                            <a:rPr lang="en-US" b="0" i="1" smtClean="0">
                              <a:latin typeface="Cambria Math" panose="02040503050406030204" pitchFamily="18" charset="0"/>
                            </a:rPr>
                            <m:t>𝑐</m:t>
                          </m:r>
                        </m:sub>
                      </m:sSub>
                      <m:r>
                        <a:rPr lang="en-US" b="0" i="1" smtClean="0">
                          <a:latin typeface="Cambria Math" panose="02040503050406030204" pitchFamily="18" charset="0"/>
                        </a:rPr>
                        <m:t>≈</m:t>
                      </m:r>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𝑚</m:t>
                              </m:r>
                            </m:e>
                            <m:sub>
                              <m:r>
                                <a:rPr lang="en-US" b="0" i="1" smtClean="0">
                                  <a:latin typeface="Cambria Math" panose="02040503050406030204" pitchFamily="18" charset="0"/>
                                </a:rPr>
                                <m:t>𝑎</m:t>
                              </m:r>
                            </m:sub>
                          </m:sSub>
                          <m:sSup>
                            <m:sSupPr>
                              <m:ctrlPr>
                                <a:rPr lang="en-US" b="0" i="1" smtClean="0">
                                  <a:latin typeface="Cambria Math" panose="02040503050406030204" pitchFamily="18" charset="0"/>
                                </a:rPr>
                              </m:ctrlPr>
                            </m:sSupPr>
                            <m:e>
                              <m:r>
                                <a:rPr lang="en-US" b="0" i="1" smtClean="0">
                                  <a:latin typeface="Cambria Math" panose="02040503050406030204" pitchFamily="18" charset="0"/>
                                </a:rPr>
                                <m:t>𝑐</m:t>
                              </m:r>
                            </m:e>
                            <m:sup>
                              <m:r>
                                <a:rPr lang="en-US" b="0" i="1" smtClean="0">
                                  <a:latin typeface="Cambria Math" panose="02040503050406030204" pitchFamily="18" charset="0"/>
                                </a:rPr>
                                <m:t>2</m:t>
                              </m:r>
                            </m:sup>
                          </m:sSup>
                        </m:num>
                        <m:den>
                          <m:r>
                            <a:rPr lang="en-US" b="0" i="1" smtClean="0">
                              <a:latin typeface="Cambria Math" panose="02040503050406030204" pitchFamily="18" charset="0"/>
                            </a:rPr>
                            <m:t>ℎ</m:t>
                          </m:r>
                        </m:den>
                      </m:f>
                    </m:oMath>
                  </m:oMathPara>
                </a14:m>
                <a:endParaRPr lang="en-US" dirty="0"/>
              </a:p>
            </p:txBody>
          </p:sp>
        </mc:Choice>
        <mc:Fallback xmlns="">
          <p:sp>
            <p:nvSpPr>
              <p:cNvPr id="50" name="TextBox 49">
                <a:extLst>
                  <a:ext uri="{FF2B5EF4-FFF2-40B4-BE49-F238E27FC236}">
                    <a16:creationId xmlns:a16="http://schemas.microsoft.com/office/drawing/2014/main" id="{8DE77765-FC54-021E-76C0-C9D0E72F01B0}"/>
                  </a:ext>
                </a:extLst>
              </p:cNvPr>
              <p:cNvSpPr txBox="1">
                <a:spLocks noRot="1" noChangeAspect="1" noMove="1" noResize="1" noEditPoints="1" noAdjustHandles="1" noChangeArrowheads="1" noChangeShapeType="1" noTextEdit="1"/>
              </p:cNvSpPr>
              <p:nvPr/>
            </p:nvSpPr>
            <p:spPr>
              <a:xfrm>
                <a:off x="3931935" y="4388516"/>
                <a:ext cx="1274515" cy="648126"/>
              </a:xfrm>
              <a:prstGeom prst="rect">
                <a:avLst/>
              </a:prstGeom>
              <a:blipFill>
                <a:blip r:embed="rId7"/>
                <a:stretch>
                  <a:fillRect b="-3846"/>
                </a:stretch>
              </a:blipFill>
            </p:spPr>
            <p:txBody>
              <a:bodyPr/>
              <a:lstStyle/>
              <a:p>
                <a:r>
                  <a:rPr lang="en-US">
                    <a:noFill/>
                  </a:rPr>
                  <a:t> </a:t>
                </a:r>
              </a:p>
            </p:txBody>
          </p:sp>
        </mc:Fallback>
      </mc:AlternateContent>
    </p:spTree>
    <p:extLst>
      <p:ext uri="{BB962C8B-B14F-4D97-AF65-F5344CB8AC3E}">
        <p14:creationId xmlns:p14="http://schemas.microsoft.com/office/powerpoint/2010/main" val="3902114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BE3D31F-8699-7466-FE5C-AF93B2D695B8}"/>
                  </a:ext>
                </a:extLst>
              </p:cNvPr>
              <p:cNvSpPr>
                <a:spLocks noGrp="1"/>
              </p:cNvSpPr>
              <p:nvPr>
                <p:ph idx="1"/>
              </p:nvPr>
            </p:nvSpPr>
            <p:spPr>
              <a:xfrm>
                <a:off x="330926" y="1280160"/>
                <a:ext cx="4640467" cy="5250122"/>
              </a:xfrm>
            </p:spPr>
            <p:txBody>
              <a:bodyPr/>
              <a:lstStyle/>
              <a:p>
                <a:r>
                  <a:rPr lang="en-US" dirty="0"/>
                  <a:t>7.6 T magnet with a roughly 0.6 m bore diameter, </a:t>
                </a:r>
                <a14:m>
                  <m:oMath xmlns:m="http://schemas.openxmlformats.org/officeDocument/2006/math">
                    <m:r>
                      <a:rPr lang="en-US" b="0" i="1" smtClean="0">
                        <a:latin typeface="Cambria Math" panose="02040503050406030204" pitchFamily="18" charset="0"/>
                      </a:rPr>
                      <m:t>&gt;</m:t>
                    </m:r>
                  </m:oMath>
                </a14:m>
                <a:r>
                  <a:rPr lang="en-US" dirty="0"/>
                  <a:t>1 MJ stored energy.</a:t>
                </a:r>
              </a:p>
            </p:txBody>
          </p:sp>
        </mc:Choice>
        <mc:Fallback>
          <p:sp>
            <p:nvSpPr>
              <p:cNvPr id="3" name="Content Placeholder 2">
                <a:extLst>
                  <a:ext uri="{FF2B5EF4-FFF2-40B4-BE49-F238E27FC236}">
                    <a16:creationId xmlns:a16="http://schemas.microsoft.com/office/drawing/2014/main" id="{4BE3D31F-8699-7466-FE5C-AF93B2D695B8}"/>
                  </a:ext>
                </a:extLst>
              </p:cNvPr>
              <p:cNvSpPr>
                <a:spLocks noGrp="1" noRot="1" noChangeAspect="1" noMove="1" noResize="1" noEditPoints="1" noAdjustHandles="1" noChangeArrowheads="1" noChangeShapeType="1" noTextEdit="1"/>
              </p:cNvSpPr>
              <p:nvPr>
                <p:ph idx="1"/>
              </p:nvPr>
            </p:nvSpPr>
            <p:spPr>
              <a:xfrm>
                <a:off x="330926" y="1280160"/>
                <a:ext cx="4640467" cy="5250122"/>
              </a:xfrm>
              <a:blipFill>
                <a:blip r:embed="rId3"/>
                <a:stretch>
                  <a:fillRect l="-1635" t="-1446" r="-272"/>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EF916F73-8113-1D57-FB06-8A886BD69551}"/>
              </a:ext>
            </a:extLst>
          </p:cNvPr>
          <p:cNvPicPr>
            <a:picLocks noChangeAspect="1"/>
          </p:cNvPicPr>
          <p:nvPr/>
        </p:nvPicPr>
        <p:blipFill>
          <a:blip r:embed="rId4"/>
          <a:stretch>
            <a:fillRect/>
          </a:stretch>
        </p:blipFill>
        <p:spPr>
          <a:xfrm>
            <a:off x="7114142" y="0"/>
            <a:ext cx="5077857" cy="6530282"/>
          </a:xfrm>
          <a:prstGeom prst="rect">
            <a:avLst/>
          </a:prstGeom>
        </p:spPr>
      </p:pic>
      <p:pic>
        <p:nvPicPr>
          <p:cNvPr id="5" name="Picture 4">
            <a:extLst>
              <a:ext uri="{FF2B5EF4-FFF2-40B4-BE49-F238E27FC236}">
                <a16:creationId xmlns:a16="http://schemas.microsoft.com/office/drawing/2014/main" id="{621D92C4-35DF-B40C-2274-28708F6DAEA2}"/>
              </a:ext>
            </a:extLst>
          </p:cNvPr>
          <p:cNvPicPr>
            <a:picLocks noChangeAspect="1"/>
          </p:cNvPicPr>
          <p:nvPr/>
        </p:nvPicPr>
        <p:blipFill>
          <a:blip r:embed="rId5"/>
          <a:srcRect r="47235"/>
          <a:stretch>
            <a:fillRect/>
          </a:stretch>
        </p:blipFill>
        <p:spPr>
          <a:xfrm>
            <a:off x="5034967" y="907526"/>
            <a:ext cx="2015600" cy="5727674"/>
          </a:xfrm>
          <a:prstGeom prst="rect">
            <a:avLst/>
          </a:prstGeom>
        </p:spPr>
      </p:pic>
      <p:pic>
        <p:nvPicPr>
          <p:cNvPr id="6" name="Picture 5" descr="A close-up of a logo&#10;&#10;AI-generated content may be incorrect.">
            <a:extLst>
              <a:ext uri="{FF2B5EF4-FFF2-40B4-BE49-F238E27FC236}">
                <a16:creationId xmlns:a16="http://schemas.microsoft.com/office/drawing/2014/main" id="{DB3C2665-7843-4BC8-3D00-541B3C008EE4}"/>
              </a:ext>
            </a:extLst>
          </p:cNvPr>
          <p:cNvPicPr>
            <a:picLocks noChangeAspect="1"/>
          </p:cNvPicPr>
          <p:nvPr/>
        </p:nvPicPr>
        <p:blipFill>
          <a:blip r:embed="rId6"/>
          <a:stretch>
            <a:fillRect/>
          </a:stretch>
        </p:blipFill>
        <p:spPr>
          <a:xfrm>
            <a:off x="430924" y="0"/>
            <a:ext cx="4216714" cy="1298748"/>
          </a:xfrm>
          <a:prstGeom prst="rect">
            <a:avLst/>
          </a:prstGeom>
        </p:spPr>
      </p:pic>
      <p:sp>
        <p:nvSpPr>
          <p:cNvPr id="10" name="TextBox 9">
            <a:extLst>
              <a:ext uri="{FF2B5EF4-FFF2-40B4-BE49-F238E27FC236}">
                <a16:creationId xmlns:a16="http://schemas.microsoft.com/office/drawing/2014/main" id="{73AFA030-CC34-C3C1-E845-2E5CCFE494C6}"/>
              </a:ext>
            </a:extLst>
          </p:cNvPr>
          <p:cNvSpPr txBox="1"/>
          <p:nvPr/>
        </p:nvSpPr>
        <p:spPr>
          <a:xfrm>
            <a:off x="6084417" y="322751"/>
            <a:ext cx="2706959" cy="584775"/>
          </a:xfrm>
          <a:prstGeom prst="rect">
            <a:avLst/>
          </a:prstGeom>
          <a:noFill/>
        </p:spPr>
        <p:txBody>
          <a:bodyPr wrap="none" rtlCol="0">
            <a:spAutoFit/>
          </a:bodyPr>
          <a:lstStyle/>
          <a:p>
            <a:r>
              <a:rPr lang="en-US" sz="3200" dirty="0"/>
              <a:t>ADMX “insert”</a:t>
            </a:r>
          </a:p>
        </p:txBody>
      </p:sp>
      <p:pic>
        <p:nvPicPr>
          <p:cNvPr id="2" name="Picture 1">
            <a:extLst>
              <a:ext uri="{FF2B5EF4-FFF2-40B4-BE49-F238E27FC236}">
                <a16:creationId xmlns:a16="http://schemas.microsoft.com/office/drawing/2014/main" id="{1EF94A79-7D69-9B32-2508-AC73A0A21ABE}"/>
              </a:ext>
            </a:extLst>
          </p:cNvPr>
          <p:cNvPicPr>
            <a:picLocks noChangeAspect="1"/>
          </p:cNvPicPr>
          <p:nvPr/>
        </p:nvPicPr>
        <p:blipFill>
          <a:blip r:embed="rId7"/>
          <a:srcRect l="68019"/>
          <a:stretch>
            <a:fillRect/>
          </a:stretch>
        </p:blipFill>
        <p:spPr>
          <a:xfrm>
            <a:off x="330926" y="2970981"/>
            <a:ext cx="3957928" cy="3664219"/>
          </a:xfrm>
          <a:prstGeom prst="rect">
            <a:avLst/>
          </a:prstGeom>
        </p:spPr>
      </p:pic>
      <p:sp>
        <p:nvSpPr>
          <p:cNvPr id="7" name="TextBox 6">
            <a:extLst>
              <a:ext uri="{FF2B5EF4-FFF2-40B4-BE49-F238E27FC236}">
                <a16:creationId xmlns:a16="http://schemas.microsoft.com/office/drawing/2014/main" id="{E1E17906-B749-0DA8-8CCA-9E2C8567622D}"/>
              </a:ext>
            </a:extLst>
          </p:cNvPr>
          <p:cNvSpPr txBox="1"/>
          <p:nvPr/>
        </p:nvSpPr>
        <p:spPr>
          <a:xfrm>
            <a:off x="871205" y="2655686"/>
            <a:ext cx="2982163" cy="461665"/>
          </a:xfrm>
          <a:prstGeom prst="rect">
            <a:avLst/>
          </a:prstGeom>
          <a:noFill/>
        </p:spPr>
        <p:txBody>
          <a:bodyPr wrap="none" rtlCol="0">
            <a:spAutoFit/>
          </a:bodyPr>
          <a:lstStyle/>
          <a:p>
            <a:r>
              <a:rPr lang="en-US" sz="2400" dirty="0"/>
              <a:t>Cavity and tuning rod</a:t>
            </a:r>
          </a:p>
        </p:txBody>
      </p:sp>
    </p:spTree>
    <p:extLst>
      <p:ext uri="{BB962C8B-B14F-4D97-AF65-F5344CB8AC3E}">
        <p14:creationId xmlns:p14="http://schemas.microsoft.com/office/powerpoint/2010/main" val="521032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05829870-90C8-C8A7-A08E-A4B814A6E501}"/>
                  </a:ext>
                </a:extLst>
              </p:cNvPr>
              <p:cNvSpPr>
                <a:spLocks noGrp="1"/>
              </p:cNvSpPr>
              <p:nvPr>
                <p:ph type="title"/>
              </p:nvPr>
            </p:nvSpPr>
            <p:spPr/>
            <p:txBody>
              <a:bodyPr/>
              <a:lstStyle/>
              <a:p>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𝑎</m:t>
                        </m:r>
                        <m:r>
                          <a:rPr lang="en-US" b="0" i="1" smtClean="0">
                            <a:latin typeface="Cambria Math" panose="02040503050406030204" pitchFamily="18" charset="0"/>
                          </a:rPr>
                          <m:t>𝛾𝛾</m:t>
                        </m:r>
                      </m:sub>
                    </m:sSub>
                  </m:oMath>
                </a14:m>
                <a:r>
                  <a:rPr lang="en-US" dirty="0"/>
                  <a:t> Parameter Space</a:t>
                </a:r>
              </a:p>
            </p:txBody>
          </p:sp>
        </mc:Choice>
        <mc:Fallback xmlns="">
          <p:sp>
            <p:nvSpPr>
              <p:cNvPr id="2" name="Title 1">
                <a:extLst>
                  <a:ext uri="{FF2B5EF4-FFF2-40B4-BE49-F238E27FC236}">
                    <a16:creationId xmlns:a16="http://schemas.microsoft.com/office/drawing/2014/main" id="{05829870-90C8-C8A7-A08E-A4B814A6E501}"/>
                  </a:ext>
                </a:extLst>
              </p:cNvPr>
              <p:cNvSpPr>
                <a:spLocks noGrp="1" noRot="1" noChangeAspect="1" noMove="1" noResize="1" noEditPoints="1" noAdjustHandles="1" noChangeArrowheads="1" noChangeShapeType="1" noTextEdit="1"/>
              </p:cNvSpPr>
              <p:nvPr>
                <p:ph type="title"/>
              </p:nvPr>
            </p:nvSpPr>
            <p:spPr>
              <a:blipFill>
                <a:blip r:embed="rId3"/>
                <a:stretch>
                  <a:fillRect l="-879" b="-6742"/>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A979536B-2A90-EAF6-42E9-7D3D15790AB0}"/>
              </a:ext>
            </a:extLst>
          </p:cNvPr>
          <p:cNvPicPr>
            <a:picLocks noChangeAspect="1"/>
          </p:cNvPicPr>
          <p:nvPr/>
        </p:nvPicPr>
        <p:blipFill>
          <a:blip r:embed="rId4"/>
          <a:srcRect/>
          <a:stretch/>
        </p:blipFill>
        <p:spPr>
          <a:xfrm>
            <a:off x="5562185" y="1140825"/>
            <a:ext cx="6466038" cy="5224644"/>
          </a:xfrm>
          <a:prstGeom prst="rect">
            <a:avLst/>
          </a:prstGeom>
        </p:spPr>
      </p:pic>
      <p:sp>
        <p:nvSpPr>
          <p:cNvPr id="5" name="TextBox 4">
            <a:extLst>
              <a:ext uri="{FF2B5EF4-FFF2-40B4-BE49-F238E27FC236}">
                <a16:creationId xmlns:a16="http://schemas.microsoft.com/office/drawing/2014/main" id="{4428015F-EC14-87C2-28A4-0B02140389A9}"/>
              </a:ext>
            </a:extLst>
          </p:cNvPr>
          <p:cNvSpPr txBox="1"/>
          <p:nvPr/>
        </p:nvSpPr>
        <p:spPr>
          <a:xfrm>
            <a:off x="7317876" y="736800"/>
            <a:ext cx="2954655" cy="338554"/>
          </a:xfrm>
          <a:prstGeom prst="rect">
            <a:avLst/>
          </a:prstGeom>
          <a:noFill/>
        </p:spPr>
        <p:txBody>
          <a:bodyPr wrap="none" rtlCol="0">
            <a:spAutoFit/>
          </a:bodyPr>
          <a:lstStyle/>
          <a:p>
            <a:r>
              <a:rPr lang="en-US" sz="1600" dirty="0">
                <a:solidFill>
                  <a:schemeClr val="tx1">
                    <a:lumMod val="50000"/>
                    <a:lumOff val="50000"/>
                  </a:schemeClr>
                </a:solidFill>
              </a:rPr>
              <a:t>(ADMX) PRL </a:t>
            </a:r>
            <a:r>
              <a:rPr lang="en-US" sz="1600" b="1" dirty="0">
                <a:solidFill>
                  <a:schemeClr val="tx1">
                    <a:lumMod val="50000"/>
                    <a:lumOff val="50000"/>
                  </a:schemeClr>
                </a:solidFill>
              </a:rPr>
              <a:t>135</a:t>
            </a:r>
            <a:r>
              <a:rPr lang="en-US" sz="1600" dirty="0">
                <a:solidFill>
                  <a:schemeClr val="tx1">
                    <a:lumMod val="50000"/>
                    <a:lumOff val="50000"/>
                  </a:schemeClr>
                </a:solidFill>
              </a:rPr>
              <a:t>, 191001 (2025)</a:t>
            </a:r>
          </a:p>
        </p:txBody>
      </p:sp>
      <mc:AlternateContent xmlns:mc="http://schemas.openxmlformats.org/markup-compatibility/2006">
        <mc:Choice xmlns:a14="http://schemas.microsoft.com/office/drawing/2010/main" Requires="a14">
          <p:sp>
            <p:nvSpPr>
              <p:cNvPr id="19" name="Content Placeholder 2">
                <a:extLst>
                  <a:ext uri="{FF2B5EF4-FFF2-40B4-BE49-F238E27FC236}">
                    <a16:creationId xmlns:a16="http://schemas.microsoft.com/office/drawing/2014/main" id="{AC434A05-821B-F9B7-8EFD-6AE37066F271}"/>
                  </a:ext>
                </a:extLst>
              </p:cNvPr>
              <p:cNvSpPr>
                <a:spLocks noGrp="1"/>
              </p:cNvSpPr>
              <p:nvPr>
                <p:ph idx="1"/>
              </p:nvPr>
            </p:nvSpPr>
            <p:spPr>
              <a:xfrm>
                <a:off x="330926" y="1280160"/>
                <a:ext cx="5416731" cy="5250122"/>
              </a:xfrm>
            </p:spPr>
            <p:txBody>
              <a:bodyPr/>
              <a:lstStyle/>
              <a:p>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𝑎</m:t>
                        </m:r>
                        <m:r>
                          <a:rPr lang="en-US" b="0" i="1" smtClean="0">
                            <a:latin typeface="Cambria Math" panose="02040503050406030204" pitchFamily="18" charset="0"/>
                          </a:rPr>
                          <m:t>𝛾𝛾</m:t>
                        </m:r>
                      </m:sub>
                    </m:sSub>
                  </m:oMath>
                </a14:m>
                <a:r>
                  <a:rPr lang="en-US" dirty="0"/>
                  <a:t> is axion–photon coupling constant.</a:t>
                </a:r>
              </a:p>
              <a:p>
                <a:r>
                  <a:rPr lang="en-US" dirty="0"/>
                  <a:t>Benchmark QCD axion models: </a:t>
                </a:r>
                <a:br>
                  <a:rPr lang="en-US" dirty="0"/>
                </a:br>
                <a:r>
                  <a:rPr lang="en-US" dirty="0"/>
                  <a:t>KSVZ and DFSZ.</a:t>
                </a:r>
              </a:p>
              <a:p>
                <a:endParaRPr lang="en-US" dirty="0"/>
              </a:p>
              <a:p>
                <a:r>
                  <a:rPr lang="en-US" dirty="0"/>
                  <a:t>Current physics target: achieve DFSZ sensitivity for about 1.0–1.4 GHz range.</a:t>
                </a:r>
              </a:p>
              <a:p>
                <a:endParaRPr lang="en-US" dirty="0"/>
              </a:p>
              <a:p>
                <a:r>
                  <a:rPr lang="en-US" dirty="0"/>
                  <a:t>To reach the DFSZ sensitivity, we must know the signal power and noise fluctuation level precisely.</a:t>
                </a:r>
              </a:p>
            </p:txBody>
          </p:sp>
        </mc:Choice>
        <mc:Fallback>
          <p:sp>
            <p:nvSpPr>
              <p:cNvPr id="19" name="Content Placeholder 2">
                <a:extLst>
                  <a:ext uri="{FF2B5EF4-FFF2-40B4-BE49-F238E27FC236}">
                    <a16:creationId xmlns:a16="http://schemas.microsoft.com/office/drawing/2014/main" id="{AC434A05-821B-F9B7-8EFD-6AE37066F271}"/>
                  </a:ext>
                </a:extLst>
              </p:cNvPr>
              <p:cNvSpPr>
                <a:spLocks noGrp="1" noRot="1" noChangeAspect="1" noMove="1" noResize="1" noEditPoints="1" noAdjustHandles="1" noChangeArrowheads="1" noChangeShapeType="1" noTextEdit="1"/>
              </p:cNvSpPr>
              <p:nvPr>
                <p:ph idx="1"/>
              </p:nvPr>
            </p:nvSpPr>
            <p:spPr>
              <a:xfrm>
                <a:off x="330926" y="1280160"/>
                <a:ext cx="5416731" cy="5250122"/>
              </a:xfrm>
              <a:blipFill>
                <a:blip r:embed="rId5"/>
                <a:stretch>
                  <a:fillRect l="-1402" t="-1205"/>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B42AFC6E-4738-8E15-F616-50EA31C957BA}"/>
              </a:ext>
            </a:extLst>
          </p:cNvPr>
          <p:cNvSpPr/>
          <p:nvPr/>
        </p:nvSpPr>
        <p:spPr>
          <a:xfrm rot="21480000">
            <a:off x="7114488" y="4740772"/>
            <a:ext cx="4093132" cy="224267"/>
          </a:xfrm>
          <a:prstGeom prst="rect">
            <a:avLst/>
          </a:prstGeom>
          <a:solidFill>
            <a:srgbClr val="FF0000">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FD06AF7-0E63-DEBF-1864-C55F9428F2E0}"/>
              </a:ext>
            </a:extLst>
          </p:cNvPr>
          <p:cNvSpPr txBox="1"/>
          <p:nvPr/>
        </p:nvSpPr>
        <p:spPr>
          <a:xfrm>
            <a:off x="8739303" y="4852905"/>
            <a:ext cx="843501" cy="461665"/>
          </a:xfrm>
          <a:prstGeom prst="rect">
            <a:avLst/>
          </a:prstGeom>
          <a:noFill/>
        </p:spPr>
        <p:txBody>
          <a:bodyPr wrap="none" rtlCol="0">
            <a:spAutoFit/>
          </a:bodyPr>
          <a:lstStyle/>
          <a:p>
            <a:r>
              <a:rPr lang="en-US" sz="2400" b="1" dirty="0">
                <a:solidFill>
                  <a:srgbClr val="FF0000"/>
                </a:solidFill>
              </a:rPr>
              <a:t>Goal</a:t>
            </a:r>
          </a:p>
        </p:txBody>
      </p:sp>
      <p:sp>
        <p:nvSpPr>
          <p:cNvPr id="7" name="TextBox 6">
            <a:extLst>
              <a:ext uri="{FF2B5EF4-FFF2-40B4-BE49-F238E27FC236}">
                <a16:creationId xmlns:a16="http://schemas.microsoft.com/office/drawing/2014/main" id="{D5D2DAC3-668C-95F5-799D-DA8F102DAEB9}"/>
              </a:ext>
            </a:extLst>
          </p:cNvPr>
          <p:cNvSpPr txBox="1"/>
          <p:nvPr/>
        </p:nvSpPr>
        <p:spPr>
          <a:xfrm>
            <a:off x="9763325" y="3340342"/>
            <a:ext cx="1311578" cy="584775"/>
          </a:xfrm>
          <a:prstGeom prst="rect">
            <a:avLst/>
          </a:prstGeom>
          <a:noFill/>
        </p:spPr>
        <p:txBody>
          <a:bodyPr wrap="none" rtlCol="0">
            <a:spAutoFit/>
          </a:bodyPr>
          <a:lstStyle/>
          <a:p>
            <a:r>
              <a:rPr lang="en-US" sz="3200" b="1" dirty="0">
                <a:solidFill>
                  <a:srgbClr val="9C33BC"/>
                </a:solidFill>
              </a:rPr>
              <a:t>ADMX</a:t>
            </a:r>
          </a:p>
        </p:txBody>
      </p:sp>
    </p:spTree>
    <p:extLst>
      <p:ext uri="{BB962C8B-B14F-4D97-AF65-F5344CB8AC3E}">
        <p14:creationId xmlns:p14="http://schemas.microsoft.com/office/powerpoint/2010/main" val="391435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9">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F7E45-35E4-35C2-FC0E-32F1ACF692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ABF169-6D76-0F19-9A18-88B581835653}"/>
              </a:ext>
            </a:extLst>
          </p:cNvPr>
          <p:cNvSpPr>
            <a:spLocks noGrp="1"/>
          </p:cNvSpPr>
          <p:nvPr>
            <p:ph type="title"/>
          </p:nvPr>
        </p:nvSpPr>
        <p:spPr/>
        <p:txBody>
          <a:bodyPr/>
          <a:lstStyle/>
          <a:p>
            <a:r>
              <a:rPr lang="en-US" dirty="0"/>
              <a:t>Signal Power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C8FA1A2-A9C6-ED1F-FF49-30A133D5AE4C}"/>
                  </a:ext>
                </a:extLst>
              </p:cNvPr>
              <p:cNvSpPr>
                <a:spLocks noGrp="1"/>
              </p:cNvSpPr>
              <p:nvPr>
                <p:ph idx="1"/>
              </p:nvPr>
            </p:nvSpPr>
            <p:spPr/>
            <p:txBody>
              <a:bodyPr/>
              <a:lstStyle/>
              <a:p>
                <a:r>
                  <a:rPr lang="en-US" dirty="0"/>
                  <a:t>On cavity resonance, the expected axion signal power is approximately,</a:t>
                </a:r>
              </a:p>
              <a:p>
                <a:pPr marL="0" indent="0">
                  <a:buNone/>
                </a:pPr>
                <a14:m>
                  <m:oMathPara xmlns:m="http://schemas.openxmlformats.org/officeDocument/2006/math">
                    <m:oMath>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𝑃</m:t>
                          </m:r>
                        </m:e>
                        <m:sub>
                          <m:r>
                            <m:rPr>
                              <m:sty m:val="p"/>
                            </m:rPr>
                            <a:rPr lang="en-US" b="0" i="0" smtClean="0">
                              <a:latin typeface="Cambria Math" panose="02040503050406030204" pitchFamily="18" charset="0"/>
                            </a:rPr>
                            <m:t>sig</m:t>
                          </m:r>
                        </m:sub>
                        <m:sup>
                          <m:r>
                            <m:rPr>
                              <m:sty m:val="p"/>
                            </m:rPr>
                            <a:rPr lang="en-US" b="0" i="0" smtClean="0">
                              <a:latin typeface="Cambria Math" panose="02040503050406030204" pitchFamily="18" charset="0"/>
                            </a:rPr>
                            <m:t>ADMX</m:t>
                          </m:r>
                        </m:sup>
                      </m:sSubSup>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−23</m:t>
                          </m:r>
                        </m:sup>
                      </m:sSup>
                      <m:r>
                        <a:rPr lang="en-US" b="0" i="1" smtClean="0">
                          <a:latin typeface="Cambria Math" panose="02040503050406030204" pitchFamily="18" charset="0"/>
                        </a:rPr>
                        <m:t> </m:t>
                      </m:r>
                      <m:r>
                        <m:rPr>
                          <m:sty m:val="p"/>
                        </m:rPr>
                        <a:rPr lang="en-US" b="0" i="0" smtClean="0">
                          <a:latin typeface="Cambria Math" panose="02040503050406030204" pitchFamily="18" charset="0"/>
                        </a:rPr>
                        <m:t>W</m:t>
                      </m:r>
                      <m:r>
                        <a:rPr lang="en-US" b="0" i="1" smtClean="0">
                          <a:latin typeface="Cambria Math" panose="02040503050406030204" pitchFamily="18" charset="0"/>
                        </a:rPr>
                        <m:t> </m:t>
                      </m:r>
                      <m:sSup>
                        <m:sSupPr>
                          <m:ctrlPr>
                            <a:rPr lang="en-US" b="0" i="1" smtClean="0">
                              <a:latin typeface="Cambria Math" panose="02040503050406030204" pitchFamily="18" charset="0"/>
                            </a:rPr>
                          </m:ctrlPr>
                        </m:sSupPr>
                        <m:e>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𝛾</m:t>
                                      </m:r>
                                    </m:sub>
                                  </m:sSub>
                                </m:num>
                                <m:den>
                                  <m:r>
                                    <a:rPr lang="en-US" b="0" i="1" smtClean="0">
                                      <a:latin typeface="Cambria Math" panose="02040503050406030204" pitchFamily="18" charset="0"/>
                                    </a:rPr>
                                    <m:t>0.36</m:t>
                                  </m:r>
                                </m:den>
                              </m:f>
                            </m:e>
                          </m:d>
                        </m:e>
                        <m:sup>
                          <m:r>
                            <a:rPr lang="en-US" b="0" i="1" smtClean="0">
                              <a:latin typeface="Cambria Math" panose="02040503050406030204" pitchFamily="18" charset="0"/>
                            </a:rPr>
                            <m:t>2</m:t>
                          </m:r>
                        </m:sup>
                      </m:sSup>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𝜌</m:t>
                                  </m:r>
                                </m:e>
                                <m:sub>
                                  <m:r>
                                    <a:rPr lang="en-US" b="0" i="1" smtClean="0">
                                      <a:latin typeface="Cambria Math" panose="02040503050406030204" pitchFamily="18" charset="0"/>
                                    </a:rPr>
                                    <m:t>𝑎</m:t>
                                  </m:r>
                                </m:sub>
                              </m:sSub>
                            </m:num>
                            <m:den>
                              <m:r>
                                <a:rPr lang="en-US" b="0" i="1" smtClean="0">
                                  <a:latin typeface="Cambria Math" panose="02040503050406030204" pitchFamily="18" charset="0"/>
                                </a:rPr>
                                <m:t>0.45 </m:t>
                              </m:r>
                              <m:r>
                                <m:rPr>
                                  <m:sty m:val="p"/>
                                </m:rPr>
                                <a:rPr lang="en-US" b="0" i="0" smtClean="0">
                                  <a:latin typeface="Cambria Math" panose="02040503050406030204" pitchFamily="18" charset="0"/>
                                </a:rPr>
                                <m:t>GeV</m:t>
                              </m:r>
                              <m:r>
                                <a:rPr lang="en-US" b="0" i="0" smtClean="0">
                                  <a:latin typeface="Cambria Math" panose="02040503050406030204" pitchFamily="18" charset="0"/>
                                </a:rPr>
                                <m:t>/</m:t>
                              </m:r>
                              <m:r>
                                <m:rPr>
                                  <m:sty m:val="p"/>
                                </m:rPr>
                                <a:rPr lang="en-US" b="0" i="0" smtClean="0">
                                  <a:latin typeface="Cambria Math" panose="02040503050406030204" pitchFamily="18" charset="0"/>
                                </a:rPr>
                                <m:t>c</m:t>
                              </m:r>
                              <m:sSup>
                                <m:sSupPr>
                                  <m:ctrlPr>
                                    <a:rPr lang="en-US" b="0" i="0" smtClean="0">
                                      <a:latin typeface="Cambria Math" panose="02040503050406030204" pitchFamily="18" charset="0"/>
                                    </a:rPr>
                                  </m:ctrlPr>
                                </m:sSupPr>
                                <m:e>
                                  <m:r>
                                    <m:rPr>
                                      <m:sty m:val="p"/>
                                    </m:rPr>
                                    <a:rPr lang="en-US" b="0" i="0" smtClean="0">
                                      <a:latin typeface="Cambria Math" panose="02040503050406030204" pitchFamily="18" charset="0"/>
                                    </a:rPr>
                                    <m:t>m</m:t>
                                  </m:r>
                                </m:e>
                                <m:sup>
                                  <m:r>
                                    <a:rPr lang="en-US" b="0" i="0" smtClean="0">
                                      <a:latin typeface="Cambria Math" panose="02040503050406030204" pitchFamily="18" charset="0"/>
                                    </a:rPr>
                                    <m:t>3</m:t>
                                  </m:r>
                                </m:sup>
                              </m:sSup>
                            </m:den>
                          </m:f>
                        </m:e>
                      </m:d>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𝜈</m:t>
                              </m:r>
                            </m:num>
                            <m:den>
                              <m:r>
                                <a:rPr lang="en-US" b="0" i="1" smtClean="0">
                                  <a:latin typeface="Cambria Math" panose="02040503050406030204" pitchFamily="18" charset="0"/>
                                </a:rPr>
                                <m:t>1 </m:t>
                              </m:r>
                              <m:r>
                                <m:rPr>
                                  <m:sty m:val="p"/>
                                </m:rPr>
                                <a:rPr lang="en-US" b="0" i="0" smtClean="0">
                                  <a:latin typeface="Cambria Math" panose="02040503050406030204" pitchFamily="18" charset="0"/>
                                </a:rPr>
                                <m:t>GHz</m:t>
                              </m:r>
                            </m:den>
                          </m:f>
                        </m:e>
                      </m:d>
                      <m:sSup>
                        <m:sSupPr>
                          <m:ctrlPr>
                            <a:rPr lang="en-US" b="0" i="1" smtClean="0">
                              <a:latin typeface="Cambria Math" panose="02040503050406030204" pitchFamily="18" charset="0"/>
                            </a:rPr>
                          </m:ctrlPr>
                        </m:sSupPr>
                        <m:e>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𝐵</m:t>
                                      </m:r>
                                    </m:e>
                                    <m:sub>
                                      <m:r>
                                        <a:rPr lang="en-US" b="0" i="1" smtClean="0">
                                          <a:latin typeface="Cambria Math" panose="02040503050406030204" pitchFamily="18" charset="0"/>
                                        </a:rPr>
                                        <m:t>0</m:t>
                                      </m:r>
                                    </m:sub>
                                  </m:sSub>
                                </m:num>
                                <m:den>
                                  <m:r>
                                    <a:rPr lang="en-US" b="0" i="1" smtClean="0">
                                      <a:latin typeface="Cambria Math" panose="02040503050406030204" pitchFamily="18" charset="0"/>
                                    </a:rPr>
                                    <m:t>7.6 </m:t>
                                  </m:r>
                                  <m:r>
                                    <m:rPr>
                                      <m:sty m:val="p"/>
                                    </m:rPr>
                                    <a:rPr lang="en-US" b="0" i="0" smtClean="0">
                                      <a:latin typeface="Cambria Math" panose="02040503050406030204" pitchFamily="18" charset="0"/>
                                    </a:rPr>
                                    <m:t>T</m:t>
                                  </m:r>
                                </m:den>
                              </m:f>
                            </m:e>
                          </m:d>
                        </m:e>
                        <m:sup>
                          <m:r>
                            <a:rPr lang="en-US" b="0" i="1" smtClean="0">
                              <a:latin typeface="Cambria Math" panose="02040503050406030204" pitchFamily="18" charset="0"/>
                            </a:rPr>
                            <m:t>2</m:t>
                          </m:r>
                        </m:sup>
                      </m:sSup>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𝑉</m:t>
                              </m:r>
                            </m:num>
                            <m:den>
                              <m:r>
                                <a:rPr lang="en-US" b="0" i="1" smtClean="0">
                                  <a:latin typeface="Cambria Math" panose="02040503050406030204" pitchFamily="18" charset="0"/>
                                </a:rPr>
                                <m:t>106 </m:t>
                              </m:r>
                              <m:r>
                                <m:rPr>
                                  <m:sty m:val="p"/>
                                </m:rPr>
                                <a:rPr lang="en-US" b="0" i="0" smtClean="0">
                                  <a:latin typeface="Cambria Math" panose="02040503050406030204" pitchFamily="18" charset="0"/>
                                </a:rPr>
                                <m:t>L</m:t>
                              </m:r>
                            </m:den>
                          </m:f>
                        </m:e>
                      </m:d>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𝐶</m:t>
                              </m:r>
                            </m:num>
                            <m:den>
                              <m:r>
                                <a:rPr lang="en-US" b="0" i="1" smtClean="0">
                                  <a:latin typeface="Cambria Math" panose="02040503050406030204" pitchFamily="18" charset="0"/>
                                </a:rPr>
                                <m:t>0.4</m:t>
                              </m:r>
                            </m:den>
                          </m:f>
                        </m:e>
                      </m:d>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𝑄</m:t>
                              </m:r>
                            </m:num>
                            <m:den>
                              <m:r>
                                <a:rPr lang="en-US" b="0" i="1" smtClean="0">
                                  <a:latin typeface="Cambria Math" panose="02040503050406030204" pitchFamily="18" charset="0"/>
                                </a:rPr>
                                <m:t>45 000</m:t>
                              </m:r>
                            </m:den>
                          </m:f>
                        </m:e>
                      </m:d>
                    </m:oMath>
                  </m:oMathPara>
                </a14:m>
                <a:endParaRPr lang="en-US" dirty="0"/>
              </a:p>
              <a:p>
                <a:endParaRPr lang="en-US" dirty="0"/>
              </a:p>
            </p:txBody>
          </p:sp>
        </mc:Choice>
        <mc:Fallback xmlns="">
          <p:sp>
            <p:nvSpPr>
              <p:cNvPr id="3" name="Content Placeholder 2">
                <a:extLst>
                  <a:ext uri="{FF2B5EF4-FFF2-40B4-BE49-F238E27FC236}">
                    <a16:creationId xmlns:a16="http://schemas.microsoft.com/office/drawing/2014/main" id="{EC8FA1A2-A9C6-ED1F-FF49-30A133D5AE4C}"/>
                  </a:ext>
                </a:extLst>
              </p:cNvPr>
              <p:cNvSpPr>
                <a:spLocks noGrp="1" noRot="1" noChangeAspect="1" noMove="1" noResize="1" noEditPoints="1" noAdjustHandles="1" noChangeArrowheads="1" noChangeShapeType="1" noTextEdit="1"/>
              </p:cNvSpPr>
              <p:nvPr>
                <p:ph idx="1"/>
              </p:nvPr>
            </p:nvSpPr>
            <p:spPr>
              <a:blipFill>
                <a:blip r:embed="rId3"/>
                <a:stretch>
                  <a:fillRect l="-659" t="-1446"/>
                </a:stretch>
              </a:blipFill>
            </p:spPr>
            <p:txBody>
              <a:bodyPr/>
              <a:lstStyle/>
              <a:p>
                <a:r>
                  <a:rPr lang="en-US">
                    <a:noFill/>
                  </a:rPr>
                  <a:t> </a:t>
                </a:r>
              </a:p>
            </p:txBody>
          </p:sp>
        </mc:Fallback>
      </mc:AlternateContent>
    </p:spTree>
    <p:extLst>
      <p:ext uri="{BB962C8B-B14F-4D97-AF65-F5344CB8AC3E}">
        <p14:creationId xmlns:p14="http://schemas.microsoft.com/office/powerpoint/2010/main" val="4273020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D7BD1-2899-62EE-8547-8CF6AAA512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F40F69-43C7-EB8A-1322-656970BE2B3B}"/>
              </a:ext>
            </a:extLst>
          </p:cNvPr>
          <p:cNvSpPr>
            <a:spLocks noGrp="1"/>
          </p:cNvSpPr>
          <p:nvPr>
            <p:ph type="title"/>
          </p:nvPr>
        </p:nvSpPr>
        <p:spPr/>
        <p:txBody>
          <a:bodyPr/>
          <a:lstStyle/>
          <a:p>
            <a:r>
              <a:rPr lang="en-US" dirty="0"/>
              <a:t>Signal Power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704355E-5B5B-88BE-D6F6-B3D1420A8EB5}"/>
                  </a:ext>
                </a:extLst>
              </p:cNvPr>
              <p:cNvSpPr>
                <a:spLocks noGrp="1"/>
              </p:cNvSpPr>
              <p:nvPr>
                <p:ph idx="1"/>
              </p:nvPr>
            </p:nvSpPr>
            <p:spPr/>
            <p:txBody>
              <a:bodyPr>
                <a:normAutofit/>
              </a:bodyPr>
              <a:lstStyle/>
              <a:p>
                <a:r>
                  <a:rPr lang="en-US" dirty="0"/>
                  <a:t>On cavity resonance, the expected axion signal power is approximately,</a:t>
                </a:r>
              </a:p>
              <a:p>
                <a:pPr marL="0" indent="0">
                  <a:buNone/>
                </a:pPr>
                <a14:m>
                  <m:oMathPara xmlns:m="http://schemas.openxmlformats.org/officeDocument/2006/math">
                    <m:oMath>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𝑃</m:t>
                          </m:r>
                        </m:e>
                        <m:sub>
                          <m:r>
                            <m:rPr>
                              <m:sty m:val="p"/>
                            </m:rPr>
                            <a:rPr lang="en-US" b="0" i="0" smtClean="0">
                              <a:latin typeface="Cambria Math" panose="02040503050406030204" pitchFamily="18" charset="0"/>
                            </a:rPr>
                            <m:t>sig</m:t>
                          </m:r>
                        </m:sub>
                        <m:sup>
                          <m:r>
                            <m:rPr>
                              <m:sty m:val="p"/>
                            </m:rPr>
                            <a:rPr lang="en-US" b="0" i="0" smtClean="0">
                              <a:latin typeface="Cambria Math" panose="02040503050406030204" pitchFamily="18" charset="0"/>
                            </a:rPr>
                            <m:t>ADMX</m:t>
                          </m:r>
                        </m:sup>
                      </m:sSubSup>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−23</m:t>
                          </m:r>
                        </m:sup>
                      </m:sSup>
                      <m:r>
                        <a:rPr lang="en-US" b="0" i="1" smtClean="0">
                          <a:latin typeface="Cambria Math" panose="02040503050406030204" pitchFamily="18" charset="0"/>
                        </a:rPr>
                        <m:t> </m:t>
                      </m:r>
                      <m:r>
                        <m:rPr>
                          <m:sty m:val="p"/>
                        </m:rPr>
                        <a:rPr lang="en-US" b="0" i="0" smtClean="0">
                          <a:latin typeface="Cambria Math" panose="02040503050406030204" pitchFamily="18" charset="0"/>
                        </a:rPr>
                        <m:t>W</m:t>
                      </m:r>
                      <m:r>
                        <a:rPr lang="en-US" b="0" i="1" smtClean="0">
                          <a:latin typeface="Cambria Math" panose="02040503050406030204" pitchFamily="18" charset="0"/>
                        </a:rPr>
                        <m:t> </m:t>
                      </m:r>
                      <m:sSup>
                        <m:sSupPr>
                          <m:ctrlPr>
                            <a:rPr lang="en-US" b="0" i="1" smtClean="0">
                              <a:latin typeface="Cambria Math" panose="02040503050406030204" pitchFamily="18" charset="0"/>
                            </a:rPr>
                          </m:ctrlPr>
                        </m:sSupPr>
                        <m:e>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𝛾</m:t>
                                      </m:r>
                                    </m:sub>
                                  </m:sSub>
                                </m:num>
                                <m:den>
                                  <m:r>
                                    <a:rPr lang="en-US" b="0" i="1" smtClean="0">
                                      <a:latin typeface="Cambria Math" panose="02040503050406030204" pitchFamily="18" charset="0"/>
                                    </a:rPr>
                                    <m:t>0.36</m:t>
                                  </m:r>
                                </m:den>
                              </m:f>
                            </m:e>
                          </m:d>
                        </m:e>
                        <m:sup>
                          <m:r>
                            <a:rPr lang="en-US" b="0" i="1" smtClean="0">
                              <a:latin typeface="Cambria Math" panose="02040503050406030204" pitchFamily="18" charset="0"/>
                            </a:rPr>
                            <m:t>2</m:t>
                          </m:r>
                        </m:sup>
                      </m:sSup>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𝜌</m:t>
                                  </m:r>
                                </m:e>
                                <m:sub>
                                  <m:r>
                                    <a:rPr lang="en-US" b="0" i="1" smtClean="0">
                                      <a:latin typeface="Cambria Math" panose="02040503050406030204" pitchFamily="18" charset="0"/>
                                    </a:rPr>
                                    <m:t>𝑎</m:t>
                                  </m:r>
                                </m:sub>
                              </m:sSub>
                            </m:num>
                            <m:den>
                              <m:r>
                                <a:rPr lang="en-US" b="0" i="1" smtClean="0">
                                  <a:latin typeface="Cambria Math" panose="02040503050406030204" pitchFamily="18" charset="0"/>
                                </a:rPr>
                                <m:t>0.45 </m:t>
                              </m:r>
                              <m:r>
                                <m:rPr>
                                  <m:sty m:val="p"/>
                                </m:rPr>
                                <a:rPr lang="en-US" b="0" i="0" smtClean="0">
                                  <a:latin typeface="Cambria Math" panose="02040503050406030204" pitchFamily="18" charset="0"/>
                                </a:rPr>
                                <m:t>GeV</m:t>
                              </m:r>
                              <m:r>
                                <a:rPr lang="en-US" b="0" i="0" smtClean="0">
                                  <a:latin typeface="Cambria Math" panose="02040503050406030204" pitchFamily="18" charset="0"/>
                                </a:rPr>
                                <m:t>/</m:t>
                              </m:r>
                              <m:r>
                                <m:rPr>
                                  <m:sty m:val="p"/>
                                </m:rPr>
                                <a:rPr lang="en-US" b="0" i="0" smtClean="0">
                                  <a:latin typeface="Cambria Math" panose="02040503050406030204" pitchFamily="18" charset="0"/>
                                </a:rPr>
                                <m:t>c</m:t>
                              </m:r>
                              <m:sSup>
                                <m:sSupPr>
                                  <m:ctrlPr>
                                    <a:rPr lang="en-US" b="0" i="0" smtClean="0">
                                      <a:latin typeface="Cambria Math" panose="02040503050406030204" pitchFamily="18" charset="0"/>
                                    </a:rPr>
                                  </m:ctrlPr>
                                </m:sSupPr>
                                <m:e>
                                  <m:r>
                                    <m:rPr>
                                      <m:sty m:val="p"/>
                                    </m:rPr>
                                    <a:rPr lang="en-US" b="0" i="0" smtClean="0">
                                      <a:latin typeface="Cambria Math" panose="02040503050406030204" pitchFamily="18" charset="0"/>
                                    </a:rPr>
                                    <m:t>m</m:t>
                                  </m:r>
                                </m:e>
                                <m:sup>
                                  <m:r>
                                    <a:rPr lang="en-US" b="0" i="0" smtClean="0">
                                      <a:latin typeface="Cambria Math" panose="02040503050406030204" pitchFamily="18" charset="0"/>
                                    </a:rPr>
                                    <m:t>3</m:t>
                                  </m:r>
                                </m:sup>
                              </m:sSup>
                            </m:den>
                          </m:f>
                        </m:e>
                      </m:d>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𝜈</m:t>
                              </m:r>
                            </m:num>
                            <m:den>
                              <m:r>
                                <a:rPr lang="en-US" b="0" i="1" smtClean="0">
                                  <a:latin typeface="Cambria Math" panose="02040503050406030204" pitchFamily="18" charset="0"/>
                                </a:rPr>
                                <m:t>1 </m:t>
                              </m:r>
                              <m:r>
                                <m:rPr>
                                  <m:sty m:val="p"/>
                                </m:rPr>
                                <a:rPr lang="en-US" b="0" i="0" smtClean="0">
                                  <a:latin typeface="Cambria Math" panose="02040503050406030204" pitchFamily="18" charset="0"/>
                                </a:rPr>
                                <m:t>GHz</m:t>
                              </m:r>
                            </m:den>
                          </m:f>
                        </m:e>
                      </m:d>
                      <m:sSup>
                        <m:sSupPr>
                          <m:ctrlPr>
                            <a:rPr lang="en-US" b="0" i="1" smtClean="0">
                              <a:solidFill>
                                <a:srgbClr val="00B050"/>
                              </a:solidFill>
                              <a:latin typeface="Cambria Math" panose="02040503050406030204" pitchFamily="18" charset="0"/>
                            </a:rPr>
                          </m:ctrlPr>
                        </m:sSupPr>
                        <m:e>
                          <m:d>
                            <m:dPr>
                              <m:ctrlPr>
                                <a:rPr lang="en-US" b="0" i="1" smtClean="0">
                                  <a:solidFill>
                                    <a:srgbClr val="00B050"/>
                                  </a:solidFill>
                                  <a:latin typeface="Cambria Math" panose="02040503050406030204" pitchFamily="18" charset="0"/>
                                </a:rPr>
                              </m:ctrlPr>
                            </m:dPr>
                            <m:e>
                              <m:f>
                                <m:fPr>
                                  <m:ctrlPr>
                                    <a:rPr lang="en-US" b="0" i="1" smtClean="0">
                                      <a:solidFill>
                                        <a:srgbClr val="00B050"/>
                                      </a:solidFill>
                                      <a:latin typeface="Cambria Math" panose="02040503050406030204" pitchFamily="18" charset="0"/>
                                    </a:rPr>
                                  </m:ctrlPr>
                                </m:fPr>
                                <m:num>
                                  <m:sSub>
                                    <m:sSubPr>
                                      <m:ctrlPr>
                                        <a:rPr lang="en-US" b="0" i="1" smtClean="0">
                                          <a:solidFill>
                                            <a:srgbClr val="00B050"/>
                                          </a:solidFill>
                                          <a:latin typeface="Cambria Math" panose="02040503050406030204" pitchFamily="18" charset="0"/>
                                        </a:rPr>
                                      </m:ctrlPr>
                                    </m:sSubPr>
                                    <m:e>
                                      <m:r>
                                        <a:rPr lang="en-US" b="0" i="1" smtClean="0">
                                          <a:solidFill>
                                            <a:srgbClr val="00B050"/>
                                          </a:solidFill>
                                          <a:latin typeface="Cambria Math" panose="02040503050406030204" pitchFamily="18" charset="0"/>
                                        </a:rPr>
                                        <m:t>𝐵</m:t>
                                      </m:r>
                                    </m:e>
                                    <m:sub>
                                      <m:r>
                                        <a:rPr lang="en-US" b="0" i="1" smtClean="0">
                                          <a:solidFill>
                                            <a:srgbClr val="00B050"/>
                                          </a:solidFill>
                                          <a:latin typeface="Cambria Math" panose="02040503050406030204" pitchFamily="18" charset="0"/>
                                        </a:rPr>
                                        <m:t>0</m:t>
                                      </m:r>
                                    </m:sub>
                                  </m:sSub>
                                </m:num>
                                <m:den>
                                  <m:r>
                                    <a:rPr lang="en-US" b="0" i="1" smtClean="0">
                                      <a:solidFill>
                                        <a:srgbClr val="00B050"/>
                                      </a:solidFill>
                                      <a:latin typeface="Cambria Math" panose="02040503050406030204" pitchFamily="18" charset="0"/>
                                    </a:rPr>
                                    <m:t>7.6 </m:t>
                                  </m:r>
                                  <m:r>
                                    <m:rPr>
                                      <m:sty m:val="p"/>
                                    </m:rPr>
                                    <a:rPr lang="en-US" b="0" i="0" smtClean="0">
                                      <a:solidFill>
                                        <a:srgbClr val="00B050"/>
                                      </a:solidFill>
                                      <a:latin typeface="Cambria Math" panose="02040503050406030204" pitchFamily="18" charset="0"/>
                                    </a:rPr>
                                    <m:t>T</m:t>
                                  </m:r>
                                </m:den>
                              </m:f>
                            </m:e>
                          </m:d>
                        </m:e>
                        <m:sup>
                          <m:r>
                            <a:rPr lang="en-US" b="0" i="1" smtClean="0">
                              <a:solidFill>
                                <a:srgbClr val="00B050"/>
                              </a:solidFill>
                              <a:latin typeface="Cambria Math" panose="02040503050406030204" pitchFamily="18" charset="0"/>
                            </a:rPr>
                            <m:t>2</m:t>
                          </m:r>
                        </m:sup>
                      </m:sSup>
                      <m:d>
                        <m:dPr>
                          <m:ctrlPr>
                            <a:rPr lang="en-US" b="0" i="1" smtClean="0">
                              <a:solidFill>
                                <a:srgbClr val="00B050"/>
                              </a:solidFill>
                              <a:latin typeface="Cambria Math" panose="02040503050406030204" pitchFamily="18" charset="0"/>
                            </a:rPr>
                          </m:ctrlPr>
                        </m:dPr>
                        <m:e>
                          <m:f>
                            <m:fPr>
                              <m:ctrlPr>
                                <a:rPr lang="en-US" b="0" i="1" smtClean="0">
                                  <a:solidFill>
                                    <a:srgbClr val="00B050"/>
                                  </a:solidFill>
                                  <a:latin typeface="Cambria Math" panose="02040503050406030204" pitchFamily="18" charset="0"/>
                                </a:rPr>
                              </m:ctrlPr>
                            </m:fPr>
                            <m:num>
                              <m:r>
                                <a:rPr lang="en-US" b="0" i="1" smtClean="0">
                                  <a:solidFill>
                                    <a:srgbClr val="00B050"/>
                                  </a:solidFill>
                                  <a:latin typeface="Cambria Math" panose="02040503050406030204" pitchFamily="18" charset="0"/>
                                </a:rPr>
                                <m:t>𝑉</m:t>
                              </m:r>
                            </m:num>
                            <m:den>
                              <m:r>
                                <a:rPr lang="en-US" b="0" i="1" smtClean="0">
                                  <a:solidFill>
                                    <a:srgbClr val="00B050"/>
                                  </a:solidFill>
                                  <a:latin typeface="Cambria Math" panose="02040503050406030204" pitchFamily="18" charset="0"/>
                                </a:rPr>
                                <m:t>106 </m:t>
                              </m:r>
                              <m:r>
                                <m:rPr>
                                  <m:sty m:val="p"/>
                                </m:rPr>
                                <a:rPr lang="en-US" b="0" i="0" smtClean="0">
                                  <a:solidFill>
                                    <a:srgbClr val="00B050"/>
                                  </a:solidFill>
                                  <a:latin typeface="Cambria Math" panose="02040503050406030204" pitchFamily="18" charset="0"/>
                                </a:rPr>
                                <m:t>L</m:t>
                              </m:r>
                            </m:den>
                          </m:f>
                        </m:e>
                      </m:d>
                      <m:d>
                        <m:dPr>
                          <m:ctrlPr>
                            <a:rPr lang="en-US" b="0" i="1" smtClean="0">
                              <a:solidFill>
                                <a:srgbClr val="FF0000"/>
                              </a:solidFill>
                              <a:latin typeface="Cambria Math" panose="02040503050406030204" pitchFamily="18" charset="0"/>
                            </a:rPr>
                          </m:ctrlPr>
                        </m:dPr>
                        <m:e>
                          <m:f>
                            <m:fPr>
                              <m:ctrlPr>
                                <a:rPr lang="en-US" b="0" i="1" smtClean="0">
                                  <a:solidFill>
                                    <a:srgbClr val="FF0000"/>
                                  </a:solidFill>
                                  <a:latin typeface="Cambria Math" panose="02040503050406030204" pitchFamily="18" charset="0"/>
                                </a:rPr>
                              </m:ctrlPr>
                            </m:fPr>
                            <m:num>
                              <m:r>
                                <a:rPr lang="en-US" b="0" i="1" smtClean="0">
                                  <a:solidFill>
                                    <a:srgbClr val="FF0000"/>
                                  </a:solidFill>
                                  <a:latin typeface="Cambria Math" panose="02040503050406030204" pitchFamily="18" charset="0"/>
                                </a:rPr>
                                <m:t>𝐶</m:t>
                              </m:r>
                            </m:num>
                            <m:den>
                              <m:r>
                                <a:rPr lang="en-US" b="0" i="1" smtClean="0">
                                  <a:solidFill>
                                    <a:srgbClr val="FF0000"/>
                                  </a:solidFill>
                                  <a:latin typeface="Cambria Math" panose="02040503050406030204" pitchFamily="18" charset="0"/>
                                </a:rPr>
                                <m:t>0.4</m:t>
                              </m:r>
                            </m:den>
                          </m:f>
                        </m:e>
                      </m:d>
                      <m:d>
                        <m:dPr>
                          <m:ctrlPr>
                            <a:rPr lang="en-US" b="0" i="1" smtClean="0">
                              <a:solidFill>
                                <a:srgbClr val="0000FF"/>
                              </a:solidFill>
                              <a:latin typeface="Cambria Math" panose="02040503050406030204" pitchFamily="18" charset="0"/>
                            </a:rPr>
                          </m:ctrlPr>
                        </m:dPr>
                        <m:e>
                          <m:f>
                            <m:fPr>
                              <m:ctrlPr>
                                <a:rPr lang="en-US" b="0" i="1" smtClean="0">
                                  <a:solidFill>
                                    <a:srgbClr val="0000FF"/>
                                  </a:solidFill>
                                  <a:latin typeface="Cambria Math" panose="02040503050406030204" pitchFamily="18" charset="0"/>
                                </a:rPr>
                              </m:ctrlPr>
                            </m:fPr>
                            <m:num>
                              <m:r>
                                <a:rPr lang="en-US" b="0" i="1" smtClean="0">
                                  <a:solidFill>
                                    <a:srgbClr val="0000FF"/>
                                  </a:solidFill>
                                  <a:latin typeface="Cambria Math" panose="02040503050406030204" pitchFamily="18" charset="0"/>
                                </a:rPr>
                                <m:t>𝑄</m:t>
                              </m:r>
                            </m:num>
                            <m:den>
                              <m:r>
                                <a:rPr lang="en-US" b="0" i="1" smtClean="0">
                                  <a:solidFill>
                                    <a:srgbClr val="0000FF"/>
                                  </a:solidFill>
                                  <a:latin typeface="Cambria Math" panose="02040503050406030204" pitchFamily="18" charset="0"/>
                                </a:rPr>
                                <m:t>45 000</m:t>
                              </m:r>
                            </m:den>
                          </m:f>
                        </m:e>
                      </m:d>
                    </m:oMath>
                  </m:oMathPara>
                </a14:m>
                <a:endParaRPr lang="en-US" dirty="0"/>
              </a:p>
              <a:p>
                <a:endParaRPr lang="en-US" dirty="0"/>
              </a:p>
              <a:p>
                <a:endParaRPr lang="en-US" dirty="0"/>
              </a:p>
              <a:p>
                <a:pPr marL="0" indent="0">
                  <a:buNone/>
                </a:pPr>
                <a:endParaRPr lang="en-US" dirty="0"/>
              </a:p>
              <a:p>
                <a:r>
                  <a:rPr lang="en-US" dirty="0">
                    <a:solidFill>
                      <a:srgbClr val="00B050"/>
                    </a:solidFill>
                  </a:rPr>
                  <a:t>Large, strong magnet </a:t>
                </a:r>
                <a14:m>
                  <m:oMath xmlns:m="http://schemas.openxmlformats.org/officeDocument/2006/math">
                    <m:sSup>
                      <m:sSupPr>
                        <m:ctrlPr>
                          <a:rPr lang="en-US" b="0" i="1" smtClean="0">
                            <a:solidFill>
                              <a:srgbClr val="00B050"/>
                            </a:solidFill>
                            <a:latin typeface="Cambria Math" panose="02040503050406030204" pitchFamily="18" charset="0"/>
                          </a:rPr>
                        </m:ctrlPr>
                      </m:sSupPr>
                      <m:e>
                        <m:r>
                          <a:rPr lang="en-US" b="0" i="1" smtClean="0">
                            <a:solidFill>
                              <a:srgbClr val="00B050"/>
                            </a:solidFill>
                            <a:latin typeface="Cambria Math" panose="02040503050406030204" pitchFamily="18" charset="0"/>
                          </a:rPr>
                          <m:t>𝐵</m:t>
                        </m:r>
                      </m:e>
                      <m:sup>
                        <m:r>
                          <a:rPr lang="en-US" b="0" i="1" smtClean="0">
                            <a:solidFill>
                              <a:srgbClr val="00B050"/>
                            </a:solidFill>
                            <a:latin typeface="Cambria Math" panose="02040503050406030204" pitchFamily="18" charset="0"/>
                          </a:rPr>
                          <m:t>2</m:t>
                        </m:r>
                      </m:sup>
                    </m:sSup>
                    <m:r>
                      <a:rPr lang="en-US" b="0" i="1" smtClean="0">
                        <a:solidFill>
                          <a:srgbClr val="00B050"/>
                        </a:solidFill>
                        <a:latin typeface="Cambria Math" panose="02040503050406030204" pitchFamily="18" charset="0"/>
                      </a:rPr>
                      <m:t>𝑉</m:t>
                    </m:r>
                  </m:oMath>
                </a14:m>
                <a:endParaRPr lang="en-US" dirty="0">
                  <a:solidFill>
                    <a:srgbClr val="00B050"/>
                  </a:solidFill>
                </a:endParaRPr>
              </a:p>
              <a:p>
                <a:r>
                  <a:rPr lang="en-US" dirty="0">
                    <a:solidFill>
                      <a:srgbClr val="FF0000"/>
                    </a:solidFill>
                  </a:rPr>
                  <a:t>Form factor (mode overlap) </a:t>
                </a:r>
                <a14:m>
                  <m:oMath xmlns:m="http://schemas.openxmlformats.org/officeDocument/2006/math">
                    <m:r>
                      <a:rPr lang="en-US" b="0" i="1" smtClean="0">
                        <a:solidFill>
                          <a:srgbClr val="FF0000"/>
                        </a:solidFill>
                        <a:latin typeface="Cambria Math" panose="02040503050406030204" pitchFamily="18" charset="0"/>
                      </a:rPr>
                      <m:t>𝐶</m:t>
                    </m:r>
                  </m:oMath>
                </a14:m>
                <a:r>
                  <a:rPr lang="en-US" dirty="0">
                    <a:solidFill>
                      <a:srgbClr val="FF0000"/>
                    </a:solidFill>
                  </a:rPr>
                  <a:t> </a:t>
                </a:r>
                <a:br>
                  <a:rPr lang="en-US" dirty="0">
                    <a:solidFill>
                      <a:srgbClr val="FF0000"/>
                    </a:solidFill>
                  </a:rPr>
                </a:br>
                <a:r>
                  <a:rPr lang="en-US" dirty="0"/>
                  <a:t>Axion couples most strongly to TM</a:t>
                </a:r>
                <a:r>
                  <a:rPr lang="en-US" baseline="-25000" dirty="0"/>
                  <a:t>010</a:t>
                </a:r>
                <a:r>
                  <a:rPr lang="en-US" dirty="0"/>
                  <a:t> mode in ADMX setup.</a:t>
                </a:r>
              </a:p>
              <a:p>
                <a:r>
                  <a:rPr lang="en-US" dirty="0">
                    <a:solidFill>
                      <a:srgbClr val="0000FF"/>
                    </a:solidFill>
                  </a:rPr>
                  <a:t>(Loaded) quality factor </a:t>
                </a:r>
                <a14:m>
                  <m:oMath xmlns:m="http://schemas.openxmlformats.org/officeDocument/2006/math">
                    <m:r>
                      <a:rPr lang="en-US" b="0" i="1" smtClean="0">
                        <a:solidFill>
                          <a:srgbClr val="0000FF"/>
                        </a:solidFill>
                        <a:latin typeface="Cambria Math" panose="02040503050406030204" pitchFamily="18" charset="0"/>
                      </a:rPr>
                      <m:t>𝑄</m:t>
                    </m:r>
                    <m:r>
                      <a:rPr lang="en-US" i="1">
                        <a:solidFill>
                          <a:srgbClr val="0000FF"/>
                        </a:solidFill>
                        <a:latin typeface="Cambria Math" panose="02040503050406030204" pitchFamily="18" charset="0"/>
                      </a:rPr>
                      <m:t>=</m:t>
                    </m:r>
                    <m:r>
                      <a:rPr lang="en-US" i="1">
                        <a:solidFill>
                          <a:srgbClr val="0000FF"/>
                        </a:solidFill>
                        <a:latin typeface="Cambria Math" panose="02040503050406030204" pitchFamily="18" charset="0"/>
                      </a:rPr>
                      <m:t>𝜔</m:t>
                    </m:r>
                    <m:r>
                      <a:rPr lang="en-US" i="1">
                        <a:solidFill>
                          <a:srgbClr val="0000FF"/>
                        </a:solidFill>
                        <a:latin typeface="Cambria Math" panose="02040503050406030204" pitchFamily="18" charset="0"/>
                      </a:rPr>
                      <m:t>𝑈</m:t>
                    </m:r>
                    <m:r>
                      <a:rPr lang="en-US" i="1">
                        <a:solidFill>
                          <a:srgbClr val="0000FF"/>
                        </a:solidFill>
                        <a:latin typeface="Cambria Math" panose="02040503050406030204" pitchFamily="18" charset="0"/>
                      </a:rPr>
                      <m:t>/</m:t>
                    </m:r>
                    <m:sSub>
                      <m:sSubPr>
                        <m:ctrlPr>
                          <a:rPr lang="en-US" i="1">
                            <a:solidFill>
                              <a:srgbClr val="0000FF"/>
                            </a:solidFill>
                            <a:latin typeface="Cambria Math" panose="02040503050406030204" pitchFamily="18" charset="0"/>
                          </a:rPr>
                        </m:ctrlPr>
                      </m:sSubPr>
                      <m:e>
                        <m:r>
                          <a:rPr lang="en-US" i="1">
                            <a:solidFill>
                              <a:srgbClr val="0000FF"/>
                            </a:solidFill>
                            <a:latin typeface="Cambria Math" panose="02040503050406030204" pitchFamily="18" charset="0"/>
                          </a:rPr>
                          <m:t>𝑃</m:t>
                        </m:r>
                      </m:e>
                      <m:sub>
                        <m:r>
                          <m:rPr>
                            <m:sty m:val="p"/>
                          </m:rPr>
                          <a:rPr lang="en-US">
                            <a:solidFill>
                              <a:srgbClr val="0000FF"/>
                            </a:solidFill>
                            <a:latin typeface="Cambria Math" panose="02040503050406030204" pitchFamily="18" charset="0"/>
                          </a:rPr>
                          <m:t>loss</m:t>
                        </m:r>
                      </m:sub>
                    </m:sSub>
                  </m:oMath>
                </a14:m>
                <a:r>
                  <a:rPr lang="en-US" dirty="0"/>
                  <a:t> </a:t>
                </a:r>
                <a:br>
                  <a:rPr lang="en-US" dirty="0"/>
                </a:br>
                <a14:m>
                  <m:oMath xmlns:m="http://schemas.openxmlformats.org/officeDocument/2006/math">
                    <m:r>
                      <a:rPr lang="en-US" b="0" i="1" smtClean="0">
                        <a:latin typeface="Cambria Math" panose="02040503050406030204" pitchFamily="18" charset="0"/>
                      </a:rPr>
                      <m:t>2</m:t>
                    </m:r>
                    <m:r>
                      <a:rPr lang="en-US" b="0" i="1" smtClean="0">
                        <a:latin typeface="Cambria Math" panose="02040503050406030204" pitchFamily="18" charset="0"/>
                      </a:rPr>
                      <m:t>𝜋</m:t>
                    </m:r>
                    <m:r>
                      <a:rPr lang="en-US" b="0" i="1" smtClean="0">
                        <a:latin typeface="Cambria Math" panose="02040503050406030204" pitchFamily="18" charset="0"/>
                      </a:rPr>
                      <m:t> × </m:t>
                    </m:r>
                  </m:oMath>
                </a14:m>
                <a:r>
                  <a:rPr lang="en-US" dirty="0"/>
                  <a:t>stored energy / lost energy per cycle.</a:t>
                </a:r>
              </a:p>
              <a:p>
                <a:r>
                  <a:rPr lang="en-US" dirty="0"/>
                  <a:t>The antenna coupling </a:t>
                </a:r>
                <a14:m>
                  <m:oMath xmlns:m="http://schemas.openxmlformats.org/officeDocument/2006/math">
                    <m:r>
                      <a:rPr lang="en-US" i="1">
                        <a:latin typeface="Cambria Math" panose="02040503050406030204" pitchFamily="18" charset="0"/>
                      </a:rPr>
                      <m:t>𝛽</m:t>
                    </m:r>
                  </m:oMath>
                </a14:m>
                <a:r>
                  <a:rPr lang="en-US" dirty="0"/>
                  <a:t> is assumed to be around 2.</a:t>
                </a:r>
              </a:p>
              <a:p>
                <a:endParaRPr lang="en-US" dirty="0"/>
              </a:p>
            </p:txBody>
          </p:sp>
        </mc:Choice>
        <mc:Fallback xmlns="">
          <p:sp>
            <p:nvSpPr>
              <p:cNvPr id="3" name="Content Placeholder 2">
                <a:extLst>
                  <a:ext uri="{FF2B5EF4-FFF2-40B4-BE49-F238E27FC236}">
                    <a16:creationId xmlns:a16="http://schemas.microsoft.com/office/drawing/2014/main" id="{7704355E-5B5B-88BE-D6F6-B3D1420A8EB5}"/>
                  </a:ext>
                </a:extLst>
              </p:cNvPr>
              <p:cNvSpPr>
                <a:spLocks noGrp="1" noRot="1" noChangeAspect="1" noMove="1" noResize="1" noEditPoints="1" noAdjustHandles="1" noChangeArrowheads="1" noChangeShapeType="1" noTextEdit="1"/>
              </p:cNvSpPr>
              <p:nvPr>
                <p:ph idx="1"/>
              </p:nvPr>
            </p:nvSpPr>
            <p:spPr>
              <a:blipFill>
                <a:blip r:embed="rId3"/>
                <a:stretch>
                  <a:fillRect l="-659" t="-1446"/>
                </a:stretch>
              </a:blipFill>
            </p:spPr>
            <p:txBody>
              <a:bodyPr/>
              <a:lstStyle/>
              <a:p>
                <a:r>
                  <a:rPr lang="en-US">
                    <a:noFill/>
                  </a:rPr>
                  <a:t> </a:t>
                </a:r>
              </a:p>
            </p:txBody>
          </p:sp>
        </mc:Fallback>
      </mc:AlternateContent>
      <p:sp>
        <p:nvSpPr>
          <p:cNvPr id="11" name="Left Brace 10">
            <a:extLst>
              <a:ext uri="{FF2B5EF4-FFF2-40B4-BE49-F238E27FC236}">
                <a16:creationId xmlns:a16="http://schemas.microsoft.com/office/drawing/2014/main" id="{C39B02AD-8771-4708-1C25-A6FD1B3DA316}"/>
              </a:ext>
            </a:extLst>
          </p:cNvPr>
          <p:cNvSpPr/>
          <p:nvPr/>
        </p:nvSpPr>
        <p:spPr>
          <a:xfrm rot="16200000">
            <a:off x="8844941" y="98974"/>
            <a:ext cx="330166" cy="5194953"/>
          </a:xfrm>
          <a:prstGeom prst="leftBrace">
            <a:avLst>
              <a:gd name="adj1" fmla="val 66982"/>
              <a:gd name="adj2" fmla="val 50000"/>
            </a:avLst>
          </a:prstGeom>
          <a:ln w="19050">
            <a:solidFill>
              <a:srgbClr val="7030A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a:extLst>
              <a:ext uri="{FF2B5EF4-FFF2-40B4-BE49-F238E27FC236}">
                <a16:creationId xmlns:a16="http://schemas.microsoft.com/office/drawing/2014/main" id="{7327752D-1D78-5BD2-241F-22B1E78F43B7}"/>
              </a:ext>
            </a:extLst>
          </p:cNvPr>
          <p:cNvSpPr txBox="1"/>
          <p:nvPr/>
        </p:nvSpPr>
        <p:spPr>
          <a:xfrm>
            <a:off x="7171003" y="2897667"/>
            <a:ext cx="3355843" cy="461665"/>
          </a:xfrm>
          <a:prstGeom prst="rect">
            <a:avLst/>
          </a:prstGeom>
          <a:noFill/>
        </p:spPr>
        <p:txBody>
          <a:bodyPr wrap="square" rtlCol="0">
            <a:spAutoFit/>
          </a:bodyPr>
          <a:lstStyle/>
          <a:p>
            <a:r>
              <a:rPr lang="en-US" sz="2400" dirty="0">
                <a:solidFill>
                  <a:srgbClr val="7030A0"/>
                </a:solidFill>
              </a:rPr>
              <a:t>Detector parameters</a:t>
            </a:r>
          </a:p>
        </p:txBody>
      </p:sp>
      <p:pic>
        <p:nvPicPr>
          <p:cNvPr id="9" name="Picture 8">
            <a:extLst>
              <a:ext uri="{FF2B5EF4-FFF2-40B4-BE49-F238E27FC236}">
                <a16:creationId xmlns:a16="http://schemas.microsoft.com/office/drawing/2014/main" id="{A87A7EBD-9A99-A997-CD2E-8EB8FA3C4EA8}"/>
              </a:ext>
            </a:extLst>
          </p:cNvPr>
          <p:cNvPicPr>
            <a:picLocks noChangeAspect="1"/>
          </p:cNvPicPr>
          <p:nvPr/>
        </p:nvPicPr>
        <p:blipFill>
          <a:blip r:embed="rId4"/>
          <a:stretch>
            <a:fillRect/>
          </a:stretch>
        </p:blipFill>
        <p:spPr>
          <a:xfrm>
            <a:off x="8848924" y="3399990"/>
            <a:ext cx="2675097" cy="3031776"/>
          </a:xfrm>
          <a:prstGeom prst="rect">
            <a:avLst/>
          </a:prstGeom>
        </p:spPr>
      </p:pic>
      <p:pic>
        <p:nvPicPr>
          <p:cNvPr id="10" name="Picture 9">
            <a:extLst>
              <a:ext uri="{FF2B5EF4-FFF2-40B4-BE49-F238E27FC236}">
                <a16:creationId xmlns:a16="http://schemas.microsoft.com/office/drawing/2014/main" id="{2DCC2EE0-BCCC-A693-1D11-D08AE994F1A5}"/>
              </a:ext>
            </a:extLst>
          </p:cNvPr>
          <p:cNvPicPr>
            <a:picLocks noChangeAspect="1"/>
          </p:cNvPicPr>
          <p:nvPr/>
        </p:nvPicPr>
        <p:blipFill>
          <a:blip r:embed="rId5"/>
          <a:stretch>
            <a:fillRect/>
          </a:stretch>
        </p:blipFill>
        <p:spPr>
          <a:xfrm>
            <a:off x="12477635" y="3498669"/>
            <a:ext cx="2446292" cy="2648506"/>
          </a:xfrm>
          <a:prstGeom prst="rect">
            <a:avLst/>
          </a:prstGeom>
        </p:spPr>
      </p:pic>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861F25F3-D574-303A-805E-09CA5F6E55F5}"/>
                  </a:ext>
                </a:extLst>
              </p:cNvPr>
              <p:cNvSpPr txBox="1"/>
              <p:nvPr/>
            </p:nvSpPr>
            <p:spPr>
              <a:xfrm>
                <a:off x="8920060" y="6300286"/>
                <a:ext cx="981872" cy="369332"/>
              </a:xfrm>
              <a:prstGeom prst="rect">
                <a:avLst/>
              </a:prstGeom>
              <a:noFill/>
            </p:spPr>
            <p:txBody>
              <a:bodyPr wrap="none" rtlCol="0">
                <a:spAutoFit/>
              </a:bodyPr>
              <a:lstStyle/>
              <a:p>
                <a:pPr/>
                <a14:m>
                  <m:oMathPara xmlns:m="http://schemas.openxmlformats.org/officeDocument/2006/math">
                    <m:oMath>
                      <m:r>
                        <a:rPr lang="en-US" b="0" i="1" smtClean="0">
                          <a:solidFill>
                            <a:srgbClr val="FF0000"/>
                          </a:solidFill>
                          <a:latin typeface="Cambria Math" panose="02040503050406030204" pitchFamily="18" charset="0"/>
                        </a:rPr>
                        <m:t>𝐶</m:t>
                      </m:r>
                      <m:r>
                        <a:rPr lang="en-US" b="0" i="1" smtClean="0">
                          <a:solidFill>
                            <a:srgbClr val="FF0000"/>
                          </a:solidFill>
                          <a:latin typeface="Cambria Math" panose="02040503050406030204" pitchFamily="18" charset="0"/>
                        </a:rPr>
                        <m:t>≈0.4</m:t>
                      </m:r>
                    </m:oMath>
                  </m:oMathPara>
                </a14:m>
                <a:endParaRPr lang="en-US" dirty="0">
                  <a:solidFill>
                    <a:srgbClr val="FF0000"/>
                  </a:solidFill>
                </a:endParaRPr>
              </a:p>
            </p:txBody>
          </p:sp>
        </mc:Choice>
        <mc:Fallback>
          <p:sp>
            <p:nvSpPr>
              <p:cNvPr id="13" name="TextBox 12">
                <a:extLst>
                  <a:ext uri="{FF2B5EF4-FFF2-40B4-BE49-F238E27FC236}">
                    <a16:creationId xmlns:a16="http://schemas.microsoft.com/office/drawing/2014/main" id="{861F25F3-D574-303A-805E-09CA5F6E55F5}"/>
                  </a:ext>
                </a:extLst>
              </p:cNvPr>
              <p:cNvSpPr txBox="1">
                <a:spLocks noRot="1" noChangeAspect="1" noMove="1" noResize="1" noEditPoints="1" noAdjustHandles="1" noChangeArrowheads="1" noChangeShapeType="1" noTextEdit="1"/>
              </p:cNvSpPr>
              <p:nvPr/>
            </p:nvSpPr>
            <p:spPr>
              <a:xfrm>
                <a:off x="8920060" y="6300286"/>
                <a:ext cx="981872" cy="369332"/>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TextBox 13">
                <a:extLst>
                  <a:ext uri="{FF2B5EF4-FFF2-40B4-BE49-F238E27FC236}">
                    <a16:creationId xmlns:a16="http://schemas.microsoft.com/office/drawing/2014/main" id="{27977DC9-FCAF-0AC9-928E-155835EB1FC0}"/>
                  </a:ext>
                </a:extLst>
              </p:cNvPr>
              <p:cNvSpPr txBox="1"/>
              <p:nvPr/>
            </p:nvSpPr>
            <p:spPr>
              <a:xfrm>
                <a:off x="10276447" y="6300286"/>
                <a:ext cx="805542" cy="369332"/>
              </a:xfrm>
              <a:prstGeom prst="rect">
                <a:avLst/>
              </a:prstGeom>
              <a:noFill/>
            </p:spPr>
            <p:txBody>
              <a:bodyPr wrap="none" rtlCol="0">
                <a:spAutoFit/>
              </a:bodyPr>
              <a:lstStyle/>
              <a:p>
                <a:pPr/>
                <a14:m>
                  <m:oMathPara xmlns:m="http://schemas.openxmlformats.org/officeDocument/2006/math">
                    <m:oMath>
                      <m:r>
                        <a:rPr lang="en-US" b="0" i="1" smtClean="0">
                          <a:solidFill>
                            <a:srgbClr val="FF0000"/>
                          </a:solidFill>
                          <a:latin typeface="Cambria Math" panose="02040503050406030204" pitchFamily="18" charset="0"/>
                        </a:rPr>
                        <m:t>𝐶</m:t>
                      </m:r>
                      <m:r>
                        <a:rPr lang="en-US" b="0" i="1" smtClean="0">
                          <a:solidFill>
                            <a:srgbClr val="FF0000"/>
                          </a:solidFill>
                          <a:latin typeface="Cambria Math" panose="02040503050406030204" pitchFamily="18" charset="0"/>
                        </a:rPr>
                        <m:t>≈0</m:t>
                      </m:r>
                    </m:oMath>
                  </m:oMathPara>
                </a14:m>
                <a:endParaRPr lang="en-US" dirty="0">
                  <a:solidFill>
                    <a:srgbClr val="FF0000"/>
                  </a:solidFill>
                </a:endParaRPr>
              </a:p>
            </p:txBody>
          </p:sp>
        </mc:Choice>
        <mc:Fallback>
          <p:sp>
            <p:nvSpPr>
              <p:cNvPr id="14" name="TextBox 13">
                <a:extLst>
                  <a:ext uri="{FF2B5EF4-FFF2-40B4-BE49-F238E27FC236}">
                    <a16:creationId xmlns:a16="http://schemas.microsoft.com/office/drawing/2014/main" id="{27977DC9-FCAF-0AC9-928E-155835EB1FC0}"/>
                  </a:ext>
                </a:extLst>
              </p:cNvPr>
              <p:cNvSpPr txBox="1">
                <a:spLocks noRot="1" noChangeAspect="1" noMove="1" noResize="1" noEditPoints="1" noAdjustHandles="1" noChangeArrowheads="1" noChangeShapeType="1" noTextEdit="1"/>
              </p:cNvSpPr>
              <p:nvPr/>
            </p:nvSpPr>
            <p:spPr>
              <a:xfrm>
                <a:off x="10276447" y="6300286"/>
                <a:ext cx="805542" cy="369332"/>
              </a:xfrm>
              <a:prstGeom prst="rect">
                <a:avLst/>
              </a:prstGeom>
              <a:blipFill>
                <a:blip r:embed="rId7"/>
                <a:stretch>
                  <a:fillRect/>
                </a:stretch>
              </a:blipFill>
            </p:spPr>
            <p:txBody>
              <a:bodyPr/>
              <a:lstStyle/>
              <a:p>
                <a:r>
                  <a:rPr lang="en-US">
                    <a:noFill/>
                  </a:rPr>
                  <a:t> </a:t>
                </a:r>
              </a:p>
            </p:txBody>
          </p:sp>
        </mc:Fallback>
      </mc:AlternateContent>
      <p:sp>
        <p:nvSpPr>
          <p:cNvPr id="15" name="TextBox 14">
            <a:extLst>
              <a:ext uri="{FF2B5EF4-FFF2-40B4-BE49-F238E27FC236}">
                <a16:creationId xmlns:a16="http://schemas.microsoft.com/office/drawing/2014/main" id="{C5CF531D-E950-725A-3680-B9D8B2C45DE6}"/>
              </a:ext>
            </a:extLst>
          </p:cNvPr>
          <p:cNvSpPr txBox="1"/>
          <p:nvPr/>
        </p:nvSpPr>
        <p:spPr>
          <a:xfrm>
            <a:off x="9086071" y="3352622"/>
            <a:ext cx="723275" cy="369332"/>
          </a:xfrm>
          <a:prstGeom prst="rect">
            <a:avLst/>
          </a:prstGeom>
          <a:solidFill>
            <a:schemeClr val="bg1"/>
          </a:solidFill>
          <a:ln>
            <a:solidFill>
              <a:schemeClr val="bg1"/>
            </a:solidFill>
          </a:ln>
        </p:spPr>
        <p:txBody>
          <a:bodyPr wrap="none" rtlCol="0">
            <a:spAutoFit/>
          </a:bodyPr>
          <a:lstStyle/>
          <a:p>
            <a:r>
              <a:rPr lang="en-US" dirty="0">
                <a:solidFill>
                  <a:srgbClr val="FF0000"/>
                </a:solidFill>
              </a:rPr>
              <a:t>TM</a:t>
            </a:r>
            <a:r>
              <a:rPr lang="en-US" baseline="-25000" dirty="0">
                <a:solidFill>
                  <a:srgbClr val="FF0000"/>
                </a:solidFill>
              </a:rPr>
              <a:t>010</a:t>
            </a:r>
          </a:p>
        </p:txBody>
      </p:sp>
      <p:sp>
        <p:nvSpPr>
          <p:cNvPr id="16" name="TextBox 15">
            <a:extLst>
              <a:ext uri="{FF2B5EF4-FFF2-40B4-BE49-F238E27FC236}">
                <a16:creationId xmlns:a16="http://schemas.microsoft.com/office/drawing/2014/main" id="{4D1ACE68-B0AF-6B0E-2B8E-7CD265DA9462}"/>
              </a:ext>
            </a:extLst>
          </p:cNvPr>
          <p:cNvSpPr txBox="1"/>
          <p:nvPr/>
        </p:nvSpPr>
        <p:spPr>
          <a:xfrm>
            <a:off x="10276447" y="3352622"/>
            <a:ext cx="723275" cy="369332"/>
          </a:xfrm>
          <a:prstGeom prst="rect">
            <a:avLst/>
          </a:prstGeom>
          <a:solidFill>
            <a:schemeClr val="bg1"/>
          </a:solidFill>
          <a:ln>
            <a:solidFill>
              <a:schemeClr val="bg1"/>
            </a:solidFill>
          </a:ln>
        </p:spPr>
        <p:txBody>
          <a:bodyPr wrap="none" rtlCol="0">
            <a:spAutoFit/>
          </a:bodyPr>
          <a:lstStyle/>
          <a:p>
            <a:r>
              <a:rPr lang="en-US" dirty="0">
                <a:solidFill>
                  <a:srgbClr val="FF0000"/>
                </a:solidFill>
              </a:rPr>
              <a:t>TM</a:t>
            </a:r>
            <a:r>
              <a:rPr lang="en-US" baseline="-25000" dirty="0">
                <a:solidFill>
                  <a:srgbClr val="FF0000"/>
                </a:solidFill>
              </a:rPr>
              <a:t>011</a:t>
            </a:r>
          </a:p>
        </p:txBody>
      </p:sp>
      <p:sp>
        <p:nvSpPr>
          <p:cNvPr id="4" name="Left Brace 3">
            <a:extLst>
              <a:ext uri="{FF2B5EF4-FFF2-40B4-BE49-F238E27FC236}">
                <a16:creationId xmlns:a16="http://schemas.microsoft.com/office/drawing/2014/main" id="{3250B1DC-AADB-248C-2DC3-9BD52EBC14EA}"/>
              </a:ext>
            </a:extLst>
          </p:cNvPr>
          <p:cNvSpPr/>
          <p:nvPr/>
        </p:nvSpPr>
        <p:spPr>
          <a:xfrm rot="16200000">
            <a:off x="4492981" y="1158109"/>
            <a:ext cx="330166" cy="3076684"/>
          </a:xfrm>
          <a:prstGeom prst="leftBrace">
            <a:avLst>
              <a:gd name="adj1" fmla="val 66982"/>
              <a:gd name="adj2" fmla="val 50000"/>
            </a:avLst>
          </a:prstGeom>
          <a:ln w="19050">
            <a:solidFill>
              <a:srgbClr val="7030A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a:extLst>
              <a:ext uri="{FF2B5EF4-FFF2-40B4-BE49-F238E27FC236}">
                <a16:creationId xmlns:a16="http://schemas.microsoft.com/office/drawing/2014/main" id="{F85C0CC8-BC34-8961-AB31-783CBD7A2B1D}"/>
              </a:ext>
            </a:extLst>
          </p:cNvPr>
          <p:cNvSpPr txBox="1"/>
          <p:nvPr/>
        </p:nvSpPr>
        <p:spPr>
          <a:xfrm>
            <a:off x="2968755" y="2897667"/>
            <a:ext cx="3378617" cy="461665"/>
          </a:xfrm>
          <a:prstGeom prst="rect">
            <a:avLst/>
          </a:prstGeom>
          <a:noFill/>
        </p:spPr>
        <p:txBody>
          <a:bodyPr wrap="none" rtlCol="0">
            <a:spAutoFit/>
          </a:bodyPr>
          <a:lstStyle/>
          <a:p>
            <a:r>
              <a:rPr lang="en-US" sz="2400" dirty="0">
                <a:solidFill>
                  <a:srgbClr val="7030A0"/>
                </a:solidFill>
              </a:rPr>
              <a:t>Input model parameters</a:t>
            </a:r>
          </a:p>
        </p:txBody>
      </p:sp>
    </p:spTree>
    <p:extLst>
      <p:ext uri="{BB962C8B-B14F-4D97-AF65-F5344CB8AC3E}">
        <p14:creationId xmlns:p14="http://schemas.microsoft.com/office/powerpoint/2010/main" val="3275671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BC491-38C2-C2B7-E3AA-45E26B19B566}"/>
              </a:ext>
            </a:extLst>
          </p:cNvPr>
          <p:cNvSpPr>
            <a:spLocks noGrp="1"/>
          </p:cNvSpPr>
          <p:nvPr>
            <p:ph type="title"/>
          </p:nvPr>
        </p:nvSpPr>
        <p:spPr/>
        <p:txBody>
          <a:bodyPr/>
          <a:lstStyle/>
          <a:p>
            <a:r>
              <a:rPr lang="en-US" dirty="0"/>
              <a:t>Signal Power</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6E6BF2C9-9718-3D29-90C8-8DE25F00D2B0}"/>
                  </a:ext>
                </a:extLst>
              </p:cNvPr>
              <p:cNvSpPr>
                <a:spLocks noGrp="1"/>
              </p:cNvSpPr>
              <p:nvPr>
                <p:ph idx="1"/>
              </p:nvPr>
            </p:nvSpPr>
            <p:spPr/>
            <p:txBody>
              <a:bodyPr/>
              <a:lstStyle/>
              <a:p>
                <a:r>
                  <a:rPr lang="en-US" dirty="0"/>
                  <a:t>On cavity resonance, the expected axion signal power is approximately,</a:t>
                </a:r>
              </a:p>
              <a:p>
                <a:pPr marL="0" indent="0">
                  <a:buNone/>
                </a:pPr>
                <a14:m>
                  <m:oMathPara xmlns:m="http://schemas.openxmlformats.org/officeDocument/2006/math">
                    <m:oMath>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𝑃</m:t>
                          </m:r>
                        </m:e>
                        <m:sub>
                          <m:r>
                            <m:rPr>
                              <m:sty m:val="p"/>
                            </m:rPr>
                            <a:rPr lang="en-US" b="0" i="0" smtClean="0">
                              <a:latin typeface="Cambria Math" panose="02040503050406030204" pitchFamily="18" charset="0"/>
                            </a:rPr>
                            <m:t>sig</m:t>
                          </m:r>
                        </m:sub>
                        <m:sup>
                          <m:r>
                            <m:rPr>
                              <m:sty m:val="p"/>
                            </m:rPr>
                            <a:rPr lang="en-US" b="0" i="0" smtClean="0">
                              <a:latin typeface="Cambria Math" panose="02040503050406030204" pitchFamily="18" charset="0"/>
                            </a:rPr>
                            <m:t>ADMX</m:t>
                          </m:r>
                        </m:sup>
                      </m:sSubSup>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−23</m:t>
                          </m:r>
                        </m:sup>
                      </m:sSup>
                      <m:r>
                        <a:rPr lang="en-US" b="0" i="1" smtClean="0">
                          <a:latin typeface="Cambria Math" panose="02040503050406030204" pitchFamily="18" charset="0"/>
                        </a:rPr>
                        <m:t> </m:t>
                      </m:r>
                      <m:r>
                        <m:rPr>
                          <m:sty m:val="p"/>
                        </m:rPr>
                        <a:rPr lang="en-US" b="0" i="0" smtClean="0">
                          <a:latin typeface="Cambria Math" panose="02040503050406030204" pitchFamily="18" charset="0"/>
                        </a:rPr>
                        <m:t>W</m:t>
                      </m:r>
                      <m:r>
                        <a:rPr lang="en-US" b="0" i="1" smtClean="0">
                          <a:latin typeface="Cambria Math" panose="02040503050406030204" pitchFamily="18" charset="0"/>
                        </a:rPr>
                        <m:t> </m:t>
                      </m:r>
                      <m:sSup>
                        <m:sSupPr>
                          <m:ctrlPr>
                            <a:rPr lang="en-US" b="0" i="1" smtClean="0">
                              <a:latin typeface="Cambria Math" panose="02040503050406030204" pitchFamily="18" charset="0"/>
                            </a:rPr>
                          </m:ctrlPr>
                        </m:sSupPr>
                        <m:e>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𝛾</m:t>
                                      </m:r>
                                    </m:sub>
                                  </m:sSub>
                                </m:num>
                                <m:den>
                                  <m:r>
                                    <a:rPr lang="en-US" b="0" i="1" smtClean="0">
                                      <a:latin typeface="Cambria Math" panose="02040503050406030204" pitchFamily="18" charset="0"/>
                                    </a:rPr>
                                    <m:t>0.36</m:t>
                                  </m:r>
                                </m:den>
                              </m:f>
                            </m:e>
                          </m:d>
                        </m:e>
                        <m:sup>
                          <m:r>
                            <a:rPr lang="en-US" b="0" i="1" smtClean="0">
                              <a:latin typeface="Cambria Math" panose="02040503050406030204" pitchFamily="18" charset="0"/>
                            </a:rPr>
                            <m:t>2</m:t>
                          </m:r>
                        </m:sup>
                      </m:sSup>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𝜌</m:t>
                                  </m:r>
                                </m:e>
                                <m:sub>
                                  <m:r>
                                    <a:rPr lang="en-US" b="0" i="1" smtClean="0">
                                      <a:latin typeface="Cambria Math" panose="02040503050406030204" pitchFamily="18" charset="0"/>
                                    </a:rPr>
                                    <m:t>𝑎</m:t>
                                  </m:r>
                                </m:sub>
                              </m:sSub>
                            </m:num>
                            <m:den>
                              <m:r>
                                <a:rPr lang="en-US" b="0" i="1" smtClean="0">
                                  <a:latin typeface="Cambria Math" panose="02040503050406030204" pitchFamily="18" charset="0"/>
                                </a:rPr>
                                <m:t>0.45 </m:t>
                              </m:r>
                              <m:r>
                                <m:rPr>
                                  <m:sty m:val="p"/>
                                </m:rPr>
                                <a:rPr lang="en-US" b="0" i="0" smtClean="0">
                                  <a:latin typeface="Cambria Math" panose="02040503050406030204" pitchFamily="18" charset="0"/>
                                </a:rPr>
                                <m:t>GeV</m:t>
                              </m:r>
                              <m:r>
                                <a:rPr lang="en-US" b="0" i="0" smtClean="0">
                                  <a:latin typeface="Cambria Math" panose="02040503050406030204" pitchFamily="18" charset="0"/>
                                </a:rPr>
                                <m:t>/</m:t>
                              </m:r>
                              <m:r>
                                <m:rPr>
                                  <m:sty m:val="p"/>
                                </m:rPr>
                                <a:rPr lang="en-US" b="0" i="0" smtClean="0">
                                  <a:latin typeface="Cambria Math" panose="02040503050406030204" pitchFamily="18" charset="0"/>
                                </a:rPr>
                                <m:t>c</m:t>
                              </m:r>
                              <m:sSup>
                                <m:sSupPr>
                                  <m:ctrlPr>
                                    <a:rPr lang="en-US" b="0" i="0" smtClean="0">
                                      <a:latin typeface="Cambria Math" panose="02040503050406030204" pitchFamily="18" charset="0"/>
                                    </a:rPr>
                                  </m:ctrlPr>
                                </m:sSupPr>
                                <m:e>
                                  <m:r>
                                    <m:rPr>
                                      <m:sty m:val="p"/>
                                    </m:rPr>
                                    <a:rPr lang="en-US" b="0" i="0" smtClean="0">
                                      <a:latin typeface="Cambria Math" panose="02040503050406030204" pitchFamily="18" charset="0"/>
                                    </a:rPr>
                                    <m:t>m</m:t>
                                  </m:r>
                                </m:e>
                                <m:sup>
                                  <m:r>
                                    <a:rPr lang="en-US" b="0" i="0" smtClean="0">
                                      <a:latin typeface="Cambria Math" panose="02040503050406030204" pitchFamily="18" charset="0"/>
                                    </a:rPr>
                                    <m:t>3</m:t>
                                  </m:r>
                                </m:sup>
                              </m:sSup>
                            </m:den>
                          </m:f>
                        </m:e>
                      </m:d>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𝜈</m:t>
                              </m:r>
                            </m:num>
                            <m:den>
                              <m:r>
                                <a:rPr lang="en-US" b="0" i="1" smtClean="0">
                                  <a:latin typeface="Cambria Math" panose="02040503050406030204" pitchFamily="18" charset="0"/>
                                </a:rPr>
                                <m:t>1 </m:t>
                              </m:r>
                              <m:r>
                                <m:rPr>
                                  <m:sty m:val="p"/>
                                </m:rPr>
                                <a:rPr lang="en-US" b="0" i="0" smtClean="0">
                                  <a:latin typeface="Cambria Math" panose="02040503050406030204" pitchFamily="18" charset="0"/>
                                </a:rPr>
                                <m:t>GHz</m:t>
                              </m:r>
                            </m:den>
                          </m:f>
                        </m:e>
                      </m:d>
                      <m:sSup>
                        <m:sSupPr>
                          <m:ctrlPr>
                            <a:rPr lang="en-US" b="0" i="1" smtClean="0">
                              <a:latin typeface="Cambria Math" panose="02040503050406030204" pitchFamily="18" charset="0"/>
                            </a:rPr>
                          </m:ctrlPr>
                        </m:sSupPr>
                        <m:e>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𝐵</m:t>
                                      </m:r>
                                    </m:e>
                                    <m:sub>
                                      <m:r>
                                        <a:rPr lang="en-US" b="0" i="1" smtClean="0">
                                          <a:latin typeface="Cambria Math" panose="02040503050406030204" pitchFamily="18" charset="0"/>
                                        </a:rPr>
                                        <m:t>0</m:t>
                                      </m:r>
                                    </m:sub>
                                  </m:sSub>
                                </m:num>
                                <m:den>
                                  <m:r>
                                    <a:rPr lang="en-US" b="0" i="1" smtClean="0">
                                      <a:latin typeface="Cambria Math" panose="02040503050406030204" pitchFamily="18" charset="0"/>
                                    </a:rPr>
                                    <m:t>7.6 </m:t>
                                  </m:r>
                                  <m:r>
                                    <m:rPr>
                                      <m:sty m:val="p"/>
                                    </m:rPr>
                                    <a:rPr lang="en-US" b="0" i="0" smtClean="0">
                                      <a:latin typeface="Cambria Math" panose="02040503050406030204" pitchFamily="18" charset="0"/>
                                    </a:rPr>
                                    <m:t>T</m:t>
                                  </m:r>
                                </m:den>
                              </m:f>
                            </m:e>
                          </m:d>
                        </m:e>
                        <m:sup>
                          <m:r>
                            <a:rPr lang="en-US" b="0" i="1" smtClean="0">
                              <a:latin typeface="Cambria Math" panose="02040503050406030204" pitchFamily="18" charset="0"/>
                            </a:rPr>
                            <m:t>2</m:t>
                          </m:r>
                        </m:sup>
                      </m:sSup>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𝑉</m:t>
                              </m:r>
                            </m:num>
                            <m:den>
                              <m:r>
                                <a:rPr lang="en-US" b="0" i="1" smtClean="0">
                                  <a:latin typeface="Cambria Math" panose="02040503050406030204" pitchFamily="18" charset="0"/>
                                </a:rPr>
                                <m:t>106 </m:t>
                              </m:r>
                              <m:r>
                                <m:rPr>
                                  <m:sty m:val="p"/>
                                </m:rPr>
                                <a:rPr lang="en-US" b="0" i="0" smtClean="0">
                                  <a:latin typeface="Cambria Math" panose="02040503050406030204" pitchFamily="18" charset="0"/>
                                </a:rPr>
                                <m:t>L</m:t>
                              </m:r>
                            </m:den>
                          </m:f>
                        </m:e>
                      </m:d>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𝐶</m:t>
                              </m:r>
                            </m:num>
                            <m:den>
                              <m:r>
                                <a:rPr lang="en-US" b="0" i="1" smtClean="0">
                                  <a:latin typeface="Cambria Math" panose="02040503050406030204" pitchFamily="18" charset="0"/>
                                </a:rPr>
                                <m:t>0.4</m:t>
                              </m:r>
                            </m:den>
                          </m:f>
                        </m:e>
                      </m:d>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𝑄</m:t>
                              </m:r>
                            </m:num>
                            <m:den>
                              <m:r>
                                <a:rPr lang="en-US" b="0" i="1" smtClean="0">
                                  <a:latin typeface="Cambria Math" panose="02040503050406030204" pitchFamily="18" charset="0"/>
                                </a:rPr>
                                <m:t>45 000</m:t>
                              </m:r>
                            </m:den>
                          </m:f>
                        </m:e>
                      </m:d>
                    </m:oMath>
                  </m:oMathPara>
                </a14:m>
                <a:endParaRPr lang="en-US" dirty="0"/>
              </a:p>
              <a:p>
                <a:endParaRPr lang="en-US" sz="1600" dirty="0"/>
              </a:p>
              <a:p>
                <a:r>
                  <a:rPr lang="en-US" dirty="0"/>
                  <a:t>The signal power corresponds to only 10–20 photons per second.</a:t>
                </a:r>
              </a:p>
              <a:p>
                <a:pPr marL="0" indent="0">
                  <a:buNone/>
                </a:pPr>
                <a:endParaRPr lang="en-US" sz="1600" dirty="0"/>
              </a:p>
              <a:p>
                <a:r>
                  <a:rPr lang="en-US" dirty="0"/>
                  <a:t>How can we reduce the noise fluctuations to this signal scale?</a:t>
                </a:r>
              </a:p>
              <a:p>
                <a:endParaRPr lang="en-US" dirty="0"/>
              </a:p>
            </p:txBody>
          </p:sp>
        </mc:Choice>
        <mc:Fallback>
          <p:sp>
            <p:nvSpPr>
              <p:cNvPr id="3" name="Content Placeholder 2">
                <a:extLst>
                  <a:ext uri="{FF2B5EF4-FFF2-40B4-BE49-F238E27FC236}">
                    <a16:creationId xmlns:a16="http://schemas.microsoft.com/office/drawing/2014/main" id="{6E6BF2C9-9718-3D29-90C8-8DE25F00D2B0}"/>
                  </a:ext>
                </a:extLst>
              </p:cNvPr>
              <p:cNvSpPr>
                <a:spLocks noGrp="1" noRot="1" noChangeAspect="1" noMove="1" noResize="1" noEditPoints="1" noAdjustHandles="1" noChangeArrowheads="1" noChangeShapeType="1" noTextEdit="1"/>
              </p:cNvSpPr>
              <p:nvPr>
                <p:ph idx="1"/>
              </p:nvPr>
            </p:nvSpPr>
            <p:spPr>
              <a:blipFill>
                <a:blip r:embed="rId3"/>
                <a:stretch>
                  <a:fillRect l="-659" t="-1446"/>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08CEADB4-D116-1F12-F16A-E170449E7C61}"/>
              </a:ext>
            </a:extLst>
          </p:cNvPr>
          <p:cNvPicPr>
            <a:picLocks noChangeAspect="1"/>
          </p:cNvPicPr>
          <p:nvPr/>
        </p:nvPicPr>
        <p:blipFill>
          <a:blip r:embed="rId4"/>
          <a:stretch>
            <a:fillRect/>
          </a:stretch>
        </p:blipFill>
        <p:spPr>
          <a:xfrm>
            <a:off x="4285129" y="4236922"/>
            <a:ext cx="3621742" cy="2397248"/>
          </a:xfrm>
          <a:prstGeom prst="rect">
            <a:avLst/>
          </a:prstGeom>
        </p:spPr>
      </p:pic>
      <p:cxnSp>
        <p:nvCxnSpPr>
          <p:cNvPr id="6" name="Straight Arrow Connector 5">
            <a:extLst>
              <a:ext uri="{FF2B5EF4-FFF2-40B4-BE49-F238E27FC236}">
                <a16:creationId xmlns:a16="http://schemas.microsoft.com/office/drawing/2014/main" id="{32CACFB9-1C75-6FCF-1ADC-AEA556DA04C9}"/>
              </a:ext>
            </a:extLst>
          </p:cNvPr>
          <p:cNvCxnSpPr>
            <a:cxnSpLocks/>
          </p:cNvCxnSpPr>
          <p:nvPr/>
        </p:nvCxnSpPr>
        <p:spPr>
          <a:xfrm flipV="1">
            <a:off x="6529892" y="4378362"/>
            <a:ext cx="0" cy="1323191"/>
          </a:xfrm>
          <a:prstGeom prst="straightConnector1">
            <a:avLst/>
          </a:prstGeom>
          <a:ln w="38100">
            <a:solidFill>
              <a:srgbClr val="FF0000"/>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5E7C1D2A-1B35-F60B-6D1F-79FBD45486DD}"/>
              </a:ext>
            </a:extLst>
          </p:cNvPr>
          <p:cNvCxnSpPr>
            <a:cxnSpLocks/>
          </p:cNvCxnSpPr>
          <p:nvPr/>
        </p:nvCxnSpPr>
        <p:spPr>
          <a:xfrm flipV="1">
            <a:off x="7906871" y="5325035"/>
            <a:ext cx="0" cy="699247"/>
          </a:xfrm>
          <a:prstGeom prst="straightConnector1">
            <a:avLst/>
          </a:prstGeom>
          <a:ln w="38100">
            <a:solidFill>
              <a:srgbClr val="00B050"/>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C9DDF332-785C-5239-35F1-65D54460A550}"/>
                  </a:ext>
                </a:extLst>
              </p:cNvPr>
              <p:cNvSpPr txBox="1"/>
              <p:nvPr/>
            </p:nvSpPr>
            <p:spPr>
              <a:xfrm>
                <a:off x="7934680" y="5489992"/>
                <a:ext cx="2704330" cy="369332"/>
              </a:xfrm>
              <a:prstGeom prst="rect">
                <a:avLst/>
              </a:prstGeom>
              <a:noFill/>
            </p:spPr>
            <p:txBody>
              <a:bodyPr wrap="none" rtlCol="0">
                <a:spAutoFit/>
              </a:bodyPr>
              <a:lstStyle/>
              <a:p>
                <a:r>
                  <a:rPr lang="en-US" dirty="0">
                    <a:solidFill>
                      <a:srgbClr val="00B050"/>
                    </a:solidFill>
                  </a:rPr>
                  <a:t>Noise fluctuation, </a:t>
                </a:r>
                <a14:m>
                  <m:oMath xmlns:m="http://schemas.openxmlformats.org/officeDocument/2006/math">
                    <m:r>
                      <a:rPr lang="en-US" b="0" i="1" smtClean="0">
                        <a:solidFill>
                          <a:srgbClr val="00B050"/>
                        </a:solidFill>
                        <a:latin typeface="Cambria Math" panose="02040503050406030204" pitchFamily="18" charset="0"/>
                      </a:rPr>
                      <m:t>𝛿</m:t>
                    </m:r>
                    <m:sSub>
                      <m:sSubPr>
                        <m:ctrlPr>
                          <a:rPr lang="en-US" b="0" i="1" smtClean="0">
                            <a:solidFill>
                              <a:srgbClr val="00B050"/>
                            </a:solidFill>
                            <a:latin typeface="Cambria Math" panose="02040503050406030204" pitchFamily="18" charset="0"/>
                          </a:rPr>
                        </m:ctrlPr>
                      </m:sSubPr>
                      <m:e>
                        <m:r>
                          <a:rPr lang="en-US" b="0" i="1" smtClean="0">
                            <a:solidFill>
                              <a:srgbClr val="00B050"/>
                            </a:solidFill>
                            <a:latin typeface="Cambria Math" panose="02040503050406030204" pitchFamily="18" charset="0"/>
                          </a:rPr>
                          <m:t>𝑃</m:t>
                        </m:r>
                      </m:e>
                      <m:sub>
                        <m:r>
                          <m:rPr>
                            <m:sty m:val="p"/>
                          </m:rPr>
                          <a:rPr lang="en-US" b="0" i="0" smtClean="0">
                            <a:solidFill>
                              <a:srgbClr val="00B050"/>
                            </a:solidFill>
                            <a:latin typeface="Cambria Math" panose="02040503050406030204" pitchFamily="18" charset="0"/>
                          </a:rPr>
                          <m:t>noise</m:t>
                        </m:r>
                      </m:sub>
                    </m:sSub>
                  </m:oMath>
                </a14:m>
                <a:endParaRPr lang="en-US" dirty="0">
                  <a:solidFill>
                    <a:srgbClr val="00B050"/>
                  </a:solidFill>
                </a:endParaRPr>
              </a:p>
            </p:txBody>
          </p:sp>
        </mc:Choice>
        <mc:Fallback xmlns="">
          <p:sp>
            <p:nvSpPr>
              <p:cNvPr id="11" name="TextBox 10">
                <a:extLst>
                  <a:ext uri="{FF2B5EF4-FFF2-40B4-BE49-F238E27FC236}">
                    <a16:creationId xmlns:a16="http://schemas.microsoft.com/office/drawing/2014/main" id="{C9DDF332-785C-5239-35F1-65D54460A550}"/>
                  </a:ext>
                </a:extLst>
              </p:cNvPr>
              <p:cNvSpPr txBox="1">
                <a:spLocks noRot="1" noChangeAspect="1" noMove="1" noResize="1" noEditPoints="1" noAdjustHandles="1" noChangeArrowheads="1" noChangeShapeType="1" noTextEdit="1"/>
              </p:cNvSpPr>
              <p:nvPr/>
            </p:nvSpPr>
            <p:spPr>
              <a:xfrm>
                <a:off x="7934680" y="5489992"/>
                <a:ext cx="2704330" cy="369332"/>
              </a:xfrm>
              <a:prstGeom prst="rect">
                <a:avLst/>
              </a:prstGeom>
              <a:blipFill>
                <a:blip r:embed="rId5"/>
                <a:stretch>
                  <a:fillRect l="-1869" t="-6667" b="-2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34EE5CB7-3104-DB9C-58FB-A085A32D4592}"/>
                  </a:ext>
                </a:extLst>
              </p:cNvPr>
              <p:cNvSpPr txBox="1"/>
              <p:nvPr/>
            </p:nvSpPr>
            <p:spPr>
              <a:xfrm>
                <a:off x="6609421" y="4635618"/>
                <a:ext cx="2881943" cy="395493"/>
              </a:xfrm>
              <a:prstGeom prst="rect">
                <a:avLst/>
              </a:prstGeom>
              <a:noFill/>
            </p:spPr>
            <p:txBody>
              <a:bodyPr wrap="none" rtlCol="0">
                <a:spAutoFit/>
              </a:bodyPr>
              <a:lstStyle/>
              <a:p>
                <a14:m>
                  <m:oMath xmlns:m="http://schemas.openxmlformats.org/officeDocument/2006/math">
                    <m:r>
                      <a:rPr lang="en-US" b="0" i="1" smtClean="0">
                        <a:solidFill>
                          <a:srgbClr val="FF0000"/>
                        </a:solidFill>
                        <a:latin typeface="Cambria Math" panose="02040503050406030204" pitchFamily="18" charset="0"/>
                      </a:rPr>
                      <m:t>≈</m:t>
                    </m:r>
                  </m:oMath>
                </a14:m>
                <a:r>
                  <a:rPr lang="en-US" dirty="0">
                    <a:solidFill>
                      <a:srgbClr val="FF0000"/>
                    </a:solidFill>
                  </a:rPr>
                  <a:t> Signal power, </a:t>
                </a:r>
                <a14:m>
                  <m:oMath xmlns:m="http://schemas.openxmlformats.org/officeDocument/2006/math">
                    <m:sSub>
                      <m:sSubPr>
                        <m:ctrlPr>
                          <a:rPr lang="en-US" b="0" i="1" smtClean="0">
                            <a:solidFill>
                              <a:srgbClr val="FF0000"/>
                            </a:solidFill>
                            <a:latin typeface="Cambria Math" panose="02040503050406030204" pitchFamily="18" charset="0"/>
                          </a:rPr>
                        </m:ctrlPr>
                      </m:sSubPr>
                      <m:e>
                        <m:r>
                          <a:rPr lang="en-US" b="0" i="1" smtClean="0">
                            <a:solidFill>
                              <a:srgbClr val="FF0000"/>
                            </a:solidFill>
                            <a:latin typeface="Cambria Math" panose="02040503050406030204" pitchFamily="18" charset="0"/>
                          </a:rPr>
                          <m:t>𝑃</m:t>
                        </m:r>
                      </m:e>
                      <m:sub>
                        <m:r>
                          <m:rPr>
                            <m:sty m:val="p"/>
                          </m:rPr>
                          <a:rPr lang="en-US" b="0" i="0" smtClean="0">
                            <a:solidFill>
                              <a:srgbClr val="FF0000"/>
                            </a:solidFill>
                            <a:latin typeface="Cambria Math" panose="02040503050406030204" pitchFamily="18" charset="0"/>
                          </a:rPr>
                          <m:t>signal</m:t>
                        </m:r>
                      </m:sub>
                    </m:sSub>
                  </m:oMath>
                </a14:m>
                <a:r>
                  <a:rPr lang="en-US" dirty="0">
                    <a:solidFill>
                      <a:srgbClr val="FF0000"/>
                    </a:solidFill>
                  </a:rPr>
                  <a:t> / bin</a:t>
                </a:r>
              </a:p>
            </p:txBody>
          </p:sp>
        </mc:Choice>
        <mc:Fallback xmlns="">
          <p:sp>
            <p:nvSpPr>
              <p:cNvPr id="12" name="TextBox 11">
                <a:extLst>
                  <a:ext uri="{FF2B5EF4-FFF2-40B4-BE49-F238E27FC236}">
                    <a16:creationId xmlns:a16="http://schemas.microsoft.com/office/drawing/2014/main" id="{34EE5CB7-3104-DB9C-58FB-A085A32D4592}"/>
                  </a:ext>
                </a:extLst>
              </p:cNvPr>
              <p:cNvSpPr txBox="1">
                <a:spLocks noRot="1" noChangeAspect="1" noMove="1" noResize="1" noEditPoints="1" noAdjustHandles="1" noChangeArrowheads="1" noChangeShapeType="1" noTextEdit="1"/>
              </p:cNvSpPr>
              <p:nvPr/>
            </p:nvSpPr>
            <p:spPr>
              <a:xfrm>
                <a:off x="6609421" y="4635618"/>
                <a:ext cx="2881943" cy="395493"/>
              </a:xfrm>
              <a:prstGeom prst="rect">
                <a:avLst/>
              </a:prstGeom>
              <a:blipFill>
                <a:blip r:embed="rId6"/>
                <a:stretch>
                  <a:fillRect t="-6250" r="-877" b="-18750"/>
                </a:stretch>
              </a:blipFill>
            </p:spPr>
            <p:txBody>
              <a:bodyPr/>
              <a:lstStyle/>
              <a:p>
                <a:r>
                  <a:rPr lang="en-US">
                    <a:noFill/>
                  </a:rPr>
                  <a:t> </a:t>
                </a:r>
              </a:p>
            </p:txBody>
          </p:sp>
        </mc:Fallback>
      </mc:AlternateContent>
    </p:spTree>
    <p:extLst>
      <p:ext uri="{BB962C8B-B14F-4D97-AF65-F5344CB8AC3E}">
        <p14:creationId xmlns:p14="http://schemas.microsoft.com/office/powerpoint/2010/main" val="2517384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66F92-A670-1865-5FAC-AC9C952D3720}"/>
              </a:ext>
            </a:extLst>
          </p:cNvPr>
          <p:cNvSpPr>
            <a:spLocks noGrp="1"/>
          </p:cNvSpPr>
          <p:nvPr>
            <p:ph type="title"/>
          </p:nvPr>
        </p:nvSpPr>
        <p:spPr/>
        <p:txBody>
          <a:bodyPr/>
          <a:lstStyle/>
          <a:p>
            <a:r>
              <a:rPr lang="en-US" dirty="0"/>
              <a:t>Noise</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E80830A-5436-A6F1-FAAD-271BBE2DE83B}"/>
                  </a:ext>
                </a:extLst>
              </p:cNvPr>
              <p:cNvSpPr>
                <a:spLocks noGrp="1"/>
              </p:cNvSpPr>
              <p:nvPr>
                <p:ph idx="1"/>
              </p:nvPr>
            </p:nvSpPr>
            <p:spPr/>
            <p:txBody>
              <a:bodyPr/>
              <a:lstStyle/>
              <a:p>
                <a:r>
                  <a:rPr lang="en-US" dirty="0"/>
                  <a:t>Dicke radiometer equation:</a:t>
                </a:r>
              </a:p>
              <a:p>
                <a:pPr marL="0" indent="0">
                  <a:buNone/>
                </a:pPr>
                <a14:m>
                  <m:oMathPara xmlns:m="http://schemas.openxmlformats.org/officeDocument/2006/math">
                    <m:oMath>
                      <m:r>
                        <a:rPr lang="en-US" b="0" i="1" smtClean="0">
                          <a:latin typeface="Cambria Math" panose="02040503050406030204" pitchFamily="18" charset="0"/>
                        </a:rPr>
                        <m:t>𝛿</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𝑃</m:t>
                          </m:r>
                        </m:e>
                        <m:sub>
                          <m:r>
                            <m:rPr>
                              <m:sty m:val="p"/>
                            </m:rPr>
                            <a:rPr lang="en-US" b="0" i="0" smtClean="0">
                              <a:latin typeface="Cambria Math" panose="02040503050406030204" pitchFamily="18" charset="0"/>
                            </a:rPr>
                            <m:t>noise</m:t>
                          </m:r>
                        </m:sub>
                      </m:sSub>
                      <m:r>
                        <a:rPr lang="en-US" b="0" i="1" smtClean="0">
                          <a:latin typeface="Cambria Math" panose="02040503050406030204" pitchFamily="18" charset="0"/>
                        </a:rPr>
                        <m:t>=</m:t>
                      </m:r>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𝑃</m:t>
                              </m:r>
                            </m:e>
                            <m:sub>
                              <m:r>
                                <m:rPr>
                                  <m:sty m:val="p"/>
                                </m:rPr>
                                <a:rPr lang="en-US" b="0" i="0" smtClean="0">
                                  <a:latin typeface="Cambria Math" panose="02040503050406030204" pitchFamily="18" charset="0"/>
                                </a:rPr>
                                <m:t>noise</m:t>
                              </m:r>
                            </m:sub>
                          </m:sSub>
                        </m:num>
                        <m:den>
                          <m:rad>
                            <m:radPr>
                              <m:degHide m:val="on"/>
                              <m:ctrlPr>
                                <a:rPr lang="en-US" i="1">
                                  <a:latin typeface="Cambria Math" panose="02040503050406030204" pitchFamily="18" charset="0"/>
                                </a:rPr>
                              </m:ctrlPr>
                            </m:radPr>
                            <m:deg/>
                            <m:e>
                              <m:r>
                                <a:rPr lang="en-US" i="1">
                                  <a:latin typeface="Cambria Math" panose="02040503050406030204" pitchFamily="18" charset="0"/>
                                </a:rPr>
                                <m:t>𝜏</m:t>
                              </m:r>
                              <m:r>
                                <a:rPr lang="en-US" i="1">
                                  <a:latin typeface="Cambria Math" panose="02040503050406030204" pitchFamily="18" charset="0"/>
                                </a:rPr>
                                <m:t> </m:t>
                              </m:r>
                              <m:r>
                                <m:rPr>
                                  <m:sty m:val="p"/>
                                </m:rPr>
                                <a:rPr lang="en-US">
                                  <a:latin typeface="Cambria Math" panose="02040503050406030204" pitchFamily="18" charset="0"/>
                                </a:rPr>
                                <m:t>Δ</m:t>
                              </m:r>
                              <m:r>
                                <a:rPr lang="en-US" i="1">
                                  <a:latin typeface="Cambria Math" panose="02040503050406030204" pitchFamily="18" charset="0"/>
                                </a:rPr>
                                <m:t>𝜈</m:t>
                              </m:r>
                            </m:e>
                          </m:rad>
                        </m:den>
                      </m:f>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𝐵</m:t>
                          </m:r>
                        </m:sub>
                      </m:sSub>
                      <m:sSub>
                        <m:sSubPr>
                          <m:ctrlPr>
                            <a:rPr lang="en-US" b="0"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rPr>
                            <m:t>𝑇</m:t>
                          </m:r>
                        </m:e>
                        <m:sub>
                          <m:r>
                            <m:rPr>
                              <m:sty m:val="p"/>
                            </m:rPr>
                            <a:rPr lang="en-US" b="0" i="0" smtClean="0">
                              <a:solidFill>
                                <a:schemeClr val="tx1"/>
                              </a:solidFill>
                              <a:latin typeface="Cambria Math" panose="02040503050406030204" pitchFamily="18" charset="0"/>
                            </a:rPr>
                            <m:t>sys</m:t>
                          </m:r>
                        </m:sub>
                      </m:sSub>
                      <m:rad>
                        <m:radPr>
                          <m:degHide m:val="on"/>
                          <m:ctrlPr>
                            <a:rPr lang="en-US" b="0" i="1" smtClean="0">
                              <a:latin typeface="Cambria Math" panose="02040503050406030204" pitchFamily="18" charset="0"/>
                            </a:rPr>
                          </m:ctrlPr>
                        </m:radPr>
                        <m:deg/>
                        <m:e>
                          <m:f>
                            <m:fPr>
                              <m:ctrlPr>
                                <a:rPr lang="en-US" b="0" i="0" smtClean="0">
                                  <a:latin typeface="Cambria Math" panose="02040503050406030204" pitchFamily="18" charset="0"/>
                                </a:rPr>
                              </m:ctrlPr>
                            </m:fPr>
                            <m:num>
                              <m:r>
                                <m:rPr>
                                  <m:sty m:val="p"/>
                                </m:rPr>
                                <a:rPr lang="en-US" b="0" i="0" smtClean="0">
                                  <a:latin typeface="Cambria Math" panose="02040503050406030204" pitchFamily="18" charset="0"/>
                                </a:rPr>
                                <m:t>Δ</m:t>
                              </m:r>
                              <m:r>
                                <a:rPr lang="en-US" b="0" i="1" smtClean="0">
                                  <a:latin typeface="Cambria Math" panose="02040503050406030204" pitchFamily="18" charset="0"/>
                                </a:rPr>
                                <m:t>𝜈</m:t>
                              </m:r>
                            </m:num>
                            <m:den>
                              <m:r>
                                <a:rPr lang="en-US" b="0" i="1" smtClean="0">
                                  <a:latin typeface="Cambria Math" panose="02040503050406030204" pitchFamily="18" charset="0"/>
                                </a:rPr>
                                <m:t>𝜏</m:t>
                              </m:r>
                            </m:den>
                          </m:f>
                        </m:e>
                      </m:rad>
                      <m:r>
                        <a:rPr lang="en-US" b="0" i="1" smtClean="0">
                          <a:latin typeface="Cambria Math" panose="02040503050406030204" pitchFamily="18" charset="0"/>
                        </a:rPr>
                        <m:t>     </m:t>
                      </m:r>
                      <m:r>
                        <a:rPr lang="en-US" i="1">
                          <a:latin typeface="Cambria Math" panose="02040503050406030204" pitchFamily="18" charset="0"/>
                          <a:ea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10</m:t>
                          </m:r>
                        </m:e>
                        <m:sup>
                          <m:r>
                            <a:rPr lang="en-US" i="1">
                              <a:latin typeface="Cambria Math" panose="02040503050406030204" pitchFamily="18" charset="0"/>
                            </a:rPr>
                            <m:t>−23</m:t>
                          </m:r>
                        </m:sup>
                      </m:sSup>
                      <m:r>
                        <a:rPr lang="en-US" i="1">
                          <a:latin typeface="Cambria Math" panose="02040503050406030204" pitchFamily="18" charset="0"/>
                        </a:rPr>
                        <m:t> </m:t>
                      </m:r>
                      <m:r>
                        <m:rPr>
                          <m:sty m:val="p"/>
                        </m:rPr>
                        <a:rPr lang="en-US">
                          <a:latin typeface="Cambria Math" panose="02040503050406030204" pitchFamily="18" charset="0"/>
                        </a:rPr>
                        <m:t>W</m:t>
                      </m:r>
                    </m:oMath>
                  </m:oMathPara>
                </a14:m>
                <a:endParaRPr lang="en-US" dirty="0"/>
              </a:p>
              <a:p>
                <a:endParaRPr lang="en-US" dirty="0"/>
              </a:p>
              <a:p>
                <a:r>
                  <a:rPr lang="en-US" dirty="0"/>
                  <a:t>For a single scan, we have DFSZ signal-to-noise ratio (SNR) of:</a:t>
                </a:r>
              </a:p>
              <a:p>
                <a:pPr marL="0" indent="0">
                  <a:lnSpc>
                    <a:spcPct val="120000"/>
                  </a:lnSpc>
                  <a:buNone/>
                </a:pPr>
                <a14:m>
                  <m:oMathPara xmlns:m="http://schemas.openxmlformats.org/officeDocument/2006/math">
                    <m:oMath>
                      <m:r>
                        <m:rPr>
                          <m:sty m:val="p"/>
                        </m:rPr>
                        <a:rPr lang="en-US" b="0" i="0" smtClean="0">
                          <a:latin typeface="Cambria Math" panose="02040503050406030204" pitchFamily="18" charset="0"/>
                        </a:rPr>
                        <m:t>SNR</m:t>
                      </m:r>
                      <m:r>
                        <a:rPr lang="en-US" b="0" i="1" smtClean="0">
                          <a:latin typeface="Cambria Math" panose="02040503050406030204" pitchFamily="18" charset="0"/>
                        </a:rPr>
                        <m:t>≡</m:t>
                      </m:r>
                      <m:f>
                        <m:fPr>
                          <m:ctrlPr>
                            <a:rPr lang="en-US" b="0" i="1" smtClean="0">
                              <a:latin typeface="Cambria Math" panose="02040503050406030204" pitchFamily="18" charset="0"/>
                            </a:rPr>
                          </m:ctrlPr>
                        </m:fPr>
                        <m:num>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𝑃</m:t>
                              </m:r>
                            </m:e>
                            <m:sub>
                              <m:r>
                                <m:rPr>
                                  <m:sty m:val="p"/>
                                </m:rPr>
                                <a:rPr lang="en-US" b="0" i="0" smtClean="0">
                                  <a:latin typeface="Cambria Math" panose="02040503050406030204" pitchFamily="18" charset="0"/>
                                </a:rPr>
                                <m:t>signal</m:t>
                              </m:r>
                            </m:sub>
                            <m:sup>
                              <m:r>
                                <m:rPr>
                                  <m:sty m:val="p"/>
                                </m:rPr>
                                <a:rPr lang="en-US" b="0" i="0" smtClean="0">
                                  <a:latin typeface="Cambria Math" panose="02040503050406030204" pitchFamily="18" charset="0"/>
                                </a:rPr>
                                <m:t>DFSZ</m:t>
                              </m:r>
                            </m:sup>
                          </m:sSubSup>
                        </m:num>
                        <m:den>
                          <m:r>
                            <a:rPr lang="en-US" i="1">
                              <a:latin typeface="Cambria Math" panose="02040503050406030204" pitchFamily="18" charset="0"/>
                            </a:rPr>
                            <m:t>𝛿</m:t>
                          </m:r>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noise</m:t>
                              </m:r>
                              <m:r>
                                <a:rPr lang="en-US" b="0" i="1" smtClean="0">
                                  <a:latin typeface="Cambria Math" panose="02040503050406030204" pitchFamily="18" charset="0"/>
                                </a:rPr>
                                <m:t>,1</m:t>
                              </m:r>
                              <m:r>
                                <m:rPr>
                                  <m:sty m:val="p"/>
                                </m:rPr>
                                <a:rPr lang="en-US" b="0" i="1" smtClean="0">
                                  <a:latin typeface="Cambria Math" panose="02040503050406030204" pitchFamily="18" charset="0"/>
                                </a:rPr>
                                <m:t>kHz</m:t>
                              </m:r>
                            </m:sub>
                          </m:sSub>
                        </m:den>
                      </m:f>
                      <m:r>
                        <a:rPr lang="en-US" b="0" i="1" smtClean="0">
                          <a:latin typeface="Cambria Math" panose="02040503050406030204" pitchFamily="18" charset="0"/>
                        </a:rPr>
                        <m:t> </m:t>
                      </m:r>
                      <m:r>
                        <a:rPr lang="en-US" b="0" i="1" smtClean="0">
                          <a:latin typeface="Cambria Math" panose="02040503050406030204" pitchFamily="18" charset="0"/>
                          <a:ea typeface="Cambria Math" panose="02040503050406030204" pitchFamily="18" charset="0"/>
                        </a:rPr>
                        <m:t>&lt; 1</m:t>
                      </m:r>
                    </m:oMath>
                  </m:oMathPara>
                </a14:m>
                <a:br>
                  <a:rPr lang="en-US" b="0" dirty="0">
                    <a:ea typeface="Cambria Math" panose="02040503050406030204" pitchFamily="18" charset="0"/>
                  </a:rPr>
                </a:br>
                <a:endParaRPr lang="en-US" dirty="0"/>
              </a:p>
              <a:p>
                <a:endParaRPr lang="en-US" dirty="0"/>
              </a:p>
              <a:p>
                <a:r>
                  <a:rPr lang="en-US" dirty="0"/>
                  <a:t>Reliable exclusion or discovery requires substantially higher SNR.</a:t>
                </a:r>
                <a:br>
                  <a:rPr lang="en-US" dirty="0"/>
                </a:br>
                <a14:m>
                  <m:oMath xmlns:m="http://schemas.openxmlformats.org/officeDocument/2006/math">
                    <m:r>
                      <a:rPr lang="en-US" b="0" i="1" smtClean="0">
                        <a:latin typeface="Cambria Math" panose="02040503050406030204" pitchFamily="18" charset="0"/>
                      </a:rPr>
                      <m:t>→</m:t>
                    </m:r>
                  </m:oMath>
                </a14:m>
                <a:r>
                  <a:rPr lang="en-US" dirty="0"/>
                  <a:t> Combine statistics to increase SNR</a:t>
                </a:r>
              </a:p>
            </p:txBody>
          </p:sp>
        </mc:Choice>
        <mc:Fallback>
          <p:sp>
            <p:nvSpPr>
              <p:cNvPr id="3" name="Content Placeholder 2">
                <a:extLst>
                  <a:ext uri="{FF2B5EF4-FFF2-40B4-BE49-F238E27FC236}">
                    <a16:creationId xmlns:a16="http://schemas.microsoft.com/office/drawing/2014/main" id="{0E80830A-5436-A6F1-FAAD-271BBE2DE83B}"/>
                  </a:ext>
                </a:extLst>
              </p:cNvPr>
              <p:cNvSpPr>
                <a:spLocks noGrp="1" noRot="1" noChangeAspect="1" noMove="1" noResize="1" noEditPoints="1" noAdjustHandles="1" noChangeArrowheads="1" noChangeShapeType="1" noTextEdit="1"/>
              </p:cNvSpPr>
              <p:nvPr>
                <p:ph idx="1"/>
              </p:nvPr>
            </p:nvSpPr>
            <p:spPr>
              <a:blipFill>
                <a:blip r:embed="rId3"/>
                <a:stretch>
                  <a:fillRect l="-659" t="-1446"/>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6257523E-B279-E2BD-5922-800115A8B04F}"/>
              </a:ext>
            </a:extLst>
          </p:cNvPr>
          <p:cNvPicPr>
            <a:picLocks noChangeAspect="1"/>
          </p:cNvPicPr>
          <p:nvPr/>
        </p:nvPicPr>
        <p:blipFill>
          <a:blip r:embed="rId4"/>
          <a:stretch>
            <a:fillRect/>
          </a:stretch>
        </p:blipFill>
        <p:spPr>
          <a:xfrm>
            <a:off x="9399639" y="1740382"/>
            <a:ext cx="2655986" cy="4887450"/>
          </a:xfrm>
          <a:prstGeom prst="rect">
            <a:avLst/>
          </a:prstGeom>
        </p:spPr>
      </p:pic>
      <p:sp>
        <p:nvSpPr>
          <p:cNvPr id="6" name="TextBox 5">
            <a:extLst>
              <a:ext uri="{FF2B5EF4-FFF2-40B4-BE49-F238E27FC236}">
                <a16:creationId xmlns:a16="http://schemas.microsoft.com/office/drawing/2014/main" id="{3DB802B3-91BC-D0A7-F941-51CFE9E35190}"/>
              </a:ext>
            </a:extLst>
          </p:cNvPr>
          <p:cNvSpPr txBox="1"/>
          <p:nvPr/>
        </p:nvSpPr>
        <p:spPr>
          <a:xfrm>
            <a:off x="7546986" y="771492"/>
            <a:ext cx="2781595" cy="738664"/>
          </a:xfrm>
          <a:prstGeom prst="rect">
            <a:avLst/>
          </a:prstGeom>
          <a:noFill/>
        </p:spPr>
        <p:txBody>
          <a:bodyPr wrap="none" rtlCol="0">
            <a:spAutoFit/>
          </a:bodyPr>
          <a:lstStyle/>
          <a:p>
            <a:r>
              <a:rPr lang="en-US" sz="1400" dirty="0">
                <a:solidFill>
                  <a:srgbClr val="FF0000"/>
                </a:solidFill>
              </a:rPr>
              <a:t>System noise temperature: ~0.6 K</a:t>
            </a:r>
          </a:p>
          <a:p>
            <a:r>
              <a:rPr lang="en-US" sz="1400" dirty="0">
                <a:solidFill>
                  <a:srgbClr val="0000FF"/>
                </a:solidFill>
              </a:rPr>
              <a:t>Resolution bandwidth: 100 Hz</a:t>
            </a:r>
          </a:p>
          <a:p>
            <a:r>
              <a:rPr lang="en-US" sz="1400" dirty="0">
                <a:solidFill>
                  <a:srgbClr val="0000FF"/>
                </a:solidFill>
              </a:rPr>
              <a:t>Integration time: 100 s</a:t>
            </a:r>
          </a:p>
        </p:txBody>
      </p:sp>
      <p:sp>
        <p:nvSpPr>
          <p:cNvPr id="8" name="Oval 7">
            <a:extLst>
              <a:ext uri="{FF2B5EF4-FFF2-40B4-BE49-F238E27FC236}">
                <a16:creationId xmlns:a16="http://schemas.microsoft.com/office/drawing/2014/main" id="{A4E84A9D-AF62-25AF-7DF9-5C771B89EEA1}"/>
              </a:ext>
            </a:extLst>
          </p:cNvPr>
          <p:cNvSpPr/>
          <p:nvPr/>
        </p:nvSpPr>
        <p:spPr>
          <a:xfrm>
            <a:off x="6007510" y="1909425"/>
            <a:ext cx="560438" cy="560438"/>
          </a:xfrm>
          <a:prstGeom prst="ellipse">
            <a:avLst/>
          </a:prstGeom>
          <a:noFill/>
          <a:ln w="19050">
            <a:solidFill>
              <a:srgbClr val="FF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0" name="Elbow Connector 9">
            <a:extLst>
              <a:ext uri="{FF2B5EF4-FFF2-40B4-BE49-F238E27FC236}">
                <a16:creationId xmlns:a16="http://schemas.microsoft.com/office/drawing/2014/main" id="{4B714C4F-EF29-EFDE-E162-71C74A4A6BC2}"/>
              </a:ext>
            </a:extLst>
          </p:cNvPr>
          <p:cNvCxnSpPr>
            <a:cxnSpLocks/>
          </p:cNvCxnSpPr>
          <p:nvPr/>
        </p:nvCxnSpPr>
        <p:spPr>
          <a:xfrm flipV="1">
            <a:off x="6287729" y="910268"/>
            <a:ext cx="1179871" cy="999157"/>
          </a:xfrm>
          <a:prstGeom prst="bentConnector3">
            <a:avLst>
              <a:gd name="adj1" fmla="val 833"/>
            </a:avLst>
          </a:prstGeom>
          <a:ln w="19050">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EE1B75EE-AD72-B2E2-7EDA-A6D7EB05C834}"/>
              </a:ext>
            </a:extLst>
          </p:cNvPr>
          <p:cNvSpPr/>
          <p:nvPr/>
        </p:nvSpPr>
        <p:spPr>
          <a:xfrm>
            <a:off x="6735097" y="1700980"/>
            <a:ext cx="422787" cy="924233"/>
          </a:xfrm>
          <a:prstGeom prst="ellipse">
            <a:avLst/>
          </a:prstGeom>
          <a:noFill/>
          <a:ln w="19050">
            <a:solidFill>
              <a:srgbClr val="0000FF"/>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6" name="Straight Arrow Connector 15">
            <a:extLst>
              <a:ext uri="{FF2B5EF4-FFF2-40B4-BE49-F238E27FC236}">
                <a16:creationId xmlns:a16="http://schemas.microsoft.com/office/drawing/2014/main" id="{37544192-0699-2723-7A9B-C30102385A63}"/>
              </a:ext>
            </a:extLst>
          </p:cNvPr>
          <p:cNvCxnSpPr>
            <a:cxnSpLocks/>
          </p:cNvCxnSpPr>
          <p:nvPr/>
        </p:nvCxnSpPr>
        <p:spPr>
          <a:xfrm flipV="1">
            <a:off x="7124199" y="1356852"/>
            <a:ext cx="422787" cy="552573"/>
          </a:xfrm>
          <a:prstGeom prst="straightConnector1">
            <a:avLst/>
          </a:prstGeom>
          <a:ln w="19050">
            <a:solidFill>
              <a:srgbClr val="0000FF"/>
            </a:solidFill>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1884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3D91D-8FEC-9CEC-A37D-853F8965B851}"/>
              </a:ext>
            </a:extLst>
          </p:cNvPr>
          <p:cNvSpPr>
            <a:spLocks noGrp="1"/>
          </p:cNvSpPr>
          <p:nvPr>
            <p:ph type="title"/>
          </p:nvPr>
        </p:nvSpPr>
        <p:spPr/>
        <p:txBody>
          <a:bodyPr/>
          <a:lstStyle/>
          <a:p>
            <a:r>
              <a:rPr lang="en-US" dirty="0"/>
              <a:t>Cold RF Chain</a:t>
            </a:r>
          </a:p>
        </p:txBody>
      </p:sp>
      <p:sp>
        <p:nvSpPr>
          <p:cNvPr id="3" name="Content Placeholder 2">
            <a:extLst>
              <a:ext uri="{FF2B5EF4-FFF2-40B4-BE49-F238E27FC236}">
                <a16:creationId xmlns:a16="http://schemas.microsoft.com/office/drawing/2014/main" id="{27D1E2E3-ACC5-EC10-0F3F-2F36B31CCD34}"/>
              </a:ext>
            </a:extLst>
          </p:cNvPr>
          <p:cNvSpPr>
            <a:spLocks noGrp="1"/>
          </p:cNvSpPr>
          <p:nvPr>
            <p:ph idx="1"/>
          </p:nvPr>
        </p:nvSpPr>
        <p:spPr/>
        <p:txBody>
          <a:bodyPr/>
          <a:lstStyle/>
          <a:p>
            <a:r>
              <a:rPr lang="en-US" dirty="0"/>
              <a:t>The cold RF chain effectively looks as follows:</a:t>
            </a:r>
          </a:p>
          <a:p>
            <a:endParaRPr lang="en-US" dirty="0"/>
          </a:p>
          <a:p>
            <a:endParaRPr lang="en-US" dirty="0"/>
          </a:p>
          <a:p>
            <a:endParaRPr lang="en-US" dirty="0"/>
          </a:p>
          <a:p>
            <a:endParaRPr lang="en-US" dirty="0"/>
          </a:p>
          <a:p>
            <a:endParaRPr lang="en-US" dirty="0"/>
          </a:p>
          <a:p>
            <a:pPr marL="0" indent="0">
              <a:buNone/>
            </a:pPr>
            <a:endParaRPr lang="en-US" dirty="0"/>
          </a:p>
          <a:p>
            <a:r>
              <a:rPr lang="en-US" dirty="0"/>
              <a:t>The cavity physical temperature and the added noise of the first stage amplifier are the dominant factors that determine the system noise temperature.</a:t>
            </a:r>
          </a:p>
        </p:txBody>
      </p:sp>
      <p:grpSp>
        <p:nvGrpSpPr>
          <p:cNvPr id="54" name="Group 53">
            <a:extLst>
              <a:ext uri="{FF2B5EF4-FFF2-40B4-BE49-F238E27FC236}">
                <a16:creationId xmlns:a16="http://schemas.microsoft.com/office/drawing/2014/main" id="{097300EF-4FCC-1B97-850B-2990814F3BC9}"/>
              </a:ext>
            </a:extLst>
          </p:cNvPr>
          <p:cNvGrpSpPr/>
          <p:nvPr/>
        </p:nvGrpSpPr>
        <p:grpSpPr>
          <a:xfrm>
            <a:off x="3270085" y="2130540"/>
            <a:ext cx="5651830" cy="1398339"/>
            <a:chOff x="2431228" y="1786295"/>
            <a:chExt cx="5651830" cy="1398339"/>
          </a:xfrm>
        </p:grpSpPr>
        <p:sp>
          <p:nvSpPr>
            <p:cNvPr id="4" name="Can 3">
              <a:extLst>
                <a:ext uri="{FF2B5EF4-FFF2-40B4-BE49-F238E27FC236}">
                  <a16:creationId xmlns:a16="http://schemas.microsoft.com/office/drawing/2014/main" id="{CB3AD0AE-E5C9-A6A5-6039-B3D8A2C799AE}"/>
                </a:ext>
              </a:extLst>
            </p:cNvPr>
            <p:cNvSpPr/>
            <p:nvPr/>
          </p:nvSpPr>
          <p:spPr>
            <a:xfrm>
              <a:off x="3951890" y="2459421"/>
              <a:ext cx="704193" cy="725213"/>
            </a:xfrm>
            <a:prstGeom prst="can">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CA302D5E-49FD-3FA5-F318-048ADDD88AD1}"/>
                </a:ext>
              </a:extLst>
            </p:cNvPr>
            <p:cNvGrpSpPr/>
            <p:nvPr/>
          </p:nvGrpSpPr>
          <p:grpSpPr>
            <a:xfrm>
              <a:off x="2944088" y="1971360"/>
              <a:ext cx="610642" cy="203464"/>
              <a:chOff x="1961108" y="3429000"/>
              <a:chExt cx="5522964" cy="1840230"/>
            </a:xfrm>
          </p:grpSpPr>
          <p:cxnSp>
            <p:nvCxnSpPr>
              <p:cNvPr id="10" name="Straight Connector 9">
                <a:extLst>
                  <a:ext uri="{FF2B5EF4-FFF2-40B4-BE49-F238E27FC236}">
                    <a16:creationId xmlns:a16="http://schemas.microsoft.com/office/drawing/2014/main" id="{CD5CB492-F25D-1C50-5C0F-4CBC54C0E8D7}"/>
                  </a:ext>
                </a:extLst>
              </p:cNvPr>
              <p:cNvCxnSpPr>
                <a:cxnSpLocks/>
              </p:cNvCxnSpPr>
              <p:nvPr/>
            </p:nvCxnSpPr>
            <p:spPr>
              <a:xfrm flipV="1">
                <a:off x="1961108" y="3429000"/>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40DFCB9-E7A2-5C14-90A3-F995D5EF5E5E}"/>
                  </a:ext>
                </a:extLst>
              </p:cNvPr>
              <p:cNvCxnSpPr>
                <a:cxnSpLocks/>
              </p:cNvCxnSpPr>
              <p:nvPr/>
            </p:nvCxnSpPr>
            <p:spPr>
              <a:xfrm>
                <a:off x="24460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C32A92D-671F-CD99-10CD-A060AF2E1A8C}"/>
                  </a:ext>
                </a:extLst>
              </p:cNvPr>
              <p:cNvCxnSpPr>
                <a:cxnSpLocks/>
              </p:cNvCxnSpPr>
              <p:nvPr/>
            </p:nvCxnSpPr>
            <p:spPr>
              <a:xfrm>
                <a:off x="42748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3CED890-AB1C-F783-A40B-2B9DA7B6DDC0}"/>
                  </a:ext>
                </a:extLst>
              </p:cNvPr>
              <p:cNvCxnSpPr>
                <a:cxnSpLocks/>
              </p:cNvCxnSpPr>
              <p:nvPr/>
            </p:nvCxnSpPr>
            <p:spPr>
              <a:xfrm flipH="1">
                <a:off x="33604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D473AC2-7394-6F65-77C2-91F50123F076}"/>
                  </a:ext>
                </a:extLst>
              </p:cNvPr>
              <p:cNvCxnSpPr>
                <a:cxnSpLocks/>
              </p:cNvCxnSpPr>
              <p:nvPr/>
            </p:nvCxnSpPr>
            <p:spPr>
              <a:xfrm flipH="1">
                <a:off x="51892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C84FC60-D83C-4798-AE4F-EDD61F4A79F3}"/>
                  </a:ext>
                </a:extLst>
              </p:cNvPr>
              <p:cNvCxnSpPr>
                <a:cxnSpLocks/>
              </p:cNvCxnSpPr>
              <p:nvPr/>
            </p:nvCxnSpPr>
            <p:spPr>
              <a:xfrm>
                <a:off x="609600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751CD7-BCB5-20A7-F414-7F1F27B5ED22}"/>
                  </a:ext>
                </a:extLst>
              </p:cNvPr>
              <p:cNvCxnSpPr>
                <a:cxnSpLocks/>
              </p:cNvCxnSpPr>
              <p:nvPr/>
            </p:nvCxnSpPr>
            <p:spPr>
              <a:xfrm flipV="1">
                <a:off x="6999160" y="4349115"/>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cxnSp>
          <p:nvCxnSpPr>
            <p:cNvPr id="26" name="Straight Connector 25">
              <a:extLst>
                <a:ext uri="{FF2B5EF4-FFF2-40B4-BE49-F238E27FC236}">
                  <a16:creationId xmlns:a16="http://schemas.microsoft.com/office/drawing/2014/main" id="{6CB6AA91-94DD-7A71-73F2-44D9E2E2AF7E}"/>
                </a:ext>
              </a:extLst>
            </p:cNvPr>
            <p:cNvCxnSpPr>
              <a:cxnSpLocks/>
            </p:cNvCxnSpPr>
            <p:nvPr/>
          </p:nvCxnSpPr>
          <p:spPr>
            <a:xfrm flipH="1">
              <a:off x="2431228" y="2073092"/>
              <a:ext cx="51286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3A956AE-965F-1B9B-AFAF-4F14006F0B3A}"/>
                </a:ext>
              </a:extLst>
            </p:cNvPr>
            <p:cNvCxnSpPr>
              <a:cxnSpLocks/>
            </p:cNvCxnSpPr>
            <p:nvPr/>
          </p:nvCxnSpPr>
          <p:spPr>
            <a:xfrm flipH="1">
              <a:off x="3554730" y="2073092"/>
              <a:ext cx="3548597"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883E895-F135-EFF5-35D8-DC01AA583302}"/>
                </a:ext>
              </a:extLst>
            </p:cNvPr>
            <p:cNvCxnSpPr>
              <a:cxnSpLocks/>
            </p:cNvCxnSpPr>
            <p:nvPr/>
          </p:nvCxnSpPr>
          <p:spPr>
            <a:xfrm>
              <a:off x="4303986" y="2073092"/>
              <a:ext cx="0" cy="46981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84545D8-1E83-45AC-FB9B-6C40637CBA9A}"/>
                </a:ext>
              </a:extLst>
            </p:cNvPr>
            <p:cNvCxnSpPr>
              <a:cxnSpLocks/>
            </p:cNvCxnSpPr>
            <p:nvPr/>
          </p:nvCxnSpPr>
          <p:spPr>
            <a:xfrm>
              <a:off x="5338204" y="2073092"/>
              <a:ext cx="0" cy="46981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37" name="Triangle 36">
              <a:extLst>
                <a:ext uri="{FF2B5EF4-FFF2-40B4-BE49-F238E27FC236}">
                  <a16:creationId xmlns:a16="http://schemas.microsoft.com/office/drawing/2014/main" id="{23F4DED6-1A80-85BD-0089-6D2A81579EC2}"/>
                </a:ext>
              </a:extLst>
            </p:cNvPr>
            <p:cNvSpPr/>
            <p:nvPr/>
          </p:nvSpPr>
          <p:spPr>
            <a:xfrm>
              <a:off x="5051407" y="2541609"/>
              <a:ext cx="573594" cy="478396"/>
            </a:xfrm>
            <a:prstGeom prst="triangle">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riangle 37">
              <a:extLst>
                <a:ext uri="{FF2B5EF4-FFF2-40B4-BE49-F238E27FC236}">
                  <a16:creationId xmlns:a16="http://schemas.microsoft.com/office/drawing/2014/main" id="{ED07D74B-D76A-C2FA-A4E2-86FAAF847C6C}"/>
                </a:ext>
              </a:extLst>
            </p:cNvPr>
            <p:cNvSpPr/>
            <p:nvPr/>
          </p:nvSpPr>
          <p:spPr>
            <a:xfrm rot="5400000">
              <a:off x="7044203" y="1833894"/>
              <a:ext cx="573594" cy="478396"/>
            </a:xfrm>
            <a:prstGeom prst="triangle">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45592B18-AD69-C037-1287-74A08A0F15DA}"/>
                </a:ext>
              </a:extLst>
            </p:cNvPr>
            <p:cNvGrpSpPr/>
            <p:nvPr/>
          </p:nvGrpSpPr>
          <p:grpSpPr>
            <a:xfrm>
              <a:off x="4079028" y="1848134"/>
              <a:ext cx="449916" cy="449916"/>
              <a:chOff x="4056993" y="1826099"/>
              <a:chExt cx="493986" cy="493986"/>
            </a:xfrm>
          </p:grpSpPr>
          <p:sp>
            <p:nvSpPr>
              <p:cNvPr id="6" name="Oval 5">
                <a:extLst>
                  <a:ext uri="{FF2B5EF4-FFF2-40B4-BE49-F238E27FC236}">
                    <a16:creationId xmlns:a16="http://schemas.microsoft.com/office/drawing/2014/main" id="{CBE53647-C30B-F337-CF0B-020C4FB7D2D3}"/>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c 6">
                <a:extLst>
                  <a:ext uri="{FF2B5EF4-FFF2-40B4-BE49-F238E27FC236}">
                    <a16:creationId xmlns:a16="http://schemas.microsoft.com/office/drawing/2014/main" id="{C41B55D5-2332-2B09-27CD-A653A88D86EC}"/>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46" name="Group 45">
              <a:extLst>
                <a:ext uri="{FF2B5EF4-FFF2-40B4-BE49-F238E27FC236}">
                  <a16:creationId xmlns:a16="http://schemas.microsoft.com/office/drawing/2014/main" id="{34986907-2D9E-F197-16D2-FDF4E0B34DAB}"/>
                </a:ext>
              </a:extLst>
            </p:cNvPr>
            <p:cNvGrpSpPr/>
            <p:nvPr/>
          </p:nvGrpSpPr>
          <p:grpSpPr>
            <a:xfrm>
              <a:off x="5113246" y="1848134"/>
              <a:ext cx="449916" cy="449916"/>
              <a:chOff x="4056993" y="1826099"/>
              <a:chExt cx="493986" cy="493986"/>
            </a:xfrm>
          </p:grpSpPr>
          <p:sp>
            <p:nvSpPr>
              <p:cNvPr id="47" name="Oval 46">
                <a:extLst>
                  <a:ext uri="{FF2B5EF4-FFF2-40B4-BE49-F238E27FC236}">
                    <a16:creationId xmlns:a16="http://schemas.microsoft.com/office/drawing/2014/main" id="{42B79279-6C89-2432-86AF-92CCC8C1B3C5}"/>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Arc 47">
                <a:extLst>
                  <a:ext uri="{FF2B5EF4-FFF2-40B4-BE49-F238E27FC236}">
                    <a16:creationId xmlns:a16="http://schemas.microsoft.com/office/drawing/2014/main" id="{26C2EFDD-C54E-C15E-0A32-EC1BC947CA45}"/>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49" name="Group 48">
              <a:extLst>
                <a:ext uri="{FF2B5EF4-FFF2-40B4-BE49-F238E27FC236}">
                  <a16:creationId xmlns:a16="http://schemas.microsoft.com/office/drawing/2014/main" id="{7A20D634-ADCA-F06F-131A-F8CA72476F2C}"/>
                </a:ext>
              </a:extLst>
            </p:cNvPr>
            <p:cNvGrpSpPr/>
            <p:nvPr/>
          </p:nvGrpSpPr>
          <p:grpSpPr>
            <a:xfrm>
              <a:off x="6117588" y="1848134"/>
              <a:ext cx="449916" cy="449916"/>
              <a:chOff x="4056993" y="1826099"/>
              <a:chExt cx="493986" cy="493986"/>
            </a:xfrm>
          </p:grpSpPr>
          <p:sp>
            <p:nvSpPr>
              <p:cNvPr id="50" name="Oval 49">
                <a:extLst>
                  <a:ext uri="{FF2B5EF4-FFF2-40B4-BE49-F238E27FC236}">
                    <a16:creationId xmlns:a16="http://schemas.microsoft.com/office/drawing/2014/main" id="{039BBFAA-8CE0-2481-8F00-E588A07C9C9A}"/>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Arc 50">
                <a:extLst>
                  <a:ext uri="{FF2B5EF4-FFF2-40B4-BE49-F238E27FC236}">
                    <a16:creationId xmlns:a16="http://schemas.microsoft.com/office/drawing/2014/main" id="{4892B49D-48CD-0118-3D31-8BE2DD6C8831}"/>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cxnSp>
          <p:nvCxnSpPr>
            <p:cNvPr id="53" name="Straight Connector 52">
              <a:extLst>
                <a:ext uri="{FF2B5EF4-FFF2-40B4-BE49-F238E27FC236}">
                  <a16:creationId xmlns:a16="http://schemas.microsoft.com/office/drawing/2014/main" id="{19C4825F-CFBD-10DE-2A7F-53439172B348}"/>
                </a:ext>
              </a:extLst>
            </p:cNvPr>
            <p:cNvCxnSpPr>
              <a:cxnSpLocks/>
            </p:cNvCxnSpPr>
            <p:nvPr/>
          </p:nvCxnSpPr>
          <p:spPr>
            <a:xfrm flipH="1">
              <a:off x="7570198" y="2073092"/>
              <a:ext cx="51286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55" name="TextBox 54">
            <a:extLst>
              <a:ext uri="{FF2B5EF4-FFF2-40B4-BE49-F238E27FC236}">
                <a16:creationId xmlns:a16="http://schemas.microsoft.com/office/drawing/2014/main" id="{1BBA4E69-7E8D-E6BD-E644-2EA99CF017DE}"/>
              </a:ext>
            </a:extLst>
          </p:cNvPr>
          <p:cNvSpPr txBox="1"/>
          <p:nvPr/>
        </p:nvSpPr>
        <p:spPr>
          <a:xfrm>
            <a:off x="5507934" y="1788920"/>
            <a:ext cx="1338251" cy="369332"/>
          </a:xfrm>
          <a:prstGeom prst="rect">
            <a:avLst/>
          </a:prstGeom>
          <a:noFill/>
        </p:spPr>
        <p:txBody>
          <a:bodyPr wrap="none" rtlCol="0">
            <a:spAutoFit/>
          </a:bodyPr>
          <a:lstStyle/>
          <a:p>
            <a:r>
              <a:rPr lang="en-US" dirty="0"/>
              <a:t>Circulators</a:t>
            </a:r>
          </a:p>
        </p:txBody>
      </p:sp>
      <p:sp>
        <p:nvSpPr>
          <p:cNvPr id="56" name="TextBox 55">
            <a:extLst>
              <a:ext uri="{FF2B5EF4-FFF2-40B4-BE49-F238E27FC236}">
                <a16:creationId xmlns:a16="http://schemas.microsoft.com/office/drawing/2014/main" id="{099CDEE6-246B-438C-3DEC-EACD38C475EF}"/>
              </a:ext>
            </a:extLst>
          </p:cNvPr>
          <p:cNvSpPr txBox="1"/>
          <p:nvPr/>
        </p:nvSpPr>
        <p:spPr>
          <a:xfrm>
            <a:off x="5952103" y="3410535"/>
            <a:ext cx="3842270" cy="646331"/>
          </a:xfrm>
          <a:prstGeom prst="rect">
            <a:avLst/>
          </a:prstGeom>
          <a:noFill/>
        </p:spPr>
        <p:txBody>
          <a:bodyPr wrap="none" rtlCol="0">
            <a:spAutoFit/>
          </a:bodyPr>
          <a:lstStyle/>
          <a:p>
            <a:r>
              <a:rPr lang="en-US" dirty="0"/>
              <a:t>1</a:t>
            </a:r>
            <a:r>
              <a:rPr lang="en-US" baseline="30000" dirty="0"/>
              <a:t>st</a:t>
            </a:r>
            <a:r>
              <a:rPr lang="en-US" dirty="0"/>
              <a:t> stage amplifier: </a:t>
            </a:r>
            <a:br>
              <a:rPr lang="en-US" dirty="0"/>
            </a:br>
            <a:r>
              <a:rPr lang="en-US" dirty="0">
                <a:solidFill>
                  <a:srgbClr val="FF0000"/>
                </a:solidFill>
              </a:rPr>
              <a:t>Josephson Parametric Amplifier (JPA)</a:t>
            </a:r>
          </a:p>
        </p:txBody>
      </p:sp>
      <p:sp>
        <p:nvSpPr>
          <p:cNvPr id="57" name="TextBox 56">
            <a:extLst>
              <a:ext uri="{FF2B5EF4-FFF2-40B4-BE49-F238E27FC236}">
                <a16:creationId xmlns:a16="http://schemas.microsoft.com/office/drawing/2014/main" id="{CAC3DD24-FB8B-EB4B-2D95-89EAB15DABA9}"/>
              </a:ext>
            </a:extLst>
          </p:cNvPr>
          <p:cNvSpPr txBox="1"/>
          <p:nvPr/>
        </p:nvSpPr>
        <p:spPr>
          <a:xfrm>
            <a:off x="4739654" y="3613666"/>
            <a:ext cx="806375" cy="369332"/>
          </a:xfrm>
          <a:prstGeom prst="rect">
            <a:avLst/>
          </a:prstGeom>
          <a:noFill/>
        </p:spPr>
        <p:txBody>
          <a:bodyPr wrap="none" rtlCol="0">
            <a:spAutoFit/>
          </a:bodyPr>
          <a:lstStyle/>
          <a:p>
            <a:r>
              <a:rPr lang="en-US" dirty="0"/>
              <a:t>Cavity</a:t>
            </a:r>
          </a:p>
        </p:txBody>
      </p:sp>
      <p:sp>
        <p:nvSpPr>
          <p:cNvPr id="58" name="TextBox 57">
            <a:extLst>
              <a:ext uri="{FF2B5EF4-FFF2-40B4-BE49-F238E27FC236}">
                <a16:creationId xmlns:a16="http://schemas.microsoft.com/office/drawing/2014/main" id="{B167C3E7-BFBD-90F6-511C-1BC0A4FC135F}"/>
              </a:ext>
            </a:extLst>
          </p:cNvPr>
          <p:cNvSpPr txBox="1"/>
          <p:nvPr/>
        </p:nvSpPr>
        <p:spPr>
          <a:xfrm>
            <a:off x="3225840" y="2609140"/>
            <a:ext cx="1494383" cy="369332"/>
          </a:xfrm>
          <a:prstGeom prst="rect">
            <a:avLst/>
          </a:prstGeom>
          <a:noFill/>
        </p:spPr>
        <p:txBody>
          <a:bodyPr wrap="none" rtlCol="0">
            <a:spAutoFit/>
          </a:bodyPr>
          <a:lstStyle/>
          <a:p>
            <a:r>
              <a:rPr lang="en-US" dirty="0"/>
              <a:t>Noise source</a:t>
            </a:r>
          </a:p>
        </p:txBody>
      </p:sp>
      <p:sp>
        <p:nvSpPr>
          <p:cNvPr id="59" name="TextBox 58">
            <a:extLst>
              <a:ext uri="{FF2B5EF4-FFF2-40B4-BE49-F238E27FC236}">
                <a16:creationId xmlns:a16="http://schemas.microsoft.com/office/drawing/2014/main" id="{B6D3FB72-39A8-91BD-E019-ED5B84327155}"/>
              </a:ext>
            </a:extLst>
          </p:cNvPr>
          <p:cNvSpPr txBox="1"/>
          <p:nvPr/>
        </p:nvSpPr>
        <p:spPr>
          <a:xfrm>
            <a:off x="7930659" y="1737413"/>
            <a:ext cx="3402791" cy="369332"/>
          </a:xfrm>
          <a:prstGeom prst="rect">
            <a:avLst/>
          </a:prstGeom>
          <a:noFill/>
        </p:spPr>
        <p:txBody>
          <a:bodyPr wrap="none" rtlCol="0">
            <a:spAutoFit/>
          </a:bodyPr>
          <a:lstStyle/>
          <a:p>
            <a:r>
              <a:rPr lang="en-US" dirty="0"/>
              <a:t>2</a:t>
            </a:r>
            <a:r>
              <a:rPr lang="en-US" baseline="30000" dirty="0"/>
              <a:t>nd</a:t>
            </a:r>
            <a:r>
              <a:rPr lang="en-US" dirty="0"/>
              <a:t> stage amplifier: HFET (HEMT)</a:t>
            </a:r>
          </a:p>
        </p:txBody>
      </p:sp>
      <p:sp>
        <p:nvSpPr>
          <p:cNvPr id="5" name="TextBox 4">
            <a:extLst>
              <a:ext uri="{FF2B5EF4-FFF2-40B4-BE49-F238E27FC236}">
                <a16:creationId xmlns:a16="http://schemas.microsoft.com/office/drawing/2014/main" id="{88CF65C8-A1FF-165E-8A87-6DA25974CA17}"/>
              </a:ext>
            </a:extLst>
          </p:cNvPr>
          <p:cNvSpPr txBox="1"/>
          <p:nvPr/>
        </p:nvSpPr>
        <p:spPr>
          <a:xfrm>
            <a:off x="1556717" y="5547062"/>
            <a:ext cx="9078576" cy="400110"/>
          </a:xfrm>
          <a:prstGeom prst="rect">
            <a:avLst/>
          </a:prstGeom>
          <a:noFill/>
        </p:spPr>
        <p:txBody>
          <a:bodyPr wrap="none" rtlCol="0">
            <a:spAutoFit/>
          </a:bodyPr>
          <a:lstStyle/>
          <a:p>
            <a:pPr algn="ctr"/>
            <a:r>
              <a:rPr lang="en-US" sz="2000" i="1" dirty="0"/>
              <a:t>Listen to Kieran’s talk (next talk) for more details on our JPA and noise calibrations</a:t>
            </a:r>
          </a:p>
        </p:txBody>
      </p:sp>
    </p:spTree>
    <p:extLst>
      <p:ext uri="{BB962C8B-B14F-4D97-AF65-F5344CB8AC3E}">
        <p14:creationId xmlns:p14="http://schemas.microsoft.com/office/powerpoint/2010/main" val="1643251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890E4-437B-FD73-20DE-CA47DDFC6177}"/>
              </a:ext>
            </a:extLst>
          </p:cNvPr>
          <p:cNvSpPr>
            <a:spLocks noGrp="1"/>
          </p:cNvSpPr>
          <p:nvPr>
            <p:ph type="title"/>
          </p:nvPr>
        </p:nvSpPr>
        <p:spPr/>
        <p:txBody>
          <a:bodyPr/>
          <a:lstStyle/>
          <a:p>
            <a:r>
              <a:rPr lang="en-US" dirty="0"/>
              <a:t>Challenges</a:t>
            </a:r>
          </a:p>
        </p:txBody>
      </p:sp>
      <p:pic>
        <p:nvPicPr>
          <p:cNvPr id="4" name="Picture 3">
            <a:extLst>
              <a:ext uri="{FF2B5EF4-FFF2-40B4-BE49-F238E27FC236}">
                <a16:creationId xmlns:a16="http://schemas.microsoft.com/office/drawing/2014/main" id="{E6D0AB54-275C-5626-47BD-E6C12F18A15F}"/>
              </a:ext>
            </a:extLst>
          </p:cNvPr>
          <p:cNvPicPr>
            <a:picLocks noChangeAspect="1"/>
          </p:cNvPicPr>
          <p:nvPr/>
        </p:nvPicPr>
        <p:blipFill>
          <a:blip r:embed="rId2"/>
          <a:stretch>
            <a:fillRect/>
          </a:stretch>
        </p:blipFill>
        <p:spPr>
          <a:xfrm>
            <a:off x="580589" y="2627414"/>
            <a:ext cx="2486374" cy="3315166"/>
          </a:xfrm>
          <a:prstGeom prst="rect">
            <a:avLst/>
          </a:prstGeom>
        </p:spPr>
      </p:pic>
      <p:pic>
        <p:nvPicPr>
          <p:cNvPr id="5" name="Picture 4">
            <a:extLst>
              <a:ext uri="{FF2B5EF4-FFF2-40B4-BE49-F238E27FC236}">
                <a16:creationId xmlns:a16="http://schemas.microsoft.com/office/drawing/2014/main" id="{552A8927-DFC8-5A89-9185-83CB1C5AD51D}"/>
              </a:ext>
            </a:extLst>
          </p:cNvPr>
          <p:cNvPicPr>
            <a:picLocks noChangeAspect="1"/>
          </p:cNvPicPr>
          <p:nvPr/>
        </p:nvPicPr>
        <p:blipFill>
          <a:blip r:embed="rId3"/>
          <a:stretch>
            <a:fillRect/>
          </a:stretch>
        </p:blipFill>
        <p:spPr>
          <a:xfrm>
            <a:off x="3382526" y="3190674"/>
            <a:ext cx="4401215" cy="2923664"/>
          </a:xfrm>
          <a:prstGeom prst="rect">
            <a:avLst/>
          </a:prstGeom>
        </p:spPr>
      </p:pic>
      <p:sp>
        <p:nvSpPr>
          <p:cNvPr id="6" name="TextBox 5">
            <a:extLst>
              <a:ext uri="{FF2B5EF4-FFF2-40B4-BE49-F238E27FC236}">
                <a16:creationId xmlns:a16="http://schemas.microsoft.com/office/drawing/2014/main" id="{9508ABCD-6A26-7177-EFF2-F925EFD2801D}"/>
              </a:ext>
            </a:extLst>
          </p:cNvPr>
          <p:cNvSpPr txBox="1"/>
          <p:nvPr/>
        </p:nvSpPr>
        <p:spPr>
          <a:xfrm>
            <a:off x="462225" y="1427085"/>
            <a:ext cx="3245618" cy="1200329"/>
          </a:xfrm>
          <a:prstGeom prst="rect">
            <a:avLst/>
          </a:prstGeom>
          <a:noFill/>
        </p:spPr>
        <p:txBody>
          <a:bodyPr wrap="square" rtlCol="0">
            <a:spAutoFit/>
          </a:bodyPr>
          <a:lstStyle/>
          <a:p>
            <a:r>
              <a:rPr lang="en-US" b="1" dirty="0"/>
              <a:t>Magnet quench </a:t>
            </a:r>
            <a:r>
              <a:rPr lang="en-US" dirty="0"/>
              <a:t>(Jan. 2026)</a:t>
            </a:r>
          </a:p>
          <a:p>
            <a:pPr marL="228600" indent="-228600">
              <a:buFont typeface="Arial" panose="020B0604020202020204" pitchFamily="34" charset="0"/>
              <a:buChar char="•"/>
            </a:pPr>
            <a:r>
              <a:rPr lang="en-US" dirty="0"/>
              <a:t>magnetized the JPA. After repair and other upgrades, data taking in June 2026.</a:t>
            </a:r>
          </a:p>
        </p:txBody>
      </p:sp>
      <p:sp>
        <p:nvSpPr>
          <p:cNvPr id="9" name="TextBox 8">
            <a:extLst>
              <a:ext uri="{FF2B5EF4-FFF2-40B4-BE49-F238E27FC236}">
                <a16:creationId xmlns:a16="http://schemas.microsoft.com/office/drawing/2014/main" id="{9EDDFB03-4895-20C4-6D04-BAB33E5F8036}"/>
              </a:ext>
            </a:extLst>
          </p:cNvPr>
          <p:cNvSpPr txBox="1"/>
          <p:nvPr/>
        </p:nvSpPr>
        <p:spPr>
          <a:xfrm>
            <a:off x="4211059" y="1427085"/>
            <a:ext cx="3769882" cy="1477328"/>
          </a:xfrm>
          <a:prstGeom prst="rect">
            <a:avLst/>
          </a:prstGeom>
          <a:noFill/>
        </p:spPr>
        <p:txBody>
          <a:bodyPr wrap="square" rtlCol="0">
            <a:spAutoFit/>
          </a:bodyPr>
          <a:lstStyle/>
          <a:p>
            <a:r>
              <a:rPr lang="en-US" b="1" dirty="0"/>
              <a:t>Hot cavity</a:t>
            </a:r>
            <a:endParaRPr lang="en-US" dirty="0"/>
          </a:p>
          <a:p>
            <a:pPr marL="228600" indent="-228600">
              <a:buFont typeface="Arial" panose="020B0604020202020204" pitchFamily="34" charset="0"/>
              <a:buChar char="•"/>
            </a:pPr>
            <a:r>
              <a:rPr lang="en-US" dirty="0"/>
              <a:t>Cavity effective temperature appears hotter than the temperature sensor. Typically indicates hot-rod problem.</a:t>
            </a:r>
          </a:p>
        </p:txBody>
      </p:sp>
      <p:pic>
        <p:nvPicPr>
          <p:cNvPr id="10" name="Content Placeholder 4">
            <a:extLst>
              <a:ext uri="{FF2B5EF4-FFF2-40B4-BE49-F238E27FC236}">
                <a16:creationId xmlns:a16="http://schemas.microsoft.com/office/drawing/2014/main" id="{84F46F79-AE8D-F251-43A7-684A7618F9B7}"/>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7980941" y="3429000"/>
            <a:ext cx="4114374" cy="2284516"/>
          </a:xfrm>
          <a:prstGeom prst="rect">
            <a:avLst/>
          </a:prstGeom>
        </p:spPr>
      </p:pic>
      <p:sp>
        <p:nvSpPr>
          <p:cNvPr id="11" name="TextBox 10">
            <a:extLst>
              <a:ext uri="{FF2B5EF4-FFF2-40B4-BE49-F238E27FC236}">
                <a16:creationId xmlns:a16="http://schemas.microsoft.com/office/drawing/2014/main" id="{1047BAA3-2E88-3406-7977-2AD3A0798E1A}"/>
              </a:ext>
            </a:extLst>
          </p:cNvPr>
          <p:cNvSpPr txBox="1"/>
          <p:nvPr/>
        </p:nvSpPr>
        <p:spPr>
          <a:xfrm>
            <a:off x="8689364" y="1427085"/>
            <a:ext cx="3245618" cy="1477328"/>
          </a:xfrm>
          <a:prstGeom prst="rect">
            <a:avLst/>
          </a:prstGeom>
          <a:noFill/>
        </p:spPr>
        <p:txBody>
          <a:bodyPr wrap="square" rtlCol="0">
            <a:spAutoFit/>
          </a:bodyPr>
          <a:lstStyle/>
          <a:p>
            <a:r>
              <a:rPr lang="en-US" b="1" dirty="0"/>
              <a:t>Noise model discrepancy</a:t>
            </a:r>
            <a:endParaRPr lang="en-US" dirty="0"/>
          </a:p>
          <a:p>
            <a:pPr marL="228600" indent="-228600">
              <a:buFont typeface="Arial" panose="020B0604020202020204" pitchFamily="34" charset="0"/>
              <a:buChar char="•"/>
            </a:pPr>
            <a:r>
              <a:rPr lang="en-US" dirty="0"/>
              <a:t>Discrepancies between the noise model and the SNRI measurements can be due to the cavity–JPA interaction.</a:t>
            </a:r>
          </a:p>
        </p:txBody>
      </p:sp>
      <p:sp>
        <p:nvSpPr>
          <p:cNvPr id="12" name="TextBox 11">
            <a:extLst>
              <a:ext uri="{FF2B5EF4-FFF2-40B4-BE49-F238E27FC236}">
                <a16:creationId xmlns:a16="http://schemas.microsoft.com/office/drawing/2014/main" id="{9D7CD987-968E-E722-1538-050C19A0A800}"/>
              </a:ext>
            </a:extLst>
          </p:cNvPr>
          <p:cNvSpPr txBox="1"/>
          <p:nvPr/>
        </p:nvSpPr>
        <p:spPr>
          <a:xfrm>
            <a:off x="1282613" y="6012116"/>
            <a:ext cx="995785" cy="523220"/>
          </a:xfrm>
          <a:prstGeom prst="rect">
            <a:avLst/>
          </a:prstGeom>
          <a:noFill/>
        </p:spPr>
        <p:txBody>
          <a:bodyPr wrap="none" rtlCol="0">
            <a:spAutoFit/>
          </a:bodyPr>
          <a:lstStyle/>
          <a:p>
            <a:r>
              <a:rPr lang="en-US" sz="2800" dirty="0">
                <a:solidFill>
                  <a:srgbClr val="0000FF"/>
                </a:solidFill>
              </a:rPr>
              <a:t>Fixed</a:t>
            </a:r>
          </a:p>
        </p:txBody>
      </p:sp>
      <p:sp>
        <p:nvSpPr>
          <p:cNvPr id="13" name="TextBox 12">
            <a:extLst>
              <a:ext uri="{FF2B5EF4-FFF2-40B4-BE49-F238E27FC236}">
                <a16:creationId xmlns:a16="http://schemas.microsoft.com/office/drawing/2014/main" id="{D3D77D20-5852-D505-B043-F9EC8B336A31}"/>
              </a:ext>
            </a:extLst>
          </p:cNvPr>
          <p:cNvSpPr txBox="1"/>
          <p:nvPr/>
        </p:nvSpPr>
        <p:spPr>
          <a:xfrm>
            <a:off x="4113183" y="6012116"/>
            <a:ext cx="7735516" cy="523220"/>
          </a:xfrm>
          <a:prstGeom prst="rect">
            <a:avLst/>
          </a:prstGeom>
          <a:noFill/>
        </p:spPr>
        <p:txBody>
          <a:bodyPr wrap="none" rtlCol="0">
            <a:spAutoFit/>
          </a:bodyPr>
          <a:lstStyle/>
          <a:p>
            <a:r>
              <a:rPr lang="en-US" sz="2800" dirty="0">
                <a:solidFill>
                  <a:srgbClr val="FF0000"/>
                </a:solidFill>
              </a:rPr>
              <a:t>Working on model analysis and upgrade planning</a:t>
            </a:r>
          </a:p>
        </p:txBody>
      </p:sp>
    </p:spTree>
    <p:extLst>
      <p:ext uri="{BB962C8B-B14F-4D97-AF65-F5344CB8AC3E}">
        <p14:creationId xmlns:p14="http://schemas.microsoft.com/office/powerpoint/2010/main" val="972510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F42DB-4ACF-A40E-90D2-A3D2D2A8E07C}"/>
              </a:ext>
            </a:extLst>
          </p:cNvPr>
          <p:cNvSpPr>
            <a:spLocks noGrp="1"/>
          </p:cNvSpPr>
          <p:nvPr>
            <p:ph type="title"/>
          </p:nvPr>
        </p:nvSpPr>
        <p:spPr/>
        <p:txBody>
          <a:bodyPr/>
          <a:lstStyle/>
          <a:p>
            <a:r>
              <a:rPr lang="en-US" dirty="0"/>
              <a:t>Data Taking</a:t>
            </a:r>
          </a:p>
        </p:txBody>
      </p:sp>
      <p:sp>
        <p:nvSpPr>
          <p:cNvPr id="3" name="Content Placeholder 2">
            <a:extLst>
              <a:ext uri="{FF2B5EF4-FFF2-40B4-BE49-F238E27FC236}">
                <a16:creationId xmlns:a16="http://schemas.microsoft.com/office/drawing/2014/main" id="{F50D2875-7CCB-0F28-97B6-6B6E824BE5D3}"/>
              </a:ext>
            </a:extLst>
          </p:cNvPr>
          <p:cNvSpPr>
            <a:spLocks noGrp="1"/>
          </p:cNvSpPr>
          <p:nvPr>
            <p:ph idx="1"/>
          </p:nvPr>
        </p:nvSpPr>
        <p:spPr/>
        <p:txBody>
          <a:bodyPr/>
          <a:lstStyle/>
          <a:p>
            <a:r>
              <a:rPr lang="en-US" dirty="0"/>
              <a:t>Each scan follows this sequence:</a:t>
            </a:r>
          </a:p>
        </p:txBody>
      </p:sp>
      <p:graphicFrame>
        <p:nvGraphicFramePr>
          <p:cNvPr id="6" name="Diagram 5">
            <a:extLst>
              <a:ext uri="{FF2B5EF4-FFF2-40B4-BE49-F238E27FC236}">
                <a16:creationId xmlns:a16="http://schemas.microsoft.com/office/drawing/2014/main" id="{828432E1-F13C-4250-67D0-CF28AA4716B1}"/>
              </a:ext>
            </a:extLst>
          </p:cNvPr>
          <p:cNvGraphicFramePr/>
          <p:nvPr>
            <p:extLst>
              <p:ext uri="{D42A27DB-BD31-4B8C-83A1-F6EECF244321}">
                <p14:modId xmlns:p14="http://schemas.microsoft.com/office/powerpoint/2010/main" val="3771760454"/>
              </p:ext>
            </p:extLst>
          </p:nvPr>
        </p:nvGraphicFramePr>
        <p:xfrm>
          <a:off x="724348" y="2076064"/>
          <a:ext cx="10743304" cy="1000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25FA0554-3FE0-FD18-1111-655CFDCAD019}"/>
              </a:ext>
            </a:extLst>
          </p:cNvPr>
          <p:cNvPicPr>
            <a:picLocks noChangeAspect="1"/>
          </p:cNvPicPr>
          <p:nvPr/>
        </p:nvPicPr>
        <p:blipFill>
          <a:blip r:embed="rId8"/>
          <a:stretch>
            <a:fillRect/>
          </a:stretch>
        </p:blipFill>
        <p:spPr>
          <a:xfrm>
            <a:off x="6096000" y="3204710"/>
            <a:ext cx="2785362" cy="1850276"/>
          </a:xfrm>
          <a:prstGeom prst="rect">
            <a:avLst/>
          </a:prstGeom>
        </p:spPr>
      </p:pic>
      <p:pic>
        <p:nvPicPr>
          <p:cNvPr id="8" name="Picture 7">
            <a:extLst>
              <a:ext uri="{FF2B5EF4-FFF2-40B4-BE49-F238E27FC236}">
                <a16:creationId xmlns:a16="http://schemas.microsoft.com/office/drawing/2014/main" id="{4F5F67DD-9857-39E3-0956-BAB62BC0E2AA}"/>
              </a:ext>
            </a:extLst>
          </p:cNvPr>
          <p:cNvPicPr>
            <a:picLocks noChangeAspect="1"/>
          </p:cNvPicPr>
          <p:nvPr/>
        </p:nvPicPr>
        <p:blipFill>
          <a:blip r:embed="rId9"/>
          <a:stretch>
            <a:fillRect/>
          </a:stretch>
        </p:blipFill>
        <p:spPr>
          <a:xfrm>
            <a:off x="9065692" y="3204710"/>
            <a:ext cx="2795382" cy="1850276"/>
          </a:xfrm>
          <a:prstGeom prst="rect">
            <a:avLst/>
          </a:prstGeom>
        </p:spPr>
      </p:pic>
      <p:pic>
        <p:nvPicPr>
          <p:cNvPr id="9" name="Picture 8">
            <a:extLst>
              <a:ext uri="{FF2B5EF4-FFF2-40B4-BE49-F238E27FC236}">
                <a16:creationId xmlns:a16="http://schemas.microsoft.com/office/drawing/2014/main" id="{B1D25316-8025-3B89-2ED9-D15EB8083FDE}"/>
              </a:ext>
            </a:extLst>
          </p:cNvPr>
          <p:cNvPicPr>
            <a:picLocks noChangeAspect="1"/>
          </p:cNvPicPr>
          <p:nvPr/>
        </p:nvPicPr>
        <p:blipFill>
          <a:blip r:embed="rId10"/>
          <a:stretch>
            <a:fillRect/>
          </a:stretch>
        </p:blipFill>
        <p:spPr>
          <a:xfrm>
            <a:off x="3030828" y="3206038"/>
            <a:ext cx="2793375" cy="1848948"/>
          </a:xfrm>
          <a:prstGeom prst="rect">
            <a:avLst/>
          </a:prstGeom>
        </p:spPr>
      </p:pic>
      <p:sp>
        <p:nvSpPr>
          <p:cNvPr id="10" name="TextBox 9">
            <a:extLst>
              <a:ext uri="{FF2B5EF4-FFF2-40B4-BE49-F238E27FC236}">
                <a16:creationId xmlns:a16="http://schemas.microsoft.com/office/drawing/2014/main" id="{C12D80BF-FC49-1BD3-F6B0-7B115776BA06}"/>
              </a:ext>
            </a:extLst>
          </p:cNvPr>
          <p:cNvSpPr txBox="1"/>
          <p:nvPr/>
        </p:nvSpPr>
        <p:spPr>
          <a:xfrm>
            <a:off x="3383041" y="5329953"/>
            <a:ext cx="2931698" cy="1200329"/>
          </a:xfrm>
          <a:prstGeom prst="rect">
            <a:avLst/>
          </a:prstGeom>
          <a:noFill/>
        </p:spPr>
        <p:txBody>
          <a:bodyPr wrap="square" rtlCol="0">
            <a:spAutoFit/>
          </a:bodyPr>
          <a:lstStyle/>
          <a:p>
            <a:r>
              <a:rPr lang="en-US" dirty="0"/>
              <a:t>• Measure cavity resonance, Q-factor, antenna coupling</a:t>
            </a:r>
          </a:p>
          <a:p>
            <a:r>
              <a:rPr lang="en-US" dirty="0"/>
              <a:t>• Monitor mode crossing</a:t>
            </a:r>
          </a:p>
        </p:txBody>
      </p:sp>
      <p:sp>
        <p:nvSpPr>
          <p:cNvPr id="11" name="TextBox 10">
            <a:extLst>
              <a:ext uri="{FF2B5EF4-FFF2-40B4-BE49-F238E27FC236}">
                <a16:creationId xmlns:a16="http://schemas.microsoft.com/office/drawing/2014/main" id="{0DDFD537-843F-7395-3EB1-1538B98677B6}"/>
              </a:ext>
            </a:extLst>
          </p:cNvPr>
          <p:cNvSpPr txBox="1"/>
          <p:nvPr/>
        </p:nvSpPr>
        <p:spPr>
          <a:xfrm>
            <a:off x="6156091" y="5329953"/>
            <a:ext cx="3545253" cy="646331"/>
          </a:xfrm>
          <a:prstGeom prst="rect">
            <a:avLst/>
          </a:prstGeom>
          <a:noFill/>
        </p:spPr>
        <p:txBody>
          <a:bodyPr wrap="square" rtlCol="0">
            <a:spAutoFit/>
          </a:bodyPr>
          <a:lstStyle/>
          <a:p>
            <a:r>
              <a:rPr lang="en-US" dirty="0"/>
              <a:t>• Measure SNRI</a:t>
            </a:r>
          </a:p>
          <a:p>
            <a:r>
              <a:rPr lang="en-US" dirty="0"/>
              <a:t>• Periodically re-bias JPA</a:t>
            </a:r>
          </a:p>
        </p:txBody>
      </p:sp>
      <p:sp>
        <p:nvSpPr>
          <p:cNvPr id="12" name="TextBox 11">
            <a:extLst>
              <a:ext uri="{FF2B5EF4-FFF2-40B4-BE49-F238E27FC236}">
                <a16:creationId xmlns:a16="http://schemas.microsoft.com/office/drawing/2014/main" id="{FE297938-3B74-3633-5886-06BD1328FAF3}"/>
              </a:ext>
            </a:extLst>
          </p:cNvPr>
          <p:cNvSpPr txBox="1"/>
          <p:nvPr/>
        </p:nvSpPr>
        <p:spPr>
          <a:xfrm>
            <a:off x="9143288" y="5329953"/>
            <a:ext cx="2931699" cy="369332"/>
          </a:xfrm>
          <a:prstGeom prst="rect">
            <a:avLst/>
          </a:prstGeom>
          <a:noFill/>
        </p:spPr>
        <p:txBody>
          <a:bodyPr wrap="square" rtlCol="0">
            <a:spAutoFit/>
          </a:bodyPr>
          <a:lstStyle/>
          <a:p>
            <a:r>
              <a:rPr lang="en-US" dirty="0"/>
              <a:t>• 100-second digitization</a:t>
            </a:r>
          </a:p>
        </p:txBody>
      </p:sp>
      <p:pic>
        <p:nvPicPr>
          <p:cNvPr id="13" name="Picture 12">
            <a:extLst>
              <a:ext uri="{FF2B5EF4-FFF2-40B4-BE49-F238E27FC236}">
                <a16:creationId xmlns:a16="http://schemas.microsoft.com/office/drawing/2014/main" id="{B469F650-D8BB-E1AA-0217-BEFA594A04AE}"/>
              </a:ext>
            </a:extLst>
          </p:cNvPr>
          <p:cNvPicPr>
            <a:picLocks noChangeAspect="1"/>
          </p:cNvPicPr>
          <p:nvPr/>
        </p:nvPicPr>
        <p:blipFill>
          <a:blip r:embed="rId11"/>
          <a:srcRect r="32797"/>
          <a:stretch>
            <a:fillRect/>
          </a:stretch>
        </p:blipFill>
        <p:spPr>
          <a:xfrm>
            <a:off x="240410" y="3154826"/>
            <a:ext cx="2621495" cy="1933747"/>
          </a:xfrm>
          <a:prstGeom prst="rect">
            <a:avLst/>
          </a:prstGeom>
        </p:spPr>
      </p:pic>
      <p:sp>
        <p:nvSpPr>
          <p:cNvPr id="14" name="TextBox 13">
            <a:extLst>
              <a:ext uri="{FF2B5EF4-FFF2-40B4-BE49-F238E27FC236}">
                <a16:creationId xmlns:a16="http://schemas.microsoft.com/office/drawing/2014/main" id="{05B80E03-0504-3B48-321F-0ACDF80B4A08}"/>
              </a:ext>
            </a:extLst>
          </p:cNvPr>
          <p:cNvSpPr txBox="1"/>
          <p:nvPr/>
        </p:nvSpPr>
        <p:spPr>
          <a:xfrm>
            <a:off x="1309019" y="3139151"/>
            <a:ext cx="1450012" cy="307777"/>
          </a:xfrm>
          <a:prstGeom prst="rect">
            <a:avLst/>
          </a:prstGeom>
          <a:noFill/>
        </p:spPr>
        <p:txBody>
          <a:bodyPr wrap="none" rtlCol="0">
            <a:spAutoFit/>
          </a:bodyPr>
          <a:lstStyle/>
          <a:p>
            <a:r>
              <a:rPr lang="en-US" sz="1400" dirty="0">
                <a:solidFill>
                  <a:srgbClr val="1E77B4"/>
                </a:solidFill>
              </a:rPr>
              <a:t>Tuning rod steps</a:t>
            </a:r>
          </a:p>
        </p:txBody>
      </p:sp>
      <p:sp>
        <p:nvSpPr>
          <p:cNvPr id="15" name="TextBox 14">
            <a:extLst>
              <a:ext uri="{FF2B5EF4-FFF2-40B4-BE49-F238E27FC236}">
                <a16:creationId xmlns:a16="http://schemas.microsoft.com/office/drawing/2014/main" id="{04DB4ECC-B511-8B8D-59A4-FE7EC3244189}"/>
              </a:ext>
            </a:extLst>
          </p:cNvPr>
          <p:cNvSpPr txBox="1"/>
          <p:nvPr/>
        </p:nvSpPr>
        <p:spPr>
          <a:xfrm>
            <a:off x="1123594" y="4474735"/>
            <a:ext cx="1484830" cy="307777"/>
          </a:xfrm>
          <a:prstGeom prst="rect">
            <a:avLst/>
          </a:prstGeom>
          <a:noFill/>
        </p:spPr>
        <p:txBody>
          <a:bodyPr wrap="none" rtlCol="0">
            <a:spAutoFit/>
          </a:bodyPr>
          <a:lstStyle/>
          <a:p>
            <a:r>
              <a:rPr lang="en-US" sz="1400" dirty="0">
                <a:solidFill>
                  <a:schemeClr val="accent2"/>
                </a:solidFill>
              </a:rPr>
              <a:t>Cavity frequency</a:t>
            </a:r>
          </a:p>
        </p:txBody>
      </p:sp>
      <p:sp>
        <p:nvSpPr>
          <p:cNvPr id="16" name="TextBox 15">
            <a:extLst>
              <a:ext uri="{FF2B5EF4-FFF2-40B4-BE49-F238E27FC236}">
                <a16:creationId xmlns:a16="http://schemas.microsoft.com/office/drawing/2014/main" id="{9B09B702-7FDD-6BD0-7E05-DF8CD66FD365}"/>
              </a:ext>
            </a:extLst>
          </p:cNvPr>
          <p:cNvSpPr txBox="1"/>
          <p:nvPr/>
        </p:nvSpPr>
        <p:spPr>
          <a:xfrm>
            <a:off x="382482" y="5329953"/>
            <a:ext cx="3149456" cy="646331"/>
          </a:xfrm>
          <a:prstGeom prst="rect">
            <a:avLst/>
          </a:prstGeom>
          <a:noFill/>
        </p:spPr>
        <p:txBody>
          <a:bodyPr wrap="square" rtlCol="0">
            <a:spAutoFit/>
          </a:bodyPr>
          <a:lstStyle/>
          <a:p>
            <a:r>
              <a:rPr lang="en-US" dirty="0"/>
              <a:t>• Tune the cavity resonance</a:t>
            </a:r>
          </a:p>
          <a:p>
            <a:pPr marL="285750" indent="-285750">
              <a:buFontTx/>
              <a:buChar char="-"/>
            </a:pPr>
            <a:endParaRPr lang="en-US" dirty="0"/>
          </a:p>
        </p:txBody>
      </p:sp>
      <p:sp>
        <p:nvSpPr>
          <p:cNvPr id="17" name="TextBox 16">
            <a:extLst>
              <a:ext uri="{FF2B5EF4-FFF2-40B4-BE49-F238E27FC236}">
                <a16:creationId xmlns:a16="http://schemas.microsoft.com/office/drawing/2014/main" id="{0D3745FE-5728-2C04-2812-2A4D640ACF53}"/>
              </a:ext>
            </a:extLst>
          </p:cNvPr>
          <p:cNvSpPr txBox="1"/>
          <p:nvPr/>
        </p:nvSpPr>
        <p:spPr>
          <a:xfrm>
            <a:off x="4037823" y="3362640"/>
            <a:ext cx="1457835" cy="338554"/>
          </a:xfrm>
          <a:prstGeom prst="rect">
            <a:avLst/>
          </a:prstGeom>
          <a:noFill/>
        </p:spPr>
        <p:txBody>
          <a:bodyPr wrap="none" rtlCol="0">
            <a:spAutoFit/>
          </a:bodyPr>
          <a:lstStyle/>
          <a:p>
            <a:r>
              <a:rPr lang="en-US" sz="1600" dirty="0"/>
              <a:t>VNA reflection</a:t>
            </a:r>
          </a:p>
        </p:txBody>
      </p:sp>
      <p:sp>
        <p:nvSpPr>
          <p:cNvPr id="18" name="TextBox 17">
            <a:extLst>
              <a:ext uri="{FF2B5EF4-FFF2-40B4-BE49-F238E27FC236}">
                <a16:creationId xmlns:a16="http://schemas.microsoft.com/office/drawing/2014/main" id="{07F79055-267C-AE82-59B2-2C0EAFC17A32}"/>
              </a:ext>
            </a:extLst>
          </p:cNvPr>
          <p:cNvSpPr txBox="1"/>
          <p:nvPr/>
        </p:nvSpPr>
        <p:spPr>
          <a:xfrm>
            <a:off x="6618529" y="4305458"/>
            <a:ext cx="2013243" cy="338554"/>
          </a:xfrm>
          <a:prstGeom prst="rect">
            <a:avLst/>
          </a:prstGeom>
          <a:noFill/>
        </p:spPr>
        <p:txBody>
          <a:bodyPr wrap="none" rtlCol="0">
            <a:spAutoFit/>
          </a:bodyPr>
          <a:lstStyle/>
          <a:p>
            <a:r>
              <a:rPr lang="en-US" sz="1600" dirty="0"/>
              <a:t>SNRI vs. bias current</a:t>
            </a:r>
          </a:p>
        </p:txBody>
      </p:sp>
      <p:sp>
        <p:nvSpPr>
          <p:cNvPr id="26" name="U-Turn Arrow 25">
            <a:extLst>
              <a:ext uri="{FF2B5EF4-FFF2-40B4-BE49-F238E27FC236}">
                <a16:creationId xmlns:a16="http://schemas.microsoft.com/office/drawing/2014/main" id="{A91296DC-7260-FB88-71C5-3FFBA0FD9355}"/>
              </a:ext>
            </a:extLst>
          </p:cNvPr>
          <p:cNvSpPr/>
          <p:nvPr/>
        </p:nvSpPr>
        <p:spPr>
          <a:xfrm rot="5400000" flipH="1">
            <a:off x="11521781" y="1773559"/>
            <a:ext cx="607335" cy="592973"/>
          </a:xfrm>
          <a:prstGeom prst="uturnArrow">
            <a:avLst/>
          </a:prstGeom>
          <a:solidFill>
            <a:srgbClr val="B0BDDE"/>
          </a:solidFill>
          <a:ln w="19050">
            <a:no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solidFill>
            </a:endParaRPr>
          </a:p>
        </p:txBody>
      </p:sp>
      <p:sp>
        <p:nvSpPr>
          <p:cNvPr id="27" name="U-Turn Arrow 26">
            <a:extLst>
              <a:ext uri="{FF2B5EF4-FFF2-40B4-BE49-F238E27FC236}">
                <a16:creationId xmlns:a16="http://schemas.microsoft.com/office/drawing/2014/main" id="{A50CBC78-4D60-F9D9-3FC8-B8F3BE03BD6C}"/>
              </a:ext>
            </a:extLst>
          </p:cNvPr>
          <p:cNvSpPr/>
          <p:nvPr/>
        </p:nvSpPr>
        <p:spPr>
          <a:xfrm rot="16200000" flipH="1">
            <a:off x="223970" y="1773559"/>
            <a:ext cx="607335" cy="592973"/>
          </a:xfrm>
          <a:prstGeom prst="uturnArrow">
            <a:avLst/>
          </a:prstGeom>
          <a:solidFill>
            <a:srgbClr val="B0BDDE"/>
          </a:solidFill>
          <a:ln w="19050">
            <a:no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73059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035B6-72C5-CA63-2748-0475B0773671}"/>
              </a:ext>
            </a:extLst>
          </p:cNvPr>
          <p:cNvSpPr>
            <a:spLocks noGrp="1"/>
          </p:cNvSpPr>
          <p:nvPr>
            <p:ph type="title"/>
          </p:nvPr>
        </p:nvSpPr>
        <p:spPr/>
        <p:txBody>
          <a:bodyPr/>
          <a:lstStyle/>
          <a:p>
            <a:r>
              <a:rPr lang="en-US" dirty="0"/>
              <a:t>Preliminary Result</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4E44EC2-4C0C-4E78-6E93-C5B8D6AB1880}"/>
                  </a:ext>
                </a:extLst>
              </p:cNvPr>
              <p:cNvSpPr>
                <a:spLocks noGrp="1"/>
              </p:cNvSpPr>
              <p:nvPr>
                <p:ph idx="1"/>
              </p:nvPr>
            </p:nvSpPr>
            <p:spPr>
              <a:xfrm>
                <a:off x="330926" y="1280160"/>
                <a:ext cx="11530148" cy="5559584"/>
              </a:xfrm>
            </p:spPr>
            <p:txBody>
              <a:bodyPr>
                <a:normAutofit/>
              </a:bodyPr>
              <a:lstStyle/>
              <a:p>
                <a:r>
                  <a:rPr lang="en-US" dirty="0"/>
                  <a:t>Highlighting our first frequency interval: 1250–1270 </a:t>
                </a:r>
                <a:r>
                  <a:rPr lang="en-US" dirty="0" err="1"/>
                  <a:t>MHz.</a:t>
                </a: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sz="1200" dirty="0"/>
              </a:p>
              <a:p>
                <a:r>
                  <a:rPr lang="en-US" dirty="0"/>
                  <a:t>Assuming axion constitute the entirety of the local dark matter (DM) halo, and at a DFSZ coupling, we excluded the DM density (previously) 0.49 GeV/cm</a:t>
                </a:r>
                <a:r>
                  <a:rPr lang="en-US" baseline="30000" dirty="0"/>
                  <a:t>3</a:t>
                </a:r>
                <a:r>
                  <a:rPr lang="en-US" dirty="0"/>
                  <a:t> </a:t>
                </a:r>
                <a14:m>
                  <m:oMath xmlns:m="http://schemas.openxmlformats.org/officeDocument/2006/math">
                    <m:r>
                      <a:rPr lang="en-US" b="0" i="1" smtClean="0">
                        <a:latin typeface="Cambria Math" panose="02040503050406030204" pitchFamily="18" charset="0"/>
                      </a:rPr>
                      <m:t>→</m:t>
                    </m:r>
                  </m:oMath>
                </a14:m>
                <a:r>
                  <a:rPr lang="en-US" dirty="0"/>
                  <a:t> (now) 0.22 GeV/cm</a:t>
                </a:r>
                <a:r>
                  <a:rPr lang="en-US" baseline="30000" dirty="0"/>
                  <a:t>3</a:t>
                </a:r>
                <a:r>
                  <a:rPr lang="en-US" dirty="0"/>
                  <a:t>.</a:t>
                </a:r>
              </a:p>
            </p:txBody>
          </p:sp>
        </mc:Choice>
        <mc:Fallback>
          <p:sp>
            <p:nvSpPr>
              <p:cNvPr id="3" name="Content Placeholder 2">
                <a:extLst>
                  <a:ext uri="{FF2B5EF4-FFF2-40B4-BE49-F238E27FC236}">
                    <a16:creationId xmlns:a16="http://schemas.microsoft.com/office/drawing/2014/main" id="{E4E44EC2-4C0C-4E78-6E93-C5B8D6AB1880}"/>
                  </a:ext>
                </a:extLst>
              </p:cNvPr>
              <p:cNvSpPr>
                <a:spLocks noGrp="1" noRot="1" noChangeAspect="1" noMove="1" noResize="1" noEditPoints="1" noAdjustHandles="1" noChangeArrowheads="1" noChangeShapeType="1" noTextEdit="1"/>
              </p:cNvSpPr>
              <p:nvPr>
                <p:ph idx="1"/>
              </p:nvPr>
            </p:nvSpPr>
            <p:spPr>
              <a:xfrm>
                <a:off x="330926" y="1280160"/>
                <a:ext cx="11530148" cy="5559584"/>
              </a:xfrm>
              <a:blipFill>
                <a:blip r:embed="rId3"/>
                <a:stretch>
                  <a:fillRect l="-659" t="-1367"/>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23B409B3-DB12-C10B-2DA7-DD356F54B10E}"/>
              </a:ext>
            </a:extLst>
          </p:cNvPr>
          <p:cNvPicPr>
            <a:picLocks noChangeAspect="1"/>
          </p:cNvPicPr>
          <p:nvPr/>
        </p:nvPicPr>
        <p:blipFill>
          <a:blip r:embed="rId4"/>
          <a:srcRect/>
          <a:stretch/>
        </p:blipFill>
        <p:spPr>
          <a:xfrm>
            <a:off x="403123" y="2295345"/>
            <a:ext cx="5331066" cy="3219752"/>
          </a:xfrm>
          <a:prstGeom prst="rect">
            <a:avLst/>
          </a:prstGeom>
        </p:spPr>
      </p:pic>
      <p:pic>
        <p:nvPicPr>
          <p:cNvPr id="5" name="Picture 4">
            <a:extLst>
              <a:ext uri="{FF2B5EF4-FFF2-40B4-BE49-F238E27FC236}">
                <a16:creationId xmlns:a16="http://schemas.microsoft.com/office/drawing/2014/main" id="{870C95B3-15AF-7655-1BAF-730C59CCE4B2}"/>
              </a:ext>
            </a:extLst>
          </p:cNvPr>
          <p:cNvPicPr>
            <a:picLocks noChangeAspect="1"/>
          </p:cNvPicPr>
          <p:nvPr/>
        </p:nvPicPr>
        <p:blipFill>
          <a:blip r:embed="rId5"/>
          <a:srcRect/>
          <a:stretch/>
        </p:blipFill>
        <p:spPr>
          <a:xfrm>
            <a:off x="6457812" y="2295343"/>
            <a:ext cx="5331066" cy="3219752"/>
          </a:xfrm>
          <a:prstGeom prst="rect">
            <a:avLst/>
          </a:prstGeom>
        </p:spPr>
      </p:pic>
      <p:sp>
        <p:nvSpPr>
          <p:cNvPr id="6" name="TextBox 5">
            <a:extLst>
              <a:ext uri="{FF2B5EF4-FFF2-40B4-BE49-F238E27FC236}">
                <a16:creationId xmlns:a16="http://schemas.microsoft.com/office/drawing/2014/main" id="{9EAE8B10-9703-FCE9-852B-29FDD28C0718}"/>
              </a:ext>
            </a:extLst>
          </p:cNvPr>
          <p:cNvSpPr txBox="1"/>
          <p:nvPr/>
        </p:nvSpPr>
        <p:spPr>
          <a:xfrm>
            <a:off x="8211147" y="1765199"/>
            <a:ext cx="2336665" cy="584775"/>
          </a:xfrm>
          <a:prstGeom prst="rect">
            <a:avLst/>
          </a:prstGeom>
          <a:noFill/>
        </p:spPr>
        <p:txBody>
          <a:bodyPr wrap="none" rtlCol="0">
            <a:spAutoFit/>
          </a:bodyPr>
          <a:lstStyle/>
          <a:p>
            <a:pPr algn="ctr"/>
            <a:r>
              <a:rPr lang="en-US" sz="3200" b="1" dirty="0"/>
              <a:t>Preliminary</a:t>
            </a:r>
          </a:p>
        </p:txBody>
      </p:sp>
      <p:sp>
        <p:nvSpPr>
          <p:cNvPr id="7" name="TextBox 6">
            <a:extLst>
              <a:ext uri="{FF2B5EF4-FFF2-40B4-BE49-F238E27FC236}">
                <a16:creationId xmlns:a16="http://schemas.microsoft.com/office/drawing/2014/main" id="{D4482794-E09F-9EC1-33D8-5F718E0B9A59}"/>
              </a:ext>
            </a:extLst>
          </p:cNvPr>
          <p:cNvSpPr txBox="1"/>
          <p:nvPr/>
        </p:nvSpPr>
        <p:spPr>
          <a:xfrm>
            <a:off x="901589" y="1826755"/>
            <a:ext cx="4920193" cy="461665"/>
          </a:xfrm>
          <a:prstGeom prst="rect">
            <a:avLst/>
          </a:prstGeom>
          <a:noFill/>
        </p:spPr>
        <p:txBody>
          <a:bodyPr wrap="none" rtlCol="0">
            <a:spAutoFit/>
          </a:bodyPr>
          <a:lstStyle/>
          <a:p>
            <a:pPr algn="ctr"/>
            <a:r>
              <a:rPr lang="en-US" sz="2400" b="1" dirty="0"/>
              <a:t>Published in 2025 (not quite DFSZ)</a:t>
            </a:r>
          </a:p>
        </p:txBody>
      </p:sp>
    </p:spTree>
    <p:extLst>
      <p:ext uri="{BB962C8B-B14F-4D97-AF65-F5344CB8AC3E}">
        <p14:creationId xmlns:p14="http://schemas.microsoft.com/office/powerpoint/2010/main" val="1979373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5F033-3373-AAC1-78F6-E4B0C8AC437B}"/>
              </a:ext>
            </a:extLst>
          </p:cNvPr>
          <p:cNvSpPr>
            <a:spLocks noGrp="1"/>
          </p:cNvSpPr>
          <p:nvPr>
            <p:ph type="title"/>
          </p:nvPr>
        </p:nvSpPr>
        <p:spPr/>
        <p:txBody>
          <a:bodyPr/>
          <a:lstStyle/>
          <a:p>
            <a:r>
              <a:rPr lang="en-US" dirty="0"/>
              <a:t>Looking Forward: Run-2A </a:t>
            </a:r>
          </a:p>
        </p:txBody>
      </p:sp>
      <p:sp>
        <p:nvSpPr>
          <p:cNvPr id="3" name="Content Placeholder 2">
            <a:extLst>
              <a:ext uri="{FF2B5EF4-FFF2-40B4-BE49-F238E27FC236}">
                <a16:creationId xmlns:a16="http://schemas.microsoft.com/office/drawing/2014/main" id="{ECE8B422-7621-2D22-0A13-E0E1E2E81BE6}"/>
              </a:ext>
            </a:extLst>
          </p:cNvPr>
          <p:cNvSpPr>
            <a:spLocks noGrp="1"/>
          </p:cNvSpPr>
          <p:nvPr>
            <p:ph idx="1"/>
          </p:nvPr>
        </p:nvSpPr>
        <p:spPr/>
        <p:txBody>
          <a:bodyPr/>
          <a:lstStyle/>
          <a:p>
            <a:r>
              <a:rPr lang="en-US" dirty="0"/>
              <a:t>We will have four cavity array to search for higher frequency.</a:t>
            </a:r>
          </a:p>
          <a:p>
            <a:r>
              <a:rPr lang="en-US" dirty="0"/>
              <a:t>Cavity and 4K </a:t>
            </a:r>
            <a:r>
              <a:rPr lang="en-US" dirty="0" err="1"/>
              <a:t>teststand</a:t>
            </a:r>
            <a:r>
              <a:rPr lang="en-US" dirty="0"/>
              <a:t> at Fermilab.</a:t>
            </a:r>
          </a:p>
          <a:p>
            <a:r>
              <a:rPr lang="en-US" dirty="0"/>
              <a:t>Ongoing: commissioning of amplifier chain and dark photon search.</a:t>
            </a:r>
          </a:p>
        </p:txBody>
      </p:sp>
      <p:pic>
        <p:nvPicPr>
          <p:cNvPr id="6" name="Picture 5">
            <a:extLst>
              <a:ext uri="{FF2B5EF4-FFF2-40B4-BE49-F238E27FC236}">
                <a16:creationId xmlns:a16="http://schemas.microsoft.com/office/drawing/2014/main" id="{8B09297B-BA62-085E-72A2-D0327255C31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9411391" y="327718"/>
            <a:ext cx="1972830" cy="5829567"/>
          </a:xfrm>
          <a:prstGeom prst="rect">
            <a:avLst/>
          </a:prstGeom>
        </p:spPr>
      </p:pic>
      <p:grpSp>
        <p:nvGrpSpPr>
          <p:cNvPr id="26" name="Group 25">
            <a:extLst>
              <a:ext uri="{FF2B5EF4-FFF2-40B4-BE49-F238E27FC236}">
                <a16:creationId xmlns:a16="http://schemas.microsoft.com/office/drawing/2014/main" id="{CCBB5D6E-860C-0BA8-5878-EA39AB2951FB}"/>
              </a:ext>
            </a:extLst>
          </p:cNvPr>
          <p:cNvGrpSpPr/>
          <p:nvPr/>
        </p:nvGrpSpPr>
        <p:grpSpPr>
          <a:xfrm>
            <a:off x="330926" y="3429000"/>
            <a:ext cx="4423352" cy="3101282"/>
            <a:chOff x="330926" y="3075882"/>
            <a:chExt cx="4927004" cy="3454400"/>
          </a:xfrm>
        </p:grpSpPr>
        <p:sp>
          <p:nvSpPr>
            <p:cNvPr id="7" name="Oval 6">
              <a:extLst>
                <a:ext uri="{FF2B5EF4-FFF2-40B4-BE49-F238E27FC236}">
                  <a16:creationId xmlns:a16="http://schemas.microsoft.com/office/drawing/2014/main" id="{4DA540C6-47A4-CFFC-FEE5-3707AB80C30C}"/>
                </a:ext>
              </a:extLst>
            </p:cNvPr>
            <p:cNvSpPr/>
            <p:nvPr/>
          </p:nvSpPr>
          <p:spPr>
            <a:xfrm>
              <a:off x="330926" y="3838646"/>
              <a:ext cx="2312895" cy="2312895"/>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48B97CE-6188-22FA-03F1-2F6AF6378455}"/>
                </a:ext>
              </a:extLst>
            </p:cNvPr>
            <p:cNvSpPr txBox="1"/>
            <p:nvPr/>
          </p:nvSpPr>
          <p:spPr>
            <a:xfrm>
              <a:off x="688116" y="3075882"/>
              <a:ext cx="1598516" cy="707886"/>
            </a:xfrm>
            <a:prstGeom prst="rect">
              <a:avLst/>
            </a:prstGeom>
            <a:noFill/>
          </p:spPr>
          <p:txBody>
            <a:bodyPr wrap="none" rtlCol="0">
              <a:spAutoFit/>
            </a:bodyPr>
            <a:lstStyle/>
            <a:p>
              <a:pPr algn="ctr"/>
              <a:r>
                <a:rPr lang="en-US" sz="2000" b="1" dirty="0"/>
                <a:t>Run-1D</a:t>
              </a:r>
            </a:p>
            <a:p>
              <a:pPr algn="ctr"/>
              <a:r>
                <a:rPr lang="en-US" sz="2000" dirty="0"/>
                <a:t>(1.0–1.4 GHz)</a:t>
              </a:r>
            </a:p>
          </p:txBody>
        </p:sp>
        <p:sp>
          <p:nvSpPr>
            <p:cNvPr id="9" name="TextBox 8">
              <a:extLst>
                <a:ext uri="{FF2B5EF4-FFF2-40B4-BE49-F238E27FC236}">
                  <a16:creationId xmlns:a16="http://schemas.microsoft.com/office/drawing/2014/main" id="{C0B75F2C-F180-9006-CD87-2044975AE50A}"/>
                </a:ext>
              </a:extLst>
            </p:cNvPr>
            <p:cNvSpPr txBox="1"/>
            <p:nvPr/>
          </p:nvSpPr>
          <p:spPr>
            <a:xfrm>
              <a:off x="3302224" y="3075882"/>
              <a:ext cx="1598516" cy="707886"/>
            </a:xfrm>
            <a:prstGeom prst="rect">
              <a:avLst/>
            </a:prstGeom>
            <a:noFill/>
          </p:spPr>
          <p:txBody>
            <a:bodyPr wrap="none" rtlCol="0">
              <a:spAutoFit/>
            </a:bodyPr>
            <a:lstStyle/>
            <a:p>
              <a:pPr algn="ctr"/>
              <a:r>
                <a:rPr lang="en-US" sz="2000" b="1" dirty="0"/>
                <a:t>Run-2A</a:t>
              </a:r>
            </a:p>
            <a:p>
              <a:pPr algn="ctr"/>
              <a:r>
                <a:rPr lang="en-US" sz="2000" dirty="0"/>
                <a:t>(1.4–2.0 GHz)</a:t>
              </a:r>
            </a:p>
          </p:txBody>
        </p:sp>
        <p:sp>
          <p:nvSpPr>
            <p:cNvPr id="10" name="Oval 9">
              <a:extLst>
                <a:ext uri="{FF2B5EF4-FFF2-40B4-BE49-F238E27FC236}">
                  <a16:creationId xmlns:a16="http://schemas.microsoft.com/office/drawing/2014/main" id="{156B1320-3E84-D2AF-599A-D3E71DF9FC1D}"/>
                </a:ext>
              </a:extLst>
            </p:cNvPr>
            <p:cNvSpPr/>
            <p:nvPr/>
          </p:nvSpPr>
          <p:spPr>
            <a:xfrm>
              <a:off x="487638" y="3995359"/>
              <a:ext cx="1999470" cy="1999470"/>
            </a:xfrm>
            <a:prstGeom prst="ellipse">
              <a:avLst/>
            </a:prstGeom>
            <a:solidFill>
              <a:srgbClr val="4472C4">
                <a:alpha val="29804"/>
              </a:srgbClr>
            </a:solidFill>
            <a:ln w="28575">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5203A456-87A7-8DF0-8DF5-120D606DCBE1}"/>
                </a:ext>
              </a:extLst>
            </p:cNvPr>
            <p:cNvSpPr/>
            <p:nvPr/>
          </p:nvSpPr>
          <p:spPr>
            <a:xfrm>
              <a:off x="1465857" y="4516020"/>
              <a:ext cx="964720" cy="964720"/>
            </a:xfrm>
            <a:prstGeom prst="ellipse">
              <a:avLst/>
            </a:prstGeom>
            <a:solidFill>
              <a:schemeClr val="bg1"/>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A5334388-471D-C9FB-06BE-21B1EBD50D71}"/>
                </a:ext>
              </a:extLst>
            </p:cNvPr>
            <p:cNvSpPr/>
            <p:nvPr/>
          </p:nvSpPr>
          <p:spPr>
            <a:xfrm>
              <a:off x="2945035" y="3838646"/>
              <a:ext cx="2312895" cy="2312895"/>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E627E078-2B6B-D58B-9010-EC97DA9EC3F9}"/>
                </a:ext>
              </a:extLst>
            </p:cNvPr>
            <p:cNvSpPr/>
            <p:nvPr/>
          </p:nvSpPr>
          <p:spPr>
            <a:xfrm>
              <a:off x="4105692" y="4089976"/>
              <a:ext cx="905660" cy="905660"/>
            </a:xfrm>
            <a:prstGeom prst="ellipse">
              <a:avLst/>
            </a:prstGeom>
            <a:solidFill>
              <a:srgbClr val="4472C4">
                <a:alpha val="29804"/>
              </a:srgbClr>
            </a:solidFill>
            <a:ln w="28575">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886CD1CE-EF94-BF9E-FF9F-486C8FD37A66}"/>
                </a:ext>
              </a:extLst>
            </p:cNvPr>
            <p:cNvSpPr/>
            <p:nvPr/>
          </p:nvSpPr>
          <p:spPr>
            <a:xfrm>
              <a:off x="3200032" y="4089976"/>
              <a:ext cx="905660" cy="905660"/>
            </a:xfrm>
            <a:prstGeom prst="ellipse">
              <a:avLst/>
            </a:prstGeom>
            <a:solidFill>
              <a:srgbClr val="4472C4">
                <a:alpha val="29804"/>
              </a:srgbClr>
            </a:solidFill>
            <a:ln w="28575">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B3865DE7-5F57-B448-7856-97E9240D3BF9}"/>
                </a:ext>
              </a:extLst>
            </p:cNvPr>
            <p:cNvSpPr/>
            <p:nvPr/>
          </p:nvSpPr>
          <p:spPr>
            <a:xfrm>
              <a:off x="4105692" y="4995636"/>
              <a:ext cx="905660" cy="905660"/>
            </a:xfrm>
            <a:prstGeom prst="ellipse">
              <a:avLst/>
            </a:prstGeom>
            <a:solidFill>
              <a:srgbClr val="4472C4">
                <a:alpha val="29804"/>
              </a:srgbClr>
            </a:solidFill>
            <a:ln w="28575">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405AD4AB-AD51-D1B6-2BB9-FFB6CEF4104B}"/>
                </a:ext>
              </a:extLst>
            </p:cNvPr>
            <p:cNvSpPr/>
            <p:nvPr/>
          </p:nvSpPr>
          <p:spPr>
            <a:xfrm>
              <a:off x="3200032" y="4995636"/>
              <a:ext cx="905660" cy="905660"/>
            </a:xfrm>
            <a:prstGeom prst="ellipse">
              <a:avLst/>
            </a:prstGeom>
            <a:solidFill>
              <a:srgbClr val="4472C4">
                <a:alpha val="29804"/>
              </a:srgbClr>
            </a:solidFill>
            <a:ln w="28575">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75B0A650-A6DC-31BB-795B-DC2D1F4946D9}"/>
                </a:ext>
              </a:extLst>
            </p:cNvPr>
            <p:cNvSpPr txBox="1"/>
            <p:nvPr/>
          </p:nvSpPr>
          <p:spPr>
            <a:xfrm>
              <a:off x="2025596" y="6130172"/>
              <a:ext cx="1537665" cy="400110"/>
            </a:xfrm>
            <a:prstGeom prst="rect">
              <a:avLst/>
            </a:prstGeom>
            <a:noFill/>
          </p:spPr>
          <p:txBody>
            <a:bodyPr wrap="none" rtlCol="0">
              <a:spAutoFit/>
            </a:bodyPr>
            <a:lstStyle/>
            <a:p>
              <a:pPr algn="ctr"/>
              <a:r>
                <a:rPr lang="en-US" sz="2000" dirty="0"/>
                <a:t>Magnet bore</a:t>
              </a:r>
            </a:p>
          </p:txBody>
        </p:sp>
        <p:sp>
          <p:nvSpPr>
            <p:cNvPr id="18" name="Oval 17">
              <a:extLst>
                <a:ext uri="{FF2B5EF4-FFF2-40B4-BE49-F238E27FC236}">
                  <a16:creationId xmlns:a16="http://schemas.microsoft.com/office/drawing/2014/main" id="{22EB8E45-D04B-BA23-DE38-26466005DCFB}"/>
                </a:ext>
              </a:extLst>
            </p:cNvPr>
            <p:cNvSpPr/>
            <p:nvPr/>
          </p:nvSpPr>
          <p:spPr>
            <a:xfrm>
              <a:off x="3795850" y="4410613"/>
              <a:ext cx="210813" cy="210813"/>
            </a:xfrm>
            <a:prstGeom prst="ellipse">
              <a:avLst/>
            </a:prstGeom>
            <a:solidFill>
              <a:schemeClr val="bg1"/>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16C08004-F691-D69A-2BEE-B308FE890453}"/>
                </a:ext>
              </a:extLst>
            </p:cNvPr>
            <p:cNvSpPr/>
            <p:nvPr/>
          </p:nvSpPr>
          <p:spPr>
            <a:xfrm>
              <a:off x="4711754" y="4410613"/>
              <a:ext cx="210813" cy="210813"/>
            </a:xfrm>
            <a:prstGeom prst="ellipse">
              <a:avLst/>
            </a:prstGeom>
            <a:solidFill>
              <a:schemeClr val="bg1"/>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5605DC6-DA87-5E40-0DAD-A87FEAE8284F}"/>
                </a:ext>
              </a:extLst>
            </p:cNvPr>
            <p:cNvSpPr/>
            <p:nvPr/>
          </p:nvSpPr>
          <p:spPr>
            <a:xfrm>
              <a:off x="3795850" y="5343059"/>
              <a:ext cx="210813" cy="210813"/>
            </a:xfrm>
            <a:prstGeom prst="ellipse">
              <a:avLst/>
            </a:prstGeom>
            <a:solidFill>
              <a:schemeClr val="bg1"/>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92448DBB-6777-0407-4FA9-E4C0BC4EA82D}"/>
                </a:ext>
              </a:extLst>
            </p:cNvPr>
            <p:cNvSpPr/>
            <p:nvPr/>
          </p:nvSpPr>
          <p:spPr>
            <a:xfrm>
              <a:off x="4711754" y="5343059"/>
              <a:ext cx="210813" cy="210813"/>
            </a:xfrm>
            <a:prstGeom prst="ellipse">
              <a:avLst/>
            </a:prstGeom>
            <a:solidFill>
              <a:schemeClr val="bg1"/>
            </a:solidFill>
            <a:ln w="190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E3D7BDB6-8B60-914F-0BD4-FA6127A37BB5}"/>
                </a:ext>
              </a:extLst>
            </p:cNvPr>
            <p:cNvSpPr txBox="1"/>
            <p:nvPr/>
          </p:nvSpPr>
          <p:spPr>
            <a:xfrm>
              <a:off x="1650534" y="4795038"/>
              <a:ext cx="588174" cy="400110"/>
            </a:xfrm>
            <a:prstGeom prst="rect">
              <a:avLst/>
            </a:prstGeom>
            <a:noFill/>
          </p:spPr>
          <p:txBody>
            <a:bodyPr wrap="none" rtlCol="0">
              <a:spAutoFit/>
            </a:bodyPr>
            <a:lstStyle/>
            <a:p>
              <a:pPr algn="ctr"/>
              <a:r>
                <a:rPr lang="en-US" sz="2000" dirty="0">
                  <a:solidFill>
                    <a:schemeClr val="accent2"/>
                  </a:solidFill>
                </a:rPr>
                <a:t>Rod</a:t>
              </a:r>
            </a:p>
          </p:txBody>
        </p:sp>
        <p:sp>
          <p:nvSpPr>
            <p:cNvPr id="23" name="TextBox 22">
              <a:extLst>
                <a:ext uri="{FF2B5EF4-FFF2-40B4-BE49-F238E27FC236}">
                  <a16:creationId xmlns:a16="http://schemas.microsoft.com/office/drawing/2014/main" id="{FBC782EA-4E62-6900-1226-AD13CD3F7A6A}"/>
                </a:ext>
              </a:extLst>
            </p:cNvPr>
            <p:cNvSpPr txBox="1"/>
            <p:nvPr/>
          </p:nvSpPr>
          <p:spPr>
            <a:xfrm>
              <a:off x="1057443" y="5480311"/>
              <a:ext cx="816827" cy="400110"/>
            </a:xfrm>
            <a:prstGeom prst="rect">
              <a:avLst/>
            </a:prstGeom>
            <a:noFill/>
          </p:spPr>
          <p:txBody>
            <a:bodyPr wrap="none" rtlCol="0">
              <a:spAutoFit/>
            </a:bodyPr>
            <a:lstStyle/>
            <a:p>
              <a:pPr algn="ctr"/>
              <a:r>
                <a:rPr lang="en-US" sz="2000" dirty="0">
                  <a:solidFill>
                    <a:srgbClr val="0000FF"/>
                  </a:solidFill>
                </a:rPr>
                <a:t>Cavity</a:t>
              </a:r>
              <a:endParaRPr lang="en-US" sz="2000" dirty="0">
                <a:solidFill>
                  <a:schemeClr val="accent2"/>
                </a:solidFill>
              </a:endParaRPr>
            </a:p>
          </p:txBody>
        </p:sp>
      </p:grpSp>
      <p:pic>
        <p:nvPicPr>
          <p:cNvPr id="24" name="Picture 23">
            <a:extLst>
              <a:ext uri="{FF2B5EF4-FFF2-40B4-BE49-F238E27FC236}">
                <a16:creationId xmlns:a16="http://schemas.microsoft.com/office/drawing/2014/main" id="{B69CA5F0-FE24-848D-A5F6-15D8AEE399E1}"/>
              </a:ext>
            </a:extLst>
          </p:cNvPr>
          <p:cNvPicPr>
            <a:picLocks noChangeAspect="1"/>
          </p:cNvPicPr>
          <p:nvPr/>
        </p:nvPicPr>
        <p:blipFill>
          <a:blip r:embed="rId3"/>
          <a:stretch>
            <a:fillRect/>
          </a:stretch>
        </p:blipFill>
        <p:spPr>
          <a:xfrm>
            <a:off x="4754279" y="3156154"/>
            <a:ext cx="3822874" cy="3468485"/>
          </a:xfrm>
          <a:prstGeom prst="rect">
            <a:avLst/>
          </a:prstGeom>
        </p:spPr>
      </p:pic>
      <mc:AlternateContent xmlns:mc="http://schemas.openxmlformats.org/markup-compatibility/2006">
        <mc:Choice xmlns:a14="http://schemas.microsoft.com/office/drawing/2010/main" Requires="a14">
          <p:sp>
            <p:nvSpPr>
              <p:cNvPr id="25" name="TextBox 24">
                <a:extLst>
                  <a:ext uri="{FF2B5EF4-FFF2-40B4-BE49-F238E27FC236}">
                    <a16:creationId xmlns:a16="http://schemas.microsoft.com/office/drawing/2014/main" id="{EE096084-142B-250B-AEB2-E5E610C39602}"/>
                  </a:ext>
                </a:extLst>
              </p:cNvPr>
              <p:cNvSpPr txBox="1"/>
              <p:nvPr/>
            </p:nvSpPr>
            <p:spPr>
              <a:xfrm>
                <a:off x="4943476" y="2832988"/>
                <a:ext cx="3276291" cy="646331"/>
              </a:xfrm>
              <a:prstGeom prst="rect">
                <a:avLst/>
              </a:prstGeom>
              <a:solidFill>
                <a:schemeClr val="bg1"/>
              </a:solidFill>
            </p:spPr>
            <p:txBody>
              <a:bodyPr wrap="square" rtlCol="0">
                <a:spAutoFit/>
              </a:bodyPr>
              <a:lstStyle/>
              <a:p>
                <a:r>
                  <a:rPr lang="en-US" dirty="0"/>
                  <a:t>Piezoelectric (rotary) actuator</a:t>
                </a:r>
              </a:p>
              <a:p>
                <a14:m>
                  <m:oMath xmlns:m="http://schemas.openxmlformats.org/officeDocument/2006/math">
                    <m:r>
                      <a:rPr lang="en-US" b="0" i="1" smtClean="0">
                        <a:latin typeface="Cambria Math" panose="02040503050406030204" pitchFamily="18" charset="0"/>
                      </a:rPr>
                      <m:t>→</m:t>
                    </m:r>
                  </m:oMath>
                </a14:m>
                <a:r>
                  <a:rPr lang="en-US" dirty="0"/>
                  <a:t> Stepper motor array</a:t>
                </a:r>
              </a:p>
            </p:txBody>
          </p:sp>
        </mc:Choice>
        <mc:Fallback>
          <p:sp>
            <p:nvSpPr>
              <p:cNvPr id="25" name="TextBox 24">
                <a:extLst>
                  <a:ext uri="{FF2B5EF4-FFF2-40B4-BE49-F238E27FC236}">
                    <a16:creationId xmlns:a16="http://schemas.microsoft.com/office/drawing/2014/main" id="{EE096084-142B-250B-AEB2-E5E610C39602}"/>
                  </a:ext>
                </a:extLst>
              </p:cNvPr>
              <p:cNvSpPr txBox="1">
                <a:spLocks noRot="1" noChangeAspect="1" noMove="1" noResize="1" noEditPoints="1" noAdjustHandles="1" noChangeArrowheads="1" noChangeShapeType="1" noTextEdit="1"/>
              </p:cNvSpPr>
              <p:nvPr/>
            </p:nvSpPr>
            <p:spPr>
              <a:xfrm>
                <a:off x="4943476" y="2832988"/>
                <a:ext cx="3276291" cy="646331"/>
              </a:xfrm>
              <a:prstGeom prst="rect">
                <a:avLst/>
              </a:prstGeom>
              <a:blipFill>
                <a:blip r:embed="rId4"/>
                <a:stretch>
                  <a:fillRect l="-1544" t="-5769" b="-11538"/>
                </a:stretch>
              </a:blipFill>
            </p:spPr>
            <p:txBody>
              <a:bodyPr/>
              <a:lstStyle/>
              <a:p>
                <a:r>
                  <a:rPr lang="en-US">
                    <a:noFill/>
                  </a:rPr>
                  <a:t> </a:t>
                </a:r>
              </a:p>
            </p:txBody>
          </p:sp>
        </mc:Fallback>
      </mc:AlternateContent>
      <p:sp>
        <p:nvSpPr>
          <p:cNvPr id="27" name="TextBox 26">
            <a:extLst>
              <a:ext uri="{FF2B5EF4-FFF2-40B4-BE49-F238E27FC236}">
                <a16:creationId xmlns:a16="http://schemas.microsoft.com/office/drawing/2014/main" id="{BF08664D-044C-2317-F36F-EAE9F772CFB9}"/>
              </a:ext>
            </a:extLst>
          </p:cNvPr>
          <p:cNvSpPr txBox="1"/>
          <p:nvPr/>
        </p:nvSpPr>
        <p:spPr>
          <a:xfrm>
            <a:off x="9737882" y="6190257"/>
            <a:ext cx="1319848" cy="369332"/>
          </a:xfrm>
          <a:prstGeom prst="rect">
            <a:avLst/>
          </a:prstGeom>
          <a:noFill/>
        </p:spPr>
        <p:txBody>
          <a:bodyPr wrap="none" rtlCol="0">
            <a:spAutoFit/>
          </a:bodyPr>
          <a:lstStyle/>
          <a:p>
            <a:r>
              <a:rPr lang="en-US" dirty="0"/>
              <a:t>@Fermilab</a:t>
            </a:r>
          </a:p>
        </p:txBody>
      </p:sp>
    </p:spTree>
    <p:extLst>
      <p:ext uri="{BB962C8B-B14F-4D97-AF65-F5344CB8AC3E}">
        <p14:creationId xmlns:p14="http://schemas.microsoft.com/office/powerpoint/2010/main" val="3666377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9E1D4-E017-0218-D1B1-5AF141199B0D}"/>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4E1F1A7C-D957-959A-F9A4-765405D2CAAF}"/>
              </a:ext>
            </a:extLst>
          </p:cNvPr>
          <p:cNvSpPr>
            <a:spLocks noGrp="1"/>
          </p:cNvSpPr>
          <p:nvPr>
            <p:ph idx="1"/>
          </p:nvPr>
        </p:nvSpPr>
        <p:spPr/>
        <p:txBody>
          <a:bodyPr/>
          <a:lstStyle/>
          <a:p>
            <a:r>
              <a:rPr lang="en-US" dirty="0"/>
              <a:t>ADMX searches for axion dark matter at the DFSZ sensitivity.</a:t>
            </a:r>
          </a:p>
          <a:p>
            <a:pPr lvl="1">
              <a:buFont typeface="Courier New" panose="02070309020205020404" pitchFamily="49" charset="0"/>
              <a:buChar char="o"/>
            </a:pPr>
            <a:r>
              <a:rPr lang="en-US" dirty="0"/>
              <a:t>Microwave cavity resonator(s) as our coherent detector.</a:t>
            </a:r>
          </a:p>
          <a:p>
            <a:pPr lvl="1">
              <a:buFont typeface="Courier New" panose="02070309020205020404" pitchFamily="49" charset="0"/>
              <a:buChar char="o"/>
            </a:pPr>
            <a:r>
              <a:rPr lang="en-US" dirty="0"/>
              <a:t>Employs quantum amplifier package (such as JPA) to achieve quantum-limited noise.</a:t>
            </a:r>
          </a:p>
          <a:p>
            <a:pPr lvl="1">
              <a:buFont typeface="Courier New" panose="02070309020205020404" pitchFamily="49" charset="0"/>
              <a:buChar char="o"/>
            </a:pPr>
            <a:endParaRPr lang="en-US" dirty="0"/>
          </a:p>
          <a:p>
            <a:r>
              <a:rPr lang="en-US" dirty="0"/>
              <a:t>Currently, we are taking data over 1.0–1.4 GHz range ensuring the DFSZ sensitivity.</a:t>
            </a:r>
          </a:p>
          <a:p>
            <a:endParaRPr lang="en-US" dirty="0"/>
          </a:p>
          <a:p>
            <a:r>
              <a:rPr lang="en-US" dirty="0"/>
              <a:t>The next run (2A) will be using four cavity array to maximize the signal power in a given volume.</a:t>
            </a:r>
          </a:p>
        </p:txBody>
      </p:sp>
      <p:sp>
        <p:nvSpPr>
          <p:cNvPr id="4" name="TextBox 3">
            <a:extLst>
              <a:ext uri="{FF2B5EF4-FFF2-40B4-BE49-F238E27FC236}">
                <a16:creationId xmlns:a16="http://schemas.microsoft.com/office/drawing/2014/main" id="{3BD99D3E-8C9B-9F03-E315-607FF42538F9}"/>
              </a:ext>
            </a:extLst>
          </p:cNvPr>
          <p:cNvSpPr txBox="1"/>
          <p:nvPr/>
        </p:nvSpPr>
        <p:spPr>
          <a:xfrm>
            <a:off x="1294845" y="5260258"/>
            <a:ext cx="9602309" cy="1015663"/>
          </a:xfrm>
          <a:prstGeom prst="rect">
            <a:avLst/>
          </a:prstGeom>
          <a:noFill/>
        </p:spPr>
        <p:txBody>
          <a:bodyPr wrap="none" rtlCol="0">
            <a:spAutoFit/>
          </a:bodyPr>
          <a:lstStyle/>
          <a:p>
            <a:r>
              <a:rPr lang="en-US" sz="6000" dirty="0">
                <a:solidFill>
                  <a:srgbClr val="7030A0"/>
                </a:solidFill>
              </a:rPr>
              <a:t>Thank you for your attention!</a:t>
            </a:r>
          </a:p>
        </p:txBody>
      </p:sp>
    </p:spTree>
    <p:extLst>
      <p:ext uri="{BB962C8B-B14F-4D97-AF65-F5344CB8AC3E}">
        <p14:creationId xmlns:p14="http://schemas.microsoft.com/office/powerpoint/2010/main" val="2949512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F9A3A0B-8876-084C-EE2C-066F74D275B4}"/>
              </a:ext>
            </a:extLst>
          </p:cNvPr>
          <p:cNvPicPr>
            <a:picLocks noChangeAspect="1"/>
          </p:cNvPicPr>
          <p:nvPr/>
        </p:nvPicPr>
        <p:blipFill>
          <a:blip r:embed="rId2"/>
          <a:srcRect b="13969"/>
          <a:stretch>
            <a:fillRect/>
          </a:stretch>
        </p:blipFill>
        <p:spPr>
          <a:xfrm>
            <a:off x="0" y="1"/>
            <a:ext cx="6587613" cy="4267200"/>
          </a:xfrm>
          <a:prstGeom prst="rect">
            <a:avLst/>
          </a:prstGeom>
        </p:spPr>
      </p:pic>
      <p:pic>
        <p:nvPicPr>
          <p:cNvPr id="7" name="Picture 6">
            <a:extLst>
              <a:ext uri="{FF2B5EF4-FFF2-40B4-BE49-F238E27FC236}">
                <a16:creationId xmlns:a16="http://schemas.microsoft.com/office/drawing/2014/main" id="{28E3F6C3-5232-98EA-5BEB-003D63F77E93}"/>
              </a:ext>
            </a:extLst>
          </p:cNvPr>
          <p:cNvPicPr>
            <a:picLocks noChangeAspect="1"/>
          </p:cNvPicPr>
          <p:nvPr/>
        </p:nvPicPr>
        <p:blipFill>
          <a:blip r:embed="rId3"/>
          <a:stretch>
            <a:fillRect/>
          </a:stretch>
        </p:blipFill>
        <p:spPr>
          <a:xfrm>
            <a:off x="6587613" y="1866951"/>
            <a:ext cx="3647768" cy="2400249"/>
          </a:xfrm>
          <a:prstGeom prst="rect">
            <a:avLst/>
          </a:prstGeom>
        </p:spPr>
      </p:pic>
      <p:sp>
        <p:nvSpPr>
          <p:cNvPr id="9" name="TextBox 8">
            <a:extLst>
              <a:ext uri="{FF2B5EF4-FFF2-40B4-BE49-F238E27FC236}">
                <a16:creationId xmlns:a16="http://schemas.microsoft.com/office/drawing/2014/main" id="{C797C0A8-ECCD-3333-C3B4-7E0EFE042774}"/>
              </a:ext>
            </a:extLst>
          </p:cNvPr>
          <p:cNvSpPr txBox="1"/>
          <p:nvPr/>
        </p:nvSpPr>
        <p:spPr>
          <a:xfrm>
            <a:off x="432243" y="3696468"/>
            <a:ext cx="5565434" cy="400110"/>
          </a:xfrm>
          <a:prstGeom prst="rect">
            <a:avLst/>
          </a:prstGeom>
          <a:noFill/>
        </p:spPr>
        <p:txBody>
          <a:bodyPr wrap="none" rtlCol="0">
            <a:spAutoFit/>
          </a:bodyPr>
          <a:lstStyle/>
          <a:p>
            <a:r>
              <a:rPr lang="en-US" sz="2000" b="1" dirty="0">
                <a:solidFill>
                  <a:schemeClr val="bg1"/>
                </a:solidFill>
              </a:rPr>
              <a:t>ADMX Collaboration Meeting (May 2026) @ UW</a:t>
            </a:r>
          </a:p>
        </p:txBody>
      </p:sp>
      <p:pic>
        <p:nvPicPr>
          <p:cNvPr id="3" name="Picture 2" descr="A close-up of a logo&#10;&#10;AI-generated content may be incorrect.">
            <a:extLst>
              <a:ext uri="{FF2B5EF4-FFF2-40B4-BE49-F238E27FC236}">
                <a16:creationId xmlns:a16="http://schemas.microsoft.com/office/drawing/2014/main" id="{04CEF140-6492-F305-5B09-B192807BAA03}"/>
              </a:ext>
            </a:extLst>
          </p:cNvPr>
          <p:cNvPicPr>
            <a:picLocks noChangeAspect="1"/>
          </p:cNvPicPr>
          <p:nvPr/>
        </p:nvPicPr>
        <p:blipFill>
          <a:blip r:embed="rId4"/>
          <a:stretch>
            <a:fillRect/>
          </a:stretch>
        </p:blipFill>
        <p:spPr>
          <a:xfrm>
            <a:off x="6895256" y="206752"/>
            <a:ext cx="4216714" cy="1298748"/>
          </a:xfrm>
          <a:prstGeom prst="rect">
            <a:avLst/>
          </a:prstGeom>
        </p:spPr>
      </p:pic>
      <p:pic>
        <p:nvPicPr>
          <p:cNvPr id="4" name="Picture 3">
            <a:extLst>
              <a:ext uri="{FF2B5EF4-FFF2-40B4-BE49-F238E27FC236}">
                <a16:creationId xmlns:a16="http://schemas.microsoft.com/office/drawing/2014/main" id="{8AE6FCCC-5450-5D3A-9D8A-3329ECC5D77F}"/>
              </a:ext>
            </a:extLst>
          </p:cNvPr>
          <p:cNvPicPr>
            <a:picLocks noChangeAspect="1"/>
          </p:cNvPicPr>
          <p:nvPr/>
        </p:nvPicPr>
        <p:blipFill>
          <a:blip r:embed="rId5"/>
          <a:stretch>
            <a:fillRect/>
          </a:stretch>
        </p:blipFill>
        <p:spPr>
          <a:xfrm>
            <a:off x="12406596" y="3194762"/>
            <a:ext cx="6411842" cy="3298722"/>
          </a:xfrm>
          <a:prstGeom prst="rect">
            <a:avLst/>
          </a:prstGeom>
        </p:spPr>
      </p:pic>
      <p:sp>
        <p:nvSpPr>
          <p:cNvPr id="12" name="TextBox 11">
            <a:extLst>
              <a:ext uri="{FF2B5EF4-FFF2-40B4-BE49-F238E27FC236}">
                <a16:creationId xmlns:a16="http://schemas.microsoft.com/office/drawing/2014/main" id="{8DA82813-1B88-1F2D-3F0A-6074C904E911}"/>
              </a:ext>
            </a:extLst>
          </p:cNvPr>
          <p:cNvSpPr txBox="1"/>
          <p:nvPr/>
        </p:nvSpPr>
        <p:spPr>
          <a:xfrm>
            <a:off x="0" y="5081588"/>
            <a:ext cx="12192000" cy="1569660"/>
          </a:xfrm>
          <a:prstGeom prst="rect">
            <a:avLst/>
          </a:prstGeom>
          <a:noFill/>
        </p:spPr>
        <p:txBody>
          <a:bodyPr wrap="square">
            <a:spAutoFit/>
          </a:bodyPr>
          <a:lstStyle/>
          <a:p>
            <a:r>
              <a:rPr lang="en-US" sz="1200" dirty="0"/>
              <a:t>This work is supported by U.S. Department of Energy through Awards No DE-SC0009800, No. DE-SC0009723, No. DE-SC0010296, No. DE-SC0010280, No. DE-SC0011665, No. DEFG02-97ER41029, No. DE-FG02-96ER40956, No. DE-AC52-07NA27344, No. DE-C03-76SF00098, No. DE-SC-0022148 and No. DE-SC0017987. Fermilab is a U.S. Department of Energy, Office of Science, HEP User Facility managed by Fermi Research Alliance, LLC (FRA), under Contract No. DE-AC02-07CH11359. Additional support was provided by the Heising-Simons Foundation and by the Lawrence Livermore National Laboratory LDRD office. PNNL is a multi-program national laboratory operated for the U.S. DOE by Battelle Memorial Institute under Contract No. DE-AC05-76RL01830. UWA and Swinburne participation is funded by the ARC Centre of Excellence for Engineered Quantum Systems and CE170100009, Dark Matter Particle Physics, CE200100008. The Sheffield group acknowledges support from the UK Science and Technology Facilities Council (STFC) under grants ST/ T006811/1 and ST/X005879/1. CRB is supported by DOE Office of Science, High Energy Physics, Early Career Award (FWP 77794 at PNNL). Chelsea Bartram acknowledges support from the Panofsky Fellowship at SLAC. John Clarke acknowledges support from the U.S. Department of Energy, Office of Science, National Quantum Information Science Research Centers. </a:t>
            </a:r>
          </a:p>
        </p:txBody>
      </p:sp>
      <p:sp>
        <p:nvSpPr>
          <p:cNvPr id="14" name="TextBox 13">
            <a:extLst>
              <a:ext uri="{FF2B5EF4-FFF2-40B4-BE49-F238E27FC236}">
                <a16:creationId xmlns:a16="http://schemas.microsoft.com/office/drawing/2014/main" id="{B6175410-E56D-8738-85FD-4D9E883DF59E}"/>
              </a:ext>
            </a:extLst>
          </p:cNvPr>
          <p:cNvSpPr txBox="1"/>
          <p:nvPr/>
        </p:nvSpPr>
        <p:spPr>
          <a:xfrm>
            <a:off x="2712186" y="4289674"/>
            <a:ext cx="6767628" cy="769441"/>
          </a:xfrm>
          <a:prstGeom prst="rect">
            <a:avLst/>
          </a:prstGeom>
          <a:noFill/>
        </p:spPr>
        <p:txBody>
          <a:bodyPr wrap="square">
            <a:spAutoFit/>
          </a:bodyPr>
          <a:lstStyle/>
          <a:p>
            <a:pPr algn="ctr"/>
            <a:r>
              <a:rPr lang="en-US" sz="4400" dirty="0"/>
              <a:t>Acknowledgements</a:t>
            </a:r>
            <a:endParaRPr lang="en-US" dirty="0"/>
          </a:p>
        </p:txBody>
      </p:sp>
    </p:spTree>
    <p:extLst>
      <p:ext uri="{BB962C8B-B14F-4D97-AF65-F5344CB8AC3E}">
        <p14:creationId xmlns:p14="http://schemas.microsoft.com/office/powerpoint/2010/main" val="26355991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31443-DD54-5673-7244-F53DFFC1489A}"/>
              </a:ext>
            </a:extLst>
          </p:cNvPr>
          <p:cNvSpPr>
            <a:spLocks noGrp="1"/>
          </p:cNvSpPr>
          <p:nvPr>
            <p:ph type="title"/>
          </p:nvPr>
        </p:nvSpPr>
        <p:spPr/>
        <p:txBody>
          <a:bodyPr/>
          <a:lstStyle/>
          <a:p>
            <a:r>
              <a:rPr lang="en-US" dirty="0"/>
              <a:t>Backup</a:t>
            </a:r>
          </a:p>
        </p:txBody>
      </p:sp>
      <p:sp>
        <p:nvSpPr>
          <p:cNvPr id="3" name="Text Placeholder 2">
            <a:extLst>
              <a:ext uri="{FF2B5EF4-FFF2-40B4-BE49-F238E27FC236}">
                <a16:creationId xmlns:a16="http://schemas.microsoft.com/office/drawing/2014/main" id="{64E6CD63-666C-73D0-760E-78A4CAABCF6A}"/>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590992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ECE08-057A-B5C2-EBB9-ED3CD3BFC838}"/>
              </a:ext>
            </a:extLst>
          </p:cNvPr>
          <p:cNvSpPr>
            <a:spLocks noGrp="1"/>
          </p:cNvSpPr>
          <p:nvPr>
            <p:ph type="title"/>
          </p:nvPr>
        </p:nvSpPr>
        <p:spPr/>
        <p:txBody>
          <a:bodyPr/>
          <a:lstStyle/>
          <a:p>
            <a:r>
              <a:rPr lang="en-US" dirty="0"/>
              <a:t>Noise Calibration</a:t>
            </a:r>
          </a:p>
        </p:txBody>
      </p:sp>
      <p:sp>
        <p:nvSpPr>
          <p:cNvPr id="3" name="Content Placeholder 2">
            <a:extLst>
              <a:ext uri="{FF2B5EF4-FFF2-40B4-BE49-F238E27FC236}">
                <a16:creationId xmlns:a16="http://schemas.microsoft.com/office/drawing/2014/main" id="{63449E1B-3586-24F8-D498-972A9C39A4A9}"/>
              </a:ext>
            </a:extLst>
          </p:cNvPr>
          <p:cNvSpPr>
            <a:spLocks noGrp="1"/>
          </p:cNvSpPr>
          <p:nvPr>
            <p:ph idx="1"/>
          </p:nvPr>
        </p:nvSpPr>
        <p:spPr/>
        <p:txBody>
          <a:bodyPr/>
          <a:lstStyle/>
          <a:p>
            <a:r>
              <a:rPr lang="en-US" dirty="0"/>
              <a:t>We heat a noise source and measure output power versus source temperature.</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The narrowband JPA must be retuned with frequency. Repeating a full thermal calibration at every setting is impractical.</a:t>
            </a:r>
          </a:p>
        </p:txBody>
      </p:sp>
      <p:grpSp>
        <p:nvGrpSpPr>
          <p:cNvPr id="51" name="Group 50">
            <a:extLst>
              <a:ext uri="{FF2B5EF4-FFF2-40B4-BE49-F238E27FC236}">
                <a16:creationId xmlns:a16="http://schemas.microsoft.com/office/drawing/2014/main" id="{7FB639F7-91CD-4BC6-D1ED-E308DCC57485}"/>
              </a:ext>
            </a:extLst>
          </p:cNvPr>
          <p:cNvGrpSpPr/>
          <p:nvPr/>
        </p:nvGrpSpPr>
        <p:grpSpPr>
          <a:xfrm>
            <a:off x="2607881" y="2166339"/>
            <a:ext cx="5607295" cy="3068989"/>
            <a:chOff x="1344706" y="2237591"/>
            <a:chExt cx="5607295" cy="3068989"/>
          </a:xfrm>
        </p:grpSpPr>
        <p:cxnSp>
          <p:nvCxnSpPr>
            <p:cNvPr id="5" name="Straight Arrow Connector 4">
              <a:extLst>
                <a:ext uri="{FF2B5EF4-FFF2-40B4-BE49-F238E27FC236}">
                  <a16:creationId xmlns:a16="http://schemas.microsoft.com/office/drawing/2014/main" id="{15402160-AE6F-C721-B678-FAAE2399783F}"/>
                </a:ext>
              </a:extLst>
            </p:cNvPr>
            <p:cNvCxnSpPr/>
            <p:nvPr/>
          </p:nvCxnSpPr>
          <p:spPr>
            <a:xfrm flipV="1">
              <a:off x="3442447" y="2237591"/>
              <a:ext cx="0" cy="2560320"/>
            </a:xfrm>
            <a:prstGeom prst="straightConnector1">
              <a:avLst/>
            </a:prstGeom>
            <a:ln w="19050">
              <a:solidFill>
                <a:srgbClr val="00000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415A8B65-F02E-9C58-9469-F102023B4039}"/>
                </a:ext>
              </a:extLst>
            </p:cNvPr>
            <p:cNvCxnSpPr>
              <a:cxnSpLocks/>
            </p:cNvCxnSpPr>
            <p:nvPr/>
          </p:nvCxnSpPr>
          <p:spPr>
            <a:xfrm>
              <a:off x="1344706" y="4797911"/>
              <a:ext cx="4658061" cy="0"/>
            </a:xfrm>
            <a:prstGeom prst="straightConnector1">
              <a:avLst/>
            </a:prstGeom>
            <a:ln w="19050">
              <a:solidFill>
                <a:srgbClr val="000000"/>
              </a:solidFill>
              <a:tailEnd type="triangle" w="lg" len="lg"/>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D9BB1298-F59D-57F5-596D-871273C7E4F0}"/>
                </a:ext>
              </a:extLst>
            </p:cNvPr>
            <p:cNvSpPr txBox="1"/>
            <p:nvPr/>
          </p:nvSpPr>
          <p:spPr>
            <a:xfrm>
              <a:off x="4175600" y="4937248"/>
              <a:ext cx="2776401" cy="369332"/>
            </a:xfrm>
            <a:prstGeom prst="rect">
              <a:avLst/>
            </a:prstGeom>
            <a:noFill/>
          </p:spPr>
          <p:txBody>
            <a:bodyPr wrap="none" rtlCol="0">
              <a:spAutoFit/>
            </a:bodyPr>
            <a:lstStyle/>
            <a:p>
              <a:r>
                <a:rPr lang="en-US" dirty="0"/>
                <a:t>Noise source temperature</a:t>
              </a:r>
            </a:p>
          </p:txBody>
        </p:sp>
        <p:sp>
          <p:nvSpPr>
            <p:cNvPr id="9" name="TextBox 8">
              <a:extLst>
                <a:ext uri="{FF2B5EF4-FFF2-40B4-BE49-F238E27FC236}">
                  <a16:creationId xmlns:a16="http://schemas.microsoft.com/office/drawing/2014/main" id="{3103318D-1A8A-5A71-D8B2-B2200DDCFA30}"/>
                </a:ext>
              </a:extLst>
            </p:cNvPr>
            <p:cNvSpPr txBox="1"/>
            <p:nvPr/>
          </p:nvSpPr>
          <p:spPr>
            <a:xfrm>
              <a:off x="2527119" y="2237591"/>
              <a:ext cx="796693" cy="369332"/>
            </a:xfrm>
            <a:prstGeom prst="rect">
              <a:avLst/>
            </a:prstGeom>
            <a:noFill/>
          </p:spPr>
          <p:txBody>
            <a:bodyPr wrap="none" rtlCol="0">
              <a:spAutoFit/>
            </a:bodyPr>
            <a:lstStyle/>
            <a:p>
              <a:r>
                <a:rPr lang="en-US" dirty="0"/>
                <a:t>Power</a:t>
              </a:r>
            </a:p>
          </p:txBody>
        </p:sp>
        <p:sp>
          <p:nvSpPr>
            <p:cNvPr id="10" name="Oval 9">
              <a:extLst>
                <a:ext uri="{FF2B5EF4-FFF2-40B4-BE49-F238E27FC236}">
                  <a16:creationId xmlns:a16="http://schemas.microsoft.com/office/drawing/2014/main" id="{75752E34-98B9-1FFD-CE4B-8A76515AAB4C}"/>
                </a:ext>
              </a:extLst>
            </p:cNvPr>
            <p:cNvSpPr/>
            <p:nvPr/>
          </p:nvSpPr>
          <p:spPr>
            <a:xfrm>
              <a:off x="4044874" y="3367145"/>
              <a:ext cx="98452" cy="98452"/>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C866D136-A245-1617-1275-547D0BFACC8F}"/>
                </a:ext>
              </a:extLst>
            </p:cNvPr>
            <p:cNvSpPr/>
            <p:nvPr/>
          </p:nvSpPr>
          <p:spPr>
            <a:xfrm>
              <a:off x="4421391" y="3076433"/>
              <a:ext cx="98452" cy="98452"/>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3372ABD-1943-F26D-3F57-38154496CC00}"/>
                </a:ext>
              </a:extLst>
            </p:cNvPr>
            <p:cNvSpPr/>
            <p:nvPr/>
          </p:nvSpPr>
          <p:spPr>
            <a:xfrm>
              <a:off x="4765636" y="2785622"/>
              <a:ext cx="98452" cy="98452"/>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8623C9DE-A47E-5BBD-BE44-912431EF44BD}"/>
                </a:ext>
              </a:extLst>
            </p:cNvPr>
            <p:cNvSpPr/>
            <p:nvPr/>
          </p:nvSpPr>
          <p:spPr>
            <a:xfrm>
              <a:off x="5099123" y="2508471"/>
              <a:ext cx="98452" cy="98452"/>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AF17A85B-543D-9864-B05B-ABAD18A8BE0E}"/>
                </a:ext>
              </a:extLst>
            </p:cNvPr>
            <p:cNvCxnSpPr>
              <a:cxnSpLocks/>
            </p:cNvCxnSpPr>
            <p:nvPr/>
          </p:nvCxnSpPr>
          <p:spPr>
            <a:xfrm flipH="1">
              <a:off x="2420471" y="2555163"/>
              <a:ext cx="2703828" cy="2242748"/>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456D47DB-4DFF-BD15-62FF-4F957FF04644}"/>
                    </a:ext>
                  </a:extLst>
                </p:cNvPr>
                <p:cNvSpPr txBox="1"/>
                <p:nvPr/>
              </p:nvSpPr>
              <p:spPr>
                <a:xfrm>
                  <a:off x="1794858" y="4900041"/>
                  <a:ext cx="1035027" cy="369332"/>
                </a:xfrm>
                <a:prstGeom prst="rect">
                  <a:avLst/>
                </a:prstGeom>
                <a:noFill/>
              </p:spPr>
              <p:txBody>
                <a:bodyPr wrap="none" rtlCol="0">
                  <a:spAutoFit/>
                </a:bodyPr>
                <a:lstStyle/>
                <a:p>
                  <a:pPr/>
                  <a14:m>
                    <m:oMathPara xmlns:m="http://schemas.openxmlformats.org/officeDocument/2006/math">
                      <m:oMath>
                        <m:r>
                          <a:rPr lang="en-US" b="0" i="1" dirty="0" smtClean="0">
                            <a:solidFill>
                              <a:srgbClr val="FF0000"/>
                            </a:solidFill>
                            <a:latin typeface="Cambria Math" panose="02040503050406030204" pitchFamily="18" charset="0"/>
                          </a:rPr>
                          <m:t>−</m:t>
                        </m:r>
                        <m:sSub>
                          <m:sSubPr>
                            <m:ctrlPr>
                              <a:rPr lang="en-US" b="0" i="1" dirty="0" smtClean="0">
                                <a:solidFill>
                                  <a:srgbClr val="FF0000"/>
                                </a:solidFill>
                                <a:latin typeface="Cambria Math" panose="02040503050406030204" pitchFamily="18" charset="0"/>
                              </a:rPr>
                            </m:ctrlPr>
                          </m:sSubPr>
                          <m:e>
                            <m:r>
                              <a:rPr lang="en-US" b="0" i="1" dirty="0" smtClean="0">
                                <a:solidFill>
                                  <a:srgbClr val="FF0000"/>
                                </a:solidFill>
                                <a:latin typeface="Cambria Math" panose="02040503050406030204" pitchFamily="18" charset="0"/>
                              </a:rPr>
                              <m:t>𝑇</m:t>
                            </m:r>
                          </m:e>
                          <m:sub>
                            <m:r>
                              <m:rPr>
                                <m:sty m:val="p"/>
                              </m:rPr>
                              <a:rPr lang="en-US" b="0" i="0" dirty="0" smtClean="0">
                                <a:solidFill>
                                  <a:srgbClr val="FF0000"/>
                                </a:solidFill>
                                <a:latin typeface="Cambria Math" panose="02040503050406030204" pitchFamily="18" charset="0"/>
                              </a:rPr>
                              <m:t>added</m:t>
                            </m:r>
                          </m:sub>
                        </m:sSub>
                      </m:oMath>
                    </m:oMathPara>
                  </a14:m>
                  <a:endParaRPr/>
                </a:p>
              </p:txBody>
            </p:sp>
          </mc:Choice>
          <mc:Fallback xmlns="">
            <p:sp>
              <p:nvSpPr>
                <p:cNvPr id="17" name="TextBox 16">
                  <a:extLst>
                    <a:ext uri="{FF2B5EF4-FFF2-40B4-BE49-F238E27FC236}">
                      <a16:creationId xmlns:a16="http://schemas.microsoft.com/office/drawing/2014/main" id="{456D47DB-4DFF-BD15-62FF-4F957FF04644}"/>
                    </a:ext>
                  </a:extLst>
                </p:cNvPr>
                <p:cNvSpPr txBox="1">
                  <a:spLocks noRot="1" noChangeAspect="1" noMove="1" noResize="1" noEditPoints="1" noAdjustHandles="1" noChangeArrowheads="1" noChangeShapeType="1" noTextEdit="1"/>
                </p:cNvSpPr>
                <p:nvPr/>
              </p:nvSpPr>
              <p:spPr>
                <a:xfrm>
                  <a:off x="1794858" y="4900041"/>
                  <a:ext cx="1035027" cy="369332"/>
                </a:xfrm>
                <a:prstGeom prst="rect">
                  <a:avLst/>
                </a:prstGeom>
                <a:blipFill>
                  <a:blip r:embed="rId3"/>
                  <a:stretch>
                    <a:fillRect t="-6667" r="-6024" b="-26667"/>
                  </a:stretch>
                </a:blipFill>
              </p:spPr>
              <p:txBody>
                <a:bodyPr/>
                <a:lstStyle/>
                <a:p>
                  <a:r>
                    <a:rPr lang="en-US">
                      <a:noFill/>
                    </a:rPr>
                    <a:t> </a:t>
                  </a:r>
                </a:p>
              </p:txBody>
            </p:sp>
          </mc:Fallback>
        </mc:AlternateContent>
      </p:grpSp>
      <p:pic>
        <p:nvPicPr>
          <p:cNvPr id="18" name="Picture 17">
            <a:extLst>
              <a:ext uri="{FF2B5EF4-FFF2-40B4-BE49-F238E27FC236}">
                <a16:creationId xmlns:a16="http://schemas.microsoft.com/office/drawing/2014/main" id="{F6A3532D-963B-4323-C487-4B70EFDEA69E}"/>
              </a:ext>
            </a:extLst>
          </p:cNvPr>
          <p:cNvPicPr>
            <a:picLocks noChangeAspect="1"/>
          </p:cNvPicPr>
          <p:nvPr/>
        </p:nvPicPr>
        <p:blipFill>
          <a:blip r:embed="rId4"/>
          <a:srcRect/>
          <a:stretch/>
        </p:blipFill>
        <p:spPr>
          <a:xfrm>
            <a:off x="7645855" y="2069186"/>
            <a:ext cx="4350937" cy="2882895"/>
          </a:xfrm>
          <a:prstGeom prst="rect">
            <a:avLst/>
          </a:prstGeom>
        </p:spPr>
      </p:pic>
      <p:grpSp>
        <p:nvGrpSpPr>
          <p:cNvPr id="59" name="Group 58">
            <a:extLst>
              <a:ext uri="{FF2B5EF4-FFF2-40B4-BE49-F238E27FC236}">
                <a16:creationId xmlns:a16="http://schemas.microsoft.com/office/drawing/2014/main" id="{8F15F683-2656-6D63-69C2-190161D0E774}"/>
              </a:ext>
            </a:extLst>
          </p:cNvPr>
          <p:cNvGrpSpPr/>
          <p:nvPr/>
        </p:nvGrpSpPr>
        <p:grpSpPr>
          <a:xfrm>
            <a:off x="541678" y="2437219"/>
            <a:ext cx="2827736" cy="1332521"/>
            <a:chOff x="134244" y="2297085"/>
            <a:chExt cx="2827736" cy="1332521"/>
          </a:xfrm>
        </p:grpSpPr>
        <p:grpSp>
          <p:nvGrpSpPr>
            <p:cNvPr id="21" name="Group 20">
              <a:extLst>
                <a:ext uri="{FF2B5EF4-FFF2-40B4-BE49-F238E27FC236}">
                  <a16:creationId xmlns:a16="http://schemas.microsoft.com/office/drawing/2014/main" id="{0E87D6EB-89A4-EC8F-77BE-4500360BBE86}"/>
                </a:ext>
              </a:extLst>
            </p:cNvPr>
            <p:cNvGrpSpPr/>
            <p:nvPr/>
          </p:nvGrpSpPr>
          <p:grpSpPr>
            <a:xfrm>
              <a:off x="581609" y="2853040"/>
              <a:ext cx="610642" cy="203464"/>
              <a:chOff x="1961108" y="3429000"/>
              <a:chExt cx="5522964" cy="1840230"/>
            </a:xfrm>
          </p:grpSpPr>
          <p:cxnSp>
            <p:nvCxnSpPr>
              <p:cNvPr id="38" name="Straight Connector 37">
                <a:extLst>
                  <a:ext uri="{FF2B5EF4-FFF2-40B4-BE49-F238E27FC236}">
                    <a16:creationId xmlns:a16="http://schemas.microsoft.com/office/drawing/2014/main" id="{1B2F7EB6-CCEB-AA8D-A798-2F643223D060}"/>
                  </a:ext>
                </a:extLst>
              </p:cNvPr>
              <p:cNvCxnSpPr>
                <a:cxnSpLocks/>
              </p:cNvCxnSpPr>
              <p:nvPr/>
            </p:nvCxnSpPr>
            <p:spPr>
              <a:xfrm flipV="1">
                <a:off x="1961108" y="3429000"/>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A0C340-14F8-A0AF-A949-FA57ED66838F}"/>
                  </a:ext>
                </a:extLst>
              </p:cNvPr>
              <p:cNvCxnSpPr>
                <a:cxnSpLocks/>
              </p:cNvCxnSpPr>
              <p:nvPr/>
            </p:nvCxnSpPr>
            <p:spPr>
              <a:xfrm>
                <a:off x="24460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4B15711-0AF7-D488-0000-D6DAFFCE9A72}"/>
                  </a:ext>
                </a:extLst>
              </p:cNvPr>
              <p:cNvCxnSpPr>
                <a:cxnSpLocks/>
              </p:cNvCxnSpPr>
              <p:nvPr/>
            </p:nvCxnSpPr>
            <p:spPr>
              <a:xfrm>
                <a:off x="42748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3D2A800-BFEF-F46F-8E75-E8C199298914}"/>
                  </a:ext>
                </a:extLst>
              </p:cNvPr>
              <p:cNvCxnSpPr>
                <a:cxnSpLocks/>
              </p:cNvCxnSpPr>
              <p:nvPr/>
            </p:nvCxnSpPr>
            <p:spPr>
              <a:xfrm flipH="1">
                <a:off x="33604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E8960A4-B714-9EFE-0F34-6E39F6B6BF1A}"/>
                  </a:ext>
                </a:extLst>
              </p:cNvPr>
              <p:cNvCxnSpPr>
                <a:cxnSpLocks/>
              </p:cNvCxnSpPr>
              <p:nvPr/>
            </p:nvCxnSpPr>
            <p:spPr>
              <a:xfrm flipH="1">
                <a:off x="51892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40AB497-D346-0F85-481C-46D77AAC4BFF}"/>
                  </a:ext>
                </a:extLst>
              </p:cNvPr>
              <p:cNvCxnSpPr>
                <a:cxnSpLocks/>
              </p:cNvCxnSpPr>
              <p:nvPr/>
            </p:nvCxnSpPr>
            <p:spPr>
              <a:xfrm>
                <a:off x="609600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CFAEA4F1-0DBF-A15B-2233-AE2EA8FDF1AF}"/>
                  </a:ext>
                </a:extLst>
              </p:cNvPr>
              <p:cNvCxnSpPr>
                <a:cxnSpLocks/>
              </p:cNvCxnSpPr>
              <p:nvPr/>
            </p:nvCxnSpPr>
            <p:spPr>
              <a:xfrm flipV="1">
                <a:off x="6999160" y="4349115"/>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cxnSp>
          <p:nvCxnSpPr>
            <p:cNvPr id="22" name="Straight Connector 21">
              <a:extLst>
                <a:ext uri="{FF2B5EF4-FFF2-40B4-BE49-F238E27FC236}">
                  <a16:creationId xmlns:a16="http://schemas.microsoft.com/office/drawing/2014/main" id="{36AF6DC9-B8C1-AD5D-0226-A8AEB51432C1}"/>
                </a:ext>
              </a:extLst>
            </p:cNvPr>
            <p:cNvCxnSpPr>
              <a:cxnSpLocks/>
            </p:cNvCxnSpPr>
            <p:nvPr/>
          </p:nvCxnSpPr>
          <p:spPr>
            <a:xfrm flipH="1">
              <a:off x="325649" y="2954772"/>
              <a:ext cx="25596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BAC8101-DA23-A215-A5CC-38D11A0DFE68}"/>
                </a:ext>
              </a:extLst>
            </p:cNvPr>
            <p:cNvCxnSpPr>
              <a:cxnSpLocks/>
            </p:cNvCxnSpPr>
            <p:nvPr/>
          </p:nvCxnSpPr>
          <p:spPr>
            <a:xfrm flipH="1">
              <a:off x="1192251" y="2954772"/>
              <a:ext cx="254338"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6" name="TextBox 45">
                  <a:extLst>
                    <a:ext uri="{FF2B5EF4-FFF2-40B4-BE49-F238E27FC236}">
                      <a16:creationId xmlns:a16="http://schemas.microsoft.com/office/drawing/2014/main" id="{0255367F-8809-AE15-C108-DBC67E539122}"/>
                    </a:ext>
                  </a:extLst>
                </p:cNvPr>
                <p:cNvSpPr txBox="1"/>
                <p:nvPr/>
              </p:nvSpPr>
              <p:spPr>
                <a:xfrm>
                  <a:off x="1371283" y="2678732"/>
                  <a:ext cx="566181" cy="523220"/>
                </a:xfrm>
                <a:prstGeom prst="rect">
                  <a:avLst/>
                </a:prstGeom>
                <a:noFill/>
              </p:spPr>
              <p:txBody>
                <a:bodyPr wrap="none" rtlCol="0">
                  <a:spAutoFit/>
                </a:bodyPr>
                <a:lstStyle/>
                <a:p>
                  <a:pPr/>
                  <a14:m>
                    <m:oMathPara xmlns:m="http://schemas.openxmlformats.org/officeDocument/2006/math">
                      <m:oMath>
                        <m:r>
                          <a:rPr lang="en-US" sz="2800" b="0" i="1" smtClean="0">
                            <a:latin typeface="Cambria Math" panose="02040503050406030204" pitchFamily="18" charset="0"/>
                          </a:rPr>
                          <m:t>⋯</m:t>
                        </m:r>
                      </m:oMath>
                    </m:oMathPara>
                  </a14:m>
                  <a:endParaRPr lang="en-US" sz="2800" dirty="0"/>
                </a:p>
              </p:txBody>
            </p:sp>
          </mc:Choice>
          <mc:Fallback xmlns="">
            <p:sp>
              <p:nvSpPr>
                <p:cNvPr id="46" name="TextBox 45">
                  <a:extLst>
                    <a:ext uri="{FF2B5EF4-FFF2-40B4-BE49-F238E27FC236}">
                      <a16:creationId xmlns:a16="http://schemas.microsoft.com/office/drawing/2014/main" id="{0255367F-8809-AE15-C108-DBC67E539122}"/>
                    </a:ext>
                  </a:extLst>
                </p:cNvPr>
                <p:cNvSpPr txBox="1">
                  <a:spLocks noRot="1" noChangeAspect="1" noMove="1" noResize="1" noEditPoints="1" noAdjustHandles="1" noChangeArrowheads="1" noChangeShapeType="1" noTextEdit="1"/>
                </p:cNvSpPr>
                <p:nvPr/>
              </p:nvSpPr>
              <p:spPr>
                <a:xfrm>
                  <a:off x="1371283" y="2678732"/>
                  <a:ext cx="566181" cy="523220"/>
                </a:xfrm>
                <a:prstGeom prst="rect">
                  <a:avLst/>
                </a:prstGeom>
                <a:blipFill>
                  <a:blip r:embed="rId5"/>
                  <a:stretch>
                    <a:fillRect/>
                  </a:stretch>
                </a:blipFill>
              </p:spPr>
              <p:txBody>
                <a:bodyPr/>
                <a:lstStyle/>
                <a:p>
                  <a:r>
                    <a:rPr lang="en-US">
                      <a:noFill/>
                    </a:rPr>
                    <a:t> </a:t>
                  </a:r>
                </a:p>
              </p:txBody>
            </p:sp>
          </mc:Fallback>
        </mc:AlternateContent>
        <p:pic>
          <p:nvPicPr>
            <p:cNvPr id="49" name="Graphic 48" descr="Fire with solid fill">
              <a:extLst>
                <a:ext uri="{FF2B5EF4-FFF2-40B4-BE49-F238E27FC236}">
                  <a16:creationId xmlns:a16="http://schemas.microsoft.com/office/drawing/2014/main" id="{3DC93956-2A08-E2F3-4903-94B18B53F5A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31349" y="3104469"/>
              <a:ext cx="525137" cy="525137"/>
            </a:xfrm>
            <a:prstGeom prst="rect">
              <a:avLst/>
            </a:prstGeom>
          </p:spPr>
        </p:pic>
        <p:sp>
          <p:nvSpPr>
            <p:cNvPr id="50" name="TextBox 49">
              <a:extLst>
                <a:ext uri="{FF2B5EF4-FFF2-40B4-BE49-F238E27FC236}">
                  <a16:creationId xmlns:a16="http://schemas.microsoft.com/office/drawing/2014/main" id="{99A432D9-4A86-B386-B208-90537E8BE246}"/>
                </a:ext>
              </a:extLst>
            </p:cNvPr>
            <p:cNvSpPr txBox="1"/>
            <p:nvPr/>
          </p:nvSpPr>
          <p:spPr>
            <a:xfrm>
              <a:off x="134244" y="2435743"/>
              <a:ext cx="1494383" cy="369332"/>
            </a:xfrm>
            <a:prstGeom prst="rect">
              <a:avLst/>
            </a:prstGeom>
            <a:noFill/>
          </p:spPr>
          <p:txBody>
            <a:bodyPr wrap="none" rtlCol="0">
              <a:spAutoFit/>
            </a:bodyPr>
            <a:lstStyle/>
            <a:p>
              <a:r>
                <a:rPr lang="en-US" dirty="0"/>
                <a:t>Noise source</a:t>
              </a:r>
            </a:p>
          </p:txBody>
        </p:sp>
        <p:sp>
          <p:nvSpPr>
            <p:cNvPr id="52" name="Triangle 51">
              <a:extLst>
                <a:ext uri="{FF2B5EF4-FFF2-40B4-BE49-F238E27FC236}">
                  <a16:creationId xmlns:a16="http://schemas.microsoft.com/office/drawing/2014/main" id="{2B22FFC1-F154-47A2-A9DC-AF40DC24B2CC}"/>
                </a:ext>
              </a:extLst>
            </p:cNvPr>
            <p:cNvSpPr/>
            <p:nvPr/>
          </p:nvSpPr>
          <p:spPr>
            <a:xfrm rot="5400000">
              <a:off x="2124604" y="2715574"/>
              <a:ext cx="573594" cy="478396"/>
            </a:xfrm>
            <a:prstGeom prst="triangle">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5" name="Straight Connector 54">
              <a:extLst>
                <a:ext uri="{FF2B5EF4-FFF2-40B4-BE49-F238E27FC236}">
                  <a16:creationId xmlns:a16="http://schemas.microsoft.com/office/drawing/2014/main" id="{D74CB636-2090-F43C-14A0-8568F9108D7D}"/>
                </a:ext>
              </a:extLst>
            </p:cNvPr>
            <p:cNvCxnSpPr>
              <a:cxnSpLocks/>
            </p:cNvCxnSpPr>
            <p:nvPr/>
          </p:nvCxnSpPr>
          <p:spPr>
            <a:xfrm flipH="1">
              <a:off x="1860822" y="2954772"/>
              <a:ext cx="311381"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F27170D5-F3E3-C0F4-7D7F-7CD1B354AB08}"/>
                </a:ext>
              </a:extLst>
            </p:cNvPr>
            <p:cNvCxnSpPr>
              <a:cxnSpLocks/>
            </p:cNvCxnSpPr>
            <p:nvPr/>
          </p:nvCxnSpPr>
          <p:spPr>
            <a:xfrm flipH="1">
              <a:off x="2650599" y="2954772"/>
              <a:ext cx="311381"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9F5989B0-CA73-A7A7-7DCD-9F99746153EB}"/>
                </a:ext>
              </a:extLst>
            </p:cNvPr>
            <p:cNvSpPr txBox="1"/>
            <p:nvPr/>
          </p:nvSpPr>
          <p:spPr>
            <a:xfrm>
              <a:off x="1843924" y="2297085"/>
              <a:ext cx="1083951" cy="369332"/>
            </a:xfrm>
            <a:prstGeom prst="rect">
              <a:avLst/>
            </a:prstGeom>
            <a:noFill/>
          </p:spPr>
          <p:txBody>
            <a:bodyPr wrap="none" rtlCol="0">
              <a:spAutoFit/>
            </a:bodyPr>
            <a:lstStyle/>
            <a:p>
              <a:r>
                <a:rPr lang="en-US" dirty="0"/>
                <a:t>Amplifier</a:t>
              </a:r>
            </a:p>
          </p:txBody>
        </p:sp>
      </p:grpSp>
      <p:sp>
        <p:nvSpPr>
          <p:cNvPr id="60" name="TextBox 59">
            <a:extLst>
              <a:ext uri="{FF2B5EF4-FFF2-40B4-BE49-F238E27FC236}">
                <a16:creationId xmlns:a16="http://schemas.microsoft.com/office/drawing/2014/main" id="{13BDE35A-0BE4-373C-FD20-2978787B5A09}"/>
              </a:ext>
            </a:extLst>
          </p:cNvPr>
          <p:cNvSpPr txBox="1"/>
          <p:nvPr/>
        </p:nvSpPr>
        <p:spPr>
          <a:xfrm>
            <a:off x="5411529" y="56458"/>
            <a:ext cx="6885859" cy="338554"/>
          </a:xfrm>
          <a:prstGeom prst="rect">
            <a:avLst/>
          </a:prstGeom>
          <a:noFill/>
        </p:spPr>
        <p:txBody>
          <a:bodyPr wrap="none" rtlCol="0">
            <a:spAutoFit/>
          </a:bodyPr>
          <a:lstStyle/>
          <a:p>
            <a:r>
              <a:rPr lang="en-US" sz="1600" dirty="0">
                <a:solidFill>
                  <a:schemeClr val="tx1">
                    <a:lumMod val="50000"/>
                    <a:lumOff val="50000"/>
                  </a:schemeClr>
                </a:solidFill>
              </a:rPr>
              <a:t>*Details of ADMX noise calibration can be found in [PRD </a:t>
            </a:r>
            <a:r>
              <a:rPr lang="en-US" sz="1600" b="1" dirty="0">
                <a:solidFill>
                  <a:schemeClr val="tx1">
                    <a:lumMod val="50000"/>
                    <a:lumOff val="50000"/>
                  </a:schemeClr>
                </a:solidFill>
              </a:rPr>
              <a:t>111</a:t>
            </a:r>
            <a:r>
              <a:rPr lang="en-US" sz="1600" dirty="0">
                <a:solidFill>
                  <a:schemeClr val="tx1">
                    <a:lumMod val="50000"/>
                    <a:lumOff val="50000"/>
                  </a:schemeClr>
                </a:solidFill>
              </a:rPr>
              <a:t>, 092012 (2025)]</a:t>
            </a:r>
          </a:p>
        </p:txBody>
      </p:sp>
      <p:sp>
        <p:nvSpPr>
          <p:cNvPr id="62" name="TextBox 61">
            <a:extLst>
              <a:ext uri="{FF2B5EF4-FFF2-40B4-BE49-F238E27FC236}">
                <a16:creationId xmlns:a16="http://schemas.microsoft.com/office/drawing/2014/main" id="{F0D521F0-F7A4-2EE6-8C2F-5E7415CDE2B9}"/>
              </a:ext>
            </a:extLst>
          </p:cNvPr>
          <p:cNvSpPr txBox="1"/>
          <p:nvPr/>
        </p:nvSpPr>
        <p:spPr>
          <a:xfrm>
            <a:off x="8750978" y="1768686"/>
            <a:ext cx="2851358" cy="461665"/>
          </a:xfrm>
          <a:prstGeom prst="rect">
            <a:avLst/>
          </a:prstGeom>
          <a:noFill/>
        </p:spPr>
        <p:txBody>
          <a:bodyPr wrap="none" rtlCol="0">
            <a:spAutoFit/>
          </a:bodyPr>
          <a:lstStyle/>
          <a:p>
            <a:r>
              <a:rPr lang="en-US" sz="2400" dirty="0"/>
              <a:t>Calibration example</a:t>
            </a:r>
          </a:p>
        </p:txBody>
      </p:sp>
    </p:spTree>
    <p:extLst>
      <p:ext uri="{BB962C8B-B14F-4D97-AF65-F5344CB8AC3E}">
        <p14:creationId xmlns:p14="http://schemas.microsoft.com/office/powerpoint/2010/main" val="37116495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AC3B0-4B89-F19E-7E8E-9F38DF26F345}"/>
              </a:ext>
            </a:extLst>
          </p:cNvPr>
          <p:cNvSpPr>
            <a:spLocks noGrp="1"/>
          </p:cNvSpPr>
          <p:nvPr>
            <p:ph type="title"/>
          </p:nvPr>
        </p:nvSpPr>
        <p:spPr/>
        <p:txBody>
          <a:bodyPr/>
          <a:lstStyle/>
          <a:p>
            <a:r>
              <a:rPr lang="en-US" dirty="0"/>
              <a:t>Signal-to-Noise Ratio Improvement (SNRI)</a:t>
            </a:r>
          </a:p>
        </p:txBody>
      </p:sp>
      <p:sp>
        <p:nvSpPr>
          <p:cNvPr id="3" name="Content Placeholder 2">
            <a:extLst>
              <a:ext uri="{FF2B5EF4-FFF2-40B4-BE49-F238E27FC236}">
                <a16:creationId xmlns:a16="http://schemas.microsoft.com/office/drawing/2014/main" id="{DDDC289C-192B-A28E-2FCC-01209622F540}"/>
              </a:ext>
            </a:extLst>
          </p:cNvPr>
          <p:cNvSpPr>
            <a:spLocks noGrp="1"/>
          </p:cNvSpPr>
          <p:nvPr>
            <p:ph idx="1"/>
          </p:nvPr>
        </p:nvSpPr>
        <p:spPr/>
        <p:txBody>
          <a:bodyPr/>
          <a:lstStyle/>
          <a:p>
            <a:r>
              <a:rPr lang="en-US" dirty="0"/>
              <a:t>We measure the SNR improvement with the JPA on versus off.</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BE643EED-B35C-1345-D643-E90DE065B914}"/>
                  </a:ext>
                </a:extLst>
              </p:cNvPr>
              <p:cNvSpPr txBox="1"/>
              <p:nvPr/>
            </p:nvSpPr>
            <p:spPr>
              <a:xfrm>
                <a:off x="6917398" y="2754723"/>
                <a:ext cx="4618386" cy="3276474"/>
              </a:xfrm>
              <a:prstGeom prst="rect">
                <a:avLst/>
              </a:prstGeom>
              <a:noFill/>
            </p:spPr>
            <p:txBody>
              <a:bodyPr wrap="square" rtlCol="0">
                <a:spAutoFit/>
              </a:bodyPr>
              <a:lstStyle/>
              <a:p>
                <a:pPr/>
                <a14:m>
                  <m:oMathPara xmlns:m="http://schemas.openxmlformats.org/officeDocument/2006/math">
                    <m:oMath>
                      <m:r>
                        <m:rPr>
                          <m:sty m:val="p"/>
                        </m:rPr>
                        <a:rPr lang="en-US" sz="3200" b="0" i="0" smtClean="0">
                          <a:latin typeface="Cambria Math" panose="02040503050406030204" pitchFamily="18" charset="0"/>
                        </a:rPr>
                        <m:t>SNRI</m:t>
                      </m:r>
                      <m:r>
                        <a:rPr lang="en-US" sz="3200" b="0" i="1" smtClean="0">
                          <a:latin typeface="Cambria Math" panose="02040503050406030204" pitchFamily="18" charset="0"/>
                        </a:rPr>
                        <m:t>=</m:t>
                      </m:r>
                      <m:f>
                        <m:fPr>
                          <m:ctrlPr>
                            <a:rPr lang="en-US" sz="3200" b="0" i="1" smtClean="0">
                              <a:latin typeface="Cambria Math" panose="02040503050406030204" pitchFamily="18" charset="0"/>
                            </a:rPr>
                          </m:ctrlPr>
                        </m:fPr>
                        <m:num>
                          <m:r>
                            <a:rPr lang="en-US" sz="3200" b="0" i="1" smtClean="0">
                              <a:latin typeface="Cambria Math" panose="02040503050406030204" pitchFamily="18" charset="0"/>
                            </a:rPr>
                            <m:t>𝐺</m:t>
                          </m:r>
                        </m:num>
                        <m:den>
                          <m:sSub>
                            <m:sSubPr>
                              <m:ctrlPr>
                                <a:rPr lang="en-US" sz="3200" b="0" i="1" smtClean="0">
                                  <a:latin typeface="Cambria Math" panose="02040503050406030204" pitchFamily="18" charset="0"/>
                                </a:rPr>
                              </m:ctrlPr>
                            </m:sSubPr>
                            <m:e>
                              <m:r>
                                <a:rPr lang="en-US" sz="3200" b="0" i="1" smtClean="0">
                                  <a:latin typeface="Cambria Math" panose="02040503050406030204" pitchFamily="18" charset="0"/>
                                </a:rPr>
                                <m:t>𝑃</m:t>
                              </m:r>
                            </m:e>
                            <m:sub>
                              <m:r>
                                <m:rPr>
                                  <m:sty m:val="p"/>
                                </m:rPr>
                                <a:rPr lang="en-US" sz="3200" b="0" i="0" smtClean="0">
                                  <a:latin typeface="Cambria Math" panose="02040503050406030204" pitchFamily="18" charset="0"/>
                                </a:rPr>
                                <m:t>on</m:t>
                              </m:r>
                            </m:sub>
                          </m:sSub>
                          <m:r>
                            <a:rPr lang="en-US" sz="3200" b="0" i="1" smtClean="0">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𝑃</m:t>
                              </m:r>
                            </m:e>
                            <m:sub>
                              <m:r>
                                <m:rPr>
                                  <m:sty m:val="p"/>
                                </m:rPr>
                                <a:rPr lang="en-US" sz="3200">
                                  <a:latin typeface="Cambria Math" panose="02040503050406030204" pitchFamily="18" charset="0"/>
                                </a:rPr>
                                <m:t>off</m:t>
                              </m:r>
                            </m:sub>
                          </m:sSub>
                        </m:den>
                      </m:f>
                      <m:r>
                        <a:rPr lang="en-US" sz="3200" b="0" i="1" smtClean="0">
                          <a:latin typeface="Cambria Math" panose="02040503050406030204" pitchFamily="18" charset="0"/>
                        </a:rPr>
                        <m:t>=</m:t>
                      </m:r>
                      <m:f>
                        <m:fPr>
                          <m:ctrlPr>
                            <a:rPr lang="en-US" sz="3200" b="0" i="1" smtClean="0">
                              <a:latin typeface="Cambria Math" panose="02040503050406030204" pitchFamily="18" charset="0"/>
                            </a:rPr>
                          </m:ctrlPr>
                        </m:fPr>
                        <m:num>
                          <m:sSubSup>
                            <m:sSubSupPr>
                              <m:ctrlPr>
                                <a:rPr lang="en-US" sz="3200" b="0" i="1" smtClean="0">
                                  <a:latin typeface="Cambria Math" panose="02040503050406030204" pitchFamily="18" charset="0"/>
                                </a:rPr>
                              </m:ctrlPr>
                            </m:sSubSupPr>
                            <m:e>
                              <m:r>
                                <a:rPr lang="en-US" sz="3200" b="0" i="1" smtClean="0">
                                  <a:latin typeface="Cambria Math" panose="02040503050406030204" pitchFamily="18" charset="0"/>
                                </a:rPr>
                                <m:t>𝑇</m:t>
                              </m:r>
                            </m:e>
                            <m:sub>
                              <m:r>
                                <m:rPr>
                                  <m:sty m:val="p"/>
                                </m:rPr>
                                <a:rPr lang="en-US" sz="3200" b="0" i="0" smtClean="0">
                                  <a:latin typeface="Cambria Math" panose="02040503050406030204" pitchFamily="18" charset="0"/>
                                </a:rPr>
                                <m:t>HFET</m:t>
                              </m:r>
                            </m:sub>
                            <m:sup>
                              <m:r>
                                <m:rPr>
                                  <m:sty m:val="p"/>
                                </m:rPr>
                                <a:rPr lang="en-US" sz="3200" b="0" i="0" smtClean="0">
                                  <a:latin typeface="Cambria Math" panose="02040503050406030204" pitchFamily="18" charset="0"/>
                                </a:rPr>
                                <m:t>eff</m:t>
                              </m:r>
                            </m:sup>
                          </m:sSubSup>
                        </m:num>
                        <m:den>
                          <m:sSub>
                            <m:sSubPr>
                              <m:ctrlPr>
                                <a:rPr lang="en-US" sz="3200" b="0" i="1" smtClean="0">
                                  <a:latin typeface="Cambria Math" panose="02040503050406030204" pitchFamily="18" charset="0"/>
                                </a:rPr>
                              </m:ctrlPr>
                            </m:sSubPr>
                            <m:e>
                              <m:r>
                                <a:rPr lang="en-US" sz="3200" b="0" i="1" smtClean="0">
                                  <a:latin typeface="Cambria Math" panose="02040503050406030204" pitchFamily="18" charset="0"/>
                                </a:rPr>
                                <m:t>𝑇</m:t>
                              </m:r>
                            </m:e>
                            <m:sub>
                              <m:r>
                                <m:rPr>
                                  <m:sty m:val="p"/>
                                </m:rPr>
                                <a:rPr lang="en-US" sz="3200" b="0" i="0" smtClean="0">
                                  <a:latin typeface="Cambria Math" panose="02040503050406030204" pitchFamily="18" charset="0"/>
                                </a:rPr>
                                <m:t>sys</m:t>
                              </m:r>
                            </m:sub>
                          </m:sSub>
                        </m:den>
                      </m:f>
                    </m:oMath>
                  </m:oMathPara>
                </a14:m>
                <a:endParaRPr lang="en-US" sz="3200" b="0" dirty="0"/>
              </a:p>
              <a:p>
                <a:endParaRPr lang="en-US" sz="3200" b="0" i="1" dirty="0">
                  <a:latin typeface="Cambria Math" panose="02040503050406030204" pitchFamily="18" charset="0"/>
                </a:endParaRPr>
              </a:p>
              <a:p>
                <a:endParaRPr lang="en-US" sz="3200" b="0" i="1" dirty="0">
                  <a:latin typeface="Cambria Math" panose="02040503050406030204" pitchFamily="18" charset="0"/>
                </a:endParaRPr>
              </a:p>
              <a:p>
                <a:pPr/>
                <a14:m>
                  <m:oMathPara xmlns:m="http://schemas.openxmlformats.org/officeDocument/2006/math">
                    <m:oMath>
                      <m:sSub>
                        <m:sSubPr>
                          <m:ctrlPr>
                            <a:rPr lang="en-US" sz="3200" b="0" i="1" smtClean="0">
                              <a:latin typeface="Cambria Math" panose="02040503050406030204" pitchFamily="18" charset="0"/>
                            </a:rPr>
                          </m:ctrlPr>
                        </m:sSubPr>
                        <m:e>
                          <m:r>
                            <a:rPr lang="en-US" sz="3200" b="0" i="1" smtClean="0">
                              <a:latin typeface="Cambria Math" panose="02040503050406030204" pitchFamily="18" charset="0"/>
                            </a:rPr>
                            <m:t>𝑇</m:t>
                          </m:r>
                        </m:e>
                        <m:sub>
                          <m:r>
                            <m:rPr>
                              <m:sty m:val="p"/>
                            </m:rPr>
                            <a:rPr lang="en-US" sz="3200" b="0" i="0" smtClean="0">
                              <a:latin typeface="Cambria Math" panose="02040503050406030204" pitchFamily="18" charset="0"/>
                            </a:rPr>
                            <m:t>sys</m:t>
                          </m:r>
                        </m:sub>
                      </m:sSub>
                      <m:r>
                        <a:rPr lang="en-US" sz="3200" b="0" i="1" smtClean="0">
                          <a:latin typeface="Cambria Math" panose="02040503050406030204" pitchFamily="18" charset="0"/>
                        </a:rPr>
                        <m:t>=</m:t>
                      </m:r>
                      <m:f>
                        <m:fPr>
                          <m:ctrlPr>
                            <a:rPr lang="en-US" sz="3200" i="1">
                              <a:latin typeface="Cambria Math" panose="02040503050406030204" pitchFamily="18" charset="0"/>
                            </a:rPr>
                          </m:ctrlPr>
                        </m:fPr>
                        <m:num>
                          <m:sSubSup>
                            <m:sSubSupPr>
                              <m:ctrlPr>
                                <a:rPr lang="en-US" sz="3200" i="1">
                                  <a:latin typeface="Cambria Math" panose="02040503050406030204" pitchFamily="18" charset="0"/>
                                </a:rPr>
                              </m:ctrlPr>
                            </m:sSubSupPr>
                            <m:e>
                              <m:r>
                                <a:rPr lang="en-US" sz="3200" i="1">
                                  <a:latin typeface="Cambria Math" panose="02040503050406030204" pitchFamily="18" charset="0"/>
                                </a:rPr>
                                <m:t>𝑇</m:t>
                              </m:r>
                            </m:e>
                            <m:sub>
                              <m:r>
                                <m:rPr>
                                  <m:sty m:val="p"/>
                                </m:rPr>
                                <a:rPr lang="en-US" sz="3200">
                                  <a:latin typeface="Cambria Math" panose="02040503050406030204" pitchFamily="18" charset="0"/>
                                </a:rPr>
                                <m:t>HFET</m:t>
                              </m:r>
                            </m:sub>
                            <m:sup>
                              <m:r>
                                <m:rPr>
                                  <m:sty m:val="p"/>
                                </m:rPr>
                                <a:rPr lang="en-US" sz="3200">
                                  <a:latin typeface="Cambria Math" panose="02040503050406030204" pitchFamily="18" charset="0"/>
                                </a:rPr>
                                <m:t>eff</m:t>
                              </m:r>
                            </m:sup>
                          </m:sSubSup>
                        </m:num>
                        <m:den>
                          <m:r>
                            <m:rPr>
                              <m:sty m:val="p"/>
                            </m:rPr>
                            <a:rPr lang="en-US" sz="3200" b="0" i="0" smtClean="0">
                              <a:latin typeface="Cambria Math" panose="02040503050406030204" pitchFamily="18" charset="0"/>
                            </a:rPr>
                            <m:t>SNRI</m:t>
                          </m:r>
                        </m:den>
                      </m:f>
                    </m:oMath>
                  </m:oMathPara>
                </a14:m>
                <a:endParaRPr lang="en-US" sz="3200" b="0" dirty="0"/>
              </a:p>
            </p:txBody>
          </p:sp>
        </mc:Choice>
        <mc:Fallback xmlns="">
          <p:sp>
            <p:nvSpPr>
              <p:cNvPr id="6" name="TextBox 5">
                <a:extLst>
                  <a:ext uri="{FF2B5EF4-FFF2-40B4-BE49-F238E27FC236}">
                    <a16:creationId xmlns:a16="http://schemas.microsoft.com/office/drawing/2014/main" id="{BE643EED-B35C-1345-D643-E90DE065B914}"/>
                  </a:ext>
                </a:extLst>
              </p:cNvPr>
              <p:cNvSpPr txBox="1">
                <a:spLocks noRot="1" noChangeAspect="1" noMove="1" noResize="1" noEditPoints="1" noAdjustHandles="1" noChangeArrowheads="1" noChangeShapeType="1" noTextEdit="1"/>
              </p:cNvSpPr>
              <p:nvPr/>
            </p:nvSpPr>
            <p:spPr>
              <a:xfrm>
                <a:off x="6917398" y="2754723"/>
                <a:ext cx="4618386" cy="3276474"/>
              </a:xfrm>
              <a:prstGeom prst="rect">
                <a:avLst/>
              </a:prstGeom>
              <a:blipFill>
                <a:blip r:embed="rId3"/>
                <a:stretch>
                  <a:fillRect b="-2317"/>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B45009B8-79B1-3173-5740-356D245D60C9}"/>
              </a:ext>
            </a:extLst>
          </p:cNvPr>
          <p:cNvPicPr>
            <a:picLocks noChangeAspect="1"/>
          </p:cNvPicPr>
          <p:nvPr/>
        </p:nvPicPr>
        <p:blipFill>
          <a:blip r:embed="rId4"/>
          <a:srcRect/>
          <a:stretch/>
        </p:blipFill>
        <p:spPr>
          <a:xfrm>
            <a:off x="330926" y="1666182"/>
            <a:ext cx="6065112" cy="4864100"/>
          </a:xfrm>
          <a:prstGeom prst="rect">
            <a:avLst/>
          </a:prstGeom>
        </p:spPr>
      </p:pic>
      <p:sp>
        <p:nvSpPr>
          <p:cNvPr id="10" name="Freeform 9">
            <a:extLst>
              <a:ext uri="{FF2B5EF4-FFF2-40B4-BE49-F238E27FC236}">
                <a16:creationId xmlns:a16="http://schemas.microsoft.com/office/drawing/2014/main" id="{E473E20E-94CC-A51C-63F1-BAC0F8A533BF}"/>
              </a:ext>
            </a:extLst>
          </p:cNvPr>
          <p:cNvSpPr/>
          <p:nvPr/>
        </p:nvSpPr>
        <p:spPr>
          <a:xfrm rot="21241397">
            <a:off x="5357308" y="2269863"/>
            <a:ext cx="3529392" cy="796065"/>
          </a:xfrm>
          <a:custGeom>
            <a:avLst/>
            <a:gdLst>
              <a:gd name="csX0" fmla="*/ 0 w 3572423"/>
              <a:gd name="csY0" fmla="*/ 193638 h 333487"/>
              <a:gd name="csX1" fmla="*/ 505609 w 3572423"/>
              <a:gd name="csY1" fmla="*/ 193638 h 333487"/>
              <a:gd name="csX2" fmla="*/ 677732 w 3572423"/>
              <a:gd name="csY2" fmla="*/ 161365 h 333487"/>
              <a:gd name="csX3" fmla="*/ 839096 w 3572423"/>
              <a:gd name="csY3" fmla="*/ 118334 h 333487"/>
              <a:gd name="csX4" fmla="*/ 935915 w 3572423"/>
              <a:gd name="csY4" fmla="*/ 96819 h 333487"/>
              <a:gd name="csX5" fmla="*/ 1000461 w 3572423"/>
              <a:gd name="csY5" fmla="*/ 86061 h 333487"/>
              <a:gd name="csX6" fmla="*/ 1054249 w 3572423"/>
              <a:gd name="csY6" fmla="*/ 75304 h 333487"/>
              <a:gd name="csX7" fmla="*/ 1118795 w 3572423"/>
              <a:gd name="csY7" fmla="*/ 53789 h 333487"/>
              <a:gd name="csX8" fmla="*/ 1237129 w 3572423"/>
              <a:gd name="csY8" fmla="*/ 43031 h 333487"/>
              <a:gd name="csX9" fmla="*/ 1430767 w 3572423"/>
              <a:gd name="csY9" fmla="*/ 21516 h 333487"/>
              <a:gd name="csX10" fmla="*/ 1710466 w 3572423"/>
              <a:gd name="csY10" fmla="*/ 0 h 333487"/>
              <a:gd name="csX11" fmla="*/ 2485016 w 3572423"/>
              <a:gd name="csY11" fmla="*/ 10758 h 333487"/>
              <a:gd name="csX12" fmla="*/ 2624866 w 3572423"/>
              <a:gd name="csY12" fmla="*/ 32273 h 333487"/>
              <a:gd name="csX13" fmla="*/ 2667896 w 3572423"/>
              <a:gd name="csY13" fmla="*/ 43031 h 333487"/>
              <a:gd name="csX14" fmla="*/ 2764715 w 3572423"/>
              <a:gd name="csY14" fmla="*/ 53789 h 333487"/>
              <a:gd name="csX15" fmla="*/ 2840019 w 3572423"/>
              <a:gd name="csY15" fmla="*/ 75304 h 333487"/>
              <a:gd name="csX16" fmla="*/ 2915322 w 3572423"/>
              <a:gd name="csY16" fmla="*/ 86061 h 333487"/>
              <a:gd name="csX17" fmla="*/ 2958353 w 3572423"/>
              <a:gd name="csY17" fmla="*/ 96819 h 333487"/>
              <a:gd name="csX18" fmla="*/ 3022899 w 3572423"/>
              <a:gd name="csY18" fmla="*/ 107577 h 333487"/>
              <a:gd name="csX19" fmla="*/ 3087445 w 3572423"/>
              <a:gd name="csY19" fmla="*/ 129092 h 333487"/>
              <a:gd name="csX20" fmla="*/ 3259567 w 3572423"/>
              <a:gd name="csY20" fmla="*/ 161365 h 333487"/>
              <a:gd name="csX21" fmla="*/ 3356386 w 3572423"/>
              <a:gd name="csY21" fmla="*/ 182880 h 333487"/>
              <a:gd name="csX22" fmla="*/ 3399416 w 3572423"/>
              <a:gd name="csY22" fmla="*/ 204396 h 333487"/>
              <a:gd name="csX23" fmla="*/ 3431689 w 3572423"/>
              <a:gd name="csY23" fmla="*/ 215153 h 333487"/>
              <a:gd name="csX24" fmla="*/ 3453205 w 3572423"/>
              <a:gd name="csY24" fmla="*/ 236669 h 333487"/>
              <a:gd name="csX25" fmla="*/ 3496235 w 3572423"/>
              <a:gd name="csY25" fmla="*/ 258184 h 333487"/>
              <a:gd name="csX26" fmla="*/ 3517751 w 3572423"/>
              <a:gd name="csY26" fmla="*/ 279699 h 333487"/>
              <a:gd name="csX27" fmla="*/ 3571539 w 3572423"/>
              <a:gd name="csY27" fmla="*/ 322730 h 333487"/>
              <a:gd name="csX28" fmla="*/ 3571539 w 3572423"/>
              <a:gd name="csY28" fmla="*/ 333487 h 3334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Lst>
            <a:rect l="l" t="t" r="r" b="b"/>
            <a:pathLst>
              <a:path w="3572423" h="333487">
                <a:moveTo>
                  <a:pt x="0" y="193638"/>
                </a:moveTo>
                <a:cubicBezTo>
                  <a:pt x="211604" y="217150"/>
                  <a:pt x="151218" y="214902"/>
                  <a:pt x="505609" y="193638"/>
                </a:cubicBezTo>
                <a:cubicBezTo>
                  <a:pt x="597939" y="188098"/>
                  <a:pt x="609782" y="176466"/>
                  <a:pt x="677732" y="161365"/>
                </a:cubicBezTo>
                <a:cubicBezTo>
                  <a:pt x="813663" y="131157"/>
                  <a:pt x="620983" y="180651"/>
                  <a:pt x="839096" y="118334"/>
                </a:cubicBezTo>
                <a:cubicBezTo>
                  <a:pt x="869301" y="109704"/>
                  <a:pt x="905427" y="102362"/>
                  <a:pt x="935915" y="96819"/>
                </a:cubicBezTo>
                <a:cubicBezTo>
                  <a:pt x="957375" y="92917"/>
                  <a:pt x="979001" y="89963"/>
                  <a:pt x="1000461" y="86061"/>
                </a:cubicBezTo>
                <a:cubicBezTo>
                  <a:pt x="1018450" y="82790"/>
                  <a:pt x="1036609" y="80115"/>
                  <a:pt x="1054249" y="75304"/>
                </a:cubicBezTo>
                <a:cubicBezTo>
                  <a:pt x="1076129" y="69337"/>
                  <a:pt x="1096461" y="57730"/>
                  <a:pt x="1118795" y="53789"/>
                </a:cubicBezTo>
                <a:cubicBezTo>
                  <a:pt x="1157800" y="46906"/>
                  <a:pt x="1197684" y="46617"/>
                  <a:pt x="1237129" y="43031"/>
                </a:cubicBezTo>
                <a:cubicBezTo>
                  <a:pt x="1333614" y="18909"/>
                  <a:pt x="1249662" y="37264"/>
                  <a:pt x="1430767" y="21516"/>
                </a:cubicBezTo>
                <a:cubicBezTo>
                  <a:pt x="1723556" y="-3944"/>
                  <a:pt x="1240770" y="27630"/>
                  <a:pt x="1710466" y="0"/>
                </a:cubicBezTo>
                <a:lnTo>
                  <a:pt x="2485016" y="10758"/>
                </a:lnTo>
                <a:cubicBezTo>
                  <a:pt x="2496839" y="11057"/>
                  <a:pt x="2608492" y="28998"/>
                  <a:pt x="2624866" y="32273"/>
                </a:cubicBezTo>
                <a:cubicBezTo>
                  <a:pt x="2639364" y="35173"/>
                  <a:pt x="2653283" y="40783"/>
                  <a:pt x="2667896" y="43031"/>
                </a:cubicBezTo>
                <a:cubicBezTo>
                  <a:pt x="2699990" y="47969"/>
                  <a:pt x="2732442" y="50203"/>
                  <a:pt x="2764715" y="53789"/>
                </a:cubicBezTo>
                <a:cubicBezTo>
                  <a:pt x="2792362" y="63004"/>
                  <a:pt x="2810307" y="69902"/>
                  <a:pt x="2840019" y="75304"/>
                </a:cubicBezTo>
                <a:cubicBezTo>
                  <a:pt x="2864966" y="79840"/>
                  <a:pt x="2890375" y="81525"/>
                  <a:pt x="2915322" y="86061"/>
                </a:cubicBezTo>
                <a:cubicBezTo>
                  <a:pt x="2929869" y="88706"/>
                  <a:pt x="2943855" y="93919"/>
                  <a:pt x="2958353" y="96819"/>
                </a:cubicBezTo>
                <a:cubicBezTo>
                  <a:pt x="2979742" y="101097"/>
                  <a:pt x="3001738" y="102287"/>
                  <a:pt x="3022899" y="107577"/>
                </a:cubicBezTo>
                <a:cubicBezTo>
                  <a:pt x="3044901" y="113077"/>
                  <a:pt x="3065074" y="125363"/>
                  <a:pt x="3087445" y="129092"/>
                </a:cubicBezTo>
                <a:cubicBezTo>
                  <a:pt x="3188055" y="145861"/>
                  <a:pt x="3130614" y="135574"/>
                  <a:pt x="3259567" y="161365"/>
                </a:cubicBezTo>
                <a:cubicBezTo>
                  <a:pt x="3327844" y="175021"/>
                  <a:pt x="3295623" y="167690"/>
                  <a:pt x="3356386" y="182880"/>
                </a:cubicBezTo>
                <a:cubicBezTo>
                  <a:pt x="3370729" y="190052"/>
                  <a:pt x="3384676" y="198079"/>
                  <a:pt x="3399416" y="204396"/>
                </a:cubicBezTo>
                <a:cubicBezTo>
                  <a:pt x="3409839" y="208863"/>
                  <a:pt x="3421965" y="209319"/>
                  <a:pt x="3431689" y="215153"/>
                </a:cubicBezTo>
                <a:cubicBezTo>
                  <a:pt x="3440386" y="220371"/>
                  <a:pt x="3444766" y="231043"/>
                  <a:pt x="3453205" y="236669"/>
                </a:cubicBezTo>
                <a:cubicBezTo>
                  <a:pt x="3466548" y="245564"/>
                  <a:pt x="3482892" y="249289"/>
                  <a:pt x="3496235" y="258184"/>
                </a:cubicBezTo>
                <a:cubicBezTo>
                  <a:pt x="3504674" y="263810"/>
                  <a:pt x="3509831" y="273363"/>
                  <a:pt x="3517751" y="279699"/>
                </a:cubicBezTo>
                <a:cubicBezTo>
                  <a:pt x="3538303" y="296141"/>
                  <a:pt x="3556696" y="300466"/>
                  <a:pt x="3571539" y="322730"/>
                </a:cubicBezTo>
                <a:cubicBezTo>
                  <a:pt x="3573528" y="325713"/>
                  <a:pt x="3571539" y="329901"/>
                  <a:pt x="3571539" y="333487"/>
                </a:cubicBezTo>
              </a:path>
            </a:pathLst>
          </a:custGeom>
          <a:noFill/>
          <a:ln w="19050">
            <a:solidFill>
              <a:srgbClr val="00B05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A198DD49-11BB-314B-81C6-DB307026E89F}"/>
                  </a:ext>
                </a:extLst>
              </p:cNvPr>
              <p:cNvSpPr txBox="1"/>
              <p:nvPr/>
            </p:nvSpPr>
            <p:spPr>
              <a:xfrm>
                <a:off x="7186108" y="4334899"/>
                <a:ext cx="4668266" cy="369332"/>
              </a:xfrm>
              <a:prstGeom prst="rect">
                <a:avLst/>
              </a:prstGeom>
              <a:noFill/>
            </p:spPr>
            <p:txBody>
              <a:bodyPr wrap="none" rtlCol="0">
                <a:spAutoFit/>
              </a:bodyPr>
              <a:lstStyle/>
              <a:p>
                <a:r>
                  <a:rPr lang="en-US" dirty="0"/>
                  <a:t>SNRI is </a:t>
                </a:r>
                <a14:m>
                  <m:oMath xmlns:m="http://schemas.openxmlformats.org/officeDocument/2006/math">
                    <m:r>
                      <a:rPr lang="en-US" b="0" i="1" dirty="0" smtClean="0">
                        <a:latin typeface="Cambria Math" panose="02040503050406030204" pitchFamily="18" charset="0"/>
                      </a:rPr>
                      <m:t>25.9−15.9=10.0</m:t>
                    </m:r>
                  </m:oMath>
                </a14:m>
                <a:r>
                  <a:rPr lang="en-US" dirty="0"/>
                  <a:t> dB in this example</a:t>
                </a:r>
              </a:p>
            </p:txBody>
          </p:sp>
        </mc:Choice>
        <mc:Fallback xmlns="">
          <p:sp>
            <p:nvSpPr>
              <p:cNvPr id="12" name="TextBox 11">
                <a:extLst>
                  <a:ext uri="{FF2B5EF4-FFF2-40B4-BE49-F238E27FC236}">
                    <a16:creationId xmlns:a16="http://schemas.microsoft.com/office/drawing/2014/main" id="{A198DD49-11BB-314B-81C6-DB307026E89F}"/>
                  </a:ext>
                </a:extLst>
              </p:cNvPr>
              <p:cNvSpPr txBox="1">
                <a:spLocks noRot="1" noChangeAspect="1" noMove="1" noResize="1" noEditPoints="1" noAdjustHandles="1" noChangeArrowheads="1" noChangeShapeType="1" noTextEdit="1"/>
              </p:cNvSpPr>
              <p:nvPr/>
            </p:nvSpPr>
            <p:spPr>
              <a:xfrm>
                <a:off x="7186108" y="4334899"/>
                <a:ext cx="4668266" cy="369332"/>
              </a:xfrm>
              <a:prstGeom prst="rect">
                <a:avLst/>
              </a:prstGeom>
              <a:blipFill>
                <a:blip r:embed="rId5"/>
                <a:stretch>
                  <a:fillRect l="-1084" t="-6667" r="-271" b="-26667"/>
                </a:stretch>
              </a:blipFill>
            </p:spPr>
            <p:txBody>
              <a:bodyPr/>
              <a:lstStyle/>
              <a:p>
                <a:r>
                  <a:rPr lang="en-US">
                    <a:noFill/>
                  </a:rPr>
                  <a:t> </a:t>
                </a:r>
              </a:p>
            </p:txBody>
          </p:sp>
        </mc:Fallback>
      </mc:AlternateContent>
      <p:sp>
        <p:nvSpPr>
          <p:cNvPr id="13" name="Freeform 12">
            <a:extLst>
              <a:ext uri="{FF2B5EF4-FFF2-40B4-BE49-F238E27FC236}">
                <a16:creationId xmlns:a16="http://schemas.microsoft.com/office/drawing/2014/main" id="{74306FEB-ED8B-2F51-6F54-49708A6CBE86}"/>
              </a:ext>
            </a:extLst>
          </p:cNvPr>
          <p:cNvSpPr/>
          <p:nvPr/>
        </p:nvSpPr>
        <p:spPr>
          <a:xfrm>
            <a:off x="6280219" y="3774661"/>
            <a:ext cx="1989573" cy="1292191"/>
          </a:xfrm>
          <a:custGeom>
            <a:avLst/>
            <a:gdLst>
              <a:gd name="csX0" fmla="*/ 0 w 1850315"/>
              <a:gd name="csY0" fmla="*/ 1292191 h 1292191"/>
              <a:gd name="csX1" fmla="*/ 86061 w 1850315"/>
              <a:gd name="csY1" fmla="*/ 1259918 h 1292191"/>
              <a:gd name="csX2" fmla="*/ 193637 w 1850315"/>
              <a:gd name="csY2" fmla="*/ 1184614 h 1292191"/>
              <a:gd name="csX3" fmla="*/ 258183 w 1850315"/>
              <a:gd name="csY3" fmla="*/ 1120068 h 1292191"/>
              <a:gd name="csX4" fmla="*/ 279698 w 1850315"/>
              <a:gd name="csY4" fmla="*/ 1087795 h 1292191"/>
              <a:gd name="csX5" fmla="*/ 311971 w 1850315"/>
              <a:gd name="csY5" fmla="*/ 1066280 h 1292191"/>
              <a:gd name="csX6" fmla="*/ 365760 w 1850315"/>
              <a:gd name="csY6" fmla="*/ 990977 h 1292191"/>
              <a:gd name="csX7" fmla="*/ 398033 w 1850315"/>
              <a:gd name="csY7" fmla="*/ 958704 h 1292191"/>
              <a:gd name="csX8" fmla="*/ 451821 w 1850315"/>
              <a:gd name="csY8" fmla="*/ 894158 h 1292191"/>
              <a:gd name="csX9" fmla="*/ 473336 w 1850315"/>
              <a:gd name="csY9" fmla="*/ 851127 h 1292191"/>
              <a:gd name="csX10" fmla="*/ 548640 w 1850315"/>
              <a:gd name="csY10" fmla="*/ 754308 h 1292191"/>
              <a:gd name="csX11" fmla="*/ 570155 w 1850315"/>
              <a:gd name="csY11" fmla="*/ 711278 h 1292191"/>
              <a:gd name="csX12" fmla="*/ 623943 w 1850315"/>
              <a:gd name="csY12" fmla="*/ 635974 h 1292191"/>
              <a:gd name="csX13" fmla="*/ 645458 w 1850315"/>
              <a:gd name="csY13" fmla="*/ 603701 h 1292191"/>
              <a:gd name="csX14" fmla="*/ 710004 w 1850315"/>
              <a:gd name="csY14" fmla="*/ 549913 h 1292191"/>
              <a:gd name="csX15" fmla="*/ 774550 w 1850315"/>
              <a:gd name="csY15" fmla="*/ 485367 h 1292191"/>
              <a:gd name="csX16" fmla="*/ 860611 w 1850315"/>
              <a:gd name="csY16" fmla="*/ 420821 h 1292191"/>
              <a:gd name="csX17" fmla="*/ 892884 w 1850315"/>
              <a:gd name="csY17" fmla="*/ 399306 h 1292191"/>
              <a:gd name="csX18" fmla="*/ 946673 w 1850315"/>
              <a:gd name="csY18" fmla="*/ 356275 h 1292191"/>
              <a:gd name="csX19" fmla="*/ 978945 w 1850315"/>
              <a:gd name="csY19" fmla="*/ 334760 h 1292191"/>
              <a:gd name="csX20" fmla="*/ 1011218 w 1850315"/>
              <a:gd name="csY20" fmla="*/ 302487 h 1292191"/>
              <a:gd name="csX21" fmla="*/ 1054249 w 1850315"/>
              <a:gd name="csY21" fmla="*/ 280972 h 1292191"/>
              <a:gd name="csX22" fmla="*/ 1129553 w 1850315"/>
              <a:gd name="csY22" fmla="*/ 227184 h 1292191"/>
              <a:gd name="csX23" fmla="*/ 1215614 w 1850315"/>
              <a:gd name="csY23" fmla="*/ 184153 h 1292191"/>
              <a:gd name="csX24" fmla="*/ 1301675 w 1850315"/>
              <a:gd name="csY24" fmla="*/ 141123 h 1292191"/>
              <a:gd name="csX25" fmla="*/ 1344705 w 1850315"/>
              <a:gd name="csY25" fmla="*/ 119607 h 1292191"/>
              <a:gd name="csX26" fmla="*/ 1387736 w 1850315"/>
              <a:gd name="csY26" fmla="*/ 108850 h 1292191"/>
              <a:gd name="csX27" fmla="*/ 1430767 w 1850315"/>
              <a:gd name="csY27" fmla="*/ 87334 h 1292191"/>
              <a:gd name="csX28" fmla="*/ 1463040 w 1850315"/>
              <a:gd name="csY28" fmla="*/ 76577 h 1292191"/>
              <a:gd name="csX29" fmla="*/ 1495313 w 1850315"/>
              <a:gd name="csY29" fmla="*/ 55061 h 1292191"/>
              <a:gd name="csX30" fmla="*/ 1570616 w 1850315"/>
              <a:gd name="csY30" fmla="*/ 33546 h 1292191"/>
              <a:gd name="csX31" fmla="*/ 1678193 w 1850315"/>
              <a:gd name="csY31" fmla="*/ 1273 h 1292191"/>
              <a:gd name="csX32" fmla="*/ 1850315 w 1850315"/>
              <a:gd name="csY32" fmla="*/ 1273 h 129219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Lst>
            <a:rect l="l" t="t" r="r" b="b"/>
            <a:pathLst>
              <a:path w="1850315" h="1292191">
                <a:moveTo>
                  <a:pt x="0" y="1292191"/>
                </a:moveTo>
                <a:cubicBezTo>
                  <a:pt x="28687" y="1281433"/>
                  <a:pt x="58243" y="1272757"/>
                  <a:pt x="86061" y="1259918"/>
                </a:cubicBezTo>
                <a:cubicBezTo>
                  <a:pt x="121243" y="1243680"/>
                  <a:pt x="165574" y="1210126"/>
                  <a:pt x="193637" y="1184614"/>
                </a:cubicBezTo>
                <a:cubicBezTo>
                  <a:pt x="216151" y="1164146"/>
                  <a:pt x="241305" y="1145385"/>
                  <a:pt x="258183" y="1120068"/>
                </a:cubicBezTo>
                <a:cubicBezTo>
                  <a:pt x="265355" y="1109310"/>
                  <a:pt x="270556" y="1096937"/>
                  <a:pt x="279698" y="1087795"/>
                </a:cubicBezTo>
                <a:cubicBezTo>
                  <a:pt x="288840" y="1078653"/>
                  <a:pt x="301213" y="1073452"/>
                  <a:pt x="311971" y="1066280"/>
                </a:cubicBezTo>
                <a:cubicBezTo>
                  <a:pt x="328998" y="1040740"/>
                  <a:pt x="345746" y="1014327"/>
                  <a:pt x="365760" y="990977"/>
                </a:cubicBezTo>
                <a:cubicBezTo>
                  <a:pt x="375661" y="979426"/>
                  <a:pt x="388294" y="970391"/>
                  <a:pt x="398033" y="958704"/>
                </a:cubicBezTo>
                <a:cubicBezTo>
                  <a:pt x="472918" y="868841"/>
                  <a:pt x="357535" y="988444"/>
                  <a:pt x="451821" y="894158"/>
                </a:cubicBezTo>
                <a:cubicBezTo>
                  <a:pt x="458993" y="879814"/>
                  <a:pt x="464208" y="864312"/>
                  <a:pt x="473336" y="851127"/>
                </a:cubicBezTo>
                <a:cubicBezTo>
                  <a:pt x="496608" y="817511"/>
                  <a:pt x="530355" y="790877"/>
                  <a:pt x="548640" y="754308"/>
                </a:cubicBezTo>
                <a:cubicBezTo>
                  <a:pt x="555812" y="739965"/>
                  <a:pt x="562199" y="725201"/>
                  <a:pt x="570155" y="711278"/>
                </a:cubicBezTo>
                <a:cubicBezTo>
                  <a:pt x="584643" y="685923"/>
                  <a:pt x="607449" y="659066"/>
                  <a:pt x="623943" y="635974"/>
                </a:cubicBezTo>
                <a:cubicBezTo>
                  <a:pt x="631458" y="625453"/>
                  <a:pt x="637381" y="613797"/>
                  <a:pt x="645458" y="603701"/>
                </a:cubicBezTo>
                <a:cubicBezTo>
                  <a:pt x="667623" y="575995"/>
                  <a:pt x="680124" y="576805"/>
                  <a:pt x="710004" y="549913"/>
                </a:cubicBezTo>
                <a:cubicBezTo>
                  <a:pt x="732620" y="529558"/>
                  <a:pt x="750208" y="503623"/>
                  <a:pt x="774550" y="485367"/>
                </a:cubicBezTo>
                <a:cubicBezTo>
                  <a:pt x="803237" y="463852"/>
                  <a:pt x="830775" y="440712"/>
                  <a:pt x="860611" y="420821"/>
                </a:cubicBezTo>
                <a:cubicBezTo>
                  <a:pt x="871369" y="413649"/>
                  <a:pt x="882541" y="407063"/>
                  <a:pt x="892884" y="399306"/>
                </a:cubicBezTo>
                <a:cubicBezTo>
                  <a:pt x="911253" y="385529"/>
                  <a:pt x="928304" y="370052"/>
                  <a:pt x="946673" y="356275"/>
                </a:cubicBezTo>
                <a:cubicBezTo>
                  <a:pt x="957016" y="348518"/>
                  <a:pt x="969013" y="343037"/>
                  <a:pt x="978945" y="334760"/>
                </a:cubicBezTo>
                <a:cubicBezTo>
                  <a:pt x="990632" y="325020"/>
                  <a:pt x="998838" y="311330"/>
                  <a:pt x="1011218" y="302487"/>
                </a:cubicBezTo>
                <a:cubicBezTo>
                  <a:pt x="1024268" y="293166"/>
                  <a:pt x="1040650" y="289471"/>
                  <a:pt x="1054249" y="280972"/>
                </a:cubicBezTo>
                <a:cubicBezTo>
                  <a:pt x="1091784" y="257513"/>
                  <a:pt x="1093784" y="246695"/>
                  <a:pt x="1129553" y="227184"/>
                </a:cubicBezTo>
                <a:cubicBezTo>
                  <a:pt x="1157710" y="211826"/>
                  <a:pt x="1186927" y="198497"/>
                  <a:pt x="1215614" y="184153"/>
                </a:cubicBezTo>
                <a:lnTo>
                  <a:pt x="1301675" y="141123"/>
                </a:lnTo>
                <a:cubicBezTo>
                  <a:pt x="1316018" y="133951"/>
                  <a:pt x="1329147" y="123496"/>
                  <a:pt x="1344705" y="119607"/>
                </a:cubicBezTo>
                <a:lnTo>
                  <a:pt x="1387736" y="108850"/>
                </a:lnTo>
                <a:cubicBezTo>
                  <a:pt x="1402080" y="101678"/>
                  <a:pt x="1416027" y="93651"/>
                  <a:pt x="1430767" y="87334"/>
                </a:cubicBezTo>
                <a:cubicBezTo>
                  <a:pt x="1441190" y="82867"/>
                  <a:pt x="1452898" y="81648"/>
                  <a:pt x="1463040" y="76577"/>
                </a:cubicBezTo>
                <a:cubicBezTo>
                  <a:pt x="1474604" y="70795"/>
                  <a:pt x="1483749" y="60843"/>
                  <a:pt x="1495313" y="55061"/>
                </a:cubicBezTo>
                <a:cubicBezTo>
                  <a:pt x="1513385" y="46025"/>
                  <a:pt x="1553389" y="38714"/>
                  <a:pt x="1570616" y="33546"/>
                </a:cubicBezTo>
                <a:cubicBezTo>
                  <a:pt x="1579857" y="30774"/>
                  <a:pt x="1658359" y="2265"/>
                  <a:pt x="1678193" y="1273"/>
                </a:cubicBezTo>
                <a:cubicBezTo>
                  <a:pt x="1735495" y="-1592"/>
                  <a:pt x="1792941" y="1273"/>
                  <a:pt x="1850315" y="1273"/>
                </a:cubicBezTo>
              </a:path>
            </a:pathLst>
          </a:custGeom>
          <a:noFill/>
          <a:ln w="19050">
            <a:solidFill>
              <a:srgbClr val="00B05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TextBox 13">
            <a:extLst>
              <a:ext uri="{FF2B5EF4-FFF2-40B4-BE49-F238E27FC236}">
                <a16:creationId xmlns:a16="http://schemas.microsoft.com/office/drawing/2014/main" id="{7C272182-9E3A-9411-5677-815076F63EA0}"/>
              </a:ext>
            </a:extLst>
          </p:cNvPr>
          <p:cNvSpPr txBox="1"/>
          <p:nvPr/>
        </p:nvSpPr>
        <p:spPr>
          <a:xfrm>
            <a:off x="10250688" y="1836725"/>
            <a:ext cx="2054431" cy="584775"/>
          </a:xfrm>
          <a:prstGeom prst="rect">
            <a:avLst/>
          </a:prstGeom>
          <a:noFill/>
        </p:spPr>
        <p:txBody>
          <a:bodyPr wrap="square" rtlCol="0">
            <a:spAutoFit/>
          </a:bodyPr>
          <a:lstStyle/>
          <a:p>
            <a:r>
              <a:rPr lang="en-US" sz="1600" dirty="0"/>
              <a:t>Already-calibrated (broadband)</a:t>
            </a:r>
          </a:p>
        </p:txBody>
      </p:sp>
      <p:sp>
        <p:nvSpPr>
          <p:cNvPr id="15" name="Freeform 14">
            <a:extLst>
              <a:ext uri="{FF2B5EF4-FFF2-40B4-BE49-F238E27FC236}">
                <a16:creationId xmlns:a16="http://schemas.microsoft.com/office/drawing/2014/main" id="{990EEF91-7B2D-9F95-AFB6-30EA290545A0}"/>
              </a:ext>
            </a:extLst>
          </p:cNvPr>
          <p:cNvSpPr/>
          <p:nvPr/>
        </p:nvSpPr>
        <p:spPr>
          <a:xfrm>
            <a:off x="11150861" y="2434442"/>
            <a:ext cx="118822" cy="486888"/>
          </a:xfrm>
          <a:custGeom>
            <a:avLst/>
            <a:gdLst>
              <a:gd name="csX0" fmla="*/ 118822 w 118822"/>
              <a:gd name="csY0" fmla="*/ 0 h 486888"/>
              <a:gd name="csX1" fmla="*/ 95071 w 118822"/>
              <a:gd name="csY1" fmla="*/ 308758 h 486888"/>
              <a:gd name="csX2" fmla="*/ 71321 w 118822"/>
              <a:gd name="csY2" fmla="*/ 380010 h 486888"/>
              <a:gd name="csX3" fmla="*/ 35695 w 118822"/>
              <a:gd name="csY3" fmla="*/ 451262 h 486888"/>
              <a:gd name="csX4" fmla="*/ 69 w 118822"/>
              <a:gd name="csY4" fmla="*/ 486888 h 486888"/>
            </a:gdLst>
            <a:ahLst/>
            <a:cxnLst>
              <a:cxn ang="0">
                <a:pos x="csX0" y="csY0"/>
              </a:cxn>
              <a:cxn ang="0">
                <a:pos x="csX1" y="csY1"/>
              </a:cxn>
              <a:cxn ang="0">
                <a:pos x="csX2" y="csY2"/>
              </a:cxn>
              <a:cxn ang="0">
                <a:pos x="csX3" y="csY3"/>
              </a:cxn>
              <a:cxn ang="0">
                <a:pos x="csX4" y="csY4"/>
              </a:cxn>
            </a:cxnLst>
            <a:rect l="l" t="t" r="r" b="b"/>
            <a:pathLst>
              <a:path w="118822" h="486888">
                <a:moveTo>
                  <a:pt x="118822" y="0"/>
                </a:moveTo>
                <a:cubicBezTo>
                  <a:pt x="114928" y="81774"/>
                  <a:pt x="121100" y="213317"/>
                  <a:pt x="95071" y="308758"/>
                </a:cubicBezTo>
                <a:cubicBezTo>
                  <a:pt x="88484" y="332911"/>
                  <a:pt x="79238" y="356259"/>
                  <a:pt x="71321" y="380010"/>
                </a:cubicBezTo>
                <a:cubicBezTo>
                  <a:pt x="61663" y="408983"/>
                  <a:pt x="58713" y="428244"/>
                  <a:pt x="35695" y="451262"/>
                </a:cubicBezTo>
                <a:cubicBezTo>
                  <a:pt x="-3225" y="490182"/>
                  <a:pt x="69" y="457142"/>
                  <a:pt x="69" y="486888"/>
                </a:cubicBezTo>
              </a:path>
            </a:pathLst>
          </a:custGeom>
          <a:noFill/>
          <a:ln w="19050">
            <a:solidFill>
              <a:srgbClr val="00B05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2596232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A3185810-289C-F942-66BC-3D60016D1605}"/>
                  </a:ext>
                </a:extLst>
              </p:cNvPr>
              <p:cNvSpPr>
                <a:spLocks noGrp="1"/>
              </p:cNvSpPr>
              <p:nvPr>
                <p:ph type="title"/>
              </p:nvPr>
            </p:nvSpPr>
            <p:spPr/>
            <p:txBody>
              <a:bodyPr/>
              <a:lstStyle/>
              <a:p>
                <a:r>
                  <a:rPr lang="en-US" dirty="0"/>
                  <a:t>Strong </a:t>
                </a:r>
                <a14:m>
                  <m:oMath xmlns:m="http://schemas.openxmlformats.org/officeDocument/2006/math">
                    <m:r>
                      <a:rPr lang="en-US" i="1" dirty="0" smtClean="0">
                        <a:latin typeface="Cambria Math" panose="02040503050406030204" pitchFamily="18" charset="0"/>
                      </a:rPr>
                      <m:t>𝐶𝑃</m:t>
                    </m:r>
                  </m:oMath>
                </a14:m>
                <a:r>
                  <a:rPr lang="en-US" dirty="0"/>
                  <a:t> Problem</a:t>
                </a:r>
              </a:p>
            </p:txBody>
          </p:sp>
        </mc:Choice>
        <mc:Fallback xmlns="">
          <p:sp>
            <p:nvSpPr>
              <p:cNvPr id="2" name="Title 1">
                <a:extLst>
                  <a:ext uri="{FF2B5EF4-FFF2-40B4-BE49-F238E27FC236}">
                    <a16:creationId xmlns:a16="http://schemas.microsoft.com/office/drawing/2014/main" id="{A3185810-289C-F942-66BC-3D60016D1605}"/>
                  </a:ext>
                </a:extLst>
              </p:cNvPr>
              <p:cNvSpPr>
                <a:spLocks noGrp="1" noRot="1" noChangeAspect="1" noMove="1" noResize="1" noEditPoints="1" noAdjustHandles="1" noChangeArrowheads="1" noChangeShapeType="1" noTextEdit="1"/>
              </p:cNvSpPr>
              <p:nvPr>
                <p:ph type="title"/>
              </p:nvPr>
            </p:nvSpPr>
            <p:spPr>
              <a:blipFill>
                <a:blip r:embed="rId3"/>
                <a:stretch>
                  <a:fillRect l="-2088" b="-78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B93B75E-2C29-3666-089A-6FB42B5DB5BD}"/>
                  </a:ext>
                </a:extLst>
              </p:cNvPr>
              <p:cNvSpPr>
                <a:spLocks noGrp="1"/>
              </p:cNvSpPr>
              <p:nvPr>
                <p:ph idx="1"/>
              </p:nvPr>
            </p:nvSpPr>
            <p:spPr/>
            <p:txBody>
              <a:bodyPr/>
              <a:lstStyle/>
              <a:p>
                <a:r>
                  <a:rPr lang="en-US" dirty="0"/>
                  <a:t>QCD </a:t>
                </a:r>
                <a:r>
                  <a:rPr lang="en-US" dirty="0" err="1"/>
                  <a:t>Lagrangian</a:t>
                </a:r>
                <a:r>
                  <a:rPr lang="en-US" dirty="0"/>
                  <a:t> admits the </a:t>
                </a:r>
                <a14:m>
                  <m:oMath xmlns:m="http://schemas.openxmlformats.org/officeDocument/2006/math">
                    <m:r>
                      <a:rPr lang="en-US" b="0" i="1" smtClean="0">
                        <a:latin typeface="Cambria Math" panose="02040503050406030204" pitchFamily="18" charset="0"/>
                      </a:rPr>
                      <m:t>𝐶𝑃</m:t>
                    </m:r>
                  </m:oMath>
                </a14:m>
                <a:r>
                  <a:rPr lang="en-US" dirty="0"/>
                  <a:t>-odd term:</a:t>
                </a:r>
              </a:p>
              <a:p>
                <a:pPr marL="0" indent="0">
                  <a:buNone/>
                </a:pPr>
                <a14:m>
                  <m:oMathPara xmlns:m="http://schemas.openxmlformats.org/officeDocument/2006/math">
                    <m:oMath>
                      <m:r>
                        <a:rPr lang="en-US" b="0" i="1" smtClean="0">
                          <a:latin typeface="Cambria Math" panose="02040503050406030204" pitchFamily="18" charset="0"/>
                        </a:rPr>
                        <m:t>ℒ</m:t>
                      </m:r>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𝜃</m:t>
                          </m:r>
                        </m:e>
                      </m:acc>
                      <m:f>
                        <m:fPr>
                          <m:ctrlPr>
                            <a:rPr lang="en-US" b="0" i="1" smtClean="0">
                              <a:latin typeface="Cambria Math" panose="02040503050406030204" pitchFamily="18" charset="0"/>
                            </a:rPr>
                          </m:ctrlPr>
                        </m:fPr>
                        <m:num>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𝑔</m:t>
                              </m:r>
                            </m:e>
                            <m:sub>
                              <m:r>
                                <a:rPr lang="en-US" b="0" i="1" smtClean="0">
                                  <a:latin typeface="Cambria Math" panose="02040503050406030204" pitchFamily="18" charset="0"/>
                                </a:rPr>
                                <m:t>𝑠</m:t>
                              </m:r>
                            </m:sub>
                            <m:sup>
                              <m:r>
                                <a:rPr lang="en-US" b="0" i="1" smtClean="0">
                                  <a:latin typeface="Cambria Math" panose="02040503050406030204" pitchFamily="18" charset="0"/>
                                </a:rPr>
                                <m:t>2</m:t>
                              </m:r>
                            </m:sup>
                          </m:sSubSup>
                        </m:num>
                        <m:den>
                          <m:r>
                            <a:rPr lang="en-US" b="0" i="1" smtClean="0">
                              <a:latin typeface="Cambria Math" panose="02040503050406030204" pitchFamily="18" charset="0"/>
                            </a:rPr>
                            <m:t>32</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𝜋</m:t>
                              </m:r>
                            </m:e>
                            <m:sup>
                              <m:r>
                                <a:rPr lang="en-US" b="0" i="1" smtClean="0">
                                  <a:latin typeface="Cambria Math" panose="02040503050406030204" pitchFamily="18" charset="0"/>
                                </a:rPr>
                                <m:t>2</m:t>
                              </m:r>
                            </m:sup>
                          </m:sSup>
                        </m:den>
                      </m:f>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𝐺</m:t>
                          </m:r>
                        </m:e>
                        <m:sub>
                          <m:r>
                            <a:rPr lang="en-US" b="0" i="1" smtClean="0">
                              <a:latin typeface="Cambria Math" panose="02040503050406030204" pitchFamily="18" charset="0"/>
                            </a:rPr>
                            <m:t>𝜇𝜈</m:t>
                          </m:r>
                        </m:sub>
                        <m:sup>
                          <m:r>
                            <a:rPr lang="en-US" b="0" i="1" smtClean="0">
                              <a:latin typeface="Cambria Math" panose="02040503050406030204" pitchFamily="18" charset="0"/>
                            </a:rPr>
                            <m:t>𝑎</m:t>
                          </m:r>
                        </m:sup>
                      </m:sSubSup>
                      <m:sSup>
                        <m:sSupPr>
                          <m:ctrlPr>
                            <a:rPr lang="en-US" b="0" i="1" smtClean="0">
                              <a:latin typeface="Cambria Math" panose="02040503050406030204" pitchFamily="18" charset="0"/>
                            </a:rPr>
                          </m:ctrlPr>
                        </m:sSup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𝐺</m:t>
                              </m:r>
                            </m:e>
                          </m:acc>
                        </m:e>
                        <m:sup>
                          <m:r>
                            <a:rPr lang="en-US" b="0" i="1" smtClean="0">
                              <a:latin typeface="Cambria Math" panose="02040503050406030204" pitchFamily="18" charset="0"/>
                            </a:rPr>
                            <m:t>𝑎</m:t>
                          </m:r>
                          <m:r>
                            <a:rPr lang="en-US" b="0" i="1" smtClean="0">
                              <a:latin typeface="Cambria Math" panose="02040503050406030204" pitchFamily="18" charset="0"/>
                            </a:rPr>
                            <m:t>𝜇𝜈</m:t>
                          </m:r>
                        </m:sup>
                      </m:sSup>
                    </m:oMath>
                  </m:oMathPara>
                </a14:m>
                <a:endParaRPr lang="en-US" dirty="0"/>
              </a:p>
              <a:p>
                <a:r>
                  <a:rPr lang="en-US" dirty="0"/>
                  <a:t>It introduces a nonzero neutron electric dipole moment (</a:t>
                </a:r>
                <a:r>
                  <a:rPr lang="en-US" dirty="0" err="1"/>
                  <a:t>nEDM</a:t>
                </a:r>
                <a:r>
                  <a:rPr lang="en-US" dirty="0"/>
                  <a:t>):</a:t>
                </a:r>
              </a:p>
              <a:p>
                <a:pPr marL="0" indent="0">
                  <a:buNone/>
                </a:pPr>
                <a14:m>
                  <m:oMathPara xmlns:m="http://schemas.openxmlformats.org/officeDocument/2006/math">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𝑑</m:t>
                          </m:r>
                        </m:e>
                        <m:sub>
                          <m:r>
                            <a:rPr lang="en-US" b="0" i="1" smtClean="0">
                              <a:latin typeface="Cambria Math" panose="02040503050406030204" pitchFamily="18" charset="0"/>
                            </a:rPr>
                            <m:t>𝑛</m:t>
                          </m:r>
                        </m:sub>
                      </m:sSub>
                      <m:r>
                        <a:rPr lang="en-US" b="0" i="1" smtClean="0">
                          <a:latin typeface="Cambria Math" panose="02040503050406030204" pitchFamily="18" charset="0"/>
                        </a:rPr>
                        <m:t>≈</m:t>
                      </m:r>
                      <m:r>
                        <a:rPr lang="en-US" b="0" i="1" smtClean="0">
                          <a:latin typeface="Cambria Math" panose="02040503050406030204" pitchFamily="18" charset="0"/>
                        </a:rPr>
                        <m:t>𝒪</m:t>
                      </m:r>
                      <m:d>
                        <m:dPr>
                          <m:ctrlPr>
                            <a:rPr lang="en-US" b="0" i="1" smtClean="0">
                              <a:latin typeface="Cambria Math" panose="02040503050406030204" pitchFamily="18" charset="0"/>
                            </a:rPr>
                          </m:ctrlPr>
                        </m:dPr>
                        <m:e>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−16</m:t>
                              </m:r>
                            </m:sup>
                          </m:sSup>
                        </m:e>
                      </m:d>
                      <m:r>
                        <a:rPr lang="en-US" b="0" i="1" smtClean="0">
                          <a:latin typeface="Cambria Math" panose="02040503050406030204" pitchFamily="18" charset="0"/>
                        </a:rPr>
                        <m:t> × </m:t>
                      </m:r>
                      <m:acc>
                        <m:accPr>
                          <m:chr m:val="̅"/>
                          <m:ctrlPr>
                            <a:rPr lang="en-US" i="1">
                              <a:latin typeface="Cambria Math" panose="02040503050406030204" pitchFamily="18" charset="0"/>
                            </a:rPr>
                          </m:ctrlPr>
                        </m:accPr>
                        <m:e>
                          <m:r>
                            <a:rPr lang="en-US" i="1">
                              <a:latin typeface="Cambria Math" panose="02040503050406030204" pitchFamily="18" charset="0"/>
                            </a:rPr>
                            <m:t>𝜃</m:t>
                          </m:r>
                        </m:e>
                      </m:acc>
                      <m:r>
                        <a:rPr lang="en-US" b="0" i="1" smtClean="0">
                          <a:latin typeface="Cambria Math" panose="02040503050406030204" pitchFamily="18" charset="0"/>
                        </a:rPr>
                        <m:t>  </m:t>
                      </m:r>
                      <m:r>
                        <a:rPr lang="en-US" b="0" i="1" smtClean="0">
                          <a:latin typeface="Cambria Math" panose="02040503050406030204" pitchFamily="18" charset="0"/>
                        </a:rPr>
                        <m:t>𝑒</m:t>
                      </m:r>
                      <m:r>
                        <a:rPr lang="en-US" b="0" i="0" smtClean="0">
                          <a:latin typeface="Cambria Math" panose="02040503050406030204" pitchFamily="18" charset="0"/>
                        </a:rPr>
                        <m:t>⋅</m:t>
                      </m:r>
                      <m:r>
                        <m:rPr>
                          <m:sty m:val="p"/>
                        </m:rPr>
                        <a:rPr lang="en-US" b="0" i="0" smtClean="0">
                          <a:latin typeface="Cambria Math" panose="02040503050406030204" pitchFamily="18" charset="0"/>
                        </a:rPr>
                        <m:t>cm</m:t>
                      </m:r>
                    </m:oMath>
                  </m:oMathPara>
                </a14:m>
                <a:endParaRPr lang="en-US" dirty="0"/>
              </a:p>
              <a:p>
                <a:r>
                  <a:rPr lang="en-US" dirty="0"/>
                  <a:t>The 2020 neutron EDM measurement gives </a:t>
                </a:r>
                <a:r>
                  <a:rPr lang="en-US" sz="1600" dirty="0">
                    <a:solidFill>
                      <a:schemeClr val="tx1">
                        <a:lumMod val="50000"/>
                        <a:lumOff val="50000"/>
                      </a:schemeClr>
                    </a:solidFill>
                  </a:rPr>
                  <a:t>[PRL </a:t>
                </a:r>
                <a:r>
                  <a:rPr lang="en-US" sz="1600" b="1" dirty="0">
                    <a:solidFill>
                      <a:schemeClr val="tx1">
                        <a:lumMod val="50000"/>
                        <a:lumOff val="50000"/>
                      </a:schemeClr>
                    </a:solidFill>
                  </a:rPr>
                  <a:t>124</a:t>
                </a:r>
                <a:r>
                  <a:rPr lang="en-US" sz="1600" dirty="0">
                    <a:solidFill>
                      <a:schemeClr val="tx1">
                        <a:lumMod val="50000"/>
                        <a:lumOff val="50000"/>
                      </a:schemeClr>
                    </a:solidFill>
                  </a:rPr>
                  <a:t>, 081803 (2020)]</a:t>
                </a:r>
                <a:r>
                  <a:rPr lang="en-US" dirty="0"/>
                  <a:t>:</a:t>
                </a:r>
              </a:p>
              <a:p>
                <a:pPr marL="0" indent="0">
                  <a:buNone/>
                </a:pPr>
                <a14:m>
                  <m:oMathPara xmlns:m="http://schemas.openxmlformats.org/officeDocument/2006/math">
                    <m:oMath>
                      <m:d>
                        <m:dPr>
                          <m:begChr m:val="|"/>
                          <m:endChr m:val="|"/>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𝑑</m:t>
                              </m:r>
                            </m:e>
                            <m:sub>
                              <m:r>
                                <a:rPr lang="en-US" b="0" i="1" smtClean="0">
                                  <a:latin typeface="Cambria Math" panose="02040503050406030204" pitchFamily="18" charset="0"/>
                                </a:rPr>
                                <m:t>𝑛</m:t>
                              </m:r>
                            </m:sub>
                          </m:sSub>
                        </m:e>
                      </m:d>
                      <m:r>
                        <a:rPr lang="en-US" b="0" i="1" smtClean="0">
                          <a:latin typeface="Cambria Math" panose="02040503050406030204" pitchFamily="18" charset="0"/>
                        </a:rPr>
                        <m:t>&lt;1.8 × </m:t>
                      </m:r>
                      <m:sSup>
                        <m:sSupPr>
                          <m:ctrlPr>
                            <a:rPr lang="en-US" b="0"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−26</m:t>
                          </m:r>
                        </m:sup>
                      </m:sSup>
                      <m:r>
                        <a:rPr lang="en-US" b="0" i="1" smtClean="0">
                          <a:latin typeface="Cambria Math" panose="02040503050406030204" pitchFamily="18" charset="0"/>
                        </a:rPr>
                        <m:t> </m:t>
                      </m:r>
                      <m:r>
                        <a:rPr lang="en-US" i="1">
                          <a:latin typeface="Cambria Math" panose="02040503050406030204" pitchFamily="18" charset="0"/>
                        </a:rPr>
                        <m:t>𝑒</m:t>
                      </m:r>
                      <m:r>
                        <a:rPr lang="en-US">
                          <a:latin typeface="Cambria Math" panose="02040503050406030204" pitchFamily="18" charset="0"/>
                        </a:rPr>
                        <m:t>⋅</m:t>
                      </m:r>
                      <m:r>
                        <m:rPr>
                          <m:sty m:val="p"/>
                        </m:rPr>
                        <a:rPr lang="en-US">
                          <a:latin typeface="Cambria Math" panose="02040503050406030204" pitchFamily="18" charset="0"/>
                        </a:rPr>
                        <m:t>cm</m:t>
                      </m:r>
                      <m:r>
                        <a:rPr lang="en-US" b="0" i="0" smtClean="0">
                          <a:latin typeface="Cambria Math" panose="02040503050406030204" pitchFamily="18" charset="0"/>
                        </a:rPr>
                        <m:t> </m:t>
                      </m:r>
                      <m:d>
                        <m:dPr>
                          <m:ctrlPr>
                            <a:rPr lang="en-US" b="0" i="0" smtClean="0">
                              <a:latin typeface="Cambria Math" panose="02040503050406030204" pitchFamily="18" charset="0"/>
                            </a:rPr>
                          </m:ctrlPr>
                        </m:dPr>
                        <m:e>
                          <m:r>
                            <a:rPr lang="en-US" b="0" i="0" smtClean="0">
                              <a:latin typeface="Cambria Math" panose="02040503050406030204" pitchFamily="18" charset="0"/>
                            </a:rPr>
                            <m:t>90% </m:t>
                          </m:r>
                          <m:r>
                            <m:rPr>
                              <m:sty m:val="p"/>
                            </m:rPr>
                            <a:rPr lang="en-US" b="0" i="0" smtClean="0">
                              <a:latin typeface="Cambria Math" panose="02040503050406030204" pitchFamily="18" charset="0"/>
                            </a:rPr>
                            <m:t>C</m:t>
                          </m:r>
                          <m:r>
                            <a:rPr lang="en-US" b="0" i="0" smtClean="0">
                              <a:latin typeface="Cambria Math" panose="02040503050406030204" pitchFamily="18" charset="0"/>
                            </a:rPr>
                            <m:t>.</m:t>
                          </m:r>
                          <m:r>
                            <m:rPr>
                              <m:sty m:val="p"/>
                            </m:rPr>
                            <a:rPr lang="en-US" b="0" i="0" smtClean="0">
                              <a:latin typeface="Cambria Math" panose="02040503050406030204" pitchFamily="18" charset="0"/>
                            </a:rPr>
                            <m:t>L</m:t>
                          </m:r>
                          <m:r>
                            <a:rPr lang="en-US" b="0" i="0" smtClean="0">
                              <a:latin typeface="Cambria Math" panose="02040503050406030204" pitchFamily="18" charset="0"/>
                            </a:rPr>
                            <m:t>.</m:t>
                          </m:r>
                        </m:e>
                      </m:d>
                    </m:oMath>
                  </m:oMathPara>
                </a14:m>
                <a:endParaRPr lang="en-US" dirty="0"/>
              </a:p>
              <a:p>
                <a:r>
                  <a:rPr lang="en-US" dirty="0"/>
                  <a:t>It implies</a:t>
                </a:r>
              </a:p>
              <a:p>
                <a:pPr marL="0" indent="0">
                  <a:buNone/>
                </a:pPr>
                <a14:m>
                  <m:oMathPara xmlns:m="http://schemas.openxmlformats.org/officeDocument/2006/math">
                    <m:oMath>
                      <m:d>
                        <m:dPr>
                          <m:begChr m:val="|"/>
                          <m:endChr m:val="|"/>
                          <m:ctrlPr>
                            <a:rPr lang="en-US" i="1">
                              <a:latin typeface="Cambria Math" panose="02040503050406030204" pitchFamily="18" charset="0"/>
                            </a:rPr>
                          </m:ctrlPr>
                        </m:dPr>
                        <m:e>
                          <m:acc>
                            <m:accPr>
                              <m:chr m:val="̅"/>
                              <m:ctrlPr>
                                <a:rPr lang="en-US" i="1">
                                  <a:latin typeface="Cambria Math" panose="02040503050406030204" pitchFamily="18" charset="0"/>
                                </a:rPr>
                              </m:ctrlPr>
                            </m:accPr>
                            <m:e>
                              <m:r>
                                <a:rPr lang="en-US" i="1">
                                  <a:latin typeface="Cambria Math" panose="02040503050406030204" pitchFamily="18" charset="0"/>
                                </a:rPr>
                                <m:t>𝜃</m:t>
                              </m:r>
                            </m:e>
                          </m:acc>
                        </m:e>
                      </m:d>
                      <m:r>
                        <a:rPr lang="en-US" i="1">
                          <a:latin typeface="Cambria Math" panose="02040503050406030204" pitchFamily="18" charset="0"/>
                          <a:ea typeface="Cambria Math" panose="02040503050406030204" pitchFamily="18" charset="0"/>
                        </a:rPr>
                        <m:t>≲</m:t>
                      </m:r>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10</m:t>
                          </m:r>
                        </m:e>
                        <m:sup>
                          <m:r>
                            <a:rPr lang="en-US" b="0" i="1" smtClean="0">
                              <a:latin typeface="Cambria Math" panose="02040503050406030204" pitchFamily="18" charset="0"/>
                              <a:ea typeface="Cambria Math" panose="02040503050406030204" pitchFamily="18" charset="0"/>
                            </a:rPr>
                            <m:t>−10</m:t>
                          </m:r>
                        </m:sup>
                      </m:sSup>
                    </m:oMath>
                  </m:oMathPara>
                </a14:m>
                <a:endParaRPr lang="en-US" dirty="0"/>
              </a:p>
              <a:p>
                <a:r>
                  <a:rPr lang="en-US" dirty="0"/>
                  <a:t>But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𝜃</m:t>
                        </m:r>
                      </m:e>
                    </m:acc>
                  </m:oMath>
                </a14:m>
                <a:r>
                  <a:rPr lang="en-US" dirty="0"/>
                  <a:t> is a dimensionless angular parameter, whose natural domain is </a:t>
                </a:r>
                <a14:m>
                  <m:oMath xmlns:m="http://schemas.openxmlformats.org/officeDocument/2006/math">
                    <m:r>
                      <a:rPr lang="en-US" b="0" i="1" smtClean="0">
                        <a:latin typeface="Cambria Math" panose="02040503050406030204" pitchFamily="18" charset="0"/>
                      </a:rPr>
                      <m:t>−</m:t>
                    </m:r>
                    <m:r>
                      <a:rPr lang="en-US" b="0" i="1" smtClean="0">
                        <a:latin typeface="Cambria Math" panose="02040503050406030204" pitchFamily="18" charset="0"/>
                      </a:rPr>
                      <m:t>𝜋</m:t>
                    </m:r>
                    <m:r>
                      <a:rPr lang="en-US" b="0" i="1" smtClean="0">
                        <a:latin typeface="Cambria Math" panose="02040503050406030204" pitchFamily="18" charset="0"/>
                      </a:rPr>
                      <m:t>&lt;</m:t>
                    </m:r>
                    <m:acc>
                      <m:accPr>
                        <m:chr m:val="̅"/>
                        <m:ctrlPr>
                          <a:rPr lang="en-US" i="1">
                            <a:latin typeface="Cambria Math" panose="02040503050406030204" pitchFamily="18" charset="0"/>
                          </a:rPr>
                        </m:ctrlPr>
                      </m:accPr>
                      <m:e>
                        <m:r>
                          <a:rPr lang="en-US" i="1">
                            <a:latin typeface="Cambria Math" panose="02040503050406030204" pitchFamily="18" charset="0"/>
                          </a:rPr>
                          <m:t>𝜃</m:t>
                        </m:r>
                      </m:e>
                    </m:acc>
                    <m:r>
                      <a:rPr lang="en-US" b="0" i="1" smtClean="0">
                        <a:latin typeface="Cambria Math" panose="02040503050406030204" pitchFamily="18" charset="0"/>
                      </a:rPr>
                      <m:t>≤</m:t>
                    </m:r>
                    <m:r>
                      <a:rPr lang="en-US" b="0" i="1" smtClean="0">
                        <a:latin typeface="Cambria Math" panose="02040503050406030204" pitchFamily="18" charset="0"/>
                      </a:rPr>
                      <m:t>𝜋</m:t>
                    </m:r>
                  </m:oMath>
                </a14:m>
                <a:r>
                  <a:rPr lang="en-US" dirty="0"/>
                  <a:t>. </a:t>
                </a:r>
                <a:br>
                  <a:rPr lang="en-US" dirty="0"/>
                </a:br>
                <a:r>
                  <a:rPr lang="en-US" dirty="0"/>
                  <a:t>The Standard Model does not provide an explanation for this small value.</a:t>
                </a:r>
              </a:p>
              <a:p>
                <a:pPr marL="0" indent="0" algn="ctr">
                  <a:buNone/>
                </a:pPr>
                <a:r>
                  <a:rPr lang="en-US" b="1" dirty="0"/>
                  <a:t>Strong </a:t>
                </a:r>
                <a14:m>
                  <m:oMath xmlns:m="http://schemas.openxmlformats.org/officeDocument/2006/math">
                    <m:r>
                      <a:rPr lang="en-US" b="1" i="1" smtClean="0">
                        <a:latin typeface="Cambria Math" panose="02040503050406030204" pitchFamily="18" charset="0"/>
                      </a:rPr>
                      <m:t>𝑪𝑷</m:t>
                    </m:r>
                  </m:oMath>
                </a14:m>
                <a:r>
                  <a:rPr lang="en-US" b="1" dirty="0"/>
                  <a:t> problem:</a:t>
                </a:r>
                <a:r>
                  <a:rPr lang="en-US" dirty="0"/>
                  <a:t> Why is the physical </a:t>
                </a:r>
                <a14:m>
                  <m:oMath xmlns:m="http://schemas.openxmlformats.org/officeDocument/2006/math">
                    <m:r>
                      <a:rPr lang="en-US" i="1" dirty="0" smtClean="0">
                        <a:latin typeface="Cambria Math" panose="02040503050406030204" pitchFamily="18" charset="0"/>
                      </a:rPr>
                      <m:t>𝐶𝑃</m:t>
                    </m:r>
                  </m:oMath>
                </a14:m>
                <a:r>
                  <a:rPr lang="en-US" dirty="0"/>
                  <a:t>-violating angle so small?</a:t>
                </a:r>
              </a:p>
            </p:txBody>
          </p:sp>
        </mc:Choice>
        <mc:Fallback xmlns="">
          <p:sp>
            <p:nvSpPr>
              <p:cNvPr id="3" name="Content Placeholder 2">
                <a:extLst>
                  <a:ext uri="{FF2B5EF4-FFF2-40B4-BE49-F238E27FC236}">
                    <a16:creationId xmlns:a16="http://schemas.microsoft.com/office/drawing/2014/main" id="{8B93B75E-2C29-3666-089A-6FB42B5DB5BD}"/>
                  </a:ext>
                </a:extLst>
              </p:cNvPr>
              <p:cNvSpPr>
                <a:spLocks noGrp="1" noRot="1" noChangeAspect="1" noMove="1" noResize="1" noEditPoints="1" noAdjustHandles="1" noChangeArrowheads="1" noChangeShapeType="1" noTextEdit="1"/>
              </p:cNvSpPr>
              <p:nvPr>
                <p:ph idx="1"/>
              </p:nvPr>
            </p:nvSpPr>
            <p:spPr>
              <a:blipFill>
                <a:blip r:embed="rId4"/>
                <a:stretch>
                  <a:fillRect l="-659" t="-1446"/>
                </a:stretch>
              </a:blipFill>
            </p:spPr>
            <p:txBody>
              <a:bodyPr/>
              <a:lstStyle/>
              <a:p>
                <a:r>
                  <a:rPr lang="en-US">
                    <a:noFill/>
                  </a:rPr>
                  <a:t> </a:t>
                </a:r>
              </a:p>
            </p:txBody>
          </p:sp>
        </mc:Fallback>
      </mc:AlternateContent>
    </p:spTree>
    <p:extLst>
      <p:ext uri="{BB962C8B-B14F-4D97-AF65-F5344CB8AC3E}">
        <p14:creationId xmlns:p14="http://schemas.microsoft.com/office/powerpoint/2010/main" val="35563941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908E6-F688-0297-CF66-B3081E119B85}"/>
              </a:ext>
            </a:extLst>
          </p:cNvPr>
          <p:cNvSpPr>
            <a:spLocks noGrp="1"/>
          </p:cNvSpPr>
          <p:nvPr>
            <p:ph type="title"/>
          </p:nvPr>
        </p:nvSpPr>
        <p:spPr/>
        <p:txBody>
          <a:bodyPr/>
          <a:lstStyle/>
          <a:p>
            <a:r>
              <a:rPr lang="en-US" dirty="0"/>
              <a:t>The Peccei-Quinn Solution</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5E005E2-B202-6AC8-302E-097DC970AB7F}"/>
                  </a:ext>
                </a:extLst>
              </p:cNvPr>
              <p:cNvSpPr>
                <a:spLocks noGrp="1"/>
              </p:cNvSpPr>
              <p:nvPr>
                <p:ph idx="1"/>
              </p:nvPr>
            </p:nvSpPr>
            <p:spPr/>
            <p:txBody>
              <a:bodyPr/>
              <a:lstStyle/>
              <a:p>
                <a:r>
                  <a:rPr lang="en-US" dirty="0"/>
                  <a:t>Spontaneous breaking of the Peccei–Quinn symmetry introduces the axion field </a:t>
                </a:r>
                <a14:m>
                  <m:oMath xmlns:m="http://schemas.openxmlformats.org/officeDocument/2006/math">
                    <m:r>
                      <a:rPr lang="en-US" i="1" dirty="0" smtClean="0">
                        <a:latin typeface="Cambria Math" panose="02040503050406030204" pitchFamily="18" charset="0"/>
                      </a:rPr>
                      <m:t>𝑎</m:t>
                    </m:r>
                    <m:r>
                      <a:rPr lang="en-US" i="1" dirty="0" smtClean="0">
                        <a:latin typeface="Cambria Math" panose="02040503050406030204" pitchFamily="18" charset="0"/>
                      </a:rPr>
                      <m:t>(</m:t>
                    </m:r>
                    <m:r>
                      <a:rPr lang="en-US" i="1" dirty="0" smtClean="0">
                        <a:latin typeface="Cambria Math" panose="02040503050406030204" pitchFamily="18" charset="0"/>
                      </a:rPr>
                      <m:t>𝑥</m:t>
                    </m:r>
                    <m:r>
                      <a:rPr lang="en-US" i="1" dirty="0" smtClean="0">
                        <a:latin typeface="Cambria Math" panose="02040503050406030204" pitchFamily="18" charset="0"/>
                      </a:rPr>
                      <m:t>)</m:t>
                    </m:r>
                  </m:oMath>
                </a14:m>
                <a:r>
                  <a:rPr lang="en-US" dirty="0"/>
                  <a:t>, making the effective CP angle dynamical </a:t>
                </a:r>
                <a:r>
                  <a:rPr lang="en-US" sz="1600" dirty="0">
                    <a:solidFill>
                      <a:schemeClr val="tx1">
                        <a:lumMod val="50000"/>
                        <a:lumOff val="50000"/>
                      </a:schemeClr>
                    </a:solidFill>
                  </a:rPr>
                  <a:t>[PRL </a:t>
                </a:r>
                <a:r>
                  <a:rPr lang="en-US" sz="1600" b="1" dirty="0">
                    <a:solidFill>
                      <a:schemeClr val="tx1">
                        <a:lumMod val="50000"/>
                        <a:lumOff val="50000"/>
                      </a:schemeClr>
                    </a:solidFill>
                  </a:rPr>
                  <a:t>38</a:t>
                </a:r>
                <a:r>
                  <a:rPr lang="en-US" sz="1600" dirty="0">
                    <a:solidFill>
                      <a:schemeClr val="tx1">
                        <a:lumMod val="50000"/>
                        <a:lumOff val="50000"/>
                      </a:schemeClr>
                    </a:solidFill>
                  </a:rPr>
                  <a:t>,1440 (1977)]</a:t>
                </a:r>
                <a:r>
                  <a:rPr lang="en-US" dirty="0"/>
                  <a:t>.</a:t>
                </a:r>
              </a:p>
              <a:p>
                <a:pPr marL="0" indent="0">
                  <a:lnSpc>
                    <a:spcPct val="120000"/>
                  </a:lnSpc>
                  <a:buNone/>
                </a:pPr>
                <a14:m>
                  <m:oMathPara xmlns:m="http://schemas.openxmlformats.org/officeDocument/2006/math">
                    <m:oMath>
                      <m:sSub>
                        <m:sSubPr>
                          <m:ctrlPr>
                            <a:rPr lang="en-US" b="0" i="1" smtClean="0">
                              <a:latin typeface="Cambria Math" panose="02040503050406030204" pitchFamily="18" charset="0"/>
                            </a:rPr>
                          </m:ctrlPr>
                        </m:sSubPr>
                        <m:e>
                          <m:r>
                            <a:rPr lang="en-US" b="0" i="1" smtClean="0">
                              <a:latin typeface="Cambria Math" panose="02040503050406030204" pitchFamily="18" charset="0"/>
                            </a:rPr>
                            <m:t>𝜃</m:t>
                          </m:r>
                        </m:e>
                        <m:sub>
                          <m:r>
                            <m:rPr>
                              <m:sty m:val="p"/>
                            </m:rPr>
                            <a:rPr lang="en-US" b="0" i="0" smtClean="0">
                              <a:latin typeface="Cambria Math" panose="02040503050406030204" pitchFamily="18" charset="0"/>
                            </a:rPr>
                            <m:t>mis</m:t>
                          </m:r>
                        </m:sub>
                      </m:sSub>
                      <m:r>
                        <a:rPr lang="en-US" b="0" i="1" smtClean="0">
                          <a:latin typeface="Cambria Math" panose="02040503050406030204" pitchFamily="18" charset="0"/>
                        </a:rPr>
                        <m:t>≡</m:t>
                      </m:r>
                      <m:acc>
                        <m:accPr>
                          <m:chr m:val="̅"/>
                          <m:ctrlPr>
                            <a:rPr lang="en-US" i="1">
                              <a:latin typeface="Cambria Math" panose="02040503050406030204" pitchFamily="18" charset="0"/>
                            </a:rPr>
                          </m:ctrlPr>
                        </m:accPr>
                        <m:e>
                          <m:r>
                            <a:rPr lang="en-US" i="1">
                              <a:latin typeface="Cambria Math" panose="02040503050406030204" pitchFamily="18" charset="0"/>
                            </a:rPr>
                            <m:t>𝜃</m:t>
                          </m:r>
                        </m:e>
                      </m:acc>
                      <m:r>
                        <a:rPr lang="en-US" b="0" i="1" smtClean="0">
                          <a:latin typeface="Cambria Math" panose="02040503050406030204" pitchFamily="18" charset="0"/>
                        </a:rPr>
                        <m:t>+</m:t>
                      </m:r>
                      <m:f>
                        <m:fPr>
                          <m:ctrlPr>
                            <a:rPr lang="en-US" b="0" i="1" smtClean="0">
                              <a:solidFill>
                                <a:srgbClr val="FF0000"/>
                              </a:solidFill>
                              <a:latin typeface="Cambria Math" panose="02040503050406030204" pitchFamily="18" charset="0"/>
                            </a:rPr>
                          </m:ctrlPr>
                        </m:fPr>
                        <m:num>
                          <m:r>
                            <a:rPr lang="en-US" b="0" i="1" smtClean="0">
                              <a:solidFill>
                                <a:srgbClr val="FF0000"/>
                              </a:solidFill>
                              <a:latin typeface="Cambria Math" panose="02040503050406030204" pitchFamily="18" charset="0"/>
                            </a:rPr>
                            <m:t>𝑎</m:t>
                          </m:r>
                          <m:d>
                            <m:dPr>
                              <m:ctrlPr>
                                <a:rPr lang="en-US" b="0" i="1" smtClean="0">
                                  <a:solidFill>
                                    <a:srgbClr val="FF0000"/>
                                  </a:solidFill>
                                  <a:latin typeface="Cambria Math" panose="02040503050406030204" pitchFamily="18" charset="0"/>
                                </a:rPr>
                              </m:ctrlPr>
                            </m:dPr>
                            <m:e>
                              <m:r>
                                <a:rPr lang="en-US" b="0" i="1" smtClean="0">
                                  <a:solidFill>
                                    <a:srgbClr val="FF0000"/>
                                  </a:solidFill>
                                  <a:latin typeface="Cambria Math" panose="02040503050406030204" pitchFamily="18" charset="0"/>
                                </a:rPr>
                                <m:t>𝑥</m:t>
                              </m:r>
                            </m:e>
                          </m:d>
                        </m:num>
                        <m:den>
                          <m:sSub>
                            <m:sSubPr>
                              <m:ctrlPr>
                                <a:rPr lang="en-US" b="0"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𝑎</m:t>
                              </m:r>
                            </m:sub>
                          </m:sSub>
                        </m:den>
                      </m:f>
                    </m:oMath>
                  </m:oMathPara>
                </a14:m>
                <a:endParaRPr lang="en-US" dirty="0"/>
              </a:p>
              <a:p>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𝜃</m:t>
                        </m:r>
                      </m:e>
                      <m:sub>
                        <m:r>
                          <m:rPr>
                            <m:sty m:val="p"/>
                          </m:rPr>
                          <a:rPr lang="en-US">
                            <a:latin typeface="Cambria Math" panose="02040503050406030204" pitchFamily="18" charset="0"/>
                          </a:rPr>
                          <m:t>mis</m:t>
                        </m:r>
                      </m:sub>
                    </m:sSub>
                    <m:r>
                      <a:rPr lang="en-US" i="1">
                        <a:latin typeface="Cambria Math" panose="02040503050406030204" pitchFamily="18" charset="0"/>
                      </a:rPr>
                      <m:t> </m:t>
                    </m:r>
                  </m:oMath>
                </a14:m>
                <a:r>
                  <a:rPr lang="en-US" dirty="0"/>
                  <a:t>can take any value when universe is hot enough, but after the QCD transition, the axion “rolls down” the potential and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𝜃</m:t>
                        </m:r>
                      </m:e>
                      <m:sub>
                        <m:r>
                          <m:rPr>
                            <m:sty m:val="p"/>
                          </m:rPr>
                          <a:rPr lang="en-US">
                            <a:latin typeface="Cambria Math" panose="02040503050406030204" pitchFamily="18" charset="0"/>
                          </a:rPr>
                          <m:t>mis</m:t>
                        </m:r>
                      </m:sub>
                    </m:sSub>
                  </m:oMath>
                </a14:m>
                <a:r>
                  <a:rPr lang="en-US" dirty="0"/>
                  <a:t> relaxes toward zero and oscillates about the minimum. </a:t>
                </a:r>
              </a:p>
            </p:txBody>
          </p:sp>
        </mc:Choice>
        <mc:Fallback xmlns="">
          <p:sp>
            <p:nvSpPr>
              <p:cNvPr id="3" name="Content Placeholder 2">
                <a:extLst>
                  <a:ext uri="{FF2B5EF4-FFF2-40B4-BE49-F238E27FC236}">
                    <a16:creationId xmlns:a16="http://schemas.microsoft.com/office/drawing/2014/main" id="{85E005E2-B202-6AC8-302E-097DC970AB7F}"/>
                  </a:ext>
                </a:extLst>
              </p:cNvPr>
              <p:cNvSpPr>
                <a:spLocks noGrp="1" noRot="1" noChangeAspect="1" noMove="1" noResize="1" noEditPoints="1" noAdjustHandles="1" noChangeArrowheads="1" noChangeShapeType="1" noTextEdit="1"/>
              </p:cNvSpPr>
              <p:nvPr>
                <p:ph idx="1"/>
              </p:nvPr>
            </p:nvSpPr>
            <p:spPr>
              <a:blipFill>
                <a:blip r:embed="rId3"/>
                <a:stretch>
                  <a:fillRect l="-659" t="-1446"/>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24C378EF-57B3-01C0-63B5-E5E924437F21}"/>
              </a:ext>
            </a:extLst>
          </p:cNvPr>
          <p:cNvPicPr>
            <a:picLocks noChangeAspect="1"/>
          </p:cNvPicPr>
          <p:nvPr/>
        </p:nvPicPr>
        <p:blipFill>
          <a:blip r:embed="rId4"/>
          <a:stretch>
            <a:fillRect/>
          </a:stretch>
        </p:blipFill>
        <p:spPr>
          <a:xfrm>
            <a:off x="2705100" y="4166474"/>
            <a:ext cx="6781800" cy="2362200"/>
          </a:xfrm>
          <a:prstGeom prst="rect">
            <a:avLst/>
          </a:prstGeom>
        </p:spPr>
      </p:pic>
      <p:sp>
        <p:nvSpPr>
          <p:cNvPr id="6" name="TextBox 5">
            <a:extLst>
              <a:ext uri="{FF2B5EF4-FFF2-40B4-BE49-F238E27FC236}">
                <a16:creationId xmlns:a16="http://schemas.microsoft.com/office/drawing/2014/main" id="{5A042975-9CF9-4680-5358-0BB98090F8D5}"/>
              </a:ext>
            </a:extLst>
          </p:cNvPr>
          <p:cNvSpPr txBox="1"/>
          <p:nvPr/>
        </p:nvSpPr>
        <p:spPr>
          <a:xfrm>
            <a:off x="7172694" y="2141570"/>
            <a:ext cx="1199367" cy="369332"/>
          </a:xfrm>
          <a:prstGeom prst="rect">
            <a:avLst/>
          </a:prstGeom>
          <a:noFill/>
        </p:spPr>
        <p:txBody>
          <a:bodyPr wrap="none" rtlCol="0">
            <a:spAutoFit/>
          </a:bodyPr>
          <a:lstStyle/>
          <a:p>
            <a:r>
              <a:rPr lang="en-US" dirty="0">
                <a:solidFill>
                  <a:srgbClr val="FF0000"/>
                </a:solidFill>
              </a:rPr>
              <a:t>axion field</a:t>
            </a:r>
          </a:p>
        </p:txBody>
      </p:sp>
      <p:sp>
        <p:nvSpPr>
          <p:cNvPr id="7" name="TextBox 6">
            <a:extLst>
              <a:ext uri="{FF2B5EF4-FFF2-40B4-BE49-F238E27FC236}">
                <a16:creationId xmlns:a16="http://schemas.microsoft.com/office/drawing/2014/main" id="{654A466D-7046-7431-9ECB-1EB52E6FF5A5}"/>
              </a:ext>
            </a:extLst>
          </p:cNvPr>
          <p:cNvSpPr txBox="1"/>
          <p:nvPr/>
        </p:nvSpPr>
        <p:spPr>
          <a:xfrm>
            <a:off x="3736187" y="3836019"/>
            <a:ext cx="2359813" cy="369332"/>
          </a:xfrm>
          <a:prstGeom prst="rect">
            <a:avLst/>
          </a:prstGeom>
          <a:noFill/>
        </p:spPr>
        <p:txBody>
          <a:bodyPr wrap="none" rtlCol="0">
            <a:spAutoFit/>
          </a:bodyPr>
          <a:lstStyle/>
          <a:p>
            <a:r>
              <a:rPr lang="en-US" dirty="0">
                <a:solidFill>
                  <a:srgbClr val="0000FF"/>
                </a:solidFill>
              </a:rPr>
              <a:t>Before QCD transition</a:t>
            </a:r>
          </a:p>
        </p:txBody>
      </p:sp>
      <p:sp>
        <p:nvSpPr>
          <p:cNvPr id="8" name="TextBox 7">
            <a:extLst>
              <a:ext uri="{FF2B5EF4-FFF2-40B4-BE49-F238E27FC236}">
                <a16:creationId xmlns:a16="http://schemas.microsoft.com/office/drawing/2014/main" id="{6DCC7755-41E8-7C7D-E0DD-32997D591DAD}"/>
              </a:ext>
            </a:extLst>
          </p:cNvPr>
          <p:cNvSpPr txBox="1"/>
          <p:nvPr/>
        </p:nvSpPr>
        <p:spPr>
          <a:xfrm>
            <a:off x="6976362" y="3836019"/>
            <a:ext cx="2189767" cy="369332"/>
          </a:xfrm>
          <a:prstGeom prst="rect">
            <a:avLst/>
          </a:prstGeom>
          <a:noFill/>
        </p:spPr>
        <p:txBody>
          <a:bodyPr wrap="none" rtlCol="0">
            <a:spAutoFit/>
          </a:bodyPr>
          <a:lstStyle/>
          <a:p>
            <a:r>
              <a:rPr lang="en-US" dirty="0">
                <a:solidFill>
                  <a:srgbClr val="0000FF"/>
                </a:solidFill>
              </a:rPr>
              <a:t>After QCD transition</a:t>
            </a:r>
          </a:p>
        </p:txBody>
      </p:sp>
      <p:sp>
        <p:nvSpPr>
          <p:cNvPr id="9" name="TextBox 8">
            <a:extLst>
              <a:ext uri="{FF2B5EF4-FFF2-40B4-BE49-F238E27FC236}">
                <a16:creationId xmlns:a16="http://schemas.microsoft.com/office/drawing/2014/main" id="{E8829B5E-A810-EB7F-E886-D105B6AB2FC7}"/>
              </a:ext>
            </a:extLst>
          </p:cNvPr>
          <p:cNvSpPr txBox="1"/>
          <p:nvPr/>
        </p:nvSpPr>
        <p:spPr>
          <a:xfrm>
            <a:off x="4899585" y="6380671"/>
            <a:ext cx="2934137" cy="276999"/>
          </a:xfrm>
          <a:prstGeom prst="rect">
            <a:avLst/>
          </a:prstGeom>
          <a:noFill/>
        </p:spPr>
        <p:txBody>
          <a:bodyPr wrap="none" rtlCol="0">
            <a:spAutoFit/>
          </a:bodyPr>
          <a:lstStyle/>
          <a:p>
            <a:pPr algn="ctr"/>
            <a:r>
              <a:rPr lang="en-US" sz="1200" dirty="0">
                <a:solidFill>
                  <a:schemeClr val="tx1">
                    <a:lumMod val="50000"/>
                    <a:lumOff val="50000"/>
                  </a:schemeClr>
                </a:solidFill>
              </a:rPr>
              <a:t>Adapted from Sci. Adv. </a:t>
            </a:r>
            <a:r>
              <a:rPr lang="en-US" sz="1200" b="1" dirty="0">
                <a:solidFill>
                  <a:schemeClr val="tx1">
                    <a:lumMod val="50000"/>
                    <a:lumOff val="50000"/>
                  </a:schemeClr>
                </a:solidFill>
              </a:rPr>
              <a:t>8</a:t>
            </a:r>
            <a:r>
              <a:rPr lang="en-US" sz="1200" dirty="0">
                <a:solidFill>
                  <a:schemeClr val="tx1">
                    <a:lumMod val="50000"/>
                    <a:lumOff val="50000"/>
                  </a:schemeClr>
                </a:solidFill>
              </a:rPr>
              <a:t>, eabj3618 (2022)</a:t>
            </a:r>
          </a:p>
        </p:txBody>
      </p:sp>
    </p:spTree>
    <p:extLst>
      <p:ext uri="{BB962C8B-B14F-4D97-AF65-F5344CB8AC3E}">
        <p14:creationId xmlns:p14="http://schemas.microsoft.com/office/powerpoint/2010/main" val="156662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DBA61-6A20-C4E5-435A-E2175CBFBD50}"/>
              </a:ext>
            </a:extLst>
          </p:cNvPr>
          <p:cNvSpPr>
            <a:spLocks noGrp="1"/>
          </p:cNvSpPr>
          <p:nvPr>
            <p:ph type="title"/>
          </p:nvPr>
        </p:nvSpPr>
        <p:spPr/>
        <p:txBody>
          <a:bodyPr/>
          <a:lstStyle/>
          <a:p>
            <a:r>
              <a:rPr lang="en-US" dirty="0"/>
              <a:t>Axion Dark Matter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B675930-4515-0E48-B5A2-DF9F9B34BB94}"/>
                  </a:ext>
                </a:extLst>
              </p:cNvPr>
              <p:cNvSpPr>
                <a:spLocks noGrp="1"/>
              </p:cNvSpPr>
              <p:nvPr>
                <p:ph idx="1"/>
              </p:nvPr>
            </p:nvSpPr>
            <p:spPr>
              <a:xfrm>
                <a:off x="330926" y="1280160"/>
                <a:ext cx="8109689" cy="5250122"/>
              </a:xfrm>
            </p:spPr>
            <p:txBody>
              <a:bodyPr/>
              <a:lstStyle/>
              <a:p>
                <a:r>
                  <a:rPr lang="en-US" dirty="0"/>
                  <a:t>Axions can be produced nonthermally as coherent field oscillations.</a:t>
                </a:r>
              </a:p>
              <a:p>
                <a:pPr lvl="1">
                  <a:buFont typeface="Courier New" panose="02070309020205020404" pitchFamily="49" charset="0"/>
                  <a:buChar char="o"/>
                </a:pPr>
                <a:r>
                  <a:rPr lang="en-US" dirty="0"/>
                  <a:t>Negligible initial momentum </a:t>
                </a:r>
                <a14:m>
                  <m:oMath xmlns:m="http://schemas.openxmlformats.org/officeDocument/2006/math">
                    <m:r>
                      <a:rPr lang="en-US" b="0" i="1" smtClean="0">
                        <a:latin typeface="Cambria Math" panose="02040503050406030204" pitchFamily="18" charset="0"/>
                      </a:rPr>
                      <m:t>→</m:t>
                    </m:r>
                  </m:oMath>
                </a14:m>
                <a:r>
                  <a:rPr lang="en-US" dirty="0"/>
                  <a:t> </a:t>
                </a:r>
                <a:r>
                  <a:rPr lang="en-US" b="1" dirty="0"/>
                  <a:t>cold</a:t>
                </a:r>
                <a:endParaRPr lang="en-US" dirty="0"/>
              </a:p>
              <a:p>
                <a:pPr lvl="1">
                  <a:buFont typeface="Courier New" panose="02070309020205020404" pitchFamily="49" charset="0"/>
                  <a:buChar char="o"/>
                </a:pPr>
                <a:r>
                  <a:rPr lang="en-US" dirty="0"/>
                  <a:t>Extremely weak interactions </a:t>
                </a:r>
                <a14:m>
                  <m:oMath xmlns:m="http://schemas.openxmlformats.org/officeDocument/2006/math">
                    <m:r>
                      <a:rPr lang="en-US" b="0" i="1" smtClean="0">
                        <a:latin typeface="Cambria Math" panose="02040503050406030204" pitchFamily="18" charset="0"/>
                      </a:rPr>
                      <m:t>→</m:t>
                    </m:r>
                  </m:oMath>
                </a14:m>
                <a:r>
                  <a:rPr lang="en-US" dirty="0"/>
                  <a:t> </a:t>
                </a:r>
                <a:r>
                  <a:rPr lang="en-US" b="1" dirty="0"/>
                  <a:t>long-lived</a:t>
                </a:r>
                <a:endParaRPr lang="en-US" dirty="0"/>
              </a:p>
              <a:p>
                <a:pPr lvl="1">
                  <a:buFont typeface="Courier New" panose="02070309020205020404" pitchFamily="49" charset="0"/>
                  <a:buChar char="o"/>
                </a:pPr>
                <a:r>
                  <a:rPr lang="en-US" dirty="0"/>
                  <a:t>Adequate misalignment (or topological defects) </a:t>
                </a:r>
                <a14:m>
                  <m:oMath xmlns:m="http://schemas.openxmlformats.org/officeDocument/2006/math">
                    <m:r>
                      <a:rPr lang="en-US" b="0" i="1" smtClean="0">
                        <a:latin typeface="Cambria Math" panose="02040503050406030204" pitchFamily="18" charset="0"/>
                      </a:rPr>
                      <m:t>→</m:t>
                    </m:r>
                  </m:oMath>
                </a14:m>
                <a:r>
                  <a:rPr lang="en-US" dirty="0"/>
                  <a:t> observed </a:t>
                </a:r>
                <a:r>
                  <a:rPr lang="en-US" b="1" dirty="0"/>
                  <a:t>DM abundance</a:t>
                </a:r>
                <a:endParaRPr lang="en-US" dirty="0"/>
              </a:p>
              <a:p>
                <a:endParaRPr lang="en-US" dirty="0"/>
              </a:p>
              <a:p>
                <a:r>
                  <a:rPr lang="en-US" dirty="0"/>
                  <a:t>Under standard cosmological assumptions, QCD axion dark matter naturally lies in the </a:t>
                </a:r>
                <a14:m>
                  <m:oMath xmlns:m="http://schemas.openxmlformats.org/officeDocument/2006/math">
                    <m:r>
                      <m:rPr>
                        <m:sty m:val="p"/>
                      </m:rPr>
                      <a:rPr lang="en-US" b="0" i="0" smtClean="0">
                        <a:latin typeface="Cambria Math" panose="02040503050406030204" pitchFamily="18" charset="0"/>
                      </a:rPr>
                      <m:t>μ</m:t>
                    </m:r>
                  </m:oMath>
                </a14:m>
                <a:r>
                  <a:rPr lang="en-US" dirty="0"/>
                  <a:t>eV–sub-</a:t>
                </a:r>
                <a:r>
                  <a:rPr lang="en-US" dirty="0" err="1"/>
                  <a:t>meV</a:t>
                </a:r>
                <a:r>
                  <a:rPr lang="en-US" dirty="0"/>
                  <a:t> regime.</a:t>
                </a:r>
              </a:p>
              <a:p>
                <a:endParaRPr lang="en-US" dirty="0"/>
              </a:p>
              <a:p>
                <a:r>
                  <a:rPr lang="en-US" dirty="0"/>
                  <a:t>1 </a:t>
                </a:r>
                <a14:m>
                  <m:oMath xmlns:m="http://schemas.openxmlformats.org/officeDocument/2006/math">
                    <m:r>
                      <m:rPr>
                        <m:sty m:val="p"/>
                      </m:rPr>
                      <a:rPr lang="en-US">
                        <a:latin typeface="Cambria Math" panose="02040503050406030204" pitchFamily="18" charset="0"/>
                      </a:rPr>
                      <m:t>μ</m:t>
                    </m:r>
                  </m:oMath>
                </a14:m>
                <a:r>
                  <a:rPr lang="en-US" dirty="0"/>
                  <a:t>eV </a:t>
                </a:r>
                <a14:m>
                  <m:oMath xmlns:m="http://schemas.openxmlformats.org/officeDocument/2006/math">
                    <m:r>
                      <a:rPr lang="en-US" b="0" i="1" dirty="0" smtClean="0">
                        <a:latin typeface="Cambria Math" panose="02040503050406030204" pitchFamily="18" charset="0"/>
                      </a:rPr>
                      <m:t>→</m:t>
                    </m:r>
                  </m:oMath>
                </a14:m>
                <a:r>
                  <a:rPr lang="en-US" dirty="0"/>
                  <a:t> </a:t>
                </a:r>
                <a14:m>
                  <m:oMath xmlns:m="http://schemas.openxmlformats.org/officeDocument/2006/math">
                    <m:r>
                      <a:rPr lang="en-US" b="0" i="1" dirty="0" smtClean="0">
                        <a:latin typeface="Cambria Math" panose="02040503050406030204" pitchFamily="18" charset="0"/>
                      </a:rPr>
                      <m:t>~</m:t>
                    </m:r>
                  </m:oMath>
                </a14:m>
                <a:r>
                  <a:rPr lang="en-US" dirty="0"/>
                  <a:t>240 MHz, turning the search into a measurement of an oscillating field of a “microwave” frequency.</a:t>
                </a:r>
              </a:p>
            </p:txBody>
          </p:sp>
        </mc:Choice>
        <mc:Fallback xmlns="">
          <p:sp>
            <p:nvSpPr>
              <p:cNvPr id="3" name="Content Placeholder 2">
                <a:extLst>
                  <a:ext uri="{FF2B5EF4-FFF2-40B4-BE49-F238E27FC236}">
                    <a16:creationId xmlns:a16="http://schemas.microsoft.com/office/drawing/2014/main" id="{1B675930-4515-0E48-B5A2-DF9F9B34BB94}"/>
                  </a:ext>
                </a:extLst>
              </p:cNvPr>
              <p:cNvSpPr>
                <a:spLocks noGrp="1" noRot="1" noChangeAspect="1" noMove="1" noResize="1" noEditPoints="1" noAdjustHandles="1" noChangeArrowheads="1" noChangeShapeType="1" noTextEdit="1"/>
              </p:cNvSpPr>
              <p:nvPr>
                <p:ph idx="1"/>
              </p:nvPr>
            </p:nvSpPr>
            <p:spPr>
              <a:xfrm>
                <a:off x="330926" y="1280160"/>
                <a:ext cx="8109689" cy="5250122"/>
              </a:xfrm>
              <a:blipFill>
                <a:blip r:embed="rId3"/>
                <a:stretch>
                  <a:fillRect l="-938" t="-1446"/>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1015358E-A016-A734-CDFE-A3321EF72FDD}"/>
              </a:ext>
            </a:extLst>
          </p:cNvPr>
          <p:cNvPicPr>
            <a:picLocks noChangeAspect="1"/>
          </p:cNvPicPr>
          <p:nvPr/>
        </p:nvPicPr>
        <p:blipFill>
          <a:blip r:embed="rId4"/>
          <a:stretch>
            <a:fillRect/>
          </a:stretch>
        </p:blipFill>
        <p:spPr>
          <a:xfrm>
            <a:off x="8440615" y="961218"/>
            <a:ext cx="3670998" cy="5419453"/>
          </a:xfrm>
          <a:prstGeom prst="rect">
            <a:avLst/>
          </a:prstGeom>
        </p:spPr>
      </p:pic>
      <p:sp>
        <p:nvSpPr>
          <p:cNvPr id="5" name="TextBox 4">
            <a:extLst>
              <a:ext uri="{FF2B5EF4-FFF2-40B4-BE49-F238E27FC236}">
                <a16:creationId xmlns:a16="http://schemas.microsoft.com/office/drawing/2014/main" id="{6A82DB15-99D5-F52F-25C2-F3E179B11063}"/>
              </a:ext>
            </a:extLst>
          </p:cNvPr>
          <p:cNvSpPr txBox="1"/>
          <p:nvPr/>
        </p:nvSpPr>
        <p:spPr>
          <a:xfrm>
            <a:off x="9177476" y="6380671"/>
            <a:ext cx="2934137" cy="276999"/>
          </a:xfrm>
          <a:prstGeom prst="rect">
            <a:avLst/>
          </a:prstGeom>
          <a:noFill/>
        </p:spPr>
        <p:txBody>
          <a:bodyPr wrap="none" rtlCol="0">
            <a:spAutoFit/>
          </a:bodyPr>
          <a:lstStyle/>
          <a:p>
            <a:pPr algn="ctr"/>
            <a:r>
              <a:rPr lang="en-US" sz="1200" dirty="0">
                <a:solidFill>
                  <a:schemeClr val="tx1">
                    <a:lumMod val="50000"/>
                    <a:lumOff val="50000"/>
                  </a:schemeClr>
                </a:solidFill>
              </a:rPr>
              <a:t>Adapted from Sci. Adv. </a:t>
            </a:r>
            <a:r>
              <a:rPr lang="en-US" sz="1200" b="1" dirty="0">
                <a:solidFill>
                  <a:schemeClr val="tx1">
                    <a:lumMod val="50000"/>
                    <a:lumOff val="50000"/>
                  </a:schemeClr>
                </a:solidFill>
              </a:rPr>
              <a:t>8</a:t>
            </a:r>
            <a:r>
              <a:rPr lang="en-US" sz="1200" dirty="0">
                <a:solidFill>
                  <a:schemeClr val="tx1">
                    <a:lumMod val="50000"/>
                    <a:lumOff val="50000"/>
                  </a:schemeClr>
                </a:solidFill>
              </a:rPr>
              <a:t>, eabj3618 (2022)</a:t>
            </a:r>
          </a:p>
        </p:txBody>
      </p:sp>
      <p:sp>
        <p:nvSpPr>
          <p:cNvPr id="6" name="TextBox 5">
            <a:extLst>
              <a:ext uri="{FF2B5EF4-FFF2-40B4-BE49-F238E27FC236}">
                <a16:creationId xmlns:a16="http://schemas.microsoft.com/office/drawing/2014/main" id="{13FDA64E-85AD-194C-E0A8-E5938BC69AD4}"/>
              </a:ext>
            </a:extLst>
          </p:cNvPr>
          <p:cNvSpPr txBox="1"/>
          <p:nvPr/>
        </p:nvSpPr>
        <p:spPr>
          <a:xfrm>
            <a:off x="9505740" y="1110680"/>
            <a:ext cx="1545616" cy="584775"/>
          </a:xfrm>
          <a:prstGeom prst="rect">
            <a:avLst/>
          </a:prstGeom>
          <a:noFill/>
        </p:spPr>
        <p:txBody>
          <a:bodyPr wrap="none" rtlCol="0">
            <a:spAutoFit/>
          </a:bodyPr>
          <a:lstStyle/>
          <a:p>
            <a:r>
              <a:rPr lang="en-US" sz="1600" dirty="0"/>
              <a:t>Hot universe,</a:t>
            </a:r>
            <a:br>
              <a:rPr lang="en-US" sz="1600" dirty="0"/>
            </a:br>
            <a:r>
              <a:rPr lang="en-US" sz="1600" dirty="0"/>
              <a:t>massless axion</a:t>
            </a:r>
          </a:p>
        </p:txBody>
      </p:sp>
      <p:sp>
        <p:nvSpPr>
          <p:cNvPr id="7" name="TextBox 6">
            <a:extLst>
              <a:ext uri="{FF2B5EF4-FFF2-40B4-BE49-F238E27FC236}">
                <a16:creationId xmlns:a16="http://schemas.microsoft.com/office/drawing/2014/main" id="{7AB38420-D0B0-D011-B402-9CAEB116962B}"/>
              </a:ext>
            </a:extLst>
          </p:cNvPr>
          <p:cNvSpPr txBox="1"/>
          <p:nvPr/>
        </p:nvSpPr>
        <p:spPr>
          <a:xfrm>
            <a:off x="9217668" y="4993065"/>
            <a:ext cx="2539699" cy="584775"/>
          </a:xfrm>
          <a:prstGeom prst="rect">
            <a:avLst/>
          </a:prstGeom>
          <a:noFill/>
        </p:spPr>
        <p:txBody>
          <a:bodyPr wrap="square" rtlCol="0">
            <a:spAutoFit/>
          </a:bodyPr>
          <a:lstStyle/>
          <a:p>
            <a:r>
              <a:rPr lang="en-US" sz="1600" dirty="0"/>
              <a:t>Axion acquires mass </a:t>
            </a:r>
            <a:br>
              <a:rPr lang="en-US" sz="1600" dirty="0"/>
            </a:br>
            <a:r>
              <a:rPr lang="en-US" sz="1600" dirty="0"/>
              <a:t>and becomes CDM</a:t>
            </a:r>
          </a:p>
        </p:txBody>
      </p:sp>
    </p:spTree>
    <p:extLst>
      <p:ext uri="{BB962C8B-B14F-4D97-AF65-F5344CB8AC3E}">
        <p14:creationId xmlns:p14="http://schemas.microsoft.com/office/powerpoint/2010/main" val="2254244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09052-75D8-B134-6D37-7E504254E0FF}"/>
              </a:ext>
            </a:extLst>
          </p:cNvPr>
          <p:cNvSpPr>
            <a:spLocks noGrp="1"/>
          </p:cNvSpPr>
          <p:nvPr>
            <p:ph type="title"/>
          </p:nvPr>
        </p:nvSpPr>
        <p:spPr/>
        <p:txBody>
          <a:bodyPr/>
          <a:lstStyle/>
          <a:p>
            <a:r>
              <a:rPr lang="en-US" dirty="0"/>
              <a:t>Receiver Chain</a:t>
            </a:r>
          </a:p>
        </p:txBody>
      </p:sp>
      <p:sp>
        <p:nvSpPr>
          <p:cNvPr id="3" name="Content Placeholder 2">
            <a:extLst>
              <a:ext uri="{FF2B5EF4-FFF2-40B4-BE49-F238E27FC236}">
                <a16:creationId xmlns:a16="http://schemas.microsoft.com/office/drawing/2014/main" id="{3DDBE335-D4DC-0B83-36B5-290E13BF1D1C}"/>
              </a:ext>
            </a:extLst>
          </p:cNvPr>
          <p:cNvSpPr>
            <a:spLocks noGrp="1"/>
          </p:cNvSpPr>
          <p:nvPr>
            <p:ph idx="1"/>
          </p:nvPr>
        </p:nvSpPr>
        <p:spPr/>
        <p:txBody>
          <a:bodyPr/>
          <a:lstStyle/>
          <a:p>
            <a:r>
              <a:rPr lang="en-US" dirty="0"/>
              <a:t>The digitizer records a band containing the cavity feature and its idler image produced by the JPA.</a:t>
            </a:r>
          </a:p>
        </p:txBody>
      </p:sp>
      <p:grpSp>
        <p:nvGrpSpPr>
          <p:cNvPr id="65" name="Group 64">
            <a:extLst>
              <a:ext uri="{FF2B5EF4-FFF2-40B4-BE49-F238E27FC236}">
                <a16:creationId xmlns:a16="http://schemas.microsoft.com/office/drawing/2014/main" id="{80328F65-64F7-3E4E-24FA-F2F6334C79D4}"/>
              </a:ext>
            </a:extLst>
          </p:cNvPr>
          <p:cNvGrpSpPr/>
          <p:nvPr/>
        </p:nvGrpSpPr>
        <p:grpSpPr>
          <a:xfrm>
            <a:off x="724101" y="1949897"/>
            <a:ext cx="10743797" cy="2209066"/>
            <a:chOff x="742038" y="1486799"/>
            <a:chExt cx="10743797" cy="2209066"/>
          </a:xfrm>
        </p:grpSpPr>
        <p:sp>
          <p:nvSpPr>
            <p:cNvPr id="5" name="Can 4">
              <a:extLst>
                <a:ext uri="{FF2B5EF4-FFF2-40B4-BE49-F238E27FC236}">
                  <a16:creationId xmlns:a16="http://schemas.microsoft.com/office/drawing/2014/main" id="{1652F4F7-BC92-1977-3659-A967300F097F}"/>
                </a:ext>
              </a:extLst>
            </p:cNvPr>
            <p:cNvSpPr/>
            <p:nvPr/>
          </p:nvSpPr>
          <p:spPr>
            <a:xfrm>
              <a:off x="2262700" y="2566997"/>
              <a:ext cx="704193" cy="725213"/>
            </a:xfrm>
            <a:prstGeom prst="can">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7644E67C-7A84-1AB1-A06A-75429735697F}"/>
                </a:ext>
              </a:extLst>
            </p:cNvPr>
            <p:cNvGrpSpPr/>
            <p:nvPr/>
          </p:nvGrpSpPr>
          <p:grpSpPr>
            <a:xfrm>
              <a:off x="1254898" y="2078936"/>
              <a:ext cx="610642" cy="203464"/>
              <a:chOff x="1961108" y="3429000"/>
              <a:chExt cx="5522964" cy="1840230"/>
            </a:xfrm>
          </p:grpSpPr>
          <p:cxnSp>
            <p:nvCxnSpPr>
              <p:cNvPr id="23" name="Straight Connector 22">
                <a:extLst>
                  <a:ext uri="{FF2B5EF4-FFF2-40B4-BE49-F238E27FC236}">
                    <a16:creationId xmlns:a16="http://schemas.microsoft.com/office/drawing/2014/main" id="{95C933A8-23C5-2F72-C44E-766A47FDC886}"/>
                  </a:ext>
                </a:extLst>
              </p:cNvPr>
              <p:cNvCxnSpPr>
                <a:cxnSpLocks/>
              </p:cNvCxnSpPr>
              <p:nvPr/>
            </p:nvCxnSpPr>
            <p:spPr>
              <a:xfrm flipV="1">
                <a:off x="1961108" y="3429000"/>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E14687-1BEA-6305-5ABE-CFDFA73D7648}"/>
                  </a:ext>
                </a:extLst>
              </p:cNvPr>
              <p:cNvCxnSpPr>
                <a:cxnSpLocks/>
              </p:cNvCxnSpPr>
              <p:nvPr/>
            </p:nvCxnSpPr>
            <p:spPr>
              <a:xfrm>
                <a:off x="24460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E70D34F-CB25-0B68-4041-42CB3EA5EE56}"/>
                  </a:ext>
                </a:extLst>
              </p:cNvPr>
              <p:cNvCxnSpPr>
                <a:cxnSpLocks/>
              </p:cNvCxnSpPr>
              <p:nvPr/>
            </p:nvCxnSpPr>
            <p:spPr>
              <a:xfrm>
                <a:off x="42748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67F0189-D6FC-93FF-E76E-C3629021B826}"/>
                  </a:ext>
                </a:extLst>
              </p:cNvPr>
              <p:cNvCxnSpPr>
                <a:cxnSpLocks/>
              </p:cNvCxnSpPr>
              <p:nvPr/>
            </p:nvCxnSpPr>
            <p:spPr>
              <a:xfrm flipH="1">
                <a:off x="33604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B984629-9C44-084A-8A42-D5EB84B78BF2}"/>
                  </a:ext>
                </a:extLst>
              </p:cNvPr>
              <p:cNvCxnSpPr>
                <a:cxnSpLocks/>
              </p:cNvCxnSpPr>
              <p:nvPr/>
            </p:nvCxnSpPr>
            <p:spPr>
              <a:xfrm flipH="1">
                <a:off x="51892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D2E1A7E-8CD1-71B7-C3ED-19E58DA30415}"/>
                  </a:ext>
                </a:extLst>
              </p:cNvPr>
              <p:cNvCxnSpPr>
                <a:cxnSpLocks/>
              </p:cNvCxnSpPr>
              <p:nvPr/>
            </p:nvCxnSpPr>
            <p:spPr>
              <a:xfrm>
                <a:off x="609600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7C19BAA-05E4-8769-2838-C0D0C3879AAB}"/>
                  </a:ext>
                </a:extLst>
              </p:cNvPr>
              <p:cNvCxnSpPr>
                <a:cxnSpLocks/>
              </p:cNvCxnSpPr>
              <p:nvPr/>
            </p:nvCxnSpPr>
            <p:spPr>
              <a:xfrm flipV="1">
                <a:off x="6999160" y="4349115"/>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cxnSp>
          <p:nvCxnSpPr>
            <p:cNvPr id="7" name="Straight Connector 6">
              <a:extLst>
                <a:ext uri="{FF2B5EF4-FFF2-40B4-BE49-F238E27FC236}">
                  <a16:creationId xmlns:a16="http://schemas.microsoft.com/office/drawing/2014/main" id="{A7B6F2A3-5E7E-63F6-0A03-BA5E4698F90F}"/>
                </a:ext>
              </a:extLst>
            </p:cNvPr>
            <p:cNvCxnSpPr>
              <a:cxnSpLocks/>
            </p:cNvCxnSpPr>
            <p:nvPr/>
          </p:nvCxnSpPr>
          <p:spPr>
            <a:xfrm flipH="1">
              <a:off x="742038" y="2180668"/>
              <a:ext cx="51286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8150900-D7E4-25DC-3DA6-7C7A650E9A93}"/>
                </a:ext>
              </a:extLst>
            </p:cNvPr>
            <p:cNvCxnSpPr>
              <a:cxnSpLocks/>
            </p:cNvCxnSpPr>
            <p:nvPr/>
          </p:nvCxnSpPr>
          <p:spPr>
            <a:xfrm flipH="1">
              <a:off x="1865540" y="2180668"/>
              <a:ext cx="3548597"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1F8DAFD-B4A0-CB97-804C-F49FE27CDF0C}"/>
                </a:ext>
              </a:extLst>
            </p:cNvPr>
            <p:cNvCxnSpPr>
              <a:cxnSpLocks/>
            </p:cNvCxnSpPr>
            <p:nvPr/>
          </p:nvCxnSpPr>
          <p:spPr>
            <a:xfrm>
              <a:off x="2614796" y="2180668"/>
              <a:ext cx="0" cy="46981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6F2CF3-7262-4581-7B7F-A132F2B31593}"/>
                </a:ext>
              </a:extLst>
            </p:cNvPr>
            <p:cNvCxnSpPr>
              <a:cxnSpLocks/>
            </p:cNvCxnSpPr>
            <p:nvPr/>
          </p:nvCxnSpPr>
          <p:spPr>
            <a:xfrm>
              <a:off x="3649014" y="2180668"/>
              <a:ext cx="0" cy="46981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11" name="Triangle 10">
              <a:extLst>
                <a:ext uri="{FF2B5EF4-FFF2-40B4-BE49-F238E27FC236}">
                  <a16:creationId xmlns:a16="http://schemas.microsoft.com/office/drawing/2014/main" id="{4BEA738E-B5A1-81B8-F202-987F06A85FE0}"/>
                </a:ext>
              </a:extLst>
            </p:cNvPr>
            <p:cNvSpPr/>
            <p:nvPr/>
          </p:nvSpPr>
          <p:spPr>
            <a:xfrm>
              <a:off x="3362217" y="2649185"/>
              <a:ext cx="573594" cy="478396"/>
            </a:xfrm>
            <a:prstGeom prst="triangle">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riangle 11">
              <a:extLst>
                <a:ext uri="{FF2B5EF4-FFF2-40B4-BE49-F238E27FC236}">
                  <a16:creationId xmlns:a16="http://schemas.microsoft.com/office/drawing/2014/main" id="{42566BC2-F08A-13C9-F187-D0FDAA6EAA40}"/>
                </a:ext>
              </a:extLst>
            </p:cNvPr>
            <p:cNvSpPr/>
            <p:nvPr/>
          </p:nvSpPr>
          <p:spPr>
            <a:xfrm rot="5400000">
              <a:off x="5355013" y="1941470"/>
              <a:ext cx="573594" cy="478396"/>
            </a:xfrm>
            <a:prstGeom prst="triangle">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C0534334-E284-9171-7807-CE5285FFB3A2}"/>
                </a:ext>
              </a:extLst>
            </p:cNvPr>
            <p:cNvGrpSpPr/>
            <p:nvPr/>
          </p:nvGrpSpPr>
          <p:grpSpPr>
            <a:xfrm>
              <a:off x="2389838" y="1955710"/>
              <a:ext cx="449916" cy="449916"/>
              <a:chOff x="4056993" y="1826099"/>
              <a:chExt cx="493986" cy="493986"/>
            </a:xfrm>
          </p:grpSpPr>
          <p:sp>
            <p:nvSpPr>
              <p:cNvPr id="21" name="Oval 20">
                <a:extLst>
                  <a:ext uri="{FF2B5EF4-FFF2-40B4-BE49-F238E27FC236}">
                    <a16:creationId xmlns:a16="http://schemas.microsoft.com/office/drawing/2014/main" id="{1AE2DDFF-46D2-3D1C-062D-F1CC697C8DD1}"/>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B9A3E87C-D82C-0D31-1BDF-694B0C66BC3B}"/>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47514C68-8985-DE9D-CE03-A1B0B2521088}"/>
                </a:ext>
              </a:extLst>
            </p:cNvPr>
            <p:cNvGrpSpPr/>
            <p:nvPr/>
          </p:nvGrpSpPr>
          <p:grpSpPr>
            <a:xfrm>
              <a:off x="3424056" y="1955710"/>
              <a:ext cx="449916" cy="449916"/>
              <a:chOff x="4056993" y="1826099"/>
              <a:chExt cx="493986" cy="493986"/>
            </a:xfrm>
          </p:grpSpPr>
          <p:sp>
            <p:nvSpPr>
              <p:cNvPr id="19" name="Oval 18">
                <a:extLst>
                  <a:ext uri="{FF2B5EF4-FFF2-40B4-BE49-F238E27FC236}">
                    <a16:creationId xmlns:a16="http://schemas.microsoft.com/office/drawing/2014/main" id="{71E6A4BA-9A18-EF2D-8BD5-C8295E7E5909}"/>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c 19">
                <a:extLst>
                  <a:ext uri="{FF2B5EF4-FFF2-40B4-BE49-F238E27FC236}">
                    <a16:creationId xmlns:a16="http://schemas.microsoft.com/office/drawing/2014/main" id="{5A9D1B2C-22CE-0121-CB83-406CC97192CF}"/>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15" name="Group 14">
              <a:extLst>
                <a:ext uri="{FF2B5EF4-FFF2-40B4-BE49-F238E27FC236}">
                  <a16:creationId xmlns:a16="http://schemas.microsoft.com/office/drawing/2014/main" id="{70061DCD-96C5-7810-F773-4FC9D7511095}"/>
                </a:ext>
              </a:extLst>
            </p:cNvPr>
            <p:cNvGrpSpPr/>
            <p:nvPr/>
          </p:nvGrpSpPr>
          <p:grpSpPr>
            <a:xfrm>
              <a:off x="4428398" y="1955710"/>
              <a:ext cx="449916" cy="449916"/>
              <a:chOff x="4056993" y="1826099"/>
              <a:chExt cx="493986" cy="493986"/>
            </a:xfrm>
          </p:grpSpPr>
          <p:sp>
            <p:nvSpPr>
              <p:cNvPr id="17" name="Oval 16">
                <a:extLst>
                  <a:ext uri="{FF2B5EF4-FFF2-40B4-BE49-F238E27FC236}">
                    <a16:creationId xmlns:a16="http://schemas.microsoft.com/office/drawing/2014/main" id="{AEF644CA-CCAB-A7EF-17B1-D136EEBBFBCC}"/>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c 17">
                <a:extLst>
                  <a:ext uri="{FF2B5EF4-FFF2-40B4-BE49-F238E27FC236}">
                    <a16:creationId xmlns:a16="http://schemas.microsoft.com/office/drawing/2014/main" id="{BF96215C-AF49-8EC1-1C1B-CF807B84E32E}"/>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cxnSp>
          <p:nvCxnSpPr>
            <p:cNvPr id="16" name="Straight Connector 15">
              <a:extLst>
                <a:ext uri="{FF2B5EF4-FFF2-40B4-BE49-F238E27FC236}">
                  <a16:creationId xmlns:a16="http://schemas.microsoft.com/office/drawing/2014/main" id="{94D8F202-B535-0BB8-2CB2-AB0EE335A6C5}"/>
                </a:ext>
              </a:extLst>
            </p:cNvPr>
            <p:cNvCxnSpPr>
              <a:cxnSpLocks/>
              <a:endCxn id="46" idx="0"/>
            </p:cNvCxnSpPr>
            <p:nvPr/>
          </p:nvCxnSpPr>
          <p:spPr>
            <a:xfrm flipH="1">
              <a:off x="7485070" y="2180668"/>
              <a:ext cx="507862"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0EAC7720-6887-C108-31CE-E03323977113}"/>
                </a:ext>
              </a:extLst>
            </p:cNvPr>
            <p:cNvSpPr/>
            <p:nvPr/>
          </p:nvSpPr>
          <p:spPr>
            <a:xfrm>
              <a:off x="7992932" y="1955710"/>
              <a:ext cx="1581829" cy="449916"/>
            </a:xfrm>
            <a:prstGeom prst="rect">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Connector 32">
              <a:extLst>
                <a:ext uri="{FF2B5EF4-FFF2-40B4-BE49-F238E27FC236}">
                  <a16:creationId xmlns:a16="http://schemas.microsoft.com/office/drawing/2014/main" id="{FA6BF1E6-716A-1FB4-A02B-C28DC91C88D2}"/>
                </a:ext>
              </a:extLst>
            </p:cNvPr>
            <p:cNvCxnSpPr>
              <a:cxnSpLocks/>
            </p:cNvCxnSpPr>
            <p:nvPr/>
          </p:nvCxnSpPr>
          <p:spPr>
            <a:xfrm flipH="1">
              <a:off x="9574761" y="2180668"/>
              <a:ext cx="51286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F1447B57-2767-81D8-8674-6F21A16E08C5}"/>
                </a:ext>
              </a:extLst>
            </p:cNvPr>
            <p:cNvSpPr/>
            <p:nvPr/>
          </p:nvSpPr>
          <p:spPr>
            <a:xfrm>
              <a:off x="10087621" y="1955710"/>
              <a:ext cx="1398214" cy="449916"/>
            </a:xfrm>
            <a:prstGeom prst="rect">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8" name="Straight Connector 37">
              <a:extLst>
                <a:ext uri="{FF2B5EF4-FFF2-40B4-BE49-F238E27FC236}">
                  <a16:creationId xmlns:a16="http://schemas.microsoft.com/office/drawing/2014/main" id="{A31CA9D3-4F01-5145-6086-F10F0BE6E4F5}"/>
                </a:ext>
              </a:extLst>
            </p:cNvPr>
            <p:cNvCxnSpPr>
              <a:cxnSpLocks/>
            </p:cNvCxnSpPr>
            <p:nvPr/>
          </p:nvCxnSpPr>
          <p:spPr>
            <a:xfrm flipV="1">
              <a:off x="6433073" y="1486799"/>
              <a:ext cx="0" cy="1805411"/>
            </a:xfrm>
            <a:prstGeom prst="line">
              <a:avLst/>
            </a:prstGeom>
            <a:ln w="28575">
              <a:solidFill>
                <a:schemeClr val="tx1">
                  <a:lumMod val="50000"/>
                  <a:lumOff val="50000"/>
                </a:schemeClr>
              </a:solidFill>
              <a:prstDash val="dash"/>
            </a:ln>
          </p:spPr>
          <p:style>
            <a:lnRef idx="1">
              <a:schemeClr val="dk1"/>
            </a:lnRef>
            <a:fillRef idx="0">
              <a:schemeClr val="dk1"/>
            </a:fillRef>
            <a:effectRef idx="0">
              <a:schemeClr val="dk1"/>
            </a:effectRef>
            <a:fontRef idx="minor">
              <a:schemeClr val="tx1"/>
            </a:fontRef>
          </p:style>
        </p:cxnSp>
        <p:sp>
          <p:nvSpPr>
            <p:cNvPr id="40" name="TextBox 39">
              <a:extLst>
                <a:ext uri="{FF2B5EF4-FFF2-40B4-BE49-F238E27FC236}">
                  <a16:creationId xmlns:a16="http://schemas.microsoft.com/office/drawing/2014/main" id="{82CE84FD-99E7-6AD3-5B8D-EDB851B5BB91}"/>
                </a:ext>
              </a:extLst>
            </p:cNvPr>
            <p:cNvSpPr txBox="1"/>
            <p:nvPr/>
          </p:nvSpPr>
          <p:spPr>
            <a:xfrm>
              <a:off x="5561704" y="2743200"/>
              <a:ext cx="660758" cy="369332"/>
            </a:xfrm>
            <a:prstGeom prst="rect">
              <a:avLst/>
            </a:prstGeom>
            <a:noFill/>
          </p:spPr>
          <p:txBody>
            <a:bodyPr wrap="none" rtlCol="0">
              <a:spAutoFit/>
            </a:bodyPr>
            <a:lstStyle/>
            <a:p>
              <a:r>
                <a:rPr lang="en-US" dirty="0"/>
                <a:t>Cold</a:t>
              </a:r>
            </a:p>
          </p:txBody>
        </p:sp>
        <p:sp>
          <p:nvSpPr>
            <p:cNvPr id="41" name="TextBox 40">
              <a:extLst>
                <a:ext uri="{FF2B5EF4-FFF2-40B4-BE49-F238E27FC236}">
                  <a16:creationId xmlns:a16="http://schemas.microsoft.com/office/drawing/2014/main" id="{612239DC-8D40-8997-9506-E0D205F1BEAB}"/>
                </a:ext>
              </a:extLst>
            </p:cNvPr>
            <p:cNvSpPr txBox="1"/>
            <p:nvPr/>
          </p:nvSpPr>
          <p:spPr>
            <a:xfrm>
              <a:off x="6596218" y="2743200"/>
              <a:ext cx="777842" cy="369332"/>
            </a:xfrm>
            <a:prstGeom prst="rect">
              <a:avLst/>
            </a:prstGeom>
            <a:noFill/>
          </p:spPr>
          <p:txBody>
            <a:bodyPr wrap="none" rtlCol="0">
              <a:spAutoFit/>
            </a:bodyPr>
            <a:lstStyle/>
            <a:p>
              <a:r>
                <a:rPr lang="en-US" dirty="0"/>
                <a:t>Warm</a:t>
              </a:r>
            </a:p>
          </p:txBody>
        </p:sp>
        <p:sp>
          <p:nvSpPr>
            <p:cNvPr id="42" name="TextBox 41">
              <a:extLst>
                <a:ext uri="{FF2B5EF4-FFF2-40B4-BE49-F238E27FC236}">
                  <a16:creationId xmlns:a16="http://schemas.microsoft.com/office/drawing/2014/main" id="{33A53CB2-3C87-288B-98B3-DE34CF72F0EF}"/>
                </a:ext>
              </a:extLst>
            </p:cNvPr>
            <p:cNvSpPr txBox="1"/>
            <p:nvPr/>
          </p:nvSpPr>
          <p:spPr>
            <a:xfrm>
              <a:off x="8334116" y="1996001"/>
              <a:ext cx="817853" cy="369332"/>
            </a:xfrm>
            <a:prstGeom prst="rect">
              <a:avLst/>
            </a:prstGeom>
            <a:noFill/>
          </p:spPr>
          <p:txBody>
            <a:bodyPr wrap="none" rtlCol="0">
              <a:spAutoFit/>
            </a:bodyPr>
            <a:lstStyle/>
            <a:p>
              <a:pPr algn="ctr"/>
              <a:r>
                <a:rPr lang="en-US" dirty="0"/>
                <a:t>Mixing</a:t>
              </a:r>
            </a:p>
          </p:txBody>
        </p:sp>
        <p:sp>
          <p:nvSpPr>
            <p:cNvPr id="43" name="TextBox 42">
              <a:extLst>
                <a:ext uri="{FF2B5EF4-FFF2-40B4-BE49-F238E27FC236}">
                  <a16:creationId xmlns:a16="http://schemas.microsoft.com/office/drawing/2014/main" id="{07CD0820-0831-04C9-B134-38FB9F1E71C3}"/>
                </a:ext>
              </a:extLst>
            </p:cNvPr>
            <p:cNvSpPr txBox="1"/>
            <p:nvPr/>
          </p:nvSpPr>
          <p:spPr>
            <a:xfrm>
              <a:off x="10291368" y="2001838"/>
              <a:ext cx="990720" cy="369332"/>
            </a:xfrm>
            <a:prstGeom prst="rect">
              <a:avLst/>
            </a:prstGeom>
            <a:noFill/>
          </p:spPr>
          <p:txBody>
            <a:bodyPr wrap="none" rtlCol="0">
              <a:spAutoFit/>
            </a:bodyPr>
            <a:lstStyle/>
            <a:p>
              <a:pPr algn="ctr"/>
              <a:r>
                <a:rPr lang="en-US" dirty="0"/>
                <a:t>Digitizer</a:t>
              </a:r>
            </a:p>
          </p:txBody>
        </p:sp>
        <p:cxnSp>
          <p:nvCxnSpPr>
            <p:cNvPr id="44" name="Straight Connector 43">
              <a:extLst>
                <a:ext uri="{FF2B5EF4-FFF2-40B4-BE49-F238E27FC236}">
                  <a16:creationId xmlns:a16="http://schemas.microsoft.com/office/drawing/2014/main" id="{2CF4871C-73C1-8A98-A76F-9FE1FDE36920}"/>
                </a:ext>
              </a:extLst>
            </p:cNvPr>
            <p:cNvCxnSpPr>
              <a:cxnSpLocks/>
              <a:stCxn id="46" idx="3"/>
            </p:cNvCxnSpPr>
            <p:nvPr/>
          </p:nvCxnSpPr>
          <p:spPr>
            <a:xfrm flipH="1">
              <a:off x="5892083" y="2180668"/>
              <a:ext cx="1114591"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46" name="Triangle 45">
              <a:extLst>
                <a:ext uri="{FF2B5EF4-FFF2-40B4-BE49-F238E27FC236}">
                  <a16:creationId xmlns:a16="http://schemas.microsoft.com/office/drawing/2014/main" id="{D6688C2C-5959-AAEA-E637-14767016D83E}"/>
                </a:ext>
              </a:extLst>
            </p:cNvPr>
            <p:cNvSpPr/>
            <p:nvPr/>
          </p:nvSpPr>
          <p:spPr>
            <a:xfrm rot="5400000">
              <a:off x="6959075" y="1941470"/>
              <a:ext cx="573594" cy="478396"/>
            </a:xfrm>
            <a:prstGeom prst="triangle">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5829AF40-86F1-E3E9-9B59-2026708AD009}"/>
                </a:ext>
              </a:extLst>
            </p:cNvPr>
            <p:cNvSpPr/>
            <p:nvPr/>
          </p:nvSpPr>
          <p:spPr>
            <a:xfrm>
              <a:off x="8536420" y="2680440"/>
              <a:ext cx="494852" cy="494852"/>
            </a:xfrm>
            <a:prstGeom prst="ellipse">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 name="Straight Connector 50">
              <a:extLst>
                <a:ext uri="{FF2B5EF4-FFF2-40B4-BE49-F238E27FC236}">
                  <a16:creationId xmlns:a16="http://schemas.microsoft.com/office/drawing/2014/main" id="{99B21442-981F-C7FD-4CAB-D13BE290CFB8}"/>
                </a:ext>
              </a:extLst>
            </p:cNvPr>
            <p:cNvCxnSpPr>
              <a:cxnSpLocks/>
              <a:stCxn id="32" idx="2"/>
            </p:cNvCxnSpPr>
            <p:nvPr/>
          </p:nvCxnSpPr>
          <p:spPr>
            <a:xfrm flipH="1">
              <a:off x="8783846" y="2405626"/>
              <a:ext cx="1" cy="274814"/>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a16="http://schemas.microsoft.com/office/drawing/2014/main" id="{1CF8DDFD-ADC3-A374-E7B9-65254AC75B49}"/>
                </a:ext>
              </a:extLst>
            </p:cNvPr>
            <p:cNvSpPr txBox="1"/>
            <p:nvPr/>
          </p:nvSpPr>
          <p:spPr>
            <a:xfrm>
              <a:off x="9031272" y="2888383"/>
              <a:ext cx="1709955" cy="369332"/>
            </a:xfrm>
            <a:prstGeom prst="rect">
              <a:avLst/>
            </a:prstGeom>
            <a:noFill/>
          </p:spPr>
          <p:txBody>
            <a:bodyPr wrap="none" rtlCol="0">
              <a:spAutoFit/>
            </a:bodyPr>
            <a:lstStyle/>
            <a:p>
              <a:r>
                <a:rPr lang="en-US" dirty="0"/>
                <a:t>Local oscillator</a:t>
              </a:r>
            </a:p>
          </p:txBody>
        </p:sp>
        <p:sp>
          <p:nvSpPr>
            <p:cNvPr id="54" name="Freeform 53">
              <a:extLst>
                <a:ext uri="{FF2B5EF4-FFF2-40B4-BE49-F238E27FC236}">
                  <a16:creationId xmlns:a16="http://schemas.microsoft.com/office/drawing/2014/main" id="{CAB1929D-93F4-AC36-F9B2-B99F4CB0EAA9}"/>
                </a:ext>
              </a:extLst>
            </p:cNvPr>
            <p:cNvSpPr/>
            <p:nvPr/>
          </p:nvSpPr>
          <p:spPr>
            <a:xfrm>
              <a:off x="8629435" y="2841293"/>
              <a:ext cx="330338" cy="163718"/>
            </a:xfrm>
            <a:custGeom>
              <a:avLst/>
              <a:gdLst>
                <a:gd name="csX0" fmla="*/ 0 w 3668358"/>
                <a:gd name="csY0" fmla="*/ 882132 h 1818075"/>
                <a:gd name="csX1" fmla="*/ 925158 w 3668358"/>
                <a:gd name="csY1" fmla="*/ 5 h 1818075"/>
                <a:gd name="csX2" fmla="*/ 1839558 w 3668358"/>
                <a:gd name="csY2" fmla="*/ 892889 h 1818075"/>
                <a:gd name="csX3" fmla="*/ 2732443 w 3668358"/>
                <a:gd name="csY3" fmla="*/ 1818047 h 1818075"/>
                <a:gd name="csX4" fmla="*/ 3668358 w 3668358"/>
                <a:gd name="csY4" fmla="*/ 925162 h 1818075"/>
              </a:gdLst>
              <a:ahLst/>
              <a:cxnLst>
                <a:cxn ang="0">
                  <a:pos x="csX0" y="csY0"/>
                </a:cxn>
                <a:cxn ang="0">
                  <a:pos x="csX1" y="csY1"/>
                </a:cxn>
                <a:cxn ang="0">
                  <a:pos x="csX2" y="csY2"/>
                </a:cxn>
                <a:cxn ang="0">
                  <a:pos x="csX3" y="csY3"/>
                </a:cxn>
                <a:cxn ang="0">
                  <a:pos x="csX4" y="csY4"/>
                </a:cxn>
              </a:cxnLst>
              <a:rect l="l" t="t" r="r" b="b"/>
              <a:pathLst>
                <a:path w="3668358" h="1818075">
                  <a:moveTo>
                    <a:pt x="0" y="882132"/>
                  </a:moveTo>
                  <a:cubicBezTo>
                    <a:pt x="309282" y="440172"/>
                    <a:pt x="618565" y="-1788"/>
                    <a:pt x="925158" y="5"/>
                  </a:cubicBezTo>
                  <a:cubicBezTo>
                    <a:pt x="1231751" y="1798"/>
                    <a:pt x="1538344" y="589882"/>
                    <a:pt x="1839558" y="892889"/>
                  </a:cubicBezTo>
                  <a:cubicBezTo>
                    <a:pt x="2140772" y="1195896"/>
                    <a:pt x="2427643" y="1812668"/>
                    <a:pt x="2732443" y="1818047"/>
                  </a:cubicBezTo>
                  <a:cubicBezTo>
                    <a:pt x="3037243" y="1823426"/>
                    <a:pt x="3331285" y="1072183"/>
                    <a:pt x="3668358" y="925162"/>
                  </a:cubicBezTo>
                </a:path>
              </a:pathLst>
            </a:cu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54">
              <a:extLst>
                <a:ext uri="{FF2B5EF4-FFF2-40B4-BE49-F238E27FC236}">
                  <a16:creationId xmlns:a16="http://schemas.microsoft.com/office/drawing/2014/main" id="{B9AE312A-26AC-2EF0-ED4D-D9AC3D02E159}"/>
                </a:ext>
              </a:extLst>
            </p:cNvPr>
            <p:cNvSpPr txBox="1"/>
            <p:nvPr/>
          </p:nvSpPr>
          <p:spPr>
            <a:xfrm>
              <a:off x="3760894" y="2561532"/>
              <a:ext cx="519438" cy="369332"/>
            </a:xfrm>
            <a:prstGeom prst="rect">
              <a:avLst/>
            </a:prstGeom>
            <a:noFill/>
          </p:spPr>
          <p:txBody>
            <a:bodyPr wrap="none" rtlCol="0">
              <a:spAutoFit/>
            </a:bodyPr>
            <a:lstStyle/>
            <a:p>
              <a:r>
                <a:rPr lang="en-US" dirty="0"/>
                <a:t>JPA</a:t>
              </a:r>
            </a:p>
          </p:txBody>
        </p:sp>
        <p:sp>
          <p:nvSpPr>
            <p:cNvPr id="56" name="TextBox 55">
              <a:extLst>
                <a:ext uri="{FF2B5EF4-FFF2-40B4-BE49-F238E27FC236}">
                  <a16:creationId xmlns:a16="http://schemas.microsoft.com/office/drawing/2014/main" id="{FE4E75A8-F528-2FB8-4712-4D05E177ACBF}"/>
                </a:ext>
              </a:extLst>
            </p:cNvPr>
            <p:cNvSpPr txBox="1"/>
            <p:nvPr/>
          </p:nvSpPr>
          <p:spPr>
            <a:xfrm>
              <a:off x="2262700" y="3326533"/>
              <a:ext cx="806375" cy="369332"/>
            </a:xfrm>
            <a:prstGeom prst="rect">
              <a:avLst/>
            </a:prstGeom>
            <a:noFill/>
          </p:spPr>
          <p:txBody>
            <a:bodyPr wrap="none" rtlCol="0">
              <a:spAutoFit/>
            </a:bodyPr>
            <a:lstStyle/>
            <a:p>
              <a:r>
                <a:rPr lang="en-US" dirty="0"/>
                <a:t>Cavity</a:t>
              </a:r>
            </a:p>
          </p:txBody>
        </p:sp>
      </p:grpSp>
      <p:pic>
        <p:nvPicPr>
          <p:cNvPr id="57" name="Picture 56">
            <a:extLst>
              <a:ext uri="{FF2B5EF4-FFF2-40B4-BE49-F238E27FC236}">
                <a16:creationId xmlns:a16="http://schemas.microsoft.com/office/drawing/2014/main" id="{AFFE7E6A-0724-85D9-98AA-15FB192EDA5B}"/>
              </a:ext>
            </a:extLst>
          </p:cNvPr>
          <p:cNvPicPr>
            <a:picLocks noChangeAspect="1"/>
          </p:cNvPicPr>
          <p:nvPr/>
        </p:nvPicPr>
        <p:blipFill>
          <a:blip r:embed="rId3"/>
          <a:stretch>
            <a:fillRect/>
          </a:stretch>
        </p:blipFill>
        <p:spPr>
          <a:xfrm>
            <a:off x="3816572" y="4093588"/>
            <a:ext cx="3857884" cy="2553553"/>
          </a:xfrm>
          <a:prstGeom prst="rect">
            <a:avLst/>
          </a:prstGeom>
        </p:spPr>
      </p:pic>
      <p:sp>
        <p:nvSpPr>
          <p:cNvPr id="59" name="TextBox 58">
            <a:extLst>
              <a:ext uri="{FF2B5EF4-FFF2-40B4-BE49-F238E27FC236}">
                <a16:creationId xmlns:a16="http://schemas.microsoft.com/office/drawing/2014/main" id="{15EEF7D2-D7E6-E014-0CBC-6A8D544E4A51}"/>
              </a:ext>
            </a:extLst>
          </p:cNvPr>
          <p:cNvSpPr txBox="1"/>
          <p:nvPr/>
        </p:nvSpPr>
        <p:spPr>
          <a:xfrm>
            <a:off x="4362144" y="4398479"/>
            <a:ext cx="996466" cy="523220"/>
          </a:xfrm>
          <a:prstGeom prst="rect">
            <a:avLst/>
          </a:prstGeom>
          <a:noFill/>
        </p:spPr>
        <p:txBody>
          <a:bodyPr wrap="square" rtlCol="0">
            <a:spAutoFit/>
          </a:bodyPr>
          <a:lstStyle/>
          <a:p>
            <a:r>
              <a:rPr lang="en-US" sz="2800" dirty="0">
                <a:solidFill>
                  <a:srgbClr val="FF0000"/>
                </a:solidFill>
              </a:rPr>
              <a:t>Idler</a:t>
            </a:r>
          </a:p>
        </p:txBody>
      </p:sp>
      <p:sp>
        <p:nvSpPr>
          <p:cNvPr id="61" name="TextBox 60">
            <a:extLst>
              <a:ext uri="{FF2B5EF4-FFF2-40B4-BE49-F238E27FC236}">
                <a16:creationId xmlns:a16="http://schemas.microsoft.com/office/drawing/2014/main" id="{943030AB-54B1-3FB3-73AA-2152E1C515D5}"/>
              </a:ext>
            </a:extLst>
          </p:cNvPr>
          <p:cNvSpPr txBox="1"/>
          <p:nvPr/>
        </p:nvSpPr>
        <p:spPr>
          <a:xfrm>
            <a:off x="8776667" y="5280155"/>
            <a:ext cx="3857884" cy="369332"/>
          </a:xfrm>
          <a:prstGeom prst="rect">
            <a:avLst/>
          </a:prstGeom>
          <a:noFill/>
        </p:spPr>
        <p:txBody>
          <a:bodyPr wrap="square" rtlCol="0">
            <a:spAutoFit/>
          </a:bodyPr>
          <a:lstStyle/>
          <a:p>
            <a:r>
              <a:rPr lang="en-US" dirty="0"/>
              <a:t>1 MHz digitized bandwidth</a:t>
            </a:r>
          </a:p>
        </p:txBody>
      </p:sp>
      <p:sp>
        <p:nvSpPr>
          <p:cNvPr id="66" name="Freeform 65">
            <a:extLst>
              <a:ext uri="{FF2B5EF4-FFF2-40B4-BE49-F238E27FC236}">
                <a16:creationId xmlns:a16="http://schemas.microsoft.com/office/drawing/2014/main" id="{F077D152-E0DF-1667-1AB4-74C9F8E7FC6C}"/>
              </a:ext>
            </a:extLst>
          </p:cNvPr>
          <p:cNvSpPr/>
          <p:nvPr/>
        </p:nvSpPr>
        <p:spPr>
          <a:xfrm>
            <a:off x="2979868" y="3905026"/>
            <a:ext cx="3281083" cy="505609"/>
          </a:xfrm>
          <a:custGeom>
            <a:avLst/>
            <a:gdLst>
              <a:gd name="csX0" fmla="*/ 0 w 3281083"/>
              <a:gd name="csY0" fmla="*/ 129092 h 505609"/>
              <a:gd name="csX1" fmla="*/ 139850 w 3281083"/>
              <a:gd name="csY1" fmla="*/ 129092 h 505609"/>
              <a:gd name="csX2" fmla="*/ 580913 w 3281083"/>
              <a:gd name="csY2" fmla="*/ 118334 h 505609"/>
              <a:gd name="csX3" fmla="*/ 645459 w 3281083"/>
              <a:gd name="csY3" fmla="*/ 107576 h 505609"/>
              <a:gd name="csX4" fmla="*/ 688490 w 3281083"/>
              <a:gd name="csY4" fmla="*/ 96819 h 505609"/>
              <a:gd name="csX5" fmla="*/ 839097 w 3281083"/>
              <a:gd name="csY5" fmla="*/ 75303 h 505609"/>
              <a:gd name="csX6" fmla="*/ 1140311 w 3281083"/>
              <a:gd name="csY6" fmla="*/ 64546 h 505609"/>
              <a:gd name="csX7" fmla="*/ 1420010 w 3281083"/>
              <a:gd name="csY7" fmla="*/ 43030 h 505609"/>
              <a:gd name="csX8" fmla="*/ 1527586 w 3281083"/>
              <a:gd name="csY8" fmla="*/ 32273 h 505609"/>
              <a:gd name="csX9" fmla="*/ 1688951 w 3281083"/>
              <a:gd name="csY9" fmla="*/ 21515 h 505609"/>
              <a:gd name="csX10" fmla="*/ 1796527 w 3281083"/>
              <a:gd name="csY10" fmla="*/ 0 h 505609"/>
              <a:gd name="csX11" fmla="*/ 2108499 w 3281083"/>
              <a:gd name="csY11" fmla="*/ 10758 h 505609"/>
              <a:gd name="csX12" fmla="*/ 2183803 w 3281083"/>
              <a:gd name="csY12" fmla="*/ 21515 h 505609"/>
              <a:gd name="csX13" fmla="*/ 2259106 w 3281083"/>
              <a:gd name="csY13" fmla="*/ 43030 h 505609"/>
              <a:gd name="csX14" fmla="*/ 2377440 w 3281083"/>
              <a:gd name="csY14" fmla="*/ 64546 h 505609"/>
              <a:gd name="csX15" fmla="*/ 2485017 w 3281083"/>
              <a:gd name="csY15" fmla="*/ 96819 h 505609"/>
              <a:gd name="csX16" fmla="*/ 2517290 w 3281083"/>
              <a:gd name="csY16" fmla="*/ 118334 h 505609"/>
              <a:gd name="csX17" fmla="*/ 2581836 w 3281083"/>
              <a:gd name="csY17" fmla="*/ 139849 h 505609"/>
              <a:gd name="csX18" fmla="*/ 2646381 w 3281083"/>
              <a:gd name="csY18" fmla="*/ 161365 h 505609"/>
              <a:gd name="csX19" fmla="*/ 2710927 w 3281083"/>
              <a:gd name="csY19" fmla="*/ 182880 h 505609"/>
              <a:gd name="csX20" fmla="*/ 2743200 w 3281083"/>
              <a:gd name="csY20" fmla="*/ 204395 h 505609"/>
              <a:gd name="csX21" fmla="*/ 2775473 w 3281083"/>
              <a:gd name="csY21" fmla="*/ 215153 h 505609"/>
              <a:gd name="csX22" fmla="*/ 2840019 w 3281083"/>
              <a:gd name="csY22" fmla="*/ 258183 h 505609"/>
              <a:gd name="csX23" fmla="*/ 2861534 w 3281083"/>
              <a:gd name="csY23" fmla="*/ 279699 h 505609"/>
              <a:gd name="csX24" fmla="*/ 2893807 w 3281083"/>
              <a:gd name="csY24" fmla="*/ 290456 h 505609"/>
              <a:gd name="csX25" fmla="*/ 2926080 w 3281083"/>
              <a:gd name="csY25" fmla="*/ 311972 h 505609"/>
              <a:gd name="csX26" fmla="*/ 2958353 w 3281083"/>
              <a:gd name="csY26" fmla="*/ 322729 h 505609"/>
              <a:gd name="csX27" fmla="*/ 3022899 w 3281083"/>
              <a:gd name="csY27" fmla="*/ 365760 h 505609"/>
              <a:gd name="csX28" fmla="*/ 3055172 w 3281083"/>
              <a:gd name="csY28" fmla="*/ 376518 h 505609"/>
              <a:gd name="csX29" fmla="*/ 3119718 w 3281083"/>
              <a:gd name="csY29" fmla="*/ 419548 h 505609"/>
              <a:gd name="csX30" fmla="*/ 3184264 w 3281083"/>
              <a:gd name="csY30" fmla="*/ 451821 h 505609"/>
              <a:gd name="csX31" fmla="*/ 3248810 w 3281083"/>
              <a:gd name="csY31" fmla="*/ 473336 h 505609"/>
              <a:gd name="csX32" fmla="*/ 3281083 w 3281083"/>
              <a:gd name="csY32" fmla="*/ 505609 h 5056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Lst>
            <a:rect l="l" t="t" r="r" b="b"/>
            <a:pathLst>
              <a:path w="3281083" h="505609">
                <a:moveTo>
                  <a:pt x="0" y="129092"/>
                </a:moveTo>
                <a:cubicBezTo>
                  <a:pt x="166585" y="152888"/>
                  <a:pt x="-9655" y="135454"/>
                  <a:pt x="139850" y="129092"/>
                </a:cubicBezTo>
                <a:cubicBezTo>
                  <a:pt x="286782" y="122840"/>
                  <a:pt x="433892" y="121920"/>
                  <a:pt x="580913" y="118334"/>
                </a:cubicBezTo>
                <a:cubicBezTo>
                  <a:pt x="602428" y="114748"/>
                  <a:pt x="624070" y="111854"/>
                  <a:pt x="645459" y="107576"/>
                </a:cubicBezTo>
                <a:cubicBezTo>
                  <a:pt x="659957" y="104676"/>
                  <a:pt x="674057" y="100026"/>
                  <a:pt x="688490" y="96819"/>
                </a:cubicBezTo>
                <a:cubicBezTo>
                  <a:pt x="740838" y="85186"/>
                  <a:pt x="783209" y="78324"/>
                  <a:pt x="839097" y="75303"/>
                </a:cubicBezTo>
                <a:cubicBezTo>
                  <a:pt x="939419" y="69880"/>
                  <a:pt x="1039906" y="68132"/>
                  <a:pt x="1140311" y="64546"/>
                </a:cubicBezTo>
                <a:cubicBezTo>
                  <a:pt x="1344948" y="41808"/>
                  <a:pt x="1116090" y="65542"/>
                  <a:pt x="1420010" y="43030"/>
                </a:cubicBezTo>
                <a:cubicBezTo>
                  <a:pt x="1455949" y="40368"/>
                  <a:pt x="1491663" y="35147"/>
                  <a:pt x="1527586" y="32273"/>
                </a:cubicBezTo>
                <a:cubicBezTo>
                  <a:pt x="1581322" y="27974"/>
                  <a:pt x="1635163" y="25101"/>
                  <a:pt x="1688951" y="21515"/>
                </a:cubicBezTo>
                <a:cubicBezTo>
                  <a:pt x="1717382" y="14408"/>
                  <a:pt x="1770155" y="0"/>
                  <a:pt x="1796527" y="0"/>
                </a:cubicBezTo>
                <a:cubicBezTo>
                  <a:pt x="1900579" y="0"/>
                  <a:pt x="2004508" y="7172"/>
                  <a:pt x="2108499" y="10758"/>
                </a:cubicBezTo>
                <a:cubicBezTo>
                  <a:pt x="2133600" y="14344"/>
                  <a:pt x="2158856" y="16979"/>
                  <a:pt x="2183803" y="21515"/>
                </a:cubicBezTo>
                <a:cubicBezTo>
                  <a:pt x="2312622" y="44936"/>
                  <a:pt x="2155447" y="19995"/>
                  <a:pt x="2259106" y="43030"/>
                </a:cubicBezTo>
                <a:cubicBezTo>
                  <a:pt x="2285372" y="48867"/>
                  <a:pt x="2349471" y="56155"/>
                  <a:pt x="2377440" y="64546"/>
                </a:cubicBezTo>
                <a:cubicBezTo>
                  <a:pt x="2518967" y="107004"/>
                  <a:pt x="2345289" y="68873"/>
                  <a:pt x="2485017" y="96819"/>
                </a:cubicBezTo>
                <a:cubicBezTo>
                  <a:pt x="2495775" y="103991"/>
                  <a:pt x="2505475" y="113083"/>
                  <a:pt x="2517290" y="118334"/>
                </a:cubicBezTo>
                <a:cubicBezTo>
                  <a:pt x="2538014" y="127545"/>
                  <a:pt x="2560321" y="132677"/>
                  <a:pt x="2581836" y="139849"/>
                </a:cubicBezTo>
                <a:lnTo>
                  <a:pt x="2646381" y="161365"/>
                </a:lnTo>
                <a:cubicBezTo>
                  <a:pt x="2646386" y="161367"/>
                  <a:pt x="2710923" y="182877"/>
                  <a:pt x="2710927" y="182880"/>
                </a:cubicBezTo>
                <a:cubicBezTo>
                  <a:pt x="2721685" y="190052"/>
                  <a:pt x="2731636" y="198613"/>
                  <a:pt x="2743200" y="204395"/>
                </a:cubicBezTo>
                <a:cubicBezTo>
                  <a:pt x="2753342" y="209466"/>
                  <a:pt x="2765560" y="209646"/>
                  <a:pt x="2775473" y="215153"/>
                </a:cubicBezTo>
                <a:cubicBezTo>
                  <a:pt x="2798077" y="227711"/>
                  <a:pt x="2821735" y="239898"/>
                  <a:pt x="2840019" y="258183"/>
                </a:cubicBezTo>
                <a:cubicBezTo>
                  <a:pt x="2847191" y="265355"/>
                  <a:pt x="2852837" y="274481"/>
                  <a:pt x="2861534" y="279699"/>
                </a:cubicBezTo>
                <a:cubicBezTo>
                  <a:pt x="2871258" y="285533"/>
                  <a:pt x="2883049" y="286870"/>
                  <a:pt x="2893807" y="290456"/>
                </a:cubicBezTo>
                <a:cubicBezTo>
                  <a:pt x="2904565" y="297628"/>
                  <a:pt x="2914516" y="306190"/>
                  <a:pt x="2926080" y="311972"/>
                </a:cubicBezTo>
                <a:cubicBezTo>
                  <a:pt x="2936222" y="317043"/>
                  <a:pt x="2948440" y="317222"/>
                  <a:pt x="2958353" y="322729"/>
                </a:cubicBezTo>
                <a:cubicBezTo>
                  <a:pt x="2980957" y="335287"/>
                  <a:pt x="2998368" y="357583"/>
                  <a:pt x="3022899" y="365760"/>
                </a:cubicBezTo>
                <a:cubicBezTo>
                  <a:pt x="3033657" y="369346"/>
                  <a:pt x="3045259" y="371011"/>
                  <a:pt x="3055172" y="376518"/>
                </a:cubicBezTo>
                <a:cubicBezTo>
                  <a:pt x="3077776" y="389076"/>
                  <a:pt x="3095187" y="411371"/>
                  <a:pt x="3119718" y="419548"/>
                </a:cubicBezTo>
                <a:cubicBezTo>
                  <a:pt x="3237428" y="458786"/>
                  <a:pt x="3059128" y="396206"/>
                  <a:pt x="3184264" y="451821"/>
                </a:cubicBezTo>
                <a:cubicBezTo>
                  <a:pt x="3204988" y="461032"/>
                  <a:pt x="3248810" y="473336"/>
                  <a:pt x="3248810" y="473336"/>
                </a:cubicBezTo>
                <a:lnTo>
                  <a:pt x="3281083" y="505609"/>
                </a:lnTo>
              </a:path>
            </a:pathLst>
          </a:custGeom>
          <a:noFill/>
          <a:ln w="19050">
            <a:solidFill>
              <a:srgbClr val="0000FF"/>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69" name="Straight Connector 68">
            <a:extLst>
              <a:ext uri="{FF2B5EF4-FFF2-40B4-BE49-F238E27FC236}">
                <a16:creationId xmlns:a16="http://schemas.microsoft.com/office/drawing/2014/main" id="{5AE5C4FC-4573-ED98-094D-9D413E8D0498}"/>
              </a:ext>
            </a:extLst>
          </p:cNvPr>
          <p:cNvCxnSpPr>
            <a:cxnSpLocks/>
          </p:cNvCxnSpPr>
          <p:nvPr/>
        </p:nvCxnSpPr>
        <p:spPr>
          <a:xfrm flipV="1">
            <a:off x="5943592" y="4249271"/>
            <a:ext cx="0" cy="2033195"/>
          </a:xfrm>
          <a:prstGeom prst="line">
            <a:avLst/>
          </a:prstGeom>
          <a:ln w="28575">
            <a:solidFill>
              <a:srgbClr val="FF0000"/>
            </a:solidFill>
            <a:prstDash val="dash"/>
          </a:ln>
        </p:spPr>
        <p:style>
          <a:lnRef idx="1">
            <a:schemeClr val="dk1"/>
          </a:lnRef>
          <a:fillRef idx="0">
            <a:schemeClr val="dk1"/>
          </a:fillRef>
          <a:effectRef idx="0">
            <a:schemeClr val="dk1"/>
          </a:effectRef>
          <a:fontRef idx="minor">
            <a:schemeClr val="tx1"/>
          </a:fontRef>
        </p:style>
      </p:cxnSp>
      <p:sp>
        <p:nvSpPr>
          <p:cNvPr id="72" name="Freeform 71">
            <a:extLst>
              <a:ext uri="{FF2B5EF4-FFF2-40B4-BE49-F238E27FC236}">
                <a16:creationId xmlns:a16="http://schemas.microsoft.com/office/drawing/2014/main" id="{54A7B5EA-9F59-142F-5D9D-BCE872BBBCC5}"/>
              </a:ext>
            </a:extLst>
          </p:cNvPr>
          <p:cNvSpPr/>
          <p:nvPr/>
        </p:nvSpPr>
        <p:spPr>
          <a:xfrm>
            <a:off x="7897090" y="2897579"/>
            <a:ext cx="3243539" cy="2612572"/>
          </a:xfrm>
          <a:custGeom>
            <a:avLst/>
            <a:gdLst>
              <a:gd name="csX0" fmla="*/ 3016332 w 3016332"/>
              <a:gd name="csY0" fmla="*/ 0 h 2612572"/>
              <a:gd name="csX1" fmla="*/ 3004457 w 3016332"/>
              <a:gd name="csY1" fmla="*/ 190005 h 2612572"/>
              <a:gd name="csX2" fmla="*/ 2980706 w 3016332"/>
              <a:gd name="csY2" fmla="*/ 225631 h 2612572"/>
              <a:gd name="csX3" fmla="*/ 2968831 w 3016332"/>
              <a:gd name="csY3" fmla="*/ 261257 h 2612572"/>
              <a:gd name="csX4" fmla="*/ 2897579 w 3016332"/>
              <a:gd name="csY4" fmla="*/ 380011 h 2612572"/>
              <a:gd name="csX5" fmla="*/ 2838203 w 3016332"/>
              <a:gd name="csY5" fmla="*/ 475013 h 2612572"/>
              <a:gd name="csX6" fmla="*/ 2814452 w 3016332"/>
              <a:gd name="csY6" fmla="*/ 522515 h 2612572"/>
              <a:gd name="csX7" fmla="*/ 2766951 w 3016332"/>
              <a:gd name="csY7" fmla="*/ 605642 h 2612572"/>
              <a:gd name="csX8" fmla="*/ 2707574 w 3016332"/>
              <a:gd name="csY8" fmla="*/ 700644 h 2612572"/>
              <a:gd name="csX9" fmla="*/ 2695699 w 3016332"/>
              <a:gd name="csY9" fmla="*/ 736270 h 2612572"/>
              <a:gd name="csX10" fmla="*/ 2636322 w 3016332"/>
              <a:gd name="csY10" fmla="*/ 843148 h 2612572"/>
              <a:gd name="csX11" fmla="*/ 2612571 w 3016332"/>
              <a:gd name="csY11" fmla="*/ 890650 h 2612572"/>
              <a:gd name="csX12" fmla="*/ 2576945 w 3016332"/>
              <a:gd name="csY12" fmla="*/ 938151 h 2612572"/>
              <a:gd name="csX13" fmla="*/ 2541319 w 3016332"/>
              <a:gd name="csY13" fmla="*/ 997527 h 2612572"/>
              <a:gd name="csX14" fmla="*/ 2517569 w 3016332"/>
              <a:gd name="csY14" fmla="*/ 1045029 h 2612572"/>
              <a:gd name="csX15" fmla="*/ 2481943 w 3016332"/>
              <a:gd name="csY15" fmla="*/ 1092530 h 2612572"/>
              <a:gd name="csX16" fmla="*/ 2458192 w 3016332"/>
              <a:gd name="csY16" fmla="*/ 1140031 h 2612572"/>
              <a:gd name="csX17" fmla="*/ 2422566 w 3016332"/>
              <a:gd name="csY17" fmla="*/ 1187533 h 2612572"/>
              <a:gd name="csX18" fmla="*/ 2363190 w 3016332"/>
              <a:gd name="csY18" fmla="*/ 1270660 h 2612572"/>
              <a:gd name="csX19" fmla="*/ 2256312 w 3016332"/>
              <a:gd name="csY19" fmla="*/ 1425039 h 2612572"/>
              <a:gd name="csX20" fmla="*/ 2185060 w 3016332"/>
              <a:gd name="csY20" fmla="*/ 1508166 h 2612572"/>
              <a:gd name="csX21" fmla="*/ 2101932 w 3016332"/>
              <a:gd name="csY21" fmla="*/ 1603169 h 2612572"/>
              <a:gd name="csX22" fmla="*/ 2006930 w 3016332"/>
              <a:gd name="csY22" fmla="*/ 1698172 h 2612572"/>
              <a:gd name="csX23" fmla="*/ 1911927 w 3016332"/>
              <a:gd name="csY23" fmla="*/ 1769424 h 2612572"/>
              <a:gd name="csX24" fmla="*/ 1769423 w 3016332"/>
              <a:gd name="csY24" fmla="*/ 1888177 h 2612572"/>
              <a:gd name="csX25" fmla="*/ 1710047 w 3016332"/>
              <a:gd name="csY25" fmla="*/ 1923803 h 2612572"/>
              <a:gd name="csX26" fmla="*/ 1674421 w 3016332"/>
              <a:gd name="csY26" fmla="*/ 1959429 h 2612572"/>
              <a:gd name="csX27" fmla="*/ 1626919 w 3016332"/>
              <a:gd name="csY27" fmla="*/ 1983179 h 2612572"/>
              <a:gd name="csX28" fmla="*/ 1520041 w 3016332"/>
              <a:gd name="csY28" fmla="*/ 2054431 h 2612572"/>
              <a:gd name="csX29" fmla="*/ 1436914 w 3016332"/>
              <a:gd name="csY29" fmla="*/ 2101933 h 2612572"/>
              <a:gd name="csX30" fmla="*/ 1389413 w 3016332"/>
              <a:gd name="csY30" fmla="*/ 2137559 h 2612572"/>
              <a:gd name="csX31" fmla="*/ 1318161 w 3016332"/>
              <a:gd name="csY31" fmla="*/ 2173185 h 2612572"/>
              <a:gd name="csX32" fmla="*/ 1282535 w 3016332"/>
              <a:gd name="csY32" fmla="*/ 2196935 h 2612572"/>
              <a:gd name="csX33" fmla="*/ 1246909 w 3016332"/>
              <a:gd name="csY33" fmla="*/ 2208811 h 2612572"/>
              <a:gd name="csX34" fmla="*/ 1199408 w 3016332"/>
              <a:gd name="csY34" fmla="*/ 2232561 h 2612572"/>
              <a:gd name="csX35" fmla="*/ 1163782 w 3016332"/>
              <a:gd name="csY35" fmla="*/ 2256312 h 2612572"/>
              <a:gd name="csX36" fmla="*/ 1116280 w 3016332"/>
              <a:gd name="csY36" fmla="*/ 2268187 h 2612572"/>
              <a:gd name="csX37" fmla="*/ 1080654 w 3016332"/>
              <a:gd name="csY37" fmla="*/ 2291938 h 2612572"/>
              <a:gd name="csX38" fmla="*/ 926275 w 3016332"/>
              <a:gd name="csY38" fmla="*/ 2351315 h 2612572"/>
              <a:gd name="csX39" fmla="*/ 855023 w 3016332"/>
              <a:gd name="csY39" fmla="*/ 2386940 h 2612572"/>
              <a:gd name="csX40" fmla="*/ 771896 w 3016332"/>
              <a:gd name="csY40" fmla="*/ 2422566 h 2612572"/>
              <a:gd name="csX41" fmla="*/ 724395 w 3016332"/>
              <a:gd name="csY41" fmla="*/ 2434442 h 2612572"/>
              <a:gd name="csX42" fmla="*/ 665018 w 3016332"/>
              <a:gd name="csY42" fmla="*/ 2458192 h 2612572"/>
              <a:gd name="csX43" fmla="*/ 617517 w 3016332"/>
              <a:gd name="csY43" fmla="*/ 2470068 h 2612572"/>
              <a:gd name="csX44" fmla="*/ 534390 w 3016332"/>
              <a:gd name="csY44" fmla="*/ 2493818 h 2612572"/>
              <a:gd name="csX45" fmla="*/ 486888 w 3016332"/>
              <a:gd name="csY45" fmla="*/ 2517569 h 2612572"/>
              <a:gd name="csX46" fmla="*/ 415636 w 3016332"/>
              <a:gd name="csY46" fmla="*/ 2541320 h 2612572"/>
              <a:gd name="csX47" fmla="*/ 380010 w 3016332"/>
              <a:gd name="csY47" fmla="*/ 2565070 h 2612572"/>
              <a:gd name="csX48" fmla="*/ 308758 w 3016332"/>
              <a:gd name="csY48" fmla="*/ 2588821 h 2612572"/>
              <a:gd name="csX49" fmla="*/ 225631 w 3016332"/>
              <a:gd name="csY49" fmla="*/ 2612572 h 2612572"/>
              <a:gd name="csX50" fmla="*/ 0 w 3016332"/>
              <a:gd name="csY50" fmla="*/ 2600696 h 26125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3016332" h="2612572">
                <a:moveTo>
                  <a:pt x="3016332" y="0"/>
                </a:moveTo>
                <a:cubicBezTo>
                  <a:pt x="3012374" y="63335"/>
                  <a:pt x="3014354" y="127323"/>
                  <a:pt x="3004457" y="190005"/>
                </a:cubicBezTo>
                <a:cubicBezTo>
                  <a:pt x="3002231" y="204103"/>
                  <a:pt x="2987089" y="212865"/>
                  <a:pt x="2980706" y="225631"/>
                </a:cubicBezTo>
                <a:cubicBezTo>
                  <a:pt x="2975108" y="236827"/>
                  <a:pt x="2974766" y="250236"/>
                  <a:pt x="2968831" y="261257"/>
                </a:cubicBezTo>
                <a:cubicBezTo>
                  <a:pt x="2946945" y="301902"/>
                  <a:pt x="2923186" y="341601"/>
                  <a:pt x="2897579" y="380011"/>
                </a:cubicBezTo>
                <a:cubicBezTo>
                  <a:pt x="2872831" y="417132"/>
                  <a:pt x="2862078" y="432038"/>
                  <a:pt x="2838203" y="475013"/>
                </a:cubicBezTo>
                <a:cubicBezTo>
                  <a:pt x="2829606" y="490488"/>
                  <a:pt x="2823235" y="507145"/>
                  <a:pt x="2814452" y="522515"/>
                </a:cubicBezTo>
                <a:cubicBezTo>
                  <a:pt x="2776237" y="589390"/>
                  <a:pt x="2802844" y="524883"/>
                  <a:pt x="2766951" y="605642"/>
                </a:cubicBezTo>
                <a:cubicBezTo>
                  <a:pt x="2730967" y="686607"/>
                  <a:pt x="2762997" y="645221"/>
                  <a:pt x="2707574" y="700644"/>
                </a:cubicBezTo>
                <a:cubicBezTo>
                  <a:pt x="2703616" y="712519"/>
                  <a:pt x="2700630" y="724764"/>
                  <a:pt x="2695699" y="736270"/>
                </a:cubicBezTo>
                <a:cubicBezTo>
                  <a:pt x="2674344" y="786099"/>
                  <a:pt x="2664474" y="792475"/>
                  <a:pt x="2636322" y="843148"/>
                </a:cubicBezTo>
                <a:cubicBezTo>
                  <a:pt x="2627725" y="858623"/>
                  <a:pt x="2621954" y="875638"/>
                  <a:pt x="2612571" y="890650"/>
                </a:cubicBezTo>
                <a:cubicBezTo>
                  <a:pt x="2602081" y="907434"/>
                  <a:pt x="2587924" y="921683"/>
                  <a:pt x="2576945" y="938151"/>
                </a:cubicBezTo>
                <a:cubicBezTo>
                  <a:pt x="2564142" y="957356"/>
                  <a:pt x="2552528" y="977350"/>
                  <a:pt x="2541319" y="997527"/>
                </a:cubicBezTo>
                <a:cubicBezTo>
                  <a:pt x="2532722" y="1013002"/>
                  <a:pt x="2526951" y="1030017"/>
                  <a:pt x="2517569" y="1045029"/>
                </a:cubicBezTo>
                <a:cubicBezTo>
                  <a:pt x="2507079" y="1061813"/>
                  <a:pt x="2492433" y="1075746"/>
                  <a:pt x="2481943" y="1092530"/>
                </a:cubicBezTo>
                <a:cubicBezTo>
                  <a:pt x="2472561" y="1107542"/>
                  <a:pt x="2467574" y="1125019"/>
                  <a:pt x="2458192" y="1140031"/>
                </a:cubicBezTo>
                <a:cubicBezTo>
                  <a:pt x="2447702" y="1156815"/>
                  <a:pt x="2434070" y="1171427"/>
                  <a:pt x="2422566" y="1187533"/>
                </a:cubicBezTo>
                <a:cubicBezTo>
                  <a:pt x="2335735" y="1309096"/>
                  <a:pt x="2479628" y="1115406"/>
                  <a:pt x="2363190" y="1270660"/>
                </a:cubicBezTo>
                <a:cubicBezTo>
                  <a:pt x="2331051" y="1367071"/>
                  <a:pt x="2376271" y="1245104"/>
                  <a:pt x="2256312" y="1425039"/>
                </a:cubicBezTo>
                <a:cubicBezTo>
                  <a:pt x="2211982" y="1491533"/>
                  <a:pt x="2255452" y="1431375"/>
                  <a:pt x="2185060" y="1508166"/>
                </a:cubicBezTo>
                <a:cubicBezTo>
                  <a:pt x="2156626" y="1539185"/>
                  <a:pt x="2130712" y="1572471"/>
                  <a:pt x="2101932" y="1603169"/>
                </a:cubicBezTo>
                <a:cubicBezTo>
                  <a:pt x="2071302" y="1635841"/>
                  <a:pt x="2042758" y="1671301"/>
                  <a:pt x="2006930" y="1698172"/>
                </a:cubicBezTo>
                <a:cubicBezTo>
                  <a:pt x="1975262" y="1721923"/>
                  <a:pt x="1939917" y="1741434"/>
                  <a:pt x="1911927" y="1769424"/>
                </a:cubicBezTo>
                <a:cubicBezTo>
                  <a:pt x="1860387" y="1820964"/>
                  <a:pt x="1839998" y="1845832"/>
                  <a:pt x="1769423" y="1888177"/>
                </a:cubicBezTo>
                <a:cubicBezTo>
                  <a:pt x="1749631" y="1900052"/>
                  <a:pt x="1728512" y="1909954"/>
                  <a:pt x="1710047" y="1923803"/>
                </a:cubicBezTo>
                <a:cubicBezTo>
                  <a:pt x="1696612" y="1933880"/>
                  <a:pt x="1688087" y="1949668"/>
                  <a:pt x="1674421" y="1959429"/>
                </a:cubicBezTo>
                <a:cubicBezTo>
                  <a:pt x="1660016" y="1969718"/>
                  <a:pt x="1642394" y="1974582"/>
                  <a:pt x="1626919" y="1983179"/>
                </a:cubicBezTo>
                <a:cubicBezTo>
                  <a:pt x="1484415" y="2062347"/>
                  <a:pt x="1642738" y="1976351"/>
                  <a:pt x="1520041" y="2054431"/>
                </a:cubicBezTo>
                <a:cubicBezTo>
                  <a:pt x="1493116" y="2071565"/>
                  <a:pt x="1463839" y="2084799"/>
                  <a:pt x="1436914" y="2101933"/>
                </a:cubicBezTo>
                <a:cubicBezTo>
                  <a:pt x="1420216" y="2112559"/>
                  <a:pt x="1406385" y="2127376"/>
                  <a:pt x="1389413" y="2137559"/>
                </a:cubicBezTo>
                <a:cubicBezTo>
                  <a:pt x="1366643" y="2151221"/>
                  <a:pt x="1341373" y="2160289"/>
                  <a:pt x="1318161" y="2173185"/>
                </a:cubicBezTo>
                <a:cubicBezTo>
                  <a:pt x="1305685" y="2180116"/>
                  <a:pt x="1295300" y="2190552"/>
                  <a:pt x="1282535" y="2196935"/>
                </a:cubicBezTo>
                <a:cubicBezTo>
                  <a:pt x="1271339" y="2202533"/>
                  <a:pt x="1258415" y="2203880"/>
                  <a:pt x="1246909" y="2208811"/>
                </a:cubicBezTo>
                <a:cubicBezTo>
                  <a:pt x="1230638" y="2215784"/>
                  <a:pt x="1214778" y="2223778"/>
                  <a:pt x="1199408" y="2232561"/>
                </a:cubicBezTo>
                <a:cubicBezTo>
                  <a:pt x="1187016" y="2239642"/>
                  <a:pt x="1176900" y="2250690"/>
                  <a:pt x="1163782" y="2256312"/>
                </a:cubicBezTo>
                <a:cubicBezTo>
                  <a:pt x="1148780" y="2262741"/>
                  <a:pt x="1132114" y="2264229"/>
                  <a:pt x="1116280" y="2268187"/>
                </a:cubicBezTo>
                <a:cubicBezTo>
                  <a:pt x="1104405" y="2276104"/>
                  <a:pt x="1093420" y="2285555"/>
                  <a:pt x="1080654" y="2291938"/>
                </a:cubicBezTo>
                <a:cubicBezTo>
                  <a:pt x="989745" y="2337392"/>
                  <a:pt x="1107182" y="2230713"/>
                  <a:pt x="926275" y="2351315"/>
                </a:cubicBezTo>
                <a:cubicBezTo>
                  <a:pt x="866217" y="2391353"/>
                  <a:pt x="916483" y="2362356"/>
                  <a:pt x="855023" y="2386940"/>
                </a:cubicBezTo>
                <a:cubicBezTo>
                  <a:pt x="827033" y="2398136"/>
                  <a:pt x="800227" y="2412263"/>
                  <a:pt x="771896" y="2422566"/>
                </a:cubicBezTo>
                <a:cubicBezTo>
                  <a:pt x="756558" y="2428144"/>
                  <a:pt x="739878" y="2429281"/>
                  <a:pt x="724395" y="2434442"/>
                </a:cubicBezTo>
                <a:cubicBezTo>
                  <a:pt x="704172" y="2441183"/>
                  <a:pt x="685241" y="2451451"/>
                  <a:pt x="665018" y="2458192"/>
                </a:cubicBezTo>
                <a:cubicBezTo>
                  <a:pt x="649535" y="2463353"/>
                  <a:pt x="633210" y="2465584"/>
                  <a:pt x="617517" y="2470068"/>
                </a:cubicBezTo>
                <a:cubicBezTo>
                  <a:pt x="498302" y="2504130"/>
                  <a:pt x="682833" y="2456708"/>
                  <a:pt x="534390" y="2493818"/>
                </a:cubicBezTo>
                <a:cubicBezTo>
                  <a:pt x="518556" y="2501735"/>
                  <a:pt x="503325" y="2510994"/>
                  <a:pt x="486888" y="2517569"/>
                </a:cubicBezTo>
                <a:cubicBezTo>
                  <a:pt x="463643" y="2526867"/>
                  <a:pt x="436467" y="2527433"/>
                  <a:pt x="415636" y="2541320"/>
                </a:cubicBezTo>
                <a:cubicBezTo>
                  <a:pt x="403761" y="2549237"/>
                  <a:pt x="393052" y="2559274"/>
                  <a:pt x="380010" y="2565070"/>
                </a:cubicBezTo>
                <a:cubicBezTo>
                  <a:pt x="357132" y="2575238"/>
                  <a:pt x="332509" y="2580904"/>
                  <a:pt x="308758" y="2588821"/>
                </a:cubicBezTo>
                <a:cubicBezTo>
                  <a:pt x="257654" y="2605856"/>
                  <a:pt x="285268" y="2597662"/>
                  <a:pt x="225631" y="2612572"/>
                </a:cubicBezTo>
                <a:cubicBezTo>
                  <a:pt x="23774" y="2599955"/>
                  <a:pt x="99085" y="2600696"/>
                  <a:pt x="0" y="2600696"/>
                </a:cubicBezTo>
              </a:path>
            </a:pathLst>
          </a:custGeom>
          <a:noFill/>
          <a:ln w="19050">
            <a:solidFill>
              <a:srgbClr val="00B05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3" name="TextBox 62">
            <a:extLst>
              <a:ext uri="{FF2B5EF4-FFF2-40B4-BE49-F238E27FC236}">
                <a16:creationId xmlns:a16="http://schemas.microsoft.com/office/drawing/2014/main" id="{BAE1B022-16A2-55F8-6E96-693F603B856F}"/>
              </a:ext>
            </a:extLst>
          </p:cNvPr>
          <p:cNvSpPr txBox="1"/>
          <p:nvPr/>
        </p:nvSpPr>
        <p:spPr>
          <a:xfrm>
            <a:off x="6568799" y="4192037"/>
            <a:ext cx="2042699" cy="830997"/>
          </a:xfrm>
          <a:prstGeom prst="rect">
            <a:avLst/>
          </a:prstGeom>
          <a:solidFill>
            <a:schemeClr val="bg1"/>
          </a:solidFill>
          <a:ln>
            <a:noFill/>
          </a:ln>
        </p:spPr>
        <p:txBody>
          <a:bodyPr wrap="square" rtlCol="0">
            <a:spAutoFit/>
          </a:bodyPr>
          <a:lstStyle/>
          <a:p>
            <a:r>
              <a:rPr lang="en-US" sz="1600" b="1" dirty="0">
                <a:solidFill>
                  <a:srgbClr val="0000FF"/>
                </a:solidFill>
              </a:rPr>
              <a:t>Cavity feature</a:t>
            </a:r>
          </a:p>
          <a:p>
            <a:r>
              <a:rPr lang="en-US" sz="1600" dirty="0">
                <a:solidFill>
                  <a:srgbClr val="0000FF"/>
                </a:solidFill>
              </a:rPr>
              <a:t>+150 kHz offset from the JPA resonance</a:t>
            </a:r>
          </a:p>
        </p:txBody>
      </p:sp>
    </p:spTree>
    <p:extLst>
      <p:ext uri="{BB962C8B-B14F-4D97-AF65-F5344CB8AC3E}">
        <p14:creationId xmlns:p14="http://schemas.microsoft.com/office/powerpoint/2010/main" val="36540251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C20-85D3-00EC-6BA3-8BBEE59F3224}"/>
              </a:ext>
            </a:extLst>
          </p:cNvPr>
          <p:cNvSpPr>
            <a:spLocks noGrp="1"/>
          </p:cNvSpPr>
          <p:nvPr>
            <p:ph type="title"/>
          </p:nvPr>
        </p:nvSpPr>
        <p:spPr/>
        <p:txBody>
          <a:bodyPr/>
          <a:lstStyle/>
          <a:p>
            <a:r>
              <a:rPr lang="en-US" dirty="0"/>
              <a:t>Analysis Pipeline</a:t>
            </a:r>
          </a:p>
        </p:txBody>
      </p:sp>
      <p:graphicFrame>
        <p:nvGraphicFramePr>
          <p:cNvPr id="4" name="Diagram 3">
            <a:extLst>
              <a:ext uri="{FF2B5EF4-FFF2-40B4-BE49-F238E27FC236}">
                <a16:creationId xmlns:a16="http://schemas.microsoft.com/office/drawing/2014/main" id="{23676754-BEFF-9F9E-5A04-F33F53FA927A}"/>
              </a:ext>
            </a:extLst>
          </p:cNvPr>
          <p:cNvGraphicFramePr/>
          <p:nvPr>
            <p:extLst>
              <p:ext uri="{D42A27DB-BD31-4B8C-83A1-F6EECF244321}">
                <p14:modId xmlns:p14="http://schemas.microsoft.com/office/powerpoint/2010/main" val="3247610844"/>
              </p:ext>
            </p:extLst>
          </p:nvPr>
        </p:nvGraphicFramePr>
        <p:xfrm>
          <a:off x="330926" y="844733"/>
          <a:ext cx="11530148" cy="109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ontent Placeholder 5">
            <a:extLst>
              <a:ext uri="{FF2B5EF4-FFF2-40B4-BE49-F238E27FC236}">
                <a16:creationId xmlns:a16="http://schemas.microsoft.com/office/drawing/2014/main" id="{0069DABB-2E26-CDE3-C38B-17E06C8D3D7C}"/>
              </a:ext>
            </a:extLst>
          </p:cNvPr>
          <p:cNvSpPr>
            <a:spLocks noGrp="1"/>
          </p:cNvSpPr>
          <p:nvPr>
            <p:ph idx="1"/>
          </p:nvPr>
        </p:nvSpPr>
        <p:spPr>
          <a:xfrm>
            <a:off x="330926" y="1936633"/>
            <a:ext cx="11530148" cy="4593649"/>
          </a:xfrm>
        </p:spPr>
        <p:txBody>
          <a:bodyPr/>
          <a:lstStyle/>
          <a:p>
            <a:endParaRPr lang="en-US" dirty="0"/>
          </a:p>
        </p:txBody>
      </p:sp>
    </p:spTree>
    <p:extLst>
      <p:ext uri="{BB962C8B-B14F-4D97-AF65-F5344CB8AC3E}">
        <p14:creationId xmlns:p14="http://schemas.microsoft.com/office/powerpoint/2010/main" val="19130315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92C61-DD01-65FB-773B-F0DA893B3F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8D62D0-BAC4-9781-B14F-3D0598D9CA8A}"/>
              </a:ext>
            </a:extLst>
          </p:cNvPr>
          <p:cNvSpPr>
            <a:spLocks noGrp="1"/>
          </p:cNvSpPr>
          <p:nvPr>
            <p:ph type="title"/>
          </p:nvPr>
        </p:nvSpPr>
        <p:spPr/>
        <p:txBody>
          <a:bodyPr/>
          <a:lstStyle/>
          <a:p>
            <a:r>
              <a:rPr lang="en-US" dirty="0"/>
              <a:t>Analysis Pipeline</a:t>
            </a:r>
          </a:p>
        </p:txBody>
      </p:sp>
      <p:graphicFrame>
        <p:nvGraphicFramePr>
          <p:cNvPr id="4" name="Diagram 3">
            <a:extLst>
              <a:ext uri="{FF2B5EF4-FFF2-40B4-BE49-F238E27FC236}">
                <a16:creationId xmlns:a16="http://schemas.microsoft.com/office/drawing/2014/main" id="{95964B2B-F84F-1445-81F1-E3F1D7ADCA10}"/>
              </a:ext>
            </a:extLst>
          </p:cNvPr>
          <p:cNvGraphicFramePr/>
          <p:nvPr>
            <p:extLst>
              <p:ext uri="{D42A27DB-BD31-4B8C-83A1-F6EECF244321}">
                <p14:modId xmlns:p14="http://schemas.microsoft.com/office/powerpoint/2010/main" val="3840923573"/>
              </p:ext>
            </p:extLst>
          </p:nvPr>
        </p:nvGraphicFramePr>
        <p:xfrm>
          <a:off x="330926" y="844733"/>
          <a:ext cx="11530148" cy="109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E90696D8-F2E9-98F7-24B0-D93D1B18BD1D}"/>
              </a:ext>
            </a:extLst>
          </p:cNvPr>
          <p:cNvPicPr>
            <a:picLocks noChangeAspect="1"/>
          </p:cNvPicPr>
          <p:nvPr/>
        </p:nvPicPr>
        <p:blipFill>
          <a:blip r:embed="rId8"/>
          <a:stretch>
            <a:fillRect/>
          </a:stretch>
        </p:blipFill>
        <p:spPr>
          <a:xfrm>
            <a:off x="5622649" y="2420471"/>
            <a:ext cx="6005320" cy="3974950"/>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68C836CA-0474-39B0-DB39-421BCC9E50E5}"/>
                  </a:ext>
                </a:extLst>
              </p:cNvPr>
              <p:cNvSpPr txBox="1"/>
              <p:nvPr/>
            </p:nvSpPr>
            <p:spPr>
              <a:xfrm>
                <a:off x="835503" y="1913588"/>
                <a:ext cx="657295" cy="369332"/>
              </a:xfrm>
              <a:prstGeom prst="rect">
                <a:avLst/>
              </a:prstGeom>
              <a:noFill/>
            </p:spPr>
            <p:txBody>
              <a:bodyPr wrap="none" rtlCol="0">
                <a:spAutoFit/>
              </a:bodyPr>
              <a:lstStyle/>
              <a:p>
                <a:pPr/>
                <a14:m>
                  <m:oMathPara xmlns:m="http://schemas.openxmlformats.org/officeDocument/2006/math">
                    <m:oMath>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oMath>
                  </m:oMathPara>
                </a14:m>
                <a:endParaRPr lang="en-US" dirty="0"/>
              </a:p>
            </p:txBody>
          </p:sp>
        </mc:Choice>
        <mc:Fallback xmlns="">
          <p:sp>
            <p:nvSpPr>
              <p:cNvPr id="8" name="TextBox 7">
                <a:extLst>
                  <a:ext uri="{FF2B5EF4-FFF2-40B4-BE49-F238E27FC236}">
                    <a16:creationId xmlns:a16="http://schemas.microsoft.com/office/drawing/2014/main" id="{68C836CA-0474-39B0-DB39-421BCC9E50E5}"/>
                  </a:ext>
                </a:extLst>
              </p:cNvPr>
              <p:cNvSpPr txBox="1">
                <a:spLocks noRot="1" noChangeAspect="1" noMove="1" noResize="1" noEditPoints="1" noAdjustHandles="1" noChangeArrowheads="1" noChangeShapeType="1" noTextEdit="1"/>
              </p:cNvSpPr>
              <p:nvPr/>
            </p:nvSpPr>
            <p:spPr>
              <a:xfrm>
                <a:off x="835503" y="1913588"/>
                <a:ext cx="657295" cy="369332"/>
              </a:xfrm>
              <a:prstGeom prst="rect">
                <a:avLst/>
              </a:prstGeom>
              <a:blipFill>
                <a:blip r:embed="rId9"/>
                <a:stretch>
                  <a:fillRect/>
                </a:stretch>
              </a:blipFill>
            </p:spPr>
            <p:txBody>
              <a:bodyPr/>
              <a:lstStyle/>
              <a:p>
                <a:r>
                  <a:rPr lang="en-US">
                    <a:noFill/>
                  </a:rPr>
                  <a:t> </a:t>
                </a:r>
              </a:p>
            </p:txBody>
          </p:sp>
        </mc:Fallback>
      </mc:AlternateContent>
      <p:sp>
        <p:nvSpPr>
          <p:cNvPr id="9" name="Rectangle 8">
            <a:extLst>
              <a:ext uri="{FF2B5EF4-FFF2-40B4-BE49-F238E27FC236}">
                <a16:creationId xmlns:a16="http://schemas.microsoft.com/office/drawing/2014/main" id="{223B7BDD-D962-DA95-FCC5-A5842287CBBA}"/>
              </a:ext>
            </a:extLst>
          </p:cNvPr>
          <p:cNvSpPr/>
          <p:nvPr/>
        </p:nvSpPr>
        <p:spPr>
          <a:xfrm>
            <a:off x="9166777" y="2667896"/>
            <a:ext cx="957431" cy="3162749"/>
          </a:xfrm>
          <a:prstGeom prst="rect">
            <a:avLst/>
          </a:prstGeom>
          <a:solidFill>
            <a:srgbClr val="00B050">
              <a:alpha val="40000"/>
            </a:srgbClr>
          </a:solidFill>
          <a:ln w="19050">
            <a:no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a:extLst>
              <a:ext uri="{FF2B5EF4-FFF2-40B4-BE49-F238E27FC236}">
                <a16:creationId xmlns:a16="http://schemas.microsoft.com/office/drawing/2014/main" id="{296C614A-0264-B481-85E2-E27CD5A3B9CB}"/>
              </a:ext>
            </a:extLst>
          </p:cNvPr>
          <p:cNvSpPr txBox="1"/>
          <p:nvPr/>
        </p:nvSpPr>
        <p:spPr>
          <a:xfrm>
            <a:off x="8625309" y="2235805"/>
            <a:ext cx="2132059" cy="369332"/>
          </a:xfrm>
          <a:prstGeom prst="rect">
            <a:avLst/>
          </a:prstGeom>
          <a:noFill/>
        </p:spPr>
        <p:txBody>
          <a:bodyPr wrap="none" rtlCol="0">
            <a:spAutoFit/>
          </a:bodyPr>
          <a:lstStyle/>
          <a:p>
            <a:r>
              <a:rPr lang="en-US" dirty="0">
                <a:solidFill>
                  <a:srgbClr val="00B050"/>
                </a:solidFill>
              </a:rPr>
              <a:t>Cavity (signal) band</a:t>
            </a:r>
          </a:p>
        </p:txBody>
      </p:sp>
      <mc:AlternateContent xmlns:mc="http://schemas.openxmlformats.org/markup-compatibility/2006" xmlns:a14="http://schemas.microsoft.com/office/drawing/2010/main">
        <mc:Choice Requires="a14">
          <p:sp>
            <p:nvSpPr>
              <p:cNvPr id="11" name="Content Placeholder 5">
                <a:extLst>
                  <a:ext uri="{FF2B5EF4-FFF2-40B4-BE49-F238E27FC236}">
                    <a16:creationId xmlns:a16="http://schemas.microsoft.com/office/drawing/2014/main" id="{305E47CA-9A4D-1A43-D4E5-2E095535A17F}"/>
                  </a:ext>
                </a:extLst>
              </p:cNvPr>
              <p:cNvSpPr>
                <a:spLocks noGrp="1"/>
              </p:cNvSpPr>
              <p:nvPr>
                <p:ph idx="1"/>
              </p:nvPr>
            </p:nvSpPr>
            <p:spPr>
              <a:xfrm>
                <a:off x="330925" y="2545710"/>
                <a:ext cx="5435174" cy="3984572"/>
              </a:xfrm>
            </p:spPr>
            <p:txBody>
              <a:bodyPr>
                <a:normAutofit/>
              </a:bodyPr>
              <a:lstStyle/>
              <a:p>
                <a:r>
                  <a:rPr lang="en-US" dirty="0"/>
                  <a:t>Apply data-quality cuts and retain the </a:t>
                </a:r>
                <a14:m>
                  <m:oMath xmlns:m="http://schemas.openxmlformats.org/officeDocument/2006/math">
                    <m:r>
                      <a:rPr lang="en-US" b="0" i="0" dirty="0" smtClean="0">
                        <a:latin typeface="Cambria Math" panose="02040503050406030204" pitchFamily="18" charset="0"/>
                      </a:rPr>
                      <m:t>±</m:t>
                    </m:r>
                    <m:r>
                      <a:rPr lang="en-US" i="1" dirty="0" smtClean="0">
                        <a:latin typeface="Cambria Math" panose="02040503050406030204" pitchFamily="18" charset="0"/>
                      </a:rPr>
                      <m:t>100</m:t>
                    </m:r>
                  </m:oMath>
                </a14:m>
                <a:r>
                  <a:rPr lang="en-US" dirty="0"/>
                  <a:t> kHz band around the cavity resonance.</a:t>
                </a:r>
              </a:p>
            </p:txBody>
          </p:sp>
        </mc:Choice>
        <mc:Fallback xmlns="">
          <p:sp>
            <p:nvSpPr>
              <p:cNvPr id="11" name="Content Placeholder 5">
                <a:extLst>
                  <a:ext uri="{FF2B5EF4-FFF2-40B4-BE49-F238E27FC236}">
                    <a16:creationId xmlns:a16="http://schemas.microsoft.com/office/drawing/2014/main" id="{305E47CA-9A4D-1A43-D4E5-2E095535A17F}"/>
                  </a:ext>
                </a:extLst>
              </p:cNvPr>
              <p:cNvSpPr>
                <a:spLocks noGrp="1" noRot="1" noChangeAspect="1" noMove="1" noResize="1" noEditPoints="1" noAdjustHandles="1" noChangeArrowheads="1" noChangeShapeType="1" noTextEdit="1"/>
              </p:cNvSpPr>
              <p:nvPr>
                <p:ph idx="1"/>
              </p:nvPr>
            </p:nvSpPr>
            <p:spPr>
              <a:xfrm>
                <a:off x="330925" y="2545710"/>
                <a:ext cx="5435174" cy="3984572"/>
              </a:xfrm>
              <a:blipFill>
                <a:blip r:embed="rId10"/>
                <a:stretch>
                  <a:fillRect l="-1395" t="-2222"/>
                </a:stretch>
              </a:blipFill>
            </p:spPr>
            <p:txBody>
              <a:bodyPr/>
              <a:lstStyle/>
              <a:p>
                <a:r>
                  <a:rPr lang="en-US">
                    <a:noFill/>
                  </a:rPr>
                  <a:t> </a:t>
                </a:r>
              </a:p>
            </p:txBody>
          </p:sp>
        </mc:Fallback>
      </mc:AlternateContent>
    </p:spTree>
    <p:extLst>
      <p:ext uri="{BB962C8B-B14F-4D97-AF65-F5344CB8AC3E}">
        <p14:creationId xmlns:p14="http://schemas.microsoft.com/office/powerpoint/2010/main" val="25199866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27EEF-4C4B-A491-649C-F0756F2995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355D0-C2D7-5BFF-73AC-2EC81EBF9C15}"/>
              </a:ext>
            </a:extLst>
          </p:cNvPr>
          <p:cNvSpPr>
            <a:spLocks noGrp="1"/>
          </p:cNvSpPr>
          <p:nvPr>
            <p:ph type="title"/>
          </p:nvPr>
        </p:nvSpPr>
        <p:spPr/>
        <p:txBody>
          <a:bodyPr/>
          <a:lstStyle/>
          <a:p>
            <a:r>
              <a:rPr lang="en-US" dirty="0"/>
              <a:t>Analysis Pipeline</a:t>
            </a:r>
          </a:p>
        </p:txBody>
      </p:sp>
      <p:graphicFrame>
        <p:nvGraphicFramePr>
          <p:cNvPr id="4" name="Diagram 3">
            <a:extLst>
              <a:ext uri="{FF2B5EF4-FFF2-40B4-BE49-F238E27FC236}">
                <a16:creationId xmlns:a16="http://schemas.microsoft.com/office/drawing/2014/main" id="{D739F137-2F86-2687-7973-F6319DA6AC1E}"/>
              </a:ext>
            </a:extLst>
          </p:cNvPr>
          <p:cNvGraphicFramePr/>
          <p:nvPr>
            <p:extLst>
              <p:ext uri="{D42A27DB-BD31-4B8C-83A1-F6EECF244321}">
                <p14:modId xmlns:p14="http://schemas.microsoft.com/office/powerpoint/2010/main" val="3912767316"/>
              </p:ext>
            </p:extLst>
          </p:nvPr>
        </p:nvGraphicFramePr>
        <p:xfrm>
          <a:off x="330926" y="844733"/>
          <a:ext cx="11530148" cy="109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AlternateContent xmlns:mc="http://schemas.openxmlformats.org/markup-compatibility/2006" xmlns:a14="http://schemas.microsoft.com/office/drawing/2010/main">
        <mc:Choice Requires="a14">
          <p:sp>
            <p:nvSpPr>
              <p:cNvPr id="6" name="Content Placeholder 5">
                <a:extLst>
                  <a:ext uri="{FF2B5EF4-FFF2-40B4-BE49-F238E27FC236}">
                    <a16:creationId xmlns:a16="http://schemas.microsoft.com/office/drawing/2014/main" id="{2AFBA69C-578C-FD7D-5F3A-2CAEF2DA21A8}"/>
                  </a:ext>
                </a:extLst>
              </p:cNvPr>
              <p:cNvSpPr>
                <a:spLocks noGrp="1"/>
              </p:cNvSpPr>
              <p:nvPr>
                <p:ph idx="1"/>
              </p:nvPr>
            </p:nvSpPr>
            <p:spPr>
              <a:xfrm>
                <a:off x="330925" y="2545710"/>
                <a:ext cx="5133960" cy="3984572"/>
              </a:xfrm>
            </p:spPr>
            <p:txBody>
              <a:bodyPr>
                <a:normAutofit/>
              </a:bodyPr>
              <a:lstStyle/>
              <a:p>
                <a:r>
                  <a:rPr lang="en-US" dirty="0"/>
                  <a:t>We conventionally estimate the receiver baseline with a </a:t>
                </a:r>
                <a:r>
                  <a:rPr lang="en-US" dirty="0" err="1"/>
                  <a:t>Savitzky</a:t>
                </a:r>
                <a:r>
                  <a:rPr lang="en-US" dirty="0"/>
                  <a:t>–Golay smoothing filter.</a:t>
                </a:r>
              </a:p>
              <a:p>
                <a:r>
                  <a:rPr lang="en-US" dirty="0"/>
                  <a:t>Define the fractional excess </a:t>
                </a:r>
                <a14:m>
                  <m:oMath xmlns:m="http://schemas.openxmlformats.org/officeDocument/2006/math">
                    <m:r>
                      <a:rPr lang="en-US" b="0" i="1" smtClean="0">
                        <a:latin typeface="Cambria Math" panose="02040503050406030204" pitchFamily="18" charset="0"/>
                      </a:rPr>
                      <m:t>𝑥</m:t>
                    </m:r>
                  </m:oMath>
                </a14:m>
                <a:r>
                  <a:rPr lang="en-US" dirty="0"/>
                  <a:t>:</a:t>
                </a:r>
              </a:p>
              <a:p>
                <a:pPr marL="0" indent="0">
                  <a:buNone/>
                </a:pPr>
                <a14:m>
                  <m:oMathPara xmlns:m="http://schemas.openxmlformats.org/officeDocument/2006/math">
                    <m:oMath>
                      <m:r>
                        <a:rPr lang="en-US" b="0" i="1" smtClean="0">
                          <a:latin typeface="Cambria Math" panose="02040503050406030204" pitchFamily="18" charset="0"/>
                        </a:rPr>
                        <m:t>𝑥</m:t>
                      </m:r>
                      <m:r>
                        <a:rPr lang="en-US" b="0" i="1" smtClean="0">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num>
                        <m:den>
                          <m:r>
                            <a:rPr lang="en-US" i="1">
                              <a:latin typeface="Cambria Math" panose="02040503050406030204" pitchFamily="18" charset="0"/>
                            </a:rPr>
                            <m:t>𝐵</m:t>
                          </m:r>
                        </m:den>
                      </m:f>
                      <m:r>
                        <a:rPr lang="en-US" i="1">
                          <a:latin typeface="Cambria Math" panose="02040503050406030204" pitchFamily="18" charset="0"/>
                        </a:rPr>
                        <m:t>−1</m:t>
                      </m:r>
                    </m:oMath>
                  </m:oMathPara>
                </a14:m>
                <a:endParaRPr lang="en-US" dirty="0"/>
              </a:p>
              <a:p>
                <a:r>
                  <a:rPr lang="en-US" dirty="0"/>
                  <a:t>This procedure could attenuate the narrow axion signal.</a:t>
                </a:r>
              </a:p>
              <a:p>
                <a:r>
                  <a:rPr lang="en-US" dirty="0"/>
                  <a:t>Can a physical baseline model preserve more of the axion signal?</a:t>
                </a:r>
              </a:p>
            </p:txBody>
          </p:sp>
        </mc:Choice>
        <mc:Fallback xmlns="">
          <p:sp>
            <p:nvSpPr>
              <p:cNvPr id="6" name="Content Placeholder 5">
                <a:extLst>
                  <a:ext uri="{FF2B5EF4-FFF2-40B4-BE49-F238E27FC236}">
                    <a16:creationId xmlns:a16="http://schemas.microsoft.com/office/drawing/2014/main" id="{2AFBA69C-578C-FD7D-5F3A-2CAEF2DA21A8}"/>
                  </a:ext>
                </a:extLst>
              </p:cNvPr>
              <p:cNvSpPr>
                <a:spLocks noGrp="1" noRot="1" noChangeAspect="1" noMove="1" noResize="1" noEditPoints="1" noAdjustHandles="1" noChangeArrowheads="1" noChangeShapeType="1" noTextEdit="1"/>
              </p:cNvSpPr>
              <p:nvPr>
                <p:ph idx="1"/>
              </p:nvPr>
            </p:nvSpPr>
            <p:spPr>
              <a:xfrm>
                <a:off x="330925" y="2545710"/>
                <a:ext cx="5133960" cy="3984572"/>
              </a:xfrm>
              <a:blipFill>
                <a:blip r:embed="rId8"/>
                <a:stretch>
                  <a:fillRect l="-1478" t="-2222"/>
                </a:stretch>
              </a:blipFill>
            </p:spPr>
            <p:txBody>
              <a:bodyPr/>
              <a:lstStyle/>
              <a:p>
                <a:r>
                  <a:rPr lang="en-US">
                    <a:noFill/>
                  </a:rPr>
                  <a:t> </a:t>
                </a:r>
              </a:p>
            </p:txBody>
          </p:sp>
        </mc:Fallback>
      </mc:AlternateContent>
      <p:pic>
        <p:nvPicPr>
          <p:cNvPr id="3" name="Picture 2">
            <a:extLst>
              <a:ext uri="{FF2B5EF4-FFF2-40B4-BE49-F238E27FC236}">
                <a16:creationId xmlns:a16="http://schemas.microsoft.com/office/drawing/2014/main" id="{480127E8-B397-5852-D22B-199CB71712B5}"/>
              </a:ext>
            </a:extLst>
          </p:cNvPr>
          <p:cNvPicPr>
            <a:picLocks noChangeAspect="1"/>
          </p:cNvPicPr>
          <p:nvPr/>
        </p:nvPicPr>
        <p:blipFill>
          <a:blip r:embed="rId9"/>
          <a:srcRect/>
          <a:stretch/>
        </p:blipFill>
        <p:spPr>
          <a:xfrm>
            <a:off x="12579276" y="1577522"/>
            <a:ext cx="6741458" cy="4105002"/>
          </a:xfrm>
          <a:prstGeom prst="rect">
            <a:avLst/>
          </a:prstGeom>
        </p:spPr>
      </p:pic>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1C8F65DF-CF8E-6C6A-8432-081C74FBE077}"/>
                  </a:ext>
                </a:extLst>
              </p:cNvPr>
              <p:cNvSpPr txBox="1"/>
              <p:nvPr/>
            </p:nvSpPr>
            <p:spPr>
              <a:xfrm>
                <a:off x="1997374" y="1775012"/>
                <a:ext cx="1493037" cy="609077"/>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𝑥</m:t>
                      </m:r>
                      <m:r>
                        <a:rPr lang="en-US" b="0" i="1" smtClean="0">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num>
                        <m:den>
                          <m:r>
                            <a:rPr lang="en-US" i="1">
                              <a:latin typeface="Cambria Math" panose="02040503050406030204" pitchFamily="18" charset="0"/>
                            </a:rPr>
                            <m:t>𝐵</m:t>
                          </m:r>
                        </m:den>
                      </m:f>
                      <m:r>
                        <a:rPr lang="en-US" i="1">
                          <a:latin typeface="Cambria Math" panose="02040503050406030204" pitchFamily="18" charset="0"/>
                        </a:rPr>
                        <m:t>−1</m:t>
                      </m:r>
                    </m:oMath>
                  </m:oMathPara>
                </a14:m>
                <a:endParaRPr lang="en-US" dirty="0"/>
              </a:p>
            </p:txBody>
          </p:sp>
        </mc:Choice>
        <mc:Fallback xmlns="">
          <p:sp>
            <p:nvSpPr>
              <p:cNvPr id="5" name="TextBox 4">
                <a:extLst>
                  <a:ext uri="{FF2B5EF4-FFF2-40B4-BE49-F238E27FC236}">
                    <a16:creationId xmlns:a16="http://schemas.microsoft.com/office/drawing/2014/main" id="{1C8F65DF-CF8E-6C6A-8432-081C74FBE077}"/>
                  </a:ext>
                </a:extLst>
              </p:cNvPr>
              <p:cNvSpPr txBox="1">
                <a:spLocks noRot="1" noChangeAspect="1" noMove="1" noResize="1" noEditPoints="1" noAdjustHandles="1" noChangeArrowheads="1" noChangeShapeType="1" noTextEdit="1"/>
              </p:cNvSpPr>
              <p:nvPr/>
            </p:nvSpPr>
            <p:spPr>
              <a:xfrm>
                <a:off x="1997374" y="1775012"/>
                <a:ext cx="1493037" cy="609077"/>
              </a:xfrm>
              <a:prstGeom prst="rect">
                <a:avLst/>
              </a:prstGeom>
              <a:blipFill>
                <a:blip r:embed="rId10"/>
                <a:stretch>
                  <a:fillRect b="-408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18CCAB5F-EF3E-B407-EF90-CAC7EF8BA063}"/>
                  </a:ext>
                </a:extLst>
              </p:cNvPr>
              <p:cNvSpPr txBox="1"/>
              <p:nvPr/>
            </p:nvSpPr>
            <p:spPr>
              <a:xfrm>
                <a:off x="835503" y="1913588"/>
                <a:ext cx="657295" cy="369332"/>
              </a:xfrm>
              <a:prstGeom prst="rect">
                <a:avLst/>
              </a:prstGeom>
              <a:noFill/>
            </p:spPr>
            <p:txBody>
              <a:bodyPr wrap="none" rtlCol="0">
                <a:spAutoFit/>
              </a:bodyPr>
              <a:lstStyle/>
              <a:p>
                <a:pPr/>
                <a14:m>
                  <m:oMathPara xmlns:m="http://schemas.openxmlformats.org/officeDocument/2006/math">
                    <m:oMath>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oMath>
                  </m:oMathPara>
                </a14:m>
                <a:endParaRPr lang="en-US" dirty="0"/>
              </a:p>
            </p:txBody>
          </p:sp>
        </mc:Choice>
        <mc:Fallback xmlns="">
          <p:sp>
            <p:nvSpPr>
              <p:cNvPr id="7" name="TextBox 6">
                <a:extLst>
                  <a:ext uri="{FF2B5EF4-FFF2-40B4-BE49-F238E27FC236}">
                    <a16:creationId xmlns:a16="http://schemas.microsoft.com/office/drawing/2014/main" id="{18CCAB5F-EF3E-B407-EF90-CAC7EF8BA063}"/>
                  </a:ext>
                </a:extLst>
              </p:cNvPr>
              <p:cNvSpPr txBox="1">
                <a:spLocks noRot="1" noChangeAspect="1" noMove="1" noResize="1" noEditPoints="1" noAdjustHandles="1" noChangeArrowheads="1" noChangeShapeType="1" noTextEdit="1"/>
              </p:cNvSpPr>
              <p:nvPr/>
            </p:nvSpPr>
            <p:spPr>
              <a:xfrm>
                <a:off x="835503" y="1913588"/>
                <a:ext cx="657295" cy="369332"/>
              </a:xfrm>
              <a:prstGeom prst="rect">
                <a:avLst/>
              </a:prstGeom>
              <a:blipFill>
                <a:blip r:embed="rId11"/>
                <a:stretch>
                  <a:fillRect/>
                </a:stretch>
              </a:blipFill>
            </p:spPr>
            <p:txBody>
              <a:bodyPr/>
              <a:lstStyle/>
              <a:p>
                <a:r>
                  <a:rPr lang="en-US">
                    <a:noFill/>
                  </a:rPr>
                  <a:t> </a:t>
                </a:r>
              </a:p>
            </p:txBody>
          </p:sp>
        </mc:Fallback>
      </mc:AlternateContent>
      <p:pic>
        <p:nvPicPr>
          <p:cNvPr id="9" name="Picture 8">
            <a:extLst>
              <a:ext uri="{FF2B5EF4-FFF2-40B4-BE49-F238E27FC236}">
                <a16:creationId xmlns:a16="http://schemas.microsoft.com/office/drawing/2014/main" id="{DF2DB557-E255-C815-0A4F-849B34B8B9EC}"/>
              </a:ext>
            </a:extLst>
          </p:cNvPr>
          <p:cNvPicPr>
            <a:picLocks noChangeAspect="1"/>
          </p:cNvPicPr>
          <p:nvPr/>
        </p:nvPicPr>
        <p:blipFill>
          <a:blip r:embed="rId12"/>
          <a:stretch>
            <a:fillRect/>
          </a:stretch>
        </p:blipFill>
        <p:spPr>
          <a:xfrm>
            <a:off x="5813092" y="2545710"/>
            <a:ext cx="6235723" cy="3658978"/>
          </a:xfrm>
          <a:prstGeom prst="rect">
            <a:avLst/>
          </a:prstGeom>
        </p:spPr>
      </p:pic>
    </p:spTree>
    <p:extLst>
      <p:ext uri="{BB962C8B-B14F-4D97-AF65-F5344CB8AC3E}">
        <p14:creationId xmlns:p14="http://schemas.microsoft.com/office/powerpoint/2010/main" val="20088869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id="{F402162E-5890-1052-93A6-B19866D0A2C1}"/>
              </a:ext>
            </a:extLst>
          </p:cNvPr>
          <p:cNvPicPr>
            <a:picLocks noChangeAspect="1"/>
          </p:cNvPicPr>
          <p:nvPr/>
        </p:nvPicPr>
        <p:blipFill>
          <a:blip r:embed="rId3"/>
          <a:srcRect/>
          <a:stretch/>
        </p:blipFill>
        <p:spPr>
          <a:xfrm>
            <a:off x="5818442" y="2103147"/>
            <a:ext cx="5673154" cy="3755087"/>
          </a:xfrm>
          <a:prstGeom prst="rect">
            <a:avLst/>
          </a:prstGeom>
        </p:spPr>
      </p:pic>
      <p:sp>
        <p:nvSpPr>
          <p:cNvPr id="2" name="Title 1">
            <a:extLst>
              <a:ext uri="{FF2B5EF4-FFF2-40B4-BE49-F238E27FC236}">
                <a16:creationId xmlns:a16="http://schemas.microsoft.com/office/drawing/2014/main" id="{C4BE32E2-70D3-614D-6C41-91A36BE6B498}"/>
              </a:ext>
            </a:extLst>
          </p:cNvPr>
          <p:cNvSpPr>
            <a:spLocks noGrp="1"/>
          </p:cNvSpPr>
          <p:nvPr>
            <p:ph type="title"/>
          </p:nvPr>
        </p:nvSpPr>
        <p:spPr/>
        <p:txBody>
          <a:bodyPr/>
          <a:lstStyle/>
          <a:p>
            <a:r>
              <a:rPr lang="en-US" dirty="0"/>
              <a:t>Feed-forward Model: Cavity</a:t>
            </a:r>
          </a:p>
        </p:txBody>
      </p:sp>
      <p:sp>
        <p:nvSpPr>
          <p:cNvPr id="3" name="Content Placeholder 2">
            <a:extLst>
              <a:ext uri="{FF2B5EF4-FFF2-40B4-BE49-F238E27FC236}">
                <a16:creationId xmlns:a16="http://schemas.microsoft.com/office/drawing/2014/main" id="{CDD97A10-894C-A969-8148-C134444A887A}"/>
              </a:ext>
            </a:extLst>
          </p:cNvPr>
          <p:cNvSpPr>
            <a:spLocks noGrp="1"/>
          </p:cNvSpPr>
          <p:nvPr>
            <p:ph idx="1"/>
          </p:nvPr>
        </p:nvSpPr>
        <p:spPr/>
        <p:txBody>
          <a:bodyPr/>
          <a:lstStyle/>
          <a:p>
            <a:r>
              <a:rPr lang="en-US" dirty="0"/>
              <a:t>The temperature contrast sets whether the cavity feature is a peak or a dip.</a:t>
            </a:r>
          </a:p>
        </p:txBody>
      </p:sp>
      <p:grpSp>
        <p:nvGrpSpPr>
          <p:cNvPr id="31" name="Group 30">
            <a:extLst>
              <a:ext uri="{FF2B5EF4-FFF2-40B4-BE49-F238E27FC236}">
                <a16:creationId xmlns:a16="http://schemas.microsoft.com/office/drawing/2014/main" id="{964D3172-2F03-B98A-70AE-889D540AE612}"/>
              </a:ext>
            </a:extLst>
          </p:cNvPr>
          <p:cNvGrpSpPr/>
          <p:nvPr/>
        </p:nvGrpSpPr>
        <p:grpSpPr>
          <a:xfrm>
            <a:off x="1027728" y="2176793"/>
            <a:ext cx="2668136" cy="1336500"/>
            <a:chOff x="3270085" y="2192379"/>
            <a:chExt cx="2668136" cy="1336500"/>
          </a:xfrm>
        </p:grpSpPr>
        <p:sp>
          <p:nvSpPr>
            <p:cNvPr id="5" name="Can 4">
              <a:extLst>
                <a:ext uri="{FF2B5EF4-FFF2-40B4-BE49-F238E27FC236}">
                  <a16:creationId xmlns:a16="http://schemas.microsoft.com/office/drawing/2014/main" id="{C2A9AF84-7D31-E8E3-5503-F83BD19D5836}"/>
                </a:ext>
              </a:extLst>
            </p:cNvPr>
            <p:cNvSpPr/>
            <p:nvPr/>
          </p:nvSpPr>
          <p:spPr>
            <a:xfrm>
              <a:off x="4790747" y="2803666"/>
              <a:ext cx="704193" cy="725213"/>
            </a:xfrm>
            <a:prstGeom prst="can">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95FF7E78-32EA-B3A8-8E4C-E1BD44C9C8A2}"/>
                </a:ext>
              </a:extLst>
            </p:cNvPr>
            <p:cNvGrpSpPr/>
            <p:nvPr/>
          </p:nvGrpSpPr>
          <p:grpSpPr>
            <a:xfrm>
              <a:off x="3782945" y="2315605"/>
              <a:ext cx="610642" cy="203464"/>
              <a:chOff x="1961108" y="3429000"/>
              <a:chExt cx="5522964" cy="1840230"/>
            </a:xfrm>
          </p:grpSpPr>
          <p:cxnSp>
            <p:nvCxnSpPr>
              <p:cNvPr id="23" name="Straight Connector 22">
                <a:extLst>
                  <a:ext uri="{FF2B5EF4-FFF2-40B4-BE49-F238E27FC236}">
                    <a16:creationId xmlns:a16="http://schemas.microsoft.com/office/drawing/2014/main" id="{027EC3C6-D1FE-4271-9D3C-56D48F1B8AAA}"/>
                  </a:ext>
                </a:extLst>
              </p:cNvPr>
              <p:cNvCxnSpPr>
                <a:cxnSpLocks/>
              </p:cNvCxnSpPr>
              <p:nvPr/>
            </p:nvCxnSpPr>
            <p:spPr>
              <a:xfrm flipV="1">
                <a:off x="1961108" y="3429000"/>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F2FF6E2-AC65-7FE6-54B9-EF9A8901F5A1}"/>
                  </a:ext>
                </a:extLst>
              </p:cNvPr>
              <p:cNvCxnSpPr>
                <a:cxnSpLocks/>
              </p:cNvCxnSpPr>
              <p:nvPr/>
            </p:nvCxnSpPr>
            <p:spPr>
              <a:xfrm>
                <a:off x="24460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0272216-BD3B-C345-162C-4E5B3951CF8F}"/>
                  </a:ext>
                </a:extLst>
              </p:cNvPr>
              <p:cNvCxnSpPr>
                <a:cxnSpLocks/>
              </p:cNvCxnSpPr>
              <p:nvPr/>
            </p:nvCxnSpPr>
            <p:spPr>
              <a:xfrm>
                <a:off x="42748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E4346FE-0BE2-6102-9AE5-6F28A619EDC9}"/>
                  </a:ext>
                </a:extLst>
              </p:cNvPr>
              <p:cNvCxnSpPr>
                <a:cxnSpLocks/>
              </p:cNvCxnSpPr>
              <p:nvPr/>
            </p:nvCxnSpPr>
            <p:spPr>
              <a:xfrm flipH="1">
                <a:off x="33604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D5C360C-8B43-9C95-483E-967D61A587C3}"/>
                  </a:ext>
                </a:extLst>
              </p:cNvPr>
              <p:cNvCxnSpPr>
                <a:cxnSpLocks/>
              </p:cNvCxnSpPr>
              <p:nvPr/>
            </p:nvCxnSpPr>
            <p:spPr>
              <a:xfrm flipH="1">
                <a:off x="51892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C79568D-3741-3160-2D65-641F36ADC1EB}"/>
                  </a:ext>
                </a:extLst>
              </p:cNvPr>
              <p:cNvCxnSpPr>
                <a:cxnSpLocks/>
              </p:cNvCxnSpPr>
              <p:nvPr/>
            </p:nvCxnSpPr>
            <p:spPr>
              <a:xfrm>
                <a:off x="609600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7E38904-415F-8E03-04C9-228F02F5D268}"/>
                  </a:ext>
                </a:extLst>
              </p:cNvPr>
              <p:cNvCxnSpPr>
                <a:cxnSpLocks/>
              </p:cNvCxnSpPr>
              <p:nvPr/>
            </p:nvCxnSpPr>
            <p:spPr>
              <a:xfrm flipV="1">
                <a:off x="6999160" y="4349115"/>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cxnSp>
          <p:nvCxnSpPr>
            <p:cNvPr id="7" name="Straight Connector 6">
              <a:extLst>
                <a:ext uri="{FF2B5EF4-FFF2-40B4-BE49-F238E27FC236}">
                  <a16:creationId xmlns:a16="http://schemas.microsoft.com/office/drawing/2014/main" id="{60BCE4A4-4BC4-EE30-690E-1AF182A725E1}"/>
                </a:ext>
              </a:extLst>
            </p:cNvPr>
            <p:cNvCxnSpPr>
              <a:cxnSpLocks/>
            </p:cNvCxnSpPr>
            <p:nvPr/>
          </p:nvCxnSpPr>
          <p:spPr>
            <a:xfrm flipH="1">
              <a:off x="3270085" y="2417337"/>
              <a:ext cx="51286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2D8709FA-D46C-C2FC-526E-A92A24ABE0C2}"/>
                </a:ext>
              </a:extLst>
            </p:cNvPr>
            <p:cNvCxnSpPr>
              <a:cxnSpLocks/>
            </p:cNvCxnSpPr>
            <p:nvPr/>
          </p:nvCxnSpPr>
          <p:spPr>
            <a:xfrm flipH="1">
              <a:off x="4393587" y="2417337"/>
              <a:ext cx="1544634"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7920105-C134-A6D7-618D-4598DC8D41EA}"/>
                </a:ext>
              </a:extLst>
            </p:cNvPr>
            <p:cNvCxnSpPr>
              <a:cxnSpLocks/>
            </p:cNvCxnSpPr>
            <p:nvPr/>
          </p:nvCxnSpPr>
          <p:spPr>
            <a:xfrm>
              <a:off x="5142843" y="2417337"/>
              <a:ext cx="0" cy="46981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6B83F538-6589-04DE-180C-FD94BF891852}"/>
                </a:ext>
              </a:extLst>
            </p:cNvPr>
            <p:cNvGrpSpPr/>
            <p:nvPr/>
          </p:nvGrpSpPr>
          <p:grpSpPr>
            <a:xfrm>
              <a:off x="4917885" y="2192379"/>
              <a:ext cx="449916" cy="449916"/>
              <a:chOff x="4056993" y="1826099"/>
              <a:chExt cx="493986" cy="493986"/>
            </a:xfrm>
          </p:grpSpPr>
          <p:sp>
            <p:nvSpPr>
              <p:cNvPr id="21" name="Oval 20">
                <a:extLst>
                  <a:ext uri="{FF2B5EF4-FFF2-40B4-BE49-F238E27FC236}">
                    <a16:creationId xmlns:a16="http://schemas.microsoft.com/office/drawing/2014/main" id="{792BB970-9EFD-58AE-198E-A0EA914BDB48}"/>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859EC388-45E5-8307-5D91-D39FE7D0230D}"/>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5C89B832-8289-9224-96D2-952F8BD54515}"/>
                  </a:ext>
                </a:extLst>
              </p:cNvPr>
              <p:cNvSpPr txBox="1"/>
              <p:nvPr/>
            </p:nvSpPr>
            <p:spPr>
              <a:xfrm>
                <a:off x="700405" y="2603414"/>
                <a:ext cx="1358064" cy="646331"/>
              </a:xfrm>
              <a:prstGeom prst="rect">
                <a:avLst/>
              </a:prstGeom>
              <a:noFill/>
            </p:spPr>
            <p:txBody>
              <a:bodyPr wrap="none" rtlCol="0">
                <a:spAutoFit/>
              </a:bodyPr>
              <a:lstStyle/>
              <a:p>
                <a:r>
                  <a:rPr lang="en-US" dirty="0"/>
                  <a:t>Input noise:</a:t>
                </a:r>
              </a:p>
              <a:p>
                <a:pPr/>
                <a14:m>
                  <m:oMathPara xmlns:m="http://schemas.openxmlformats.org/officeDocument/2006/math">
                    <m:oMath>
                      <m:r>
                        <a:rPr lang="en-US" b="0" i="1" smtClean="0">
                          <a:latin typeface="Cambria Math" panose="02040503050406030204" pitchFamily="18" charset="0"/>
                        </a:rPr>
                        <m:t>𝑆</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𝐵</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𝑇</m:t>
                          </m:r>
                        </m:e>
                        <m:sub>
                          <m:r>
                            <m:rPr>
                              <m:sty m:val="p"/>
                            </m:rPr>
                            <a:rPr lang="en-US" b="0" i="0" smtClean="0">
                              <a:latin typeface="Cambria Math" panose="02040503050406030204" pitchFamily="18" charset="0"/>
                            </a:rPr>
                            <m:t>in</m:t>
                          </m:r>
                        </m:sub>
                      </m:sSub>
                    </m:oMath>
                  </m:oMathPara>
                </a14:m>
                <a:endParaRPr lang="en-US" dirty="0"/>
              </a:p>
            </p:txBody>
          </p:sp>
        </mc:Choice>
        <mc:Fallback xmlns="">
          <p:sp>
            <p:nvSpPr>
              <p:cNvPr id="32" name="TextBox 31">
                <a:extLst>
                  <a:ext uri="{FF2B5EF4-FFF2-40B4-BE49-F238E27FC236}">
                    <a16:creationId xmlns:a16="http://schemas.microsoft.com/office/drawing/2014/main" id="{5C89B832-8289-9224-96D2-952F8BD54515}"/>
                  </a:ext>
                </a:extLst>
              </p:cNvPr>
              <p:cNvSpPr txBox="1">
                <a:spLocks noRot="1" noChangeAspect="1" noMove="1" noResize="1" noEditPoints="1" noAdjustHandles="1" noChangeArrowheads="1" noChangeShapeType="1" noTextEdit="1"/>
              </p:cNvSpPr>
              <p:nvPr/>
            </p:nvSpPr>
            <p:spPr>
              <a:xfrm>
                <a:off x="700405" y="2603414"/>
                <a:ext cx="1358064" cy="646331"/>
              </a:xfrm>
              <a:prstGeom prst="rect">
                <a:avLst/>
              </a:prstGeom>
              <a:blipFill>
                <a:blip r:embed="rId4"/>
                <a:stretch>
                  <a:fillRect l="-4630" t="-1923" r="-2778"/>
                </a:stretch>
              </a:blipFill>
            </p:spPr>
            <p:txBody>
              <a:bodyPr/>
              <a:lstStyle/>
              <a:p>
                <a:r>
                  <a:rPr lang="en-US">
                    <a:noFill/>
                  </a:rPr>
                  <a:t> </a:t>
                </a:r>
              </a:p>
            </p:txBody>
          </p:sp>
        </mc:Fallback>
      </mc:AlternateContent>
      <p:sp>
        <p:nvSpPr>
          <p:cNvPr id="33" name="TextBox 32">
            <a:extLst>
              <a:ext uri="{FF2B5EF4-FFF2-40B4-BE49-F238E27FC236}">
                <a16:creationId xmlns:a16="http://schemas.microsoft.com/office/drawing/2014/main" id="{288B24E7-9945-4D19-D137-BC297979D8B1}"/>
              </a:ext>
            </a:extLst>
          </p:cNvPr>
          <p:cNvSpPr txBox="1"/>
          <p:nvPr/>
        </p:nvSpPr>
        <p:spPr>
          <a:xfrm>
            <a:off x="2436611" y="3530289"/>
            <a:ext cx="973872" cy="369332"/>
          </a:xfrm>
          <a:prstGeom prst="rect">
            <a:avLst/>
          </a:prstGeom>
          <a:noFill/>
        </p:spPr>
        <p:txBody>
          <a:bodyPr wrap="square" rtlCol="0">
            <a:spAutoFit/>
          </a:bodyPr>
          <a:lstStyle/>
          <a:p>
            <a:r>
              <a:rPr lang="en-US" b="1" dirty="0"/>
              <a:t>Cavity</a:t>
            </a:r>
          </a:p>
        </p:txBody>
      </p:sp>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id="{643D9E7F-3D83-EB7B-C44C-FC33D4A755ED}"/>
                  </a:ext>
                </a:extLst>
              </p:cNvPr>
              <p:cNvSpPr txBox="1"/>
              <p:nvPr/>
            </p:nvSpPr>
            <p:spPr>
              <a:xfrm>
                <a:off x="622331" y="3980691"/>
                <a:ext cx="4668842" cy="2066976"/>
              </a:xfrm>
              <a:prstGeom prst="rect">
                <a:avLst/>
              </a:prstGeom>
              <a:noFill/>
            </p:spPr>
            <p:txBody>
              <a:bodyPr wrap="none" rtlCol="0">
                <a:spAutoFit/>
              </a:bodyPr>
              <a:lstStyle/>
              <a:p>
                <a:r>
                  <a:rPr lang="en-US" dirty="0"/>
                  <a:t>Near-perfect reflector (</a:t>
                </a:r>
                <a14:m>
                  <m:oMath xmlns:m="http://schemas.openxmlformats.org/officeDocument/2006/math">
                    <m:r>
                      <a:rPr lang="en-US" b="0" i="1" smtClean="0">
                        <a:latin typeface="Cambria Math" panose="02040503050406030204" pitchFamily="18" charset="0"/>
                      </a:rPr>
                      <m:t>𝑅</m:t>
                    </m:r>
                    <m:r>
                      <a:rPr lang="en-US" b="0" i="1" smtClean="0">
                        <a:latin typeface="Cambria Math" panose="02040503050406030204" pitchFamily="18" charset="0"/>
                      </a:rPr>
                      <m:t>≈1</m:t>
                    </m:r>
                  </m:oMath>
                </a14:m>
                <a:r>
                  <a:rPr lang="en-US" dirty="0"/>
                  <a:t>), off-resonance</a:t>
                </a:r>
              </a:p>
              <a:p>
                <a:r>
                  <a:rPr lang="en-US" dirty="0"/>
                  <a:t>Near-perfect absorber (</a:t>
                </a:r>
                <a14:m>
                  <m:oMath xmlns:m="http://schemas.openxmlformats.org/officeDocument/2006/math">
                    <m:r>
                      <a:rPr lang="en-US" i="1">
                        <a:latin typeface="Cambria Math" panose="02040503050406030204" pitchFamily="18" charset="0"/>
                      </a:rPr>
                      <m:t>𝑅</m:t>
                    </m:r>
                    <m:r>
                      <a:rPr lang="en-US" i="1">
                        <a:latin typeface="Cambria Math" panose="02040503050406030204" pitchFamily="18" charset="0"/>
                      </a:rPr>
                      <m:t>≈0</m:t>
                    </m:r>
                  </m:oMath>
                </a14:m>
                <a:r>
                  <a:rPr lang="en-US" dirty="0"/>
                  <a:t>), on-resonance</a:t>
                </a:r>
                <a:br>
                  <a:rPr lang="en-US" dirty="0"/>
                </a:br>
                <a:r>
                  <a:rPr lang="en-US" dirty="0"/>
                  <a:t>	   	         </a:t>
                </a:r>
                <a:r>
                  <a:rPr lang="en-US" sz="1400" i="1" dirty="0"/>
                  <a:t>(near critical coupling, </a:t>
                </a:r>
                <a14:m>
                  <m:oMath xmlns:m="http://schemas.openxmlformats.org/officeDocument/2006/math">
                    <m:r>
                      <a:rPr lang="en-US" sz="1400" b="0" i="1" smtClean="0">
                        <a:latin typeface="Cambria Math" panose="02040503050406030204" pitchFamily="18" charset="0"/>
                      </a:rPr>
                      <m:t>𝛽</m:t>
                    </m:r>
                    <m:r>
                      <a:rPr lang="en-US" sz="1400" b="0" i="1" smtClean="0">
                        <a:latin typeface="Cambria Math" panose="02040503050406030204" pitchFamily="18" charset="0"/>
                      </a:rPr>
                      <m:t>=1</m:t>
                    </m:r>
                  </m:oMath>
                </a14:m>
                <a:r>
                  <a:rPr lang="en-US" sz="1400" i="1" dirty="0"/>
                  <a:t>)</a:t>
                </a:r>
                <a:endParaRPr lang="en-US" i="1" dirty="0"/>
              </a:p>
              <a:p>
                <a:r>
                  <a:rPr lang="en-US" sz="1600" dirty="0"/>
                  <a:t>(</a:t>
                </a:r>
                <a14:m>
                  <m:oMath xmlns:m="http://schemas.openxmlformats.org/officeDocument/2006/math">
                    <m:r>
                      <a:rPr lang="en-US" sz="1600" i="1">
                        <a:latin typeface="Cambria Math" panose="02040503050406030204" pitchFamily="18" charset="0"/>
                      </a:rPr>
                      <m:t>𝑅</m:t>
                    </m:r>
                    <m:r>
                      <a:rPr lang="en-US" sz="1600" i="1">
                        <a:latin typeface="Cambria Math" panose="02040503050406030204" pitchFamily="18" charset="0"/>
                      </a:rPr>
                      <m:t>≡</m:t>
                    </m:r>
                    <m:sSup>
                      <m:sSupPr>
                        <m:ctrlPr>
                          <a:rPr lang="en-US" sz="1600" i="1">
                            <a:latin typeface="Cambria Math" panose="02040503050406030204" pitchFamily="18" charset="0"/>
                          </a:rPr>
                        </m:ctrlPr>
                      </m:sSupPr>
                      <m:e>
                        <m:d>
                          <m:dPr>
                            <m:begChr m:val="|"/>
                            <m:endChr m:val="|"/>
                            <m:ctrlPr>
                              <a:rPr lang="en-US" sz="1600">
                                <a:latin typeface="Cambria Math" panose="02040503050406030204" pitchFamily="18" charset="0"/>
                              </a:rPr>
                            </m:ctrlPr>
                          </m:dPr>
                          <m:e>
                            <m:r>
                              <m:rPr>
                                <m:sty m:val="p"/>
                              </m:rPr>
                              <a:rPr lang="en-US" sz="1600">
                                <a:latin typeface="Cambria Math" panose="02040503050406030204" pitchFamily="18" charset="0"/>
                              </a:rPr>
                              <m:t>Γ</m:t>
                            </m:r>
                          </m:e>
                        </m:d>
                      </m:e>
                      <m:sup>
                        <m:r>
                          <a:rPr lang="en-US" sz="1600" i="1">
                            <a:latin typeface="Cambria Math" panose="02040503050406030204" pitchFamily="18" charset="0"/>
                          </a:rPr>
                          <m:t>2</m:t>
                        </m:r>
                      </m:sup>
                    </m:sSup>
                  </m:oMath>
                </a14:m>
                <a:r>
                  <a:rPr lang="en-US" sz="1600" dirty="0"/>
                  <a:t> is the cavity reflectance)</a:t>
                </a:r>
              </a:p>
              <a:p>
                <a:endParaRPr lang="en-US" dirty="0"/>
              </a:p>
              <a:p>
                <a:r>
                  <a:rPr lang="en-US" b="1" dirty="0"/>
                  <a:t>Cavity output:</a:t>
                </a:r>
              </a:p>
              <a:p>
                <a:pPr/>
                <a14:m>
                  <m:oMathPara xmlns:m="http://schemas.openxmlformats.org/officeDocument/2006/math">
                    <m:oMath>
                      <m:r>
                        <a:rPr lang="en-US" b="0" i="1" smtClean="0">
                          <a:latin typeface="Cambria Math" panose="02040503050406030204" pitchFamily="18" charset="0"/>
                        </a:rPr>
                        <m:t>𝑆</m:t>
                      </m:r>
                      <m:d>
                        <m:dPr>
                          <m:ctrlPr>
                            <a:rPr lang="en-US" i="1">
                              <a:latin typeface="Cambria Math" panose="02040503050406030204" pitchFamily="18" charset="0"/>
                            </a:rPr>
                          </m:ctrlPr>
                        </m:dPr>
                        <m:e>
                          <m:r>
                            <a:rPr lang="en-US" i="1">
                              <a:latin typeface="Cambria Math" panose="02040503050406030204" pitchFamily="18" charset="0"/>
                            </a:rPr>
                            <m:t>𝜔</m:t>
                          </m:r>
                        </m:e>
                      </m:d>
                      <m:r>
                        <a:rPr lang="en-US" i="1">
                          <a:latin typeface="Cambria Math" panose="02040503050406030204" pitchFamily="18" charset="0"/>
                        </a:rPr>
                        <m:t>∼</m:t>
                      </m:r>
                      <m:r>
                        <a:rPr lang="en-US" i="1">
                          <a:latin typeface="Cambria Math" panose="02040503050406030204" pitchFamily="18" charset="0"/>
                        </a:rPr>
                        <m:t>𝑅</m:t>
                      </m:r>
                      <m:d>
                        <m:dPr>
                          <m:ctrlPr>
                            <a:rPr lang="en-US" i="1">
                              <a:latin typeface="Cambria Math" panose="02040503050406030204" pitchFamily="18" charset="0"/>
                            </a:rPr>
                          </m:ctrlPr>
                        </m:dPr>
                        <m:e>
                          <m:r>
                            <a:rPr lang="en-US" i="1">
                              <a:latin typeface="Cambria Math" panose="02040503050406030204" pitchFamily="18" charset="0"/>
                            </a:rPr>
                            <m:t>𝜔</m:t>
                          </m:r>
                        </m:e>
                      </m:d>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𝐵</m:t>
                          </m:r>
                        </m:sub>
                      </m:sSub>
                      <m:sSub>
                        <m:sSubPr>
                          <m:ctrlPr>
                            <a:rPr lang="en-US" i="1">
                              <a:latin typeface="Cambria Math" panose="02040503050406030204" pitchFamily="18" charset="0"/>
                            </a:rPr>
                          </m:ctrlPr>
                        </m:sSubPr>
                        <m:e>
                          <m:r>
                            <a:rPr lang="en-US" i="1">
                              <a:latin typeface="Cambria Math" panose="02040503050406030204" pitchFamily="18" charset="0"/>
                            </a:rPr>
                            <m:t>𝑇</m:t>
                          </m:r>
                        </m:e>
                        <m:sub>
                          <m:r>
                            <m:rPr>
                              <m:sty m:val="p"/>
                            </m:rPr>
                            <a:rPr lang="en-US">
                              <a:latin typeface="Cambria Math" panose="02040503050406030204" pitchFamily="18" charset="0"/>
                            </a:rPr>
                            <m:t>in</m:t>
                          </m:r>
                        </m:sub>
                      </m:sSub>
                      <m:r>
                        <a:rPr lang="en-US" i="1">
                          <a:latin typeface="Cambria Math" panose="02040503050406030204" pitchFamily="18" charset="0"/>
                        </a:rPr>
                        <m:t>+</m:t>
                      </m:r>
                      <m:d>
                        <m:dPr>
                          <m:ctrlPr>
                            <a:rPr lang="en-US" i="1">
                              <a:latin typeface="Cambria Math" panose="02040503050406030204" pitchFamily="18" charset="0"/>
                            </a:rPr>
                          </m:ctrlPr>
                        </m:dPr>
                        <m:e>
                          <m:r>
                            <a:rPr lang="en-US" i="1">
                              <a:latin typeface="Cambria Math" panose="02040503050406030204" pitchFamily="18" charset="0"/>
                            </a:rPr>
                            <m:t>1−</m:t>
                          </m:r>
                          <m:r>
                            <a:rPr lang="en-US" i="1">
                              <a:latin typeface="Cambria Math" panose="02040503050406030204" pitchFamily="18" charset="0"/>
                            </a:rPr>
                            <m:t>𝑅</m:t>
                          </m:r>
                          <m:d>
                            <m:dPr>
                              <m:ctrlPr>
                                <a:rPr lang="en-US" i="1">
                                  <a:latin typeface="Cambria Math" panose="02040503050406030204" pitchFamily="18" charset="0"/>
                                </a:rPr>
                              </m:ctrlPr>
                            </m:dPr>
                            <m:e>
                              <m:r>
                                <a:rPr lang="en-US" i="1">
                                  <a:latin typeface="Cambria Math" panose="02040503050406030204" pitchFamily="18" charset="0"/>
                                </a:rPr>
                                <m:t>𝜔</m:t>
                              </m:r>
                            </m:e>
                          </m:d>
                        </m:e>
                      </m:d>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𝐵</m:t>
                          </m:r>
                        </m:sub>
                      </m:sSub>
                      <m:sSub>
                        <m:sSubPr>
                          <m:ctrlPr>
                            <a:rPr lang="en-US" i="1">
                              <a:latin typeface="Cambria Math" panose="02040503050406030204" pitchFamily="18" charset="0"/>
                            </a:rPr>
                          </m:ctrlPr>
                        </m:sSubPr>
                        <m:e>
                          <m:r>
                            <a:rPr lang="en-US" i="1">
                              <a:latin typeface="Cambria Math" panose="02040503050406030204" pitchFamily="18" charset="0"/>
                            </a:rPr>
                            <m:t>𝑇</m:t>
                          </m:r>
                        </m:e>
                        <m:sub>
                          <m:r>
                            <m:rPr>
                              <m:sty m:val="p"/>
                            </m:rPr>
                            <a:rPr lang="en-US">
                              <a:latin typeface="Cambria Math" panose="02040503050406030204" pitchFamily="18" charset="0"/>
                            </a:rPr>
                            <m:t>cav</m:t>
                          </m:r>
                        </m:sub>
                      </m:sSub>
                    </m:oMath>
                  </m:oMathPara>
                </a14:m>
                <a:endParaRPr lang="en-US" dirty="0"/>
              </a:p>
            </p:txBody>
          </p:sp>
        </mc:Choice>
        <mc:Fallback xmlns="">
          <p:sp>
            <p:nvSpPr>
              <p:cNvPr id="36" name="TextBox 35">
                <a:extLst>
                  <a:ext uri="{FF2B5EF4-FFF2-40B4-BE49-F238E27FC236}">
                    <a16:creationId xmlns:a16="http://schemas.microsoft.com/office/drawing/2014/main" id="{643D9E7F-3D83-EB7B-C44C-FC33D4A755ED}"/>
                  </a:ext>
                </a:extLst>
              </p:cNvPr>
              <p:cNvSpPr txBox="1">
                <a:spLocks noRot="1" noChangeAspect="1" noMove="1" noResize="1" noEditPoints="1" noAdjustHandles="1" noChangeArrowheads="1" noChangeShapeType="1" noTextEdit="1"/>
              </p:cNvSpPr>
              <p:nvPr/>
            </p:nvSpPr>
            <p:spPr>
              <a:xfrm>
                <a:off x="622331" y="3980691"/>
                <a:ext cx="4668842" cy="2066976"/>
              </a:xfrm>
              <a:prstGeom prst="rect">
                <a:avLst/>
              </a:prstGeom>
              <a:blipFill>
                <a:blip r:embed="rId5"/>
                <a:stretch>
                  <a:fillRect l="-813" t="-1220" r="-271"/>
                </a:stretch>
              </a:blipFill>
            </p:spPr>
            <p:txBody>
              <a:bodyPr/>
              <a:lstStyle/>
              <a:p>
                <a:r>
                  <a:rPr lang="en-US">
                    <a:noFill/>
                  </a:rPr>
                  <a:t> </a:t>
                </a:r>
              </a:p>
            </p:txBody>
          </p:sp>
        </mc:Fallback>
      </mc:AlternateContent>
      <p:sp>
        <p:nvSpPr>
          <p:cNvPr id="41" name="Rectangle 40">
            <a:extLst>
              <a:ext uri="{FF2B5EF4-FFF2-40B4-BE49-F238E27FC236}">
                <a16:creationId xmlns:a16="http://schemas.microsoft.com/office/drawing/2014/main" id="{17DF9A1D-731D-1D21-8C5F-8A6849CC1D32}"/>
              </a:ext>
            </a:extLst>
          </p:cNvPr>
          <p:cNvSpPr/>
          <p:nvPr/>
        </p:nvSpPr>
        <p:spPr>
          <a:xfrm>
            <a:off x="9246473" y="2331503"/>
            <a:ext cx="881265" cy="3002924"/>
          </a:xfrm>
          <a:prstGeom prst="rect">
            <a:avLst/>
          </a:prstGeom>
          <a:solidFill>
            <a:srgbClr val="7F7F7F">
              <a:alpha val="29804"/>
            </a:srgbClr>
          </a:solidFill>
          <a:ln w="19050">
            <a:no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50000"/>
                  <a:lumOff val="50000"/>
                </a:schemeClr>
              </a:solidFill>
            </a:endParaRPr>
          </a:p>
        </p:txBody>
      </p:sp>
      <p:sp>
        <p:nvSpPr>
          <p:cNvPr id="42" name="TextBox 41">
            <a:extLst>
              <a:ext uri="{FF2B5EF4-FFF2-40B4-BE49-F238E27FC236}">
                <a16:creationId xmlns:a16="http://schemas.microsoft.com/office/drawing/2014/main" id="{82C67ED6-B56A-E886-BE95-D17AE461CE8D}"/>
              </a:ext>
            </a:extLst>
          </p:cNvPr>
          <p:cNvSpPr txBox="1"/>
          <p:nvPr/>
        </p:nvSpPr>
        <p:spPr>
          <a:xfrm>
            <a:off x="9039047" y="1917096"/>
            <a:ext cx="1362617" cy="369332"/>
          </a:xfrm>
          <a:prstGeom prst="rect">
            <a:avLst/>
          </a:prstGeom>
          <a:noFill/>
        </p:spPr>
        <p:txBody>
          <a:bodyPr wrap="none" rtlCol="0">
            <a:spAutoFit/>
          </a:bodyPr>
          <a:lstStyle/>
          <a:p>
            <a:r>
              <a:rPr lang="en-US" dirty="0"/>
              <a:t>Cavity band</a:t>
            </a:r>
          </a:p>
        </p:txBody>
      </p:sp>
      <p:sp>
        <p:nvSpPr>
          <p:cNvPr id="43" name="Left Brace 42">
            <a:extLst>
              <a:ext uri="{FF2B5EF4-FFF2-40B4-BE49-F238E27FC236}">
                <a16:creationId xmlns:a16="http://schemas.microsoft.com/office/drawing/2014/main" id="{1AA0915F-271E-33C8-702C-4FA1F501D0DC}"/>
              </a:ext>
            </a:extLst>
          </p:cNvPr>
          <p:cNvSpPr/>
          <p:nvPr/>
        </p:nvSpPr>
        <p:spPr>
          <a:xfrm>
            <a:off x="477983" y="4135583"/>
            <a:ext cx="154740" cy="322118"/>
          </a:xfrm>
          <a:prstGeom prst="leftBrace">
            <a:avLst>
              <a:gd name="adj1" fmla="val 11982"/>
              <a:gd name="adj2" fmla="val 50000"/>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6113153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86F1E-A312-2D89-2CED-F5619CE09E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F802D7-B72A-CD20-C61E-4150D8DBDBBE}"/>
              </a:ext>
            </a:extLst>
          </p:cNvPr>
          <p:cNvSpPr>
            <a:spLocks noGrp="1"/>
          </p:cNvSpPr>
          <p:nvPr>
            <p:ph type="title"/>
          </p:nvPr>
        </p:nvSpPr>
        <p:spPr/>
        <p:txBody>
          <a:bodyPr/>
          <a:lstStyle/>
          <a:p>
            <a:r>
              <a:rPr lang="en-US" dirty="0"/>
              <a:t>Feed-forward Model: JPA</a:t>
            </a:r>
          </a:p>
        </p:txBody>
      </p:sp>
      <p:sp>
        <p:nvSpPr>
          <p:cNvPr id="3" name="Content Placeholder 2">
            <a:extLst>
              <a:ext uri="{FF2B5EF4-FFF2-40B4-BE49-F238E27FC236}">
                <a16:creationId xmlns:a16="http://schemas.microsoft.com/office/drawing/2014/main" id="{D7DB4904-CA54-E9C2-26BF-DA80119647D3}"/>
              </a:ext>
            </a:extLst>
          </p:cNvPr>
          <p:cNvSpPr>
            <a:spLocks noGrp="1"/>
          </p:cNvSpPr>
          <p:nvPr>
            <p:ph idx="1"/>
          </p:nvPr>
        </p:nvSpPr>
        <p:spPr/>
        <p:txBody>
          <a:bodyPr>
            <a:normAutofit/>
          </a:bodyPr>
          <a:lstStyle/>
          <a:p>
            <a:r>
              <a:rPr lang="en-US" dirty="0"/>
              <a:t>The JPA mixes the signal and idler bands, producing a mirrored cavity feature.</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A hotter cavity reproduces the broad cat-ear structure in the forward model.</a:t>
            </a:r>
          </a:p>
        </p:txBody>
      </p:sp>
      <p:grpSp>
        <p:nvGrpSpPr>
          <p:cNvPr id="31" name="Group 30">
            <a:extLst>
              <a:ext uri="{FF2B5EF4-FFF2-40B4-BE49-F238E27FC236}">
                <a16:creationId xmlns:a16="http://schemas.microsoft.com/office/drawing/2014/main" id="{5BFFE22C-39E5-71B3-3B9C-53D93C6B274B}"/>
              </a:ext>
            </a:extLst>
          </p:cNvPr>
          <p:cNvGrpSpPr/>
          <p:nvPr/>
        </p:nvGrpSpPr>
        <p:grpSpPr>
          <a:xfrm>
            <a:off x="1027728" y="2176793"/>
            <a:ext cx="3585836" cy="1336500"/>
            <a:chOff x="3270085" y="2192379"/>
            <a:chExt cx="3585836" cy="1336500"/>
          </a:xfrm>
        </p:grpSpPr>
        <p:sp>
          <p:nvSpPr>
            <p:cNvPr id="5" name="Can 4">
              <a:extLst>
                <a:ext uri="{FF2B5EF4-FFF2-40B4-BE49-F238E27FC236}">
                  <a16:creationId xmlns:a16="http://schemas.microsoft.com/office/drawing/2014/main" id="{350E5353-67C2-117F-65F7-91C529AD3126}"/>
                </a:ext>
              </a:extLst>
            </p:cNvPr>
            <p:cNvSpPr/>
            <p:nvPr/>
          </p:nvSpPr>
          <p:spPr>
            <a:xfrm>
              <a:off x="4790747" y="2803666"/>
              <a:ext cx="704193" cy="725213"/>
            </a:xfrm>
            <a:prstGeom prst="can">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A9E4211D-6BE5-B056-4BAD-C0C97E9A0218}"/>
                </a:ext>
              </a:extLst>
            </p:cNvPr>
            <p:cNvGrpSpPr/>
            <p:nvPr/>
          </p:nvGrpSpPr>
          <p:grpSpPr>
            <a:xfrm>
              <a:off x="3782945" y="2315605"/>
              <a:ext cx="610642" cy="203464"/>
              <a:chOff x="1961108" y="3429000"/>
              <a:chExt cx="5522964" cy="1840230"/>
            </a:xfrm>
          </p:grpSpPr>
          <p:cxnSp>
            <p:nvCxnSpPr>
              <p:cNvPr id="23" name="Straight Connector 22">
                <a:extLst>
                  <a:ext uri="{FF2B5EF4-FFF2-40B4-BE49-F238E27FC236}">
                    <a16:creationId xmlns:a16="http://schemas.microsoft.com/office/drawing/2014/main" id="{F69B6ED2-9070-17F7-2338-9F24FF8D5BC5}"/>
                  </a:ext>
                </a:extLst>
              </p:cNvPr>
              <p:cNvCxnSpPr>
                <a:cxnSpLocks/>
              </p:cNvCxnSpPr>
              <p:nvPr/>
            </p:nvCxnSpPr>
            <p:spPr>
              <a:xfrm flipV="1">
                <a:off x="1961108" y="3429000"/>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B56B684-E959-BA99-EF29-80F054DD987D}"/>
                  </a:ext>
                </a:extLst>
              </p:cNvPr>
              <p:cNvCxnSpPr>
                <a:cxnSpLocks/>
              </p:cNvCxnSpPr>
              <p:nvPr/>
            </p:nvCxnSpPr>
            <p:spPr>
              <a:xfrm>
                <a:off x="24460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D44EDED-12FA-AA1B-D594-9AC7AB5F7A1D}"/>
                  </a:ext>
                </a:extLst>
              </p:cNvPr>
              <p:cNvCxnSpPr>
                <a:cxnSpLocks/>
              </p:cNvCxnSpPr>
              <p:nvPr/>
            </p:nvCxnSpPr>
            <p:spPr>
              <a:xfrm>
                <a:off x="42748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FCB2B1A-F8AA-5618-E195-18BB266E1D6E}"/>
                  </a:ext>
                </a:extLst>
              </p:cNvPr>
              <p:cNvCxnSpPr>
                <a:cxnSpLocks/>
              </p:cNvCxnSpPr>
              <p:nvPr/>
            </p:nvCxnSpPr>
            <p:spPr>
              <a:xfrm flipH="1">
                <a:off x="33604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F4FB042-B639-E5E2-FA92-8EB9A2BC790C}"/>
                  </a:ext>
                </a:extLst>
              </p:cNvPr>
              <p:cNvCxnSpPr>
                <a:cxnSpLocks/>
              </p:cNvCxnSpPr>
              <p:nvPr/>
            </p:nvCxnSpPr>
            <p:spPr>
              <a:xfrm flipH="1">
                <a:off x="518922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37DB149-9B23-B185-1382-FBA10E1C98FE}"/>
                  </a:ext>
                </a:extLst>
              </p:cNvPr>
              <p:cNvCxnSpPr>
                <a:cxnSpLocks/>
              </p:cNvCxnSpPr>
              <p:nvPr/>
            </p:nvCxnSpPr>
            <p:spPr>
              <a:xfrm>
                <a:off x="6096000" y="3429000"/>
                <a:ext cx="914400" cy="184023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724A8FF-2EC6-A521-EB70-A78B778DADAD}"/>
                  </a:ext>
                </a:extLst>
              </p:cNvPr>
              <p:cNvCxnSpPr>
                <a:cxnSpLocks/>
              </p:cNvCxnSpPr>
              <p:nvPr/>
            </p:nvCxnSpPr>
            <p:spPr>
              <a:xfrm flipV="1">
                <a:off x="6999160" y="4349115"/>
                <a:ext cx="484912" cy="920115"/>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cxnSp>
          <p:nvCxnSpPr>
            <p:cNvPr id="7" name="Straight Connector 6">
              <a:extLst>
                <a:ext uri="{FF2B5EF4-FFF2-40B4-BE49-F238E27FC236}">
                  <a16:creationId xmlns:a16="http://schemas.microsoft.com/office/drawing/2014/main" id="{9F1C6624-9F85-CEB5-E866-A04A6CEB663E}"/>
                </a:ext>
              </a:extLst>
            </p:cNvPr>
            <p:cNvCxnSpPr>
              <a:cxnSpLocks/>
            </p:cNvCxnSpPr>
            <p:nvPr/>
          </p:nvCxnSpPr>
          <p:spPr>
            <a:xfrm flipH="1">
              <a:off x="3270085" y="2417337"/>
              <a:ext cx="51286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E150151-D224-3473-CA92-F7A113E0E954}"/>
                </a:ext>
              </a:extLst>
            </p:cNvPr>
            <p:cNvCxnSpPr>
              <a:cxnSpLocks/>
            </p:cNvCxnSpPr>
            <p:nvPr/>
          </p:nvCxnSpPr>
          <p:spPr>
            <a:xfrm flipH="1">
              <a:off x="4393587" y="2417337"/>
              <a:ext cx="2462334"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A10D38E-5704-F4A9-F72D-5DFA09C02A52}"/>
                </a:ext>
              </a:extLst>
            </p:cNvPr>
            <p:cNvCxnSpPr>
              <a:cxnSpLocks/>
            </p:cNvCxnSpPr>
            <p:nvPr/>
          </p:nvCxnSpPr>
          <p:spPr>
            <a:xfrm>
              <a:off x="5142843" y="2417337"/>
              <a:ext cx="0" cy="46981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66FAF9B2-86F2-59EC-8870-A9ED754C4EFB}"/>
                </a:ext>
              </a:extLst>
            </p:cNvPr>
            <p:cNvGrpSpPr/>
            <p:nvPr/>
          </p:nvGrpSpPr>
          <p:grpSpPr>
            <a:xfrm>
              <a:off x="4917885" y="2192379"/>
              <a:ext cx="449916" cy="449916"/>
              <a:chOff x="4056993" y="1826099"/>
              <a:chExt cx="493986" cy="493986"/>
            </a:xfrm>
          </p:grpSpPr>
          <p:sp>
            <p:nvSpPr>
              <p:cNvPr id="21" name="Oval 20">
                <a:extLst>
                  <a:ext uri="{FF2B5EF4-FFF2-40B4-BE49-F238E27FC236}">
                    <a16:creationId xmlns:a16="http://schemas.microsoft.com/office/drawing/2014/main" id="{4A9556FC-4C22-14FC-BBB8-E43FCFB5FC9C}"/>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F3D4F131-CC2B-9FB6-633A-F0AC79A6CA46}"/>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AA88C2AB-39BC-4C44-5D4B-10BFCCA80F41}"/>
                  </a:ext>
                </a:extLst>
              </p:cNvPr>
              <p:cNvSpPr txBox="1"/>
              <p:nvPr/>
            </p:nvSpPr>
            <p:spPr>
              <a:xfrm>
                <a:off x="700405" y="2603414"/>
                <a:ext cx="1358064" cy="646331"/>
              </a:xfrm>
              <a:prstGeom prst="rect">
                <a:avLst/>
              </a:prstGeom>
              <a:noFill/>
            </p:spPr>
            <p:txBody>
              <a:bodyPr wrap="none" rtlCol="0">
                <a:spAutoFit/>
              </a:bodyPr>
              <a:lstStyle/>
              <a:p>
                <a:r>
                  <a:rPr lang="en-US" dirty="0"/>
                  <a:t>Input noise:</a:t>
                </a:r>
              </a:p>
              <a:p>
                <a:pPr/>
                <a14:m>
                  <m:oMathPara xmlns:m="http://schemas.openxmlformats.org/officeDocument/2006/math">
                    <m:oMath>
                      <m:r>
                        <a:rPr lang="en-US" b="0" i="1" smtClean="0">
                          <a:latin typeface="Cambria Math" panose="02040503050406030204" pitchFamily="18" charset="0"/>
                        </a:rPr>
                        <m:t>𝑆</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𝐵</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𝑇</m:t>
                          </m:r>
                        </m:e>
                        <m:sub>
                          <m:r>
                            <m:rPr>
                              <m:sty m:val="p"/>
                            </m:rPr>
                            <a:rPr lang="en-US" b="0" i="0" smtClean="0">
                              <a:latin typeface="Cambria Math" panose="02040503050406030204" pitchFamily="18" charset="0"/>
                            </a:rPr>
                            <m:t>in</m:t>
                          </m:r>
                        </m:sub>
                      </m:sSub>
                    </m:oMath>
                  </m:oMathPara>
                </a14:m>
                <a:endParaRPr lang="en-US" dirty="0"/>
              </a:p>
            </p:txBody>
          </p:sp>
        </mc:Choice>
        <mc:Fallback xmlns="">
          <p:sp>
            <p:nvSpPr>
              <p:cNvPr id="32" name="TextBox 31">
                <a:extLst>
                  <a:ext uri="{FF2B5EF4-FFF2-40B4-BE49-F238E27FC236}">
                    <a16:creationId xmlns:a16="http://schemas.microsoft.com/office/drawing/2014/main" id="{AA88C2AB-39BC-4C44-5D4B-10BFCCA80F41}"/>
                  </a:ext>
                </a:extLst>
              </p:cNvPr>
              <p:cNvSpPr txBox="1">
                <a:spLocks noRot="1" noChangeAspect="1" noMove="1" noResize="1" noEditPoints="1" noAdjustHandles="1" noChangeArrowheads="1" noChangeShapeType="1" noTextEdit="1"/>
              </p:cNvSpPr>
              <p:nvPr/>
            </p:nvSpPr>
            <p:spPr>
              <a:xfrm>
                <a:off x="700405" y="2603414"/>
                <a:ext cx="1358064" cy="646331"/>
              </a:xfrm>
              <a:prstGeom prst="rect">
                <a:avLst/>
              </a:prstGeom>
              <a:blipFill>
                <a:blip r:embed="rId3"/>
                <a:stretch>
                  <a:fillRect l="-4630" t="-1923" r="-2778"/>
                </a:stretch>
              </a:blipFill>
            </p:spPr>
            <p:txBody>
              <a:bodyPr/>
              <a:lstStyle/>
              <a:p>
                <a:r>
                  <a:rPr lang="en-US">
                    <a:noFill/>
                  </a:rPr>
                  <a:t> </a:t>
                </a:r>
              </a:p>
            </p:txBody>
          </p:sp>
        </mc:Fallback>
      </mc:AlternateContent>
      <p:sp>
        <p:nvSpPr>
          <p:cNvPr id="33" name="TextBox 32">
            <a:extLst>
              <a:ext uri="{FF2B5EF4-FFF2-40B4-BE49-F238E27FC236}">
                <a16:creationId xmlns:a16="http://schemas.microsoft.com/office/drawing/2014/main" id="{634FA1A1-496B-874A-B259-3A06A8FB609B}"/>
              </a:ext>
            </a:extLst>
          </p:cNvPr>
          <p:cNvSpPr txBox="1"/>
          <p:nvPr/>
        </p:nvSpPr>
        <p:spPr>
          <a:xfrm>
            <a:off x="2436611" y="3530289"/>
            <a:ext cx="973872" cy="369332"/>
          </a:xfrm>
          <a:prstGeom prst="rect">
            <a:avLst/>
          </a:prstGeom>
          <a:noFill/>
        </p:spPr>
        <p:txBody>
          <a:bodyPr wrap="square" rtlCol="0">
            <a:spAutoFit/>
          </a:bodyPr>
          <a:lstStyle/>
          <a:p>
            <a:r>
              <a:rPr lang="en-US" dirty="0"/>
              <a:t>Cavity</a:t>
            </a:r>
          </a:p>
        </p:txBody>
      </p:sp>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id="{215769D0-26C1-A3D9-7EFB-0FB1AC914855}"/>
                  </a:ext>
                </a:extLst>
              </p:cNvPr>
              <p:cNvSpPr txBox="1"/>
              <p:nvPr/>
            </p:nvSpPr>
            <p:spPr>
              <a:xfrm>
                <a:off x="622331" y="3980691"/>
                <a:ext cx="4451090" cy="646331"/>
              </a:xfrm>
              <a:prstGeom prst="rect">
                <a:avLst/>
              </a:prstGeom>
              <a:noFill/>
            </p:spPr>
            <p:txBody>
              <a:bodyPr wrap="none" rtlCol="0">
                <a:spAutoFit/>
              </a:bodyPr>
              <a:lstStyle/>
              <a:p>
                <a:r>
                  <a:rPr lang="en-US" b="1" dirty="0"/>
                  <a:t>JPA output:</a:t>
                </a:r>
              </a:p>
              <a:p>
                <a:pPr/>
                <a14:m>
                  <m:oMathPara xmlns:m="http://schemas.openxmlformats.org/officeDocument/2006/math">
                    <m:oMath>
                      <m:r>
                        <a:rPr lang="en-US" b="0" i="1" smtClean="0">
                          <a:latin typeface="Cambria Math" panose="02040503050406030204" pitchFamily="18" charset="0"/>
                        </a:rPr>
                        <m:t>𝑆</m:t>
                      </m:r>
                      <m:d>
                        <m:dPr>
                          <m:ctrlPr>
                            <a:rPr lang="en-US" i="1">
                              <a:latin typeface="Cambria Math" panose="02040503050406030204" pitchFamily="18" charset="0"/>
                            </a:rPr>
                          </m:ctrlPr>
                        </m:dPr>
                        <m:e>
                          <m:r>
                            <a:rPr lang="en-US" i="1">
                              <a:latin typeface="Cambria Math" panose="02040503050406030204" pitchFamily="18" charset="0"/>
                            </a:rPr>
                            <m:t>𝜔</m:t>
                          </m:r>
                        </m:e>
                      </m:d>
                      <m:r>
                        <a:rPr lang="en-US" i="1">
                          <a:latin typeface="Cambria Math" panose="02040503050406030204" pitchFamily="18" charset="0"/>
                        </a:rPr>
                        <m:t>∼</m:t>
                      </m:r>
                      <m:r>
                        <a:rPr lang="en-US" i="1">
                          <a:latin typeface="Cambria Math" panose="02040503050406030204" pitchFamily="18" charset="0"/>
                        </a:rPr>
                        <m:t>𝐺</m:t>
                      </m:r>
                      <m:d>
                        <m:dPr>
                          <m:ctrlPr>
                            <a:rPr lang="en-US" i="1">
                              <a:latin typeface="Cambria Math" panose="02040503050406030204" pitchFamily="18" charset="0"/>
                            </a:rPr>
                          </m:ctrlPr>
                        </m:dPr>
                        <m:e>
                          <m:r>
                            <a:rPr lang="en-US" i="1">
                              <a:latin typeface="Cambria Math" panose="02040503050406030204" pitchFamily="18" charset="0"/>
                            </a:rPr>
                            <m:t>𝜔</m:t>
                          </m:r>
                        </m:e>
                      </m:d>
                      <m:r>
                        <a:rPr lang="en-US" i="1">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𝑆</m:t>
                          </m:r>
                        </m:e>
                        <m:sub>
                          <m:r>
                            <m:rPr>
                              <m:sty m:val="p"/>
                            </m:rPr>
                            <a:rPr lang="en-US">
                              <a:latin typeface="Cambria Math" panose="02040503050406030204" pitchFamily="18" charset="0"/>
                            </a:rPr>
                            <m:t>cav</m:t>
                          </m:r>
                        </m:sub>
                      </m:sSub>
                      <m:d>
                        <m:dPr>
                          <m:ctrlPr>
                            <a:rPr lang="en-US" i="1">
                              <a:latin typeface="Cambria Math" panose="02040503050406030204" pitchFamily="18" charset="0"/>
                            </a:rPr>
                          </m:ctrlPr>
                        </m:dPr>
                        <m:e>
                          <m:r>
                            <a:rPr lang="en-US" i="1">
                              <a:latin typeface="Cambria Math" panose="02040503050406030204" pitchFamily="18" charset="0"/>
                            </a:rPr>
                            <m:t>𝜔</m:t>
                          </m:r>
                        </m:e>
                      </m:d>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𝐺</m:t>
                          </m:r>
                        </m:e>
                        <m:sub>
                          <m:r>
                            <a:rPr lang="en-US" i="1">
                              <a:latin typeface="Cambria Math" panose="02040503050406030204" pitchFamily="18" charset="0"/>
                            </a:rPr>
                            <m:t>𝑖</m:t>
                          </m:r>
                        </m:sub>
                      </m:sSub>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𝜔</m:t>
                              </m:r>
                            </m:e>
                            <m:sub>
                              <m:r>
                                <a:rPr lang="en-US" i="1">
                                  <a:latin typeface="Cambria Math" panose="02040503050406030204" pitchFamily="18" charset="0"/>
                                </a:rPr>
                                <m:t>𝑖</m:t>
                              </m:r>
                            </m:sub>
                          </m:sSub>
                        </m:e>
                      </m:d>
                      <m:r>
                        <a:rPr lang="en-US" i="1">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𝑆</m:t>
                          </m:r>
                        </m:e>
                        <m:sub>
                          <m:r>
                            <m:rPr>
                              <m:sty m:val="p"/>
                            </m:rPr>
                            <a:rPr lang="en-US">
                              <a:latin typeface="Cambria Math" panose="02040503050406030204" pitchFamily="18" charset="0"/>
                            </a:rPr>
                            <m:t>cav</m:t>
                          </m:r>
                        </m:sub>
                      </m:sSub>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𝜔</m:t>
                              </m:r>
                            </m:e>
                            <m:sub>
                              <m:r>
                                <a:rPr lang="en-US" i="1">
                                  <a:latin typeface="Cambria Math" panose="02040503050406030204" pitchFamily="18" charset="0"/>
                                </a:rPr>
                                <m:t>𝑖</m:t>
                              </m:r>
                            </m:sub>
                          </m:sSub>
                        </m:e>
                      </m:d>
                    </m:oMath>
                  </m:oMathPara>
                </a14:m>
                <a:endParaRPr lang="en-US" dirty="0"/>
              </a:p>
            </p:txBody>
          </p:sp>
        </mc:Choice>
        <mc:Fallback xmlns="">
          <p:sp>
            <p:nvSpPr>
              <p:cNvPr id="36" name="TextBox 35">
                <a:extLst>
                  <a:ext uri="{FF2B5EF4-FFF2-40B4-BE49-F238E27FC236}">
                    <a16:creationId xmlns:a16="http://schemas.microsoft.com/office/drawing/2014/main" id="{215769D0-26C1-A3D9-7EFB-0FB1AC914855}"/>
                  </a:ext>
                </a:extLst>
              </p:cNvPr>
              <p:cNvSpPr txBox="1">
                <a:spLocks noRot="1" noChangeAspect="1" noMove="1" noResize="1" noEditPoints="1" noAdjustHandles="1" noChangeArrowheads="1" noChangeShapeType="1" noTextEdit="1"/>
              </p:cNvSpPr>
              <p:nvPr/>
            </p:nvSpPr>
            <p:spPr>
              <a:xfrm>
                <a:off x="622331" y="3980691"/>
                <a:ext cx="4451090" cy="646331"/>
              </a:xfrm>
              <a:prstGeom prst="rect">
                <a:avLst/>
              </a:prstGeom>
              <a:blipFill>
                <a:blip r:embed="rId4"/>
                <a:stretch>
                  <a:fillRect l="-852" t="-3846" b="-7692"/>
                </a:stretch>
              </a:blipFill>
            </p:spPr>
            <p:txBody>
              <a:bodyPr/>
              <a:lstStyle/>
              <a:p>
                <a:r>
                  <a:rPr lang="en-US">
                    <a:noFill/>
                  </a:rPr>
                  <a:t> </a:t>
                </a:r>
              </a:p>
            </p:txBody>
          </p:sp>
        </mc:Fallback>
      </mc:AlternateContent>
      <p:pic>
        <p:nvPicPr>
          <p:cNvPr id="39" name="Picture 38">
            <a:extLst>
              <a:ext uri="{FF2B5EF4-FFF2-40B4-BE49-F238E27FC236}">
                <a16:creationId xmlns:a16="http://schemas.microsoft.com/office/drawing/2014/main" id="{2998513E-829A-178B-D48C-83E41EDB7EB8}"/>
              </a:ext>
            </a:extLst>
          </p:cNvPr>
          <p:cNvPicPr>
            <a:picLocks noChangeAspect="1"/>
          </p:cNvPicPr>
          <p:nvPr/>
        </p:nvPicPr>
        <p:blipFill>
          <a:blip r:embed="rId5"/>
          <a:srcRect/>
          <a:stretch/>
        </p:blipFill>
        <p:spPr>
          <a:xfrm>
            <a:off x="5818447" y="2103152"/>
            <a:ext cx="5673144" cy="3755080"/>
          </a:xfrm>
          <a:prstGeom prst="rect">
            <a:avLst/>
          </a:prstGeom>
        </p:spPr>
      </p:pic>
      <p:sp>
        <p:nvSpPr>
          <p:cNvPr id="41" name="Rectangle 40">
            <a:extLst>
              <a:ext uri="{FF2B5EF4-FFF2-40B4-BE49-F238E27FC236}">
                <a16:creationId xmlns:a16="http://schemas.microsoft.com/office/drawing/2014/main" id="{13A41418-FD40-D41E-5D68-B35425F51CDF}"/>
              </a:ext>
            </a:extLst>
          </p:cNvPr>
          <p:cNvSpPr/>
          <p:nvPr/>
        </p:nvSpPr>
        <p:spPr>
          <a:xfrm>
            <a:off x="9151257" y="2306481"/>
            <a:ext cx="913605" cy="3008671"/>
          </a:xfrm>
          <a:prstGeom prst="rect">
            <a:avLst/>
          </a:prstGeom>
          <a:solidFill>
            <a:srgbClr val="7F7F7F">
              <a:alpha val="29804"/>
            </a:srgbClr>
          </a:solidFill>
          <a:ln w="19050">
            <a:no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50000"/>
                  <a:lumOff val="50000"/>
                </a:schemeClr>
              </a:solidFill>
            </a:endParaRPr>
          </a:p>
        </p:txBody>
      </p:sp>
      <p:sp>
        <p:nvSpPr>
          <p:cNvPr id="42" name="TextBox 41">
            <a:extLst>
              <a:ext uri="{FF2B5EF4-FFF2-40B4-BE49-F238E27FC236}">
                <a16:creationId xmlns:a16="http://schemas.microsoft.com/office/drawing/2014/main" id="{0E4B83F8-18E0-5C08-F033-2A6D565DCF6F}"/>
              </a:ext>
            </a:extLst>
          </p:cNvPr>
          <p:cNvSpPr txBox="1"/>
          <p:nvPr/>
        </p:nvSpPr>
        <p:spPr>
          <a:xfrm>
            <a:off x="8926750" y="1914001"/>
            <a:ext cx="1362617" cy="369332"/>
          </a:xfrm>
          <a:prstGeom prst="rect">
            <a:avLst/>
          </a:prstGeom>
          <a:noFill/>
        </p:spPr>
        <p:txBody>
          <a:bodyPr wrap="none" rtlCol="0">
            <a:spAutoFit/>
          </a:bodyPr>
          <a:lstStyle/>
          <a:p>
            <a:r>
              <a:rPr lang="en-US" dirty="0"/>
              <a:t>Cavity band</a:t>
            </a:r>
          </a:p>
        </p:txBody>
      </p:sp>
      <p:cxnSp>
        <p:nvCxnSpPr>
          <p:cNvPr id="4" name="Straight Connector 3">
            <a:extLst>
              <a:ext uri="{FF2B5EF4-FFF2-40B4-BE49-F238E27FC236}">
                <a16:creationId xmlns:a16="http://schemas.microsoft.com/office/drawing/2014/main" id="{35D15299-ACE7-8044-FE76-6C3099F81061}"/>
              </a:ext>
            </a:extLst>
          </p:cNvPr>
          <p:cNvCxnSpPr>
            <a:cxnSpLocks/>
          </p:cNvCxnSpPr>
          <p:nvPr/>
        </p:nvCxnSpPr>
        <p:spPr>
          <a:xfrm>
            <a:off x="3927062" y="2401751"/>
            <a:ext cx="0" cy="46981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10" name="Triangle 9">
            <a:extLst>
              <a:ext uri="{FF2B5EF4-FFF2-40B4-BE49-F238E27FC236}">
                <a16:creationId xmlns:a16="http://schemas.microsoft.com/office/drawing/2014/main" id="{2074B11C-235D-2650-A6AE-6624DF11582C}"/>
              </a:ext>
            </a:extLst>
          </p:cNvPr>
          <p:cNvSpPr/>
          <p:nvPr/>
        </p:nvSpPr>
        <p:spPr>
          <a:xfrm>
            <a:off x="3640265" y="2870268"/>
            <a:ext cx="573594" cy="478396"/>
          </a:xfrm>
          <a:prstGeom prst="triangle">
            <a:avLst/>
          </a:pr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CA4609CE-B6FA-3D51-98AB-2FDD2F1D9977}"/>
              </a:ext>
            </a:extLst>
          </p:cNvPr>
          <p:cNvGrpSpPr/>
          <p:nvPr/>
        </p:nvGrpSpPr>
        <p:grpSpPr>
          <a:xfrm>
            <a:off x="3702104" y="2176793"/>
            <a:ext cx="449916" cy="449916"/>
            <a:chOff x="4056993" y="1826099"/>
            <a:chExt cx="493986" cy="493986"/>
          </a:xfrm>
        </p:grpSpPr>
        <p:sp>
          <p:nvSpPr>
            <p:cNvPr id="12" name="Oval 11">
              <a:extLst>
                <a:ext uri="{FF2B5EF4-FFF2-40B4-BE49-F238E27FC236}">
                  <a16:creationId xmlns:a16="http://schemas.microsoft.com/office/drawing/2014/main" id="{14DA5770-C3BB-F29A-4BB0-531381C331FD}"/>
                </a:ext>
              </a:extLst>
            </p:cNvPr>
            <p:cNvSpPr/>
            <p:nvPr/>
          </p:nvSpPr>
          <p:spPr>
            <a:xfrm>
              <a:off x="4056993" y="1826099"/>
              <a:ext cx="493986" cy="493986"/>
            </a:xfrm>
            <a:prstGeom prst="ellipse">
              <a:avLst/>
            </a:prstGeom>
            <a:solidFill>
              <a:schemeClr val="bg1"/>
            </a:solid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c 13">
              <a:extLst>
                <a:ext uri="{FF2B5EF4-FFF2-40B4-BE49-F238E27FC236}">
                  <a16:creationId xmlns:a16="http://schemas.microsoft.com/office/drawing/2014/main" id="{CA80827E-E8CC-F0A8-67AC-CCF70915F1C8}"/>
                </a:ext>
              </a:extLst>
            </p:cNvPr>
            <p:cNvSpPr/>
            <p:nvPr/>
          </p:nvSpPr>
          <p:spPr>
            <a:xfrm flipV="1">
              <a:off x="4153231" y="1922337"/>
              <a:ext cx="301510" cy="301510"/>
            </a:xfrm>
            <a:prstGeom prst="arc">
              <a:avLst>
                <a:gd name="adj1" fmla="val 7625891"/>
                <a:gd name="adj2" fmla="val 3642375"/>
              </a:avLst>
            </a:prstGeom>
            <a:ln w="19050">
              <a:solidFill>
                <a:srgbClr val="00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15" name="TextBox 14">
            <a:extLst>
              <a:ext uri="{FF2B5EF4-FFF2-40B4-BE49-F238E27FC236}">
                <a16:creationId xmlns:a16="http://schemas.microsoft.com/office/drawing/2014/main" id="{A2D6CDFB-0EC0-C3AD-9953-BA4F48036992}"/>
              </a:ext>
            </a:extLst>
          </p:cNvPr>
          <p:cNvSpPr txBox="1"/>
          <p:nvPr/>
        </p:nvSpPr>
        <p:spPr>
          <a:xfrm>
            <a:off x="4213859" y="2953027"/>
            <a:ext cx="973872" cy="369332"/>
          </a:xfrm>
          <a:prstGeom prst="rect">
            <a:avLst/>
          </a:prstGeom>
          <a:noFill/>
        </p:spPr>
        <p:txBody>
          <a:bodyPr wrap="square" rtlCol="0">
            <a:spAutoFit/>
          </a:bodyPr>
          <a:lstStyle/>
          <a:p>
            <a:r>
              <a:rPr lang="en-US" b="1" dirty="0"/>
              <a:t>JPA</a:t>
            </a:r>
          </a:p>
        </p:txBody>
      </p:sp>
      <p:sp>
        <p:nvSpPr>
          <p:cNvPr id="18" name="Left Brace 17">
            <a:extLst>
              <a:ext uri="{FF2B5EF4-FFF2-40B4-BE49-F238E27FC236}">
                <a16:creationId xmlns:a16="http://schemas.microsoft.com/office/drawing/2014/main" id="{AB9B9A98-6865-2C94-BF92-239454B65BA5}"/>
              </a:ext>
            </a:extLst>
          </p:cNvPr>
          <p:cNvSpPr/>
          <p:nvPr/>
        </p:nvSpPr>
        <p:spPr>
          <a:xfrm rot="16200000">
            <a:off x="3974389" y="3962965"/>
            <a:ext cx="168845" cy="1504358"/>
          </a:xfrm>
          <a:prstGeom prst="leftBrace">
            <a:avLst>
              <a:gd name="adj1" fmla="val 38868"/>
              <a:gd name="adj2" fmla="val 50000"/>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TextBox 18">
            <a:extLst>
              <a:ext uri="{FF2B5EF4-FFF2-40B4-BE49-F238E27FC236}">
                <a16:creationId xmlns:a16="http://schemas.microsoft.com/office/drawing/2014/main" id="{A45D1FDD-4A61-AC05-7128-19A63C26A442}"/>
              </a:ext>
            </a:extLst>
          </p:cNvPr>
          <p:cNvSpPr txBox="1"/>
          <p:nvPr/>
        </p:nvSpPr>
        <p:spPr>
          <a:xfrm>
            <a:off x="3750819" y="4810560"/>
            <a:ext cx="627095" cy="369332"/>
          </a:xfrm>
          <a:prstGeom prst="rect">
            <a:avLst/>
          </a:prstGeom>
          <a:noFill/>
        </p:spPr>
        <p:txBody>
          <a:bodyPr wrap="none" rtlCol="0">
            <a:spAutoFit/>
          </a:bodyPr>
          <a:lstStyle/>
          <a:p>
            <a:r>
              <a:rPr lang="en-US" dirty="0"/>
              <a:t>idler</a:t>
            </a:r>
          </a:p>
        </p:txBody>
      </p:sp>
    </p:spTree>
    <p:extLst>
      <p:ext uri="{BB962C8B-B14F-4D97-AF65-F5344CB8AC3E}">
        <p14:creationId xmlns:p14="http://schemas.microsoft.com/office/powerpoint/2010/main" val="30787174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619C4-3A81-BAAA-EF8B-BB9427090CC4}"/>
              </a:ext>
            </a:extLst>
          </p:cNvPr>
          <p:cNvSpPr>
            <a:spLocks noGrp="1"/>
          </p:cNvSpPr>
          <p:nvPr>
            <p:ph type="title"/>
          </p:nvPr>
        </p:nvSpPr>
        <p:spPr/>
        <p:txBody>
          <a:bodyPr/>
          <a:lstStyle/>
          <a:p>
            <a:r>
              <a:rPr lang="en-US" dirty="0"/>
              <a:t>Hot Cavity</a:t>
            </a:r>
          </a:p>
        </p:txBody>
      </p:sp>
      <p:sp>
        <p:nvSpPr>
          <p:cNvPr id="3" name="Content Placeholder 2">
            <a:extLst>
              <a:ext uri="{FF2B5EF4-FFF2-40B4-BE49-F238E27FC236}">
                <a16:creationId xmlns:a16="http://schemas.microsoft.com/office/drawing/2014/main" id="{26BB7FAB-09CE-DC51-3F96-8D9137131B88}"/>
              </a:ext>
            </a:extLst>
          </p:cNvPr>
          <p:cNvSpPr>
            <a:spLocks noGrp="1"/>
          </p:cNvSpPr>
          <p:nvPr>
            <p:ph idx="1"/>
          </p:nvPr>
        </p:nvSpPr>
        <p:spPr/>
        <p:txBody>
          <a:bodyPr/>
          <a:lstStyle/>
          <a:p>
            <a:r>
              <a:rPr lang="en-US" dirty="0"/>
              <a:t>A cavity hotter than the input noise source can produce a peak, but the cavity sensor reads a lower temperature.</a:t>
            </a:r>
          </a:p>
        </p:txBody>
      </p:sp>
      <p:pic>
        <p:nvPicPr>
          <p:cNvPr id="4" name="Picture 3">
            <a:extLst>
              <a:ext uri="{FF2B5EF4-FFF2-40B4-BE49-F238E27FC236}">
                <a16:creationId xmlns:a16="http://schemas.microsoft.com/office/drawing/2014/main" id="{14A69B60-1901-49E1-8A69-8687E754EE80}"/>
              </a:ext>
            </a:extLst>
          </p:cNvPr>
          <p:cNvPicPr>
            <a:picLocks noChangeAspect="1"/>
          </p:cNvPicPr>
          <p:nvPr/>
        </p:nvPicPr>
        <p:blipFill>
          <a:blip r:embed="rId3"/>
          <a:stretch>
            <a:fillRect/>
          </a:stretch>
        </p:blipFill>
        <p:spPr>
          <a:xfrm>
            <a:off x="2209800" y="2180406"/>
            <a:ext cx="7772400" cy="4110835"/>
          </a:xfrm>
          <a:prstGeom prst="rect">
            <a:avLst/>
          </a:prstGeom>
        </p:spPr>
      </p:pic>
      <p:sp>
        <p:nvSpPr>
          <p:cNvPr id="6" name="Rectangle 5">
            <a:extLst>
              <a:ext uri="{FF2B5EF4-FFF2-40B4-BE49-F238E27FC236}">
                <a16:creationId xmlns:a16="http://schemas.microsoft.com/office/drawing/2014/main" id="{AD689AF1-66CF-F546-77D1-3FA665AA5700}"/>
              </a:ext>
            </a:extLst>
          </p:cNvPr>
          <p:cNvSpPr/>
          <p:nvPr/>
        </p:nvSpPr>
        <p:spPr>
          <a:xfrm>
            <a:off x="8380207" y="2291379"/>
            <a:ext cx="1601993" cy="559397"/>
          </a:xfrm>
          <a:prstGeom prst="rect">
            <a:avLst/>
          </a:prstGeom>
          <a:solidFill>
            <a:schemeClr val="bg1"/>
          </a:solidFill>
          <a:ln w="1905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a:extLst>
              <a:ext uri="{FF2B5EF4-FFF2-40B4-BE49-F238E27FC236}">
                <a16:creationId xmlns:a16="http://schemas.microsoft.com/office/drawing/2014/main" id="{31A3724C-3622-C17C-C715-34469CF990C4}"/>
              </a:ext>
            </a:extLst>
          </p:cNvPr>
          <p:cNvSpPr txBox="1"/>
          <p:nvPr/>
        </p:nvSpPr>
        <p:spPr>
          <a:xfrm>
            <a:off x="8380207" y="2212503"/>
            <a:ext cx="3499356" cy="369332"/>
          </a:xfrm>
          <a:prstGeom prst="rect">
            <a:avLst/>
          </a:prstGeom>
          <a:noFill/>
        </p:spPr>
        <p:txBody>
          <a:bodyPr wrap="none" rtlCol="0">
            <a:spAutoFit/>
          </a:bodyPr>
          <a:lstStyle/>
          <a:p>
            <a:r>
              <a:rPr lang="en-US" dirty="0">
                <a:solidFill>
                  <a:srgbClr val="1E77B4"/>
                </a:solidFill>
              </a:rPr>
              <a:t>Noise source temperature sensor</a:t>
            </a:r>
          </a:p>
        </p:txBody>
      </p:sp>
      <p:sp>
        <p:nvSpPr>
          <p:cNvPr id="7" name="TextBox 6">
            <a:extLst>
              <a:ext uri="{FF2B5EF4-FFF2-40B4-BE49-F238E27FC236}">
                <a16:creationId xmlns:a16="http://schemas.microsoft.com/office/drawing/2014/main" id="{B4147870-20D4-A28F-0A2F-8862973F88AB}"/>
              </a:ext>
            </a:extLst>
          </p:cNvPr>
          <p:cNvSpPr txBox="1"/>
          <p:nvPr/>
        </p:nvSpPr>
        <p:spPr>
          <a:xfrm>
            <a:off x="8380207" y="2492202"/>
            <a:ext cx="2811347" cy="369332"/>
          </a:xfrm>
          <a:prstGeom prst="rect">
            <a:avLst/>
          </a:prstGeom>
          <a:noFill/>
        </p:spPr>
        <p:txBody>
          <a:bodyPr wrap="none" rtlCol="0">
            <a:spAutoFit/>
          </a:bodyPr>
          <a:lstStyle/>
          <a:p>
            <a:r>
              <a:rPr lang="en-US" dirty="0">
                <a:solidFill>
                  <a:schemeClr val="accent2"/>
                </a:solidFill>
              </a:rPr>
              <a:t>Cavity temperature sensor</a:t>
            </a:r>
          </a:p>
        </p:txBody>
      </p:sp>
    </p:spTree>
    <p:extLst>
      <p:ext uri="{BB962C8B-B14F-4D97-AF65-F5344CB8AC3E}">
        <p14:creationId xmlns:p14="http://schemas.microsoft.com/office/powerpoint/2010/main" val="27442658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752E9-C41C-B498-DC08-47CD590D7B8E}"/>
              </a:ext>
            </a:extLst>
          </p:cNvPr>
          <p:cNvSpPr>
            <a:spLocks noGrp="1"/>
          </p:cNvSpPr>
          <p:nvPr>
            <p:ph type="title"/>
          </p:nvPr>
        </p:nvSpPr>
        <p:spPr/>
        <p:txBody>
          <a:bodyPr/>
          <a:lstStyle/>
          <a:p>
            <a:r>
              <a:rPr lang="en-US" dirty="0"/>
              <a:t>Hot Rod</a:t>
            </a:r>
          </a:p>
        </p:txBody>
      </p:sp>
      <p:sp>
        <p:nvSpPr>
          <p:cNvPr id="3" name="Content Placeholder 2">
            <a:extLst>
              <a:ext uri="{FF2B5EF4-FFF2-40B4-BE49-F238E27FC236}">
                <a16:creationId xmlns:a16="http://schemas.microsoft.com/office/drawing/2014/main" id="{77F0226E-6E33-B2CB-A053-25636B5B0EA1}"/>
              </a:ext>
            </a:extLst>
          </p:cNvPr>
          <p:cNvSpPr>
            <a:spLocks noGrp="1"/>
          </p:cNvSpPr>
          <p:nvPr>
            <p:ph idx="1"/>
          </p:nvPr>
        </p:nvSpPr>
        <p:spPr/>
        <p:txBody>
          <a:bodyPr/>
          <a:lstStyle/>
          <a:p>
            <a:r>
              <a:rPr lang="en-US" dirty="0"/>
              <a:t>A simple hypothesis: poor thermalization leaves the tuning rod hotter than the cavity walls.</a:t>
            </a:r>
          </a:p>
        </p:txBody>
      </p:sp>
      <p:pic>
        <p:nvPicPr>
          <p:cNvPr id="4" name="Picture 3">
            <a:extLst>
              <a:ext uri="{FF2B5EF4-FFF2-40B4-BE49-F238E27FC236}">
                <a16:creationId xmlns:a16="http://schemas.microsoft.com/office/drawing/2014/main" id="{FEB63FC5-BDDD-A72E-8BA5-86EBBA7C965B}"/>
              </a:ext>
            </a:extLst>
          </p:cNvPr>
          <p:cNvPicPr>
            <a:picLocks noChangeAspect="1"/>
          </p:cNvPicPr>
          <p:nvPr/>
        </p:nvPicPr>
        <p:blipFill>
          <a:blip r:embed="rId3"/>
          <a:srcRect l="68019"/>
          <a:stretch>
            <a:fillRect/>
          </a:stretch>
        </p:blipFill>
        <p:spPr>
          <a:xfrm>
            <a:off x="330926" y="2543337"/>
            <a:ext cx="3957928" cy="3664219"/>
          </a:xfrm>
          <a:prstGeom prst="rect">
            <a:avLst/>
          </a:prstGeom>
        </p:spPr>
      </p:pic>
      <p:sp>
        <p:nvSpPr>
          <p:cNvPr id="6" name="TextBox 5">
            <a:extLst>
              <a:ext uri="{FF2B5EF4-FFF2-40B4-BE49-F238E27FC236}">
                <a16:creationId xmlns:a16="http://schemas.microsoft.com/office/drawing/2014/main" id="{FF6842C7-58AC-A2F3-0178-C8F8296728DF}"/>
              </a:ext>
            </a:extLst>
          </p:cNvPr>
          <p:cNvSpPr txBox="1"/>
          <p:nvPr/>
        </p:nvSpPr>
        <p:spPr>
          <a:xfrm>
            <a:off x="4374659" y="4024746"/>
            <a:ext cx="2121671" cy="707886"/>
          </a:xfrm>
          <a:prstGeom prst="rect">
            <a:avLst/>
          </a:prstGeom>
          <a:noFill/>
        </p:spPr>
        <p:txBody>
          <a:bodyPr wrap="none" rtlCol="0">
            <a:spAutoFit/>
          </a:bodyPr>
          <a:lstStyle/>
          <a:p>
            <a:r>
              <a:rPr lang="en-US" sz="2000" dirty="0"/>
              <a:t>Tuning rod</a:t>
            </a:r>
            <a:br>
              <a:rPr lang="en-US" sz="2000" dirty="0"/>
            </a:br>
            <a:r>
              <a:rPr lang="en-US" sz="2000" dirty="0"/>
              <a:t>(no temp. sensor)</a:t>
            </a:r>
          </a:p>
        </p:txBody>
      </p:sp>
      <p:cxnSp>
        <p:nvCxnSpPr>
          <p:cNvPr id="8" name="Straight Arrow Connector 7">
            <a:extLst>
              <a:ext uri="{FF2B5EF4-FFF2-40B4-BE49-F238E27FC236}">
                <a16:creationId xmlns:a16="http://schemas.microsoft.com/office/drawing/2014/main" id="{08C6302E-1461-9C74-BDF2-52FDEB74E1A0}"/>
              </a:ext>
            </a:extLst>
          </p:cNvPr>
          <p:cNvCxnSpPr>
            <a:cxnSpLocks/>
            <a:stCxn id="6" idx="1"/>
          </p:cNvCxnSpPr>
          <p:nvPr/>
        </p:nvCxnSpPr>
        <p:spPr>
          <a:xfrm flipH="1">
            <a:off x="3750862" y="4378689"/>
            <a:ext cx="623797" cy="185503"/>
          </a:xfrm>
          <a:prstGeom prst="straightConnector1">
            <a:avLst/>
          </a:prstGeom>
          <a:ln w="19050">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82975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16E11A-0753-2B63-68CB-650798594C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DC3617-D2FA-D5FA-4BC6-3B7DF38E24C1}"/>
              </a:ext>
            </a:extLst>
          </p:cNvPr>
          <p:cNvSpPr>
            <a:spLocks noGrp="1"/>
          </p:cNvSpPr>
          <p:nvPr>
            <p:ph type="title"/>
          </p:nvPr>
        </p:nvSpPr>
        <p:spPr/>
        <p:txBody>
          <a:bodyPr/>
          <a:lstStyle/>
          <a:p>
            <a:r>
              <a:rPr lang="en-US" dirty="0"/>
              <a:t>Hot Rod</a:t>
            </a:r>
          </a:p>
        </p:txBody>
      </p:sp>
      <p:sp>
        <p:nvSpPr>
          <p:cNvPr id="3" name="Content Placeholder 2">
            <a:extLst>
              <a:ext uri="{FF2B5EF4-FFF2-40B4-BE49-F238E27FC236}">
                <a16:creationId xmlns:a16="http://schemas.microsoft.com/office/drawing/2014/main" id="{142FD710-9841-FA11-4914-ED3C6C6D043A}"/>
              </a:ext>
            </a:extLst>
          </p:cNvPr>
          <p:cNvSpPr>
            <a:spLocks noGrp="1"/>
          </p:cNvSpPr>
          <p:nvPr>
            <p:ph idx="1"/>
          </p:nvPr>
        </p:nvSpPr>
        <p:spPr/>
        <p:txBody>
          <a:bodyPr/>
          <a:lstStyle/>
          <a:p>
            <a:r>
              <a:rPr lang="en-US" dirty="0"/>
              <a:t>A simple hypothesis: poor thermalization leaves the tuning rod hotter than the cavity walls.</a:t>
            </a:r>
          </a:p>
          <a:p>
            <a:r>
              <a:rPr lang="en-US" dirty="0"/>
              <a:t>To test for excess cavity noise, we recorded JPA-off spectra at several antenna couplings.</a:t>
            </a:r>
          </a:p>
        </p:txBody>
      </p:sp>
      <p:pic>
        <p:nvPicPr>
          <p:cNvPr id="4" name="Picture 3">
            <a:extLst>
              <a:ext uri="{FF2B5EF4-FFF2-40B4-BE49-F238E27FC236}">
                <a16:creationId xmlns:a16="http://schemas.microsoft.com/office/drawing/2014/main" id="{CFA38C1A-4EED-68C0-C267-18A685D25387}"/>
              </a:ext>
            </a:extLst>
          </p:cNvPr>
          <p:cNvPicPr>
            <a:picLocks noChangeAspect="1"/>
          </p:cNvPicPr>
          <p:nvPr/>
        </p:nvPicPr>
        <p:blipFill>
          <a:blip r:embed="rId3"/>
          <a:srcRect l="68019"/>
          <a:stretch>
            <a:fillRect/>
          </a:stretch>
        </p:blipFill>
        <p:spPr>
          <a:xfrm>
            <a:off x="330926" y="2543337"/>
            <a:ext cx="3957928" cy="3664219"/>
          </a:xfrm>
          <a:prstGeom prst="rect">
            <a:avLst/>
          </a:prstGeom>
        </p:spPr>
      </p:pic>
      <p:pic>
        <p:nvPicPr>
          <p:cNvPr id="5" name="Picture 4">
            <a:extLst>
              <a:ext uri="{FF2B5EF4-FFF2-40B4-BE49-F238E27FC236}">
                <a16:creationId xmlns:a16="http://schemas.microsoft.com/office/drawing/2014/main" id="{0B209C04-DA95-B1EA-5A38-E510BC422D12}"/>
              </a:ext>
            </a:extLst>
          </p:cNvPr>
          <p:cNvPicPr>
            <a:picLocks noChangeAspect="1"/>
          </p:cNvPicPr>
          <p:nvPr/>
        </p:nvPicPr>
        <p:blipFill>
          <a:blip r:embed="rId4"/>
          <a:stretch>
            <a:fillRect/>
          </a:stretch>
        </p:blipFill>
        <p:spPr>
          <a:xfrm>
            <a:off x="6582135" y="2543337"/>
            <a:ext cx="5506348" cy="3657788"/>
          </a:xfrm>
          <a:prstGeom prst="rect">
            <a:avLst/>
          </a:prstGeom>
        </p:spPr>
      </p:pic>
      <p:sp>
        <p:nvSpPr>
          <p:cNvPr id="6" name="TextBox 5">
            <a:extLst>
              <a:ext uri="{FF2B5EF4-FFF2-40B4-BE49-F238E27FC236}">
                <a16:creationId xmlns:a16="http://schemas.microsoft.com/office/drawing/2014/main" id="{2B41137A-2086-1763-03D5-2AF38DAE6923}"/>
              </a:ext>
            </a:extLst>
          </p:cNvPr>
          <p:cNvSpPr txBox="1"/>
          <p:nvPr/>
        </p:nvSpPr>
        <p:spPr>
          <a:xfrm>
            <a:off x="4374659" y="4024746"/>
            <a:ext cx="2121671" cy="707886"/>
          </a:xfrm>
          <a:prstGeom prst="rect">
            <a:avLst/>
          </a:prstGeom>
          <a:noFill/>
        </p:spPr>
        <p:txBody>
          <a:bodyPr wrap="none" rtlCol="0">
            <a:spAutoFit/>
          </a:bodyPr>
          <a:lstStyle/>
          <a:p>
            <a:r>
              <a:rPr lang="en-US" sz="2000" dirty="0"/>
              <a:t>Tuning rod</a:t>
            </a:r>
            <a:br>
              <a:rPr lang="en-US" sz="2000" dirty="0"/>
            </a:br>
            <a:r>
              <a:rPr lang="en-US" sz="2000" dirty="0"/>
              <a:t>(no temp. sensor)</a:t>
            </a:r>
          </a:p>
        </p:txBody>
      </p:sp>
      <p:cxnSp>
        <p:nvCxnSpPr>
          <p:cNvPr id="8" name="Straight Arrow Connector 7">
            <a:extLst>
              <a:ext uri="{FF2B5EF4-FFF2-40B4-BE49-F238E27FC236}">
                <a16:creationId xmlns:a16="http://schemas.microsoft.com/office/drawing/2014/main" id="{570EB75C-9CE6-CC50-D6E0-62E4D18F3167}"/>
              </a:ext>
            </a:extLst>
          </p:cNvPr>
          <p:cNvCxnSpPr>
            <a:cxnSpLocks/>
            <a:stCxn id="6" idx="1"/>
          </p:cNvCxnSpPr>
          <p:nvPr/>
        </p:nvCxnSpPr>
        <p:spPr>
          <a:xfrm flipH="1">
            <a:off x="3750862" y="4378689"/>
            <a:ext cx="623797" cy="185503"/>
          </a:xfrm>
          <a:prstGeom prst="straightConnector1">
            <a:avLst/>
          </a:prstGeom>
          <a:ln w="19050">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42218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6763A-6150-E92F-40ED-AB2EDCB02B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32C937-D0F4-1770-95B5-C31E89BD6610}"/>
              </a:ext>
            </a:extLst>
          </p:cNvPr>
          <p:cNvSpPr>
            <a:spLocks noGrp="1"/>
          </p:cNvSpPr>
          <p:nvPr>
            <p:ph type="title"/>
          </p:nvPr>
        </p:nvSpPr>
        <p:spPr/>
        <p:txBody>
          <a:bodyPr/>
          <a:lstStyle/>
          <a:p>
            <a:r>
              <a:rPr lang="en-US" dirty="0"/>
              <a:t>Hot Rod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B043AEE-45B6-DDE7-A789-59FA7142A652}"/>
                  </a:ext>
                </a:extLst>
              </p:cNvPr>
              <p:cNvSpPr>
                <a:spLocks noGrp="1"/>
              </p:cNvSpPr>
              <p:nvPr>
                <p:ph idx="1"/>
              </p:nvPr>
            </p:nvSpPr>
            <p:spPr/>
            <p:txBody>
              <a:bodyPr/>
              <a:lstStyle/>
              <a:p>
                <a:r>
                  <a:rPr lang="en-US" dirty="0"/>
                  <a:t>The fit suggests an effective cavity-mode temperature </a:t>
                </a:r>
                <a14:m>
                  <m:oMath xmlns:m="http://schemas.openxmlformats.org/officeDocument/2006/math">
                    <m:r>
                      <a:rPr lang="en-US" b="0" i="1" smtClean="0">
                        <a:latin typeface="Cambria Math" panose="02040503050406030204" pitchFamily="18" charset="0"/>
                      </a:rPr>
                      <m:t>~</m:t>
                    </m:r>
                  </m:oMath>
                </a14:m>
                <a:r>
                  <a:rPr lang="en-US" dirty="0"/>
                  <a:t>0.1 K above the sensor reading.</a:t>
                </a:r>
              </a:p>
            </p:txBody>
          </p:sp>
        </mc:Choice>
        <mc:Fallback xmlns="">
          <p:sp>
            <p:nvSpPr>
              <p:cNvPr id="3" name="Content Placeholder 2">
                <a:extLst>
                  <a:ext uri="{FF2B5EF4-FFF2-40B4-BE49-F238E27FC236}">
                    <a16:creationId xmlns:a16="http://schemas.microsoft.com/office/drawing/2014/main" id="{8B043AEE-45B6-DDE7-A789-59FA7142A652}"/>
                  </a:ext>
                </a:extLst>
              </p:cNvPr>
              <p:cNvSpPr>
                <a:spLocks noGrp="1" noRot="1" noChangeAspect="1" noMove="1" noResize="1" noEditPoints="1" noAdjustHandles="1" noChangeArrowheads="1" noChangeShapeType="1" noTextEdit="1"/>
              </p:cNvSpPr>
              <p:nvPr>
                <p:ph idx="1"/>
              </p:nvPr>
            </p:nvSpPr>
            <p:spPr>
              <a:blipFill>
                <a:blip r:embed="rId3"/>
                <a:stretch>
                  <a:fillRect l="-659" t="-1446"/>
                </a:stretch>
              </a:blipFill>
            </p:spPr>
            <p:txBody>
              <a:bodyPr/>
              <a:lstStyle/>
              <a:p>
                <a:r>
                  <a:rPr lang="en-US">
                    <a:noFill/>
                  </a:rPr>
                  <a:t> </a:t>
                </a:r>
              </a:p>
            </p:txBody>
          </p:sp>
        </mc:Fallback>
      </mc:AlternateContent>
      <p:pic>
        <p:nvPicPr>
          <p:cNvPr id="6" name="Picture 5">
            <a:extLst>
              <a:ext uri="{FF2B5EF4-FFF2-40B4-BE49-F238E27FC236}">
                <a16:creationId xmlns:a16="http://schemas.microsoft.com/office/drawing/2014/main" id="{70E0D1DB-8659-F828-075F-82ACDE422191}"/>
              </a:ext>
            </a:extLst>
          </p:cNvPr>
          <p:cNvPicPr>
            <a:picLocks noChangeAspect="1"/>
          </p:cNvPicPr>
          <p:nvPr/>
        </p:nvPicPr>
        <p:blipFill>
          <a:blip r:embed="rId4"/>
          <a:stretch>
            <a:fillRect/>
          </a:stretch>
        </p:blipFill>
        <p:spPr>
          <a:xfrm>
            <a:off x="139527" y="2049603"/>
            <a:ext cx="5606902" cy="3711236"/>
          </a:xfrm>
          <a:prstGeom prst="rect">
            <a:avLst/>
          </a:prstGeom>
        </p:spPr>
      </p:pic>
      <p:pic>
        <p:nvPicPr>
          <p:cNvPr id="7" name="Picture 6">
            <a:extLst>
              <a:ext uri="{FF2B5EF4-FFF2-40B4-BE49-F238E27FC236}">
                <a16:creationId xmlns:a16="http://schemas.microsoft.com/office/drawing/2014/main" id="{5392C44D-701D-0C48-952A-5277AC6AE2EF}"/>
              </a:ext>
            </a:extLst>
          </p:cNvPr>
          <p:cNvPicPr>
            <a:picLocks noChangeAspect="1"/>
          </p:cNvPicPr>
          <p:nvPr/>
        </p:nvPicPr>
        <p:blipFill>
          <a:blip r:embed="rId5"/>
          <a:stretch>
            <a:fillRect/>
          </a:stretch>
        </p:blipFill>
        <p:spPr>
          <a:xfrm>
            <a:off x="6077355" y="1924634"/>
            <a:ext cx="6114645" cy="4261403"/>
          </a:xfrm>
          <a:prstGeom prst="rect">
            <a:avLst/>
          </a:prstGeom>
        </p:spPr>
      </p:pic>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6A2AA18B-F3DC-A8BD-374B-F604828CCCCB}"/>
                  </a:ext>
                </a:extLst>
              </p:cNvPr>
              <p:cNvSpPr txBox="1"/>
              <p:nvPr/>
            </p:nvSpPr>
            <p:spPr>
              <a:xfrm>
                <a:off x="153420" y="5760839"/>
                <a:ext cx="6101442" cy="681982"/>
              </a:xfrm>
              <a:prstGeom prst="rect">
                <a:avLst/>
              </a:prstGeom>
              <a:noFill/>
            </p:spPr>
            <p:txBody>
              <a:bodyPr wrap="square">
                <a:spAutoFit/>
              </a:bodyPr>
              <a:lstStyle/>
              <a:p>
                <a:pPr/>
                <a:r>
                  <a:rPr lang="en-US" sz="1800" b="0" dirty="0"/>
                  <a:t>Fit model uses: </a:t>
                </a:r>
                <a:br>
                  <a:rPr lang="en-US" sz="1800" b="0" dirty="0"/>
                </a:br>
                <a14:m>
                  <m:oMathPara xmlns:m="http://schemas.openxmlformats.org/officeDocument/2006/math">
                    <m:oMath>
                      <m:r>
                        <a:rPr lang="en-US" sz="1800" b="0" i="1" smtClean="0">
                          <a:latin typeface="Cambria Math" panose="02040503050406030204" pitchFamily="18" charset="0"/>
                        </a:rPr>
                        <m:t>𝑆</m:t>
                      </m:r>
                      <m:d>
                        <m:dPr>
                          <m:ctrlPr>
                            <a:rPr lang="en-US" sz="1800" i="1">
                              <a:latin typeface="Cambria Math" panose="02040503050406030204" pitchFamily="18" charset="0"/>
                            </a:rPr>
                          </m:ctrlPr>
                        </m:dPr>
                        <m:e>
                          <m:r>
                            <a:rPr lang="en-US" sz="1800" i="1">
                              <a:latin typeface="Cambria Math" panose="02040503050406030204" pitchFamily="18" charset="0"/>
                            </a:rPr>
                            <m:t>𝜔</m:t>
                          </m:r>
                        </m:e>
                      </m:d>
                      <m:r>
                        <a:rPr lang="en-US" sz="1800" i="1">
                          <a:latin typeface="Cambria Math" panose="02040503050406030204" pitchFamily="18" charset="0"/>
                        </a:rPr>
                        <m:t>∼</m:t>
                      </m:r>
                      <m:r>
                        <a:rPr lang="en-US" sz="1800" i="1">
                          <a:latin typeface="Cambria Math" panose="02040503050406030204" pitchFamily="18" charset="0"/>
                        </a:rPr>
                        <m:t>𝑅</m:t>
                      </m:r>
                      <m:d>
                        <m:dPr>
                          <m:ctrlPr>
                            <a:rPr lang="en-US" sz="1800" i="1">
                              <a:latin typeface="Cambria Math" panose="02040503050406030204" pitchFamily="18" charset="0"/>
                            </a:rPr>
                          </m:ctrlPr>
                        </m:dPr>
                        <m:e>
                          <m:r>
                            <a:rPr lang="en-US" sz="1800" i="1">
                              <a:latin typeface="Cambria Math" panose="02040503050406030204" pitchFamily="18" charset="0"/>
                            </a:rPr>
                            <m:t>𝜔</m:t>
                          </m:r>
                        </m:e>
                      </m:d>
                      <m:r>
                        <a:rPr lang="en-US" sz="1800" i="1">
                          <a:latin typeface="Cambria Math" panose="02040503050406030204" pitchFamily="18" charset="0"/>
                        </a:rPr>
                        <m:t> </m:t>
                      </m:r>
                      <m:sSub>
                        <m:sSubPr>
                          <m:ctrlPr>
                            <a:rPr lang="en-US" sz="1800" i="1">
                              <a:latin typeface="Cambria Math" panose="02040503050406030204" pitchFamily="18" charset="0"/>
                            </a:rPr>
                          </m:ctrlPr>
                        </m:sSubPr>
                        <m:e>
                          <m:r>
                            <a:rPr lang="en-US" sz="1800" i="1">
                              <a:latin typeface="Cambria Math" panose="02040503050406030204" pitchFamily="18" charset="0"/>
                            </a:rPr>
                            <m:t>𝑘</m:t>
                          </m:r>
                        </m:e>
                        <m:sub>
                          <m:r>
                            <a:rPr lang="en-US" sz="1800" i="1">
                              <a:latin typeface="Cambria Math" panose="02040503050406030204" pitchFamily="18" charset="0"/>
                            </a:rPr>
                            <m:t>𝐵</m:t>
                          </m:r>
                        </m:sub>
                      </m:sSub>
                      <m:sSub>
                        <m:sSubPr>
                          <m:ctrlPr>
                            <a:rPr lang="en-US" sz="1800" i="1">
                              <a:latin typeface="Cambria Math" panose="02040503050406030204" pitchFamily="18" charset="0"/>
                            </a:rPr>
                          </m:ctrlPr>
                        </m:sSubPr>
                        <m:e>
                          <m:r>
                            <a:rPr lang="en-US" sz="1800" i="1">
                              <a:latin typeface="Cambria Math" panose="02040503050406030204" pitchFamily="18" charset="0"/>
                            </a:rPr>
                            <m:t>𝑇</m:t>
                          </m:r>
                        </m:e>
                        <m:sub>
                          <m:r>
                            <m:rPr>
                              <m:sty m:val="p"/>
                            </m:rPr>
                            <a:rPr lang="en-US" sz="1800">
                              <a:latin typeface="Cambria Math" panose="02040503050406030204" pitchFamily="18" charset="0"/>
                            </a:rPr>
                            <m:t>in</m:t>
                          </m:r>
                        </m:sub>
                      </m:sSub>
                      <m:r>
                        <a:rPr lang="en-US" sz="1800" i="1">
                          <a:latin typeface="Cambria Math" panose="02040503050406030204" pitchFamily="18" charset="0"/>
                        </a:rPr>
                        <m:t>+</m:t>
                      </m:r>
                      <m:d>
                        <m:dPr>
                          <m:ctrlPr>
                            <a:rPr lang="en-US" sz="1800" i="1">
                              <a:latin typeface="Cambria Math" panose="02040503050406030204" pitchFamily="18" charset="0"/>
                            </a:rPr>
                          </m:ctrlPr>
                        </m:dPr>
                        <m:e>
                          <m:r>
                            <a:rPr lang="en-US" sz="1800" i="1">
                              <a:latin typeface="Cambria Math" panose="02040503050406030204" pitchFamily="18" charset="0"/>
                            </a:rPr>
                            <m:t>1−</m:t>
                          </m:r>
                          <m:r>
                            <a:rPr lang="en-US" sz="1800" i="1">
                              <a:latin typeface="Cambria Math" panose="02040503050406030204" pitchFamily="18" charset="0"/>
                            </a:rPr>
                            <m:t>𝑅</m:t>
                          </m:r>
                          <m:d>
                            <m:dPr>
                              <m:ctrlPr>
                                <a:rPr lang="en-US" sz="1800" i="1">
                                  <a:latin typeface="Cambria Math" panose="02040503050406030204" pitchFamily="18" charset="0"/>
                                </a:rPr>
                              </m:ctrlPr>
                            </m:dPr>
                            <m:e>
                              <m:r>
                                <a:rPr lang="en-US" sz="1800" i="1">
                                  <a:latin typeface="Cambria Math" panose="02040503050406030204" pitchFamily="18" charset="0"/>
                                </a:rPr>
                                <m:t>𝜔</m:t>
                              </m:r>
                            </m:e>
                          </m:d>
                        </m:e>
                      </m:d>
                      <m:r>
                        <a:rPr lang="en-US" sz="1800" i="1">
                          <a:latin typeface="Cambria Math" panose="02040503050406030204" pitchFamily="18" charset="0"/>
                        </a:rPr>
                        <m:t> </m:t>
                      </m:r>
                      <m:sSub>
                        <m:sSubPr>
                          <m:ctrlPr>
                            <a:rPr lang="en-US" sz="1800" i="1">
                              <a:latin typeface="Cambria Math" panose="02040503050406030204" pitchFamily="18" charset="0"/>
                            </a:rPr>
                          </m:ctrlPr>
                        </m:sSubPr>
                        <m:e>
                          <m:r>
                            <a:rPr lang="en-US" sz="1800" i="1">
                              <a:latin typeface="Cambria Math" panose="02040503050406030204" pitchFamily="18" charset="0"/>
                            </a:rPr>
                            <m:t>𝑘</m:t>
                          </m:r>
                        </m:e>
                        <m:sub>
                          <m:r>
                            <a:rPr lang="en-US" sz="1800" i="1">
                              <a:latin typeface="Cambria Math" panose="02040503050406030204" pitchFamily="18" charset="0"/>
                            </a:rPr>
                            <m:t>𝐵</m:t>
                          </m:r>
                        </m:sub>
                      </m:sSub>
                      <m:d>
                        <m:dPr>
                          <m:ctrlPr>
                            <a:rPr lang="en-US" sz="1800" i="1">
                              <a:latin typeface="Cambria Math" panose="02040503050406030204" pitchFamily="18" charset="0"/>
                            </a:rPr>
                          </m:ctrlPr>
                        </m:dPr>
                        <m:e>
                          <m:sSub>
                            <m:sSubPr>
                              <m:ctrlPr>
                                <a:rPr lang="en-US" sz="1800" i="1">
                                  <a:latin typeface="Cambria Math" panose="02040503050406030204" pitchFamily="18" charset="0"/>
                                </a:rPr>
                              </m:ctrlPr>
                            </m:sSubPr>
                            <m:e>
                              <m:r>
                                <a:rPr lang="en-US" sz="1800" i="1">
                                  <a:latin typeface="Cambria Math" panose="02040503050406030204" pitchFamily="18" charset="0"/>
                                </a:rPr>
                                <m:t>𝑇</m:t>
                              </m:r>
                            </m:e>
                            <m:sub>
                              <m:r>
                                <m:rPr>
                                  <m:sty m:val="p"/>
                                </m:rPr>
                                <a:rPr lang="en-US" sz="1800">
                                  <a:latin typeface="Cambria Math" panose="02040503050406030204" pitchFamily="18" charset="0"/>
                                </a:rPr>
                                <m:t>cav</m:t>
                              </m:r>
                            </m:sub>
                          </m:sSub>
                          <m:r>
                            <a:rPr lang="en-US" sz="1800" b="0" i="1" smtClean="0">
                              <a:latin typeface="Cambria Math" panose="02040503050406030204" pitchFamily="18" charset="0"/>
                            </a:rPr>
                            <m:t>+</m:t>
                          </m:r>
                          <m:r>
                            <m:rPr>
                              <m:sty m:val="p"/>
                            </m:rPr>
                            <a:rPr lang="en-US" sz="1800" b="0" i="0" smtClean="0">
                              <a:solidFill>
                                <a:srgbClr val="FF0000"/>
                              </a:solidFill>
                              <a:latin typeface="Cambria Math" panose="02040503050406030204" pitchFamily="18" charset="0"/>
                            </a:rPr>
                            <m:t>Δ</m:t>
                          </m:r>
                          <m:r>
                            <a:rPr lang="en-US" sz="1800" b="0" i="1" smtClean="0">
                              <a:solidFill>
                                <a:srgbClr val="FF0000"/>
                              </a:solidFill>
                              <a:latin typeface="Cambria Math" panose="02040503050406030204" pitchFamily="18" charset="0"/>
                            </a:rPr>
                            <m:t>𝑇</m:t>
                          </m:r>
                        </m:e>
                      </m:d>
                    </m:oMath>
                  </m:oMathPara>
                </a14:m>
                <a:endParaRPr lang="en-US" sz="1800" dirty="0"/>
              </a:p>
            </p:txBody>
          </p:sp>
        </mc:Choice>
        <mc:Fallback xmlns="">
          <p:sp>
            <p:nvSpPr>
              <p:cNvPr id="9" name="TextBox 8">
                <a:extLst>
                  <a:ext uri="{FF2B5EF4-FFF2-40B4-BE49-F238E27FC236}">
                    <a16:creationId xmlns:a16="http://schemas.microsoft.com/office/drawing/2014/main" id="{6A2AA18B-F3DC-A8BD-374B-F604828CCCCB}"/>
                  </a:ext>
                </a:extLst>
              </p:cNvPr>
              <p:cNvSpPr txBox="1">
                <a:spLocks noRot="1" noChangeAspect="1" noMove="1" noResize="1" noEditPoints="1" noAdjustHandles="1" noChangeArrowheads="1" noChangeShapeType="1" noTextEdit="1"/>
              </p:cNvSpPr>
              <p:nvPr/>
            </p:nvSpPr>
            <p:spPr>
              <a:xfrm>
                <a:off x="153420" y="5760839"/>
                <a:ext cx="6101442" cy="681982"/>
              </a:xfrm>
              <a:prstGeom prst="rect">
                <a:avLst/>
              </a:prstGeom>
              <a:blipFill>
                <a:blip r:embed="rId6"/>
                <a:stretch>
                  <a:fillRect l="-832" t="-3636" b="-5455"/>
                </a:stretch>
              </a:blipFill>
            </p:spPr>
            <p:txBody>
              <a:bodyPr/>
              <a:lstStyle/>
              <a:p>
                <a:r>
                  <a:rPr lang="en-US">
                    <a:noFill/>
                  </a:rPr>
                  <a:t> </a:t>
                </a:r>
              </a:p>
            </p:txBody>
          </p:sp>
        </mc:Fallback>
      </mc:AlternateContent>
      <p:sp>
        <p:nvSpPr>
          <p:cNvPr id="10" name="TextBox 9">
            <a:extLst>
              <a:ext uri="{FF2B5EF4-FFF2-40B4-BE49-F238E27FC236}">
                <a16:creationId xmlns:a16="http://schemas.microsoft.com/office/drawing/2014/main" id="{FDDC0864-5CB8-1DE2-FB10-7FDB1DC04B2C}"/>
              </a:ext>
            </a:extLst>
          </p:cNvPr>
          <p:cNvSpPr txBox="1"/>
          <p:nvPr/>
        </p:nvSpPr>
        <p:spPr>
          <a:xfrm>
            <a:off x="4405746" y="6332663"/>
            <a:ext cx="710451" cy="307777"/>
          </a:xfrm>
          <a:prstGeom prst="rect">
            <a:avLst/>
          </a:prstGeom>
          <a:noFill/>
        </p:spPr>
        <p:txBody>
          <a:bodyPr wrap="none" rtlCol="0">
            <a:spAutoFit/>
          </a:bodyPr>
          <a:lstStyle/>
          <a:p>
            <a:r>
              <a:rPr lang="en-US" sz="1400" dirty="0">
                <a:solidFill>
                  <a:schemeClr val="tx1">
                    <a:lumMod val="50000"/>
                    <a:lumOff val="50000"/>
                  </a:schemeClr>
                </a:solidFill>
              </a:rPr>
              <a:t>sensor</a:t>
            </a:r>
          </a:p>
        </p:txBody>
      </p:sp>
    </p:spTree>
    <p:extLst>
      <p:ext uri="{BB962C8B-B14F-4D97-AF65-F5344CB8AC3E}">
        <p14:creationId xmlns:p14="http://schemas.microsoft.com/office/powerpoint/2010/main" val="37957545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9E103-7BA2-2C14-08A2-733FEE937F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9865B1-A9F2-14AD-39F2-4236041FFE6A}"/>
              </a:ext>
            </a:extLst>
          </p:cNvPr>
          <p:cNvSpPr>
            <a:spLocks noGrp="1"/>
          </p:cNvSpPr>
          <p:nvPr>
            <p:ph type="title"/>
          </p:nvPr>
        </p:nvSpPr>
        <p:spPr/>
        <p:txBody>
          <a:bodyPr/>
          <a:lstStyle/>
          <a:p>
            <a:r>
              <a:rPr lang="en-US" dirty="0"/>
              <a:t>Analysis Pipeline</a:t>
            </a:r>
          </a:p>
        </p:txBody>
      </p:sp>
      <p:graphicFrame>
        <p:nvGraphicFramePr>
          <p:cNvPr id="4" name="Diagram 3">
            <a:extLst>
              <a:ext uri="{FF2B5EF4-FFF2-40B4-BE49-F238E27FC236}">
                <a16:creationId xmlns:a16="http://schemas.microsoft.com/office/drawing/2014/main" id="{072F1FCE-BBCD-8C7B-8ECA-20624486F910}"/>
              </a:ext>
            </a:extLst>
          </p:cNvPr>
          <p:cNvGraphicFramePr/>
          <p:nvPr>
            <p:extLst>
              <p:ext uri="{D42A27DB-BD31-4B8C-83A1-F6EECF244321}">
                <p14:modId xmlns:p14="http://schemas.microsoft.com/office/powerpoint/2010/main" val="2061639524"/>
              </p:ext>
            </p:extLst>
          </p:nvPr>
        </p:nvGraphicFramePr>
        <p:xfrm>
          <a:off x="330926" y="844733"/>
          <a:ext cx="11530148" cy="109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D196E262-0525-6367-5AA7-5259D7099843}"/>
              </a:ext>
            </a:extLst>
          </p:cNvPr>
          <p:cNvPicPr>
            <a:picLocks noChangeAspect="1"/>
          </p:cNvPicPr>
          <p:nvPr/>
        </p:nvPicPr>
        <p:blipFill>
          <a:blip r:embed="rId8"/>
          <a:stretch>
            <a:fillRect/>
          </a:stretch>
        </p:blipFill>
        <p:spPr>
          <a:xfrm>
            <a:off x="4840429" y="2587841"/>
            <a:ext cx="6935096" cy="3845202"/>
          </a:xfrm>
          <a:prstGeom prst="rect">
            <a:avLst/>
          </a:prstGeom>
        </p:spPr>
      </p:pic>
      <mc:AlternateContent xmlns:mc="http://schemas.openxmlformats.org/markup-compatibility/2006" xmlns:a14="http://schemas.microsoft.com/office/drawing/2010/main">
        <mc:Choice Requires="a14">
          <p:sp>
            <p:nvSpPr>
              <p:cNvPr id="8" name="Content Placeholder 5">
                <a:extLst>
                  <a:ext uri="{FF2B5EF4-FFF2-40B4-BE49-F238E27FC236}">
                    <a16:creationId xmlns:a16="http://schemas.microsoft.com/office/drawing/2014/main" id="{49F9C11E-C1AC-AFB6-F06B-F223B61D7B34}"/>
                  </a:ext>
                </a:extLst>
              </p:cNvPr>
              <p:cNvSpPr txBox="1">
                <a:spLocks/>
              </p:cNvSpPr>
              <p:nvPr/>
            </p:nvSpPr>
            <p:spPr>
              <a:xfrm>
                <a:off x="330926" y="2545710"/>
                <a:ext cx="4423954" cy="39845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Normalize the fractional excess by the expected DFSZ signal power, including the cavity response.</a:t>
                </a:r>
              </a:p>
              <a:p>
                <a:pPr marL="0" indent="0">
                  <a:lnSpc>
                    <a:spcPct val="150000"/>
                  </a:lnSpc>
                  <a:buFont typeface="Arial" panose="020B0604020202020204" pitchFamily="34" charset="0"/>
                  <a:buNone/>
                </a:pPr>
                <a14:m>
                  <m:oMathPara xmlns:m="http://schemas.openxmlformats.org/officeDocument/2006/math">
                    <m:oMath>
                      <m:r>
                        <a:rPr lang="en-US" b="0" i="1" smtClean="0">
                          <a:latin typeface="Cambria Math" panose="02040503050406030204" pitchFamily="18" charset="0"/>
                        </a:rPr>
                        <m:t>𝑢</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𝑥</m:t>
                          </m:r>
                          <m:r>
                            <a:rPr lang="en-US" b="0" i="1" smtClean="0">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𝐵</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𝑇</m:t>
                              </m:r>
                            </m:e>
                            <m:sub>
                              <m:r>
                                <m:rPr>
                                  <m:sty m:val="p"/>
                                </m:rPr>
                                <a:rPr lang="en-US" b="0" i="0" smtClean="0">
                                  <a:latin typeface="Cambria Math" panose="02040503050406030204" pitchFamily="18" charset="0"/>
                                </a:rPr>
                                <m:t>sys</m:t>
                              </m:r>
                            </m:sub>
                          </m:sSub>
                          <m:r>
                            <m:rPr>
                              <m:sty m:val="p"/>
                            </m:rPr>
                            <a:rPr lang="en-US" b="0" i="0" smtClean="0">
                              <a:latin typeface="Cambria Math" panose="02040503050406030204" pitchFamily="18" charset="0"/>
                            </a:rPr>
                            <m:t>Δ</m:t>
                          </m:r>
                          <m:r>
                            <a:rPr lang="en-US" b="0" i="1" smtClean="0">
                              <a:latin typeface="Cambria Math" panose="02040503050406030204" pitchFamily="18" charset="0"/>
                            </a:rPr>
                            <m:t>𝜈</m:t>
                          </m:r>
                        </m:num>
                        <m:den>
                          <m:sSup>
                            <m:sSupPr>
                              <m:ctrlPr>
                                <a:rPr lang="en-US" b="0" i="1" smtClean="0">
                                  <a:latin typeface="Cambria Math" panose="02040503050406030204" pitchFamily="18" charset="0"/>
                                </a:rPr>
                              </m:ctrlPr>
                            </m:sSupPr>
                            <m:e>
                              <m:r>
                                <a:rPr lang="en-US" b="0" i="1" smtClean="0">
                                  <a:latin typeface="Cambria Math" panose="02040503050406030204" pitchFamily="18" charset="0"/>
                                </a:rPr>
                                <m:t>𝑃</m:t>
                              </m:r>
                            </m:e>
                            <m:sup>
                              <m:r>
                                <m:rPr>
                                  <m:sty m:val="p"/>
                                </m:rPr>
                                <a:rPr lang="en-US" b="0" i="0" smtClean="0">
                                  <a:latin typeface="Cambria Math" panose="02040503050406030204" pitchFamily="18" charset="0"/>
                                </a:rPr>
                                <m:t>DFSZ</m:t>
                              </m:r>
                            </m:sup>
                          </m:sSup>
                        </m:den>
                      </m:f>
                    </m:oMath>
                  </m:oMathPara>
                </a14:m>
                <a:endParaRPr lang="en-US" dirty="0"/>
              </a:p>
            </p:txBody>
          </p:sp>
        </mc:Choice>
        <mc:Fallback xmlns="">
          <p:sp>
            <p:nvSpPr>
              <p:cNvPr id="8" name="Content Placeholder 5">
                <a:extLst>
                  <a:ext uri="{FF2B5EF4-FFF2-40B4-BE49-F238E27FC236}">
                    <a16:creationId xmlns:a16="http://schemas.microsoft.com/office/drawing/2014/main" id="{49F9C11E-C1AC-AFB6-F06B-F223B61D7B34}"/>
                  </a:ext>
                </a:extLst>
              </p:cNvPr>
              <p:cNvSpPr txBox="1">
                <a:spLocks noRot="1" noChangeAspect="1" noMove="1" noResize="1" noEditPoints="1" noAdjustHandles="1" noChangeArrowheads="1" noChangeShapeType="1" noTextEdit="1"/>
              </p:cNvSpPr>
              <p:nvPr/>
            </p:nvSpPr>
            <p:spPr>
              <a:xfrm>
                <a:off x="330926" y="2545710"/>
                <a:ext cx="4423954" cy="3984572"/>
              </a:xfrm>
              <a:prstGeom prst="rect">
                <a:avLst/>
              </a:prstGeom>
              <a:blipFill>
                <a:blip r:embed="rId9"/>
                <a:stretch>
                  <a:fillRect l="-1714" t="-222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9C9796FD-5B71-ED48-AD2A-7D4A3F1D6EB3}"/>
                  </a:ext>
                </a:extLst>
              </p:cNvPr>
              <p:cNvSpPr txBox="1"/>
              <p:nvPr/>
            </p:nvSpPr>
            <p:spPr>
              <a:xfrm>
                <a:off x="835503" y="1913588"/>
                <a:ext cx="657295" cy="369332"/>
              </a:xfrm>
              <a:prstGeom prst="rect">
                <a:avLst/>
              </a:prstGeom>
              <a:noFill/>
            </p:spPr>
            <p:txBody>
              <a:bodyPr wrap="none" rtlCol="0">
                <a:spAutoFit/>
              </a:bodyPr>
              <a:lstStyle/>
              <a:p>
                <a:pPr/>
                <a14:m>
                  <m:oMathPara xmlns:m="http://schemas.openxmlformats.org/officeDocument/2006/math">
                    <m:oMath>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oMath>
                  </m:oMathPara>
                </a14:m>
                <a:endParaRPr lang="en-US" dirty="0"/>
              </a:p>
            </p:txBody>
          </p:sp>
        </mc:Choice>
        <mc:Fallback xmlns="">
          <p:sp>
            <p:nvSpPr>
              <p:cNvPr id="13" name="TextBox 12">
                <a:extLst>
                  <a:ext uri="{FF2B5EF4-FFF2-40B4-BE49-F238E27FC236}">
                    <a16:creationId xmlns:a16="http://schemas.microsoft.com/office/drawing/2014/main" id="{9C9796FD-5B71-ED48-AD2A-7D4A3F1D6EB3}"/>
                  </a:ext>
                </a:extLst>
              </p:cNvPr>
              <p:cNvSpPr txBox="1">
                <a:spLocks noRot="1" noChangeAspect="1" noMove="1" noResize="1" noEditPoints="1" noAdjustHandles="1" noChangeArrowheads="1" noChangeShapeType="1" noTextEdit="1"/>
              </p:cNvSpPr>
              <p:nvPr/>
            </p:nvSpPr>
            <p:spPr>
              <a:xfrm>
                <a:off x="835503" y="1913588"/>
                <a:ext cx="657295" cy="369332"/>
              </a:xfrm>
              <a:prstGeom prst="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7CFE78F7-77BF-F18C-4226-F4FBC4D0F3D5}"/>
                  </a:ext>
                </a:extLst>
              </p:cNvPr>
              <p:cNvSpPr txBox="1"/>
              <p:nvPr/>
            </p:nvSpPr>
            <p:spPr>
              <a:xfrm>
                <a:off x="1997374" y="1775012"/>
                <a:ext cx="1493037" cy="609077"/>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𝑥</m:t>
                      </m:r>
                      <m:r>
                        <a:rPr lang="en-US" b="0" i="1" smtClean="0">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num>
                        <m:den>
                          <m:r>
                            <a:rPr lang="en-US" i="1">
                              <a:latin typeface="Cambria Math" panose="02040503050406030204" pitchFamily="18" charset="0"/>
                            </a:rPr>
                            <m:t>𝐵</m:t>
                          </m:r>
                        </m:den>
                      </m:f>
                      <m:r>
                        <a:rPr lang="en-US" i="1">
                          <a:latin typeface="Cambria Math" panose="02040503050406030204" pitchFamily="18" charset="0"/>
                        </a:rPr>
                        <m:t>−1</m:t>
                      </m:r>
                    </m:oMath>
                  </m:oMathPara>
                </a14:m>
                <a:endParaRPr lang="en-US" dirty="0"/>
              </a:p>
            </p:txBody>
          </p:sp>
        </mc:Choice>
        <mc:Fallback xmlns="">
          <p:sp>
            <p:nvSpPr>
              <p:cNvPr id="14" name="TextBox 13">
                <a:extLst>
                  <a:ext uri="{FF2B5EF4-FFF2-40B4-BE49-F238E27FC236}">
                    <a16:creationId xmlns:a16="http://schemas.microsoft.com/office/drawing/2014/main" id="{7CFE78F7-77BF-F18C-4226-F4FBC4D0F3D5}"/>
                  </a:ext>
                </a:extLst>
              </p:cNvPr>
              <p:cNvSpPr txBox="1">
                <a:spLocks noRot="1" noChangeAspect="1" noMove="1" noResize="1" noEditPoints="1" noAdjustHandles="1" noChangeArrowheads="1" noChangeShapeType="1" noTextEdit="1"/>
              </p:cNvSpPr>
              <p:nvPr/>
            </p:nvSpPr>
            <p:spPr>
              <a:xfrm>
                <a:off x="1997374" y="1775012"/>
                <a:ext cx="1493037" cy="609077"/>
              </a:xfrm>
              <a:prstGeom prst="rect">
                <a:avLst/>
              </a:prstGeom>
              <a:blipFill>
                <a:blip r:embed="rId11"/>
                <a:stretch>
                  <a:fillRect b="-408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201D830E-7213-C318-52A5-0D0DF1A124A4}"/>
                  </a:ext>
                </a:extLst>
              </p:cNvPr>
              <p:cNvSpPr txBox="1"/>
              <p:nvPr/>
            </p:nvSpPr>
            <p:spPr>
              <a:xfrm>
                <a:off x="3490411" y="1775012"/>
                <a:ext cx="1759456" cy="624017"/>
              </a:xfrm>
              <a:prstGeom prst="rect">
                <a:avLst/>
              </a:prstGeom>
              <a:noFill/>
            </p:spPr>
            <p:txBody>
              <a:bodyPr wrap="none" rtlCol="0">
                <a:spAutoFit/>
              </a:bodyPr>
              <a:lstStyle/>
              <a:p>
                <a:pPr/>
                <a14:m>
                  <m:oMathPara xmlns:m="http://schemas.openxmlformats.org/officeDocument/2006/math">
                    <m:oMath>
                      <m:r>
                        <a:rPr lang="en-US" i="1" smtClean="0">
                          <a:latin typeface="Cambria Math" panose="02040503050406030204" pitchFamily="18" charset="0"/>
                        </a:rPr>
                        <m:t>𝑢</m:t>
                      </m:r>
                      <m:r>
                        <a:rPr lang="en-US"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𝑥</m:t>
                          </m:r>
                          <m:r>
                            <a:rPr lang="en-US" b="0" i="1" smtClean="0">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𝐵</m:t>
                              </m:r>
                            </m:sub>
                          </m:sSub>
                          <m:sSub>
                            <m:sSubPr>
                              <m:ctrlPr>
                                <a:rPr lang="en-US" i="1">
                                  <a:latin typeface="Cambria Math" panose="02040503050406030204" pitchFamily="18" charset="0"/>
                                </a:rPr>
                              </m:ctrlPr>
                            </m:sSubPr>
                            <m:e>
                              <m:r>
                                <a:rPr lang="en-US" i="1">
                                  <a:latin typeface="Cambria Math" panose="02040503050406030204" pitchFamily="18" charset="0"/>
                                </a:rPr>
                                <m:t>𝑇</m:t>
                              </m:r>
                            </m:e>
                            <m:sub>
                              <m:r>
                                <m:rPr>
                                  <m:sty m:val="p"/>
                                </m:rPr>
                                <a:rPr lang="en-US" b="0" i="0" smtClean="0">
                                  <a:latin typeface="Cambria Math" panose="02040503050406030204" pitchFamily="18" charset="0"/>
                                </a:rPr>
                                <m:t>sys</m:t>
                              </m:r>
                            </m:sub>
                          </m:sSub>
                          <m:r>
                            <m:rPr>
                              <m:sty m:val="p"/>
                            </m:rPr>
                            <a:rPr lang="en-US">
                              <a:latin typeface="Cambria Math" panose="02040503050406030204" pitchFamily="18" charset="0"/>
                            </a:rPr>
                            <m:t>Δ</m:t>
                          </m:r>
                          <m:r>
                            <a:rPr lang="en-US" i="1">
                              <a:latin typeface="Cambria Math" panose="02040503050406030204" pitchFamily="18" charset="0"/>
                            </a:rPr>
                            <m:t>𝜈</m:t>
                          </m:r>
                        </m:num>
                        <m:den>
                          <m:sSup>
                            <m:sSupPr>
                              <m:ctrlPr>
                                <a:rPr lang="en-US" i="1">
                                  <a:latin typeface="Cambria Math" panose="02040503050406030204" pitchFamily="18" charset="0"/>
                                </a:rPr>
                              </m:ctrlPr>
                            </m:sSupPr>
                            <m:e>
                              <m:r>
                                <a:rPr lang="en-US" i="1">
                                  <a:latin typeface="Cambria Math" panose="02040503050406030204" pitchFamily="18" charset="0"/>
                                </a:rPr>
                                <m:t>𝑃</m:t>
                              </m:r>
                            </m:e>
                            <m:sup>
                              <m:r>
                                <m:rPr>
                                  <m:sty m:val="p"/>
                                </m:rPr>
                                <a:rPr lang="en-US">
                                  <a:latin typeface="Cambria Math" panose="02040503050406030204" pitchFamily="18" charset="0"/>
                                </a:rPr>
                                <m:t>DFSZ</m:t>
                              </m:r>
                            </m:sup>
                          </m:sSup>
                        </m:den>
                      </m:f>
                    </m:oMath>
                  </m:oMathPara>
                </a14:m>
                <a:endParaRPr lang="en-US" dirty="0"/>
              </a:p>
            </p:txBody>
          </p:sp>
        </mc:Choice>
        <mc:Fallback xmlns="">
          <p:sp>
            <p:nvSpPr>
              <p:cNvPr id="15" name="TextBox 14">
                <a:extLst>
                  <a:ext uri="{FF2B5EF4-FFF2-40B4-BE49-F238E27FC236}">
                    <a16:creationId xmlns:a16="http://schemas.microsoft.com/office/drawing/2014/main" id="{201D830E-7213-C318-52A5-0D0DF1A124A4}"/>
                  </a:ext>
                </a:extLst>
              </p:cNvPr>
              <p:cNvSpPr txBox="1">
                <a:spLocks noRot="1" noChangeAspect="1" noMove="1" noResize="1" noEditPoints="1" noAdjustHandles="1" noChangeArrowheads="1" noChangeShapeType="1" noTextEdit="1"/>
              </p:cNvSpPr>
              <p:nvPr/>
            </p:nvSpPr>
            <p:spPr>
              <a:xfrm>
                <a:off x="3490411" y="1775012"/>
                <a:ext cx="1759456" cy="624017"/>
              </a:xfrm>
              <a:prstGeom prst="rect">
                <a:avLst/>
              </a:prstGeom>
              <a:blipFill>
                <a:blip r:embed="rId12"/>
                <a:stretch>
                  <a:fillRect b="-3922"/>
                </a:stretch>
              </a:blipFill>
            </p:spPr>
            <p:txBody>
              <a:bodyPr/>
              <a:lstStyle/>
              <a:p>
                <a:r>
                  <a:rPr lang="en-US">
                    <a:noFill/>
                  </a:rPr>
                  <a:t> </a:t>
                </a:r>
              </a:p>
            </p:txBody>
          </p:sp>
        </mc:Fallback>
      </mc:AlternateContent>
    </p:spTree>
    <p:extLst>
      <p:ext uri="{BB962C8B-B14F-4D97-AF65-F5344CB8AC3E}">
        <p14:creationId xmlns:p14="http://schemas.microsoft.com/office/powerpoint/2010/main" val="38692466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23553-F061-CBA3-ADBF-FBAFDE3923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934DF8-2221-B6EE-B159-633CF3690676}"/>
              </a:ext>
            </a:extLst>
          </p:cNvPr>
          <p:cNvSpPr>
            <a:spLocks noGrp="1"/>
          </p:cNvSpPr>
          <p:nvPr>
            <p:ph type="title"/>
          </p:nvPr>
        </p:nvSpPr>
        <p:spPr/>
        <p:txBody>
          <a:bodyPr/>
          <a:lstStyle/>
          <a:p>
            <a:r>
              <a:rPr lang="en-US" dirty="0"/>
              <a:t>Analysis Pipeline</a:t>
            </a:r>
          </a:p>
        </p:txBody>
      </p:sp>
      <p:graphicFrame>
        <p:nvGraphicFramePr>
          <p:cNvPr id="4" name="Diagram 3">
            <a:extLst>
              <a:ext uri="{FF2B5EF4-FFF2-40B4-BE49-F238E27FC236}">
                <a16:creationId xmlns:a16="http://schemas.microsoft.com/office/drawing/2014/main" id="{C06A70B8-7F4B-3411-321E-3E6329844D7C}"/>
              </a:ext>
            </a:extLst>
          </p:cNvPr>
          <p:cNvGraphicFramePr/>
          <p:nvPr>
            <p:extLst>
              <p:ext uri="{D42A27DB-BD31-4B8C-83A1-F6EECF244321}">
                <p14:modId xmlns:p14="http://schemas.microsoft.com/office/powerpoint/2010/main" val="1579309949"/>
              </p:ext>
            </p:extLst>
          </p:nvPr>
        </p:nvGraphicFramePr>
        <p:xfrm>
          <a:off x="330926" y="844733"/>
          <a:ext cx="11530148" cy="109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5B514757-870C-668D-6D80-09989ED6D3AA}"/>
              </a:ext>
            </a:extLst>
          </p:cNvPr>
          <p:cNvPicPr>
            <a:picLocks noChangeAspect="1"/>
          </p:cNvPicPr>
          <p:nvPr/>
        </p:nvPicPr>
        <p:blipFill>
          <a:blip r:embed="rId8"/>
          <a:stretch>
            <a:fillRect/>
          </a:stretch>
        </p:blipFill>
        <p:spPr>
          <a:xfrm>
            <a:off x="6424876" y="2444747"/>
            <a:ext cx="5575022" cy="4054561"/>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36CA3E97-D252-319C-C38D-E8B2C0F804A9}"/>
                  </a:ext>
                </a:extLst>
              </p:cNvPr>
              <p:cNvSpPr txBox="1"/>
              <p:nvPr/>
            </p:nvSpPr>
            <p:spPr>
              <a:xfrm>
                <a:off x="835503" y="1913588"/>
                <a:ext cx="657295" cy="369332"/>
              </a:xfrm>
              <a:prstGeom prst="rect">
                <a:avLst/>
              </a:prstGeom>
              <a:noFill/>
            </p:spPr>
            <p:txBody>
              <a:bodyPr wrap="none" rtlCol="0">
                <a:spAutoFit/>
              </a:bodyPr>
              <a:lstStyle/>
              <a:p>
                <a:pPr/>
                <a14:m>
                  <m:oMathPara xmlns:m="http://schemas.openxmlformats.org/officeDocument/2006/math">
                    <m:oMath>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oMath>
                  </m:oMathPara>
                </a14:m>
                <a:endParaRPr lang="en-US" dirty="0"/>
              </a:p>
            </p:txBody>
          </p:sp>
        </mc:Choice>
        <mc:Fallback xmlns="">
          <p:sp>
            <p:nvSpPr>
              <p:cNvPr id="7" name="TextBox 6">
                <a:extLst>
                  <a:ext uri="{FF2B5EF4-FFF2-40B4-BE49-F238E27FC236}">
                    <a16:creationId xmlns:a16="http://schemas.microsoft.com/office/drawing/2014/main" id="{36CA3E97-D252-319C-C38D-E8B2C0F804A9}"/>
                  </a:ext>
                </a:extLst>
              </p:cNvPr>
              <p:cNvSpPr txBox="1">
                <a:spLocks noRot="1" noChangeAspect="1" noMove="1" noResize="1" noEditPoints="1" noAdjustHandles="1" noChangeArrowheads="1" noChangeShapeType="1" noTextEdit="1"/>
              </p:cNvSpPr>
              <p:nvPr/>
            </p:nvSpPr>
            <p:spPr>
              <a:xfrm>
                <a:off x="835503" y="1913588"/>
                <a:ext cx="657295" cy="369332"/>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0164DAFE-F2E9-FED0-7356-930A717A8DED}"/>
                  </a:ext>
                </a:extLst>
              </p:cNvPr>
              <p:cNvSpPr txBox="1"/>
              <p:nvPr/>
            </p:nvSpPr>
            <p:spPr>
              <a:xfrm>
                <a:off x="1997374" y="1775012"/>
                <a:ext cx="1493037" cy="609077"/>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𝑥</m:t>
                      </m:r>
                      <m:r>
                        <a:rPr lang="en-US" b="0" i="1" smtClean="0">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num>
                        <m:den>
                          <m:r>
                            <a:rPr lang="en-US" i="1">
                              <a:latin typeface="Cambria Math" panose="02040503050406030204" pitchFamily="18" charset="0"/>
                            </a:rPr>
                            <m:t>𝐵</m:t>
                          </m:r>
                        </m:den>
                      </m:f>
                      <m:r>
                        <a:rPr lang="en-US" i="1">
                          <a:latin typeface="Cambria Math" panose="02040503050406030204" pitchFamily="18" charset="0"/>
                        </a:rPr>
                        <m:t>−1</m:t>
                      </m:r>
                    </m:oMath>
                  </m:oMathPara>
                </a14:m>
                <a:endParaRPr lang="en-US" dirty="0"/>
              </a:p>
            </p:txBody>
          </p:sp>
        </mc:Choice>
        <mc:Fallback xmlns="">
          <p:sp>
            <p:nvSpPr>
              <p:cNvPr id="8" name="TextBox 7">
                <a:extLst>
                  <a:ext uri="{FF2B5EF4-FFF2-40B4-BE49-F238E27FC236}">
                    <a16:creationId xmlns:a16="http://schemas.microsoft.com/office/drawing/2014/main" id="{0164DAFE-F2E9-FED0-7356-930A717A8DED}"/>
                  </a:ext>
                </a:extLst>
              </p:cNvPr>
              <p:cNvSpPr txBox="1">
                <a:spLocks noRot="1" noChangeAspect="1" noMove="1" noResize="1" noEditPoints="1" noAdjustHandles="1" noChangeArrowheads="1" noChangeShapeType="1" noTextEdit="1"/>
              </p:cNvSpPr>
              <p:nvPr/>
            </p:nvSpPr>
            <p:spPr>
              <a:xfrm>
                <a:off x="1997374" y="1775012"/>
                <a:ext cx="1493037" cy="609077"/>
              </a:xfrm>
              <a:prstGeom prst="rect">
                <a:avLst/>
              </a:prstGeom>
              <a:blipFill>
                <a:blip r:embed="rId10"/>
                <a:stretch>
                  <a:fillRect b="-408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Content Placeholder 5">
                <a:extLst>
                  <a:ext uri="{FF2B5EF4-FFF2-40B4-BE49-F238E27FC236}">
                    <a16:creationId xmlns:a16="http://schemas.microsoft.com/office/drawing/2014/main" id="{56C21991-5E1B-58D0-53B8-6343BEC531DF}"/>
                  </a:ext>
                </a:extLst>
              </p:cNvPr>
              <p:cNvSpPr txBox="1">
                <a:spLocks/>
              </p:cNvSpPr>
              <p:nvPr/>
            </p:nvSpPr>
            <p:spPr>
              <a:xfrm>
                <a:off x="330926" y="2545710"/>
                <a:ext cx="5575022" cy="39845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 roughly 1 kHz halo signal spans about ten 100 Hz bins.</a:t>
                </a:r>
              </a:p>
              <a:p>
                <a:endParaRPr lang="en-US" dirty="0"/>
              </a:p>
              <a:p>
                <a:r>
                  <a:rPr lang="en-US" dirty="0"/>
                  <a:t>Apply the standard halo model </a:t>
                </a:r>
                <a:r>
                  <a:rPr lang="en-US" dirty="0" err="1"/>
                  <a:t>lineshape</a:t>
                </a:r>
                <a:r>
                  <a:rPr lang="en-US" dirty="0"/>
                  <a:t> kernel (</a:t>
                </a:r>
                <a14:m>
                  <m:oMath xmlns:m="http://schemas.openxmlformats.org/officeDocument/2006/math">
                    <m:r>
                      <a:rPr lang="en-US" b="0" i="1" smtClean="0">
                        <a:latin typeface="Cambria Math" panose="02040503050406030204" pitchFamily="18" charset="0"/>
                      </a:rPr>
                      <m:t>𝐾</m:t>
                    </m:r>
                  </m:oMath>
                </a14:m>
                <a:r>
                  <a:rPr lang="en-US" dirty="0"/>
                  <a:t>) as a matched-template fit</a:t>
                </a:r>
              </a:p>
              <a:p>
                <a:pPr marL="0" indent="0">
                  <a:lnSpc>
                    <a:spcPct val="150000"/>
                  </a:lnSpc>
                  <a:buNone/>
                </a:pPr>
                <a14:m>
                  <m:oMathPara xmlns:m="http://schemas.openxmlformats.org/officeDocument/2006/math">
                    <m:oMath>
                      <m:acc>
                        <m:accPr>
                          <m:chr m:val="̂"/>
                          <m:ctrlPr>
                            <a:rPr lang="en-US" i="1">
                              <a:latin typeface="Cambria Math" panose="02040503050406030204" pitchFamily="18" charset="0"/>
                            </a:rPr>
                          </m:ctrlPr>
                        </m:accPr>
                        <m:e>
                          <m:r>
                            <a:rPr lang="en-US" i="1">
                              <a:latin typeface="Cambria Math" panose="02040503050406030204" pitchFamily="18" charset="0"/>
                            </a:rPr>
                            <m:t>𝑎</m:t>
                          </m:r>
                        </m:e>
                      </m:acc>
                      <m:r>
                        <a:rPr lang="en-US" b="0" i="1" smtClean="0">
                          <a:latin typeface="Cambria Math" panose="02040503050406030204" pitchFamily="18" charset="0"/>
                        </a:rPr>
                        <m:t>=</m:t>
                      </m:r>
                      <m:f>
                        <m:fPr>
                          <m:ctrlPr>
                            <a:rPr lang="en-US" b="0" i="1" smtClean="0">
                              <a:latin typeface="Cambria Math" panose="02040503050406030204" pitchFamily="18" charset="0"/>
                            </a:rPr>
                          </m:ctrlPr>
                        </m:fPr>
                        <m:num>
                          <m:nary>
                            <m:naryPr>
                              <m:chr m:val="∑"/>
                              <m:subHide m:val="on"/>
                              <m:supHide m:val="on"/>
                              <m:ctrlPr>
                                <a:rPr lang="en-US" b="0" i="1" smtClean="0">
                                  <a:latin typeface="Cambria Math" panose="02040503050406030204" pitchFamily="18" charset="0"/>
                                </a:rPr>
                              </m:ctrlPr>
                            </m:naryPr>
                            <m:sub/>
                            <m:sup/>
                            <m:e>
                              <m:r>
                                <a:rPr lang="en-US" b="0" i="1" smtClean="0">
                                  <a:latin typeface="Cambria Math" panose="02040503050406030204" pitchFamily="18" charset="0"/>
                                </a:rPr>
                                <m:t>𝐾𝑢</m:t>
                              </m:r>
                              <m:r>
                                <a:rPr lang="en-US" b="0" i="1" smtClean="0">
                                  <a:latin typeface="Cambria Math" panose="02040503050406030204" pitchFamily="18" charset="0"/>
                                </a:rPr>
                                <m:t>/</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𝜎</m:t>
                                  </m:r>
                                </m:e>
                                <m:sub>
                                  <m:r>
                                    <a:rPr lang="en-US" b="0" i="1" smtClean="0">
                                      <a:latin typeface="Cambria Math" panose="02040503050406030204" pitchFamily="18" charset="0"/>
                                    </a:rPr>
                                    <m:t>𝑢</m:t>
                                  </m:r>
                                </m:sub>
                                <m:sup>
                                  <m:r>
                                    <a:rPr lang="en-US" b="0" i="1" smtClean="0">
                                      <a:latin typeface="Cambria Math" panose="02040503050406030204" pitchFamily="18" charset="0"/>
                                    </a:rPr>
                                    <m:t>2</m:t>
                                  </m:r>
                                </m:sup>
                              </m:sSubSup>
                            </m:e>
                          </m:nary>
                        </m:num>
                        <m:den>
                          <m:nary>
                            <m:naryPr>
                              <m:chr m:val="∑"/>
                              <m:subHide m:val="on"/>
                              <m:supHide m:val="on"/>
                              <m:ctrlPr>
                                <a:rPr lang="en-US" i="1">
                                  <a:latin typeface="Cambria Math" panose="02040503050406030204" pitchFamily="18" charset="0"/>
                                </a:rPr>
                              </m:ctrlPr>
                            </m:naryPr>
                            <m:sub/>
                            <m:sup/>
                            <m:e>
                              <m:sSup>
                                <m:sSupPr>
                                  <m:ctrlPr>
                                    <a:rPr lang="en-US" i="1">
                                      <a:latin typeface="Cambria Math" panose="02040503050406030204" pitchFamily="18" charset="0"/>
                                    </a:rPr>
                                  </m:ctrlPr>
                                </m:sSupPr>
                                <m:e>
                                  <m:r>
                                    <a:rPr lang="en-US" i="1">
                                      <a:latin typeface="Cambria Math" panose="02040503050406030204" pitchFamily="18" charset="0"/>
                                    </a:rPr>
                                    <m:t>𝐾</m:t>
                                  </m:r>
                                </m:e>
                                <m:sup>
                                  <m:r>
                                    <a:rPr lang="en-US" b="0" i="1" smtClean="0">
                                      <a:latin typeface="Cambria Math" panose="02040503050406030204" pitchFamily="18" charset="0"/>
                                    </a:rPr>
                                    <m:t>2</m:t>
                                  </m:r>
                                </m:sup>
                              </m:sSup>
                              <m:r>
                                <a:rPr lang="en-US" i="1">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𝜎</m:t>
                                  </m:r>
                                </m:e>
                                <m:sub>
                                  <m:r>
                                    <a:rPr lang="en-US" i="1">
                                      <a:latin typeface="Cambria Math" panose="02040503050406030204" pitchFamily="18" charset="0"/>
                                    </a:rPr>
                                    <m:t>𝑢</m:t>
                                  </m:r>
                                </m:sub>
                                <m:sup>
                                  <m:r>
                                    <a:rPr lang="en-US" i="1">
                                      <a:latin typeface="Cambria Math" panose="02040503050406030204" pitchFamily="18" charset="0"/>
                                    </a:rPr>
                                    <m:t>2</m:t>
                                  </m:r>
                                </m:sup>
                              </m:sSubSup>
                            </m:e>
                          </m:nary>
                        </m:den>
                      </m:f>
                    </m:oMath>
                  </m:oMathPara>
                </a14:m>
                <a:endParaRPr lang="en-US" dirty="0"/>
              </a:p>
            </p:txBody>
          </p:sp>
        </mc:Choice>
        <mc:Fallback xmlns="">
          <p:sp>
            <p:nvSpPr>
              <p:cNvPr id="12" name="Content Placeholder 5">
                <a:extLst>
                  <a:ext uri="{FF2B5EF4-FFF2-40B4-BE49-F238E27FC236}">
                    <a16:creationId xmlns:a16="http://schemas.microsoft.com/office/drawing/2014/main" id="{56C21991-5E1B-58D0-53B8-6343BEC531DF}"/>
                  </a:ext>
                </a:extLst>
              </p:cNvPr>
              <p:cNvSpPr txBox="1">
                <a:spLocks noRot="1" noChangeAspect="1" noMove="1" noResize="1" noEditPoints="1" noAdjustHandles="1" noChangeArrowheads="1" noChangeShapeType="1" noTextEdit="1"/>
              </p:cNvSpPr>
              <p:nvPr/>
            </p:nvSpPr>
            <p:spPr>
              <a:xfrm>
                <a:off x="330926" y="2545710"/>
                <a:ext cx="5575022" cy="3984572"/>
              </a:xfrm>
              <a:prstGeom prst="rect">
                <a:avLst/>
              </a:prstGeom>
              <a:blipFill>
                <a:blip r:embed="rId11"/>
                <a:stretch>
                  <a:fillRect l="-1361" t="-2222" b="-95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BC8B15A0-AF39-835B-7E95-F039FF4FE59F}"/>
                  </a:ext>
                </a:extLst>
              </p:cNvPr>
              <p:cNvSpPr txBox="1"/>
              <p:nvPr/>
            </p:nvSpPr>
            <p:spPr>
              <a:xfrm>
                <a:off x="5136666" y="1709378"/>
                <a:ext cx="1538563" cy="704937"/>
              </a:xfrm>
              <a:prstGeom prst="rect">
                <a:avLst/>
              </a:prstGeom>
              <a:noFill/>
            </p:spPr>
            <p:txBody>
              <a:bodyPr wrap="none" rtlCol="0">
                <a:spAutoFit/>
              </a:bodyPr>
              <a:lstStyle/>
              <a:p>
                <a:pPr/>
                <a14:m>
                  <m:oMathPara xmlns:m="http://schemas.openxmlformats.org/officeDocument/2006/math">
                    <m:oMath>
                      <m:acc>
                        <m:accPr>
                          <m:chr m:val="̂"/>
                          <m:ctrlPr>
                            <a:rPr lang="en-US" i="1">
                              <a:latin typeface="Cambria Math" panose="02040503050406030204" pitchFamily="18" charset="0"/>
                            </a:rPr>
                          </m:ctrlPr>
                        </m:accPr>
                        <m:e>
                          <m:r>
                            <a:rPr lang="en-US" i="1">
                              <a:latin typeface="Cambria Math" panose="02040503050406030204" pitchFamily="18" charset="0"/>
                            </a:rPr>
                            <m:t>𝑎</m:t>
                          </m:r>
                        </m:e>
                      </m:acc>
                      <m:r>
                        <a:rPr lang="en-US" i="1">
                          <a:latin typeface="Cambria Math" panose="02040503050406030204" pitchFamily="18" charset="0"/>
                        </a:rPr>
                        <m:t>=</m:t>
                      </m:r>
                      <m:f>
                        <m:fPr>
                          <m:ctrlPr>
                            <a:rPr lang="en-US" i="1">
                              <a:latin typeface="Cambria Math" panose="02040503050406030204" pitchFamily="18" charset="0"/>
                            </a:rPr>
                          </m:ctrlPr>
                        </m:fPr>
                        <m:num>
                          <m:nary>
                            <m:naryPr>
                              <m:chr m:val="∑"/>
                              <m:subHide m:val="on"/>
                              <m:supHide m:val="on"/>
                              <m:ctrlPr>
                                <a:rPr lang="en-US" i="1">
                                  <a:latin typeface="Cambria Math" panose="02040503050406030204" pitchFamily="18" charset="0"/>
                                </a:rPr>
                              </m:ctrlPr>
                            </m:naryPr>
                            <m:sub/>
                            <m:sup/>
                            <m:e>
                              <m:r>
                                <a:rPr lang="en-US" i="1">
                                  <a:latin typeface="Cambria Math" panose="02040503050406030204" pitchFamily="18" charset="0"/>
                                </a:rPr>
                                <m:t>𝐾𝑢</m:t>
                              </m:r>
                              <m:r>
                                <a:rPr lang="en-US" i="1">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𝜎</m:t>
                                  </m:r>
                                </m:e>
                                <m:sub>
                                  <m:r>
                                    <a:rPr lang="en-US" i="1">
                                      <a:latin typeface="Cambria Math" panose="02040503050406030204" pitchFamily="18" charset="0"/>
                                    </a:rPr>
                                    <m:t>𝑢</m:t>
                                  </m:r>
                                </m:sub>
                                <m:sup>
                                  <m:r>
                                    <a:rPr lang="en-US" i="1">
                                      <a:latin typeface="Cambria Math" panose="02040503050406030204" pitchFamily="18" charset="0"/>
                                    </a:rPr>
                                    <m:t>2</m:t>
                                  </m:r>
                                </m:sup>
                              </m:sSubSup>
                            </m:e>
                          </m:nary>
                        </m:num>
                        <m:den>
                          <m:nary>
                            <m:naryPr>
                              <m:chr m:val="∑"/>
                              <m:subHide m:val="on"/>
                              <m:supHide m:val="on"/>
                              <m:ctrlPr>
                                <a:rPr lang="en-US" i="1">
                                  <a:latin typeface="Cambria Math" panose="02040503050406030204" pitchFamily="18" charset="0"/>
                                </a:rPr>
                              </m:ctrlPr>
                            </m:naryPr>
                            <m:sub/>
                            <m:sup/>
                            <m:e>
                              <m:sSup>
                                <m:sSupPr>
                                  <m:ctrlPr>
                                    <a:rPr lang="en-US" i="1">
                                      <a:latin typeface="Cambria Math" panose="02040503050406030204" pitchFamily="18" charset="0"/>
                                    </a:rPr>
                                  </m:ctrlPr>
                                </m:sSupPr>
                                <m:e>
                                  <m:r>
                                    <a:rPr lang="en-US" i="1">
                                      <a:latin typeface="Cambria Math" panose="02040503050406030204" pitchFamily="18" charset="0"/>
                                    </a:rPr>
                                    <m:t>𝐾</m:t>
                                  </m:r>
                                </m:e>
                                <m:sup>
                                  <m:r>
                                    <a:rPr lang="en-US" i="1">
                                      <a:latin typeface="Cambria Math" panose="02040503050406030204" pitchFamily="18" charset="0"/>
                                    </a:rPr>
                                    <m:t>2</m:t>
                                  </m:r>
                                </m:sup>
                              </m:sSup>
                              <m:r>
                                <a:rPr lang="en-US" i="1">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𝜎</m:t>
                                  </m:r>
                                </m:e>
                                <m:sub>
                                  <m:r>
                                    <a:rPr lang="en-US" i="1">
                                      <a:latin typeface="Cambria Math" panose="02040503050406030204" pitchFamily="18" charset="0"/>
                                    </a:rPr>
                                    <m:t>𝑢</m:t>
                                  </m:r>
                                </m:sub>
                                <m:sup>
                                  <m:r>
                                    <a:rPr lang="en-US" i="1">
                                      <a:latin typeface="Cambria Math" panose="02040503050406030204" pitchFamily="18" charset="0"/>
                                    </a:rPr>
                                    <m:t>2</m:t>
                                  </m:r>
                                </m:sup>
                              </m:sSubSup>
                            </m:e>
                          </m:nary>
                        </m:den>
                      </m:f>
                    </m:oMath>
                  </m:oMathPara>
                </a14:m>
                <a:endParaRPr lang="en-US" dirty="0"/>
              </a:p>
            </p:txBody>
          </p:sp>
        </mc:Choice>
        <mc:Fallback xmlns="">
          <p:sp>
            <p:nvSpPr>
              <p:cNvPr id="13" name="TextBox 12">
                <a:extLst>
                  <a:ext uri="{FF2B5EF4-FFF2-40B4-BE49-F238E27FC236}">
                    <a16:creationId xmlns:a16="http://schemas.microsoft.com/office/drawing/2014/main" id="{BC8B15A0-AF39-835B-7E95-F039FF4FE59F}"/>
                  </a:ext>
                </a:extLst>
              </p:cNvPr>
              <p:cNvSpPr txBox="1">
                <a:spLocks noRot="1" noChangeAspect="1" noMove="1" noResize="1" noEditPoints="1" noAdjustHandles="1" noChangeArrowheads="1" noChangeShapeType="1" noTextEdit="1"/>
              </p:cNvSpPr>
              <p:nvPr/>
            </p:nvSpPr>
            <p:spPr>
              <a:xfrm>
                <a:off x="5136666" y="1709378"/>
                <a:ext cx="1538563" cy="704937"/>
              </a:xfrm>
              <a:prstGeom prst="rect">
                <a:avLst/>
              </a:prstGeom>
              <a:blipFill>
                <a:blip r:embed="rId12"/>
                <a:stretch>
                  <a:fillRect t="-57895" b="-8771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E82D297B-5395-BD3F-F297-6E58145A7396}"/>
                  </a:ext>
                </a:extLst>
              </p:cNvPr>
              <p:cNvSpPr txBox="1"/>
              <p:nvPr/>
            </p:nvSpPr>
            <p:spPr>
              <a:xfrm>
                <a:off x="3490411" y="1775012"/>
                <a:ext cx="1759456" cy="624017"/>
              </a:xfrm>
              <a:prstGeom prst="rect">
                <a:avLst/>
              </a:prstGeom>
              <a:noFill/>
            </p:spPr>
            <p:txBody>
              <a:bodyPr wrap="none" rtlCol="0">
                <a:spAutoFit/>
              </a:bodyPr>
              <a:lstStyle/>
              <a:p>
                <a:pPr/>
                <a14:m>
                  <m:oMathPara xmlns:m="http://schemas.openxmlformats.org/officeDocument/2006/math">
                    <m:oMath>
                      <m:r>
                        <a:rPr lang="en-US" i="1" smtClean="0">
                          <a:latin typeface="Cambria Math" panose="02040503050406030204" pitchFamily="18" charset="0"/>
                        </a:rPr>
                        <m:t>𝑢</m:t>
                      </m:r>
                      <m:r>
                        <a:rPr lang="en-US"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𝑥</m:t>
                          </m:r>
                          <m:r>
                            <a:rPr lang="en-US" b="0" i="1" smtClean="0">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𝐵</m:t>
                              </m:r>
                            </m:sub>
                          </m:sSub>
                          <m:sSub>
                            <m:sSubPr>
                              <m:ctrlPr>
                                <a:rPr lang="en-US" i="1">
                                  <a:latin typeface="Cambria Math" panose="02040503050406030204" pitchFamily="18" charset="0"/>
                                </a:rPr>
                              </m:ctrlPr>
                            </m:sSubPr>
                            <m:e>
                              <m:r>
                                <a:rPr lang="en-US" i="1">
                                  <a:latin typeface="Cambria Math" panose="02040503050406030204" pitchFamily="18" charset="0"/>
                                </a:rPr>
                                <m:t>𝑇</m:t>
                              </m:r>
                            </m:e>
                            <m:sub>
                              <m:r>
                                <m:rPr>
                                  <m:sty m:val="p"/>
                                </m:rPr>
                                <a:rPr lang="en-US" b="0" i="0" smtClean="0">
                                  <a:latin typeface="Cambria Math" panose="02040503050406030204" pitchFamily="18" charset="0"/>
                                </a:rPr>
                                <m:t>sys</m:t>
                              </m:r>
                            </m:sub>
                          </m:sSub>
                          <m:r>
                            <m:rPr>
                              <m:sty m:val="p"/>
                            </m:rPr>
                            <a:rPr lang="en-US">
                              <a:latin typeface="Cambria Math" panose="02040503050406030204" pitchFamily="18" charset="0"/>
                            </a:rPr>
                            <m:t>Δ</m:t>
                          </m:r>
                          <m:r>
                            <a:rPr lang="en-US" i="1">
                              <a:latin typeface="Cambria Math" panose="02040503050406030204" pitchFamily="18" charset="0"/>
                            </a:rPr>
                            <m:t>𝜈</m:t>
                          </m:r>
                        </m:num>
                        <m:den>
                          <m:sSup>
                            <m:sSupPr>
                              <m:ctrlPr>
                                <a:rPr lang="en-US" i="1">
                                  <a:latin typeface="Cambria Math" panose="02040503050406030204" pitchFamily="18" charset="0"/>
                                </a:rPr>
                              </m:ctrlPr>
                            </m:sSupPr>
                            <m:e>
                              <m:r>
                                <a:rPr lang="en-US" i="1">
                                  <a:latin typeface="Cambria Math" panose="02040503050406030204" pitchFamily="18" charset="0"/>
                                </a:rPr>
                                <m:t>𝑃</m:t>
                              </m:r>
                            </m:e>
                            <m:sup>
                              <m:r>
                                <m:rPr>
                                  <m:sty m:val="p"/>
                                </m:rPr>
                                <a:rPr lang="en-US">
                                  <a:latin typeface="Cambria Math" panose="02040503050406030204" pitchFamily="18" charset="0"/>
                                </a:rPr>
                                <m:t>DFSZ</m:t>
                              </m:r>
                            </m:sup>
                          </m:sSup>
                        </m:den>
                      </m:f>
                    </m:oMath>
                  </m:oMathPara>
                </a14:m>
                <a:endParaRPr lang="en-US" dirty="0"/>
              </a:p>
            </p:txBody>
          </p:sp>
        </mc:Choice>
        <mc:Fallback xmlns="">
          <p:sp>
            <p:nvSpPr>
              <p:cNvPr id="14" name="TextBox 13">
                <a:extLst>
                  <a:ext uri="{FF2B5EF4-FFF2-40B4-BE49-F238E27FC236}">
                    <a16:creationId xmlns:a16="http://schemas.microsoft.com/office/drawing/2014/main" id="{E82D297B-5395-BD3F-F297-6E58145A7396}"/>
                  </a:ext>
                </a:extLst>
              </p:cNvPr>
              <p:cNvSpPr txBox="1">
                <a:spLocks noRot="1" noChangeAspect="1" noMove="1" noResize="1" noEditPoints="1" noAdjustHandles="1" noChangeArrowheads="1" noChangeShapeType="1" noTextEdit="1"/>
              </p:cNvSpPr>
              <p:nvPr/>
            </p:nvSpPr>
            <p:spPr>
              <a:xfrm>
                <a:off x="3490411" y="1775012"/>
                <a:ext cx="1759456" cy="624017"/>
              </a:xfrm>
              <a:prstGeom prst="rect">
                <a:avLst/>
              </a:prstGeom>
              <a:blipFill>
                <a:blip r:embed="rId13"/>
                <a:stretch>
                  <a:fillRect b="-3922"/>
                </a:stretch>
              </a:blipFill>
            </p:spPr>
            <p:txBody>
              <a:bodyPr/>
              <a:lstStyle/>
              <a:p>
                <a:r>
                  <a:rPr lang="en-US">
                    <a:noFill/>
                  </a:rPr>
                  <a:t> </a:t>
                </a:r>
              </a:p>
            </p:txBody>
          </p:sp>
        </mc:Fallback>
      </mc:AlternateContent>
      <p:sp>
        <p:nvSpPr>
          <p:cNvPr id="15" name="TextBox 14">
            <a:extLst>
              <a:ext uri="{FF2B5EF4-FFF2-40B4-BE49-F238E27FC236}">
                <a16:creationId xmlns:a16="http://schemas.microsoft.com/office/drawing/2014/main" id="{D7BA3B1E-2F01-F6DB-167C-4CDDC446781D}"/>
              </a:ext>
            </a:extLst>
          </p:cNvPr>
          <p:cNvSpPr txBox="1"/>
          <p:nvPr/>
        </p:nvSpPr>
        <p:spPr>
          <a:xfrm rot="16200000">
            <a:off x="5515335" y="5481551"/>
            <a:ext cx="1601913" cy="307777"/>
          </a:xfrm>
          <a:prstGeom prst="rect">
            <a:avLst/>
          </a:prstGeom>
          <a:noFill/>
        </p:spPr>
        <p:txBody>
          <a:bodyPr wrap="none" rtlCol="0">
            <a:spAutoFit/>
          </a:bodyPr>
          <a:lstStyle/>
          <a:p>
            <a:r>
              <a:rPr lang="en-US" sz="1400" dirty="0"/>
              <a:t>Fitted significance</a:t>
            </a:r>
          </a:p>
        </p:txBody>
      </p:sp>
    </p:spTree>
    <p:extLst>
      <p:ext uri="{BB962C8B-B14F-4D97-AF65-F5344CB8AC3E}">
        <p14:creationId xmlns:p14="http://schemas.microsoft.com/office/powerpoint/2010/main" val="1371435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3636D-56EB-968E-CDA7-5A4F66F593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D6F507-65EE-248A-A59F-D8E837716B25}"/>
              </a:ext>
            </a:extLst>
          </p:cNvPr>
          <p:cNvSpPr>
            <a:spLocks noGrp="1"/>
          </p:cNvSpPr>
          <p:nvPr>
            <p:ph type="title"/>
          </p:nvPr>
        </p:nvSpPr>
        <p:spPr/>
        <p:txBody>
          <a:bodyPr/>
          <a:lstStyle/>
          <a:p>
            <a:r>
              <a:rPr lang="en-US" dirty="0"/>
              <a:t>Analysis Pipeline</a:t>
            </a:r>
          </a:p>
        </p:txBody>
      </p:sp>
      <p:graphicFrame>
        <p:nvGraphicFramePr>
          <p:cNvPr id="4" name="Diagram 3">
            <a:extLst>
              <a:ext uri="{FF2B5EF4-FFF2-40B4-BE49-F238E27FC236}">
                <a16:creationId xmlns:a16="http://schemas.microsoft.com/office/drawing/2014/main" id="{85A2BCC4-D611-A156-2F0E-8227C0687BDC}"/>
              </a:ext>
            </a:extLst>
          </p:cNvPr>
          <p:cNvGraphicFramePr/>
          <p:nvPr>
            <p:extLst>
              <p:ext uri="{D42A27DB-BD31-4B8C-83A1-F6EECF244321}">
                <p14:modId xmlns:p14="http://schemas.microsoft.com/office/powerpoint/2010/main" val="1020964600"/>
              </p:ext>
            </p:extLst>
          </p:nvPr>
        </p:nvGraphicFramePr>
        <p:xfrm>
          <a:off x="330926" y="844733"/>
          <a:ext cx="11530148" cy="109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3493CC59-7A33-ADBB-E582-7443DA65AE5B}"/>
              </a:ext>
            </a:extLst>
          </p:cNvPr>
          <p:cNvPicPr>
            <a:picLocks noChangeAspect="1"/>
          </p:cNvPicPr>
          <p:nvPr/>
        </p:nvPicPr>
        <p:blipFill>
          <a:blip r:embed="rId8"/>
          <a:stretch>
            <a:fillRect/>
          </a:stretch>
        </p:blipFill>
        <p:spPr>
          <a:xfrm>
            <a:off x="6785871" y="2364154"/>
            <a:ext cx="4435408" cy="4035821"/>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08303A63-AFB8-A13E-590E-CE8A20622AF1}"/>
                  </a:ext>
                </a:extLst>
              </p:cNvPr>
              <p:cNvSpPr txBox="1"/>
              <p:nvPr/>
            </p:nvSpPr>
            <p:spPr>
              <a:xfrm>
                <a:off x="835503" y="1913588"/>
                <a:ext cx="657295" cy="369332"/>
              </a:xfrm>
              <a:prstGeom prst="rect">
                <a:avLst/>
              </a:prstGeom>
              <a:noFill/>
            </p:spPr>
            <p:txBody>
              <a:bodyPr wrap="none" rtlCol="0">
                <a:spAutoFit/>
              </a:bodyPr>
              <a:lstStyle/>
              <a:p>
                <a:pPr/>
                <a14:m>
                  <m:oMathPara xmlns:m="http://schemas.openxmlformats.org/officeDocument/2006/math">
                    <m:oMath>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oMath>
                  </m:oMathPara>
                </a14:m>
                <a:endParaRPr lang="en-US" dirty="0"/>
              </a:p>
            </p:txBody>
          </p:sp>
        </mc:Choice>
        <mc:Fallback xmlns="">
          <p:sp>
            <p:nvSpPr>
              <p:cNvPr id="7" name="TextBox 6">
                <a:extLst>
                  <a:ext uri="{FF2B5EF4-FFF2-40B4-BE49-F238E27FC236}">
                    <a16:creationId xmlns:a16="http://schemas.microsoft.com/office/drawing/2014/main" id="{08303A63-AFB8-A13E-590E-CE8A20622AF1}"/>
                  </a:ext>
                </a:extLst>
              </p:cNvPr>
              <p:cNvSpPr txBox="1">
                <a:spLocks noRot="1" noChangeAspect="1" noMove="1" noResize="1" noEditPoints="1" noAdjustHandles="1" noChangeArrowheads="1" noChangeShapeType="1" noTextEdit="1"/>
              </p:cNvSpPr>
              <p:nvPr/>
            </p:nvSpPr>
            <p:spPr>
              <a:xfrm>
                <a:off x="835503" y="1913588"/>
                <a:ext cx="657295" cy="369332"/>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B573B908-E0DC-0830-4FD8-8E04014AA1E7}"/>
                  </a:ext>
                </a:extLst>
              </p:cNvPr>
              <p:cNvSpPr txBox="1"/>
              <p:nvPr/>
            </p:nvSpPr>
            <p:spPr>
              <a:xfrm>
                <a:off x="1997374" y="1775012"/>
                <a:ext cx="1493037" cy="609077"/>
              </a:xfrm>
              <a:prstGeom prst="rect">
                <a:avLst/>
              </a:prstGeom>
              <a:noFill/>
            </p:spPr>
            <p:txBody>
              <a:bodyPr wrap="none" rtlCol="0">
                <a:spAutoFit/>
              </a:bodyPr>
              <a:lstStyle/>
              <a:p>
                <a:pPr/>
                <a14:m>
                  <m:oMathPara xmlns:m="http://schemas.openxmlformats.org/officeDocument/2006/math">
                    <m:oMath>
                      <m:r>
                        <a:rPr lang="en-US" b="0" i="1" smtClean="0">
                          <a:latin typeface="Cambria Math" panose="02040503050406030204" pitchFamily="18" charset="0"/>
                        </a:rPr>
                        <m:t>𝑥</m:t>
                      </m:r>
                      <m:r>
                        <a:rPr lang="en-US" b="0" i="1" smtClean="0">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𝑃</m:t>
                              </m:r>
                            </m:e>
                            <m:sub>
                              <m:r>
                                <m:rPr>
                                  <m:sty m:val="p"/>
                                </m:rPr>
                                <a:rPr lang="en-US">
                                  <a:latin typeface="Cambria Math" panose="02040503050406030204" pitchFamily="18" charset="0"/>
                                </a:rPr>
                                <m:t>raw</m:t>
                              </m:r>
                            </m:sub>
                          </m:sSub>
                        </m:num>
                        <m:den>
                          <m:r>
                            <a:rPr lang="en-US" i="1">
                              <a:latin typeface="Cambria Math" panose="02040503050406030204" pitchFamily="18" charset="0"/>
                            </a:rPr>
                            <m:t>𝐵</m:t>
                          </m:r>
                        </m:den>
                      </m:f>
                      <m:r>
                        <a:rPr lang="en-US" i="1">
                          <a:latin typeface="Cambria Math" panose="02040503050406030204" pitchFamily="18" charset="0"/>
                        </a:rPr>
                        <m:t>−1</m:t>
                      </m:r>
                    </m:oMath>
                  </m:oMathPara>
                </a14:m>
                <a:endParaRPr lang="en-US" dirty="0"/>
              </a:p>
            </p:txBody>
          </p:sp>
        </mc:Choice>
        <mc:Fallback xmlns="">
          <p:sp>
            <p:nvSpPr>
              <p:cNvPr id="8" name="TextBox 7">
                <a:extLst>
                  <a:ext uri="{FF2B5EF4-FFF2-40B4-BE49-F238E27FC236}">
                    <a16:creationId xmlns:a16="http://schemas.microsoft.com/office/drawing/2014/main" id="{B573B908-E0DC-0830-4FD8-8E04014AA1E7}"/>
                  </a:ext>
                </a:extLst>
              </p:cNvPr>
              <p:cNvSpPr txBox="1">
                <a:spLocks noRot="1" noChangeAspect="1" noMove="1" noResize="1" noEditPoints="1" noAdjustHandles="1" noChangeArrowheads="1" noChangeShapeType="1" noTextEdit="1"/>
              </p:cNvSpPr>
              <p:nvPr/>
            </p:nvSpPr>
            <p:spPr>
              <a:xfrm>
                <a:off x="1997374" y="1775012"/>
                <a:ext cx="1493037" cy="609077"/>
              </a:xfrm>
              <a:prstGeom prst="rect">
                <a:avLst/>
              </a:prstGeom>
              <a:blipFill>
                <a:blip r:embed="rId10"/>
                <a:stretch>
                  <a:fillRect b="-408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B0EC7C20-26C1-0677-AC80-8306FAD1A6EC}"/>
                  </a:ext>
                </a:extLst>
              </p:cNvPr>
              <p:cNvSpPr txBox="1"/>
              <p:nvPr/>
            </p:nvSpPr>
            <p:spPr>
              <a:xfrm>
                <a:off x="5136666" y="1709378"/>
                <a:ext cx="1538563" cy="704937"/>
              </a:xfrm>
              <a:prstGeom prst="rect">
                <a:avLst/>
              </a:prstGeom>
              <a:noFill/>
            </p:spPr>
            <p:txBody>
              <a:bodyPr wrap="none" rtlCol="0">
                <a:spAutoFit/>
              </a:bodyPr>
              <a:lstStyle/>
              <a:p>
                <a:pPr/>
                <a14:m>
                  <m:oMathPara xmlns:m="http://schemas.openxmlformats.org/officeDocument/2006/math">
                    <m:oMath>
                      <m:acc>
                        <m:accPr>
                          <m:chr m:val="̂"/>
                          <m:ctrlPr>
                            <a:rPr lang="en-US" i="1">
                              <a:latin typeface="Cambria Math" panose="02040503050406030204" pitchFamily="18" charset="0"/>
                            </a:rPr>
                          </m:ctrlPr>
                        </m:accPr>
                        <m:e>
                          <m:r>
                            <a:rPr lang="en-US" i="1">
                              <a:latin typeface="Cambria Math" panose="02040503050406030204" pitchFamily="18" charset="0"/>
                            </a:rPr>
                            <m:t>𝑎</m:t>
                          </m:r>
                        </m:e>
                      </m:acc>
                      <m:r>
                        <a:rPr lang="en-US" i="1">
                          <a:latin typeface="Cambria Math" panose="02040503050406030204" pitchFamily="18" charset="0"/>
                        </a:rPr>
                        <m:t>=</m:t>
                      </m:r>
                      <m:f>
                        <m:fPr>
                          <m:ctrlPr>
                            <a:rPr lang="en-US" i="1">
                              <a:latin typeface="Cambria Math" panose="02040503050406030204" pitchFamily="18" charset="0"/>
                            </a:rPr>
                          </m:ctrlPr>
                        </m:fPr>
                        <m:num>
                          <m:nary>
                            <m:naryPr>
                              <m:chr m:val="∑"/>
                              <m:subHide m:val="on"/>
                              <m:supHide m:val="on"/>
                              <m:ctrlPr>
                                <a:rPr lang="en-US" i="1">
                                  <a:latin typeface="Cambria Math" panose="02040503050406030204" pitchFamily="18" charset="0"/>
                                </a:rPr>
                              </m:ctrlPr>
                            </m:naryPr>
                            <m:sub/>
                            <m:sup/>
                            <m:e>
                              <m:r>
                                <a:rPr lang="en-US" i="1">
                                  <a:latin typeface="Cambria Math" panose="02040503050406030204" pitchFamily="18" charset="0"/>
                                </a:rPr>
                                <m:t>𝐾𝑢</m:t>
                              </m:r>
                              <m:r>
                                <a:rPr lang="en-US" i="1">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𝜎</m:t>
                                  </m:r>
                                </m:e>
                                <m:sub>
                                  <m:r>
                                    <a:rPr lang="en-US" i="1">
                                      <a:latin typeface="Cambria Math" panose="02040503050406030204" pitchFamily="18" charset="0"/>
                                    </a:rPr>
                                    <m:t>𝑢</m:t>
                                  </m:r>
                                </m:sub>
                                <m:sup>
                                  <m:r>
                                    <a:rPr lang="en-US" i="1">
                                      <a:latin typeface="Cambria Math" panose="02040503050406030204" pitchFamily="18" charset="0"/>
                                    </a:rPr>
                                    <m:t>2</m:t>
                                  </m:r>
                                </m:sup>
                              </m:sSubSup>
                            </m:e>
                          </m:nary>
                        </m:num>
                        <m:den>
                          <m:nary>
                            <m:naryPr>
                              <m:chr m:val="∑"/>
                              <m:subHide m:val="on"/>
                              <m:supHide m:val="on"/>
                              <m:ctrlPr>
                                <a:rPr lang="en-US" i="1">
                                  <a:latin typeface="Cambria Math" panose="02040503050406030204" pitchFamily="18" charset="0"/>
                                </a:rPr>
                              </m:ctrlPr>
                            </m:naryPr>
                            <m:sub/>
                            <m:sup/>
                            <m:e>
                              <m:sSup>
                                <m:sSupPr>
                                  <m:ctrlPr>
                                    <a:rPr lang="en-US" i="1">
                                      <a:latin typeface="Cambria Math" panose="02040503050406030204" pitchFamily="18" charset="0"/>
                                    </a:rPr>
                                  </m:ctrlPr>
                                </m:sSupPr>
                                <m:e>
                                  <m:r>
                                    <a:rPr lang="en-US" i="1">
                                      <a:latin typeface="Cambria Math" panose="02040503050406030204" pitchFamily="18" charset="0"/>
                                    </a:rPr>
                                    <m:t>𝐾</m:t>
                                  </m:r>
                                </m:e>
                                <m:sup>
                                  <m:r>
                                    <a:rPr lang="en-US" i="1">
                                      <a:latin typeface="Cambria Math" panose="02040503050406030204" pitchFamily="18" charset="0"/>
                                    </a:rPr>
                                    <m:t>2</m:t>
                                  </m:r>
                                </m:sup>
                              </m:sSup>
                              <m:r>
                                <a:rPr lang="en-US" i="1">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𝜎</m:t>
                                  </m:r>
                                </m:e>
                                <m:sub>
                                  <m:r>
                                    <a:rPr lang="en-US" i="1">
                                      <a:latin typeface="Cambria Math" panose="02040503050406030204" pitchFamily="18" charset="0"/>
                                    </a:rPr>
                                    <m:t>𝑢</m:t>
                                  </m:r>
                                </m:sub>
                                <m:sup>
                                  <m:r>
                                    <a:rPr lang="en-US" i="1">
                                      <a:latin typeface="Cambria Math" panose="02040503050406030204" pitchFamily="18" charset="0"/>
                                    </a:rPr>
                                    <m:t>2</m:t>
                                  </m:r>
                                </m:sup>
                              </m:sSubSup>
                            </m:e>
                          </m:nary>
                        </m:den>
                      </m:f>
                    </m:oMath>
                  </m:oMathPara>
                </a14:m>
                <a:endParaRPr lang="en-US" dirty="0"/>
              </a:p>
            </p:txBody>
          </p:sp>
        </mc:Choice>
        <mc:Fallback xmlns="">
          <p:sp>
            <p:nvSpPr>
              <p:cNvPr id="10" name="TextBox 9">
                <a:extLst>
                  <a:ext uri="{FF2B5EF4-FFF2-40B4-BE49-F238E27FC236}">
                    <a16:creationId xmlns:a16="http://schemas.microsoft.com/office/drawing/2014/main" id="{B0EC7C20-26C1-0677-AC80-8306FAD1A6EC}"/>
                  </a:ext>
                </a:extLst>
              </p:cNvPr>
              <p:cNvSpPr txBox="1">
                <a:spLocks noRot="1" noChangeAspect="1" noMove="1" noResize="1" noEditPoints="1" noAdjustHandles="1" noChangeArrowheads="1" noChangeShapeType="1" noTextEdit="1"/>
              </p:cNvSpPr>
              <p:nvPr/>
            </p:nvSpPr>
            <p:spPr>
              <a:xfrm>
                <a:off x="5136666" y="1709378"/>
                <a:ext cx="1538563" cy="704937"/>
              </a:xfrm>
              <a:prstGeom prst="rect">
                <a:avLst/>
              </a:prstGeom>
              <a:blipFill>
                <a:blip r:embed="rId11"/>
                <a:stretch>
                  <a:fillRect t="-57895" b="-8771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Content Placeholder 5">
                <a:extLst>
                  <a:ext uri="{FF2B5EF4-FFF2-40B4-BE49-F238E27FC236}">
                    <a16:creationId xmlns:a16="http://schemas.microsoft.com/office/drawing/2014/main" id="{5B636C49-06B4-EA25-AC65-DA3BEC0499FB}"/>
                  </a:ext>
                </a:extLst>
              </p:cNvPr>
              <p:cNvSpPr txBox="1">
                <a:spLocks/>
              </p:cNvSpPr>
              <p:nvPr/>
            </p:nvSpPr>
            <p:spPr>
              <a:xfrm>
                <a:off x="330926" y="2545710"/>
                <a:ext cx="5575022" cy="39845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Combine overlapping fitted spectra at each physical frequency using inverse-variance weights:</a:t>
                </a:r>
              </a:p>
              <a:p>
                <a:pPr marL="0" indent="0">
                  <a:lnSpc>
                    <a:spcPct val="100000"/>
                  </a:lnSpc>
                  <a:buNone/>
                </a:pPr>
                <a14:m>
                  <m:oMathPara xmlns:m="http://schemas.openxmlformats.org/officeDocument/2006/math">
                    <m:oMath>
                      <m:f>
                        <m:fPr>
                          <m:ctrlPr>
                            <a:rPr lang="en-US" b="0" i="1" smtClean="0">
                              <a:latin typeface="Cambria Math" panose="02040503050406030204" pitchFamily="18" charset="0"/>
                            </a:rPr>
                          </m:ctrlPr>
                        </m:fPr>
                        <m:num>
                          <m:nary>
                            <m:naryPr>
                              <m:chr m:val="∑"/>
                              <m:subHide m:val="on"/>
                              <m:supHide m:val="on"/>
                              <m:ctrlPr>
                                <a:rPr lang="en-US" b="0" i="1" smtClean="0">
                                  <a:latin typeface="Cambria Math" panose="02040503050406030204" pitchFamily="18" charset="0"/>
                                </a:rPr>
                              </m:ctrlPr>
                            </m:naryPr>
                            <m:sub/>
                            <m:sup/>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𝑎</m:t>
                                  </m:r>
                                </m:e>
                              </m:acc>
                              <m:r>
                                <a:rPr lang="en-US" b="0" i="1" smtClean="0">
                                  <a:latin typeface="Cambria Math" panose="02040503050406030204" pitchFamily="18" charset="0"/>
                                </a:rPr>
                                <m:t>/</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𝜎</m:t>
                                  </m:r>
                                </m:e>
                                <m:sub>
                                  <m:r>
                                    <a:rPr lang="en-US" b="0" i="1" smtClean="0">
                                      <a:latin typeface="Cambria Math" panose="02040503050406030204" pitchFamily="18" charset="0"/>
                                    </a:rPr>
                                    <m:t>𝑎</m:t>
                                  </m:r>
                                </m:sub>
                                <m:sup>
                                  <m:r>
                                    <a:rPr lang="en-US" b="0" i="1" smtClean="0">
                                      <a:latin typeface="Cambria Math" panose="02040503050406030204" pitchFamily="18" charset="0"/>
                                    </a:rPr>
                                    <m:t>2</m:t>
                                  </m:r>
                                </m:sup>
                              </m:sSubSup>
                            </m:e>
                          </m:nary>
                        </m:num>
                        <m:den>
                          <m:nary>
                            <m:naryPr>
                              <m:chr m:val="∑"/>
                              <m:subHide m:val="on"/>
                              <m:supHide m:val="on"/>
                              <m:ctrlPr>
                                <a:rPr lang="en-US" i="1">
                                  <a:latin typeface="Cambria Math" panose="02040503050406030204" pitchFamily="18" charset="0"/>
                                </a:rPr>
                              </m:ctrlPr>
                            </m:naryPr>
                            <m:sub/>
                            <m:sup/>
                            <m:e>
                              <m:r>
                                <a:rPr lang="en-US" b="0" i="1" smtClean="0">
                                  <a:latin typeface="Cambria Math" panose="02040503050406030204" pitchFamily="18" charset="0"/>
                                </a:rPr>
                                <m:t>1</m:t>
                              </m:r>
                              <m:r>
                                <a:rPr lang="en-US" i="1">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𝜎</m:t>
                                  </m:r>
                                </m:e>
                                <m:sub>
                                  <m:r>
                                    <a:rPr lang="en-US" b="0" i="1" smtClean="0">
                                      <a:latin typeface="Cambria Math" panose="02040503050406030204" pitchFamily="18" charset="0"/>
                                    </a:rPr>
                                    <m:t>𝑎</m:t>
                                  </m:r>
                                </m:sub>
                                <m:sup>
                                  <m:r>
                                    <a:rPr lang="en-US" i="1">
                                      <a:latin typeface="Cambria Math" panose="02040503050406030204" pitchFamily="18" charset="0"/>
                                    </a:rPr>
                                    <m:t>2</m:t>
                                  </m:r>
                                </m:sup>
                              </m:sSubSup>
                            </m:e>
                          </m:nary>
                        </m:den>
                      </m:f>
                    </m:oMath>
                  </m:oMathPara>
                </a14:m>
                <a:endParaRPr lang="en-US" dirty="0"/>
              </a:p>
              <a:p>
                <a:pPr marL="0" indent="0">
                  <a:buNone/>
                </a:pPr>
                <a:endParaRPr lang="en-US" dirty="0"/>
              </a:p>
              <a:p>
                <a:r>
                  <a:rPr lang="en-US" dirty="0"/>
                  <a:t>We search the grand spectrum for significant excesses.</a:t>
                </a:r>
              </a:p>
            </p:txBody>
          </p:sp>
        </mc:Choice>
        <mc:Fallback xmlns="">
          <p:sp>
            <p:nvSpPr>
              <p:cNvPr id="13" name="Content Placeholder 5">
                <a:extLst>
                  <a:ext uri="{FF2B5EF4-FFF2-40B4-BE49-F238E27FC236}">
                    <a16:creationId xmlns:a16="http://schemas.microsoft.com/office/drawing/2014/main" id="{5B636C49-06B4-EA25-AC65-DA3BEC0499FB}"/>
                  </a:ext>
                </a:extLst>
              </p:cNvPr>
              <p:cNvSpPr txBox="1">
                <a:spLocks noRot="1" noChangeAspect="1" noMove="1" noResize="1" noEditPoints="1" noAdjustHandles="1" noChangeArrowheads="1" noChangeShapeType="1" noTextEdit="1"/>
              </p:cNvSpPr>
              <p:nvPr/>
            </p:nvSpPr>
            <p:spPr>
              <a:xfrm>
                <a:off x="330926" y="2545710"/>
                <a:ext cx="5575022" cy="3984572"/>
              </a:xfrm>
              <a:prstGeom prst="rect">
                <a:avLst/>
              </a:prstGeom>
              <a:blipFill>
                <a:blip r:embed="rId12"/>
                <a:stretch>
                  <a:fillRect l="-1361" t="-222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C578AC91-6220-6AE9-BA5A-91B0CC8DFADC}"/>
                  </a:ext>
                </a:extLst>
              </p:cNvPr>
              <p:cNvSpPr txBox="1"/>
              <p:nvPr/>
            </p:nvSpPr>
            <p:spPr>
              <a:xfrm>
                <a:off x="7162389" y="1709378"/>
                <a:ext cx="936410" cy="704937"/>
              </a:xfrm>
              <a:prstGeom prst="rect">
                <a:avLst/>
              </a:prstGeom>
              <a:noFill/>
            </p:spPr>
            <p:txBody>
              <a:bodyPr wrap="none" rtlCol="0">
                <a:spAutoFit/>
              </a:bodyPr>
              <a:lstStyle/>
              <a:p>
                <a:pPr/>
                <a14:m>
                  <m:oMathPara xmlns:m="http://schemas.openxmlformats.org/officeDocument/2006/math">
                    <m:oMath>
                      <m:f>
                        <m:fPr>
                          <m:ctrlPr>
                            <a:rPr lang="en-US" i="1">
                              <a:latin typeface="Cambria Math" panose="02040503050406030204" pitchFamily="18" charset="0"/>
                            </a:rPr>
                          </m:ctrlPr>
                        </m:fPr>
                        <m:num>
                          <m:nary>
                            <m:naryPr>
                              <m:chr m:val="∑"/>
                              <m:subHide m:val="on"/>
                              <m:supHide m:val="on"/>
                              <m:ctrlPr>
                                <a:rPr lang="en-US" i="1">
                                  <a:latin typeface="Cambria Math" panose="02040503050406030204" pitchFamily="18" charset="0"/>
                                </a:rPr>
                              </m:ctrlPr>
                            </m:naryPr>
                            <m:sub/>
                            <m:sup/>
                            <m:e>
                              <m:acc>
                                <m:accPr>
                                  <m:chr m:val="̂"/>
                                  <m:ctrlPr>
                                    <a:rPr lang="en-US" i="1">
                                      <a:latin typeface="Cambria Math" panose="02040503050406030204" pitchFamily="18" charset="0"/>
                                    </a:rPr>
                                  </m:ctrlPr>
                                </m:accPr>
                                <m:e>
                                  <m:r>
                                    <a:rPr lang="en-US" i="1">
                                      <a:latin typeface="Cambria Math" panose="02040503050406030204" pitchFamily="18" charset="0"/>
                                    </a:rPr>
                                    <m:t>𝑎</m:t>
                                  </m:r>
                                </m:e>
                              </m:acc>
                              <m:r>
                                <a:rPr lang="en-US" i="1">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𝜎</m:t>
                                  </m:r>
                                </m:e>
                                <m:sub>
                                  <m:r>
                                    <a:rPr lang="en-US" i="1">
                                      <a:latin typeface="Cambria Math" panose="02040503050406030204" pitchFamily="18" charset="0"/>
                                    </a:rPr>
                                    <m:t>𝑎</m:t>
                                  </m:r>
                                </m:sub>
                                <m:sup>
                                  <m:r>
                                    <a:rPr lang="en-US" i="1">
                                      <a:latin typeface="Cambria Math" panose="02040503050406030204" pitchFamily="18" charset="0"/>
                                    </a:rPr>
                                    <m:t>2</m:t>
                                  </m:r>
                                </m:sup>
                              </m:sSubSup>
                            </m:e>
                          </m:nary>
                        </m:num>
                        <m:den>
                          <m:nary>
                            <m:naryPr>
                              <m:chr m:val="∑"/>
                              <m:subHide m:val="on"/>
                              <m:supHide m:val="on"/>
                              <m:ctrlPr>
                                <a:rPr lang="en-US" i="1">
                                  <a:latin typeface="Cambria Math" panose="02040503050406030204" pitchFamily="18" charset="0"/>
                                </a:rPr>
                              </m:ctrlPr>
                            </m:naryPr>
                            <m:sub/>
                            <m:sup/>
                            <m:e>
                              <m:r>
                                <a:rPr lang="en-US" i="1">
                                  <a:latin typeface="Cambria Math" panose="02040503050406030204" pitchFamily="18" charset="0"/>
                                </a:rPr>
                                <m:t>1/</m:t>
                              </m:r>
                              <m:sSubSup>
                                <m:sSubSupPr>
                                  <m:ctrlPr>
                                    <a:rPr lang="en-US" i="1">
                                      <a:latin typeface="Cambria Math" panose="02040503050406030204" pitchFamily="18" charset="0"/>
                                    </a:rPr>
                                  </m:ctrlPr>
                                </m:sSubSupPr>
                                <m:e>
                                  <m:r>
                                    <a:rPr lang="en-US" i="1">
                                      <a:latin typeface="Cambria Math" panose="02040503050406030204" pitchFamily="18" charset="0"/>
                                    </a:rPr>
                                    <m:t>𝜎</m:t>
                                  </m:r>
                                </m:e>
                                <m:sub>
                                  <m:r>
                                    <a:rPr lang="en-US" i="1">
                                      <a:latin typeface="Cambria Math" panose="02040503050406030204" pitchFamily="18" charset="0"/>
                                    </a:rPr>
                                    <m:t>𝑎</m:t>
                                  </m:r>
                                </m:sub>
                                <m:sup>
                                  <m:r>
                                    <a:rPr lang="en-US" i="1">
                                      <a:latin typeface="Cambria Math" panose="02040503050406030204" pitchFamily="18" charset="0"/>
                                    </a:rPr>
                                    <m:t>2</m:t>
                                  </m:r>
                                </m:sup>
                              </m:sSubSup>
                            </m:e>
                          </m:nary>
                        </m:den>
                      </m:f>
                    </m:oMath>
                  </m:oMathPara>
                </a14:m>
                <a:endParaRPr lang="en-US" dirty="0"/>
              </a:p>
            </p:txBody>
          </p:sp>
        </mc:Choice>
        <mc:Fallback xmlns="">
          <p:sp>
            <p:nvSpPr>
              <p:cNvPr id="14" name="TextBox 13">
                <a:extLst>
                  <a:ext uri="{FF2B5EF4-FFF2-40B4-BE49-F238E27FC236}">
                    <a16:creationId xmlns:a16="http://schemas.microsoft.com/office/drawing/2014/main" id="{C578AC91-6220-6AE9-BA5A-91B0CC8DFADC}"/>
                  </a:ext>
                </a:extLst>
              </p:cNvPr>
              <p:cNvSpPr txBox="1">
                <a:spLocks noRot="1" noChangeAspect="1" noMove="1" noResize="1" noEditPoints="1" noAdjustHandles="1" noChangeArrowheads="1" noChangeShapeType="1" noTextEdit="1"/>
              </p:cNvSpPr>
              <p:nvPr/>
            </p:nvSpPr>
            <p:spPr>
              <a:xfrm>
                <a:off x="7162389" y="1709378"/>
                <a:ext cx="936410" cy="704937"/>
              </a:xfrm>
              <a:prstGeom prst="rect">
                <a:avLst/>
              </a:prstGeom>
              <a:blipFill>
                <a:blip r:embed="rId13"/>
                <a:stretch>
                  <a:fillRect l="-32432" t="-57895" b="-8771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8E498A4D-4E36-8155-14A6-67A36C6E4F63}"/>
                  </a:ext>
                </a:extLst>
              </p:cNvPr>
              <p:cNvSpPr txBox="1"/>
              <p:nvPr/>
            </p:nvSpPr>
            <p:spPr>
              <a:xfrm>
                <a:off x="3490411" y="1775012"/>
                <a:ext cx="1759456" cy="624017"/>
              </a:xfrm>
              <a:prstGeom prst="rect">
                <a:avLst/>
              </a:prstGeom>
              <a:noFill/>
            </p:spPr>
            <p:txBody>
              <a:bodyPr wrap="none" rtlCol="0">
                <a:spAutoFit/>
              </a:bodyPr>
              <a:lstStyle/>
              <a:p>
                <a:pPr/>
                <a14:m>
                  <m:oMathPara xmlns:m="http://schemas.openxmlformats.org/officeDocument/2006/math">
                    <m:oMath>
                      <m:r>
                        <a:rPr lang="en-US" i="1" smtClean="0">
                          <a:latin typeface="Cambria Math" panose="02040503050406030204" pitchFamily="18" charset="0"/>
                        </a:rPr>
                        <m:t>𝑢</m:t>
                      </m:r>
                      <m:r>
                        <a:rPr lang="en-US"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𝑥</m:t>
                          </m:r>
                          <m:r>
                            <a:rPr lang="en-US" b="0" i="1" smtClean="0">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𝐵</m:t>
                              </m:r>
                            </m:sub>
                          </m:sSub>
                          <m:sSub>
                            <m:sSubPr>
                              <m:ctrlPr>
                                <a:rPr lang="en-US" i="1">
                                  <a:latin typeface="Cambria Math" panose="02040503050406030204" pitchFamily="18" charset="0"/>
                                </a:rPr>
                              </m:ctrlPr>
                            </m:sSubPr>
                            <m:e>
                              <m:r>
                                <a:rPr lang="en-US" i="1">
                                  <a:latin typeface="Cambria Math" panose="02040503050406030204" pitchFamily="18" charset="0"/>
                                </a:rPr>
                                <m:t>𝑇</m:t>
                              </m:r>
                            </m:e>
                            <m:sub>
                              <m:r>
                                <m:rPr>
                                  <m:sty m:val="p"/>
                                </m:rPr>
                                <a:rPr lang="en-US" b="0" i="0" smtClean="0">
                                  <a:latin typeface="Cambria Math" panose="02040503050406030204" pitchFamily="18" charset="0"/>
                                </a:rPr>
                                <m:t>sys</m:t>
                              </m:r>
                            </m:sub>
                          </m:sSub>
                          <m:r>
                            <m:rPr>
                              <m:sty m:val="p"/>
                            </m:rPr>
                            <a:rPr lang="en-US">
                              <a:latin typeface="Cambria Math" panose="02040503050406030204" pitchFamily="18" charset="0"/>
                            </a:rPr>
                            <m:t>Δ</m:t>
                          </m:r>
                          <m:r>
                            <a:rPr lang="en-US" i="1">
                              <a:latin typeface="Cambria Math" panose="02040503050406030204" pitchFamily="18" charset="0"/>
                            </a:rPr>
                            <m:t>𝜈</m:t>
                          </m:r>
                        </m:num>
                        <m:den>
                          <m:sSup>
                            <m:sSupPr>
                              <m:ctrlPr>
                                <a:rPr lang="en-US" i="1">
                                  <a:latin typeface="Cambria Math" panose="02040503050406030204" pitchFamily="18" charset="0"/>
                                </a:rPr>
                              </m:ctrlPr>
                            </m:sSupPr>
                            <m:e>
                              <m:r>
                                <a:rPr lang="en-US" i="1">
                                  <a:latin typeface="Cambria Math" panose="02040503050406030204" pitchFamily="18" charset="0"/>
                                </a:rPr>
                                <m:t>𝑃</m:t>
                              </m:r>
                            </m:e>
                            <m:sup>
                              <m:r>
                                <m:rPr>
                                  <m:sty m:val="p"/>
                                </m:rPr>
                                <a:rPr lang="en-US">
                                  <a:latin typeface="Cambria Math" panose="02040503050406030204" pitchFamily="18" charset="0"/>
                                </a:rPr>
                                <m:t>DFSZ</m:t>
                              </m:r>
                            </m:sup>
                          </m:sSup>
                        </m:den>
                      </m:f>
                    </m:oMath>
                  </m:oMathPara>
                </a14:m>
                <a:endParaRPr lang="en-US" dirty="0"/>
              </a:p>
            </p:txBody>
          </p:sp>
        </mc:Choice>
        <mc:Fallback xmlns="">
          <p:sp>
            <p:nvSpPr>
              <p:cNvPr id="15" name="TextBox 14">
                <a:extLst>
                  <a:ext uri="{FF2B5EF4-FFF2-40B4-BE49-F238E27FC236}">
                    <a16:creationId xmlns:a16="http://schemas.microsoft.com/office/drawing/2014/main" id="{8E498A4D-4E36-8155-14A6-67A36C6E4F63}"/>
                  </a:ext>
                </a:extLst>
              </p:cNvPr>
              <p:cNvSpPr txBox="1">
                <a:spLocks noRot="1" noChangeAspect="1" noMove="1" noResize="1" noEditPoints="1" noAdjustHandles="1" noChangeArrowheads="1" noChangeShapeType="1" noTextEdit="1"/>
              </p:cNvSpPr>
              <p:nvPr/>
            </p:nvSpPr>
            <p:spPr>
              <a:xfrm>
                <a:off x="3490411" y="1775012"/>
                <a:ext cx="1759456" cy="624017"/>
              </a:xfrm>
              <a:prstGeom prst="rect">
                <a:avLst/>
              </a:prstGeom>
              <a:blipFill>
                <a:blip r:embed="rId14"/>
                <a:stretch>
                  <a:fillRect b="-3922"/>
                </a:stretch>
              </a:blipFill>
            </p:spPr>
            <p:txBody>
              <a:bodyPr/>
              <a:lstStyle/>
              <a:p>
                <a:r>
                  <a:rPr lang="en-US">
                    <a:noFill/>
                  </a:rPr>
                  <a:t> </a:t>
                </a:r>
              </a:p>
            </p:txBody>
          </p:sp>
        </mc:Fallback>
      </mc:AlternateContent>
      <p:pic>
        <p:nvPicPr>
          <p:cNvPr id="16" name="Picture 15">
            <a:extLst>
              <a:ext uri="{FF2B5EF4-FFF2-40B4-BE49-F238E27FC236}">
                <a16:creationId xmlns:a16="http://schemas.microsoft.com/office/drawing/2014/main" id="{1FB618A0-4500-B74C-E30B-2D274BA98C42}"/>
              </a:ext>
            </a:extLst>
          </p:cNvPr>
          <p:cNvPicPr>
            <a:picLocks noChangeAspect="1"/>
          </p:cNvPicPr>
          <p:nvPr/>
        </p:nvPicPr>
        <p:blipFill>
          <a:blip r:embed="rId15"/>
          <a:stretch>
            <a:fillRect/>
          </a:stretch>
        </p:blipFill>
        <p:spPr>
          <a:xfrm>
            <a:off x="12355529" y="2414314"/>
            <a:ext cx="2282949" cy="4201001"/>
          </a:xfrm>
          <a:prstGeom prst="rect">
            <a:avLst/>
          </a:prstGeom>
        </p:spPr>
      </p:pic>
    </p:spTree>
    <p:extLst>
      <p:ext uri="{BB962C8B-B14F-4D97-AF65-F5344CB8AC3E}">
        <p14:creationId xmlns:p14="http://schemas.microsoft.com/office/powerpoint/2010/main" val="17555608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23F94-68C8-9985-C4BD-AF10A2BBE9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7D800C-3412-03B3-CB91-23C6D813A7ED}"/>
              </a:ext>
            </a:extLst>
          </p:cNvPr>
          <p:cNvSpPr>
            <a:spLocks noGrp="1"/>
          </p:cNvSpPr>
          <p:nvPr>
            <p:ph type="title"/>
          </p:nvPr>
        </p:nvSpPr>
        <p:spPr/>
        <p:txBody>
          <a:bodyPr/>
          <a:lstStyle/>
          <a:p>
            <a:r>
              <a:rPr lang="en-US" dirty="0"/>
              <a:t>Analysis Pipeline</a:t>
            </a:r>
          </a:p>
        </p:txBody>
      </p:sp>
      <p:graphicFrame>
        <p:nvGraphicFramePr>
          <p:cNvPr id="4" name="Diagram 3">
            <a:extLst>
              <a:ext uri="{FF2B5EF4-FFF2-40B4-BE49-F238E27FC236}">
                <a16:creationId xmlns:a16="http://schemas.microsoft.com/office/drawing/2014/main" id="{C49FE4F5-B9E6-51E4-0F54-80FA8B1A6DB3}"/>
              </a:ext>
            </a:extLst>
          </p:cNvPr>
          <p:cNvGraphicFramePr/>
          <p:nvPr>
            <p:extLst>
              <p:ext uri="{D42A27DB-BD31-4B8C-83A1-F6EECF244321}">
                <p14:modId xmlns:p14="http://schemas.microsoft.com/office/powerpoint/2010/main" val="3388322585"/>
              </p:ext>
            </p:extLst>
          </p:nvPr>
        </p:nvGraphicFramePr>
        <p:xfrm>
          <a:off x="330926" y="844733"/>
          <a:ext cx="11530148" cy="109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AlternateContent xmlns:mc="http://schemas.openxmlformats.org/markup-compatibility/2006" xmlns:a14="http://schemas.microsoft.com/office/drawing/2010/main">
        <mc:Choice Requires="a14">
          <p:sp>
            <p:nvSpPr>
              <p:cNvPr id="6" name="Content Placeholder 5">
                <a:extLst>
                  <a:ext uri="{FF2B5EF4-FFF2-40B4-BE49-F238E27FC236}">
                    <a16:creationId xmlns:a16="http://schemas.microsoft.com/office/drawing/2014/main" id="{4DC2E3A1-F031-A875-E9CB-242DA2BE54A8}"/>
                  </a:ext>
                </a:extLst>
              </p:cNvPr>
              <p:cNvSpPr>
                <a:spLocks noGrp="1"/>
              </p:cNvSpPr>
              <p:nvPr>
                <p:ph idx="1"/>
              </p:nvPr>
            </p:nvSpPr>
            <p:spPr>
              <a:xfrm>
                <a:off x="330926" y="1936633"/>
                <a:ext cx="11948160" cy="4903111"/>
              </a:xfrm>
            </p:spPr>
            <p:txBody>
              <a:bodyPr>
                <a:normAutofit/>
              </a:bodyPr>
              <a:lstStyle/>
              <a:p>
                <a:r>
                  <a:rPr lang="en-US" dirty="0"/>
                  <a:t>Rescan targets include excess-power candidates and frequencies with insufficient sensitivity.</a:t>
                </a:r>
              </a:p>
              <a:p>
                <a:pPr lvl="1">
                  <a:buFont typeface="Courier New" panose="02070309020205020404" pitchFamily="49" charset="0"/>
                  <a:buChar char="o"/>
                </a:pPr>
                <a:r>
                  <a:rPr lang="en-US" dirty="0"/>
                  <a:t>Most of the time, large excess candidates are statistical flukes. </a:t>
                </a:r>
              </a:p>
              <a:p>
                <a:pPr lvl="1">
                  <a:buFont typeface="Courier New" panose="02070309020205020404" pitchFamily="49" charset="0"/>
                  <a:buChar char="o"/>
                </a:pPr>
                <a:r>
                  <a:rPr lang="en-US" dirty="0"/>
                  <a:t>Rescan (take more data) around candidates.</a:t>
                </a:r>
              </a:p>
              <a:p>
                <a:r>
                  <a:rPr lang="en-US" dirty="0"/>
                  <a:t>Persistent excesses receive dedicated follow-up checks. It can be</a:t>
                </a:r>
              </a:p>
              <a:p>
                <a:pPr lvl="1">
                  <a:buFont typeface="Courier New" panose="02070309020205020404" pitchFamily="49" charset="0"/>
                  <a:buChar char="o"/>
                </a:pPr>
                <a:r>
                  <a:rPr lang="en-US" dirty="0"/>
                  <a:t>Blind synthetic axion injection (SAG).</a:t>
                </a:r>
              </a:p>
              <a:p>
                <a:pPr lvl="1">
                  <a:buFont typeface="Courier New" panose="02070309020205020404" pitchFamily="49" charset="0"/>
                  <a:buChar char="o"/>
                </a:pPr>
                <a:r>
                  <a:rPr lang="en-US" dirty="0"/>
                  <a:t>Ambient RF interference (RFI).</a:t>
                </a:r>
              </a:p>
              <a:p>
                <a:pPr lvl="1">
                  <a:buFont typeface="Courier New" panose="02070309020205020404" pitchFamily="49" charset="0"/>
                  <a:buChar char="o"/>
                </a:pPr>
                <a:r>
                  <a:rPr lang="en-US" b="1" dirty="0"/>
                  <a:t>Or axion!</a:t>
                </a:r>
              </a:p>
              <a:p>
                <a:r>
                  <a:rPr lang="en-US" dirty="0"/>
                  <a:t>Test whether the excess follows the expected axion response.</a:t>
                </a:r>
              </a:p>
              <a:p>
                <a:pPr lvl="1">
                  <a:buFont typeface="Courier New" panose="02070309020205020404" pitchFamily="49" charset="0"/>
                  <a:buChar char="o"/>
                </a:pPr>
                <a:r>
                  <a:rPr lang="en-US" dirty="0"/>
                  <a:t>Reduce </a:t>
                </a:r>
                <a14:m>
                  <m:oMath xmlns:m="http://schemas.openxmlformats.org/officeDocument/2006/math">
                    <m:r>
                      <a:rPr lang="en-US" b="0" i="1" smtClean="0">
                        <a:latin typeface="Cambria Math" panose="02040503050406030204" pitchFamily="18" charset="0"/>
                      </a:rPr>
                      <m:t>𝐵</m:t>
                    </m:r>
                  </m:oMath>
                </a14:m>
                <a:r>
                  <a:rPr lang="en-US" dirty="0"/>
                  <a:t> </a:t>
                </a:r>
                <a14:m>
                  <m:oMath xmlns:m="http://schemas.openxmlformats.org/officeDocument/2006/math">
                    <m:r>
                      <a:rPr lang="en-US" b="0" i="1" dirty="0" smtClean="0">
                        <a:latin typeface="Cambria Math" panose="02040503050406030204" pitchFamily="18" charset="0"/>
                      </a:rPr>
                      <m:t>→</m:t>
                    </m:r>
                  </m:oMath>
                </a14:m>
                <a:r>
                  <a:rPr lang="en-US" dirty="0"/>
                  <a:t> axion power </a:t>
                </a:r>
                <a14:m>
                  <m:oMath xmlns:m="http://schemas.openxmlformats.org/officeDocument/2006/math">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𝐵</m:t>
                        </m:r>
                      </m:e>
                      <m:sup>
                        <m:r>
                          <a:rPr lang="en-US" b="0" i="1" smtClean="0">
                            <a:latin typeface="Cambria Math" panose="02040503050406030204" pitchFamily="18" charset="0"/>
                          </a:rPr>
                          <m:t>2</m:t>
                        </m:r>
                      </m:sup>
                    </m:sSup>
                  </m:oMath>
                </a14:m>
                <a:r>
                  <a:rPr lang="en-US" dirty="0"/>
                  <a:t>.</a:t>
                </a:r>
              </a:p>
              <a:p>
                <a:pPr lvl="1">
                  <a:buFont typeface="Courier New" panose="02070309020205020404" pitchFamily="49" charset="0"/>
                  <a:buChar char="o"/>
                </a:pPr>
                <a:r>
                  <a:rPr lang="en-US" dirty="0"/>
                  <a:t>Change cavity mode to TM</a:t>
                </a:r>
                <a:r>
                  <a:rPr lang="en-US" baseline="-25000" dirty="0"/>
                  <a:t>011</a:t>
                </a:r>
                <a:r>
                  <a:rPr lang="en-US" dirty="0"/>
                  <a:t> </a:t>
                </a:r>
                <a14:m>
                  <m:oMath xmlns:m="http://schemas.openxmlformats.org/officeDocument/2006/math">
                    <m:r>
                      <a:rPr lang="en-US" b="0" i="1" smtClean="0">
                        <a:latin typeface="Cambria Math" panose="02040503050406030204" pitchFamily="18" charset="0"/>
                      </a:rPr>
                      <m:t>→</m:t>
                    </m:r>
                  </m:oMath>
                </a14:m>
                <a:r>
                  <a:rPr lang="en-US" dirty="0"/>
                  <a:t> form factor is near-zero.</a:t>
                </a:r>
              </a:p>
              <a:p>
                <a:pPr lvl="1">
                  <a:buFont typeface="Courier New" panose="02070309020205020404" pitchFamily="49" charset="0"/>
                  <a:buChar char="o"/>
                </a:pPr>
                <a:r>
                  <a:rPr lang="en-US" dirty="0"/>
                  <a:t>Identify or remove source of RFI.</a:t>
                </a:r>
              </a:p>
              <a:p>
                <a:pPr lvl="1">
                  <a:buFont typeface="Courier New" panose="02070309020205020404" pitchFamily="49" charset="0"/>
                  <a:buChar char="o"/>
                </a:pPr>
                <a:r>
                  <a:rPr lang="en-US" dirty="0"/>
                  <a:t>SAG turned off.</a:t>
                </a:r>
              </a:p>
            </p:txBody>
          </p:sp>
        </mc:Choice>
        <mc:Fallback xmlns="">
          <p:sp>
            <p:nvSpPr>
              <p:cNvPr id="6" name="Content Placeholder 5">
                <a:extLst>
                  <a:ext uri="{FF2B5EF4-FFF2-40B4-BE49-F238E27FC236}">
                    <a16:creationId xmlns:a16="http://schemas.microsoft.com/office/drawing/2014/main" id="{4DC2E3A1-F031-A875-E9CB-242DA2BE54A8}"/>
                  </a:ext>
                </a:extLst>
              </p:cNvPr>
              <p:cNvSpPr>
                <a:spLocks noGrp="1" noRot="1" noChangeAspect="1" noMove="1" noResize="1" noEditPoints="1" noAdjustHandles="1" noChangeArrowheads="1" noChangeShapeType="1" noTextEdit="1"/>
              </p:cNvSpPr>
              <p:nvPr>
                <p:ph idx="1"/>
              </p:nvPr>
            </p:nvSpPr>
            <p:spPr>
              <a:xfrm>
                <a:off x="330926" y="1936633"/>
                <a:ext cx="11948160" cy="4903111"/>
              </a:xfrm>
              <a:blipFill>
                <a:blip r:embed="rId8"/>
                <a:stretch>
                  <a:fillRect l="-637" t="-1809"/>
                </a:stretch>
              </a:blipFill>
            </p:spPr>
            <p:txBody>
              <a:bodyPr/>
              <a:lstStyle/>
              <a:p>
                <a:r>
                  <a:rPr lang="en-US">
                    <a:noFill/>
                  </a:rPr>
                  <a:t> </a:t>
                </a:r>
              </a:p>
            </p:txBody>
          </p:sp>
        </mc:Fallback>
      </mc:AlternateContent>
    </p:spTree>
    <p:extLst>
      <p:ext uri="{BB962C8B-B14F-4D97-AF65-F5344CB8AC3E}">
        <p14:creationId xmlns:p14="http://schemas.microsoft.com/office/powerpoint/2010/main" val="32110122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E3491-8E04-1AB5-9EBD-E877EDA7CD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F5C665-E747-D9A8-F1AB-836FC60E48CD}"/>
              </a:ext>
            </a:extLst>
          </p:cNvPr>
          <p:cNvSpPr>
            <a:spLocks noGrp="1"/>
          </p:cNvSpPr>
          <p:nvPr>
            <p:ph type="title"/>
          </p:nvPr>
        </p:nvSpPr>
        <p:spPr/>
        <p:txBody>
          <a:bodyPr/>
          <a:lstStyle/>
          <a:p>
            <a:r>
              <a:rPr lang="en-US" dirty="0"/>
              <a:t>Analysis Pipeline</a:t>
            </a:r>
          </a:p>
        </p:txBody>
      </p:sp>
      <p:graphicFrame>
        <p:nvGraphicFramePr>
          <p:cNvPr id="4" name="Diagram 3">
            <a:extLst>
              <a:ext uri="{FF2B5EF4-FFF2-40B4-BE49-F238E27FC236}">
                <a16:creationId xmlns:a16="http://schemas.microsoft.com/office/drawing/2014/main" id="{6A350305-CB45-3429-4675-9B6FD2E53BFB}"/>
              </a:ext>
            </a:extLst>
          </p:cNvPr>
          <p:cNvGraphicFramePr/>
          <p:nvPr>
            <p:extLst>
              <p:ext uri="{D42A27DB-BD31-4B8C-83A1-F6EECF244321}">
                <p14:modId xmlns:p14="http://schemas.microsoft.com/office/powerpoint/2010/main" val="88482565"/>
              </p:ext>
            </p:extLst>
          </p:nvPr>
        </p:nvGraphicFramePr>
        <p:xfrm>
          <a:off x="330926" y="844733"/>
          <a:ext cx="11530148" cy="1091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ontent Placeholder 5">
            <a:extLst>
              <a:ext uri="{FF2B5EF4-FFF2-40B4-BE49-F238E27FC236}">
                <a16:creationId xmlns:a16="http://schemas.microsoft.com/office/drawing/2014/main" id="{D6327258-5325-7973-E031-07B382F26307}"/>
              </a:ext>
            </a:extLst>
          </p:cNvPr>
          <p:cNvSpPr>
            <a:spLocks noGrp="1"/>
          </p:cNvSpPr>
          <p:nvPr>
            <p:ph idx="1"/>
          </p:nvPr>
        </p:nvSpPr>
        <p:spPr>
          <a:xfrm>
            <a:off x="330925" y="1936633"/>
            <a:ext cx="5879869" cy="4593649"/>
          </a:xfrm>
        </p:spPr>
        <p:txBody>
          <a:bodyPr/>
          <a:lstStyle/>
          <a:p>
            <a:r>
              <a:rPr lang="en-US" dirty="0"/>
              <a:t>Assume a local axion density 0.45 GeV/cm</a:t>
            </a:r>
            <a:r>
              <a:rPr lang="en-US" baseline="30000" dirty="0"/>
              <a:t>3</a:t>
            </a:r>
            <a:r>
              <a:rPr lang="en-US" dirty="0"/>
              <a:t>.</a:t>
            </a:r>
          </a:p>
          <a:p>
            <a:r>
              <a:rPr lang="en-US" dirty="0"/>
              <a:t>Set a 90% credible upper limit with a flat prior in nonnegative signal power.</a:t>
            </a:r>
          </a:p>
          <a:p>
            <a:endParaRPr lang="en-US" dirty="0"/>
          </a:p>
        </p:txBody>
      </p:sp>
      <p:pic>
        <p:nvPicPr>
          <p:cNvPr id="3" name="Picture 2">
            <a:extLst>
              <a:ext uri="{FF2B5EF4-FFF2-40B4-BE49-F238E27FC236}">
                <a16:creationId xmlns:a16="http://schemas.microsoft.com/office/drawing/2014/main" id="{4869BD7B-558F-BF67-5A9D-E83B2F9EE8F8}"/>
              </a:ext>
            </a:extLst>
          </p:cNvPr>
          <p:cNvPicPr>
            <a:picLocks noChangeAspect="1"/>
          </p:cNvPicPr>
          <p:nvPr/>
        </p:nvPicPr>
        <p:blipFill>
          <a:blip r:embed="rId8"/>
          <a:srcRect/>
          <a:stretch/>
        </p:blipFill>
        <p:spPr>
          <a:xfrm>
            <a:off x="6418955" y="1936393"/>
            <a:ext cx="5385118" cy="4351246"/>
          </a:xfrm>
          <a:prstGeom prst="rect">
            <a:avLst/>
          </a:prstGeom>
        </p:spPr>
      </p:pic>
      <p:sp>
        <p:nvSpPr>
          <p:cNvPr id="5" name="TextBox 4">
            <a:extLst>
              <a:ext uri="{FF2B5EF4-FFF2-40B4-BE49-F238E27FC236}">
                <a16:creationId xmlns:a16="http://schemas.microsoft.com/office/drawing/2014/main" id="{051C0FC6-30FF-86E7-892B-FB061D829390}"/>
              </a:ext>
            </a:extLst>
          </p:cNvPr>
          <p:cNvSpPr txBox="1"/>
          <p:nvPr/>
        </p:nvSpPr>
        <p:spPr>
          <a:xfrm>
            <a:off x="6418955" y="6281356"/>
            <a:ext cx="5636736" cy="369332"/>
          </a:xfrm>
          <a:prstGeom prst="rect">
            <a:avLst/>
          </a:prstGeom>
          <a:noFill/>
        </p:spPr>
        <p:txBody>
          <a:bodyPr wrap="none" rtlCol="0">
            <a:spAutoFit/>
          </a:bodyPr>
          <a:lstStyle/>
          <a:p>
            <a:r>
              <a:rPr lang="en-US" dirty="0"/>
              <a:t>Published Run-1D Part 1 result, PRL </a:t>
            </a:r>
            <a:r>
              <a:rPr lang="en-US" b="1" dirty="0"/>
              <a:t>135</a:t>
            </a:r>
            <a:r>
              <a:rPr lang="en-US" dirty="0"/>
              <a:t>, 191001 (2025)</a:t>
            </a:r>
          </a:p>
        </p:txBody>
      </p:sp>
    </p:spTree>
    <p:extLst>
      <p:ext uri="{BB962C8B-B14F-4D97-AF65-F5344CB8AC3E}">
        <p14:creationId xmlns:p14="http://schemas.microsoft.com/office/powerpoint/2010/main" val="5378257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raw.githubusercontent.com/cajohare/AxionLimits/master/plots/plots_png/AxionPhoton.png">
            <a:extLst>
              <a:ext uri="{FF2B5EF4-FFF2-40B4-BE49-F238E27FC236}">
                <a16:creationId xmlns:a16="http://schemas.microsoft.com/office/drawing/2014/main" id="{963EE612-CD24-B0CA-D379-0FFBD4BBC49C}"/>
              </a:ext>
            </a:extLst>
          </p:cNvPr>
          <p:cNvPicPr>
            <a:picLocks noChangeAspect="1"/>
          </p:cNvPicPr>
          <p:nvPr/>
        </p:nvPicPr>
        <p:blipFill>
          <a:blip r:embed="rId2"/>
          <a:stretch>
            <a:fillRect/>
          </a:stretch>
        </p:blipFill>
        <p:spPr>
          <a:xfrm>
            <a:off x="-1" y="2300267"/>
            <a:ext cx="5579591" cy="3817882"/>
          </a:xfrm>
          <a:prstGeom prst="rect">
            <a:avLst/>
          </a:prstGeom>
        </p:spPr>
      </p:pic>
      <p:sp>
        <p:nvSpPr>
          <p:cNvPr id="3" name="TextBox 2">
            <a:extLst>
              <a:ext uri="{FF2B5EF4-FFF2-40B4-BE49-F238E27FC236}">
                <a16:creationId xmlns:a16="http://schemas.microsoft.com/office/drawing/2014/main" id="{0491FDFC-E8CE-7CD3-CA48-59C12115CBB0}"/>
              </a:ext>
            </a:extLst>
          </p:cNvPr>
          <p:cNvSpPr txBox="1"/>
          <p:nvPr/>
        </p:nvSpPr>
        <p:spPr>
          <a:xfrm>
            <a:off x="949642" y="6253283"/>
            <a:ext cx="3680303" cy="276999"/>
          </a:xfrm>
          <a:prstGeom prst="rect">
            <a:avLst/>
          </a:prstGeom>
          <a:noFill/>
        </p:spPr>
        <p:txBody>
          <a:bodyPr wrap="none" rtlCol="0">
            <a:spAutoFit/>
          </a:bodyPr>
          <a:lstStyle/>
          <a:p>
            <a:pPr algn="ctr"/>
            <a:r>
              <a:rPr lang="en-US" sz="1200" dirty="0">
                <a:solidFill>
                  <a:schemeClr val="tx1">
                    <a:lumMod val="50000"/>
                    <a:lumOff val="50000"/>
                  </a:schemeClr>
                </a:solidFill>
              </a:rPr>
              <a:t>Adapted from 10.5281/zenodo.3932430 by C. O’Hare</a:t>
            </a:r>
          </a:p>
        </p:txBody>
      </p:sp>
    </p:spTree>
    <p:extLst>
      <p:ext uri="{BB962C8B-B14F-4D97-AF65-F5344CB8AC3E}">
        <p14:creationId xmlns:p14="http://schemas.microsoft.com/office/powerpoint/2010/main" val="14427622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1E3C08-91F8-53FE-F3B7-E35F22D9FB6D}"/>
              </a:ext>
            </a:extLst>
          </p:cNvPr>
          <p:cNvPicPr>
            <a:picLocks noChangeAspect="1"/>
          </p:cNvPicPr>
          <p:nvPr/>
        </p:nvPicPr>
        <p:blipFill>
          <a:blip r:embed="rId2"/>
          <a:srcRect/>
          <a:stretch/>
        </p:blipFill>
        <p:spPr>
          <a:xfrm>
            <a:off x="8333773" y="135238"/>
            <a:ext cx="3858228" cy="6400815"/>
          </a:xfrm>
          <a:prstGeom prst="rect">
            <a:avLst/>
          </a:prstGeom>
        </p:spPr>
      </p:pic>
      <p:pic>
        <p:nvPicPr>
          <p:cNvPr id="2" name="Picture 1">
            <a:extLst>
              <a:ext uri="{FF2B5EF4-FFF2-40B4-BE49-F238E27FC236}">
                <a16:creationId xmlns:a16="http://schemas.microsoft.com/office/drawing/2014/main" id="{3688B57D-01DC-E66B-D201-A175BC737B99}"/>
              </a:ext>
            </a:extLst>
          </p:cNvPr>
          <p:cNvPicPr>
            <a:picLocks noChangeAspect="1"/>
          </p:cNvPicPr>
          <p:nvPr/>
        </p:nvPicPr>
        <p:blipFill>
          <a:blip r:embed="rId3"/>
          <a:stretch>
            <a:fillRect/>
          </a:stretch>
        </p:blipFill>
        <p:spPr>
          <a:xfrm>
            <a:off x="0" y="0"/>
            <a:ext cx="5004708" cy="6672943"/>
          </a:xfrm>
          <a:prstGeom prst="rect">
            <a:avLst/>
          </a:prstGeom>
        </p:spPr>
      </p:pic>
    </p:spTree>
    <p:extLst>
      <p:ext uri="{BB962C8B-B14F-4D97-AF65-F5344CB8AC3E}">
        <p14:creationId xmlns:p14="http://schemas.microsoft.com/office/powerpoint/2010/main" val="2655318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E1B1A-9E90-A6BB-D447-31A826B6B9B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ACD84F5-A287-5C2E-4F91-B7F577FE7D5C}"/>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4D6A39CC-90B4-348A-C755-7C507007AE45}"/>
              </a:ext>
            </a:extLst>
          </p:cNvPr>
          <p:cNvPicPr>
            <a:picLocks noChangeAspect="1"/>
          </p:cNvPicPr>
          <p:nvPr/>
        </p:nvPicPr>
        <p:blipFill>
          <a:blip r:embed="rId2"/>
          <a:srcRect/>
          <a:stretch/>
        </p:blipFill>
        <p:spPr>
          <a:xfrm>
            <a:off x="2292350" y="355600"/>
            <a:ext cx="7607300" cy="6146800"/>
          </a:xfrm>
          <a:prstGeom prst="rect">
            <a:avLst/>
          </a:prstGeom>
        </p:spPr>
      </p:pic>
      <p:sp>
        <p:nvSpPr>
          <p:cNvPr id="5" name="TextBox 4">
            <a:extLst>
              <a:ext uri="{FF2B5EF4-FFF2-40B4-BE49-F238E27FC236}">
                <a16:creationId xmlns:a16="http://schemas.microsoft.com/office/drawing/2014/main" id="{902DAFC8-F49F-BA07-1340-669669296EA5}"/>
              </a:ext>
            </a:extLst>
          </p:cNvPr>
          <p:cNvSpPr txBox="1"/>
          <p:nvPr/>
        </p:nvSpPr>
        <p:spPr>
          <a:xfrm>
            <a:off x="9674964" y="18256"/>
            <a:ext cx="2517036" cy="369332"/>
          </a:xfrm>
          <a:prstGeom prst="rect">
            <a:avLst/>
          </a:prstGeom>
          <a:noFill/>
        </p:spPr>
        <p:txBody>
          <a:bodyPr wrap="none" rtlCol="0">
            <a:spAutoFit/>
          </a:bodyPr>
          <a:lstStyle/>
          <a:p>
            <a:r>
              <a:rPr lang="en-US" dirty="0">
                <a:solidFill>
                  <a:schemeClr val="tx1">
                    <a:lumMod val="50000"/>
                    <a:lumOff val="50000"/>
                  </a:schemeClr>
                </a:solidFill>
              </a:rPr>
              <a:t>PRL </a:t>
            </a:r>
            <a:r>
              <a:rPr lang="en-US" b="1" dirty="0">
                <a:solidFill>
                  <a:schemeClr val="tx1">
                    <a:lumMod val="50000"/>
                    <a:lumOff val="50000"/>
                  </a:schemeClr>
                </a:solidFill>
              </a:rPr>
              <a:t>135</a:t>
            </a:r>
            <a:r>
              <a:rPr lang="en-US" dirty="0">
                <a:solidFill>
                  <a:schemeClr val="tx1">
                    <a:lumMod val="50000"/>
                    <a:lumOff val="50000"/>
                  </a:schemeClr>
                </a:solidFill>
              </a:rPr>
              <a:t>, 191001 (2025)</a:t>
            </a:r>
          </a:p>
        </p:txBody>
      </p:sp>
    </p:spTree>
    <p:extLst>
      <p:ext uri="{BB962C8B-B14F-4D97-AF65-F5344CB8AC3E}">
        <p14:creationId xmlns:p14="http://schemas.microsoft.com/office/powerpoint/2010/main" val="28493323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33CA6-20BD-B0CA-1B40-DD571E89B5B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FC808C0-08BA-1BAA-3621-10299951A171}"/>
              </a:ext>
            </a:extLst>
          </p:cNvPr>
          <p:cNvSpPr>
            <a:spLocks noGrp="1"/>
          </p:cNvSpPr>
          <p:nvPr>
            <p:ph idx="1"/>
          </p:nvPr>
        </p:nvSpPr>
        <p:spPr/>
        <p:txBody>
          <a:bodyPr/>
          <a:lstStyle/>
          <a:p>
            <a:endParaRPr lang="en-US"/>
          </a:p>
        </p:txBody>
      </p:sp>
      <p:grpSp>
        <p:nvGrpSpPr>
          <p:cNvPr id="4" name="Group 3">
            <a:extLst>
              <a:ext uri="{FF2B5EF4-FFF2-40B4-BE49-F238E27FC236}">
                <a16:creationId xmlns:a16="http://schemas.microsoft.com/office/drawing/2014/main" id="{64BB7C4F-FFA6-E303-CBEA-715CAABD9A6A}"/>
              </a:ext>
            </a:extLst>
          </p:cNvPr>
          <p:cNvGrpSpPr/>
          <p:nvPr/>
        </p:nvGrpSpPr>
        <p:grpSpPr>
          <a:xfrm>
            <a:off x="1458294" y="914400"/>
            <a:ext cx="9275411" cy="5615882"/>
            <a:chOff x="2916589" y="914400"/>
            <a:chExt cx="9275411" cy="5615882"/>
          </a:xfrm>
        </p:grpSpPr>
        <p:pic>
          <p:nvPicPr>
            <p:cNvPr id="5" name="Picture 4">
              <a:extLst>
                <a:ext uri="{FF2B5EF4-FFF2-40B4-BE49-F238E27FC236}">
                  <a16:creationId xmlns:a16="http://schemas.microsoft.com/office/drawing/2014/main" id="{D6555E42-88CD-30CE-C6F3-79CF5FD26C31}"/>
                </a:ext>
              </a:extLst>
            </p:cNvPr>
            <p:cNvPicPr>
              <a:picLocks noChangeAspect="1"/>
            </p:cNvPicPr>
            <p:nvPr/>
          </p:nvPicPr>
          <p:blipFill>
            <a:blip r:embed="rId2"/>
            <a:srcRect l="28513"/>
            <a:stretch>
              <a:fillRect/>
            </a:stretch>
          </p:blipFill>
          <p:spPr>
            <a:xfrm>
              <a:off x="2916589" y="914400"/>
              <a:ext cx="9275411" cy="5615882"/>
            </a:xfrm>
            <a:prstGeom prst="rect">
              <a:avLst/>
            </a:prstGeom>
          </p:spPr>
        </p:pic>
        <p:sp>
          <p:nvSpPr>
            <p:cNvPr id="6" name="Rectangle 5">
              <a:extLst>
                <a:ext uri="{FF2B5EF4-FFF2-40B4-BE49-F238E27FC236}">
                  <a16:creationId xmlns:a16="http://schemas.microsoft.com/office/drawing/2014/main" id="{AFD7FB27-C0C2-4235-1952-D6BD240CCCEB}"/>
                </a:ext>
              </a:extLst>
            </p:cNvPr>
            <p:cNvSpPr/>
            <p:nvPr/>
          </p:nvSpPr>
          <p:spPr>
            <a:xfrm>
              <a:off x="2953407" y="1140824"/>
              <a:ext cx="315310" cy="4567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126459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5FC52-CCA6-6A09-1C7E-8D1D7F18165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6A13FEF-0482-D5C4-DBB1-85938ACD1C2E}"/>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E8B5C2EF-388B-E4C3-D121-EDEA4F6E7D49}"/>
              </a:ext>
            </a:extLst>
          </p:cNvPr>
          <p:cNvPicPr>
            <a:picLocks noChangeAspect="1"/>
          </p:cNvPicPr>
          <p:nvPr/>
        </p:nvPicPr>
        <p:blipFill>
          <a:blip r:embed="rId2"/>
          <a:srcRect/>
          <a:stretch/>
        </p:blipFill>
        <p:spPr>
          <a:xfrm>
            <a:off x="2918075" y="1896975"/>
            <a:ext cx="6355850" cy="4381984"/>
          </a:xfrm>
          <a:prstGeom prst="rect">
            <a:avLst/>
          </a:prstGeom>
        </p:spPr>
      </p:pic>
    </p:spTree>
    <p:extLst>
      <p:ext uri="{BB962C8B-B14F-4D97-AF65-F5344CB8AC3E}">
        <p14:creationId xmlns:p14="http://schemas.microsoft.com/office/powerpoint/2010/main" val="17758470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8A158-EC74-22A3-0A88-2AB594C4ADE2}"/>
              </a:ext>
            </a:extLst>
          </p:cNvPr>
          <p:cNvSpPr>
            <a:spLocks noGrp="1"/>
          </p:cNvSpPr>
          <p:nvPr>
            <p:ph type="title"/>
          </p:nvPr>
        </p:nvSpPr>
        <p:spPr/>
        <p:txBody>
          <a:bodyPr/>
          <a:lstStyle/>
          <a:p>
            <a:r>
              <a:rPr lang="en-US" dirty="0"/>
              <a:t>System Noise Calibration</a:t>
            </a:r>
          </a:p>
        </p:txBody>
      </p:sp>
      <p:pic>
        <p:nvPicPr>
          <p:cNvPr id="4" name="Picture 3">
            <a:extLst>
              <a:ext uri="{FF2B5EF4-FFF2-40B4-BE49-F238E27FC236}">
                <a16:creationId xmlns:a16="http://schemas.microsoft.com/office/drawing/2014/main" id="{AC1FA1A0-81A6-26A6-9526-91C497ED91E6}"/>
              </a:ext>
            </a:extLst>
          </p:cNvPr>
          <p:cNvPicPr>
            <a:picLocks noChangeAspect="1"/>
          </p:cNvPicPr>
          <p:nvPr/>
        </p:nvPicPr>
        <p:blipFill>
          <a:blip r:embed="rId3"/>
          <a:srcRect/>
          <a:stretch/>
        </p:blipFill>
        <p:spPr>
          <a:xfrm>
            <a:off x="8291397" y="199663"/>
            <a:ext cx="3893103" cy="6458673"/>
          </a:xfrm>
          <a:prstGeom prst="rect">
            <a:avLst/>
          </a:prstGeom>
        </p:spPr>
      </p:pic>
      <p:pic>
        <p:nvPicPr>
          <p:cNvPr id="7" name="Picture 6">
            <a:extLst>
              <a:ext uri="{FF2B5EF4-FFF2-40B4-BE49-F238E27FC236}">
                <a16:creationId xmlns:a16="http://schemas.microsoft.com/office/drawing/2014/main" id="{0E4AD73C-DE54-F477-8A9E-493B5CB84671}"/>
              </a:ext>
            </a:extLst>
          </p:cNvPr>
          <p:cNvPicPr>
            <a:picLocks noChangeAspect="1"/>
          </p:cNvPicPr>
          <p:nvPr/>
        </p:nvPicPr>
        <p:blipFill>
          <a:blip r:embed="rId4"/>
          <a:srcRect l="386" r="386"/>
          <a:stretch/>
        </p:blipFill>
        <p:spPr>
          <a:xfrm>
            <a:off x="4428684" y="1812710"/>
            <a:ext cx="3819646" cy="4212523"/>
          </a:xfrm>
          <a:prstGeom prst="rect">
            <a:avLst/>
          </a:prstGeom>
          <a:ln w="19050">
            <a:solidFill>
              <a:srgbClr val="0000FF"/>
            </a:solidFill>
          </a:ln>
        </p:spPr>
      </p:pic>
      <p:sp>
        <p:nvSpPr>
          <p:cNvPr id="8" name="Rectangle 7">
            <a:extLst>
              <a:ext uri="{FF2B5EF4-FFF2-40B4-BE49-F238E27FC236}">
                <a16:creationId xmlns:a16="http://schemas.microsoft.com/office/drawing/2014/main" id="{9D361FA5-DE5B-575A-D27A-9BD6AA405900}"/>
              </a:ext>
            </a:extLst>
          </p:cNvPr>
          <p:cNvSpPr/>
          <p:nvPr/>
        </p:nvSpPr>
        <p:spPr>
          <a:xfrm>
            <a:off x="8863997" y="4184966"/>
            <a:ext cx="2141318" cy="2362867"/>
          </a:xfrm>
          <a:prstGeom prst="rect">
            <a:avLst/>
          </a:prstGeom>
          <a:noFill/>
          <a:ln w="19050">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8711C45-784F-E2E3-3829-F5C09D8EBF6A}"/>
              </a:ext>
            </a:extLst>
          </p:cNvPr>
          <p:cNvCxnSpPr>
            <a:cxnSpLocks/>
          </p:cNvCxnSpPr>
          <p:nvPr/>
        </p:nvCxnSpPr>
        <p:spPr>
          <a:xfrm>
            <a:off x="8248330" y="1812710"/>
            <a:ext cx="2756985" cy="2372256"/>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17F7E36-C5A9-4B03-6D7C-9357EAE6FE82}"/>
              </a:ext>
            </a:extLst>
          </p:cNvPr>
          <p:cNvCxnSpPr>
            <a:cxnSpLocks/>
          </p:cNvCxnSpPr>
          <p:nvPr/>
        </p:nvCxnSpPr>
        <p:spPr>
          <a:xfrm>
            <a:off x="4428684" y="6025233"/>
            <a:ext cx="4435313" cy="52260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F68F23AA-4771-DB1F-84EA-5C64B232C8E7}"/>
              </a:ext>
            </a:extLst>
          </p:cNvPr>
          <p:cNvPicPr>
            <a:picLocks noChangeAspect="1"/>
          </p:cNvPicPr>
          <p:nvPr/>
        </p:nvPicPr>
        <p:blipFill>
          <a:blip r:embed="rId5"/>
          <a:srcRect l="25739" t="24979" b="26076"/>
          <a:stretch>
            <a:fillRect/>
          </a:stretch>
        </p:blipFill>
        <p:spPr>
          <a:xfrm>
            <a:off x="480576" y="2196798"/>
            <a:ext cx="3510816" cy="3085263"/>
          </a:xfrm>
          <a:prstGeom prst="rect">
            <a:avLst/>
          </a:prstGeom>
        </p:spPr>
      </p:pic>
      <p:sp>
        <p:nvSpPr>
          <p:cNvPr id="16" name="TextBox 15">
            <a:extLst>
              <a:ext uri="{FF2B5EF4-FFF2-40B4-BE49-F238E27FC236}">
                <a16:creationId xmlns:a16="http://schemas.microsoft.com/office/drawing/2014/main" id="{BBBE117C-1310-4FBF-AF0A-A94BEF3D8AC4}"/>
              </a:ext>
            </a:extLst>
          </p:cNvPr>
          <p:cNvSpPr txBox="1"/>
          <p:nvPr/>
        </p:nvSpPr>
        <p:spPr>
          <a:xfrm>
            <a:off x="2726065" y="1819532"/>
            <a:ext cx="1132041" cy="400110"/>
          </a:xfrm>
          <a:prstGeom prst="rect">
            <a:avLst/>
          </a:prstGeom>
          <a:noFill/>
        </p:spPr>
        <p:txBody>
          <a:bodyPr wrap="none" rtlCol="0">
            <a:spAutoFit/>
          </a:bodyPr>
          <a:lstStyle/>
          <a:p>
            <a:r>
              <a:rPr lang="en-US" sz="2000" dirty="0"/>
              <a:t>Hot load</a:t>
            </a:r>
          </a:p>
        </p:txBody>
      </p:sp>
      <p:sp>
        <p:nvSpPr>
          <p:cNvPr id="17" name="TextBox 16">
            <a:extLst>
              <a:ext uri="{FF2B5EF4-FFF2-40B4-BE49-F238E27FC236}">
                <a16:creationId xmlns:a16="http://schemas.microsoft.com/office/drawing/2014/main" id="{A9F4C4A4-50F1-5D0A-78E7-66EE1731BB26}"/>
              </a:ext>
            </a:extLst>
          </p:cNvPr>
          <p:cNvSpPr txBox="1"/>
          <p:nvPr/>
        </p:nvSpPr>
        <p:spPr>
          <a:xfrm>
            <a:off x="804003" y="1819532"/>
            <a:ext cx="1762983" cy="400110"/>
          </a:xfrm>
          <a:prstGeom prst="rect">
            <a:avLst/>
          </a:prstGeom>
          <a:noFill/>
        </p:spPr>
        <p:txBody>
          <a:bodyPr wrap="none" rtlCol="0">
            <a:spAutoFit/>
          </a:bodyPr>
          <a:lstStyle/>
          <a:p>
            <a:r>
              <a:rPr lang="en-US" sz="2000" dirty="0" err="1"/>
              <a:t>mK</a:t>
            </a:r>
            <a:r>
              <a:rPr lang="en-US" sz="2000" dirty="0"/>
              <a:t> attenuator</a:t>
            </a:r>
          </a:p>
        </p:txBody>
      </p:sp>
      <p:cxnSp>
        <p:nvCxnSpPr>
          <p:cNvPr id="19" name="Straight Arrow Connector 18">
            <a:extLst>
              <a:ext uri="{FF2B5EF4-FFF2-40B4-BE49-F238E27FC236}">
                <a16:creationId xmlns:a16="http://schemas.microsoft.com/office/drawing/2014/main" id="{0A4A0380-630D-9F1B-8A41-60CC04F0EB1A}"/>
              </a:ext>
            </a:extLst>
          </p:cNvPr>
          <p:cNvCxnSpPr>
            <a:cxnSpLocks/>
            <a:stCxn id="16" idx="3"/>
          </p:cNvCxnSpPr>
          <p:nvPr/>
        </p:nvCxnSpPr>
        <p:spPr>
          <a:xfrm>
            <a:off x="3858106" y="2019587"/>
            <a:ext cx="733853" cy="472372"/>
          </a:xfrm>
          <a:prstGeom prst="straightConnector1">
            <a:avLst/>
          </a:prstGeom>
          <a:ln w="19050">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7E4D45B9-FE89-E32B-1590-5AC410935819}"/>
              </a:ext>
            </a:extLst>
          </p:cNvPr>
          <p:cNvSpPr/>
          <p:nvPr/>
        </p:nvSpPr>
        <p:spPr>
          <a:xfrm>
            <a:off x="2410533" y="2196798"/>
            <a:ext cx="1580859" cy="1689903"/>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c 20">
            <a:extLst>
              <a:ext uri="{FF2B5EF4-FFF2-40B4-BE49-F238E27FC236}">
                <a16:creationId xmlns:a16="http://schemas.microsoft.com/office/drawing/2014/main" id="{667B2A78-F2CD-8445-09DA-D95A9FBDAAB9}"/>
              </a:ext>
            </a:extLst>
          </p:cNvPr>
          <p:cNvSpPr/>
          <p:nvPr/>
        </p:nvSpPr>
        <p:spPr>
          <a:xfrm>
            <a:off x="1323053" y="923058"/>
            <a:ext cx="4748429" cy="4748429"/>
          </a:xfrm>
          <a:prstGeom prst="arc">
            <a:avLst>
              <a:gd name="adj1" fmla="val 13063175"/>
              <a:gd name="adj2" fmla="val 19967992"/>
            </a:avLst>
          </a:prstGeom>
          <a:ln w="19050">
            <a:solidFill>
              <a:srgbClr val="FF0000"/>
            </a:solidFill>
            <a:headEnd type="none"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Oval 21">
            <a:extLst>
              <a:ext uri="{FF2B5EF4-FFF2-40B4-BE49-F238E27FC236}">
                <a16:creationId xmlns:a16="http://schemas.microsoft.com/office/drawing/2014/main" id="{A2A3685F-0364-9737-F189-544E00042069}"/>
              </a:ext>
            </a:extLst>
          </p:cNvPr>
          <p:cNvSpPr/>
          <p:nvPr/>
        </p:nvSpPr>
        <p:spPr>
          <a:xfrm>
            <a:off x="1124935" y="2359939"/>
            <a:ext cx="1056313" cy="1133223"/>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E03BA7B1-0EF8-5A1C-2E8C-2D8E101AFC67}"/>
              </a:ext>
            </a:extLst>
          </p:cNvPr>
          <p:cNvSpPr txBox="1"/>
          <p:nvPr/>
        </p:nvSpPr>
        <p:spPr>
          <a:xfrm>
            <a:off x="57873" y="5347504"/>
            <a:ext cx="4370811" cy="923330"/>
          </a:xfrm>
          <a:prstGeom prst="rect">
            <a:avLst/>
          </a:prstGeom>
          <a:noFill/>
        </p:spPr>
        <p:txBody>
          <a:bodyPr wrap="square" rtlCol="0">
            <a:spAutoFit/>
          </a:bodyPr>
          <a:lstStyle/>
          <a:p>
            <a:r>
              <a:rPr lang="en-US" dirty="0"/>
              <a:t>1. Hot load: connected by the RF switch.</a:t>
            </a:r>
            <a:br>
              <a:rPr lang="en-US" dirty="0"/>
            </a:br>
            <a:r>
              <a:rPr lang="en-US" dirty="0"/>
              <a:t>2. </a:t>
            </a:r>
            <a:r>
              <a:rPr lang="en-US" dirty="0" err="1"/>
              <a:t>mK</a:t>
            </a:r>
            <a:r>
              <a:rPr lang="en-US" dirty="0"/>
              <a:t> attenuator (</a:t>
            </a:r>
            <a:r>
              <a:rPr lang="en-US" dirty="0">
                <a:solidFill>
                  <a:srgbClr val="FF0000"/>
                </a:solidFill>
              </a:rPr>
              <a:t>new in Part 2</a:t>
            </a:r>
            <a:r>
              <a:rPr lang="en-US" dirty="0"/>
              <a:t>): </a:t>
            </a:r>
            <a:br>
              <a:rPr lang="en-US" dirty="0"/>
            </a:br>
            <a:r>
              <a:rPr lang="en-US" dirty="0"/>
              <a:t>     no switch needed. The concept worked!</a:t>
            </a:r>
          </a:p>
        </p:txBody>
      </p:sp>
    </p:spTree>
    <p:extLst>
      <p:ext uri="{BB962C8B-B14F-4D97-AF65-F5344CB8AC3E}">
        <p14:creationId xmlns:p14="http://schemas.microsoft.com/office/powerpoint/2010/main" val="11964086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w="19050">
          <a:solidFill>
            <a:srgbClr val="00B050"/>
          </a:solidFill>
          <a:headEnd type="none" w="med" len="med"/>
          <a:tailEnd type="triangle" w="lg" len="lg"/>
        </a:ln>
      </a:spPr>
      <a:bodyPr rtlCol="0" anchor="ctr"/>
      <a:lstStyle>
        <a:defPPr algn="ctr">
          <a:defRPr/>
        </a:defPPr>
      </a:lstStyle>
      <a:style>
        <a:lnRef idx="1">
          <a:schemeClr val="accent1"/>
        </a:lnRef>
        <a:fillRef idx="0">
          <a:schemeClr val="accent1"/>
        </a:fillRef>
        <a:effectRef idx="0">
          <a:schemeClr val="accent1"/>
        </a:effectRef>
        <a:fontRef idx="minor">
          <a:schemeClr val="tx1"/>
        </a:fontRef>
      </a:style>
    </a:spDef>
    <a:lnDef>
      <a:spPr>
        <a:ln w="19050">
          <a:solidFill>
            <a:srgbClr val="FF0000"/>
          </a:solidFill>
          <a:tailEnd type="triangle" w="lg" len="lg"/>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194142</TotalTime>
  <Words>2615</Words>
  <Application>Microsoft Macintosh PowerPoint</Application>
  <PresentationFormat>Widescreen</PresentationFormat>
  <Paragraphs>478</Paragraphs>
  <Slides>45</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Aptos</vt:lpstr>
      <vt:lpstr>Aptos Display</vt:lpstr>
      <vt:lpstr>Aptos Light</vt:lpstr>
      <vt:lpstr>Arial</vt:lpstr>
      <vt:lpstr>Calibri</vt:lpstr>
      <vt:lpstr>Cambria Math</vt:lpstr>
      <vt:lpstr>Courier New</vt:lpstr>
      <vt:lpstr>Office Theme</vt:lpstr>
      <vt:lpstr>ADMX Overview and Run Status</vt:lpstr>
      <vt:lpstr>PowerPoint Presentation</vt:lpstr>
      <vt:lpstr>Axion–Photon Coupling</vt:lpstr>
      <vt:lpstr>Axion–Photon Coupling</vt:lpstr>
      <vt:lpstr>Microwave Cavity Haloscope</vt:lpstr>
      <vt:lpstr>PowerPoint Presentation</vt:lpstr>
      <vt:lpstr>g_aγγ Parameter Space</vt:lpstr>
      <vt:lpstr>Signal Power</vt:lpstr>
      <vt:lpstr>Signal Power</vt:lpstr>
      <vt:lpstr>Signal Power</vt:lpstr>
      <vt:lpstr>Noise</vt:lpstr>
      <vt:lpstr>Cold RF Chain</vt:lpstr>
      <vt:lpstr>Challenges</vt:lpstr>
      <vt:lpstr>Data Taking</vt:lpstr>
      <vt:lpstr>Preliminary Result</vt:lpstr>
      <vt:lpstr>Looking Forward: Run-2A </vt:lpstr>
      <vt:lpstr>Summary</vt:lpstr>
      <vt:lpstr>PowerPoint Presentation</vt:lpstr>
      <vt:lpstr>Backup</vt:lpstr>
      <vt:lpstr>Noise Calibration</vt:lpstr>
      <vt:lpstr>Signal-to-Noise Ratio Improvement (SNRI)</vt:lpstr>
      <vt:lpstr>Strong CP Problem</vt:lpstr>
      <vt:lpstr>The Peccei-Quinn Solution</vt:lpstr>
      <vt:lpstr>Axion Dark Matter</vt:lpstr>
      <vt:lpstr>Receiver Chain</vt:lpstr>
      <vt:lpstr>Analysis Pipeline</vt:lpstr>
      <vt:lpstr>Analysis Pipeline</vt:lpstr>
      <vt:lpstr>Analysis Pipeline</vt:lpstr>
      <vt:lpstr>Feed-forward Model: Cavity</vt:lpstr>
      <vt:lpstr>Feed-forward Model: JPA</vt:lpstr>
      <vt:lpstr>Hot Cavity</vt:lpstr>
      <vt:lpstr>Hot Rod</vt:lpstr>
      <vt:lpstr>Hot Rod</vt:lpstr>
      <vt:lpstr>Hot Rod</vt:lpstr>
      <vt:lpstr>Analysis Pipeline</vt:lpstr>
      <vt:lpstr>Analysis Pipeline</vt:lpstr>
      <vt:lpstr>Analysis Pipeline</vt:lpstr>
      <vt:lpstr>Analysis Pipeline</vt:lpstr>
      <vt:lpstr>Analysis Pipeline</vt:lpstr>
      <vt:lpstr>PowerPoint Presentation</vt:lpstr>
      <vt:lpstr>PowerPoint Presentation</vt:lpstr>
      <vt:lpstr>PowerPoint Presentation</vt:lpstr>
      <vt:lpstr>PowerPoint Presentation</vt:lpstr>
      <vt:lpstr>PowerPoint Presentation</vt:lpstr>
      <vt:lpstr>System Noise Calibration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On Kim</cp:lastModifiedBy>
  <cp:revision>727</cp:revision>
  <cp:lastPrinted>2026-06-30T20:27:15Z</cp:lastPrinted>
  <dcterms:created xsi:type="dcterms:W3CDTF">2022-11-20T19:59:02Z</dcterms:created>
  <dcterms:modified xsi:type="dcterms:W3CDTF">2026-10-21T20:25:59Z</dcterms:modified>
</cp:coreProperties>
</file>