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6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</p:sldIdLst>
  <p:sldSz cy="6858000" cx="12192000"/>
  <p:notesSz cx="6858000" cy="9144000"/>
  <p:embeddedFontLst>
    <p:embeddedFont>
      <p:font typeface="Work Sans Medium"/>
      <p:regular r:id="rId56"/>
      <p:bold r:id="rId57"/>
      <p:italic r:id="rId58"/>
      <p:boldItalic r:id="rId59"/>
    </p:embeddedFont>
    <p:embeddedFont>
      <p:font typeface="Work Sans"/>
      <p:regular r:id="rId60"/>
      <p:bold r:id="rId61"/>
      <p:italic r:id="rId62"/>
      <p:boldItalic r:id="rId63"/>
    </p:embeddedFont>
    <p:embeddedFont>
      <p:font typeface="Nunito Sans ExtraBold"/>
      <p:bold r:id="rId64"/>
      <p:boldItalic r:id="rId65"/>
    </p:embeddedFont>
    <p:embeddedFont>
      <p:font typeface="DM Sans"/>
      <p:regular r:id="rId66"/>
      <p:bold r:id="rId67"/>
      <p:italic r:id="rId68"/>
      <p:boldItalic r:id="rId69"/>
    </p:embeddedFont>
    <p:embeddedFont>
      <p:font typeface="Nunito Sans"/>
      <p:regular r:id="rId70"/>
      <p:bold r:id="rId71"/>
      <p:italic r:id="rId72"/>
      <p:boldItalic r:id="rId7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font" Target="fonts/NunitoSans-boldItalic.fntdata"/><Relationship Id="rId72" Type="http://schemas.openxmlformats.org/officeDocument/2006/relationships/font" Target="fonts/NunitoSans-italic.fntdata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71" Type="http://schemas.openxmlformats.org/officeDocument/2006/relationships/font" Target="fonts/NunitoSans-bold.fntdata"/><Relationship Id="rId70" Type="http://schemas.openxmlformats.org/officeDocument/2006/relationships/font" Target="fonts/NunitoSans-regular.fntdata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font" Target="fonts/WorkSans-italic.fntdata"/><Relationship Id="rId61" Type="http://schemas.openxmlformats.org/officeDocument/2006/relationships/font" Target="fonts/WorkSans-bold.fntdata"/><Relationship Id="rId20" Type="http://schemas.openxmlformats.org/officeDocument/2006/relationships/slide" Target="slides/slide16.xml"/><Relationship Id="rId64" Type="http://schemas.openxmlformats.org/officeDocument/2006/relationships/font" Target="fonts/NunitoSansExtraBold-bold.fntdata"/><Relationship Id="rId63" Type="http://schemas.openxmlformats.org/officeDocument/2006/relationships/font" Target="fonts/WorkSans-boldItalic.fntdata"/><Relationship Id="rId22" Type="http://schemas.openxmlformats.org/officeDocument/2006/relationships/slide" Target="slides/slide18.xml"/><Relationship Id="rId66" Type="http://schemas.openxmlformats.org/officeDocument/2006/relationships/font" Target="fonts/DMSans-regular.fntdata"/><Relationship Id="rId21" Type="http://schemas.openxmlformats.org/officeDocument/2006/relationships/slide" Target="slides/slide17.xml"/><Relationship Id="rId65" Type="http://schemas.openxmlformats.org/officeDocument/2006/relationships/font" Target="fonts/NunitoSansExtraBold-boldItalic.fntdata"/><Relationship Id="rId24" Type="http://schemas.openxmlformats.org/officeDocument/2006/relationships/slide" Target="slides/slide20.xml"/><Relationship Id="rId68" Type="http://schemas.openxmlformats.org/officeDocument/2006/relationships/font" Target="fonts/DMSans-italic.fntdata"/><Relationship Id="rId23" Type="http://schemas.openxmlformats.org/officeDocument/2006/relationships/slide" Target="slides/slide19.xml"/><Relationship Id="rId67" Type="http://schemas.openxmlformats.org/officeDocument/2006/relationships/font" Target="fonts/DMSans-bold.fntdata"/><Relationship Id="rId60" Type="http://schemas.openxmlformats.org/officeDocument/2006/relationships/font" Target="fonts/WorkSans-regular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font" Target="fonts/DMSans-boldItalic.fntdata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font" Target="fonts/WorkSansMedium-bold.fntdata"/><Relationship Id="rId12" Type="http://schemas.openxmlformats.org/officeDocument/2006/relationships/slide" Target="slides/slide8.xml"/><Relationship Id="rId56" Type="http://schemas.openxmlformats.org/officeDocument/2006/relationships/font" Target="fonts/WorkSansMedium-regular.fntdata"/><Relationship Id="rId15" Type="http://schemas.openxmlformats.org/officeDocument/2006/relationships/slide" Target="slides/slide11.xml"/><Relationship Id="rId59" Type="http://schemas.openxmlformats.org/officeDocument/2006/relationships/font" Target="fonts/WorkSansMedium-boldItalic.fntdata"/><Relationship Id="rId14" Type="http://schemas.openxmlformats.org/officeDocument/2006/relationships/slide" Target="slides/slide10.xml"/><Relationship Id="rId58" Type="http://schemas.openxmlformats.org/officeDocument/2006/relationships/font" Target="fonts/WorkSansMedium-italic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h55924d779b2b1092_1_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h55924d779b2b1092_1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are detecting rare scattering event such as dark matter and CEVSN. They scattering from nucleus. and cause NR. </a:t>
            </a:r>
            <a:br>
              <a:rPr lang="en-US"/>
            </a:br>
            <a:r>
              <a:rPr lang="en-US"/>
              <a:t>GeV </a:t>
            </a:r>
            <a:r>
              <a:rPr lang="en-US"/>
              <a:t>dark matter detection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MeV energy neutrino</a:t>
            </a:r>
            <a:endParaRPr/>
          </a:p>
        </p:txBody>
      </p:sp>
      <p:sp>
        <p:nvSpPr>
          <p:cNvPr id="112" name="Google Shape;112;h55924d779b2b1092_1_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55924d779b2b1092_1_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h55924d779b2b1092_1_1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h55924d779b2b1092_1_1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h55924d779b2b1092_1_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h55924d779b2b1092_1_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h55924d779b2b1092_1_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h55924d779b2b1092_1_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h55924d779b2b1092_1_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h55924d779b2b1092_1_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h55924d779b2b1092_1_19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h55924d779b2b1092_1_19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h55924d779b2b1092_1_19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h55924d779b2b1092_1_2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h55924d779b2b1092_1_2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h55924d779b2b1092_1_2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h55924d779b2b1092_1_2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h55924d779b2b1092_1_2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h55924d779b2b1092_1_2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h55924d779b2b1092_1_2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h55924d779b2b1092_1_2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h55924d779b2b1092_1_25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h55924d779b2b1092_1_3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h55924d779b2b1092_1_3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should I use my pictures or no?</a:t>
            </a:r>
            <a:endParaRPr/>
          </a:p>
        </p:txBody>
      </p:sp>
      <p:sp>
        <p:nvSpPr>
          <p:cNvPr id="231" name="Google Shape;231;h55924d779b2b1092_1_3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h55924d779b2b1092_1_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h55924d779b2b1092_1_3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h55924d779b2b1092_1_3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h5867bca67a39d689_4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h5867bca67a39d689_4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h5867bca67a39d689_4_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h5867bca67a39d689_4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h5867bca67a39d689_4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pressure control system operates in a bubble event</a:t>
            </a:r>
            <a:endParaRPr/>
          </a:p>
        </p:txBody>
      </p:sp>
      <p:sp>
        <p:nvSpPr>
          <p:cNvPr id="263" name="Google Shape;263;h5867bca67a39d689_4_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h5867bca67a39d689_4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h5867bca67a39d689_4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h5867bca67a39d689_4_1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h70dcf18f53dcdba4_0_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h70dcf18f53dcdba4_0_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h70dcf18f53dcdba4_0_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h5867bca67a39d689_4_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h5867bca67a39d689_4_4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can also scale our gamma rejection to PICO model and compare result</a:t>
            </a:r>
            <a:endParaRPr/>
          </a:p>
        </p:txBody>
      </p:sp>
      <p:sp>
        <p:nvSpPr>
          <p:cNvPr id="295" name="Google Shape;295;h5867bca67a39d689_4_4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h70dcf18f53dcdba4_0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h70dcf18f53dcdba4_0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clear picture</a:t>
            </a:r>
            <a:endParaRPr/>
          </a:p>
        </p:txBody>
      </p:sp>
      <p:sp>
        <p:nvSpPr>
          <p:cNvPr id="306" name="Google Shape;306;h70dcf18f53dcdba4_0_3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h2e013dbe84f84b0a_0_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h2e013dbe84f84b0a_0_3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clear picture</a:t>
            </a:r>
            <a:endParaRPr/>
          </a:p>
        </p:txBody>
      </p:sp>
      <p:sp>
        <p:nvSpPr>
          <p:cNvPr id="318" name="Google Shape;318;h2e013dbe84f84b0a_0_3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h5867bca67a39d689_4_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h5867bca67a39d689_4_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replace the graph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1st peak reason: maybe the HDPE </a:t>
            </a:r>
            <a:br>
              <a:rPr lang="en-US"/>
            </a:br>
            <a:r>
              <a:rPr lang="en-US"/>
              <a:t>Hard to distinguish the different threshold</a:t>
            </a:r>
            <a:br>
              <a:rPr lang="en-US"/>
            </a:br>
            <a:r>
              <a:rPr lang="en-US"/>
              <a:t>Why the MC’s shape doesn’t change? 0th order</a:t>
            </a:r>
            <a:br>
              <a:rPr lang="en-US"/>
            </a:br>
            <a:r>
              <a:rPr lang="en-US"/>
              <a:t> </a:t>
            </a:r>
            <a:endParaRPr/>
          </a:p>
        </p:txBody>
      </p:sp>
      <p:sp>
        <p:nvSpPr>
          <p:cNvPr id="331" name="Google Shape;331;h5867bca67a39d689_4_5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h5867bca67a39d689_4_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h5867bca67a39d689_4_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Tth B is y axis unit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Shift between </a:t>
            </a:r>
            <a:r>
              <a:rPr lang="en-US"/>
              <a:t>experimental</a:t>
            </a:r>
            <a:r>
              <a:rPr lang="en-US"/>
              <a:t> data and MC indicates the difference between true threshold and theoretical threshold. </a:t>
            </a:r>
            <a:br>
              <a:rPr lang="en-US"/>
            </a:br>
            <a:r>
              <a:rPr lang="en-US"/>
              <a:t>Ask Gray permissions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Geometry?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Why </a:t>
            </a:r>
            <a:r>
              <a:rPr lang="en-US"/>
              <a:t>rutherford? – Charge force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difference between rutherford and muon spllation? Particle traces shape?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What Geant4 elastic scattering on muons?</a:t>
            </a:r>
            <a:endParaRPr/>
          </a:p>
        </p:txBody>
      </p:sp>
      <p:sp>
        <p:nvSpPr>
          <p:cNvPr id="341" name="Google Shape;341;h5867bca67a39d689_4_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h2e013dbe84f84b0a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h2e013dbe84f84b0a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Tth</a:t>
            </a:r>
            <a:br>
              <a:rPr lang="en-US"/>
            </a:br>
            <a:r>
              <a:rPr lang="en-US"/>
              <a:t>Ask Gray permissions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Geometry? 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Why rutherford? – Charge force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difference between rutherford and muon spllation? Particle traces shape?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What Geant4 elastic scattering on muons?</a:t>
            </a:r>
            <a:endParaRPr/>
          </a:p>
        </p:txBody>
      </p:sp>
      <p:sp>
        <p:nvSpPr>
          <p:cNvPr id="354" name="Google Shape;354;h2e013dbe84f84b0a_0_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hd87d0a334fd1f2c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hd87d0a334fd1f2c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hd87d0a334fd1f2c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hd87d0a334fd1f2c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hd87d0a334fd1f2c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hd87d0a334fd1f2c_0_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hd87d0a334fd1f2c_0_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hd87d0a334fd1f2c_0_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hd87d0a334fd1f2c_0_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hd87d0a334fd1f2c_0_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hd87d0a334fd1f2c_0_5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hd87d0a334fd1f2c_0_5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hd87d0a334fd1f2c_0_5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hd87d0a334fd1f2c_0_5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hd87d0a334fd1f2c_0_55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hd87d0a334fd1f2c_0_5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hd87d0a334fd1f2c_0_56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hd87d0a334fd1f2c_0_56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hd87d0a334fd1f2c_0_5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" name="Google Shape;489;hd87d0a334fd1f2c_0_56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hd87d0a334fd1f2c_0_56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hd87d0a334fd1f2c_0_57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hd87d0a334fd1f2c_0_57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hd87d0a334fd1f2c_0_57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hd87d0a334fd1f2c_0_57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hd87d0a334fd1f2c_0_57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hd87d0a334fd1f2c_0_57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hd87d0a334fd1f2c_0_5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hd87d0a334fd1f2c_0_58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hd87d0a334fd1f2c_0_58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h774e2c81035bc0c0_0_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h774e2c81035bc0c0_0_3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h774e2c81035bc0c0_0_3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h30802effacc1410c_0_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h30802effacc1410c_0_4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h30802effacc1410c_0_4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h5315479ad46e075_0_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h5315479ad46e075_0_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h5315479ad46e075_0_3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h774e2c81035bc0c0_0_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h774e2c81035bc0c0_0_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h774e2c81035bc0c0_0_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h70dcf18f53dcdba4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h70dcf18f53dcdba4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h70dcf18f53dcdba4_0_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h30802effacc1410c_0_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h30802effacc1410c_0_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h30802effacc1410c_0_6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h774e2c81035bc0c0_0_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h774e2c81035bc0c0_0_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h774e2c81035bc0c0_0_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hd87d0a334fd1f2c_0_5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Google Shape;602;hd87d0a334fd1f2c_0_54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hd87d0a334fd1f2c_0_54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h30802effacc1410c_0_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h30802effacc1410c_0_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h30802effacc1410c_0_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h774e2c81035bc0c0_0_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h774e2c81035bc0c0_0_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9" name="Google Shape;629;h774e2c81035bc0c0_0_5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h5315479ad46e075_0_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h5315479ad46e075_0_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h5315479ad46e075_0_6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h5315479ad46e075_0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h5315479ad46e075_0_7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h5315479ad46e075_0_7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h5315479ad46e075_0_10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h5315479ad46e075_0_10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h5315479ad46e075_0_10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h5315479ad46e075_0_1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h5315479ad46e075_0_1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2" name="Google Shape;682;h5315479ad46e075_0_11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h30802effacc1410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" name="Google Shape;689;h30802effacc1410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h30802effacc1410c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4" name="Google Shape;71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bg>
      <p:bgPr>
        <a:solidFill>
          <a:schemeClr val="dk2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/>
          <p:nvPr/>
        </p:nvSpPr>
        <p:spPr>
          <a:xfrm>
            <a:off x="0" y="5624947"/>
            <a:ext cx="12192000" cy="123305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 txBox="1"/>
          <p:nvPr>
            <p:ph type="ctrTitle"/>
          </p:nvPr>
        </p:nvSpPr>
        <p:spPr>
          <a:xfrm>
            <a:off x="423745" y="1539061"/>
            <a:ext cx="11269491" cy="92262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unito Sans ExtraBold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423745" y="2553763"/>
            <a:ext cx="11269491" cy="8945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b="0" sz="2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2" type="body"/>
          </p:nvPr>
        </p:nvSpPr>
        <p:spPr>
          <a:xfrm>
            <a:off x="423746" y="320041"/>
            <a:ext cx="1075508" cy="274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None/>
              <a:defRPr sz="9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900"/>
              <a:buNone/>
              <a:defRPr sz="900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3" type="body"/>
          </p:nvPr>
        </p:nvSpPr>
        <p:spPr>
          <a:xfrm>
            <a:off x="222984" y="6455664"/>
            <a:ext cx="5873016" cy="2567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000"/>
              <a:buNone/>
              <a:defRPr b="1" sz="1000">
                <a:solidFill>
                  <a:schemeClr val="l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 b="1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UC Santa Barbara wordmark" id="20" name="Google Shape;2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400032" y="6455664"/>
            <a:ext cx="2576623" cy="191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417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762000" y="1825625"/>
            <a:ext cx="1066106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/>
          <p:nvPr/>
        </p:nvSpPr>
        <p:spPr>
          <a:xfrm>
            <a:off x="-10800" y="6237250"/>
            <a:ext cx="11457000" cy="51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2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2">
  <p:cSld name="OBJECT_2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762000" y="1825625"/>
            <a:ext cx="106611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/>
          <p:nvPr/>
        </p:nvSpPr>
        <p:spPr>
          <a:xfrm>
            <a:off x="-10800" y="6237250"/>
            <a:ext cx="11457000" cy="51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762000" y="959425"/>
            <a:ext cx="11457000" cy="51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2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>
  <p:cSld name="OBJECT_1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762000" y="1825625"/>
            <a:ext cx="106611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2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Row">
  <p:cSld name="Two Row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526470" y="365127"/>
            <a:ext cx="11139059" cy="601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762000" y="1264045"/>
            <a:ext cx="10661069" cy="1289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1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/>
          <p:nvPr>
            <p:ph idx="2" type="pic"/>
          </p:nvPr>
        </p:nvSpPr>
        <p:spPr>
          <a:xfrm>
            <a:off x="762000" y="3096695"/>
            <a:ext cx="10661069" cy="28162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Aqua">
  <p:cSld name="Section Header Aqua">
    <p:bg>
      <p:bgPr>
        <a:solidFill>
          <a:schemeClr val="accen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/>
          <p:nvPr/>
        </p:nvSpPr>
        <p:spPr>
          <a:xfrm>
            <a:off x="0" y="5624947"/>
            <a:ext cx="12192000" cy="12330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831851" y="4094024"/>
            <a:ext cx="10515600" cy="11542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unito Sans ExtraBold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831851" y="5275269"/>
            <a:ext cx="10515600" cy="1035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" type="twoObj">
  <p:cSld name="TWO_OBJEC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526470" y="365126"/>
            <a:ext cx="11139060" cy="5923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" type="body"/>
          </p:nvPr>
        </p:nvSpPr>
        <p:spPr>
          <a:xfrm>
            <a:off x="762000" y="1825625"/>
            <a:ext cx="52324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2" type="body"/>
          </p:nvPr>
        </p:nvSpPr>
        <p:spPr>
          <a:xfrm>
            <a:off x="6197600" y="1825625"/>
            <a:ext cx="522546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 Blocks + Picture">
  <p:cSld name="Two Content Blocks + Pictur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526470" y="365126"/>
            <a:ext cx="11139060" cy="5923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" type="body"/>
          </p:nvPr>
        </p:nvSpPr>
        <p:spPr>
          <a:xfrm>
            <a:off x="762000" y="2284267"/>
            <a:ext cx="5232400" cy="14780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2" type="body"/>
          </p:nvPr>
        </p:nvSpPr>
        <p:spPr>
          <a:xfrm>
            <a:off x="762000" y="4365771"/>
            <a:ext cx="5232400" cy="1811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3" type="body"/>
          </p:nvPr>
        </p:nvSpPr>
        <p:spPr>
          <a:xfrm>
            <a:off x="762000" y="3906838"/>
            <a:ext cx="523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1"/>
                </a:solidFill>
              </a:defRPr>
            </a:lvl1pPr>
            <a:lvl2pPr indent="-3810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b="1"/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b="1"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9"/>
          <p:cNvSpPr txBox="1"/>
          <p:nvPr>
            <p:ph idx="4" type="body"/>
          </p:nvPr>
        </p:nvSpPr>
        <p:spPr>
          <a:xfrm>
            <a:off x="762000" y="1825481"/>
            <a:ext cx="523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sz="2000">
                <a:solidFill>
                  <a:schemeClr val="accent1"/>
                </a:solidFill>
              </a:defRPr>
            </a:lvl1pPr>
            <a:lvl2pPr indent="-3810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b="1"/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b="1"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9"/>
          <p:cNvSpPr/>
          <p:nvPr>
            <p:ph idx="5" type="pic"/>
          </p:nvPr>
        </p:nvSpPr>
        <p:spPr>
          <a:xfrm>
            <a:off x="6221073" y="1825625"/>
            <a:ext cx="5181600" cy="4351338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End Slide">
    <p:bg>
      <p:bgPr>
        <a:solidFill>
          <a:schemeClr val="dk2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/>
          <p:nvPr/>
        </p:nvSpPr>
        <p:spPr>
          <a:xfrm>
            <a:off x="0" y="6165275"/>
            <a:ext cx="12192000" cy="692727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25700" y="3155950"/>
            <a:ext cx="7340600" cy="5461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0"/>
          <p:cNvSpPr txBox="1"/>
          <p:nvPr>
            <p:ph type="title"/>
          </p:nvPr>
        </p:nvSpPr>
        <p:spPr>
          <a:xfrm>
            <a:off x="777709" y="1639582"/>
            <a:ext cx="10515600" cy="11542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unito Sans ExtraBold"/>
              <a:buNone/>
              <a:defRPr sz="36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Rows Two Columns">
  <p:cSld name="Two Rows Two Column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>
            <p:ph type="title"/>
          </p:nvPr>
        </p:nvSpPr>
        <p:spPr>
          <a:xfrm>
            <a:off x="526470" y="365126"/>
            <a:ext cx="11139060" cy="5923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1"/>
          <p:cNvSpPr txBox="1"/>
          <p:nvPr>
            <p:ph idx="1" type="body"/>
          </p:nvPr>
        </p:nvSpPr>
        <p:spPr>
          <a:xfrm>
            <a:off x="762000" y="2284267"/>
            <a:ext cx="5232400" cy="14780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2" type="body"/>
          </p:nvPr>
        </p:nvSpPr>
        <p:spPr>
          <a:xfrm>
            <a:off x="762000" y="4365771"/>
            <a:ext cx="5232400" cy="1811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3" type="body"/>
          </p:nvPr>
        </p:nvSpPr>
        <p:spPr>
          <a:xfrm>
            <a:off x="762000" y="3906838"/>
            <a:ext cx="523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i="0" sz="2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3810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b="1"/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b="1"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11"/>
          <p:cNvSpPr txBox="1"/>
          <p:nvPr>
            <p:ph idx="4" type="body"/>
          </p:nvPr>
        </p:nvSpPr>
        <p:spPr>
          <a:xfrm>
            <a:off x="762000" y="1825481"/>
            <a:ext cx="523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i="0" sz="2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3810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b="1"/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b="1"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1"/>
          <p:cNvSpPr txBox="1"/>
          <p:nvPr>
            <p:ph idx="5" type="body"/>
          </p:nvPr>
        </p:nvSpPr>
        <p:spPr>
          <a:xfrm>
            <a:off x="6236853" y="2284122"/>
            <a:ext cx="5156200" cy="14780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11"/>
          <p:cNvSpPr txBox="1"/>
          <p:nvPr>
            <p:ph idx="6" type="body"/>
          </p:nvPr>
        </p:nvSpPr>
        <p:spPr>
          <a:xfrm>
            <a:off x="6236853" y="4365626"/>
            <a:ext cx="5156200" cy="1811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7" type="body"/>
          </p:nvPr>
        </p:nvSpPr>
        <p:spPr>
          <a:xfrm>
            <a:off x="6236853" y="3906694"/>
            <a:ext cx="51562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i="0" sz="2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3810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b="1"/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b="1"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8" type="body"/>
          </p:nvPr>
        </p:nvSpPr>
        <p:spPr>
          <a:xfrm>
            <a:off x="6236853" y="1825336"/>
            <a:ext cx="51562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i="0" sz="2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3810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b="1"/>
            </a:lvl2pPr>
            <a:lvl3pPr indent="-355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b="1"/>
            </a:lvl3pPr>
            <a:lvl4pPr indent="-3429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/>
            </a:lvl4pPr>
            <a:lvl5pPr indent="-3429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 b="1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s with Titles">
  <p:cSld name="Two Columns with Title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idx="1" type="body"/>
          </p:nvPr>
        </p:nvSpPr>
        <p:spPr>
          <a:xfrm>
            <a:off x="762001" y="1721554"/>
            <a:ext cx="5236633" cy="4956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i="0" sz="2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8" name="Google Shape;68;p12"/>
          <p:cNvSpPr txBox="1"/>
          <p:nvPr>
            <p:ph idx="2" type="body"/>
          </p:nvPr>
        </p:nvSpPr>
        <p:spPr>
          <a:xfrm>
            <a:off x="762001" y="2505075"/>
            <a:ext cx="5236633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3" type="body"/>
          </p:nvPr>
        </p:nvSpPr>
        <p:spPr>
          <a:xfrm>
            <a:off x="6172200" y="1721554"/>
            <a:ext cx="5250869" cy="4956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  <a:defRPr b="1" i="0" sz="2000">
                <a:solidFill>
                  <a:schemeClr val="accent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" name="Google Shape;70;p12"/>
          <p:cNvSpPr txBox="1"/>
          <p:nvPr>
            <p:ph idx="4" type="body"/>
          </p:nvPr>
        </p:nvSpPr>
        <p:spPr>
          <a:xfrm>
            <a:off x="6172200" y="2505075"/>
            <a:ext cx="5250869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indent="-3302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175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048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200"/>
              <a:buChar char="•"/>
              <a:defRPr sz="12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type="title"/>
          </p:nvPr>
        </p:nvSpPr>
        <p:spPr>
          <a:xfrm>
            <a:off x="526470" y="365126"/>
            <a:ext cx="11139060" cy="5923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Navy" type="secHead">
  <p:cSld name="SECTION_HEADER">
    <p:bg>
      <p:bgPr>
        <a:solidFill>
          <a:schemeClr val="dk2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/>
          <p:nvPr/>
        </p:nvSpPr>
        <p:spPr>
          <a:xfrm>
            <a:off x="0" y="5624947"/>
            <a:ext cx="12192000" cy="1233055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4"/>
          <p:cNvSpPr txBox="1"/>
          <p:nvPr>
            <p:ph type="title"/>
          </p:nvPr>
        </p:nvSpPr>
        <p:spPr>
          <a:xfrm>
            <a:off x="831851" y="4094024"/>
            <a:ext cx="10515600" cy="11542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unito Sans ExtraBold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>
            <a:off x="831851" y="5275269"/>
            <a:ext cx="10515600" cy="1035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312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Moss">
  <p:cSld name="Section Header Moss">
    <p:bg>
      <p:bgPr>
        <a:solidFill>
          <a:schemeClr val="accent2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/>
          <p:nvPr/>
        </p:nvSpPr>
        <p:spPr>
          <a:xfrm>
            <a:off x="0" y="5624947"/>
            <a:ext cx="12192000" cy="12330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15"/>
          <p:cNvSpPr txBox="1"/>
          <p:nvPr>
            <p:ph type="title"/>
          </p:nvPr>
        </p:nvSpPr>
        <p:spPr>
          <a:xfrm>
            <a:off x="831851" y="4094024"/>
            <a:ext cx="10515600" cy="11542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unito Sans ExtraBold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" type="body"/>
          </p:nvPr>
        </p:nvSpPr>
        <p:spPr>
          <a:xfrm>
            <a:off x="831851" y="5275269"/>
            <a:ext cx="10515600" cy="1035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Sea Green">
  <p:cSld name="Section Header Sea Green">
    <p:bg>
      <p:bgPr>
        <a:solidFill>
          <a:schemeClr val="accent3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/>
          <p:nvPr/>
        </p:nvSpPr>
        <p:spPr>
          <a:xfrm>
            <a:off x="0" y="5624947"/>
            <a:ext cx="12192000" cy="12330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831851" y="4094024"/>
            <a:ext cx="10515600" cy="11542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unito Sans ExtraBold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831851" y="5275269"/>
            <a:ext cx="10515600" cy="1035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Coral">
  <p:cSld name="Section Header Coral">
    <p:bg>
      <p:bgPr>
        <a:solidFill>
          <a:schemeClr val="accent4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7"/>
          <p:cNvSpPr/>
          <p:nvPr/>
        </p:nvSpPr>
        <p:spPr>
          <a:xfrm>
            <a:off x="0" y="5624947"/>
            <a:ext cx="12192000" cy="123305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7"/>
          <p:cNvSpPr txBox="1"/>
          <p:nvPr>
            <p:ph type="title"/>
          </p:nvPr>
        </p:nvSpPr>
        <p:spPr>
          <a:xfrm>
            <a:off x="831851" y="4094024"/>
            <a:ext cx="10515600" cy="11542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unito Sans ExtraBold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831851" y="5275269"/>
            <a:ext cx="10515600" cy="1035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Gold">
  <p:cSld name="Section Header Gold">
    <p:bg>
      <p:bgPr>
        <a:solidFill>
          <a:schemeClr val="lt2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/>
          <p:nvPr/>
        </p:nvSpPr>
        <p:spPr>
          <a:xfrm>
            <a:off x="0" y="5624947"/>
            <a:ext cx="12192000" cy="123305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35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8"/>
          <p:cNvSpPr txBox="1"/>
          <p:nvPr>
            <p:ph type="title"/>
          </p:nvPr>
        </p:nvSpPr>
        <p:spPr>
          <a:xfrm>
            <a:off x="831851" y="4094024"/>
            <a:ext cx="10515600" cy="11542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Nunito Sans ExtraBold"/>
              <a:buNone/>
              <a:defRPr sz="3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831851" y="5275269"/>
            <a:ext cx="10515600" cy="1035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CUSTOM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bstract background." id="94" name="Google Shape;94;p19"/>
          <p:cNvPicPr preferRelativeResize="0"/>
          <p:nvPr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 txBox="1"/>
          <p:nvPr>
            <p:ph type="title"/>
          </p:nvPr>
        </p:nvSpPr>
        <p:spPr>
          <a:xfrm>
            <a:off x="107133" y="136367"/>
            <a:ext cx="11780100" cy="3505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Work Sans"/>
              <a:buNone/>
              <a:defRPr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Work Sans"/>
              <a:buNone/>
              <a:defRPr sz="9600">
                <a:solidFill>
                  <a:schemeClr val="lt1"/>
                </a:solidFill>
              </a:defRPr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Work Sans"/>
              <a:buNone/>
              <a:defRPr sz="9600">
                <a:solidFill>
                  <a:schemeClr val="lt1"/>
                </a:solidFill>
              </a:defRPr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Work Sans"/>
              <a:buNone/>
              <a:defRPr sz="9600">
                <a:solidFill>
                  <a:schemeClr val="lt1"/>
                </a:solidFill>
              </a:defRPr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Work Sans"/>
              <a:buNone/>
              <a:defRPr sz="9600">
                <a:solidFill>
                  <a:schemeClr val="lt1"/>
                </a:solidFill>
              </a:defRPr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Work Sans"/>
              <a:buNone/>
              <a:defRPr sz="9600">
                <a:solidFill>
                  <a:schemeClr val="lt1"/>
                </a:solidFill>
              </a:defRPr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Work Sans"/>
              <a:buNone/>
              <a:defRPr sz="9600">
                <a:solidFill>
                  <a:schemeClr val="lt1"/>
                </a:solidFill>
              </a:defRPr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Work Sans"/>
              <a:buNone/>
              <a:defRPr sz="9600">
                <a:solidFill>
                  <a:schemeClr val="lt1"/>
                </a:solidFill>
              </a:defRPr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Work Sans"/>
              <a:buNone/>
              <a:defRPr sz="9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p19"/>
          <p:cNvSpPr/>
          <p:nvPr>
            <p:ph idx="2" type="pic"/>
          </p:nvPr>
        </p:nvSpPr>
        <p:spPr>
          <a:xfrm>
            <a:off x="0" y="3914700"/>
            <a:ext cx="12192000" cy="1791900"/>
          </a:xfrm>
          <a:prstGeom prst="rect">
            <a:avLst/>
          </a:prstGeom>
          <a:noFill/>
          <a:ln>
            <a:noFill/>
          </a:ln>
        </p:spPr>
      </p:sp>
      <p:sp>
        <p:nvSpPr>
          <p:cNvPr id="97" name="Google Shape;97;p19"/>
          <p:cNvSpPr txBox="1"/>
          <p:nvPr>
            <p:ph idx="1" type="subTitle"/>
          </p:nvPr>
        </p:nvSpPr>
        <p:spPr>
          <a:xfrm>
            <a:off x="180786" y="5866833"/>
            <a:ext cx="2850000" cy="59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>
            <a:lvl1pPr lv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Medium"/>
              <a:buNone/>
              <a:defRPr/>
            </a:lvl1pPr>
            <a:lvl2pPr lvl="1"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3" type="subTitle"/>
          </p:nvPr>
        </p:nvSpPr>
        <p:spPr>
          <a:xfrm>
            <a:off x="4133729" y="5866833"/>
            <a:ext cx="2850000" cy="59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>
            <a:lvl1pPr lv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Work Sans Medium"/>
              <a:buNone/>
              <a:defRPr/>
            </a:lvl1pPr>
            <a:lvl2pPr lvl="1"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99" name="Google Shape;99;p19"/>
          <p:cNvSpPr txBox="1"/>
          <p:nvPr>
            <p:ph idx="12" type="sldNum"/>
          </p:nvPr>
        </p:nvSpPr>
        <p:spPr>
          <a:xfrm>
            <a:off x="11286433" y="118468"/>
            <a:ext cx="731700" cy="41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 sz="1100">
                <a:solidFill>
                  <a:schemeClr val="lt1"/>
                </a:solidFill>
              </a:defRPr>
            </a:lvl1pPr>
            <a:lvl2pPr lvl="1">
              <a:buNone/>
              <a:defRPr sz="1100">
                <a:solidFill>
                  <a:schemeClr val="lt1"/>
                </a:solidFill>
              </a:defRPr>
            </a:lvl2pPr>
            <a:lvl3pPr lvl="2">
              <a:buNone/>
              <a:defRPr sz="1100">
                <a:solidFill>
                  <a:schemeClr val="lt1"/>
                </a:solidFill>
              </a:defRPr>
            </a:lvl3pPr>
            <a:lvl4pPr lvl="3">
              <a:buNone/>
              <a:defRPr sz="1100">
                <a:solidFill>
                  <a:schemeClr val="lt1"/>
                </a:solidFill>
              </a:defRPr>
            </a:lvl4pPr>
            <a:lvl5pPr lvl="4">
              <a:buNone/>
              <a:defRPr sz="1100">
                <a:solidFill>
                  <a:schemeClr val="lt1"/>
                </a:solidFill>
              </a:defRPr>
            </a:lvl5pPr>
            <a:lvl6pPr lvl="5">
              <a:buNone/>
              <a:defRPr sz="1100">
                <a:solidFill>
                  <a:schemeClr val="lt1"/>
                </a:solidFill>
              </a:defRPr>
            </a:lvl6pPr>
            <a:lvl7pPr lvl="6">
              <a:buNone/>
              <a:defRPr sz="1100">
                <a:solidFill>
                  <a:schemeClr val="lt1"/>
                </a:solidFill>
              </a:defRPr>
            </a:lvl7pPr>
            <a:lvl8pPr lvl="7">
              <a:buNone/>
              <a:defRPr sz="1100">
                <a:solidFill>
                  <a:schemeClr val="lt1"/>
                </a:solidFill>
              </a:defRPr>
            </a:lvl8pPr>
            <a:lvl9pPr lvl="8">
              <a:buNone/>
              <a:defRPr sz="1100">
                <a:solidFill>
                  <a:schemeClr val="lt1"/>
                </a:solidFill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526470" y="365126"/>
            <a:ext cx="11139060" cy="5923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Nunito Sans ExtraBold"/>
              <a:buNone/>
              <a:defRPr b="1" i="0" sz="3600" u="none" cap="none" strike="noStrike">
                <a:solidFill>
                  <a:schemeClr val="dk2"/>
                </a:solidFill>
                <a:latin typeface="Nunito Sans ExtraBold"/>
                <a:ea typeface="Nunito Sans ExtraBold"/>
                <a:cs typeface="Nunito Sans ExtraBold"/>
                <a:sym typeface="Nunito Sans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52647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/>
        </p:nvSpPr>
        <p:spPr>
          <a:xfrm>
            <a:off x="152400" y="6459142"/>
            <a:ext cx="239360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CPAD 2026</a:t>
            </a:r>
            <a:endParaRPr/>
          </a:p>
        </p:txBody>
      </p:sp>
      <p:pic>
        <p:nvPicPr>
          <p:cNvPr descr="UC Santa Barbara wordmark" id="13" name="Google Shape;13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9400032" y="6455664"/>
            <a:ext cx="2578610" cy="187875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18.png"/><Relationship Id="rId5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8.png"/><Relationship Id="rId5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9.png"/><Relationship Id="rId5" Type="http://schemas.openxmlformats.org/officeDocument/2006/relationships/image" Target="../media/image10.png"/><Relationship Id="rId6" Type="http://schemas.openxmlformats.org/officeDocument/2006/relationships/image" Target="../media/image17.png"/><Relationship Id="rId7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32.png"/><Relationship Id="rId5" Type="http://schemas.openxmlformats.org/officeDocument/2006/relationships/image" Target="../media/image2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Relationship Id="rId4" Type="http://schemas.openxmlformats.org/officeDocument/2006/relationships/image" Target="../media/image3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png"/><Relationship Id="rId4" Type="http://schemas.openxmlformats.org/officeDocument/2006/relationships/image" Target="../media/image2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1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Relationship Id="rId4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Relationship Id="rId4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7.png"/><Relationship Id="rId4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png"/><Relationship Id="rId4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7.png"/><Relationship Id="rId4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2.png"/><Relationship Id="rId4" Type="http://schemas.openxmlformats.org/officeDocument/2006/relationships/image" Target="../media/image1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6.png"/><Relationship Id="rId4" Type="http://schemas.openxmlformats.org/officeDocument/2006/relationships/image" Target="../media/image34.png"/><Relationship Id="rId5" Type="http://schemas.openxmlformats.org/officeDocument/2006/relationships/image" Target="../media/image38.png"/><Relationship Id="rId6" Type="http://schemas.openxmlformats.org/officeDocument/2006/relationships/image" Target="../media/image15.png"/><Relationship Id="rId7" Type="http://schemas.openxmlformats.org/officeDocument/2006/relationships/image" Target="../media/image29.png"/><Relationship Id="rId8" Type="http://schemas.openxmlformats.org/officeDocument/2006/relationships/image" Target="../media/image2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Relationship Id="rId4" Type="http://schemas.openxmlformats.org/officeDocument/2006/relationships/image" Target="../media/image34.png"/><Relationship Id="rId5" Type="http://schemas.openxmlformats.org/officeDocument/2006/relationships/image" Target="../media/image38.png"/><Relationship Id="rId6" Type="http://schemas.openxmlformats.org/officeDocument/2006/relationships/image" Target="../media/image15.png"/><Relationship Id="rId7" Type="http://schemas.openxmlformats.org/officeDocument/2006/relationships/image" Target="../media/image29.png"/><Relationship Id="rId8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1.png"/><Relationship Id="rId4" Type="http://schemas.openxmlformats.org/officeDocument/2006/relationships/image" Target="../media/image3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0.png"/><Relationship Id="rId4" Type="http://schemas.openxmlformats.org/officeDocument/2006/relationships/image" Target="../media/image45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<Relationships xmlns="http://schemas.openxmlformats.org/package/2006/relationships"><Relationship Id="rId20" Type="http://schemas.openxmlformats.org/officeDocument/2006/relationships/image" Target="../media/image56.png"/><Relationship Id="rId22" Type="http://schemas.openxmlformats.org/officeDocument/2006/relationships/image" Target="../media/image78.png"/><Relationship Id="rId21" Type="http://schemas.openxmlformats.org/officeDocument/2006/relationships/image" Target="../media/image59.png"/><Relationship Id="rId24" Type="http://schemas.openxmlformats.org/officeDocument/2006/relationships/image" Target="../media/image80.png"/><Relationship Id="rId23" Type="http://schemas.openxmlformats.org/officeDocument/2006/relationships/image" Target="../media/image65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1.png"/><Relationship Id="rId4" Type="http://schemas.openxmlformats.org/officeDocument/2006/relationships/image" Target="../media/image43.png"/><Relationship Id="rId9" Type="http://schemas.openxmlformats.org/officeDocument/2006/relationships/image" Target="../media/image55.png"/><Relationship Id="rId26" Type="http://schemas.openxmlformats.org/officeDocument/2006/relationships/image" Target="../media/image64.png"/><Relationship Id="rId25" Type="http://schemas.openxmlformats.org/officeDocument/2006/relationships/image" Target="../media/image62.png"/><Relationship Id="rId28" Type="http://schemas.openxmlformats.org/officeDocument/2006/relationships/image" Target="../media/image63.png"/><Relationship Id="rId27" Type="http://schemas.openxmlformats.org/officeDocument/2006/relationships/image" Target="../media/image58.png"/><Relationship Id="rId5" Type="http://schemas.openxmlformats.org/officeDocument/2006/relationships/image" Target="../media/image41.png"/><Relationship Id="rId6" Type="http://schemas.openxmlformats.org/officeDocument/2006/relationships/image" Target="../media/image35.png"/><Relationship Id="rId7" Type="http://schemas.openxmlformats.org/officeDocument/2006/relationships/image" Target="../media/image49.png"/><Relationship Id="rId8" Type="http://schemas.openxmlformats.org/officeDocument/2006/relationships/image" Target="../media/image42.png"/><Relationship Id="rId11" Type="http://schemas.openxmlformats.org/officeDocument/2006/relationships/image" Target="../media/image47.png"/><Relationship Id="rId10" Type="http://schemas.openxmlformats.org/officeDocument/2006/relationships/image" Target="../media/image44.png"/><Relationship Id="rId13" Type="http://schemas.openxmlformats.org/officeDocument/2006/relationships/image" Target="../media/image60.png"/><Relationship Id="rId12" Type="http://schemas.openxmlformats.org/officeDocument/2006/relationships/image" Target="../media/image50.png"/><Relationship Id="rId15" Type="http://schemas.openxmlformats.org/officeDocument/2006/relationships/image" Target="../media/image52.png"/><Relationship Id="rId14" Type="http://schemas.openxmlformats.org/officeDocument/2006/relationships/image" Target="../media/image57.png"/><Relationship Id="rId17" Type="http://schemas.openxmlformats.org/officeDocument/2006/relationships/image" Target="../media/image46.png"/><Relationship Id="rId16" Type="http://schemas.openxmlformats.org/officeDocument/2006/relationships/image" Target="../media/image54.png"/><Relationship Id="rId19" Type="http://schemas.openxmlformats.org/officeDocument/2006/relationships/image" Target="../media/image53.png"/><Relationship Id="rId18" Type="http://schemas.openxmlformats.org/officeDocument/2006/relationships/image" Target="../media/image4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5.png"/><Relationship Id="rId4" Type="http://schemas.openxmlformats.org/officeDocument/2006/relationships/image" Target="../media/image6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6.png"/><Relationship Id="rId4" Type="http://schemas.openxmlformats.org/officeDocument/2006/relationships/image" Target="../media/image7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2.png"/><Relationship Id="rId4" Type="http://schemas.openxmlformats.org/officeDocument/2006/relationships/image" Target="../media/image67.png"/><Relationship Id="rId5" Type="http://schemas.openxmlformats.org/officeDocument/2006/relationships/image" Target="../media/image6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00.png"/><Relationship Id="rId4" Type="http://schemas.openxmlformats.org/officeDocument/2006/relationships/image" Target="../media/image8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2.png"/><Relationship Id="rId4" Type="http://schemas.openxmlformats.org/officeDocument/2006/relationships/image" Target="../media/image79.png"/><Relationship Id="rId5" Type="http://schemas.openxmlformats.org/officeDocument/2006/relationships/image" Target="../media/image70.png"/><Relationship Id="rId6" Type="http://schemas.openxmlformats.org/officeDocument/2006/relationships/image" Target="../media/image8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92.png"/><Relationship Id="rId4" Type="http://schemas.openxmlformats.org/officeDocument/2006/relationships/image" Target="../media/image76.png"/><Relationship Id="rId5" Type="http://schemas.openxmlformats.org/officeDocument/2006/relationships/image" Target="../media/image8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4.png"/><Relationship Id="rId4" Type="http://schemas.openxmlformats.org/officeDocument/2006/relationships/image" Target="../media/image87.png"/><Relationship Id="rId5" Type="http://schemas.openxmlformats.org/officeDocument/2006/relationships/image" Target="../media/image90.png"/><Relationship Id="rId6" Type="http://schemas.openxmlformats.org/officeDocument/2006/relationships/image" Target="../media/image86.png"/><Relationship Id="rId7" Type="http://schemas.openxmlformats.org/officeDocument/2006/relationships/hyperlink" Target="http://arxiv.org/abs/1905.12522" TargetMode="Externa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03.png"/><Relationship Id="rId4" Type="http://schemas.openxmlformats.org/officeDocument/2006/relationships/image" Target="../media/image83.png"/><Relationship Id="rId5" Type="http://schemas.openxmlformats.org/officeDocument/2006/relationships/image" Target="../media/image2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7.png"/><Relationship Id="rId4" Type="http://schemas.openxmlformats.org/officeDocument/2006/relationships/image" Target="../media/image88.png"/><Relationship Id="rId5" Type="http://schemas.openxmlformats.org/officeDocument/2006/relationships/image" Target="../media/image99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3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6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96.png"/><Relationship Id="rId4" Type="http://schemas.openxmlformats.org/officeDocument/2006/relationships/image" Target="../media/image104.png"/><Relationship Id="rId5" Type="http://schemas.openxmlformats.org/officeDocument/2006/relationships/image" Target="../media/image102.png"/><Relationship Id="rId6" Type="http://schemas.openxmlformats.org/officeDocument/2006/relationships/image" Target="../media/image105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6.png"/><Relationship Id="rId4" Type="http://schemas.openxmlformats.org/officeDocument/2006/relationships/image" Target="../media/image94.png"/><Relationship Id="rId5" Type="http://schemas.openxmlformats.org/officeDocument/2006/relationships/image" Target="../media/image95.png"/><Relationship Id="rId6" Type="http://schemas.openxmlformats.org/officeDocument/2006/relationships/image" Target="../media/image10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09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07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98.png"/><Relationship Id="rId4" Type="http://schemas.openxmlformats.org/officeDocument/2006/relationships/image" Target="../media/image91.png"/><Relationship Id="rId5" Type="http://schemas.openxmlformats.org/officeDocument/2006/relationships/image" Target="../media/image110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11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1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97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13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08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0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ctrTitle"/>
          </p:nvPr>
        </p:nvSpPr>
        <p:spPr>
          <a:xfrm>
            <a:off x="442350" y="1151500"/>
            <a:ext cx="8618700" cy="922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unito Sans ExtraBold"/>
              <a:buNone/>
            </a:pPr>
            <a:r>
              <a:rPr lang="en-US"/>
              <a:t>First Results from the Scintillating Bubble Chamber Liquid Argon 10 kg (SBC-LAr10) Detector</a:t>
            </a:r>
            <a:endParaRPr/>
          </a:p>
        </p:txBody>
      </p:sp>
      <p:sp>
        <p:nvSpPr>
          <p:cNvPr id="105" name="Google Shape;105;p20"/>
          <p:cNvSpPr txBox="1"/>
          <p:nvPr>
            <p:ph idx="2" type="body"/>
          </p:nvPr>
        </p:nvSpPr>
        <p:spPr>
          <a:xfrm>
            <a:off x="423746" y="320041"/>
            <a:ext cx="1075508" cy="274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t/>
            </a:r>
            <a:endParaRPr/>
          </a:p>
        </p:txBody>
      </p:sp>
      <p:sp>
        <p:nvSpPr>
          <p:cNvPr id="106" name="Google Shape;106;p20"/>
          <p:cNvSpPr txBox="1"/>
          <p:nvPr/>
        </p:nvSpPr>
        <p:spPr>
          <a:xfrm>
            <a:off x="423750" y="2074000"/>
            <a:ext cx="4916700" cy="163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Ryan Zhang </a:t>
            </a:r>
            <a:endParaRPr sz="1500">
              <a:solidFill>
                <a:srgbClr val="FFFFFF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representing SBC collaboration</a:t>
            </a:r>
            <a:endParaRPr sz="1500">
              <a:solidFill>
                <a:srgbClr val="FFFFFF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CPAD</a:t>
            </a:r>
            <a:endParaRPr sz="1500">
              <a:solidFill>
                <a:srgbClr val="FFFFFF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latin typeface="Work Sans Medium"/>
                <a:ea typeface="Work Sans Medium"/>
                <a:cs typeface="Work Sans Medium"/>
                <a:sym typeface="Work Sans Medium"/>
              </a:rPr>
              <a:t>October 20, 2026</a:t>
            </a:r>
            <a:endParaRPr sz="1500">
              <a:solidFill>
                <a:srgbClr val="FFFFFF"/>
              </a:solidFill>
              <a:latin typeface="Work Sans Medium"/>
              <a:ea typeface="Work Sans Medium"/>
              <a:cs typeface="Work Sans Medium"/>
              <a:sym typeface="Work Sans Medium"/>
            </a:endParaRPr>
          </a:p>
        </p:txBody>
      </p:sp>
      <p:pic>
        <p:nvPicPr>
          <p:cNvPr id="107" name="Google Shape;107;p20" title="cam2-img49.png"/>
          <p:cNvPicPr preferRelativeResize="0"/>
          <p:nvPr/>
        </p:nvPicPr>
        <p:blipFill rotWithShape="1">
          <a:blip r:embed="rId3">
            <a:alphaModFix/>
          </a:blip>
          <a:srcRect b="37709" l="0" r="0" t="34294"/>
          <a:stretch/>
        </p:blipFill>
        <p:spPr>
          <a:xfrm>
            <a:off x="0" y="3873725"/>
            <a:ext cx="12192000" cy="2133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0" title="Logo black transparen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61050" y="595025"/>
            <a:ext cx="2915323" cy="2915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1"/>
          <p:cNvSpPr txBox="1"/>
          <p:nvPr>
            <p:ph type="title"/>
          </p:nvPr>
        </p:nvSpPr>
        <p:spPr>
          <a:xfrm>
            <a:off x="526475" y="365125"/>
            <a:ext cx="11139000" cy="736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15" name="Google Shape;115;p21"/>
          <p:cNvSpPr txBox="1"/>
          <p:nvPr>
            <p:ph idx="1" type="body"/>
          </p:nvPr>
        </p:nvSpPr>
        <p:spPr>
          <a:xfrm>
            <a:off x="606400" y="2149650"/>
            <a:ext cx="6887400" cy="3134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Scintillating Bubble Chamber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Scintillation: high energy background discrimination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Bubble:  O(100) eV nuclear recoil (NR) detection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Dark matter via elastic scattering:       ~ GeV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Neutrino via Coherent elastic neutrino-nucleus scattering (</a:t>
            </a:r>
            <a:r>
              <a:rPr lang="en-US"/>
              <a:t>CE𝑣NS)</a:t>
            </a:r>
            <a:r>
              <a:rPr lang="en-US"/>
              <a:t>:       ~ MeV</a:t>
            </a:r>
            <a:endParaRPr/>
          </a:p>
        </p:txBody>
      </p:sp>
      <p:cxnSp>
        <p:nvCxnSpPr>
          <p:cNvPr id="116" name="Google Shape;116;p21"/>
          <p:cNvCxnSpPr/>
          <p:nvPr/>
        </p:nvCxnSpPr>
        <p:spPr>
          <a:xfrm>
            <a:off x="7595203" y="3910998"/>
            <a:ext cx="38505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lgDash"/>
            <a:round/>
            <a:headEnd len="med" w="med" type="none"/>
            <a:tailEnd len="med" w="med" type="none"/>
          </a:ln>
        </p:spPr>
      </p:cxnSp>
      <p:pic>
        <p:nvPicPr>
          <p:cNvPr id="117" name="Google Shape;11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34166" y="3532736"/>
            <a:ext cx="848725" cy="8487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/>
          <p:nvPr/>
        </p:nvSpPr>
        <p:spPr>
          <a:xfrm>
            <a:off x="7870528" y="3704498"/>
            <a:ext cx="393600" cy="393600"/>
          </a:xfrm>
          <a:prstGeom prst="ellipse">
            <a:avLst/>
          </a:prstGeom>
          <a:solidFill>
            <a:srgbClr val="B7B7B7"/>
          </a:solidFill>
          <a:ln cap="flat" cmpd="sng" w="28575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cxnSp>
        <p:nvCxnSpPr>
          <p:cNvPr id="119" name="Google Shape;119;p21"/>
          <p:cNvCxnSpPr/>
          <p:nvPr/>
        </p:nvCxnSpPr>
        <p:spPr>
          <a:xfrm>
            <a:off x="8408753" y="3901173"/>
            <a:ext cx="837600" cy="0"/>
          </a:xfrm>
          <a:prstGeom prst="straightConnector1">
            <a:avLst/>
          </a:prstGeom>
          <a:noFill/>
          <a:ln cap="flat" cmpd="sng" w="28575">
            <a:solidFill>
              <a:srgbClr val="434343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20" name="Google Shape;120;p21"/>
          <p:cNvCxnSpPr/>
          <p:nvPr/>
        </p:nvCxnSpPr>
        <p:spPr>
          <a:xfrm flipH="1" rot="10800000">
            <a:off x="10048678" y="2737148"/>
            <a:ext cx="901200" cy="900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21" name="Google Shape;121;p21"/>
          <p:cNvSpPr/>
          <p:nvPr/>
        </p:nvSpPr>
        <p:spPr>
          <a:xfrm>
            <a:off x="10964191" y="2357691"/>
            <a:ext cx="393600" cy="393600"/>
          </a:xfrm>
          <a:prstGeom prst="ellipse">
            <a:avLst/>
          </a:prstGeom>
          <a:solidFill>
            <a:srgbClr val="B7B7B7"/>
          </a:solidFill>
          <a:ln cap="flat" cmpd="sng" w="28575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22" name="Google Shape;122;p21"/>
          <p:cNvSpPr/>
          <p:nvPr/>
        </p:nvSpPr>
        <p:spPr>
          <a:xfrm>
            <a:off x="735000" y="1050325"/>
            <a:ext cx="11457000" cy="51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23" name="Google Shape;12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2700" y="4694872"/>
            <a:ext cx="393600" cy="302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99173" y="4098106"/>
            <a:ext cx="393600" cy="3027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Signals in Bubble Chamber</a:t>
            </a:r>
            <a:endParaRPr/>
          </a:p>
        </p:txBody>
      </p:sp>
      <p:sp>
        <p:nvSpPr>
          <p:cNvPr id="131" name="Google Shape;131;p22"/>
          <p:cNvSpPr txBox="1"/>
          <p:nvPr>
            <p:ph idx="1" type="body"/>
          </p:nvPr>
        </p:nvSpPr>
        <p:spPr>
          <a:xfrm>
            <a:off x="762000" y="1581075"/>
            <a:ext cx="58935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Superheated fluid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NR &gt; energy threshold (            </a:t>
            </a:r>
            <a:r>
              <a:rPr baseline="-25000" lang="en-US"/>
              <a:t>      </a:t>
            </a:r>
            <a:r>
              <a:rPr lang="en-US"/>
              <a:t>)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Bubble nucleates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800"/>
              <a:buChar char="•"/>
            </a:pPr>
            <a:r>
              <a:rPr lang="en-US">
                <a:solidFill>
                  <a:srgbClr val="888888"/>
                </a:solidFill>
              </a:rPr>
              <a:t>Advantage</a:t>
            </a:r>
            <a:endParaRPr>
              <a:solidFill>
                <a:srgbClr val="888888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•"/>
            </a:pPr>
            <a:r>
              <a:rPr lang="en-US">
                <a:solidFill>
                  <a:srgbClr val="888888"/>
                </a:solidFill>
              </a:rPr>
              <a:t>Electron Recoil (ER):</a:t>
            </a:r>
            <a:endParaRPr>
              <a:solidFill>
                <a:srgbClr val="888888"/>
              </a:solidFill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•"/>
            </a:pPr>
            <a:r>
              <a:rPr lang="en-US">
                <a:solidFill>
                  <a:srgbClr val="888888"/>
                </a:solidFill>
              </a:rPr>
              <a:t>Dominant background</a:t>
            </a:r>
            <a:endParaRPr>
              <a:solidFill>
                <a:srgbClr val="888888"/>
              </a:solidFill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•"/>
            </a:pPr>
            <a:r>
              <a:rPr lang="en-US">
                <a:solidFill>
                  <a:srgbClr val="888888"/>
                </a:solidFill>
              </a:rPr>
              <a:t>Low nucleation efficiency </a:t>
            </a:r>
            <a:endParaRPr>
              <a:solidFill>
                <a:srgbClr val="888888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•"/>
            </a:pPr>
            <a:r>
              <a:rPr lang="en-US">
                <a:solidFill>
                  <a:srgbClr val="888888"/>
                </a:solidFill>
              </a:rPr>
              <a:t>Strong gamma rejection</a:t>
            </a:r>
            <a:endParaRPr>
              <a:solidFill>
                <a:srgbClr val="888888"/>
              </a:solidFill>
            </a:endParaRPr>
          </a:p>
        </p:txBody>
      </p:sp>
      <p:pic>
        <p:nvPicPr>
          <p:cNvPr id="132" name="Google Shape;13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3375" y="3163200"/>
            <a:ext cx="3955650" cy="2965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3375" y="318150"/>
            <a:ext cx="3952786" cy="296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2"/>
          <p:cNvSpPr/>
          <p:nvPr/>
        </p:nvSpPr>
        <p:spPr>
          <a:xfrm>
            <a:off x="526475" y="1043750"/>
            <a:ext cx="6603600" cy="51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35" name="Google Shape;135;p22" title="E_th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7300" y="2148925"/>
            <a:ext cx="1246625" cy="2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Signals</a:t>
            </a:r>
            <a:r>
              <a:rPr lang="en-US"/>
              <a:t> in Bubble Chamber</a:t>
            </a:r>
            <a:endParaRPr/>
          </a:p>
        </p:txBody>
      </p:sp>
      <p:pic>
        <p:nvPicPr>
          <p:cNvPr id="142" name="Google Shape;14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3375" y="3163200"/>
            <a:ext cx="3955650" cy="2965666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3"/>
          <p:cNvSpPr txBox="1"/>
          <p:nvPr/>
        </p:nvSpPr>
        <p:spPr>
          <a:xfrm>
            <a:off x="10048093" y="4030750"/>
            <a:ext cx="1536000" cy="5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112000" lIns="112000" spcFirstLastPara="1" rIns="112000" wrap="square" tIns="112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15">
                <a:solidFill>
                  <a:srgbClr val="FF0000"/>
                </a:solidFill>
                <a:latin typeface="Work Sans"/>
                <a:ea typeface="Work Sans"/>
                <a:cs typeface="Work Sans"/>
                <a:sym typeface="Work Sans"/>
              </a:rPr>
              <a:t>Particle Interaction</a:t>
            </a:r>
            <a:endParaRPr sz="1715">
              <a:solidFill>
                <a:srgbClr val="FF00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44" name="Google Shape;144;p23"/>
          <p:cNvSpPr/>
          <p:nvPr/>
        </p:nvSpPr>
        <p:spPr>
          <a:xfrm rot="9654411">
            <a:off x="8877661" y="4796859"/>
            <a:ext cx="1841611" cy="590500"/>
          </a:xfrm>
          <a:prstGeom prst="curvedUpArrow">
            <a:avLst>
              <a:gd fmla="val 25000" name="adj1"/>
              <a:gd fmla="val 50000" name="adj2"/>
              <a:gd fmla="val 25000" name="adj3"/>
            </a:avLst>
          </a:prstGeom>
          <a:solidFill>
            <a:srgbClr val="FF0000"/>
          </a:solidFill>
          <a:ln cap="flat" cmpd="sng" w="116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2000" lIns="112000" spcFirstLastPara="1" rIns="112000" wrap="square" tIns="1120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15"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145" name="Google Shape;14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3375" y="318150"/>
            <a:ext cx="3952786" cy="296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3"/>
          <p:cNvSpPr/>
          <p:nvPr/>
        </p:nvSpPr>
        <p:spPr>
          <a:xfrm>
            <a:off x="526475" y="1043750"/>
            <a:ext cx="6603600" cy="51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47" name="Google Shape;147;p23"/>
          <p:cNvSpPr txBox="1"/>
          <p:nvPr>
            <p:ph idx="1" type="body"/>
          </p:nvPr>
        </p:nvSpPr>
        <p:spPr>
          <a:xfrm>
            <a:off x="762000" y="1581075"/>
            <a:ext cx="58935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Superheated fluid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NR &gt; energy threshold (            </a:t>
            </a:r>
            <a:r>
              <a:rPr baseline="-25000" lang="en-US"/>
              <a:t>      </a:t>
            </a:r>
            <a:r>
              <a:rPr lang="en-US"/>
              <a:t>)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Bubble nucleates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800"/>
              <a:buChar char="•"/>
            </a:pPr>
            <a:r>
              <a:rPr lang="en-US">
                <a:solidFill>
                  <a:srgbClr val="888888"/>
                </a:solidFill>
              </a:rPr>
              <a:t>Advantage</a:t>
            </a:r>
            <a:endParaRPr>
              <a:solidFill>
                <a:srgbClr val="888888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•"/>
            </a:pPr>
            <a:r>
              <a:rPr lang="en-US">
                <a:solidFill>
                  <a:srgbClr val="888888"/>
                </a:solidFill>
              </a:rPr>
              <a:t>Electron Recoil (ER):</a:t>
            </a:r>
            <a:endParaRPr>
              <a:solidFill>
                <a:srgbClr val="888888"/>
              </a:solidFill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•"/>
            </a:pPr>
            <a:r>
              <a:rPr lang="en-US">
                <a:solidFill>
                  <a:srgbClr val="888888"/>
                </a:solidFill>
              </a:rPr>
              <a:t>Dominant background</a:t>
            </a:r>
            <a:endParaRPr>
              <a:solidFill>
                <a:srgbClr val="888888"/>
              </a:solidFill>
            </a:endParaRPr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•"/>
            </a:pPr>
            <a:r>
              <a:rPr lang="en-US">
                <a:solidFill>
                  <a:srgbClr val="888888"/>
                </a:solidFill>
              </a:rPr>
              <a:t>Low nucleation efficiency </a:t>
            </a:r>
            <a:endParaRPr>
              <a:solidFill>
                <a:srgbClr val="888888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Char char="•"/>
            </a:pPr>
            <a:r>
              <a:rPr lang="en-US">
                <a:solidFill>
                  <a:srgbClr val="888888"/>
                </a:solidFill>
              </a:rPr>
              <a:t>Strong gamma rejection</a:t>
            </a:r>
            <a:endParaRPr>
              <a:solidFill>
                <a:srgbClr val="888888"/>
              </a:solidFill>
            </a:endParaRPr>
          </a:p>
        </p:txBody>
      </p:sp>
      <p:pic>
        <p:nvPicPr>
          <p:cNvPr id="148" name="Google Shape;148;p23" title="E_th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7300" y="2148925"/>
            <a:ext cx="1246625" cy="2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Signals</a:t>
            </a:r>
            <a:r>
              <a:rPr lang="en-US"/>
              <a:t> in Bubble Chamber</a:t>
            </a:r>
            <a:endParaRPr/>
          </a:p>
        </p:txBody>
      </p:sp>
      <p:grpSp>
        <p:nvGrpSpPr>
          <p:cNvPr id="155" name="Google Shape;155;p24"/>
          <p:cNvGrpSpPr/>
          <p:nvPr/>
        </p:nvGrpSpPr>
        <p:grpSpPr>
          <a:xfrm>
            <a:off x="8819413" y="458571"/>
            <a:ext cx="2423181" cy="2115827"/>
            <a:chOff x="5691985" y="1036043"/>
            <a:chExt cx="2865974" cy="2502457"/>
          </a:xfrm>
        </p:grpSpPr>
        <p:pic>
          <p:nvPicPr>
            <p:cNvPr id="156" name="Google Shape;156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778195" y="2196514"/>
              <a:ext cx="747484" cy="750453"/>
            </a:xfrm>
            <a:prstGeom prst="rect">
              <a:avLst/>
            </a:prstGeom>
            <a:noFill/>
            <a:ln cap="flat" cmpd="sng" w="266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</p:pic>
        <p:grpSp>
          <p:nvGrpSpPr>
            <p:cNvPr id="157" name="Google Shape;157;p24"/>
            <p:cNvGrpSpPr/>
            <p:nvPr/>
          </p:nvGrpSpPr>
          <p:grpSpPr>
            <a:xfrm rot="1800110">
              <a:off x="5677928" y="1354845"/>
              <a:ext cx="1357549" cy="307552"/>
              <a:chOff x="3366575" y="2196525"/>
              <a:chExt cx="2394400" cy="542450"/>
            </a:xfrm>
          </p:grpSpPr>
          <p:sp>
            <p:nvSpPr>
              <p:cNvPr id="158" name="Google Shape;158;p24"/>
              <p:cNvSpPr/>
              <p:nvPr/>
            </p:nvSpPr>
            <p:spPr>
              <a:xfrm>
                <a:off x="3366575" y="2196525"/>
                <a:ext cx="2115700" cy="542450"/>
              </a:xfrm>
              <a:custGeom>
                <a:rect b="b" l="l" r="r" t="t"/>
                <a:pathLst>
                  <a:path extrusionOk="0" h="21698" w="84628">
                    <a:moveTo>
                      <a:pt x="0" y="10321"/>
                    </a:moveTo>
                    <a:cubicBezTo>
                      <a:pt x="1170" y="8670"/>
                      <a:pt x="3716" y="-1376"/>
                      <a:pt x="7018" y="413"/>
                    </a:cubicBezTo>
                    <a:cubicBezTo>
                      <a:pt x="10321" y="2202"/>
                      <a:pt x="15137" y="21054"/>
                      <a:pt x="19815" y="21054"/>
                    </a:cubicBezTo>
                    <a:cubicBezTo>
                      <a:pt x="24494" y="21054"/>
                      <a:pt x="30204" y="344"/>
                      <a:pt x="35089" y="413"/>
                    </a:cubicBezTo>
                    <a:cubicBezTo>
                      <a:pt x="39974" y="482"/>
                      <a:pt x="44446" y="21536"/>
                      <a:pt x="49125" y="21467"/>
                    </a:cubicBezTo>
                    <a:cubicBezTo>
                      <a:pt x="53804" y="21398"/>
                      <a:pt x="58620" y="0"/>
                      <a:pt x="63161" y="0"/>
                    </a:cubicBezTo>
                    <a:cubicBezTo>
                      <a:pt x="67702" y="0"/>
                      <a:pt x="72794" y="19747"/>
                      <a:pt x="76372" y="21467"/>
                    </a:cubicBezTo>
                    <a:cubicBezTo>
                      <a:pt x="79950" y="23187"/>
                      <a:pt x="83252" y="12179"/>
                      <a:pt x="84628" y="10321"/>
                    </a:cubicBezTo>
                  </a:path>
                </a:pathLst>
              </a:custGeom>
              <a:noFill/>
              <a:ln cap="flat" cmpd="sng" w="26675">
                <a:solidFill>
                  <a:srgbClr val="FF00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cxnSp>
            <p:nvCxnSpPr>
              <p:cNvPr id="159" name="Google Shape;159;p24"/>
              <p:cNvCxnSpPr/>
              <p:nvPr/>
            </p:nvCxnSpPr>
            <p:spPr>
              <a:xfrm>
                <a:off x="5482275" y="2467750"/>
                <a:ext cx="278700" cy="0"/>
              </a:xfrm>
              <a:prstGeom prst="straightConnector1">
                <a:avLst/>
              </a:prstGeom>
              <a:noFill/>
              <a:ln cap="flat" cmpd="sng" w="26675">
                <a:solidFill>
                  <a:srgbClr val="FF00FF"/>
                </a:solidFill>
                <a:prstDash val="solid"/>
                <a:round/>
                <a:headEnd len="med" w="med" type="none"/>
                <a:tailEnd len="med" w="med" type="stealth"/>
              </a:ln>
            </p:spPr>
          </p:cxnSp>
        </p:grpSp>
        <p:sp>
          <p:nvSpPr>
            <p:cNvPr id="160" name="Google Shape;160;p24"/>
            <p:cNvSpPr/>
            <p:nvPr/>
          </p:nvSpPr>
          <p:spPr>
            <a:xfrm>
              <a:off x="6185175" y="1605000"/>
              <a:ext cx="1933500" cy="1933500"/>
            </a:xfrm>
            <a:prstGeom prst="ellipse">
              <a:avLst/>
            </a:prstGeom>
            <a:noFill/>
            <a:ln cap="flat" cmpd="sng" w="26675">
              <a:solidFill>
                <a:schemeClr val="dk1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77275" lIns="77275" spcFirstLastPara="1" rIns="77275" wrap="square" tIns="77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84"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61" name="Google Shape;161;p24"/>
            <p:cNvSpPr/>
            <p:nvPr/>
          </p:nvSpPr>
          <p:spPr>
            <a:xfrm>
              <a:off x="6561375" y="1981200"/>
              <a:ext cx="1181100" cy="1181100"/>
            </a:xfrm>
            <a:prstGeom prst="ellipse">
              <a:avLst/>
            </a:prstGeom>
            <a:noFill/>
            <a:ln cap="flat" cmpd="sng" w="26675">
              <a:solidFill>
                <a:schemeClr val="dk1"/>
              </a:solidFill>
              <a:prstDash val="lgDash"/>
              <a:round/>
              <a:headEnd len="sm" w="sm" type="none"/>
              <a:tailEnd len="sm" w="sm" type="none"/>
            </a:ln>
          </p:spPr>
          <p:txBody>
            <a:bodyPr anchorCtr="0" anchor="ctr" bIns="77275" lIns="77275" spcFirstLastPara="1" rIns="77275" wrap="square" tIns="77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84">
                <a:latin typeface="DM Sans"/>
                <a:ea typeface="DM Sans"/>
                <a:cs typeface="DM Sans"/>
                <a:sym typeface="DM Sans"/>
              </a:endParaRPr>
            </a:p>
          </p:txBody>
        </p:sp>
        <p:sp>
          <p:nvSpPr>
            <p:cNvPr id="162" name="Google Shape;162;p24"/>
            <p:cNvSpPr/>
            <p:nvPr/>
          </p:nvSpPr>
          <p:spPr>
            <a:xfrm>
              <a:off x="7021425" y="1891025"/>
              <a:ext cx="162600" cy="162600"/>
            </a:xfrm>
            <a:prstGeom prst="ellipse">
              <a:avLst/>
            </a:prstGeom>
            <a:solidFill>
              <a:srgbClr val="00FF00"/>
            </a:solidFill>
            <a:ln cap="flat" cmpd="sng" w="26675">
              <a:solidFill>
                <a:srgbClr val="00FF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77275" lIns="77275" spcFirstLastPara="1" rIns="77275" wrap="square" tIns="772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184"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grpSp>
          <p:nvGrpSpPr>
            <p:cNvPr id="163" name="Google Shape;163;p24"/>
            <p:cNvGrpSpPr/>
            <p:nvPr/>
          </p:nvGrpSpPr>
          <p:grpSpPr>
            <a:xfrm rot="-1547534">
              <a:off x="7201084" y="1415829"/>
              <a:ext cx="1357587" cy="307561"/>
              <a:chOff x="3366575" y="2196525"/>
              <a:chExt cx="2394400" cy="542450"/>
            </a:xfrm>
          </p:grpSpPr>
          <p:sp>
            <p:nvSpPr>
              <p:cNvPr id="164" name="Google Shape;164;p24"/>
              <p:cNvSpPr/>
              <p:nvPr/>
            </p:nvSpPr>
            <p:spPr>
              <a:xfrm>
                <a:off x="3366575" y="2196525"/>
                <a:ext cx="2115700" cy="542450"/>
              </a:xfrm>
              <a:custGeom>
                <a:rect b="b" l="l" r="r" t="t"/>
                <a:pathLst>
                  <a:path extrusionOk="0" h="21698" w="84628">
                    <a:moveTo>
                      <a:pt x="0" y="10321"/>
                    </a:moveTo>
                    <a:cubicBezTo>
                      <a:pt x="1170" y="8670"/>
                      <a:pt x="3716" y="-1376"/>
                      <a:pt x="7018" y="413"/>
                    </a:cubicBezTo>
                    <a:cubicBezTo>
                      <a:pt x="10321" y="2202"/>
                      <a:pt x="15137" y="21054"/>
                      <a:pt x="19815" y="21054"/>
                    </a:cubicBezTo>
                    <a:cubicBezTo>
                      <a:pt x="24494" y="21054"/>
                      <a:pt x="30204" y="344"/>
                      <a:pt x="35089" y="413"/>
                    </a:cubicBezTo>
                    <a:cubicBezTo>
                      <a:pt x="39974" y="482"/>
                      <a:pt x="44446" y="21536"/>
                      <a:pt x="49125" y="21467"/>
                    </a:cubicBezTo>
                    <a:cubicBezTo>
                      <a:pt x="53804" y="21398"/>
                      <a:pt x="58620" y="0"/>
                      <a:pt x="63161" y="0"/>
                    </a:cubicBezTo>
                    <a:cubicBezTo>
                      <a:pt x="67702" y="0"/>
                      <a:pt x="72794" y="19747"/>
                      <a:pt x="76372" y="21467"/>
                    </a:cubicBezTo>
                    <a:cubicBezTo>
                      <a:pt x="79950" y="23187"/>
                      <a:pt x="83252" y="12179"/>
                      <a:pt x="84628" y="10321"/>
                    </a:cubicBezTo>
                  </a:path>
                </a:pathLst>
              </a:custGeom>
              <a:noFill/>
              <a:ln cap="flat" cmpd="sng" w="26675">
                <a:solidFill>
                  <a:srgbClr val="FF00FF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cxnSp>
            <p:nvCxnSpPr>
              <p:cNvPr id="165" name="Google Shape;165;p24"/>
              <p:cNvCxnSpPr/>
              <p:nvPr/>
            </p:nvCxnSpPr>
            <p:spPr>
              <a:xfrm>
                <a:off x="5482275" y="2467750"/>
                <a:ext cx="278700" cy="0"/>
              </a:xfrm>
              <a:prstGeom prst="straightConnector1">
                <a:avLst/>
              </a:prstGeom>
              <a:noFill/>
              <a:ln cap="flat" cmpd="sng" w="26675">
                <a:solidFill>
                  <a:srgbClr val="FF00FF"/>
                </a:solidFill>
                <a:prstDash val="solid"/>
                <a:round/>
                <a:headEnd len="med" w="med" type="none"/>
                <a:tailEnd len="med" w="med" type="stealth"/>
              </a:ln>
            </p:spPr>
          </p:cxnSp>
        </p:grpSp>
      </p:grpSp>
      <p:sp>
        <p:nvSpPr>
          <p:cNvPr id="166" name="Google Shape;166;p24"/>
          <p:cNvSpPr/>
          <p:nvPr/>
        </p:nvSpPr>
        <p:spPr>
          <a:xfrm>
            <a:off x="526475" y="1043750"/>
            <a:ext cx="6603600" cy="51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67" name="Google Shape;167;p24"/>
          <p:cNvSpPr txBox="1"/>
          <p:nvPr>
            <p:ph idx="1" type="body"/>
          </p:nvPr>
        </p:nvSpPr>
        <p:spPr>
          <a:xfrm>
            <a:off x="762000" y="1581075"/>
            <a:ext cx="58935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Superheated fluid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NR &gt; energy threshold (            </a:t>
            </a:r>
            <a:r>
              <a:rPr baseline="-25000" lang="en-US"/>
              <a:t>      </a:t>
            </a:r>
            <a:r>
              <a:rPr lang="en-US"/>
              <a:t>)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Bubble nucleates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Advantage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Electron Recoil (ER):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Dominant background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Low nucleation efficiency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/>
              <a:t>Strong gamma rejection</a:t>
            </a:r>
            <a:endParaRPr/>
          </a:p>
        </p:txBody>
      </p:sp>
      <p:pic>
        <p:nvPicPr>
          <p:cNvPr id="168" name="Google Shape;168;p24" title="E_th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7300" y="2148925"/>
            <a:ext cx="1246625" cy="24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93000" y="2958925"/>
            <a:ext cx="4069325" cy="261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4"/>
          <p:cNvSpPr txBox="1"/>
          <p:nvPr/>
        </p:nvSpPr>
        <p:spPr>
          <a:xfrm>
            <a:off x="9029900" y="5577925"/>
            <a:ext cx="2952900" cy="2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PICO: https://arxiv.org/pdf/1905.12522</a:t>
            </a:r>
            <a:endParaRPr sz="120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4063" y="1065713"/>
            <a:ext cx="4359151" cy="4847115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5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SBC Structure</a:t>
            </a:r>
            <a:endParaRPr/>
          </a:p>
        </p:txBody>
      </p:sp>
      <p:sp>
        <p:nvSpPr>
          <p:cNvPr id="178" name="Google Shape;178;p25"/>
          <p:cNvSpPr/>
          <p:nvPr/>
        </p:nvSpPr>
        <p:spPr>
          <a:xfrm>
            <a:off x="4781700" y="2227450"/>
            <a:ext cx="1167000" cy="1067100"/>
          </a:xfrm>
          <a:prstGeom prst="rect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79" name="Google Shape;179;p25"/>
          <p:cNvSpPr/>
          <p:nvPr/>
        </p:nvSpPr>
        <p:spPr>
          <a:xfrm>
            <a:off x="381000" y="1371575"/>
            <a:ext cx="3245400" cy="1311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87655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Sensitive volume - liquid argon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Heat -&gt; bubble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Scintillation light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80" name="Google Shape;18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39325" y="1227075"/>
            <a:ext cx="3069087" cy="4092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4063" y="1065713"/>
            <a:ext cx="4359151" cy="484711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6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SBC Structure</a:t>
            </a:r>
            <a:endParaRPr/>
          </a:p>
        </p:txBody>
      </p:sp>
      <p:sp>
        <p:nvSpPr>
          <p:cNvPr id="188" name="Google Shape;188;p26"/>
          <p:cNvSpPr/>
          <p:nvPr/>
        </p:nvSpPr>
        <p:spPr>
          <a:xfrm>
            <a:off x="4919650" y="1281400"/>
            <a:ext cx="966900" cy="49980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89" name="Google Shape;189;p26"/>
          <p:cNvSpPr/>
          <p:nvPr/>
        </p:nvSpPr>
        <p:spPr>
          <a:xfrm>
            <a:off x="4776250" y="3690100"/>
            <a:ext cx="1110300" cy="14460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90" name="Google Shape;190;p26"/>
          <p:cNvSpPr/>
          <p:nvPr/>
        </p:nvSpPr>
        <p:spPr>
          <a:xfrm>
            <a:off x="4457650" y="4905950"/>
            <a:ext cx="462000" cy="144600"/>
          </a:xfrm>
          <a:prstGeom prst="rect">
            <a:avLst/>
          </a:prstGeom>
          <a:noFill/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191" name="Google Shape;191;p26"/>
          <p:cNvSpPr/>
          <p:nvPr/>
        </p:nvSpPr>
        <p:spPr>
          <a:xfrm>
            <a:off x="381000" y="2946700"/>
            <a:ext cx="3245400" cy="1459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87655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Bubble detection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Camera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Acoustic sensor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Pressure transducer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192" name="Google Shape;192;p26"/>
          <p:cNvPicPr preferRelativeResize="0"/>
          <p:nvPr/>
        </p:nvPicPr>
        <p:blipFill rotWithShape="1">
          <a:blip r:embed="rId4">
            <a:alphaModFix/>
          </a:blip>
          <a:srcRect b="15317" l="13394" r="23784" t="14772"/>
          <a:stretch/>
        </p:blipFill>
        <p:spPr>
          <a:xfrm>
            <a:off x="9050146" y="1136125"/>
            <a:ext cx="1618406" cy="1352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6"/>
          <p:cNvPicPr preferRelativeResize="0"/>
          <p:nvPr/>
        </p:nvPicPr>
        <p:blipFill rotWithShape="1">
          <a:blip r:embed="rId5">
            <a:alphaModFix/>
          </a:blip>
          <a:srcRect b="6602" l="6318" r="6414" t="6990"/>
          <a:stretch/>
        </p:blipFill>
        <p:spPr>
          <a:xfrm>
            <a:off x="9050145" y="2701838"/>
            <a:ext cx="1618395" cy="1534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01700" y="4539450"/>
            <a:ext cx="2153775" cy="131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6"/>
          <p:cNvPicPr preferRelativeResize="0"/>
          <p:nvPr/>
        </p:nvPicPr>
        <p:blipFill rotWithShape="1">
          <a:blip r:embed="rId7">
            <a:alphaModFix/>
          </a:blip>
          <a:srcRect b="24423" l="0" r="0" t="18978"/>
          <a:stretch/>
        </p:blipFill>
        <p:spPr>
          <a:xfrm>
            <a:off x="9511700" y="4449558"/>
            <a:ext cx="2153776" cy="162539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6"/>
          <p:cNvSpPr/>
          <p:nvPr/>
        </p:nvSpPr>
        <p:spPr>
          <a:xfrm>
            <a:off x="10415975" y="5480650"/>
            <a:ext cx="594300" cy="594300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197" name="Google Shape;197;p26"/>
          <p:cNvSpPr/>
          <p:nvPr/>
        </p:nvSpPr>
        <p:spPr>
          <a:xfrm>
            <a:off x="381000" y="1371575"/>
            <a:ext cx="3245400" cy="1311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87655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Sensitive volume - liquid argon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Heat -&gt; bubble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Scintillation light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4063" y="1065713"/>
            <a:ext cx="4359151" cy="484711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7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SBC Structure</a:t>
            </a:r>
            <a:endParaRPr/>
          </a:p>
        </p:txBody>
      </p:sp>
      <p:sp>
        <p:nvSpPr>
          <p:cNvPr id="205" name="Google Shape;205;p27"/>
          <p:cNvSpPr/>
          <p:nvPr/>
        </p:nvSpPr>
        <p:spPr>
          <a:xfrm>
            <a:off x="4743925" y="2231875"/>
            <a:ext cx="263700" cy="10071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06" name="Google Shape;206;p27"/>
          <p:cNvSpPr/>
          <p:nvPr/>
        </p:nvSpPr>
        <p:spPr>
          <a:xfrm>
            <a:off x="5693650" y="2231875"/>
            <a:ext cx="263700" cy="1007100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07" name="Google Shape;207;p27"/>
          <p:cNvSpPr/>
          <p:nvPr/>
        </p:nvSpPr>
        <p:spPr>
          <a:xfrm>
            <a:off x="381000" y="4669425"/>
            <a:ext cx="3245400" cy="1459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87655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Scintillation detection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Silicon PhotoMultiplier (SiPM)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X</a:t>
            </a: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enon doping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208" name="Google Shape;208;p27"/>
          <p:cNvPicPr preferRelativeResize="0"/>
          <p:nvPr/>
        </p:nvPicPr>
        <p:blipFill rotWithShape="1">
          <a:blip r:embed="rId4">
            <a:alphaModFix/>
          </a:blip>
          <a:srcRect b="8642" l="0" r="0" t="0"/>
          <a:stretch/>
        </p:blipFill>
        <p:spPr>
          <a:xfrm>
            <a:off x="8242550" y="1323301"/>
            <a:ext cx="3458538" cy="421139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7"/>
          <p:cNvSpPr/>
          <p:nvPr/>
        </p:nvSpPr>
        <p:spPr>
          <a:xfrm>
            <a:off x="9357715" y="2214477"/>
            <a:ext cx="1064400" cy="1148700"/>
          </a:xfrm>
          <a:prstGeom prst="rect">
            <a:avLst/>
          </a:prstGeom>
          <a:noFill/>
          <a:ln cap="flat" cmpd="sng" w="27125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6750" lIns="86750" spcFirstLastPara="1" rIns="86750" wrap="square" tIns="867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29"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210" name="Google Shape;210;p27"/>
          <p:cNvPicPr preferRelativeResize="0"/>
          <p:nvPr/>
        </p:nvPicPr>
        <p:blipFill rotWithShape="1">
          <a:blip r:embed="rId5">
            <a:alphaModFix/>
          </a:blip>
          <a:srcRect b="29878" l="31493" r="30055" t="42784"/>
          <a:stretch/>
        </p:blipFill>
        <p:spPr>
          <a:xfrm>
            <a:off x="9983550" y="3907075"/>
            <a:ext cx="1717549" cy="1627626"/>
          </a:xfrm>
          <a:prstGeom prst="rect">
            <a:avLst/>
          </a:prstGeom>
          <a:noFill/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211" name="Google Shape;211;p27"/>
          <p:cNvCxnSpPr/>
          <p:nvPr/>
        </p:nvCxnSpPr>
        <p:spPr>
          <a:xfrm>
            <a:off x="9916850" y="3363175"/>
            <a:ext cx="511200" cy="693900"/>
          </a:xfrm>
          <a:prstGeom prst="straightConnector1">
            <a:avLst/>
          </a:prstGeom>
          <a:noFill/>
          <a:ln cap="flat" cmpd="sng" w="38100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2" name="Google Shape;212;p27"/>
          <p:cNvSpPr/>
          <p:nvPr/>
        </p:nvSpPr>
        <p:spPr>
          <a:xfrm>
            <a:off x="381000" y="1371575"/>
            <a:ext cx="3245400" cy="1311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87655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Sensitive volume - liquid argon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Heat -&gt; bubble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Scintillation light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13" name="Google Shape;213;p27"/>
          <p:cNvSpPr/>
          <p:nvPr/>
        </p:nvSpPr>
        <p:spPr>
          <a:xfrm>
            <a:off x="381000" y="2946700"/>
            <a:ext cx="3245400" cy="1459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87655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Bubble detection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Camera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Acoustic sensor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Pressure transducer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4063" y="1065713"/>
            <a:ext cx="4359151" cy="484711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8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SBC Structure</a:t>
            </a:r>
            <a:endParaRPr/>
          </a:p>
        </p:txBody>
      </p:sp>
      <p:grpSp>
        <p:nvGrpSpPr>
          <p:cNvPr id="221" name="Google Shape;221;p28"/>
          <p:cNvGrpSpPr/>
          <p:nvPr/>
        </p:nvGrpSpPr>
        <p:grpSpPr>
          <a:xfrm>
            <a:off x="8542938" y="1276925"/>
            <a:ext cx="3363388" cy="857075"/>
            <a:chOff x="8302088" y="696650"/>
            <a:chExt cx="3363388" cy="857075"/>
          </a:xfrm>
        </p:grpSpPr>
        <p:sp>
          <p:nvSpPr>
            <p:cNvPr id="222" name="Google Shape;222;p28"/>
            <p:cNvSpPr txBox="1"/>
            <p:nvPr/>
          </p:nvSpPr>
          <p:spPr>
            <a:xfrm>
              <a:off x="9125375" y="959425"/>
              <a:ext cx="2540100" cy="59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dk1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SBC Projects</a:t>
              </a:r>
              <a:endParaRPr sz="28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endParaRPr>
            </a:p>
          </p:txBody>
        </p:sp>
        <p:pic>
          <p:nvPicPr>
            <p:cNvPr id="223" name="Google Shape;223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302088" y="696650"/>
              <a:ext cx="763739" cy="76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4" name="Google Shape;224;p28"/>
          <p:cNvSpPr/>
          <p:nvPr/>
        </p:nvSpPr>
        <p:spPr>
          <a:xfrm>
            <a:off x="8242550" y="1097875"/>
            <a:ext cx="3745500" cy="4809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9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00355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30"/>
              <a:buChar char="•"/>
            </a:pPr>
            <a:r>
              <a:rPr lang="en-US" sz="19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SBC-LAr10</a:t>
            </a:r>
            <a:endParaRPr sz="19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003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30"/>
              <a:buChar char="•"/>
            </a:pPr>
            <a:r>
              <a:rPr lang="en-US" sz="19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10kg calibration chamber</a:t>
            </a:r>
            <a:endParaRPr sz="19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003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30"/>
              <a:buChar char="•"/>
            </a:pPr>
            <a:r>
              <a:rPr lang="en-US" sz="19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MINOS, Fermilab</a:t>
            </a:r>
            <a:endParaRPr sz="19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19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00355" lvl="0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130"/>
              <a:buChar char="•"/>
            </a:pPr>
            <a:r>
              <a:rPr lang="en-US" sz="19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SBC-SNOLAB</a:t>
            </a:r>
            <a:endParaRPr sz="19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003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30"/>
              <a:buChar char="•"/>
            </a:pPr>
            <a:r>
              <a:rPr lang="en-US" sz="19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Identical detector</a:t>
            </a:r>
            <a:endParaRPr sz="19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003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30"/>
              <a:buChar char="•"/>
            </a:pPr>
            <a:r>
              <a:rPr lang="en-US" sz="19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SNOLAB </a:t>
            </a:r>
            <a:endParaRPr sz="19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3003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30"/>
              <a:buChar char="•"/>
            </a:pPr>
            <a:r>
              <a:rPr lang="en-US" sz="19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Dark matter search</a:t>
            </a:r>
            <a:endParaRPr sz="19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25" name="Google Shape;225;p28"/>
          <p:cNvSpPr/>
          <p:nvPr/>
        </p:nvSpPr>
        <p:spPr>
          <a:xfrm>
            <a:off x="381000" y="1371575"/>
            <a:ext cx="3245400" cy="13116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87655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Sensitive volume - liquid argon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Heat -&gt; bubble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Scintillation light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26" name="Google Shape;226;p28"/>
          <p:cNvSpPr/>
          <p:nvPr/>
        </p:nvSpPr>
        <p:spPr>
          <a:xfrm>
            <a:off x="381000" y="2946700"/>
            <a:ext cx="3245400" cy="1459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87655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Bubble detection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Camera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Acoustic sensor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Pressure transducer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27" name="Google Shape;227;p28"/>
          <p:cNvSpPr/>
          <p:nvPr/>
        </p:nvSpPr>
        <p:spPr>
          <a:xfrm>
            <a:off x="381000" y="4669425"/>
            <a:ext cx="3245400" cy="14592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9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87655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Scintillation detection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Silicon PhotoMultiplier (SiPM)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287655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30"/>
              <a:buChar char="•"/>
            </a:pPr>
            <a:r>
              <a:rPr lang="en-US" sz="178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Xenon doping</a:t>
            </a:r>
            <a:endParaRPr sz="178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9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SBC-LAr10 First Operation</a:t>
            </a:r>
            <a:endParaRPr/>
          </a:p>
        </p:txBody>
      </p:sp>
      <p:pic>
        <p:nvPicPr>
          <p:cNvPr id="234" name="Google Shape;234;p29"/>
          <p:cNvPicPr preferRelativeResize="0"/>
          <p:nvPr/>
        </p:nvPicPr>
        <p:blipFill rotWithShape="1">
          <a:blip r:embed="rId3">
            <a:alphaModFix/>
          </a:blip>
          <a:srcRect b="-3089" l="-3089" r="-3079" t="-3079"/>
          <a:stretch/>
        </p:blipFill>
        <p:spPr>
          <a:xfrm>
            <a:off x="3101375" y="1135713"/>
            <a:ext cx="8443576" cy="4997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475" y="1279588"/>
            <a:ext cx="2648950" cy="470980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9"/>
          <p:cNvSpPr txBox="1"/>
          <p:nvPr>
            <p:ph idx="1" type="body"/>
          </p:nvPr>
        </p:nvSpPr>
        <p:spPr>
          <a:xfrm>
            <a:off x="762000" y="1825625"/>
            <a:ext cx="106611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30"/>
          <p:cNvPicPr preferRelativeResize="0"/>
          <p:nvPr/>
        </p:nvPicPr>
        <p:blipFill rotWithShape="1">
          <a:blip r:embed="rId3">
            <a:alphaModFix/>
          </a:blip>
          <a:srcRect b="5419" l="0" r="0" t="0"/>
          <a:stretch/>
        </p:blipFill>
        <p:spPr>
          <a:xfrm>
            <a:off x="526475" y="1199450"/>
            <a:ext cx="6807626" cy="483385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0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SBC-LAr10 First Operation</a:t>
            </a:r>
            <a:endParaRPr/>
          </a:p>
        </p:txBody>
      </p:sp>
      <p:sp>
        <p:nvSpPr>
          <p:cNvPr id="244" name="Google Shape;244;p30"/>
          <p:cNvSpPr/>
          <p:nvPr/>
        </p:nvSpPr>
        <p:spPr>
          <a:xfrm>
            <a:off x="3643611" y="3102701"/>
            <a:ext cx="807600" cy="2462100"/>
          </a:xfrm>
          <a:prstGeom prst="rect">
            <a:avLst/>
          </a:prstGeom>
          <a:noFill/>
          <a:ln cap="flat" cmpd="sng" w="21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100" lIns="101100" spcFirstLastPara="1" rIns="101100" wrap="square" tIns="101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48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45" name="Google Shape;245;p30"/>
          <p:cNvSpPr/>
          <p:nvPr/>
        </p:nvSpPr>
        <p:spPr>
          <a:xfrm>
            <a:off x="5193384" y="3249059"/>
            <a:ext cx="973500" cy="2367600"/>
          </a:xfrm>
          <a:prstGeom prst="rect">
            <a:avLst/>
          </a:prstGeom>
          <a:noFill/>
          <a:ln cap="flat" cmpd="sng" w="2105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100" lIns="101100" spcFirstLastPara="1" rIns="101100" wrap="square" tIns="101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48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46" name="Google Shape;246;p30"/>
          <p:cNvSpPr/>
          <p:nvPr/>
        </p:nvSpPr>
        <p:spPr>
          <a:xfrm>
            <a:off x="4509113" y="2809641"/>
            <a:ext cx="898500" cy="2678400"/>
          </a:xfrm>
          <a:prstGeom prst="rect">
            <a:avLst/>
          </a:prstGeom>
          <a:noFill/>
          <a:ln cap="flat" cmpd="sng" w="2105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1100" lIns="101100" spcFirstLastPara="1" rIns="101100" wrap="square" tIns="101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48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47" name="Google Shape;247;p30"/>
          <p:cNvSpPr txBox="1"/>
          <p:nvPr/>
        </p:nvSpPr>
        <p:spPr>
          <a:xfrm>
            <a:off x="3495378" y="5564688"/>
            <a:ext cx="8850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5050" lIns="105050" spcFirstLastPara="1" rIns="105050" wrap="square" tIns="105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9">
                <a:solidFill>
                  <a:srgbClr val="FF0000"/>
                </a:solidFill>
                <a:latin typeface="Work Sans"/>
                <a:ea typeface="Work Sans"/>
                <a:cs typeface="Work Sans"/>
                <a:sym typeface="Work Sans"/>
              </a:rPr>
              <a:t>PLC</a:t>
            </a:r>
            <a:endParaRPr b="1" sz="1609">
              <a:solidFill>
                <a:srgbClr val="FF00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48" name="Google Shape;248;p30"/>
          <p:cNvSpPr txBox="1"/>
          <p:nvPr/>
        </p:nvSpPr>
        <p:spPr>
          <a:xfrm>
            <a:off x="4305227" y="5564688"/>
            <a:ext cx="8850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5050" lIns="105050" spcFirstLastPara="1" rIns="105050" wrap="square" tIns="105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9">
                <a:solidFill>
                  <a:srgbClr val="FF9900"/>
                </a:solidFill>
                <a:latin typeface="Work Sans"/>
                <a:ea typeface="Work Sans"/>
                <a:cs typeface="Work Sans"/>
                <a:sym typeface="Work Sans"/>
              </a:rPr>
              <a:t>SC</a:t>
            </a:r>
            <a:endParaRPr b="1" sz="1609">
              <a:solidFill>
                <a:srgbClr val="FF99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49" name="Google Shape;249;p30"/>
          <p:cNvSpPr txBox="1"/>
          <p:nvPr/>
        </p:nvSpPr>
        <p:spPr>
          <a:xfrm>
            <a:off x="5745638" y="5564688"/>
            <a:ext cx="8850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5050" lIns="105050" spcFirstLastPara="1" rIns="105050" wrap="square" tIns="105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9">
                <a:solidFill>
                  <a:srgbClr val="FF00FF"/>
                </a:solidFill>
                <a:latin typeface="Work Sans"/>
                <a:ea typeface="Work Sans"/>
                <a:cs typeface="Work Sans"/>
                <a:sym typeface="Work Sans"/>
              </a:rPr>
              <a:t>DAQ</a:t>
            </a:r>
            <a:endParaRPr b="1" sz="1609">
              <a:solidFill>
                <a:srgbClr val="FF00FF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50" name="Google Shape;250;p30"/>
          <p:cNvSpPr txBox="1"/>
          <p:nvPr/>
        </p:nvSpPr>
        <p:spPr>
          <a:xfrm>
            <a:off x="4701174" y="5564688"/>
            <a:ext cx="1108200" cy="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5050" lIns="105050" spcFirstLastPara="1" rIns="105050" wrap="square" tIns="105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9">
                <a:solidFill>
                  <a:srgbClr val="00FF00"/>
                </a:solidFill>
                <a:latin typeface="Work Sans"/>
                <a:ea typeface="Work Sans"/>
                <a:cs typeface="Work Sans"/>
                <a:sym typeface="Work Sans"/>
              </a:rPr>
              <a:t>Detector</a:t>
            </a:r>
            <a:endParaRPr b="1" sz="1609">
              <a:solidFill>
                <a:srgbClr val="00FF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51" name="Google Shape;251;p30"/>
          <p:cNvSpPr/>
          <p:nvPr/>
        </p:nvSpPr>
        <p:spPr>
          <a:xfrm>
            <a:off x="4432777" y="3639913"/>
            <a:ext cx="568500" cy="1733100"/>
          </a:xfrm>
          <a:prstGeom prst="rect">
            <a:avLst/>
          </a:prstGeom>
          <a:noFill/>
          <a:ln cap="flat" cmpd="sng" w="182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7400" lIns="87400" spcFirstLastPara="1" rIns="87400" wrap="square" tIns="874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38"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252" name="Google Shape;252;p30"/>
          <p:cNvSpPr txBox="1"/>
          <p:nvPr>
            <p:ph idx="1" type="body"/>
          </p:nvPr>
        </p:nvSpPr>
        <p:spPr>
          <a:xfrm>
            <a:off x="7634450" y="1265450"/>
            <a:ext cx="41115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Programmable Logic Controller (PLC)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Slow Control (SC)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Data Acquisition (DAQ)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The first run began </a:t>
            </a:r>
            <a:r>
              <a:rPr lang="en-US"/>
              <a:t>in the fall of</a:t>
            </a:r>
            <a:r>
              <a:rPr lang="en-US"/>
              <a:t> 2025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1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We See Bubbles!</a:t>
            </a:r>
            <a:endParaRPr/>
          </a:p>
        </p:txBody>
      </p:sp>
      <p:pic>
        <p:nvPicPr>
          <p:cNvPr id="259" name="Google Shape;25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0975" y="1187575"/>
            <a:ext cx="7828499" cy="489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2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Multi-channel Signals</a:t>
            </a:r>
            <a:endParaRPr/>
          </a:p>
        </p:txBody>
      </p:sp>
      <p:sp>
        <p:nvSpPr>
          <p:cNvPr id="266" name="Google Shape;266;p32"/>
          <p:cNvSpPr txBox="1"/>
          <p:nvPr>
            <p:ph idx="1" type="body"/>
          </p:nvPr>
        </p:nvSpPr>
        <p:spPr>
          <a:xfrm>
            <a:off x="9100800" y="2729725"/>
            <a:ext cx="3091200" cy="2556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30200" lvl="0" marL="457200" rtl="0" algn="l">
              <a:spcBef>
                <a:spcPts val="1000"/>
              </a:spcBef>
              <a:spcAft>
                <a:spcPts val="0"/>
              </a:spcAft>
              <a:buSzPts val="1600"/>
              <a:buChar char="•"/>
            </a:pPr>
            <a:r>
              <a:rPr lang="en-US" sz="2600"/>
              <a:t>Camera</a:t>
            </a:r>
            <a:endParaRPr sz="2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2600"/>
              <a:t>Pressure</a:t>
            </a:r>
            <a:endParaRPr sz="2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•"/>
            </a:pPr>
            <a:r>
              <a:rPr lang="en-US" sz="2600"/>
              <a:t>Scintillation</a:t>
            </a:r>
            <a:endParaRPr sz="2600"/>
          </a:p>
        </p:txBody>
      </p:sp>
      <p:pic>
        <p:nvPicPr>
          <p:cNvPr id="267" name="Google Shape;26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3750" y="1675877"/>
            <a:ext cx="2599005" cy="726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8131" y="1414250"/>
            <a:ext cx="8370199" cy="415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2550" y="1556877"/>
            <a:ext cx="2599005" cy="7268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3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Gamma Rejection Analysis</a:t>
            </a:r>
            <a:endParaRPr/>
          </a:p>
        </p:txBody>
      </p:sp>
      <p:pic>
        <p:nvPicPr>
          <p:cNvPr id="276" name="Google Shape;27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8200" y="1449700"/>
            <a:ext cx="5632850" cy="422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3"/>
          <p:cNvSpPr txBox="1"/>
          <p:nvPr>
            <p:ph idx="1" type="body"/>
          </p:nvPr>
        </p:nvSpPr>
        <p:spPr>
          <a:xfrm>
            <a:off x="749925" y="1386425"/>
            <a:ext cx="53532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4328" lvl="0" marL="457200" rtl="0" algn="l">
              <a:spcBef>
                <a:spcPts val="1000"/>
              </a:spcBef>
              <a:spcAft>
                <a:spcPts val="0"/>
              </a:spcAft>
              <a:buSzPct val="64286"/>
              <a:buChar char="•"/>
            </a:pPr>
            <a:r>
              <a:rPr lang="en-US"/>
              <a:t>Bubble chamber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Strong ER background rejection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Depends on the liquid thermodynamic properties 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8" lvl="0" marL="457200" rtl="0" algn="l">
              <a:spcBef>
                <a:spcPts val="1000"/>
              </a:spcBef>
              <a:spcAft>
                <a:spcPts val="0"/>
              </a:spcAft>
              <a:buSzPct val="64286"/>
              <a:buChar char="•"/>
            </a:pPr>
            <a:r>
              <a:rPr lang="en-US"/>
              <a:t>SBC ER nucleation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Driving mechanism</a:t>
            </a:r>
            <a:endParaRPr/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SzPct val="90000"/>
              <a:buChar char="•"/>
            </a:pPr>
            <a:r>
              <a:rPr lang="en-US"/>
              <a:t>Xe photoabsorption induced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75000"/>
              <a:buChar char="•"/>
            </a:pPr>
            <a:r>
              <a:rPr lang="en-US">
                <a:solidFill>
                  <a:srgbClr val="888888"/>
                </a:solidFill>
              </a:rPr>
              <a:t>Performance evaluation</a:t>
            </a:r>
            <a:endParaRPr>
              <a:solidFill>
                <a:srgbClr val="888888"/>
              </a:solidFill>
            </a:endParaRPr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90000"/>
              <a:buChar char="•"/>
            </a:pPr>
            <a:r>
              <a:rPr lang="en-US">
                <a:solidFill>
                  <a:srgbClr val="888888"/>
                </a:solidFill>
              </a:rPr>
              <a:t>Good at 1 keV: 10</a:t>
            </a:r>
            <a:r>
              <a:rPr baseline="30000" lang="en-US">
                <a:solidFill>
                  <a:srgbClr val="888888"/>
                </a:solidFill>
              </a:rPr>
              <a:t>-7</a:t>
            </a:r>
            <a:r>
              <a:rPr lang="en-US">
                <a:solidFill>
                  <a:srgbClr val="888888"/>
                </a:solidFill>
              </a:rPr>
              <a:t> per keV</a:t>
            </a:r>
            <a:endParaRPr>
              <a:solidFill>
                <a:srgbClr val="888888"/>
              </a:solidFill>
            </a:endParaRPr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75000"/>
              <a:buChar char="•"/>
            </a:pPr>
            <a:r>
              <a:rPr lang="en-US">
                <a:solidFill>
                  <a:srgbClr val="888888"/>
                </a:solidFill>
              </a:rPr>
              <a:t>Future improvement</a:t>
            </a:r>
            <a:endParaRPr>
              <a:solidFill>
                <a:srgbClr val="888888"/>
              </a:solidFill>
            </a:endParaRPr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90000"/>
              <a:buChar char="•"/>
            </a:pPr>
            <a:r>
              <a:rPr lang="en-US">
                <a:solidFill>
                  <a:srgbClr val="888888"/>
                </a:solidFill>
              </a:rPr>
              <a:t>Remove CF</a:t>
            </a:r>
            <a:r>
              <a:rPr baseline="-25000" lang="en-US">
                <a:solidFill>
                  <a:srgbClr val="888888"/>
                </a:solidFill>
              </a:rPr>
              <a:t>4</a:t>
            </a:r>
            <a:r>
              <a:rPr lang="en-US">
                <a:solidFill>
                  <a:srgbClr val="888888"/>
                </a:solidFill>
              </a:rPr>
              <a:t> hydraulic fluid contamination</a:t>
            </a:r>
            <a:endParaRPr>
              <a:solidFill>
                <a:srgbClr val="888888"/>
              </a:solidFill>
            </a:endParaRPr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90000"/>
              <a:buChar char="•"/>
            </a:pPr>
            <a:r>
              <a:rPr lang="en-US">
                <a:solidFill>
                  <a:srgbClr val="888888"/>
                </a:solidFill>
              </a:rPr>
              <a:t>Estimated to reach 10</a:t>
            </a:r>
            <a:r>
              <a:rPr baseline="30000" lang="en-US">
                <a:solidFill>
                  <a:srgbClr val="888888"/>
                </a:solidFill>
              </a:rPr>
              <a:t>-6</a:t>
            </a:r>
            <a:r>
              <a:rPr lang="en-US">
                <a:solidFill>
                  <a:srgbClr val="888888"/>
                </a:solidFill>
              </a:rPr>
              <a:t> per xenon photoabsorption </a:t>
            </a:r>
            <a:endParaRPr>
              <a:solidFill>
                <a:srgbClr val="888888"/>
              </a:solidFill>
            </a:endParaRPr>
          </a:p>
        </p:txBody>
      </p:sp>
      <p:pic>
        <p:nvPicPr>
          <p:cNvPr id="278" name="Google Shape;278;p33" title="E_th.png"/>
          <p:cNvPicPr preferRelativeResize="0"/>
          <p:nvPr/>
        </p:nvPicPr>
        <p:blipFill rotWithShape="1">
          <a:blip r:embed="rId4">
            <a:alphaModFix/>
          </a:blip>
          <a:srcRect b="0" l="50246" r="0" t="0"/>
          <a:stretch/>
        </p:blipFill>
        <p:spPr>
          <a:xfrm>
            <a:off x="5140625" y="2289850"/>
            <a:ext cx="620250" cy="240350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3"/>
          <p:cNvSpPr txBox="1"/>
          <p:nvPr/>
        </p:nvSpPr>
        <p:spPr>
          <a:xfrm>
            <a:off x="6667550" y="1668875"/>
            <a:ext cx="2507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7030A0"/>
                </a:solidFill>
                <a:latin typeface="Nunito Sans"/>
                <a:ea typeface="Nunito Sans"/>
                <a:cs typeface="Nunito Sans"/>
                <a:sym typeface="Nunito Sans"/>
              </a:rPr>
              <a:t>SBC</a:t>
            </a:r>
            <a:endParaRPr sz="2200">
              <a:solidFill>
                <a:srgbClr val="7030A0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7030A0"/>
                </a:solidFill>
                <a:latin typeface="Nunito Sans"/>
                <a:ea typeface="Nunito Sans"/>
                <a:cs typeface="Nunito Sans"/>
                <a:sym typeface="Nunito Sans"/>
              </a:rPr>
              <a:t>Preliminary</a:t>
            </a:r>
            <a:endParaRPr sz="2200">
              <a:solidFill>
                <a:srgbClr val="7030A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4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Gamma Rejection Analysis</a:t>
            </a:r>
            <a:endParaRPr/>
          </a:p>
        </p:txBody>
      </p:sp>
      <p:pic>
        <p:nvPicPr>
          <p:cNvPr id="286" name="Google Shape;28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98200" y="1449700"/>
            <a:ext cx="5632850" cy="422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4"/>
          <p:cNvSpPr txBox="1"/>
          <p:nvPr/>
        </p:nvSpPr>
        <p:spPr>
          <a:xfrm>
            <a:off x="6667550" y="1668875"/>
            <a:ext cx="2507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7030A0"/>
                </a:solidFill>
                <a:latin typeface="Nunito Sans"/>
                <a:ea typeface="Nunito Sans"/>
                <a:cs typeface="Nunito Sans"/>
                <a:sym typeface="Nunito Sans"/>
              </a:rPr>
              <a:t>SBC</a:t>
            </a:r>
            <a:endParaRPr sz="2200">
              <a:solidFill>
                <a:srgbClr val="7030A0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7030A0"/>
                </a:solidFill>
                <a:latin typeface="Nunito Sans"/>
                <a:ea typeface="Nunito Sans"/>
                <a:cs typeface="Nunito Sans"/>
                <a:sym typeface="Nunito Sans"/>
              </a:rPr>
              <a:t>Preliminary</a:t>
            </a:r>
            <a:endParaRPr sz="2200">
              <a:solidFill>
                <a:srgbClr val="7030A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88" name="Google Shape;288;p34"/>
          <p:cNvSpPr/>
          <p:nvPr/>
        </p:nvSpPr>
        <p:spPr>
          <a:xfrm>
            <a:off x="8644225" y="2752375"/>
            <a:ext cx="241200" cy="9888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89" name="Google Shape;289;p34"/>
          <p:cNvSpPr txBox="1"/>
          <p:nvPr/>
        </p:nvSpPr>
        <p:spPr>
          <a:xfrm>
            <a:off x="8957575" y="3236525"/>
            <a:ext cx="2085000" cy="6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~10</a:t>
            </a:r>
            <a:r>
              <a:rPr baseline="30000" lang="en-US" sz="19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3</a:t>
            </a:r>
            <a:r>
              <a:rPr baseline="30000" lang="en-US" sz="19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 </a:t>
            </a:r>
            <a:r>
              <a:rPr lang="en-US" sz="19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𝛾-rejection</a:t>
            </a:r>
            <a:endParaRPr sz="190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improvement </a:t>
            </a:r>
            <a:endParaRPr sz="160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90" name="Google Shape;290;p34"/>
          <p:cNvSpPr txBox="1"/>
          <p:nvPr>
            <p:ph idx="1" type="body"/>
          </p:nvPr>
        </p:nvSpPr>
        <p:spPr>
          <a:xfrm>
            <a:off x="749925" y="1386425"/>
            <a:ext cx="53532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4328" lvl="0" marL="457200" rtl="0" algn="l">
              <a:spcBef>
                <a:spcPts val="1000"/>
              </a:spcBef>
              <a:spcAft>
                <a:spcPts val="0"/>
              </a:spcAft>
              <a:buSzPct val="64286"/>
              <a:buChar char="•"/>
            </a:pPr>
            <a:r>
              <a:rPr lang="en-US"/>
              <a:t>Bubble chamber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Strong ER background rejection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Depends on the liquid thermodynamic properties 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8" lvl="0" marL="457200" rtl="0" algn="l">
              <a:spcBef>
                <a:spcPts val="1000"/>
              </a:spcBef>
              <a:spcAft>
                <a:spcPts val="0"/>
              </a:spcAft>
              <a:buSzPct val="64286"/>
              <a:buChar char="•"/>
            </a:pPr>
            <a:r>
              <a:rPr lang="en-US"/>
              <a:t>SBC ER nucleation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SzPct val="75000"/>
              <a:buChar char="•"/>
            </a:pPr>
            <a:r>
              <a:rPr lang="en-US"/>
              <a:t>Driving mechanism</a:t>
            </a:r>
            <a:endParaRPr/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SzPct val="90000"/>
              <a:buChar char="•"/>
            </a:pPr>
            <a:r>
              <a:rPr lang="en-US"/>
              <a:t>Xe photoabsorption induced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75000"/>
              <a:buChar char="•"/>
            </a:pPr>
            <a:r>
              <a:rPr lang="en-US">
                <a:solidFill>
                  <a:srgbClr val="888888"/>
                </a:solidFill>
              </a:rPr>
              <a:t>Performance evaluation</a:t>
            </a:r>
            <a:endParaRPr>
              <a:solidFill>
                <a:srgbClr val="888888"/>
              </a:solidFill>
            </a:endParaRPr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90000"/>
              <a:buChar char="•"/>
            </a:pPr>
            <a:r>
              <a:rPr lang="en-US">
                <a:solidFill>
                  <a:srgbClr val="888888"/>
                </a:solidFill>
              </a:rPr>
              <a:t>Good at 1 keV: 10</a:t>
            </a:r>
            <a:r>
              <a:rPr baseline="30000" lang="en-US">
                <a:solidFill>
                  <a:srgbClr val="888888"/>
                </a:solidFill>
              </a:rPr>
              <a:t>-7</a:t>
            </a:r>
            <a:r>
              <a:rPr lang="en-US">
                <a:solidFill>
                  <a:srgbClr val="888888"/>
                </a:solidFill>
              </a:rPr>
              <a:t> per keV</a:t>
            </a:r>
            <a:endParaRPr>
              <a:solidFill>
                <a:srgbClr val="888888"/>
              </a:solidFill>
            </a:endParaRPr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75000"/>
              <a:buChar char="•"/>
            </a:pPr>
            <a:r>
              <a:rPr lang="en-US">
                <a:solidFill>
                  <a:srgbClr val="888888"/>
                </a:solidFill>
              </a:rPr>
              <a:t>Future improvement</a:t>
            </a:r>
            <a:endParaRPr>
              <a:solidFill>
                <a:srgbClr val="888888"/>
              </a:solidFill>
            </a:endParaRPr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90000"/>
              <a:buChar char="•"/>
            </a:pPr>
            <a:r>
              <a:rPr lang="en-US">
                <a:solidFill>
                  <a:srgbClr val="888888"/>
                </a:solidFill>
              </a:rPr>
              <a:t>Remove CF</a:t>
            </a:r>
            <a:r>
              <a:rPr baseline="-25000" lang="en-US">
                <a:solidFill>
                  <a:srgbClr val="888888"/>
                </a:solidFill>
              </a:rPr>
              <a:t>4</a:t>
            </a:r>
            <a:r>
              <a:rPr lang="en-US">
                <a:solidFill>
                  <a:srgbClr val="888888"/>
                </a:solidFill>
              </a:rPr>
              <a:t> hydraulic fluid contamination</a:t>
            </a:r>
            <a:endParaRPr>
              <a:solidFill>
                <a:srgbClr val="888888"/>
              </a:solidFill>
            </a:endParaRPr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90000"/>
              <a:buChar char="•"/>
            </a:pPr>
            <a:r>
              <a:rPr lang="en-US">
                <a:solidFill>
                  <a:srgbClr val="888888"/>
                </a:solidFill>
              </a:rPr>
              <a:t>Estimated to reach 10</a:t>
            </a:r>
            <a:r>
              <a:rPr baseline="30000" lang="en-US">
                <a:solidFill>
                  <a:srgbClr val="888888"/>
                </a:solidFill>
              </a:rPr>
              <a:t>-6</a:t>
            </a:r>
            <a:r>
              <a:rPr lang="en-US">
                <a:solidFill>
                  <a:srgbClr val="888888"/>
                </a:solidFill>
              </a:rPr>
              <a:t> per xenon photoabsorption </a:t>
            </a:r>
            <a:endParaRPr>
              <a:solidFill>
                <a:srgbClr val="888888"/>
              </a:solidFill>
            </a:endParaRPr>
          </a:p>
        </p:txBody>
      </p:sp>
      <p:pic>
        <p:nvPicPr>
          <p:cNvPr id="291" name="Google Shape;291;p34" title="E_th.png"/>
          <p:cNvPicPr preferRelativeResize="0"/>
          <p:nvPr/>
        </p:nvPicPr>
        <p:blipFill rotWithShape="1">
          <a:blip r:embed="rId4">
            <a:alphaModFix/>
          </a:blip>
          <a:srcRect b="0" l="50246" r="0" t="0"/>
          <a:stretch/>
        </p:blipFill>
        <p:spPr>
          <a:xfrm>
            <a:off x="5140625" y="2289850"/>
            <a:ext cx="620250" cy="2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5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Gamma Rejection Analysis</a:t>
            </a:r>
            <a:endParaRPr/>
          </a:p>
        </p:txBody>
      </p:sp>
      <p:pic>
        <p:nvPicPr>
          <p:cNvPr id="298" name="Google Shape;29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3525" y="1412798"/>
            <a:ext cx="5665625" cy="422881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5"/>
          <p:cNvSpPr txBox="1"/>
          <p:nvPr/>
        </p:nvSpPr>
        <p:spPr>
          <a:xfrm>
            <a:off x="7135400" y="1668875"/>
            <a:ext cx="2507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7030A0"/>
                </a:solidFill>
                <a:latin typeface="Nunito Sans"/>
                <a:ea typeface="Nunito Sans"/>
                <a:cs typeface="Nunito Sans"/>
                <a:sym typeface="Nunito Sans"/>
              </a:rPr>
              <a:t>SBC</a:t>
            </a:r>
            <a:endParaRPr sz="2200">
              <a:solidFill>
                <a:srgbClr val="7030A0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7030A0"/>
                </a:solidFill>
                <a:latin typeface="Nunito Sans"/>
                <a:ea typeface="Nunito Sans"/>
                <a:cs typeface="Nunito Sans"/>
                <a:sym typeface="Nunito Sans"/>
              </a:rPr>
              <a:t>Preliminary</a:t>
            </a:r>
            <a:endParaRPr sz="2200">
              <a:solidFill>
                <a:srgbClr val="7030A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00" name="Google Shape;300;p35"/>
          <p:cNvSpPr txBox="1"/>
          <p:nvPr/>
        </p:nvSpPr>
        <p:spPr>
          <a:xfrm>
            <a:off x="7196200" y="4488725"/>
            <a:ext cx="2097300" cy="65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  <a:endParaRPr sz="160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01" name="Google Shape;301;p35"/>
          <p:cNvSpPr txBox="1"/>
          <p:nvPr>
            <p:ph idx="1" type="body"/>
          </p:nvPr>
        </p:nvSpPr>
        <p:spPr>
          <a:xfrm>
            <a:off x="749925" y="1386425"/>
            <a:ext cx="53532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4328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286"/>
              <a:buChar char="•"/>
            </a:pPr>
            <a:r>
              <a:rPr lang="en-US"/>
              <a:t>Bubble chamber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Strong ER background rejection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Depends on the liquid thermodynamic properties 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8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286"/>
              <a:buChar char="•"/>
            </a:pPr>
            <a:r>
              <a:rPr lang="en-US"/>
              <a:t>SBC ER nucleation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Driving mechanism</a:t>
            </a:r>
            <a:endParaRPr/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Char char="•"/>
            </a:pPr>
            <a:r>
              <a:rPr lang="en-US"/>
              <a:t>Xe photoabsorption induced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Performance evaluation</a:t>
            </a:r>
            <a:endParaRPr/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Char char="•"/>
            </a:pPr>
            <a:r>
              <a:rPr lang="en-US"/>
              <a:t>Good at 1 keV: 10</a:t>
            </a:r>
            <a:r>
              <a:rPr baseline="30000" lang="en-US"/>
              <a:t>-7</a:t>
            </a:r>
            <a:r>
              <a:rPr lang="en-US"/>
              <a:t> per keV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Future improvement</a:t>
            </a:r>
            <a:endParaRPr/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Char char="•"/>
            </a:pPr>
            <a:r>
              <a:rPr lang="en-US"/>
              <a:t>Remove CF</a:t>
            </a:r>
            <a:r>
              <a:rPr baseline="-25000" lang="en-US"/>
              <a:t>4</a:t>
            </a:r>
            <a:r>
              <a:rPr lang="en-US"/>
              <a:t> hydraulic fluid contamination</a:t>
            </a:r>
            <a:endParaRPr/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Char char="•"/>
            </a:pPr>
            <a:r>
              <a:rPr lang="en-US"/>
              <a:t>Estimated to reach 10</a:t>
            </a:r>
            <a:r>
              <a:rPr baseline="30000" lang="en-US"/>
              <a:t>-6</a:t>
            </a:r>
            <a:r>
              <a:rPr lang="en-US"/>
              <a:t> per xenon photoabsorption </a:t>
            </a:r>
            <a:endParaRPr/>
          </a:p>
        </p:txBody>
      </p:sp>
      <p:pic>
        <p:nvPicPr>
          <p:cNvPr id="302" name="Google Shape;302;p35" title="E_th.png"/>
          <p:cNvPicPr preferRelativeResize="0"/>
          <p:nvPr/>
        </p:nvPicPr>
        <p:blipFill rotWithShape="1">
          <a:blip r:embed="rId4">
            <a:alphaModFix/>
          </a:blip>
          <a:srcRect b="0" l="50246" r="0" t="0"/>
          <a:stretch/>
        </p:blipFill>
        <p:spPr>
          <a:xfrm>
            <a:off x="5140625" y="2289850"/>
            <a:ext cx="620250" cy="2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6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Gamma Rejection Analysis</a:t>
            </a:r>
            <a:endParaRPr/>
          </a:p>
        </p:txBody>
      </p:sp>
      <p:pic>
        <p:nvPicPr>
          <p:cNvPr id="309" name="Google Shape;30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3525" y="1412798"/>
            <a:ext cx="5665625" cy="422881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36"/>
          <p:cNvSpPr txBox="1"/>
          <p:nvPr/>
        </p:nvSpPr>
        <p:spPr>
          <a:xfrm>
            <a:off x="7135400" y="1668875"/>
            <a:ext cx="2507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7030A0"/>
                </a:solidFill>
                <a:latin typeface="Nunito Sans"/>
                <a:ea typeface="Nunito Sans"/>
                <a:cs typeface="Nunito Sans"/>
                <a:sym typeface="Nunito Sans"/>
              </a:rPr>
              <a:t>SBC</a:t>
            </a:r>
            <a:endParaRPr sz="2200">
              <a:solidFill>
                <a:srgbClr val="7030A0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7030A0"/>
                </a:solidFill>
                <a:latin typeface="Nunito Sans"/>
                <a:ea typeface="Nunito Sans"/>
                <a:cs typeface="Nunito Sans"/>
                <a:sym typeface="Nunito Sans"/>
              </a:rPr>
              <a:t>Preliminary</a:t>
            </a:r>
            <a:endParaRPr sz="2200">
              <a:solidFill>
                <a:srgbClr val="7030A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11" name="Google Shape;311;p36"/>
          <p:cNvSpPr/>
          <p:nvPr/>
        </p:nvSpPr>
        <p:spPr>
          <a:xfrm>
            <a:off x="7856225" y="2636575"/>
            <a:ext cx="198000" cy="7677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12" name="Google Shape;312;p36"/>
          <p:cNvSpPr txBox="1"/>
          <p:nvPr/>
        </p:nvSpPr>
        <p:spPr>
          <a:xfrm>
            <a:off x="8054225" y="2636575"/>
            <a:ext cx="22182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~10</a:t>
            </a:r>
            <a:r>
              <a:rPr baseline="30000" lang="en-US" sz="19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2  </a:t>
            </a:r>
            <a:r>
              <a:rPr lang="en-US" sz="19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𝛾-rejection improvement </a:t>
            </a:r>
            <a:endParaRPr sz="160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13" name="Google Shape;313;p36"/>
          <p:cNvSpPr txBox="1"/>
          <p:nvPr>
            <p:ph idx="1" type="body"/>
          </p:nvPr>
        </p:nvSpPr>
        <p:spPr>
          <a:xfrm>
            <a:off x="749925" y="1386425"/>
            <a:ext cx="53532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4328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286"/>
              <a:buChar char="•"/>
            </a:pPr>
            <a:r>
              <a:rPr lang="en-US"/>
              <a:t>Bubble chamber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Strong ER background rejection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Depends on the liquid thermodynamic properties 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8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286"/>
              <a:buChar char="•"/>
            </a:pPr>
            <a:r>
              <a:rPr lang="en-US"/>
              <a:t>SBC ER nucleation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Driving mechanism</a:t>
            </a:r>
            <a:endParaRPr/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Char char="•"/>
            </a:pPr>
            <a:r>
              <a:rPr lang="en-US"/>
              <a:t>Xe photoabsorption induced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Performance evaluation</a:t>
            </a:r>
            <a:endParaRPr/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Char char="•"/>
            </a:pPr>
            <a:r>
              <a:rPr lang="en-US"/>
              <a:t>Good at 1 keV: </a:t>
            </a:r>
            <a:r>
              <a:rPr lang="en-US"/>
              <a:t>10</a:t>
            </a:r>
            <a:r>
              <a:rPr baseline="30000" lang="en-US"/>
              <a:t>-7</a:t>
            </a:r>
            <a:r>
              <a:rPr lang="en-US"/>
              <a:t> per keV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Future improvement</a:t>
            </a:r>
            <a:endParaRPr/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Char char="•"/>
            </a:pPr>
            <a:r>
              <a:rPr lang="en-US"/>
              <a:t>Remove CF</a:t>
            </a:r>
            <a:r>
              <a:rPr baseline="-25000" lang="en-US"/>
              <a:t>4</a:t>
            </a:r>
            <a:r>
              <a:rPr lang="en-US"/>
              <a:t> hydraulic fluid contamination</a:t>
            </a:r>
            <a:endParaRPr/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Char char="•"/>
            </a:pPr>
            <a:r>
              <a:rPr lang="en-US"/>
              <a:t>Estimated to reach 10</a:t>
            </a:r>
            <a:r>
              <a:rPr baseline="30000" lang="en-US"/>
              <a:t>-6</a:t>
            </a:r>
            <a:r>
              <a:rPr lang="en-US"/>
              <a:t> per xenon photoabsorption </a:t>
            </a:r>
            <a:endParaRPr/>
          </a:p>
        </p:txBody>
      </p:sp>
      <p:pic>
        <p:nvPicPr>
          <p:cNvPr id="314" name="Google Shape;314;p36" title="E_th.png"/>
          <p:cNvPicPr preferRelativeResize="0"/>
          <p:nvPr/>
        </p:nvPicPr>
        <p:blipFill rotWithShape="1">
          <a:blip r:embed="rId4">
            <a:alphaModFix/>
          </a:blip>
          <a:srcRect b="0" l="50246" r="0" t="0"/>
          <a:stretch/>
        </p:blipFill>
        <p:spPr>
          <a:xfrm>
            <a:off x="5140625" y="2289850"/>
            <a:ext cx="620250" cy="24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7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Gamma Rejection Analysis</a:t>
            </a:r>
            <a:endParaRPr/>
          </a:p>
        </p:txBody>
      </p:sp>
      <p:pic>
        <p:nvPicPr>
          <p:cNvPr id="321" name="Google Shape;32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3525" y="1412798"/>
            <a:ext cx="5665625" cy="422881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7"/>
          <p:cNvSpPr txBox="1"/>
          <p:nvPr/>
        </p:nvSpPr>
        <p:spPr>
          <a:xfrm>
            <a:off x="7135400" y="1668875"/>
            <a:ext cx="25071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7030A0"/>
                </a:solidFill>
                <a:latin typeface="Nunito Sans"/>
                <a:ea typeface="Nunito Sans"/>
                <a:cs typeface="Nunito Sans"/>
                <a:sym typeface="Nunito Sans"/>
              </a:rPr>
              <a:t>SBC</a:t>
            </a:r>
            <a:endParaRPr sz="2200">
              <a:solidFill>
                <a:srgbClr val="7030A0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7030A0"/>
                </a:solidFill>
                <a:latin typeface="Nunito Sans"/>
                <a:ea typeface="Nunito Sans"/>
                <a:cs typeface="Nunito Sans"/>
                <a:sym typeface="Nunito Sans"/>
              </a:rPr>
              <a:t>Preliminary</a:t>
            </a:r>
            <a:endParaRPr sz="2200">
              <a:solidFill>
                <a:srgbClr val="7030A0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23" name="Google Shape;323;p37"/>
          <p:cNvSpPr/>
          <p:nvPr/>
        </p:nvSpPr>
        <p:spPr>
          <a:xfrm>
            <a:off x="7856225" y="2636575"/>
            <a:ext cx="198000" cy="7677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24" name="Google Shape;324;p37"/>
          <p:cNvSpPr txBox="1"/>
          <p:nvPr/>
        </p:nvSpPr>
        <p:spPr>
          <a:xfrm>
            <a:off x="8054225" y="2636575"/>
            <a:ext cx="2218200" cy="5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~10</a:t>
            </a:r>
            <a:r>
              <a:rPr baseline="30000" lang="en-US" sz="19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2  </a:t>
            </a:r>
            <a:r>
              <a:rPr lang="en-US" sz="19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𝛾-rejection improvement </a:t>
            </a:r>
            <a:endParaRPr sz="160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325" name="Google Shape;325;p37"/>
          <p:cNvSpPr txBox="1"/>
          <p:nvPr>
            <p:ph idx="1" type="body"/>
          </p:nvPr>
        </p:nvSpPr>
        <p:spPr>
          <a:xfrm>
            <a:off x="749925" y="1386425"/>
            <a:ext cx="53532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334328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286"/>
              <a:buChar char="•"/>
            </a:pPr>
            <a:r>
              <a:rPr lang="en-US"/>
              <a:t>Bubble chamber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Strong ER background rejection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Depends on the liquid thermodynamic properties 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34328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4286"/>
              <a:buChar char="•"/>
            </a:pPr>
            <a:r>
              <a:rPr lang="en-US"/>
              <a:t>SBC ER nucleation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Driving mechanism</a:t>
            </a:r>
            <a:endParaRPr/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Char char="•"/>
            </a:pPr>
            <a:r>
              <a:rPr lang="en-US"/>
              <a:t>Xe photoabsorption induced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Performance evaluation</a:t>
            </a:r>
            <a:endParaRPr/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Char char="•"/>
            </a:pPr>
            <a:r>
              <a:rPr lang="en-US"/>
              <a:t>Good at 1 keV: 10</a:t>
            </a:r>
            <a:r>
              <a:rPr baseline="30000" lang="en-US"/>
              <a:t>-7</a:t>
            </a:r>
            <a:r>
              <a:rPr lang="en-US"/>
              <a:t> per keV</a:t>
            </a:r>
            <a:endParaRPr/>
          </a:p>
          <a:p>
            <a:pPr indent="-334328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5000"/>
              <a:buChar char="•"/>
            </a:pPr>
            <a:r>
              <a:rPr lang="en-US"/>
              <a:t>Future improvement</a:t>
            </a:r>
            <a:endParaRPr/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Char char="•"/>
            </a:pPr>
            <a:r>
              <a:rPr lang="en-US"/>
              <a:t>Remove CF</a:t>
            </a:r>
            <a:r>
              <a:rPr baseline="-25000" lang="en-US"/>
              <a:t>4</a:t>
            </a:r>
            <a:r>
              <a:rPr lang="en-US"/>
              <a:t> hydraulic fluid contamination</a:t>
            </a:r>
            <a:endParaRPr/>
          </a:p>
          <a:p>
            <a:pPr indent="-334327" lvl="2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0000"/>
              <a:buChar char="•"/>
            </a:pPr>
            <a:r>
              <a:rPr lang="en-US"/>
              <a:t>Estimated to reach 10</a:t>
            </a:r>
            <a:r>
              <a:rPr baseline="30000" lang="en-US"/>
              <a:t>-6</a:t>
            </a:r>
            <a:r>
              <a:rPr lang="en-US"/>
              <a:t> per xenon photoabsorption </a:t>
            </a:r>
            <a:endParaRPr/>
          </a:p>
        </p:txBody>
      </p:sp>
      <p:pic>
        <p:nvPicPr>
          <p:cNvPr id="326" name="Google Shape;326;p37" title="E_th.png"/>
          <p:cNvPicPr preferRelativeResize="0"/>
          <p:nvPr/>
        </p:nvPicPr>
        <p:blipFill rotWithShape="1">
          <a:blip r:embed="rId4">
            <a:alphaModFix/>
          </a:blip>
          <a:srcRect b="0" l="50246" r="0" t="0"/>
          <a:stretch/>
        </p:blipFill>
        <p:spPr>
          <a:xfrm>
            <a:off x="5140625" y="2289850"/>
            <a:ext cx="620250" cy="240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7" name="Google Shape;327;p37"/>
          <p:cNvCxnSpPr/>
          <p:nvPr/>
        </p:nvCxnSpPr>
        <p:spPr>
          <a:xfrm rot="10800000">
            <a:off x="6981050" y="4874125"/>
            <a:ext cx="4278600" cy="0"/>
          </a:xfrm>
          <a:prstGeom prst="straightConnector1">
            <a:avLst/>
          </a:prstGeom>
          <a:noFill/>
          <a:ln cap="flat" cmpd="sng" w="28575">
            <a:solidFill>
              <a:srgbClr val="7030A0"/>
            </a:solidFill>
            <a:prstDash val="dash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76950" y="365125"/>
            <a:ext cx="3226400" cy="5758775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8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Sensitivity to </a:t>
            </a:r>
            <a:r>
              <a:rPr baseline="30000" lang="en-US"/>
              <a:t>252</a:t>
            </a:r>
            <a:r>
              <a:rPr lang="en-US"/>
              <a:t>Cf Neutrons</a:t>
            </a:r>
            <a:endParaRPr/>
          </a:p>
        </p:txBody>
      </p:sp>
      <p:sp>
        <p:nvSpPr>
          <p:cNvPr id="335" name="Google Shape;335;p38"/>
          <p:cNvSpPr txBox="1"/>
          <p:nvPr>
            <p:ph idx="1" type="body"/>
          </p:nvPr>
        </p:nvSpPr>
        <p:spPr>
          <a:xfrm>
            <a:off x="797075" y="2259525"/>
            <a:ext cx="6062400" cy="2409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87350" lvl="0" marL="457200" rtl="0" algn="l">
              <a:spcBef>
                <a:spcPts val="1000"/>
              </a:spcBef>
              <a:spcAft>
                <a:spcPts val="0"/>
              </a:spcAft>
              <a:buSzPts val="2500"/>
              <a:buChar char="•"/>
            </a:pPr>
            <a:r>
              <a:rPr lang="en-US"/>
              <a:t>Produce bubbles via </a:t>
            </a:r>
            <a:r>
              <a:rPr baseline="30000" lang="en-US"/>
              <a:t>252</a:t>
            </a:r>
            <a:r>
              <a:rPr lang="en-US"/>
              <a:t>Cf</a:t>
            </a:r>
            <a:r>
              <a:rPr lang="en-US"/>
              <a:t> NR</a:t>
            </a:r>
            <a:endParaRPr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en-US"/>
              <a:t>Multiplicity rates gives threshold information</a:t>
            </a:r>
            <a:endParaRPr/>
          </a:p>
          <a:p>
            <a:pPr indent="-387350" lvl="1" marL="914400" rtl="0" algn="l"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en-US"/>
              <a:t>Consistent with Monte Carlo simulation</a:t>
            </a:r>
            <a:endParaRPr/>
          </a:p>
        </p:txBody>
      </p:sp>
      <p:sp>
        <p:nvSpPr>
          <p:cNvPr id="336" name="Google Shape;336;p38"/>
          <p:cNvSpPr/>
          <p:nvPr/>
        </p:nvSpPr>
        <p:spPr>
          <a:xfrm>
            <a:off x="526475" y="1043750"/>
            <a:ext cx="6603600" cy="51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37" name="Google Shape;33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57100" y="1095350"/>
            <a:ext cx="1838700" cy="51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0850" y="3281875"/>
            <a:ext cx="4704775" cy="2586272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9"/>
          <p:cNvSpPr txBox="1"/>
          <p:nvPr>
            <p:ph type="title"/>
          </p:nvPr>
        </p:nvSpPr>
        <p:spPr>
          <a:xfrm>
            <a:off x="526495" y="30707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Sensitivity to Cosmic Muon Rutherford Scattering</a:t>
            </a:r>
            <a:endParaRPr/>
          </a:p>
        </p:txBody>
      </p:sp>
      <p:sp>
        <p:nvSpPr>
          <p:cNvPr id="345" name="Google Shape;345;p39"/>
          <p:cNvSpPr txBox="1"/>
          <p:nvPr>
            <p:ph idx="1" type="body"/>
          </p:nvPr>
        </p:nvSpPr>
        <p:spPr>
          <a:xfrm>
            <a:off x="6055025" y="1159325"/>
            <a:ext cx="52569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3000"/>
              <a:t>Cosmic muons</a:t>
            </a:r>
            <a:endParaRPr sz="3000"/>
          </a:p>
          <a:p>
            <a:pPr indent="-3556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600"/>
              <a:t>Bright events observed by SiPMs</a:t>
            </a:r>
            <a:endParaRPr sz="2600"/>
          </a:p>
          <a:p>
            <a:pPr indent="-3556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600"/>
              <a:t>Bubble rate </a:t>
            </a:r>
            <a:endParaRPr sz="2600"/>
          </a:p>
          <a:p>
            <a:pPr indent="-355600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200"/>
              <a:t>Rutherford scattering</a:t>
            </a:r>
            <a:endParaRPr sz="2200"/>
          </a:p>
          <a:p>
            <a:pPr indent="0" lvl="0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en-US" sz="2200"/>
              <a:t>Calibrate data:</a:t>
            </a:r>
            <a:endParaRPr sz="2200"/>
          </a:p>
        </p:txBody>
      </p:sp>
      <p:pic>
        <p:nvPicPr>
          <p:cNvPr id="346" name="Google Shape;346;p39"/>
          <p:cNvPicPr preferRelativeResize="0"/>
          <p:nvPr/>
        </p:nvPicPr>
        <p:blipFill rotWithShape="1">
          <a:blip r:embed="rId4">
            <a:alphaModFix/>
          </a:blip>
          <a:srcRect b="6965" l="0" r="0" t="21232"/>
          <a:stretch/>
        </p:blipFill>
        <p:spPr>
          <a:xfrm>
            <a:off x="1248592" y="1159325"/>
            <a:ext cx="4410167" cy="197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41875" y="3005713"/>
            <a:ext cx="3110400" cy="84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30725" y="4074425"/>
            <a:ext cx="2124895" cy="59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9" title="rutherford_calibration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55350" y="4347138"/>
            <a:ext cx="4410151" cy="321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9" title="rutherford_AB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39838" y="4925199"/>
            <a:ext cx="3841184" cy="84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150" y="3345450"/>
            <a:ext cx="4872901" cy="25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40"/>
          <p:cNvSpPr txBox="1"/>
          <p:nvPr>
            <p:ph type="title"/>
          </p:nvPr>
        </p:nvSpPr>
        <p:spPr>
          <a:xfrm>
            <a:off x="526495" y="30707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Sensitivity to Cosmic Muon Rutherford Scattering</a:t>
            </a:r>
            <a:endParaRPr/>
          </a:p>
        </p:txBody>
      </p:sp>
      <p:sp>
        <p:nvSpPr>
          <p:cNvPr id="358" name="Google Shape;358;p40"/>
          <p:cNvSpPr txBox="1"/>
          <p:nvPr>
            <p:ph idx="1" type="body"/>
          </p:nvPr>
        </p:nvSpPr>
        <p:spPr>
          <a:xfrm>
            <a:off x="6055025" y="1159325"/>
            <a:ext cx="52569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55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</a:pPr>
            <a:r>
              <a:rPr lang="en-US" sz="3000"/>
              <a:t>Cosmic muons</a:t>
            </a:r>
            <a:endParaRPr sz="3000"/>
          </a:p>
          <a:p>
            <a:pPr indent="-3556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600"/>
              <a:t>Bright events observed by SiPMs</a:t>
            </a:r>
            <a:endParaRPr sz="2600"/>
          </a:p>
          <a:p>
            <a:pPr indent="-3556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600"/>
              <a:t>Bubble rate </a:t>
            </a:r>
            <a:endParaRPr sz="2600"/>
          </a:p>
          <a:p>
            <a:pPr indent="-355600" lvl="2" marL="1371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US" sz="2200"/>
              <a:t>Rutherford scattering</a:t>
            </a:r>
            <a:endParaRPr sz="2200"/>
          </a:p>
          <a:p>
            <a:pPr indent="0" lvl="0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1371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55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</a:pPr>
            <a:r>
              <a:rPr lang="en-US" sz="2200"/>
              <a:t>Calibrate data:</a:t>
            </a:r>
            <a:endParaRPr sz="2200"/>
          </a:p>
        </p:txBody>
      </p:sp>
      <p:pic>
        <p:nvPicPr>
          <p:cNvPr id="359" name="Google Shape;359;p40"/>
          <p:cNvPicPr preferRelativeResize="0"/>
          <p:nvPr/>
        </p:nvPicPr>
        <p:blipFill rotWithShape="1">
          <a:blip r:embed="rId4">
            <a:alphaModFix/>
          </a:blip>
          <a:srcRect b="6965" l="0" r="0" t="21232"/>
          <a:stretch/>
        </p:blipFill>
        <p:spPr>
          <a:xfrm>
            <a:off x="1248592" y="1159325"/>
            <a:ext cx="4410167" cy="1977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41875" y="3005713"/>
            <a:ext cx="3110400" cy="84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30725" y="4074425"/>
            <a:ext cx="2124895" cy="59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40" title="rutherford_calibration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55350" y="4347138"/>
            <a:ext cx="4410151" cy="3215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40" title="rutherford_AB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39838" y="4925199"/>
            <a:ext cx="3841184" cy="84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1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SBC-SNOLAB</a:t>
            </a:r>
            <a:endParaRPr/>
          </a:p>
        </p:txBody>
      </p:sp>
      <p:sp>
        <p:nvSpPr>
          <p:cNvPr id="370" name="Google Shape;370;p41"/>
          <p:cNvSpPr txBox="1"/>
          <p:nvPr>
            <p:ph idx="1" type="body"/>
          </p:nvPr>
        </p:nvSpPr>
        <p:spPr>
          <a:xfrm>
            <a:off x="753400" y="2107975"/>
            <a:ext cx="6278100" cy="298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SBC-LAr10: calibration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SBC-SNOLAB: 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SNOLAB, 2 km / 6,800 ft underground, Canada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Improved design and better shielding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F</a:t>
            </a:r>
            <a:r>
              <a:rPr lang="en-US"/>
              <a:t>ormal run searching for WIMPs</a:t>
            </a:r>
            <a:endParaRPr/>
          </a:p>
          <a:p>
            <a:pPr indent="-342900" lvl="2" marL="13716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100 eV energy threshold</a:t>
            </a:r>
            <a:endParaRPr>
              <a:solidFill>
                <a:srgbClr val="888888"/>
              </a:solidFill>
            </a:endParaRPr>
          </a:p>
        </p:txBody>
      </p:sp>
      <p:grpSp>
        <p:nvGrpSpPr>
          <p:cNvPr id="371" name="Google Shape;371;p41"/>
          <p:cNvGrpSpPr/>
          <p:nvPr/>
        </p:nvGrpSpPr>
        <p:grpSpPr>
          <a:xfrm>
            <a:off x="7602843" y="777490"/>
            <a:ext cx="3777482" cy="5459977"/>
            <a:chOff x="5394125" y="125825"/>
            <a:chExt cx="3274800" cy="4733400"/>
          </a:xfrm>
        </p:grpSpPr>
        <p:sp>
          <p:nvSpPr>
            <p:cNvPr id="372" name="Google Shape;372;p41"/>
            <p:cNvSpPr/>
            <p:nvPr/>
          </p:nvSpPr>
          <p:spPr>
            <a:xfrm>
              <a:off x="5394125" y="125825"/>
              <a:ext cx="3274800" cy="4733400"/>
            </a:xfrm>
            <a:prstGeom prst="rect">
              <a:avLst/>
            </a:prstGeom>
            <a:solidFill>
              <a:srgbClr val="FFFFFF"/>
            </a:solidFill>
            <a:ln cap="flat" cmpd="sng" w="110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5450" lIns="105450" spcFirstLastPara="1" rIns="105450" wrap="square" tIns="1054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15"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pic>
          <p:nvPicPr>
            <p:cNvPr id="373" name="Google Shape;373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499723" y="2086498"/>
              <a:ext cx="3007181" cy="27211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74" name="Google Shape;374;p41"/>
          <p:cNvSpPr/>
          <p:nvPr/>
        </p:nvSpPr>
        <p:spPr>
          <a:xfrm>
            <a:off x="526475" y="1043750"/>
            <a:ext cx="6603600" cy="51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375" name="Google Shape;37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97450" y="119749"/>
            <a:ext cx="2343925" cy="2897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2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CE𝑣NS</a:t>
            </a:r>
            <a:r>
              <a:rPr lang="en-US"/>
              <a:t> Detection via SBC</a:t>
            </a:r>
            <a:endParaRPr/>
          </a:p>
        </p:txBody>
      </p:sp>
      <p:pic>
        <p:nvPicPr>
          <p:cNvPr id="382" name="Google Shape;38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90675" y="3193821"/>
            <a:ext cx="4283850" cy="296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2"/>
          <p:cNvPicPr preferRelativeResize="0"/>
          <p:nvPr/>
        </p:nvPicPr>
        <p:blipFill rotWithShape="1">
          <a:blip r:embed="rId4">
            <a:alphaModFix/>
          </a:blip>
          <a:srcRect b="29219" l="0" r="0" t="0"/>
          <a:stretch/>
        </p:blipFill>
        <p:spPr>
          <a:xfrm>
            <a:off x="8169250" y="640075"/>
            <a:ext cx="3496225" cy="2427225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2"/>
          <p:cNvSpPr txBox="1"/>
          <p:nvPr>
            <p:ph idx="1" type="body"/>
          </p:nvPr>
        </p:nvSpPr>
        <p:spPr>
          <a:xfrm>
            <a:off x="753400" y="2107975"/>
            <a:ext cx="6278100" cy="298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100 eV energy threshold allows  CE𝑣NS detection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Reactor at </a:t>
            </a:r>
            <a:r>
              <a:rPr lang="en-US"/>
              <a:t>National Institute for Nuclear Research (ININ) near Mexico City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Weak mixing angle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Phys. Rev. D 103, L091301</a:t>
            </a:r>
            <a:endParaRPr/>
          </a:p>
        </p:txBody>
      </p:sp>
      <p:sp>
        <p:nvSpPr>
          <p:cNvPr id="385" name="Google Shape;385;p42"/>
          <p:cNvSpPr/>
          <p:nvPr/>
        </p:nvSpPr>
        <p:spPr>
          <a:xfrm>
            <a:off x="526475" y="1043750"/>
            <a:ext cx="6603600" cy="51600"/>
          </a:xfrm>
          <a:prstGeom prst="rect">
            <a:avLst/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3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Conclusion</a:t>
            </a:r>
            <a:endParaRPr/>
          </a:p>
        </p:txBody>
      </p:sp>
      <p:sp>
        <p:nvSpPr>
          <p:cNvPr id="392" name="Google Shape;392;p43"/>
          <p:cNvSpPr txBox="1"/>
          <p:nvPr>
            <p:ph idx="1" type="body"/>
          </p:nvPr>
        </p:nvSpPr>
        <p:spPr>
          <a:xfrm>
            <a:off x="762000" y="1354725"/>
            <a:ext cx="10661100" cy="4822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SBC can reach O(100) eV energy threshold NR detection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Dark matter via elastic scattering:       ~ GeV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Neutrino via CE𝑣NS:      ~ MeV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SBC-LAr10 at Fermilab has completed the first calibration run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Gamma rejection: 10</a:t>
            </a:r>
            <a:r>
              <a:rPr baseline="30000" lang="en-US"/>
              <a:t>-7</a:t>
            </a:r>
            <a:r>
              <a:rPr lang="en-US"/>
              <a:t> per keV energy deposited at 1 keV threshold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Bubble multiplicity calibration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Threshold calibration based on cosmic muon Rutherford scattering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Paper on the first results is in preparation!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SBC prospects: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Dark matter search in SNOLAB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CE𝑣NS measurement from reactor</a:t>
            </a:r>
            <a:endParaRPr/>
          </a:p>
        </p:txBody>
      </p:sp>
      <p:pic>
        <p:nvPicPr>
          <p:cNvPr id="393" name="Google Shape;39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4650" y="1836725"/>
            <a:ext cx="476125" cy="36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202966"/>
            <a:ext cx="475812" cy="36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93833" y="532467"/>
            <a:ext cx="3833002" cy="5750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67" y="118467"/>
            <a:ext cx="2321051" cy="74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21867" y="118467"/>
            <a:ext cx="731600" cy="73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83796" y="109467"/>
            <a:ext cx="1743046" cy="74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297400" y="109467"/>
            <a:ext cx="3025864" cy="74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7567" y="1031767"/>
            <a:ext cx="20066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44"/>
          <p:cNvSpPr txBox="1"/>
          <p:nvPr/>
        </p:nvSpPr>
        <p:spPr>
          <a:xfrm>
            <a:off x="57579" y="1766975"/>
            <a:ext cx="1743000" cy="22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Eric Dahl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Baishaki Mitra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Zhiheng Sheng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Otto Nicholson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 Kucich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Pedro Rodriguez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Catarina Matador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David	Velasco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07" name="Google Shape;407;p4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479967" y="1701167"/>
            <a:ext cx="5842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4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208900" y="1031767"/>
            <a:ext cx="16383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4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298825" y="1612267"/>
            <a:ext cx="584200" cy="5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44"/>
          <p:cNvSpPr txBox="1"/>
          <p:nvPr/>
        </p:nvSpPr>
        <p:spPr>
          <a:xfrm>
            <a:off x="2244725" y="1603267"/>
            <a:ext cx="1743300" cy="37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 Clark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 Broerman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Alex Wright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Ben Broerman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Austin De St Croix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Carter Garrah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Gary Sweeney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Jonathan Corbett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Ezri Wyman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Jack Walker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Lydia Magurn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Sean Hughson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Koby Dering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Nicholas Moss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Carsten Krauss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411" name="Google Shape;411;p44"/>
          <p:cNvSpPr txBox="1"/>
          <p:nvPr/>
        </p:nvSpPr>
        <p:spPr>
          <a:xfrm>
            <a:off x="57575" y="4185471"/>
            <a:ext cx="1638300" cy="9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Eric Vázquez-Jáuregui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12" name="Google Shape;412;p4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623575" y="4260900"/>
            <a:ext cx="520700" cy="4826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4"/>
          <p:cNvSpPr txBox="1"/>
          <p:nvPr/>
        </p:nvSpPr>
        <p:spPr>
          <a:xfrm>
            <a:off x="122950" y="5329575"/>
            <a:ext cx="16383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Ilan Levine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Ed Behnke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Cody Cripe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4" name="Google Shape;414;p4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560075" y="5285517"/>
            <a:ext cx="5842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44"/>
          <p:cNvPicPr preferRelativeResize="0"/>
          <p:nvPr/>
        </p:nvPicPr>
        <p:blipFill rotWithShape="1">
          <a:blip r:embed="rId14">
            <a:alphaModFix/>
          </a:blip>
          <a:srcRect b="80097" l="0" r="50382" t="0"/>
          <a:stretch/>
        </p:blipFill>
        <p:spPr>
          <a:xfrm>
            <a:off x="2235021" y="4941708"/>
            <a:ext cx="1638400" cy="5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44"/>
          <p:cNvSpPr txBox="1"/>
          <p:nvPr/>
        </p:nvSpPr>
        <p:spPr>
          <a:xfrm>
            <a:off x="2235063" y="5411508"/>
            <a:ext cx="1638300" cy="1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Russell Neilson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Daniel	Pyda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Jake Curran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Olivia Chiarini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17" name="Google Shape;417;p4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523650" y="5474558"/>
            <a:ext cx="5842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4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162083" y="879300"/>
            <a:ext cx="19431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44"/>
          <p:cNvSpPr txBox="1"/>
          <p:nvPr/>
        </p:nvSpPr>
        <p:spPr>
          <a:xfrm>
            <a:off x="4181200" y="1482403"/>
            <a:ext cx="1638300" cy="9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Hugh Lippincott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Ryan Zhang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20" name="Google Shape;420;p4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13967" y="1426775"/>
            <a:ext cx="5842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4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88275" y="2161233"/>
            <a:ext cx="1689100" cy="36830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4"/>
          <p:cNvSpPr txBox="1"/>
          <p:nvPr/>
        </p:nvSpPr>
        <p:spPr>
          <a:xfrm>
            <a:off x="4146792" y="2607100"/>
            <a:ext cx="1198800" cy="9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Gray Putnam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Daniel	Baxter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23" name="Google Shape;423;p4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46442" y="2607100"/>
            <a:ext cx="5842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44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289433" y="1031750"/>
            <a:ext cx="18796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44"/>
          <p:cNvSpPr txBox="1"/>
          <p:nvPr/>
        </p:nvSpPr>
        <p:spPr>
          <a:xfrm>
            <a:off x="6227675" y="1592273"/>
            <a:ext cx="1419600" cy="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Shawn Westerdale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26" name="Google Shape;426;p4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632900" y="1532167"/>
            <a:ext cx="5842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4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354733" y="2102638"/>
            <a:ext cx="1790700" cy="317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4"/>
          <p:cNvSpPr txBox="1"/>
          <p:nvPr/>
        </p:nvSpPr>
        <p:spPr>
          <a:xfrm>
            <a:off x="6366902" y="2515096"/>
            <a:ext cx="1038900" cy="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Orin Harris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29" name="Google Shape;429;p4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576400" y="2483529"/>
            <a:ext cx="58420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4"/>
          <p:cNvSpPr txBox="1"/>
          <p:nvPr/>
        </p:nvSpPr>
        <p:spPr>
          <a:xfrm>
            <a:off x="6287950" y="3688163"/>
            <a:ext cx="1498800" cy="9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Mathieu Laurin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31" name="Google Shape;431;p44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276425" y="4221700"/>
            <a:ext cx="1981200" cy="355600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44"/>
          <p:cNvSpPr txBox="1"/>
          <p:nvPr/>
        </p:nvSpPr>
        <p:spPr>
          <a:xfrm>
            <a:off x="6241008" y="4707400"/>
            <a:ext cx="1145100" cy="7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Pietro Giampa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33" name="Google Shape;433;p4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617775" y="4708200"/>
            <a:ext cx="5715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4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7639242" y="3625483"/>
            <a:ext cx="5715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44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5520263" y="3279292"/>
            <a:ext cx="571500" cy="5207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6" name="Google Shape;436;p44"/>
          <p:cNvGrpSpPr/>
          <p:nvPr/>
        </p:nvGrpSpPr>
        <p:grpSpPr>
          <a:xfrm>
            <a:off x="6341202" y="3046343"/>
            <a:ext cx="1790742" cy="549155"/>
            <a:chOff x="4681475" y="3305588"/>
            <a:chExt cx="1409700" cy="432338"/>
          </a:xfrm>
        </p:grpSpPr>
        <p:sp>
          <p:nvSpPr>
            <p:cNvPr id="437" name="Google Shape;437;p44"/>
            <p:cNvSpPr/>
            <p:nvPr/>
          </p:nvSpPr>
          <p:spPr>
            <a:xfrm>
              <a:off x="4681475" y="3309225"/>
              <a:ext cx="1409700" cy="428700"/>
            </a:xfrm>
            <a:prstGeom prst="rect">
              <a:avLst/>
            </a:prstGeom>
            <a:solidFill>
              <a:srgbClr val="FFFFFF"/>
            </a:solidFill>
            <a:ln cap="flat" cmpd="sng" w="12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6125" lIns="116125" spcFirstLastPara="1" rIns="116125" wrap="square" tIns="1161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778"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pic>
          <p:nvPicPr>
            <p:cNvPr id="438" name="Google Shape;438;p44"/>
            <p:cNvPicPr preferRelativeResize="0"/>
            <p:nvPr/>
          </p:nvPicPr>
          <p:blipFill>
            <a:blip r:embed="rId22">
              <a:alphaModFix/>
            </a:blip>
            <a:stretch>
              <a:fillRect/>
            </a:stretch>
          </p:blipFill>
          <p:spPr>
            <a:xfrm>
              <a:off x="4687050" y="3305588"/>
              <a:ext cx="1085850" cy="4286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9" name="Google Shape;439;p44"/>
          <p:cNvGrpSpPr/>
          <p:nvPr/>
        </p:nvGrpSpPr>
        <p:grpSpPr>
          <a:xfrm>
            <a:off x="57576" y="4808970"/>
            <a:ext cx="2006598" cy="476555"/>
            <a:chOff x="3062400" y="2637900"/>
            <a:chExt cx="1307400" cy="310500"/>
          </a:xfrm>
        </p:grpSpPr>
        <p:sp>
          <p:nvSpPr>
            <p:cNvPr id="440" name="Google Shape;440;p44"/>
            <p:cNvSpPr/>
            <p:nvPr/>
          </p:nvSpPr>
          <p:spPr>
            <a:xfrm>
              <a:off x="3062400" y="2637900"/>
              <a:ext cx="1307400" cy="310500"/>
            </a:xfrm>
            <a:prstGeom prst="rect">
              <a:avLst/>
            </a:prstGeom>
            <a:solidFill>
              <a:srgbClr val="FFFFFF"/>
            </a:solidFill>
            <a:ln cap="flat" cmpd="sng" w="146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40325" lIns="140325" spcFirstLastPara="1" rIns="140325" wrap="square" tIns="1403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149"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pic>
          <p:nvPicPr>
            <p:cNvPr id="441" name="Google Shape;441;p44"/>
            <p:cNvPicPr preferRelativeResize="0"/>
            <p:nvPr/>
          </p:nvPicPr>
          <p:blipFill>
            <a:blip r:embed="rId23">
              <a:alphaModFix/>
            </a:blip>
            <a:stretch>
              <a:fillRect/>
            </a:stretch>
          </p:blipFill>
          <p:spPr>
            <a:xfrm>
              <a:off x="3112650" y="2655900"/>
              <a:ext cx="1206911" cy="2374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42" name="Google Shape;442;p44"/>
          <p:cNvGrpSpPr/>
          <p:nvPr/>
        </p:nvGrpSpPr>
        <p:grpSpPr>
          <a:xfrm>
            <a:off x="4185699" y="3218077"/>
            <a:ext cx="1145085" cy="643136"/>
            <a:chOff x="4632100" y="4385300"/>
            <a:chExt cx="858900" cy="482400"/>
          </a:xfrm>
        </p:grpSpPr>
        <p:sp>
          <p:nvSpPr>
            <p:cNvPr id="443" name="Google Shape;443;p44"/>
            <p:cNvSpPr/>
            <p:nvPr/>
          </p:nvSpPr>
          <p:spPr>
            <a:xfrm>
              <a:off x="4632100" y="4385300"/>
              <a:ext cx="858900" cy="482400"/>
            </a:xfrm>
            <a:prstGeom prst="rect">
              <a:avLst/>
            </a:prstGeom>
            <a:solidFill>
              <a:srgbClr val="FFFFFF"/>
            </a:solidFill>
            <a:ln cap="flat" cmpd="sng" w="127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875" lIns="121875" spcFirstLastPara="1" rIns="121875" wrap="square" tIns="12187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6"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pic>
          <p:nvPicPr>
            <p:cNvPr id="444" name="Google Shape;444;p44"/>
            <p:cNvPicPr preferRelativeResize="0"/>
            <p:nvPr/>
          </p:nvPicPr>
          <p:blipFill>
            <a:blip r:embed="rId24">
              <a:alphaModFix/>
            </a:blip>
            <a:stretch>
              <a:fillRect/>
            </a:stretch>
          </p:blipFill>
          <p:spPr>
            <a:xfrm>
              <a:off x="4697625" y="4414175"/>
              <a:ext cx="723900" cy="4000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45" name="Google Shape;445;p44"/>
          <p:cNvGrpSpPr/>
          <p:nvPr/>
        </p:nvGrpSpPr>
        <p:grpSpPr>
          <a:xfrm>
            <a:off x="115125" y="3521424"/>
            <a:ext cx="1638351" cy="744524"/>
            <a:chOff x="3128713" y="3168075"/>
            <a:chExt cx="1446413" cy="657300"/>
          </a:xfrm>
        </p:grpSpPr>
        <p:sp>
          <p:nvSpPr>
            <p:cNvPr id="446" name="Google Shape;446;p44"/>
            <p:cNvSpPr/>
            <p:nvPr/>
          </p:nvSpPr>
          <p:spPr>
            <a:xfrm>
              <a:off x="3146525" y="3168075"/>
              <a:ext cx="1428600" cy="657300"/>
            </a:xfrm>
            <a:prstGeom prst="rect">
              <a:avLst/>
            </a:prstGeom>
            <a:solidFill>
              <a:srgbClr val="FFFFFF"/>
            </a:solidFill>
            <a:ln cap="flat" cmpd="sng" w="1077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3550" lIns="103550" spcFirstLastPara="1" rIns="103550" wrap="square" tIns="1035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86">
                <a:latin typeface="Work Sans"/>
                <a:ea typeface="Work Sans"/>
                <a:cs typeface="Work Sans"/>
                <a:sym typeface="Work Sans"/>
              </a:endParaRPr>
            </a:p>
          </p:txBody>
        </p:sp>
        <p:pic>
          <p:nvPicPr>
            <p:cNvPr id="447" name="Google Shape;447;p44"/>
            <p:cNvPicPr preferRelativeResize="0"/>
            <p:nvPr/>
          </p:nvPicPr>
          <p:blipFill>
            <a:blip r:embed="rId25">
              <a:alphaModFix/>
            </a:blip>
            <a:stretch>
              <a:fillRect/>
            </a:stretch>
          </p:blipFill>
          <p:spPr>
            <a:xfrm>
              <a:off x="3128713" y="3168113"/>
              <a:ext cx="1343025" cy="6572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48" name="Google Shape;448;p44"/>
          <p:cNvSpPr txBox="1"/>
          <p:nvPr/>
        </p:nvSpPr>
        <p:spPr>
          <a:xfrm>
            <a:off x="4198814" y="3820750"/>
            <a:ext cx="1419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Jeter Hall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 Castilloux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9" name="Google Shape;449;p44"/>
          <p:cNvPicPr preferRelativeResize="0"/>
          <p:nvPr/>
        </p:nvPicPr>
        <p:blipFill>
          <a:blip r:embed="rId26">
            <a:alphaModFix/>
          </a:blip>
          <a:stretch>
            <a:fillRect/>
          </a:stretch>
        </p:blipFill>
        <p:spPr>
          <a:xfrm>
            <a:off x="4308470" y="4341057"/>
            <a:ext cx="1145101" cy="542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4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572892" y="4400575"/>
            <a:ext cx="58420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44"/>
          <p:cNvSpPr txBox="1"/>
          <p:nvPr/>
        </p:nvSpPr>
        <p:spPr>
          <a:xfrm>
            <a:off x="4347402" y="4941700"/>
            <a:ext cx="16383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Christopher Jackson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2" name="Google Shape;452;p44"/>
          <p:cNvPicPr preferRelativeResize="0"/>
          <p:nvPr/>
        </p:nvPicPr>
        <p:blipFill rotWithShape="1">
          <a:blip r:embed="rId27">
            <a:alphaModFix/>
          </a:blip>
          <a:srcRect b="14673" l="0" r="0" t="18966"/>
          <a:stretch/>
        </p:blipFill>
        <p:spPr>
          <a:xfrm>
            <a:off x="4290550" y="5322050"/>
            <a:ext cx="1531044" cy="57149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4"/>
          <p:cNvSpPr txBox="1"/>
          <p:nvPr/>
        </p:nvSpPr>
        <p:spPr>
          <a:xfrm>
            <a:off x="4347202" y="5797900"/>
            <a:ext cx="16383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Shashank Priya</a:t>
            </a:r>
            <a:endParaRPr b="1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4" name="Google Shape;454;p44"/>
          <p:cNvPicPr preferRelativeResize="0"/>
          <p:nvPr/>
        </p:nvPicPr>
        <p:blipFill rotWithShape="1">
          <a:blip r:embed="rId28">
            <a:alphaModFix/>
          </a:blip>
          <a:srcRect b="19411" l="0" r="0" t="22803"/>
          <a:stretch/>
        </p:blipFill>
        <p:spPr>
          <a:xfrm>
            <a:off x="6220186" y="5342975"/>
            <a:ext cx="2130090" cy="64315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44"/>
          <p:cNvSpPr txBox="1"/>
          <p:nvPr/>
        </p:nvSpPr>
        <p:spPr>
          <a:xfrm>
            <a:off x="6364924" y="5919800"/>
            <a:ext cx="1282200" cy="4308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Carsten Krauss</a:t>
            </a:r>
            <a:endParaRPr sz="1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456" name="Google Shape;456;p4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728375" y="5919804"/>
            <a:ext cx="5842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4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626013" y="5839004"/>
            <a:ext cx="584200" cy="5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5"/>
          <p:cNvSpPr txBox="1"/>
          <p:nvPr>
            <p:ph type="title"/>
          </p:nvPr>
        </p:nvSpPr>
        <p:spPr>
          <a:xfrm>
            <a:off x="777709" y="1639582"/>
            <a:ext cx="10515600" cy="11542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Nunito Sans ExtraBold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6"/>
          <p:cNvSpPr txBox="1"/>
          <p:nvPr>
            <p:ph type="title"/>
          </p:nvPr>
        </p:nvSpPr>
        <p:spPr>
          <a:xfrm>
            <a:off x="831851" y="4094024"/>
            <a:ext cx="10515600" cy="11542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Nunito Sans ExtraBold"/>
              <a:buNone/>
            </a:pPr>
            <a:r>
              <a:rPr lang="en-US"/>
              <a:t>Backup Slides</a:t>
            </a:r>
            <a:endParaRPr/>
          </a:p>
        </p:txBody>
      </p:sp>
      <p:sp>
        <p:nvSpPr>
          <p:cNvPr id="468" name="Google Shape;468;p46"/>
          <p:cNvSpPr txBox="1"/>
          <p:nvPr>
            <p:ph idx="1" type="body"/>
          </p:nvPr>
        </p:nvSpPr>
        <p:spPr>
          <a:xfrm>
            <a:off x="831851" y="5275269"/>
            <a:ext cx="10515600" cy="1035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47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5" name="Google Shape;47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825" y="1532925"/>
            <a:ext cx="5509250" cy="4260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0075" y="2731675"/>
            <a:ext cx="4615150" cy="3061375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47"/>
          <p:cNvSpPr txBox="1"/>
          <p:nvPr/>
        </p:nvSpPr>
        <p:spPr>
          <a:xfrm>
            <a:off x="6857975" y="1819950"/>
            <a:ext cx="41727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/>
              <a:t>100 GeV/c*2 DM elastic scattering: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/>
              <a:t>~ 200 keV NR  SBC able to detect it</a:t>
            </a:r>
            <a:endParaRPr sz="17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8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48"/>
          <p:cNvSpPr txBox="1"/>
          <p:nvPr>
            <p:ph idx="1" type="body"/>
          </p:nvPr>
        </p:nvSpPr>
        <p:spPr>
          <a:xfrm>
            <a:off x="762000" y="1825625"/>
            <a:ext cx="106611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85" name="Google Shape;48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0000" y="1137325"/>
            <a:ext cx="3507397" cy="4850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8821" y="1217378"/>
            <a:ext cx="3096752" cy="4770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9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49"/>
          <p:cNvSpPr txBox="1"/>
          <p:nvPr>
            <p:ph idx="1" type="body"/>
          </p:nvPr>
        </p:nvSpPr>
        <p:spPr>
          <a:xfrm>
            <a:off x="762000" y="1825625"/>
            <a:ext cx="106611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4" name="Google Shape;49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475" y="1289149"/>
            <a:ext cx="8087501" cy="45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58575" y="2599652"/>
            <a:ext cx="4172268" cy="82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18773" y="3542827"/>
            <a:ext cx="1997200" cy="50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0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50"/>
          <p:cNvSpPr txBox="1"/>
          <p:nvPr>
            <p:ph idx="1" type="body"/>
          </p:nvPr>
        </p:nvSpPr>
        <p:spPr>
          <a:xfrm>
            <a:off x="762000" y="1825625"/>
            <a:ext cx="106611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4" name="Google Shape;504;p50"/>
          <p:cNvSpPr txBox="1"/>
          <p:nvPr/>
        </p:nvSpPr>
        <p:spPr>
          <a:xfrm>
            <a:off x="843675" y="1145025"/>
            <a:ext cx="754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https://indico.global/event/6083/contributions/50030/attachments/24952/42709/nufog.pdf</a:t>
            </a:r>
            <a:endParaRPr/>
          </a:p>
        </p:txBody>
      </p:sp>
      <p:pic>
        <p:nvPicPr>
          <p:cNvPr id="505" name="Google Shape;50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800" y="1921637"/>
            <a:ext cx="5630274" cy="403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70925" y="2297938"/>
            <a:ext cx="6163102" cy="3406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51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3" name="Google Shape;513;p51"/>
          <p:cNvSpPr txBox="1"/>
          <p:nvPr>
            <p:ph idx="1" type="body"/>
          </p:nvPr>
        </p:nvSpPr>
        <p:spPr>
          <a:xfrm>
            <a:off x="762000" y="1825625"/>
            <a:ext cx="106611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4" name="Google Shape;514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2" y="1825625"/>
            <a:ext cx="7034204" cy="3912599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51"/>
          <p:cNvSpPr txBox="1"/>
          <p:nvPr/>
        </p:nvSpPr>
        <p:spPr>
          <a:xfrm>
            <a:off x="843675" y="1145025"/>
            <a:ext cx="754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https://indico.global/event/6083/contributions/50030/attachments/24952/42709/nufog.pdf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52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p52"/>
          <p:cNvSpPr txBox="1"/>
          <p:nvPr>
            <p:ph idx="1" type="body"/>
          </p:nvPr>
        </p:nvSpPr>
        <p:spPr>
          <a:xfrm>
            <a:off x="762000" y="1825625"/>
            <a:ext cx="106611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23" name="Google Shape;52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6675" y="1213563"/>
            <a:ext cx="4729816" cy="2643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7009" y="4009592"/>
            <a:ext cx="506730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5" name="Google Shape;525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3349" y="4904950"/>
            <a:ext cx="4954600" cy="102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70800" y="959425"/>
            <a:ext cx="3337811" cy="514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53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53"/>
          <p:cNvSpPr txBox="1"/>
          <p:nvPr>
            <p:ph idx="1" type="body"/>
          </p:nvPr>
        </p:nvSpPr>
        <p:spPr>
          <a:xfrm>
            <a:off x="762000" y="1825625"/>
            <a:ext cx="106611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4" name="Google Shape;534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000" y="1158508"/>
            <a:ext cx="6127420" cy="5069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4924" y="2664400"/>
            <a:ext cx="4925046" cy="3563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2343" y="1158478"/>
            <a:ext cx="3741543" cy="1258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54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3" name="Google Shape;543;p54"/>
          <p:cNvSpPr txBox="1"/>
          <p:nvPr/>
        </p:nvSpPr>
        <p:spPr>
          <a:xfrm>
            <a:off x="8047883" y="4610242"/>
            <a:ext cx="3656400" cy="6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4575" lIns="104575" spcFirstLastPara="1" rIns="104575" wrap="square" tIns="104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1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544" name="Google Shape;544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87042" y="1699487"/>
            <a:ext cx="4473777" cy="3459025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54"/>
          <p:cNvSpPr txBox="1"/>
          <p:nvPr/>
        </p:nvSpPr>
        <p:spPr>
          <a:xfrm>
            <a:off x="8092071" y="2389502"/>
            <a:ext cx="9435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4100" lIns="124100" spcFirstLastPara="1" rIns="124100" wrap="square" tIns="124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1">
                <a:solidFill>
                  <a:srgbClr val="000000"/>
                </a:solidFill>
                <a:latin typeface="Work Sans"/>
                <a:ea typeface="Work Sans"/>
                <a:cs typeface="Work Sans"/>
                <a:sym typeface="Work Sans"/>
              </a:rPr>
              <a:t>ER</a:t>
            </a:r>
            <a:endParaRPr sz="1901">
              <a:solidFill>
                <a:srgbClr val="0000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46" name="Google Shape;546;p54"/>
          <p:cNvSpPr txBox="1"/>
          <p:nvPr/>
        </p:nvSpPr>
        <p:spPr>
          <a:xfrm>
            <a:off x="9052133" y="3561501"/>
            <a:ext cx="943500" cy="4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4100" lIns="124100" spcFirstLastPara="1" rIns="124100" wrap="square" tIns="124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1">
                <a:solidFill>
                  <a:srgbClr val="FF0000"/>
                </a:solidFill>
                <a:latin typeface="Work Sans"/>
                <a:ea typeface="Work Sans"/>
                <a:cs typeface="Work Sans"/>
                <a:sym typeface="Work Sans"/>
              </a:rPr>
              <a:t>NR</a:t>
            </a:r>
            <a:endParaRPr sz="1901">
              <a:solidFill>
                <a:srgbClr val="FF00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47" name="Google Shape;547;p54"/>
          <p:cNvSpPr txBox="1"/>
          <p:nvPr/>
        </p:nvSpPr>
        <p:spPr>
          <a:xfrm>
            <a:off x="9413150" y="5158496"/>
            <a:ext cx="4646400" cy="3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04575" lIns="104575" spcFirstLastPara="1" rIns="104575" wrap="square" tIns="104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4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LZ: </a:t>
            </a:r>
            <a:r>
              <a:rPr lang="en-US" sz="1144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arxiv.org/abs/2211.17120</a:t>
            </a:r>
            <a:endParaRPr sz="114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44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48" name="Google Shape;548;p54"/>
          <p:cNvSpPr txBox="1"/>
          <p:nvPr/>
        </p:nvSpPr>
        <p:spPr>
          <a:xfrm>
            <a:off x="701475" y="1878450"/>
            <a:ext cx="6207000" cy="31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Electron recoil (ER) is a huge background for dark matter search</a:t>
            </a:r>
            <a:endParaRPr sz="19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Bubble chamber has inherent advantages for the ER rejection</a:t>
            </a:r>
            <a:endParaRPr sz="1900">
              <a:solidFill>
                <a:schemeClr val="dk1"/>
              </a:solidFill>
            </a:endParaRPr>
          </a:p>
          <a:p>
            <a:pPr indent="-3492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Char char="○"/>
            </a:pPr>
            <a:r>
              <a:rPr lang="en-US" sz="1900">
                <a:solidFill>
                  <a:schemeClr val="dk1"/>
                </a:solidFill>
              </a:rPr>
              <a:t>ER cannot deposit enough energy locally -no bubbles</a:t>
            </a:r>
            <a:endParaRPr sz="19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</a:endParaRPr>
          </a:p>
          <a:p>
            <a:pPr indent="-34925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Char char="●"/>
            </a:pPr>
            <a:r>
              <a:rPr lang="en-US" sz="1900">
                <a:solidFill>
                  <a:schemeClr val="dk1"/>
                </a:solidFill>
              </a:rPr>
              <a:t>Important to evaluate the gamma rejection rate</a:t>
            </a:r>
            <a:endParaRPr sz="19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55"/>
          <p:cNvSpPr/>
          <p:nvPr/>
        </p:nvSpPr>
        <p:spPr>
          <a:xfrm>
            <a:off x="5439950" y="959425"/>
            <a:ext cx="5343600" cy="3942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55" name="Google Shape;555;p55"/>
          <p:cNvSpPr txBox="1"/>
          <p:nvPr/>
        </p:nvSpPr>
        <p:spPr>
          <a:xfrm>
            <a:off x="1378096" y="892644"/>
            <a:ext cx="37254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02250" lIns="102250" spcFirstLastPara="1" rIns="102250" wrap="square" tIns="102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Gamma Rejection </a:t>
            </a:r>
            <a:r>
              <a:rPr lang="en-US" sz="2461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Analysis</a:t>
            </a:r>
            <a:endParaRPr sz="2461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556" name="Google Shape;556;p55"/>
          <p:cNvSpPr txBox="1"/>
          <p:nvPr/>
        </p:nvSpPr>
        <p:spPr>
          <a:xfrm>
            <a:off x="1121635" y="1780610"/>
            <a:ext cx="3789300" cy="3821100"/>
          </a:xfrm>
          <a:prstGeom prst="rect">
            <a:avLst/>
          </a:prstGeom>
          <a:noFill/>
          <a:ln>
            <a:noFill/>
          </a:ln>
        </p:spPr>
        <p:txBody>
          <a:bodyPr anchorCtr="0" anchor="t" bIns="102250" lIns="102250" spcFirstLastPara="1" rIns="102250" wrap="square" tIns="102250">
            <a:normAutofit fontScale="92500" lnSpcReduction="10000"/>
          </a:bodyPr>
          <a:lstStyle/>
          <a:p>
            <a:pPr indent="-373930" lvl="0" marL="511357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013">
                <a:solidFill>
                  <a:schemeClr val="dk1"/>
                </a:solidFill>
              </a:rPr>
              <a:t>Still world leading rejection under keV than any other other experiments so far</a:t>
            </a:r>
            <a:endParaRPr sz="2013">
              <a:solidFill>
                <a:schemeClr val="dk1"/>
              </a:solidFill>
            </a:endParaRPr>
          </a:p>
          <a:p>
            <a:pPr indent="-373930" lvl="1" marL="102271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013">
                <a:solidFill>
                  <a:schemeClr val="dk1"/>
                </a:solidFill>
              </a:rPr>
              <a:t>Current SBC 10</a:t>
            </a:r>
            <a:r>
              <a:rPr baseline="30000" lang="en-US" sz="2013">
                <a:solidFill>
                  <a:schemeClr val="dk1"/>
                </a:solidFill>
              </a:rPr>
              <a:t>-5</a:t>
            </a:r>
            <a:r>
              <a:rPr lang="en-US" sz="2013">
                <a:solidFill>
                  <a:schemeClr val="dk1"/>
                </a:solidFill>
              </a:rPr>
              <a:t> </a:t>
            </a:r>
            <a:endParaRPr sz="2013">
              <a:solidFill>
                <a:schemeClr val="dk1"/>
              </a:solidFill>
            </a:endParaRPr>
          </a:p>
          <a:p>
            <a:pPr indent="-373930" lvl="1" marL="102271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013">
                <a:solidFill>
                  <a:schemeClr val="dk1"/>
                </a:solidFill>
              </a:rPr>
              <a:t>PICO 10</a:t>
            </a:r>
            <a:r>
              <a:rPr baseline="30000" lang="en-US" sz="2013">
                <a:solidFill>
                  <a:schemeClr val="dk1"/>
                </a:solidFill>
              </a:rPr>
              <a:t>-3</a:t>
            </a:r>
            <a:endParaRPr sz="2013">
              <a:solidFill>
                <a:schemeClr val="dk1"/>
              </a:solidFill>
            </a:endParaRPr>
          </a:p>
          <a:p>
            <a:pPr indent="-373930" lvl="1" marL="102271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013">
                <a:solidFill>
                  <a:schemeClr val="dk1"/>
                </a:solidFill>
              </a:rPr>
              <a:t>LZ ~ 10</a:t>
            </a:r>
            <a:r>
              <a:rPr baseline="30000" lang="en-US" sz="2013">
                <a:solidFill>
                  <a:schemeClr val="dk1"/>
                </a:solidFill>
              </a:rPr>
              <a:t>-3</a:t>
            </a:r>
            <a:r>
              <a:rPr lang="en-US" sz="2013">
                <a:solidFill>
                  <a:schemeClr val="dk1"/>
                </a:solidFill>
              </a:rPr>
              <a:t> at ~ 5 keV</a:t>
            </a:r>
            <a:endParaRPr sz="2013">
              <a:solidFill>
                <a:schemeClr val="dk1"/>
              </a:solidFill>
            </a:endParaRPr>
          </a:p>
          <a:p>
            <a:pPr indent="-373930" lvl="1" marL="102271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013">
                <a:solidFill>
                  <a:schemeClr val="dk1"/>
                </a:solidFill>
              </a:rPr>
              <a:t>DarkSide 10</a:t>
            </a:r>
            <a:r>
              <a:rPr baseline="30000" lang="en-US" sz="2013">
                <a:solidFill>
                  <a:schemeClr val="dk1"/>
                </a:solidFill>
              </a:rPr>
              <a:t>-6</a:t>
            </a:r>
            <a:r>
              <a:rPr lang="en-US" sz="2013">
                <a:solidFill>
                  <a:schemeClr val="dk1"/>
                </a:solidFill>
              </a:rPr>
              <a:t> at 72 keV</a:t>
            </a:r>
            <a:r>
              <a:rPr baseline="-25000" lang="en-US" sz="2013">
                <a:solidFill>
                  <a:schemeClr val="dk1"/>
                </a:solidFill>
              </a:rPr>
              <a:t>nr </a:t>
            </a:r>
            <a:r>
              <a:rPr baseline="30000" lang="en-US" sz="2013">
                <a:solidFill>
                  <a:schemeClr val="dk1"/>
                </a:solidFill>
              </a:rPr>
              <a:t>[12]</a:t>
            </a:r>
            <a:r>
              <a:rPr lang="en-US" sz="2013">
                <a:solidFill>
                  <a:schemeClr val="dk1"/>
                </a:solidFill>
              </a:rPr>
              <a:t> (18 keV</a:t>
            </a:r>
            <a:r>
              <a:rPr baseline="-25000" lang="en-US" sz="2013">
                <a:solidFill>
                  <a:schemeClr val="dk1"/>
                </a:solidFill>
              </a:rPr>
              <a:t>ee</a:t>
            </a:r>
            <a:r>
              <a:rPr lang="en-US" sz="2013">
                <a:solidFill>
                  <a:schemeClr val="dk1"/>
                </a:solidFill>
              </a:rPr>
              <a:t>).</a:t>
            </a:r>
            <a:endParaRPr sz="2013">
              <a:solidFill>
                <a:schemeClr val="dk1"/>
              </a:solidFill>
            </a:endParaRPr>
          </a:p>
          <a:p>
            <a:pPr indent="-373930" lvl="0" marL="511357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-US" sz="2013">
                <a:solidFill>
                  <a:schemeClr val="dk1"/>
                </a:solidFill>
              </a:rPr>
              <a:t>Cannot proceed to neutron calibrations without solving it</a:t>
            </a:r>
            <a:endParaRPr sz="2013">
              <a:solidFill>
                <a:schemeClr val="dk1"/>
              </a:solidFill>
            </a:endParaRPr>
          </a:p>
          <a:p>
            <a:pPr indent="-373930" lvl="1" marL="1022713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○"/>
            </a:pPr>
            <a:r>
              <a:rPr lang="en-US" sz="2013">
                <a:solidFill>
                  <a:schemeClr val="dk1"/>
                </a:solidFill>
              </a:rPr>
              <a:t>Requires 10</a:t>
            </a:r>
            <a:r>
              <a:rPr baseline="30000" lang="en-US" sz="2013">
                <a:solidFill>
                  <a:schemeClr val="dk1"/>
                </a:solidFill>
              </a:rPr>
              <a:t>-8</a:t>
            </a:r>
            <a:r>
              <a:rPr lang="en-US" sz="2013">
                <a:solidFill>
                  <a:schemeClr val="dk1"/>
                </a:solidFill>
              </a:rPr>
              <a:t> gamma rejection rates</a:t>
            </a:r>
            <a:endParaRPr sz="2013">
              <a:solidFill>
                <a:schemeClr val="dk1"/>
              </a:solidFill>
            </a:endParaRPr>
          </a:p>
        </p:txBody>
      </p:sp>
      <p:pic>
        <p:nvPicPr>
          <p:cNvPr id="557" name="Google Shape;557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8050" y="892644"/>
            <a:ext cx="3226278" cy="21094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7505" y="3002125"/>
            <a:ext cx="2726782" cy="2046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38063" y="3002126"/>
            <a:ext cx="2806971" cy="2285917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55"/>
          <p:cNvSpPr txBox="1"/>
          <p:nvPr/>
        </p:nvSpPr>
        <p:spPr>
          <a:xfrm>
            <a:off x="5197503" y="5368515"/>
            <a:ext cx="5481900" cy="6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2250" lIns="102250" spcFirstLastPara="1" rIns="102250" wrap="square" tIns="102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4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SBC ER rejection (top left); PICO ER rejection (top right); LZ ER leakage (bottom left); DarkSide ER leakage (bottom right)</a:t>
            </a:r>
            <a:endParaRPr sz="1342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561" name="Google Shape;561;p5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80950" y="878300"/>
            <a:ext cx="2633417" cy="2046568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55"/>
          <p:cNvSpPr txBox="1"/>
          <p:nvPr/>
        </p:nvSpPr>
        <p:spPr>
          <a:xfrm>
            <a:off x="930575" y="5517493"/>
            <a:ext cx="4542900" cy="6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2250" lIns="102250" spcFirstLastPara="1" rIns="102250" wrap="square" tIns="102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18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[9] </a:t>
            </a:r>
            <a:r>
              <a:rPr lang="en-US" sz="1118">
                <a:solidFill>
                  <a:schemeClr val="dk1"/>
                </a:solidFill>
                <a:uFill>
                  <a:noFill/>
                </a:uFill>
                <a:latin typeface="Work Sans"/>
                <a:ea typeface="Work Sans"/>
                <a:cs typeface="Work Sans"/>
                <a:sym typeface="Work Sans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arxiv.org/abs/1905.12522</a:t>
            </a:r>
            <a:endParaRPr sz="1118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18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[10] https://arxiv.org/pdf/2211.10726v3</a:t>
            </a:r>
            <a:endParaRPr sz="1118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18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[11] https://arxiv.org/pdf/2103.12202</a:t>
            </a:r>
            <a:endParaRPr sz="1118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18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56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56"/>
          <p:cNvSpPr txBox="1"/>
          <p:nvPr>
            <p:ph idx="1" type="body"/>
          </p:nvPr>
        </p:nvSpPr>
        <p:spPr>
          <a:xfrm>
            <a:off x="762000" y="1825625"/>
            <a:ext cx="106611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0" name="Google Shape;57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8975" y="879874"/>
            <a:ext cx="3472475" cy="303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32375" y="4105250"/>
            <a:ext cx="3472475" cy="1880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0800" y="1314598"/>
            <a:ext cx="5665625" cy="4228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57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57"/>
          <p:cNvSpPr txBox="1"/>
          <p:nvPr>
            <p:ph idx="1" type="body"/>
          </p:nvPr>
        </p:nvSpPr>
        <p:spPr>
          <a:xfrm>
            <a:off x="762000" y="1825625"/>
            <a:ext cx="106611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80" name="Google Shape;580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800" y="1314598"/>
            <a:ext cx="5665625" cy="422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71600" y="192325"/>
            <a:ext cx="3481450" cy="336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580650" y="3680957"/>
            <a:ext cx="5374099" cy="2283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58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58"/>
          <p:cNvSpPr txBox="1"/>
          <p:nvPr>
            <p:ph idx="1" type="body"/>
          </p:nvPr>
        </p:nvSpPr>
        <p:spPr>
          <a:xfrm>
            <a:off x="762000" y="1813550"/>
            <a:ext cx="4242300" cy="734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XeBC gamma rejection: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0" name="Google Shape;59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1675" y="1454375"/>
            <a:ext cx="6018200" cy="4217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59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59"/>
          <p:cNvSpPr txBox="1"/>
          <p:nvPr>
            <p:ph idx="1" type="body"/>
          </p:nvPr>
        </p:nvSpPr>
        <p:spPr>
          <a:xfrm>
            <a:off x="762000" y="1825625"/>
            <a:ext cx="10661100" cy="4351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59"/>
          <p:cNvSpPr txBox="1"/>
          <p:nvPr/>
        </p:nvSpPr>
        <p:spPr>
          <a:xfrm>
            <a:off x="6428900" y="1912025"/>
            <a:ext cx="4878900" cy="33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Work Sans"/>
              <a:buChar char="●"/>
            </a:pPr>
            <a:r>
              <a:rPr lang="en-US" sz="19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Thermalization: CF</a:t>
            </a:r>
            <a:r>
              <a:rPr baseline="-25000" lang="en-US" sz="19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4</a:t>
            </a:r>
            <a:r>
              <a:rPr lang="en-US" sz="19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 has shorter thermalization range ; recombine quickly -&gt; higher local energy deposition -&gt; higher bubble production</a:t>
            </a:r>
            <a:endParaRPr sz="1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Work Sans"/>
              <a:buChar char="●"/>
            </a:pPr>
            <a:r>
              <a:rPr lang="en-US" sz="19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TRANSLATE simulation by Gray Putnam</a:t>
            </a:r>
            <a:endParaRPr sz="1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Work Sans"/>
              <a:buChar char="●"/>
            </a:pPr>
            <a:r>
              <a:rPr lang="en-US" sz="1900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Y thermal radius</a:t>
            </a:r>
            <a:endParaRPr sz="1900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599" name="Google Shape;59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125" y="1827426"/>
            <a:ext cx="5917051" cy="351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60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Backgrounds in </a:t>
            </a:r>
            <a:r>
              <a:rPr lang="en-US"/>
              <a:t>Scintillation</a:t>
            </a:r>
            <a:r>
              <a:rPr lang="en-US"/>
              <a:t> Channel</a:t>
            </a:r>
            <a:endParaRPr/>
          </a:p>
        </p:txBody>
      </p:sp>
      <p:sp>
        <p:nvSpPr>
          <p:cNvPr id="606" name="Google Shape;606;p60"/>
          <p:cNvSpPr txBox="1"/>
          <p:nvPr>
            <p:ph idx="1" type="body"/>
          </p:nvPr>
        </p:nvSpPr>
        <p:spPr>
          <a:xfrm>
            <a:off x="7067800" y="1225175"/>
            <a:ext cx="4729200" cy="203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Bright muon events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Wall events by alpha decay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Rutherford Scattering</a:t>
            </a:r>
            <a:endParaRPr/>
          </a:p>
        </p:txBody>
      </p:sp>
      <p:pic>
        <p:nvPicPr>
          <p:cNvPr id="607" name="Google Shape;60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465" y="1225175"/>
            <a:ext cx="4256491" cy="2680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800" y="4066451"/>
            <a:ext cx="5820399" cy="1998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5275" y="3115522"/>
            <a:ext cx="3215950" cy="112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05274" y="4344125"/>
            <a:ext cx="3078874" cy="1544150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60"/>
          <p:cNvSpPr txBox="1"/>
          <p:nvPr/>
        </p:nvSpPr>
        <p:spPr>
          <a:xfrm>
            <a:off x="2180750" y="3842650"/>
            <a:ext cx="1669200" cy="163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summed Pulse Area [mV · µs]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61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8" name="Google Shape;618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150" y="316900"/>
            <a:ext cx="5088651" cy="279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9" name="Google Shape;619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97588" y="3198200"/>
            <a:ext cx="5341775" cy="2698325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61"/>
          <p:cNvSpPr txBox="1"/>
          <p:nvPr/>
        </p:nvSpPr>
        <p:spPr>
          <a:xfrm>
            <a:off x="601925" y="1245300"/>
            <a:ext cx="24828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Before Fitting:</a:t>
            </a:r>
            <a:endParaRPr sz="280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621" name="Google Shape;621;p61"/>
          <p:cNvSpPr txBox="1"/>
          <p:nvPr/>
        </p:nvSpPr>
        <p:spPr>
          <a:xfrm>
            <a:off x="601925" y="4242150"/>
            <a:ext cx="24828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After</a:t>
            </a:r>
            <a:r>
              <a:rPr lang="en-US" sz="28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Fitting:</a:t>
            </a:r>
            <a:endParaRPr sz="280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622" name="Google Shape;622;p61" title="rutherford_AB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71860" y="2338727"/>
            <a:ext cx="1675358" cy="608493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61"/>
          <p:cNvSpPr/>
          <p:nvPr/>
        </p:nvSpPr>
        <p:spPr>
          <a:xfrm>
            <a:off x="3666450" y="1245300"/>
            <a:ext cx="928200" cy="843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624" name="Google Shape;624;p61"/>
          <p:cNvSpPr txBox="1"/>
          <p:nvPr/>
        </p:nvSpPr>
        <p:spPr>
          <a:xfrm>
            <a:off x="8239375" y="3463950"/>
            <a:ext cx="4020900" cy="15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Threshold shift:</a:t>
            </a:r>
            <a:endParaRPr sz="280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unito Sans"/>
              <a:buChar char="●"/>
            </a:pPr>
            <a:r>
              <a:rPr lang="en-US" sz="28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can be caused by the heat </a:t>
            </a:r>
            <a:r>
              <a:rPr lang="en-US" sz="28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dissipation</a:t>
            </a:r>
            <a:r>
              <a:rPr lang="en-US" sz="2800">
                <a:solidFill>
                  <a:schemeClr val="dk1"/>
                </a:solidFill>
                <a:latin typeface="Nunito Sans"/>
                <a:ea typeface="Nunito Sans"/>
                <a:cs typeface="Nunito Sans"/>
                <a:sym typeface="Nunito Sans"/>
              </a:rPr>
              <a:t> </a:t>
            </a:r>
            <a:endParaRPr sz="2800">
              <a:solidFill>
                <a:schemeClr val="dk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pic>
        <p:nvPicPr>
          <p:cNvPr id="625" name="Google Shape;625;p61" title="rutherford_calibration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99088" y="1802310"/>
            <a:ext cx="4020900" cy="322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62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2" name="Google Shape;632;p62"/>
          <p:cNvSpPr txBox="1"/>
          <p:nvPr/>
        </p:nvSpPr>
        <p:spPr>
          <a:xfrm>
            <a:off x="603040" y="959425"/>
            <a:ext cx="8658000" cy="10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5050" lIns="125050" spcFirstLastPara="1" rIns="125050" wrap="square" tIns="125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5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XeBC Calibration</a:t>
            </a:r>
            <a:endParaRPr sz="355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33" name="Google Shape;633;p62"/>
          <p:cNvSpPr txBox="1"/>
          <p:nvPr/>
        </p:nvSpPr>
        <p:spPr>
          <a:xfrm>
            <a:off x="163063" y="1461533"/>
            <a:ext cx="5335500" cy="421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5050" lIns="125050" spcFirstLastPara="1" rIns="125050" wrap="square" tIns="125050">
            <a:noAutofit/>
          </a:bodyPr>
          <a:lstStyle/>
          <a:p>
            <a:pPr indent="0" lvl="0" marL="625344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62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69008" lvl="0" marL="62534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2"/>
              <a:buFont typeface="Work Sans"/>
              <a:buChar char="●"/>
            </a:pPr>
            <a:r>
              <a:rPr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Prototype - XeBC</a:t>
            </a:r>
            <a:endParaRPr sz="2462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69009" lvl="1" marL="125069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2"/>
              <a:buFont typeface="Work Sans"/>
              <a:buChar char="○"/>
            </a:pPr>
            <a:r>
              <a:rPr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20 g of superheated LXe</a:t>
            </a:r>
            <a:endParaRPr sz="2462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69009" lvl="1" marL="125069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2"/>
              <a:buFont typeface="Work Sans"/>
              <a:buChar char="○"/>
            </a:pPr>
            <a:r>
              <a:rPr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Calibrated using </a:t>
            </a:r>
            <a:r>
              <a:rPr baseline="30000"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252</a:t>
            </a:r>
            <a:r>
              <a:rPr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Cf, </a:t>
            </a:r>
            <a:r>
              <a:rPr baseline="30000"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88</a:t>
            </a:r>
            <a:r>
              <a:rPr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Y-Bi, </a:t>
            </a:r>
            <a:r>
              <a:rPr baseline="30000"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207</a:t>
            </a:r>
            <a:r>
              <a:rPr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Bi-Be</a:t>
            </a:r>
            <a:endParaRPr sz="2462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62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69008" lvl="0" marL="62534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2"/>
              <a:buFont typeface="Arial"/>
              <a:buChar char="●"/>
            </a:pPr>
            <a:r>
              <a:rPr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achieved results to ~1 keV level as displayed at right: arXiv:2410.07241v1</a:t>
            </a:r>
            <a:endParaRPr sz="2188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634" name="Google Shape;634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4165" y="1956871"/>
            <a:ext cx="5174718" cy="37220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63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63"/>
          <p:cNvSpPr txBox="1"/>
          <p:nvPr/>
        </p:nvSpPr>
        <p:spPr>
          <a:xfrm>
            <a:off x="603040" y="959425"/>
            <a:ext cx="8658000" cy="10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5050" lIns="125050" spcFirstLastPara="1" rIns="125050" wrap="square" tIns="125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5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XeBC Calibration</a:t>
            </a:r>
            <a:endParaRPr sz="355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42" name="Google Shape;642;p63"/>
          <p:cNvSpPr txBox="1"/>
          <p:nvPr/>
        </p:nvSpPr>
        <p:spPr>
          <a:xfrm>
            <a:off x="163063" y="1461533"/>
            <a:ext cx="5335500" cy="421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5050" lIns="125050" spcFirstLastPara="1" rIns="125050" wrap="square" tIns="125050">
            <a:noAutofit/>
          </a:bodyPr>
          <a:lstStyle/>
          <a:p>
            <a:pPr indent="0" lvl="0" marL="625344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62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69008" lvl="0" marL="62534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2"/>
              <a:buFont typeface="Work Sans"/>
              <a:buChar char="●"/>
            </a:pPr>
            <a:r>
              <a:rPr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Prototype - XeBC</a:t>
            </a:r>
            <a:endParaRPr sz="2462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69009" lvl="1" marL="125069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2"/>
              <a:buFont typeface="Work Sans"/>
              <a:buChar char="○"/>
            </a:pPr>
            <a:r>
              <a:rPr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20 g of superheated LXe</a:t>
            </a:r>
            <a:endParaRPr sz="2462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69009" lvl="1" marL="125069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2"/>
              <a:buFont typeface="Work Sans"/>
              <a:buChar char="○"/>
            </a:pPr>
            <a:r>
              <a:rPr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Calibrated using </a:t>
            </a:r>
            <a:r>
              <a:rPr baseline="30000"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252</a:t>
            </a:r>
            <a:r>
              <a:rPr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Cf, </a:t>
            </a:r>
            <a:r>
              <a:rPr baseline="30000"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88</a:t>
            </a:r>
            <a:r>
              <a:rPr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Y-Bi, </a:t>
            </a:r>
            <a:r>
              <a:rPr baseline="30000"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207</a:t>
            </a:r>
            <a:r>
              <a:rPr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Bi-Be</a:t>
            </a:r>
            <a:endParaRPr sz="2462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62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69008" lvl="0" marL="62534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62"/>
              <a:buFont typeface="Arial"/>
              <a:buChar char="●"/>
            </a:pPr>
            <a:r>
              <a:rPr lang="en-US" sz="2462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achieved results to ~1 keV level as displayed at right: arXiv:2410.07241v1</a:t>
            </a:r>
            <a:endParaRPr sz="2188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643" name="Google Shape;643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90775" y="203300"/>
            <a:ext cx="5448025" cy="553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64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NR Calibration Sources</a:t>
            </a:r>
            <a:endParaRPr/>
          </a:p>
        </p:txBody>
      </p:sp>
      <p:pic>
        <p:nvPicPr>
          <p:cNvPr id="650" name="Google Shape;650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1225" y="2437050"/>
            <a:ext cx="3771530" cy="280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2425" y="2335225"/>
            <a:ext cx="3402950" cy="297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64124" y="1927574"/>
            <a:ext cx="4526675" cy="33950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64"/>
          <p:cNvSpPr txBox="1"/>
          <p:nvPr/>
        </p:nvSpPr>
        <p:spPr>
          <a:xfrm>
            <a:off x="8100225" y="6241700"/>
            <a:ext cx="3070200" cy="7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Work Sans"/>
                <a:ea typeface="Work Sans"/>
                <a:cs typeface="Work Sans"/>
                <a:sym typeface="Work Sans"/>
              </a:rPr>
              <a:t>Simulated liquid argon recoiled energy Spectrum </a:t>
            </a:r>
            <a:r>
              <a:rPr lang="en-US">
                <a:solidFill>
                  <a:srgbClr val="4A86E8"/>
                </a:solidFill>
                <a:latin typeface="Work Sans"/>
                <a:ea typeface="Work Sans"/>
                <a:cs typeface="Work Sans"/>
                <a:sym typeface="Work Sans"/>
              </a:rPr>
              <a:t>S</a:t>
            </a:r>
            <a:endParaRPr>
              <a:solidFill>
                <a:srgbClr val="A4C2F4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54" name="Google Shape;654;p64"/>
          <p:cNvSpPr txBox="1"/>
          <p:nvPr/>
        </p:nvSpPr>
        <p:spPr>
          <a:xfrm>
            <a:off x="9368375" y="2880425"/>
            <a:ext cx="873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0000"/>
                </a:solidFill>
                <a:latin typeface="Work Sans"/>
                <a:ea typeface="Work Sans"/>
                <a:cs typeface="Work Sans"/>
                <a:sym typeface="Work Sans"/>
              </a:rPr>
              <a:t>5.6 MeV</a:t>
            </a:r>
            <a:endParaRPr sz="1000">
              <a:solidFill>
                <a:srgbClr val="FF00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55" name="Google Shape;655;p64"/>
          <p:cNvSpPr txBox="1"/>
          <p:nvPr/>
        </p:nvSpPr>
        <p:spPr>
          <a:xfrm>
            <a:off x="9210563" y="2385475"/>
            <a:ext cx="873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0000"/>
                </a:solidFill>
                <a:latin typeface="Work Sans"/>
                <a:ea typeface="Work Sans"/>
                <a:cs typeface="Work Sans"/>
                <a:sym typeface="Work Sans"/>
              </a:rPr>
              <a:t>4.8 MeV</a:t>
            </a:r>
            <a:endParaRPr sz="1000">
              <a:solidFill>
                <a:srgbClr val="FF00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56" name="Google Shape;656;p64"/>
          <p:cNvSpPr txBox="1"/>
          <p:nvPr/>
        </p:nvSpPr>
        <p:spPr>
          <a:xfrm>
            <a:off x="10049825" y="3830625"/>
            <a:ext cx="873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9900"/>
                </a:solidFill>
                <a:latin typeface="Work Sans"/>
                <a:ea typeface="Work Sans"/>
                <a:cs typeface="Work Sans"/>
                <a:sym typeface="Work Sans"/>
              </a:rPr>
              <a:t>6.3 MeV</a:t>
            </a:r>
            <a:endParaRPr sz="1000">
              <a:solidFill>
                <a:srgbClr val="FF99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657" name="Google Shape;657;p64"/>
          <p:cNvGrpSpPr/>
          <p:nvPr/>
        </p:nvGrpSpPr>
        <p:grpSpPr>
          <a:xfrm>
            <a:off x="8882975" y="2640125"/>
            <a:ext cx="764400" cy="240300"/>
            <a:chOff x="7067675" y="2963750"/>
            <a:chExt cx="764400" cy="240300"/>
          </a:xfrm>
        </p:grpSpPr>
        <p:cxnSp>
          <p:nvCxnSpPr>
            <p:cNvPr id="658" name="Google Shape;658;p64"/>
            <p:cNvCxnSpPr/>
            <p:nvPr/>
          </p:nvCxnSpPr>
          <p:spPr>
            <a:xfrm flipH="1" rot="10800000">
              <a:off x="7067675" y="2963750"/>
              <a:ext cx="196500" cy="240300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59" name="Google Shape;659;p64"/>
            <p:cNvCxnSpPr/>
            <p:nvPr/>
          </p:nvCxnSpPr>
          <p:spPr>
            <a:xfrm>
              <a:off x="7264175" y="2963750"/>
              <a:ext cx="567900" cy="0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60" name="Google Shape;660;p64"/>
          <p:cNvGrpSpPr/>
          <p:nvPr/>
        </p:nvGrpSpPr>
        <p:grpSpPr>
          <a:xfrm>
            <a:off x="9210575" y="3125675"/>
            <a:ext cx="764400" cy="240300"/>
            <a:chOff x="7067675" y="2963750"/>
            <a:chExt cx="764400" cy="240300"/>
          </a:xfrm>
        </p:grpSpPr>
        <p:cxnSp>
          <p:nvCxnSpPr>
            <p:cNvPr id="661" name="Google Shape;661;p64"/>
            <p:cNvCxnSpPr/>
            <p:nvPr/>
          </p:nvCxnSpPr>
          <p:spPr>
            <a:xfrm flipH="1" rot="10800000">
              <a:off x="7067675" y="2963750"/>
              <a:ext cx="196500" cy="240300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2" name="Google Shape;662;p64"/>
            <p:cNvCxnSpPr/>
            <p:nvPr/>
          </p:nvCxnSpPr>
          <p:spPr>
            <a:xfrm>
              <a:off x="7264175" y="2963750"/>
              <a:ext cx="567900" cy="0"/>
            </a:xfrm>
            <a:prstGeom prst="straightConnector1">
              <a:avLst/>
            </a:prstGeom>
            <a:noFill/>
            <a:ln cap="flat" cmpd="sng" w="9525">
              <a:solidFill>
                <a:srgbClr val="FF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663" name="Google Shape;663;p64"/>
          <p:cNvGrpSpPr/>
          <p:nvPr/>
        </p:nvGrpSpPr>
        <p:grpSpPr>
          <a:xfrm>
            <a:off x="9891525" y="4076425"/>
            <a:ext cx="764400" cy="240300"/>
            <a:chOff x="7067675" y="2963750"/>
            <a:chExt cx="764400" cy="240300"/>
          </a:xfrm>
        </p:grpSpPr>
        <p:cxnSp>
          <p:nvCxnSpPr>
            <p:cNvPr id="664" name="Google Shape;664;p64"/>
            <p:cNvCxnSpPr/>
            <p:nvPr/>
          </p:nvCxnSpPr>
          <p:spPr>
            <a:xfrm flipH="1" rot="10800000">
              <a:off x="7067675" y="2963750"/>
              <a:ext cx="196500" cy="240300"/>
            </a:xfrm>
            <a:prstGeom prst="straightConnector1">
              <a:avLst/>
            </a:prstGeom>
            <a:noFill/>
            <a:ln cap="flat" cmpd="sng" w="9525">
              <a:solidFill>
                <a:srgbClr val="FF99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65" name="Google Shape;665;p64"/>
            <p:cNvCxnSpPr/>
            <p:nvPr/>
          </p:nvCxnSpPr>
          <p:spPr>
            <a:xfrm>
              <a:off x="7264175" y="2963750"/>
              <a:ext cx="567900" cy="0"/>
            </a:xfrm>
            <a:prstGeom prst="straightConnector1">
              <a:avLst/>
            </a:prstGeom>
            <a:noFill/>
            <a:ln cap="flat" cmpd="sng" w="9525">
              <a:solidFill>
                <a:srgbClr val="FF99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666" name="Google Shape;666;p64"/>
          <p:cNvSpPr/>
          <p:nvPr/>
        </p:nvSpPr>
        <p:spPr>
          <a:xfrm>
            <a:off x="11564075" y="2992650"/>
            <a:ext cx="226800" cy="1260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67" name="Google Shape;667;p64"/>
          <p:cNvSpPr txBox="1"/>
          <p:nvPr/>
        </p:nvSpPr>
        <p:spPr>
          <a:xfrm>
            <a:off x="11426925" y="3439800"/>
            <a:ext cx="873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FF9900"/>
                </a:solidFill>
                <a:latin typeface="Work Sans"/>
                <a:ea typeface="Work Sans"/>
                <a:cs typeface="Work Sans"/>
                <a:sym typeface="Work Sans"/>
              </a:rPr>
              <a:t>8.8 MeV</a:t>
            </a:r>
            <a:endParaRPr sz="1000">
              <a:solidFill>
                <a:srgbClr val="FF9900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grpSp>
        <p:nvGrpSpPr>
          <p:cNvPr id="668" name="Google Shape;668;p64"/>
          <p:cNvGrpSpPr/>
          <p:nvPr/>
        </p:nvGrpSpPr>
        <p:grpSpPr>
          <a:xfrm>
            <a:off x="11268625" y="3685600"/>
            <a:ext cx="764400" cy="240300"/>
            <a:chOff x="7067675" y="2963750"/>
            <a:chExt cx="764400" cy="240300"/>
          </a:xfrm>
        </p:grpSpPr>
        <p:cxnSp>
          <p:nvCxnSpPr>
            <p:cNvPr id="669" name="Google Shape;669;p64"/>
            <p:cNvCxnSpPr/>
            <p:nvPr/>
          </p:nvCxnSpPr>
          <p:spPr>
            <a:xfrm flipH="1" rot="10800000">
              <a:off x="7067675" y="2963750"/>
              <a:ext cx="196500" cy="240300"/>
            </a:xfrm>
            <a:prstGeom prst="straightConnector1">
              <a:avLst/>
            </a:prstGeom>
            <a:noFill/>
            <a:ln cap="flat" cmpd="sng" w="9525">
              <a:solidFill>
                <a:srgbClr val="FF99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0" name="Google Shape;670;p64"/>
            <p:cNvCxnSpPr/>
            <p:nvPr/>
          </p:nvCxnSpPr>
          <p:spPr>
            <a:xfrm>
              <a:off x="7264175" y="2963750"/>
              <a:ext cx="567900" cy="0"/>
            </a:xfrm>
            <a:prstGeom prst="straightConnector1">
              <a:avLst/>
            </a:prstGeom>
            <a:noFill/>
            <a:ln cap="flat" cmpd="sng" w="9525">
              <a:solidFill>
                <a:srgbClr val="FF99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65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Calibration Robustness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Validation</a:t>
            </a:r>
            <a:endParaRPr/>
          </a:p>
        </p:txBody>
      </p:sp>
      <p:sp>
        <p:nvSpPr>
          <p:cNvPr id="677" name="Google Shape;677;p65"/>
          <p:cNvSpPr txBox="1"/>
          <p:nvPr/>
        </p:nvSpPr>
        <p:spPr>
          <a:xfrm>
            <a:off x="978050" y="1536049"/>
            <a:ext cx="4751400" cy="37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5300" lIns="115300" spcFirstLastPara="1" rIns="115300" wrap="square" tIns="115300">
            <a:spAutoFit/>
          </a:bodyPr>
          <a:lstStyle/>
          <a:p>
            <a:pPr indent="-400420" lvl="0" marL="57660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6"/>
              <a:buFont typeface="Work Sans"/>
              <a:buChar char="●"/>
            </a:pPr>
            <a:r>
              <a:rPr lang="en-US" sz="176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5% uncertainty source strength</a:t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576604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00420" lvl="0" marL="57660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6"/>
              <a:buFont typeface="Work Sans"/>
              <a:buChar char="●"/>
            </a:pPr>
            <a:r>
              <a:rPr lang="en-US" sz="176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External backgrounds: 500 bubble events in 100 hours</a:t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576604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00420" lvl="0" marL="57660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6"/>
              <a:buFont typeface="Work Sans"/>
              <a:buChar char="●"/>
            </a:pPr>
            <a:r>
              <a:rPr lang="en-US" sz="176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Uncertainty on the predicted dark matter rate</a:t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00419" lvl="1" marL="115320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6"/>
              <a:buFont typeface="Work Sans"/>
              <a:buChar char="○"/>
            </a:pPr>
            <a:r>
              <a:rPr lang="en-US" sz="176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Am-Li: 3.7 %</a:t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00419" lvl="1" marL="115320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6"/>
              <a:buFont typeface="Work Sans"/>
              <a:buChar char="○"/>
            </a:pPr>
            <a:r>
              <a:rPr lang="en-US" sz="176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Bi-Be: -2 %</a:t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00420" lvl="0" marL="57660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6"/>
              <a:buFont typeface="Work Sans"/>
              <a:buChar char="●"/>
            </a:pPr>
            <a:r>
              <a:rPr lang="en-US" sz="176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Published on JINST: </a:t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00419" lvl="1" marL="115320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6"/>
              <a:buFont typeface="Work Sans"/>
              <a:buChar char="○"/>
            </a:pPr>
            <a:r>
              <a:rPr lang="en-US" sz="176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DOI: 10.1088/1748-0221/21/03/P03020</a:t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678" name="Google Shape;678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1800" y="120550"/>
            <a:ext cx="5665507" cy="6042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66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Calibration Robustness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Validation</a:t>
            </a:r>
            <a:endParaRPr/>
          </a:p>
        </p:txBody>
      </p:sp>
      <p:sp>
        <p:nvSpPr>
          <p:cNvPr id="685" name="Google Shape;685;p66"/>
          <p:cNvSpPr txBox="1"/>
          <p:nvPr/>
        </p:nvSpPr>
        <p:spPr>
          <a:xfrm>
            <a:off x="978050" y="1536049"/>
            <a:ext cx="4751400" cy="3765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5300" lIns="115300" spcFirstLastPara="1" rIns="115300" wrap="square" tIns="115300">
            <a:spAutoFit/>
          </a:bodyPr>
          <a:lstStyle/>
          <a:p>
            <a:pPr indent="-400420" lvl="0" marL="57660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6"/>
              <a:buFont typeface="Work Sans"/>
              <a:buChar char="●"/>
            </a:pPr>
            <a:r>
              <a:rPr lang="en-US" sz="176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5% uncertainty source strength</a:t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576604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00420" lvl="0" marL="57660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6"/>
              <a:buFont typeface="Work Sans"/>
              <a:buChar char="●"/>
            </a:pPr>
            <a:r>
              <a:rPr lang="en-US" sz="176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External backgrounds: 500 bubble events in 100 hours</a:t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576604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00420" lvl="0" marL="57660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6"/>
              <a:buFont typeface="Work Sans"/>
              <a:buChar char="●"/>
            </a:pPr>
            <a:r>
              <a:rPr lang="en-US" sz="176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Uncertainty on the predicted dark matter rate</a:t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00419" lvl="1" marL="115320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6"/>
              <a:buFont typeface="Work Sans"/>
              <a:buChar char="○"/>
            </a:pPr>
            <a:r>
              <a:rPr lang="en-US" sz="176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Am-Li: 3.7 %</a:t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00419" lvl="1" marL="115320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6"/>
              <a:buFont typeface="Work Sans"/>
              <a:buChar char="○"/>
            </a:pPr>
            <a:r>
              <a:rPr lang="en-US" sz="176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Bi-Be: -2 %</a:t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00420" lvl="0" marL="576604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6"/>
              <a:buFont typeface="Work Sans"/>
              <a:buChar char="●"/>
            </a:pPr>
            <a:r>
              <a:rPr lang="en-US" sz="176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Published on JINST: </a:t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400419" lvl="1" marL="115320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66"/>
              <a:buFont typeface="Work Sans"/>
              <a:buChar char="○"/>
            </a:pPr>
            <a:r>
              <a:rPr lang="en-US" sz="1766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DOI: 10.1088/1748-0221/21/03/P03020</a:t>
            </a:r>
            <a:endParaRPr sz="1766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686" name="Google Shape;686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1850" y="1111825"/>
            <a:ext cx="6310151" cy="4205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67"/>
          <p:cNvSpPr txBox="1"/>
          <p:nvPr>
            <p:ph type="title"/>
          </p:nvPr>
        </p:nvSpPr>
        <p:spPr>
          <a:xfrm>
            <a:off x="526470" y="365126"/>
            <a:ext cx="11139000" cy="594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67"/>
          <p:cNvSpPr txBox="1"/>
          <p:nvPr/>
        </p:nvSpPr>
        <p:spPr>
          <a:xfrm>
            <a:off x="1555640" y="839475"/>
            <a:ext cx="4138500" cy="7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03000" lIns="103000" spcFirstLastPara="1" rIns="103000" wrap="square" tIns="103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78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Neutron Backgrounds from Geant4</a:t>
            </a:r>
            <a:endParaRPr sz="2478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sp>
        <p:nvSpPr>
          <p:cNvPr id="694" name="Google Shape;694;p67"/>
          <p:cNvSpPr txBox="1"/>
          <p:nvPr/>
        </p:nvSpPr>
        <p:spPr>
          <a:xfrm>
            <a:off x="1247425" y="1491415"/>
            <a:ext cx="4755000" cy="46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03000" lIns="103000" spcFirstLastPara="1" rIns="103000" wrap="square" tIns="103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15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79129" lvl="0" marL="515043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15"/>
              <a:buFont typeface="Work Sans"/>
              <a:buChar char="●"/>
            </a:pPr>
            <a:r>
              <a:rPr lang="en-US" sz="1915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Background for Thomson and photo-neutron sources</a:t>
            </a:r>
            <a:endParaRPr sz="1915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79129" lvl="0" marL="515043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15"/>
              <a:buFont typeface="Work Sans"/>
              <a:buChar char="●"/>
            </a:pPr>
            <a:r>
              <a:rPr lang="en-US" sz="1915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Neutron Backgrounds Source:</a:t>
            </a:r>
            <a:endParaRPr sz="1915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79129" lvl="1" marL="103008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15"/>
              <a:buFont typeface="Work Sans"/>
              <a:buChar char="○"/>
            </a:pPr>
            <a:r>
              <a:rPr lang="en-US" sz="1915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Rock Neutron</a:t>
            </a:r>
            <a:endParaRPr sz="1915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79129" lvl="2" marL="154513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15"/>
              <a:buFont typeface="Work Sans"/>
              <a:buChar char="■"/>
            </a:pPr>
            <a:r>
              <a:rPr baseline="30000" lang="en-US" sz="1915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232</a:t>
            </a:r>
            <a:r>
              <a:rPr lang="en-US" sz="1915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Th</a:t>
            </a:r>
            <a:endParaRPr sz="1915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79129" lvl="2" marL="154513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15"/>
              <a:buFont typeface="Work Sans"/>
              <a:buChar char="■"/>
            </a:pPr>
            <a:r>
              <a:rPr baseline="30000" lang="en-US" sz="1915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238</a:t>
            </a:r>
            <a:r>
              <a:rPr lang="en-US" sz="1915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U</a:t>
            </a:r>
            <a:endParaRPr sz="1915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79129" lvl="1" marL="1030087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15"/>
              <a:buFont typeface="Work Sans"/>
              <a:buChar char="○"/>
            </a:pPr>
            <a:r>
              <a:rPr lang="en-US" sz="1915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Muon-Induced Neutrons</a:t>
            </a:r>
            <a:endParaRPr sz="1915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-379129" lvl="0" marL="515043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15"/>
              <a:buFont typeface="Work Sans"/>
              <a:buChar char="●"/>
            </a:pPr>
            <a:r>
              <a:rPr lang="en-US" sz="1915">
                <a:solidFill>
                  <a:schemeClr val="dk1"/>
                </a:solidFill>
                <a:latin typeface="Work Sans"/>
                <a:ea typeface="Work Sans"/>
                <a:cs typeface="Work Sans"/>
                <a:sym typeface="Work Sans"/>
              </a:rPr>
              <a:t>1.368- 1.618 single bubble events/hour for MINOS (no shield)</a:t>
            </a:r>
            <a:endParaRPr sz="1915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515043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15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15">
              <a:solidFill>
                <a:schemeClr val="dk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695" name="Google Shape;69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8541" y="1092178"/>
            <a:ext cx="5254015" cy="3965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68"/>
          <p:cNvSpPr txBox="1"/>
          <p:nvPr>
            <p:ph type="title"/>
          </p:nvPr>
        </p:nvSpPr>
        <p:spPr>
          <a:xfrm>
            <a:off x="526470" y="365127"/>
            <a:ext cx="11139059" cy="601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Nunito Sans ExtraBold"/>
              <a:buNone/>
            </a:pPr>
            <a:r>
              <a:t/>
            </a:r>
            <a:endParaRPr/>
          </a:p>
        </p:txBody>
      </p:sp>
      <p:sp>
        <p:nvSpPr>
          <p:cNvPr id="701" name="Google Shape;701;p68"/>
          <p:cNvSpPr txBox="1"/>
          <p:nvPr>
            <p:ph idx="1" type="body"/>
          </p:nvPr>
        </p:nvSpPr>
        <p:spPr>
          <a:xfrm>
            <a:off x="762000" y="1264045"/>
            <a:ext cx="10661069" cy="1289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/>
          </a:p>
        </p:txBody>
      </p:sp>
      <p:sp>
        <p:nvSpPr>
          <p:cNvPr descr="This is a placeholder image; please replace description for your own image" id="702" name="Google Shape;702;p68"/>
          <p:cNvSpPr/>
          <p:nvPr>
            <p:ph idx="2" type="pic"/>
          </p:nvPr>
        </p:nvSpPr>
        <p:spPr>
          <a:xfrm>
            <a:off x="762000" y="3096695"/>
            <a:ext cx="10661069" cy="2816225"/>
          </a:xfrm>
          <a:prstGeom prst="rect">
            <a:avLst/>
          </a:prstGeom>
          <a:noFill/>
          <a:ln>
            <a:noFill/>
          </a:ln>
        </p:spPr>
      </p:sp>
      <p:pic>
        <p:nvPicPr>
          <p:cNvPr descr="This is a placeholder image; please replace description for your own image" id="703" name="Google Shape;703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4594" y="3096694"/>
            <a:ext cx="10728475" cy="2816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69"/>
          <p:cNvSpPr txBox="1"/>
          <p:nvPr>
            <p:ph type="title"/>
          </p:nvPr>
        </p:nvSpPr>
        <p:spPr>
          <a:xfrm>
            <a:off x="526470" y="365126"/>
            <a:ext cx="11139060" cy="5923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Nunito Sans ExtraBold"/>
              <a:buNone/>
            </a:pPr>
            <a:r>
              <a:t/>
            </a:r>
            <a:endParaRPr/>
          </a:p>
        </p:txBody>
      </p:sp>
      <p:sp>
        <p:nvSpPr>
          <p:cNvPr id="709" name="Google Shape;709;p69"/>
          <p:cNvSpPr txBox="1"/>
          <p:nvPr>
            <p:ph idx="1" type="body"/>
          </p:nvPr>
        </p:nvSpPr>
        <p:spPr>
          <a:xfrm>
            <a:off x="762000" y="1825625"/>
            <a:ext cx="52324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710" name="Google Shape;710;p69"/>
          <p:cNvSpPr txBox="1"/>
          <p:nvPr>
            <p:ph idx="2" type="body"/>
          </p:nvPr>
        </p:nvSpPr>
        <p:spPr>
          <a:xfrm>
            <a:off x="6197600" y="1825625"/>
            <a:ext cx="522546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This is a placeholder image; please replace description for your own image" id="711" name="Google Shape;711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97599" y="1825625"/>
            <a:ext cx="5402911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70"/>
          <p:cNvSpPr txBox="1"/>
          <p:nvPr>
            <p:ph type="title"/>
          </p:nvPr>
        </p:nvSpPr>
        <p:spPr>
          <a:xfrm>
            <a:off x="526470" y="372160"/>
            <a:ext cx="11139060" cy="5923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Nunito Sans ExtraBold"/>
              <a:buNone/>
            </a:pPr>
            <a:r>
              <a:t/>
            </a:r>
            <a:endParaRPr/>
          </a:p>
        </p:txBody>
      </p:sp>
      <p:sp>
        <p:nvSpPr>
          <p:cNvPr id="717" name="Google Shape;717;p70"/>
          <p:cNvSpPr txBox="1"/>
          <p:nvPr>
            <p:ph idx="4" type="body"/>
          </p:nvPr>
        </p:nvSpPr>
        <p:spPr>
          <a:xfrm>
            <a:off x="762000" y="1825481"/>
            <a:ext cx="523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718" name="Google Shape;718;p70"/>
          <p:cNvSpPr txBox="1"/>
          <p:nvPr>
            <p:ph idx="1" type="body"/>
          </p:nvPr>
        </p:nvSpPr>
        <p:spPr>
          <a:xfrm>
            <a:off x="762000" y="2284267"/>
            <a:ext cx="5232400" cy="14780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01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719" name="Google Shape;719;p70"/>
          <p:cNvSpPr txBox="1"/>
          <p:nvPr>
            <p:ph idx="3" type="body"/>
          </p:nvPr>
        </p:nvSpPr>
        <p:spPr>
          <a:xfrm>
            <a:off x="762000" y="3906838"/>
            <a:ext cx="52324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id="720" name="Google Shape;720;p70"/>
          <p:cNvSpPr txBox="1"/>
          <p:nvPr>
            <p:ph idx="2" type="body"/>
          </p:nvPr>
        </p:nvSpPr>
        <p:spPr>
          <a:xfrm>
            <a:off x="762000" y="4365771"/>
            <a:ext cx="5232400" cy="18111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01600" lvl="0" marL="228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/>
          </a:p>
        </p:txBody>
      </p:sp>
      <p:sp>
        <p:nvSpPr>
          <p:cNvPr descr="This is a placeholder image; please replace description for your own image" id="721" name="Google Shape;721;p70"/>
          <p:cNvSpPr/>
          <p:nvPr>
            <p:ph idx="5" type="pic"/>
          </p:nvPr>
        </p:nvSpPr>
        <p:spPr>
          <a:xfrm>
            <a:off x="6221073" y="1825624"/>
            <a:ext cx="5181600" cy="4351340"/>
          </a:xfrm>
          <a:prstGeom prst="rect">
            <a:avLst/>
          </a:prstGeom>
          <a:noFill/>
          <a:ln>
            <a:noFill/>
          </a:ln>
        </p:spPr>
      </p:sp>
      <p:pic>
        <p:nvPicPr>
          <p:cNvPr descr="This is a placeholder image; please replace description for your own image" id="722" name="Google Shape;722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21073" y="1825626"/>
            <a:ext cx="5402911" cy="4351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UC Santa Barbara">
      <a:dk1>
        <a:srgbClr val="000000"/>
      </a:dk1>
      <a:lt1>
        <a:srgbClr val="FFFFFF"/>
      </a:lt1>
      <a:dk2>
        <a:srgbClr val="003660"/>
      </a:dk2>
      <a:lt2>
        <a:srgbClr val="FEBC11"/>
      </a:lt2>
      <a:accent1>
        <a:srgbClr val="04859B"/>
      </a:accent1>
      <a:accent2>
        <a:srgbClr val="798D38"/>
      </a:accent2>
      <a:accent3>
        <a:srgbClr val="0BA89A"/>
      </a:accent3>
      <a:accent4>
        <a:srgbClr val="EF5645"/>
      </a:accent4>
      <a:accent5>
        <a:srgbClr val="9CBEBE"/>
      </a:accent5>
      <a:accent6>
        <a:srgbClr val="DCD6CC"/>
      </a:accent6>
      <a:hlink>
        <a:srgbClr val="07518C"/>
      </a:hlink>
      <a:folHlink>
        <a:srgbClr val="A1AFB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