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75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embeddedFontLst>
    <p:embeddedFont>
      <p:font typeface="Roboto" panose="02000000000000000000" pitchFamily="2" charset="0"/>
      <p:regular r:id="rId20"/>
      <p:bold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ip4U3NqEul8YGJtVaCEzHpG4sp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o Schnell" userId="f8c6cccd1c29716f" providerId="LiveId" clId="{16666573-EE4D-47A6-805E-B6A21E7C0CF8}"/>
    <pc:docChg chg="modSld">
      <pc:chgData name="Teo Schnell" userId="f8c6cccd1c29716f" providerId="LiveId" clId="{16666573-EE4D-47A6-805E-B6A21E7C0CF8}" dt="2026-10-21T20:54:43.283" v="9" actId="20577"/>
      <pc:docMkLst>
        <pc:docMk/>
      </pc:docMkLst>
      <pc:sldChg chg="modSp mod">
        <pc:chgData name="Teo Schnell" userId="f8c6cccd1c29716f" providerId="LiveId" clId="{16666573-EE4D-47A6-805E-B6A21E7C0CF8}" dt="2026-10-21T20:54:43.283" v="9" actId="20577"/>
        <pc:sldMkLst>
          <pc:docMk/>
          <pc:sldMk cId="0" sldId="271"/>
        </pc:sldMkLst>
        <pc:spChg chg="mod">
          <ac:chgData name="Teo Schnell" userId="f8c6cccd1c29716f" providerId="LiveId" clId="{16666573-EE4D-47A6-805E-B6A21E7C0CF8}" dt="2026-10-21T20:54:43.283" v="9" actId="20577"/>
          <ac:spMkLst>
            <pc:docMk/>
            <pc:sldMk cId="0" sldId="271"/>
            <ac:spMk id="55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h43c6a10e4f0d34c5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h43c6a10e4f0d34c5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h314f9b1c0e24f64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h314f9b1c0e24f64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Applications in High-Energy Physics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Many HEP experiments require detection of small amounts of light or charge produced by particle interactions.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Liquid noble detectors: Liquid argon and xenon emit scintillation light when particles deposit energy.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This light is in the vacuum ultraviolet (VUV) range.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Detecting these photons helps reconstruct particle interactions.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Particle/charge detection: Particles ionize detector materials, producing electrical charges that can be collected.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Cherenkov detection: Charged particles traveling faster than light's phase velocity in a medium produce light, which can be used for particle identification.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Detector Challenge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Existing technologies include photomultiplier tubes (PMTs), silicon photomultipliers (SiPMs), and avalanche photodiodes (APDs).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Most meet only one or two of our desired criteria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Low cost: Affordable fabrication and deployment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High sensitivity: Internal multiplication of weak signals while maintaining low noise.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Large-area fabrication: Ability to manufacture large, uniform detector surfaces.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Covering large detector areas while maintaining sensitivity and low cost remains challenging.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Transition to a-Se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h314f9b1c0e24f64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h16d3ccaff786337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h16d3ccaff7863379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Amorphous selenium (a-Se) is an established material for direct-conversion X-ray detectors.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High resistivity helps maintain low dark current.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Can be deposited over large areas, making it useful for imaging applications.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a-Se exhibits **avalanche multiplication**, amplifying charge through impact ionization.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Conventional avalanche multiplication requires very high electric fields, around **70-100 V/um**.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This motivates engineering the electronic structure to achieve controlled multiplication.</a:t>
            </a:r>
            <a:endParaRPr/>
          </a:p>
        </p:txBody>
      </p:sp>
      <p:sp>
        <p:nvSpPr>
          <p:cNvPr id="276" name="Google Shape;276;h16d3ccaff7863379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h622263a15bb3aa24_0_2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h622263a15bb3aa24_0_25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Staircase APDs use engineered band discontinuities to promote carrier multiplication.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superlattice consists of periodically alternating nanometer-scale layers, creating repeating potential wells and barriers.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John's work investigated this concept using amorphous Se and As₂Se₃.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Incident photons generate carriers in an absorbing material, which are then injected into the superlattice.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Holes move through the structure, crossing barriers through tunneling or field-assisted transport.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At band discontinuities, carriers can gain energy and produce additional electron-hole pairs through impact ionization.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John's proposed model relates multiplication to the number of barriers: (M=kN).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Under idealized conditions, (k=1), giving one additional unit of gain per barrier in this simplified model.</a:t>
            </a:r>
            <a:endParaRPr/>
          </a:p>
        </p:txBody>
      </p:sp>
      <p:sp>
        <p:nvSpPr>
          <p:cNvPr id="286" name="Google Shape;286;h622263a15bb3aa24_0_25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h622263a15bb3aa24_0_24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h622263a15bb3aa24_0_2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h622263a15bb3aa24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h622263a15bb3aa24_0_2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Joshua John’s fabricated two different thicknesses of Se/As₂Se₃ superlattices: </a:t>
            </a:r>
            <a:r>
              <a:rPr lang="en-US" b="1"/>
              <a:t>200 nm and 2 µm</a:t>
            </a:r>
            <a:r>
              <a:rPr lang="en-US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Based on the number of barriers, the idealized model predicted multiplication gains of 12 and 125.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Experimentally, he measured</a:t>
            </a:r>
            <a:r>
              <a:rPr lang="en-US" b="1"/>
              <a:t> 11× and 48× gain</a:t>
            </a:r>
            <a:r>
              <a:rPr lang="en-US"/>
              <a:t> at </a:t>
            </a:r>
            <a:r>
              <a:rPr lang="en-US" b="1"/>
              <a:t>50 V/µm</a:t>
            </a:r>
            <a:r>
              <a:rPr lang="en-US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The thinner film was relatively close to predictions, but the thicker film achieved substantially less multiplication than expected.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John proposed that nonuniform electric fields, potentially caused by structural imperfections, prevented effective multiplication at every barrier.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Holes can also be confined within quantum wells and require tunneling to continue transporting, particularly at lower fields.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Increasing the number of layers can increase gain, but also increases transit time.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Controlling multilayer structure and maintaining effective carrier transport are important for realizing the expected gain.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Can we reproduce these structures using different materials and a more flexible fabrication system?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	And if so, can we build on Joshua John’s work and improve realized gain</a:t>
            </a:r>
            <a:endParaRPr/>
          </a:p>
        </p:txBody>
      </p:sp>
      <p:sp>
        <p:nvSpPr>
          <p:cNvPr id="315" name="Google Shape;315;h622263a15bb3aa24_0_2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h3aa91ad9f9f67911_0_1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h3aa91ad9f9f67911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h622263a15bb3aa24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h622263a15bb3aa24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h43c6a10e4f0d34c5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h43c6a10e4f0d34c5_0_1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QCM calibration: crystal calibration can change with use of the crystal and thicknesses calibrated for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Measuring very thin samples is difficult and can have high error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calibrating QCM tricky, and can drift with crystal use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Since evaporator is used for thick films and thin films, hard to calibrate for both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h43c6a10e4f0d34c5_0_1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h16d3ccaff786337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h16d3ccaff7863379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crystlysation in Se-Te sample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r>
              <a:rPr lang="en-US"/>
              <a:t>glossy samples in the Se-Te and Multilayer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r>
              <a:rPr lang="en-US"/>
              <a:t>Multilayer shows nice smooth peaks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aged Se-Te is showing some peaks due to chryslization</a:t>
            </a:r>
            <a:endParaRPr/>
          </a:p>
        </p:txBody>
      </p:sp>
      <p:sp>
        <p:nvSpPr>
          <p:cNvPr id="412" name="Google Shape;412;h16d3ccaff7863379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h488a07f979d3d485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h488a07f979d3d485_1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QCM calibration: crystal calibration can change with use of the crystal and thicknesses calibrated for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Measuring very thin samples is difficult and can have high error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calibrating QCM tricky, and can drift with crystal use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Since evaporator is used for thick films and thin films, hard to calibrate for both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h488a07f979d3d485_1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h43c6a10e4f0d34c5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h43c6a10e4f0d34c5_0_1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h43c6a10e4f0d34c5_0_1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h52f9d5d9636dac99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h52f9d5d9636dac99_0_1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62" name="Google Shape;462;h52f9d5d9636dac99_0_1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h314f9b1c0e24f64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9" name="Google Shape;479;h314f9b1c0e24f64b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80" name="Google Shape;480;h314f9b1c0e24f64b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h43c6a10e4f0d34c5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h43c6a10e4f0d34c5_0_2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Refinement of Multilayer Structure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Revise calibrations for layer thicknesses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Verify concentrations and layers by TOF-SIMS, EDS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Observation of Optical and Electronic Properties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Continue to develop models for ellipsometry, characterize thicker samples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Employ photothermal deflection spectroscopy (PDS) for additional transition states and trapping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Deep level transient spectroscopy (DLTS) for trap state evaluation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Fabrication and Testing of First Devices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Device shadow masks and testing apparatus designed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Fabricate first devices on silicon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Simulate electric fields across device in COMSOL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Measure photocurrent/gain vs. electric field</a:t>
            </a:r>
            <a:br>
              <a:rPr lang="en-US"/>
            </a:br>
            <a:br>
              <a:rPr lang="en-US"/>
            </a:b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Image for each ‘category’ </a:t>
            </a:r>
            <a:endParaRPr/>
          </a:p>
        </p:txBody>
      </p:sp>
      <p:sp>
        <p:nvSpPr>
          <p:cNvPr id="500" name="Google Shape;500;h43c6a10e4f0d34c5_0_2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h3b16e9b32781c177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h3b16e9b32781c177_0_6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 for joining me today, I am happy to answer your questions if I'm able!</a:t>
            </a:r>
            <a:endParaRPr/>
          </a:p>
        </p:txBody>
      </p:sp>
      <p:sp>
        <p:nvSpPr>
          <p:cNvPr id="553" name="Google Shape;553;h3b16e9b32781c177_0_6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784574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7">
  <p:cSld name="Title and Content (g3f448f45aaa_18_0)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f448f45aaa_0_685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3f448f45aaa_0_685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g3f448f45aaa_0_685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g3f448f45aaa_0_685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8">
  <p:cSld name="Title and Content (g3f448f45aaa_53_0)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f448f45aaa_19_571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3f448f45aaa_19_571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g3f448f45aaa_19_571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3f448f45aaa_19_571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1">
  <p:cSld name="Two Content (g3f5966f62fd_97_0)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3f5966f62fd_44_1646"/>
          <p:cNvSpPr txBox="1">
            <a:spLocks noGrp="1"/>
          </p:cNvSpPr>
          <p:nvPr>
            <p:ph type="title"/>
          </p:nvPr>
        </p:nvSpPr>
        <p:spPr>
          <a:xfrm>
            <a:off x="838200" y="101599"/>
            <a:ext cx="10515600" cy="9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g3f5966f62fd_44_1646"/>
          <p:cNvSpPr txBox="1">
            <a:spLocks noGrp="1"/>
          </p:cNvSpPr>
          <p:nvPr>
            <p:ph type="body" idx="1"/>
          </p:nvPr>
        </p:nvSpPr>
        <p:spPr>
          <a:xfrm>
            <a:off x="838200" y="1330960"/>
            <a:ext cx="5181600" cy="48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g3f5966f62fd_44_1646"/>
          <p:cNvSpPr txBox="1">
            <a:spLocks noGrp="1"/>
          </p:cNvSpPr>
          <p:nvPr>
            <p:ph type="body" idx="2"/>
          </p:nvPr>
        </p:nvSpPr>
        <p:spPr>
          <a:xfrm>
            <a:off x="6172200" y="1330960"/>
            <a:ext cx="5181600" cy="48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g3f5966f62fd_44_16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g3f5966f62fd_44_1646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95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3f5966f62fd_44_1646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6">
  <p:cSld name="Title and Content (g3f7d02d6d99_42_0)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f7d02d6d99_0_695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g3f7d02d6d99_0_695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g3f7d02d6d99_0_695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3f7d02d6d99_0_695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0">
  <p:cSld name="Title and Content (g3f448f45aaa_85_0)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f448f45aaa_77_303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g3f448f45aaa_77_303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g3f448f45aaa_77_303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g3f448f45aaa_77_303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9">
  <p:cSld name="Title and Content (g3f448f45aaa_65_0)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f448f45aaa_19_857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g3f448f45aaa_19_857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g3f448f45aaa_19_857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g3f448f45aaa_19_857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8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548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7" name="Google Shape;57;p18"/>
          <p:cNvCxnSpPr/>
          <p:nvPr/>
        </p:nvCxnSpPr>
        <p:spPr>
          <a:xfrm>
            <a:off x="335280" y="1074151"/>
            <a:ext cx="11521440" cy="0"/>
          </a:xfrm>
          <a:prstGeom prst="straightConnector1">
            <a:avLst/>
          </a:prstGeom>
          <a:noFill/>
          <a:ln w="76200" cap="flat" cmpd="sng">
            <a:solidFill>
              <a:srgbClr val="203864"/>
            </a:solidFill>
            <a:prstDash val="solid"/>
            <a:miter lim="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(g3f04758ce29_7_0)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0142e4f23_0_700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g3f0142e4f23_0_700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g3f0142e4f23_0_700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3f0142e4f23_0_700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(g3f04a807326_22_0)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0142e4f23_0_1333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3f0142e4f23_0_1333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g3f0142e4f23_0_1333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g3f0142e4f23_0_1333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4">
  <p:cSld name="Title and Content (g3f059e08439_7_0)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0142e4f23_0_2453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3f0142e4f23_0_2453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g3f0142e4f23_0_2453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g3f0142e4f23_0_2453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5">
  <p:cSld name="Title and Content (g3f059e08439_15_0)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f0142e4f23_0_2704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f0142e4f23_0_2704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g3f0142e4f23_0_2704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g3f0142e4f23_0_2704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ftr" idx="11"/>
          </p:nvPr>
        </p:nvSpPr>
        <p:spPr>
          <a:xfrm>
            <a:off x="-1" y="6590030"/>
            <a:ext cx="5983357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839788" y="1152367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2"/>
          </p:nvPr>
        </p:nvSpPr>
        <p:spPr>
          <a:xfrm>
            <a:off x="839788" y="2046698"/>
            <a:ext cx="5157787" cy="4142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3"/>
          </p:nvPr>
        </p:nvSpPr>
        <p:spPr>
          <a:xfrm>
            <a:off x="6172200" y="1152367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4"/>
          </p:nvPr>
        </p:nvSpPr>
        <p:spPr>
          <a:xfrm>
            <a:off x="6172200" y="2046698"/>
            <a:ext cx="5183188" cy="4142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6172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2" name="Google Shape;92;p17"/>
          <p:cNvCxnSpPr/>
          <p:nvPr/>
        </p:nvCxnSpPr>
        <p:spPr>
          <a:xfrm>
            <a:off x="335280" y="1074151"/>
            <a:ext cx="11521440" cy="0"/>
          </a:xfrm>
          <a:prstGeom prst="straightConnector1">
            <a:avLst/>
          </a:prstGeom>
          <a:noFill/>
          <a:ln w="76200" cap="flat" cmpd="sng">
            <a:solidFill>
              <a:srgbClr val="203864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838200" y="101599"/>
            <a:ext cx="10515600" cy="986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838200" y="1330960"/>
            <a:ext cx="5181600" cy="4846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2"/>
          </p:nvPr>
        </p:nvSpPr>
        <p:spPr>
          <a:xfrm>
            <a:off x="6172200" y="1330960"/>
            <a:ext cx="5181600" cy="4846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95122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1" name="Google Shape;101;p20"/>
          <p:cNvCxnSpPr/>
          <p:nvPr/>
        </p:nvCxnSpPr>
        <p:spPr>
          <a:xfrm>
            <a:off x="335280" y="1074151"/>
            <a:ext cx="11521440" cy="0"/>
          </a:xfrm>
          <a:prstGeom prst="straightConnector1">
            <a:avLst/>
          </a:prstGeom>
          <a:noFill/>
          <a:ln w="76200" cap="flat" cmpd="sng">
            <a:solidFill>
              <a:srgbClr val="203864"/>
            </a:solidFill>
            <a:prstDash val="solid"/>
            <a:miter lim="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838200" y="101599"/>
            <a:ext cx="10515600" cy="986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893904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7" name="Google Shape;107;p21"/>
          <p:cNvCxnSpPr/>
          <p:nvPr/>
        </p:nvCxnSpPr>
        <p:spPr>
          <a:xfrm>
            <a:off x="335280" y="1074151"/>
            <a:ext cx="11521440" cy="0"/>
          </a:xfrm>
          <a:prstGeom prst="straightConnector1">
            <a:avLst/>
          </a:prstGeom>
          <a:noFill/>
          <a:ln w="76200" cap="flat" cmpd="sng">
            <a:solidFill>
              <a:srgbClr val="203864"/>
            </a:solidFill>
            <a:prstDash val="solid"/>
            <a:miter lim="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764696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893904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ftr" idx="11"/>
          </p:nvPr>
        </p:nvSpPr>
        <p:spPr>
          <a:xfrm>
            <a:off x="-1" y="6590030"/>
            <a:ext cx="5983357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title"/>
          </p:nvPr>
        </p:nvSpPr>
        <p:spPr>
          <a:xfrm>
            <a:off x="838200" y="101599"/>
            <a:ext cx="10515600" cy="986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body" idx="1"/>
          </p:nvPr>
        </p:nvSpPr>
        <p:spPr>
          <a:xfrm rot="5400000">
            <a:off x="3591565" y="-1442721"/>
            <a:ext cx="5008871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764696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7150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668000" cy="71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A521"/>
              </a:buClr>
              <a:buSzPts val="1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27"/>
          <p:cNvSpPr txBox="1"/>
          <p:nvPr/>
        </p:nvSpPr>
        <p:spPr>
          <a:xfrm>
            <a:off x="1507067" y="2400301"/>
            <a:ext cx="24622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3">
  <p:cSld name="Title and Content (g3f04bada93b_7_0)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0142e4f23_0_1587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g3f0142e4f23_0_1587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g3f0142e4f23_0_1587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g3f0142e4f23_0_1587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6 1">
  <p:cSld name="Title and Content 6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52f9d5d9636dac99_0_1099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h52f9d5d9636dac99_0_1099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h52f9d5d9636dac99_0_1099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h52f9d5d9636dac99_0_1099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1">
  <p:cSld name="Title and Content (h352fbf2388e60e18_19_0)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h622263a15bb3aa24_0_2389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h622263a15bb3aa24_0_2389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h622263a15bb3aa24_0_2389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h622263a15bb3aa24_0_2389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2">
  <p:cSld name="Title and Content (h352fbf2388e60e18_35_0)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h622263a15bb3aa24_0_3144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h622263a15bb3aa24_0_3144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h622263a15bb3aa24_0_3144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h622263a15bb3aa24_0_3144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h3b16e9b32781c177_0_65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h3b16e9b32781c177_0_65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1" name="Google Shape;171;h3b16e9b32781c177_0_652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784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h3b16e9b32781c177_0_652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h3b16e9b32781c177_0_657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h3b16e9b32781c177_0_657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h3b16e9b32781c177_0_657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h3b16e9b32781c177_0_657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8" name="Google Shape;178;h3b16e9b32781c177_0_657"/>
          <p:cNvCxnSpPr/>
          <p:nvPr/>
        </p:nvCxnSpPr>
        <p:spPr>
          <a:xfrm>
            <a:off x="335280" y="1074151"/>
            <a:ext cx="11521500" cy="0"/>
          </a:xfrm>
          <a:prstGeom prst="straightConnector1">
            <a:avLst/>
          </a:prstGeom>
          <a:noFill/>
          <a:ln w="76200" cap="flat" cmpd="sng">
            <a:solidFill>
              <a:srgbClr val="203864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h3b16e9b32781c177_0_663"/>
          <p:cNvSpPr txBox="1">
            <a:spLocks noGrp="1"/>
          </p:cNvSpPr>
          <p:nvPr>
            <p:ph type="body" idx="1"/>
          </p:nvPr>
        </p:nvSpPr>
        <p:spPr>
          <a:xfrm>
            <a:off x="839788" y="1152367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1" name="Google Shape;181;h3b16e9b32781c177_0_663"/>
          <p:cNvSpPr txBox="1">
            <a:spLocks noGrp="1"/>
          </p:cNvSpPr>
          <p:nvPr>
            <p:ph type="body" idx="2"/>
          </p:nvPr>
        </p:nvSpPr>
        <p:spPr>
          <a:xfrm>
            <a:off x="839788" y="2046698"/>
            <a:ext cx="5157900" cy="4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h3b16e9b32781c177_0_663"/>
          <p:cNvSpPr txBox="1">
            <a:spLocks noGrp="1"/>
          </p:cNvSpPr>
          <p:nvPr>
            <p:ph type="body" idx="3"/>
          </p:nvPr>
        </p:nvSpPr>
        <p:spPr>
          <a:xfrm>
            <a:off x="6172200" y="1152367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3" name="Google Shape;183;h3b16e9b32781c177_0_663"/>
          <p:cNvSpPr txBox="1">
            <a:spLocks noGrp="1"/>
          </p:cNvSpPr>
          <p:nvPr>
            <p:ph type="body" idx="4"/>
          </p:nvPr>
        </p:nvSpPr>
        <p:spPr>
          <a:xfrm>
            <a:off x="6172200" y="2046698"/>
            <a:ext cx="5183100" cy="4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h3b16e9b32781c177_0_6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Google Shape;185;h3b16e9b32781c177_0_663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6172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h3b16e9b32781c177_0_663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87" name="Google Shape;187;h3b16e9b32781c177_0_663"/>
          <p:cNvCxnSpPr/>
          <p:nvPr/>
        </p:nvCxnSpPr>
        <p:spPr>
          <a:xfrm>
            <a:off x="335280" y="1074151"/>
            <a:ext cx="11521500" cy="0"/>
          </a:xfrm>
          <a:prstGeom prst="straightConnector1">
            <a:avLst/>
          </a:prstGeom>
          <a:noFill/>
          <a:ln w="76200" cap="flat" cmpd="sng">
            <a:solidFill>
              <a:srgbClr val="203864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88" name="Google Shape;188;h3b16e9b32781c177_0_663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h3b16e9b32781c177_0_67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h3b16e9b32781c177_0_67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h3b16e9b32781c177_0_6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h3b16e9b32781c177_0_673"/>
          <p:cNvSpPr txBox="1">
            <a:spLocks noGrp="1"/>
          </p:cNvSpPr>
          <p:nvPr>
            <p:ph type="ftr" idx="11"/>
          </p:nvPr>
        </p:nvSpPr>
        <p:spPr>
          <a:xfrm>
            <a:off x="-1" y="6590030"/>
            <a:ext cx="59835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h3b16e9b32781c177_0_673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h3b16e9b32781c177_0_679"/>
          <p:cNvSpPr txBox="1">
            <a:spLocks noGrp="1"/>
          </p:cNvSpPr>
          <p:nvPr>
            <p:ph type="title"/>
          </p:nvPr>
        </p:nvSpPr>
        <p:spPr>
          <a:xfrm>
            <a:off x="838200" y="101599"/>
            <a:ext cx="10515600" cy="9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h3b16e9b32781c177_0_679"/>
          <p:cNvSpPr txBox="1">
            <a:spLocks noGrp="1"/>
          </p:cNvSpPr>
          <p:nvPr>
            <p:ph type="body" idx="1"/>
          </p:nvPr>
        </p:nvSpPr>
        <p:spPr>
          <a:xfrm>
            <a:off x="838200" y="1330960"/>
            <a:ext cx="5181600" cy="48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h3b16e9b32781c177_0_679"/>
          <p:cNvSpPr txBox="1">
            <a:spLocks noGrp="1"/>
          </p:cNvSpPr>
          <p:nvPr>
            <p:ph type="body" idx="2"/>
          </p:nvPr>
        </p:nvSpPr>
        <p:spPr>
          <a:xfrm>
            <a:off x="6172200" y="1330960"/>
            <a:ext cx="5181600" cy="48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h3b16e9b32781c177_0_6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h3b16e9b32781c177_0_679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95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h3b16e9b32781c177_0_679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02" name="Google Shape;202;h3b16e9b32781c177_0_679"/>
          <p:cNvCxnSpPr/>
          <p:nvPr/>
        </p:nvCxnSpPr>
        <p:spPr>
          <a:xfrm>
            <a:off x="335280" y="1074151"/>
            <a:ext cx="11521500" cy="0"/>
          </a:xfrm>
          <a:prstGeom prst="straightConnector1">
            <a:avLst/>
          </a:prstGeom>
          <a:noFill/>
          <a:ln w="76200" cap="flat" cmpd="sng">
            <a:solidFill>
              <a:srgbClr val="203864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h3b16e9b32781c177_0_687"/>
          <p:cNvSpPr txBox="1">
            <a:spLocks noGrp="1"/>
          </p:cNvSpPr>
          <p:nvPr>
            <p:ph type="title"/>
          </p:nvPr>
        </p:nvSpPr>
        <p:spPr>
          <a:xfrm>
            <a:off x="838200" y="101599"/>
            <a:ext cx="10515600" cy="9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h3b16e9b32781c177_0_6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6" name="Google Shape;206;h3b16e9b32781c177_0_687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8938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h3b16e9b32781c177_0_687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08" name="Google Shape;208;h3b16e9b32781c177_0_687"/>
          <p:cNvCxnSpPr/>
          <p:nvPr/>
        </p:nvCxnSpPr>
        <p:spPr>
          <a:xfrm>
            <a:off x="335280" y="1074151"/>
            <a:ext cx="11521500" cy="0"/>
          </a:xfrm>
          <a:prstGeom prst="straightConnector1">
            <a:avLst/>
          </a:prstGeom>
          <a:noFill/>
          <a:ln w="76200" cap="flat" cmpd="sng">
            <a:solidFill>
              <a:srgbClr val="203864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h3b16e9b32781c177_0_6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h3b16e9b32781c177_0_693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7648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h3b16e9b32781c177_0_693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h3b16e9b32781c177_0_69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h3b16e9b32781c177_0_69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16" name="Google Shape;216;h3b16e9b32781c177_0_69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7" name="Google Shape;217;h3b16e9b32781c177_0_6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h3b16e9b32781c177_0_697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8938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h3b16e9b32781c177_0_697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h3b16e9b32781c177_0_70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h3b16e9b32781c177_0_70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h3b16e9b32781c177_0_70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4" name="Google Shape;224;h3b16e9b32781c177_0_7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h3b16e9b32781c177_0_704"/>
          <p:cNvSpPr txBox="1">
            <a:spLocks noGrp="1"/>
          </p:cNvSpPr>
          <p:nvPr>
            <p:ph type="ftr" idx="11"/>
          </p:nvPr>
        </p:nvSpPr>
        <p:spPr>
          <a:xfrm>
            <a:off x="-1" y="6590030"/>
            <a:ext cx="59835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h3b16e9b32781c177_0_704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h3b16e9b32781c177_0_711"/>
          <p:cNvSpPr txBox="1">
            <a:spLocks noGrp="1"/>
          </p:cNvSpPr>
          <p:nvPr>
            <p:ph type="title"/>
          </p:nvPr>
        </p:nvSpPr>
        <p:spPr>
          <a:xfrm>
            <a:off x="838200" y="101599"/>
            <a:ext cx="10515600" cy="9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h3b16e9b32781c177_0_711"/>
          <p:cNvSpPr txBox="1">
            <a:spLocks noGrp="1"/>
          </p:cNvSpPr>
          <p:nvPr>
            <p:ph type="body" idx="1"/>
          </p:nvPr>
        </p:nvSpPr>
        <p:spPr>
          <a:xfrm rot="5400000">
            <a:off x="3591600" y="-1442756"/>
            <a:ext cx="50088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h3b16e9b32781c177_0_7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Google Shape;231;h3b16e9b32781c177_0_711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7648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h3b16e9b32781c177_0_711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h3b16e9b32781c177_0_717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h3b16e9b32781c177_0_717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h3b16e9b32781c177_0_7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h3b16e9b32781c177_0_717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7150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h3b16e9b32781c177_0_717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h3b16e9b32781c177_0_72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6680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A521"/>
              </a:buClr>
              <a:buSzPts val="1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h3b16e9b32781c177_0_72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h3b16e9b32781c177_0_723"/>
          <p:cNvSpPr txBox="1"/>
          <p:nvPr/>
        </p:nvSpPr>
        <p:spPr>
          <a:xfrm>
            <a:off x="1507067" y="2400301"/>
            <a:ext cx="24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6">
  <p:cSld name="Title and Content 6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3b16e9b32781c177_0_727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h3b16e9b32781c177_0_727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h3b16e9b32781c177_0_727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h3b16e9b32781c177_0_727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8">
  <p:cSld name="Title and Content 8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h3b16e9b32781c177_0_732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h3b16e9b32781c177_0_732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h3b16e9b32781c177_0_732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562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h3b16e9b32781c177_0_732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/>
          <p:nvPr/>
        </p:nvSpPr>
        <p:spPr>
          <a:xfrm>
            <a:off x="0" y="6604000"/>
            <a:ext cx="12192000" cy="254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5"/>
          <p:cNvSpPr txBox="1">
            <a:spLocks noGrp="1"/>
          </p:cNvSpPr>
          <p:nvPr>
            <p:ph type="title"/>
          </p:nvPr>
        </p:nvSpPr>
        <p:spPr>
          <a:xfrm>
            <a:off x="838200" y="101599"/>
            <a:ext cx="10515600" cy="986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41148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h3b16e9b32781c177_0_646"/>
          <p:cNvSpPr/>
          <p:nvPr/>
        </p:nvSpPr>
        <p:spPr>
          <a:xfrm>
            <a:off x="0" y="6604000"/>
            <a:ext cx="12192000" cy="2541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h3b16e9b32781c177_0_646"/>
          <p:cNvSpPr txBox="1">
            <a:spLocks noGrp="1"/>
          </p:cNvSpPr>
          <p:nvPr>
            <p:ph type="title"/>
          </p:nvPr>
        </p:nvSpPr>
        <p:spPr>
          <a:xfrm>
            <a:off x="838200" y="101599"/>
            <a:ext cx="10515600" cy="9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5" name="Google Shape;165;h3b16e9b32781c177_0_646"/>
          <p:cNvSpPr txBox="1">
            <a:spLocks noGrp="1"/>
          </p:cNvSpPr>
          <p:nvPr>
            <p:ph type="body" idx="1"/>
          </p:nvPr>
        </p:nvSpPr>
        <p:spPr>
          <a:xfrm>
            <a:off x="838200" y="1310644"/>
            <a:ext cx="10515600" cy="5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h3b16e9b32781c177_0_646"/>
          <p:cNvSpPr txBox="1">
            <a:spLocks noGrp="1"/>
          </p:cNvSpPr>
          <p:nvPr>
            <p:ph type="ftr" idx="11"/>
          </p:nvPr>
        </p:nvSpPr>
        <p:spPr>
          <a:xfrm>
            <a:off x="0" y="6590030"/>
            <a:ext cx="41148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h3b16e9b32781c177_0_646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h43c6a10e4f0d34c5_0_223"/>
          <p:cNvSpPr txBox="1"/>
          <p:nvPr/>
        </p:nvSpPr>
        <p:spPr>
          <a:xfrm>
            <a:off x="4094600" y="316100"/>
            <a:ext cx="7867500" cy="50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200" b="1">
                <a:solidFill>
                  <a:srgbClr val="073B6C"/>
                </a:solidFill>
                <a:latin typeface="Roboto"/>
                <a:ea typeface="Roboto"/>
                <a:cs typeface="Roboto"/>
                <a:sym typeface="Roboto"/>
              </a:rPr>
              <a:t>Optical and Electrical Characterization of Multilayer Amorphous Selenium-Tellurium Photodetectors</a:t>
            </a:r>
            <a:endParaRPr sz="3200" b="1">
              <a:solidFill>
                <a:srgbClr val="073B6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endParaRPr sz="3200" b="1">
              <a:solidFill>
                <a:srgbClr val="073B6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3C6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Teo Schnell</a:t>
            </a:r>
            <a:r>
              <a:rPr lang="en-US" sz="2000" b="1" baseline="30000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Kaitlin Hellier</a:t>
            </a:r>
            <a:r>
              <a:rPr lang="en-US" sz="2000" b="1" i="0" u="none" strike="noStrike" cap="none" baseline="30000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-US" sz="2000" b="1" i="0" u="none" strike="noStrike" cap="none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 and Shiva Abbaszadeh</a:t>
            </a:r>
            <a:r>
              <a:rPr lang="en-US" sz="2000" b="1" i="0" u="none" strike="noStrike" cap="none" baseline="30000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-US" sz="1900" b="0" i="1" u="none" strike="noStrike" cap="none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1" i="0" u="none" strike="noStrike" cap="none" baseline="30000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900" b="0" i="1" u="none" strike="noStrike" cap="none" baseline="30000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1 </a:t>
            </a:r>
            <a:r>
              <a:rPr lang="en-US" sz="1900" i="1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San José State University</a:t>
            </a:r>
            <a:r>
              <a:rPr lang="en-US" sz="1900" b="0" i="1" u="none" strike="noStrike" cap="none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, Department of </a:t>
            </a:r>
            <a:r>
              <a:rPr lang="en-US" sz="1900" i="1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Aerospace </a:t>
            </a:r>
            <a:r>
              <a:rPr lang="en-US" sz="1900" b="0" i="1" u="none" strike="noStrike" cap="none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Engineering </a:t>
            </a:r>
            <a:endParaRPr sz="1900" b="0" i="1" u="none" strike="noStrike" cap="none">
              <a:solidFill>
                <a:srgbClr val="003C6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0" i="1" u="none" strike="noStrike" cap="none" baseline="30000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2 </a:t>
            </a:r>
            <a:r>
              <a:rPr lang="en-US" sz="1900" b="0" i="1" u="none" strike="noStrike" cap="none">
                <a:solidFill>
                  <a:srgbClr val="003C6C"/>
                </a:solidFill>
                <a:latin typeface="Roboto"/>
                <a:ea typeface="Roboto"/>
                <a:cs typeface="Roboto"/>
                <a:sym typeface="Roboto"/>
              </a:rPr>
              <a:t>University of California Santa Cruz, Department of Electrical and Computer Engineering</a:t>
            </a:r>
            <a:endParaRPr sz="2000" b="0" i="0" u="none" strike="noStrike" cap="none">
              <a:solidFill>
                <a:srgbClr val="003C6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h43c6a10e4f0d34c5_0_223"/>
          <p:cNvSpPr/>
          <p:nvPr/>
        </p:nvSpPr>
        <p:spPr>
          <a:xfrm>
            <a:off x="0" y="5752533"/>
            <a:ext cx="12192300" cy="1105500"/>
          </a:xfrm>
          <a:prstGeom prst="rect">
            <a:avLst/>
          </a:prstGeom>
          <a:solidFill>
            <a:srgbClr val="003C6C"/>
          </a:solidFill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h43c6a10e4f0d34c5_0_2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667" y="5934567"/>
            <a:ext cx="4351401" cy="74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h43c6a10e4f0d34c5_0_2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3956733" cy="57525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1" name="Google Shape;261;h43c6a10e4f0d34c5_0_223"/>
          <p:cNvCxnSpPr/>
          <p:nvPr/>
        </p:nvCxnSpPr>
        <p:spPr>
          <a:xfrm>
            <a:off x="4438396" y="2410597"/>
            <a:ext cx="7427100" cy="0"/>
          </a:xfrm>
          <a:prstGeom prst="straightConnector1">
            <a:avLst/>
          </a:prstGeom>
          <a:noFill/>
          <a:ln w="76200" cap="flat" cmpd="sng">
            <a:solidFill>
              <a:srgbClr val="073B6C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62" name="Google Shape;262;h43c6a10e4f0d34c5_0_223"/>
          <p:cNvPicPr preferRelativeResize="0"/>
          <p:nvPr/>
        </p:nvPicPr>
        <p:blipFill rotWithShape="1">
          <a:blip r:embed="rId5">
            <a:alphaModFix/>
          </a:blip>
          <a:srcRect t="-100" r="8274" b="-311"/>
          <a:stretch/>
        </p:blipFill>
        <p:spPr>
          <a:xfrm>
            <a:off x="4438397" y="2577980"/>
            <a:ext cx="1511465" cy="1548332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h43c6a10e4f0d34c5_0_223"/>
          <p:cNvSpPr txBox="1">
            <a:spLocks noGrp="1"/>
          </p:cNvSpPr>
          <p:nvPr>
            <p:ph type="sldNum" idx="12"/>
          </p:nvPr>
        </p:nvSpPr>
        <p:spPr>
          <a:xfrm>
            <a:off x="12598400" y="8786707"/>
            <a:ext cx="3657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 fontScale="625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h314f9b1c0e24f64b_0_0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Photodetection for High-Energy Physics</a:t>
            </a:r>
            <a:endParaRPr/>
          </a:p>
        </p:txBody>
      </p:sp>
      <p:sp>
        <p:nvSpPr>
          <p:cNvPr id="270" name="Google Shape;270;h314f9b1c0e24f64b_0_0"/>
          <p:cNvSpPr txBox="1">
            <a:spLocks noGrp="1"/>
          </p:cNvSpPr>
          <p:nvPr>
            <p:ph type="body" idx="1"/>
          </p:nvPr>
        </p:nvSpPr>
        <p:spPr>
          <a:xfrm>
            <a:off x="647700" y="1562100"/>
            <a:ext cx="5181600" cy="475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/>
              <a:t>Applications in High-Energy Physics</a:t>
            </a:r>
            <a:endParaRPr sz="2000" b="1"/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Liquid noble detectors: Scintillation and direct VUV-light detection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US" sz="1800"/>
              <a:t>Particle and charge detection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US" sz="1800"/>
              <a:t>Cherenkov-light detection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/>
              <a:t>The Detector Challenge</a:t>
            </a:r>
            <a:endParaRPr sz="2000" b="1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/>
              <a:t>Most existing detectors (PMTs, SiPMs, APDs) meet only one or two of these criteria: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-US" sz="1800"/>
              <a:t>Low cost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High sensitivity - high internal gain and low noise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Large-area fabrication</a:t>
            </a:r>
            <a:endParaRPr sz="1800"/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71" name="Google Shape;271;h314f9b1c0e24f64b_0_0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272" name="Google Shape;272;h314f9b1c0e24f64b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29800" y="1639500"/>
            <a:ext cx="5787600" cy="3579000"/>
          </a:xfrm>
          <a:prstGeom prst="roundRect">
            <a:avLst>
              <a:gd name="adj" fmla="val 5895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h16d3ccaff7863379_0_6"/>
          <p:cNvSpPr txBox="1">
            <a:spLocks noGrp="1"/>
          </p:cNvSpPr>
          <p:nvPr>
            <p:ph type="title"/>
          </p:nvPr>
        </p:nvSpPr>
        <p:spPr>
          <a:xfrm>
            <a:off x="466325" y="101600"/>
            <a:ext cx="11259300" cy="97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Amorphous Selenium for high sensitivity photodetectors</a:t>
            </a:r>
            <a:endParaRPr/>
          </a:p>
        </p:txBody>
      </p:sp>
      <p:sp>
        <p:nvSpPr>
          <p:cNvPr id="279" name="Google Shape;279;h16d3ccaff7863379_0_6"/>
          <p:cNvSpPr txBox="1">
            <a:spLocks noGrp="1"/>
          </p:cNvSpPr>
          <p:nvPr>
            <p:ph type="body" idx="1"/>
          </p:nvPr>
        </p:nvSpPr>
        <p:spPr>
          <a:xfrm>
            <a:off x="838200" y="1562100"/>
            <a:ext cx="5943000" cy="4757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/>
              <a:t>Why a-Se?</a:t>
            </a:r>
            <a:endParaRPr sz="2100" b="1"/>
          </a:p>
          <a:p>
            <a:pPr marL="457200" lvl="0" indent="-34925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900"/>
              <a:buChar char="•"/>
            </a:pPr>
            <a:r>
              <a:rPr lang="en-US" sz="1900"/>
              <a:t>High resistivity enables low dark current</a:t>
            </a:r>
            <a:endParaRPr sz="1900"/>
          </a:p>
          <a:p>
            <a:pPr marL="457200" lvl="0" indent="-3492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1900"/>
              <a:t>Capable of avalanche charge multiplication</a:t>
            </a:r>
            <a:endParaRPr sz="1900"/>
          </a:p>
          <a:p>
            <a:pPr marL="457200" lvl="0" indent="-3492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1900"/>
              <a:t>Tunable bandgap by alloying (with Te, Ge)</a:t>
            </a:r>
            <a:endParaRPr sz="1900"/>
          </a:p>
          <a:p>
            <a:pPr marL="457200" lvl="0" indent="-3492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</a:pPr>
            <a:r>
              <a:rPr lang="en-US" sz="1900"/>
              <a:t>Easily fabricated over a large area</a:t>
            </a:r>
            <a:endParaRPr sz="1900"/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/>
              <a:t>The Challenge</a:t>
            </a:r>
            <a:endParaRPr sz="2100" b="1"/>
          </a:p>
          <a:p>
            <a:pPr marL="457200" lvl="0" indent="-34925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900"/>
              <a:buChar char="•"/>
            </a:pPr>
            <a:r>
              <a:rPr lang="en-US" sz="1900"/>
              <a:t>Conventional avalanche multiplication requires high electric fields (~70–100 V/µm)</a:t>
            </a:r>
            <a:endParaRPr sz="1900"/>
          </a:p>
        </p:txBody>
      </p:sp>
      <p:sp>
        <p:nvSpPr>
          <p:cNvPr id="280" name="Google Shape;280;h16d3ccaff7863379_0_6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281" name="Google Shape;281;h16d3ccaff7863379_0_6" title="3D avalanch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0300" y="1831175"/>
            <a:ext cx="4480925" cy="419220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h16d3ccaff7863379_0_6"/>
          <p:cNvSpPr/>
          <p:nvPr/>
        </p:nvSpPr>
        <p:spPr>
          <a:xfrm>
            <a:off x="466325" y="4991100"/>
            <a:ext cx="6099900" cy="11268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38100" cap="flat" cmpd="sng">
            <a:solidFill>
              <a:srgbClr val="003C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1440" marR="9144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Alternative structures may enable greater control over multiplication</a:t>
            </a:r>
            <a:endParaRPr sz="2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h622263a15bb3aa24_0_2509"/>
          <p:cNvSpPr txBox="1">
            <a:spLocks noGrp="1"/>
          </p:cNvSpPr>
          <p:nvPr>
            <p:ph type="title"/>
          </p:nvPr>
        </p:nvSpPr>
        <p:spPr>
          <a:xfrm>
            <a:off x="571500" y="381000"/>
            <a:ext cx="110490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Charge Multiplication in Amorphous Superlattices</a:t>
            </a:r>
            <a:endParaRPr/>
          </a:p>
        </p:txBody>
      </p:sp>
      <p:cxnSp>
        <p:nvCxnSpPr>
          <p:cNvPr id="289" name="Google Shape;289;h622263a15bb3aa24_0_2509"/>
          <p:cNvCxnSpPr/>
          <p:nvPr/>
        </p:nvCxnSpPr>
        <p:spPr>
          <a:xfrm>
            <a:off x="571500" y="1000125"/>
            <a:ext cx="11049000" cy="0"/>
          </a:xfrm>
          <a:prstGeom prst="straightConnector1">
            <a:avLst/>
          </a:prstGeom>
          <a:solidFill>
            <a:srgbClr val="FFFFFF"/>
          </a:solidFill>
          <a:ln w="38100" cap="rnd" cmpd="sng">
            <a:solidFill>
              <a:srgbClr val="073B6C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290" name="Google Shape;290;h622263a15bb3aa24_0_2509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291" name="Google Shape;291;h622263a15bb3aa24_0_2509"/>
          <p:cNvSpPr/>
          <p:nvPr/>
        </p:nvSpPr>
        <p:spPr>
          <a:xfrm>
            <a:off x="247650" y="1208500"/>
            <a:ext cx="5203800" cy="3663900"/>
          </a:xfrm>
          <a:prstGeom prst="roundRect">
            <a:avLst>
              <a:gd name="adj" fmla="val 3404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2" name="Google Shape;292;h622263a15bb3aa24_0_2509"/>
          <p:cNvGrpSpPr/>
          <p:nvPr/>
        </p:nvGrpSpPr>
        <p:grpSpPr>
          <a:xfrm>
            <a:off x="247766" y="5080777"/>
            <a:ext cx="5203508" cy="1340138"/>
            <a:chOff x="-6633100" y="-1637373"/>
            <a:chExt cx="5715000" cy="951600"/>
          </a:xfrm>
        </p:grpSpPr>
        <p:sp>
          <p:nvSpPr>
            <p:cNvPr id="293" name="Google Shape;293;h622263a15bb3aa24_0_2509"/>
            <p:cNvSpPr/>
            <p:nvPr/>
          </p:nvSpPr>
          <p:spPr>
            <a:xfrm>
              <a:off x="-6633100" y="-1637373"/>
              <a:ext cx="5715000" cy="951600"/>
            </a:xfrm>
            <a:prstGeom prst="roundRect">
              <a:avLst>
                <a:gd name="adj" fmla="val 3404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h622263a15bb3aa24_0_2509"/>
            <p:cNvSpPr txBox="1"/>
            <p:nvPr/>
          </p:nvSpPr>
          <p:spPr>
            <a:xfrm>
              <a:off x="-6404500" y="-1572586"/>
              <a:ext cx="5257800" cy="82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Theoretical Multiplication:</a:t>
              </a:r>
              <a:endPara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US" sz="17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 = k · N</a:t>
              </a:r>
              <a:endParaRPr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5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M:</a:t>
              </a:r>
              <a:r>
                <a:rPr lang="en-US" sz="125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Multiplication factor, </a:t>
              </a:r>
              <a:r>
                <a:rPr lang="en-US" sz="125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N:</a:t>
              </a:r>
              <a:r>
                <a:rPr lang="en-US" sz="125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Number of barriers, </a:t>
              </a:r>
              <a:r>
                <a:rPr lang="en-US" sz="125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k:</a:t>
              </a:r>
              <a:r>
                <a:rPr lang="en-US" sz="125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Effective multiplication per barrier</a:t>
              </a:r>
              <a:endParaRPr sz="12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Ideal Case (k = 1):</a:t>
              </a:r>
              <a:r>
                <a:rPr lang="en-US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M = N</a:t>
              </a:r>
              <a:endParaRPr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5" name="Google Shape;295;h622263a15bb3aa24_0_2509"/>
          <p:cNvSpPr/>
          <p:nvPr/>
        </p:nvSpPr>
        <p:spPr>
          <a:xfrm>
            <a:off x="5638901" y="1186525"/>
            <a:ext cx="6305400" cy="5234400"/>
          </a:xfrm>
          <a:prstGeom prst="roundRect">
            <a:avLst>
              <a:gd name="adj" fmla="val 1632"/>
            </a:avLst>
          </a:prstGeom>
          <a:solidFill>
            <a:srgbClr val="FFFFFF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h622263a15bb3aa24_0_2509"/>
          <p:cNvSpPr txBox="1"/>
          <p:nvPr/>
        </p:nvSpPr>
        <p:spPr>
          <a:xfrm>
            <a:off x="414500" y="1304525"/>
            <a:ext cx="4879800" cy="34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Superlattice Concept: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Alternating nanolayers form periodic potential wells and barriers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Multiplication Mechanism: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Carrier Injection: 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Photogenerated holes enter the superlattice while electrons are largely blocked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Sequential Tunneling: 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applied field allows holes to tunnel through thin Se barriers between As₂Se₃ quantum wells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 Ionization: 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Holes gain energy at band discontinuities, generating additional electron-hole pairs that can continue the multiplication process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h622263a15bb3aa24_0_25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1914" y="1315162"/>
            <a:ext cx="5567474" cy="103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h622263a15bb3aa24_0_2509"/>
          <p:cNvPicPr preferRelativeResize="0"/>
          <p:nvPr/>
        </p:nvPicPr>
        <p:blipFill rotWithShape="1">
          <a:blip r:embed="rId5">
            <a:alphaModFix/>
          </a:blip>
          <a:srcRect b="16353"/>
          <a:stretch/>
        </p:blipFill>
        <p:spPr>
          <a:xfrm>
            <a:off x="8972050" y="2714458"/>
            <a:ext cx="2724650" cy="3324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h622263a15bb3aa24_0_2509"/>
          <p:cNvPicPr preferRelativeResize="0"/>
          <p:nvPr/>
        </p:nvPicPr>
        <p:blipFill rotWithShape="1">
          <a:blip r:embed="rId6">
            <a:alphaModFix/>
          </a:blip>
          <a:srcRect b="17885"/>
          <a:stretch/>
        </p:blipFill>
        <p:spPr>
          <a:xfrm>
            <a:off x="5792950" y="2666800"/>
            <a:ext cx="3102901" cy="2244746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BD5E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h622263a15bb3aa24_0_2403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/>
              <a:t>Previously Demonstrated: Charge Multiplication </a:t>
            </a:r>
            <a:endParaRPr/>
          </a:p>
        </p:txBody>
      </p:sp>
      <p:sp>
        <p:nvSpPr>
          <p:cNvPr id="305" name="Google Shape;305;h622263a15bb3aa24_0_2403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306" name="Google Shape;306;h622263a15bb3aa24_0_2403"/>
          <p:cNvPicPr preferRelativeResize="0"/>
          <p:nvPr/>
        </p:nvPicPr>
        <p:blipFill rotWithShape="1">
          <a:blip r:embed="rId3">
            <a:alphaModFix/>
          </a:blip>
          <a:srcRect t="53167" b="1875"/>
          <a:stretch/>
        </p:blipFill>
        <p:spPr>
          <a:xfrm>
            <a:off x="7562925" y="3872564"/>
            <a:ext cx="4005075" cy="269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h622263a15bb3aa24_0_2403"/>
          <p:cNvSpPr txBox="1"/>
          <p:nvPr/>
        </p:nvSpPr>
        <p:spPr>
          <a:xfrm>
            <a:off x="1845050" y="2091500"/>
            <a:ext cx="372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h622263a15bb3aa24_0_2403"/>
          <p:cNvSpPr txBox="1"/>
          <p:nvPr/>
        </p:nvSpPr>
        <p:spPr>
          <a:xfrm>
            <a:off x="604550" y="1306650"/>
            <a:ext cx="6435900" cy="49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Experimental Results - (John et al., 2022)</a:t>
            </a:r>
            <a:endParaRPr sz="19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11× gain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 measured for 200 nm films (12 blocking layers)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</a:ext>
              </a:extLst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→ 12× gain predicted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48× gain 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measured for 2 µm films (125× blocking layers)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125x gain predicted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→ Thicker films exhibit substantially lower gain than predicted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Possible limitations:</a:t>
            </a:r>
            <a:endParaRPr sz="19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Nonuniform electric fields may reduce multiplication at some barriers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Structural imperfections and interface irregularities may contribute to these field variations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layers also increase carrier transit time</a:t>
            </a:r>
            <a:endParaRPr sz="1100"/>
          </a:p>
        </p:txBody>
      </p:sp>
      <p:sp>
        <p:nvSpPr>
          <p:cNvPr id="309" name="Google Shape;309;h622263a15bb3aa24_0_2403"/>
          <p:cNvSpPr txBox="1"/>
          <p:nvPr/>
        </p:nvSpPr>
        <p:spPr>
          <a:xfrm>
            <a:off x="133350" y="6340411"/>
            <a:ext cx="52122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John et al., Rev. Sci. Instrum. 93, 034703 (2022).</a:t>
            </a:r>
            <a:endParaRPr sz="1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0" name="Google Shape;310;h622263a15bb3aa24_0_2403"/>
          <p:cNvPicPr preferRelativeResize="0"/>
          <p:nvPr/>
        </p:nvPicPr>
        <p:blipFill rotWithShape="1">
          <a:blip r:embed="rId3">
            <a:alphaModFix/>
          </a:blip>
          <a:srcRect t="4163" b="51031"/>
          <a:stretch/>
        </p:blipFill>
        <p:spPr>
          <a:xfrm>
            <a:off x="7562925" y="1158403"/>
            <a:ext cx="4005073" cy="2695002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h622263a15bb3aa24_0_2403"/>
          <p:cNvSpPr/>
          <p:nvPr/>
        </p:nvSpPr>
        <p:spPr>
          <a:xfrm>
            <a:off x="2690400" y="2632895"/>
            <a:ext cx="6811200" cy="16815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38100" cap="flat" cmpd="sng">
            <a:solidFill>
              <a:srgbClr val="003C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91440" marR="9144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we reproduce superlattice charge multiplication using alternative amorphous materials and our existing thermal evaporation equipment?</a:t>
            </a:r>
            <a:endParaRPr sz="2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h622263a15bb3aa24_0_272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Developing a-Se superlattices in RIL</a:t>
            </a:r>
            <a:endParaRPr/>
          </a:p>
        </p:txBody>
      </p:sp>
      <p:sp>
        <p:nvSpPr>
          <p:cNvPr id="318" name="Google Shape;318;h622263a15bb3aa24_0_272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grpSp>
        <p:nvGrpSpPr>
          <p:cNvPr id="319" name="Google Shape;319;h622263a15bb3aa24_0_272"/>
          <p:cNvGrpSpPr/>
          <p:nvPr/>
        </p:nvGrpSpPr>
        <p:grpSpPr>
          <a:xfrm>
            <a:off x="6477877" y="1724501"/>
            <a:ext cx="5405933" cy="2315831"/>
            <a:chOff x="5533561" y="1671511"/>
            <a:chExt cx="5405933" cy="2315831"/>
          </a:xfrm>
        </p:grpSpPr>
        <p:sp>
          <p:nvSpPr>
            <p:cNvPr id="320" name="Google Shape;320;h622263a15bb3aa24_0_272"/>
            <p:cNvSpPr/>
            <p:nvPr/>
          </p:nvSpPr>
          <p:spPr>
            <a:xfrm>
              <a:off x="6605746" y="2007218"/>
              <a:ext cx="713400" cy="482400"/>
            </a:xfrm>
            <a:prstGeom prst="rect">
              <a:avLst/>
            </a:prstGeom>
            <a:gradFill>
              <a:gsLst>
                <a:gs pos="0">
                  <a:srgbClr val="A11E13">
                    <a:alpha val="9804"/>
                  </a:srgbClr>
                </a:gs>
                <a:gs pos="62000">
                  <a:srgbClr val="A11E13"/>
                </a:gs>
                <a:gs pos="100000">
                  <a:srgbClr val="A11E13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h622263a15bb3aa24_0_272"/>
            <p:cNvSpPr/>
            <p:nvPr/>
          </p:nvSpPr>
          <p:spPr>
            <a:xfrm>
              <a:off x="6605746" y="3504942"/>
              <a:ext cx="713400" cy="482400"/>
            </a:xfrm>
            <a:prstGeom prst="rect">
              <a:avLst/>
            </a:prstGeom>
            <a:gradFill>
              <a:gsLst>
                <a:gs pos="0">
                  <a:srgbClr val="A11E13">
                    <a:alpha val="16078"/>
                  </a:srgbClr>
                </a:gs>
                <a:gs pos="53000">
                  <a:srgbClr val="A11E13"/>
                </a:gs>
                <a:gs pos="100000">
                  <a:srgbClr val="A11E1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h622263a15bb3aa24_0_272"/>
            <p:cNvSpPr/>
            <p:nvPr/>
          </p:nvSpPr>
          <p:spPr>
            <a:xfrm>
              <a:off x="7375094" y="2199651"/>
              <a:ext cx="713400" cy="482400"/>
            </a:xfrm>
            <a:prstGeom prst="rect">
              <a:avLst/>
            </a:prstGeom>
            <a:gradFill>
              <a:gsLst>
                <a:gs pos="0">
                  <a:srgbClr val="1049B4">
                    <a:alpha val="10588"/>
                  </a:srgbClr>
                </a:gs>
                <a:gs pos="53000">
                  <a:srgbClr val="1049B4"/>
                </a:gs>
                <a:gs pos="100000">
                  <a:srgbClr val="1049B4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h622263a15bb3aa24_0_272"/>
            <p:cNvSpPr/>
            <p:nvPr/>
          </p:nvSpPr>
          <p:spPr>
            <a:xfrm>
              <a:off x="7375094" y="3365515"/>
              <a:ext cx="713400" cy="482400"/>
            </a:xfrm>
            <a:prstGeom prst="rect">
              <a:avLst/>
            </a:prstGeom>
            <a:gradFill>
              <a:gsLst>
                <a:gs pos="0">
                  <a:srgbClr val="1049B4">
                    <a:alpha val="29020"/>
                  </a:srgbClr>
                </a:gs>
                <a:gs pos="53000">
                  <a:srgbClr val="1049B4"/>
                </a:gs>
                <a:gs pos="100000">
                  <a:srgbClr val="1049B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h622263a15bb3aa24_0_272"/>
            <p:cNvSpPr/>
            <p:nvPr/>
          </p:nvSpPr>
          <p:spPr>
            <a:xfrm>
              <a:off x="8144442" y="2007218"/>
              <a:ext cx="713400" cy="482400"/>
            </a:xfrm>
            <a:prstGeom prst="rect">
              <a:avLst/>
            </a:prstGeom>
            <a:gradFill>
              <a:gsLst>
                <a:gs pos="0">
                  <a:srgbClr val="A11E13">
                    <a:alpha val="9804"/>
                  </a:srgbClr>
                </a:gs>
                <a:gs pos="62000">
                  <a:srgbClr val="A11E13"/>
                </a:gs>
                <a:gs pos="100000">
                  <a:srgbClr val="A11E13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h622263a15bb3aa24_0_272"/>
            <p:cNvSpPr/>
            <p:nvPr/>
          </p:nvSpPr>
          <p:spPr>
            <a:xfrm>
              <a:off x="8144442" y="3504942"/>
              <a:ext cx="713400" cy="482400"/>
            </a:xfrm>
            <a:prstGeom prst="rect">
              <a:avLst/>
            </a:prstGeom>
            <a:gradFill>
              <a:gsLst>
                <a:gs pos="0">
                  <a:srgbClr val="A11E13">
                    <a:alpha val="16078"/>
                  </a:srgbClr>
                </a:gs>
                <a:gs pos="53000">
                  <a:srgbClr val="A11E13"/>
                </a:gs>
                <a:gs pos="100000">
                  <a:srgbClr val="A11E1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h622263a15bb3aa24_0_272"/>
            <p:cNvSpPr/>
            <p:nvPr/>
          </p:nvSpPr>
          <p:spPr>
            <a:xfrm>
              <a:off x="8913791" y="2199651"/>
              <a:ext cx="713400" cy="482400"/>
            </a:xfrm>
            <a:prstGeom prst="rect">
              <a:avLst/>
            </a:prstGeom>
            <a:gradFill>
              <a:gsLst>
                <a:gs pos="0">
                  <a:srgbClr val="1049B4">
                    <a:alpha val="10588"/>
                  </a:srgbClr>
                </a:gs>
                <a:gs pos="53000">
                  <a:srgbClr val="1049B4"/>
                </a:gs>
                <a:gs pos="100000">
                  <a:srgbClr val="1049B4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h622263a15bb3aa24_0_272"/>
            <p:cNvSpPr/>
            <p:nvPr/>
          </p:nvSpPr>
          <p:spPr>
            <a:xfrm>
              <a:off x="8913791" y="3365515"/>
              <a:ext cx="713400" cy="482400"/>
            </a:xfrm>
            <a:prstGeom prst="rect">
              <a:avLst/>
            </a:prstGeom>
            <a:gradFill>
              <a:gsLst>
                <a:gs pos="0">
                  <a:srgbClr val="1049B4">
                    <a:alpha val="29020"/>
                  </a:srgbClr>
                </a:gs>
                <a:gs pos="53000">
                  <a:srgbClr val="1049B4"/>
                </a:gs>
                <a:gs pos="100000">
                  <a:srgbClr val="1049B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8" name="Google Shape;328;h622263a15bb3aa24_0_272"/>
            <p:cNvCxnSpPr/>
            <p:nvPr/>
          </p:nvCxnSpPr>
          <p:spPr>
            <a:xfrm>
              <a:off x="6481684" y="2521123"/>
              <a:ext cx="0" cy="954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triangle" w="med" len="med"/>
              <a:tailEnd type="triangle" w="med" len="med"/>
            </a:ln>
          </p:spPr>
        </p:cxnSp>
        <p:sp>
          <p:nvSpPr>
            <p:cNvPr id="329" name="Google Shape;329;h622263a15bb3aa24_0_272"/>
            <p:cNvSpPr txBox="1"/>
            <p:nvPr/>
          </p:nvSpPr>
          <p:spPr>
            <a:xfrm>
              <a:off x="5533561" y="2857794"/>
              <a:ext cx="915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r>
                <a:rPr lang="en-US" sz="1600" baseline="-25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</a:t>
              </a: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~ 2 eV</a:t>
              </a:r>
              <a:endParaRPr sz="16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0" name="Google Shape;330;h622263a15bb3aa24_0_272"/>
            <p:cNvCxnSpPr/>
            <p:nvPr/>
          </p:nvCxnSpPr>
          <p:spPr>
            <a:xfrm>
              <a:off x="9766750" y="2696832"/>
              <a:ext cx="0" cy="687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"/>
              <a:headEnd type="triangle" w="med" len="med"/>
              <a:tailEnd type="triangle" w="med" len="med"/>
            </a:ln>
          </p:spPr>
        </p:cxnSp>
        <p:sp>
          <p:nvSpPr>
            <p:cNvPr id="331" name="Google Shape;331;h622263a15bb3aa24_0_272"/>
            <p:cNvSpPr txBox="1"/>
            <p:nvPr/>
          </p:nvSpPr>
          <p:spPr>
            <a:xfrm>
              <a:off x="9868494" y="2811035"/>
              <a:ext cx="1071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r>
                <a:rPr lang="en-US" sz="1600" baseline="-25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</a:t>
              </a: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~ 1.4 eV</a:t>
              </a:r>
              <a:endParaRPr sz="16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h622263a15bb3aa24_0_272"/>
            <p:cNvSpPr txBox="1"/>
            <p:nvPr/>
          </p:nvSpPr>
          <p:spPr>
            <a:xfrm>
              <a:off x="6691308" y="1671511"/>
              <a:ext cx="542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a-Se</a:t>
              </a:r>
              <a:endParaRPr/>
            </a:p>
          </p:txBody>
        </p:sp>
        <p:sp>
          <p:nvSpPr>
            <p:cNvPr id="333" name="Google Shape;333;h622263a15bb3aa24_0_272"/>
            <p:cNvSpPr txBox="1"/>
            <p:nvPr/>
          </p:nvSpPr>
          <p:spPr>
            <a:xfrm>
              <a:off x="7389578" y="1830286"/>
              <a:ext cx="703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</a:t>
              </a:r>
              <a:r>
                <a:rPr lang="en-US" sz="1600" baseline="-25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</a:t>
              </a:r>
              <a:r>
                <a:rPr lang="en-US" sz="1600" baseline="-25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334" name="Google Shape;334;h622263a15bb3aa24_0_272"/>
            <p:cNvSpPr txBox="1"/>
            <p:nvPr/>
          </p:nvSpPr>
          <p:spPr>
            <a:xfrm>
              <a:off x="8232241" y="1671511"/>
              <a:ext cx="542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a-Se</a:t>
              </a:r>
              <a:endParaRPr/>
            </a:p>
          </p:txBody>
        </p:sp>
        <p:sp>
          <p:nvSpPr>
            <p:cNvPr id="335" name="Google Shape;335;h622263a15bb3aa24_0_272"/>
            <p:cNvSpPr txBox="1"/>
            <p:nvPr/>
          </p:nvSpPr>
          <p:spPr>
            <a:xfrm>
              <a:off x="8930511" y="1830286"/>
              <a:ext cx="703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</a:t>
              </a:r>
              <a:r>
                <a:rPr lang="en-US" sz="1600" baseline="-25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</a:t>
              </a:r>
              <a:r>
                <a:rPr lang="en-US" sz="1600" baseline="-25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grpSp>
        <p:nvGrpSpPr>
          <p:cNvPr id="336" name="Google Shape;336;h622263a15bb3aa24_0_272"/>
          <p:cNvGrpSpPr/>
          <p:nvPr/>
        </p:nvGrpSpPr>
        <p:grpSpPr>
          <a:xfrm>
            <a:off x="7204232" y="4641612"/>
            <a:ext cx="3669941" cy="1130475"/>
            <a:chOff x="6994682" y="4641612"/>
            <a:chExt cx="3669941" cy="1130475"/>
          </a:xfrm>
        </p:grpSpPr>
        <p:sp>
          <p:nvSpPr>
            <p:cNvPr id="337" name="Google Shape;337;h622263a15bb3aa24_0_272"/>
            <p:cNvSpPr/>
            <p:nvPr/>
          </p:nvSpPr>
          <p:spPr>
            <a:xfrm rot="-5400000">
              <a:off x="8747732" y="3052354"/>
              <a:ext cx="163800" cy="3669900"/>
            </a:xfrm>
            <a:prstGeom prst="rect">
              <a:avLst/>
            </a:prstGeom>
            <a:solidFill>
              <a:srgbClr val="1049B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h622263a15bb3aa24_0_272"/>
            <p:cNvSpPr/>
            <p:nvPr/>
          </p:nvSpPr>
          <p:spPr>
            <a:xfrm rot="-5400000">
              <a:off x="8747757" y="2888562"/>
              <a:ext cx="163800" cy="3669900"/>
            </a:xfrm>
            <a:prstGeom prst="rect">
              <a:avLst/>
            </a:prstGeom>
            <a:solidFill>
              <a:srgbClr val="A41F1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h622263a15bb3aa24_0_272"/>
            <p:cNvSpPr/>
            <p:nvPr/>
          </p:nvSpPr>
          <p:spPr>
            <a:xfrm rot="-5400000">
              <a:off x="8747757" y="3207813"/>
              <a:ext cx="163800" cy="3669900"/>
            </a:xfrm>
            <a:prstGeom prst="rect">
              <a:avLst/>
            </a:prstGeom>
            <a:solidFill>
              <a:srgbClr val="A41F1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h622263a15bb3aa24_0_272"/>
            <p:cNvSpPr/>
            <p:nvPr/>
          </p:nvSpPr>
          <p:spPr>
            <a:xfrm rot="-5400000">
              <a:off x="8747732" y="3371617"/>
              <a:ext cx="163800" cy="3669900"/>
            </a:xfrm>
            <a:prstGeom prst="rect">
              <a:avLst/>
            </a:prstGeom>
            <a:solidFill>
              <a:srgbClr val="1049B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h622263a15bb3aa24_0_272"/>
            <p:cNvSpPr/>
            <p:nvPr/>
          </p:nvSpPr>
          <p:spPr>
            <a:xfrm rot="-5400000">
              <a:off x="8747757" y="3535425"/>
              <a:ext cx="163800" cy="3669900"/>
            </a:xfrm>
            <a:prstGeom prst="rect">
              <a:avLst/>
            </a:prstGeom>
            <a:solidFill>
              <a:srgbClr val="A41F1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h622263a15bb3aa24_0_272"/>
            <p:cNvSpPr/>
            <p:nvPr/>
          </p:nvSpPr>
          <p:spPr>
            <a:xfrm rot="-5400000">
              <a:off x="8747757" y="3699229"/>
              <a:ext cx="163800" cy="3669900"/>
            </a:xfrm>
            <a:prstGeom prst="rect">
              <a:avLst/>
            </a:prstGeom>
            <a:solidFill>
              <a:srgbClr val="1049B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h622263a15bb3aa24_0_272"/>
            <p:cNvSpPr/>
            <p:nvPr/>
          </p:nvSpPr>
          <p:spPr>
            <a:xfrm rot="-5400000">
              <a:off x="8747773" y="3855238"/>
              <a:ext cx="163800" cy="3669900"/>
            </a:xfrm>
            <a:prstGeom prst="rect">
              <a:avLst/>
            </a:prstGeom>
            <a:solidFill>
              <a:srgbClr val="A41F1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4" name="Google Shape;344;h622263a15bb3aa24_0_272"/>
          <p:cNvSpPr txBox="1"/>
          <p:nvPr/>
        </p:nvSpPr>
        <p:spPr>
          <a:xfrm>
            <a:off x="7175891" y="5725958"/>
            <a:ext cx="3726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Alternating semiconductor layers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h622263a15bb3aa24_0_272"/>
          <p:cNvSpPr txBox="1"/>
          <p:nvPr/>
        </p:nvSpPr>
        <p:spPr>
          <a:xfrm>
            <a:off x="6193612" y="1296350"/>
            <a:ext cx="2743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Proposed Structure:</a:t>
            </a:r>
            <a:endParaRPr/>
          </a:p>
        </p:txBody>
      </p:sp>
      <p:sp>
        <p:nvSpPr>
          <p:cNvPr id="346" name="Google Shape;346;h622263a15bb3aa24_0_272"/>
          <p:cNvSpPr txBox="1">
            <a:spLocks noGrp="1"/>
          </p:cNvSpPr>
          <p:nvPr>
            <p:ph type="body" idx="1"/>
          </p:nvPr>
        </p:nvSpPr>
        <p:spPr>
          <a:xfrm>
            <a:off x="400050" y="1296350"/>
            <a:ext cx="5753400" cy="523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/>
              <a:t>Research Objectives</a:t>
            </a:r>
            <a:endParaRPr b="1"/>
          </a:p>
          <a:p>
            <a:pPr marL="457200" lvl="0" indent="-3302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600" b="1"/>
              <a:t>Develop a versatile fabrication process</a:t>
            </a:r>
            <a:r>
              <a:rPr lang="en-US" sz="1600"/>
              <a:t> using conventional thermal evaporation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eriod"/>
            </a:pPr>
            <a:r>
              <a:rPr lang="en-US" sz="1600" b="1"/>
              <a:t>Fabricate alternating a-Se/Se-Te nanolayers</a:t>
            </a:r>
            <a:endParaRPr sz="1600" b="1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b="1"/>
              <a:t>Individual layer thickness:</a:t>
            </a:r>
            <a:r>
              <a:rPr lang="en-US" sz="1600"/>
              <a:t> 6–10 nm</a:t>
            </a:r>
            <a:endParaRPr sz="1600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b="1"/>
              <a:t>Te concentration:</a:t>
            </a:r>
            <a:r>
              <a:rPr lang="en-US" sz="1600"/>
              <a:t> 20–30 at.% to tune the bandgap and band offsets</a:t>
            </a:r>
            <a:endParaRPr sz="1600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b="1"/>
              <a:t>Total thickness:</a:t>
            </a:r>
            <a:r>
              <a:rPr lang="en-US" sz="1600"/>
              <a:t> Initial ~150 nm films; scaling toward 2–3 µm</a:t>
            </a:r>
            <a:endParaRPr sz="1600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-US" sz="1600"/>
              <a:t>Vary layer thickness, composition, and number of layers to optimize performance</a:t>
            </a:r>
            <a:endParaRPr sz="16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eriod"/>
            </a:pPr>
            <a:r>
              <a:rPr lang="en-US" sz="1600" b="1"/>
              <a:t>Investigate optical properties and charge multiplication</a:t>
            </a:r>
            <a:endParaRPr sz="1600" b="1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-US" sz="1600"/>
              <a:t>Characterize optical response and bandgap</a:t>
            </a:r>
            <a:endParaRPr sz="1600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-US" sz="1600"/>
              <a:t>Investigate potential quantum confinement and impact ionization</a:t>
            </a:r>
            <a:endParaRPr sz="1600"/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-US" sz="1600"/>
              <a:t>Evaluate charge multiplication at reduced electric fields</a:t>
            </a:r>
            <a:endParaRPr sz="25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h3aa91ad9f9f67911_0_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6478" y="1710096"/>
            <a:ext cx="4269700" cy="457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h3aa91ad9f9f67911_0_109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/>
              <a:t>Developing a-Se superlattices in RIL</a:t>
            </a:r>
            <a:endParaRPr/>
          </a:p>
        </p:txBody>
      </p:sp>
      <p:sp>
        <p:nvSpPr>
          <p:cNvPr id="353" name="Google Shape;353;h3aa91ad9f9f67911_0_109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354" name="Google Shape;354;h3aa91ad9f9f67911_0_1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68894" y="1710105"/>
            <a:ext cx="4356653" cy="366134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h3aa91ad9f9f67911_0_109"/>
          <p:cNvSpPr txBox="1"/>
          <p:nvPr/>
        </p:nvSpPr>
        <p:spPr>
          <a:xfrm>
            <a:off x="2791400" y="1113380"/>
            <a:ext cx="1311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Okano Lab</a:t>
            </a:r>
            <a:endParaRPr/>
          </a:p>
        </p:txBody>
      </p:sp>
      <p:sp>
        <p:nvSpPr>
          <p:cNvPr id="356" name="Google Shape;356;h3aa91ad9f9f67911_0_109"/>
          <p:cNvSpPr txBox="1"/>
          <p:nvPr/>
        </p:nvSpPr>
        <p:spPr>
          <a:xfrm>
            <a:off x="8188383" y="1073760"/>
            <a:ext cx="19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Abbaszadeh Lab</a:t>
            </a:r>
            <a:endParaRPr/>
          </a:p>
        </p:txBody>
      </p:sp>
      <p:sp>
        <p:nvSpPr>
          <p:cNvPr id="357" name="Google Shape;357;h3aa91ad9f9f67911_0_109"/>
          <p:cNvSpPr/>
          <p:nvPr/>
        </p:nvSpPr>
        <p:spPr>
          <a:xfrm>
            <a:off x="6211614" y="3689135"/>
            <a:ext cx="961800" cy="447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h3aa91ad9f9f67911_0_109"/>
          <p:cNvSpPr txBox="1"/>
          <p:nvPr/>
        </p:nvSpPr>
        <p:spPr>
          <a:xfrm>
            <a:off x="8092316" y="5397721"/>
            <a:ext cx="1109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h3aa91ad9f9f67911_0_109"/>
          <p:cNvSpPr txBox="1"/>
          <p:nvPr/>
        </p:nvSpPr>
        <p:spPr>
          <a:xfrm>
            <a:off x="9860674" y="4883369"/>
            <a:ext cx="1109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As, Te, Ge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h3aa91ad9f9f67911_0_109"/>
          <p:cNvSpPr txBox="1"/>
          <p:nvPr/>
        </p:nvSpPr>
        <p:spPr>
          <a:xfrm>
            <a:off x="9860674" y="2216050"/>
            <a:ext cx="1745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Sample rotation: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 RPM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1" name="Google Shape;361;h3aa91ad9f9f67911_0_109"/>
          <p:cNvCxnSpPr/>
          <p:nvPr/>
        </p:nvCxnSpPr>
        <p:spPr>
          <a:xfrm flipH="1">
            <a:off x="9490175" y="4009475"/>
            <a:ext cx="618300" cy="473700"/>
          </a:xfrm>
          <a:prstGeom prst="straightConnector1">
            <a:avLst/>
          </a:prstGeom>
          <a:noFill/>
          <a:ln w="19050" cap="flat" cmpd="sng">
            <a:solidFill>
              <a:srgbClr val="EF4444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62" name="Google Shape;362;h3aa91ad9f9f67911_0_109"/>
          <p:cNvSpPr txBox="1"/>
          <p:nvPr/>
        </p:nvSpPr>
        <p:spPr>
          <a:xfrm>
            <a:off x="1352325" y="5839475"/>
            <a:ext cx="41898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J. D. John, Ph.D. dissertation, International Christian University, 2021, Fig. 2.1.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3" name="Google Shape;363;h3aa91ad9f9f67911_0_109"/>
          <p:cNvCxnSpPr>
            <a:stCxn id="360" idx="1"/>
          </p:cNvCxnSpPr>
          <p:nvPr/>
        </p:nvCxnSpPr>
        <p:spPr>
          <a:xfrm flipH="1">
            <a:off x="9105874" y="2462350"/>
            <a:ext cx="754800" cy="12144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h622263a15bb3aa24_0_68"/>
          <p:cNvSpPr/>
          <p:nvPr/>
        </p:nvSpPr>
        <p:spPr>
          <a:xfrm>
            <a:off x="1968375" y="1679725"/>
            <a:ext cx="2232000" cy="3139200"/>
          </a:xfrm>
          <a:prstGeom prst="rect">
            <a:avLst/>
          </a:prstGeom>
          <a:solidFill>
            <a:schemeClr val="lt2"/>
          </a:solidFill>
          <a:ln w="106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2025" tIns="102025" rIns="102025" bIns="102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62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h622263a15bb3aa24_0_68"/>
          <p:cNvSpPr/>
          <p:nvPr/>
        </p:nvSpPr>
        <p:spPr>
          <a:xfrm rot="9811870">
            <a:off x="3061878" y="1771212"/>
            <a:ext cx="721709" cy="3186598"/>
          </a:xfrm>
          <a:prstGeom prst="triangle">
            <a:avLst>
              <a:gd name="adj" fmla="val 50000"/>
            </a:avLst>
          </a:prstGeom>
          <a:solidFill>
            <a:srgbClr val="003C6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h622263a15bb3aa24_0_68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Sequential fabrication of Se/Se–Te multilayers</a:t>
            </a:r>
            <a:endParaRPr/>
          </a:p>
        </p:txBody>
      </p:sp>
      <p:sp>
        <p:nvSpPr>
          <p:cNvPr id="371" name="Google Shape;371;h622263a15bb3aa24_0_68"/>
          <p:cNvSpPr txBox="1">
            <a:spLocks noGrp="1"/>
          </p:cNvSpPr>
          <p:nvPr>
            <p:ph type="sldNum" idx="12"/>
          </p:nvPr>
        </p:nvSpPr>
        <p:spPr>
          <a:xfrm>
            <a:off x="9875150" y="590738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372" name="Google Shape;372;h622263a15bb3aa24_0_68"/>
          <p:cNvSpPr/>
          <p:nvPr/>
        </p:nvSpPr>
        <p:spPr>
          <a:xfrm>
            <a:off x="7735589" y="5497422"/>
            <a:ext cx="2545722" cy="677916"/>
          </a:xfrm>
          <a:prstGeom prst="flowChartDocument">
            <a:avLst/>
          </a:prstGeom>
          <a:solidFill>
            <a:schemeClr val="lt1"/>
          </a:solidFill>
          <a:ln w="12700" cap="flat" cmpd="sng">
            <a:solidFill>
              <a:srgbClr val="7F7F7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h622263a15bb3aa24_0_68"/>
          <p:cNvSpPr/>
          <p:nvPr/>
        </p:nvSpPr>
        <p:spPr>
          <a:xfrm rot="-5400000">
            <a:off x="8885532" y="4019822"/>
            <a:ext cx="163800" cy="2075100"/>
          </a:xfrm>
          <a:prstGeom prst="rect">
            <a:avLst/>
          </a:prstGeom>
          <a:solidFill>
            <a:srgbClr val="1049B4"/>
          </a:solidFill>
          <a:ln w="12700" cap="flat" cmpd="sng">
            <a:solidFill>
              <a:srgbClr val="7F7F7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h622263a15bb3aa24_0_68"/>
          <p:cNvSpPr/>
          <p:nvPr/>
        </p:nvSpPr>
        <p:spPr>
          <a:xfrm rot="-5400000">
            <a:off x="8885532" y="3862167"/>
            <a:ext cx="163800" cy="2075100"/>
          </a:xfrm>
          <a:prstGeom prst="rect">
            <a:avLst/>
          </a:prstGeom>
          <a:solidFill>
            <a:srgbClr val="A41F14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h622263a15bb3aa24_0_68"/>
          <p:cNvSpPr txBox="1"/>
          <p:nvPr/>
        </p:nvSpPr>
        <p:spPr>
          <a:xfrm rot="-5400000">
            <a:off x="8766091" y="4417019"/>
            <a:ext cx="343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/>
          </a:p>
        </p:txBody>
      </p:sp>
      <p:sp>
        <p:nvSpPr>
          <p:cNvPr id="376" name="Google Shape;376;h622263a15bb3aa24_0_68"/>
          <p:cNvSpPr/>
          <p:nvPr/>
        </p:nvSpPr>
        <p:spPr>
          <a:xfrm rot="-5400000">
            <a:off x="8885532" y="3263077"/>
            <a:ext cx="163800" cy="2075100"/>
          </a:xfrm>
          <a:prstGeom prst="rect">
            <a:avLst/>
          </a:prstGeom>
          <a:solidFill>
            <a:srgbClr val="1049B4"/>
          </a:solidFill>
          <a:ln w="12700" cap="flat" cmpd="sng">
            <a:solidFill>
              <a:srgbClr val="7F7F7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h622263a15bb3aa24_0_68"/>
          <p:cNvSpPr/>
          <p:nvPr/>
        </p:nvSpPr>
        <p:spPr>
          <a:xfrm rot="-5400000">
            <a:off x="8885532" y="3105422"/>
            <a:ext cx="163800" cy="2075100"/>
          </a:xfrm>
          <a:prstGeom prst="rect">
            <a:avLst/>
          </a:prstGeom>
          <a:solidFill>
            <a:srgbClr val="A41F14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h622263a15bb3aa24_0_68"/>
          <p:cNvSpPr/>
          <p:nvPr/>
        </p:nvSpPr>
        <p:spPr>
          <a:xfrm rot="-5400000">
            <a:off x="8918639" y="4137810"/>
            <a:ext cx="179700" cy="2545800"/>
          </a:xfrm>
          <a:prstGeom prst="rect">
            <a:avLst/>
          </a:prstGeom>
          <a:solidFill>
            <a:srgbClr val="AE61FF">
              <a:alpha val="50200"/>
            </a:srgbClr>
          </a:solidFill>
          <a:ln w="12700" cap="flat" cmpd="sng">
            <a:solidFill>
              <a:srgbClr val="7F7F7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h622263a15bb3aa24_0_68"/>
          <p:cNvSpPr/>
          <p:nvPr/>
        </p:nvSpPr>
        <p:spPr>
          <a:xfrm rot="-5400000">
            <a:off x="8885532" y="4193243"/>
            <a:ext cx="163800" cy="2075100"/>
          </a:xfrm>
          <a:prstGeom prst="rect">
            <a:avLst/>
          </a:prstGeom>
          <a:solidFill>
            <a:srgbClr val="A41F14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h622263a15bb3aa24_0_68"/>
          <p:cNvSpPr txBox="1"/>
          <p:nvPr/>
        </p:nvSpPr>
        <p:spPr>
          <a:xfrm>
            <a:off x="10277048" y="5404199"/>
            <a:ext cx="883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Glass/ITO</a:t>
            </a:r>
            <a:endParaRPr/>
          </a:p>
        </p:txBody>
      </p:sp>
      <p:sp>
        <p:nvSpPr>
          <p:cNvPr id="381" name="Google Shape;381;h622263a15bb3aa24_0_68"/>
          <p:cNvSpPr txBox="1"/>
          <p:nvPr/>
        </p:nvSpPr>
        <p:spPr>
          <a:xfrm>
            <a:off x="9990320" y="4667675"/>
            <a:ext cx="1432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Se/Se-Te layers</a:t>
            </a:r>
            <a:endParaRPr/>
          </a:p>
        </p:txBody>
      </p:sp>
      <p:sp>
        <p:nvSpPr>
          <p:cNvPr id="382" name="Google Shape;382;h622263a15bb3aa24_0_68"/>
          <p:cNvSpPr txBox="1"/>
          <p:nvPr/>
        </p:nvSpPr>
        <p:spPr>
          <a:xfrm>
            <a:off x="5610181" y="1417586"/>
            <a:ext cx="157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Procedure:</a:t>
            </a:r>
            <a:endParaRPr/>
          </a:p>
        </p:txBody>
      </p:sp>
      <p:sp>
        <p:nvSpPr>
          <p:cNvPr id="383" name="Google Shape;383;h622263a15bb3aa24_0_68"/>
          <p:cNvSpPr txBox="1"/>
          <p:nvPr/>
        </p:nvSpPr>
        <p:spPr>
          <a:xfrm>
            <a:off x="6006975" y="1893050"/>
            <a:ext cx="560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Heat the a-Se and Te sources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the main shutter and deposit a-Se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Close the main shutter and open the Te shutter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Reopen the main shutter and deposit Se-Te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Close both shutters to end the alloy layer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Reopen the main shutter for the next a-Se layer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Repeat the procedure for each desired layer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h622263a15bb3aa24_0_68"/>
          <p:cNvSpPr/>
          <p:nvPr/>
        </p:nvSpPr>
        <p:spPr>
          <a:xfrm rot="-1093931">
            <a:off x="3549050" y="4356989"/>
            <a:ext cx="616553" cy="950967"/>
          </a:xfrm>
          <a:prstGeom prst="rect">
            <a:avLst/>
          </a:prstGeom>
          <a:solidFill>
            <a:schemeClr val="lt2"/>
          </a:solidFill>
          <a:ln w="106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2025" tIns="102025" rIns="102025" bIns="102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62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h622263a15bb3aa24_0_68"/>
          <p:cNvSpPr/>
          <p:nvPr/>
        </p:nvSpPr>
        <p:spPr>
          <a:xfrm>
            <a:off x="2046850" y="1724058"/>
            <a:ext cx="2075100" cy="254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02025" tIns="102025" rIns="102025" bIns="102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62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h622263a15bb3aa24_0_68"/>
          <p:cNvSpPr/>
          <p:nvPr/>
        </p:nvSpPr>
        <p:spPr>
          <a:xfrm rot="-1093044">
            <a:off x="3354743" y="4291003"/>
            <a:ext cx="674614" cy="88418"/>
          </a:xfrm>
          <a:prstGeom prst="rect">
            <a:avLst/>
          </a:prstGeom>
          <a:solidFill>
            <a:schemeClr val="dk1"/>
          </a:solidFill>
          <a:ln w="106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2025" tIns="102025" rIns="102025" bIns="102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62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h622263a15bb3aa24_0_68"/>
          <p:cNvSpPr/>
          <p:nvPr/>
        </p:nvSpPr>
        <p:spPr>
          <a:xfrm>
            <a:off x="2628410" y="1905968"/>
            <a:ext cx="912000" cy="76800"/>
          </a:xfrm>
          <a:prstGeom prst="rect">
            <a:avLst/>
          </a:prstGeom>
          <a:solidFill>
            <a:schemeClr val="lt2"/>
          </a:solidFill>
          <a:ln w="106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2025" tIns="102025" rIns="102025" bIns="102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62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8" name="Google Shape;388;h622263a15bb3aa24_0_68"/>
          <p:cNvCxnSpPr>
            <a:endCxn id="389" idx="1"/>
          </p:cNvCxnSpPr>
          <p:nvPr/>
        </p:nvCxnSpPr>
        <p:spPr>
          <a:xfrm rot="10800000" flipH="1">
            <a:off x="1779198" y="5014216"/>
            <a:ext cx="1030500" cy="550200"/>
          </a:xfrm>
          <a:prstGeom prst="straightConnector1">
            <a:avLst/>
          </a:prstGeom>
          <a:noFill/>
          <a:ln w="42525" cap="flat" cmpd="sng">
            <a:solidFill>
              <a:srgbClr val="EF4444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0" name="Google Shape;390;h622263a15bb3aa24_0_68"/>
          <p:cNvSpPr txBox="1"/>
          <p:nvPr/>
        </p:nvSpPr>
        <p:spPr>
          <a:xfrm>
            <a:off x="939220" y="5410875"/>
            <a:ext cx="20751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25" tIns="102025" rIns="102025" bIns="1020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a-Se Source: 2-4 Å/s</a:t>
            </a:r>
            <a:endParaRPr sz="178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h622263a15bb3aa24_0_68"/>
          <p:cNvSpPr txBox="1"/>
          <p:nvPr/>
        </p:nvSpPr>
        <p:spPr>
          <a:xfrm>
            <a:off x="4461499" y="5410875"/>
            <a:ext cx="2342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25" tIns="102025" rIns="102025" bIns="1020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 Source: 0.6-2 Å/s</a:t>
            </a:r>
            <a:endParaRPr sz="145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2" name="Google Shape;392;h622263a15bb3aa24_0_68"/>
          <p:cNvCxnSpPr>
            <a:stCxn id="391" idx="1"/>
            <a:endCxn id="384" idx="2"/>
          </p:cNvCxnSpPr>
          <p:nvPr/>
        </p:nvCxnSpPr>
        <p:spPr>
          <a:xfrm rot="10800000">
            <a:off x="4006099" y="5284125"/>
            <a:ext cx="455400" cy="367200"/>
          </a:xfrm>
          <a:prstGeom prst="straightConnector1">
            <a:avLst/>
          </a:prstGeom>
          <a:noFill/>
          <a:ln w="42525" cap="flat" cmpd="sng">
            <a:solidFill>
              <a:srgbClr val="EF4444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93" name="Google Shape;393;h622263a15bb3aa24_0_68"/>
          <p:cNvCxnSpPr/>
          <p:nvPr/>
        </p:nvCxnSpPr>
        <p:spPr>
          <a:xfrm>
            <a:off x="1356047" y="2027794"/>
            <a:ext cx="1043400" cy="0"/>
          </a:xfrm>
          <a:prstGeom prst="straightConnector1">
            <a:avLst/>
          </a:prstGeom>
          <a:noFill/>
          <a:ln w="42525" cap="flat" cmpd="sng">
            <a:solidFill>
              <a:srgbClr val="EF4444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4" name="Google Shape;394;h622263a15bb3aa24_0_68"/>
          <p:cNvSpPr txBox="1"/>
          <p:nvPr/>
        </p:nvSpPr>
        <p:spPr>
          <a:xfrm>
            <a:off x="1" y="1773457"/>
            <a:ext cx="1460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25" tIns="102025" rIns="102025" bIns="1020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 shutter</a:t>
            </a:r>
            <a:endParaRPr sz="145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h622263a15bb3aa24_0_68"/>
          <p:cNvSpPr txBox="1"/>
          <p:nvPr/>
        </p:nvSpPr>
        <p:spPr>
          <a:xfrm>
            <a:off x="4514204" y="2978371"/>
            <a:ext cx="1460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25" tIns="102025" rIns="102025" bIns="1020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 shutter</a:t>
            </a:r>
            <a:endParaRPr sz="145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6" name="Google Shape;396;h622263a15bb3aa24_0_68"/>
          <p:cNvCxnSpPr/>
          <p:nvPr/>
        </p:nvCxnSpPr>
        <p:spPr>
          <a:xfrm flipH="1">
            <a:off x="4051478" y="3396866"/>
            <a:ext cx="561000" cy="664200"/>
          </a:xfrm>
          <a:prstGeom prst="straightConnector1">
            <a:avLst/>
          </a:prstGeom>
          <a:noFill/>
          <a:ln w="42525" cap="flat" cmpd="sng">
            <a:solidFill>
              <a:srgbClr val="EF4444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7" name="Google Shape;397;h622263a15bb3aa24_0_68"/>
          <p:cNvSpPr/>
          <p:nvPr/>
        </p:nvSpPr>
        <p:spPr>
          <a:xfrm rot="10800000">
            <a:off x="2723600" y="1990425"/>
            <a:ext cx="721500" cy="2998500"/>
          </a:xfrm>
          <a:prstGeom prst="triangle">
            <a:avLst>
              <a:gd name="adj" fmla="val 50000"/>
            </a:avLst>
          </a:prstGeom>
          <a:solidFill>
            <a:srgbClr val="A11E1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h622263a15bb3aa24_0_68"/>
          <p:cNvSpPr/>
          <p:nvPr/>
        </p:nvSpPr>
        <p:spPr>
          <a:xfrm>
            <a:off x="2474742" y="1990418"/>
            <a:ext cx="1219200" cy="76800"/>
          </a:xfrm>
          <a:prstGeom prst="rect">
            <a:avLst/>
          </a:prstGeom>
          <a:solidFill>
            <a:schemeClr val="dk1"/>
          </a:solidFill>
          <a:ln w="106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2025" tIns="102025" rIns="102025" bIns="102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62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h622263a15bb3aa24_0_68"/>
          <p:cNvSpPr/>
          <p:nvPr/>
        </p:nvSpPr>
        <p:spPr>
          <a:xfrm>
            <a:off x="2809698" y="4585366"/>
            <a:ext cx="549300" cy="857700"/>
          </a:xfrm>
          <a:prstGeom prst="rect">
            <a:avLst/>
          </a:prstGeom>
          <a:solidFill>
            <a:schemeClr val="lt2"/>
          </a:solidFill>
          <a:ln w="106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2025" tIns="102025" rIns="102025" bIns="1020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62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9" name="Google Shape;399;h622263a15bb3aa24_0_68"/>
          <p:cNvCxnSpPr>
            <a:endCxn id="387" idx="3"/>
          </p:cNvCxnSpPr>
          <p:nvPr/>
        </p:nvCxnSpPr>
        <p:spPr>
          <a:xfrm flipH="1">
            <a:off x="3540410" y="1476668"/>
            <a:ext cx="846300" cy="467700"/>
          </a:xfrm>
          <a:prstGeom prst="straightConnector1">
            <a:avLst/>
          </a:prstGeom>
          <a:noFill/>
          <a:ln w="42525" cap="flat" cmpd="sng">
            <a:solidFill>
              <a:srgbClr val="EF4444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00" name="Google Shape;400;h622263a15bb3aa24_0_68"/>
          <p:cNvSpPr txBox="1"/>
          <p:nvPr/>
        </p:nvSpPr>
        <p:spPr>
          <a:xfrm>
            <a:off x="4325585" y="1231376"/>
            <a:ext cx="14604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025" tIns="102025" rIns="102025" bIns="1020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8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Sample</a:t>
            </a:r>
            <a:endParaRPr sz="145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h43c6a10e4f0d34c5_0_186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407" name="Google Shape;407;h43c6a10e4f0d34c5_0_186"/>
          <p:cNvSpPr txBox="1"/>
          <p:nvPr/>
        </p:nvSpPr>
        <p:spPr>
          <a:xfrm>
            <a:off x="590550" y="1262350"/>
            <a:ext cx="11114700" cy="51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Deposition Rate &amp; Composition Control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Maintaining stable Se and Te deposition rates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Controlling alloy composition and individual layer thickness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QCM calibration: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Existing QCM calibration was established for thicker films (µm scale)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 calibration errors become significant for individual 6–10 nm layers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Crystal lifetime and deposition conditions can affect measurement accuracy, requiring periodic recalibration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Scalability &amp; Reproducibility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Scaling from ~150 nm films to µm-scale multilayers requires roughly 10× more deposition cycles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Deposition-rate drift and accumulated errors become increasingly problematic over longer runs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Maintaining consistent layers throughout the entire film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h43c6a10e4f0d34c5_0_186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Challenges of Nanolayer fabrication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h16d3ccaff7863379_0_14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Fabrication Results: Verifying Amorphous Structure</a:t>
            </a:r>
            <a:endParaRPr/>
          </a:p>
        </p:txBody>
      </p:sp>
      <p:sp>
        <p:nvSpPr>
          <p:cNvPr id="415" name="Google Shape;415;h16d3ccaff7863379_0_14"/>
          <p:cNvSpPr txBox="1">
            <a:spLocks noGrp="1"/>
          </p:cNvSpPr>
          <p:nvPr>
            <p:ph type="body" idx="1"/>
          </p:nvPr>
        </p:nvSpPr>
        <p:spPr>
          <a:xfrm>
            <a:off x="327325" y="1851675"/>
            <a:ext cx="4083600" cy="4467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Low deposition rates can cause crystallization during fabrication</a:t>
            </a:r>
            <a:endParaRPr sz="180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/>
              <a:t>→ XRD shows amorphous structure in multilayer and Se-Te thin films</a:t>
            </a:r>
            <a:endParaRPr sz="180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Se-Te has been shown to oxidize with exposure to air, resulting in TeO</a:t>
            </a:r>
            <a:r>
              <a:rPr lang="en-US" sz="1800" baseline="-25000"/>
              <a:t>x</a:t>
            </a:r>
            <a:r>
              <a:rPr lang="en-US" sz="1800"/>
              <a:t> and Se crystallization</a:t>
            </a:r>
            <a:endParaRPr sz="180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Adding a 10 nm Se “cap” prevents air exposure of Te and crystallization</a:t>
            </a:r>
            <a:endParaRPr sz="1800"/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SzPts val="1800"/>
              <a:buChar char="•"/>
            </a:pPr>
            <a:r>
              <a:rPr lang="en-US" sz="1800"/>
              <a:t>Multilayer sample does not exhibit signs of crystallization 3+ months after fabrication and storage in air</a:t>
            </a:r>
            <a:endParaRPr sz="1800"/>
          </a:p>
        </p:txBody>
      </p:sp>
      <p:sp>
        <p:nvSpPr>
          <p:cNvPr id="416" name="Google Shape;416;h16d3ccaff7863379_0_14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417" name="Google Shape;417;h16d3ccaff7863379_0_14"/>
          <p:cNvSpPr txBox="1"/>
          <p:nvPr/>
        </p:nvSpPr>
        <p:spPr>
          <a:xfrm>
            <a:off x="0" y="6205125"/>
            <a:ext cx="6741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Hellier et al., J. Mater. Sci.: Mater. Electron., 37, 1204 (2026).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8" name="Google Shape;418;h16d3ccaff7863379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6925" y="1461337"/>
            <a:ext cx="6740999" cy="47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h16d3ccaff7863379_0_14"/>
          <p:cNvPicPr preferRelativeResize="0"/>
          <p:nvPr/>
        </p:nvPicPr>
        <p:blipFill rotWithShape="1">
          <a:blip r:embed="rId4">
            <a:alphaModFix/>
          </a:blip>
          <a:srcRect l="3484"/>
          <a:stretch/>
        </p:blipFill>
        <p:spPr>
          <a:xfrm>
            <a:off x="10958700" y="4785025"/>
            <a:ext cx="1056225" cy="107545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h16d3ccaff7863379_0_14"/>
          <p:cNvSpPr txBox="1"/>
          <p:nvPr/>
        </p:nvSpPr>
        <p:spPr>
          <a:xfrm>
            <a:off x="10914470" y="4566801"/>
            <a:ext cx="1094400" cy="2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Multilayer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1" name="Google Shape;421;h16d3ccaff7863379_0_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20535" y="3441498"/>
            <a:ext cx="1094400" cy="1053433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h16d3ccaff7863379_0_14"/>
          <p:cNvSpPr txBox="1"/>
          <p:nvPr/>
        </p:nvSpPr>
        <p:spPr>
          <a:xfrm>
            <a:off x="10914470" y="3195198"/>
            <a:ext cx="1094400" cy="2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Se-Te w/ cap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3" name="Google Shape;423;h16d3ccaff7863379_0_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58701" y="2097975"/>
            <a:ext cx="1056224" cy="1053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h16d3ccaff7863379_0_14"/>
          <p:cNvSpPr txBox="1"/>
          <p:nvPr/>
        </p:nvSpPr>
        <p:spPr>
          <a:xfrm>
            <a:off x="10914470" y="1851673"/>
            <a:ext cx="1094400" cy="2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Aged Se-Te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h16d3ccaff7863379_0_14"/>
          <p:cNvSpPr txBox="1">
            <a:spLocks noGrp="1"/>
          </p:cNvSpPr>
          <p:nvPr>
            <p:ph type="body" idx="1"/>
          </p:nvPr>
        </p:nvSpPr>
        <p:spPr>
          <a:xfrm>
            <a:off x="-5235275" y="1310650"/>
            <a:ext cx="4083600" cy="500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700"/>
              <a:t>XRD - reason important is because slow deposition rates can lead to crystallization during fabrication</a:t>
            </a:r>
            <a:endParaRPr sz="17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700"/>
              <a:t>broad, shallow peaks in XRD show that it is fully amorphous, similar to the a-Se</a:t>
            </a:r>
            <a:endParaRPr sz="17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700"/>
              <a:t>pictures of samples will show glassy, smooth look on amorphous samples; old Se-Te will be foggy, indicating oxidation and crystallization </a:t>
            </a:r>
            <a:endParaRPr sz="1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h488a07f979d3d485_1_4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432" name="Google Shape;432;h488a07f979d3d485_1_4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Fabrication Results: Morphology</a:t>
            </a:r>
            <a:endParaRPr/>
          </a:p>
        </p:txBody>
      </p:sp>
      <p:sp>
        <p:nvSpPr>
          <p:cNvPr id="433" name="Google Shape;433;h488a07f979d3d485_1_4"/>
          <p:cNvSpPr txBox="1"/>
          <p:nvPr/>
        </p:nvSpPr>
        <p:spPr>
          <a:xfrm>
            <a:off x="533400" y="1314725"/>
            <a:ext cx="7239000" cy="5275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Established Se-Te Deposition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Previous thicker Se-Te films demonstrated smooth morphology and controlled composition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Extending the process to nanometer-scale layers requires more precise calibration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 Multilayer Results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72 nm a-Se base layer + 19 alternating ~8 nm layers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Thickness: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182 nm measured (SEM) vs. 224 nm expected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 composition: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3.6 at.% measured (EDS) vs. 6.1 at.% expected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Smooth morphology, but reduced thickness and Te content suggest deposition calibration errors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Ongoing Improvements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Refining QCM (crystal) calibration for ultrathin layers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Newer films show encouraging surface morphology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Next: 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TOF-SIMS depth profiling to investigate layer periodicity and composition</a:t>
            </a:r>
            <a:endParaRPr sz="19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4" name="Google Shape;434;h488a07f979d3d485_1_4"/>
          <p:cNvPicPr preferRelativeResize="0"/>
          <p:nvPr/>
        </p:nvPicPr>
        <p:blipFill rotWithShape="1">
          <a:blip r:embed="rId3">
            <a:alphaModFix/>
          </a:blip>
          <a:srcRect l="60" t="20729" r="50"/>
          <a:stretch/>
        </p:blipFill>
        <p:spPr>
          <a:xfrm>
            <a:off x="7964575" y="1208100"/>
            <a:ext cx="3604800" cy="20373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435" name="Google Shape;435;h488a07f979d3d485_1_4"/>
          <p:cNvSpPr txBox="1"/>
          <p:nvPr/>
        </p:nvSpPr>
        <p:spPr>
          <a:xfrm>
            <a:off x="9935123" y="1124495"/>
            <a:ext cx="1539000" cy="5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100" tIns="127100" rIns="127100" bIns="1271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9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Se-Te</a:t>
            </a:r>
            <a:endParaRPr sz="139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9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19.2 at.% Te</a:t>
            </a:r>
            <a:endParaRPr sz="139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6" name="Google Shape;436;h488a07f979d3d485_1_4"/>
          <p:cNvGrpSpPr/>
          <p:nvPr/>
        </p:nvGrpSpPr>
        <p:grpSpPr>
          <a:xfrm>
            <a:off x="7956963" y="3207295"/>
            <a:ext cx="3620023" cy="2152156"/>
            <a:chOff x="7118788" y="3226345"/>
            <a:chExt cx="3620023" cy="2152156"/>
          </a:xfrm>
        </p:grpSpPr>
        <p:pic>
          <p:nvPicPr>
            <p:cNvPr id="437" name="Google Shape;437;h488a07f979d3d485_1_4"/>
            <p:cNvPicPr preferRelativeResize="0"/>
            <p:nvPr/>
          </p:nvPicPr>
          <p:blipFill rotWithShape="1">
            <a:blip r:embed="rId4">
              <a:alphaModFix/>
            </a:blip>
            <a:srcRect t="20666"/>
            <a:stretch/>
          </p:blipFill>
          <p:spPr>
            <a:xfrm>
              <a:off x="7118788" y="3341200"/>
              <a:ext cx="3604799" cy="2037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8" name="Google Shape;438;h488a07f979d3d485_1_4"/>
            <p:cNvSpPr txBox="1"/>
            <p:nvPr/>
          </p:nvSpPr>
          <p:spPr>
            <a:xfrm>
              <a:off x="9199811" y="3226345"/>
              <a:ext cx="1539000" cy="56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100" tIns="127100" rIns="127100" bIns="127100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9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Multilayer</a:t>
              </a:r>
              <a:endParaRPr sz="139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9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3.6 at. at% Te</a:t>
              </a:r>
              <a:endParaRPr sz="139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9" name="Google Shape;439;h488a07f979d3d485_1_4"/>
          <p:cNvGrpSpPr/>
          <p:nvPr/>
        </p:nvGrpSpPr>
        <p:grpSpPr>
          <a:xfrm>
            <a:off x="7957000" y="5440926"/>
            <a:ext cx="3620000" cy="1072899"/>
            <a:chOff x="7118800" y="5517126"/>
            <a:chExt cx="3620000" cy="1072899"/>
          </a:xfrm>
        </p:grpSpPr>
        <p:pic>
          <p:nvPicPr>
            <p:cNvPr id="440" name="Google Shape;440;h488a07f979d3d485_1_4"/>
            <p:cNvPicPr preferRelativeResize="0"/>
            <p:nvPr/>
          </p:nvPicPr>
          <p:blipFill rotWithShape="1">
            <a:blip r:embed="rId5">
              <a:alphaModFix/>
            </a:blip>
            <a:srcRect t="93401"/>
            <a:stretch/>
          </p:blipFill>
          <p:spPr>
            <a:xfrm>
              <a:off x="7118800" y="6419850"/>
              <a:ext cx="3620000" cy="170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1" name="Google Shape;441;h488a07f979d3d485_1_4"/>
            <p:cNvPicPr preferRelativeResize="0"/>
            <p:nvPr/>
          </p:nvPicPr>
          <p:blipFill rotWithShape="1">
            <a:blip r:embed="rId5">
              <a:alphaModFix/>
            </a:blip>
            <a:srcRect t="17999" b="46997"/>
            <a:stretch/>
          </p:blipFill>
          <p:spPr>
            <a:xfrm>
              <a:off x="7118800" y="5517126"/>
              <a:ext cx="3620000" cy="9027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h43c6a10e4f0d34c5_0_194"/>
          <p:cNvGrpSpPr/>
          <p:nvPr/>
        </p:nvGrpSpPr>
        <p:grpSpPr>
          <a:xfrm>
            <a:off x="762000" y="285750"/>
            <a:ext cx="10668000" cy="666900"/>
            <a:chOff x="0" y="0"/>
            <a:chExt cx="10668000" cy="666900"/>
          </a:xfrm>
        </p:grpSpPr>
        <p:sp>
          <p:nvSpPr>
            <p:cNvPr id="448" name="Google Shape;448;h43c6a10e4f0d34c5_0_194"/>
            <p:cNvSpPr/>
            <p:nvPr/>
          </p:nvSpPr>
          <p:spPr>
            <a:xfrm>
              <a:off x="0" y="0"/>
              <a:ext cx="10668000" cy="666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h43c6a10e4f0d34c5_0_194"/>
            <p:cNvSpPr txBox="1"/>
            <p:nvPr/>
          </p:nvSpPr>
          <p:spPr>
            <a:xfrm>
              <a:off x="0" y="0"/>
              <a:ext cx="106680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Ellipsometry Modeling: a-Se</a:t>
              </a:r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50" name="Google Shape;450;h43c6a10e4f0d34c5_0_194"/>
          <p:cNvCxnSpPr/>
          <p:nvPr/>
        </p:nvCxnSpPr>
        <p:spPr>
          <a:xfrm>
            <a:off x="762000" y="1000125"/>
            <a:ext cx="10668000" cy="0"/>
          </a:xfrm>
          <a:prstGeom prst="straightConnector1">
            <a:avLst/>
          </a:prstGeom>
          <a:solidFill>
            <a:srgbClr val="FFFFFF"/>
          </a:solidFill>
          <a:ln w="76200" cap="flat" cmpd="sng">
            <a:solidFill>
              <a:srgbClr val="003C6C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451" name="Google Shape;451;h43c6a10e4f0d34c5_0_194"/>
          <p:cNvSpPr txBox="1"/>
          <p:nvPr/>
        </p:nvSpPr>
        <p:spPr>
          <a:xfrm>
            <a:off x="705875" y="3425925"/>
            <a:ext cx="5009100" cy="24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Single Cody–Lorentz oscillator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Accounts for band-edge absorption and Urbach tail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Optical constants consistent with published a-Se measurements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Model Fit Results:</a:t>
            </a:r>
            <a:endParaRPr sz="19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1700" b="1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1.998 eV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1700" b="1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= 88.8 meV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Film Thickness: 106 nm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900"/>
              </a:spcBef>
              <a:spcAft>
                <a:spcPts val="900"/>
              </a:spcAft>
              <a:buNone/>
            </a:pP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h43c6a10e4f0d34c5_0_194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453" name="Google Shape;453;h43c6a10e4f0d34c5_0_194"/>
          <p:cNvSpPr txBox="1"/>
          <p:nvPr/>
        </p:nvSpPr>
        <p:spPr>
          <a:xfrm>
            <a:off x="651200" y="1608883"/>
            <a:ext cx="4591200" cy="10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Cody–Lorentz Dispersion Model </a:t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4" name="Google Shape;454;h43c6a10e4f0d34c5_0_194" title="equation(3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225" y="2673074"/>
            <a:ext cx="3799145" cy="31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h43c6a10e4f0d34c5_0_194" title="equation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8463" y="2062750"/>
            <a:ext cx="3736675" cy="317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h43c6a10e4f0d34c5_0_194"/>
          <p:cNvSpPr txBox="1"/>
          <p:nvPr/>
        </p:nvSpPr>
        <p:spPr>
          <a:xfrm>
            <a:off x="136071" y="6165225"/>
            <a:ext cx="47436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Joshua D John </a:t>
            </a:r>
            <a:r>
              <a:rPr lang="en-US" sz="13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2021 </a:t>
            </a:r>
            <a:r>
              <a:rPr lang="en-US" sz="13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J.Phys.D: Appl.Phys.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54 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255106 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7" name="Google Shape;457;h43c6a10e4f0d34c5_0_194"/>
          <p:cNvPicPr preferRelativeResize="0"/>
          <p:nvPr/>
        </p:nvPicPr>
        <p:blipFill rotWithShape="1">
          <a:blip r:embed="rId5">
            <a:alphaModFix/>
          </a:blip>
          <a:srcRect t="7330"/>
          <a:stretch/>
        </p:blipFill>
        <p:spPr>
          <a:xfrm>
            <a:off x="6364500" y="1148374"/>
            <a:ext cx="5008976" cy="2320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h43c6a10e4f0d34c5_0_1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6575" y="3564575"/>
            <a:ext cx="5904825" cy="295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h52f9d5d9636dac99_0_140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465" name="Google Shape;465;h52f9d5d9636dac99_0_140"/>
          <p:cNvSpPr txBox="1">
            <a:spLocks noGrp="1"/>
          </p:cNvSpPr>
          <p:nvPr>
            <p:ph type="title"/>
          </p:nvPr>
        </p:nvSpPr>
        <p:spPr>
          <a:xfrm>
            <a:off x="762000" y="197827"/>
            <a:ext cx="10668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</a:pPr>
            <a:r>
              <a:rPr lang="en-US"/>
              <a:t>Ellipsometry Modeling: Se-Te</a:t>
            </a:r>
            <a:endParaRPr/>
          </a:p>
        </p:txBody>
      </p:sp>
      <p:cxnSp>
        <p:nvCxnSpPr>
          <p:cNvPr id="466" name="Google Shape;466;h52f9d5d9636dac99_0_140"/>
          <p:cNvCxnSpPr/>
          <p:nvPr/>
        </p:nvCxnSpPr>
        <p:spPr>
          <a:xfrm>
            <a:off x="762000" y="1000125"/>
            <a:ext cx="10668000" cy="0"/>
          </a:xfrm>
          <a:prstGeom prst="straightConnector1">
            <a:avLst/>
          </a:prstGeom>
          <a:solidFill>
            <a:srgbClr val="FFFFFF"/>
          </a:solidFill>
          <a:ln w="76200" cap="flat" cmpd="sng">
            <a:solidFill>
              <a:srgbClr val="003C6C"/>
            </a:solidFill>
            <a:prstDash val="solid"/>
            <a:miter lim="0"/>
            <a:headEnd type="none" w="sm" len="sm"/>
            <a:tailEnd type="none" w="sm" len="sm"/>
          </a:ln>
        </p:spPr>
      </p:cxnSp>
      <p:pic>
        <p:nvPicPr>
          <p:cNvPr id="467" name="Google Shape;467;h52f9d5d9636dac99_0_140" title="equation(5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884" y="2519649"/>
            <a:ext cx="3933681" cy="249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h52f9d5d9636dac99_0_140" title="equation(6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3690" y="1580590"/>
            <a:ext cx="1866610" cy="301067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h52f9d5d9636dac99_0_140"/>
          <p:cNvSpPr txBox="1"/>
          <p:nvPr/>
        </p:nvSpPr>
        <p:spPr>
          <a:xfrm>
            <a:off x="2191902" y="1274475"/>
            <a:ext cx="903300" cy="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75" tIns="65675" rIns="65675" bIns="656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a-Se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h52f9d5d9636dac99_0_140"/>
          <p:cNvSpPr txBox="1"/>
          <p:nvPr/>
        </p:nvSpPr>
        <p:spPr>
          <a:xfrm>
            <a:off x="2118599" y="2211225"/>
            <a:ext cx="903300" cy="3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75" tIns="65675" rIns="65675" bIns="656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Se-Te</a:t>
            </a: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h52f9d5d9636dac99_0_140"/>
          <p:cNvSpPr txBox="1"/>
          <p:nvPr/>
        </p:nvSpPr>
        <p:spPr>
          <a:xfrm>
            <a:off x="1576137" y="1844833"/>
            <a:ext cx="22143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75" tIns="65675" rIns="65675" bIns="656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Single Cody–Lorentz model</a:t>
            </a:r>
            <a:endParaRPr sz="11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h52f9d5d9636dac99_0_140"/>
          <p:cNvSpPr txBox="1"/>
          <p:nvPr/>
        </p:nvSpPr>
        <p:spPr>
          <a:xfrm>
            <a:off x="873573" y="2758270"/>
            <a:ext cx="33864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675" tIns="65675" rIns="65675" bIns="656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Cody–Lorentz + harmonic oscillator contributions</a:t>
            </a:r>
            <a:endParaRPr sz="1149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h52f9d5d9636dac99_0_140"/>
          <p:cNvSpPr txBox="1"/>
          <p:nvPr/>
        </p:nvSpPr>
        <p:spPr>
          <a:xfrm>
            <a:off x="873575" y="6155463"/>
            <a:ext cx="10567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F. Abdel-Wahab et al., Applied Physics A, 127, 531 (2021).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h52f9d5d9636dac99_0_140"/>
          <p:cNvSpPr txBox="1"/>
          <p:nvPr/>
        </p:nvSpPr>
        <p:spPr>
          <a:xfrm>
            <a:off x="4846500" y="1262550"/>
            <a:ext cx="7116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a-Se: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single Cody–Lorentz (CL) oscillator can describe the dominant absorption edge over the measured spectral range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Se-Te: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Adding Te modifies the electronic structure, shifts the optical band gap, and changes the strengths of higher-energy features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Multiple overlapping absorption contributions cannot always be reproduced by a single CL oscillator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CL oscillators and one harmonic oscillator represent the fundamental absorption edge, higher-energy transitions, and UV response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5" name="Google Shape;475;h52f9d5d9636dac99_0_1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525" y="3067875"/>
            <a:ext cx="3675901" cy="322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h52f9d5d9636dac99_0_1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63900" y="3915475"/>
            <a:ext cx="5105400" cy="255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h314f9b1c0e24f64b_0_20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483" name="Google Shape;483;h314f9b1c0e24f64b_0_20"/>
          <p:cNvSpPr txBox="1">
            <a:spLocks noGrp="1"/>
          </p:cNvSpPr>
          <p:nvPr>
            <p:ph type="title"/>
          </p:nvPr>
        </p:nvSpPr>
        <p:spPr>
          <a:xfrm>
            <a:off x="762000" y="285750"/>
            <a:ext cx="10668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None/>
            </a:pPr>
            <a:r>
              <a:rPr lang="en-US"/>
              <a:t>Ellipsometry Modeling: Superlattice</a:t>
            </a:r>
            <a:endParaRPr/>
          </a:p>
        </p:txBody>
      </p:sp>
      <p:cxnSp>
        <p:nvCxnSpPr>
          <p:cNvPr id="484" name="Google Shape;484;h314f9b1c0e24f64b_0_20"/>
          <p:cNvCxnSpPr/>
          <p:nvPr/>
        </p:nvCxnSpPr>
        <p:spPr>
          <a:xfrm>
            <a:off x="762000" y="1000125"/>
            <a:ext cx="10668000" cy="0"/>
          </a:xfrm>
          <a:prstGeom prst="straightConnector1">
            <a:avLst/>
          </a:prstGeom>
          <a:solidFill>
            <a:srgbClr val="FFFFFF"/>
          </a:solidFill>
          <a:ln w="76200" cap="flat" cmpd="sng">
            <a:solidFill>
              <a:srgbClr val="003C6C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485" name="Google Shape;485;h314f9b1c0e24f64b_0_20"/>
          <p:cNvSpPr txBox="1"/>
          <p:nvPr/>
        </p:nvSpPr>
        <p:spPr>
          <a:xfrm>
            <a:off x="780676" y="5317085"/>
            <a:ext cx="4575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Joshua D John </a:t>
            </a:r>
            <a:r>
              <a:rPr lang="en-US" sz="13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al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2021 </a:t>
            </a:r>
            <a:r>
              <a:rPr lang="en-US" sz="13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J.Phys.D: Appl.Phys.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54 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255106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h314f9b1c0e24f64b_0_20"/>
          <p:cNvSpPr txBox="1"/>
          <p:nvPr/>
        </p:nvSpPr>
        <p:spPr>
          <a:xfrm>
            <a:off x="5507400" y="1144702"/>
            <a:ext cx="6262800" cy="46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John (2021) - Se/As₂Se₃ Superlattices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Modeled the multilayer as a single effective optical layer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●"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Cody–Lorentz dispersion with additional Lorentz oscillators to capture quantum-confinement-related absorption features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Se/Se</a:t>
            </a:r>
            <a:r>
              <a:rPr lang="en-US" sz="1800" b="1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800" b="1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Superlattices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Overlapping optical contributions: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Se-Te already exhibits multiple absorption features, potentially obscuring superlattice-specific transitions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 validation: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Additional oscillators may improve a fit without representing genuine quantum transitions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 combination: </a:t>
            </a: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Due to the more complex dielectric function of Se-Te, integrating the individual material models into a physically accurate superlattice model requires further development and validation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7" name="Google Shape;487;h314f9b1c0e24f64b_0_20"/>
          <p:cNvGrpSpPr/>
          <p:nvPr/>
        </p:nvGrpSpPr>
        <p:grpSpPr>
          <a:xfrm>
            <a:off x="5058680" y="5614814"/>
            <a:ext cx="7160256" cy="856107"/>
            <a:chOff x="4877230" y="5289144"/>
            <a:chExt cx="7160256" cy="856107"/>
          </a:xfrm>
        </p:grpSpPr>
        <p:pic>
          <p:nvPicPr>
            <p:cNvPr id="488" name="Google Shape;488;h314f9b1c0e24f64b_0_20" title="equation(6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77230" y="5689906"/>
              <a:ext cx="1667782" cy="238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h314f9b1c0e24f64b_0_20"/>
            <p:cNvSpPr txBox="1"/>
            <p:nvPr/>
          </p:nvSpPr>
          <p:spPr>
            <a:xfrm>
              <a:off x="5307620" y="5289144"/>
              <a:ext cx="807148" cy="42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100" tIns="52100" rIns="52100" bIns="521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52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a-Se</a:t>
              </a:r>
              <a:endParaRPr sz="2052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h314f9b1c0e24f64b_0_20"/>
            <p:cNvSpPr txBox="1"/>
            <p:nvPr/>
          </p:nvSpPr>
          <p:spPr>
            <a:xfrm>
              <a:off x="4941960" y="5899546"/>
              <a:ext cx="1978508" cy="24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100" tIns="52100" rIns="52100" bIns="521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Single Cody–Lorentz model</a:t>
              </a:r>
              <a:endParaRPr sz="9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91" name="Google Shape;491;h314f9b1c0e24f64b_0_20" title="equation(5)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75236" y="5710258"/>
              <a:ext cx="3514673" cy="1981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h314f9b1c0e24f64b_0_20"/>
            <p:cNvSpPr txBox="1"/>
            <p:nvPr/>
          </p:nvSpPr>
          <p:spPr>
            <a:xfrm>
              <a:off x="8329076" y="5289149"/>
              <a:ext cx="807148" cy="42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100" tIns="52100" rIns="52100" bIns="521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52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Se-Te</a:t>
              </a:r>
              <a:endParaRPr sz="2052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h314f9b1c0e24f64b_0_20"/>
            <p:cNvSpPr txBox="1"/>
            <p:nvPr/>
          </p:nvSpPr>
          <p:spPr>
            <a:xfrm>
              <a:off x="7219772" y="5899551"/>
              <a:ext cx="3025536" cy="24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2100" tIns="52100" rIns="52100" bIns="521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12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Two Cody–Lorentz + harmonic oscillator contributions</a:t>
              </a:r>
              <a:endParaRPr sz="9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h314f9b1c0e24f64b_0_20"/>
            <p:cNvSpPr txBox="1"/>
            <p:nvPr/>
          </p:nvSpPr>
          <p:spPr>
            <a:xfrm>
              <a:off x="6665762" y="5568469"/>
              <a:ext cx="445500" cy="42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525" tIns="72525" rIns="72525" bIns="725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4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+</a:t>
              </a:r>
              <a:endParaRPr sz="190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h314f9b1c0e24f64b_0_20"/>
            <p:cNvSpPr txBox="1"/>
            <p:nvPr/>
          </p:nvSpPr>
          <p:spPr>
            <a:xfrm>
              <a:off x="10581286" y="5592898"/>
              <a:ext cx="1456200" cy="42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525" tIns="72525" rIns="72525" bIns="725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4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=	?</a:t>
              </a:r>
              <a:endParaRPr sz="190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96" name="Google Shape;496;h314f9b1c0e24f64b_0_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73" y="1299186"/>
            <a:ext cx="5428222" cy="398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h43c6a10e4f0d34c5_0_208"/>
          <p:cNvSpPr txBox="1">
            <a:spLocks noGrp="1"/>
          </p:cNvSpPr>
          <p:nvPr>
            <p:ph type="title"/>
          </p:nvPr>
        </p:nvSpPr>
        <p:spPr>
          <a:xfrm>
            <a:off x="838200" y="101604"/>
            <a:ext cx="10515600" cy="97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Next Steps in Developing a-Se Superlattice Devices</a:t>
            </a:r>
            <a:endParaRPr/>
          </a:p>
        </p:txBody>
      </p:sp>
      <p:sp>
        <p:nvSpPr>
          <p:cNvPr id="503" name="Google Shape;503;h43c6a10e4f0d34c5_0_208"/>
          <p:cNvSpPr txBox="1">
            <a:spLocks noGrp="1"/>
          </p:cNvSpPr>
          <p:nvPr>
            <p:ph type="body" idx="1"/>
          </p:nvPr>
        </p:nvSpPr>
        <p:spPr>
          <a:xfrm>
            <a:off x="381000" y="1310650"/>
            <a:ext cx="6896100" cy="499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Refinement of Multilayer Structure:</a:t>
            </a:r>
            <a:endParaRPr b="1"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Revise calibrations for layer thicknesses</a:t>
            </a:r>
            <a:endParaRPr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Verify concentrations and layers by TOF-SIMS, EDS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Observation of Optical and Electronic Properties</a:t>
            </a:r>
            <a:endParaRPr b="1"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Continue to develop models for ellipsometry, characterize thicker samples</a:t>
            </a:r>
            <a:endParaRPr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Employ photothermal deflection spectroscopy (PDS) for additional transition states and trapping</a:t>
            </a:r>
            <a:endParaRPr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Deep level transient spectroscopy (DLTS) for trap state evaluation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Fabrication and Testing of First Devices:</a:t>
            </a:r>
            <a:endParaRPr b="1"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Device shadow masks and testing apparatus designed</a:t>
            </a:r>
            <a:endParaRPr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Fabricate first devices on silicon</a:t>
            </a:r>
            <a:endParaRPr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Simulate electric fields across device in COMSOL</a:t>
            </a:r>
            <a:endParaRPr/>
          </a:p>
          <a:p>
            <a:pPr marL="457200" lvl="0" indent="-35814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Measure photocurrent/gain vs. electric field</a:t>
            </a:r>
            <a:endParaRPr/>
          </a:p>
        </p:txBody>
      </p:sp>
      <p:sp>
        <p:nvSpPr>
          <p:cNvPr id="504" name="Google Shape;504;h43c6a10e4f0d34c5_0_208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grpSp>
        <p:nvGrpSpPr>
          <p:cNvPr id="505" name="Google Shape;505;h43c6a10e4f0d34c5_0_208"/>
          <p:cNvGrpSpPr/>
          <p:nvPr/>
        </p:nvGrpSpPr>
        <p:grpSpPr>
          <a:xfrm>
            <a:off x="7806097" y="1256277"/>
            <a:ext cx="3431522" cy="2621961"/>
            <a:chOff x="7279510" y="3519812"/>
            <a:chExt cx="4018175" cy="3070212"/>
          </a:xfrm>
        </p:grpSpPr>
        <p:cxnSp>
          <p:nvCxnSpPr>
            <p:cNvPr id="506" name="Google Shape;506;h43c6a10e4f0d34c5_0_208"/>
            <p:cNvCxnSpPr/>
            <p:nvPr/>
          </p:nvCxnSpPr>
          <p:spPr>
            <a:xfrm>
              <a:off x="8161963" y="6590024"/>
              <a:ext cx="145200" cy="0"/>
            </a:xfrm>
            <a:prstGeom prst="straightConnector1">
              <a:avLst/>
            </a:prstGeom>
            <a:solidFill>
              <a:srgbClr val="FFFFFF"/>
            </a:solidFill>
            <a:ln w="24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7" name="Google Shape;507;h43c6a10e4f0d34c5_0_208"/>
            <p:cNvCxnSpPr/>
            <p:nvPr/>
          </p:nvCxnSpPr>
          <p:spPr>
            <a:xfrm>
              <a:off x="7368464" y="6590024"/>
              <a:ext cx="145200" cy="0"/>
            </a:xfrm>
            <a:prstGeom prst="straightConnector1">
              <a:avLst/>
            </a:prstGeom>
            <a:solidFill>
              <a:srgbClr val="FFFFFF"/>
            </a:solidFill>
            <a:ln w="24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08" name="Google Shape;508;h43c6a10e4f0d34c5_0_208"/>
            <p:cNvGrpSpPr/>
            <p:nvPr/>
          </p:nvGrpSpPr>
          <p:grpSpPr>
            <a:xfrm>
              <a:off x="7279510" y="3519812"/>
              <a:ext cx="4018175" cy="3008385"/>
              <a:chOff x="7279510" y="3519812"/>
              <a:chExt cx="4018175" cy="3008385"/>
            </a:xfrm>
          </p:grpSpPr>
          <p:sp>
            <p:nvSpPr>
              <p:cNvPr id="509" name="Google Shape;509;h43c6a10e4f0d34c5_0_208"/>
              <p:cNvSpPr/>
              <p:nvPr/>
            </p:nvSpPr>
            <p:spPr>
              <a:xfrm>
                <a:off x="7756473" y="4530954"/>
                <a:ext cx="3369000" cy="14541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 w="16250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h43c6a10e4f0d34c5_0_208"/>
              <p:cNvSpPr/>
              <p:nvPr/>
            </p:nvSpPr>
            <p:spPr>
              <a:xfrm>
                <a:off x="8408841" y="4610824"/>
                <a:ext cx="2097900" cy="322800"/>
              </a:xfrm>
              <a:prstGeom prst="rect">
                <a:avLst/>
              </a:prstGeom>
              <a:solidFill>
                <a:srgbClr val="888888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h43c6a10e4f0d34c5_0_208"/>
              <p:cNvSpPr/>
              <p:nvPr/>
            </p:nvSpPr>
            <p:spPr>
              <a:xfrm>
                <a:off x="8592283" y="4532824"/>
                <a:ext cx="1731000" cy="78000"/>
              </a:xfrm>
              <a:prstGeom prst="rect">
                <a:avLst/>
              </a:prstGeom>
              <a:solidFill>
                <a:srgbClr val="4472C4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h43c6a10e4f0d34c5_0_208"/>
              <p:cNvSpPr/>
              <p:nvPr/>
            </p:nvSpPr>
            <p:spPr>
              <a:xfrm>
                <a:off x="8592283" y="4933626"/>
                <a:ext cx="1731000" cy="78000"/>
              </a:xfrm>
              <a:prstGeom prst="rect">
                <a:avLst/>
              </a:prstGeom>
              <a:solidFill>
                <a:srgbClr val="ED7D31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h43c6a10e4f0d34c5_0_208"/>
              <p:cNvSpPr/>
              <p:nvPr/>
            </p:nvSpPr>
            <p:spPr>
              <a:xfrm>
                <a:off x="7860135" y="5334429"/>
                <a:ext cx="3195300" cy="78000"/>
              </a:xfrm>
              <a:prstGeom prst="rect">
                <a:avLst/>
              </a:prstGeom>
              <a:solidFill>
                <a:srgbClr val="70AD47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h43c6a10e4f0d34c5_0_208"/>
              <p:cNvSpPr/>
              <p:nvPr/>
            </p:nvSpPr>
            <p:spPr>
              <a:xfrm>
                <a:off x="9294285" y="5011626"/>
                <a:ext cx="327000" cy="322800"/>
              </a:xfrm>
              <a:prstGeom prst="rect">
                <a:avLst/>
              </a:prstGeom>
              <a:solidFill>
                <a:srgbClr val="DFA802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h43c6a10e4f0d34c5_0_208"/>
              <p:cNvSpPr/>
              <p:nvPr/>
            </p:nvSpPr>
            <p:spPr>
              <a:xfrm>
                <a:off x="9836372" y="5011626"/>
                <a:ext cx="327000" cy="322800"/>
              </a:xfrm>
              <a:prstGeom prst="rect">
                <a:avLst/>
              </a:prstGeom>
              <a:solidFill>
                <a:srgbClr val="DFA802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h43c6a10e4f0d34c5_0_208"/>
              <p:cNvSpPr/>
              <p:nvPr/>
            </p:nvSpPr>
            <p:spPr>
              <a:xfrm>
                <a:off x="8752208" y="5011626"/>
                <a:ext cx="327000" cy="322800"/>
              </a:xfrm>
              <a:prstGeom prst="rect">
                <a:avLst/>
              </a:prstGeom>
              <a:solidFill>
                <a:srgbClr val="DFA802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h43c6a10e4f0d34c5_0_208"/>
              <p:cNvSpPr/>
              <p:nvPr/>
            </p:nvSpPr>
            <p:spPr>
              <a:xfrm>
                <a:off x="7946717" y="5412429"/>
                <a:ext cx="575700" cy="415500"/>
              </a:xfrm>
              <a:prstGeom prst="rect">
                <a:avLst/>
              </a:prstGeom>
              <a:solidFill>
                <a:srgbClr val="EDA521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h43c6a10e4f0d34c5_0_208"/>
              <p:cNvSpPr/>
              <p:nvPr/>
            </p:nvSpPr>
            <p:spPr>
              <a:xfrm>
                <a:off x="9169937" y="5412429"/>
                <a:ext cx="575700" cy="415500"/>
              </a:xfrm>
              <a:prstGeom prst="rect">
                <a:avLst/>
              </a:prstGeom>
              <a:solidFill>
                <a:srgbClr val="EDA521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h43c6a10e4f0d34c5_0_208"/>
              <p:cNvSpPr/>
              <p:nvPr/>
            </p:nvSpPr>
            <p:spPr>
              <a:xfrm>
                <a:off x="10393204" y="5412429"/>
                <a:ext cx="575700" cy="415500"/>
              </a:xfrm>
              <a:prstGeom prst="rect">
                <a:avLst/>
              </a:prstGeom>
              <a:solidFill>
                <a:srgbClr val="EDA521"/>
              </a:solidFill>
              <a:ln w="81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520" name="Google Shape;520;h43c6a10e4f0d34c5_0_208"/>
              <p:cNvCxnSpPr>
                <a:stCxn id="517" idx="2"/>
              </p:cNvCxnSpPr>
              <p:nvPr/>
            </p:nvCxnSpPr>
            <p:spPr>
              <a:xfrm>
                <a:off x="8234567" y="5827929"/>
                <a:ext cx="0" cy="21810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1" name="Google Shape;521;h43c6a10e4f0d34c5_0_208"/>
              <p:cNvCxnSpPr/>
              <p:nvPr/>
            </p:nvCxnSpPr>
            <p:spPr>
              <a:xfrm>
                <a:off x="8234563" y="6274660"/>
                <a:ext cx="0" cy="19050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2" name="Google Shape;522;h43c6a10e4f0d34c5_0_208"/>
              <p:cNvCxnSpPr/>
              <p:nvPr/>
            </p:nvCxnSpPr>
            <p:spPr>
              <a:xfrm>
                <a:off x="9444150" y="3748702"/>
                <a:ext cx="0" cy="743400"/>
              </a:xfrm>
              <a:prstGeom prst="straightConnector1">
                <a:avLst/>
              </a:prstGeom>
              <a:noFill/>
              <a:ln w="81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523" name="Google Shape;523;h43c6a10e4f0d34c5_0_208"/>
              <p:cNvSpPr txBox="1"/>
              <p:nvPr/>
            </p:nvSpPr>
            <p:spPr>
              <a:xfrm>
                <a:off x="9254629" y="3519812"/>
                <a:ext cx="1065300" cy="2316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77275" tIns="77275" rIns="77275" bIns="7727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2" b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Light</a:t>
                </a:r>
                <a:endParaRPr sz="722" b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524" name="Google Shape;524;h43c6a10e4f0d34c5_0_208"/>
              <p:cNvCxnSpPr/>
              <p:nvPr/>
            </p:nvCxnSpPr>
            <p:spPr>
              <a:xfrm>
                <a:off x="8073009" y="6465151"/>
                <a:ext cx="323100" cy="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5" name="Google Shape;525;h43c6a10e4f0d34c5_0_208"/>
              <p:cNvCxnSpPr/>
              <p:nvPr/>
            </p:nvCxnSpPr>
            <p:spPr>
              <a:xfrm>
                <a:off x="8117415" y="6528197"/>
                <a:ext cx="234300" cy="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26" name="Google Shape;526;h43c6a10e4f0d34c5_0_208"/>
              <p:cNvSpPr/>
              <p:nvPr/>
            </p:nvSpPr>
            <p:spPr>
              <a:xfrm>
                <a:off x="8118767" y="6043060"/>
                <a:ext cx="231600" cy="231600"/>
              </a:xfrm>
              <a:prstGeom prst="ellipse">
                <a:avLst/>
              </a:prstGeom>
              <a:solidFill>
                <a:srgbClr val="000000">
                  <a:alpha val="0"/>
                </a:srgbClr>
              </a:solidFill>
              <a:ln w="8150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527" name="Google Shape;527;h43c6a10e4f0d34c5_0_208"/>
              <p:cNvCxnSpPr/>
              <p:nvPr/>
            </p:nvCxnSpPr>
            <p:spPr>
              <a:xfrm>
                <a:off x="8703335" y="3839528"/>
                <a:ext cx="0" cy="69330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8" name="Google Shape;528;h43c6a10e4f0d34c5_0_208"/>
              <p:cNvCxnSpPr/>
              <p:nvPr/>
            </p:nvCxnSpPr>
            <p:spPr>
              <a:xfrm>
                <a:off x="7427433" y="3854415"/>
                <a:ext cx="1288800" cy="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9" name="Google Shape;529;h43c6a10e4f0d34c5_0_208"/>
              <p:cNvCxnSpPr/>
              <p:nvPr/>
            </p:nvCxnSpPr>
            <p:spPr>
              <a:xfrm>
                <a:off x="7441073" y="3852301"/>
                <a:ext cx="0" cy="89310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0" name="Google Shape;530;h43c6a10e4f0d34c5_0_208"/>
              <p:cNvCxnSpPr/>
              <p:nvPr/>
            </p:nvCxnSpPr>
            <p:spPr>
              <a:xfrm>
                <a:off x="7279519" y="4745422"/>
                <a:ext cx="323100" cy="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1" name="Google Shape;531;h43c6a10e4f0d34c5_0_208"/>
              <p:cNvCxnSpPr/>
              <p:nvPr/>
            </p:nvCxnSpPr>
            <p:spPr>
              <a:xfrm>
                <a:off x="7348366" y="4808477"/>
                <a:ext cx="185400" cy="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2" name="Google Shape;532;h43c6a10e4f0d34c5_0_208"/>
              <p:cNvCxnSpPr/>
              <p:nvPr/>
            </p:nvCxnSpPr>
            <p:spPr>
              <a:xfrm>
                <a:off x="7279519" y="4871523"/>
                <a:ext cx="323100" cy="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3" name="Google Shape;533;h43c6a10e4f0d34c5_0_208"/>
              <p:cNvCxnSpPr/>
              <p:nvPr/>
            </p:nvCxnSpPr>
            <p:spPr>
              <a:xfrm>
                <a:off x="7348366" y="4934579"/>
                <a:ext cx="185400" cy="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4" name="Google Shape;534;h43c6a10e4f0d34c5_0_208"/>
              <p:cNvCxnSpPr/>
              <p:nvPr/>
            </p:nvCxnSpPr>
            <p:spPr>
              <a:xfrm>
                <a:off x="7441063" y="4946104"/>
                <a:ext cx="0" cy="151920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5" name="Google Shape;535;h43c6a10e4f0d34c5_0_208"/>
              <p:cNvCxnSpPr/>
              <p:nvPr/>
            </p:nvCxnSpPr>
            <p:spPr>
              <a:xfrm>
                <a:off x="7279510" y="6465151"/>
                <a:ext cx="323100" cy="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6" name="Google Shape;536;h43c6a10e4f0d34c5_0_208"/>
              <p:cNvCxnSpPr/>
              <p:nvPr/>
            </p:nvCxnSpPr>
            <p:spPr>
              <a:xfrm>
                <a:off x="7323915" y="6528197"/>
                <a:ext cx="234300" cy="0"/>
              </a:xfrm>
              <a:prstGeom prst="straightConnector1">
                <a:avLst/>
              </a:prstGeom>
              <a:solidFill>
                <a:srgbClr val="FFFFFF"/>
              </a:solidFill>
              <a:ln w="244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537" name="Google Shape;537;h43c6a10e4f0d34c5_0_208"/>
              <p:cNvSpPr txBox="1"/>
              <p:nvPr/>
            </p:nvSpPr>
            <p:spPr>
              <a:xfrm>
                <a:off x="10433685" y="4602871"/>
                <a:ext cx="864000" cy="306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77275" tIns="77275" rIns="77275" bIns="7727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83" b="0">
                    <a:solidFill>
                      <a:srgbClr val="44546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n-type Si</a:t>
                </a:r>
                <a:endParaRPr sz="683" b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8" name="Google Shape;538;h43c6a10e4f0d34c5_0_208"/>
              <p:cNvSpPr txBox="1"/>
              <p:nvPr/>
            </p:nvSpPr>
            <p:spPr>
              <a:xfrm>
                <a:off x="10091071" y="5003673"/>
                <a:ext cx="864000" cy="306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77275" tIns="77275" rIns="77275" bIns="7727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83" b="0">
                    <a:solidFill>
                      <a:srgbClr val="DFA80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Pogo Pins</a:t>
                </a:r>
                <a:endParaRPr sz="683" b="0">
                  <a:solidFill>
                    <a:srgbClr val="DFA80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539;h43c6a10e4f0d34c5_0_208"/>
              <p:cNvSpPr txBox="1"/>
              <p:nvPr/>
            </p:nvSpPr>
            <p:spPr>
              <a:xfrm>
                <a:off x="9007939" y="5735441"/>
                <a:ext cx="1209000" cy="306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77275" tIns="77275" rIns="77275" bIns="7727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83" b="0">
                    <a:solidFill>
                      <a:srgbClr val="DFA80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SMA </a:t>
                </a:r>
                <a:r>
                  <a:rPr lang="en-US" sz="683">
                    <a:solidFill>
                      <a:srgbClr val="DFA80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Connections</a:t>
                </a:r>
                <a:endParaRPr sz="683" b="0">
                  <a:solidFill>
                    <a:srgbClr val="DFA80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0" name="Google Shape;540;h43c6a10e4f0d34c5_0_208"/>
              <p:cNvSpPr txBox="1"/>
              <p:nvPr/>
            </p:nvSpPr>
            <p:spPr>
              <a:xfrm>
                <a:off x="10393204" y="4081548"/>
                <a:ext cx="864000" cy="306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77275" tIns="77275" rIns="77275" bIns="7727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83" b="0">
                    <a:solidFill>
                      <a:srgbClr val="447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ITO</a:t>
                </a:r>
                <a:endParaRPr sz="683" b="0">
                  <a:solidFill>
                    <a:srgbClr val="447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541" name="Google Shape;541;h43c6a10e4f0d34c5_0_208"/>
              <p:cNvCxnSpPr/>
              <p:nvPr/>
            </p:nvCxnSpPr>
            <p:spPr>
              <a:xfrm flipH="1">
                <a:off x="10195838" y="4237500"/>
                <a:ext cx="278700" cy="258900"/>
              </a:xfrm>
              <a:prstGeom prst="straightConnector1">
                <a:avLst/>
              </a:prstGeom>
              <a:noFill/>
              <a:ln w="8150" cap="flat" cmpd="sng">
                <a:solidFill>
                  <a:srgbClr val="4472C4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542" name="Google Shape;542;h43c6a10e4f0d34c5_0_208"/>
              <p:cNvCxnSpPr/>
              <p:nvPr/>
            </p:nvCxnSpPr>
            <p:spPr>
              <a:xfrm rot="10800000" flipH="1">
                <a:off x="8322138" y="4969550"/>
                <a:ext cx="229200" cy="83100"/>
              </a:xfrm>
              <a:prstGeom prst="straightConnector1">
                <a:avLst/>
              </a:prstGeom>
              <a:noFill/>
              <a:ln w="8150" cap="flat" cmpd="sng">
                <a:solidFill>
                  <a:srgbClr val="ED7D3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543" name="Google Shape;543;h43c6a10e4f0d34c5_0_208"/>
              <p:cNvSpPr txBox="1"/>
              <p:nvPr/>
            </p:nvSpPr>
            <p:spPr>
              <a:xfrm>
                <a:off x="7710983" y="4889497"/>
                <a:ext cx="708600" cy="306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77275" tIns="77275" rIns="77275" bIns="7727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683" b="0">
                    <a:solidFill>
                      <a:srgbClr val="ED7D3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Superlattice</a:t>
                </a:r>
                <a:endParaRPr sz="683" b="0">
                  <a:solidFill>
                    <a:srgbClr val="ED7D3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h43c6a10e4f0d34c5_0_208"/>
              <p:cNvSpPr txBox="1"/>
              <p:nvPr/>
            </p:nvSpPr>
            <p:spPr>
              <a:xfrm>
                <a:off x="8105238" y="5985164"/>
                <a:ext cx="259800" cy="3399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77275" tIns="77275" rIns="77275" bIns="7727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71" b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</a:t>
                </a:r>
                <a:endParaRPr sz="871" b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45" name="Google Shape;545;h43c6a10e4f0d34c5_0_208"/>
          <p:cNvGrpSpPr/>
          <p:nvPr/>
        </p:nvGrpSpPr>
        <p:grpSpPr>
          <a:xfrm>
            <a:off x="7806108" y="4003750"/>
            <a:ext cx="3266086" cy="2453453"/>
            <a:chOff x="1409700" y="2857500"/>
            <a:chExt cx="3905400" cy="2933700"/>
          </a:xfrm>
        </p:grpSpPr>
        <p:pic>
          <p:nvPicPr>
            <p:cNvPr id="546" name="Google Shape;546;h43c6a10e4f0d34c5_0_208"/>
            <p:cNvPicPr preferRelativeResize="0"/>
            <p:nvPr/>
          </p:nvPicPr>
          <p:blipFill rotWithShape="1">
            <a:blip r:embed="rId3">
              <a:alphaModFix/>
            </a:blip>
            <a:srcRect l="80" r="80"/>
            <a:stretch/>
          </p:blipFill>
          <p:spPr>
            <a:xfrm>
              <a:off x="1409700" y="2857500"/>
              <a:ext cx="3905400" cy="2933700"/>
            </a:xfrm>
            <a:prstGeom prst="roundRect">
              <a:avLst>
                <a:gd name="adj" fmla="val 2597"/>
              </a:avLst>
            </a:prstGeom>
            <a:noFill/>
            <a:ln>
              <a:noFill/>
            </a:ln>
          </p:spPr>
        </p:pic>
        <p:sp>
          <p:nvSpPr>
            <p:cNvPr id="547" name="Google Shape;547;h43c6a10e4f0d34c5_0_208"/>
            <p:cNvSpPr/>
            <p:nvPr/>
          </p:nvSpPr>
          <p:spPr>
            <a:xfrm>
              <a:off x="1409700" y="2857500"/>
              <a:ext cx="3905400" cy="2933700"/>
            </a:xfrm>
            <a:prstGeom prst="roundRect">
              <a:avLst>
                <a:gd name="adj" fmla="val 2597"/>
              </a:avLst>
            </a:prstGeom>
            <a:solidFill>
              <a:srgbClr val="000000">
                <a:alpha val="0"/>
              </a:srgbClr>
            </a:solidFill>
            <a:ln w="79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48" name="Google Shape;548;h43c6a10e4f0d34c5_0_208"/>
          <p:cNvCxnSpPr/>
          <p:nvPr/>
        </p:nvCxnSpPr>
        <p:spPr>
          <a:xfrm flipH="1">
            <a:off x="10997750" y="2593075"/>
            <a:ext cx="284400" cy="173400"/>
          </a:xfrm>
          <a:prstGeom prst="straightConnector1">
            <a:avLst/>
          </a:prstGeom>
          <a:noFill/>
          <a:ln w="9525" cap="flat" cmpd="sng">
            <a:solidFill>
              <a:srgbClr val="70AD47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9" name="Google Shape;549;h43c6a10e4f0d34c5_0_208"/>
          <p:cNvSpPr txBox="1"/>
          <p:nvPr/>
        </p:nvSpPr>
        <p:spPr>
          <a:xfrm>
            <a:off x="11224260" y="2431510"/>
            <a:ext cx="738000" cy="261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77275" tIns="77275" rIns="77275" bIns="772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3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PCB</a:t>
            </a:r>
            <a:endParaRPr sz="683" b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h3b16e9b32781c177_0_625"/>
          <p:cNvSpPr txBox="1">
            <a:spLocks noGrp="1"/>
          </p:cNvSpPr>
          <p:nvPr>
            <p:ph type="sldNum" idx="12"/>
          </p:nvPr>
        </p:nvSpPr>
        <p:spPr>
          <a:xfrm>
            <a:off x="9448800" y="6590030"/>
            <a:ext cx="2743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556" name="Google Shape;556;h3b16e9b32781c177_0_625"/>
          <p:cNvSpPr txBox="1"/>
          <p:nvPr/>
        </p:nvSpPr>
        <p:spPr>
          <a:xfrm>
            <a:off x="197805" y="200852"/>
            <a:ext cx="10972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Radiological Instr</a:t>
            </a:r>
            <a:r>
              <a:rPr lang="en-US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-US"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mentation Laboratory (RIL)</a:t>
            </a:r>
            <a:endParaRPr/>
          </a:p>
        </p:txBody>
      </p:sp>
      <p:sp>
        <p:nvSpPr>
          <p:cNvPr id="557" name="Google Shape;557;h3b16e9b32781c177_0_625"/>
          <p:cNvSpPr txBox="1"/>
          <p:nvPr/>
        </p:nvSpPr>
        <p:spPr>
          <a:xfrm>
            <a:off x="460408" y="2445697"/>
            <a:ext cx="3003900" cy="38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Research Scientists</a:t>
            </a:r>
            <a:endParaRPr dirty="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         </a:t>
            </a:r>
            <a:r>
              <a:rPr lang="en-US" sz="16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Dr. </a:t>
            </a:r>
            <a:r>
              <a:rPr lang="en-US" sz="14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Praveen Gurunath Bharathi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Postdoctoral Scholars</a:t>
            </a:r>
            <a:endParaRPr dirty="0"/>
          </a:p>
          <a:p>
            <a:pPr marL="400050" marR="0" lvl="1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Dr. Kaitlin Hellier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1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Dr. Chris Lamb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Graduate Students</a:t>
            </a:r>
            <a:endParaRPr dirty="0"/>
          </a:p>
          <a:p>
            <a:pPr marL="400050" marR="0" lvl="1" indent="0" algn="l" rtl="0">
              <a:lnSpc>
                <a:spcPct val="120000"/>
              </a:lnSpc>
              <a:spcBef>
                <a:spcPts val="24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Gregory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Romancheck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(UIUC)</a:t>
            </a:r>
            <a:endParaRPr dirty="0"/>
          </a:p>
          <a:p>
            <a:pPr marL="400050" marR="0" lvl="1" indent="0" algn="l" rtl="0">
              <a:lnSpc>
                <a:spcPct val="120000"/>
              </a:lnSpc>
              <a:spcBef>
                <a:spcPts val="24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Greyson Shoop</a:t>
            </a:r>
            <a:endParaRPr dirty="0"/>
          </a:p>
          <a:p>
            <a:pPr marL="400050" marR="0" lvl="1" indent="0" algn="l" rtl="0">
              <a:lnSpc>
                <a:spcPct val="120000"/>
              </a:lnSpc>
              <a:spcBef>
                <a:spcPts val="24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Max </a:t>
            </a:r>
            <a:r>
              <a:rPr lang="en-US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Teichiera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1" indent="0" algn="l" rtl="0">
              <a:lnSpc>
                <a:spcPct val="120000"/>
              </a:lnSpc>
              <a:spcBef>
                <a:spcPts val="24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Evan Walls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Undergraduate Students</a:t>
            </a:r>
            <a:endParaRPr dirty="0"/>
          </a:p>
          <a:p>
            <a:pPr marL="400050" marR="0" lvl="1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Minahill</a:t>
            </a:r>
            <a:r>
              <a:rPr lang="en-US" sz="1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Shafi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Teo Schnell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Austin Brown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Gabriel Graves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Teddy Li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Noah Botelho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lvl="1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Ananya Goyal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8" name="Google Shape;558;h3b16e9b32781c177_0_625"/>
          <p:cNvPicPr preferRelativeResize="0"/>
          <p:nvPr/>
        </p:nvPicPr>
        <p:blipFill rotWithShape="1">
          <a:blip r:embed="rId3">
            <a:alphaModFix/>
          </a:blip>
          <a:srcRect t="11874" r="8341" b="3251"/>
          <a:stretch/>
        </p:blipFill>
        <p:spPr>
          <a:xfrm>
            <a:off x="3578865" y="1526414"/>
            <a:ext cx="5116630" cy="3553425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h3b16e9b32781c177_0_625"/>
          <p:cNvSpPr txBox="1"/>
          <p:nvPr/>
        </p:nvSpPr>
        <p:spPr>
          <a:xfrm>
            <a:off x="85909" y="1380117"/>
            <a:ext cx="33783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Prof.</a:t>
            </a: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Shiva Abbaszadeh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Electrical &amp; Computer Engineering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sabbasza@ucsc.edu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h3b16e9b32781c177_0_625"/>
          <p:cNvSpPr txBox="1"/>
          <p:nvPr/>
        </p:nvSpPr>
        <p:spPr>
          <a:xfrm>
            <a:off x="8886266" y="1563586"/>
            <a:ext cx="245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Funding Provided by:</a:t>
            </a:r>
            <a:endParaRPr/>
          </a:p>
        </p:txBody>
      </p:sp>
      <p:pic>
        <p:nvPicPr>
          <p:cNvPr id="561" name="Google Shape;561;h3b16e9b32781c177_0_625" descr="Baskin Engineering Brand | Communications Suppor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31948" y="5516162"/>
            <a:ext cx="2511212" cy="675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h3b16e9b32781c177_0_625"/>
          <p:cNvPicPr preferRelativeResize="0"/>
          <p:nvPr/>
        </p:nvPicPr>
        <p:blipFill rotWithShape="1">
          <a:blip r:embed="rId5">
            <a:alphaModFix/>
          </a:blip>
          <a:srcRect t="-105" r="8274" b="-5313"/>
          <a:stretch/>
        </p:blipFill>
        <p:spPr>
          <a:xfrm>
            <a:off x="10790181" y="142975"/>
            <a:ext cx="1145073" cy="1231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h3b16e9b32781c177_0_625" descr="U.S. Department of Energy (DoE) | Drought.gov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58676" y="2475380"/>
            <a:ext cx="1088150" cy="1076807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h3b16e9b32781c177_0_625"/>
          <p:cNvSpPr txBox="1"/>
          <p:nvPr/>
        </p:nvSpPr>
        <p:spPr>
          <a:xfrm>
            <a:off x="10245670" y="2445703"/>
            <a:ext cx="17703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Department of Energy - High Energy Physics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DE-SC0026034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5" name="Google Shape;565;h3b16e9b32781c177_0_625"/>
          <p:cNvPicPr preferRelativeResize="0"/>
          <p:nvPr/>
        </p:nvPicPr>
        <p:blipFill rotWithShape="1">
          <a:blip r:embed="rId7">
            <a:alphaModFix/>
          </a:blip>
          <a:srcRect l="17015" t="37750" r="14814" b="40696"/>
          <a:stretch/>
        </p:blipFill>
        <p:spPr>
          <a:xfrm>
            <a:off x="3578885" y="5516162"/>
            <a:ext cx="2645437" cy="646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h3b16e9b32781c177_0_625"/>
          <p:cNvPicPr preferRelativeResize="0"/>
          <p:nvPr/>
        </p:nvPicPr>
        <p:blipFill rotWithShape="1">
          <a:blip r:embed="rId8">
            <a:alphaModFix/>
          </a:blip>
          <a:srcRect r="47685"/>
          <a:stretch/>
        </p:blipFill>
        <p:spPr>
          <a:xfrm>
            <a:off x="8886268" y="3800002"/>
            <a:ext cx="1232957" cy="1325699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h3b16e9b32781c177_0_625"/>
          <p:cNvSpPr txBox="1"/>
          <p:nvPr/>
        </p:nvSpPr>
        <p:spPr>
          <a:xfrm>
            <a:off x="10259126" y="4144423"/>
            <a:ext cx="17703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UCSC REU program through the National Science Foundation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Grant # 2349305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2375</Words>
  <Application>Microsoft Office PowerPoint</Application>
  <PresentationFormat>Widescreen</PresentationFormat>
  <Paragraphs>327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Arial</vt:lpstr>
      <vt:lpstr>Roboto</vt:lpstr>
      <vt:lpstr>Office Theme</vt:lpstr>
      <vt:lpstr>Office Theme</vt:lpstr>
      <vt:lpstr>PowerPoint Presentation</vt:lpstr>
      <vt:lpstr>Photodetection for High-Energy Physics</vt:lpstr>
      <vt:lpstr>Amorphous Selenium for high sensitivity photodetectors</vt:lpstr>
      <vt:lpstr>Charge Multiplication in Amorphous Superlattices</vt:lpstr>
      <vt:lpstr>Previously Demonstrated: Charge Multiplication </vt:lpstr>
      <vt:lpstr>Developing a-Se superlattices in RIL</vt:lpstr>
      <vt:lpstr>Developing a-Se superlattices in RIL</vt:lpstr>
      <vt:lpstr>Sequential fabrication of Se/Se–Te multilayers</vt:lpstr>
      <vt:lpstr>Challenges of Nanolayer fabrication</vt:lpstr>
      <vt:lpstr>Fabrication Results: Verifying Amorphous Structure</vt:lpstr>
      <vt:lpstr>Fabrication Results: Morphology</vt:lpstr>
      <vt:lpstr>PowerPoint Presentation</vt:lpstr>
      <vt:lpstr>Ellipsometry Modeling: Se-Te</vt:lpstr>
      <vt:lpstr>Ellipsometry Modeling: Superlattice</vt:lpstr>
      <vt:lpstr>Next Steps in Developing a-Se Superlattice Devices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khellier</dc:creator>
  <cp:lastModifiedBy>Teo Schnell</cp:lastModifiedBy>
  <cp:revision>1</cp:revision>
  <dcterms:created xsi:type="dcterms:W3CDTF">2023-11-01T23:45:20Z</dcterms:created>
  <dcterms:modified xsi:type="dcterms:W3CDTF">2026-10-21T20:56:39Z</dcterms:modified>
</cp:coreProperties>
</file>