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embeddedFontLst>
    <p:embeddedFont>
      <p:font typeface="Roboto" panose="02000000000000000000" pitchFamily="2" charset="0"/>
      <p:regular r:id="rId32"/>
      <p:bold r:id="rId33"/>
      <p:italic r:id="rId34"/>
      <p:boldItalic r:id="rId35"/>
    </p:embeddedFont>
    <p:embeddedFont>
      <p:font typeface="Spline Sans" pitchFamily="2" charset="0"/>
      <p:regular r:id="rId36"/>
      <p:bold r:id="rId37"/>
    </p:embeddedFont>
    <p:embeddedFont>
      <p:font typeface="Spline Sans Light" pitchFamily="2" charset="0"/>
      <p:regular r:id="rId38"/>
      <p:bold r:id="rId39"/>
    </p:embeddedFont>
    <p:embeddedFont>
      <p:font typeface="Spline Sans Medium" pitchFamily="2" charset="0"/>
      <p:regular r:id="rId40"/>
      <p:bold r:id="rId41"/>
    </p:embeddedFont>
    <p:embeddedFont>
      <p:font typeface="Spline Sans SemiBold" pitchFamily="2" charset="0"/>
      <p:regular r:id="rId42"/>
      <p:bold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EEDE88F-79CC-4D6D-837B-C9977D551507}">
  <a:tblStyle styleId="{AEEDE88F-79CC-4D6D-837B-C9977D55150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8"/>
    <p:restoredTop sz="94663"/>
  </p:normalViewPr>
  <p:slideViewPr>
    <p:cSldViewPr snapToGrid="0">
      <p:cViewPr>
        <p:scale>
          <a:sx n="127" d="100"/>
          <a:sy n="127" d="100"/>
        </p:scale>
        <p:origin x="1440" y="6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Funding Acknowledgement?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455afff7f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455afff7f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display pic HL LHC Muon collider ED, include lindsey slide 2 in backup at least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455afff7f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455afff7f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455afff7fd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455afff7fd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h47c5d42f27178bd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h47c5d42f27178bd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Enc is 55 without radiation at -40c (Sec. 4.4)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455afff7fd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455afff7fd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Switch graphic to include transformer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455afff7fd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455afff7fd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h47c5d42f27178bd5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h47c5d42f27178bd5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h47c5d42f27178bd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h47c5d42f27178bd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h51c8fb522e9a5f5f_21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h51c8fb522e9a5f5f_21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h51c8fb522e9a5f5f_21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h51c8fb522e9a5f5f_21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h51c8fb522e9a5f5f_21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h51c8fb522e9a5f5f_21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h51c8fb522e9a5f5f_2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h51c8fb522e9a5f5f_2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h47c5d42f27178bd5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h47c5d42f27178bd5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455afff7fd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455afff7fd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8310b4655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8310b46559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h51c8fb522e9a5f5f_2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h51c8fb522e9a5f5f_2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h1eb3ed07608630e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h1eb3ed07608630e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6458dde46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6458dde46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48b11effb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48b11effb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8310b465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8310b4655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455afff7fd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3455afff7fd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Geometry and irradiation comparisons from danush?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455afff7fd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3455afff7fd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Highlight reprogramability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455afff7fd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455afff7fd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Power consumption assumes 1hit/mm^2, within 1mW/cm^2 budget</a:t>
            </a:r>
            <a:br>
              <a:rPr lang="en"/>
            </a:br>
            <a:r>
              <a:rPr lang="en"/>
              <a:t> 1.6 mm2 ASIC chip. A TSMC CMOS 28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455afff7fd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455afff7fd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Ask anthony about turn on curve!!!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7753a80a7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7753a80a75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48b11effbe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48b11effbe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48b11effbe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48b11effbe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48b11effbe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48b11effbe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Spline Sans SemiBold"/>
              <a:buNone/>
              <a:defRPr>
                <a:latin typeface="Spline Sans SemiBold"/>
                <a:ea typeface="Spline Sans SemiBold"/>
                <a:cs typeface="Spline Sans SemiBold"/>
                <a:sym typeface="Spline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Font typeface="Spline Sans"/>
              <a:buChar char="●"/>
              <a:defRPr>
                <a:latin typeface="Spline Sans"/>
                <a:ea typeface="Spline Sans"/>
                <a:cs typeface="Spline Sans"/>
                <a:sym typeface="Spline Sans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○"/>
              <a:defRPr>
                <a:latin typeface="Spline Sans"/>
                <a:ea typeface="Spline Sans"/>
                <a:cs typeface="Spline Sans"/>
                <a:sym typeface="Spline Sans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■"/>
              <a:defRPr>
                <a:latin typeface="Spline Sans"/>
                <a:ea typeface="Spline Sans"/>
                <a:cs typeface="Spline Sans"/>
                <a:sym typeface="Spline Sans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●"/>
              <a:defRPr>
                <a:latin typeface="Spline Sans"/>
                <a:ea typeface="Spline Sans"/>
                <a:cs typeface="Spline Sans"/>
                <a:sym typeface="Spline Sans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○"/>
              <a:defRPr>
                <a:latin typeface="Spline Sans"/>
                <a:ea typeface="Spline Sans"/>
                <a:cs typeface="Spline Sans"/>
                <a:sym typeface="Spline Sans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■"/>
              <a:defRPr>
                <a:latin typeface="Spline Sans"/>
                <a:ea typeface="Spline Sans"/>
                <a:cs typeface="Spline Sans"/>
                <a:sym typeface="Spline Sans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●"/>
              <a:defRPr>
                <a:latin typeface="Spline Sans"/>
                <a:ea typeface="Spline Sans"/>
                <a:cs typeface="Spline Sans"/>
                <a:sym typeface="Spline Sans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○"/>
              <a:defRPr>
                <a:latin typeface="Spline Sans"/>
                <a:ea typeface="Spline Sans"/>
                <a:cs typeface="Spline Sans"/>
                <a:sym typeface="Spline Sans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■"/>
              <a:defRPr>
                <a:latin typeface="Spline Sans"/>
                <a:ea typeface="Spline Sans"/>
                <a:cs typeface="Spline Sans"/>
                <a:sym typeface="Spline Sans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/>
          <p:nvPr/>
        </p:nvSpPr>
        <p:spPr>
          <a:xfrm>
            <a:off x="0" y="0"/>
            <a:ext cx="9144000" cy="3936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" name="Google Shape;21;p4"/>
          <p:cNvSpPr txBox="1"/>
          <p:nvPr/>
        </p:nvSpPr>
        <p:spPr>
          <a:xfrm>
            <a:off x="62900" y="66600"/>
            <a:ext cx="9525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Ben Weiss 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" name="Google Shape;22;p4"/>
          <p:cNvSpPr txBox="1"/>
          <p:nvPr/>
        </p:nvSpPr>
        <p:spPr>
          <a:xfrm>
            <a:off x="2005350" y="53232"/>
            <a:ext cx="51333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In-pixel machine learning in the presence of silicon detector noise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" name="Google Shape;23;p4" title="SmartPix_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3175" y="13267"/>
            <a:ext cx="838221" cy="35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0" y="0"/>
            <a:ext cx="9144000" cy="3936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41482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971323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Font typeface="Spline Sans"/>
              <a:buChar char="●"/>
              <a:defRPr>
                <a:latin typeface="Spline Sans"/>
                <a:ea typeface="Spline Sans"/>
                <a:cs typeface="Spline Sans"/>
                <a:sym typeface="Spline Sans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○"/>
              <a:defRPr>
                <a:latin typeface="Spline Sans"/>
                <a:ea typeface="Spline Sans"/>
                <a:cs typeface="Spline Sans"/>
                <a:sym typeface="Spline Sans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■"/>
              <a:defRPr>
                <a:latin typeface="Spline Sans"/>
                <a:ea typeface="Spline Sans"/>
                <a:cs typeface="Spline Sans"/>
                <a:sym typeface="Spline Sans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●"/>
              <a:defRPr>
                <a:latin typeface="Spline Sans"/>
                <a:ea typeface="Spline Sans"/>
                <a:cs typeface="Spline Sans"/>
                <a:sym typeface="Spline Sans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○"/>
              <a:defRPr>
                <a:latin typeface="Spline Sans"/>
                <a:ea typeface="Spline Sans"/>
                <a:cs typeface="Spline Sans"/>
                <a:sym typeface="Spline Sans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■"/>
              <a:defRPr>
                <a:latin typeface="Spline Sans"/>
                <a:ea typeface="Spline Sans"/>
                <a:cs typeface="Spline Sans"/>
                <a:sym typeface="Spline Sans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●"/>
              <a:defRPr>
                <a:latin typeface="Spline Sans"/>
                <a:ea typeface="Spline Sans"/>
                <a:cs typeface="Spline Sans"/>
                <a:sym typeface="Spline Sans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○"/>
              <a:defRPr>
                <a:latin typeface="Spline Sans"/>
                <a:ea typeface="Spline Sans"/>
                <a:cs typeface="Spline Sans"/>
                <a:sym typeface="Spline Sans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Spline Sans"/>
              <a:buChar char="■"/>
              <a:defRPr>
                <a:latin typeface="Spline Sans"/>
                <a:ea typeface="Spline Sans"/>
                <a:cs typeface="Spline Sans"/>
                <a:sym typeface="Spline Sans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79584" y="-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buNone/>
              <a:defRPr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" name="Google Shape;29;p5"/>
          <p:cNvSpPr txBox="1"/>
          <p:nvPr/>
        </p:nvSpPr>
        <p:spPr>
          <a:xfrm>
            <a:off x="62900" y="66600"/>
            <a:ext cx="9525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Ben Weiss 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2717700" y="44825"/>
            <a:ext cx="3708600" cy="2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Run 3 Boosted Higgs via ggF VBF and VH</a:t>
            </a: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hyperlink" Target="https://fastmachinelearning.org/smart-pixels/#who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fastmachinelearning.org/smart-pixels/#data" TargetMode="External"/><Relationship Id="rId4" Type="http://schemas.openxmlformats.org/officeDocument/2006/relationships/image" Target="../media/image1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rxiv.org/pdf/2510.07485" TargetMode="External"/><Relationship Id="rId5" Type="http://schemas.openxmlformats.org/officeDocument/2006/relationships/hyperlink" Target="https://www.sciencedirect.com/science/article/pii/S0168900226006236?via%3Dihub" TargetMode="External"/><Relationship Id="rId4" Type="http://schemas.openxmlformats.org/officeDocument/2006/relationships/hyperlink" Target="https://indico.global/event/17230/contributions/169982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hyperlink" Target="https://arxiv.org/abs/2602.15946v3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/>
          <p:nvPr/>
        </p:nvSpPr>
        <p:spPr>
          <a:xfrm>
            <a:off x="0" y="0"/>
            <a:ext cx="9144000" cy="33123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ctrTitle"/>
          </p:nvPr>
        </p:nvSpPr>
        <p:spPr>
          <a:xfrm>
            <a:off x="223350" y="24825"/>
            <a:ext cx="8697300" cy="283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 dirty="0">
                <a:solidFill>
                  <a:schemeClr val="lt1"/>
                </a:solidFill>
                <a:latin typeface="Spline Sans"/>
                <a:ea typeface="Spline Sans"/>
                <a:cs typeface="Spline Sans"/>
                <a:sym typeface="Spline Sans"/>
              </a:rPr>
              <a:t>In-pixel machine learning in the presence of silicon detector noise</a:t>
            </a:r>
            <a:endParaRPr sz="4200" b="1" dirty="0">
              <a:solidFill>
                <a:schemeClr val="lt1"/>
              </a:solidFill>
              <a:latin typeface="Spline Sans"/>
              <a:ea typeface="Spline Sans"/>
              <a:cs typeface="Spline Sans"/>
              <a:sym typeface="Spline Sans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lt1"/>
                </a:solidFill>
                <a:latin typeface="Spline Sans"/>
                <a:ea typeface="Spline Sans"/>
                <a:cs typeface="Spline Sans"/>
                <a:sym typeface="Spline Sans"/>
              </a:rPr>
              <a:t>By: </a:t>
            </a:r>
            <a:r>
              <a:rPr lang="en" sz="2400" b="1" dirty="0">
                <a:solidFill>
                  <a:schemeClr val="lt1"/>
                </a:solidFill>
                <a:latin typeface="Spline Sans"/>
                <a:ea typeface="Spline Sans"/>
                <a:cs typeface="Spline Sans"/>
                <a:sym typeface="Spline Sans"/>
              </a:rPr>
              <a:t>Ben Weiss</a:t>
            </a:r>
            <a:r>
              <a:rPr lang="en" sz="2400" dirty="0">
                <a:solidFill>
                  <a:schemeClr val="lt1"/>
                </a:solidFill>
                <a:latin typeface="Spline Sans"/>
                <a:ea typeface="Spline Sans"/>
                <a:cs typeface="Spline Sans"/>
                <a:sym typeface="Spline Sans"/>
              </a:rPr>
              <a:t> on behalf of the </a:t>
            </a:r>
            <a:r>
              <a:rPr lang="en" sz="2400" u="sng" dirty="0">
                <a:solidFill>
                  <a:srgbClr val="C9DAF8"/>
                </a:solidFill>
                <a:latin typeface="Spline Sans"/>
                <a:ea typeface="Spline Sans"/>
                <a:cs typeface="Spline Sans"/>
                <a:sym typeface="Spline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Smartpixels group</a:t>
            </a:r>
            <a:br>
              <a:rPr lang="en" sz="2400" u="sng" dirty="0">
                <a:solidFill>
                  <a:srgbClr val="C9DAF8"/>
                </a:solidFill>
                <a:latin typeface="Spline Sans"/>
                <a:ea typeface="Spline Sans"/>
                <a:cs typeface="Spline Sans"/>
                <a:sym typeface="Spline Sans"/>
              </a:rPr>
            </a:br>
            <a:r>
              <a:rPr lang="en" sz="1800" dirty="0">
                <a:solidFill>
                  <a:schemeClr val="bg1"/>
                </a:solidFill>
                <a:latin typeface="Spline Sans"/>
                <a:ea typeface="Spline Sans"/>
                <a:cs typeface="Spline Sans"/>
                <a:sym typeface="Spline Sans"/>
              </a:rPr>
              <a:t>Cornell University – bw539@cornell.edu</a:t>
            </a:r>
            <a:endParaRPr sz="2400" dirty="0">
              <a:solidFill>
                <a:srgbClr val="C9DAF8"/>
              </a:solidFill>
              <a:latin typeface="Spline Sans Medium"/>
              <a:ea typeface="Spline Sans Medium"/>
              <a:cs typeface="Spline Sans Medium"/>
              <a:sym typeface="Spline Sans Medium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350" y="3436625"/>
            <a:ext cx="915351" cy="91535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2374800" y="2678500"/>
            <a:ext cx="43944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lt1"/>
                </a:solidFill>
                <a:latin typeface="Spline Sans"/>
                <a:ea typeface="Spline Sans"/>
                <a:cs typeface="Spline Sans"/>
                <a:sym typeface="Spline Sans"/>
              </a:rPr>
              <a:t>CPAD </a:t>
            </a:r>
            <a:r>
              <a:rPr lang="en" sz="2200" dirty="0">
                <a:solidFill>
                  <a:schemeClr val="lt1"/>
                </a:solidFill>
                <a:latin typeface="Spline Sans"/>
                <a:ea typeface="Spline Sans"/>
                <a:cs typeface="Spline Sans"/>
                <a:sym typeface="Spline Sans"/>
              </a:rPr>
              <a:t>– 21 October 2026</a:t>
            </a:r>
            <a:endParaRPr sz="2200" dirty="0">
              <a:solidFill>
                <a:schemeClr val="lt1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5">
            <a:alphaModFix/>
          </a:blip>
          <a:srcRect t="38876" b="41494"/>
          <a:stretch/>
        </p:blipFill>
        <p:spPr>
          <a:xfrm>
            <a:off x="3257122" y="3368198"/>
            <a:ext cx="2629753" cy="5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36750" y="3502587"/>
            <a:ext cx="915350" cy="91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7">
            <a:alphaModFix/>
          </a:blip>
          <a:srcRect l="1623" t="18862" b="25350"/>
          <a:stretch/>
        </p:blipFill>
        <p:spPr>
          <a:xfrm>
            <a:off x="1201013" y="3608142"/>
            <a:ext cx="2048205" cy="653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 rotWithShape="1">
          <a:blip r:embed="rId8">
            <a:alphaModFix/>
          </a:blip>
          <a:srcRect l="10606" r="10067" b="35926"/>
          <a:stretch/>
        </p:blipFill>
        <p:spPr>
          <a:xfrm>
            <a:off x="7701987" y="3372875"/>
            <a:ext cx="1218287" cy="77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09843" y="4207484"/>
            <a:ext cx="1627231" cy="915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 rotWithShape="1">
          <a:blip r:embed="rId10">
            <a:alphaModFix/>
          </a:blip>
          <a:srcRect l="8584" t="21548" r="8881" b="27582"/>
          <a:stretch/>
        </p:blipFill>
        <p:spPr>
          <a:xfrm>
            <a:off x="0" y="4557375"/>
            <a:ext cx="2170149" cy="5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74802" y="4621412"/>
            <a:ext cx="2261873" cy="45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157150" y="4608235"/>
            <a:ext cx="1838501" cy="435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 rotWithShape="1">
          <a:blip r:embed="rId13">
            <a:alphaModFix/>
          </a:blip>
          <a:srcRect t="35343" b="36578"/>
          <a:stretch/>
        </p:blipFill>
        <p:spPr>
          <a:xfrm>
            <a:off x="3652740" y="3884413"/>
            <a:ext cx="1838519" cy="5162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cxnSp>
        <p:nvCxnSpPr>
          <p:cNvPr id="79" name="Google Shape;79;p14"/>
          <p:cNvCxnSpPr/>
          <p:nvPr/>
        </p:nvCxnSpPr>
        <p:spPr>
          <a:xfrm>
            <a:off x="1408800" y="1760393"/>
            <a:ext cx="63264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Pixel Granularity VS Data-rate</a:t>
            </a: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Si-pixel tracking in high–luminosity colliders requires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ultra-high resolution that strains bandwidth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Intelligent front-ends</a:t>
            </a:r>
            <a:r>
              <a:rPr lang="en">
                <a:solidFill>
                  <a:srgbClr val="6AA84F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 </a:t>
            </a:r>
            <a:r>
              <a:rPr lang="en">
                <a:solidFill>
                  <a:srgbClr val="434343"/>
                </a:solidFill>
              </a:rPr>
              <a:t>relieve the burden </a:t>
            </a:r>
            <a:endParaRPr>
              <a:solidFill>
                <a:srgbClr val="434343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on triggers downstream by beginning </a:t>
            </a:r>
            <a:endParaRPr>
              <a:solidFill>
                <a:srgbClr val="434343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</a:rPr>
              <a:t>reconstruction at the source</a:t>
            </a:r>
            <a:endParaRPr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AF1B32"/>
              </a:solidFill>
              <a:latin typeface="Spline Sans Medium"/>
              <a:ea typeface="Spline Sans Medium"/>
              <a:cs typeface="Spline Sans Medium"/>
              <a:sym typeface="Spline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86" name="Google Shape;86;p15" title="Screenshot 2025-08-25 at 11.22.4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2050" y="2141600"/>
            <a:ext cx="3125231" cy="152643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5376125" y="1748000"/>
            <a:ext cx="1073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FCC-hh:</a:t>
            </a:r>
            <a:endParaRPr sz="1800" b="1">
              <a:solidFill>
                <a:schemeClr val="dk2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pic>
        <p:nvPicPr>
          <p:cNvPr id="88" name="Google Shape;88;p15" title="Screenshot 2025-09-03 at 3.52.27 PM.png"/>
          <p:cNvPicPr preferRelativeResize="0"/>
          <p:nvPr/>
        </p:nvPicPr>
        <p:blipFill rotWithShape="1">
          <a:blip r:embed="rId4">
            <a:alphaModFix/>
          </a:blip>
          <a:srcRect t="4952"/>
          <a:stretch/>
        </p:blipFill>
        <p:spPr>
          <a:xfrm>
            <a:off x="311700" y="3725949"/>
            <a:ext cx="8520602" cy="1004075"/>
          </a:xfrm>
          <a:prstGeom prst="rect">
            <a:avLst/>
          </a:prstGeom>
          <a:noFill/>
          <a:ln w="28575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9" name="Google Shape;89;p15"/>
          <p:cNvSpPr/>
          <p:nvPr/>
        </p:nvSpPr>
        <p:spPr>
          <a:xfrm>
            <a:off x="454800" y="3744563"/>
            <a:ext cx="4442100" cy="222600"/>
          </a:xfrm>
          <a:prstGeom prst="rect">
            <a:avLst/>
          </a:prstGeom>
          <a:solidFill>
            <a:srgbClr val="6AA84F">
              <a:alpha val="32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5"/>
          <p:cNvSpPr/>
          <p:nvPr/>
        </p:nvSpPr>
        <p:spPr>
          <a:xfrm>
            <a:off x="3689600" y="4023775"/>
            <a:ext cx="4963500" cy="224400"/>
          </a:xfrm>
          <a:prstGeom prst="rect">
            <a:avLst/>
          </a:prstGeom>
          <a:solidFill>
            <a:srgbClr val="6AA84F">
              <a:alpha val="32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5"/>
          <p:cNvSpPr/>
          <p:nvPr/>
        </p:nvSpPr>
        <p:spPr>
          <a:xfrm>
            <a:off x="399850" y="4248175"/>
            <a:ext cx="631200" cy="224400"/>
          </a:xfrm>
          <a:prstGeom prst="rect">
            <a:avLst/>
          </a:prstGeom>
          <a:solidFill>
            <a:srgbClr val="6AA84F">
              <a:alpha val="32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2" name="Google Shape;92;p15" title="Screenshot 2025-08-25 at 11.22.22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02657" y="869087"/>
            <a:ext cx="2372593" cy="166179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/>
        </p:nvSpPr>
        <p:spPr>
          <a:xfrm>
            <a:off x="6798625" y="464213"/>
            <a:ext cx="20541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Muon Collider:</a:t>
            </a:r>
            <a:endParaRPr sz="1800" b="1">
              <a:solidFill>
                <a:schemeClr val="dk2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pic>
        <p:nvPicPr>
          <p:cNvPr id="94" name="Google Shape;94;p15" title="Screenshot 2025-09-03 at 4.07.07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0" y="3009963"/>
            <a:ext cx="3714425" cy="677975"/>
          </a:xfrm>
          <a:prstGeom prst="rect">
            <a:avLst/>
          </a:prstGeom>
          <a:noFill/>
          <a:ln w="28575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Enter </a:t>
            </a:r>
            <a:r>
              <a:rPr lang="en" dirty="0" err="1"/>
              <a:t>Smartpixels</a:t>
            </a:r>
            <a:r>
              <a:rPr lang="en" dirty="0"/>
              <a:t>!</a:t>
            </a:r>
            <a:endParaRPr dirty="0"/>
          </a:p>
        </p:txBody>
      </p:sp>
      <p:sp>
        <p:nvSpPr>
          <p:cNvPr id="101" name="Google Shape;101;p16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err="1">
                <a:solidFill>
                  <a:schemeClr val="dk1"/>
                </a:solidFill>
                <a:highlight>
                  <a:srgbClr val="FFFFFF"/>
                </a:highlight>
              </a:rPr>
              <a:t>Smartpixels</a:t>
            </a:r>
            <a:r>
              <a:rPr lang="en" b="1" dirty="0">
                <a:solidFill>
                  <a:schemeClr val="dk1"/>
                </a:solidFill>
                <a:highlight>
                  <a:srgbClr val="FFFFFF"/>
                </a:highlight>
              </a:rPr>
              <a:t> goal</a:t>
            </a:r>
            <a:r>
              <a:rPr lang="en" dirty="0">
                <a:solidFill>
                  <a:schemeClr val="dk1"/>
                </a:solidFill>
                <a:highlight>
                  <a:srgbClr val="FFFFFF"/>
                </a:highlight>
              </a:rPr>
              <a:t>: embed small NNs on Si-pixel ASIC readout chips  that perform </a:t>
            </a:r>
            <a:r>
              <a:rPr lang="en" dirty="0">
                <a:solidFill>
                  <a:srgbClr val="AF1B32"/>
                </a:solidFill>
                <a:highlight>
                  <a:srgbClr val="FFFFFF"/>
                </a:highlight>
                <a:latin typeface="Spline Sans Medium"/>
                <a:ea typeface="Spline Sans Medium"/>
                <a:cs typeface="Spline Sans Medium"/>
                <a:sym typeface="Spline Sans Medium"/>
              </a:rPr>
              <a:t>pre-trigger</a:t>
            </a:r>
            <a:r>
              <a:rPr lang="en" dirty="0">
                <a:solidFill>
                  <a:schemeClr val="dk1"/>
                </a:solidFill>
                <a:highlight>
                  <a:srgbClr val="FFFFFF"/>
                </a:highlight>
              </a:rPr>
              <a:t> data refinement at the collision rate. </a:t>
            </a:r>
            <a:endParaRPr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dirty="0" err="1">
                <a:solidFill>
                  <a:schemeClr val="dk1"/>
                </a:solidFill>
                <a:highlight>
                  <a:srgbClr val="FFFFFF"/>
                </a:highlight>
              </a:rPr>
              <a:t>p</a:t>
            </a:r>
            <a:r>
              <a:rPr lang="en-US" baseline="-25000" dirty="0" err="1">
                <a:solidFill>
                  <a:schemeClr val="dk1"/>
                </a:solidFill>
                <a:highlight>
                  <a:srgbClr val="FFFFFF"/>
                </a:highlight>
              </a:rPr>
              <a:t>T</a:t>
            </a:r>
            <a:r>
              <a:rPr lang="en-US" dirty="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r>
              <a:rPr lang="en" dirty="0">
                <a:solidFill>
                  <a:schemeClr val="dk1"/>
                </a:solidFill>
                <a:highlight>
                  <a:srgbClr val="FFFFFF"/>
                </a:highlight>
              </a:rPr>
              <a:t>filtering and regression of track geometry from a single Si-layer</a:t>
            </a:r>
            <a:endParaRPr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914400" lvl="1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 b="1" dirty="0">
                <a:solidFill>
                  <a:schemeClr val="dk1"/>
                </a:solidFill>
                <a:highlight>
                  <a:srgbClr val="FFFFFF"/>
                </a:highlight>
              </a:rPr>
              <a:t>Advantage</a:t>
            </a:r>
            <a:r>
              <a:rPr lang="en" sz="1500" dirty="0">
                <a:solidFill>
                  <a:schemeClr val="dk1"/>
                </a:solidFill>
                <a:highlight>
                  <a:srgbClr val="FFFFFF"/>
                </a:highlight>
              </a:rPr>
              <a:t>: track parameter readout does not scale with granularity!</a:t>
            </a:r>
            <a:endParaRPr sz="15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dirty="0">
                <a:solidFill>
                  <a:srgbClr val="AF1B32"/>
                </a:solidFill>
                <a:highlight>
                  <a:srgbClr val="FFFFFF"/>
                </a:highlight>
                <a:latin typeface="Spline Sans Medium"/>
                <a:ea typeface="Spline Sans Medium"/>
                <a:cs typeface="Spline Sans Medium"/>
                <a:sym typeface="Spline Sans Medium"/>
              </a:rPr>
              <a:t>Extreme-edge</a:t>
            </a:r>
            <a:r>
              <a:rPr lang="en" dirty="0">
                <a:solidFill>
                  <a:schemeClr val="dk1"/>
                </a:solidFill>
                <a:highlight>
                  <a:srgbClr val="FFFFFF"/>
                </a:highlight>
              </a:rPr>
              <a:t> implementation targeting CMS Phase 3 conditions</a:t>
            </a:r>
            <a:endParaRPr dirty="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102" name="Google Shape;102;p16" title="ChargeCluster.gif"/>
          <p:cNvPicPr preferRelativeResize="0"/>
          <p:nvPr/>
        </p:nvPicPr>
        <p:blipFill rotWithShape="1">
          <a:blip r:embed="rId3">
            <a:alphaModFix/>
          </a:blip>
          <a:srcRect l="5945" t="10232" r="22595" b="10144"/>
          <a:stretch/>
        </p:blipFill>
        <p:spPr>
          <a:xfrm>
            <a:off x="89248" y="3008850"/>
            <a:ext cx="2015850" cy="1797026"/>
          </a:xfrm>
          <a:prstGeom prst="rect">
            <a:avLst/>
          </a:prstGeom>
          <a:noFill/>
          <a:ln w="381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3" name="Google Shape;103;p16"/>
          <p:cNvSpPr/>
          <p:nvPr/>
        </p:nvSpPr>
        <p:spPr>
          <a:xfrm>
            <a:off x="2128913" y="3714213"/>
            <a:ext cx="273900" cy="429900"/>
          </a:xfrm>
          <a:prstGeom prst="rightArrow">
            <a:avLst>
              <a:gd name="adj1" fmla="val 50000"/>
              <a:gd name="adj2" fmla="val 55006"/>
            </a:avLst>
          </a:prstGeom>
          <a:noFill/>
          <a:ln w="381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6"/>
          <p:cNvSpPr/>
          <p:nvPr/>
        </p:nvSpPr>
        <p:spPr>
          <a:xfrm>
            <a:off x="4843513" y="3738003"/>
            <a:ext cx="277200" cy="429900"/>
          </a:xfrm>
          <a:prstGeom prst="rightArrow">
            <a:avLst>
              <a:gd name="adj1" fmla="val 50000"/>
              <a:gd name="adj2" fmla="val 55006"/>
            </a:avLst>
          </a:prstGeom>
          <a:noFill/>
          <a:ln w="381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6"/>
          <p:cNvSpPr txBox="1"/>
          <p:nvPr/>
        </p:nvSpPr>
        <p:spPr>
          <a:xfrm>
            <a:off x="2450374" y="2928925"/>
            <a:ext cx="2393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434343"/>
                </a:solidFill>
                <a:latin typeface="Spline Sans"/>
                <a:ea typeface="Spline Sans"/>
                <a:cs typeface="Spline Sans"/>
                <a:sym typeface="Spline Sans"/>
              </a:rPr>
              <a:t>SmartPix ROC bonded to pixel </a:t>
            </a:r>
            <a:endParaRPr sz="1700" b="1">
              <a:solidFill>
                <a:srgbClr val="434343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2402825" y="4226375"/>
            <a:ext cx="24408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  <a:latin typeface="Spline Sans"/>
                <a:ea typeface="Spline Sans"/>
                <a:cs typeface="Spline Sans"/>
                <a:sym typeface="Spline Sans"/>
              </a:rPr>
              <a:t>Digital NN</a:t>
            </a:r>
            <a:endParaRPr sz="1800">
              <a:solidFill>
                <a:srgbClr val="FF0000"/>
              </a:solidFill>
              <a:latin typeface="Spline Sans"/>
              <a:ea typeface="Spline Sans"/>
              <a:cs typeface="Spline Sans"/>
              <a:sym typeface="Splin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8761D"/>
                </a:solidFill>
                <a:latin typeface="Spline Sans"/>
                <a:ea typeface="Spline Sans"/>
                <a:cs typeface="Spline Sans"/>
                <a:sym typeface="Spline Sans"/>
              </a:rPr>
              <a:t>Analog readout</a:t>
            </a:r>
            <a:endParaRPr sz="1800">
              <a:solidFill>
                <a:srgbClr val="38761D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165023" y="2990525"/>
            <a:ext cx="2263788" cy="1928448"/>
          </a:xfrm>
          <a:prstGeom prst="cloud">
            <a:avLst/>
          </a:prstGeom>
          <a:solidFill>
            <a:srgbClr val="F4CCCC"/>
          </a:solidFill>
          <a:ln w="381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08" name="Google Shape;108;p16"/>
          <p:cNvSpPr txBox="1"/>
          <p:nvPr/>
        </p:nvSpPr>
        <p:spPr>
          <a:xfrm>
            <a:off x="5477075" y="3214250"/>
            <a:ext cx="2016000" cy="12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434343"/>
                </a:solidFill>
                <a:latin typeface="Spline Sans"/>
                <a:ea typeface="Spline Sans"/>
                <a:cs typeface="Spline Sans"/>
                <a:sym typeface="Spline Sans"/>
              </a:rPr>
              <a:t>Predictions:</a:t>
            </a:r>
            <a:endParaRPr sz="1600" b="1">
              <a:solidFill>
                <a:srgbClr val="434343"/>
              </a:solidFill>
              <a:latin typeface="Spline Sans"/>
              <a:ea typeface="Spline Sans"/>
              <a:cs typeface="Spline Sans"/>
              <a:sym typeface="Spline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434343"/>
                </a:solidFill>
                <a:latin typeface="Spline Sans"/>
                <a:ea typeface="Spline Sans"/>
                <a:cs typeface="Spline Sans"/>
                <a:sym typeface="Spline Sans"/>
              </a:rPr>
              <a:t>- </a:t>
            </a:r>
            <a:r>
              <a:rPr lang="en" sz="1600">
                <a:solidFill>
                  <a:srgbClr val="434343"/>
                </a:solidFill>
                <a:latin typeface="Spline Sans"/>
                <a:ea typeface="Spline Sans"/>
                <a:cs typeface="Spline Sans"/>
                <a:sym typeface="Spline Sans"/>
              </a:rPr>
              <a:t>High vs. low pt?</a:t>
            </a:r>
            <a:endParaRPr sz="1600">
              <a:solidFill>
                <a:srgbClr val="434343"/>
              </a:solidFill>
              <a:latin typeface="Spline Sans"/>
              <a:ea typeface="Spline Sans"/>
              <a:cs typeface="Spline Sans"/>
              <a:sym typeface="Spline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434343"/>
                </a:solidFill>
                <a:latin typeface="Spline Sans"/>
                <a:ea typeface="Spline Sans"/>
                <a:cs typeface="Spline Sans"/>
                <a:sym typeface="Spline Sans"/>
              </a:rPr>
              <a:t>- Hit position</a:t>
            </a:r>
            <a:endParaRPr sz="1600">
              <a:solidFill>
                <a:srgbClr val="434343"/>
              </a:solidFill>
              <a:latin typeface="Spline Sans"/>
              <a:ea typeface="Spline Sans"/>
              <a:cs typeface="Spline Sans"/>
              <a:sym typeface="Spline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34343"/>
                </a:solidFill>
                <a:latin typeface="Spline Sans"/>
                <a:ea typeface="Spline Sans"/>
                <a:cs typeface="Spline Sans"/>
                <a:sym typeface="Spline Sans"/>
              </a:rPr>
              <a:t>- Track angle</a:t>
            </a:r>
            <a:endParaRPr sz="1600">
              <a:solidFill>
                <a:srgbClr val="434343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pic>
        <p:nvPicPr>
          <p:cNvPr id="109" name="Google Shape;10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2426637" y="3578575"/>
            <a:ext cx="2416875" cy="70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 txBox="1"/>
          <p:nvPr/>
        </p:nvSpPr>
        <p:spPr>
          <a:xfrm>
            <a:off x="89100" y="2935050"/>
            <a:ext cx="2127600" cy="12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434343"/>
                </a:solidFill>
                <a:latin typeface="Spline Sans"/>
                <a:ea typeface="Spline Sans"/>
                <a:cs typeface="Spline Sans"/>
                <a:sym typeface="Spline Sans"/>
              </a:rPr>
              <a:t>Pixelated charge </a:t>
            </a:r>
            <a:endParaRPr sz="1700" b="1">
              <a:solidFill>
                <a:srgbClr val="434343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7428788" y="3590240"/>
            <a:ext cx="277200" cy="429900"/>
          </a:xfrm>
          <a:prstGeom prst="rightArrow">
            <a:avLst>
              <a:gd name="adj1" fmla="val 50000"/>
              <a:gd name="adj2" fmla="val 55006"/>
            </a:avLst>
          </a:prstGeom>
          <a:noFill/>
          <a:ln w="381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6"/>
          <p:cNvSpPr txBox="1"/>
          <p:nvPr/>
        </p:nvSpPr>
        <p:spPr>
          <a:xfrm>
            <a:off x="7750200" y="3438750"/>
            <a:ext cx="1304700" cy="840900"/>
          </a:xfrm>
          <a:prstGeom prst="rect">
            <a:avLst/>
          </a:prstGeom>
          <a:noFill/>
          <a:ln w="381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L1 Trigger</a:t>
            </a:r>
            <a:endParaRPr sz="1800" b="1">
              <a:solidFill>
                <a:schemeClr val="dk2"/>
              </a:solidFill>
              <a:latin typeface="Spline Sans"/>
              <a:ea typeface="Spline Sans"/>
              <a:cs typeface="Spline Sans"/>
              <a:sym typeface="Splin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@ 40 MHz</a:t>
            </a:r>
            <a:endParaRPr sz="1800">
              <a:solidFill>
                <a:schemeClr val="dk2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113" name="Google Shape;113;p16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Smartpixels Datasets</a:t>
            </a:r>
            <a:endParaRPr/>
          </a:p>
        </p:txBody>
      </p:sp>
      <p:pic>
        <p:nvPicPr>
          <p:cNvPr id="119" name="Google Shape;119;p17" title="XYAlphaBet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7725" y="1650750"/>
            <a:ext cx="4808876" cy="305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 title="ChargeCluster.gif"/>
          <p:cNvPicPr preferRelativeResize="0"/>
          <p:nvPr/>
        </p:nvPicPr>
        <p:blipFill rotWithShape="1">
          <a:blip r:embed="rId4">
            <a:alphaModFix/>
          </a:blip>
          <a:srcRect l="5945" t="10232" r="10909" b="10144"/>
          <a:stretch/>
        </p:blipFill>
        <p:spPr>
          <a:xfrm>
            <a:off x="914463" y="3259650"/>
            <a:ext cx="2345525" cy="179702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Incident pion kinematics taken from real CMS data. </a:t>
            </a:r>
            <a:br>
              <a:rPr lang="en"/>
            </a:br>
            <a:r>
              <a:rPr lang="en"/>
              <a:t>Sensor charge collection simulated with </a:t>
            </a:r>
            <a:r>
              <a:rPr lang="en" b="1"/>
              <a:t>PixelAV</a:t>
            </a:r>
            <a:r>
              <a:rPr lang="en"/>
              <a:t>.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 16x16 pixel array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50µm x 12.5µm</a:t>
            </a:r>
            <a:r>
              <a:rPr lang="en"/>
              <a:t> pixel pitch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 20 timesteps (200ps appart)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Subset available on </a:t>
            </a:r>
            <a:r>
              <a:rPr lang="en" b="1" u="sng">
                <a:solidFill>
                  <a:schemeClr val="hlink"/>
                </a:solidFill>
                <a:hlinkClick r:id="rId5"/>
              </a:rPr>
              <a:t>Zenodo</a:t>
            </a:r>
            <a:endParaRPr b="1" u="sng">
              <a:solidFill>
                <a:srgbClr val="0000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500k-4M events/dataset</a:t>
            </a:r>
            <a:endParaRPr/>
          </a:p>
        </p:txBody>
      </p:sp>
      <p:sp>
        <p:nvSpPr>
          <p:cNvPr id="122" name="Google Shape;122;p17"/>
          <p:cNvSpPr txBox="1"/>
          <p:nvPr/>
        </p:nvSpPr>
        <p:spPr>
          <a:xfrm>
            <a:off x="3056800" y="4755075"/>
            <a:ext cx="4602288" cy="3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AF1B32"/>
                </a:solidFill>
                <a:latin typeface="Spline Sans Light"/>
                <a:ea typeface="Spline Sans Light"/>
                <a:cs typeface="Spline Sans Light"/>
                <a:sym typeface="Spline Sans Light"/>
              </a:rPr>
              <a:t>Dataset production work by </a:t>
            </a:r>
            <a:r>
              <a:rPr lang="en" sz="1200" dirty="0" err="1">
                <a:solidFill>
                  <a:srgbClr val="AF1B32"/>
                </a:solidFill>
                <a:latin typeface="Spline Sans Light"/>
                <a:ea typeface="Spline Sans Light"/>
                <a:cs typeface="Spline Sans Light"/>
                <a:sym typeface="Spline Sans Light"/>
              </a:rPr>
              <a:t>Danush</a:t>
            </a:r>
            <a:r>
              <a:rPr lang="en" sz="1200" dirty="0">
                <a:solidFill>
                  <a:srgbClr val="AF1B32"/>
                </a:solidFill>
                <a:latin typeface="Spline Sans Light"/>
                <a:ea typeface="Spline Sans Light"/>
                <a:cs typeface="Spline Sans Light"/>
                <a:sym typeface="Spline Sans Light"/>
              </a:rPr>
              <a:t> Shekar,  Morris Swartz</a:t>
            </a:r>
            <a:endParaRPr sz="1200" dirty="0">
              <a:solidFill>
                <a:srgbClr val="AF1B32"/>
              </a:solidFill>
              <a:latin typeface="Spline Sans Light"/>
              <a:ea typeface="Spline Sans Light"/>
              <a:cs typeface="Spline Sans Light"/>
              <a:sym typeface="Spline Sans Light"/>
            </a:endParaRPr>
          </a:p>
        </p:txBody>
      </p:sp>
      <p:grpSp>
        <p:nvGrpSpPr>
          <p:cNvPr id="123" name="Google Shape;123;p17"/>
          <p:cNvGrpSpPr/>
          <p:nvPr/>
        </p:nvGrpSpPr>
        <p:grpSpPr>
          <a:xfrm>
            <a:off x="6342500" y="224400"/>
            <a:ext cx="1976450" cy="1376175"/>
            <a:chOff x="6625250" y="143850"/>
            <a:chExt cx="1976450" cy="1376175"/>
          </a:xfrm>
        </p:grpSpPr>
        <p:sp>
          <p:nvSpPr>
            <p:cNvPr id="124" name="Google Shape;124;p17"/>
            <p:cNvSpPr/>
            <p:nvPr/>
          </p:nvSpPr>
          <p:spPr>
            <a:xfrm>
              <a:off x="6703100" y="664950"/>
              <a:ext cx="1528200" cy="672000"/>
            </a:xfrm>
            <a:prstGeom prst="rect">
              <a:avLst/>
            </a:prstGeom>
            <a:solidFill>
              <a:srgbClr val="99D7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25" name="Google Shape;125;p17"/>
            <p:cNvCxnSpPr/>
            <p:nvPr/>
          </p:nvCxnSpPr>
          <p:spPr>
            <a:xfrm>
              <a:off x="6703100" y="1396350"/>
              <a:ext cx="15420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" name="Google Shape;126;p17"/>
            <p:cNvCxnSpPr/>
            <p:nvPr/>
          </p:nvCxnSpPr>
          <p:spPr>
            <a:xfrm>
              <a:off x="6703100" y="605550"/>
              <a:ext cx="4818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" name="Google Shape;127;p17"/>
            <p:cNvCxnSpPr/>
            <p:nvPr/>
          </p:nvCxnSpPr>
          <p:spPr>
            <a:xfrm>
              <a:off x="7234525" y="605550"/>
              <a:ext cx="4818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" name="Google Shape;128;p17"/>
            <p:cNvCxnSpPr/>
            <p:nvPr/>
          </p:nvCxnSpPr>
          <p:spPr>
            <a:xfrm>
              <a:off x="7763200" y="605550"/>
              <a:ext cx="4818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" name="Google Shape;129;p17"/>
            <p:cNvCxnSpPr/>
            <p:nvPr/>
          </p:nvCxnSpPr>
          <p:spPr>
            <a:xfrm rot="10800000">
              <a:off x="6625250" y="425325"/>
              <a:ext cx="1451100" cy="1094700"/>
            </a:xfrm>
            <a:prstGeom prst="straightConnector1">
              <a:avLst/>
            </a:prstGeom>
            <a:noFill/>
            <a:ln w="19050" cap="flat" cmpd="sng">
              <a:solidFill>
                <a:srgbClr val="AF1B3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0" name="Google Shape;130;p17"/>
            <p:cNvSpPr txBox="1"/>
            <p:nvPr/>
          </p:nvSpPr>
          <p:spPr>
            <a:xfrm>
              <a:off x="6696050" y="143850"/>
              <a:ext cx="343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AF1B3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π</a:t>
              </a:r>
              <a:endParaRPr sz="1800" b="1">
                <a:solidFill>
                  <a:srgbClr val="AF1B3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131" name="Google Shape;131;p17"/>
            <p:cNvGrpSpPr/>
            <p:nvPr/>
          </p:nvGrpSpPr>
          <p:grpSpPr>
            <a:xfrm>
              <a:off x="7368625" y="836538"/>
              <a:ext cx="134100" cy="125100"/>
              <a:chOff x="7351300" y="770425"/>
              <a:chExt cx="134100" cy="125100"/>
            </a:xfrm>
          </p:grpSpPr>
          <p:sp>
            <p:nvSpPr>
              <p:cNvPr id="132" name="Google Shape;132;p17"/>
              <p:cNvSpPr/>
              <p:nvPr/>
            </p:nvSpPr>
            <p:spPr>
              <a:xfrm>
                <a:off x="7351300" y="770425"/>
                <a:ext cx="134100" cy="125100"/>
              </a:xfrm>
              <a:prstGeom prst="ellipse">
                <a:avLst/>
              </a:prstGeom>
              <a:solidFill>
                <a:srgbClr val="DD7E6B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33" name="Google Shape;133;p17"/>
              <p:cNvCxnSpPr/>
              <p:nvPr/>
            </p:nvCxnSpPr>
            <p:spPr>
              <a:xfrm>
                <a:off x="7378150" y="832975"/>
                <a:ext cx="804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34" name="Google Shape;134;p17"/>
            <p:cNvGrpSpPr/>
            <p:nvPr/>
          </p:nvGrpSpPr>
          <p:grpSpPr>
            <a:xfrm>
              <a:off x="7593300" y="988850"/>
              <a:ext cx="134100" cy="125100"/>
              <a:chOff x="7351300" y="770425"/>
              <a:chExt cx="134100" cy="125100"/>
            </a:xfrm>
          </p:grpSpPr>
          <p:sp>
            <p:nvSpPr>
              <p:cNvPr id="135" name="Google Shape;135;p17"/>
              <p:cNvSpPr/>
              <p:nvPr/>
            </p:nvSpPr>
            <p:spPr>
              <a:xfrm>
                <a:off x="7351300" y="770425"/>
                <a:ext cx="134100" cy="125100"/>
              </a:xfrm>
              <a:prstGeom prst="ellipse">
                <a:avLst/>
              </a:prstGeom>
              <a:solidFill>
                <a:srgbClr val="DD7E6B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36" name="Google Shape;136;p17"/>
              <p:cNvCxnSpPr/>
              <p:nvPr/>
            </p:nvCxnSpPr>
            <p:spPr>
              <a:xfrm>
                <a:off x="7378150" y="832975"/>
                <a:ext cx="804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37" name="Google Shape;137;p17"/>
            <p:cNvGrpSpPr/>
            <p:nvPr/>
          </p:nvGrpSpPr>
          <p:grpSpPr>
            <a:xfrm>
              <a:off x="7807738" y="1151575"/>
              <a:ext cx="134100" cy="125100"/>
              <a:chOff x="7351300" y="770425"/>
              <a:chExt cx="134100" cy="125100"/>
            </a:xfrm>
          </p:grpSpPr>
          <p:sp>
            <p:nvSpPr>
              <p:cNvPr id="138" name="Google Shape;138;p17"/>
              <p:cNvSpPr/>
              <p:nvPr/>
            </p:nvSpPr>
            <p:spPr>
              <a:xfrm>
                <a:off x="7351300" y="770425"/>
                <a:ext cx="134100" cy="125100"/>
              </a:xfrm>
              <a:prstGeom prst="ellipse">
                <a:avLst/>
              </a:prstGeom>
              <a:solidFill>
                <a:srgbClr val="DD7E6B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39" name="Google Shape;139;p17"/>
              <p:cNvCxnSpPr/>
              <p:nvPr/>
            </p:nvCxnSpPr>
            <p:spPr>
              <a:xfrm>
                <a:off x="7378150" y="832975"/>
                <a:ext cx="804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40" name="Google Shape;140;p17"/>
            <p:cNvCxnSpPr/>
            <p:nvPr/>
          </p:nvCxnSpPr>
          <p:spPr>
            <a:xfrm>
              <a:off x="8236250" y="606175"/>
              <a:ext cx="2034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1" name="Google Shape;141;p17"/>
            <p:cNvCxnSpPr/>
            <p:nvPr/>
          </p:nvCxnSpPr>
          <p:spPr>
            <a:xfrm>
              <a:off x="8236250" y="1396350"/>
              <a:ext cx="2034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" name="Google Shape;142;p17"/>
            <p:cNvCxnSpPr/>
            <p:nvPr/>
          </p:nvCxnSpPr>
          <p:spPr>
            <a:xfrm>
              <a:off x="8439700" y="606175"/>
              <a:ext cx="0" cy="361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Google Shape;143;p17"/>
            <p:cNvCxnSpPr/>
            <p:nvPr/>
          </p:nvCxnSpPr>
          <p:spPr>
            <a:xfrm>
              <a:off x="8439700" y="1031725"/>
              <a:ext cx="0" cy="3648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44" name="Google Shape;144;p17"/>
            <p:cNvGrpSpPr/>
            <p:nvPr/>
          </p:nvGrpSpPr>
          <p:grpSpPr>
            <a:xfrm>
              <a:off x="7021650" y="875013"/>
              <a:ext cx="134100" cy="125100"/>
              <a:chOff x="7184900" y="915125"/>
              <a:chExt cx="134100" cy="125100"/>
            </a:xfrm>
          </p:grpSpPr>
          <p:grpSp>
            <p:nvGrpSpPr>
              <p:cNvPr id="145" name="Google Shape;145;p17"/>
              <p:cNvGrpSpPr/>
              <p:nvPr/>
            </p:nvGrpSpPr>
            <p:grpSpPr>
              <a:xfrm>
                <a:off x="7184900" y="915125"/>
                <a:ext cx="134100" cy="125100"/>
                <a:chOff x="7351300" y="770425"/>
                <a:chExt cx="134100" cy="125100"/>
              </a:xfrm>
            </p:grpSpPr>
            <p:sp>
              <p:nvSpPr>
                <p:cNvPr id="146" name="Google Shape;146;p17"/>
                <p:cNvSpPr/>
                <p:nvPr/>
              </p:nvSpPr>
              <p:spPr>
                <a:xfrm>
                  <a:off x="7351300" y="770425"/>
                  <a:ext cx="134100" cy="125100"/>
                </a:xfrm>
                <a:prstGeom prst="ellipse">
                  <a:avLst/>
                </a:prstGeom>
                <a:solidFill>
                  <a:srgbClr val="B6D7A8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147" name="Google Shape;147;p17"/>
                <p:cNvCxnSpPr/>
                <p:nvPr/>
              </p:nvCxnSpPr>
              <p:spPr>
                <a:xfrm>
                  <a:off x="7378150" y="832975"/>
                  <a:ext cx="804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48" name="Google Shape;148;p17"/>
              <p:cNvCxnSpPr/>
              <p:nvPr/>
            </p:nvCxnSpPr>
            <p:spPr>
              <a:xfrm>
                <a:off x="7251950" y="940475"/>
                <a:ext cx="0" cy="74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49" name="Google Shape;149;p17"/>
            <p:cNvGrpSpPr/>
            <p:nvPr/>
          </p:nvGrpSpPr>
          <p:grpSpPr>
            <a:xfrm>
              <a:off x="7234525" y="1044988"/>
              <a:ext cx="134100" cy="125100"/>
              <a:chOff x="7184900" y="915125"/>
              <a:chExt cx="134100" cy="125100"/>
            </a:xfrm>
          </p:grpSpPr>
          <p:grpSp>
            <p:nvGrpSpPr>
              <p:cNvPr id="150" name="Google Shape;150;p17"/>
              <p:cNvGrpSpPr/>
              <p:nvPr/>
            </p:nvGrpSpPr>
            <p:grpSpPr>
              <a:xfrm>
                <a:off x="7184900" y="915125"/>
                <a:ext cx="134100" cy="125100"/>
                <a:chOff x="7351300" y="770425"/>
                <a:chExt cx="134100" cy="125100"/>
              </a:xfrm>
            </p:grpSpPr>
            <p:sp>
              <p:nvSpPr>
                <p:cNvPr id="151" name="Google Shape;151;p17"/>
                <p:cNvSpPr/>
                <p:nvPr/>
              </p:nvSpPr>
              <p:spPr>
                <a:xfrm>
                  <a:off x="7351300" y="770425"/>
                  <a:ext cx="134100" cy="125100"/>
                </a:xfrm>
                <a:prstGeom prst="ellipse">
                  <a:avLst/>
                </a:prstGeom>
                <a:solidFill>
                  <a:srgbClr val="B6D7A8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152" name="Google Shape;152;p17"/>
                <p:cNvCxnSpPr/>
                <p:nvPr/>
              </p:nvCxnSpPr>
              <p:spPr>
                <a:xfrm>
                  <a:off x="7378150" y="832975"/>
                  <a:ext cx="804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53" name="Google Shape;153;p17"/>
              <p:cNvCxnSpPr/>
              <p:nvPr/>
            </p:nvCxnSpPr>
            <p:spPr>
              <a:xfrm>
                <a:off x="7251950" y="940475"/>
                <a:ext cx="0" cy="74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54" name="Google Shape;154;p17"/>
            <p:cNvGrpSpPr/>
            <p:nvPr/>
          </p:nvGrpSpPr>
          <p:grpSpPr>
            <a:xfrm>
              <a:off x="7459200" y="1192613"/>
              <a:ext cx="134100" cy="125100"/>
              <a:chOff x="7184900" y="915125"/>
              <a:chExt cx="134100" cy="125100"/>
            </a:xfrm>
          </p:grpSpPr>
          <p:grpSp>
            <p:nvGrpSpPr>
              <p:cNvPr id="155" name="Google Shape;155;p17"/>
              <p:cNvGrpSpPr/>
              <p:nvPr/>
            </p:nvGrpSpPr>
            <p:grpSpPr>
              <a:xfrm>
                <a:off x="7184900" y="915125"/>
                <a:ext cx="134100" cy="125100"/>
                <a:chOff x="7351300" y="770425"/>
                <a:chExt cx="134100" cy="125100"/>
              </a:xfrm>
            </p:grpSpPr>
            <p:sp>
              <p:nvSpPr>
                <p:cNvPr id="156" name="Google Shape;156;p17"/>
                <p:cNvSpPr/>
                <p:nvPr/>
              </p:nvSpPr>
              <p:spPr>
                <a:xfrm>
                  <a:off x="7351300" y="770425"/>
                  <a:ext cx="134100" cy="125100"/>
                </a:xfrm>
                <a:prstGeom prst="ellipse">
                  <a:avLst/>
                </a:prstGeom>
                <a:solidFill>
                  <a:srgbClr val="B6D7A8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157" name="Google Shape;157;p17"/>
                <p:cNvCxnSpPr/>
                <p:nvPr/>
              </p:nvCxnSpPr>
              <p:spPr>
                <a:xfrm>
                  <a:off x="7378150" y="832975"/>
                  <a:ext cx="804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58" name="Google Shape;158;p17"/>
              <p:cNvCxnSpPr/>
              <p:nvPr/>
            </p:nvCxnSpPr>
            <p:spPr>
              <a:xfrm>
                <a:off x="7251950" y="940475"/>
                <a:ext cx="0" cy="74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59" name="Google Shape;159;p17"/>
            <p:cNvCxnSpPr/>
            <p:nvPr/>
          </p:nvCxnSpPr>
          <p:spPr>
            <a:xfrm>
              <a:off x="8277700" y="970700"/>
              <a:ext cx="32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0" name="Google Shape;160;p17"/>
            <p:cNvCxnSpPr/>
            <p:nvPr/>
          </p:nvCxnSpPr>
          <p:spPr>
            <a:xfrm>
              <a:off x="8352700" y="1031825"/>
              <a:ext cx="174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1" name="Google Shape;161;p17"/>
            <p:cNvGrpSpPr/>
            <p:nvPr/>
          </p:nvGrpSpPr>
          <p:grpSpPr>
            <a:xfrm>
              <a:off x="7100425" y="664938"/>
              <a:ext cx="134100" cy="125100"/>
              <a:chOff x="7351300" y="770425"/>
              <a:chExt cx="134100" cy="125100"/>
            </a:xfrm>
          </p:grpSpPr>
          <p:sp>
            <p:nvSpPr>
              <p:cNvPr id="162" name="Google Shape;162;p17"/>
              <p:cNvSpPr/>
              <p:nvPr/>
            </p:nvSpPr>
            <p:spPr>
              <a:xfrm>
                <a:off x="7351300" y="770425"/>
                <a:ext cx="134100" cy="125100"/>
              </a:xfrm>
              <a:prstGeom prst="ellipse">
                <a:avLst/>
              </a:prstGeom>
              <a:solidFill>
                <a:srgbClr val="DD7E6B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63" name="Google Shape;163;p17"/>
              <p:cNvCxnSpPr/>
              <p:nvPr/>
            </p:nvCxnSpPr>
            <p:spPr>
              <a:xfrm>
                <a:off x="7378150" y="832975"/>
                <a:ext cx="804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64" name="Google Shape;164;p17"/>
            <p:cNvGrpSpPr/>
            <p:nvPr/>
          </p:nvGrpSpPr>
          <p:grpSpPr>
            <a:xfrm>
              <a:off x="6800600" y="714388"/>
              <a:ext cx="134100" cy="125100"/>
              <a:chOff x="7184900" y="915125"/>
              <a:chExt cx="134100" cy="125100"/>
            </a:xfrm>
          </p:grpSpPr>
          <p:grpSp>
            <p:nvGrpSpPr>
              <p:cNvPr id="165" name="Google Shape;165;p17"/>
              <p:cNvGrpSpPr/>
              <p:nvPr/>
            </p:nvGrpSpPr>
            <p:grpSpPr>
              <a:xfrm>
                <a:off x="7184900" y="915125"/>
                <a:ext cx="134100" cy="125100"/>
                <a:chOff x="7351300" y="770425"/>
                <a:chExt cx="134100" cy="125100"/>
              </a:xfrm>
            </p:grpSpPr>
            <p:sp>
              <p:nvSpPr>
                <p:cNvPr id="166" name="Google Shape;166;p17"/>
                <p:cNvSpPr/>
                <p:nvPr/>
              </p:nvSpPr>
              <p:spPr>
                <a:xfrm>
                  <a:off x="7351300" y="770425"/>
                  <a:ext cx="134100" cy="125100"/>
                </a:xfrm>
                <a:prstGeom prst="ellipse">
                  <a:avLst/>
                </a:prstGeom>
                <a:solidFill>
                  <a:srgbClr val="B6D7A8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167" name="Google Shape;167;p17"/>
                <p:cNvCxnSpPr/>
                <p:nvPr/>
              </p:nvCxnSpPr>
              <p:spPr>
                <a:xfrm>
                  <a:off x="7378150" y="832975"/>
                  <a:ext cx="804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68" name="Google Shape;168;p17"/>
              <p:cNvCxnSpPr/>
              <p:nvPr/>
            </p:nvCxnSpPr>
            <p:spPr>
              <a:xfrm>
                <a:off x="7251950" y="940475"/>
                <a:ext cx="0" cy="74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69" name="Google Shape;169;p17"/>
            <p:cNvSpPr/>
            <p:nvPr/>
          </p:nvSpPr>
          <p:spPr>
            <a:xfrm>
              <a:off x="7548850" y="636725"/>
              <a:ext cx="269850" cy="349025"/>
            </a:xfrm>
            <a:custGeom>
              <a:avLst/>
              <a:gdLst/>
              <a:ahLst/>
              <a:cxnLst/>
              <a:rect l="l" t="t" r="r" b="b"/>
              <a:pathLst>
                <a:path w="10794" h="13961" extrusionOk="0">
                  <a:moveTo>
                    <a:pt x="4567" y="13961"/>
                  </a:moveTo>
                  <a:cubicBezTo>
                    <a:pt x="4809" y="12019"/>
                    <a:pt x="3482" y="9718"/>
                    <a:pt x="4567" y="8089"/>
                  </a:cubicBezTo>
                  <a:cubicBezTo>
                    <a:pt x="5749" y="6314"/>
                    <a:pt x="11465" y="8253"/>
                    <a:pt x="10699" y="6263"/>
                  </a:cubicBezTo>
                  <a:cubicBezTo>
                    <a:pt x="9617" y="3453"/>
                    <a:pt x="4656" y="5595"/>
                    <a:pt x="1826" y="4566"/>
                  </a:cubicBezTo>
                  <a:cubicBezTo>
                    <a:pt x="286" y="4006"/>
                    <a:pt x="733" y="1466"/>
                    <a:pt x="0" y="0"/>
                  </a:cubicBez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170" name="Google Shape;170;p17"/>
            <p:cNvSpPr/>
            <p:nvPr/>
          </p:nvSpPr>
          <p:spPr>
            <a:xfrm>
              <a:off x="6974725" y="626925"/>
              <a:ext cx="133750" cy="68500"/>
            </a:xfrm>
            <a:custGeom>
              <a:avLst/>
              <a:gdLst/>
              <a:ahLst/>
              <a:cxnLst/>
              <a:rect l="l" t="t" r="r" b="b"/>
              <a:pathLst>
                <a:path w="5350" h="2740" extrusionOk="0">
                  <a:moveTo>
                    <a:pt x="5350" y="2740"/>
                  </a:moveTo>
                  <a:cubicBezTo>
                    <a:pt x="3362" y="2492"/>
                    <a:pt x="1976" y="331"/>
                    <a:pt x="0" y="0"/>
                  </a:cubicBez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171" name="Google Shape;171;p17"/>
            <p:cNvSpPr/>
            <p:nvPr/>
          </p:nvSpPr>
          <p:spPr>
            <a:xfrm>
              <a:off x="7942092" y="620400"/>
              <a:ext cx="226050" cy="617350"/>
            </a:xfrm>
            <a:custGeom>
              <a:avLst/>
              <a:gdLst/>
              <a:ahLst/>
              <a:cxnLst/>
              <a:rect l="l" t="t" r="r" b="b"/>
              <a:pathLst>
                <a:path w="9042" h="24694" extrusionOk="0">
                  <a:moveTo>
                    <a:pt x="342" y="23356"/>
                  </a:moveTo>
                  <a:cubicBezTo>
                    <a:pt x="1026" y="24722"/>
                    <a:pt x="4808" y="25272"/>
                    <a:pt x="4909" y="23747"/>
                  </a:cubicBezTo>
                  <a:cubicBezTo>
                    <a:pt x="5114" y="20658"/>
                    <a:pt x="6711" y="17358"/>
                    <a:pt x="5562" y="14483"/>
                  </a:cubicBezTo>
                  <a:cubicBezTo>
                    <a:pt x="4836" y="12668"/>
                    <a:pt x="-570" y="14240"/>
                    <a:pt x="81" y="12396"/>
                  </a:cubicBezTo>
                  <a:cubicBezTo>
                    <a:pt x="1336" y="8840"/>
                    <a:pt x="10509" y="8592"/>
                    <a:pt x="8824" y="5219"/>
                  </a:cubicBezTo>
                  <a:cubicBezTo>
                    <a:pt x="7754" y="3077"/>
                    <a:pt x="3788" y="6029"/>
                    <a:pt x="1647" y="4958"/>
                  </a:cubicBezTo>
                  <a:cubicBezTo>
                    <a:pt x="137" y="4202"/>
                    <a:pt x="2414" y="1666"/>
                    <a:pt x="2691" y="0"/>
                  </a:cubicBez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172" name="Google Shape;172;p17"/>
            <p:cNvSpPr/>
            <p:nvPr/>
          </p:nvSpPr>
          <p:spPr>
            <a:xfrm>
              <a:off x="7336407" y="636725"/>
              <a:ext cx="99050" cy="185925"/>
            </a:xfrm>
            <a:custGeom>
              <a:avLst/>
              <a:gdLst/>
              <a:ahLst/>
              <a:cxnLst/>
              <a:rect l="l" t="t" r="r" b="b"/>
              <a:pathLst>
                <a:path w="3962" h="7437" extrusionOk="0">
                  <a:moveTo>
                    <a:pt x="3563" y="7437"/>
                  </a:moveTo>
                  <a:cubicBezTo>
                    <a:pt x="3563" y="6001"/>
                    <a:pt x="4337" y="4415"/>
                    <a:pt x="3694" y="3131"/>
                  </a:cubicBezTo>
                  <a:cubicBezTo>
                    <a:pt x="2991" y="1726"/>
                    <a:pt x="-811" y="1226"/>
                    <a:pt x="171" y="0"/>
                  </a:cubicBez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sp>
      </p:grpSp>
      <p:sp>
        <p:nvSpPr>
          <p:cNvPr id="173" name="Google Shape;173;p17"/>
          <p:cNvSpPr txBox="1"/>
          <p:nvPr/>
        </p:nvSpPr>
        <p:spPr>
          <a:xfrm>
            <a:off x="6024825" y="835800"/>
            <a:ext cx="4026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9D7E8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Si</a:t>
            </a:r>
            <a:endParaRPr sz="1800">
              <a:solidFill>
                <a:srgbClr val="99D7E8"/>
              </a:solidFill>
              <a:latin typeface="Spline Sans Medium"/>
              <a:ea typeface="Spline Sans Medium"/>
              <a:cs typeface="Spline Sans Medium"/>
              <a:sym typeface="Spline Sans Medium"/>
            </a:endParaRPr>
          </a:p>
        </p:txBody>
      </p:sp>
      <p:sp>
        <p:nvSpPr>
          <p:cNvPr id="174" name="Google Shape;174;p17"/>
          <p:cNvSpPr txBox="1"/>
          <p:nvPr/>
        </p:nvSpPr>
        <p:spPr>
          <a:xfrm>
            <a:off x="6787425" y="320425"/>
            <a:ext cx="10866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Pixels</a:t>
            </a:r>
            <a:endParaRPr sz="1800">
              <a:solidFill>
                <a:schemeClr val="dk2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175" name="Google Shape;175;p17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8"/>
          <p:cNvSpPr txBox="1"/>
          <p:nvPr/>
        </p:nvSpPr>
        <p:spPr>
          <a:xfrm>
            <a:off x="4861439" y="1730360"/>
            <a:ext cx="1253100" cy="50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</a:rPr>
              <a:t>Raw charge + σ</a:t>
            </a:r>
            <a:r>
              <a:rPr lang="en" sz="1200" b="1" baseline="-25000">
                <a:solidFill>
                  <a:schemeClr val="dk1"/>
                </a:solidFill>
              </a:rPr>
              <a:t>N </a:t>
            </a:r>
            <a:r>
              <a:rPr lang="en" sz="1200" b="1">
                <a:solidFill>
                  <a:schemeClr val="dk1"/>
                </a:solidFill>
              </a:rPr>
              <a:t>= 80e Noise</a:t>
            </a:r>
            <a:endParaRPr sz="1600" b="1">
              <a:solidFill>
                <a:srgbClr val="595959"/>
              </a:solidFill>
            </a:endParaRPr>
          </a:p>
        </p:txBody>
      </p:sp>
      <p:pic>
        <p:nvPicPr>
          <p:cNvPr id="181" name="Google Shape;1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6925" y="2237972"/>
            <a:ext cx="4261250" cy="287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8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Noise in a Si-pixel frontend</a:t>
            </a:r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body" idx="1"/>
          </p:nvPr>
        </p:nvSpPr>
        <p:spPr>
          <a:xfrm>
            <a:off x="311700" y="897450"/>
            <a:ext cx="4518900" cy="38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Si-pixel noise sources include thermal excitations, leakage current, irradiation…</a:t>
            </a:r>
            <a:endParaRPr sz="1700"/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SzPts val="1700"/>
              <a:buFont typeface="Spline Sans Medium"/>
              <a:buChar char="●"/>
            </a:pPr>
            <a:r>
              <a:rPr lang="en" sz="1700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This study assumes noise sampled from gaussian with µ=0, σ=σ</a:t>
            </a:r>
            <a:r>
              <a:rPr lang="en" sz="1700" baseline="-25000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N</a:t>
            </a:r>
            <a:endParaRPr sz="1700">
              <a:solidFill>
                <a:srgbClr val="AF1B32"/>
              </a:solidFill>
              <a:latin typeface="Spline Sans Medium"/>
              <a:ea typeface="Spline Sans Medium"/>
              <a:cs typeface="Spline Sans Medium"/>
              <a:sym typeface="Spline Sans Medium"/>
            </a:endParaRPr>
          </a:p>
          <a:p>
            <a:pPr marL="457200" lvl="0" indent="-336550" algn="l" rtl="0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Detailed simulation of FE response presented in </a:t>
            </a:r>
            <a:r>
              <a:rPr lang="en" sz="1700" u="sng">
                <a:solidFill>
                  <a:schemeClr val="hlink"/>
                </a:solidFill>
                <a:hlinkClick r:id="rId4"/>
              </a:rPr>
              <a:t>Harshul Gupta’s talk</a:t>
            </a:r>
            <a:endParaRPr sz="1300"/>
          </a:p>
          <a:p>
            <a:pPr marL="457200" lvl="0" indent="-336550" algn="l" rtl="0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Simulated irradiation studied in </a:t>
            </a:r>
            <a:r>
              <a:rPr lang="en" sz="1700" u="sng">
                <a:solidFill>
                  <a:schemeClr val="hlink"/>
                </a:solidFill>
                <a:hlinkClick r:id="rId5"/>
              </a:rPr>
              <a:t>SmartPixels filter</a:t>
            </a:r>
            <a:r>
              <a:rPr lang="en" sz="1700"/>
              <a:t>.</a:t>
            </a:r>
            <a:endParaRPr sz="1700"/>
          </a:p>
          <a:p>
            <a:pPr marL="457200" lvl="0" indent="-336550" algn="l" rtl="0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Standard denoising approach: </a:t>
            </a:r>
            <a:endParaRPr sz="17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impose a 3-5σ</a:t>
            </a:r>
            <a:r>
              <a:rPr lang="en" sz="1700" baseline="-25000"/>
              <a:t>N</a:t>
            </a:r>
            <a:r>
              <a:rPr lang="en" sz="1700"/>
              <a:t> threshold </a:t>
            </a:r>
            <a:endParaRPr sz="1700"/>
          </a:p>
        </p:txBody>
      </p:sp>
      <p:sp>
        <p:nvSpPr>
          <p:cNvPr id="184" name="Google Shape;184;p18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85" name="Google Shape;185;p18"/>
          <p:cNvSpPr txBox="1"/>
          <p:nvPr/>
        </p:nvSpPr>
        <p:spPr>
          <a:xfrm>
            <a:off x="311696" y="4786351"/>
            <a:ext cx="4458300" cy="2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F1B32"/>
                </a:solidFill>
                <a:latin typeface="Spline Sans"/>
                <a:ea typeface="Spline Sans"/>
                <a:cs typeface="Spline Sans"/>
                <a:sym typeface="Spline Sans"/>
              </a:rPr>
              <a:t>Noise estimated in </a:t>
            </a:r>
            <a:r>
              <a:rPr lang="en" u="sng">
                <a:solidFill>
                  <a:schemeClr val="hlink"/>
                </a:solidFill>
                <a:latin typeface="Spline Sans"/>
                <a:ea typeface="Spline Sans"/>
                <a:cs typeface="Spline Sans"/>
                <a:sym typeface="Spline Sans"/>
                <a:hlinkClick r:id="rId6"/>
              </a:rPr>
              <a:t>https://arxiv.org/pdf/2510.07485</a:t>
            </a:r>
            <a:r>
              <a:rPr lang="en">
                <a:solidFill>
                  <a:srgbClr val="AF1B32"/>
                </a:solidFill>
                <a:latin typeface="Spline Sans"/>
                <a:ea typeface="Spline Sans"/>
                <a:cs typeface="Spline Sans"/>
                <a:sym typeface="Spline Sans"/>
              </a:rPr>
              <a:t> </a:t>
            </a:r>
            <a:endParaRPr>
              <a:solidFill>
                <a:srgbClr val="AF1B32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186" name="Google Shape;186;p18"/>
          <p:cNvSpPr txBox="1"/>
          <p:nvPr/>
        </p:nvSpPr>
        <p:spPr>
          <a:xfrm>
            <a:off x="6241989" y="1697810"/>
            <a:ext cx="1253100" cy="50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/>
              <a:t>T</a:t>
            </a:r>
            <a:r>
              <a:rPr lang="en" sz="1200" b="1" baseline="-25000"/>
              <a:t>No Noise</a:t>
            </a:r>
            <a:r>
              <a:rPr lang="en" sz="1200" b="1"/>
              <a:t> = </a:t>
            </a:r>
            <a:endParaRPr sz="1200" b="1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000000"/>
                </a:solidFill>
              </a:rPr>
              <a:t>[0, </a:t>
            </a:r>
            <a:r>
              <a:rPr lang="en" sz="1200" b="1"/>
              <a:t>30</a:t>
            </a:r>
            <a:r>
              <a:rPr lang="en" sz="1200" b="1">
                <a:solidFill>
                  <a:srgbClr val="000000"/>
                </a:solidFill>
              </a:rPr>
              <a:t>, </a:t>
            </a:r>
            <a:r>
              <a:rPr lang="en" sz="1200" b="1"/>
              <a:t>845</a:t>
            </a:r>
            <a:r>
              <a:rPr lang="en" sz="1200" b="1">
                <a:solidFill>
                  <a:srgbClr val="000000"/>
                </a:solidFill>
              </a:rPr>
              <a:t>]</a:t>
            </a:r>
            <a:endParaRPr sz="1600" b="1">
              <a:solidFill>
                <a:srgbClr val="595959"/>
              </a:solidFill>
            </a:endParaRPr>
          </a:p>
        </p:txBody>
      </p:sp>
      <p:sp>
        <p:nvSpPr>
          <p:cNvPr id="187" name="Google Shape;187;p18"/>
          <p:cNvSpPr txBox="1"/>
          <p:nvPr/>
        </p:nvSpPr>
        <p:spPr>
          <a:xfrm>
            <a:off x="7622541" y="1665272"/>
            <a:ext cx="1331700" cy="57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</a:rPr>
              <a:t>T</a:t>
            </a:r>
            <a:r>
              <a:rPr lang="en" sz="1200" b="1" baseline="-25000">
                <a:solidFill>
                  <a:schemeClr val="dk1"/>
                </a:solidFill>
              </a:rPr>
              <a:t>80e Noise</a:t>
            </a:r>
            <a:r>
              <a:rPr lang="en" sz="1200" b="1">
                <a:solidFill>
                  <a:srgbClr val="000000"/>
                </a:solidFill>
              </a:rPr>
              <a:t> = </a:t>
            </a:r>
            <a:endParaRPr sz="1200" b="1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000000"/>
                </a:solidFill>
              </a:rPr>
              <a:t>[248, 668, 1663]</a:t>
            </a:r>
            <a:endParaRPr sz="1200" b="1">
              <a:solidFill>
                <a:srgbClr val="595959"/>
              </a:solidFill>
            </a:endParaRPr>
          </a:p>
        </p:txBody>
      </p:sp>
      <p:sp>
        <p:nvSpPr>
          <p:cNvPr id="188" name="Google Shape;188;p18"/>
          <p:cNvSpPr txBox="1"/>
          <p:nvPr/>
        </p:nvSpPr>
        <p:spPr>
          <a:xfrm rot="-5400000">
            <a:off x="3499431" y="3212191"/>
            <a:ext cx="2399962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/>
              <a:t>Last TS</a:t>
            </a:r>
            <a:r>
              <a:rPr lang="en" sz="1200" b="1" dirty="0">
                <a:solidFill>
                  <a:srgbClr val="000000"/>
                </a:solidFill>
              </a:rPr>
              <a:t>	</a:t>
            </a:r>
            <a:r>
              <a:rPr lang="en" sz="1200" b="1" dirty="0"/>
              <a:t>           First TS</a:t>
            </a:r>
            <a:endParaRPr sz="1200" b="1" dirty="0">
              <a:solidFill>
                <a:srgbClr val="000000"/>
              </a:solidFill>
            </a:endParaRPr>
          </a:p>
        </p:txBody>
      </p:sp>
      <p:graphicFrame>
        <p:nvGraphicFramePr>
          <p:cNvPr id="189" name="Google Shape;189;p18"/>
          <p:cNvGraphicFramePr/>
          <p:nvPr/>
        </p:nvGraphicFramePr>
        <p:xfrm>
          <a:off x="4572036" y="574813"/>
          <a:ext cx="4407325" cy="1158150"/>
        </p:xfrm>
        <a:graphic>
          <a:graphicData uri="http://schemas.openxmlformats.org/drawingml/2006/table">
            <a:tbl>
              <a:tblPr>
                <a:noFill/>
                <a:tableStyleId>{AEEDE88F-79CC-4D6D-837B-C9977D551507}</a:tableStyleId>
              </a:tblPr>
              <a:tblGrid>
                <a:gridCol w="91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1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3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200">
                <a:tc grid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Estimated noise contributions</a:t>
                      </a:r>
                      <a:endParaRPr sz="1600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σ</a:t>
                      </a:r>
                      <a:r>
                        <a:rPr lang="en" sz="1200" baseline="-25000">
                          <a:solidFill>
                            <a:schemeClr val="dk1"/>
                          </a:solidFill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Th</a:t>
                      </a:r>
                      <a:endParaRPr sz="12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ENC</a:t>
                      </a:r>
                      <a:endParaRPr sz="12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ENC w/ 0.5 GRad</a:t>
                      </a:r>
                      <a:endParaRPr sz="12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Total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σ</a:t>
                      </a:r>
                      <a:r>
                        <a:rPr lang="en" sz="1200" baseline="-25000">
                          <a:solidFill>
                            <a:schemeClr val="dk1"/>
                          </a:solidFill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N</a:t>
                      </a:r>
                      <a:endParaRPr sz="12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45e</a:t>
                      </a:r>
                      <a:endParaRPr sz="12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40e</a:t>
                      </a:r>
                      <a:endParaRPr sz="12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55e</a:t>
                      </a:r>
                      <a:endParaRPr sz="12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~78e</a:t>
                      </a:r>
                      <a:endParaRPr sz="12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4" name="Google Shape;194;p19"/>
          <p:cNvCxnSpPr/>
          <p:nvPr/>
        </p:nvCxnSpPr>
        <p:spPr>
          <a:xfrm>
            <a:off x="5924208" y="1114425"/>
            <a:ext cx="30900" cy="3645300"/>
          </a:xfrm>
          <a:prstGeom prst="straightConnector1">
            <a:avLst/>
          </a:prstGeom>
          <a:noFill/>
          <a:ln w="28575" cap="flat" cmpd="sng">
            <a:solidFill>
              <a:srgbClr val="AF1B3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5" name="Google Shape;195;p19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regression algorithms considered</a:t>
            </a:r>
            <a:endParaRPr/>
          </a:p>
        </p:txBody>
      </p:sp>
      <p:sp>
        <p:nvSpPr>
          <p:cNvPr id="196" name="Google Shape;196;p19"/>
          <p:cNvSpPr txBox="1"/>
          <p:nvPr/>
        </p:nvSpPr>
        <p:spPr>
          <a:xfrm rot="-5400000">
            <a:off x="-816562" y="2718525"/>
            <a:ext cx="3159600" cy="4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Increasing # of operations</a:t>
            </a:r>
            <a:endParaRPr sz="1800">
              <a:solidFill>
                <a:srgbClr val="AF1B32"/>
              </a:solidFill>
              <a:latin typeface="Spline Sans Medium"/>
              <a:ea typeface="Spline Sans Medium"/>
              <a:cs typeface="Spline Sans Medium"/>
              <a:sym typeface="Spline Sans Medium"/>
            </a:endParaRPr>
          </a:p>
        </p:txBody>
      </p:sp>
      <p:cxnSp>
        <p:nvCxnSpPr>
          <p:cNvPr id="197" name="Google Shape;197;p19"/>
          <p:cNvCxnSpPr/>
          <p:nvPr/>
        </p:nvCxnSpPr>
        <p:spPr>
          <a:xfrm>
            <a:off x="1085225" y="1443675"/>
            <a:ext cx="9300" cy="2986800"/>
          </a:xfrm>
          <a:prstGeom prst="straightConnector1">
            <a:avLst/>
          </a:prstGeom>
          <a:noFill/>
          <a:ln w="28575" cap="flat" cmpd="sng">
            <a:solidFill>
              <a:srgbClr val="AF1B3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8" name="Google Shape;198;p19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99" name="Google Shape;199;p19"/>
          <p:cNvSpPr/>
          <p:nvPr/>
        </p:nvSpPr>
        <p:spPr>
          <a:xfrm>
            <a:off x="3048516" y="3026539"/>
            <a:ext cx="3646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19"/>
          <p:cNvSpPr/>
          <p:nvPr/>
        </p:nvSpPr>
        <p:spPr>
          <a:xfrm>
            <a:off x="5489800" y="2839420"/>
            <a:ext cx="872400" cy="564300"/>
          </a:xfrm>
          <a:prstGeom prst="rect">
            <a:avLst/>
          </a:prstGeom>
          <a:solidFill>
            <a:srgbClr val="EEEEEE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4"/>
              <a:buFont typeface="Arial"/>
              <a:buNone/>
            </a:pPr>
            <a:r>
              <a:rPr lang="en" sz="104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Latent Space</a:t>
            </a:r>
            <a:endParaRPr sz="1215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&lt;4x4x5&gt;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19"/>
          <p:cNvSpPr/>
          <p:nvPr/>
        </p:nvSpPr>
        <p:spPr>
          <a:xfrm>
            <a:off x="6692012" y="3048606"/>
            <a:ext cx="8580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19"/>
          <p:cNvSpPr/>
          <p:nvPr/>
        </p:nvSpPr>
        <p:spPr>
          <a:xfrm>
            <a:off x="6660427" y="4037643"/>
            <a:ext cx="8580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19"/>
          <p:cNvSpPr/>
          <p:nvPr/>
        </p:nvSpPr>
        <p:spPr>
          <a:xfrm>
            <a:off x="3065283" y="4025269"/>
            <a:ext cx="3646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19"/>
          <p:cNvSpPr/>
          <p:nvPr/>
        </p:nvSpPr>
        <p:spPr>
          <a:xfrm>
            <a:off x="3234815" y="2760729"/>
            <a:ext cx="1151700" cy="677700"/>
          </a:xfrm>
          <a:prstGeom prst="roundRect">
            <a:avLst>
              <a:gd name="adj" fmla="val 16667"/>
            </a:avLst>
          </a:prstGeom>
          <a:solidFill>
            <a:srgbClr val="B6D7A8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Seperable Conv2D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19"/>
          <p:cNvSpPr/>
          <p:nvPr/>
        </p:nvSpPr>
        <p:spPr>
          <a:xfrm>
            <a:off x="4591971" y="2782813"/>
            <a:ext cx="948300" cy="677700"/>
          </a:xfrm>
          <a:prstGeom prst="roundRect">
            <a:avLst>
              <a:gd name="adj" fmla="val 16667"/>
            </a:avLst>
          </a:prstGeom>
          <a:solidFill>
            <a:srgbClr val="B6D7A8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Conv2D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19"/>
          <p:cNvSpPr/>
          <p:nvPr/>
        </p:nvSpPr>
        <p:spPr>
          <a:xfrm>
            <a:off x="5500504" y="3817082"/>
            <a:ext cx="872400" cy="564300"/>
          </a:xfrm>
          <a:prstGeom prst="rect">
            <a:avLst/>
          </a:prstGeom>
          <a:solidFill>
            <a:srgbClr val="EEEEEE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4"/>
              <a:buFont typeface="Arial"/>
              <a:buNone/>
            </a:pPr>
            <a:r>
              <a:rPr lang="en" sz="104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Latent Space</a:t>
            </a:r>
            <a:endParaRPr sz="1215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&lt;20x64&gt;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19"/>
          <p:cNvSpPr/>
          <p:nvPr/>
        </p:nvSpPr>
        <p:spPr>
          <a:xfrm>
            <a:off x="6495247" y="3853068"/>
            <a:ext cx="872400" cy="4968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Large MLP</a:t>
            </a:r>
            <a:endParaRPr sz="104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19"/>
          <p:cNvSpPr/>
          <p:nvPr/>
        </p:nvSpPr>
        <p:spPr>
          <a:xfrm>
            <a:off x="6495247" y="2873131"/>
            <a:ext cx="872400" cy="4968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Small MLP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19"/>
          <p:cNvSpPr/>
          <p:nvPr/>
        </p:nvSpPr>
        <p:spPr>
          <a:xfrm>
            <a:off x="6677772" y="2000206"/>
            <a:ext cx="8580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" name="Google Shape;210;p19"/>
          <p:cNvSpPr/>
          <p:nvPr/>
        </p:nvSpPr>
        <p:spPr>
          <a:xfrm>
            <a:off x="5449884" y="1949824"/>
            <a:ext cx="12291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19"/>
          <p:cNvSpPr/>
          <p:nvPr/>
        </p:nvSpPr>
        <p:spPr>
          <a:xfrm rot="-1800579">
            <a:off x="2963794" y="1818588"/>
            <a:ext cx="265722" cy="15241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19"/>
          <p:cNvSpPr/>
          <p:nvPr/>
        </p:nvSpPr>
        <p:spPr>
          <a:xfrm rot="902381">
            <a:off x="2963791" y="2149962"/>
            <a:ext cx="265908" cy="15253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19"/>
          <p:cNvSpPr/>
          <p:nvPr/>
        </p:nvSpPr>
        <p:spPr>
          <a:xfrm>
            <a:off x="3212699" y="1706385"/>
            <a:ext cx="15753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" name="Google Shape;214;p19"/>
          <p:cNvSpPr/>
          <p:nvPr/>
        </p:nvSpPr>
        <p:spPr>
          <a:xfrm>
            <a:off x="3212699" y="2230401"/>
            <a:ext cx="15753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19"/>
          <p:cNvSpPr/>
          <p:nvPr/>
        </p:nvSpPr>
        <p:spPr>
          <a:xfrm>
            <a:off x="3212699" y="1594048"/>
            <a:ext cx="685800" cy="377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x Proj.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19"/>
          <p:cNvSpPr/>
          <p:nvPr/>
        </p:nvSpPr>
        <p:spPr>
          <a:xfrm>
            <a:off x="3212699" y="2118086"/>
            <a:ext cx="685800" cy="377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y Proj.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19"/>
          <p:cNvSpPr/>
          <p:nvPr/>
        </p:nvSpPr>
        <p:spPr>
          <a:xfrm>
            <a:off x="3991781" y="1594038"/>
            <a:ext cx="685800" cy="377100"/>
          </a:xfrm>
          <a:prstGeom prst="roundRect">
            <a:avLst>
              <a:gd name="adj" fmla="val 16667"/>
            </a:avLst>
          </a:prstGeom>
          <a:solidFill>
            <a:srgbClr val="C9DBF8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Dense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" name="Google Shape;218;p19"/>
          <p:cNvSpPr/>
          <p:nvPr/>
        </p:nvSpPr>
        <p:spPr>
          <a:xfrm>
            <a:off x="3991781" y="2118075"/>
            <a:ext cx="685800" cy="377100"/>
          </a:xfrm>
          <a:prstGeom prst="roundRect">
            <a:avLst>
              <a:gd name="adj" fmla="val 16667"/>
            </a:avLst>
          </a:prstGeom>
          <a:solidFill>
            <a:srgbClr val="C9DBF8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Dense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19"/>
          <p:cNvSpPr/>
          <p:nvPr/>
        </p:nvSpPr>
        <p:spPr>
          <a:xfrm>
            <a:off x="2399853" y="1687296"/>
            <a:ext cx="685800" cy="677700"/>
          </a:xfrm>
          <a:prstGeom prst="rect">
            <a:avLst/>
          </a:prstGeom>
          <a:solidFill>
            <a:srgbClr val="F4CCCC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2D images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" name="Google Shape;220;p19"/>
          <p:cNvSpPr/>
          <p:nvPr/>
        </p:nvSpPr>
        <p:spPr>
          <a:xfrm>
            <a:off x="5551191" y="1756247"/>
            <a:ext cx="821700" cy="564300"/>
          </a:xfrm>
          <a:prstGeom prst="rect">
            <a:avLst/>
          </a:prstGeom>
          <a:solidFill>
            <a:srgbClr val="EEEEEE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41">
                <a:latin typeface="Roboto"/>
                <a:ea typeface="Roboto"/>
                <a:cs typeface="Roboto"/>
                <a:sym typeface="Roboto"/>
              </a:rPr>
              <a:t>Latent Space</a:t>
            </a:r>
            <a:endParaRPr sz="104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&lt;16&gt;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" name="Google Shape;221;p19"/>
          <p:cNvSpPr/>
          <p:nvPr/>
        </p:nvSpPr>
        <p:spPr>
          <a:xfrm>
            <a:off x="6495247" y="1828007"/>
            <a:ext cx="872400" cy="4968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Small MLP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19"/>
          <p:cNvSpPr/>
          <p:nvPr/>
        </p:nvSpPr>
        <p:spPr>
          <a:xfrm>
            <a:off x="4339800" y="3801507"/>
            <a:ext cx="1080900" cy="6267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Multi-head Attention 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19"/>
          <p:cNvSpPr txBox="1"/>
          <p:nvPr/>
        </p:nvSpPr>
        <p:spPr>
          <a:xfrm>
            <a:off x="4425530" y="4382021"/>
            <a:ext cx="872400" cy="2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325" tIns="79325" rIns="79325" bIns="793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8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X 4 </a:t>
            </a:r>
            <a:endParaRPr sz="1388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p19"/>
          <p:cNvSpPr/>
          <p:nvPr/>
        </p:nvSpPr>
        <p:spPr>
          <a:xfrm>
            <a:off x="4272075" y="3757351"/>
            <a:ext cx="33900" cy="769200"/>
          </a:xfrm>
          <a:prstGeom prst="leftBracket">
            <a:avLst>
              <a:gd name="adj" fmla="val 8333"/>
            </a:avLst>
          </a:prstGeom>
          <a:noFill/>
          <a:ln w="248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p19"/>
          <p:cNvSpPr/>
          <p:nvPr/>
        </p:nvSpPr>
        <p:spPr>
          <a:xfrm rot="10800000">
            <a:off x="5462819" y="3748175"/>
            <a:ext cx="33900" cy="769200"/>
          </a:xfrm>
          <a:prstGeom prst="leftBracket">
            <a:avLst>
              <a:gd name="adj" fmla="val 8333"/>
            </a:avLst>
          </a:prstGeom>
          <a:noFill/>
          <a:ln w="2480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" name="Google Shape;226;p19"/>
          <p:cNvSpPr/>
          <p:nvPr/>
        </p:nvSpPr>
        <p:spPr>
          <a:xfrm>
            <a:off x="3248230" y="3785874"/>
            <a:ext cx="858000" cy="6267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Patch Encoder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19"/>
          <p:cNvSpPr txBox="1"/>
          <p:nvPr/>
        </p:nvSpPr>
        <p:spPr>
          <a:xfrm>
            <a:off x="1148559" y="1743914"/>
            <a:ext cx="12291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88"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SlimMLP</a:t>
            </a:r>
            <a:endParaRPr sz="1388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Params: 2,179 </a:t>
            </a:r>
            <a:endParaRPr sz="1215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HLS: 0.34 </a:t>
            </a:r>
            <a:r>
              <a:rPr lang="en" sz="104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mm</a:t>
            </a:r>
            <a:r>
              <a:rPr lang="en" sz="1041" baseline="30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lang="en" sz="104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04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" name="Google Shape;228;p19"/>
          <p:cNvSpPr txBox="1"/>
          <p:nvPr/>
        </p:nvSpPr>
        <p:spPr>
          <a:xfrm>
            <a:off x="1148559" y="2816133"/>
            <a:ext cx="12291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88"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SlimConv2D</a:t>
            </a:r>
            <a:endParaRPr sz="1388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Params: 1,682</a:t>
            </a:r>
            <a:endParaRPr sz="1215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HLS:  0.28 </a:t>
            </a:r>
            <a:r>
              <a:rPr lang="en" sz="104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mm</a:t>
            </a:r>
            <a:r>
              <a:rPr lang="en" sz="1041" baseline="30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1215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9" name="Google Shape;229;p19"/>
          <p:cNvSpPr txBox="1"/>
          <p:nvPr/>
        </p:nvSpPr>
        <p:spPr>
          <a:xfrm>
            <a:off x="1148548" y="3853079"/>
            <a:ext cx="12291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88"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Transformer</a:t>
            </a:r>
            <a:r>
              <a:rPr lang="en" sz="1562" b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1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Params: 705K</a:t>
            </a:r>
            <a:endParaRPr sz="1562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0" name="Google Shape;230;p19"/>
          <p:cNvSpPr/>
          <p:nvPr/>
        </p:nvSpPr>
        <p:spPr>
          <a:xfrm>
            <a:off x="7598920" y="1828007"/>
            <a:ext cx="858000" cy="496800"/>
          </a:xfrm>
          <a:prstGeom prst="rect">
            <a:avLst/>
          </a:prstGeom>
          <a:solidFill>
            <a:srgbClr val="EEEEEE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/>
              <a:t>Output: {x,y,β}</a:t>
            </a:r>
            <a:endParaRPr sz="1215"/>
          </a:p>
        </p:txBody>
      </p:sp>
      <p:sp>
        <p:nvSpPr>
          <p:cNvPr id="231" name="Google Shape;231;p19"/>
          <p:cNvSpPr/>
          <p:nvPr/>
        </p:nvSpPr>
        <p:spPr>
          <a:xfrm>
            <a:off x="7598920" y="2873131"/>
            <a:ext cx="858000" cy="496800"/>
          </a:xfrm>
          <a:prstGeom prst="rect">
            <a:avLst/>
          </a:prstGeom>
          <a:solidFill>
            <a:srgbClr val="EEEEEE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/>
              <a:t>Output: {x,y,β}</a:t>
            </a:r>
            <a:endParaRPr sz="1215"/>
          </a:p>
        </p:txBody>
      </p:sp>
      <p:sp>
        <p:nvSpPr>
          <p:cNvPr id="232" name="Google Shape;232;p19"/>
          <p:cNvSpPr/>
          <p:nvPr/>
        </p:nvSpPr>
        <p:spPr>
          <a:xfrm>
            <a:off x="7518418" y="3748313"/>
            <a:ext cx="1080900" cy="731100"/>
          </a:xfrm>
          <a:prstGeom prst="rect">
            <a:avLst/>
          </a:prstGeom>
          <a:solidFill>
            <a:srgbClr val="EEEEEE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/>
              <a:t>Output: {x,y,ɑ,β}+10 Covariances</a:t>
            </a:r>
            <a:endParaRPr sz="1215"/>
          </a:p>
        </p:txBody>
      </p:sp>
      <p:sp>
        <p:nvSpPr>
          <p:cNvPr id="233" name="Google Shape;233;p19"/>
          <p:cNvSpPr/>
          <p:nvPr/>
        </p:nvSpPr>
        <p:spPr>
          <a:xfrm>
            <a:off x="2399853" y="2760729"/>
            <a:ext cx="685800" cy="677700"/>
          </a:xfrm>
          <a:prstGeom prst="rect">
            <a:avLst/>
          </a:prstGeom>
          <a:solidFill>
            <a:srgbClr val="F4CCCC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2D images</a:t>
            </a:r>
            <a:endParaRPr sz="104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19"/>
          <p:cNvSpPr/>
          <p:nvPr/>
        </p:nvSpPr>
        <p:spPr>
          <a:xfrm>
            <a:off x="2396599" y="3762728"/>
            <a:ext cx="685800" cy="677700"/>
          </a:xfrm>
          <a:prstGeom prst="rect">
            <a:avLst/>
          </a:prstGeom>
          <a:solidFill>
            <a:srgbClr val="F4CCCC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2D images</a:t>
            </a:r>
            <a:endParaRPr sz="104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" name="Google Shape;235;p19"/>
          <p:cNvSpPr/>
          <p:nvPr/>
        </p:nvSpPr>
        <p:spPr>
          <a:xfrm>
            <a:off x="4818749" y="1648140"/>
            <a:ext cx="746400" cy="7692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827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9325" tIns="79325" rIns="79325" bIns="793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5">
                <a:latin typeface="Roboto"/>
                <a:ea typeface="Roboto"/>
                <a:cs typeface="Roboto"/>
                <a:sym typeface="Roboto"/>
              </a:rPr>
              <a:t>MLP</a:t>
            </a:r>
            <a:endParaRPr sz="1215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6" name="Google Shape;236;p19"/>
          <p:cNvSpPr txBox="1"/>
          <p:nvPr/>
        </p:nvSpPr>
        <p:spPr>
          <a:xfrm>
            <a:off x="3288350" y="1085308"/>
            <a:ext cx="23061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AF1B32"/>
                </a:solidFill>
                <a:latin typeface="Roboto"/>
                <a:ea typeface="Roboto"/>
                <a:cs typeface="Roboto"/>
                <a:sym typeface="Roboto"/>
              </a:rPr>
              <a:t>Encoder Network  </a:t>
            </a:r>
            <a:endParaRPr sz="1800" b="1">
              <a:solidFill>
                <a:srgbClr val="AF1B3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" name="Google Shape;237;p19"/>
          <p:cNvSpPr txBox="1"/>
          <p:nvPr/>
        </p:nvSpPr>
        <p:spPr>
          <a:xfrm>
            <a:off x="6371250" y="1085308"/>
            <a:ext cx="2192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AF1B32"/>
                </a:solidFill>
                <a:latin typeface="Roboto"/>
                <a:ea typeface="Roboto"/>
                <a:cs typeface="Roboto"/>
                <a:sym typeface="Roboto"/>
              </a:rPr>
              <a:t>Dencoder Network  </a:t>
            </a:r>
            <a:endParaRPr sz="1800" b="1">
              <a:solidFill>
                <a:srgbClr val="AF1B3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8" name="Google Shape;238;p19"/>
          <p:cNvCxnSpPr/>
          <p:nvPr/>
        </p:nvCxnSpPr>
        <p:spPr>
          <a:xfrm rot="10800000">
            <a:off x="5449875" y="1326125"/>
            <a:ext cx="320400" cy="0"/>
          </a:xfrm>
          <a:prstGeom prst="straightConnector1">
            <a:avLst/>
          </a:prstGeom>
          <a:noFill/>
          <a:ln w="19050" cap="flat" cmpd="sng">
            <a:solidFill>
              <a:srgbClr val="AF1B3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9" name="Google Shape;239;p19"/>
          <p:cNvCxnSpPr/>
          <p:nvPr/>
        </p:nvCxnSpPr>
        <p:spPr>
          <a:xfrm>
            <a:off x="6070817" y="1326125"/>
            <a:ext cx="320400" cy="0"/>
          </a:xfrm>
          <a:prstGeom prst="straightConnector1">
            <a:avLst/>
          </a:prstGeom>
          <a:noFill/>
          <a:ln w="19050" cap="flat" cmpd="sng">
            <a:solidFill>
              <a:srgbClr val="AF1B3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Regression in the presence of noise</a:t>
            </a:r>
            <a:endParaRPr/>
          </a:p>
        </p:txBody>
      </p:sp>
      <p:sp>
        <p:nvSpPr>
          <p:cNvPr id="245" name="Google Shape;245;p20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3741300" cy="40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Base deployable network performance competes with non-ML techniques but both fail with a small amount of injected noise</a:t>
            </a:r>
            <a:endParaRPr sz="1700" dirty="0"/>
          </a:p>
          <a:p>
            <a:pPr marL="457200" lvl="0" indent="-336550" algn="l" rtl="0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Retraining with noise recovers performance but barely reaching sub-pixel accuracy</a:t>
            </a:r>
            <a:endParaRPr sz="1700" dirty="0"/>
          </a:p>
          <a:p>
            <a:pPr marL="457200" lvl="0" indent="-336550" algn="l" rtl="0"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 dirty="0"/>
              <a:t>Networks here use ADC thresholds assuming no noise… Can we optimize these?</a:t>
            </a:r>
            <a:endParaRPr sz="1700" dirty="0"/>
          </a:p>
        </p:txBody>
      </p:sp>
      <p:pic>
        <p:nvPicPr>
          <p:cNvPr id="246" name="Google Shape;246;p20" title="results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7700" y="1092525"/>
            <a:ext cx="5010476" cy="17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0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48" name="Google Shape;248;p20"/>
          <p:cNvSpPr txBox="1"/>
          <p:nvPr/>
        </p:nvSpPr>
        <p:spPr>
          <a:xfrm>
            <a:off x="4423988" y="754770"/>
            <a:ext cx="4197900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Base performance </a:t>
            </a:r>
            <a:endParaRPr sz="18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" name="Google Shape;249;p20"/>
          <p:cNvSpPr txBox="1"/>
          <p:nvPr/>
        </p:nvSpPr>
        <p:spPr>
          <a:xfrm>
            <a:off x="4423988" y="2763769"/>
            <a:ext cx="4197900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Retraining with noise</a:t>
            </a:r>
            <a:endParaRPr sz="18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0" name="Google Shape;25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3087" y="3120247"/>
            <a:ext cx="5119726" cy="19518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9F0C485-E423-1D42-8B81-8E0560438FD5}"/>
              </a:ext>
            </a:extLst>
          </p:cNvPr>
          <p:cNvCxnSpPr/>
          <p:nvPr/>
        </p:nvCxnSpPr>
        <p:spPr>
          <a:xfrm>
            <a:off x="4351564" y="4057650"/>
            <a:ext cx="1257300" cy="0"/>
          </a:xfrm>
          <a:prstGeom prst="line">
            <a:avLst/>
          </a:prstGeom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3DF600-D31F-8041-9334-0478AC528D1A}"/>
              </a:ext>
            </a:extLst>
          </p:cNvPr>
          <p:cNvCxnSpPr/>
          <p:nvPr/>
        </p:nvCxnSpPr>
        <p:spPr>
          <a:xfrm>
            <a:off x="6047014" y="4033158"/>
            <a:ext cx="1257300" cy="0"/>
          </a:xfrm>
          <a:prstGeom prst="line">
            <a:avLst/>
          </a:prstGeom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BF4FEB8-F84A-7240-9530-D8BA2B730168}"/>
              </a:ext>
            </a:extLst>
          </p:cNvPr>
          <p:cNvSpPr txBox="1"/>
          <p:nvPr/>
        </p:nvSpPr>
        <p:spPr>
          <a:xfrm>
            <a:off x="5009356" y="3888914"/>
            <a:ext cx="89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C00000"/>
                </a:solidFill>
              </a:rPr>
              <a:t>x pitch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7CC5C3-5E0C-2147-9598-09763CD82CE2}"/>
              </a:ext>
            </a:extLst>
          </p:cNvPr>
          <p:cNvSpPr txBox="1"/>
          <p:nvPr/>
        </p:nvSpPr>
        <p:spPr>
          <a:xfrm>
            <a:off x="6193972" y="3864422"/>
            <a:ext cx="89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C00000"/>
                </a:solidFill>
              </a:rPr>
              <a:t>y pitch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1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 Quantization: Optimize FE in training</a:t>
            </a:r>
            <a:endParaRPr/>
          </a:p>
        </p:txBody>
      </p:sp>
      <p:sp>
        <p:nvSpPr>
          <p:cNvPr id="256" name="Google Shape;256;p21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Choice of 2-bit ADC thresholds matters! Treat these as </a:t>
            </a:r>
            <a:r>
              <a:rPr lang="en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trainable parameters.</a:t>
            </a:r>
            <a:endParaRPr>
              <a:solidFill>
                <a:srgbClr val="AF1B32"/>
              </a:solidFill>
              <a:latin typeface="Spline Sans Medium"/>
              <a:ea typeface="Spline Sans Medium"/>
              <a:cs typeface="Spline Sans Medium"/>
              <a:sym typeface="Spline Sans Medium"/>
            </a:endParaRPr>
          </a:p>
          <a:p>
            <a:pPr marL="457200" marR="4791075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First network layer: Smooth step function with trainable step location. </a:t>
            </a:r>
            <a:endParaRPr/>
          </a:p>
          <a:p>
            <a:pPr marL="457200" marR="4791075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Annealed  slowly for optimization  stability</a:t>
            </a:r>
            <a:endParaRPr/>
          </a:p>
        </p:txBody>
      </p:sp>
      <p:sp>
        <p:nvSpPr>
          <p:cNvPr id="257" name="Google Shape;257;p21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258" name="Google Shape;258;p21" title="softquantizer_sfp_fast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6850" y="1452275"/>
            <a:ext cx="5187149" cy="3069924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1"/>
          <p:cNvSpPr txBox="1"/>
          <p:nvPr/>
        </p:nvSpPr>
        <p:spPr>
          <a:xfrm>
            <a:off x="172100" y="4777050"/>
            <a:ext cx="60870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AF1B32"/>
                </a:solidFill>
                <a:latin typeface="Spline Sans Light"/>
                <a:ea typeface="Spline Sans Light"/>
                <a:cs typeface="Spline Sans Light"/>
                <a:sym typeface="Spline Sans Light"/>
              </a:rPr>
              <a:t>SQ Technique and animation by Arghya Das </a:t>
            </a:r>
            <a:r>
              <a:rPr lang="en" sz="1200" u="sng">
                <a:solidFill>
                  <a:schemeClr val="hlink"/>
                </a:solidFill>
                <a:latin typeface="Spline Sans Light"/>
                <a:ea typeface="Spline Sans Light"/>
                <a:cs typeface="Spline Sans Light"/>
                <a:sym typeface="Spline Sans Light"/>
                <a:hlinkClick r:id="rId4"/>
              </a:rPr>
              <a:t>https://arxiv.org/abs/2602.15946v3</a:t>
            </a:r>
            <a:r>
              <a:rPr lang="en" sz="1200">
                <a:solidFill>
                  <a:srgbClr val="AF1B32"/>
                </a:solidFill>
                <a:latin typeface="Spline Sans Light"/>
                <a:ea typeface="Spline Sans Light"/>
                <a:cs typeface="Spline Sans Light"/>
                <a:sym typeface="Spline Sans Light"/>
              </a:rPr>
              <a:t> </a:t>
            </a:r>
            <a:endParaRPr sz="1200">
              <a:solidFill>
                <a:srgbClr val="AF1B32"/>
              </a:solidFill>
              <a:latin typeface="Spline Sans Light"/>
              <a:ea typeface="Spline Sans Light"/>
              <a:cs typeface="Spline Sans Light"/>
              <a:sym typeface="Spline Sans Light"/>
            </a:endParaRPr>
          </a:p>
        </p:txBody>
      </p:sp>
      <p:pic>
        <p:nvPicPr>
          <p:cNvPr id="260" name="Google Shape;260;p21" title="Screenshot 2026-10-13 at 3.41.35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776" y="3322391"/>
            <a:ext cx="3392550" cy="801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2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SQ thresholds and regression results</a:t>
            </a:r>
            <a:endParaRPr/>
          </a:p>
        </p:txBody>
      </p:sp>
      <p:sp>
        <p:nvSpPr>
          <p:cNvPr id="266" name="Google Shape;266;p22"/>
          <p:cNvSpPr txBox="1">
            <a:spLocks noGrp="1"/>
          </p:cNvSpPr>
          <p:nvPr>
            <p:ph type="body" idx="1"/>
          </p:nvPr>
        </p:nvSpPr>
        <p:spPr>
          <a:xfrm>
            <a:off x="5238757" y="948350"/>
            <a:ext cx="3871200" cy="38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 Quantization naturally sets the lowest threshold to roughly 3xσ</a:t>
            </a:r>
            <a:r>
              <a:rPr lang="en" baseline="-25000"/>
              <a:t>N</a:t>
            </a:r>
            <a:r>
              <a:rPr lang="en"/>
              <a:t>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SQ drastically improves regression performance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we go further?</a:t>
            </a:r>
            <a:endParaRPr/>
          </a:p>
          <a:p>
            <a:pPr marL="742950" lvl="1" indent="-2286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Can charge information </a:t>
            </a:r>
            <a:endParaRPr sz="1800"/>
          </a:p>
          <a:p>
            <a:pPr marL="74295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bellow σ</a:t>
            </a:r>
            <a:r>
              <a:rPr lang="en" baseline="-25000"/>
              <a:t>N</a:t>
            </a:r>
            <a:r>
              <a:rPr lang="en"/>
              <a:t>  be reintroduced by </a:t>
            </a:r>
            <a:r>
              <a:rPr lang="en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denoising</a:t>
            </a:r>
            <a:r>
              <a:rPr lang="en"/>
              <a:t>?</a:t>
            </a:r>
            <a:endParaRPr/>
          </a:p>
        </p:txBody>
      </p:sp>
      <p:sp>
        <p:nvSpPr>
          <p:cNvPr id="267" name="Google Shape;267;p22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268" name="Google Shape;26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863" y="3086519"/>
            <a:ext cx="4820506" cy="1857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p22"/>
          <p:cNvGrpSpPr/>
          <p:nvPr/>
        </p:nvGrpSpPr>
        <p:grpSpPr>
          <a:xfrm>
            <a:off x="343599" y="957813"/>
            <a:ext cx="4771028" cy="1857900"/>
            <a:chOff x="343599" y="1030286"/>
            <a:chExt cx="4771028" cy="1857900"/>
          </a:xfrm>
        </p:grpSpPr>
        <p:pic>
          <p:nvPicPr>
            <p:cNvPr id="270" name="Google Shape;270;p22" title="plot_thresholds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43599" y="1030286"/>
              <a:ext cx="4771028" cy="1857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2"/>
            <p:cNvSpPr txBox="1"/>
            <p:nvPr/>
          </p:nvSpPr>
          <p:spPr>
            <a:xfrm>
              <a:off x="958567" y="1042409"/>
              <a:ext cx="909900" cy="122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Spline Sans"/>
                  <a:ea typeface="Spline Sans"/>
                  <a:cs typeface="Spline Sans"/>
                  <a:sym typeface="Spline Sans"/>
                </a:rPr>
                <a:t>Threshold 0</a:t>
              </a:r>
              <a:endParaRPr sz="900">
                <a:solidFill>
                  <a:schemeClr val="dk1"/>
                </a:solidFill>
                <a:latin typeface="Spline Sans"/>
                <a:ea typeface="Spline Sans"/>
                <a:cs typeface="Spline Sans"/>
                <a:sym typeface="Spline Sans"/>
              </a:endParaRPr>
            </a:p>
          </p:txBody>
        </p:sp>
        <p:sp>
          <p:nvSpPr>
            <p:cNvPr id="272" name="Google Shape;272;p22"/>
            <p:cNvSpPr txBox="1"/>
            <p:nvPr/>
          </p:nvSpPr>
          <p:spPr>
            <a:xfrm>
              <a:off x="2463892" y="1042409"/>
              <a:ext cx="909900" cy="122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Spline Sans"/>
                  <a:ea typeface="Spline Sans"/>
                  <a:cs typeface="Spline Sans"/>
                  <a:sym typeface="Spline Sans"/>
                </a:rPr>
                <a:t>Threshold 1</a:t>
              </a:r>
              <a:endParaRPr sz="900">
                <a:solidFill>
                  <a:schemeClr val="dk1"/>
                </a:solidFill>
                <a:latin typeface="Spline Sans"/>
                <a:ea typeface="Spline Sans"/>
                <a:cs typeface="Spline Sans"/>
                <a:sym typeface="Spline Sans"/>
              </a:endParaRPr>
            </a:p>
          </p:txBody>
        </p:sp>
        <p:sp>
          <p:nvSpPr>
            <p:cNvPr id="273" name="Google Shape;273;p22"/>
            <p:cNvSpPr txBox="1"/>
            <p:nvPr/>
          </p:nvSpPr>
          <p:spPr>
            <a:xfrm>
              <a:off x="3920667" y="1042409"/>
              <a:ext cx="909900" cy="122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dk1"/>
                  </a:solidFill>
                  <a:latin typeface="Spline Sans"/>
                  <a:ea typeface="Spline Sans"/>
                  <a:cs typeface="Spline Sans"/>
                  <a:sym typeface="Spline Sans"/>
                </a:rPr>
                <a:t>Threshold 2</a:t>
              </a:r>
              <a:endParaRPr sz="900">
                <a:solidFill>
                  <a:schemeClr val="dk1"/>
                </a:solidFill>
                <a:latin typeface="Spline Sans"/>
                <a:ea typeface="Spline Sans"/>
                <a:cs typeface="Spline Sans"/>
                <a:sym typeface="Spline Sans"/>
              </a:endParaRPr>
            </a:p>
          </p:txBody>
        </p:sp>
      </p:grpSp>
      <p:sp>
        <p:nvSpPr>
          <p:cNvPr id="274" name="Google Shape;274;p22"/>
          <p:cNvSpPr txBox="1"/>
          <p:nvPr/>
        </p:nvSpPr>
        <p:spPr>
          <a:xfrm>
            <a:off x="630150" y="2721798"/>
            <a:ext cx="4197900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SQ improves regression</a:t>
            </a:r>
            <a:endParaRPr sz="18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492BC84-EC94-EA42-B953-3088607162C7}"/>
              </a:ext>
            </a:extLst>
          </p:cNvPr>
          <p:cNvCxnSpPr>
            <a:cxnSpLocks/>
          </p:cNvCxnSpPr>
          <p:nvPr/>
        </p:nvCxnSpPr>
        <p:spPr>
          <a:xfrm>
            <a:off x="628650" y="3771900"/>
            <a:ext cx="1196975" cy="0"/>
          </a:xfrm>
          <a:prstGeom prst="line">
            <a:avLst/>
          </a:prstGeom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B5B59FA-766E-894E-9986-D59EFC866AE1}"/>
              </a:ext>
            </a:extLst>
          </p:cNvPr>
          <p:cNvSpPr txBox="1"/>
          <p:nvPr/>
        </p:nvSpPr>
        <p:spPr>
          <a:xfrm>
            <a:off x="1286442" y="3603164"/>
            <a:ext cx="89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C00000"/>
                </a:solidFill>
              </a:rPr>
              <a:t>x pitch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9D9051A-8EAE-7245-BB1A-C89EA5EDF1C2}"/>
              </a:ext>
            </a:extLst>
          </p:cNvPr>
          <p:cNvCxnSpPr>
            <a:cxnSpLocks/>
          </p:cNvCxnSpPr>
          <p:nvPr/>
        </p:nvCxnSpPr>
        <p:spPr>
          <a:xfrm>
            <a:off x="2258703" y="3725192"/>
            <a:ext cx="1196975" cy="0"/>
          </a:xfrm>
          <a:prstGeom prst="line">
            <a:avLst/>
          </a:prstGeom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3ABB6F3-FE62-B348-A6C2-1D40B59EA501}"/>
              </a:ext>
            </a:extLst>
          </p:cNvPr>
          <p:cNvSpPr txBox="1"/>
          <p:nvPr/>
        </p:nvSpPr>
        <p:spPr>
          <a:xfrm>
            <a:off x="2326193" y="3556456"/>
            <a:ext cx="89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C00000"/>
                </a:solidFill>
              </a:rPr>
              <a:t>y pitch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3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pixel denoising </a:t>
            </a:r>
            <a:endParaRPr/>
          </a:p>
        </p:txBody>
      </p:sp>
      <p:sp>
        <p:nvSpPr>
          <p:cNvPr id="280" name="Google Shape;280;p23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8520600" cy="48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b="1" dirty="0">
                <a:solidFill>
                  <a:srgbClr val="AF1B32"/>
                </a:solidFill>
              </a:rPr>
              <a:t>Denoising Goal</a:t>
            </a:r>
            <a:r>
              <a:rPr lang="en" dirty="0">
                <a:solidFill>
                  <a:srgbClr val="AF1B32"/>
                </a:solidFill>
              </a:rPr>
              <a:t>:</a:t>
            </a:r>
            <a:r>
              <a:rPr lang="en" dirty="0"/>
              <a:t> recover the cluster shape according to </a:t>
            </a:r>
            <a:r>
              <a:rPr lang="en" dirty="0" err="1"/>
              <a:t>σ</a:t>
            </a:r>
            <a:r>
              <a:rPr lang="en" baseline="-25000" dirty="0" err="1"/>
              <a:t>N</a:t>
            </a:r>
            <a:r>
              <a:rPr lang="en" dirty="0"/>
              <a:t> = 0 thresholds.</a:t>
            </a:r>
            <a:endParaRPr dirty="0"/>
          </a:p>
        </p:txBody>
      </p:sp>
      <p:sp>
        <p:nvSpPr>
          <p:cNvPr id="281" name="Google Shape;281;p23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282" name="Google Shape;282;p23"/>
          <p:cNvSpPr txBox="1"/>
          <p:nvPr/>
        </p:nvSpPr>
        <p:spPr>
          <a:xfrm>
            <a:off x="253746" y="1634650"/>
            <a:ext cx="1281600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595959"/>
                </a:solidFill>
              </a:rPr>
              <a:t>Raw charge collected +noise </a:t>
            </a:r>
            <a:endParaRPr sz="1600" dirty="0">
              <a:solidFill>
                <a:srgbClr val="595959"/>
              </a:solidFill>
            </a:endParaRPr>
          </a:p>
        </p:txBody>
      </p:sp>
      <p:sp>
        <p:nvSpPr>
          <p:cNvPr id="283" name="Google Shape;283;p23"/>
          <p:cNvSpPr txBox="1"/>
          <p:nvPr/>
        </p:nvSpPr>
        <p:spPr>
          <a:xfrm>
            <a:off x="7126872" y="1496338"/>
            <a:ext cx="1592585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rgbClr val="595959"/>
                </a:solidFill>
              </a:rPr>
              <a:t>Denoised       </a:t>
            </a:r>
            <a:r>
              <a:rPr lang="en-US" sz="1600" dirty="0">
                <a:solidFill>
                  <a:schemeClr val="dk2"/>
                </a:solidFill>
              </a:rPr>
              <a:t>2-bit </a:t>
            </a:r>
            <a:r>
              <a:rPr lang="en-US" sz="1600" dirty="0">
                <a:solidFill>
                  <a:srgbClr val="595959"/>
                </a:solidFill>
              </a:rPr>
              <a:t>image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rgbClr val="595959"/>
                </a:solidFill>
              </a:rPr>
              <a:t>w/ Th(</a:t>
            </a:r>
            <a:r>
              <a:rPr lang="el-GR" sz="16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σ</a:t>
            </a:r>
            <a:r>
              <a:rPr lang="en-US" sz="1600" baseline="-250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N</a:t>
            </a:r>
            <a:r>
              <a:rPr lang="en-US" sz="16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 =</a:t>
            </a:r>
            <a:r>
              <a:rPr lang="en-US" sz="1600" dirty="0">
                <a:solidFill>
                  <a:srgbClr val="595959"/>
                </a:solidFill>
              </a:rPr>
              <a:t>0e):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rgbClr val="595959"/>
                </a:solidFill>
              </a:rPr>
              <a:t>[0e, 30e, 845e]</a:t>
            </a:r>
          </a:p>
        </p:txBody>
      </p:sp>
      <p:pic>
        <p:nvPicPr>
          <p:cNvPr id="284" name="Google Shape;284;p23"/>
          <p:cNvPicPr preferRelativeResize="0"/>
          <p:nvPr/>
        </p:nvPicPr>
        <p:blipFill rotWithShape="1">
          <a:blip r:embed="rId3">
            <a:alphaModFix/>
          </a:blip>
          <a:srcRect r="50306"/>
          <a:stretch/>
        </p:blipFill>
        <p:spPr>
          <a:xfrm>
            <a:off x="1648711" y="1502597"/>
            <a:ext cx="1108259" cy="165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3"/>
          <p:cNvPicPr preferRelativeResize="0"/>
          <p:nvPr/>
        </p:nvPicPr>
        <p:blipFill rotWithShape="1">
          <a:blip r:embed="rId3">
            <a:alphaModFix/>
          </a:blip>
          <a:srcRect l="49467"/>
          <a:stretch/>
        </p:blipFill>
        <p:spPr>
          <a:xfrm>
            <a:off x="6077171" y="1496338"/>
            <a:ext cx="1108250" cy="167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3"/>
          <p:cNvSpPr/>
          <p:nvPr/>
        </p:nvSpPr>
        <p:spPr>
          <a:xfrm>
            <a:off x="2949300" y="1778775"/>
            <a:ext cx="3029700" cy="677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AA84F">
              <a:alpha val="322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Denoise &amp; digitize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4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 pixel denoising – </a:t>
            </a:r>
            <a:r>
              <a:rPr lang="en" dirty="0" err="1"/>
              <a:t>SQAutoEncoder</a:t>
            </a:r>
            <a:endParaRPr dirty="0"/>
          </a:p>
        </p:txBody>
      </p:sp>
      <p:sp>
        <p:nvSpPr>
          <p:cNvPr id="292" name="Google Shape;292;p24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8520600" cy="48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/>
              <a:t>1. Train each encoder to denoise using an </a:t>
            </a:r>
            <a:r>
              <a:rPr lang="en" dirty="0" err="1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AutoEncoder</a:t>
            </a:r>
            <a:r>
              <a:rPr lang="en" dirty="0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 </a:t>
            </a:r>
            <a:r>
              <a:rPr lang="en" dirty="0"/>
              <a:t>architecture</a:t>
            </a:r>
            <a:endParaRPr dirty="0"/>
          </a:p>
        </p:txBody>
      </p:sp>
      <p:sp>
        <p:nvSpPr>
          <p:cNvPr id="293" name="Google Shape;293;p24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CPAD 2026 - </a:t>
            </a:r>
            <a:fld id="{00000000-1234-1234-1234-123412341234}" type="slidenum">
              <a:rPr lang="en"/>
              <a:t>11</a:t>
            </a:fld>
            <a:endParaRPr dirty="0"/>
          </a:p>
        </p:txBody>
      </p:sp>
      <p:sp>
        <p:nvSpPr>
          <p:cNvPr id="294" name="Google Shape;294;p24"/>
          <p:cNvSpPr/>
          <p:nvPr/>
        </p:nvSpPr>
        <p:spPr>
          <a:xfrm rot="5400000">
            <a:off x="3029122" y="1822316"/>
            <a:ext cx="1260600" cy="1033200"/>
          </a:xfrm>
          <a:prstGeom prst="trapezoid">
            <a:avLst>
              <a:gd name="adj" fmla="val 36755"/>
            </a:avLst>
          </a:prstGeom>
          <a:solidFill>
            <a:srgbClr val="EA999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4"/>
          <p:cNvSpPr/>
          <p:nvPr/>
        </p:nvSpPr>
        <p:spPr>
          <a:xfrm rot="-5400000">
            <a:off x="4526111" y="1822316"/>
            <a:ext cx="1260600" cy="1033200"/>
          </a:xfrm>
          <a:prstGeom prst="trapezoid">
            <a:avLst>
              <a:gd name="adj" fmla="val 36755"/>
            </a:avLst>
          </a:prstGeom>
          <a:solidFill>
            <a:srgbClr val="B6D7A8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4"/>
          <p:cNvSpPr/>
          <p:nvPr/>
        </p:nvSpPr>
        <p:spPr>
          <a:xfrm>
            <a:off x="4254359" y="2126091"/>
            <a:ext cx="288600" cy="4128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/>
              <a:t>LS</a:t>
            </a:r>
            <a:endParaRPr sz="1300" b="1"/>
          </a:p>
        </p:txBody>
      </p:sp>
      <p:sp>
        <p:nvSpPr>
          <p:cNvPr id="297" name="Google Shape;297;p24"/>
          <p:cNvSpPr txBox="1"/>
          <p:nvPr/>
        </p:nvSpPr>
        <p:spPr>
          <a:xfrm rot="5400000">
            <a:off x="5337684" y="2307731"/>
            <a:ext cx="12195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</p:txBody>
      </p:sp>
      <p:sp>
        <p:nvSpPr>
          <p:cNvPr id="298" name="Google Shape;298;p24"/>
          <p:cNvSpPr/>
          <p:nvPr/>
        </p:nvSpPr>
        <p:spPr>
          <a:xfrm rot="-5400000">
            <a:off x="2216222" y="2178116"/>
            <a:ext cx="1449000" cy="321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 Quant.</a:t>
            </a:r>
            <a:endParaRPr/>
          </a:p>
        </p:txBody>
      </p:sp>
      <p:sp>
        <p:nvSpPr>
          <p:cNvPr id="299" name="Google Shape;299;p24"/>
          <p:cNvSpPr txBox="1"/>
          <p:nvPr/>
        </p:nvSpPr>
        <p:spPr>
          <a:xfrm>
            <a:off x="253746" y="1634650"/>
            <a:ext cx="1281600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595959"/>
                </a:solidFill>
              </a:rPr>
              <a:t>Raw charge collected + </a:t>
            </a:r>
            <a:r>
              <a:rPr lang="el-GR" sz="16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σ</a:t>
            </a:r>
            <a:r>
              <a:rPr lang="en-US" sz="1600" baseline="-250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N  </a:t>
            </a:r>
            <a:r>
              <a:rPr lang="en" sz="1600" dirty="0">
                <a:solidFill>
                  <a:srgbClr val="595959"/>
                </a:solidFill>
              </a:rPr>
              <a:t>noise </a:t>
            </a:r>
            <a:endParaRPr sz="1600" dirty="0">
              <a:solidFill>
                <a:srgbClr val="595959"/>
              </a:solidFill>
            </a:endParaRPr>
          </a:p>
        </p:txBody>
      </p:sp>
      <p:sp>
        <p:nvSpPr>
          <p:cNvPr id="301" name="Google Shape;301;p24"/>
          <p:cNvSpPr/>
          <p:nvPr/>
        </p:nvSpPr>
        <p:spPr>
          <a:xfrm rot="-5400000">
            <a:off x="5150586" y="2171691"/>
            <a:ext cx="1449000" cy="321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</a:t>
            </a:r>
            <a:endParaRPr/>
          </a:p>
        </p:txBody>
      </p:sp>
      <p:sp>
        <p:nvSpPr>
          <p:cNvPr id="302" name="Google Shape;302;p24"/>
          <p:cNvSpPr txBox="1"/>
          <p:nvPr/>
        </p:nvSpPr>
        <p:spPr>
          <a:xfrm>
            <a:off x="3161334" y="2181741"/>
            <a:ext cx="1033200" cy="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Spline Sans"/>
                <a:ea typeface="Spline Sans"/>
                <a:cs typeface="Spline Sans"/>
                <a:sym typeface="Spline Sans"/>
              </a:rPr>
              <a:t>Encoder</a:t>
            </a:r>
            <a:endParaRPr sz="1600">
              <a:solidFill>
                <a:schemeClr val="dk1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303" name="Google Shape;303;p24"/>
          <p:cNvSpPr txBox="1"/>
          <p:nvPr/>
        </p:nvSpPr>
        <p:spPr>
          <a:xfrm>
            <a:off x="4507722" y="2147027"/>
            <a:ext cx="1281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Spline Sans"/>
                <a:ea typeface="Spline Sans"/>
                <a:cs typeface="Spline Sans"/>
                <a:sym typeface="Spline Sans"/>
              </a:rPr>
              <a:t>Large Decoder</a:t>
            </a:r>
            <a:endParaRPr sz="1600">
              <a:solidFill>
                <a:schemeClr val="dk1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pic>
        <p:nvPicPr>
          <p:cNvPr id="304" name="Google Shape;304;p24"/>
          <p:cNvPicPr preferRelativeResize="0"/>
          <p:nvPr/>
        </p:nvPicPr>
        <p:blipFill rotWithShape="1">
          <a:blip r:embed="rId3">
            <a:alphaModFix/>
          </a:blip>
          <a:srcRect r="50306"/>
          <a:stretch/>
        </p:blipFill>
        <p:spPr>
          <a:xfrm>
            <a:off x="1648711" y="1502597"/>
            <a:ext cx="1108259" cy="165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4"/>
          <p:cNvPicPr preferRelativeResize="0"/>
          <p:nvPr/>
        </p:nvPicPr>
        <p:blipFill rotWithShape="1">
          <a:blip r:embed="rId3">
            <a:alphaModFix/>
          </a:blip>
          <a:srcRect l="49467"/>
          <a:stretch/>
        </p:blipFill>
        <p:spPr>
          <a:xfrm>
            <a:off x="6077171" y="1496338"/>
            <a:ext cx="1108250" cy="167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283;p23">
            <a:extLst>
              <a:ext uri="{FF2B5EF4-FFF2-40B4-BE49-F238E27FC236}">
                <a16:creationId xmlns:a16="http://schemas.microsoft.com/office/drawing/2014/main" id="{CC28D3B2-5307-9E49-8ADD-F4CFFA616586}"/>
              </a:ext>
            </a:extLst>
          </p:cNvPr>
          <p:cNvSpPr txBox="1"/>
          <p:nvPr/>
        </p:nvSpPr>
        <p:spPr>
          <a:xfrm>
            <a:off x="7126872" y="1496338"/>
            <a:ext cx="1592585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rgbClr val="595959"/>
                </a:solidFill>
              </a:rPr>
              <a:t>Denoised       </a:t>
            </a:r>
            <a:r>
              <a:rPr lang="en-US" sz="1600" dirty="0">
                <a:solidFill>
                  <a:schemeClr val="dk2"/>
                </a:solidFill>
              </a:rPr>
              <a:t>2-bit </a:t>
            </a:r>
            <a:r>
              <a:rPr lang="en-US" sz="1600" dirty="0">
                <a:solidFill>
                  <a:srgbClr val="595959"/>
                </a:solidFill>
              </a:rPr>
              <a:t>image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rgbClr val="595959"/>
                </a:solidFill>
              </a:rPr>
              <a:t>w/ Th(</a:t>
            </a:r>
            <a:r>
              <a:rPr lang="el-GR" sz="16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σ</a:t>
            </a:r>
            <a:r>
              <a:rPr lang="en-US" sz="1600" baseline="-250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N</a:t>
            </a:r>
            <a:r>
              <a:rPr lang="en-US" sz="16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 =</a:t>
            </a:r>
            <a:r>
              <a:rPr lang="en-US" sz="1600" dirty="0">
                <a:solidFill>
                  <a:srgbClr val="595959"/>
                </a:solidFill>
              </a:rPr>
              <a:t>0e):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rgbClr val="595959"/>
                </a:solidFill>
              </a:rPr>
              <a:t>[0e, 30e, 845e]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5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pixel denoising – SQAutoEncoder</a:t>
            </a:r>
            <a:endParaRPr/>
          </a:p>
        </p:txBody>
      </p:sp>
      <p:sp>
        <p:nvSpPr>
          <p:cNvPr id="311" name="Google Shape;311;p25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8520600" cy="48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/>
              <a:t>1. Train each encoder to denoise using an </a:t>
            </a:r>
            <a:r>
              <a:rPr lang="en" dirty="0" err="1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AutoEncoder</a:t>
            </a:r>
            <a:r>
              <a:rPr lang="en" dirty="0"/>
              <a:t> architecture</a:t>
            </a:r>
            <a:endParaRPr dirty="0"/>
          </a:p>
        </p:txBody>
      </p:sp>
      <p:sp>
        <p:nvSpPr>
          <p:cNvPr id="312" name="Google Shape;312;p25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313" name="Google Shape;313;p25"/>
          <p:cNvSpPr/>
          <p:nvPr/>
        </p:nvSpPr>
        <p:spPr>
          <a:xfrm rot="5400000">
            <a:off x="3029122" y="1822316"/>
            <a:ext cx="1260600" cy="1033200"/>
          </a:xfrm>
          <a:prstGeom prst="trapezoid">
            <a:avLst>
              <a:gd name="adj" fmla="val 36755"/>
            </a:avLst>
          </a:prstGeom>
          <a:solidFill>
            <a:srgbClr val="EA999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5"/>
          <p:cNvSpPr/>
          <p:nvPr/>
        </p:nvSpPr>
        <p:spPr>
          <a:xfrm rot="-5400000">
            <a:off x="4526111" y="1822316"/>
            <a:ext cx="1260600" cy="1033200"/>
          </a:xfrm>
          <a:prstGeom prst="trapezoid">
            <a:avLst>
              <a:gd name="adj" fmla="val 36755"/>
            </a:avLst>
          </a:prstGeom>
          <a:solidFill>
            <a:srgbClr val="B6D7A8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5"/>
          <p:cNvSpPr/>
          <p:nvPr/>
        </p:nvSpPr>
        <p:spPr>
          <a:xfrm>
            <a:off x="4254359" y="2126091"/>
            <a:ext cx="288600" cy="4128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/>
              <a:t>LS</a:t>
            </a:r>
            <a:endParaRPr sz="1300" b="1"/>
          </a:p>
        </p:txBody>
      </p:sp>
      <p:sp>
        <p:nvSpPr>
          <p:cNvPr id="316" name="Google Shape;316;p25"/>
          <p:cNvSpPr txBox="1"/>
          <p:nvPr/>
        </p:nvSpPr>
        <p:spPr>
          <a:xfrm rot="5400000">
            <a:off x="5337684" y="2307731"/>
            <a:ext cx="12195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</p:txBody>
      </p:sp>
      <p:sp>
        <p:nvSpPr>
          <p:cNvPr id="317" name="Google Shape;317;p25"/>
          <p:cNvSpPr/>
          <p:nvPr/>
        </p:nvSpPr>
        <p:spPr>
          <a:xfrm rot="-5400000">
            <a:off x="2216222" y="2178116"/>
            <a:ext cx="1449000" cy="321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 Quant.</a:t>
            </a:r>
            <a:endParaRPr/>
          </a:p>
        </p:txBody>
      </p:sp>
      <p:sp>
        <p:nvSpPr>
          <p:cNvPr id="318" name="Google Shape;318;p25"/>
          <p:cNvSpPr txBox="1"/>
          <p:nvPr/>
        </p:nvSpPr>
        <p:spPr>
          <a:xfrm>
            <a:off x="253746" y="1634650"/>
            <a:ext cx="1281600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95959"/>
                </a:solidFill>
              </a:rPr>
              <a:t>Raw charge collected +noise </a:t>
            </a:r>
            <a:endParaRPr sz="1600">
              <a:solidFill>
                <a:srgbClr val="595959"/>
              </a:solidFill>
            </a:endParaRPr>
          </a:p>
        </p:txBody>
      </p:sp>
      <p:sp>
        <p:nvSpPr>
          <p:cNvPr id="320" name="Google Shape;320;p25"/>
          <p:cNvSpPr/>
          <p:nvPr/>
        </p:nvSpPr>
        <p:spPr>
          <a:xfrm rot="-5400000">
            <a:off x="5150586" y="2171691"/>
            <a:ext cx="1449000" cy="321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Classification</a:t>
            </a:r>
            <a:endParaRPr/>
          </a:p>
        </p:txBody>
      </p:sp>
      <p:sp>
        <p:nvSpPr>
          <p:cNvPr id="321" name="Google Shape;321;p25"/>
          <p:cNvSpPr/>
          <p:nvPr/>
        </p:nvSpPr>
        <p:spPr>
          <a:xfrm rot="5400000">
            <a:off x="3023875" y="3710595"/>
            <a:ext cx="1260600" cy="1033200"/>
          </a:xfrm>
          <a:prstGeom prst="trapezoid">
            <a:avLst>
              <a:gd name="adj" fmla="val 36755"/>
            </a:avLst>
          </a:prstGeom>
          <a:solidFill>
            <a:srgbClr val="EA999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5"/>
          <p:cNvSpPr/>
          <p:nvPr/>
        </p:nvSpPr>
        <p:spPr>
          <a:xfrm rot="5400000">
            <a:off x="4706150" y="3766658"/>
            <a:ext cx="653700" cy="901800"/>
          </a:xfrm>
          <a:prstGeom prst="trapezoid">
            <a:avLst>
              <a:gd name="adj" fmla="val 25229"/>
            </a:avLst>
          </a:prstGeom>
          <a:solidFill>
            <a:srgbClr val="A4C2F4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5"/>
          <p:cNvSpPr txBox="1"/>
          <p:nvPr/>
        </p:nvSpPr>
        <p:spPr>
          <a:xfrm>
            <a:off x="4577371" y="3975602"/>
            <a:ext cx="850500" cy="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Spline Sans"/>
                <a:ea typeface="Spline Sans"/>
                <a:cs typeface="Spline Sans"/>
                <a:sym typeface="Spline Sans"/>
              </a:rPr>
              <a:t>MLP</a:t>
            </a:r>
            <a:endParaRPr sz="1800">
              <a:solidFill>
                <a:schemeClr val="dk1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324" name="Google Shape;324;p25"/>
          <p:cNvSpPr/>
          <p:nvPr/>
        </p:nvSpPr>
        <p:spPr>
          <a:xfrm>
            <a:off x="5587850" y="3897133"/>
            <a:ext cx="546000" cy="6537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666666"/>
                </a:solidFill>
              </a:rPr>
              <a:t>x, y, β  </a:t>
            </a:r>
            <a:endParaRPr dirty="0">
              <a:solidFill>
                <a:srgbClr val="666666"/>
              </a:solidFill>
            </a:endParaRPr>
          </a:p>
        </p:txBody>
      </p:sp>
      <p:sp>
        <p:nvSpPr>
          <p:cNvPr id="325" name="Google Shape;325;p25"/>
          <p:cNvSpPr/>
          <p:nvPr/>
        </p:nvSpPr>
        <p:spPr>
          <a:xfrm rot="-5400000">
            <a:off x="2193270" y="4059983"/>
            <a:ext cx="1449000" cy="321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 Quant.</a:t>
            </a:r>
            <a:endParaRPr/>
          </a:p>
        </p:txBody>
      </p:sp>
      <p:sp>
        <p:nvSpPr>
          <p:cNvPr id="326" name="Google Shape;326;p25"/>
          <p:cNvSpPr txBox="1"/>
          <p:nvPr/>
        </p:nvSpPr>
        <p:spPr>
          <a:xfrm>
            <a:off x="3161334" y="2181741"/>
            <a:ext cx="1033200" cy="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Spline Sans"/>
                <a:ea typeface="Spline Sans"/>
                <a:cs typeface="Spline Sans"/>
                <a:sym typeface="Spline Sans"/>
              </a:rPr>
              <a:t>Encoder</a:t>
            </a:r>
            <a:endParaRPr sz="1600">
              <a:solidFill>
                <a:schemeClr val="dk1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327" name="Google Shape;327;p25"/>
          <p:cNvSpPr/>
          <p:nvPr/>
        </p:nvSpPr>
        <p:spPr>
          <a:xfrm>
            <a:off x="4229763" y="4014383"/>
            <a:ext cx="288600" cy="4128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/>
              <a:t>LS</a:t>
            </a:r>
            <a:endParaRPr sz="1300" b="1"/>
          </a:p>
        </p:txBody>
      </p:sp>
      <p:sp>
        <p:nvSpPr>
          <p:cNvPr id="328" name="Google Shape;328;p25"/>
          <p:cNvSpPr txBox="1"/>
          <p:nvPr/>
        </p:nvSpPr>
        <p:spPr>
          <a:xfrm>
            <a:off x="3137563" y="4080258"/>
            <a:ext cx="1033200" cy="3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Spline Sans"/>
                <a:ea typeface="Spline Sans"/>
                <a:cs typeface="Spline Sans"/>
                <a:sym typeface="Spline Sans"/>
              </a:rPr>
              <a:t>Encoder</a:t>
            </a:r>
            <a:endParaRPr sz="1600">
              <a:solidFill>
                <a:schemeClr val="dk1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329" name="Google Shape;329;p25"/>
          <p:cNvSpPr txBox="1"/>
          <p:nvPr/>
        </p:nvSpPr>
        <p:spPr>
          <a:xfrm>
            <a:off x="4507722" y="2147027"/>
            <a:ext cx="12816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Spline Sans"/>
                <a:ea typeface="Spline Sans"/>
                <a:cs typeface="Spline Sans"/>
                <a:sym typeface="Spline Sans"/>
              </a:rPr>
              <a:t>Large Decoder</a:t>
            </a:r>
            <a:endParaRPr sz="1600">
              <a:solidFill>
                <a:schemeClr val="dk1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330" name="Google Shape;330;p25"/>
          <p:cNvSpPr txBox="1">
            <a:spLocks noGrp="1"/>
          </p:cNvSpPr>
          <p:nvPr>
            <p:ph type="body" idx="1"/>
          </p:nvPr>
        </p:nvSpPr>
        <p:spPr>
          <a:xfrm>
            <a:off x="244748" y="3592446"/>
            <a:ext cx="2457300" cy="14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2. Freeze the encoder  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    and retrain the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    regression MLP</a:t>
            </a:r>
            <a:endParaRPr dirty="0"/>
          </a:p>
        </p:txBody>
      </p:sp>
      <p:sp>
        <p:nvSpPr>
          <p:cNvPr id="331" name="Google Shape;331;p25"/>
          <p:cNvSpPr txBox="1"/>
          <p:nvPr/>
        </p:nvSpPr>
        <p:spPr>
          <a:xfrm>
            <a:off x="6436175" y="3573858"/>
            <a:ext cx="2457300" cy="14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</a:rPr>
              <a:t>The MLP now operates on a LS rich with charge shape information below </a:t>
            </a:r>
            <a:r>
              <a:rPr lang="en" sz="1700" dirty="0" err="1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σ</a:t>
            </a:r>
            <a:r>
              <a:rPr lang="en" sz="1700" baseline="-25000" dirty="0" err="1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N</a:t>
            </a:r>
            <a:r>
              <a:rPr lang="en" sz="17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!</a:t>
            </a:r>
            <a:endParaRPr sz="1800" dirty="0">
              <a:solidFill>
                <a:schemeClr val="dk2"/>
              </a:solidFill>
            </a:endParaRPr>
          </a:p>
        </p:txBody>
      </p:sp>
      <p:sp>
        <p:nvSpPr>
          <p:cNvPr id="332" name="Google Shape;332;p25"/>
          <p:cNvSpPr/>
          <p:nvPr/>
        </p:nvSpPr>
        <p:spPr>
          <a:xfrm>
            <a:off x="4942900" y="3518937"/>
            <a:ext cx="1383375" cy="386475"/>
          </a:xfrm>
          <a:custGeom>
            <a:avLst/>
            <a:gdLst/>
            <a:ahLst/>
            <a:cxnLst/>
            <a:rect l="l" t="t" r="r" b="b"/>
            <a:pathLst>
              <a:path w="55335" h="15459" extrusionOk="0">
                <a:moveTo>
                  <a:pt x="0" y="15460"/>
                </a:moveTo>
                <a:cubicBezTo>
                  <a:pt x="1966" y="13570"/>
                  <a:pt x="6879" y="6690"/>
                  <a:pt x="11793" y="4120"/>
                </a:cubicBezTo>
                <a:cubicBezTo>
                  <a:pt x="16707" y="1550"/>
                  <a:pt x="23435" y="-38"/>
                  <a:pt x="29482" y="38"/>
                </a:cubicBezTo>
                <a:cubicBezTo>
                  <a:pt x="35530" y="114"/>
                  <a:pt x="43769" y="2835"/>
                  <a:pt x="48078" y="4574"/>
                </a:cubicBezTo>
                <a:cubicBezTo>
                  <a:pt x="52387" y="6313"/>
                  <a:pt x="54126" y="9487"/>
                  <a:pt x="55335" y="10470"/>
                </a:cubicBezTo>
              </a:path>
            </a:pathLst>
          </a:custGeom>
          <a:noFill/>
          <a:ln w="28575" cap="flat" cmpd="sng">
            <a:solidFill>
              <a:srgbClr val="AF1B32"/>
            </a:solidFill>
            <a:prstDash val="solid"/>
            <a:round/>
            <a:headEnd type="none" w="med" len="med"/>
            <a:tailEnd type="triangle" w="med" len="med"/>
          </a:ln>
        </p:spPr>
      </p:sp>
      <p:pic>
        <p:nvPicPr>
          <p:cNvPr id="333" name="Google Shape;333;p25"/>
          <p:cNvPicPr preferRelativeResize="0"/>
          <p:nvPr/>
        </p:nvPicPr>
        <p:blipFill rotWithShape="1">
          <a:blip r:embed="rId3">
            <a:alphaModFix/>
          </a:blip>
          <a:srcRect r="50306"/>
          <a:stretch/>
        </p:blipFill>
        <p:spPr>
          <a:xfrm>
            <a:off x="1648711" y="1502597"/>
            <a:ext cx="1108259" cy="165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5"/>
          <p:cNvPicPr preferRelativeResize="0"/>
          <p:nvPr/>
        </p:nvPicPr>
        <p:blipFill rotWithShape="1">
          <a:blip r:embed="rId3">
            <a:alphaModFix/>
          </a:blip>
          <a:srcRect l="49467"/>
          <a:stretch/>
        </p:blipFill>
        <p:spPr>
          <a:xfrm>
            <a:off x="6077171" y="1496338"/>
            <a:ext cx="1108250" cy="167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83;p23">
            <a:extLst>
              <a:ext uri="{FF2B5EF4-FFF2-40B4-BE49-F238E27FC236}">
                <a16:creationId xmlns:a16="http://schemas.microsoft.com/office/drawing/2014/main" id="{5CAA2FDD-858E-DB43-ACD8-B9EDC7262E38}"/>
              </a:ext>
            </a:extLst>
          </p:cNvPr>
          <p:cNvSpPr txBox="1"/>
          <p:nvPr/>
        </p:nvSpPr>
        <p:spPr>
          <a:xfrm>
            <a:off x="7126872" y="1496338"/>
            <a:ext cx="1592585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595959"/>
                </a:solidFill>
              </a:rPr>
              <a:t>Denoised       </a:t>
            </a:r>
            <a:r>
              <a:rPr lang="en" sz="1600" dirty="0">
                <a:solidFill>
                  <a:schemeClr val="dk2"/>
                </a:solidFill>
              </a:rPr>
              <a:t>2-bit </a:t>
            </a:r>
            <a:r>
              <a:rPr lang="en" sz="1600" dirty="0">
                <a:solidFill>
                  <a:srgbClr val="595959"/>
                </a:solidFill>
              </a:rPr>
              <a:t>image </a:t>
            </a:r>
            <a:endParaRPr sz="1600" dirty="0">
              <a:solidFill>
                <a:srgbClr val="59595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595959"/>
                </a:solidFill>
              </a:rPr>
              <a:t>w/ Th(</a:t>
            </a:r>
            <a:r>
              <a:rPr lang="en" sz="1600" dirty="0" err="1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σ</a:t>
            </a:r>
            <a:r>
              <a:rPr lang="en" sz="1600" baseline="-25000" dirty="0" err="1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N</a:t>
            </a:r>
            <a:r>
              <a:rPr lang="en" sz="16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 =</a:t>
            </a:r>
            <a:r>
              <a:rPr lang="en" sz="1600" dirty="0">
                <a:solidFill>
                  <a:srgbClr val="595959"/>
                </a:solidFill>
              </a:rPr>
              <a:t>0e): </a:t>
            </a:r>
            <a:endParaRPr sz="1600" dirty="0">
              <a:solidFill>
                <a:srgbClr val="59595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600" dirty="0">
                <a:solidFill>
                  <a:srgbClr val="595959"/>
                </a:solidFill>
              </a:rPr>
              <a:t>[0e, 30e, 845e]</a:t>
            </a:r>
            <a:endParaRPr sz="1600" dirty="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6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SQAutoEncoder Pixel Categorization accuracy</a:t>
            </a:r>
            <a:endParaRPr/>
          </a:p>
        </p:txBody>
      </p:sp>
      <p:sp>
        <p:nvSpPr>
          <p:cNvPr id="340" name="Google Shape;340;p26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3596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 SQ AutoEncoder architectures achieve </a:t>
            </a:r>
            <a:r>
              <a:rPr lang="en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high denoised pixel categorization accuracy</a:t>
            </a:r>
            <a:r>
              <a:rPr lang="en"/>
              <a:t>, even well bellow σ</a:t>
            </a:r>
            <a:r>
              <a:rPr lang="en" baseline="-25000"/>
              <a:t>N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Note: 90% of denoised pixels are 00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Comparison to accuracy with standard digitization scheme in backup!</a:t>
            </a:r>
            <a:endParaRPr/>
          </a:p>
        </p:txBody>
      </p:sp>
      <p:sp>
        <p:nvSpPr>
          <p:cNvPr id="341" name="Google Shape;341;p26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342" name="Google Shape;34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8550" y="908825"/>
            <a:ext cx="5113750" cy="3814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7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SQAutoEncoder: Denoising and regression</a:t>
            </a:r>
            <a:endParaRPr/>
          </a:p>
        </p:txBody>
      </p:sp>
      <p:sp>
        <p:nvSpPr>
          <p:cNvPr id="348" name="Google Shape;348;p27"/>
          <p:cNvSpPr txBox="1">
            <a:spLocks noGrp="1"/>
          </p:cNvSpPr>
          <p:nvPr>
            <p:ph type="body" idx="1"/>
          </p:nvPr>
        </p:nvSpPr>
        <p:spPr>
          <a:xfrm>
            <a:off x="6371525" y="1039050"/>
            <a:ext cx="2746200" cy="18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So, can we go further?</a:t>
            </a:r>
            <a:endParaRPr/>
          </a:p>
          <a:p>
            <a:pPr marL="228600" lvl="0" indent="-228600" algn="l" rtl="0">
              <a:spcBef>
                <a:spcPts val="12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A little bit, but only with a more complex on-chip algorithm</a:t>
            </a:r>
            <a:endParaRPr sz="1600"/>
          </a:p>
        </p:txBody>
      </p:sp>
      <p:sp>
        <p:nvSpPr>
          <p:cNvPr id="349" name="Google Shape;349;p27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350" name="Google Shape;350;p27"/>
          <p:cNvSpPr txBox="1"/>
          <p:nvPr/>
        </p:nvSpPr>
        <p:spPr>
          <a:xfrm>
            <a:off x="722539" y="3721404"/>
            <a:ext cx="7698921" cy="12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pline Sans"/>
              <a:buChar char="●"/>
            </a:pPr>
            <a:r>
              <a:rPr lang="en" sz="1800" dirty="0" err="1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SlimMLP</a:t>
            </a:r>
            <a:r>
              <a:rPr lang="en" sz="18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 performance degrades with </a:t>
            </a:r>
            <a:r>
              <a:rPr lang="en" sz="1800" dirty="0" err="1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SQAutoEncoder</a:t>
            </a:r>
            <a:r>
              <a:rPr lang="en" sz="18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 </a:t>
            </a:r>
            <a:endParaRPr sz="1800" dirty="0">
              <a:solidFill>
                <a:schemeClr val="dk2"/>
              </a:solidFill>
              <a:latin typeface="Spline Sans"/>
              <a:ea typeface="Spline Sans"/>
              <a:cs typeface="Spline Sans"/>
              <a:sym typeface="Spline Sans"/>
            </a:endParaRPr>
          </a:p>
          <a:p>
            <a:pPr marL="457200" lvl="1" indent="-215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pline Sans"/>
              <a:buChar char="○"/>
            </a:pPr>
            <a:r>
              <a:rPr lang="en" sz="16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Denoising may shift the learning objective too far from the regression task</a:t>
            </a:r>
            <a:endParaRPr sz="1600" dirty="0">
              <a:solidFill>
                <a:schemeClr val="dk2"/>
              </a:solidFill>
              <a:latin typeface="Spline Sans"/>
              <a:ea typeface="Spline Sans"/>
              <a:cs typeface="Spline Sans"/>
              <a:sym typeface="Spline Sans"/>
            </a:endParaRPr>
          </a:p>
          <a:p>
            <a:pPr marL="457200" lvl="1" indent="-215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pline Sans"/>
              <a:buChar char="○"/>
            </a:pPr>
            <a:r>
              <a:rPr lang="en" sz="1600" dirty="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Future work: multi-objective training</a:t>
            </a:r>
            <a:endParaRPr sz="1600" dirty="0">
              <a:solidFill>
                <a:schemeClr val="dk2"/>
              </a:solidFill>
              <a:latin typeface="Spline Sans"/>
              <a:ea typeface="Spline Sans"/>
              <a:cs typeface="Spline Sans"/>
              <a:sym typeface="Spline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351" name="Google Shape;35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57729"/>
            <a:ext cx="6102924" cy="2771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8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357" name="Google Shape;357;p28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8520600" cy="38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AF1B32"/>
                </a:solidFill>
                <a:highlight>
                  <a:schemeClr val="lt1"/>
                </a:highlight>
                <a:latin typeface="Spline Sans Medium"/>
                <a:ea typeface="Spline Sans Medium"/>
                <a:cs typeface="Spline Sans Medium"/>
                <a:sym typeface="Spline Sans Medium"/>
              </a:rPr>
              <a:t>Si-Pixel detector noise degrades on-ASIC ML track parameter regression, but performance is recoverable with ML tricks.</a:t>
            </a:r>
            <a:endParaRPr dirty="0">
              <a:solidFill>
                <a:srgbClr val="AF1B32"/>
              </a:solidFill>
              <a:highlight>
                <a:schemeClr val="lt1"/>
              </a:highlight>
              <a:latin typeface="Spline Sans Medium"/>
              <a:ea typeface="Spline Sans Medium"/>
              <a:cs typeface="Spline Sans Medium"/>
              <a:sym typeface="Spline Sans Medium"/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dirty="0">
                <a:solidFill>
                  <a:schemeClr val="dk1"/>
                </a:solidFill>
                <a:highlight>
                  <a:schemeClr val="lt1"/>
                </a:highlight>
              </a:rPr>
              <a:t>Intelligent front-ends offers a route towards tracking in HL environments.</a:t>
            </a:r>
            <a:endParaRPr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dirty="0">
                <a:solidFill>
                  <a:schemeClr val="dk1"/>
                </a:solidFill>
                <a:highlight>
                  <a:schemeClr val="lt1"/>
                </a:highlight>
              </a:rPr>
              <a:t>Even a simple noise model on a Si-AFE destroys track geometry predictions.</a:t>
            </a:r>
            <a:endParaRPr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dirty="0">
                <a:solidFill>
                  <a:schemeClr val="dk1"/>
                </a:solidFill>
                <a:highlight>
                  <a:schemeClr val="lt1"/>
                </a:highlight>
              </a:rPr>
              <a:t>Retraining the on-chip network improves performance. Optimizing ADC thresholds in the training loop helps even more.</a:t>
            </a:r>
            <a:endParaRPr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dirty="0">
                <a:solidFill>
                  <a:schemeClr val="dk1"/>
                </a:solidFill>
                <a:highlight>
                  <a:schemeClr val="lt1"/>
                </a:highlight>
              </a:rPr>
              <a:t>It is possible to further improve regression using a denoising autoencoder to enrich some network layers with information below the noise floor.</a:t>
            </a:r>
            <a:endParaRPr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914400" lvl="1" indent="-31750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400"/>
              <a:buChar char="○"/>
            </a:pPr>
            <a:r>
              <a:rPr lang="en" dirty="0">
                <a:solidFill>
                  <a:schemeClr val="dk1"/>
                </a:solidFill>
                <a:highlight>
                  <a:schemeClr val="lt1"/>
                </a:highlight>
              </a:rPr>
              <a:t>Currently this technique only works with a more sophisticated network on-chip. </a:t>
            </a:r>
            <a:endParaRPr dirty="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358" name="Google Shape;358;p28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9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Smartpixels group!</a:t>
            </a:r>
            <a:endParaRPr/>
          </a:p>
        </p:txBody>
      </p:sp>
      <p:sp>
        <p:nvSpPr>
          <p:cNvPr id="364" name="Google Shape;364;p29"/>
          <p:cNvSpPr txBox="1">
            <a:spLocks noGrp="1"/>
          </p:cNvSpPr>
          <p:nvPr>
            <p:ph type="body" idx="1"/>
          </p:nvPr>
        </p:nvSpPr>
        <p:spPr>
          <a:xfrm>
            <a:off x="311700" y="841999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Fermi National Accelerator Laboratory</a:t>
            </a:r>
            <a:r>
              <a:rPr lang="en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Abhijith Gandrakota, Benjamin Parpillon, Chinar Syal, Douglas Berry, Farah Fahim, Gauri Pradhan, Giuseppe Di Guglielmo, James Hirschauer, Jennet Dickinson, Lindsey Gray, Nhan Tran, Ron Lipton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Cornell University</a:t>
            </a:r>
            <a:r>
              <a:rPr lang="en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Jennet Dickinson, Ben Weiss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Johns Hopkins University</a:t>
            </a:r>
            <a:r>
              <a:rPr lang="en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Dahai Wen, Morris Swartz, Petra Maksimovic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Northeastern University</a:t>
            </a:r>
            <a:r>
              <a:rPr lang="en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Nick Manganelli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Northwestern University</a:t>
            </a:r>
            <a:r>
              <a:rPr lang="en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Manuel Blanco Valentin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Oak Ridge National Laboratory</a:t>
            </a:r>
            <a:r>
              <a:rPr lang="en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Aaron Young, Shruti R. Kulkarni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Purdue University</a:t>
            </a:r>
            <a:r>
              <a:rPr lang="en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Mia Liu, Arghya Das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University of Chicago</a:t>
            </a:r>
            <a:r>
              <a:rPr lang="en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Karri DiPetrillo, Carissa Kumar, Emily Pan, Rachel Kovach-Fuentes, Aidan Nicholas, Eliza Howard, Eric You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University of Colorado Boulder</a:t>
            </a:r>
            <a:r>
              <a:rPr lang="en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Jannicke Pearkes, Ricardo Silvestre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University of Illinois Chicago</a:t>
            </a:r>
            <a:r>
              <a:rPr lang="en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Corrinne Mills, Danush Shekar, Jieun Yoo, Mohammad Abrar Wadud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University of Illinois Urbana-Champaign</a:t>
            </a:r>
            <a:r>
              <a:rPr lang="en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Mark S. Neubauer, David Jiang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University of Kansas</a:t>
            </a:r>
            <a:r>
              <a:rPr lang="en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Alice Bean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sz="1300" b="1"/>
          </a:p>
        </p:txBody>
      </p:sp>
      <p:pic>
        <p:nvPicPr>
          <p:cNvPr id="365" name="Google Shape;365;p29" title="Screenshot 2025-08-29 at 8.23.0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2154" y="1484350"/>
            <a:ext cx="3037346" cy="1675375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9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0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SQAutoEncoders (MLP, Conv2D, XFormer)</a:t>
            </a:r>
            <a:endParaRPr b="1"/>
          </a:p>
        </p:txBody>
      </p:sp>
      <p:pic>
        <p:nvPicPr>
          <p:cNvPr id="372" name="Google Shape;372;p30" title="CatAccuracy_total_allModels_Target_0_30_856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1092050"/>
            <a:ext cx="5015244" cy="3622125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0"/>
          <p:cNvSpPr txBox="1"/>
          <p:nvPr/>
        </p:nvSpPr>
        <p:spPr>
          <a:xfrm>
            <a:off x="5326950" y="1151675"/>
            <a:ext cx="3603600" cy="35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</a:rPr>
              <a:t>Given a cluster with 80e gauss. noise added, how well can each model predict denosied pixel values</a:t>
            </a:r>
            <a:endParaRPr sz="1600">
              <a:solidFill>
                <a:schemeClr val="dk2"/>
              </a:solidFill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" sz="1600">
                <a:solidFill>
                  <a:schemeClr val="dk2"/>
                </a:solidFill>
              </a:rPr>
              <a:t>Average pixel categorization accuracy</a:t>
            </a:r>
            <a:endParaRPr sz="1600">
              <a:solidFill>
                <a:schemeClr val="dk2"/>
              </a:solidFill>
            </a:endParaRPr>
          </a:p>
          <a:p>
            <a:pPr marL="457200" lvl="0" indent="-3302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" sz="1600">
                <a:solidFill>
                  <a:schemeClr val="dk2"/>
                </a:solidFill>
              </a:rPr>
              <a:t>Denoised pixel values defined by Xformer optimized SQ thresholds with no added noise:</a:t>
            </a:r>
            <a:endParaRPr sz="1600">
              <a:solidFill>
                <a:schemeClr val="dk2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</a:pPr>
            <a:r>
              <a:rPr lang="en" sz="1600">
                <a:solidFill>
                  <a:schemeClr val="dk2"/>
                </a:solidFill>
              </a:rPr>
              <a:t>T</a:t>
            </a:r>
            <a:r>
              <a:rPr lang="en" sz="1600" baseline="-25000">
                <a:solidFill>
                  <a:schemeClr val="dk2"/>
                </a:solidFill>
              </a:rPr>
              <a:t>Ideal </a:t>
            </a:r>
            <a:r>
              <a:rPr lang="en" sz="1600">
                <a:solidFill>
                  <a:schemeClr val="dk2"/>
                </a:solidFill>
              </a:rPr>
              <a:t>= [0e, 30e, 845e]</a:t>
            </a:r>
            <a:endParaRPr sz="1600">
              <a:solidFill>
                <a:schemeClr val="dk2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</a:pPr>
            <a:r>
              <a:rPr lang="en" sz="1600">
                <a:solidFill>
                  <a:schemeClr val="dk2"/>
                </a:solidFill>
              </a:rPr>
              <a:t>T</a:t>
            </a:r>
            <a:r>
              <a:rPr lang="en" sz="1600" baseline="-25000">
                <a:solidFill>
                  <a:schemeClr val="dk2"/>
                </a:solidFill>
              </a:rPr>
              <a:t>Real </a:t>
            </a:r>
            <a:r>
              <a:rPr lang="en" sz="1600">
                <a:solidFill>
                  <a:schemeClr val="dk2"/>
                </a:solidFill>
              </a:rPr>
              <a:t>= [231e, 637e, 1592e]\</a:t>
            </a:r>
            <a:endParaRPr sz="16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1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Non-ML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performance</a:t>
            </a:r>
            <a:endParaRPr/>
          </a:p>
        </p:txBody>
      </p:sp>
      <p:sp>
        <p:nvSpPr>
          <p:cNvPr id="379" name="Google Shape;379;p31"/>
          <p:cNvSpPr txBox="1">
            <a:spLocks noGrp="1"/>
          </p:cNvSpPr>
          <p:nvPr>
            <p:ph type="body" idx="1"/>
          </p:nvPr>
        </p:nvSpPr>
        <p:spPr>
          <a:xfrm>
            <a:off x="311700" y="1264350"/>
            <a:ext cx="2777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80e thresholds -&gt;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(but SQ ML models)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Optimized thresholds -&gt; by noise</a:t>
            </a:r>
            <a:endParaRPr/>
          </a:p>
        </p:txBody>
      </p:sp>
      <p:sp>
        <p:nvSpPr>
          <p:cNvPr id="380" name="Google Shape;380;p31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381" name="Google Shape;3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8775" y="571175"/>
            <a:ext cx="5694751" cy="215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8775" y="2724500"/>
            <a:ext cx="5694751" cy="215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2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ASIC synthesis</a:t>
            </a:r>
            <a:endParaRPr/>
          </a:p>
        </p:txBody>
      </p:sp>
      <p:sp>
        <p:nvSpPr>
          <p:cNvPr id="388" name="Google Shape;388;p32"/>
          <p:cNvSpPr txBox="1">
            <a:spLocks noGrp="1"/>
          </p:cNvSpPr>
          <p:nvPr>
            <p:ph type="body" idx="1"/>
          </p:nvPr>
        </p:nvSpPr>
        <p:spPr>
          <a:xfrm>
            <a:off x="172100" y="948350"/>
            <a:ext cx="5319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Established pipeline to translate quantized python level model to RTL design</a:t>
            </a:r>
            <a:endParaRPr/>
          </a:p>
          <a:p>
            <a:pPr marL="285750" lvl="0" indent="-2286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hls4ml converts QKeras model to C++</a:t>
            </a:r>
            <a:endParaRPr/>
          </a:p>
          <a:p>
            <a:pPr marL="285750" lvl="0" indent="-2286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Catapult HLS converts C++ to RTL</a:t>
            </a:r>
            <a:endParaRPr/>
          </a:p>
          <a:p>
            <a:pPr marL="285750" lvl="0" indent="-2286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Estimates model footprint (mm</a:t>
            </a:r>
            <a:r>
              <a:rPr lang="en" baseline="30000"/>
              <a:t>2</a:t>
            </a:r>
            <a:r>
              <a:rPr lang="en"/>
              <a:t>), power consumption</a:t>
            </a:r>
            <a:endParaRPr/>
          </a:p>
          <a:p>
            <a:pPr marL="285750" lvl="0" indent="-2286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Feedback for python optmization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>
              <a:solidFill>
                <a:srgbClr val="AF1B32"/>
              </a:solidFill>
              <a:latin typeface="Spline Sans Medium"/>
              <a:ea typeface="Spline Sans Medium"/>
              <a:cs typeface="Spline Sans Medium"/>
              <a:sym typeface="Spline Sans Medium"/>
            </a:endParaRPr>
          </a:p>
        </p:txBody>
      </p:sp>
      <p:pic>
        <p:nvPicPr>
          <p:cNvPr id="389" name="Google Shape;389;p32" title="SmartPixChipSchemati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6146" y="591899"/>
            <a:ext cx="3808125" cy="2837051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2"/>
          <p:cNvSpPr/>
          <p:nvPr/>
        </p:nvSpPr>
        <p:spPr>
          <a:xfrm>
            <a:off x="1132475" y="4015150"/>
            <a:ext cx="1519200" cy="729000"/>
          </a:xfrm>
          <a:prstGeom prst="homePlate">
            <a:avLst>
              <a:gd name="adj" fmla="val 37411"/>
            </a:avLst>
          </a:prstGeom>
          <a:solidFill>
            <a:srgbClr val="F4CCCC"/>
          </a:solidFill>
          <a:ln w="381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Spline Sans"/>
                <a:ea typeface="Spline Sans"/>
                <a:cs typeface="Spline Sans"/>
                <a:sym typeface="Spline Sans"/>
              </a:rPr>
              <a:t>Full precision Python model</a:t>
            </a:r>
            <a:endParaRPr sz="1300" b="1"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391" name="Google Shape;391;p32"/>
          <p:cNvSpPr/>
          <p:nvPr/>
        </p:nvSpPr>
        <p:spPr>
          <a:xfrm>
            <a:off x="2651725" y="4015150"/>
            <a:ext cx="1352400" cy="729000"/>
          </a:xfrm>
          <a:prstGeom prst="homePlate">
            <a:avLst>
              <a:gd name="adj" fmla="val 40655"/>
            </a:avLst>
          </a:prstGeom>
          <a:solidFill>
            <a:srgbClr val="F4CCCC"/>
          </a:solidFill>
          <a:ln w="381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Spline Sans"/>
                <a:ea typeface="Spline Sans"/>
                <a:cs typeface="Spline Sans"/>
                <a:sym typeface="Spline Sans"/>
              </a:rPr>
              <a:t>QKeras: quantized model</a:t>
            </a:r>
            <a:endParaRPr sz="1300" b="1"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392" name="Google Shape;392;p32"/>
          <p:cNvSpPr/>
          <p:nvPr/>
        </p:nvSpPr>
        <p:spPr>
          <a:xfrm>
            <a:off x="4004125" y="4015150"/>
            <a:ext cx="1352400" cy="729000"/>
          </a:xfrm>
          <a:prstGeom prst="homePlate">
            <a:avLst>
              <a:gd name="adj" fmla="val 40669"/>
            </a:avLst>
          </a:prstGeom>
          <a:solidFill>
            <a:srgbClr val="F4CCCC"/>
          </a:solidFill>
          <a:ln w="381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Spline Sans"/>
                <a:ea typeface="Spline Sans"/>
                <a:cs typeface="Spline Sans"/>
                <a:sym typeface="Spline Sans"/>
              </a:rPr>
              <a:t>hls4ml: </a:t>
            </a:r>
            <a:endParaRPr sz="1300" b="1">
              <a:latin typeface="Spline Sans"/>
              <a:ea typeface="Spline Sans"/>
              <a:cs typeface="Spline Sans"/>
              <a:sym typeface="Splin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Spline Sans"/>
                <a:ea typeface="Spline Sans"/>
                <a:cs typeface="Spline Sans"/>
                <a:sym typeface="Spline Sans"/>
              </a:rPr>
              <a:t>C++</a:t>
            </a:r>
            <a:endParaRPr sz="1300" b="1"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393" name="Google Shape;393;p32"/>
          <p:cNvSpPr/>
          <p:nvPr/>
        </p:nvSpPr>
        <p:spPr>
          <a:xfrm>
            <a:off x="5356525" y="4015150"/>
            <a:ext cx="1352400" cy="729000"/>
          </a:xfrm>
          <a:prstGeom prst="homePlate">
            <a:avLst>
              <a:gd name="adj" fmla="val 37452"/>
            </a:avLst>
          </a:prstGeom>
          <a:solidFill>
            <a:srgbClr val="F4CCCC"/>
          </a:solidFill>
          <a:ln w="381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Spline Sans"/>
                <a:ea typeface="Spline Sans"/>
                <a:cs typeface="Spline Sans"/>
                <a:sym typeface="Spline Sans"/>
              </a:rPr>
              <a:t>CatapultHLS:</a:t>
            </a:r>
            <a:endParaRPr sz="1300" b="1">
              <a:latin typeface="Spline Sans"/>
              <a:ea typeface="Spline Sans"/>
              <a:cs typeface="Spline Sans"/>
              <a:sym typeface="Spline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Spline Sans"/>
                <a:ea typeface="Spline Sans"/>
                <a:cs typeface="Spline Sans"/>
                <a:sym typeface="Spline Sans"/>
              </a:rPr>
              <a:t>RTL design</a:t>
            </a:r>
            <a:endParaRPr sz="1300" b="1"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394" name="Google Shape;394;p32"/>
          <p:cNvSpPr/>
          <p:nvPr/>
        </p:nvSpPr>
        <p:spPr>
          <a:xfrm>
            <a:off x="6708925" y="4015150"/>
            <a:ext cx="1302600" cy="729000"/>
          </a:xfrm>
          <a:prstGeom prst="homePlate">
            <a:avLst>
              <a:gd name="adj" fmla="val 33858"/>
            </a:avLst>
          </a:prstGeom>
          <a:solidFill>
            <a:srgbClr val="F4CCCC"/>
          </a:solidFill>
          <a:ln w="381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latin typeface="Spline Sans"/>
                <a:ea typeface="Spline Sans"/>
                <a:cs typeface="Spline Sans"/>
                <a:sym typeface="Spline Sans"/>
              </a:rPr>
              <a:t>Tapeout!</a:t>
            </a:r>
            <a:endParaRPr sz="1300" b="1"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395" name="Google Shape;395;p32"/>
          <p:cNvSpPr txBox="1"/>
          <p:nvPr/>
        </p:nvSpPr>
        <p:spPr>
          <a:xfrm>
            <a:off x="172100" y="4820350"/>
            <a:ext cx="4029900" cy="3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AF1B32"/>
                </a:solidFill>
                <a:latin typeface="Spline Sans"/>
                <a:ea typeface="Spline Sans"/>
                <a:cs typeface="Spline Sans"/>
                <a:sym typeface="Spline Sans"/>
              </a:rPr>
              <a:t>Credit: Giuseppe Di Guglielmo</a:t>
            </a:r>
            <a:endParaRPr sz="1100">
              <a:solidFill>
                <a:srgbClr val="AF1B32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396" name="Google Shape;396;p32"/>
          <p:cNvSpPr/>
          <p:nvPr/>
        </p:nvSpPr>
        <p:spPr>
          <a:xfrm flipH="1">
            <a:off x="1704900" y="3627250"/>
            <a:ext cx="4748400" cy="387900"/>
          </a:xfrm>
          <a:prstGeom prst="uturnArrow">
            <a:avLst>
              <a:gd name="adj1" fmla="val 18564"/>
              <a:gd name="adj2" fmla="val 25000"/>
              <a:gd name="adj3" fmla="val 26974"/>
              <a:gd name="adj4" fmla="val 45926"/>
              <a:gd name="adj5" fmla="val 94806"/>
            </a:avLst>
          </a:prstGeom>
          <a:solidFill>
            <a:srgbClr val="AF1B32"/>
          </a:solidFill>
          <a:ln w="28575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2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3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33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404" name="Google Shape;404;p33" title="Screenshot 2025-09-03 at 12.5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5" y="0"/>
            <a:ext cx="912814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33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34" title="Screenshot 2025-09-02 at 5.14.52 PM.png"/>
          <p:cNvPicPr preferRelativeResize="0"/>
          <p:nvPr/>
        </p:nvPicPr>
        <p:blipFill rotWithShape="1">
          <a:blip r:embed="rId3">
            <a:alphaModFix/>
          </a:blip>
          <a:srcRect t="4671"/>
          <a:stretch/>
        </p:blipFill>
        <p:spPr>
          <a:xfrm>
            <a:off x="618119" y="0"/>
            <a:ext cx="718103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4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5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Filtering algorithm </a:t>
            </a:r>
            <a:endParaRPr/>
          </a:p>
        </p:txBody>
      </p:sp>
      <p:sp>
        <p:nvSpPr>
          <p:cNvPr id="417" name="Google Shape;417;p35"/>
          <p:cNvSpPr txBox="1">
            <a:spLocks noGrp="1"/>
          </p:cNvSpPr>
          <p:nvPr>
            <p:ph type="body" idx="1"/>
          </p:nvPr>
        </p:nvSpPr>
        <p:spPr>
          <a:xfrm>
            <a:off x="4502975" y="2071649"/>
            <a:ext cx="4525200" cy="29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Classifies high vs low momentum</a:t>
            </a:r>
            <a:r>
              <a:rPr lang="en">
                <a:latin typeface="Spline Sans Medium"/>
                <a:ea typeface="Spline Sans Medium"/>
                <a:cs typeface="Spline Sans Medium"/>
                <a:sym typeface="Spline Sans Medium"/>
              </a:rPr>
              <a:t> </a:t>
            </a:r>
            <a:r>
              <a:rPr lang="en"/>
              <a:t>particles with  ~0.2 GeV threshold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13x21</a:t>
            </a:r>
            <a:r>
              <a:rPr lang="en"/>
              <a:t> pixel array with  </a:t>
            </a:r>
            <a:r>
              <a:rPr lang="en" b="1"/>
              <a:t>2-bit </a:t>
            </a:r>
            <a:r>
              <a:rPr lang="en"/>
              <a:t>quantization on front end charge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Dense network trained on y-projection of charge cluster  images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4 Bit quantization of weights &amp; biases</a:t>
            </a:r>
            <a:endParaRPr/>
          </a:p>
        </p:txBody>
      </p:sp>
      <p:sp>
        <p:nvSpPr>
          <p:cNvPr id="418" name="Google Shape;418;p35"/>
          <p:cNvSpPr txBox="1"/>
          <p:nvPr/>
        </p:nvSpPr>
        <p:spPr>
          <a:xfrm>
            <a:off x="172100" y="4777050"/>
            <a:ext cx="5279100" cy="2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AF1B32"/>
                </a:solidFill>
                <a:latin typeface="Spline Sans Light"/>
                <a:ea typeface="Spline Sans Light"/>
                <a:cs typeface="Spline Sans Light"/>
                <a:sym typeface="Spline Sans Light"/>
              </a:rPr>
              <a:t>Credit:  Jieun Yoo et al 2024.  https://doi.org/10.1088/2632-2153/ad6a00</a:t>
            </a:r>
            <a:endParaRPr sz="1200">
              <a:solidFill>
                <a:srgbClr val="AF1B32"/>
              </a:solidFill>
              <a:latin typeface="Spline Sans Light"/>
              <a:ea typeface="Spline Sans Light"/>
              <a:cs typeface="Spline Sans Light"/>
              <a:sym typeface="Spline Sans Light"/>
            </a:endParaRPr>
          </a:p>
        </p:txBody>
      </p:sp>
      <p:pic>
        <p:nvPicPr>
          <p:cNvPr id="419" name="Google Shape;419;p35" title="Screenshot 2025-08-24 at 10.10.20 PM.png"/>
          <p:cNvPicPr preferRelativeResize="0"/>
          <p:nvPr/>
        </p:nvPicPr>
        <p:blipFill rotWithShape="1">
          <a:blip r:embed="rId3">
            <a:alphaModFix/>
          </a:blip>
          <a:srcRect t="7390"/>
          <a:stretch/>
        </p:blipFill>
        <p:spPr>
          <a:xfrm>
            <a:off x="0" y="892975"/>
            <a:ext cx="9143999" cy="1219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5" title="Screenshot 2025-08-24 at 10.13.1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050" y="3138675"/>
            <a:ext cx="3234399" cy="1688675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5"/>
          <p:cNvSpPr/>
          <p:nvPr/>
        </p:nvSpPr>
        <p:spPr>
          <a:xfrm>
            <a:off x="2641700" y="3197700"/>
            <a:ext cx="624600" cy="1275900"/>
          </a:xfrm>
          <a:prstGeom prst="rect">
            <a:avLst/>
          </a:prstGeom>
          <a:noFill/>
          <a:ln w="1905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35"/>
          <p:cNvSpPr txBox="1"/>
          <p:nvPr/>
        </p:nvSpPr>
        <p:spPr>
          <a:xfrm>
            <a:off x="172100" y="1212325"/>
            <a:ext cx="1172100" cy="2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highlight>
                  <a:srgbClr val="EEEEEE"/>
                </a:highlight>
              </a:rPr>
              <a:t>input (14) &lt;2&gt; </a:t>
            </a:r>
            <a:endParaRPr sz="1200">
              <a:solidFill>
                <a:srgbClr val="434343"/>
              </a:solidFill>
              <a:highlight>
                <a:srgbClr val="EEEEEE"/>
              </a:highlight>
            </a:endParaRPr>
          </a:p>
        </p:txBody>
      </p:sp>
      <p:pic>
        <p:nvPicPr>
          <p:cNvPr id="423" name="Google Shape;42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15025" y="1862775"/>
            <a:ext cx="1301250" cy="1275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4" name="Google Shape;424;p35"/>
          <p:cNvCxnSpPr/>
          <p:nvPr/>
        </p:nvCxnSpPr>
        <p:spPr>
          <a:xfrm rot="10800000">
            <a:off x="758000" y="1565525"/>
            <a:ext cx="1865400" cy="1647000"/>
          </a:xfrm>
          <a:prstGeom prst="straightConnector1">
            <a:avLst/>
          </a:prstGeom>
          <a:noFill/>
          <a:ln w="28575" cap="flat" cmpd="sng">
            <a:solidFill>
              <a:srgbClr val="AF1B3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25" name="Google Shape;425;p35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6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Filtering algorithm performance </a:t>
            </a:r>
            <a:endParaRPr/>
          </a:p>
        </p:txBody>
      </p:sp>
      <p:pic>
        <p:nvPicPr>
          <p:cNvPr id="431" name="Google Shape;431;p36" title="Screenshot 2025-08-24 at 10.45.4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2000" y="1147162"/>
            <a:ext cx="4722526" cy="3521624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36"/>
          <p:cNvSpPr txBox="1"/>
          <p:nvPr/>
        </p:nvSpPr>
        <p:spPr>
          <a:xfrm>
            <a:off x="172100" y="4777050"/>
            <a:ext cx="40299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AF1B32"/>
                </a:solidFill>
                <a:latin typeface="Spline Sans Light"/>
                <a:ea typeface="Spline Sans Light"/>
                <a:cs typeface="Spline Sans Light"/>
                <a:sym typeface="Spline Sans Light"/>
              </a:rPr>
              <a:t>Credit: Danush Shekar, Jennet Dickinson</a:t>
            </a:r>
            <a:endParaRPr sz="1200">
              <a:solidFill>
                <a:srgbClr val="AF1B32"/>
              </a:solidFill>
              <a:latin typeface="Spline Sans Light"/>
              <a:ea typeface="Spline Sans Light"/>
              <a:cs typeface="Spline Sans Light"/>
              <a:sym typeface="Spline Sans Light"/>
            </a:endParaRPr>
          </a:p>
        </p:txBody>
      </p:sp>
      <p:sp>
        <p:nvSpPr>
          <p:cNvPr id="433" name="Google Shape;433;p36"/>
          <p:cNvSpPr txBox="1"/>
          <p:nvPr/>
        </p:nvSpPr>
        <p:spPr>
          <a:xfrm>
            <a:off x="4903399" y="763888"/>
            <a:ext cx="4269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Retrainable to endure irradiation:</a:t>
            </a:r>
            <a:endParaRPr sz="1800">
              <a:solidFill>
                <a:srgbClr val="AF1B32"/>
              </a:solidFill>
              <a:latin typeface="Spline Sans Medium"/>
              <a:ea typeface="Spline Sans Medium"/>
              <a:cs typeface="Spline Sans Medium"/>
              <a:sym typeface="Spline Sans Medium"/>
            </a:endParaRPr>
          </a:p>
        </p:txBody>
      </p:sp>
      <p:pic>
        <p:nvPicPr>
          <p:cNvPr id="434" name="Google Shape;434;p36" title="Screenshot 2025-08-26 at 9.56.42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100" y="1354675"/>
            <a:ext cx="4029901" cy="302241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6"/>
          <p:cNvSpPr/>
          <p:nvPr/>
        </p:nvSpPr>
        <p:spPr>
          <a:xfrm>
            <a:off x="195725" y="2260325"/>
            <a:ext cx="3983700" cy="339900"/>
          </a:xfrm>
          <a:prstGeom prst="rect">
            <a:avLst/>
          </a:prstGeom>
          <a:solidFill>
            <a:srgbClr val="AF1B32">
              <a:alpha val="22780"/>
            </a:srgbClr>
          </a:solidFill>
          <a:ln w="28575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36"/>
          <p:cNvSpPr/>
          <p:nvPr/>
        </p:nvSpPr>
        <p:spPr>
          <a:xfrm>
            <a:off x="195725" y="3984925"/>
            <a:ext cx="3983700" cy="363600"/>
          </a:xfrm>
          <a:prstGeom prst="rect">
            <a:avLst/>
          </a:prstGeom>
          <a:solidFill>
            <a:srgbClr val="1F77B4">
              <a:alpha val="16460"/>
            </a:srgbClr>
          </a:solidFill>
          <a:ln w="28575" cap="flat" cmpd="sng">
            <a:solidFill>
              <a:srgbClr val="1F77B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36"/>
          <p:cNvSpPr txBox="1"/>
          <p:nvPr/>
        </p:nvSpPr>
        <p:spPr>
          <a:xfrm>
            <a:off x="2957975" y="1386225"/>
            <a:ext cx="335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%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438" name="Google Shape;438;p36"/>
          <p:cNvSpPr txBox="1"/>
          <p:nvPr/>
        </p:nvSpPr>
        <p:spPr>
          <a:xfrm>
            <a:off x="3844025" y="1439225"/>
            <a:ext cx="335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%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439" name="Google Shape;439;p36"/>
          <p:cNvSpPr txBox="1"/>
          <p:nvPr/>
        </p:nvSpPr>
        <p:spPr>
          <a:xfrm>
            <a:off x="172099" y="832538"/>
            <a:ext cx="4269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Multiple geometries (0.2 GeV thresh.):</a:t>
            </a:r>
            <a:endParaRPr sz="1800">
              <a:solidFill>
                <a:srgbClr val="AF1B32"/>
              </a:solidFill>
              <a:latin typeface="Spline Sans Medium"/>
              <a:ea typeface="Spline Sans Medium"/>
              <a:cs typeface="Spline Sans Medium"/>
              <a:sym typeface="Spline Sans Medium"/>
            </a:endParaRPr>
          </a:p>
        </p:txBody>
      </p:sp>
      <p:sp>
        <p:nvSpPr>
          <p:cNvPr id="440" name="Google Shape;440;p36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7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Prototype SmartPixels ROIC </a:t>
            </a:r>
            <a:endParaRPr/>
          </a:p>
        </p:txBody>
      </p:sp>
      <p:sp>
        <p:nvSpPr>
          <p:cNvPr id="446" name="Google Shape;446;p37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517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Newest Smartpixels </a:t>
            </a:r>
            <a:r>
              <a:rPr lang="en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TSMC 28 nm </a:t>
            </a:r>
            <a:r>
              <a:rPr lang="en"/>
              <a:t>chip hosts per-pixel charge injection and programmable network for </a:t>
            </a:r>
            <a:r>
              <a:rPr lang="en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classifier</a:t>
            </a:r>
            <a:r>
              <a:rPr lang="en" b="1"/>
              <a:t>.</a:t>
            </a:r>
            <a:endParaRPr b="1"/>
          </a:p>
          <a:p>
            <a:pPr marL="342900" lvl="0" indent="-28575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2 sets of 8x32 pixel arrays (2 ADC vers.)</a:t>
            </a:r>
            <a:endParaRPr/>
          </a:p>
          <a:p>
            <a:pPr marL="342900" lvl="0" indent="-28575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ADC+DNN consumes ~6 µW/pixel @ 40 MS/s </a:t>
            </a:r>
            <a:endParaRPr/>
          </a:p>
        </p:txBody>
      </p:sp>
      <p:pic>
        <p:nvPicPr>
          <p:cNvPr id="447" name="Google Shape;447;p37" title="Screenshot 2025-08-26 at 5.22.56 PM.png"/>
          <p:cNvPicPr preferRelativeResize="0"/>
          <p:nvPr/>
        </p:nvPicPr>
        <p:blipFill rotWithShape="1">
          <a:blip r:embed="rId3">
            <a:alphaModFix/>
          </a:blip>
          <a:srcRect t="4571"/>
          <a:stretch/>
        </p:blipFill>
        <p:spPr>
          <a:xfrm>
            <a:off x="542100" y="2738732"/>
            <a:ext cx="4029900" cy="2259943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37"/>
          <p:cNvSpPr txBox="1"/>
          <p:nvPr/>
        </p:nvSpPr>
        <p:spPr>
          <a:xfrm>
            <a:off x="3054725" y="4767850"/>
            <a:ext cx="40299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AF1B32"/>
                </a:solidFill>
                <a:latin typeface="Spline Sans Light"/>
                <a:ea typeface="Spline Sans Light"/>
                <a:cs typeface="Spline Sans Light"/>
                <a:sym typeface="Spline Sans Light"/>
              </a:rPr>
              <a:t>Credit: Benjamin Parpillon,  Anthony Badea</a:t>
            </a:r>
            <a:endParaRPr sz="1200">
              <a:solidFill>
                <a:srgbClr val="AF1B32"/>
              </a:solidFill>
              <a:latin typeface="Spline Sans Light"/>
              <a:ea typeface="Spline Sans Light"/>
              <a:cs typeface="Spline Sans Light"/>
              <a:sym typeface="Spline Sans Light"/>
            </a:endParaRPr>
          </a:p>
        </p:txBody>
      </p:sp>
      <p:graphicFrame>
        <p:nvGraphicFramePr>
          <p:cNvPr id="449" name="Google Shape;449;p37"/>
          <p:cNvGraphicFramePr/>
          <p:nvPr/>
        </p:nvGraphicFramePr>
        <p:xfrm>
          <a:off x="5748750" y="401025"/>
          <a:ext cx="3227625" cy="2332025"/>
        </p:xfrm>
        <a:graphic>
          <a:graphicData uri="http://schemas.openxmlformats.org/drawingml/2006/table">
            <a:tbl>
              <a:tblPr>
                <a:noFill/>
                <a:tableStyleId>{AEEDE88F-79CC-4D6D-837B-C9977D551507}</a:tableStyleId>
              </a:tblPr>
              <a:tblGrid>
                <a:gridCol w="171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4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Spec. </a:t>
                      </a:r>
                      <a:endParaRPr sz="1500" b="1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F1B32">
                        <a:alpha val="22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Value</a:t>
                      </a:r>
                      <a:endParaRPr sz="1500" b="1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F1B32">
                        <a:alpha val="227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Units</a:t>
                      </a:r>
                      <a:endParaRPr sz="1500" b="1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F1B32">
                        <a:alpha val="227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Parameters</a:t>
                      </a:r>
                      <a:endParaRPr sz="15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4652</a:t>
                      </a:r>
                      <a:endParaRPr sz="15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w+b</a:t>
                      </a:r>
                      <a:endParaRPr sz="15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DNN+ADC  area</a:t>
                      </a:r>
                      <a:endParaRPr sz="15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~0.2</a:t>
                      </a:r>
                      <a:endParaRPr sz="15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mm</a:t>
                      </a:r>
                      <a:r>
                        <a:rPr lang="en" sz="1500" baseline="300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2</a:t>
                      </a:r>
                      <a:endParaRPr sz="1500" baseline="300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Total area</a:t>
                      </a:r>
                      <a:endParaRPr sz="15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~1.6</a:t>
                      </a:r>
                      <a:endParaRPr sz="1500" baseline="300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mm</a:t>
                      </a:r>
                      <a:r>
                        <a:rPr lang="en" sz="1500" baseline="300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2</a:t>
                      </a:r>
                      <a:endParaRPr sz="1500" baseline="300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Clock frequency</a:t>
                      </a:r>
                      <a:endParaRPr sz="15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40</a:t>
                      </a:r>
                      <a:endParaRPr sz="15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MHz</a:t>
                      </a:r>
                      <a:endParaRPr sz="15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5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Latency</a:t>
                      </a:r>
                      <a:endParaRPr sz="15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50</a:t>
                      </a:r>
                      <a:endParaRPr sz="15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Spline Sans"/>
                          <a:ea typeface="Spline Sans"/>
                          <a:cs typeface="Spline Sans"/>
                          <a:sym typeface="Spline Sans"/>
                        </a:rPr>
                        <a:t>ns</a:t>
                      </a:r>
                      <a:endParaRPr sz="1500">
                        <a:latin typeface="Spline Sans"/>
                        <a:ea typeface="Spline Sans"/>
                        <a:cs typeface="Spline Sans"/>
                        <a:sym typeface="Spline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50" name="Google Shape;450;p37"/>
          <p:cNvGrpSpPr/>
          <p:nvPr/>
        </p:nvGrpSpPr>
        <p:grpSpPr>
          <a:xfrm>
            <a:off x="5088775" y="2904580"/>
            <a:ext cx="3887600" cy="1798295"/>
            <a:chOff x="4572000" y="2969555"/>
            <a:chExt cx="3887600" cy="1798295"/>
          </a:xfrm>
        </p:grpSpPr>
        <p:pic>
          <p:nvPicPr>
            <p:cNvPr id="451" name="Google Shape;451;p37" title="ASIC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5400000">
              <a:off x="5841053" y="2639935"/>
              <a:ext cx="1798295" cy="245753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52" name="Google Shape;452;p37"/>
            <p:cNvCxnSpPr/>
            <p:nvPr/>
          </p:nvCxnSpPr>
          <p:spPr>
            <a:xfrm rot="10800000">
              <a:off x="8056825" y="3051700"/>
              <a:ext cx="0" cy="1696200"/>
            </a:xfrm>
            <a:prstGeom prst="straightConnector1">
              <a:avLst/>
            </a:prstGeom>
            <a:noFill/>
            <a:ln w="76200" cap="flat" cmpd="sng">
              <a:solidFill>
                <a:srgbClr val="AF1B3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53" name="Google Shape;453;p37"/>
            <p:cNvSpPr txBox="1"/>
            <p:nvPr/>
          </p:nvSpPr>
          <p:spPr>
            <a:xfrm rot="5400000">
              <a:off x="7842800" y="3668950"/>
              <a:ext cx="771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AF1B32"/>
                  </a:solidFill>
                  <a:latin typeface="Spline Sans Medium"/>
                  <a:ea typeface="Spline Sans Medium"/>
                  <a:cs typeface="Spline Sans Medium"/>
                  <a:sym typeface="Spline Sans Medium"/>
                </a:rPr>
                <a:t>1mm</a:t>
              </a:r>
              <a:endParaRPr sz="1800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endParaRPr>
            </a:p>
          </p:txBody>
        </p:sp>
        <p:sp>
          <p:nvSpPr>
            <p:cNvPr id="454" name="Google Shape;454;p37"/>
            <p:cNvSpPr/>
            <p:nvPr/>
          </p:nvSpPr>
          <p:spPr>
            <a:xfrm>
              <a:off x="6136300" y="3508850"/>
              <a:ext cx="1304700" cy="371700"/>
            </a:xfrm>
            <a:prstGeom prst="rect">
              <a:avLst/>
            </a:prstGeom>
            <a:noFill/>
            <a:ln w="9525" cap="flat" cmpd="sng">
              <a:solidFill>
                <a:srgbClr val="AF1B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7"/>
            <p:cNvSpPr/>
            <p:nvPr/>
          </p:nvSpPr>
          <p:spPr>
            <a:xfrm>
              <a:off x="6136300" y="3880463"/>
              <a:ext cx="1304700" cy="371700"/>
            </a:xfrm>
            <a:prstGeom prst="rect">
              <a:avLst/>
            </a:prstGeom>
            <a:noFill/>
            <a:ln w="9525" cap="flat" cmpd="sng">
              <a:solidFill>
                <a:srgbClr val="AF1B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7"/>
            <p:cNvSpPr txBox="1"/>
            <p:nvPr/>
          </p:nvSpPr>
          <p:spPr>
            <a:xfrm>
              <a:off x="4572000" y="3470500"/>
              <a:ext cx="1007400" cy="85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AF1B32"/>
                  </a:solidFill>
                  <a:latin typeface="Spline Sans Medium"/>
                  <a:ea typeface="Spline Sans Medium"/>
                  <a:cs typeface="Spline Sans Medium"/>
                  <a:sym typeface="Spline Sans Medium"/>
                </a:rPr>
                <a:t>ADC v1</a:t>
              </a:r>
              <a:endParaRPr sz="1800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endParaRPr>
            </a:p>
            <a:p>
              <a:pPr marL="0" lvl="0" indent="0" algn="l" rtl="0"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rPr lang="en" sz="1800">
                  <a:solidFill>
                    <a:srgbClr val="AF1B32"/>
                  </a:solidFill>
                  <a:latin typeface="Spline Sans Medium"/>
                  <a:ea typeface="Spline Sans Medium"/>
                  <a:cs typeface="Spline Sans Medium"/>
                  <a:sym typeface="Spline Sans Medium"/>
                </a:rPr>
                <a:t>ADC v2</a:t>
              </a:r>
              <a:endParaRPr sz="1800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endParaRPr>
            </a:p>
          </p:txBody>
        </p:sp>
        <p:cxnSp>
          <p:nvCxnSpPr>
            <p:cNvPr id="457" name="Google Shape;457;p37"/>
            <p:cNvCxnSpPr/>
            <p:nvPr/>
          </p:nvCxnSpPr>
          <p:spPr>
            <a:xfrm>
              <a:off x="5449500" y="4093825"/>
              <a:ext cx="601200" cy="0"/>
            </a:xfrm>
            <a:prstGeom prst="straightConnector1">
              <a:avLst/>
            </a:prstGeom>
            <a:noFill/>
            <a:ln w="28575" cap="flat" cmpd="sng">
              <a:solidFill>
                <a:srgbClr val="AF1B3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58" name="Google Shape;458;p37"/>
            <p:cNvCxnSpPr/>
            <p:nvPr/>
          </p:nvCxnSpPr>
          <p:spPr>
            <a:xfrm>
              <a:off x="5449500" y="3705800"/>
              <a:ext cx="601200" cy="0"/>
            </a:xfrm>
            <a:prstGeom prst="straightConnector1">
              <a:avLst/>
            </a:prstGeom>
            <a:noFill/>
            <a:ln w="28575" cap="flat" cmpd="sng">
              <a:solidFill>
                <a:srgbClr val="AF1B3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459" name="Google Shape;459;p37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8"/>
          <p:cNvSpPr txBox="1">
            <a:spLocks noGrp="1"/>
          </p:cNvSpPr>
          <p:nvPr>
            <p:ph type="body" idx="1"/>
          </p:nvPr>
        </p:nvSpPr>
        <p:spPr>
          <a:xfrm>
            <a:off x="311700" y="486600"/>
            <a:ext cx="8520600" cy="387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FPGA based setup to communicate with the smartpixels ROIC</a:t>
            </a:r>
            <a:endParaRPr/>
          </a:p>
          <a:p>
            <a:pPr marL="4857750" lvl="0" indent="-2286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Spacely+Caribou+Peary</a:t>
            </a:r>
            <a:endParaRPr/>
          </a:p>
        </p:txBody>
      </p:sp>
      <p:pic>
        <p:nvPicPr>
          <p:cNvPr id="465" name="Google Shape;46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25" y="715000"/>
            <a:ext cx="3653486" cy="203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06527" y="863851"/>
            <a:ext cx="1045144" cy="1154636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8"/>
          <p:cNvSpPr txBox="1"/>
          <p:nvPr/>
        </p:nvSpPr>
        <p:spPr>
          <a:xfrm>
            <a:off x="3706500" y="2057513"/>
            <a:ext cx="1236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ASIC on eval. board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468" name="Google Shape;468;p38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Chip testing efforts</a:t>
            </a:r>
            <a:endParaRPr/>
          </a:p>
        </p:txBody>
      </p:sp>
      <p:pic>
        <p:nvPicPr>
          <p:cNvPr id="469" name="Google Shape;469;p38" title="Screenshot 2025-08-07 at 1.02.39 PM.png"/>
          <p:cNvPicPr preferRelativeResize="0"/>
          <p:nvPr/>
        </p:nvPicPr>
        <p:blipFill rotWithShape="1">
          <a:blip r:embed="rId5">
            <a:alphaModFix/>
          </a:blip>
          <a:srcRect l="6121" b="7175"/>
          <a:stretch/>
        </p:blipFill>
        <p:spPr>
          <a:xfrm>
            <a:off x="5451251" y="1951900"/>
            <a:ext cx="3053875" cy="291715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38"/>
          <p:cNvSpPr txBox="1"/>
          <p:nvPr/>
        </p:nvSpPr>
        <p:spPr>
          <a:xfrm>
            <a:off x="537000" y="2669250"/>
            <a:ext cx="4035000" cy="22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Test routines developed to measure:</a:t>
            </a:r>
            <a:endParaRPr sz="1800">
              <a:solidFill>
                <a:schemeClr val="dk2"/>
              </a:solidFill>
              <a:latin typeface="Spline Sans"/>
              <a:ea typeface="Spline Sans"/>
              <a:cs typeface="Spline Sans"/>
              <a:sym typeface="Spline Sans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pline Sans"/>
              <a:buChar char="●"/>
            </a:pPr>
            <a:r>
              <a:rPr lang="en" sz="180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Power consumption</a:t>
            </a:r>
            <a:endParaRPr sz="1800">
              <a:solidFill>
                <a:schemeClr val="dk2"/>
              </a:solidFill>
              <a:latin typeface="Spline Sans"/>
              <a:ea typeface="Spline Sans"/>
              <a:cs typeface="Spline Sans"/>
              <a:sym typeface="Spline Sans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pline Sans"/>
              <a:buChar char="●"/>
            </a:pPr>
            <a:r>
              <a:rPr lang="en" sz="180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Pixel S-curves </a:t>
            </a:r>
            <a:endParaRPr sz="1800">
              <a:solidFill>
                <a:schemeClr val="dk2"/>
              </a:solidFill>
              <a:latin typeface="Spline Sans"/>
              <a:ea typeface="Spline Sans"/>
              <a:cs typeface="Spline Sans"/>
              <a:sym typeface="Spline Sans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pline Sans"/>
              <a:buChar char="●"/>
            </a:pPr>
            <a:r>
              <a:rPr lang="en" sz="180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DNN programing/</a:t>
            </a:r>
            <a:br>
              <a:rPr lang="en" sz="180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</a:br>
            <a:r>
              <a:rPr lang="en" sz="180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predictions on chip</a:t>
            </a:r>
            <a:endParaRPr sz="1800">
              <a:solidFill>
                <a:schemeClr val="dk2"/>
              </a:solidFill>
              <a:latin typeface="Spline Sans"/>
              <a:ea typeface="Spline Sans"/>
              <a:cs typeface="Spline Sans"/>
              <a:sym typeface="Spline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71" name="Google Shape;471;p38"/>
          <p:cNvSpPr/>
          <p:nvPr/>
        </p:nvSpPr>
        <p:spPr>
          <a:xfrm>
            <a:off x="2479959" y="1233456"/>
            <a:ext cx="179700" cy="415200"/>
          </a:xfrm>
          <a:prstGeom prst="homePlate">
            <a:avLst>
              <a:gd name="adj" fmla="val 102759"/>
            </a:avLst>
          </a:prstGeom>
          <a:solidFill>
            <a:srgbClr val="AF1B32"/>
          </a:solidFill>
          <a:ln w="90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250" tIns="86250" rIns="86250" bIns="8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21"/>
          </a:p>
        </p:txBody>
      </p:sp>
      <p:sp>
        <p:nvSpPr>
          <p:cNvPr id="472" name="Google Shape;472;p38"/>
          <p:cNvSpPr/>
          <p:nvPr/>
        </p:nvSpPr>
        <p:spPr>
          <a:xfrm>
            <a:off x="3568994" y="1233456"/>
            <a:ext cx="179700" cy="415200"/>
          </a:xfrm>
          <a:prstGeom prst="homePlate">
            <a:avLst>
              <a:gd name="adj" fmla="val 102759"/>
            </a:avLst>
          </a:prstGeom>
          <a:solidFill>
            <a:srgbClr val="AF1B32"/>
          </a:solidFill>
          <a:ln w="90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250" tIns="86250" rIns="86250" bIns="8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21"/>
          </a:p>
        </p:txBody>
      </p:sp>
      <p:sp>
        <p:nvSpPr>
          <p:cNvPr id="473" name="Google Shape;473;p38"/>
          <p:cNvSpPr/>
          <p:nvPr/>
        </p:nvSpPr>
        <p:spPr>
          <a:xfrm>
            <a:off x="1044429" y="1233456"/>
            <a:ext cx="179700" cy="415200"/>
          </a:xfrm>
          <a:prstGeom prst="homePlate">
            <a:avLst>
              <a:gd name="adj" fmla="val 102759"/>
            </a:avLst>
          </a:prstGeom>
          <a:solidFill>
            <a:srgbClr val="AF1B32"/>
          </a:solidFill>
          <a:ln w="900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6250" tIns="86250" rIns="86250" bIns="862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21"/>
          </a:p>
        </p:txBody>
      </p:sp>
      <p:sp>
        <p:nvSpPr>
          <p:cNvPr id="474" name="Google Shape;474;p38"/>
          <p:cNvSpPr txBox="1"/>
          <p:nvPr/>
        </p:nvSpPr>
        <p:spPr>
          <a:xfrm>
            <a:off x="172100" y="4777050"/>
            <a:ext cx="40299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AF1B32"/>
                </a:solidFill>
                <a:latin typeface="Spline Sans Light"/>
                <a:ea typeface="Spline Sans Light"/>
                <a:cs typeface="Spline Sans Light"/>
                <a:sym typeface="Spline Sans Light"/>
              </a:rPr>
              <a:t>Credit: Benjamin Parpillon,  Anthony Badea</a:t>
            </a:r>
            <a:endParaRPr sz="1200">
              <a:solidFill>
                <a:srgbClr val="AF1B32"/>
              </a:solidFill>
              <a:latin typeface="Spline Sans Light"/>
              <a:ea typeface="Spline Sans Light"/>
              <a:cs typeface="Spline Sans Light"/>
              <a:sym typeface="Spline Sans Light"/>
            </a:endParaRPr>
          </a:p>
        </p:txBody>
      </p:sp>
      <p:pic>
        <p:nvPicPr>
          <p:cNvPr id="475" name="Google Shape;475;p38" title="Screenshot 2025-08-29 at 8.09.21 AM.png"/>
          <p:cNvPicPr preferRelativeResize="0"/>
          <p:nvPr/>
        </p:nvPicPr>
        <p:blipFill rotWithShape="1">
          <a:blip r:embed="rId6">
            <a:alphaModFix/>
          </a:blip>
          <a:srcRect t="2960"/>
          <a:stretch/>
        </p:blipFill>
        <p:spPr>
          <a:xfrm>
            <a:off x="3817400" y="4147625"/>
            <a:ext cx="1236000" cy="721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8"/>
          <p:cNvSpPr txBox="1"/>
          <p:nvPr/>
        </p:nvSpPr>
        <p:spPr>
          <a:xfrm>
            <a:off x="6010550" y="4741800"/>
            <a:ext cx="21147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True p</a:t>
            </a:r>
            <a:r>
              <a:rPr lang="en" sz="1300" baseline="-25000">
                <a:solidFill>
                  <a:schemeClr val="dk1"/>
                </a:solidFill>
              </a:rPr>
              <a:t>T</a:t>
            </a:r>
            <a:r>
              <a:rPr lang="en" sz="1300">
                <a:solidFill>
                  <a:schemeClr val="dk1"/>
                </a:solidFill>
              </a:rPr>
              <a:t> [GeV]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477" name="Google Shape;477;p38"/>
          <p:cNvSpPr txBox="1"/>
          <p:nvPr/>
        </p:nvSpPr>
        <p:spPr>
          <a:xfrm rot="-5400000">
            <a:off x="3789025" y="3245525"/>
            <a:ext cx="30045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Fraction predicted high p</a:t>
            </a:r>
            <a:r>
              <a:rPr lang="en" sz="1300" baseline="-25000">
                <a:solidFill>
                  <a:schemeClr val="dk1"/>
                </a:solidFill>
              </a:rPr>
              <a:t>T </a:t>
            </a:r>
            <a:r>
              <a:rPr lang="en" sz="1300">
                <a:solidFill>
                  <a:schemeClr val="dk1"/>
                </a:solidFill>
              </a:rPr>
              <a:t>(&gt;0.2GeV)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478" name="Google Shape;478;p38"/>
          <p:cNvSpPr/>
          <p:nvPr/>
        </p:nvSpPr>
        <p:spPr>
          <a:xfrm>
            <a:off x="5862000" y="3453900"/>
            <a:ext cx="873900" cy="40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9" name="Google Shape;479;p38"/>
          <p:cNvCxnSpPr/>
          <p:nvPr/>
        </p:nvCxnSpPr>
        <p:spPr>
          <a:xfrm>
            <a:off x="6389250" y="3439375"/>
            <a:ext cx="0" cy="432600"/>
          </a:xfrm>
          <a:prstGeom prst="straightConnector1">
            <a:avLst/>
          </a:prstGeom>
          <a:noFill/>
          <a:ln w="9525" cap="flat" cmpd="sng">
            <a:solidFill>
              <a:srgbClr val="E7E7E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0" name="Google Shape;480;p38"/>
          <p:cNvCxnSpPr>
            <a:stCxn id="478" idx="1"/>
          </p:cNvCxnSpPr>
          <p:nvPr/>
        </p:nvCxnSpPr>
        <p:spPr>
          <a:xfrm>
            <a:off x="5862000" y="3654600"/>
            <a:ext cx="873900" cy="0"/>
          </a:xfrm>
          <a:prstGeom prst="straightConnector1">
            <a:avLst/>
          </a:prstGeom>
          <a:noFill/>
          <a:ln w="9525" cap="flat" cmpd="sng">
            <a:solidFill>
              <a:srgbClr val="E7E7E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1" name="Google Shape;481;p38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9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Regression Alg. design space exploration</a:t>
            </a:r>
            <a:endParaRPr/>
          </a:p>
        </p:txBody>
      </p:sp>
      <p:pic>
        <p:nvPicPr>
          <p:cNvPr id="487" name="Google Shape;487;p39" title="Screenshot 2025-08-22 at 4.44.1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675" y="1397775"/>
            <a:ext cx="5887975" cy="3664676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39"/>
          <p:cNvSpPr txBox="1"/>
          <p:nvPr/>
        </p:nvSpPr>
        <p:spPr>
          <a:xfrm>
            <a:off x="6096650" y="1076300"/>
            <a:ext cx="2941500" cy="37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Current development to reduce model size for hardware implementation</a:t>
            </a:r>
            <a:endParaRPr sz="1800">
              <a:solidFill>
                <a:schemeClr val="dk2"/>
              </a:solidFill>
            </a:endParaRPr>
          </a:p>
          <a:p>
            <a:pPr marL="22860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On ASIC, generally: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AF1B32"/>
                </a:solidFill>
              </a:rPr>
              <a:t>  Conv2D&gt;Conv1D&gt;Dense</a:t>
            </a:r>
            <a:endParaRPr sz="1800">
              <a:solidFill>
                <a:srgbClr val="AF1B3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89" name="Google Shape;489;p39"/>
          <p:cNvSpPr txBox="1"/>
          <p:nvPr/>
        </p:nvSpPr>
        <p:spPr>
          <a:xfrm>
            <a:off x="824963" y="951925"/>
            <a:ext cx="4655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Reducing # of operations</a:t>
            </a:r>
            <a:endParaRPr sz="1800">
              <a:solidFill>
                <a:srgbClr val="AF1B32"/>
              </a:solidFill>
              <a:latin typeface="Spline Sans Medium"/>
              <a:ea typeface="Spline Sans Medium"/>
              <a:cs typeface="Spline Sans Medium"/>
              <a:sym typeface="Spline Sans Medium"/>
            </a:endParaRPr>
          </a:p>
        </p:txBody>
      </p:sp>
      <p:cxnSp>
        <p:nvCxnSpPr>
          <p:cNvPr id="490" name="Google Shape;490;p39"/>
          <p:cNvCxnSpPr/>
          <p:nvPr/>
        </p:nvCxnSpPr>
        <p:spPr>
          <a:xfrm>
            <a:off x="717863" y="1335775"/>
            <a:ext cx="4869600" cy="0"/>
          </a:xfrm>
          <a:prstGeom prst="straightConnector1">
            <a:avLst/>
          </a:prstGeom>
          <a:noFill/>
          <a:ln w="28575" cap="flat" cmpd="sng">
            <a:solidFill>
              <a:srgbClr val="AF1B3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491" name="Google Shape;491;p39" title="Screenshot 2025-08-24 at 9.42.01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5050" y="2859775"/>
            <a:ext cx="2731900" cy="206830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39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40" title="Screenshot 2025-09-04 at 10.57.5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9600" y="0"/>
            <a:ext cx="684907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0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41"/>
          <p:cNvSpPr txBox="1">
            <a:spLocks noGrp="1"/>
          </p:cNvSpPr>
          <p:nvPr>
            <p:ph type="title"/>
          </p:nvPr>
        </p:nvSpPr>
        <p:spPr>
          <a:xfrm>
            <a:off x="311700" y="39354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Regression ROIC synthesis estimates</a:t>
            </a:r>
            <a:endParaRPr/>
          </a:p>
        </p:txBody>
      </p:sp>
      <p:pic>
        <p:nvPicPr>
          <p:cNvPr id="504" name="Google Shape;504;p41"/>
          <p:cNvPicPr preferRelativeResize="0"/>
          <p:nvPr/>
        </p:nvPicPr>
        <p:blipFill rotWithShape="1">
          <a:blip r:embed="rId3">
            <a:alphaModFix/>
          </a:blip>
          <a:srcRect t="11785"/>
          <a:stretch/>
        </p:blipFill>
        <p:spPr>
          <a:xfrm>
            <a:off x="3117250" y="303125"/>
            <a:ext cx="6026748" cy="453724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1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506" name="Google Shape;506;p41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2"/>
          <p:cNvSpPr txBox="1">
            <a:spLocks noGrp="1"/>
          </p:cNvSpPr>
          <p:nvPr>
            <p:ph type="title"/>
          </p:nvPr>
        </p:nvSpPr>
        <p:spPr>
          <a:xfrm>
            <a:off x="311700" y="34177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pline Sans"/>
                <a:ea typeface="Spline Sans"/>
                <a:cs typeface="Spline Sans"/>
                <a:sym typeface="Spline Sans"/>
              </a:rPr>
              <a:t>Data rates at the LHC</a:t>
            </a:r>
            <a:endParaRPr b="1">
              <a:latin typeface="Spline Sans"/>
              <a:ea typeface="Spline Sans"/>
              <a:cs typeface="Spline Sans"/>
              <a:sym typeface="Spline Sans"/>
            </a:endParaRPr>
          </a:p>
        </p:txBody>
      </p:sp>
      <p:pic>
        <p:nvPicPr>
          <p:cNvPr id="512" name="Google Shape;512;p42"/>
          <p:cNvPicPr preferRelativeResize="0"/>
          <p:nvPr/>
        </p:nvPicPr>
        <p:blipFill rotWithShape="1">
          <a:blip r:embed="rId3">
            <a:alphaModFix/>
          </a:blip>
          <a:srcRect l="23674" t="36394" r="23600" b="37543"/>
          <a:stretch/>
        </p:blipFill>
        <p:spPr>
          <a:xfrm>
            <a:off x="5557273" y="787158"/>
            <a:ext cx="3478502" cy="967164"/>
          </a:xfrm>
          <a:prstGeom prst="rect">
            <a:avLst/>
          </a:prstGeom>
          <a:noFill/>
          <a:ln w="19050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13" name="Google Shape;51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8522" y="1003025"/>
            <a:ext cx="2012052" cy="1133100"/>
          </a:xfrm>
          <a:prstGeom prst="rect">
            <a:avLst/>
          </a:prstGeom>
          <a:noFill/>
          <a:ln w="28575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14" name="Google Shape;514;p42"/>
          <p:cNvSpPr txBox="1"/>
          <p:nvPr/>
        </p:nvSpPr>
        <p:spPr>
          <a:xfrm>
            <a:off x="682875" y="2246175"/>
            <a:ext cx="26910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Compact Muon Solenoid (CMS)  Pixel detector</a:t>
            </a:r>
            <a:endParaRPr sz="1600">
              <a:solidFill>
                <a:srgbClr val="AF1B32"/>
              </a:solidFill>
              <a:latin typeface="Spline Sans Medium"/>
              <a:ea typeface="Spline Sans Medium"/>
              <a:cs typeface="Spline Sans Medium"/>
              <a:sym typeface="Spline Sans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95959"/>
                </a:solidFill>
                <a:latin typeface="Spline Sans"/>
                <a:ea typeface="Spline Sans"/>
                <a:cs typeface="Spline Sans"/>
                <a:sym typeface="Spline Sans"/>
              </a:rPr>
              <a:t>~Raw O(TB/s)</a:t>
            </a:r>
            <a:endParaRPr sz="1600">
              <a:solidFill>
                <a:srgbClr val="595959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515" name="Google Shape;515;p42"/>
          <p:cNvSpPr txBox="1"/>
          <p:nvPr/>
        </p:nvSpPr>
        <p:spPr>
          <a:xfrm>
            <a:off x="5951025" y="1811363"/>
            <a:ext cx="26910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YouTube’s total average streaming data rate* </a:t>
            </a:r>
            <a:endParaRPr sz="1600">
              <a:solidFill>
                <a:srgbClr val="AF1B32"/>
              </a:solidFill>
              <a:latin typeface="Spline Sans Medium"/>
              <a:ea typeface="Spline Sans Medium"/>
              <a:cs typeface="Spline Sans Medium"/>
              <a:sym typeface="Spline Sans Medium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AF1B32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 </a:t>
            </a:r>
            <a:r>
              <a:rPr lang="en" sz="1600">
                <a:solidFill>
                  <a:srgbClr val="595959"/>
                </a:solidFill>
                <a:latin typeface="Spline Sans"/>
                <a:ea typeface="Spline Sans"/>
                <a:cs typeface="Spline Sans"/>
                <a:sym typeface="Spline Sans"/>
              </a:rPr>
              <a:t>~O(TB/s)</a:t>
            </a:r>
            <a:endParaRPr sz="1600">
              <a:solidFill>
                <a:srgbClr val="595959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516" name="Google Shape;516;p42"/>
          <p:cNvSpPr txBox="1"/>
          <p:nvPr/>
        </p:nvSpPr>
        <p:spPr>
          <a:xfrm>
            <a:off x="5557274" y="320275"/>
            <a:ext cx="3478500" cy="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AF1B32"/>
                </a:solidFill>
                <a:latin typeface="Spline Sans"/>
                <a:ea typeface="Spline Sans"/>
                <a:cs typeface="Spline Sans"/>
                <a:sym typeface="Spline Sans"/>
              </a:rPr>
              <a:t>*Very rough estimate, YouTube streams ~60B hrs/year </a:t>
            </a:r>
            <a:endParaRPr sz="1000">
              <a:solidFill>
                <a:srgbClr val="AF1B32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pic>
        <p:nvPicPr>
          <p:cNvPr id="517" name="Google Shape;51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9050" y="3299325"/>
            <a:ext cx="2841424" cy="1773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2"/>
          <p:cNvSpPr txBox="1"/>
          <p:nvPr/>
        </p:nvSpPr>
        <p:spPr>
          <a:xfrm rot="-1800307">
            <a:off x="99460" y="3238852"/>
            <a:ext cx="1097830" cy="506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AF1B32"/>
                </a:solidFill>
                <a:latin typeface="Spline Sans"/>
                <a:ea typeface="Spline Sans"/>
                <a:cs typeface="Spline Sans"/>
                <a:sym typeface="Spline Sans"/>
              </a:rPr>
              <a:t>Triggers</a:t>
            </a:r>
            <a:endParaRPr sz="1800">
              <a:solidFill>
                <a:srgbClr val="AF1B32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pic>
        <p:nvPicPr>
          <p:cNvPr id="519" name="Google Shape;519;p42" title="Hay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97600" y="2392250"/>
            <a:ext cx="4034700" cy="2406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0" name="Google Shape;520;p42"/>
          <p:cNvCxnSpPr/>
          <p:nvPr/>
        </p:nvCxnSpPr>
        <p:spPr>
          <a:xfrm>
            <a:off x="811950" y="3577075"/>
            <a:ext cx="1058400" cy="258600"/>
          </a:xfrm>
          <a:prstGeom prst="straightConnector1">
            <a:avLst/>
          </a:prstGeom>
          <a:noFill/>
          <a:ln w="38100" cap="flat" cmpd="sng">
            <a:solidFill>
              <a:srgbClr val="AF1B3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21" name="Google Shape;521;p42"/>
          <p:cNvSpPr txBox="1"/>
          <p:nvPr/>
        </p:nvSpPr>
        <p:spPr>
          <a:xfrm rot="422">
            <a:off x="5678100" y="3468825"/>
            <a:ext cx="2444100" cy="387600"/>
          </a:xfrm>
          <a:prstGeom prst="rect">
            <a:avLst/>
          </a:prstGeom>
          <a:solidFill>
            <a:srgbClr val="1D1D1D">
              <a:alpha val="6266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HL LHC:</a:t>
            </a:r>
            <a:r>
              <a:rPr lang="en" sz="1800">
                <a:solidFill>
                  <a:schemeClr val="lt1"/>
                </a:solidFill>
                <a:latin typeface="Spline Sans Medium"/>
                <a:ea typeface="Spline Sans Medium"/>
                <a:cs typeface="Spline Sans Medium"/>
                <a:sym typeface="Spline Sans Medium"/>
              </a:rPr>
              <a:t> </a:t>
            </a:r>
            <a:r>
              <a:rPr lang="en" sz="1800">
                <a:solidFill>
                  <a:schemeClr val="lt1"/>
                </a:solidFill>
                <a:latin typeface="Spline Sans"/>
                <a:ea typeface="Spline Sans"/>
                <a:cs typeface="Spline Sans"/>
                <a:sym typeface="Spline Sans"/>
              </a:rPr>
              <a:t>5x data rate</a:t>
            </a:r>
            <a:endParaRPr sz="1800">
              <a:solidFill>
                <a:schemeClr val="lt1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522" name="Google Shape;522;p42"/>
          <p:cNvSpPr txBox="1"/>
          <p:nvPr/>
        </p:nvSpPr>
        <p:spPr>
          <a:xfrm>
            <a:off x="4019850" y="626875"/>
            <a:ext cx="11850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dk2"/>
                </a:solidFill>
                <a:latin typeface="Spline Sans"/>
                <a:ea typeface="Spline Sans"/>
                <a:cs typeface="Spline Sans"/>
                <a:sym typeface="Spline Sans"/>
              </a:rPr>
              <a:t>≈  </a:t>
            </a:r>
            <a:endParaRPr sz="9000" baseline="30000">
              <a:solidFill>
                <a:schemeClr val="dk2"/>
              </a:solidFill>
              <a:latin typeface="Spline Sans"/>
              <a:ea typeface="Spline Sans"/>
              <a:cs typeface="Spline Sans"/>
              <a:sym typeface="Spline Sans"/>
            </a:endParaRPr>
          </a:p>
        </p:txBody>
      </p:sp>
      <p:sp>
        <p:nvSpPr>
          <p:cNvPr id="523" name="Google Shape;523;p42"/>
          <p:cNvSpPr/>
          <p:nvPr/>
        </p:nvSpPr>
        <p:spPr>
          <a:xfrm>
            <a:off x="3663725" y="3619575"/>
            <a:ext cx="1414800" cy="11331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AF1B32">
              <a:alpha val="22780"/>
            </a:srgbClr>
          </a:solidFill>
          <a:ln w="28575" cap="flat" cmpd="sng">
            <a:solidFill>
              <a:srgbClr val="AF1B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4" name="Google Shape;524;p42" title="CMSExploded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180" y="782025"/>
            <a:ext cx="1422350" cy="1205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5" name="Google Shape;525;p42"/>
          <p:cNvCxnSpPr/>
          <p:nvPr/>
        </p:nvCxnSpPr>
        <p:spPr>
          <a:xfrm flipH="1">
            <a:off x="1145425" y="984000"/>
            <a:ext cx="383100" cy="268800"/>
          </a:xfrm>
          <a:prstGeom prst="straightConnector1">
            <a:avLst/>
          </a:prstGeom>
          <a:noFill/>
          <a:ln w="38100" cap="flat" cmpd="sng">
            <a:solidFill>
              <a:srgbClr val="AF1B3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6" name="Google Shape;526;p42"/>
          <p:cNvCxnSpPr/>
          <p:nvPr/>
        </p:nvCxnSpPr>
        <p:spPr>
          <a:xfrm rot="10800000">
            <a:off x="1062825" y="1441500"/>
            <a:ext cx="465600" cy="675600"/>
          </a:xfrm>
          <a:prstGeom prst="straightConnector1">
            <a:avLst/>
          </a:prstGeom>
          <a:noFill/>
          <a:ln w="38100" cap="flat" cmpd="sng">
            <a:solidFill>
              <a:srgbClr val="AF1B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27" name="Google Shape;527;p42"/>
          <p:cNvSpPr txBox="1"/>
          <p:nvPr/>
        </p:nvSpPr>
        <p:spPr>
          <a:xfrm>
            <a:off x="1766175" y="3189175"/>
            <a:ext cx="5244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0000"/>
                </a:solidFill>
              </a:rPr>
              <a:t>!!!</a:t>
            </a:r>
            <a:endParaRPr sz="2400" b="1">
              <a:solidFill>
                <a:srgbClr val="FF0000"/>
              </a:solidFill>
            </a:endParaRPr>
          </a:p>
        </p:txBody>
      </p:sp>
      <p:sp>
        <p:nvSpPr>
          <p:cNvPr id="528" name="Google Shape;528;p42"/>
          <p:cNvSpPr txBox="1">
            <a:spLocks noGrp="1"/>
          </p:cNvSpPr>
          <p:nvPr>
            <p:ph type="sldNum" idx="12"/>
          </p:nvPr>
        </p:nvSpPr>
        <p:spPr>
          <a:xfrm>
            <a:off x="7705476" y="0"/>
            <a:ext cx="1322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CPAD 2026 - </a:t>
            </a: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529" name="Google Shape;529;p42"/>
          <p:cNvSpPr txBox="1">
            <a:spLocks noGrp="1"/>
          </p:cNvSpPr>
          <p:nvPr>
            <p:ph type="body" idx="1"/>
          </p:nvPr>
        </p:nvSpPr>
        <p:spPr>
          <a:xfrm>
            <a:off x="311700" y="9483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1771</Words>
  <Application>Microsoft Macintosh PowerPoint</Application>
  <PresentationFormat>On-screen Show (16:9)</PresentationFormat>
  <Paragraphs>319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Spline Sans SemiBold</vt:lpstr>
      <vt:lpstr>Spline Sans Light</vt:lpstr>
      <vt:lpstr>Spline Sans</vt:lpstr>
      <vt:lpstr>Times New Roman</vt:lpstr>
      <vt:lpstr>Roboto</vt:lpstr>
      <vt:lpstr>Arial</vt:lpstr>
      <vt:lpstr>Spline Sans Medium</vt:lpstr>
      <vt:lpstr>Simple Light</vt:lpstr>
      <vt:lpstr>In-pixel machine learning in the presence of silicon detector noise By: Ben Weiss on behalf of the Smartpixels group Cornell University – bw539@cornell.edu</vt:lpstr>
      <vt:lpstr>Pixel Granularity VS Data-rate</vt:lpstr>
      <vt:lpstr>Enter Smartpixels!</vt:lpstr>
      <vt:lpstr>Smartpixels Datasets</vt:lpstr>
      <vt:lpstr>Noise in a Si-pixel frontend</vt:lpstr>
      <vt:lpstr>3 regression algorithms considered</vt:lpstr>
      <vt:lpstr>Regression in the presence of noise</vt:lpstr>
      <vt:lpstr>Soft Quantization: Optimize FE in training</vt:lpstr>
      <vt:lpstr>SQ thresholds and regression results</vt:lpstr>
      <vt:lpstr>In pixel denoising </vt:lpstr>
      <vt:lpstr>In pixel denoising – SQAutoEncoder</vt:lpstr>
      <vt:lpstr>In pixel denoising – SQAutoEncoder</vt:lpstr>
      <vt:lpstr>SQAutoEncoder Pixel Categorization accuracy</vt:lpstr>
      <vt:lpstr>SQAutoEncoder: Denoising and regression</vt:lpstr>
      <vt:lpstr>Conclusions</vt:lpstr>
      <vt:lpstr>The Smartpixels group!</vt:lpstr>
      <vt:lpstr>SQAutoEncoders (MLP, Conv2D, XFormer)</vt:lpstr>
      <vt:lpstr>Non-ML  performance</vt:lpstr>
      <vt:lpstr>ASIC synthesis</vt:lpstr>
      <vt:lpstr>PowerPoint Presentation</vt:lpstr>
      <vt:lpstr>PowerPoint Presentation</vt:lpstr>
      <vt:lpstr>Filtering algorithm </vt:lpstr>
      <vt:lpstr>Filtering algorithm performance </vt:lpstr>
      <vt:lpstr>New Prototype SmartPixels ROIC </vt:lpstr>
      <vt:lpstr>Chip testing efforts</vt:lpstr>
      <vt:lpstr>Regression Alg. design space exploration</vt:lpstr>
      <vt:lpstr>PowerPoint Presentation</vt:lpstr>
      <vt:lpstr>Regression ROIC synthesis estimates</vt:lpstr>
      <vt:lpstr>Data rates at the LHC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In-pixel machine learning in the presence of silicon detector noise By: Ben Weiss on behalf of the Smartpixels group</dc:title>
  <cp:lastModifiedBy>Doug Weiss</cp:lastModifiedBy>
  <cp:revision>9</cp:revision>
  <dcterms:modified xsi:type="dcterms:W3CDTF">2026-10-21T21:11:01Z</dcterms:modified>
</cp:coreProperties>
</file>