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7" r:id="rId9"/>
    <p:sldId id="262" r:id="rId10"/>
    <p:sldId id="263" r:id="rId11"/>
    <p:sldId id="264" r:id="rId12"/>
  </p:sldIdLst>
  <p:sldSz cx="9144000" cy="6858000" type="screen4x3"/>
  <p:notesSz cx="7559675" cy="10691813"/>
  <p:embeddedFontLst>
    <p:embeddedFont>
      <p:font typeface="Cambria Math" panose="02040503050406030204" pitchFamily="18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92AF54-7E7C-4302-BF33-7A27F1F67BC6}" v="5" dt="2026-10-21T20:54:47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8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818A4-3FBB-4DD6-84B4-B40980EE998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BD46B-9772-4BAC-B352-CF8CB168F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43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BD46B-9772-4BAC-B352-CF8CB168F4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04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BD46B-9772-4BAC-B352-CF8CB168F4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69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8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2168860" cy="40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06620" y="929520"/>
            <a:ext cx="8089470" cy="895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33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33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00410" y="1962000"/>
            <a:ext cx="8089470" cy="4350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1"/>
              </a:spcBef>
              <a:buSzPct val="100058"/>
              <a:buBlip>
                <a:blip r:embed="rId3"/>
              </a:buBlip>
              <a:defRPr lang="en-US" sz="2100" b="1" u="none" strike="noStrike">
                <a:solidFill>
                  <a:schemeClr val="dk1"/>
                </a:solidFill>
                <a:effectLst/>
                <a:uFillTx/>
                <a:latin typeface="Public Sans"/>
              </a:defRPr>
            </a:lvl1pPr>
            <a:lvl2pPr lvl="1" algn="l" defTabSz="685800">
              <a:lnSpc>
                <a:spcPct val="90000"/>
              </a:lnSpc>
              <a:spcBef>
                <a:spcPts val="374"/>
              </a:spcBef>
              <a:buSzPct val="100017"/>
              <a:buBlip>
                <a:blip r:embed="rId3"/>
              </a:buBlip>
              <a:defRPr lang="en-US" sz="180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2pPr>
            <a:lvl3pPr lvl="2" algn="l" defTabSz="685800">
              <a:lnSpc>
                <a:spcPct val="90000"/>
              </a:lnSpc>
              <a:spcBef>
                <a:spcPts val="374"/>
              </a:spcBef>
              <a:buSzPct val="100000"/>
              <a:buBlip>
                <a:blip r:embed="rId4"/>
              </a:buBlip>
              <a:defRPr lang="en-US" sz="15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3pPr>
            <a:lvl4pPr lvl="3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  <a:defRPr lang="en-US" sz="135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4pPr>
            <a:lvl5pPr lvl="4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  <a:defRPr lang="en-US" sz="135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SzPct val="100058"/>
              <a:buBlip>
                <a:blip r:embed="rId3"/>
              </a:buBlip>
            </a:pPr>
            <a:r>
              <a:rPr lang="en-US" sz="2100" b="1" u="none" strike="noStrike">
                <a:solidFill>
                  <a:schemeClr val="dk1"/>
                </a:solidFill>
                <a:effectLst/>
                <a:uFillTx/>
                <a:latin typeface="Public Sans"/>
              </a:rPr>
              <a:t>Click to edit Master text styles</a:t>
            </a:r>
          </a:p>
          <a:p>
            <a:pPr marL="514350" lvl="1" indent="-171450" algn="l" defTabSz="685800">
              <a:lnSpc>
                <a:spcPct val="90000"/>
              </a:lnSpc>
              <a:spcBef>
                <a:spcPts val="374"/>
              </a:spcBef>
              <a:buSzPct val="100017"/>
              <a:buBlip>
                <a:blip r:embed="rId3"/>
              </a:buBlip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Second level</a:t>
            </a:r>
          </a:p>
          <a:p>
            <a:pPr marL="857250" lvl="2" indent="-171450" algn="l" defTabSz="685800">
              <a:lnSpc>
                <a:spcPct val="90000"/>
              </a:lnSpc>
              <a:spcBef>
                <a:spcPts val="374"/>
              </a:spcBef>
              <a:buSzPct val="100000"/>
              <a:buBlip>
                <a:blip r:embed="rId4"/>
              </a:buBlip>
            </a:pPr>
            <a:r>
              <a:rPr lang="en-US" sz="15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Third level</a:t>
            </a:r>
          </a:p>
          <a:p>
            <a:pPr marL="1200150" lvl="3" indent="-171450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</a:pPr>
            <a:r>
              <a:rPr lang="en-US" sz="135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Fourth level</a:t>
            </a:r>
          </a:p>
          <a:p>
            <a:pPr marL="1543050" lvl="4" indent="-171450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</a:pPr>
            <a:r>
              <a:rPr lang="en-US" sz="135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 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7" name="Picture 8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Rectangle 5"/>
          <p:cNvSpPr/>
          <p:nvPr/>
        </p:nvSpPr>
        <p:spPr>
          <a:xfrm>
            <a:off x="-107190" y="784800"/>
            <a:ext cx="2003670" cy="6558480"/>
          </a:xfrm>
          <a:prstGeom prst="rect">
            <a:avLst/>
          </a:prstGeom>
          <a:solidFill>
            <a:srgbClr val="4C116F"/>
          </a:solidFill>
          <a:ln>
            <a:solidFill>
              <a:srgbClr val="6F1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271780" y="1500840"/>
            <a:ext cx="6224310" cy="1242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33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33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2265570" y="3085920"/>
            <a:ext cx="6224310" cy="32270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1"/>
              </a:spcBef>
              <a:buSzPct val="100058"/>
              <a:buBlip>
                <a:blip r:embed="rId3"/>
              </a:buBlip>
              <a:defRPr lang="en-US" sz="2100" b="1" u="none" strike="noStrike">
                <a:solidFill>
                  <a:schemeClr val="dk1"/>
                </a:solidFill>
                <a:effectLst/>
                <a:uFillTx/>
                <a:latin typeface="Public Sans"/>
              </a:defRPr>
            </a:lvl1pPr>
            <a:lvl2pPr lvl="1" algn="l" defTabSz="685800">
              <a:lnSpc>
                <a:spcPct val="90000"/>
              </a:lnSpc>
              <a:spcBef>
                <a:spcPts val="374"/>
              </a:spcBef>
              <a:buSzPct val="100017"/>
              <a:buBlip>
                <a:blip r:embed="rId3"/>
              </a:buBlip>
              <a:defRPr lang="en-US" sz="180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2pPr>
            <a:lvl3pPr lvl="2" algn="l" defTabSz="685800">
              <a:lnSpc>
                <a:spcPct val="90000"/>
              </a:lnSpc>
              <a:spcBef>
                <a:spcPts val="374"/>
              </a:spcBef>
              <a:buSzPct val="100000"/>
              <a:buBlip>
                <a:blip r:embed="rId4"/>
              </a:buBlip>
              <a:defRPr lang="en-US" sz="15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3pPr>
            <a:lvl4pPr lvl="3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  <a:defRPr lang="en-US" sz="135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4pPr>
            <a:lvl5pPr lvl="4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  <a:defRPr lang="en-US" sz="135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SzPct val="100058"/>
              <a:buBlip>
                <a:blip r:embed="rId3"/>
              </a:buBlip>
            </a:pPr>
            <a:r>
              <a:rPr lang="en-US" sz="2100" b="1" u="none" strike="noStrike">
                <a:solidFill>
                  <a:schemeClr val="dk1"/>
                </a:solidFill>
                <a:effectLst/>
                <a:uFillTx/>
                <a:latin typeface="Public Sans"/>
              </a:rPr>
              <a:t>Click to edit Master text styles</a:t>
            </a:r>
          </a:p>
          <a:p>
            <a:pPr marL="514350" lvl="1" indent="-171450" algn="l" defTabSz="685800">
              <a:lnSpc>
                <a:spcPct val="90000"/>
              </a:lnSpc>
              <a:spcBef>
                <a:spcPts val="374"/>
              </a:spcBef>
              <a:buSzPct val="100017"/>
              <a:buBlip>
                <a:blip r:embed="rId3"/>
              </a:buBlip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Second level</a:t>
            </a:r>
          </a:p>
          <a:p>
            <a:pPr marL="857250" lvl="2" indent="-171450" algn="l" defTabSz="685800">
              <a:lnSpc>
                <a:spcPct val="90000"/>
              </a:lnSpc>
              <a:spcBef>
                <a:spcPts val="374"/>
              </a:spcBef>
              <a:buSzPct val="100000"/>
              <a:buBlip>
                <a:blip r:embed="rId4"/>
              </a:buBlip>
            </a:pPr>
            <a:r>
              <a:rPr lang="en-US" sz="15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Third level</a:t>
            </a:r>
          </a:p>
          <a:p>
            <a:pPr marL="1200150" lvl="3" indent="-171450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</a:pPr>
            <a:r>
              <a:rPr lang="en-US" sz="135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Fourth level</a:t>
            </a:r>
          </a:p>
          <a:p>
            <a:pPr marL="1543050" lvl="4" indent="-171450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</a:pPr>
            <a:r>
              <a:rPr lang="en-US" sz="135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Fifth level</a:t>
            </a:r>
          </a:p>
        </p:txBody>
      </p:sp>
      <p:pic>
        <p:nvPicPr>
          <p:cNvPr id="11" name="Picture 1" descr="A black and white drawing of a person holding a microphone&#10;&#10;AI-generated content may be incorrect."/>
          <p:cNvPicPr/>
          <p:nvPr/>
        </p:nvPicPr>
        <p:blipFill>
          <a:blip r:embed="rId5"/>
          <a:srcRect t="2429" r="24106"/>
          <a:stretch/>
        </p:blipFill>
        <p:spPr>
          <a:xfrm>
            <a:off x="-3662280" y="784800"/>
            <a:ext cx="5558760" cy="227538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3" name="Picture 8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 hidden="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5" name="Picture 8" descr="A black background with a black square&#10;&#10;AI-generated content may be incorrect." hidden="1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" name="Picture 2"/>
          <p:cNvPicPr/>
          <p:nvPr/>
        </p:nvPicPr>
        <p:blipFill>
          <a:blip r:embed="rId3"/>
          <a:stretch/>
        </p:blipFill>
        <p:spPr>
          <a:xfrm>
            <a:off x="8100" y="6120"/>
            <a:ext cx="9127350" cy="684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Rectangle 7"/>
          <p:cNvSpPr/>
          <p:nvPr/>
        </p:nvSpPr>
        <p:spPr>
          <a:xfrm>
            <a:off x="487080" y="3429000"/>
            <a:ext cx="5027670" cy="56880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9180" rIns="67500" bIns="918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87180" y="1041480"/>
            <a:ext cx="4184460" cy="2387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  <p:sp>
        <p:nvSpPr>
          <p:cNvPr id="19" name="Rectangle 8"/>
          <p:cNvSpPr/>
          <p:nvPr/>
        </p:nvSpPr>
        <p:spPr>
          <a:xfrm>
            <a:off x="487080" y="3429000"/>
            <a:ext cx="4084560" cy="63000"/>
          </a:xfrm>
          <a:prstGeom prst="rect">
            <a:avLst/>
          </a:prstGeom>
          <a:gradFill rotWithShape="0">
            <a:gsLst>
              <a:gs pos="0">
                <a:srgbClr val="FFB401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13770" rIns="67500" bIns="13770" anchor="ctr">
            <a:noAutofit/>
          </a:bodyPr>
          <a:lstStyle/>
          <a:p>
            <a:endParaRPr lang="en-US" sz="1350" b="0" u="none" strike="noStrike">
              <a:solidFill>
                <a:srgbClr val="4C116F"/>
              </a:solidFill>
              <a:effectLst/>
              <a:uFillTx/>
              <a:latin typeface="Arial"/>
            </a:endParaRPr>
          </a:p>
        </p:txBody>
      </p:sp>
      <p:pic>
        <p:nvPicPr>
          <p:cNvPr id="20" name="Picture 9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" hidden="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2" name="Picture 8" descr="A black background with a black square&#10;&#10;AI-generated content may be incorrect." hidden="1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" name="Picture 2"/>
          <p:cNvPicPr/>
          <p:nvPr/>
        </p:nvPicPr>
        <p:blipFill>
          <a:blip r:embed="rId3"/>
          <a:stretch/>
        </p:blipFill>
        <p:spPr>
          <a:xfrm>
            <a:off x="4050" y="2880"/>
            <a:ext cx="9135720" cy="6851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87180" y="1041480"/>
            <a:ext cx="4184460" cy="2387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  <p:sp>
        <p:nvSpPr>
          <p:cNvPr id="25" name="Rectangle 8"/>
          <p:cNvSpPr/>
          <p:nvPr/>
        </p:nvSpPr>
        <p:spPr>
          <a:xfrm>
            <a:off x="487080" y="3429000"/>
            <a:ext cx="4084560" cy="63000"/>
          </a:xfrm>
          <a:prstGeom prst="rect">
            <a:avLst/>
          </a:prstGeom>
          <a:gradFill rotWithShape="0">
            <a:gsLst>
              <a:gs pos="0">
                <a:srgbClr val="FFB401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13770" rIns="67500" bIns="13770" anchor="ctr">
            <a:noAutofit/>
          </a:bodyPr>
          <a:lstStyle/>
          <a:p>
            <a:endParaRPr lang="en-US" sz="1350" b="0" u="none" strike="noStrike">
              <a:solidFill>
                <a:srgbClr val="4C116F"/>
              </a:solidFill>
              <a:effectLst/>
              <a:uFillTx/>
              <a:latin typeface="Arial"/>
            </a:endParaRPr>
          </a:p>
        </p:txBody>
      </p:sp>
      <p:pic>
        <p:nvPicPr>
          <p:cNvPr id="26" name="Picture 9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Title 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 hidden="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8" name="Picture 8" descr="A black background with a black square&#10;&#10;AI-generated content may be incorrect." hidden="1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" name="Picture 8"/>
          <p:cNvPicPr/>
          <p:nvPr/>
        </p:nvPicPr>
        <p:blipFill>
          <a:blip r:embed="rId3"/>
          <a:stretch/>
        </p:blipFill>
        <p:spPr>
          <a:xfrm>
            <a:off x="0" y="0"/>
            <a:ext cx="91438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87180" y="1041480"/>
            <a:ext cx="4184460" cy="2387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  <p:sp>
        <p:nvSpPr>
          <p:cNvPr id="31" name="Rectangle 4"/>
          <p:cNvSpPr/>
          <p:nvPr/>
        </p:nvSpPr>
        <p:spPr>
          <a:xfrm>
            <a:off x="487080" y="3429000"/>
            <a:ext cx="4084560" cy="63000"/>
          </a:xfrm>
          <a:prstGeom prst="rect">
            <a:avLst/>
          </a:prstGeom>
          <a:gradFill rotWithShape="0">
            <a:gsLst>
              <a:gs pos="0">
                <a:srgbClr val="FFB401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13770" rIns="67500" bIns="13770" anchor="ctr">
            <a:noAutofit/>
          </a:bodyPr>
          <a:lstStyle/>
          <a:p>
            <a:endParaRPr lang="en-US" sz="1350" b="0" u="none" strike="noStrike">
              <a:solidFill>
                <a:srgbClr val="4C116F"/>
              </a:solidFill>
              <a:effectLst/>
              <a:uFillTx/>
              <a:latin typeface="Arial"/>
            </a:endParaRPr>
          </a:p>
        </p:txBody>
      </p:sp>
      <p:pic>
        <p:nvPicPr>
          <p:cNvPr id="32" name="Picture 9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Title 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" hidden="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34" name="Picture 8" descr="A black background with a black square&#10;&#10;AI-generated content may be incorrect." hidden="1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" name="Picture 2"/>
          <p:cNvPicPr/>
          <p:nvPr/>
        </p:nvPicPr>
        <p:blipFill>
          <a:blip r:embed="rId3"/>
          <a:stretch/>
        </p:blipFill>
        <p:spPr>
          <a:xfrm>
            <a:off x="0" y="0"/>
            <a:ext cx="91438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87180" y="1041480"/>
            <a:ext cx="4184460" cy="2387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  <p:sp>
        <p:nvSpPr>
          <p:cNvPr id="37" name="Rectangle 8"/>
          <p:cNvSpPr/>
          <p:nvPr/>
        </p:nvSpPr>
        <p:spPr>
          <a:xfrm>
            <a:off x="487080" y="3429000"/>
            <a:ext cx="4084560" cy="63000"/>
          </a:xfrm>
          <a:prstGeom prst="rect">
            <a:avLst/>
          </a:prstGeom>
          <a:gradFill rotWithShape="0">
            <a:gsLst>
              <a:gs pos="0">
                <a:srgbClr val="FFB401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13770" rIns="67500" bIns="13770" anchor="ctr">
            <a:noAutofit/>
          </a:bodyPr>
          <a:lstStyle/>
          <a:p>
            <a:endParaRPr lang="en-US" sz="1350" b="0" u="none" strike="noStrike">
              <a:solidFill>
                <a:srgbClr val="4C116F"/>
              </a:solidFill>
              <a:effectLst/>
              <a:uFillTx/>
              <a:latin typeface="Arial"/>
            </a:endParaRPr>
          </a:p>
        </p:txBody>
      </p:sp>
      <p:pic>
        <p:nvPicPr>
          <p:cNvPr id="38" name="Picture 9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Title 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1" hidden="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40" name="Picture 8" descr="A black background with a black square&#10;&#10;AI-generated content may be incorrect." hidden="1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" name="Picture 8"/>
          <p:cNvPicPr/>
          <p:nvPr/>
        </p:nvPicPr>
        <p:blipFill>
          <a:blip r:embed="rId3"/>
          <a:stretch/>
        </p:blipFill>
        <p:spPr>
          <a:xfrm>
            <a:off x="0" y="0"/>
            <a:ext cx="91438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87180" y="1041480"/>
            <a:ext cx="4184460" cy="2387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  <p:sp>
        <p:nvSpPr>
          <p:cNvPr id="43" name="Rectangle 4"/>
          <p:cNvSpPr/>
          <p:nvPr/>
        </p:nvSpPr>
        <p:spPr>
          <a:xfrm>
            <a:off x="487080" y="3429000"/>
            <a:ext cx="4084560" cy="63000"/>
          </a:xfrm>
          <a:prstGeom prst="rect">
            <a:avLst/>
          </a:prstGeom>
          <a:gradFill rotWithShape="0">
            <a:gsLst>
              <a:gs pos="0">
                <a:srgbClr val="FFB401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13770" rIns="67500" bIns="13770" anchor="ctr">
            <a:noAutofit/>
          </a:bodyPr>
          <a:lstStyle/>
          <a:p>
            <a:endParaRPr lang="en-US" sz="1350" b="0" u="none" strike="noStrike">
              <a:solidFill>
                <a:srgbClr val="4C116F"/>
              </a:solidFill>
              <a:effectLst/>
              <a:uFillTx/>
              <a:latin typeface="Arial"/>
            </a:endParaRPr>
          </a:p>
        </p:txBody>
      </p:sp>
      <p:pic>
        <p:nvPicPr>
          <p:cNvPr id="44" name="Picture 9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Slide - 2 Imag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1" hidden="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46" name="Picture 8" descr="A black background with a black square&#10;&#10;AI-generated content may be incorrect." hidden="1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PlaceHolder 1"/>
          <p:cNvSpPr>
            <a:spLocks noGrp="1"/>
          </p:cNvSpPr>
          <p:nvPr>
            <p:ph type="body"/>
          </p:nvPr>
        </p:nvSpPr>
        <p:spPr>
          <a:xfrm>
            <a:off x="4571910" y="0"/>
            <a:ext cx="472878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l">
              <a:lnSpc>
                <a:spcPct val="90000"/>
              </a:lnSpc>
              <a:spcBef>
                <a:spcPts val="106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Public Sans"/>
              </a:defRPr>
            </a:lvl1pPr>
            <a:lvl2pPr lvl="1" algn="l">
              <a:lnSpc>
                <a:spcPct val="90000"/>
              </a:lnSpc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2pPr>
            <a:lvl3pPr lvl="2" algn="l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3pPr>
            <a:lvl4pPr lvl="3" algn="l">
              <a:lnSpc>
                <a:spcPct val="90000"/>
              </a:lnSpc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4pPr>
            <a:lvl5pPr lvl="4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5pPr>
            <a:lvl6pPr lvl="5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6pPr>
            <a:lvl7pPr lvl="6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7pPr>
          </a:lstStyle>
          <a:p>
            <a: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Public Sans"/>
              </a:rPr>
              <a:t>Click to edit the outline text format</a:t>
            </a:r>
          </a:p>
          <a:p>
            <a:pPr marL="342900" lvl="1" algn="l">
              <a:lnSpc>
                <a:spcPct val="90000"/>
              </a:lnSpc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Second Outline Level</a:t>
            </a:r>
          </a:p>
          <a:p>
            <a:pPr marL="685800" lvl="2" algn="l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Third Outline Level</a:t>
            </a:r>
          </a:p>
          <a:p>
            <a:pPr marL="1028700" lvl="3" algn="l">
              <a:lnSpc>
                <a:spcPct val="90000"/>
              </a:lnSpc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Fourth Outline Level</a:t>
            </a:r>
          </a:p>
          <a:p>
            <a:pPr marL="1371600" lvl="4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Fifth Outline Level</a:t>
            </a:r>
          </a:p>
          <a:p>
            <a:pPr marL="1714500" lvl="5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Sixth Outline Level</a:t>
            </a:r>
          </a:p>
          <a:p>
            <a:pPr marL="2057400" lvl="6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Seventh Outline Level</a:t>
            </a: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860" y="0"/>
            <a:ext cx="456705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l">
              <a:lnSpc>
                <a:spcPct val="90000"/>
              </a:lnSpc>
              <a:spcBef>
                <a:spcPts val="106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Public Sans"/>
              </a:defRPr>
            </a:lvl1pPr>
            <a:lvl2pPr lvl="1" algn="l">
              <a:lnSpc>
                <a:spcPct val="90000"/>
              </a:lnSpc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2pPr>
            <a:lvl3pPr lvl="2" algn="l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3pPr>
            <a:lvl4pPr lvl="3" algn="l">
              <a:lnSpc>
                <a:spcPct val="90000"/>
              </a:lnSpc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4pPr>
            <a:lvl5pPr lvl="4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5pPr>
            <a:lvl6pPr lvl="5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6pPr>
            <a:lvl7pPr lvl="6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7pPr>
          </a:lstStyle>
          <a:p>
            <a: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Public Sans"/>
              </a:rPr>
              <a:t>Click to edit the outline text format</a:t>
            </a:r>
          </a:p>
          <a:p>
            <a:pPr marL="342900" lvl="1" algn="l">
              <a:lnSpc>
                <a:spcPct val="90000"/>
              </a:lnSpc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Second Outline Level</a:t>
            </a:r>
          </a:p>
          <a:p>
            <a:pPr marL="685800" lvl="2" algn="l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Third Outline Level</a:t>
            </a:r>
          </a:p>
          <a:p>
            <a:pPr marL="1028700" lvl="3" algn="l">
              <a:lnSpc>
                <a:spcPct val="90000"/>
              </a:lnSpc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Fourth Outline Level</a:t>
            </a:r>
          </a:p>
          <a:p>
            <a:pPr marL="1371600" lvl="4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Fifth Outline Level</a:t>
            </a:r>
          </a:p>
          <a:p>
            <a:pPr marL="1714500" lvl="5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Sixth Outline Level</a:t>
            </a:r>
          </a:p>
          <a:p>
            <a:pPr marL="2057400" lvl="6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plit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1" hidden="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50" name="Picture 8" descr="A black background with a black square&#10;&#10;AI-generated content may be incorrect." hidden="1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Rectangle 1"/>
          <p:cNvSpPr/>
          <p:nvPr/>
        </p:nvSpPr>
        <p:spPr>
          <a:xfrm>
            <a:off x="4576770" y="0"/>
            <a:ext cx="4571640" cy="6857640"/>
          </a:xfrm>
          <a:prstGeom prst="rect">
            <a:avLst/>
          </a:prstGeom>
          <a:solidFill>
            <a:srgbClr val="A2AAAD">
              <a:alpha val="26000"/>
            </a:srgbClr>
          </a:solidFill>
          <a:ln>
            <a:solidFill>
              <a:srgbClr val="BC1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Split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1" hidden="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53" name="Picture 8" descr="A black background with a black square&#10;&#10;AI-generated content may be incorrect." hidden="1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" name="Rectangle 1"/>
          <p:cNvSpPr/>
          <p:nvPr/>
        </p:nvSpPr>
        <p:spPr>
          <a:xfrm>
            <a:off x="4576770" y="0"/>
            <a:ext cx="4571640" cy="6857640"/>
          </a:xfrm>
          <a:prstGeom prst="rect">
            <a:avLst/>
          </a:prstGeom>
          <a:solidFill>
            <a:srgbClr val="4C116F"/>
          </a:solidFill>
          <a:ln>
            <a:solidFill>
              <a:srgbClr val="BC1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Content 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56" name="Picture 8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- Black to Purple">
    <p:bg>
      <p:bgPr>
        <a:solidFill>
          <a:srgbClr val="A2AAAD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1" hidden="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58" name="Picture 8" descr="A black background with a black square&#10;&#10;AI-generated content may be incorrect." hidden="1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- Purple">
    <p:bg>
      <p:bgPr>
        <a:solidFill>
          <a:srgbClr val="4C11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1" hidden="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60" name="Picture 8" descr="A black background with a black square&#10;&#10;AI-generated content may be incorrect." hidden="1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- Gray">
    <p:bg>
      <p:bgPr>
        <a:gradFill rotWithShape="0">
          <a:gsLst>
            <a:gs pos="0">
              <a:srgbClr val="000000">
                <a:alpha val="0"/>
              </a:srgbClr>
            </a:gs>
            <a:gs pos="100000">
              <a:srgbClr val="A2AAAD">
                <a:alpha val="26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1" hidden="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62" name="Picture 8" descr="A black background with a black square&#10;&#10;AI-generated content may be incorrect." hidden="1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- Black">
    <p:bg>
      <p:bgPr>
        <a:gradFill rotWithShape="0">
          <a:gsLst>
            <a:gs pos="0">
              <a:srgbClr val="4C116F"/>
            </a:gs>
            <a:gs pos="100000">
              <a:srgbClr val="1C052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1" hidden="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64" name="Picture 8" descr="A black background with a black square&#10;&#10;AI-generated content may be incorrect." hidden="1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66" name="Picture 8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87180" y="1041480"/>
            <a:ext cx="4184460" cy="2387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110" y="1604520"/>
            <a:ext cx="822933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marL="324000" indent="-243000" algn="l">
              <a:lnSpc>
                <a:spcPct val="90000"/>
              </a:lnSpc>
              <a:spcBef>
                <a:spcPts val="106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1" u="none" strike="noStrike">
                <a:solidFill>
                  <a:schemeClr val="dk1"/>
                </a:solidFill>
                <a:effectLst/>
                <a:uFillTx/>
                <a:latin typeface="Public Sans"/>
              </a:defRPr>
            </a:lvl1pPr>
            <a:lvl2pPr lvl="1" algn="l">
              <a:lnSpc>
                <a:spcPct val="90000"/>
              </a:lnSpc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5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2pPr>
            <a:lvl3pPr lvl="2" algn="l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35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3pPr>
            <a:lvl4pPr lvl="3" algn="l">
              <a:lnSpc>
                <a:spcPct val="90000"/>
              </a:lnSpc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35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4pPr>
            <a:lvl5pPr lvl="4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5pPr>
            <a:lvl6pPr lvl="5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6pPr>
            <a:lvl7pPr lvl="6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7pPr>
          </a:lstStyle>
          <a:p>
            <a:pPr marL="432000" indent="-3240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1" u="none" strike="noStrike">
                <a:solidFill>
                  <a:schemeClr val="dk1"/>
                </a:solidFill>
                <a:effectLst/>
                <a:uFillTx/>
                <a:latin typeface="Public Sans"/>
              </a:rPr>
              <a:t>Click to edit the outline text format</a:t>
            </a:r>
          </a:p>
          <a:p>
            <a:pPr marL="648000" lvl="1" indent="-243000" algn="l">
              <a:lnSpc>
                <a:spcPct val="90000"/>
              </a:lnSpc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Second Outline Level</a:t>
            </a:r>
          </a:p>
          <a:p>
            <a:pPr marL="972000" lvl="2" indent="-216000" algn="l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5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Third Outline Level</a:t>
            </a:r>
          </a:p>
          <a:p>
            <a:pPr marL="1296000" lvl="3" indent="-162000" algn="l">
              <a:lnSpc>
                <a:spcPct val="90000"/>
              </a:lnSpc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5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Fourth Outline Level</a:t>
            </a:r>
          </a:p>
          <a:p>
            <a:pPr marL="1620000" lvl="4" indent="-162000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Fifth Outline Level</a:t>
            </a:r>
          </a:p>
          <a:p>
            <a:pPr marL="1944000" lvl="5" indent="-162000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Sixth Outline Level</a:t>
            </a:r>
          </a:p>
          <a:p>
            <a:pPr marL="2268000" lvl="6" indent="-162000" algn="l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70" name="Picture 8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Rectangle 7"/>
          <p:cNvSpPr/>
          <p:nvPr/>
        </p:nvSpPr>
        <p:spPr>
          <a:xfrm>
            <a:off x="4672080" y="-285840"/>
            <a:ext cx="5025240" cy="7629120"/>
          </a:xfrm>
          <a:prstGeom prst="rect">
            <a:avLst/>
          </a:prstGeom>
          <a:solidFill>
            <a:srgbClr val="4C116F"/>
          </a:solidFill>
          <a:ln>
            <a:solidFill>
              <a:srgbClr val="6F1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72" name="Picture 4" descr="A black and white drawing of a person holding a microphone&#10;&#10;AI-generated content may be incorrect."/>
          <p:cNvPicPr/>
          <p:nvPr/>
        </p:nvPicPr>
        <p:blipFill>
          <a:blip r:embed="rId3"/>
          <a:stretch/>
        </p:blipFill>
        <p:spPr>
          <a:xfrm>
            <a:off x="5863050" y="100080"/>
            <a:ext cx="215379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387180" y="1041480"/>
            <a:ext cx="4184460" cy="2387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  <p:sp>
        <p:nvSpPr>
          <p:cNvPr id="74" name="Rectangle 5"/>
          <p:cNvSpPr/>
          <p:nvPr/>
        </p:nvSpPr>
        <p:spPr>
          <a:xfrm>
            <a:off x="487080" y="3429000"/>
            <a:ext cx="4084560" cy="63000"/>
          </a:xfrm>
          <a:prstGeom prst="rect">
            <a:avLst/>
          </a:prstGeom>
          <a:gradFill rotWithShape="0">
            <a:gsLst>
              <a:gs pos="0">
                <a:srgbClr val="FFB401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13770" rIns="67500" bIns="13770" anchor="ctr">
            <a:noAutofit/>
          </a:bodyPr>
          <a:lstStyle/>
          <a:p>
            <a:endParaRPr lang="en-US" sz="1350" b="0" u="none" strike="noStrike">
              <a:solidFill>
                <a:srgbClr val="4C116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Title 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76" name="Picture 8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" name="Rectangle 7"/>
          <p:cNvSpPr/>
          <p:nvPr/>
        </p:nvSpPr>
        <p:spPr>
          <a:xfrm>
            <a:off x="4672080" y="-285840"/>
            <a:ext cx="5025240" cy="7629120"/>
          </a:xfrm>
          <a:prstGeom prst="rect">
            <a:avLst/>
          </a:prstGeom>
          <a:solidFill>
            <a:srgbClr val="4C116F"/>
          </a:solidFill>
          <a:ln>
            <a:solidFill>
              <a:srgbClr val="6F1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78" name="Picture 4" descr="A black and white drawing of a person holding a microphone&#10;&#10;AI-generated content may be incorrect."/>
          <p:cNvPicPr/>
          <p:nvPr/>
        </p:nvPicPr>
        <p:blipFill>
          <a:blip r:embed="rId3"/>
          <a:stretch/>
        </p:blipFill>
        <p:spPr>
          <a:xfrm>
            <a:off x="3943350" y="0"/>
            <a:ext cx="6327990" cy="20147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387180" y="1041480"/>
            <a:ext cx="4184460" cy="2387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45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  <p:sp>
        <p:nvSpPr>
          <p:cNvPr id="80" name="Rectangle 5"/>
          <p:cNvSpPr/>
          <p:nvPr/>
        </p:nvSpPr>
        <p:spPr>
          <a:xfrm>
            <a:off x="487080" y="3429000"/>
            <a:ext cx="4084560" cy="63000"/>
          </a:xfrm>
          <a:prstGeom prst="rect">
            <a:avLst/>
          </a:prstGeom>
          <a:gradFill rotWithShape="0">
            <a:gsLst>
              <a:gs pos="0">
                <a:srgbClr val="FFB401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13770" rIns="67500" bIns="13770" anchor="ctr">
            <a:noAutofit/>
          </a:bodyPr>
          <a:lstStyle/>
          <a:p>
            <a:endParaRPr lang="en-US" sz="1350" b="0" u="none" strike="noStrike">
              <a:solidFill>
                <a:srgbClr val="4C116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82" name="Picture 8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" name="Rectangle 5"/>
          <p:cNvSpPr/>
          <p:nvPr/>
        </p:nvSpPr>
        <p:spPr>
          <a:xfrm>
            <a:off x="-107190" y="784800"/>
            <a:ext cx="4678830" cy="6558480"/>
          </a:xfrm>
          <a:prstGeom prst="rect">
            <a:avLst/>
          </a:prstGeom>
          <a:solidFill>
            <a:srgbClr val="4C116F"/>
          </a:solidFill>
          <a:ln>
            <a:solidFill>
              <a:srgbClr val="6F1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84" name="Picture 1" descr="A black and white drawing of a person holding a microphone&#10;&#10;AI-generated content may be incorrect."/>
          <p:cNvPicPr/>
          <p:nvPr/>
        </p:nvPicPr>
        <p:blipFill>
          <a:blip r:embed="rId3"/>
          <a:srcRect r="19273"/>
          <a:stretch/>
        </p:blipFill>
        <p:spPr>
          <a:xfrm>
            <a:off x="-938250" y="762120"/>
            <a:ext cx="5509890" cy="2173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950720" y="2615400"/>
            <a:ext cx="3825090" cy="2142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l" defTabSz="685800">
              <a:lnSpc>
                <a:spcPts val="3210"/>
              </a:lnSpc>
              <a:buNone/>
              <a:defRPr lang="en-US" sz="33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4280"/>
              </a:lnSpc>
              <a:buNone/>
            </a:pPr>
            <a:r>
              <a:rPr lang="en-US" sz="33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87" name="Picture 8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06620" y="929520"/>
            <a:ext cx="8089470" cy="895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33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33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90" name="Picture 8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06620" y="929520"/>
            <a:ext cx="8089470" cy="895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33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33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85840" cy="4350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1"/>
              </a:spcBef>
              <a:buSzPct val="100058"/>
              <a:buBlip>
                <a:blip r:embed="rId3"/>
              </a:buBlip>
              <a:defRPr lang="en-US" sz="2100" b="1" u="none" strike="noStrike">
                <a:solidFill>
                  <a:schemeClr val="dk1"/>
                </a:solidFill>
                <a:effectLst/>
                <a:uFillTx/>
                <a:latin typeface="Public Sans"/>
              </a:defRPr>
            </a:lvl1pPr>
            <a:lvl2pPr lvl="1" algn="l" defTabSz="685800">
              <a:lnSpc>
                <a:spcPct val="90000"/>
              </a:lnSpc>
              <a:spcBef>
                <a:spcPts val="374"/>
              </a:spcBef>
              <a:buSzPct val="100017"/>
              <a:buBlip>
                <a:blip r:embed="rId3"/>
              </a:buBlip>
              <a:defRPr lang="en-US" sz="180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2pPr>
            <a:lvl3pPr lvl="2" algn="l" defTabSz="685800">
              <a:lnSpc>
                <a:spcPct val="90000"/>
              </a:lnSpc>
              <a:spcBef>
                <a:spcPts val="374"/>
              </a:spcBef>
              <a:buSzPct val="100000"/>
              <a:buBlip>
                <a:blip r:embed="rId4"/>
              </a:buBlip>
              <a:defRPr lang="en-US" sz="15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3pPr>
            <a:lvl4pPr lvl="3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  <a:defRPr lang="en-US" sz="135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4pPr>
            <a:lvl5pPr lvl="4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  <a:defRPr lang="en-US" sz="135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SzPct val="100058"/>
              <a:buBlip>
                <a:blip r:embed="rId3"/>
              </a:buBlip>
            </a:pPr>
            <a:r>
              <a:rPr lang="en-US" sz="2100" b="1" u="none" strike="noStrike">
                <a:solidFill>
                  <a:schemeClr val="dk1"/>
                </a:solidFill>
                <a:effectLst/>
                <a:uFillTx/>
                <a:latin typeface="Public Sans"/>
              </a:rPr>
              <a:t>Click to edit Master text styles</a:t>
            </a:r>
          </a:p>
          <a:p>
            <a:pPr marL="514350" lvl="1" indent="-171450" algn="l" defTabSz="685800">
              <a:lnSpc>
                <a:spcPct val="90000"/>
              </a:lnSpc>
              <a:spcBef>
                <a:spcPts val="374"/>
              </a:spcBef>
              <a:buSzPct val="100017"/>
              <a:buBlip>
                <a:blip r:embed="rId3"/>
              </a:buBlip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Second level</a:t>
            </a:r>
          </a:p>
          <a:p>
            <a:pPr marL="857250" lvl="2" indent="-171450" algn="l" defTabSz="685800">
              <a:lnSpc>
                <a:spcPct val="90000"/>
              </a:lnSpc>
              <a:spcBef>
                <a:spcPts val="374"/>
              </a:spcBef>
              <a:buSzPct val="100000"/>
              <a:buBlip>
                <a:blip r:embed="rId4"/>
              </a:buBlip>
            </a:pPr>
            <a:r>
              <a:rPr lang="en-US" sz="15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Third level</a:t>
            </a:r>
          </a:p>
          <a:p>
            <a:pPr marL="1200150" lvl="3" indent="-171450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</a:pPr>
            <a:r>
              <a:rPr lang="en-US" sz="135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Fourth level</a:t>
            </a:r>
          </a:p>
          <a:p>
            <a:pPr marL="1543050" lvl="4" indent="-171450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</a:pPr>
            <a:r>
              <a:rPr lang="en-US" sz="135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Fifth level</a:t>
            </a: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29150" y="1825560"/>
            <a:ext cx="3885840" cy="4350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1"/>
              </a:spcBef>
              <a:buSzPct val="100058"/>
              <a:buBlip>
                <a:blip r:embed="rId3"/>
              </a:buBlip>
              <a:defRPr lang="en-US" sz="2100" b="1" u="none" strike="noStrike">
                <a:solidFill>
                  <a:schemeClr val="dk1"/>
                </a:solidFill>
                <a:effectLst/>
                <a:uFillTx/>
                <a:latin typeface="Public Sans"/>
              </a:defRPr>
            </a:lvl1pPr>
            <a:lvl2pPr lvl="1" algn="l" defTabSz="685800">
              <a:lnSpc>
                <a:spcPct val="90000"/>
              </a:lnSpc>
              <a:spcBef>
                <a:spcPts val="374"/>
              </a:spcBef>
              <a:buSzPct val="100017"/>
              <a:buBlip>
                <a:blip r:embed="rId3"/>
              </a:buBlip>
              <a:defRPr lang="en-US" sz="180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2pPr>
            <a:lvl3pPr lvl="2" algn="l" defTabSz="685800">
              <a:lnSpc>
                <a:spcPct val="90000"/>
              </a:lnSpc>
              <a:spcBef>
                <a:spcPts val="374"/>
              </a:spcBef>
              <a:buSzPct val="100000"/>
              <a:buBlip>
                <a:blip r:embed="rId4"/>
              </a:buBlip>
              <a:defRPr lang="en-US" sz="15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3pPr>
            <a:lvl4pPr lvl="3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  <a:defRPr lang="en-US" sz="135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4pPr>
            <a:lvl5pPr lvl="4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  <a:defRPr lang="en-US" sz="135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SzPct val="100058"/>
              <a:buBlip>
                <a:blip r:embed="rId3"/>
              </a:buBlip>
            </a:pPr>
            <a:r>
              <a:rPr lang="en-US" sz="2100" b="1" u="none" strike="noStrike">
                <a:solidFill>
                  <a:schemeClr val="dk1"/>
                </a:solidFill>
                <a:effectLst/>
                <a:uFillTx/>
                <a:latin typeface="Public Sans"/>
              </a:rPr>
              <a:t>Click to edit Master text styles</a:t>
            </a:r>
          </a:p>
          <a:p>
            <a:pPr marL="514350" lvl="1" indent="-171450" algn="l" defTabSz="685800">
              <a:lnSpc>
                <a:spcPct val="90000"/>
              </a:lnSpc>
              <a:spcBef>
                <a:spcPts val="374"/>
              </a:spcBef>
              <a:buSzPct val="100017"/>
              <a:buBlip>
                <a:blip r:embed="rId3"/>
              </a:buBlip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Second level</a:t>
            </a:r>
          </a:p>
          <a:p>
            <a:pPr marL="857250" lvl="2" indent="-171450" algn="l" defTabSz="685800">
              <a:lnSpc>
                <a:spcPct val="90000"/>
              </a:lnSpc>
              <a:spcBef>
                <a:spcPts val="374"/>
              </a:spcBef>
              <a:buSzPct val="100000"/>
              <a:buBlip>
                <a:blip r:embed="rId4"/>
              </a:buBlip>
            </a:pPr>
            <a:r>
              <a:rPr lang="en-US" sz="15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Third level</a:t>
            </a:r>
          </a:p>
          <a:p>
            <a:pPr marL="1200150" lvl="3" indent="-171450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</a:pPr>
            <a:r>
              <a:rPr lang="en-US" sz="135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Fourth level</a:t>
            </a:r>
          </a:p>
          <a:p>
            <a:pPr marL="1543050" lvl="4" indent="-171450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3"/>
              </a:buBlip>
            </a:pPr>
            <a:r>
              <a:rPr lang="en-US" sz="135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Fifth level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 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1"/>
          <p:cNvSpPr/>
          <p:nvPr/>
        </p:nvSpPr>
        <p:spPr>
          <a:xfrm>
            <a:off x="0" y="0"/>
            <a:ext cx="9143820" cy="79416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95" name="Picture 8" descr="A black background with a black square&#10;&#10;AI-generated content may be incorrect."/>
          <p:cNvPicPr/>
          <p:nvPr/>
        </p:nvPicPr>
        <p:blipFill>
          <a:blip r:embed="rId2"/>
          <a:stretch/>
        </p:blipFill>
        <p:spPr>
          <a:xfrm>
            <a:off x="167940" y="195840"/>
            <a:ext cx="1544130" cy="40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Rectangle 5"/>
          <p:cNvSpPr/>
          <p:nvPr/>
        </p:nvSpPr>
        <p:spPr>
          <a:xfrm>
            <a:off x="-107190" y="784800"/>
            <a:ext cx="2003670" cy="6558480"/>
          </a:xfrm>
          <a:prstGeom prst="rect">
            <a:avLst/>
          </a:prstGeom>
          <a:solidFill>
            <a:srgbClr val="4C116F"/>
          </a:solidFill>
          <a:ln>
            <a:solidFill>
              <a:srgbClr val="6F1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97" name="Picture 3" descr="A black and white drawing of a person holding a microphone&#10;&#10;AI-generated content may be incorrect."/>
          <p:cNvPicPr/>
          <p:nvPr/>
        </p:nvPicPr>
        <p:blipFill>
          <a:blip r:embed="rId3"/>
          <a:stretch/>
        </p:blipFill>
        <p:spPr>
          <a:xfrm>
            <a:off x="-193860" y="838080"/>
            <a:ext cx="1910520" cy="6082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2271780" y="1500840"/>
            <a:ext cx="6224310" cy="1242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685800">
              <a:lnSpc>
                <a:spcPts val="3899"/>
              </a:lnSpc>
              <a:buNone/>
              <a:defRPr lang="en-US" sz="3300" b="1" u="none" strike="noStrike">
                <a:solidFill>
                  <a:srgbClr val="4C116F"/>
                </a:solidFill>
                <a:effectLst/>
                <a:uFillTx/>
                <a:latin typeface="Public Sans Black"/>
              </a:defRPr>
            </a:lvl1pPr>
          </a:lstStyle>
          <a:p>
            <a:pPr indent="0" algn="l" defTabSz="914400">
              <a:lnSpc>
                <a:spcPts val="5199"/>
              </a:lnSpc>
              <a:buNone/>
            </a:pPr>
            <a:r>
              <a:rPr lang="en-US" sz="3300" b="1" u="none" strike="noStrike">
                <a:solidFill>
                  <a:srgbClr val="4C116F"/>
                </a:solidFill>
                <a:effectLst/>
                <a:uFillTx/>
                <a:latin typeface="Public Sans Black"/>
              </a:rPr>
              <a:t>Click to edit Master title style</a:t>
            </a: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2265570" y="3085920"/>
            <a:ext cx="6224310" cy="32270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1"/>
              </a:spcBef>
              <a:buSzPct val="100058"/>
              <a:buBlip>
                <a:blip r:embed="rId4"/>
              </a:buBlip>
              <a:defRPr lang="en-US" sz="2100" b="1" u="none" strike="noStrike">
                <a:solidFill>
                  <a:schemeClr val="dk1"/>
                </a:solidFill>
                <a:effectLst/>
                <a:uFillTx/>
                <a:latin typeface="Public Sans"/>
              </a:defRPr>
            </a:lvl1pPr>
            <a:lvl2pPr lvl="1" algn="l" defTabSz="685800">
              <a:lnSpc>
                <a:spcPct val="90000"/>
              </a:lnSpc>
              <a:spcBef>
                <a:spcPts val="374"/>
              </a:spcBef>
              <a:buSzPct val="100017"/>
              <a:buBlip>
                <a:blip r:embed="rId4"/>
              </a:buBlip>
              <a:defRPr lang="en-US" sz="180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2pPr>
            <a:lvl3pPr lvl="2" algn="l" defTabSz="685800">
              <a:lnSpc>
                <a:spcPct val="90000"/>
              </a:lnSpc>
              <a:spcBef>
                <a:spcPts val="374"/>
              </a:spcBef>
              <a:buSzPct val="100000"/>
              <a:buBlip>
                <a:blip r:embed="rId5"/>
              </a:buBlip>
              <a:defRPr lang="en-US" sz="15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3pPr>
            <a:lvl4pPr lvl="3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4"/>
              </a:buBlip>
              <a:defRPr lang="en-US" sz="1350" b="1" u="none" strike="noStrike">
                <a:solidFill>
                  <a:schemeClr val="dk1"/>
                </a:solidFill>
                <a:effectLst/>
                <a:uFillTx/>
                <a:latin typeface="Public Sans SemiBold"/>
              </a:defRPr>
            </a:lvl4pPr>
            <a:lvl5pPr lvl="4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4"/>
              </a:buBlip>
              <a:defRPr lang="en-US" sz="135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SzPct val="100058"/>
              <a:buBlip>
                <a:blip r:embed="rId4"/>
              </a:buBlip>
            </a:pPr>
            <a:r>
              <a:rPr lang="en-US" sz="2100" b="1" u="none" strike="noStrike">
                <a:solidFill>
                  <a:schemeClr val="dk1"/>
                </a:solidFill>
                <a:effectLst/>
                <a:uFillTx/>
                <a:latin typeface="Public Sans"/>
              </a:rPr>
              <a:t>Click to edit Master text styles</a:t>
            </a:r>
          </a:p>
          <a:p>
            <a:pPr marL="514350" lvl="1" indent="-171450" algn="l" defTabSz="685800">
              <a:lnSpc>
                <a:spcPct val="90000"/>
              </a:lnSpc>
              <a:spcBef>
                <a:spcPts val="374"/>
              </a:spcBef>
              <a:buSzPct val="100017"/>
              <a:buBlip>
                <a:blip r:embed="rId4"/>
              </a:buBlip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Second level</a:t>
            </a:r>
          </a:p>
          <a:p>
            <a:pPr marL="857250" lvl="2" indent="-171450" algn="l" defTabSz="685800">
              <a:lnSpc>
                <a:spcPct val="90000"/>
              </a:lnSpc>
              <a:spcBef>
                <a:spcPts val="374"/>
              </a:spcBef>
              <a:buSzPct val="100000"/>
              <a:buBlip>
                <a:blip r:embed="rId5"/>
              </a:buBlip>
            </a:pPr>
            <a:r>
              <a:rPr lang="en-US" sz="1500" b="1" i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Third level</a:t>
            </a:r>
          </a:p>
          <a:p>
            <a:pPr marL="1200150" lvl="3" indent="-171450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4"/>
              </a:buBlip>
            </a:pPr>
            <a:r>
              <a:rPr lang="en-US" sz="1350" b="1" u="none" strike="noStrike">
                <a:solidFill>
                  <a:schemeClr val="dk1"/>
                </a:solidFill>
                <a:effectLst/>
                <a:uFillTx/>
                <a:latin typeface="Public Sans SemiBold"/>
              </a:rPr>
              <a:t>Fourth level</a:t>
            </a:r>
          </a:p>
          <a:p>
            <a:pPr marL="1543050" lvl="4" indent="-171450" algn="l" defTabSz="685800">
              <a:lnSpc>
                <a:spcPct val="90000"/>
              </a:lnSpc>
              <a:spcBef>
                <a:spcPts val="374"/>
              </a:spcBef>
              <a:buSzPct val="100112"/>
              <a:buBlip>
                <a:blip r:embed="rId4"/>
              </a:buBlip>
            </a:pPr>
            <a:r>
              <a:rPr lang="en-US" sz="1350" b="0" i="1" u="none" strike="noStrike">
                <a:solidFill>
                  <a:schemeClr val="dk1"/>
                </a:solidFill>
                <a:effectLst/>
                <a:uFillTx/>
                <a:latin typeface="Public Sans Medium"/>
              </a:rPr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72120" y="1523610"/>
            <a:ext cx="6272370" cy="1790370"/>
          </a:xfrm>
          <a:prstGeom prst="rect">
            <a:avLst/>
          </a:prstGeom>
          <a:noFill/>
          <a:ln w="0">
            <a:noFill/>
          </a:ln>
        </p:spPr>
        <p:txBody>
          <a:bodyPr lIns="68580" tIns="34290" rIns="68580" bIns="3429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Toward Sub-10 </a:t>
            </a:r>
            <a:r>
              <a:rPr lang="en-US" sz="3200" dirty="0" err="1"/>
              <a:t>ps</a:t>
            </a:r>
            <a:r>
              <a:rPr lang="en-US" sz="3200" dirty="0"/>
              <a:t> Time Resolution in </a:t>
            </a:r>
            <a:r>
              <a:rPr lang="en-US" sz="3200" dirty="0" err="1"/>
              <a:t>InAs</a:t>
            </a:r>
            <a:r>
              <a:rPr lang="en-US" sz="3200" dirty="0"/>
              <a:t>/GaAs Quantum Dot Scintillation Detector </a:t>
            </a: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546300" y="3680424"/>
            <a:ext cx="8051400" cy="1241460"/>
          </a:xfrm>
          <a:prstGeom prst="rect">
            <a:avLst/>
          </a:prstGeom>
          <a:noFill/>
          <a:ln w="0">
            <a:noFill/>
          </a:ln>
        </p:spPr>
        <p:txBody>
          <a:bodyPr lIns="68580" tIns="34290" rIns="68580" bIns="34290" anchor="t">
            <a:noAutofit/>
          </a:bodyPr>
          <a:lstStyle/>
          <a:p>
            <a:pPr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en-US" sz="2000" dirty="0">
                <a:solidFill>
                  <a:schemeClr val="dk1"/>
                </a:solidFill>
                <a:latin typeface="Public Sans"/>
              </a:rPr>
              <a:t>M. Yakimov</a:t>
            </a:r>
            <a:r>
              <a:rPr lang="en-US" sz="2000" baseline="30000" dirty="0">
                <a:solidFill>
                  <a:schemeClr val="dk1"/>
                </a:solidFill>
                <a:latin typeface="Public Sans"/>
              </a:rPr>
              <a:t>1</a:t>
            </a:r>
            <a:r>
              <a:rPr lang="en-US" sz="2000" dirty="0">
                <a:solidFill>
                  <a:schemeClr val="dk1"/>
                </a:solidFill>
                <a:latin typeface="Public Sans"/>
              </a:rPr>
              <a:t>, T. Mahajan</a:t>
            </a:r>
            <a:r>
              <a:rPr lang="en-US" sz="2000" baseline="30000" dirty="0">
                <a:solidFill>
                  <a:schemeClr val="dk1"/>
                </a:solidFill>
                <a:latin typeface="Public Sans"/>
              </a:rPr>
              <a:t>1</a:t>
            </a:r>
            <a:r>
              <a:rPr lang="en-US" sz="2000" dirty="0">
                <a:solidFill>
                  <a:schemeClr val="dk1"/>
                </a:solidFill>
                <a:latin typeface="Public Sans"/>
              </a:rPr>
              <a:t>, G. Biswal,</a:t>
            </a:r>
            <a:r>
              <a:rPr lang="en-US" sz="2000" baseline="30000" dirty="0">
                <a:solidFill>
                  <a:schemeClr val="dk1"/>
                </a:solidFill>
                <a:latin typeface="Public Sans"/>
              </a:rPr>
              <a:t>1</a:t>
            </a:r>
            <a:r>
              <a:rPr lang="en-US" sz="2000" dirty="0">
                <a:solidFill>
                  <a:schemeClr val="dk1"/>
                </a:solidFill>
                <a:latin typeface="Public Sans"/>
              </a:rPr>
              <a:t> V. Tokranov</a:t>
            </a:r>
            <a:r>
              <a:rPr lang="en-US" sz="2000" baseline="30000" dirty="0">
                <a:solidFill>
                  <a:schemeClr val="dk1"/>
                </a:solidFill>
                <a:latin typeface="Public Sans"/>
              </a:rPr>
              <a:t>1</a:t>
            </a:r>
            <a:r>
              <a:rPr lang="en-US" sz="2000" dirty="0">
                <a:solidFill>
                  <a:schemeClr val="dk1"/>
                </a:solidFill>
                <a:latin typeface="Public Sans"/>
              </a:rPr>
              <a:t>,</a:t>
            </a: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en-US" sz="2000" dirty="0">
                <a:solidFill>
                  <a:schemeClr val="dk1"/>
                </a:solidFill>
                <a:latin typeface="Public Sans"/>
              </a:rPr>
              <a:t> L. Casias,</a:t>
            </a:r>
            <a:r>
              <a:rPr lang="en-US" sz="2000" baseline="30000" dirty="0">
                <a:solidFill>
                  <a:schemeClr val="dk1"/>
                </a:solidFill>
                <a:latin typeface="Public Sans"/>
              </a:rPr>
              <a:t>2</a:t>
            </a:r>
            <a:r>
              <a:rPr lang="en-US" sz="2000" dirty="0">
                <a:solidFill>
                  <a:schemeClr val="dk1"/>
                </a:solidFill>
                <a:latin typeface="Public Sans"/>
              </a:rPr>
              <a:t> S. Addamane,</a:t>
            </a:r>
            <a:r>
              <a:rPr lang="en-US" sz="2000" baseline="30000" dirty="0">
                <a:solidFill>
                  <a:schemeClr val="dk1"/>
                </a:solidFill>
                <a:latin typeface="Public Sans"/>
              </a:rPr>
              <a:t>2</a:t>
            </a:r>
            <a:r>
              <a:rPr lang="en-US" sz="2000" dirty="0">
                <a:solidFill>
                  <a:schemeClr val="dk1"/>
                </a:solidFill>
                <a:latin typeface="Public Sans"/>
              </a:rPr>
              <a:t> </a:t>
            </a: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en-US" sz="2000" dirty="0">
                <a:solidFill>
                  <a:schemeClr val="dk1"/>
                </a:solidFill>
                <a:latin typeface="Public Sans"/>
              </a:rPr>
              <a:t>M. Hedges</a:t>
            </a:r>
            <a:r>
              <a:rPr lang="en-US" sz="2000" baseline="30000" dirty="0">
                <a:solidFill>
                  <a:schemeClr val="dk1"/>
                </a:solidFill>
                <a:latin typeface="Public Sans"/>
              </a:rPr>
              <a:t>3</a:t>
            </a:r>
            <a:r>
              <a:rPr lang="en-US" sz="2000" dirty="0">
                <a:solidFill>
                  <a:schemeClr val="dk1"/>
                </a:solidFill>
                <a:latin typeface="Public Sans"/>
              </a:rPr>
              <a:t>, P. Murat</a:t>
            </a:r>
            <a:r>
              <a:rPr lang="en-US" sz="2000" baseline="30000" dirty="0">
                <a:solidFill>
                  <a:schemeClr val="dk1"/>
                </a:solidFill>
                <a:latin typeface="Public Sans"/>
              </a:rPr>
              <a:t>3</a:t>
            </a:r>
            <a:r>
              <a:rPr lang="en-US" sz="2000" dirty="0">
                <a:solidFill>
                  <a:schemeClr val="dk1"/>
                </a:solidFill>
                <a:latin typeface="Public Sans"/>
              </a:rPr>
              <a:t> , and  S. Oktyabrsky</a:t>
            </a:r>
            <a:r>
              <a:rPr lang="en-US" sz="2000" baseline="30000" dirty="0">
                <a:solidFill>
                  <a:schemeClr val="dk1"/>
                </a:solidFill>
                <a:latin typeface="Public Sans"/>
              </a:rPr>
              <a:t>1 </a:t>
            </a:r>
            <a:endParaRPr lang="en-US" sz="2000" dirty="0">
              <a:solidFill>
                <a:schemeClr val="dk1"/>
              </a:solidFill>
              <a:latin typeface="Public Sans"/>
            </a:endParaRP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en-US" sz="1400" baseline="30000" dirty="0">
                <a:solidFill>
                  <a:schemeClr val="dk1"/>
                </a:solidFill>
                <a:latin typeface="Public Sans"/>
              </a:rPr>
              <a:t>1</a:t>
            </a:r>
            <a:r>
              <a:rPr lang="en-US" sz="1400" dirty="0">
                <a:solidFill>
                  <a:schemeClr val="dk1"/>
                </a:solidFill>
                <a:latin typeface="Public Sans"/>
              </a:rPr>
              <a:t> University at Albany - SUNY, Albany NY 12203</a:t>
            </a: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en-US" sz="1400" baseline="30000" dirty="0">
                <a:solidFill>
                  <a:schemeClr val="dk1"/>
                </a:solidFill>
                <a:latin typeface="Public Sans"/>
              </a:rPr>
              <a:t>2</a:t>
            </a:r>
            <a:r>
              <a:rPr lang="en-US" sz="1400" dirty="0">
                <a:solidFill>
                  <a:schemeClr val="dk1"/>
                </a:solidFill>
                <a:latin typeface="Public Sans"/>
              </a:rPr>
              <a:t>Sandia National Laboratory, Albuquerque, NM 87123</a:t>
            </a:r>
          </a:p>
          <a:p>
            <a:pPr>
              <a:lnSpc>
                <a:spcPct val="90000"/>
              </a:lnSpc>
              <a:spcBef>
                <a:spcPts val="751"/>
              </a:spcBef>
              <a:tabLst>
                <a:tab pos="0" algn="l"/>
              </a:tabLst>
            </a:pPr>
            <a:r>
              <a:rPr lang="en-US" sz="1400" baseline="30000" dirty="0">
                <a:solidFill>
                  <a:schemeClr val="dk1"/>
                </a:solidFill>
                <a:latin typeface="Public Sans"/>
              </a:rPr>
              <a:t>3</a:t>
            </a:r>
            <a:r>
              <a:rPr lang="en-US" sz="1400" dirty="0">
                <a:solidFill>
                  <a:schemeClr val="dk1"/>
                </a:solidFill>
                <a:latin typeface="Public Sans"/>
              </a:rPr>
              <a:t>Fermilab, Batavia, IL 60510</a:t>
            </a:r>
          </a:p>
        </p:txBody>
      </p:sp>
      <p:sp>
        <p:nvSpPr>
          <p:cNvPr id="102" name="Rectangle 6"/>
          <p:cNvSpPr/>
          <p:nvPr/>
        </p:nvSpPr>
        <p:spPr>
          <a:xfrm>
            <a:off x="60696" y="-8370"/>
            <a:ext cx="9143820" cy="14148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4C116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endParaRPr lang="en-US" sz="1350">
              <a:solidFill>
                <a:schemeClr val="lt1"/>
              </a:solidFill>
              <a:latin typeface="Arial"/>
            </a:endParaRPr>
          </a:p>
        </p:txBody>
      </p:sp>
      <p:pic>
        <p:nvPicPr>
          <p:cNvPr id="103" name="Picture 4" descr="University at Albany State University of New York"/>
          <p:cNvPicPr/>
          <p:nvPr/>
        </p:nvPicPr>
        <p:blipFill>
          <a:blip r:embed="rId2"/>
          <a:stretch/>
        </p:blipFill>
        <p:spPr>
          <a:xfrm>
            <a:off x="-20115" y="-190350"/>
            <a:ext cx="1970460" cy="187245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Rectangle 10"/>
          <p:cNvSpPr/>
          <p:nvPr/>
        </p:nvSpPr>
        <p:spPr>
          <a:xfrm>
            <a:off x="672120" y="3381750"/>
            <a:ext cx="4084560" cy="47250"/>
          </a:xfrm>
          <a:prstGeom prst="rect">
            <a:avLst/>
          </a:prstGeom>
          <a:gradFill rotWithShape="0">
            <a:gsLst>
              <a:gs pos="0">
                <a:srgbClr val="FFB401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13770" rIns="67500" bIns="13770" anchor="ctr">
            <a:noAutofit/>
          </a:bodyPr>
          <a:lstStyle/>
          <a:p>
            <a:endParaRPr lang="en-US" sz="1350">
              <a:solidFill>
                <a:srgbClr val="4C116F"/>
              </a:solidFill>
              <a:latin typeface="Arial"/>
            </a:endParaRPr>
          </a:p>
        </p:txBody>
      </p:sp>
      <p:pic>
        <p:nvPicPr>
          <p:cNvPr id="105" name="Content Placeholder 5" descr="A black and white text&#10;&#10;Description automatically generated"/>
          <p:cNvPicPr/>
          <p:nvPr/>
        </p:nvPicPr>
        <p:blipFill>
          <a:blip r:embed="rId3"/>
          <a:srcRect r="24108"/>
          <a:stretch/>
        </p:blipFill>
        <p:spPr>
          <a:xfrm>
            <a:off x="5043420" y="113994"/>
            <a:ext cx="3802140" cy="81675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5B6DA-8EA9-E7A1-F40D-24D5B72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3">
            <a:extLst>
              <a:ext uri="{FF2B5EF4-FFF2-40B4-BE49-F238E27FC236}">
                <a16:creationId xmlns:a16="http://schemas.microsoft.com/office/drawing/2014/main" id="{5EE6F857-6A07-66FA-6730-F0E5DCB5FBA2}"/>
              </a:ext>
            </a:extLst>
          </p:cNvPr>
          <p:cNvSpPr/>
          <p:nvPr/>
        </p:nvSpPr>
        <p:spPr>
          <a:xfrm>
            <a:off x="6409062" y="144018"/>
            <a:ext cx="2611355" cy="6221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Existing device </a:t>
            </a:r>
          </a:p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	and projections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FF583E-2D85-84A1-3E66-2565D61167A2}"/>
              </a:ext>
            </a:extLst>
          </p:cNvPr>
          <p:cNvSpPr txBox="1"/>
          <p:nvPr/>
        </p:nvSpPr>
        <p:spPr>
          <a:xfrm>
            <a:off x="374755" y="899319"/>
            <a:ext cx="6464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demonstrated novel device with </a:t>
            </a:r>
            <a:r>
              <a:rPr lang="en-US" sz="2400" dirty="0" err="1"/>
              <a:t>InAs</a:t>
            </a:r>
            <a:r>
              <a:rPr lang="en-US" sz="2400" dirty="0"/>
              <a:t> quantum dot base scintillator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AA960F-679F-EA3B-F72D-B74E8C5D685B}"/>
              </a:ext>
            </a:extLst>
          </p:cNvPr>
          <p:cNvSpPr txBox="1"/>
          <p:nvPr/>
        </p:nvSpPr>
        <p:spPr>
          <a:xfrm>
            <a:off x="5669279" y="2031917"/>
            <a:ext cx="3518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believe device has a</a:t>
            </a:r>
          </a:p>
          <a:p>
            <a:r>
              <a:rPr lang="en-US" sz="2400" dirty="0"/>
              <a:t> lot more potential 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A2B7D6-12E1-A784-95D8-E438C04FACB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37889" y="2552648"/>
            <a:ext cx="4854006" cy="4120309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54900F85-4EB5-C194-FFF1-6D40D2B2A955}"/>
              </a:ext>
            </a:extLst>
          </p:cNvPr>
          <p:cNvSpPr/>
          <p:nvPr/>
        </p:nvSpPr>
        <p:spPr>
          <a:xfrm>
            <a:off x="941832" y="1832686"/>
            <a:ext cx="1435608" cy="5303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812B4F-2DAF-3250-3405-25A2E1126673}"/>
              </a:ext>
            </a:extLst>
          </p:cNvPr>
          <p:cNvSpPr txBox="1"/>
          <p:nvPr/>
        </p:nvSpPr>
        <p:spPr>
          <a:xfrm>
            <a:off x="5745856" y="2901069"/>
            <a:ext cx="34415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Fast scintillation process in semiconductor</a:t>
            </a:r>
          </a:p>
          <a:p>
            <a:endParaRPr lang="en-US" dirty="0"/>
          </a:p>
          <a:p>
            <a:r>
              <a:rPr lang="en-US" dirty="0"/>
              <a:t>~0.1 ns risetime (for </a:t>
            </a:r>
            <a:r>
              <a:rPr lang="en-US" dirty="0" err="1"/>
              <a:t>apha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~ 10 </a:t>
            </a:r>
            <a:r>
              <a:rPr lang="en-US" dirty="0" err="1"/>
              <a:t>ps</a:t>
            </a:r>
            <a:r>
              <a:rPr lang="en-US" dirty="0"/>
              <a:t> jitter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Possible to achieve those parameters for MIP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2AE2F0B-3937-8B65-DA40-DB6FF8063D5A}"/>
              </a:ext>
            </a:extLst>
          </p:cNvPr>
          <p:cNvSpPr/>
          <p:nvPr/>
        </p:nvSpPr>
        <p:spPr>
          <a:xfrm>
            <a:off x="4991894" y="3476631"/>
            <a:ext cx="677385" cy="14342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14A1DB-0E8F-BD85-2AE9-AC319C89CD91}"/>
              </a:ext>
            </a:extLst>
          </p:cNvPr>
          <p:cNvSpPr txBox="1"/>
          <p:nvPr/>
        </p:nvSpPr>
        <p:spPr>
          <a:xfrm>
            <a:off x="5330586" y="6182788"/>
            <a:ext cx="205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Problems exit</a:t>
            </a:r>
          </a:p>
        </p:txBody>
      </p:sp>
    </p:spTree>
    <p:extLst>
      <p:ext uri="{BB962C8B-B14F-4D97-AF65-F5344CB8AC3E}">
        <p14:creationId xmlns:p14="http://schemas.microsoft.com/office/powerpoint/2010/main" val="3000080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2"/>
          <p:cNvSpPr/>
          <p:nvPr/>
        </p:nvSpPr>
        <p:spPr>
          <a:xfrm>
            <a:off x="164380" y="5159718"/>
            <a:ext cx="3435480" cy="15762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spAutoFit/>
          </a:bodyPr>
          <a:lstStyle/>
          <a:p>
            <a:pPr defTabSz="685800"/>
            <a:r>
              <a:rPr lang="en-US" sz="1400" u="sng" dirty="0">
                <a:solidFill>
                  <a:schemeClr val="dk1"/>
                </a:solidFill>
                <a:latin typeface="Arial"/>
              </a:rPr>
              <a:t>Other applications of </a:t>
            </a:r>
            <a:r>
              <a:rPr lang="en-US" sz="1400" u="sng" dirty="0" err="1">
                <a:solidFill>
                  <a:schemeClr val="dk1"/>
                </a:solidFill>
                <a:latin typeface="Arial"/>
              </a:rPr>
              <a:t>InAs</a:t>
            </a:r>
            <a:r>
              <a:rPr lang="en-US" sz="1400" u="sng" dirty="0">
                <a:solidFill>
                  <a:schemeClr val="dk1"/>
                </a:solidFill>
                <a:latin typeface="Arial"/>
              </a:rPr>
              <a:t> QDs: 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marL="214380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400" dirty="0">
                <a:solidFill>
                  <a:schemeClr val="dk1"/>
                </a:solidFill>
                <a:latin typeface="Arial"/>
              </a:rPr>
              <a:t>QD semiconductor lasers 	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marL="557280" lvl="1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400" dirty="0">
                <a:solidFill>
                  <a:schemeClr val="dk1"/>
                </a:solidFill>
                <a:latin typeface="Arial"/>
              </a:rPr>
              <a:t>low threshold current, defect tolerance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marL="557280" lvl="1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400" dirty="0">
                <a:solidFill>
                  <a:schemeClr val="dk1"/>
                </a:solidFill>
                <a:latin typeface="Arial"/>
              </a:rPr>
              <a:t>considered for Si integration 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marL="214380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400" dirty="0">
                <a:solidFill>
                  <a:schemeClr val="dk1"/>
                </a:solidFill>
                <a:latin typeface="Arial"/>
              </a:rPr>
              <a:t>QD infrared photodetectors (QDIP) for mid-IR 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TextBox 13"/>
          <p:cNvSpPr/>
          <p:nvPr/>
        </p:nvSpPr>
        <p:spPr>
          <a:xfrm>
            <a:off x="5992339" y="174040"/>
            <a:ext cx="3007297" cy="43749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defTabSz="685800"/>
            <a:r>
              <a:rPr lang="en-US" sz="2400" b="1" dirty="0" err="1">
                <a:solidFill>
                  <a:srgbClr val="FFFFFF"/>
                </a:solidFill>
                <a:latin typeface="Arial"/>
              </a:rPr>
              <a:t>InAs</a:t>
            </a:r>
            <a:r>
              <a:rPr lang="en-US" sz="2400" b="1" dirty="0">
                <a:solidFill>
                  <a:srgbClr val="FFFFFF"/>
                </a:solidFill>
                <a:latin typeface="Arial"/>
              </a:rPr>
              <a:t> Quantum Dots</a:t>
            </a:r>
          </a:p>
        </p:txBody>
      </p:sp>
      <p:sp>
        <p:nvSpPr>
          <p:cNvPr id="110" name="TextBox 17"/>
          <p:cNvSpPr/>
          <p:nvPr/>
        </p:nvSpPr>
        <p:spPr>
          <a:xfrm>
            <a:off x="3963783" y="5761056"/>
            <a:ext cx="3507300" cy="11069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spAutoFit/>
          </a:bodyPr>
          <a:lstStyle/>
          <a:p>
            <a:pPr defTabSz="685800"/>
            <a:r>
              <a:rPr lang="en-US" sz="1350" b="1" dirty="0">
                <a:solidFill>
                  <a:schemeClr val="dk1"/>
                </a:solidFill>
                <a:latin typeface="Arial"/>
              </a:rPr>
              <a:t>Imaging of QDs: TEM, SEM, AFM..</a:t>
            </a:r>
          </a:p>
          <a:p>
            <a:pPr defTabSz="685800"/>
            <a:endParaRPr lang="en-US" sz="1350" dirty="0">
              <a:solidFill>
                <a:schemeClr val="dk1"/>
              </a:solidFill>
              <a:latin typeface="Arial"/>
            </a:endParaRPr>
          </a:p>
          <a:p>
            <a:pPr defTabSz="685800"/>
            <a:r>
              <a:rPr lang="en-US" sz="1350" dirty="0">
                <a:solidFill>
                  <a:schemeClr val="dk1"/>
                </a:solidFill>
                <a:latin typeface="Arial"/>
              </a:rPr>
              <a:t>TEM cross-section of an individual </a:t>
            </a:r>
            <a:r>
              <a:rPr lang="en-US" sz="1350" dirty="0" err="1">
                <a:solidFill>
                  <a:schemeClr val="dk1"/>
                </a:solidFill>
                <a:latin typeface="Arial"/>
              </a:rPr>
              <a:t>InAs</a:t>
            </a:r>
            <a:r>
              <a:rPr lang="en-US" sz="1350" dirty="0">
                <a:solidFill>
                  <a:schemeClr val="dk1"/>
                </a:solidFill>
                <a:latin typeface="Arial"/>
              </a:rPr>
              <a:t> dot 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  <a:p>
            <a:pPr marL="214380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350" dirty="0">
                <a:solidFill>
                  <a:schemeClr val="dk1"/>
                </a:solidFill>
                <a:latin typeface="Arial"/>
              </a:rPr>
              <a:t>QD diameter  (FWHM)~ 18.7nm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  <a:p>
            <a:pPr marL="214380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350" dirty="0">
                <a:solidFill>
                  <a:schemeClr val="dk1"/>
                </a:solidFill>
                <a:latin typeface="Arial"/>
              </a:rPr>
              <a:t>QD density (2.7-4.2) x 10</a:t>
            </a:r>
            <a:r>
              <a:rPr lang="en-US" sz="1350" baseline="30000" dirty="0">
                <a:solidFill>
                  <a:schemeClr val="dk1"/>
                </a:solidFill>
                <a:latin typeface="Arial"/>
              </a:rPr>
              <a:t>10</a:t>
            </a:r>
            <a:r>
              <a:rPr lang="en-US" sz="1350" dirty="0">
                <a:solidFill>
                  <a:schemeClr val="dk1"/>
                </a:solidFill>
                <a:latin typeface="Arial"/>
              </a:rPr>
              <a:t> cm</a:t>
            </a:r>
            <a:r>
              <a:rPr lang="en-US" sz="1350" baseline="30000" dirty="0">
                <a:solidFill>
                  <a:schemeClr val="dk1"/>
                </a:solidFill>
                <a:latin typeface="Arial"/>
              </a:rPr>
              <a:t>-2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1" name="Group 18"/>
          <p:cNvGrpSpPr/>
          <p:nvPr/>
        </p:nvGrpSpPr>
        <p:grpSpPr>
          <a:xfrm>
            <a:off x="6587077" y="4551596"/>
            <a:ext cx="2353050" cy="1629450"/>
            <a:chOff x="3251880" y="3378960"/>
            <a:chExt cx="3137400" cy="2172600"/>
          </a:xfrm>
        </p:grpSpPr>
        <p:pic>
          <p:nvPicPr>
            <p:cNvPr id="112" name="Picture 2"/>
            <p:cNvPicPr/>
            <p:nvPr/>
          </p:nvPicPr>
          <p:blipFill>
            <a:blip r:embed="rId2"/>
            <a:stretch/>
          </p:blipFill>
          <p:spPr>
            <a:xfrm>
              <a:off x="3251880" y="3378960"/>
              <a:ext cx="3137400" cy="2172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13" name="Chord 20"/>
            <p:cNvSpPr/>
            <p:nvPr/>
          </p:nvSpPr>
          <p:spPr>
            <a:xfrm>
              <a:off x="3528360" y="4360680"/>
              <a:ext cx="2620080" cy="1173600"/>
            </a:xfrm>
            <a:prstGeom prst="chord">
              <a:avLst>
                <a:gd name="adj1" fmla="val 11230886"/>
                <a:gd name="adj2" fmla="val 21095916"/>
              </a:avLst>
            </a:prstGeom>
            <a:noFill/>
            <a:ln>
              <a:solidFill>
                <a:srgbClr val="FFCC66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67500" tIns="33750" rIns="67500" bIns="33750" anchor="ctr">
              <a:noAutofit/>
            </a:bodyPr>
            <a:lstStyle/>
            <a:p>
              <a:endParaRPr lang="en-US" sz="1350">
                <a:solidFill>
                  <a:schemeClr val="lt1"/>
                </a:solidFill>
                <a:latin typeface="Arial"/>
              </a:endParaRPr>
            </a:p>
          </p:txBody>
        </p:sp>
      </p:grpSp>
      <p:pic>
        <p:nvPicPr>
          <p:cNvPr id="114" name="Picture 2"/>
          <p:cNvPicPr/>
          <p:nvPr/>
        </p:nvPicPr>
        <p:blipFill>
          <a:blip r:embed="rId3"/>
          <a:stretch/>
        </p:blipFill>
        <p:spPr>
          <a:xfrm>
            <a:off x="5132974" y="907352"/>
            <a:ext cx="3507300" cy="238578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5" name="TextBox 3"/>
          <p:cNvSpPr/>
          <p:nvPr/>
        </p:nvSpPr>
        <p:spPr>
          <a:xfrm>
            <a:off x="-31990" y="738531"/>
            <a:ext cx="5859358" cy="23764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en-US" sz="1500" b="1" dirty="0" err="1">
                <a:solidFill>
                  <a:schemeClr val="dk1"/>
                </a:solidFill>
                <a:latin typeface="Arial"/>
              </a:rPr>
              <a:t>InAs</a:t>
            </a:r>
            <a:r>
              <a:rPr lang="en-US" sz="1500" b="1" dirty="0">
                <a:solidFill>
                  <a:schemeClr val="dk1"/>
                </a:solidFill>
                <a:latin typeface="Arial"/>
              </a:rPr>
              <a:t> Quantum dots:</a:t>
            </a:r>
            <a:endParaRPr lang="en-US" sz="1500" b="1" dirty="0">
              <a:solidFill>
                <a:srgbClr val="000000"/>
              </a:solidFill>
              <a:latin typeface="Arial"/>
            </a:endParaRPr>
          </a:p>
          <a:p>
            <a:pPr marL="214380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500" dirty="0">
                <a:solidFill>
                  <a:schemeClr val="dk1"/>
                </a:solidFill>
                <a:latin typeface="Arial"/>
              </a:rPr>
              <a:t>Islands of </a:t>
            </a:r>
            <a:r>
              <a:rPr lang="en-US" sz="1500" dirty="0" err="1">
                <a:solidFill>
                  <a:schemeClr val="dk1"/>
                </a:solidFill>
                <a:latin typeface="Arial"/>
              </a:rPr>
              <a:t>InAs</a:t>
            </a:r>
            <a:r>
              <a:rPr lang="en-US" sz="1500" dirty="0">
                <a:solidFill>
                  <a:schemeClr val="dk1"/>
                </a:solidFill>
                <a:latin typeface="Arial"/>
              </a:rPr>
              <a:t> formed on GaAs surface during growth due to lattice mismatch </a:t>
            </a:r>
            <a:endParaRPr lang="en-US" sz="1500" dirty="0">
              <a:solidFill>
                <a:srgbClr val="000000"/>
              </a:solidFill>
              <a:latin typeface="Arial"/>
            </a:endParaRPr>
          </a:p>
          <a:p>
            <a:pPr marL="214380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500" dirty="0">
                <a:solidFill>
                  <a:schemeClr val="dk1"/>
                </a:solidFill>
                <a:latin typeface="Arial"/>
              </a:rPr>
              <a:t>Capped and embedded into GaAs / </a:t>
            </a:r>
            <a:r>
              <a:rPr lang="en-US" sz="1500" dirty="0" err="1">
                <a:solidFill>
                  <a:schemeClr val="dk1"/>
                </a:solidFill>
                <a:latin typeface="Arial"/>
              </a:rPr>
              <a:t>AlGaAs</a:t>
            </a:r>
            <a:r>
              <a:rPr lang="en-US" sz="1500" dirty="0">
                <a:solidFill>
                  <a:schemeClr val="dk1"/>
                </a:solidFill>
                <a:latin typeface="Arial"/>
              </a:rPr>
              <a:t> matrix </a:t>
            </a:r>
            <a:endParaRPr lang="en-US" sz="1500" dirty="0">
              <a:solidFill>
                <a:srgbClr val="000000"/>
              </a:solidFill>
              <a:latin typeface="Arial"/>
            </a:endParaRPr>
          </a:p>
          <a:p>
            <a:pPr marL="214380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500" dirty="0">
                <a:solidFill>
                  <a:schemeClr val="dk1"/>
                </a:solidFill>
                <a:latin typeface="Arial"/>
              </a:rPr>
              <a:t>Each dot is a potential well</a:t>
            </a:r>
            <a:endParaRPr lang="en-US" sz="1500" dirty="0">
              <a:solidFill>
                <a:srgbClr val="000000"/>
              </a:solidFill>
              <a:latin typeface="Arial"/>
            </a:endParaRPr>
          </a:p>
          <a:p>
            <a:pPr marL="557280" lvl="1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500" dirty="0">
                <a:solidFill>
                  <a:schemeClr val="dk1"/>
                </a:solidFill>
                <a:latin typeface="Arial"/>
              </a:rPr>
              <a:t>electrons and holes 3D confined </a:t>
            </a:r>
            <a:endParaRPr lang="en-US" sz="1500" dirty="0">
              <a:solidFill>
                <a:srgbClr val="000000"/>
              </a:solidFill>
              <a:latin typeface="Arial"/>
            </a:endParaRPr>
          </a:p>
          <a:p>
            <a:pPr marL="557280" lvl="1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500" dirty="0">
                <a:solidFill>
                  <a:schemeClr val="dk1"/>
                </a:solidFill>
                <a:latin typeface="Arial"/>
              </a:rPr>
              <a:t>Discrete energy levels are formed </a:t>
            </a:r>
            <a:endParaRPr lang="en-US" sz="1500" dirty="0">
              <a:solidFill>
                <a:srgbClr val="000000"/>
              </a:solidFill>
              <a:latin typeface="Arial"/>
            </a:endParaRPr>
          </a:p>
          <a:p>
            <a:pPr marL="557280" lvl="1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500" dirty="0">
                <a:solidFill>
                  <a:schemeClr val="dk1"/>
                </a:solidFill>
                <a:latin typeface="Arial"/>
              </a:rPr>
              <a:t>Broadening in ensemble due to inhomogeneity in size </a:t>
            </a:r>
            <a:endParaRPr lang="en-US" sz="1500" dirty="0">
              <a:solidFill>
                <a:srgbClr val="000000"/>
              </a:solidFill>
              <a:latin typeface="Arial"/>
            </a:endParaRPr>
          </a:p>
          <a:p>
            <a:pPr marL="557280" lvl="1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500" dirty="0">
                <a:solidFill>
                  <a:schemeClr val="dk1"/>
                </a:solidFill>
                <a:latin typeface="Arial"/>
              </a:rPr>
              <a:t>Electron-hole transitions produce light, ~1 eV or 1200 nm wavelength</a:t>
            </a:r>
            <a:endParaRPr lang="en-US" sz="15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TextBox 5"/>
          <p:cNvSpPr/>
          <p:nvPr/>
        </p:nvSpPr>
        <p:spPr>
          <a:xfrm>
            <a:off x="6712110" y="3187706"/>
            <a:ext cx="2431890" cy="13915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defTabSz="685800"/>
            <a:r>
              <a:rPr lang="en-US" sz="1200" dirty="0" err="1">
                <a:solidFill>
                  <a:schemeClr val="dk1"/>
                </a:solidFill>
                <a:latin typeface="Arial"/>
              </a:rPr>
              <a:t>Photolum</a:t>
            </a:r>
            <a:r>
              <a:rPr lang="en-US" sz="1200" dirty="0" err="1">
                <a:solidFill>
                  <a:schemeClr val="dk1"/>
                </a:solidFill>
              </a:rPr>
              <a:t>inesce</a:t>
            </a:r>
            <a:r>
              <a:rPr lang="en-US" sz="1200" dirty="0">
                <a:solidFill>
                  <a:schemeClr val="dk1"/>
                </a:solidFill>
                <a:latin typeface="Arial"/>
              </a:rPr>
              <a:t> spectra: </a:t>
            </a:r>
          </a:p>
          <a:p>
            <a:pPr defTabSz="685800"/>
            <a:r>
              <a:rPr lang="en-US" sz="1200" dirty="0">
                <a:solidFill>
                  <a:schemeClr val="dk1"/>
                </a:solidFill>
                <a:latin typeface="Arial"/>
              </a:rPr>
              <a:t>Transitions between levels vs spectral lines </a:t>
            </a:r>
          </a:p>
          <a:p>
            <a:pPr defTabSz="685800"/>
            <a:r>
              <a:rPr lang="en-US" sz="1000" dirty="0">
                <a:solidFill>
                  <a:schemeClr val="dk1"/>
                </a:solidFill>
                <a:latin typeface="Arial"/>
              </a:rPr>
              <a:t>Figure from: Schmidt, Klaus H., et al. "Carrier relaxation and electronic structure in </a:t>
            </a:r>
            <a:r>
              <a:rPr lang="en-US" sz="1000" dirty="0" err="1">
                <a:solidFill>
                  <a:schemeClr val="dk1"/>
                </a:solidFill>
                <a:latin typeface="Arial"/>
              </a:rPr>
              <a:t>InAs</a:t>
            </a:r>
            <a:r>
              <a:rPr lang="en-US" sz="1000" dirty="0">
                <a:solidFill>
                  <a:schemeClr val="dk1"/>
                </a:solidFill>
                <a:latin typeface="Arial"/>
              </a:rPr>
              <a:t> self-assembled quantum dots." </a:t>
            </a:r>
            <a:r>
              <a:rPr lang="en-US" sz="1000" i="1" dirty="0">
                <a:solidFill>
                  <a:schemeClr val="dk1"/>
                </a:solidFill>
                <a:latin typeface="Arial"/>
              </a:rPr>
              <a:t>Physical review B</a:t>
            </a:r>
            <a:r>
              <a:rPr lang="en-US" sz="1000" dirty="0">
                <a:solidFill>
                  <a:schemeClr val="dk1"/>
                </a:solidFill>
                <a:latin typeface="Arial"/>
              </a:rPr>
              <a:t> 54.16 (1996): 11346.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16669FED-A215-FE9A-FF10-AE849CBB9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264" y="3429000"/>
            <a:ext cx="2925959" cy="210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2433512B-2688-E57A-13FB-BC5185A38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80" y="3187706"/>
            <a:ext cx="1772705" cy="1837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36">
            <a:extLst>
              <a:ext uri="{FF2B5EF4-FFF2-40B4-BE49-F238E27FC236}">
                <a16:creationId xmlns:a16="http://schemas.microsoft.com/office/drawing/2014/main" id="{053B6DEC-C13D-BD99-209A-CB214FB9BD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9384934"/>
              </p:ext>
            </p:extLst>
          </p:nvPr>
        </p:nvGraphicFramePr>
        <p:xfrm>
          <a:off x="1769585" y="2880565"/>
          <a:ext cx="2256207" cy="1671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6" imgW="5485714" imgH="4126984" progId="Photoshop.Image.7">
                  <p:embed/>
                </p:oleObj>
              </mc:Choice>
              <mc:Fallback>
                <p:oleObj name="Image" r:id="rId6" imgW="5485714" imgH="4126984" progId="Photoshop.Image.7">
                  <p:embed/>
                  <p:pic>
                    <p:nvPicPr>
                      <p:cNvPr id="4" name="Object 36">
                        <a:extLst>
                          <a:ext uri="{FF2B5EF4-FFF2-40B4-BE49-F238E27FC236}">
                            <a16:creationId xmlns:a16="http://schemas.microsoft.com/office/drawing/2014/main" id="{053B6DEC-C13D-BD99-209A-CB214FB9BD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9585" y="2880565"/>
                        <a:ext cx="2256207" cy="16710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5"/>
          <p:cNvPicPr/>
          <p:nvPr/>
        </p:nvPicPr>
        <p:blipFill>
          <a:blip r:embed="rId2"/>
          <a:stretch/>
        </p:blipFill>
        <p:spPr>
          <a:xfrm>
            <a:off x="-106420" y="1625962"/>
            <a:ext cx="3342500" cy="220922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Picture 4"/>
          <p:cNvPicPr/>
          <p:nvPr/>
        </p:nvPicPr>
        <p:blipFill>
          <a:blip r:embed="rId3"/>
          <a:stretch/>
        </p:blipFill>
        <p:spPr>
          <a:xfrm>
            <a:off x="6274530" y="1303916"/>
            <a:ext cx="2696490" cy="193401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9" name="TextBox 6"/>
          <p:cNvSpPr/>
          <p:nvPr/>
        </p:nvSpPr>
        <p:spPr>
          <a:xfrm>
            <a:off x="2872800" y="1423533"/>
            <a:ext cx="3401730" cy="33921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spAutoFit/>
          </a:bodyPr>
          <a:lstStyle/>
          <a:p>
            <a:pPr marL="214380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Same basic physics as regular scintillator: </a:t>
            </a:r>
          </a:p>
          <a:p>
            <a:pPr marL="557280" lvl="1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Generated carries captured by recombination center in a wide </a:t>
            </a:r>
            <a:r>
              <a:rPr lang="en-US" sz="1200" dirty="0" err="1">
                <a:solidFill>
                  <a:srgbClr val="000000"/>
                </a:solidFill>
                <a:latin typeface="Arial"/>
              </a:rPr>
              <a:t>bangap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 matrix</a:t>
            </a:r>
          </a:p>
          <a:p>
            <a:pPr marL="900180" lvl="2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Low matrix absorption of emitted light for both   </a:t>
            </a:r>
          </a:p>
          <a:p>
            <a:pPr marL="900180" lvl="2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different physical nature of recombination center</a:t>
            </a:r>
          </a:p>
          <a:p>
            <a:pPr marL="900180" lvl="2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High quality semiconductor as a matrix vs oxide crystal </a:t>
            </a:r>
          </a:p>
          <a:p>
            <a:pPr marL="1243080" lvl="3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200" b="1" dirty="0">
                <a:solidFill>
                  <a:srgbClr val="000000"/>
                </a:solidFill>
                <a:latin typeface="Arial"/>
              </a:rPr>
              <a:t>High electron mobility in GaAs and fast recombination in QDs</a:t>
            </a:r>
          </a:p>
          <a:p>
            <a:pPr marL="1243080" lvl="3" indent="-214380" defTabSz="685800">
              <a:buClr>
                <a:srgbClr val="000000"/>
              </a:buClr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marL="328680" lvl="1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GaAs/</a:t>
            </a:r>
            <a:r>
              <a:rPr lang="en-US" sz="1200" dirty="0" err="1">
                <a:solidFill>
                  <a:srgbClr val="000000"/>
                </a:solidFill>
                <a:latin typeface="Arial"/>
              </a:rPr>
              <a:t>InAs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 structure has more engineering  capabilities</a:t>
            </a:r>
          </a:p>
          <a:p>
            <a:pPr marL="1028700" lvl="3" defTabSz="685800">
              <a:buClr>
                <a:srgbClr val="000000"/>
              </a:buClr>
            </a:pP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pPr defTabSz="685800"/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TextBox 9"/>
          <p:cNvSpPr/>
          <p:nvPr/>
        </p:nvSpPr>
        <p:spPr>
          <a:xfrm>
            <a:off x="6750000" y="3513142"/>
            <a:ext cx="1986120" cy="64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spAutoFit/>
          </a:bodyPr>
          <a:lstStyle/>
          <a:p>
            <a:pPr defTabSz="685800"/>
            <a:r>
              <a:rPr lang="en-US" sz="750" dirty="0">
                <a:solidFill>
                  <a:srgbClr val="000000"/>
                </a:solidFill>
                <a:latin typeface="Arial"/>
              </a:rPr>
              <a:t>Jensen, Mads L., et al. "Optically stimulated luminescence in state-of-the-art LYSO: Ce scintillators enables high spatial resolution 3D dose imaging." Scientific Reports 12.1 (2022): 8301.</a:t>
            </a:r>
          </a:p>
        </p:txBody>
      </p:sp>
      <p:sp>
        <p:nvSpPr>
          <p:cNvPr id="121" name="TextBox 3"/>
          <p:cNvSpPr/>
          <p:nvPr/>
        </p:nvSpPr>
        <p:spPr>
          <a:xfrm>
            <a:off x="5783710" y="139888"/>
            <a:ext cx="3074623" cy="43749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defTabSz="685800"/>
            <a:r>
              <a:rPr lang="en-US" sz="2400" b="1" dirty="0" err="1">
                <a:solidFill>
                  <a:srgbClr val="FFFFFF"/>
                </a:solidFill>
                <a:latin typeface="Arial"/>
              </a:rPr>
              <a:t>InAs</a:t>
            </a:r>
            <a:r>
              <a:rPr lang="en-US" sz="2400" b="1" dirty="0">
                <a:solidFill>
                  <a:srgbClr val="FFFFFF"/>
                </a:solidFill>
                <a:latin typeface="Arial"/>
              </a:rPr>
              <a:t> QD scintillator </a:t>
            </a:r>
          </a:p>
        </p:txBody>
      </p:sp>
      <p:sp>
        <p:nvSpPr>
          <p:cNvPr id="122" name="TextBox 5"/>
          <p:cNvSpPr/>
          <p:nvPr/>
        </p:nvSpPr>
        <p:spPr>
          <a:xfrm>
            <a:off x="126148" y="4721563"/>
            <a:ext cx="7938351" cy="17301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defTabSz="685800"/>
            <a:r>
              <a:rPr lang="en-US" sz="1350" dirty="0">
                <a:solidFill>
                  <a:schemeClr val="dk1"/>
                </a:solidFill>
                <a:latin typeface="Arial"/>
              </a:rPr>
              <a:t>Device fabrication: 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  <a:p>
            <a:pPr marL="285750" indent="-285750" defTabSz="685800">
              <a:buFont typeface="Arial" panose="020B0604020202020204" pitchFamily="34" charset="0"/>
              <a:buChar char="•"/>
            </a:pPr>
            <a:endParaRPr lang="en-US" sz="1350" dirty="0">
              <a:solidFill>
                <a:srgbClr val="000000"/>
              </a:solidFill>
              <a:latin typeface="Arial"/>
            </a:endParaRPr>
          </a:p>
          <a:p>
            <a:pPr marL="285750" indent="-285750" defTabSz="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dk1"/>
                </a:solidFill>
                <a:latin typeface="Arial"/>
              </a:rPr>
              <a:t>Epitaxial structure is grown on GaAs, consisting of thick QD layer and integrated photodiode 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  <a:p>
            <a:pPr marL="285750" indent="-285750" defTabSz="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dk1"/>
                </a:solidFill>
                <a:latin typeface="Arial"/>
              </a:rPr>
              <a:t>Photodiode is processed on top of scintillator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  <a:p>
            <a:pPr marL="285750" indent="-285750" defTabSz="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dk1"/>
                </a:solidFill>
                <a:latin typeface="Arial"/>
              </a:rPr>
              <a:t>Device is separated from the structure by epitaxial lift-off </a:t>
            </a:r>
          </a:p>
          <a:p>
            <a:pPr marL="285750" indent="-285750" defTabSz="6858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dk1"/>
              </a:solidFill>
              <a:latin typeface="Arial"/>
            </a:endParaRPr>
          </a:p>
          <a:p>
            <a:pPr defTabSz="685800">
              <a:buClr>
                <a:srgbClr val="000000"/>
              </a:buClr>
            </a:pPr>
            <a:r>
              <a:rPr lang="en-US" sz="1350" dirty="0">
                <a:solidFill>
                  <a:schemeClr val="dk1"/>
                </a:solidFill>
                <a:latin typeface="Arial"/>
              </a:rPr>
              <a:t>Result: </a:t>
            </a:r>
          </a:p>
          <a:p>
            <a:pPr marL="285750" indent="-285750" defTabSz="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dk1"/>
                </a:solidFill>
                <a:latin typeface="Arial"/>
              </a:rPr>
              <a:t>GaAs planar waveguide with embedded QD recombination centers and integrated photodetector 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6A1FC0-F80D-3ABE-A813-710F5998E529}"/>
              </a:ext>
            </a:extLst>
          </p:cNvPr>
          <p:cNvSpPr txBox="1"/>
          <p:nvPr/>
        </p:nvSpPr>
        <p:spPr>
          <a:xfrm>
            <a:off x="6463160" y="777202"/>
            <a:ext cx="2653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LYSO: </a:t>
            </a:r>
          </a:p>
          <a:p>
            <a:r>
              <a:rPr lang="en-US" dirty="0"/>
              <a:t>Fast scintillation, &lt;50 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EFBCEA-B020-6591-81C5-96A317AA538F}"/>
              </a:ext>
            </a:extLst>
          </p:cNvPr>
          <p:cNvSpPr txBox="1"/>
          <p:nvPr/>
        </p:nvSpPr>
        <p:spPr>
          <a:xfrm>
            <a:off x="456349" y="705534"/>
            <a:ext cx="2845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QD: </a:t>
            </a:r>
          </a:p>
          <a:p>
            <a:r>
              <a:rPr lang="en-US" dirty="0"/>
              <a:t>Fast scintillation, &lt;0.50 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3"/>
          <p:cNvSpPr/>
          <p:nvPr/>
        </p:nvSpPr>
        <p:spPr>
          <a:xfrm>
            <a:off x="6290190" y="158750"/>
            <a:ext cx="2303578" cy="6221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Modeled Response </a:t>
            </a:r>
          </a:p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Comparison</a:t>
            </a:r>
          </a:p>
        </p:txBody>
      </p:sp>
      <p:graphicFrame>
        <p:nvGraphicFramePr>
          <p:cNvPr id="124" name="Object 23"/>
          <p:cNvGraphicFramePr/>
          <p:nvPr>
            <p:extLst>
              <p:ext uri="{D42A27DB-BD31-4B8C-83A1-F6EECF244321}">
                <p14:modId xmlns:p14="http://schemas.microsoft.com/office/powerpoint/2010/main" val="839161899"/>
              </p:ext>
            </p:extLst>
          </p:nvPr>
        </p:nvGraphicFramePr>
        <p:xfrm>
          <a:off x="-75060" y="711060"/>
          <a:ext cx="4285170" cy="31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124" name="Object 23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-75060" y="711060"/>
                        <a:ext cx="4285170" cy="31482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" name="TextBox 6"/>
          <p:cNvSpPr/>
          <p:nvPr/>
        </p:nvSpPr>
        <p:spPr>
          <a:xfrm>
            <a:off x="3130550" y="3867057"/>
            <a:ext cx="5880101" cy="28689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defTabSz="685800"/>
            <a:r>
              <a:rPr lang="en-US" sz="1400" b="1" dirty="0">
                <a:solidFill>
                  <a:srgbClr val="000000"/>
                </a:solidFill>
                <a:latin typeface="Arial"/>
              </a:rPr>
              <a:t>QD scintillator </a:t>
            </a:r>
            <a:r>
              <a:rPr lang="en-US" sz="1400" dirty="0">
                <a:solidFill>
                  <a:srgbClr val="000000"/>
                </a:solidFill>
                <a:latin typeface="Arial"/>
              </a:rPr>
              <a:t>response: </a:t>
            </a:r>
          </a:p>
          <a:p>
            <a:pPr defTabSz="685800"/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marL="171450" indent="-171450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Total number of carriers generated in GaAs is similar to Si</a:t>
            </a:r>
            <a:r>
              <a:rPr lang="ru-RU" sz="14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Arial"/>
              </a:rPr>
              <a:t>of the same thickness</a:t>
            </a:r>
            <a:endParaRPr lang="ru-RU" sz="1400" dirty="0">
              <a:solidFill>
                <a:srgbClr val="000000"/>
              </a:solidFill>
              <a:latin typeface="Arial"/>
            </a:endParaRPr>
          </a:p>
          <a:p>
            <a:pPr defTabSz="685800"/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marL="214380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Arial"/>
              </a:rPr>
              <a:t>High initial current output,</a:t>
            </a:r>
            <a:r>
              <a:rPr lang="en-US" sz="1400" dirty="0">
                <a:solidFill>
                  <a:srgbClr val="000000"/>
                </a:solidFill>
                <a:latin typeface="Arial"/>
              </a:rPr>
              <a:t> with a short risetime (few </a:t>
            </a:r>
            <a:r>
              <a:rPr lang="en-US" sz="1400" dirty="0" err="1">
                <a:solidFill>
                  <a:srgbClr val="000000"/>
                </a:solidFill>
                <a:latin typeface="Arial"/>
              </a:rPr>
              <a:t>ps</a:t>
            </a:r>
            <a:r>
              <a:rPr lang="en-US" sz="1400" dirty="0">
                <a:solidFill>
                  <a:srgbClr val="000000"/>
                </a:solidFill>
                <a:latin typeface="Arial"/>
              </a:rPr>
              <a:t> estimated</a:t>
            </a:r>
            <a:r>
              <a:rPr lang="ru-RU" sz="1400" dirty="0">
                <a:solidFill>
                  <a:srgbClr val="000000"/>
                </a:solidFill>
                <a:latin typeface="Arial"/>
              </a:rPr>
              <a:t>)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marL="214380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Arial"/>
              </a:rPr>
              <a:t>Short pulse </a:t>
            </a:r>
            <a:r>
              <a:rPr lang="en-US" sz="1400" dirty="0">
                <a:solidFill>
                  <a:srgbClr val="000000"/>
                </a:solidFill>
                <a:latin typeface="Arial"/>
              </a:rPr>
              <a:t>– higher fraction of energy is processed per unit time  </a:t>
            </a:r>
            <a:endParaRPr lang="ru-RU" sz="1400" dirty="0">
              <a:solidFill>
                <a:srgbClr val="000000"/>
              </a:solidFill>
              <a:latin typeface="Arial"/>
            </a:endParaRPr>
          </a:p>
          <a:p>
            <a:pPr marL="214380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Arial"/>
              </a:rPr>
              <a:t>Pulse width independent of scintillator thickness</a:t>
            </a:r>
          </a:p>
          <a:p>
            <a:pPr defTabSz="685800">
              <a:buClr>
                <a:srgbClr val="000000"/>
              </a:buClr>
            </a:pPr>
            <a:endParaRPr lang="en-US" sz="1400" b="1" dirty="0">
              <a:solidFill>
                <a:srgbClr val="000000"/>
              </a:solidFill>
              <a:latin typeface="Arial"/>
            </a:endParaRPr>
          </a:p>
          <a:p>
            <a:pPr defTabSz="685800"/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marL="214380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Signal in QD scintillator is collected from entire volume simultaneously </a:t>
            </a:r>
          </a:p>
          <a:p>
            <a:pPr marL="557280" lvl="1" indent="-214380" defTabSz="685800">
              <a:buClr>
                <a:srgbClr val="000000"/>
              </a:buClr>
              <a:buFont typeface="Arial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Arial"/>
              </a:rPr>
              <a:t>Landau noise is averaged out.</a:t>
            </a:r>
            <a:r>
              <a:rPr lang="en-US" sz="1400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defTabSz="685800"/>
            <a:endParaRPr lang="en-US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TextBox 3"/>
          <p:cNvSpPr/>
          <p:nvPr/>
        </p:nvSpPr>
        <p:spPr>
          <a:xfrm>
            <a:off x="508000" y="4109897"/>
            <a:ext cx="2279650" cy="1037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defTabSz="685800"/>
            <a:r>
              <a:rPr lang="en-US" sz="1050" dirty="0">
                <a:solidFill>
                  <a:schemeClr val="dk1"/>
                </a:solidFill>
                <a:latin typeface="Arial"/>
                <a:ea typeface="Calibri"/>
              </a:rPr>
              <a:t>Simulated MIP-induced currents from a QD scintillation detector with an integrated photodiode (this work), a Si LGAD (10× gain), and a non-amplified Si detector (Weightfield2)</a:t>
            </a:r>
            <a:endParaRPr lang="en-US" sz="105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6169730-F18C-C84F-2DFA-0367E673F0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876624"/>
              </p:ext>
            </p:extLst>
          </p:nvPr>
        </p:nvGraphicFramePr>
        <p:xfrm>
          <a:off x="4268694" y="711060"/>
          <a:ext cx="4116482" cy="31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812866" imgH="2916749" progId="Origin95.Graph">
                  <p:embed/>
                </p:oleObj>
              </mc:Choice>
              <mc:Fallback>
                <p:oleObj name="Graph" r:id="rId4" imgW="3812866" imgH="2916749" progId="Origin95.Grap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6169730-F18C-C84F-2DFA-0367E673F0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68694" y="711060"/>
                        <a:ext cx="4116482" cy="314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" name="Object 20"/>
          <p:cNvGraphicFramePr/>
          <p:nvPr>
            <p:extLst>
              <p:ext uri="{D42A27DB-BD31-4B8C-83A1-F6EECF244321}">
                <p14:modId xmlns:p14="http://schemas.microsoft.com/office/powerpoint/2010/main" val="2740741409"/>
              </p:ext>
            </p:extLst>
          </p:nvPr>
        </p:nvGraphicFramePr>
        <p:xfrm>
          <a:off x="-227561" y="885932"/>
          <a:ext cx="5546984" cy="4210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129" name="Object 20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-227561" y="885932"/>
                        <a:ext cx="5546984" cy="4210854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" name="TextBox 1"/>
          <p:cNvSpPr/>
          <p:nvPr/>
        </p:nvSpPr>
        <p:spPr>
          <a:xfrm>
            <a:off x="6182510" y="128508"/>
            <a:ext cx="2213810" cy="6221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Modeled </a:t>
            </a:r>
          </a:p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Thickness Scaling 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5057029" y="1624618"/>
            <a:ext cx="4007457" cy="3472168"/>
          </a:xfrm>
          <a:prstGeom prst="rect">
            <a:avLst/>
          </a:prstGeom>
          <a:noFill/>
          <a:ln w="0">
            <a:noFill/>
          </a:ln>
        </p:spPr>
        <p:txBody>
          <a:bodyPr wrap="square" lIns="67500" tIns="33750" rIns="67500" bIns="33750" anchor="t">
            <a:spAutoFit/>
          </a:bodyPr>
          <a:lstStyle/>
          <a:p>
            <a:pPr marL="162000" indent="-162000">
              <a:lnSpc>
                <a:spcPct val="12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comparison of the MIP time resolution of </a:t>
            </a:r>
            <a:r>
              <a:rPr lang="en-US" sz="1400" dirty="0" err="1">
                <a:solidFill>
                  <a:srgbClr val="000000"/>
                </a:solidFill>
                <a:latin typeface="Arial"/>
              </a:rPr>
              <a:t>InAs</a:t>
            </a:r>
            <a:r>
              <a:rPr lang="en-US" sz="1400" dirty="0">
                <a:solidFill>
                  <a:srgbClr val="000000"/>
                </a:solidFill>
                <a:latin typeface="Arial"/>
              </a:rPr>
              <a:t>/GaAs QDSD with Si LGAD (10× gain)</a:t>
            </a:r>
          </a:p>
          <a:p>
            <a:pPr marL="162000" indent="-162000">
              <a:lnSpc>
                <a:spcPct val="12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Both detectors with 100% conversion efficiency</a:t>
            </a:r>
          </a:p>
          <a:p>
            <a:pPr marL="162000" indent="-162000">
              <a:lnSpc>
                <a:spcPct val="12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 Solid lines: jitter with BBA front end C</a:t>
            </a:r>
            <a:r>
              <a:rPr lang="en-US" sz="1400" baseline="-25000" dirty="0">
                <a:solidFill>
                  <a:srgbClr val="000000"/>
                </a:solidFill>
                <a:latin typeface="Arial"/>
              </a:rPr>
              <a:t>in</a:t>
            </a:r>
            <a:r>
              <a:rPr lang="en-US" sz="1400" dirty="0">
                <a:solidFill>
                  <a:srgbClr val="000000"/>
                </a:solidFill>
                <a:latin typeface="Arial"/>
              </a:rPr>
              <a:t>=1 pF, noise bandwidth matched to the signal risetime. The star indicates the QDSD electronic noise-limited collected charge</a:t>
            </a:r>
          </a:p>
          <a:p>
            <a:pPr marL="162000" indent="-162000">
              <a:lnSpc>
                <a:spcPct val="12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  Dotted line: minimum achievable time jitter for centroid timing</a:t>
            </a:r>
          </a:p>
          <a:p>
            <a:pPr marL="162000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marL="162000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marL="162000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Ramo current times affect </a:t>
            </a:r>
            <a:r>
              <a:rPr lang="en-US" sz="1400" dirty="0" err="1">
                <a:solidFill>
                  <a:srgbClr val="000000"/>
                </a:solidFill>
                <a:latin typeface="Arial"/>
              </a:rPr>
              <a:t>timinig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marL="162000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Light propagation in the structure is fast</a:t>
            </a:r>
          </a:p>
          <a:p>
            <a:pPr marL="619200" lvl="1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dirty="0" err="1">
                <a:solidFill>
                  <a:srgbClr val="000000"/>
                </a:solidFill>
                <a:latin typeface="Arial"/>
              </a:rPr>
              <a:t>InGaAs</a:t>
            </a:r>
            <a:r>
              <a:rPr lang="en-US" sz="14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</a:rPr>
              <a:t>photodiodeis</a:t>
            </a:r>
            <a:r>
              <a:rPr lang="en-US" sz="1400" dirty="0">
                <a:solidFill>
                  <a:srgbClr val="000000"/>
                </a:solidFill>
                <a:latin typeface="Arial"/>
              </a:rPr>
              <a:t> the same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1640462-960A-35E4-F082-86E159642C9C}"/>
                  </a:ext>
                </a:extLst>
              </p:cNvPr>
              <p:cNvSpPr txBox="1"/>
              <p:nvPr/>
            </p:nvSpPr>
            <p:spPr>
              <a:xfrm>
                <a:off x="879109" y="5096786"/>
                <a:ext cx="2086652" cy="706155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𝐽𝑖𝑡𝑡𝑒𝑟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𝑚𝑖𝑛</m:t>
                          </m:r>
                        </m:sup>
                      </m:sSubSup>
                      <m:r>
                        <a:rPr lang="en-US" sz="135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𝑐𝑜𝑙𝑙</m:t>
                              </m:r>
                            </m:sub>
                          </m:sSub>
                        </m:den>
                      </m:f>
                      <m:rad>
                        <m:radPr>
                          <m:degHide m:val="on"/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35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35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b>
                                <m:sSubPr>
                                  <m:ctrlP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35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1640462-960A-35E4-F082-86E159642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109" y="5096786"/>
                <a:ext cx="2086652" cy="7061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ED43395-41DB-5134-0BBD-732B08459A66}"/>
              </a:ext>
            </a:extLst>
          </p:cNvPr>
          <p:cNvCxnSpPr>
            <a:cxnSpLocks/>
          </p:cNvCxnSpPr>
          <p:nvPr/>
        </p:nvCxnSpPr>
        <p:spPr>
          <a:xfrm flipV="1">
            <a:off x="2138901" y="3768918"/>
            <a:ext cx="1089329" cy="13278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6"/>
          <p:cNvPicPr/>
          <p:nvPr/>
        </p:nvPicPr>
        <p:blipFill>
          <a:blip r:embed="rId2"/>
          <a:stretch/>
        </p:blipFill>
        <p:spPr>
          <a:xfrm>
            <a:off x="517730" y="1146293"/>
            <a:ext cx="4102965" cy="336619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TextBox 6"/>
          <p:cNvSpPr/>
          <p:nvPr/>
        </p:nvSpPr>
        <p:spPr>
          <a:xfrm>
            <a:off x="252609" y="4595198"/>
            <a:ext cx="4687314" cy="17506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marL="342900" lvl="1" indent="-162000" defTabSz="6858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Example of alpha particle detected pulse (BBA, 4 GHz, 22 dB, 5 dB noise figure</a:t>
            </a:r>
          </a:p>
          <a:p>
            <a:pPr marL="342900" lvl="1" indent="-162000" defTabSz="6858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More energy released than with MIP</a:t>
            </a:r>
          </a:p>
          <a:p>
            <a:pPr marL="685800" lvl="2" indent="-162000" defTabSz="6858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can be tested on existing device</a:t>
            </a:r>
          </a:p>
          <a:p>
            <a:pPr defTabSz="685800">
              <a:spcBef>
                <a:spcPts val="400"/>
              </a:spcBef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 	~150 </a:t>
            </a:r>
            <a:r>
              <a:rPr lang="en-US" sz="1600" dirty="0" err="1">
                <a:solidFill>
                  <a:srgbClr val="000000"/>
                </a:solidFill>
                <a:latin typeface="Arial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 for 10-90 risetime is observed </a:t>
            </a:r>
          </a:p>
          <a:p>
            <a:pPr marL="285750" indent="-285750" defTabSz="685800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Input referred noise  0.9 </a:t>
            </a:r>
            <a:r>
              <a:rPr lang="en-US" sz="1600" dirty="0" err="1">
                <a:solidFill>
                  <a:srgbClr val="000000"/>
                </a:solidFill>
                <a:latin typeface="Arial"/>
              </a:rPr>
              <a:t>nV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/Hz</a:t>
            </a:r>
            <a:r>
              <a:rPr lang="en-US" sz="1600" baseline="30000" dirty="0">
                <a:solidFill>
                  <a:srgbClr val="000000"/>
                </a:solidFill>
                <a:latin typeface="Arial"/>
              </a:rPr>
              <a:t>1/2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TextBox 4"/>
          <p:cNvSpPr/>
          <p:nvPr/>
        </p:nvSpPr>
        <p:spPr>
          <a:xfrm>
            <a:off x="6294741" y="89694"/>
            <a:ext cx="2478947" cy="6221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Experimental Timing:</a:t>
            </a:r>
          </a:p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Alpha Particles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8EF4A86-427A-0CF7-07E1-5C4DCFECD0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807331"/>
              </p:ext>
            </p:extLst>
          </p:nvPr>
        </p:nvGraphicFramePr>
        <p:xfrm>
          <a:off x="5639104" y="4463787"/>
          <a:ext cx="2690172" cy="2099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3" imgW="3812866" imgH="2916749" progId="Origin95.Graph">
                  <p:embed/>
                </p:oleObj>
              </mc:Choice>
              <mc:Fallback>
                <p:oleObj name="Graph" r:id="rId3" imgW="3812866" imgH="2916749" progId="Origin95.Grap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8EF4A86-427A-0CF7-07E1-5C4DCFECD0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9104" y="4463787"/>
                        <a:ext cx="2690172" cy="2099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CAE68B1E-0364-7A32-0798-73F0E3B373A6}"/>
              </a:ext>
            </a:extLst>
          </p:cNvPr>
          <p:cNvPicPr/>
          <p:nvPr/>
        </p:nvPicPr>
        <p:blipFill>
          <a:blip r:embed="rId5"/>
          <a:srcRect r="48476"/>
          <a:stretch/>
        </p:blipFill>
        <p:spPr>
          <a:xfrm>
            <a:off x="5735919" y="750775"/>
            <a:ext cx="2482859" cy="3619968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759AA-09C4-B5ED-C23A-309E5FFAF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Box 6">
            <a:extLst>
              <a:ext uri="{FF2B5EF4-FFF2-40B4-BE49-F238E27FC236}">
                <a16:creationId xmlns:a16="http://schemas.microsoft.com/office/drawing/2014/main" id="{9A18D384-29D3-86AC-EDC7-BAD8AD490102}"/>
              </a:ext>
            </a:extLst>
          </p:cNvPr>
          <p:cNvSpPr/>
          <p:nvPr/>
        </p:nvSpPr>
        <p:spPr>
          <a:xfrm>
            <a:off x="719615" y="5241955"/>
            <a:ext cx="7937426" cy="14531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marL="285750" indent="-285750" defTabSz="685800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Measurements with alpha-particle illumination in area including photodetector (“opened”) and excluding diode area (“screened”) shows &lt;10ps-range timing</a:t>
            </a:r>
          </a:p>
          <a:p>
            <a:pPr marL="285750" indent="-285750" defTabSz="685800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Matches expected jitter values for the energy </a:t>
            </a:r>
            <a:endParaRPr lang="ru-RU" sz="1600" dirty="0">
              <a:solidFill>
                <a:srgbClr val="000000"/>
              </a:solidFill>
              <a:latin typeface="Arial"/>
            </a:endParaRPr>
          </a:p>
          <a:p>
            <a:pPr marL="285750" indent="-285750" defTabSz="685800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Input referred RMS noise  66 </a:t>
            </a:r>
            <a:r>
              <a:rPr lang="en-US" sz="1600" dirty="0">
                <a:solidFill>
                  <a:srgbClr val="000000"/>
                </a:solidFill>
                <a:latin typeface="Symbol" panose="05050102010706020507" pitchFamily="18" charset="2"/>
              </a:rPr>
              <a:t>m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V in 4 GHz BW</a:t>
            </a:r>
          </a:p>
          <a:p>
            <a:pPr marL="285750" indent="-285750" defTabSz="685800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Time resolution:  &lt;10 </a:t>
            </a:r>
            <a:r>
              <a:rPr lang="en-US" sz="1600" dirty="0" err="1"/>
              <a:t>ps</a:t>
            </a:r>
            <a:r>
              <a:rPr lang="en-US" sz="1600" dirty="0"/>
              <a:t> out of the box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35" name="Object 5">
            <a:extLst>
              <a:ext uri="{FF2B5EF4-FFF2-40B4-BE49-F238E27FC236}">
                <a16:creationId xmlns:a16="http://schemas.microsoft.com/office/drawing/2014/main" id="{0CEE9ED8-06BF-C073-0C89-377D839A87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6618220"/>
              </p:ext>
            </p:extLst>
          </p:nvPr>
        </p:nvGraphicFramePr>
        <p:xfrm>
          <a:off x="534987" y="976972"/>
          <a:ext cx="6114703" cy="4271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135" name="Object 5">
                        <a:extLst>
                          <a:ext uri="{FF2B5EF4-FFF2-40B4-BE49-F238E27FC236}">
                            <a16:creationId xmlns:a16="http://schemas.microsoft.com/office/drawing/2014/main" id="{0CEE9ED8-06BF-C073-0C89-377D839A87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534987" y="976972"/>
                        <a:ext cx="6114703" cy="4271359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TextBox 4">
            <a:extLst>
              <a:ext uri="{FF2B5EF4-FFF2-40B4-BE49-F238E27FC236}">
                <a16:creationId xmlns:a16="http://schemas.microsoft.com/office/drawing/2014/main" id="{CD9135AF-9DE6-6A00-4C11-4F4BEF9E3126}"/>
              </a:ext>
            </a:extLst>
          </p:cNvPr>
          <p:cNvSpPr/>
          <p:nvPr/>
        </p:nvSpPr>
        <p:spPr>
          <a:xfrm>
            <a:off x="6294741" y="89694"/>
            <a:ext cx="2478947" cy="6221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Experimental Timing:</a:t>
            </a:r>
          </a:p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Alpha Particles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2814B2-8873-C3C5-FA86-27D8C1B70241}"/>
                  </a:ext>
                </a:extLst>
              </p:cNvPr>
              <p:cNvSpPr txBox="1"/>
              <p:nvPr/>
            </p:nvSpPr>
            <p:spPr>
              <a:xfrm>
                <a:off x="5950363" y="1879079"/>
                <a:ext cx="3080013" cy="793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𝐽𝑖𝑡𝑡𝑒𝑟</m:t>
                          </m:r>
                        </m:sub>
                        <m:sup/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≈ 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num>
                                <m:den>
                                  <m:f>
                                    <m:fPr>
                                      <m:type m:val="lin"/>
                                      <m:ctrl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∆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∆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den>
                                  </m:f>
                                </m:den>
                              </m:f>
                            </m:e>
                          </m:d>
                        </m:e>
                        <m:sup/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2814B2-8873-C3C5-FA86-27D8C1B70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0363" y="1879079"/>
                <a:ext cx="3080013" cy="7938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5573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59"/>
          <p:cNvPicPr/>
          <p:nvPr/>
        </p:nvPicPr>
        <p:blipFill>
          <a:blip r:embed="rId2"/>
          <a:stretch/>
        </p:blipFill>
        <p:spPr>
          <a:xfrm>
            <a:off x="6492961" y="5097370"/>
            <a:ext cx="2721330" cy="155547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40" name="Object 2"/>
          <p:cNvGraphicFramePr/>
          <p:nvPr>
            <p:extLst>
              <p:ext uri="{D42A27DB-BD31-4B8C-83A1-F6EECF244321}">
                <p14:modId xmlns:p14="http://schemas.microsoft.com/office/powerpoint/2010/main" val="1251860102"/>
              </p:ext>
            </p:extLst>
          </p:nvPr>
        </p:nvGraphicFramePr>
        <p:xfrm>
          <a:off x="4500033" y="958850"/>
          <a:ext cx="4775760" cy="3687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">
                  <p:embed/>
                </p:oleObj>
              </mc:Choice>
              <mc:Fallback>
                <p:oleObj r:id="rId3" imgW="0" imgH="0" progId="">
                  <p:embed/>
                  <p:pic>
                    <p:nvPicPr>
                      <p:cNvPr id="140" name="Object 2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4500033" y="958850"/>
                        <a:ext cx="4775760" cy="368766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" name="TextBox 7"/>
          <p:cNvSpPr/>
          <p:nvPr/>
        </p:nvSpPr>
        <p:spPr>
          <a:xfrm>
            <a:off x="6263217" y="146050"/>
            <a:ext cx="2316402" cy="6221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Energy Conversion </a:t>
            </a:r>
          </a:p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Efficiency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114300" y="1126067"/>
            <a:ext cx="4914900" cy="2248243"/>
          </a:xfrm>
          <a:prstGeom prst="rect">
            <a:avLst/>
          </a:prstGeom>
          <a:noFill/>
          <a:ln w="0">
            <a:noFill/>
          </a:ln>
        </p:spPr>
        <p:txBody>
          <a:bodyPr wrap="square" lIns="67500" tIns="33750" rIns="67500" bIns="33750" anchor="t">
            <a:spAutoFit/>
          </a:bodyPr>
          <a:lstStyle/>
          <a:p>
            <a:pPr marL="162000" indent="-162000">
              <a:spcBef>
                <a:spcPts val="425"/>
              </a:spcBef>
              <a:spcAft>
                <a:spcPts val="425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dirty="0">
                <a:solidFill>
                  <a:srgbClr val="000000"/>
                </a:solidFill>
                <a:latin typeface="Arial"/>
              </a:rPr>
              <a:t>Textbook energy per e-h pair value: 2.8Eg = ~4 eV </a:t>
            </a:r>
          </a:p>
          <a:p>
            <a:pPr marL="162000" indent="-162000">
              <a:spcBef>
                <a:spcPts val="425"/>
              </a:spcBef>
              <a:spcAft>
                <a:spcPts val="425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dirty="0">
                <a:solidFill>
                  <a:srgbClr val="000000"/>
                </a:solidFill>
                <a:latin typeface="Arial"/>
              </a:rPr>
              <a:t>Expected pairs from 5.5 MeV alpha particle: &gt;1e6</a:t>
            </a:r>
          </a:p>
          <a:p>
            <a:pPr marL="162000" indent="-162000">
              <a:spcBef>
                <a:spcPts val="425"/>
              </a:spcBef>
              <a:spcAft>
                <a:spcPts val="425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dirty="0">
                <a:solidFill>
                  <a:srgbClr val="000000"/>
                </a:solidFill>
                <a:latin typeface="Arial"/>
              </a:rPr>
              <a:t>Actually detected photons: &lt;2e5 </a:t>
            </a:r>
          </a:p>
          <a:p>
            <a:pPr marL="324000" lvl="1" indent="-162000">
              <a:spcBef>
                <a:spcPts val="425"/>
              </a:spcBef>
              <a:spcAft>
                <a:spcPts val="425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dirty="0">
                <a:solidFill>
                  <a:srgbClr val="000000"/>
                </a:solidFill>
                <a:latin typeface="Arial"/>
              </a:rPr>
              <a:t>Device efficiency ~15% due to:</a:t>
            </a:r>
          </a:p>
          <a:p>
            <a:pPr marL="324000" lvl="1" indent="-162000">
              <a:spcBef>
                <a:spcPts val="425"/>
              </a:spcBef>
              <a:spcAft>
                <a:spcPts val="425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dirty="0">
                <a:solidFill>
                  <a:srgbClr val="000000"/>
                </a:solidFill>
                <a:latin typeface="Arial"/>
              </a:rPr>
              <a:t>optical losses in waveguide and through backside</a:t>
            </a:r>
          </a:p>
          <a:p>
            <a:pPr marL="324000" lvl="1" indent="-162000">
              <a:spcBef>
                <a:spcPts val="425"/>
              </a:spcBef>
              <a:spcAft>
                <a:spcPts val="425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dirty="0">
                <a:solidFill>
                  <a:srgbClr val="000000"/>
                </a:solidFill>
                <a:latin typeface="Arial"/>
              </a:rPr>
              <a:t>Low barrier around quantum dots in current devices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/>
              </a:rPr>
              <a:t>affects radiation hardness as well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E30610-683A-E52B-BBF6-233190560A1C}"/>
              </a:ext>
            </a:extLst>
          </p:cNvPr>
          <p:cNvSpPr txBox="1"/>
          <p:nvPr/>
        </p:nvSpPr>
        <p:spPr>
          <a:xfrm>
            <a:off x="3617173" y="4896179"/>
            <a:ext cx="28757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timing estimates use 100% collection efficiency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 devices have 15% at room temperature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CBDEABF-7B51-2173-4DF2-7116A17FE4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468318"/>
              </p:ext>
            </p:extLst>
          </p:nvPr>
        </p:nvGraphicFramePr>
        <p:xfrm>
          <a:off x="-1" y="3541527"/>
          <a:ext cx="4425667" cy="3316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5" imgW="3793961" imgH="2843971" progId="Origin95.Graph">
                  <p:embed/>
                </p:oleObj>
              </mc:Choice>
              <mc:Fallback>
                <p:oleObj name="Graph" r:id="rId5" imgW="3793961" imgH="2843971" progId="Origin95.Grap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CBDEABF-7B51-2173-4DF2-7116A17FE4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1" y="3541527"/>
                        <a:ext cx="4425667" cy="33164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11"/>
          <p:cNvSpPr/>
          <p:nvPr/>
        </p:nvSpPr>
        <p:spPr>
          <a:xfrm>
            <a:off x="6407150" y="95520"/>
            <a:ext cx="2303578" cy="6221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QD media:</a:t>
            </a:r>
          </a:p>
          <a:p>
            <a:pPr defTabSz="685800"/>
            <a:r>
              <a:rPr lang="en-US" b="1" dirty="0">
                <a:solidFill>
                  <a:srgbClr val="FFFFFF"/>
                </a:solidFill>
                <a:latin typeface="Arial"/>
              </a:rPr>
              <a:t>Radiation Hardness</a:t>
            </a:r>
          </a:p>
        </p:txBody>
      </p:sp>
      <p:graphicFrame>
        <p:nvGraphicFramePr>
          <p:cNvPr id="145" name="Object 3"/>
          <p:cNvGraphicFramePr/>
          <p:nvPr>
            <p:extLst>
              <p:ext uri="{D42A27DB-BD31-4B8C-83A1-F6EECF244321}">
                <p14:modId xmlns:p14="http://schemas.microsoft.com/office/powerpoint/2010/main" val="1555148418"/>
              </p:ext>
            </p:extLst>
          </p:nvPr>
        </p:nvGraphicFramePr>
        <p:xfrm>
          <a:off x="0" y="570377"/>
          <a:ext cx="4048110" cy="3029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">
                  <p:embed/>
                </p:oleObj>
              </mc:Choice>
              <mc:Fallback>
                <p:oleObj r:id="rId3" imgW="0" imgH="0" progId="">
                  <p:embed/>
                  <p:pic>
                    <p:nvPicPr>
                      <p:cNvPr id="145" name="Object 3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0" y="570377"/>
                        <a:ext cx="4048110" cy="302967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7" name="Picture 28"/>
          <p:cNvPicPr/>
          <p:nvPr/>
        </p:nvPicPr>
        <p:blipFill>
          <a:blip r:embed="rId5"/>
          <a:stretch/>
        </p:blipFill>
        <p:spPr>
          <a:xfrm>
            <a:off x="4424915" y="3811698"/>
            <a:ext cx="4629150" cy="3046302"/>
          </a:xfrm>
          <a:prstGeom prst="rect">
            <a:avLst/>
          </a:prstGeom>
          <a:noFill/>
          <a:ln w="0">
            <a:solidFill>
              <a:srgbClr val="ED7D31"/>
            </a:solidFill>
          </a:ln>
        </p:spPr>
      </p:pic>
      <p:sp>
        <p:nvSpPr>
          <p:cNvPr id="148" name="TextBox 147"/>
          <p:cNvSpPr txBox="1"/>
          <p:nvPr/>
        </p:nvSpPr>
        <p:spPr>
          <a:xfrm>
            <a:off x="4687805" y="1114230"/>
            <a:ext cx="4256532" cy="2768899"/>
          </a:xfrm>
          <a:prstGeom prst="rect">
            <a:avLst/>
          </a:prstGeom>
          <a:noFill/>
          <a:ln w="0">
            <a:noFill/>
          </a:ln>
        </p:spPr>
        <p:txBody>
          <a:bodyPr wrap="square" lIns="67500" tIns="33750" rIns="67500" bIns="33750" anchor="t">
            <a:spAutoFit/>
          </a:bodyPr>
          <a:lstStyle/>
          <a:p>
            <a:pPr marL="162000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50" dirty="0">
                <a:solidFill>
                  <a:srgbClr val="000000"/>
                </a:solidFill>
                <a:latin typeface="Arial"/>
              </a:rPr>
              <a:t>Quantum dot structures are more radiation tolerant than bulk semiconductors </a:t>
            </a:r>
          </a:p>
          <a:p>
            <a:pPr marL="162000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50" dirty="0">
                <a:solidFill>
                  <a:srgbClr val="000000"/>
                </a:solidFill>
                <a:latin typeface="Arial"/>
              </a:rPr>
              <a:t>Confinement reduces defect recombination chances for captured carriers</a:t>
            </a:r>
          </a:p>
          <a:p>
            <a:pPr marL="162000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50" dirty="0">
                <a:solidFill>
                  <a:srgbClr val="000000"/>
                </a:solidFill>
                <a:latin typeface="Arial"/>
              </a:rPr>
              <a:t>Quick capture and low escape probability are desired </a:t>
            </a:r>
          </a:p>
          <a:p>
            <a:pPr marL="162000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50" dirty="0">
                <a:solidFill>
                  <a:srgbClr val="000000"/>
                </a:solidFill>
                <a:latin typeface="Arial"/>
              </a:rPr>
              <a:t>Low temperature and higher engineered barrier improve optical efficiency and defect tolerance </a:t>
            </a:r>
          </a:p>
          <a:p>
            <a:pPr marL="162000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50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162000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50" dirty="0">
                <a:solidFill>
                  <a:srgbClr val="000000"/>
                </a:solidFill>
                <a:latin typeface="Arial"/>
              </a:rPr>
              <a:t>Neutron transmutation:</a:t>
            </a:r>
          </a:p>
          <a:p>
            <a:pPr marL="324000" lvl="1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50" dirty="0">
                <a:solidFill>
                  <a:srgbClr val="000000"/>
                </a:solidFill>
                <a:latin typeface="Arial"/>
              </a:rPr>
              <a:t>Not addressed yet</a:t>
            </a:r>
          </a:p>
          <a:p>
            <a:pPr marL="324000" lvl="1" indent="-162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50" dirty="0">
                <a:solidFill>
                  <a:srgbClr val="000000"/>
                </a:solidFill>
                <a:latin typeface="Arial"/>
              </a:rPr>
              <a:t>Some extra n-type doping should be tolerated by p-doped media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/>
              <p:cNvSpPr txBox="1"/>
              <p:nvPr/>
            </p:nvSpPr>
            <p:spPr>
              <a:xfrm>
                <a:off x="199663" y="3590016"/>
                <a:ext cx="1828440" cy="305100"/>
              </a:xfrm>
              <a:prstGeom prst="rect">
                <a:avLst/>
              </a:prstGeo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35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35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sz="135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sz="1350">
                              <a:latin typeface="Cambria Math" panose="02040503050406030204" pitchFamily="18" charset="0"/>
                            </a:rPr>
                            <m:t>,1</m:t>
                          </m:r>
                          <m:r>
                            <a:rPr sz="1350">
                              <a:latin typeface="Cambria Math" panose="02040503050406030204" pitchFamily="18" charset="0"/>
                            </a:rPr>
                            <m:t>𝑀𝑒𝑉</m:t>
                          </m:r>
                        </m:sub>
                      </m:sSub>
                      <m:r>
                        <m:rPr>
                          <m:lit/>
                          <m:nor/>
                        </m:rPr>
                        <a:rPr sz="1350" i="0"/>
                        <m:t>=</m:t>
                      </m:r>
                      <m:f>
                        <m:fPr>
                          <m:ctrlPr>
                            <a:rPr sz="135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135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350">
                                  <a:latin typeface="Cambria Math" panose="02040503050406030204" pitchFamily="18" charset="0"/>
                                </a:rPr>
                                <m:t>𝑁𝐼𝐸𝐿</m:t>
                              </m:r>
                            </m:e>
                            <m:sub>
                              <m:r>
                                <a:rPr sz="135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sz="135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350">
                                  <a:latin typeface="Cambria Math" panose="02040503050406030204" pitchFamily="18" charset="0"/>
                                </a:rPr>
                                <m:t>𝑁𝐼𝐸𝐿</m:t>
                              </m:r>
                            </m:e>
                            <m:sub>
                              <m:r>
                                <a:rPr sz="135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sz="1350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  <m:r>
                                <a:rPr sz="1350">
                                  <a:latin typeface="Cambria Math" panose="02040503050406030204" pitchFamily="18" charset="0"/>
                                </a:rPr>
                                <m:t>𝑀𝑒𝑉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sz="135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35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sz="135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m:rPr>
                          <m:lit/>
                          <m:nor/>
                        </m:rPr>
                        <a:rPr sz="1350" i="0"/>
                        <m:t>=</m:t>
                      </m:r>
                      <m:sSub>
                        <m:sSubPr>
                          <m:ctrlPr>
                            <a:rPr sz="135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350">
                              <a:latin typeface="Cambria Math" panose="02040503050406030204" pitchFamily="18" charset="0"/>
                            </a:rPr>
                            <m:t>93.2∙</m:t>
                          </m:r>
                          <m:r>
                            <a:rPr sz="135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sz="135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sz="1350">
                              <a:latin typeface="Cambria Math" panose="02040503050406030204" pitchFamily="18" charset="0"/>
                            </a:rPr>
                            <m:t>,1</m:t>
                          </m:r>
                          <m:r>
                            <a:rPr sz="1350">
                              <a:latin typeface="Cambria Math" panose="02040503050406030204" pitchFamily="18" charset="0"/>
                            </a:rPr>
                            <m:t>𝑀𝑒𝑉</m:t>
                          </m:r>
                        </m:sub>
                      </m:sSub>
                      <m:r>
                        <m:rPr>
                          <m:lit/>
                          <m:nor/>
                        </m:rPr>
                        <a:rPr sz="1350" i="0"/>
                        <m:t> </m:t>
                      </m:r>
                      <m:r>
                        <a:rPr sz="135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sz="1350" dirty="0"/>
              </a:p>
            </p:txBody>
          </p:sp>
        </mc:Choice>
        <mc:Fallback xmlns="">
          <p:sp>
            <p:nvSpPr>
              <p:cNvPr id="149" name="TextBox 1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63" y="3590016"/>
                <a:ext cx="1828440" cy="305100"/>
              </a:xfrm>
              <a:prstGeom prst="rect">
                <a:avLst/>
              </a:prstGeom>
              <a:blipFill>
                <a:blip r:embed="rId6"/>
                <a:stretch>
                  <a:fillRect r="-65333" b="-1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>
            <a:off x="89935" y="4106767"/>
            <a:ext cx="4629150" cy="2653482"/>
          </a:xfrm>
          <a:prstGeom prst="rect">
            <a:avLst/>
          </a:prstGeom>
          <a:noFill/>
          <a:ln w="0">
            <a:noFill/>
          </a:ln>
        </p:spPr>
        <p:txBody>
          <a:bodyPr lIns="67500" tIns="33750" rIns="67500" bIns="33750" anchor="t">
            <a:spAutoFit/>
          </a:bodyPr>
          <a:lstStyle/>
          <a:p>
            <a:r>
              <a:rPr lang="en-US" sz="1050" dirty="0"/>
              <a:t>      Summers, Geoffrey P., et al. "Damage correlations in semiconductors exposed to gamma, electron and proton radiations." </a:t>
            </a:r>
            <a:r>
              <a:rPr lang="en-US" sz="1050" i="1" dirty="0"/>
              <a:t>IEEE Transactions on Nuclear Science</a:t>
            </a:r>
            <a:r>
              <a:rPr lang="en-US" sz="1050" dirty="0"/>
              <a:t> 40.6 (1993): 1372-1379. </a:t>
            </a:r>
          </a:p>
          <a:p>
            <a:endParaRPr lang="en-US" sz="1050" dirty="0"/>
          </a:p>
          <a:p>
            <a:r>
              <a:rPr lang="en-US" sz="1050" dirty="0"/>
              <a:t>C. Baur, M. Gervasi, P. Nieminen, S. </a:t>
            </a:r>
            <a:r>
              <a:rPr lang="en-US" sz="1050" dirty="0" err="1"/>
              <a:t>Pensotti</a:t>
            </a:r>
            <a:r>
              <a:rPr lang="en-US" sz="1050" dirty="0"/>
              <a:t>, P. </a:t>
            </a:r>
            <a:r>
              <a:rPr lang="en-US" sz="1050" dirty="0" err="1"/>
              <a:t>Rancoita</a:t>
            </a:r>
            <a:r>
              <a:rPr lang="en-US" sz="1050" dirty="0"/>
              <a:t>, and M. Tacconi, "NIEL dose dependence for solar cells irradiated with electrons and protons," in </a:t>
            </a:r>
            <a:r>
              <a:rPr lang="en-US" sz="1050" dirty="0" err="1"/>
              <a:t>Astroparticle</a:t>
            </a:r>
            <a:r>
              <a:rPr lang="en-US" sz="1050" dirty="0"/>
              <a:t>, Particle, Space Physics and Detectors for Physics Applications: Proc. 14th ICATPP Conference, 2014, pp. 692-707.</a:t>
            </a:r>
          </a:p>
          <a:p>
            <a:r>
              <a:rPr lang="en-US" sz="1050" dirty="0"/>
              <a:t>    </a:t>
            </a:r>
          </a:p>
          <a:p>
            <a:r>
              <a:rPr lang="en-US" sz="1050" dirty="0"/>
              <a:t>    Summers, G. P., et al. "Displacement damage in GaAs structures." </a:t>
            </a:r>
            <a:r>
              <a:rPr lang="en-US" sz="1050" i="1" dirty="0"/>
              <a:t>IEEE Transactions on Nuclear Science</a:t>
            </a:r>
            <a:r>
              <a:rPr lang="en-US" sz="1050" dirty="0"/>
              <a:t> 35.6 (1988): 1221-1226.</a:t>
            </a:r>
          </a:p>
          <a:p>
            <a:r>
              <a:rPr lang="en-US" sz="1050" dirty="0"/>
              <a:t> </a:t>
            </a:r>
          </a:p>
          <a:p>
            <a:r>
              <a:rPr lang="en-US" sz="1050" dirty="0"/>
              <a:t>    Akkerman, A., et al. "Updated NIEL calculations for estimating the damage induced by particles and γ-rays in Si and GaAs." </a:t>
            </a:r>
            <a:r>
              <a:rPr lang="en-US" sz="1050" i="1" dirty="0"/>
              <a:t>Radiation Physics and Chemistry</a:t>
            </a:r>
            <a:r>
              <a:rPr lang="en-US" sz="1050" dirty="0"/>
              <a:t> 62.4 (2001): 301-310.</a:t>
            </a:r>
          </a:p>
          <a:p>
            <a:endParaRPr lang="en-US" sz="105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Box 8"/>
          <p:cNvSpPr/>
          <p:nvPr/>
        </p:nvSpPr>
        <p:spPr>
          <a:xfrm>
            <a:off x="6933023" y="0"/>
            <a:ext cx="1713673" cy="48365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defTabSz="685800"/>
            <a:r>
              <a:rPr lang="en-US" sz="2700" b="1" dirty="0">
                <a:solidFill>
                  <a:srgbClr val="FFFFFF"/>
                </a:solidFill>
                <a:latin typeface="Arial"/>
              </a:rPr>
              <a:t>Summary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127853" y="972906"/>
            <a:ext cx="8518843" cy="5177250"/>
          </a:xfrm>
          <a:prstGeom prst="rect">
            <a:avLst/>
          </a:prstGeom>
          <a:noFill/>
          <a:ln w="0">
            <a:noFill/>
          </a:ln>
        </p:spPr>
        <p:txBody>
          <a:bodyPr wrap="square" lIns="67500" tIns="33750" rIns="67500" bIns="3375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Fast scintillator based on </a:t>
            </a:r>
            <a:r>
              <a:rPr lang="en-US" sz="1600" dirty="0" err="1">
                <a:solidFill>
                  <a:srgbClr val="000000"/>
                </a:solidFill>
                <a:latin typeface="Arial"/>
              </a:rPr>
              <a:t>InAs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 QDs  in GaAs matrix is demonstrated</a:t>
            </a:r>
            <a:br>
              <a:rPr sz="1600" dirty="0"/>
            </a:br>
            <a:r>
              <a:rPr lang="en-US" sz="1600" dirty="0">
                <a:solidFill>
                  <a:srgbClr val="000000"/>
                </a:solidFill>
                <a:latin typeface="Arial"/>
              </a:rPr>
              <a:t>Technology of epitaxial growth gives a lot of knobs to tweak for optimizing device properties</a:t>
            </a:r>
          </a:p>
          <a:p>
            <a:pPr>
              <a:lnSpc>
                <a:spcPct val="100000"/>
              </a:lnSpc>
            </a:pPr>
            <a:endParaRPr lang="en-US" sz="160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60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638"/>
              </a:spcBef>
              <a:spcAft>
                <a:spcPts val="638"/>
              </a:spcAft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Such system can naturally achieve &lt;10 </a:t>
            </a:r>
            <a:r>
              <a:rPr lang="en-US" sz="1600" dirty="0" err="1">
                <a:solidFill>
                  <a:srgbClr val="000000"/>
                </a:solidFill>
                <a:latin typeface="Arial"/>
              </a:rPr>
              <a:t>ps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 timing due to: </a:t>
            </a:r>
          </a:p>
          <a:p>
            <a:pPr marL="1243080" lvl="3" indent="-214380" defTabSz="685800">
              <a:spcBef>
                <a:spcPts val="638"/>
              </a:spcBef>
              <a:spcAft>
                <a:spcPts val="638"/>
              </a:spcAft>
              <a:buClr>
                <a:srgbClr val="000000"/>
              </a:buClr>
              <a:buFont typeface="Arial"/>
              <a:buChar char="•"/>
            </a:pPr>
            <a:r>
              <a:rPr lang="en-US" sz="1600" b="1" dirty="0">
                <a:latin typeface="Arial"/>
              </a:rPr>
              <a:t>Fast optical collection of signal </a:t>
            </a:r>
          </a:p>
          <a:p>
            <a:pPr marL="1243080" lvl="3" indent="-214380" defTabSz="685800">
              <a:spcBef>
                <a:spcPts val="638"/>
              </a:spcBef>
              <a:spcAft>
                <a:spcPts val="638"/>
              </a:spcAft>
              <a:buClr>
                <a:srgbClr val="000000"/>
              </a:buClr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Arial"/>
              </a:rPr>
              <a:t>High electron mobility in GaAs and fast recombination in QDs enabling fast scintillation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  <a:p>
            <a:pPr marL="1243080" lvl="3" indent="-214380" defTabSz="685800">
              <a:spcBef>
                <a:spcPts val="638"/>
              </a:spcBef>
              <a:spcAft>
                <a:spcPts val="638"/>
              </a:spcAft>
              <a:buClr>
                <a:srgbClr val="000000"/>
              </a:buClr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Arial"/>
              </a:rPr>
              <a:t>High initial output – maximum current is achieved within few </a:t>
            </a:r>
            <a:r>
              <a:rPr lang="en-US" sz="1600" b="1" dirty="0" err="1">
                <a:solidFill>
                  <a:srgbClr val="000000"/>
                </a:solidFill>
                <a:latin typeface="Arial"/>
              </a:rPr>
              <a:t>ps</a:t>
            </a:r>
            <a:r>
              <a:rPr lang="en-US" sz="1600" b="1" dirty="0">
                <a:solidFill>
                  <a:srgbClr val="000000"/>
                </a:solidFill>
                <a:latin typeface="Arial"/>
              </a:rPr>
              <a:t> of particle transit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  <a:p>
            <a:pPr marL="1243080" lvl="3" indent="-214380" defTabSz="685800">
              <a:spcBef>
                <a:spcPts val="638"/>
              </a:spcBef>
              <a:spcAft>
                <a:spcPts val="638"/>
              </a:spcAft>
              <a:buClr>
                <a:srgbClr val="000000"/>
              </a:buClr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Arial"/>
              </a:rPr>
              <a:t>Landau noise is averaged out by collecting signal from entire device thickness.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1243080" lvl="3" indent="-214380" defTabSz="685800">
              <a:spcBef>
                <a:spcPts val="638"/>
              </a:spcBef>
              <a:spcAft>
                <a:spcPts val="638"/>
              </a:spcAft>
              <a:buClr>
                <a:srgbClr val="000000"/>
              </a:buClr>
              <a:buFont typeface="Arial"/>
              <a:buChar char="•"/>
            </a:pPr>
            <a:endParaRPr lang="en-US" sz="160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Present devices are a proof-of-concept with insufficient thickness and non-optimal parameters </a:t>
            </a:r>
          </a:p>
          <a:p>
            <a:pPr>
              <a:lnSpc>
                <a:spcPct val="100000"/>
              </a:lnSpc>
            </a:pPr>
            <a:endParaRPr lang="en-US" sz="160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Proof of timing viability is presented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Albany Template 2021">
      <a:dk1>
        <a:srgbClr val="000000"/>
      </a:dk1>
      <a:lt1>
        <a:srgbClr val="FFFFFF"/>
      </a:lt1>
      <a:dk2>
        <a:srgbClr val="4C116F"/>
      </a:dk2>
      <a:lt2>
        <a:srgbClr val="D5D5D5"/>
      </a:lt2>
      <a:accent1>
        <a:srgbClr val="FF2600"/>
      </a:accent1>
      <a:accent2>
        <a:srgbClr val="FF9300"/>
      </a:accent2>
      <a:accent3>
        <a:srgbClr val="FFD478"/>
      </a:accent3>
      <a:accent4>
        <a:srgbClr val="D4FB78"/>
      </a:accent4>
      <a:accent5>
        <a:srgbClr val="00FA92"/>
      </a:accent5>
      <a:accent6>
        <a:srgbClr val="0096FF"/>
      </a:accent6>
      <a:hlink>
        <a:srgbClr val="EEB211"/>
      </a:hlink>
      <a:folHlink>
        <a:srgbClr val="D4D4D4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4820</TotalTime>
  <Words>1161</Words>
  <Application>Microsoft Office PowerPoint</Application>
  <PresentationFormat>On-screen Show (4:3)</PresentationFormat>
  <Paragraphs>148</Paragraphs>
  <Slides>11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Public Sans</vt:lpstr>
      <vt:lpstr>Public Sans Black</vt:lpstr>
      <vt:lpstr>Symbol</vt:lpstr>
      <vt:lpstr>Public Sans Medium</vt:lpstr>
      <vt:lpstr>Arial</vt:lpstr>
      <vt:lpstr>Wingdings</vt:lpstr>
      <vt:lpstr>Cambria Math</vt:lpstr>
      <vt:lpstr>Public Sans SemiBold</vt:lpstr>
      <vt:lpstr>Aptos</vt:lpstr>
      <vt:lpstr>Office Theme</vt:lpstr>
      <vt:lpstr>Image</vt:lpstr>
      <vt:lpstr>Graph</vt:lpstr>
      <vt:lpstr>Toward Sub-10 ps Time Resolution in InAs/GaAs Quantum Dot Scintillation Detector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Reid, Jill</dc:creator>
  <dc:description/>
  <cp:lastModifiedBy>Yakimov, Michael</cp:lastModifiedBy>
  <cp:revision>132</cp:revision>
  <dcterms:created xsi:type="dcterms:W3CDTF">2020-07-03T14:34:26Z</dcterms:created>
  <dcterms:modified xsi:type="dcterms:W3CDTF">2026-10-21T23:26:08Z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0x010100D1A76EFAA786CA479EB89835076BC74C</vt:lpwstr>
  </property>
  <property fmtid="{D5CDD505-2E9C-101B-9397-08002B2CF9AE}" pid="3" name="MediaServiceImageTags">
    <vt:lpwstr/>
  </property>
  <property fmtid="{D5CDD505-2E9C-101B-9397-08002B2CF9AE}" pid="4" name="PresentationFormat">
    <vt:lpwstr>Widescreen</vt:lpwstr>
  </property>
  <property fmtid="{D5CDD505-2E9C-101B-9397-08002B2CF9AE}" pid="5" name="Slides">
    <vt:i4>9</vt:i4>
  </property>
</Properties>
</file>