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1679" r:id="rId3"/>
    <p:sldId id="1618" r:id="rId4"/>
    <p:sldId id="1680" r:id="rId5"/>
    <p:sldId id="1619" r:id="rId6"/>
    <p:sldId id="1622" r:id="rId7"/>
    <p:sldId id="1620" r:id="rId8"/>
    <p:sldId id="1621" r:id="rId9"/>
    <p:sldId id="1623" r:id="rId10"/>
    <p:sldId id="1624" r:id="rId11"/>
    <p:sldId id="1625" r:id="rId12"/>
    <p:sldId id="1629" r:id="rId13"/>
    <p:sldId id="1653" r:id="rId14"/>
    <p:sldId id="1655" r:id="rId15"/>
    <p:sldId id="1656" r:id="rId16"/>
    <p:sldId id="1670" r:id="rId17"/>
    <p:sldId id="1630" r:id="rId18"/>
    <p:sldId id="1663" r:id="rId19"/>
    <p:sldId id="1672" r:id="rId20"/>
    <p:sldId id="1671" r:id="rId21"/>
    <p:sldId id="1642" r:id="rId22"/>
    <p:sldId id="1632" r:id="rId23"/>
    <p:sldId id="1646" r:id="rId24"/>
    <p:sldId id="1633" r:id="rId25"/>
    <p:sldId id="1634" r:id="rId26"/>
    <p:sldId id="1665" r:id="rId27"/>
    <p:sldId id="1666" r:id="rId28"/>
    <p:sldId id="1674" r:id="rId29"/>
    <p:sldId id="1635" r:id="rId30"/>
    <p:sldId id="1667" r:id="rId31"/>
    <p:sldId id="1636" r:id="rId32"/>
    <p:sldId id="1677" r:id="rId33"/>
    <p:sldId id="1678" r:id="rId34"/>
    <p:sldId id="1644" r:id="rId35"/>
    <p:sldId id="1660" r:id="rId36"/>
    <p:sldId id="1661" r:id="rId37"/>
    <p:sldId id="1668" r:id="rId38"/>
    <p:sldId id="1649" r:id="rId39"/>
    <p:sldId id="1626" r:id="rId40"/>
    <p:sldId id="1652" r:id="rId41"/>
    <p:sldId id="1651" r:id="rId42"/>
    <p:sldId id="1657" r:id="rId43"/>
    <p:sldId id="373" r:id="rId44"/>
    <p:sldId id="1675" r:id="rId45"/>
    <p:sldId id="1628" r:id="rId46"/>
    <p:sldId id="1676" r:id="rId47"/>
    <p:sldId id="1682" r:id="rId48"/>
    <p:sldId id="1683" r:id="rId49"/>
    <p:sldId id="1594" r:id="rId50"/>
    <p:sldId id="1681" r:id="rId51"/>
    <p:sldId id="322" r:id="rId52"/>
    <p:sldId id="1615" r:id="rId53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8001"/>
    <a:srgbClr val="FF0005"/>
    <a:srgbClr val="CAC9C8"/>
    <a:srgbClr val="8DE3A7"/>
    <a:srgbClr val="F6C0BC"/>
    <a:srgbClr val="C2D9FF"/>
    <a:srgbClr val="8D43AD"/>
    <a:srgbClr val="006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3"/>
    <p:restoredTop sz="94574"/>
  </p:normalViewPr>
  <p:slideViewPr>
    <p:cSldViewPr snapToGrid="0">
      <p:cViewPr varScale="1">
        <p:scale>
          <a:sx n="123" d="100"/>
          <a:sy n="123" d="100"/>
        </p:scale>
        <p:origin x="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6122E-906E-0B4F-B407-39728D3BF5D3}" type="datetimeFigureOut">
              <a:rPr lang="en-CH" smtClean="0"/>
              <a:t>13.10.2026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8ECBD-4C53-B040-9FF0-30C1D4E0C63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28931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08328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4AB1F-2EEA-D4AA-0785-2BDC90EFD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16C94-0661-3621-FCB1-0398D92AD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51B638-D487-0F72-304F-6AF5F1990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9097A-FFF1-8372-4BDA-245C3BF8F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364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E8852-C894-200A-5375-BE784AB77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0BCAA7-8E7D-D515-CA68-C3981C2D9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9C0DA-94AE-0F6F-8D47-841F1B5D1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BCDB2-83EB-BDB0-4A17-F3803872A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0948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B4BF-E514-B8BB-B2BE-1C402424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02D46-A880-7E10-AB47-1B909BB41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BC1E3-C7B0-BC31-5036-6CC110C80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7244D-2768-D75F-09B1-F6FA93CC1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543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73600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36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4867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392E3-3176-7E09-1A96-525790A5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386FE7-F329-9822-8119-4188E50C5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03396-2C4E-D34C-E16D-BDF639143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33C5B-CEA2-FA6D-3455-3E0726AAF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48ECBD-4C53-B040-9FF0-30C1D4E0C633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60941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48 service nodes, 24 low swing buffers, 444x156 ~70k pixels per tile, 20.8 x 22.8 um</a:t>
            </a:r>
          </a:p>
          <a:p>
            <a:r>
              <a:rPr lang="en-CH" dirty="0"/>
              <a:t>On SRV nodes:</a:t>
            </a:r>
          </a:p>
          <a:p>
            <a:r>
              <a:rPr lang="en-GB" dirty="0"/>
              <a:t>A slow control endpoint accessible through the SRV interface • Controls the SBB tile configuration – Data buffers, driver strengths, etc • Controls the </a:t>
            </a:r>
            <a:r>
              <a:rPr lang="en-GB" dirty="0" err="1"/>
              <a:t>analog</a:t>
            </a:r>
            <a:r>
              <a:rPr lang="en-GB" dirty="0"/>
              <a:t> monitoring – Supply voltages – Bias currents – Bias voltages • Controls the tile power switches • Controls the tile reset • All services nodes must be configured before global supplies are switched on!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Power pads takes up most of real-estate – E-links (all differential CLPS): • Clock - input • Reset - input • Sync - input • 2x slow control – SRV and CORE input/output – Data (all differential): • 8x high-speed channels (4 top, 4 bottom) – 2x </a:t>
            </a:r>
            <a:r>
              <a:rPr lang="en-GB" dirty="0" err="1"/>
              <a:t>analog</a:t>
            </a:r>
            <a:r>
              <a:rPr lang="en-GB" dirty="0"/>
              <a:t> monitoring • No connection to FPC – 2x </a:t>
            </a:r>
            <a:r>
              <a:rPr lang="en-GB" dirty="0" err="1"/>
              <a:t>testout</a:t>
            </a:r>
            <a:r>
              <a:rPr lang="en-GB" dirty="0"/>
              <a:t> • No connection to FPC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74226-2AB4-B34A-9917-0E8CD1E95D2C}" type="slidenum">
              <a:rPr lang="en-CH" smtClean="0"/>
              <a:t>51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8842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5B2AC-0CD6-8F3B-F320-8F54BABE3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3FA04-93B6-C82A-BAA9-988A5472F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DA873-35F9-A866-F426-D53B031B7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4C64-4FA4-6B46-BFA1-A39025B7DDDA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99419-7A71-5C54-C3A0-018C57D6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569DC-2FBD-E250-A873-631DFA1D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8056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BC308-D608-2B8D-C005-F013A844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26" y="1825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CB4F8-DE27-13C3-43C8-A715E8D24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456"/>
            <a:ext cx="10515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218C5-3972-2255-C70C-8DE559820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FE37-7B86-454E-90C4-E1004F03C734}" type="datetime1">
              <a:rPr lang="de-CH" smtClean="0"/>
              <a:t>20.10.26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8FCF9-92CB-195E-147C-3110997B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41CEB-496B-FFF9-CECC-7063779D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1600" y="6492875"/>
            <a:ext cx="3200400" cy="365125"/>
          </a:xfrm>
        </p:spPr>
        <p:txBody>
          <a:bodyPr/>
          <a:lstStyle/>
          <a:p>
            <a:r>
              <a:rPr lang="en-CH" dirty="0"/>
              <a:t>Gregor Eberwein | CPAD 2026 | </a:t>
            </a:r>
            <a:fld id="{918F4402-AED8-074F-AF97-CB4C92A975F7}" type="slidenum">
              <a:rPr lang="en-CH" smtClean="0"/>
              <a:t>‹#›</a:t>
            </a:fld>
            <a:endParaRPr lang="en-CH" dirty="0"/>
          </a:p>
        </p:txBody>
      </p:sp>
      <p:pic>
        <p:nvPicPr>
          <p:cNvPr id="8" name="Picture 7" descr="A red and black logo&#10;&#10;AI-generated content may be incorrect.">
            <a:extLst>
              <a:ext uri="{FF2B5EF4-FFF2-40B4-BE49-F238E27FC236}">
                <a16:creationId xmlns:a16="http://schemas.microsoft.com/office/drawing/2014/main" id="{4031ABD4-7233-8BE4-EF0B-A20B8FBD85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9645" y="-46679"/>
            <a:ext cx="1099603" cy="680706"/>
          </a:xfrm>
          <a:prstGeom prst="rect">
            <a:avLst/>
          </a:prstGeom>
        </p:spPr>
      </p:pic>
      <p:pic>
        <p:nvPicPr>
          <p:cNvPr id="7" name="ALICE Logo">
            <a:extLst>
              <a:ext uri="{FF2B5EF4-FFF2-40B4-BE49-F238E27FC236}">
                <a16:creationId xmlns:a16="http://schemas.microsoft.com/office/drawing/2014/main" id="{1AB797AE-7801-CC41-021B-AA58BB74A921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11760711" y="11431"/>
            <a:ext cx="396543" cy="537209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6644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6AFC-3F2F-102A-EC04-6C7C22D6F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7CCE3-D869-0BDD-D278-B4A9441E8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C7B7A-4982-673B-7EE8-C333D1BF2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D3B39-BFAA-C145-BDBA-92D026B293F3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87712-D2D0-ABFE-FA23-07574BD54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A1251-143B-486D-3734-51E53E2B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643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1DAE3-D8BD-66B0-B1A0-78FC6DF5F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D525C-81FE-F925-E210-81F0697F6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7B8B6-23AF-9999-0817-55C495F0D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434-428C-5E48-951E-E06B45F3C7C2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DD3AA-E378-8B97-90C4-BF395731E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E8A7A-9DB8-6D45-0B97-A07913747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0612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A8633-3299-D9DE-B2F5-62706E5C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DAA81-177D-06EB-5040-C921F5D3D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A659D-9B19-CEAE-C21E-A1B9C8B88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9DDDB-5B84-B31D-69BB-F7A1438D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A180-958F-674F-AEC3-2AF929541CF3}" type="datetime1">
              <a:rPr lang="de-CH" smtClean="0"/>
              <a:t>15.10.26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1FFAA-634D-081A-8F10-946D877B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B0AB9-9C10-6936-415E-0A8F3F14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404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08EE-CE17-CCE7-BC56-FDB4C51E3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09F7A-CA1E-0DD2-FF5F-CFF72A29C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FD998-8F64-3E1A-72F1-A010FB771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4421DB-10E9-1167-0F04-EAEF161FF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5A21FE-B1E7-3875-3B29-1B7AE444FF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A6D3E-D6EC-BDAE-50D8-DFCFB41F8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AA52-8D84-DA41-A5C6-7190507EB576}" type="datetime1">
              <a:rPr lang="de-CH" smtClean="0"/>
              <a:t>15.10.26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7569D-85A8-6CA1-22A1-FB491721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2EE1FF-7230-1A2A-0290-44AFB937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767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60702-72DE-FC66-EBDE-71BE68CF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96138-C70A-9CED-FD3A-0EB4C136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556A-6105-4745-8911-03AD5D8398DB}" type="datetime1">
              <a:rPr lang="de-CH" smtClean="0"/>
              <a:t>15.10.26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BCF87-B566-3650-0EAE-DD32AC27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39DCDC-0F57-E035-682F-F1B39E2A9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9141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47F5A-9568-C351-2E6D-9789E5A3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DA1F-F1F6-B640-994F-EF9B8077825C}" type="datetime1">
              <a:rPr lang="de-CH" smtClean="0"/>
              <a:t>15.10.26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8D72D2-8323-DF44-61F3-36CCA02D5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D6D38-53D5-54B6-54C1-00CD5650C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91500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30E6-2376-4C63-9261-828C41B1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23BD4-29E8-9B6C-B9AB-47A3A02CA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25620-4A53-667A-568C-B6ECAD747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49EB22-4B27-6F9A-4556-BBC819F2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7AA9-1D57-6A44-916A-23A7F72151D2}" type="datetime1">
              <a:rPr lang="de-CH" smtClean="0"/>
              <a:t>15.10.26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2E168-A239-09BF-949D-A8DF7061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83FA0-67D6-8BE9-85C6-1268FBD5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2101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E33F6-5C2F-24EB-CBFA-610BA96C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74436-A860-89C2-EE92-438741D040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8234D-F4C8-A764-E4B2-7BBFA3799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C597F-0334-FF3F-C70D-EF90D158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2DC6-CE90-474F-B2AB-787567F93588}" type="datetime1">
              <a:rPr lang="de-CH" smtClean="0"/>
              <a:t>15.10.26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BFC40-FEB7-0E27-9147-D3C1F9DCC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0050E-2AB5-310F-A6B3-7A2231483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48129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FC48B-7E40-EBD5-3181-6C1BC63B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EB0332-00D8-7AA9-E194-EBB8B8391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F7606-E1E0-0D9D-184C-7A7525193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CAAE1-6908-EB4B-BCC2-20B3F02AC639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D95CF-86D8-F68A-52F6-31D6CFF7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D1CB0-4BED-B43E-3E4E-7A7C749C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48350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B2A58F-38BC-4E49-232C-51536B6092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DCB8A-E307-7235-D489-A34C2E971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E895D-08B5-EB6E-8FFA-C770AF4C2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3E296-240F-A440-AF0E-BF2FA3C976C4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0F4E2-F2A5-6396-B1A6-1E3811876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DB6D5-065B-7B76-47A4-A8AD1913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8394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5E1602-8717-D734-FD92-1355C9139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25CED-70A0-C468-6B1F-7FCA28EE5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A3C0F-2573-D468-EF03-5DFF26F51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E6D94-259B-8E46-A3CC-9576E61DFBE6}" type="datetime1">
              <a:rPr lang="de-CH" smtClean="0"/>
              <a:t>15.10.26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D5B38-58E7-8F54-262E-BD1944125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92BDC-4EF7-906E-51E5-DDEB04240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75FD66-4B3F-3844-AECA-7DD0F0966B1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2525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silicon wafer&#10;&#10;AI-generated content may be incorrect.">
            <a:extLst>
              <a:ext uri="{FF2B5EF4-FFF2-40B4-BE49-F238E27FC236}">
                <a16:creationId xmlns:a16="http://schemas.microsoft.com/office/drawing/2014/main" id="{7A318A3E-C4B1-E06B-BBD3-59D921C75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8BFBD4-88E2-D08E-353E-964F097527A3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75000">
                <a:srgbClr val="CAC9C8">
                  <a:lumMod val="83044"/>
                </a:srgbClr>
              </a:gs>
              <a:gs pos="0">
                <a:schemeClr val="bg1">
                  <a:lumMod val="85000"/>
                  <a:alpha val="0"/>
                </a:schemeClr>
              </a:gs>
              <a:gs pos="69000">
                <a:schemeClr val="dk1">
                  <a:satMod val="103000"/>
                  <a:tint val="73000"/>
                  <a:lumMod val="76178"/>
                  <a:lumOff val="23822"/>
                  <a:alpha val="16000"/>
                </a:schemeClr>
              </a:gs>
              <a:gs pos="100000">
                <a:schemeClr val="dk1">
                  <a:satMod val="109000"/>
                  <a:tint val="81000"/>
                  <a:lumMod val="59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7F71B-1958-6FDA-D54F-5AF13C5B3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735" y="1135063"/>
            <a:ext cx="9144000" cy="2387600"/>
          </a:xfrm>
        </p:spPr>
        <p:txBody>
          <a:bodyPr>
            <a:normAutofit/>
          </a:bodyPr>
          <a:lstStyle/>
          <a:p>
            <a:r>
              <a:rPr lang="en-GB" sz="4000" dirty="0"/>
              <a:t>ALICE ITS3 MOSAIX sensor measurements</a:t>
            </a:r>
            <a:br>
              <a:rPr lang="en-GB" sz="4000" dirty="0"/>
            </a:br>
            <a:r>
              <a:rPr lang="en-GB" sz="4000" dirty="0"/>
              <a:t>and developments for </a:t>
            </a:r>
            <a:r>
              <a:rPr lang="en-GB" sz="4000" dirty="0" err="1"/>
              <a:t>ePIC</a:t>
            </a:r>
            <a:r>
              <a:rPr lang="en-GB" sz="4000" dirty="0"/>
              <a:t> SVT</a:t>
            </a:r>
            <a:endParaRPr lang="en-CH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99C7F-2F17-48D6-4345-6715E5876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5735" y="3614738"/>
            <a:ext cx="9144000" cy="1655762"/>
          </a:xfrm>
        </p:spPr>
        <p:txBody>
          <a:bodyPr/>
          <a:lstStyle/>
          <a:p>
            <a:r>
              <a:rPr lang="en-CH" dirty="0"/>
              <a:t>Gregor Eberwein (MIT) </a:t>
            </a:r>
            <a:r>
              <a:rPr lang="en-CH" i="1" dirty="0"/>
              <a:t>on behalf of ALICE </a:t>
            </a:r>
          </a:p>
          <a:p>
            <a:r>
              <a:rPr lang="en-CH" dirty="0"/>
              <a:t>CPAD Seattle, 22 Oct. 2026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7AA679-6D5D-74AC-EBFB-CC6BDE45B682}"/>
              </a:ext>
            </a:extLst>
          </p:cNvPr>
          <p:cNvCxnSpPr>
            <a:cxnSpLocks/>
          </p:cNvCxnSpPr>
          <p:nvPr/>
        </p:nvCxnSpPr>
        <p:spPr>
          <a:xfrm>
            <a:off x="1892268" y="3554199"/>
            <a:ext cx="7790935" cy="0"/>
          </a:xfrm>
          <a:prstGeom prst="line">
            <a:avLst/>
          </a:prstGeom>
          <a:ln>
            <a:solidFill>
              <a:srgbClr val="75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ALICE Logo">
            <a:extLst>
              <a:ext uri="{FF2B5EF4-FFF2-40B4-BE49-F238E27FC236}">
                <a16:creationId xmlns:a16="http://schemas.microsoft.com/office/drawing/2014/main" id="{72F898A5-C6FE-105D-AE8C-595D2FA328E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1224741" y="732000"/>
            <a:ext cx="881950" cy="119480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Picture 12" descr="A red and black logo&#10;&#10;AI-generated content may be incorrect.">
            <a:extLst>
              <a:ext uri="{FF2B5EF4-FFF2-40B4-BE49-F238E27FC236}">
                <a16:creationId xmlns:a16="http://schemas.microsoft.com/office/drawing/2014/main" id="{6F4F4251-3A35-696D-80F4-8881224E7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8357" y="-80970"/>
            <a:ext cx="1358102" cy="8407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8C8C3D-2D1E-A79B-5A5D-89B81D7F894D}"/>
              </a:ext>
            </a:extLst>
          </p:cNvPr>
          <p:cNvSpPr txBox="1"/>
          <p:nvPr/>
        </p:nvSpPr>
        <p:spPr>
          <a:xfrm rot="16200000">
            <a:off x="10107370" y="4103780"/>
            <a:ext cx="36719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The work of the MIT HI group and MIT </a:t>
            </a:r>
            <a:r>
              <a:rPr lang="en-GB" sz="1100" dirty="0" err="1">
                <a:solidFill>
                  <a:schemeClr val="bg1"/>
                </a:solidFill>
              </a:rPr>
              <a:t>PixEl</a:t>
            </a:r>
            <a:r>
              <a:rPr lang="el-GR" sz="1100" dirty="0">
                <a:solidFill>
                  <a:schemeClr val="bg1"/>
                </a:solidFill>
              </a:rPr>
              <a:t>φ </a:t>
            </a:r>
            <a:r>
              <a:rPr lang="en-GB" sz="1100" dirty="0">
                <a:solidFill>
                  <a:schemeClr val="bg1"/>
                </a:solidFill>
              </a:rPr>
              <a:t>Lab was supported by US DOE-NP and by the SVT-EIC project</a:t>
            </a:r>
            <a:endParaRPr lang="en-CH" sz="11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8E6055-1C68-0AC6-2139-FA40BD49F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494" b="89768" l="5894" r="89924">
                        <a14:foregroundMark x1="44487" y1="21429" x2="44487" y2="21429"/>
                        <a14:foregroundMark x1="46008" y1="26255" x2="50951" y2="31081"/>
                        <a14:foregroundMark x1="46008" y1="26255" x2="44487" y2="31081"/>
                        <a14:foregroundMark x1="50951" y1="22973" x2="50951" y2="31081"/>
                        <a14:foregroundMark x1="42966" y1="24710" x2="39734" y2="37645"/>
                        <a14:foregroundMark x1="53992" y1="32819" x2="47719" y2="29537"/>
                        <a14:foregroundMark x1="57224" y1="35521" x2="44106" y2="36486"/>
                        <a14:foregroundMark x1="58555" y1="35135" x2="54943" y2="35521"/>
                        <a14:foregroundMark x1="59316" y1="36100" x2="59316" y2="36100"/>
                        <a14:foregroundMark x1="57985" y1="36486" x2="57985" y2="36486"/>
                        <a14:foregroundMark x1="45057" y1="29151" x2="45057" y2="29151"/>
                        <a14:foregroundMark x1="45437" y1="31853" x2="45437" y2="31853"/>
                        <a14:foregroundMark x1="48099" y1="31853" x2="48099" y2="31853"/>
                        <a14:foregroundMark x1="48099" y1="31853" x2="48099" y2="31853"/>
                        <a14:foregroundMark x1="46388" y1="31853" x2="49049" y2="31853"/>
                        <a14:foregroundMark x1="88213" y1="36100" x2="88213" y2="60618"/>
                        <a14:foregroundMark x1="63498" y1="8687" x2="36122" y2="11004"/>
                        <a14:foregroundMark x1="9886" y1="32432" x2="11407" y2="62934"/>
                        <a14:foregroundMark x1="6844" y1="47876" x2="5894" y2="42471"/>
                        <a14:foregroundMark x1="89924" y1="38417" x2="89924" y2="59266"/>
                        <a14:foregroundMark x1="59886" y1="89382" x2="37452" y2="88610"/>
                        <a14:foregroundMark x1="58555" y1="35135" x2="46008" y2="35521"/>
                        <a14:foregroundMark x1="56654" y1="35135" x2="56654" y2="35135"/>
                        <a14:foregroundMark x1="59886" y1="35521" x2="59886" y2="35521"/>
                        <a14:foregroundMark x1="54943" y1="36873" x2="54943" y2="36873"/>
                        <a14:foregroundMark x1="57224" y1="36486" x2="57224" y2="36486"/>
                        <a14:foregroundMark x1="47338" y1="31081" x2="47338" y2="31081"/>
                        <a14:foregroundMark x1="47338" y1="31081" x2="47338" y2="31081"/>
                        <a14:foregroundMark x1="46768" y1="31467" x2="46768" y2="31467"/>
                        <a14:foregroundMark x1="46388" y1="31467" x2="46388" y2="31467"/>
                        <a14:foregroundMark x1="46388" y1="31467" x2="46388" y2="31467"/>
                        <a14:foregroundMark x1="48669" y1="31467" x2="45437" y2="324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1412260" y="6074954"/>
            <a:ext cx="785715" cy="773765"/>
          </a:xfrm>
          <a:prstGeom prst="rect">
            <a:avLst/>
          </a:prstGeom>
        </p:spPr>
      </p:pic>
      <p:pic>
        <p:nvPicPr>
          <p:cNvPr id="17" name="Picture 2" descr="ePIC (Public) · The ePIC Collaboration Website">
            <a:extLst>
              <a:ext uri="{FF2B5EF4-FFF2-40B4-BE49-F238E27FC236}">
                <a16:creationId xmlns:a16="http://schemas.microsoft.com/office/drawing/2014/main" id="{2896FE9F-3DD4-EEB8-5301-691E2FDB0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472" y="1986805"/>
            <a:ext cx="1091272" cy="78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02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3A63-FA86-C930-3679-12F54D93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ALICE – A Large Ion Collider Experiment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F1225-D6FB-EDC1-C1B1-75480DC9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</a:t>
            </a:fld>
            <a:endParaRPr lang="en-CH" dirty="0"/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8C38B3B1-154A-2F0D-A365-3C1BEB02B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143" y="1195560"/>
            <a:ext cx="8783736" cy="49568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DD8BA3-9136-F890-F8E6-FC2F5D680C29}"/>
              </a:ext>
            </a:extLst>
          </p:cNvPr>
          <p:cNvSpPr txBox="1"/>
          <p:nvPr/>
        </p:nvSpPr>
        <p:spPr>
          <a:xfrm>
            <a:off x="8153399" y="2088929"/>
            <a:ext cx="387158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cs typeface="Segoe UI Semilight" panose="020B0402040204020203" pitchFamily="34" charset="0"/>
              </a:rPr>
              <a:t>Study of strongly interacting matter at extreme densities (QGP) in heavy-ion collisions at the LHC (CERN)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cs typeface="Segoe UI Semilight" panose="020B04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cs typeface="Segoe UI Semilight" panose="020B0402040204020203" pitchFamily="34" charset="0"/>
            </a:endParaRPr>
          </a:p>
          <a:p>
            <a:r>
              <a:rPr lang="en-GB" sz="2200" dirty="0">
                <a:cs typeface="Segoe UI Semilight" panose="020B0402040204020203" pitchFamily="34" charset="0"/>
              </a:rPr>
              <a:t>Low momentum (</a:t>
            </a:r>
            <a:r>
              <a:rPr lang="en-GB" sz="2200" dirty="0"/>
              <a:t>≲</a:t>
            </a:r>
            <a:r>
              <a:rPr lang="en-GB" sz="2200" dirty="0">
                <a:cs typeface="Segoe UI Semilight" panose="020B0402040204020203" pitchFamily="34" charset="0"/>
              </a:rPr>
              <a:t> 1 GeV/c) particle reconstruction</a:t>
            </a:r>
          </a:p>
          <a:p>
            <a:pPr marL="534988" lvl="1" indent="-261938">
              <a:buFont typeface="Arial" panose="020B0604020202020204" pitchFamily="34" charset="0"/>
              <a:buChar char="•"/>
            </a:pPr>
            <a:r>
              <a:rPr lang="en-GB" sz="2200" dirty="0">
                <a:cs typeface="Segoe UI Semilight" panose="020B0402040204020203" pitchFamily="34" charset="0"/>
              </a:rPr>
              <a:t>New inner tracker for </a:t>
            </a:r>
            <a:br>
              <a:rPr lang="en-GB" sz="2200" dirty="0">
                <a:cs typeface="Segoe UI Semilight" panose="020B0402040204020203" pitchFamily="34" charset="0"/>
              </a:rPr>
            </a:br>
            <a:r>
              <a:rPr lang="en-GB" sz="2200" dirty="0">
                <a:cs typeface="Segoe UI Semilight" panose="020B0402040204020203" pitchFamily="34" charset="0"/>
              </a:rPr>
              <a:t>Run 4 (2030)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511F-F74E-E032-1645-F230796E4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ALICE Inner Tracking System 3 (ITS3)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3A7EC0-A9B9-94FA-E813-78012D5BB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050" y="1826808"/>
            <a:ext cx="3542700" cy="341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F3CBB68-C519-E4E3-2175-E9A62BF1B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7" t="22477" r="23764" b="1904"/>
          <a:stretch>
            <a:fillRect/>
          </a:stretch>
        </p:blipFill>
        <p:spPr bwMode="auto">
          <a:xfrm>
            <a:off x="724240" y="1740977"/>
            <a:ext cx="3776071" cy="3444978"/>
          </a:xfrm>
          <a:prstGeom prst="roundRect">
            <a:avLst>
              <a:gd name="adj" fmla="val 447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B73305-3560-CB45-3210-A8A518E9B297}"/>
              </a:ext>
            </a:extLst>
          </p:cNvPr>
          <p:cNvSpPr txBox="1"/>
          <p:nvPr/>
        </p:nvSpPr>
        <p:spPr>
          <a:xfrm>
            <a:off x="626365" y="5514804"/>
            <a:ext cx="119133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Improved low p</a:t>
            </a:r>
            <a:r>
              <a:rPr lang="en-CH" sz="2000" baseline="-25000" dirty="0"/>
              <a:t>T</a:t>
            </a:r>
            <a:r>
              <a:rPr lang="en-CH" sz="2000" dirty="0"/>
              <a:t> physics performance – low material budget, air cooling, small inner radius</a:t>
            </a:r>
          </a:p>
          <a:p>
            <a:endParaRPr lang="en-CH" sz="2000" dirty="0"/>
          </a:p>
          <a:p>
            <a:r>
              <a:rPr lang="en-CH" sz="2000" dirty="0"/>
              <a:t>→ bent, wafer-scale monolithic active pixel sensors (MAPS) – in total just 6 sensors for entire inner barrel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F43400-1FB7-50EC-325D-03F6AD421E5D}"/>
              </a:ext>
            </a:extLst>
          </p:cNvPr>
          <p:cNvGrpSpPr/>
          <p:nvPr/>
        </p:nvGrpSpPr>
        <p:grpSpPr>
          <a:xfrm>
            <a:off x="8827266" y="1062583"/>
            <a:ext cx="3479073" cy="2400883"/>
            <a:chOff x="7515921" y="505250"/>
            <a:chExt cx="3479073" cy="240088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0B7376A-1710-FCC8-7D51-E01F0BECB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5921" y="632592"/>
              <a:ext cx="3479073" cy="2273541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1E3DBF-FFEC-401E-4295-696D219B6146}"/>
                </a:ext>
              </a:extLst>
            </p:cNvPr>
            <p:cNvSpPr/>
            <p:nvPr/>
          </p:nvSpPr>
          <p:spPr>
            <a:xfrm>
              <a:off x="7936637" y="554112"/>
              <a:ext cx="1806606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6858BCD-8EBC-8D2A-CF57-534E648D8545}"/>
                </a:ext>
              </a:extLst>
            </p:cNvPr>
            <p:cNvSpPr/>
            <p:nvPr/>
          </p:nvSpPr>
          <p:spPr>
            <a:xfrm>
              <a:off x="7927759" y="505250"/>
              <a:ext cx="1926454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177C90-061E-08F2-3C34-7BA4FDC0504E}"/>
                </a:ext>
              </a:extLst>
            </p:cNvPr>
            <p:cNvSpPr/>
            <p:nvPr/>
          </p:nvSpPr>
          <p:spPr>
            <a:xfrm>
              <a:off x="10049523" y="1245723"/>
              <a:ext cx="616998" cy="127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6A886D1-06BE-BF7D-896C-50B47652D5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441" t="31163" r="66838" b="65484"/>
            <a:stretch/>
          </p:blipFill>
          <p:spPr>
            <a:xfrm>
              <a:off x="8455660" y="1731244"/>
              <a:ext cx="268606" cy="7623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B65330-7EA1-8FE0-6BB7-858791D26A16}"/>
                </a:ext>
              </a:extLst>
            </p:cNvPr>
            <p:cNvSpPr txBox="1"/>
            <p:nvPr/>
          </p:nvSpPr>
          <p:spPr>
            <a:xfrm>
              <a:off x="8122353" y="1622114"/>
              <a:ext cx="322085" cy="272415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en-GB" sz="1600" dirty="0">
                  <a:latin typeface="Bahnschrift SemiLight SemiConde" panose="020B0502040204020203" pitchFamily="34" charset="0"/>
                  <a:cs typeface="Segoe UI Semilight" panose="020B0402040204020203" pitchFamily="34" charset="0"/>
                </a:rPr>
                <a:t>L0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EE8482-5A43-366A-3097-D7FBE810FA6F}"/>
                </a:ext>
              </a:extLst>
            </p:cNvPr>
            <p:cNvSpPr txBox="1"/>
            <p:nvPr/>
          </p:nvSpPr>
          <p:spPr>
            <a:xfrm>
              <a:off x="7816678" y="1245938"/>
              <a:ext cx="586455" cy="272415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r"/>
              <a:r>
                <a:rPr lang="en-GB" sz="1600" dirty="0">
                  <a:latin typeface="Bahnschrift SemiLight SemiConde" panose="020B0502040204020203" pitchFamily="34" charset="0"/>
                  <a:cs typeface="Segoe UI Semilight" panose="020B0402040204020203" pitchFamily="34" charset="0"/>
                </a:rPr>
                <a:t>L1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22B699-3BE6-68D5-BC61-D1C0F82C07CE}"/>
                </a:ext>
              </a:extLst>
            </p:cNvPr>
            <p:cNvSpPr txBox="1"/>
            <p:nvPr/>
          </p:nvSpPr>
          <p:spPr>
            <a:xfrm>
              <a:off x="7747689" y="710494"/>
              <a:ext cx="659830" cy="352853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72000" rIns="36000" bIns="0" rtlCol="0">
              <a:spAutoFit/>
            </a:bodyPr>
            <a:lstStyle/>
            <a:p>
              <a:pPr algn="r"/>
              <a:r>
                <a:rPr lang="en-GB" sz="1600" dirty="0">
                  <a:latin typeface="Bahnschrift SemiLight SemiConde" panose="020B0502040204020203" pitchFamily="34" charset="0"/>
                  <a:cs typeface="Segoe UI Semilight" panose="020B0402040204020203" pitchFamily="34" charset="0"/>
                </a:rPr>
                <a:t>L2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41C454A-A4D6-C622-5A1F-154864E428C9}"/>
                </a:ext>
              </a:extLst>
            </p:cNvPr>
            <p:cNvSpPr/>
            <p:nvPr/>
          </p:nvSpPr>
          <p:spPr>
            <a:xfrm rot="20671944">
              <a:off x="9845321" y="1143390"/>
              <a:ext cx="103362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49D9132-381C-199A-5309-A8E19E27C2C5}"/>
              </a:ext>
            </a:extLst>
          </p:cNvPr>
          <p:cNvSpPr txBox="1"/>
          <p:nvPr/>
        </p:nvSpPr>
        <p:spPr>
          <a:xfrm>
            <a:off x="8812431" y="2461386"/>
            <a:ext cx="996764" cy="318801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72000" rIns="36000" bIns="0" rtlCol="0">
            <a:spAutoFit/>
          </a:bodyPr>
          <a:lstStyle/>
          <a:p>
            <a:pPr algn="r"/>
            <a:r>
              <a:rPr lang="en-GB" sz="14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Beampipe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80ACF5-811D-A321-24EF-F5D43865E63F}"/>
              </a:ext>
            </a:extLst>
          </p:cNvPr>
          <p:cNvSpPr txBox="1"/>
          <p:nvPr/>
        </p:nvSpPr>
        <p:spPr>
          <a:xfrm>
            <a:off x="1441055" y="4280013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r=24 mm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26D912-86EC-C1D6-7DA7-B5428D1673BA}"/>
              </a:ext>
            </a:extLst>
          </p:cNvPr>
          <p:cNvSpPr txBox="1"/>
          <p:nvPr/>
        </p:nvSpPr>
        <p:spPr>
          <a:xfrm>
            <a:off x="761954" y="1375067"/>
            <a:ext cx="368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ITS2 half-barrel – currently installed</a:t>
            </a:r>
            <a:endParaRPr lang="en-CH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EE1AE1-5B2D-E828-DAA5-A2B0AE351913}"/>
              </a:ext>
            </a:extLst>
          </p:cNvPr>
          <p:cNvSpPr txBox="1"/>
          <p:nvPr/>
        </p:nvSpPr>
        <p:spPr>
          <a:xfrm>
            <a:off x="5198158" y="1371645"/>
            <a:ext cx="3726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ITS3 half-barrel – engineering model</a:t>
            </a:r>
            <a:endParaRPr lang="en-CH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E279FD-5A02-F37D-F3A1-543E17D0674E}"/>
              </a:ext>
            </a:extLst>
          </p:cNvPr>
          <p:cNvSpPr txBox="1"/>
          <p:nvPr/>
        </p:nvSpPr>
        <p:spPr>
          <a:xfrm rot="19672605">
            <a:off x="10720140" y="2908735"/>
            <a:ext cx="668895" cy="318801"/>
          </a:xfrm>
          <a:prstGeom prst="roundRect">
            <a:avLst/>
          </a:prstGeom>
          <a:solidFill>
            <a:schemeClr val="bg1"/>
          </a:solidFill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sz="14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3B63185B-C1B1-4D8F-D10B-BC356A5177E6}"/>
              </a:ext>
            </a:extLst>
          </p:cNvPr>
          <p:cNvSpPr/>
          <p:nvPr/>
        </p:nvSpPr>
        <p:spPr>
          <a:xfrm>
            <a:off x="4828784" y="3299254"/>
            <a:ext cx="510440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96A103A7-C330-3B07-8053-D7BEA75DDFA9}"/>
              </a:ext>
            </a:extLst>
          </p:cNvPr>
          <p:cNvSpPr/>
          <p:nvPr/>
        </p:nvSpPr>
        <p:spPr>
          <a:xfrm rot="10148731">
            <a:off x="1962349" y="2993215"/>
            <a:ext cx="1550135" cy="1411921"/>
          </a:xfrm>
          <a:prstGeom prst="arc">
            <a:avLst>
              <a:gd name="adj1" fmla="val 17293544"/>
              <a:gd name="adj2" fmla="val 0"/>
            </a:avLst>
          </a:prstGeom>
          <a:ln w="38100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A6E8D0-E887-4AFC-FC64-DABF39E18B60}"/>
              </a:ext>
            </a:extLst>
          </p:cNvPr>
          <p:cNvSpPr txBox="1"/>
          <p:nvPr/>
        </p:nvSpPr>
        <p:spPr>
          <a:xfrm>
            <a:off x="6006743" y="4009837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r=19 mm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C891932F-31CB-837F-98ED-E83900AF3D19}"/>
              </a:ext>
            </a:extLst>
          </p:cNvPr>
          <p:cNvSpPr/>
          <p:nvPr/>
        </p:nvSpPr>
        <p:spPr>
          <a:xfrm rot="10148731">
            <a:off x="6528037" y="2723039"/>
            <a:ext cx="1550135" cy="1411921"/>
          </a:xfrm>
          <a:prstGeom prst="arc">
            <a:avLst>
              <a:gd name="adj1" fmla="val 17293544"/>
              <a:gd name="adj2" fmla="val 0"/>
            </a:avLst>
          </a:prstGeom>
          <a:ln w="38100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D93AA727-A79F-FF3D-7EB6-490B26E1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4709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/>
      <p:bldP spid="37" grpId="0" animBg="1"/>
      <p:bldP spid="38" grpId="0" animBg="1"/>
      <p:bldP spid="40" grpId="0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2BC7-CDE3-37C0-B90A-403FF0B7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26" y="18255"/>
            <a:ext cx="11022274" cy="1325563"/>
          </a:xfrm>
        </p:spPr>
        <p:txBody>
          <a:bodyPr/>
          <a:lstStyle/>
          <a:p>
            <a:r>
              <a:rPr lang="en-CH" dirty="0"/>
              <a:t>ePIC – </a:t>
            </a:r>
            <a:r>
              <a:rPr lang="en-GB" dirty="0"/>
              <a:t>electron-Proton and Ion Collider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67F6D-BCAF-54E1-8B67-103CD9F57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</a:t>
            </a:fld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2A35E-4CF6-7FA4-AB29-CB555004D0BA}"/>
              </a:ext>
            </a:extLst>
          </p:cNvPr>
          <p:cNvSpPr txBox="1"/>
          <p:nvPr/>
        </p:nvSpPr>
        <p:spPr>
          <a:xfrm>
            <a:off x="7628351" y="2116899"/>
            <a:ext cx="41962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cs typeface="Segoe UI Semilight" panose="020B0402040204020203" pitchFamily="34" charset="0"/>
              </a:rPr>
              <a:t>Study of strongly interacting matter in electron-ion collisions at the future Electron-Ion Collider (EIC) at BNL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cs typeface="Segoe UI Semilight" panose="020B0402040204020203" pitchFamily="34" charset="0"/>
            </a:endParaRPr>
          </a:p>
          <a:p>
            <a:r>
              <a:rPr lang="en-GB" sz="2200" dirty="0">
                <a:cs typeface="Segoe UI Semilight" panose="020B0402040204020203" pitchFamily="34" charset="0"/>
              </a:rPr>
              <a:t>Low mass detectors with high spatial  resolution tracking essential (e.g. scattered e</a:t>
            </a:r>
            <a:r>
              <a:rPr lang="en-GB" sz="2200" baseline="30000" dirty="0">
                <a:cs typeface="Segoe UI Semilight" panose="020B0402040204020203" pitchFamily="34" charset="0"/>
              </a:rPr>
              <a:t>-</a:t>
            </a:r>
            <a:r>
              <a:rPr lang="en-GB" sz="2200" dirty="0">
                <a:cs typeface="Segoe UI Semilight" panose="020B0402040204020203" pitchFamily="34" charset="0"/>
              </a:rPr>
              <a:t> measurements)</a:t>
            </a:r>
          </a:p>
          <a:p>
            <a:pPr marL="622300" lvl="1" indent="-311150">
              <a:buFont typeface="Arial" panose="020B0604020202020204" pitchFamily="34" charset="0"/>
              <a:buChar char="•"/>
            </a:pPr>
            <a:r>
              <a:rPr lang="en-GB" sz="2200" dirty="0">
                <a:cs typeface="Segoe UI Semilight" panose="020B0402040204020203" pitchFamily="34" charset="0"/>
              </a:rPr>
              <a:t>Tracker installation in 2032</a:t>
            </a:r>
          </a:p>
          <a:p>
            <a:endParaRPr lang="en-GB" sz="2200" dirty="0">
              <a:cs typeface="Segoe UI Semilight" panose="020B04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cs typeface="Segoe UI Semilight" panose="020B04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446282-7971-6FC3-7279-4A776DBF5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41" y="1608142"/>
            <a:ext cx="6023975" cy="453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86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83CC6-EFC2-0990-6702-F4A4E1D6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9EA4A-CFDC-B687-12FB-6BA0F1D8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ePIC Silicon Vertex Tracker (SVT)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89721-4962-F068-0939-E4CF9D950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53" y="1198605"/>
            <a:ext cx="3687894" cy="4763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D9C6CA-A525-7D84-5C96-CFED14A7DD1C}"/>
              </a:ext>
            </a:extLst>
          </p:cNvPr>
          <p:cNvSpPr txBox="1"/>
          <p:nvPr/>
        </p:nvSpPr>
        <p:spPr>
          <a:xfrm>
            <a:off x="1289941" y="5386980"/>
            <a:ext cx="709793" cy="272415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sz="16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2x L0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021501-16B8-56E3-8115-F2B002D0140A}"/>
              </a:ext>
            </a:extLst>
          </p:cNvPr>
          <p:cNvSpPr txBox="1"/>
          <p:nvPr/>
        </p:nvSpPr>
        <p:spPr>
          <a:xfrm>
            <a:off x="1289942" y="4739517"/>
            <a:ext cx="709793" cy="272415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sz="16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2x L1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C5A96-813F-FF9D-A6D8-8D51043A686F}"/>
              </a:ext>
            </a:extLst>
          </p:cNvPr>
          <p:cNvSpPr txBox="1"/>
          <p:nvPr/>
        </p:nvSpPr>
        <p:spPr>
          <a:xfrm>
            <a:off x="1289942" y="2881956"/>
            <a:ext cx="709793" cy="272415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sz="16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4x L2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288E8F-D8E1-D07C-A4B1-57E776D942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0" r="1063"/>
          <a:stretch>
            <a:fillRect/>
          </a:stretch>
        </p:blipFill>
        <p:spPr>
          <a:xfrm>
            <a:off x="5245100" y="1865887"/>
            <a:ext cx="6769100" cy="3737884"/>
          </a:xfrm>
          <a:prstGeom prst="roundRect">
            <a:avLst>
              <a:gd name="adj" fmla="val 6134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68379B-7160-08E9-1665-D471ADABD6D0}"/>
              </a:ext>
            </a:extLst>
          </p:cNvPr>
          <p:cNvSpPr txBox="1"/>
          <p:nvPr/>
        </p:nvSpPr>
        <p:spPr>
          <a:xfrm>
            <a:off x="1644837" y="6075392"/>
            <a:ext cx="253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Inner barrel - based on</a:t>
            </a:r>
          </a:p>
          <a:p>
            <a:r>
              <a:rPr lang="en-GB" dirty="0"/>
              <a:t>b</a:t>
            </a:r>
            <a:r>
              <a:rPr lang="en-CH" dirty="0"/>
              <a:t>ent, wafer-scale MAPS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589906-A21B-05FC-3820-D99A9D4BBF5D}"/>
              </a:ext>
            </a:extLst>
          </p:cNvPr>
          <p:cNvSpPr/>
          <p:nvPr/>
        </p:nvSpPr>
        <p:spPr>
          <a:xfrm>
            <a:off x="1162255" y="1198605"/>
            <a:ext cx="3748892" cy="4806779"/>
          </a:xfrm>
          <a:prstGeom prst="roundRect">
            <a:avLst>
              <a:gd name="adj" fmla="val 5176"/>
            </a:avLst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E274B89-FB9B-21F0-8235-B416889F6C13}"/>
              </a:ext>
            </a:extLst>
          </p:cNvPr>
          <p:cNvCxnSpPr>
            <a:stCxn id="13" idx="3"/>
          </p:cNvCxnSpPr>
          <p:nvPr/>
        </p:nvCxnSpPr>
        <p:spPr>
          <a:xfrm>
            <a:off x="4911147" y="3601995"/>
            <a:ext cx="2978642" cy="37688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47E073-CC68-70B6-B2F5-CF637639FE0D}"/>
              </a:ext>
            </a:extLst>
          </p:cNvPr>
          <p:cNvCxnSpPr>
            <a:cxnSpLocks/>
          </p:cNvCxnSpPr>
          <p:nvPr/>
        </p:nvCxnSpPr>
        <p:spPr>
          <a:xfrm>
            <a:off x="6799672" y="4946822"/>
            <a:ext cx="2579106" cy="440158"/>
          </a:xfrm>
          <a:prstGeom prst="line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A5FA37-584F-0673-6CE4-91BFC10FC3C8}"/>
              </a:ext>
            </a:extLst>
          </p:cNvPr>
          <p:cNvCxnSpPr>
            <a:cxnSpLocks/>
          </p:cNvCxnSpPr>
          <p:nvPr/>
        </p:nvCxnSpPr>
        <p:spPr>
          <a:xfrm>
            <a:off x="2165887" y="5616518"/>
            <a:ext cx="1053048" cy="302368"/>
          </a:xfrm>
          <a:prstGeom prst="line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C2DF7A6-1957-76A5-A394-3E3B794F8935}"/>
              </a:ext>
            </a:extLst>
          </p:cNvPr>
          <p:cNvSpPr txBox="1"/>
          <p:nvPr/>
        </p:nvSpPr>
        <p:spPr>
          <a:xfrm rot="578471">
            <a:off x="7398358" y="5126443"/>
            <a:ext cx="668895" cy="318801"/>
          </a:xfrm>
          <a:prstGeom prst="round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sz="14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84 cm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0F14B0-4C32-36AE-5767-83423FD85AB0}"/>
              </a:ext>
            </a:extLst>
          </p:cNvPr>
          <p:cNvSpPr txBox="1"/>
          <p:nvPr/>
        </p:nvSpPr>
        <p:spPr>
          <a:xfrm>
            <a:off x="6447652" y="6005384"/>
            <a:ext cx="5590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Outer tracker - based on large-area MAPS of same type</a:t>
            </a:r>
          </a:p>
          <a:p>
            <a:r>
              <a:rPr lang="en-US" dirty="0"/>
              <a:t>Total ~8.5 m</a:t>
            </a:r>
            <a:r>
              <a:rPr lang="en-US" baseline="30000" dirty="0"/>
              <a:t>2</a:t>
            </a:r>
            <a:r>
              <a:rPr lang="en-US" dirty="0"/>
              <a:t> of silicon</a:t>
            </a:r>
            <a:endParaRPr lang="en-C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66CC08-C361-E8A4-1D05-A883FEDB69C7}"/>
              </a:ext>
            </a:extLst>
          </p:cNvPr>
          <p:cNvSpPr txBox="1"/>
          <p:nvPr/>
        </p:nvSpPr>
        <p:spPr>
          <a:xfrm rot="906906">
            <a:off x="2298631" y="5723593"/>
            <a:ext cx="668895" cy="238363"/>
          </a:xfrm>
          <a:prstGeom prst="round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00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BDFAAAD-74FD-68CC-CAC9-E4E167B1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0919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77679-C152-A49D-4CEE-0291403F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B14A-5557-B0D7-92E3-D7B85F54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A9F2095A-4DAB-F71F-A71E-077B1E5DD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6F0002-CFDF-3C09-FC3E-4E9B072EC92C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A5565D-1C48-9BE1-2051-104FA9B891F5}"/>
              </a:ext>
            </a:extLst>
          </p:cNvPr>
          <p:cNvSpPr txBox="1"/>
          <p:nvPr/>
        </p:nvSpPr>
        <p:spPr>
          <a:xfrm>
            <a:off x="320037" y="6029106"/>
            <a:ext cx="5273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ER2 run: 65nm, stitched, wafer-scale, CMOS, MAPS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5F8C01B-24B8-AC8A-B59D-83CD35F6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6</a:t>
            </a:fld>
            <a:endParaRPr lang="en-CH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EB4BF8D-39F9-FEF2-A1EC-D1619642201B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1368C6-CBF7-3885-1BC1-91E10FAA8518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34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FFA7-F0F9-153F-50B0-8F674D0A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41E9-B1CE-9F3B-0711-60F560CF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4A7F0493-1E87-1A41-EDA0-027D332E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7FA45C-C8CE-196E-0175-AAA404F858D7}"/>
              </a:ext>
            </a:extLst>
          </p:cNvPr>
          <p:cNvSpPr/>
          <p:nvPr/>
        </p:nvSpPr>
        <p:spPr>
          <a:xfrm>
            <a:off x="6721653" y="3122057"/>
            <a:ext cx="4578601" cy="344005"/>
          </a:xfrm>
          <a:prstGeom prst="rect">
            <a:avLst/>
          </a:prstGeom>
          <a:solidFill>
            <a:schemeClr val="tx2">
              <a:lumMod val="25000"/>
              <a:lumOff val="75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 (SEG)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735D21-7D30-1FB9-2356-41AC854D7B16}"/>
              </a:ext>
            </a:extLst>
          </p:cNvPr>
          <p:cNvSpPr/>
          <p:nvPr/>
        </p:nvSpPr>
        <p:spPr>
          <a:xfrm>
            <a:off x="6721653" y="2414567"/>
            <a:ext cx="4578601" cy="173130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8635BA-D4BD-E8E1-5479-E93D3728D41F}"/>
              </a:ext>
            </a:extLst>
          </p:cNvPr>
          <p:cNvCxnSpPr>
            <a:cxnSpLocks/>
          </p:cNvCxnSpPr>
          <p:nvPr/>
        </p:nvCxnSpPr>
        <p:spPr>
          <a:xfrm>
            <a:off x="6733826" y="4256461"/>
            <a:ext cx="4578601" cy="0"/>
          </a:xfrm>
          <a:prstGeom prst="line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D49930D-D5E1-CF5C-A65E-467FADA021E9}"/>
              </a:ext>
            </a:extLst>
          </p:cNvPr>
          <p:cNvSpPr txBox="1"/>
          <p:nvPr/>
        </p:nvSpPr>
        <p:spPr>
          <a:xfrm>
            <a:off x="8496903" y="4198264"/>
            <a:ext cx="1052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266 mm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54DFB8C-9CF5-771A-EB27-D6FA93FD9AAC}"/>
              </a:ext>
            </a:extLst>
          </p:cNvPr>
          <p:cNvCxnSpPr>
            <a:cxnSpLocks/>
          </p:cNvCxnSpPr>
          <p:nvPr/>
        </p:nvCxnSpPr>
        <p:spPr>
          <a:xfrm>
            <a:off x="6639091" y="3134413"/>
            <a:ext cx="0" cy="344005"/>
          </a:xfrm>
          <a:prstGeom prst="line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EBBD16F-4598-C41C-483D-ECEB119BE16A}"/>
              </a:ext>
            </a:extLst>
          </p:cNvPr>
          <p:cNvSpPr txBox="1"/>
          <p:nvPr/>
        </p:nvSpPr>
        <p:spPr>
          <a:xfrm rot="5400000">
            <a:off x="6010764" y="3212096"/>
            <a:ext cx="1052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19 mm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E374B7-2D69-AF8C-B62D-8E441323F434}"/>
              </a:ext>
            </a:extLst>
          </p:cNvPr>
          <p:cNvSpPr/>
          <p:nvPr/>
        </p:nvSpPr>
        <p:spPr>
          <a:xfrm>
            <a:off x="8097373" y="1095963"/>
            <a:ext cx="496752" cy="344005"/>
          </a:xfrm>
          <a:prstGeom prst="rect">
            <a:avLst/>
          </a:prstGeom>
          <a:solidFill>
            <a:schemeClr val="tx2">
              <a:lumMod val="25000"/>
              <a:lumOff val="75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F98B8EF-7653-FFE9-2437-57B605B614B8}"/>
              </a:ext>
            </a:extLst>
          </p:cNvPr>
          <p:cNvSpPr txBox="1"/>
          <p:nvPr/>
        </p:nvSpPr>
        <p:spPr>
          <a:xfrm>
            <a:off x="6888439" y="489288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babyMOSAIX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D4F7030-A1AF-3BD2-FE6A-9263E7EAB00D}"/>
              </a:ext>
            </a:extLst>
          </p:cNvPr>
          <p:cNvSpPr/>
          <p:nvPr/>
        </p:nvSpPr>
        <p:spPr>
          <a:xfrm rot="10607791">
            <a:off x="7540421" y="335427"/>
            <a:ext cx="914400" cy="9144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82C946-4799-9BD6-73AB-B67DBA5CFF31}"/>
              </a:ext>
            </a:extLst>
          </p:cNvPr>
          <p:cNvSpPr txBox="1"/>
          <p:nvPr/>
        </p:nvSpPr>
        <p:spPr>
          <a:xfrm>
            <a:off x="320037" y="6029106"/>
            <a:ext cx="5273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ER2 run: 65nm, stitched, wafer-scale, CMOS, MAPS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11743EE3-07CA-EE9D-9E7E-60AAB069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7</a:t>
            </a:fld>
            <a:endParaRPr lang="en-CH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FD978A-D4B4-52E2-030D-5A6EA205957A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C708DEC-9F9C-B9B4-3DE2-DE97CDB472CD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D2AA5C0-C585-3157-083E-8244E8847C52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37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2BA9-F89F-9812-E3AB-BF6CCF288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606E1-DB32-0957-5564-6EDDD4AF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A2E56780-4C10-531F-30F3-08DB24314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BE2D9AF-9769-C8AB-0536-E1C55E622401}"/>
              </a:ext>
            </a:extLst>
          </p:cNvPr>
          <p:cNvGrpSpPr/>
          <p:nvPr/>
        </p:nvGrpSpPr>
        <p:grpSpPr>
          <a:xfrm>
            <a:off x="531342" y="1697981"/>
            <a:ext cx="5159992" cy="3560873"/>
            <a:chOff x="7515921" y="505250"/>
            <a:chExt cx="3479073" cy="24008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8356E1F-AC98-C6E7-CC31-C1B50E00B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921" y="632592"/>
              <a:ext cx="3479073" cy="227354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A37286-BD0F-BFBB-9705-3DC53FD13508}"/>
                </a:ext>
              </a:extLst>
            </p:cNvPr>
            <p:cNvSpPr/>
            <p:nvPr/>
          </p:nvSpPr>
          <p:spPr>
            <a:xfrm>
              <a:off x="7936637" y="554112"/>
              <a:ext cx="1806606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B7E4B6-CA2D-E28F-8232-8113A52F0499}"/>
                </a:ext>
              </a:extLst>
            </p:cNvPr>
            <p:cNvSpPr/>
            <p:nvPr/>
          </p:nvSpPr>
          <p:spPr>
            <a:xfrm>
              <a:off x="7927759" y="505250"/>
              <a:ext cx="1926454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A707D2C-B2A1-A511-EFCE-FD43E0FE3FF4}"/>
                </a:ext>
              </a:extLst>
            </p:cNvPr>
            <p:cNvSpPr/>
            <p:nvPr/>
          </p:nvSpPr>
          <p:spPr>
            <a:xfrm>
              <a:off x="10049523" y="1245723"/>
              <a:ext cx="616998" cy="127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C2BD911-CACD-925D-A322-55021DDA81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441" t="31163" r="66838" b="65484"/>
            <a:stretch/>
          </p:blipFill>
          <p:spPr>
            <a:xfrm>
              <a:off x="8455660" y="1731244"/>
              <a:ext cx="268606" cy="7623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EFAA5C-8442-852C-1909-56BD827BA62F}"/>
                </a:ext>
              </a:extLst>
            </p:cNvPr>
            <p:cNvSpPr txBox="1"/>
            <p:nvPr/>
          </p:nvSpPr>
          <p:spPr>
            <a:xfrm>
              <a:off x="8174494" y="1666448"/>
              <a:ext cx="32208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en-GB" dirty="0">
                  <a:cs typeface="Segoe UI Semilight" panose="020B0402040204020203" pitchFamily="34" charset="0"/>
                </a:rPr>
                <a:t>L0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73F8F6-BBBE-C1B4-3270-7222191E655B}"/>
                </a:ext>
              </a:extLst>
            </p:cNvPr>
            <p:cNvSpPr txBox="1"/>
            <p:nvPr/>
          </p:nvSpPr>
          <p:spPr>
            <a:xfrm>
              <a:off x="7816677" y="1245938"/>
              <a:ext cx="58645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8F0F61-A348-3200-1D71-C3D9002FB24F}"/>
                </a:ext>
              </a:extLst>
            </p:cNvPr>
            <p:cNvSpPr txBox="1"/>
            <p:nvPr/>
          </p:nvSpPr>
          <p:spPr>
            <a:xfrm>
              <a:off x="7754754" y="731629"/>
              <a:ext cx="659830" cy="467498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7200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L2</a:t>
              </a:r>
            </a:p>
            <a:p>
              <a:pPr algn="r"/>
              <a:endParaRPr lang="en-GB" dirty="0">
                <a:cs typeface="Segoe UI Semilight" panose="020B04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B766E8-5D2D-4DCA-FAF5-E97D44E54B90}"/>
                </a:ext>
              </a:extLst>
            </p:cNvPr>
            <p:cNvSpPr/>
            <p:nvPr/>
          </p:nvSpPr>
          <p:spPr>
            <a:xfrm rot="20671944">
              <a:off x="9845321" y="1143390"/>
              <a:ext cx="103362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3665363-B268-077B-9EA7-3A20ABA63C32}"/>
              </a:ext>
            </a:extLst>
          </p:cNvPr>
          <p:cNvSpPr txBox="1"/>
          <p:nvPr/>
        </p:nvSpPr>
        <p:spPr>
          <a:xfrm>
            <a:off x="977410" y="3777463"/>
            <a:ext cx="1067553" cy="352853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72000" rIns="36000" bIns="0" rtlCol="0">
            <a:spAutoFit/>
          </a:bodyPr>
          <a:lstStyle/>
          <a:p>
            <a:pPr algn="r"/>
            <a:r>
              <a:rPr lang="en-GB" sz="1600" dirty="0">
                <a:cs typeface="Segoe UI Semilight" panose="020B0402040204020203" pitchFamily="34" charset="0"/>
              </a:rPr>
              <a:t>Beampipe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389009-5AF5-489F-FD80-3C9BA175400B}"/>
              </a:ext>
            </a:extLst>
          </p:cNvPr>
          <p:cNvSpPr txBox="1"/>
          <p:nvPr/>
        </p:nvSpPr>
        <p:spPr>
          <a:xfrm rot="19831349">
            <a:off x="3278919" y="4388378"/>
            <a:ext cx="1111755" cy="693371"/>
          </a:xfrm>
          <a:prstGeom prst="roundRect">
            <a:avLst/>
          </a:prstGeom>
          <a:solidFill>
            <a:schemeClr val="bg1"/>
          </a:solidFill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  <a:p>
            <a:pPr algn="r"/>
            <a:endParaRPr lang="en-GB" dirty="0">
              <a:latin typeface="Bahnschrift SemiLight SemiConde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C11011-B9B8-7CF5-418A-9CEE7228B605}"/>
              </a:ext>
            </a:extLst>
          </p:cNvPr>
          <p:cNvSpPr/>
          <p:nvPr/>
        </p:nvSpPr>
        <p:spPr>
          <a:xfrm>
            <a:off x="6315320" y="648730"/>
            <a:ext cx="5345338" cy="179251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77D153-DCF3-86D6-F5C7-086F959F07B8}"/>
              </a:ext>
            </a:extLst>
          </p:cNvPr>
          <p:cNvSpPr/>
          <p:nvPr/>
        </p:nvSpPr>
        <p:spPr>
          <a:xfrm>
            <a:off x="6315320" y="3457521"/>
            <a:ext cx="5345338" cy="2428679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AD6FBC-4DB7-ECE2-914A-4E51A82A33CB}"/>
              </a:ext>
            </a:extLst>
          </p:cNvPr>
          <p:cNvSpPr/>
          <p:nvPr/>
        </p:nvSpPr>
        <p:spPr>
          <a:xfrm flipH="1">
            <a:off x="6137400" y="2441243"/>
            <a:ext cx="583630" cy="1016279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E2F785-6425-EE6C-092D-E849D8A29124}"/>
              </a:ext>
            </a:extLst>
          </p:cNvPr>
          <p:cNvSpPr/>
          <p:nvPr/>
        </p:nvSpPr>
        <p:spPr>
          <a:xfrm flipH="1">
            <a:off x="11337323" y="2441243"/>
            <a:ext cx="323334" cy="1016279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82EE3C-0140-F1F7-D85E-8CA5D0FC2BA1}"/>
              </a:ext>
            </a:extLst>
          </p:cNvPr>
          <p:cNvSpPr/>
          <p:nvPr/>
        </p:nvSpPr>
        <p:spPr>
          <a:xfrm rot="20629164">
            <a:off x="1567117" y="1369047"/>
            <a:ext cx="3252627" cy="1729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E8D6DF-136D-6181-D0DB-9A4717E266F5}"/>
              </a:ext>
            </a:extLst>
          </p:cNvPr>
          <p:cNvSpPr/>
          <p:nvPr/>
        </p:nvSpPr>
        <p:spPr>
          <a:xfrm rot="20629164">
            <a:off x="1217784" y="2355277"/>
            <a:ext cx="1906424" cy="83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9F9A273-8C53-0229-9B0D-BFCD5F5737DC}"/>
              </a:ext>
            </a:extLst>
          </p:cNvPr>
          <p:cNvCxnSpPr>
            <a:cxnSpLocks/>
          </p:cNvCxnSpPr>
          <p:nvPr/>
        </p:nvCxnSpPr>
        <p:spPr>
          <a:xfrm>
            <a:off x="4386649" y="2985873"/>
            <a:ext cx="22365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433133DA-0E0A-86D9-3E40-E80D5C53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8</a:t>
            </a:fld>
            <a:endParaRPr lang="en-C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FBC45A-138E-9D34-0BAD-AB39B9BE2F07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C8FC8FB-CCB3-DD31-68CD-976BB6E4FC3F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9492F36-7BB9-CBAF-5B73-22DB149675A8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19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9B857-06A4-3B3F-DE5A-33FD682B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EDB2-7155-355D-DE69-05FB8E6F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061F03D9-5328-120D-9DD0-341CB7F3D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6F77924-6795-027F-9DEB-44BE10EFDE73}"/>
              </a:ext>
            </a:extLst>
          </p:cNvPr>
          <p:cNvGrpSpPr/>
          <p:nvPr/>
        </p:nvGrpSpPr>
        <p:grpSpPr>
          <a:xfrm>
            <a:off x="531342" y="1697981"/>
            <a:ext cx="5159992" cy="3560873"/>
            <a:chOff x="7515921" y="505250"/>
            <a:chExt cx="3479073" cy="24008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34AC5B6-18D2-26DF-9D85-7D3182850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921" y="632592"/>
              <a:ext cx="3479073" cy="227354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A04F528-F89A-B4EE-8E50-36E827183381}"/>
                </a:ext>
              </a:extLst>
            </p:cNvPr>
            <p:cNvSpPr/>
            <p:nvPr/>
          </p:nvSpPr>
          <p:spPr>
            <a:xfrm>
              <a:off x="7936637" y="554112"/>
              <a:ext cx="1806606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7653B0-C2B8-8A7D-1401-B3CD3B9D4F76}"/>
                </a:ext>
              </a:extLst>
            </p:cNvPr>
            <p:cNvSpPr/>
            <p:nvPr/>
          </p:nvSpPr>
          <p:spPr>
            <a:xfrm>
              <a:off x="7927759" y="505250"/>
              <a:ext cx="1926454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3BF845-4A63-613E-5D02-81E511663FEF}"/>
                </a:ext>
              </a:extLst>
            </p:cNvPr>
            <p:cNvSpPr/>
            <p:nvPr/>
          </p:nvSpPr>
          <p:spPr>
            <a:xfrm>
              <a:off x="10049523" y="1245723"/>
              <a:ext cx="616998" cy="127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F93A738-736D-AFC7-E9D3-04009E298F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441" t="31163" r="66838" b="65484"/>
            <a:stretch/>
          </p:blipFill>
          <p:spPr>
            <a:xfrm>
              <a:off x="8455660" y="1731244"/>
              <a:ext cx="268606" cy="7623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8BE111-9B31-D222-DFDA-1B70B1379856}"/>
                </a:ext>
              </a:extLst>
            </p:cNvPr>
            <p:cNvSpPr txBox="1"/>
            <p:nvPr/>
          </p:nvSpPr>
          <p:spPr>
            <a:xfrm>
              <a:off x="8174494" y="1666448"/>
              <a:ext cx="32208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en-GB" dirty="0">
                  <a:cs typeface="Segoe UI Semilight" panose="020B0402040204020203" pitchFamily="34" charset="0"/>
                </a:rPr>
                <a:t>L0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880FCA-0218-8A6E-9079-62725C0DB279}"/>
                </a:ext>
              </a:extLst>
            </p:cNvPr>
            <p:cNvSpPr txBox="1"/>
            <p:nvPr/>
          </p:nvSpPr>
          <p:spPr>
            <a:xfrm>
              <a:off x="7816677" y="1245938"/>
              <a:ext cx="58645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F22C7D-B848-EAC7-0F46-E4FD54FCAE21}"/>
                </a:ext>
              </a:extLst>
            </p:cNvPr>
            <p:cNvSpPr txBox="1"/>
            <p:nvPr/>
          </p:nvSpPr>
          <p:spPr>
            <a:xfrm>
              <a:off x="7754754" y="731629"/>
              <a:ext cx="659830" cy="467498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7200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L2</a:t>
              </a:r>
            </a:p>
            <a:p>
              <a:pPr algn="r"/>
              <a:endParaRPr lang="en-GB" dirty="0">
                <a:cs typeface="Segoe UI Semilight" panose="020B04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A96774-8615-510C-9CCD-FF237B13B0EA}"/>
                </a:ext>
              </a:extLst>
            </p:cNvPr>
            <p:cNvSpPr/>
            <p:nvPr/>
          </p:nvSpPr>
          <p:spPr>
            <a:xfrm rot="20671944">
              <a:off x="9845321" y="1143390"/>
              <a:ext cx="103362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5EBDA38-249A-9100-00A9-0BE31A3A9C96}"/>
              </a:ext>
            </a:extLst>
          </p:cNvPr>
          <p:cNvSpPr txBox="1"/>
          <p:nvPr/>
        </p:nvSpPr>
        <p:spPr>
          <a:xfrm>
            <a:off x="977410" y="3777463"/>
            <a:ext cx="1067553" cy="352853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72000" rIns="36000" bIns="0" rtlCol="0">
            <a:spAutoFit/>
          </a:bodyPr>
          <a:lstStyle/>
          <a:p>
            <a:pPr algn="r"/>
            <a:r>
              <a:rPr lang="en-GB" sz="1600" dirty="0">
                <a:cs typeface="Segoe UI Semilight" panose="020B0402040204020203" pitchFamily="34" charset="0"/>
              </a:rPr>
              <a:t>Beampipe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8FAB71-3F9B-BEDC-379B-EF3E07121A4B}"/>
              </a:ext>
            </a:extLst>
          </p:cNvPr>
          <p:cNvSpPr txBox="1"/>
          <p:nvPr/>
        </p:nvSpPr>
        <p:spPr>
          <a:xfrm rot="19831349">
            <a:off x="3278919" y="4388378"/>
            <a:ext cx="1111755" cy="693371"/>
          </a:xfrm>
          <a:prstGeom prst="roundRect">
            <a:avLst/>
          </a:prstGeom>
          <a:solidFill>
            <a:schemeClr val="bg1"/>
          </a:solidFill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  <a:p>
            <a:pPr algn="r"/>
            <a:endParaRPr lang="en-GB" dirty="0">
              <a:latin typeface="Bahnschrift SemiLight SemiConde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EBECD-6F6D-F3A0-E387-E11DA35B0B6B}"/>
              </a:ext>
            </a:extLst>
          </p:cNvPr>
          <p:cNvSpPr/>
          <p:nvPr/>
        </p:nvSpPr>
        <p:spPr>
          <a:xfrm>
            <a:off x="6315320" y="648730"/>
            <a:ext cx="5345338" cy="179251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E8D94C-1C62-FC8B-B515-C1CA5DEA2071}"/>
              </a:ext>
            </a:extLst>
          </p:cNvPr>
          <p:cNvSpPr/>
          <p:nvPr/>
        </p:nvSpPr>
        <p:spPr>
          <a:xfrm>
            <a:off x="6315320" y="3777463"/>
            <a:ext cx="5345338" cy="2108737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C255E2-7BE6-A14D-4ED8-98B692E646EF}"/>
              </a:ext>
            </a:extLst>
          </p:cNvPr>
          <p:cNvSpPr/>
          <p:nvPr/>
        </p:nvSpPr>
        <p:spPr>
          <a:xfrm flipH="1">
            <a:off x="6137400" y="2441243"/>
            <a:ext cx="583630" cy="1336220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615501-3DD8-E711-20C3-CEB486B6271B}"/>
              </a:ext>
            </a:extLst>
          </p:cNvPr>
          <p:cNvSpPr/>
          <p:nvPr/>
        </p:nvSpPr>
        <p:spPr>
          <a:xfrm flipH="1">
            <a:off x="11337323" y="2441243"/>
            <a:ext cx="323334" cy="1336220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77EB37-DD16-2CC4-5CE3-5DAE0399374E}"/>
              </a:ext>
            </a:extLst>
          </p:cNvPr>
          <p:cNvSpPr/>
          <p:nvPr/>
        </p:nvSpPr>
        <p:spPr>
          <a:xfrm rot="21005469">
            <a:off x="1504775" y="1287612"/>
            <a:ext cx="3252627" cy="1252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50F8EF7-3893-30B5-5F3E-7E13F2C27137}"/>
              </a:ext>
            </a:extLst>
          </p:cNvPr>
          <p:cNvSpPr/>
          <p:nvPr/>
        </p:nvSpPr>
        <p:spPr>
          <a:xfrm rot="20629164">
            <a:off x="1265207" y="1250054"/>
            <a:ext cx="1906424" cy="83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1D68E04-DB38-1261-26CF-BBFF22461294}"/>
              </a:ext>
            </a:extLst>
          </p:cNvPr>
          <p:cNvCxnSpPr>
            <a:cxnSpLocks/>
          </p:cNvCxnSpPr>
          <p:nvPr/>
        </p:nvCxnSpPr>
        <p:spPr>
          <a:xfrm>
            <a:off x="4489313" y="2625811"/>
            <a:ext cx="2103017" cy="4771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DA0818-1859-0445-DC8E-C74BDD58D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9</a:t>
            </a:fld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F6B3A6-044E-F5B6-A35F-D7570E0564AE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834F552-D49B-F077-8CB4-DFEC07E9445E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5747EDB-9EBD-4117-E72D-0935D7F5432C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6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F0CCB-2201-62F2-1E0D-AC9CAB139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2C91D-721D-464B-EC67-914D950AE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410F8B0F-47E6-1B49-EDBF-1A221A324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FEC81-7CED-57DD-3DEE-B0AF0B545377}"/>
              </a:ext>
            </a:extLst>
          </p:cNvPr>
          <p:cNvGrpSpPr/>
          <p:nvPr/>
        </p:nvGrpSpPr>
        <p:grpSpPr>
          <a:xfrm>
            <a:off x="531342" y="1697981"/>
            <a:ext cx="5159992" cy="3560873"/>
            <a:chOff x="7515921" y="505250"/>
            <a:chExt cx="3479073" cy="24008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E7331C2-CC4D-8096-AC91-3FFCAD971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921" y="632592"/>
              <a:ext cx="3479073" cy="227354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125F74-DD7C-FFB1-F6DE-25465E1E1E8A}"/>
                </a:ext>
              </a:extLst>
            </p:cNvPr>
            <p:cNvSpPr/>
            <p:nvPr/>
          </p:nvSpPr>
          <p:spPr>
            <a:xfrm>
              <a:off x="7936637" y="554112"/>
              <a:ext cx="1806606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2290C2D-407B-C87F-586A-577E04D33E28}"/>
                </a:ext>
              </a:extLst>
            </p:cNvPr>
            <p:cNvSpPr/>
            <p:nvPr/>
          </p:nvSpPr>
          <p:spPr>
            <a:xfrm>
              <a:off x="7927759" y="505250"/>
              <a:ext cx="1926454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47AA0F-CDA9-86B3-0D98-FF29087CEAD7}"/>
                </a:ext>
              </a:extLst>
            </p:cNvPr>
            <p:cNvSpPr/>
            <p:nvPr/>
          </p:nvSpPr>
          <p:spPr>
            <a:xfrm>
              <a:off x="10049523" y="1245723"/>
              <a:ext cx="616998" cy="127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47E5255-3D83-DE39-6098-84BD1B83F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441" t="31163" r="66838" b="65484"/>
            <a:stretch/>
          </p:blipFill>
          <p:spPr>
            <a:xfrm>
              <a:off x="8455660" y="1731244"/>
              <a:ext cx="268606" cy="7623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98667D-3B9E-400A-AD3A-1F27BCFCDEEB}"/>
                </a:ext>
              </a:extLst>
            </p:cNvPr>
            <p:cNvSpPr txBox="1"/>
            <p:nvPr/>
          </p:nvSpPr>
          <p:spPr>
            <a:xfrm>
              <a:off x="8174494" y="1666448"/>
              <a:ext cx="32208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en-GB" dirty="0">
                  <a:cs typeface="Segoe UI Semilight" panose="020B0402040204020203" pitchFamily="34" charset="0"/>
                </a:rPr>
                <a:t>L0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B269E2-EE49-A636-C75E-5E265C6E7381}"/>
                </a:ext>
              </a:extLst>
            </p:cNvPr>
            <p:cNvSpPr txBox="1"/>
            <p:nvPr/>
          </p:nvSpPr>
          <p:spPr>
            <a:xfrm>
              <a:off x="7816677" y="1245938"/>
              <a:ext cx="58645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C2A0C4-21F1-BD87-09DB-7F43BEDC1CA4}"/>
                </a:ext>
              </a:extLst>
            </p:cNvPr>
            <p:cNvSpPr txBox="1"/>
            <p:nvPr/>
          </p:nvSpPr>
          <p:spPr>
            <a:xfrm>
              <a:off x="7754754" y="731629"/>
              <a:ext cx="659830" cy="467498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7200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L2</a:t>
              </a:r>
            </a:p>
            <a:p>
              <a:pPr algn="r"/>
              <a:endParaRPr lang="en-GB" dirty="0">
                <a:cs typeface="Segoe UI Semilight" panose="020B04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FF5F841-65CA-0FEE-6351-BAFA5D03369C}"/>
                </a:ext>
              </a:extLst>
            </p:cNvPr>
            <p:cNvSpPr/>
            <p:nvPr/>
          </p:nvSpPr>
          <p:spPr>
            <a:xfrm rot="20671944">
              <a:off x="9845321" y="1143390"/>
              <a:ext cx="103362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F8300CF-8D33-ECA7-43A8-E94001DFF7E1}"/>
              </a:ext>
            </a:extLst>
          </p:cNvPr>
          <p:cNvSpPr txBox="1"/>
          <p:nvPr/>
        </p:nvSpPr>
        <p:spPr>
          <a:xfrm>
            <a:off x="977410" y="3777463"/>
            <a:ext cx="1067553" cy="352853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72000" rIns="36000" bIns="0" rtlCol="0">
            <a:spAutoFit/>
          </a:bodyPr>
          <a:lstStyle/>
          <a:p>
            <a:pPr algn="r"/>
            <a:r>
              <a:rPr lang="en-GB" sz="1600" dirty="0">
                <a:cs typeface="Segoe UI Semilight" panose="020B0402040204020203" pitchFamily="34" charset="0"/>
              </a:rPr>
              <a:t>Beampipe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E01304-3090-CE7E-B61C-8EDC5EC312CE}"/>
              </a:ext>
            </a:extLst>
          </p:cNvPr>
          <p:cNvSpPr txBox="1"/>
          <p:nvPr/>
        </p:nvSpPr>
        <p:spPr>
          <a:xfrm rot="19831349">
            <a:off x="3278919" y="4388378"/>
            <a:ext cx="1111755" cy="693371"/>
          </a:xfrm>
          <a:prstGeom prst="roundRect">
            <a:avLst/>
          </a:prstGeom>
          <a:solidFill>
            <a:schemeClr val="bg1"/>
          </a:solidFill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  <a:p>
            <a:pPr algn="r"/>
            <a:endParaRPr lang="en-GB" dirty="0">
              <a:latin typeface="Bahnschrift SemiLight SemiConde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EECAC-177F-87B2-1DA5-F6913C8105F0}"/>
              </a:ext>
            </a:extLst>
          </p:cNvPr>
          <p:cNvSpPr/>
          <p:nvPr/>
        </p:nvSpPr>
        <p:spPr>
          <a:xfrm>
            <a:off x="6315320" y="648730"/>
            <a:ext cx="5345338" cy="179251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82FF3A-A173-8F8D-0536-4E6ED988D0EB}"/>
              </a:ext>
            </a:extLst>
          </p:cNvPr>
          <p:cNvSpPr/>
          <p:nvPr/>
        </p:nvSpPr>
        <p:spPr>
          <a:xfrm>
            <a:off x="6315320" y="4130316"/>
            <a:ext cx="5345338" cy="1755884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61C5CC-7B5A-665F-A0A9-1227C04E594D}"/>
              </a:ext>
            </a:extLst>
          </p:cNvPr>
          <p:cNvSpPr/>
          <p:nvPr/>
        </p:nvSpPr>
        <p:spPr>
          <a:xfrm flipH="1">
            <a:off x="6137400" y="2441242"/>
            <a:ext cx="583630" cy="168907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7868D8-7D91-3AD3-E204-2D5856BE626C}"/>
              </a:ext>
            </a:extLst>
          </p:cNvPr>
          <p:cNvSpPr/>
          <p:nvPr/>
        </p:nvSpPr>
        <p:spPr>
          <a:xfrm flipH="1">
            <a:off x="11337323" y="2441243"/>
            <a:ext cx="323334" cy="1689072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4D977E-3B59-4014-DF16-C3474B122457}"/>
              </a:ext>
            </a:extLst>
          </p:cNvPr>
          <p:cNvCxnSpPr>
            <a:cxnSpLocks/>
          </p:cNvCxnSpPr>
          <p:nvPr/>
        </p:nvCxnSpPr>
        <p:spPr>
          <a:xfrm>
            <a:off x="4639962" y="2174789"/>
            <a:ext cx="1952368" cy="1124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747FE68-FB06-0872-E973-F2460B05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10</a:t>
            </a:fld>
            <a:endParaRPr lang="en-CH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A1054F-A196-81BF-9A7B-C4AFB847BD48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329CA7-4A68-96BD-9A30-A686DB78D38B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9DC229B-930F-5FAD-85A4-5D1C70848906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215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EE1E-92AC-002A-3295-445FDB38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3B41F-A78E-66CB-E039-A3573CE63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</a:t>
            </a:r>
          </a:p>
        </p:txBody>
      </p:sp>
      <p:pic>
        <p:nvPicPr>
          <p:cNvPr id="5" name="Picture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7B0E3C9F-CC85-B4CD-5167-F71A8D7E1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6042" y="712029"/>
            <a:ext cx="5174171" cy="517417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8FDCF65-906A-2F20-C425-F7FB59F1C787}"/>
              </a:ext>
            </a:extLst>
          </p:cNvPr>
          <p:cNvGrpSpPr/>
          <p:nvPr/>
        </p:nvGrpSpPr>
        <p:grpSpPr>
          <a:xfrm>
            <a:off x="531342" y="1697981"/>
            <a:ext cx="5159992" cy="3560873"/>
            <a:chOff x="7515921" y="505250"/>
            <a:chExt cx="3479073" cy="24008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58684ED-5F71-0B24-0039-6D0B6236A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921" y="632592"/>
              <a:ext cx="3479073" cy="2273541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DC4FE4-6309-3283-E429-70BFD0DE9085}"/>
                </a:ext>
              </a:extLst>
            </p:cNvPr>
            <p:cNvSpPr/>
            <p:nvPr/>
          </p:nvSpPr>
          <p:spPr>
            <a:xfrm>
              <a:off x="7936637" y="554112"/>
              <a:ext cx="1806606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DCABF3-A439-C0B7-7F6E-BE5DFA343808}"/>
                </a:ext>
              </a:extLst>
            </p:cNvPr>
            <p:cNvSpPr/>
            <p:nvPr/>
          </p:nvSpPr>
          <p:spPr>
            <a:xfrm>
              <a:off x="7927759" y="505250"/>
              <a:ext cx="1926454" cy="130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F674C7-22EA-F0DC-65F8-372CD2D225B6}"/>
                </a:ext>
              </a:extLst>
            </p:cNvPr>
            <p:cNvSpPr/>
            <p:nvPr/>
          </p:nvSpPr>
          <p:spPr>
            <a:xfrm>
              <a:off x="10049523" y="1245723"/>
              <a:ext cx="616998" cy="127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897E118-EDAA-6C35-BDD6-D15CAEA52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441" t="31163" r="66838" b="65484"/>
            <a:stretch/>
          </p:blipFill>
          <p:spPr>
            <a:xfrm>
              <a:off x="8455660" y="1731244"/>
              <a:ext cx="268606" cy="7623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601BC3-A450-AC37-04CC-3298C16AC853}"/>
                </a:ext>
              </a:extLst>
            </p:cNvPr>
            <p:cNvSpPr txBox="1"/>
            <p:nvPr/>
          </p:nvSpPr>
          <p:spPr>
            <a:xfrm>
              <a:off x="8174494" y="1666448"/>
              <a:ext cx="32208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en-GB" dirty="0">
                  <a:cs typeface="Segoe UI Semilight" panose="020B0402040204020203" pitchFamily="34" charset="0"/>
                </a:rPr>
                <a:t>L0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FDD9C2-A484-83B5-EE7D-2D8C732161AC}"/>
                </a:ext>
              </a:extLst>
            </p:cNvPr>
            <p:cNvSpPr txBox="1"/>
            <p:nvPr/>
          </p:nvSpPr>
          <p:spPr>
            <a:xfrm>
              <a:off x="7816677" y="1245938"/>
              <a:ext cx="586455" cy="206632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F298A2-D95C-D62F-88C9-EA82AC9E777B}"/>
                </a:ext>
              </a:extLst>
            </p:cNvPr>
            <p:cNvSpPr txBox="1"/>
            <p:nvPr/>
          </p:nvSpPr>
          <p:spPr>
            <a:xfrm>
              <a:off x="7754754" y="731629"/>
              <a:ext cx="659830" cy="467498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lIns="36000" tIns="72000" rIns="36000" bIns="0" rtlCol="0">
              <a:spAutoFit/>
            </a:bodyPr>
            <a:lstStyle/>
            <a:p>
              <a:pPr algn="r"/>
              <a:r>
                <a:rPr lang="en-GB" dirty="0">
                  <a:cs typeface="Segoe UI Semilight" panose="020B0402040204020203" pitchFamily="34" charset="0"/>
                </a:rPr>
                <a:t>L2</a:t>
              </a:r>
            </a:p>
            <a:p>
              <a:pPr algn="r"/>
              <a:endParaRPr lang="en-GB" dirty="0">
                <a:cs typeface="Segoe UI Semilight" panose="020B04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2A4313-EC1A-3360-83E2-06E5AA114DAF}"/>
                </a:ext>
              </a:extLst>
            </p:cNvPr>
            <p:cNvSpPr/>
            <p:nvPr/>
          </p:nvSpPr>
          <p:spPr>
            <a:xfrm rot="20671944">
              <a:off x="9845321" y="1143390"/>
              <a:ext cx="103362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AD965E8-7154-9D4A-F4D9-1CF460A47A56}"/>
              </a:ext>
            </a:extLst>
          </p:cNvPr>
          <p:cNvSpPr txBox="1"/>
          <p:nvPr/>
        </p:nvSpPr>
        <p:spPr>
          <a:xfrm>
            <a:off x="977410" y="3777463"/>
            <a:ext cx="1067553" cy="352853"/>
          </a:xfrm>
          <a:prstGeom prst="roundRect">
            <a:avLst/>
          </a:prstGeom>
          <a:solidFill>
            <a:schemeClr val="bg1"/>
          </a:solidFill>
        </p:spPr>
        <p:txBody>
          <a:bodyPr wrap="square" lIns="36000" tIns="72000" rIns="36000" bIns="0" rtlCol="0">
            <a:spAutoFit/>
          </a:bodyPr>
          <a:lstStyle/>
          <a:p>
            <a:pPr algn="r"/>
            <a:r>
              <a:rPr lang="en-GB" sz="1600" dirty="0">
                <a:cs typeface="Segoe UI Semilight" panose="020B0402040204020203" pitchFamily="34" charset="0"/>
              </a:rPr>
              <a:t>Beampipe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6E33C7-1E5A-DF11-5440-AD214A19F030}"/>
              </a:ext>
            </a:extLst>
          </p:cNvPr>
          <p:cNvSpPr txBox="1"/>
          <p:nvPr/>
        </p:nvSpPr>
        <p:spPr>
          <a:xfrm rot="19831349">
            <a:off x="3278919" y="4388378"/>
            <a:ext cx="1111755" cy="693371"/>
          </a:xfrm>
          <a:prstGeom prst="roundRect">
            <a:avLst/>
          </a:prstGeom>
          <a:solidFill>
            <a:schemeClr val="bg1"/>
          </a:solidFill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GB" dirty="0">
                <a:latin typeface="Bahnschrift SemiLight SemiConde" panose="020B0502040204020203" pitchFamily="34" charset="0"/>
                <a:cs typeface="Segoe UI Semilight" panose="020B0402040204020203" pitchFamily="34" charset="0"/>
              </a:rPr>
              <a:t>266 mm</a:t>
            </a:r>
          </a:p>
          <a:p>
            <a:pPr algn="r"/>
            <a:endParaRPr lang="en-GB" dirty="0">
              <a:latin typeface="Bahnschrift SemiLight SemiConde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B1F0B9-DB32-A971-0C23-8B5ECEE17071}"/>
              </a:ext>
            </a:extLst>
          </p:cNvPr>
          <p:cNvSpPr/>
          <p:nvPr/>
        </p:nvSpPr>
        <p:spPr>
          <a:xfrm>
            <a:off x="6315320" y="648730"/>
            <a:ext cx="5345338" cy="179251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FBF208-8331-7B22-4222-01D22FEEFAC7}"/>
              </a:ext>
            </a:extLst>
          </p:cNvPr>
          <p:cNvSpPr/>
          <p:nvPr/>
        </p:nvSpPr>
        <p:spPr>
          <a:xfrm>
            <a:off x="6315320" y="4130316"/>
            <a:ext cx="5345338" cy="1755884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2FEFE4-7782-D9BB-FD47-29444EF71331}"/>
              </a:ext>
            </a:extLst>
          </p:cNvPr>
          <p:cNvSpPr/>
          <p:nvPr/>
        </p:nvSpPr>
        <p:spPr>
          <a:xfrm flipH="1">
            <a:off x="6137400" y="2441242"/>
            <a:ext cx="583630" cy="1689073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A17E3B-2228-8E32-A551-7FEC5D5A8518}"/>
              </a:ext>
            </a:extLst>
          </p:cNvPr>
          <p:cNvSpPr/>
          <p:nvPr/>
        </p:nvSpPr>
        <p:spPr>
          <a:xfrm flipH="1">
            <a:off x="11337323" y="2441243"/>
            <a:ext cx="323334" cy="1689072"/>
          </a:xfrm>
          <a:prstGeom prst="rect">
            <a:avLst/>
          </a:prstGeom>
          <a:solidFill>
            <a:schemeClr val="bg1">
              <a:alpha val="79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7" name="Picture 6" descr="A person in a blue uniform holding a piece of paper&#10;&#10;AI-generated content may be incorrect.">
            <a:extLst>
              <a:ext uri="{FF2B5EF4-FFF2-40B4-BE49-F238E27FC236}">
                <a16:creationId xmlns:a16="http://schemas.microsoft.com/office/drawing/2014/main" id="{1CD9F2A7-185B-1CD8-CF3B-FC0EAAB57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4" y="1514799"/>
            <a:ext cx="4992074" cy="3744055"/>
          </a:xfrm>
          <a:prstGeom prst="roundRect">
            <a:avLst>
              <a:gd name="adj" fmla="val 6623"/>
            </a:avLst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8D6E8F-6C32-8814-D350-302B47FDAABB}"/>
              </a:ext>
            </a:extLst>
          </p:cNvPr>
          <p:cNvSpPr txBox="1"/>
          <p:nvPr/>
        </p:nvSpPr>
        <p:spPr>
          <a:xfrm>
            <a:off x="1415228" y="5298410"/>
            <a:ext cx="3788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</a:t>
            </a:r>
            <a:r>
              <a:rPr lang="en-CH" dirty="0"/>
              <a:t>lexible when thinned to &lt;50 µm !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324BE97E-4445-C245-5C05-BECC5281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11</a:t>
            </a:fld>
            <a:endParaRPr lang="en-CH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C8DDA9-6DA3-9E56-A759-171674E3D5F7}"/>
              </a:ext>
            </a:extLst>
          </p:cNvPr>
          <p:cNvSpPr txBox="1"/>
          <p:nvPr/>
        </p:nvSpPr>
        <p:spPr>
          <a:xfrm>
            <a:off x="9774132" y="5820205"/>
            <a:ext cx="241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300 mm (12 in)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D0C7EA6-7534-9073-0E99-0FBA2E444D14}"/>
              </a:ext>
            </a:extLst>
          </p:cNvPr>
          <p:cNvSpPr/>
          <p:nvPr/>
        </p:nvSpPr>
        <p:spPr>
          <a:xfrm>
            <a:off x="9641412" y="5940343"/>
            <a:ext cx="139700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81A34F-AB04-01AB-017E-BB740C9820EA}"/>
              </a:ext>
            </a:extLst>
          </p:cNvPr>
          <p:cNvCxnSpPr>
            <a:cxnSpLocks/>
          </p:cNvCxnSpPr>
          <p:nvPr/>
        </p:nvCxnSpPr>
        <p:spPr>
          <a:xfrm flipV="1">
            <a:off x="9623759" y="5917586"/>
            <a:ext cx="18000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526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D366B-3103-3B5B-87AE-66F851DD7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A9ABF-5EEF-89D1-2879-7E35E0325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design </a:t>
            </a:r>
          </a:p>
        </p:txBody>
      </p:sp>
      <p:pic>
        <p:nvPicPr>
          <p:cNvPr id="56" name="Picture 177">
            <a:extLst>
              <a:ext uri="{FF2B5EF4-FFF2-40B4-BE49-F238E27FC236}">
                <a16:creationId xmlns:a16="http://schemas.microsoft.com/office/drawing/2014/main" id="{96DC1350-F821-F21F-568A-101FC5833E1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70972" y="550728"/>
            <a:ext cx="6244432" cy="344445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4E7C5FB-65AF-B05F-FBE3-C1136AF9054D}"/>
              </a:ext>
            </a:extLst>
          </p:cNvPr>
          <p:cNvSpPr/>
          <p:nvPr/>
        </p:nvSpPr>
        <p:spPr>
          <a:xfrm>
            <a:off x="4991731" y="788848"/>
            <a:ext cx="2032090" cy="3034800"/>
          </a:xfrm>
          <a:prstGeom prst="rect">
            <a:avLst/>
          </a:prstGeom>
          <a:solidFill>
            <a:srgbClr val="FF0000">
              <a:alpha val="32139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21537F-9C9D-2A9C-F9B6-D6FABC45C524}"/>
              </a:ext>
            </a:extLst>
          </p:cNvPr>
          <p:cNvSpPr/>
          <p:nvPr/>
        </p:nvSpPr>
        <p:spPr>
          <a:xfrm>
            <a:off x="7074729" y="795154"/>
            <a:ext cx="3562547" cy="3028494"/>
          </a:xfrm>
          <a:prstGeom prst="rect">
            <a:avLst/>
          </a:prstGeom>
          <a:solidFill>
            <a:schemeClr val="tx2">
              <a:lumMod val="25000"/>
              <a:lumOff val="75000"/>
              <a:alpha val="6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ED7E3C-6B2E-3B73-2BF1-8695C96D5A06}"/>
              </a:ext>
            </a:extLst>
          </p:cNvPr>
          <p:cNvSpPr/>
          <p:nvPr/>
        </p:nvSpPr>
        <p:spPr>
          <a:xfrm>
            <a:off x="10687975" y="788976"/>
            <a:ext cx="365640" cy="3028494"/>
          </a:xfrm>
          <a:prstGeom prst="rect">
            <a:avLst/>
          </a:prstGeom>
          <a:solidFill>
            <a:schemeClr val="accent6">
              <a:lumMod val="75000"/>
              <a:alpha val="27114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7E779AF-D25A-B1D6-3620-E7AEC02BB15B}"/>
              </a:ext>
            </a:extLst>
          </p:cNvPr>
          <p:cNvCxnSpPr>
            <a:cxnSpLocks/>
          </p:cNvCxnSpPr>
          <p:nvPr/>
        </p:nvCxnSpPr>
        <p:spPr>
          <a:xfrm flipH="1">
            <a:off x="488092" y="3840217"/>
            <a:ext cx="4403516" cy="6874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3A7C7983-ED65-F7ED-5CD9-7B3B3145C7DD}"/>
              </a:ext>
            </a:extLst>
          </p:cNvPr>
          <p:cNvSpPr txBox="1"/>
          <p:nvPr/>
        </p:nvSpPr>
        <p:spPr>
          <a:xfrm>
            <a:off x="962274" y="408596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rgbClr val="FF0000"/>
                </a:solidFill>
              </a:rPr>
              <a:t>1x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38396D6-8EC3-E0F7-6FED-E20DB194BF04}"/>
              </a:ext>
            </a:extLst>
          </p:cNvPr>
          <p:cNvCxnSpPr>
            <a:cxnSpLocks/>
          </p:cNvCxnSpPr>
          <p:nvPr/>
        </p:nvCxnSpPr>
        <p:spPr>
          <a:xfrm>
            <a:off x="11144511" y="3905315"/>
            <a:ext cx="760689" cy="66811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70467C58-D586-1B04-4532-071CF23DB8A5}"/>
              </a:ext>
            </a:extLst>
          </p:cNvPr>
          <p:cNvSpPr txBox="1"/>
          <p:nvPr/>
        </p:nvSpPr>
        <p:spPr>
          <a:xfrm>
            <a:off x="11648357" y="4093261"/>
            <a:ext cx="428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accent6">
                    <a:lumMod val="75000"/>
                  </a:schemeClr>
                </a:solidFill>
              </a:rPr>
              <a:t>1x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AFA5707-E6A4-3DCD-75B6-9495778C0C43}"/>
              </a:ext>
            </a:extLst>
          </p:cNvPr>
          <p:cNvCxnSpPr>
            <a:cxnSpLocks/>
          </p:cNvCxnSpPr>
          <p:nvPr/>
        </p:nvCxnSpPr>
        <p:spPr>
          <a:xfrm flipH="1">
            <a:off x="8679598" y="3931552"/>
            <a:ext cx="340496" cy="596101"/>
          </a:xfrm>
          <a:prstGeom prst="straightConnector1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AA9793B-DC08-BA80-6BE7-7B367003EEB5}"/>
              </a:ext>
            </a:extLst>
          </p:cNvPr>
          <p:cNvCxnSpPr>
            <a:cxnSpLocks/>
          </p:cNvCxnSpPr>
          <p:nvPr/>
        </p:nvCxnSpPr>
        <p:spPr>
          <a:xfrm flipH="1">
            <a:off x="7074729" y="3926810"/>
            <a:ext cx="1717290" cy="600843"/>
          </a:xfrm>
          <a:prstGeom prst="straightConnector1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EC78AD1-B894-CC5B-1773-00E214E96CDF}"/>
              </a:ext>
            </a:extLst>
          </p:cNvPr>
          <p:cNvCxnSpPr>
            <a:cxnSpLocks/>
          </p:cNvCxnSpPr>
          <p:nvPr/>
        </p:nvCxnSpPr>
        <p:spPr>
          <a:xfrm flipH="1">
            <a:off x="7889802" y="3926810"/>
            <a:ext cx="1023050" cy="600843"/>
          </a:xfrm>
          <a:prstGeom prst="straightConnector1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9A5333F9-7E95-B7F0-0379-A6E7F95BF3D5}"/>
              </a:ext>
            </a:extLst>
          </p:cNvPr>
          <p:cNvSpPr txBox="1"/>
          <p:nvPr/>
        </p:nvSpPr>
        <p:spPr>
          <a:xfrm>
            <a:off x="6836305" y="408905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tx2">
                    <a:lumMod val="50000"/>
                    <a:lumOff val="50000"/>
                  </a:schemeClr>
                </a:solidFill>
              </a:rPr>
              <a:t>12x</a:t>
            </a: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F6141853-0FF0-0B29-C605-811BBABBA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41" y="1161306"/>
            <a:ext cx="4988935" cy="4865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3 functional blocks:</a:t>
            </a:r>
          </a:p>
          <a:p>
            <a:pPr marL="488950" lvl="1" indent="-263525"/>
            <a:r>
              <a:rPr lang="en-CH" dirty="0">
                <a:solidFill>
                  <a:srgbClr val="FF0000"/>
                </a:solidFill>
              </a:rPr>
              <a:t>1x Left-Endcap (LEC)</a:t>
            </a:r>
          </a:p>
          <a:p>
            <a:pPr marL="488950" lvl="1" indent="-263525"/>
            <a:r>
              <a:rPr lang="en-CH" dirty="0">
                <a:solidFill>
                  <a:schemeClr val="tx2">
                    <a:lumMod val="50000"/>
                    <a:lumOff val="50000"/>
                  </a:schemeClr>
                </a:solidFill>
              </a:rPr>
              <a:t>12x Repeated Sensor Unit (RSU)</a:t>
            </a:r>
          </a:p>
          <a:p>
            <a:pPr marL="488950" lvl="1" indent="-263525"/>
            <a:r>
              <a:rPr lang="en-CH" dirty="0">
                <a:solidFill>
                  <a:schemeClr val="accent6">
                    <a:lumMod val="75000"/>
                  </a:schemeClr>
                </a:solidFill>
              </a:rPr>
              <a:t>1x Right-Endcap (REC)</a:t>
            </a:r>
          </a:p>
          <a:p>
            <a:endParaRPr lang="en-CH" dirty="0"/>
          </a:p>
          <a:p>
            <a:endParaRPr lang="en-CH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289476A-08F8-8A21-736E-74130EFA25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47" t="46943" r="5422" b="46245"/>
          <a:stretch>
            <a:fillRect/>
          </a:stretch>
        </p:blipFill>
        <p:spPr>
          <a:xfrm rot="10800000">
            <a:off x="309650" y="4615498"/>
            <a:ext cx="11652286" cy="889428"/>
          </a:xfrm>
          <a:prstGeom prst="rect">
            <a:avLst/>
          </a:prstGeom>
          <a:ln>
            <a:noFill/>
          </a:ln>
          <a:effectLst/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034D798-FEF4-A14C-46F5-98800DD2AB7A}"/>
              </a:ext>
            </a:extLst>
          </p:cNvPr>
          <p:cNvSpPr/>
          <p:nvPr/>
        </p:nvSpPr>
        <p:spPr>
          <a:xfrm>
            <a:off x="10921924" y="4605099"/>
            <a:ext cx="940594" cy="906005"/>
          </a:xfrm>
          <a:prstGeom prst="rect">
            <a:avLst/>
          </a:prstGeom>
          <a:solidFill>
            <a:schemeClr val="tx2">
              <a:lumMod val="25000"/>
              <a:lumOff val="75000"/>
              <a:alpha val="29842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4BCA80A-84CE-C320-27A0-A8761F82390E}"/>
              </a:ext>
            </a:extLst>
          </p:cNvPr>
          <p:cNvSpPr/>
          <p:nvPr/>
        </p:nvSpPr>
        <p:spPr>
          <a:xfrm>
            <a:off x="6224320" y="4605107"/>
            <a:ext cx="943220" cy="906005"/>
          </a:xfrm>
          <a:prstGeom prst="rect">
            <a:avLst/>
          </a:prstGeom>
          <a:solidFill>
            <a:schemeClr val="tx2">
              <a:lumMod val="25000"/>
              <a:lumOff val="75000"/>
              <a:alpha val="29842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368834F-9CA6-05D5-7673-3D63E310881B}"/>
              </a:ext>
            </a:extLst>
          </p:cNvPr>
          <p:cNvSpPr/>
          <p:nvPr/>
        </p:nvSpPr>
        <p:spPr>
          <a:xfrm>
            <a:off x="7164911" y="4605102"/>
            <a:ext cx="943220" cy="906005"/>
          </a:xfrm>
          <a:prstGeom prst="rect">
            <a:avLst/>
          </a:prstGeom>
          <a:solidFill>
            <a:schemeClr val="tx2">
              <a:lumMod val="25000"/>
              <a:lumOff val="75000"/>
              <a:alpha val="29842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60A29B4-5D4C-EA3A-EF54-7908AFDF99D7}"/>
              </a:ext>
            </a:extLst>
          </p:cNvPr>
          <p:cNvSpPr/>
          <p:nvPr/>
        </p:nvSpPr>
        <p:spPr>
          <a:xfrm>
            <a:off x="8105501" y="4605102"/>
            <a:ext cx="943220" cy="906005"/>
          </a:xfrm>
          <a:prstGeom prst="rect">
            <a:avLst/>
          </a:prstGeom>
          <a:solidFill>
            <a:schemeClr val="tx2">
              <a:lumMod val="25000"/>
              <a:lumOff val="75000"/>
              <a:alpha val="29842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9BCCB01-15B1-C697-1544-08360B506F85}"/>
              </a:ext>
            </a:extLst>
          </p:cNvPr>
          <p:cNvSpPr/>
          <p:nvPr/>
        </p:nvSpPr>
        <p:spPr>
          <a:xfrm>
            <a:off x="11868339" y="4605101"/>
            <a:ext cx="93597" cy="906004"/>
          </a:xfrm>
          <a:prstGeom prst="rect">
            <a:avLst/>
          </a:prstGeom>
          <a:solidFill>
            <a:schemeClr val="accent3">
              <a:lumMod val="40000"/>
              <a:lumOff val="60000"/>
              <a:alpha val="5513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389B646-DBBD-DE63-FA66-9DAD46F265A9}"/>
              </a:ext>
            </a:extLst>
          </p:cNvPr>
          <p:cNvSpPr/>
          <p:nvPr/>
        </p:nvSpPr>
        <p:spPr>
          <a:xfrm>
            <a:off x="309650" y="4605101"/>
            <a:ext cx="243183" cy="906004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BDB988-EEAF-D582-0BBB-67E1B6294CAF}"/>
              </a:ext>
            </a:extLst>
          </p:cNvPr>
          <p:cNvSpPr/>
          <p:nvPr/>
        </p:nvSpPr>
        <p:spPr>
          <a:xfrm>
            <a:off x="574057" y="4605105"/>
            <a:ext cx="943220" cy="906005"/>
          </a:xfrm>
          <a:prstGeom prst="rect">
            <a:avLst/>
          </a:prstGeom>
          <a:solidFill>
            <a:schemeClr val="tx2">
              <a:lumMod val="25000"/>
              <a:lumOff val="75000"/>
              <a:alpha val="29842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31E74C-73DF-764F-E197-D5FBDD964322}"/>
              </a:ext>
            </a:extLst>
          </p:cNvPr>
          <p:cNvSpPr txBox="1"/>
          <p:nvPr/>
        </p:nvSpPr>
        <p:spPr>
          <a:xfrm>
            <a:off x="1492593" y="4659808"/>
            <a:ext cx="401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…</a:t>
            </a:r>
            <a:endParaRPr lang="en-CH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DF9D3B-F942-080C-EE47-711854C9531F}"/>
              </a:ext>
            </a:extLst>
          </p:cNvPr>
          <p:cNvSpPr txBox="1"/>
          <p:nvPr/>
        </p:nvSpPr>
        <p:spPr>
          <a:xfrm>
            <a:off x="9019291" y="4659806"/>
            <a:ext cx="401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…</a:t>
            </a:r>
            <a:endParaRPr lang="en-CH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154F33-E0DA-6B0A-D94A-5998AB75386C}"/>
              </a:ext>
            </a:extLst>
          </p:cNvPr>
          <p:cNvSpPr txBox="1"/>
          <p:nvPr/>
        </p:nvSpPr>
        <p:spPr>
          <a:xfrm>
            <a:off x="10469201" y="4659805"/>
            <a:ext cx="401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…</a:t>
            </a:r>
            <a:endParaRPr lang="en-CH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9127F1-FE21-47CF-2195-C8ECB4931047}"/>
              </a:ext>
            </a:extLst>
          </p:cNvPr>
          <p:cNvSpPr txBox="1"/>
          <p:nvPr/>
        </p:nvSpPr>
        <p:spPr>
          <a:xfrm>
            <a:off x="5730168" y="4659807"/>
            <a:ext cx="401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2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…</a:t>
            </a:r>
            <a:endParaRPr lang="en-CH" sz="32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E8BCDE-596D-9148-89E1-D34B36899E7F}"/>
              </a:ext>
            </a:extLst>
          </p:cNvPr>
          <p:cNvSpPr/>
          <p:nvPr/>
        </p:nvSpPr>
        <p:spPr>
          <a:xfrm>
            <a:off x="9176840" y="2363539"/>
            <a:ext cx="461430" cy="1139602"/>
          </a:xfrm>
          <a:prstGeom prst="rect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6B6849-42D5-CFCB-A3B2-A8685FFC829A}"/>
              </a:ext>
            </a:extLst>
          </p:cNvPr>
          <p:cNvSpPr/>
          <p:nvPr/>
        </p:nvSpPr>
        <p:spPr>
          <a:xfrm>
            <a:off x="8577111" y="5071479"/>
            <a:ext cx="146759" cy="433448"/>
          </a:xfrm>
          <a:prstGeom prst="rect">
            <a:avLst/>
          </a:prstGeom>
          <a:solidFill>
            <a:schemeClr val="accent5">
              <a:lumMod val="60000"/>
              <a:lumOff val="40000"/>
              <a:alpha val="3341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F08191-E0DE-2465-15FB-863D5DDC6C58}"/>
              </a:ext>
            </a:extLst>
          </p:cNvPr>
          <p:cNvCxnSpPr>
            <a:cxnSpLocks/>
          </p:cNvCxnSpPr>
          <p:nvPr/>
        </p:nvCxnSpPr>
        <p:spPr>
          <a:xfrm>
            <a:off x="299906" y="5840073"/>
            <a:ext cx="11663711" cy="0"/>
          </a:xfrm>
          <a:prstGeom prst="line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2F3711-3EC6-0CE3-E7A3-628FC370F2E2}"/>
              </a:ext>
            </a:extLst>
          </p:cNvPr>
          <p:cNvSpPr txBox="1"/>
          <p:nvPr/>
        </p:nvSpPr>
        <p:spPr>
          <a:xfrm>
            <a:off x="6191996" y="5657832"/>
            <a:ext cx="101817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dirty="0"/>
              <a:t>266 mm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4129B7-5A38-9676-8BA7-CBE2FE7E1E77}"/>
              </a:ext>
            </a:extLst>
          </p:cNvPr>
          <p:cNvSpPr txBox="1"/>
          <p:nvPr/>
        </p:nvSpPr>
        <p:spPr>
          <a:xfrm>
            <a:off x="3040861" y="5657832"/>
            <a:ext cx="17818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CH" dirty="0"/>
              <a:t>SEGMENT (SEG)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005705-3AC5-8EEF-960D-8AC6990BC651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 flipH="1">
            <a:off x="8650491" y="3503141"/>
            <a:ext cx="757064" cy="156833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535ED44-794A-25AC-D296-22D7C28848F8}"/>
              </a:ext>
            </a:extLst>
          </p:cNvPr>
          <p:cNvSpPr txBox="1"/>
          <p:nvPr/>
        </p:nvSpPr>
        <p:spPr>
          <a:xfrm>
            <a:off x="9055781" y="4093261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accent5">
                    <a:lumMod val="75000"/>
                  </a:schemeClr>
                </a:solidFill>
              </a:rPr>
              <a:t>144x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48FA1E0C-CFD1-5F82-F4EE-8C1C1A673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12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2873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4" grpId="0"/>
      <p:bldP spid="66" grpId="0"/>
      <p:bldP spid="72" grpId="0"/>
      <p:bldP spid="40" grpId="0" animBg="1"/>
      <p:bldP spid="47" grpId="0" animBg="1"/>
      <p:bldP spid="48" grpId="0" animBg="1"/>
      <p:bldP spid="49" grpId="0" animBg="1"/>
      <p:bldP spid="52" grpId="0" animBg="1"/>
      <p:bldP spid="71" grpId="0" animBg="1"/>
      <p:bldP spid="3" grpId="0" animBg="1"/>
      <p:bldP spid="7" grpId="0"/>
      <p:bldP spid="8" grpId="0"/>
      <p:bldP spid="9" grpId="0"/>
      <p:bldP spid="10" grpId="0"/>
      <p:bldP spid="27" grpId="0" animBg="1"/>
      <p:bldP spid="28" grpId="0" animBg="1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2D44D-BB6C-468D-693D-635D93F0E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1C47E-741D-59D0-A70D-C67E18EAD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design</a:t>
            </a:r>
          </a:p>
        </p:txBody>
      </p:sp>
      <p:pic>
        <p:nvPicPr>
          <p:cNvPr id="56" name="Picture 177">
            <a:extLst>
              <a:ext uri="{FF2B5EF4-FFF2-40B4-BE49-F238E27FC236}">
                <a16:creationId xmlns:a16="http://schemas.microsoft.com/office/drawing/2014/main" id="{98D37667-CF04-9762-3190-86B00811962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70972" y="550728"/>
            <a:ext cx="6244432" cy="344445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5AB9ED37-46C7-A495-4481-18B524DB7746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B72E6DD-5B05-DA23-AA94-F6523BCFA21C}"/>
              </a:ext>
            </a:extLst>
          </p:cNvPr>
          <p:cNvSpPr/>
          <p:nvPr/>
        </p:nvSpPr>
        <p:spPr>
          <a:xfrm>
            <a:off x="4701172" y="361357"/>
            <a:ext cx="2329823" cy="3561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E633A3E-AC37-F7E7-AE7D-26F6E223CEB2}"/>
              </a:ext>
            </a:extLst>
          </p:cNvPr>
          <p:cNvSpPr/>
          <p:nvPr/>
        </p:nvSpPr>
        <p:spPr>
          <a:xfrm>
            <a:off x="10663881" y="506627"/>
            <a:ext cx="525162" cy="3416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B01474C-10AF-6CD8-F525-88C52186C445}"/>
              </a:ext>
            </a:extLst>
          </p:cNvPr>
          <p:cNvSpPr txBox="1"/>
          <p:nvPr/>
        </p:nvSpPr>
        <p:spPr>
          <a:xfrm>
            <a:off x="493298" y="4254423"/>
            <a:ext cx="4264074" cy="2109907"/>
          </a:xfrm>
          <a:prstGeom prst="roundRect">
            <a:avLst>
              <a:gd name="adj" fmla="val 6455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12 independent tiles per RSU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Each tile is switched (service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Overall: 12 RSUs x 12 tiles = </a:t>
            </a:r>
            <a:r>
              <a:rPr lang="en-CH" b="1" dirty="0"/>
              <a:t>144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x 160 Mb/s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biasing/periphery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288 local power domains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EA977489-E1F6-498F-3E8C-0EBA50244B9A}"/>
              </a:ext>
            </a:extLst>
          </p:cNvPr>
          <p:cNvSpPr/>
          <p:nvPr/>
        </p:nvSpPr>
        <p:spPr>
          <a:xfrm>
            <a:off x="7030433" y="3429000"/>
            <a:ext cx="412513" cy="412513"/>
          </a:xfrm>
          <a:prstGeom prst="ellipse">
            <a:avLst/>
          </a:prstGeom>
          <a:solidFill>
            <a:schemeClr val="accent4">
              <a:lumMod val="60000"/>
              <a:lumOff val="40000"/>
              <a:alpha val="47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84A19A2-DAB7-F98F-5526-B524B641A3B7}"/>
              </a:ext>
            </a:extLst>
          </p:cNvPr>
          <p:cNvSpPr txBox="1"/>
          <p:nvPr/>
        </p:nvSpPr>
        <p:spPr>
          <a:xfrm>
            <a:off x="9940309" y="4654665"/>
            <a:ext cx="2297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444 × 156 pixels/tile 20.8 x 22.8 µm</a:t>
            </a:r>
            <a:r>
              <a:rPr lang="en-CH" baseline="30000" dirty="0"/>
              <a:t>2 </a:t>
            </a:r>
            <a:r>
              <a:rPr lang="en-CH" dirty="0"/>
              <a:t>pixels</a:t>
            </a:r>
          </a:p>
          <a:p>
            <a:r>
              <a:rPr lang="en-CH" dirty="0"/>
              <a:t>~ 10 Mpx/SEGMENT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878D043-DA13-7C92-3655-64E320EF5BAE}"/>
              </a:ext>
            </a:extLst>
          </p:cNvPr>
          <p:cNvCxnSpPr>
            <a:cxnSpLocks/>
          </p:cNvCxnSpPr>
          <p:nvPr/>
        </p:nvCxnSpPr>
        <p:spPr>
          <a:xfrm>
            <a:off x="9871345" y="3296907"/>
            <a:ext cx="772266" cy="1325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6C937E9-5962-BDD0-2311-572BA96B326E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7234518" y="3207124"/>
            <a:ext cx="2172" cy="221876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09D8C31-33D2-BFE8-0C22-4FC07107D986}"/>
              </a:ext>
            </a:extLst>
          </p:cNvPr>
          <p:cNvCxnSpPr>
            <a:cxnSpLocks/>
          </p:cNvCxnSpPr>
          <p:nvPr/>
        </p:nvCxnSpPr>
        <p:spPr>
          <a:xfrm flipH="1">
            <a:off x="7234518" y="3207124"/>
            <a:ext cx="36979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DA99AA6-44D4-2FEA-369F-72E0EDCE3C0B}"/>
              </a:ext>
            </a:extLst>
          </p:cNvPr>
          <p:cNvCxnSpPr>
            <a:cxnSpLocks/>
          </p:cNvCxnSpPr>
          <p:nvPr/>
        </p:nvCxnSpPr>
        <p:spPr>
          <a:xfrm flipH="1">
            <a:off x="7234518" y="3296907"/>
            <a:ext cx="800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46E6DDA-8DA9-0A9D-5560-A33D7BAFB7E9}"/>
              </a:ext>
            </a:extLst>
          </p:cNvPr>
          <p:cNvCxnSpPr>
            <a:cxnSpLocks/>
          </p:cNvCxnSpPr>
          <p:nvPr/>
        </p:nvCxnSpPr>
        <p:spPr>
          <a:xfrm flipH="1">
            <a:off x="7234518" y="3375348"/>
            <a:ext cx="12573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42EA2589-47F1-FC09-6012-A0DA3DC7E371}"/>
              </a:ext>
            </a:extLst>
          </p:cNvPr>
          <p:cNvCxnSpPr>
            <a:cxnSpLocks/>
            <a:stCxn id="91" idx="3"/>
            <a:endCxn id="112" idx="0"/>
          </p:cNvCxnSpPr>
          <p:nvPr/>
        </p:nvCxnSpPr>
        <p:spPr>
          <a:xfrm flipH="1">
            <a:off x="5924108" y="3781102"/>
            <a:ext cx="1166736" cy="873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4CEE6B23-A5DF-CF63-89D0-7BDE0B02E99C}"/>
              </a:ext>
            </a:extLst>
          </p:cNvPr>
          <p:cNvSpPr txBox="1"/>
          <p:nvPr/>
        </p:nvSpPr>
        <p:spPr>
          <a:xfrm>
            <a:off x="5112923" y="465466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Service Node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C15CC6-A439-631F-4D5F-132340CE34DB}"/>
              </a:ext>
            </a:extLst>
          </p:cNvPr>
          <p:cNvCxnSpPr>
            <a:cxnSpLocks/>
          </p:cNvCxnSpPr>
          <p:nvPr/>
        </p:nvCxnSpPr>
        <p:spPr>
          <a:xfrm>
            <a:off x="8595947" y="3642635"/>
            <a:ext cx="0" cy="949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4EDB015-010F-1CF0-692A-501D373B0715}"/>
              </a:ext>
            </a:extLst>
          </p:cNvPr>
          <p:cNvSpPr txBox="1"/>
          <p:nvPr/>
        </p:nvSpPr>
        <p:spPr>
          <a:xfrm>
            <a:off x="7958313" y="4654665"/>
            <a:ext cx="1913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Biasing/periphery blocks for each tile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16BDB8-79F4-2E69-7BF5-A04ABCC42F71}"/>
              </a:ext>
            </a:extLst>
          </p:cNvPr>
          <p:cNvCxnSpPr>
            <a:cxnSpLocks/>
          </p:cNvCxnSpPr>
          <p:nvPr/>
        </p:nvCxnSpPr>
        <p:spPr>
          <a:xfrm flipV="1">
            <a:off x="7312961" y="3389569"/>
            <a:ext cx="513758" cy="1276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28DFD83-5F05-B5CF-F2F3-333ED8620D1C}"/>
              </a:ext>
            </a:extLst>
          </p:cNvPr>
          <p:cNvSpPr txBox="1"/>
          <p:nvPr/>
        </p:nvSpPr>
        <p:spPr>
          <a:xfrm>
            <a:off x="6735293" y="466633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  <a:r>
              <a:rPr lang="en-CH" dirty="0"/>
              <a:t>lk &amp; ctrl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DB0C876-9092-3FB1-0E21-8EC4B5AC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859092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55A02-ACD4-B32B-5A7E-286518952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649F7-338A-1F91-0498-1ECC261F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design </a:t>
            </a:r>
          </a:p>
        </p:txBody>
      </p:sp>
      <p:pic>
        <p:nvPicPr>
          <p:cNvPr id="56" name="Picture 177">
            <a:extLst>
              <a:ext uri="{FF2B5EF4-FFF2-40B4-BE49-F238E27FC236}">
                <a16:creationId xmlns:a16="http://schemas.microsoft.com/office/drawing/2014/main" id="{AD82DC89-F3BA-4F9E-F69D-0947167FF7A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70972" y="550728"/>
            <a:ext cx="6244432" cy="344445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334DB1E-7746-70E8-5079-636BDC325B73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3BE2064-CA5F-A297-E7F4-00A70B8C8AF5}"/>
              </a:ext>
            </a:extLst>
          </p:cNvPr>
          <p:cNvSpPr/>
          <p:nvPr/>
        </p:nvSpPr>
        <p:spPr>
          <a:xfrm>
            <a:off x="4942703" y="506627"/>
            <a:ext cx="2088292" cy="3416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6E4BA42-14B9-C5EE-B0D7-344C0EDA15DA}"/>
              </a:ext>
            </a:extLst>
          </p:cNvPr>
          <p:cNvSpPr/>
          <p:nvPr/>
        </p:nvSpPr>
        <p:spPr>
          <a:xfrm>
            <a:off x="7030433" y="3429000"/>
            <a:ext cx="412513" cy="412513"/>
          </a:xfrm>
          <a:prstGeom prst="ellipse">
            <a:avLst/>
          </a:prstGeom>
          <a:solidFill>
            <a:schemeClr val="accent4">
              <a:lumMod val="60000"/>
              <a:lumOff val="40000"/>
              <a:alpha val="47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017E562-9FF2-BF17-C8DD-AD6FDA315C9D}"/>
              </a:ext>
            </a:extLst>
          </p:cNvPr>
          <p:cNvCxnSpPr>
            <a:cxnSpLocks/>
          </p:cNvCxnSpPr>
          <p:nvPr/>
        </p:nvCxnSpPr>
        <p:spPr>
          <a:xfrm>
            <a:off x="9871345" y="3296907"/>
            <a:ext cx="772266" cy="1325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F8D391D-2E86-379C-3631-F21D91DB7004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7234518" y="3207124"/>
            <a:ext cx="2172" cy="221876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0384A8-5829-0D20-B150-408BEB2B1602}"/>
              </a:ext>
            </a:extLst>
          </p:cNvPr>
          <p:cNvCxnSpPr>
            <a:cxnSpLocks/>
          </p:cNvCxnSpPr>
          <p:nvPr/>
        </p:nvCxnSpPr>
        <p:spPr>
          <a:xfrm>
            <a:off x="8595947" y="3642635"/>
            <a:ext cx="0" cy="949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E218B5C-F172-041B-0B24-3D3A7E3671B2}"/>
              </a:ext>
            </a:extLst>
          </p:cNvPr>
          <p:cNvSpPr txBox="1"/>
          <p:nvPr/>
        </p:nvSpPr>
        <p:spPr>
          <a:xfrm>
            <a:off x="7958313" y="4654665"/>
            <a:ext cx="1913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Biasing/periphery blocks for each tile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DCF322-A27E-630E-64F3-AA4C5AC4089A}"/>
              </a:ext>
            </a:extLst>
          </p:cNvPr>
          <p:cNvCxnSpPr>
            <a:cxnSpLocks/>
          </p:cNvCxnSpPr>
          <p:nvPr/>
        </p:nvCxnSpPr>
        <p:spPr>
          <a:xfrm>
            <a:off x="8991600" y="2068692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4880EF-4749-F047-1B9C-B67D1519387E}"/>
              </a:ext>
            </a:extLst>
          </p:cNvPr>
          <p:cNvCxnSpPr>
            <a:cxnSpLocks/>
          </p:cNvCxnSpPr>
          <p:nvPr/>
        </p:nvCxnSpPr>
        <p:spPr>
          <a:xfrm>
            <a:off x="8991600" y="1958875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A77630-D9F2-2D85-DC2F-2B30F0151986}"/>
              </a:ext>
            </a:extLst>
          </p:cNvPr>
          <p:cNvCxnSpPr>
            <a:cxnSpLocks/>
          </p:cNvCxnSpPr>
          <p:nvPr/>
        </p:nvCxnSpPr>
        <p:spPr>
          <a:xfrm>
            <a:off x="8991600" y="1835610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94AAC3-6D41-28D5-39F5-781ABE478736}"/>
              </a:ext>
            </a:extLst>
          </p:cNvPr>
          <p:cNvCxnSpPr>
            <a:cxnSpLocks/>
          </p:cNvCxnSpPr>
          <p:nvPr/>
        </p:nvCxnSpPr>
        <p:spPr>
          <a:xfrm>
            <a:off x="7216420" y="1835610"/>
            <a:ext cx="177518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9EB0C6-1FA2-B99B-6C96-DDE67ED5DB1E}"/>
              </a:ext>
            </a:extLst>
          </p:cNvPr>
          <p:cNvCxnSpPr>
            <a:cxnSpLocks/>
          </p:cNvCxnSpPr>
          <p:nvPr/>
        </p:nvCxnSpPr>
        <p:spPr>
          <a:xfrm>
            <a:off x="7216420" y="1958875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8FF9798-C8F8-5729-E298-7953F7845769}"/>
              </a:ext>
            </a:extLst>
          </p:cNvPr>
          <p:cNvCxnSpPr>
            <a:cxnSpLocks/>
          </p:cNvCxnSpPr>
          <p:nvPr/>
        </p:nvCxnSpPr>
        <p:spPr>
          <a:xfrm>
            <a:off x="7216420" y="2068692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1930EFA-000D-C2A3-E1B6-6845D16F9087}"/>
              </a:ext>
            </a:extLst>
          </p:cNvPr>
          <p:cNvCxnSpPr>
            <a:cxnSpLocks/>
          </p:cNvCxnSpPr>
          <p:nvPr/>
        </p:nvCxnSpPr>
        <p:spPr>
          <a:xfrm>
            <a:off x="7216420" y="1689933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A211CD8-EF00-6B93-62FF-2637BB7D476A}"/>
              </a:ext>
            </a:extLst>
          </p:cNvPr>
          <p:cNvCxnSpPr>
            <a:cxnSpLocks/>
          </p:cNvCxnSpPr>
          <p:nvPr/>
        </p:nvCxnSpPr>
        <p:spPr>
          <a:xfrm>
            <a:off x="7216420" y="1580116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9AF794-8FE4-2B34-52CA-9AEFBEEAE294}"/>
              </a:ext>
            </a:extLst>
          </p:cNvPr>
          <p:cNvCxnSpPr>
            <a:cxnSpLocks/>
          </p:cNvCxnSpPr>
          <p:nvPr/>
        </p:nvCxnSpPr>
        <p:spPr>
          <a:xfrm>
            <a:off x="7216420" y="1456851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48FA3A0-9719-AFED-F3F7-3AE8AB58948C}"/>
              </a:ext>
            </a:extLst>
          </p:cNvPr>
          <p:cNvSpPr/>
          <p:nvPr/>
        </p:nvSpPr>
        <p:spPr>
          <a:xfrm>
            <a:off x="10663881" y="506627"/>
            <a:ext cx="525162" cy="3416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CAE6A0-3017-8287-9A8E-2F32DC023703}"/>
              </a:ext>
            </a:extLst>
          </p:cNvPr>
          <p:cNvCxnSpPr>
            <a:cxnSpLocks/>
          </p:cNvCxnSpPr>
          <p:nvPr/>
        </p:nvCxnSpPr>
        <p:spPr>
          <a:xfrm flipV="1">
            <a:off x="9759499" y="1575679"/>
            <a:ext cx="1429544" cy="376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D5B2C05-B982-A1F9-4141-104930A7F1E2}"/>
              </a:ext>
            </a:extLst>
          </p:cNvPr>
          <p:cNvSpPr txBox="1"/>
          <p:nvPr/>
        </p:nvSpPr>
        <p:spPr>
          <a:xfrm>
            <a:off x="11026836" y="652349"/>
            <a:ext cx="14592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160 Mb/s data link </a:t>
            </a:r>
          </a:p>
          <a:p>
            <a:r>
              <a:rPr lang="en-CH" dirty="0"/>
              <a:t>per tile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AEB4C40-6564-10D4-8613-C332C395BBAB}"/>
              </a:ext>
            </a:extLst>
          </p:cNvPr>
          <p:cNvCxnSpPr>
            <a:cxnSpLocks/>
          </p:cNvCxnSpPr>
          <p:nvPr/>
        </p:nvCxnSpPr>
        <p:spPr>
          <a:xfrm flipH="1">
            <a:off x="7234518" y="3207124"/>
            <a:ext cx="36979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193CA34-0473-EE09-6A30-E0E847A34A16}"/>
              </a:ext>
            </a:extLst>
          </p:cNvPr>
          <p:cNvCxnSpPr>
            <a:cxnSpLocks/>
          </p:cNvCxnSpPr>
          <p:nvPr/>
        </p:nvCxnSpPr>
        <p:spPr>
          <a:xfrm flipH="1">
            <a:off x="7234518" y="3296907"/>
            <a:ext cx="800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C227EB-7961-9296-DDD6-A3D80C1D8853}"/>
              </a:ext>
            </a:extLst>
          </p:cNvPr>
          <p:cNvCxnSpPr>
            <a:cxnSpLocks/>
          </p:cNvCxnSpPr>
          <p:nvPr/>
        </p:nvCxnSpPr>
        <p:spPr>
          <a:xfrm flipH="1">
            <a:off x="7234518" y="3375348"/>
            <a:ext cx="12573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670BAD6-8B1B-2A78-84FC-796242018EAE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5924108" y="3781102"/>
            <a:ext cx="1166736" cy="873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41D16FB-DA72-31A6-46CC-E26FAECC51EC}"/>
              </a:ext>
            </a:extLst>
          </p:cNvPr>
          <p:cNvSpPr txBox="1"/>
          <p:nvPr/>
        </p:nvSpPr>
        <p:spPr>
          <a:xfrm>
            <a:off x="5112923" y="465466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Service Node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BE7C68-D169-A090-6F4C-D79F8B83D42B}"/>
              </a:ext>
            </a:extLst>
          </p:cNvPr>
          <p:cNvCxnSpPr>
            <a:cxnSpLocks/>
          </p:cNvCxnSpPr>
          <p:nvPr/>
        </p:nvCxnSpPr>
        <p:spPr>
          <a:xfrm flipV="1">
            <a:off x="7312961" y="3389569"/>
            <a:ext cx="513758" cy="1276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04B383B-8FC7-38AE-622A-658CC78489DC}"/>
              </a:ext>
            </a:extLst>
          </p:cNvPr>
          <p:cNvSpPr txBox="1"/>
          <p:nvPr/>
        </p:nvSpPr>
        <p:spPr>
          <a:xfrm>
            <a:off x="6735293" y="466633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  <a:r>
              <a:rPr lang="en-CH" dirty="0"/>
              <a:t>lk &amp; ctrl</a:t>
            </a:r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F0757A9A-6F30-6A8F-1333-CF7C2B3B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14</a:t>
            </a:fld>
            <a:endParaRPr lang="en-CH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ABFA69-5092-0092-CCE0-9FB44170E002}"/>
              </a:ext>
            </a:extLst>
          </p:cNvPr>
          <p:cNvSpPr txBox="1"/>
          <p:nvPr/>
        </p:nvSpPr>
        <p:spPr>
          <a:xfrm>
            <a:off x="493298" y="4254423"/>
            <a:ext cx="4264074" cy="2109907"/>
          </a:xfrm>
          <a:prstGeom prst="roundRect">
            <a:avLst>
              <a:gd name="adj" fmla="val 6455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12 independent tiles per RSU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Each tile is switched (service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Overall: 12 RSUs x 12 tiles = </a:t>
            </a:r>
            <a:r>
              <a:rPr lang="en-CH" b="1" dirty="0"/>
              <a:t>144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x 160 Mb/s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biasing/periphery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288 local power domains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C8299C-3ECD-57F7-6B06-A7661C9036CD}"/>
              </a:ext>
            </a:extLst>
          </p:cNvPr>
          <p:cNvSpPr txBox="1"/>
          <p:nvPr/>
        </p:nvSpPr>
        <p:spPr>
          <a:xfrm>
            <a:off x="9940309" y="4654665"/>
            <a:ext cx="2297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444 × 156 pixels/tile 20.8 x 22.8 µm</a:t>
            </a:r>
            <a:r>
              <a:rPr lang="en-CH" baseline="30000" dirty="0"/>
              <a:t>2 </a:t>
            </a:r>
            <a:r>
              <a:rPr lang="en-CH" dirty="0"/>
              <a:t>pixels</a:t>
            </a:r>
          </a:p>
          <a:p>
            <a:r>
              <a:rPr lang="en-CH" dirty="0"/>
              <a:t>~ 10 Mpx/SEGMENT</a:t>
            </a:r>
          </a:p>
        </p:txBody>
      </p:sp>
    </p:spTree>
    <p:extLst>
      <p:ext uri="{BB962C8B-B14F-4D97-AF65-F5344CB8AC3E}">
        <p14:creationId xmlns:p14="http://schemas.microsoft.com/office/powerpoint/2010/main" val="3653516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ED871-42A9-AA9C-4A61-431B3880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37FF-1C64-F2A4-13D2-3D175430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design </a:t>
            </a:r>
          </a:p>
        </p:txBody>
      </p:sp>
      <p:pic>
        <p:nvPicPr>
          <p:cNvPr id="56" name="Picture 177">
            <a:extLst>
              <a:ext uri="{FF2B5EF4-FFF2-40B4-BE49-F238E27FC236}">
                <a16:creationId xmlns:a16="http://schemas.microsoft.com/office/drawing/2014/main" id="{6E078C53-2845-E326-B2C9-A63759993D5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70972" y="550728"/>
            <a:ext cx="6244432" cy="344445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CE3A842E-D752-FBA1-A7B2-F98945B6014E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CEFF5D4-8E92-2101-E20B-F76EA685CC0E}"/>
              </a:ext>
            </a:extLst>
          </p:cNvPr>
          <p:cNvSpPr/>
          <p:nvPr/>
        </p:nvSpPr>
        <p:spPr>
          <a:xfrm>
            <a:off x="7030433" y="3429000"/>
            <a:ext cx="412513" cy="412513"/>
          </a:xfrm>
          <a:prstGeom prst="ellipse">
            <a:avLst/>
          </a:prstGeom>
          <a:solidFill>
            <a:schemeClr val="accent4">
              <a:lumMod val="60000"/>
              <a:lumOff val="40000"/>
              <a:alpha val="47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AE46CAC-8975-8871-C159-A254FF09951F}"/>
              </a:ext>
            </a:extLst>
          </p:cNvPr>
          <p:cNvCxnSpPr>
            <a:cxnSpLocks/>
          </p:cNvCxnSpPr>
          <p:nvPr/>
        </p:nvCxnSpPr>
        <p:spPr>
          <a:xfrm>
            <a:off x="9871345" y="3296907"/>
            <a:ext cx="772266" cy="1325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369561E-9D0F-2C6B-4ECB-CCE29271C9C0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7234518" y="3207124"/>
            <a:ext cx="2172" cy="221876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8B61FA-2A3A-E273-AB2A-7B14D70751C9}"/>
              </a:ext>
            </a:extLst>
          </p:cNvPr>
          <p:cNvCxnSpPr>
            <a:cxnSpLocks/>
          </p:cNvCxnSpPr>
          <p:nvPr/>
        </p:nvCxnSpPr>
        <p:spPr>
          <a:xfrm>
            <a:off x="8595947" y="3642635"/>
            <a:ext cx="0" cy="949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E257C19-A8DB-0DE0-ED33-BC52A4185877}"/>
              </a:ext>
            </a:extLst>
          </p:cNvPr>
          <p:cNvSpPr txBox="1"/>
          <p:nvPr/>
        </p:nvSpPr>
        <p:spPr>
          <a:xfrm>
            <a:off x="7958313" y="4654665"/>
            <a:ext cx="1913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Biasing/periphery blocks for each tile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E701C7-D5BD-B339-D5A2-FE6D9277F186}"/>
              </a:ext>
            </a:extLst>
          </p:cNvPr>
          <p:cNvCxnSpPr>
            <a:cxnSpLocks/>
          </p:cNvCxnSpPr>
          <p:nvPr/>
        </p:nvCxnSpPr>
        <p:spPr>
          <a:xfrm>
            <a:off x="8991600" y="2068692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18265-A361-E9B4-C93D-9684767C49C2}"/>
              </a:ext>
            </a:extLst>
          </p:cNvPr>
          <p:cNvCxnSpPr>
            <a:cxnSpLocks/>
          </p:cNvCxnSpPr>
          <p:nvPr/>
        </p:nvCxnSpPr>
        <p:spPr>
          <a:xfrm>
            <a:off x="8991600" y="1958875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80F4D8-A9FF-40E4-6315-94D018E4B326}"/>
              </a:ext>
            </a:extLst>
          </p:cNvPr>
          <p:cNvCxnSpPr>
            <a:cxnSpLocks/>
          </p:cNvCxnSpPr>
          <p:nvPr/>
        </p:nvCxnSpPr>
        <p:spPr>
          <a:xfrm>
            <a:off x="8991600" y="1835610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D6D5D9-5E98-9823-9F00-813E862E61E0}"/>
              </a:ext>
            </a:extLst>
          </p:cNvPr>
          <p:cNvCxnSpPr>
            <a:cxnSpLocks/>
          </p:cNvCxnSpPr>
          <p:nvPr/>
        </p:nvCxnSpPr>
        <p:spPr>
          <a:xfrm>
            <a:off x="7216420" y="1835610"/>
            <a:ext cx="177518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3A2DE-FC59-C160-DC9D-BBAB9B8968C0}"/>
              </a:ext>
            </a:extLst>
          </p:cNvPr>
          <p:cNvCxnSpPr>
            <a:cxnSpLocks/>
          </p:cNvCxnSpPr>
          <p:nvPr/>
        </p:nvCxnSpPr>
        <p:spPr>
          <a:xfrm>
            <a:off x="7216420" y="1958875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0A99C9D-8160-0DE5-6C0F-69AFD9E7B9B8}"/>
              </a:ext>
            </a:extLst>
          </p:cNvPr>
          <p:cNvCxnSpPr>
            <a:cxnSpLocks/>
          </p:cNvCxnSpPr>
          <p:nvPr/>
        </p:nvCxnSpPr>
        <p:spPr>
          <a:xfrm>
            <a:off x="7216420" y="2068692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5A1FB5-C955-BD79-7131-C17A7C189DBF}"/>
              </a:ext>
            </a:extLst>
          </p:cNvPr>
          <p:cNvCxnSpPr>
            <a:cxnSpLocks/>
          </p:cNvCxnSpPr>
          <p:nvPr/>
        </p:nvCxnSpPr>
        <p:spPr>
          <a:xfrm>
            <a:off x="7216420" y="1689933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A18EE3E-E287-35F6-DA1D-ED7033848E56}"/>
              </a:ext>
            </a:extLst>
          </p:cNvPr>
          <p:cNvCxnSpPr>
            <a:cxnSpLocks/>
          </p:cNvCxnSpPr>
          <p:nvPr/>
        </p:nvCxnSpPr>
        <p:spPr>
          <a:xfrm>
            <a:off x="7216420" y="1580116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C3445AD-AB03-7199-4D61-A0E8CE42490D}"/>
              </a:ext>
            </a:extLst>
          </p:cNvPr>
          <p:cNvCxnSpPr>
            <a:cxnSpLocks/>
          </p:cNvCxnSpPr>
          <p:nvPr/>
        </p:nvCxnSpPr>
        <p:spPr>
          <a:xfrm>
            <a:off x="7216420" y="1456851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ight Arrow 5">
            <a:extLst>
              <a:ext uri="{FF2B5EF4-FFF2-40B4-BE49-F238E27FC236}">
                <a16:creationId xmlns:a16="http://schemas.microsoft.com/office/drawing/2014/main" id="{A14C46CB-06EB-5C51-AC66-DFF03AC0AED4}"/>
              </a:ext>
            </a:extLst>
          </p:cNvPr>
          <p:cNvSpPr/>
          <p:nvPr/>
        </p:nvSpPr>
        <p:spPr>
          <a:xfrm>
            <a:off x="3942492" y="2337777"/>
            <a:ext cx="1026422" cy="56755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Power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19D3247-10A5-2179-85EA-9C17A7B58012}"/>
              </a:ext>
            </a:extLst>
          </p:cNvPr>
          <p:cNvSpPr/>
          <p:nvPr/>
        </p:nvSpPr>
        <p:spPr>
          <a:xfrm rot="10800000">
            <a:off x="11079080" y="2022468"/>
            <a:ext cx="1026422" cy="56755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D22AB349-1901-4E66-0A6F-E6D19A3EC9C0}"/>
              </a:ext>
            </a:extLst>
          </p:cNvPr>
          <p:cNvSpPr/>
          <p:nvPr/>
        </p:nvSpPr>
        <p:spPr>
          <a:xfrm>
            <a:off x="3942492" y="1773369"/>
            <a:ext cx="1037831" cy="484632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I/O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62A98D-F564-41D3-ED31-D475EF67AC78}"/>
              </a:ext>
            </a:extLst>
          </p:cNvPr>
          <p:cNvSpPr txBox="1"/>
          <p:nvPr/>
        </p:nvSpPr>
        <p:spPr>
          <a:xfrm>
            <a:off x="493298" y="1456851"/>
            <a:ext cx="3267778" cy="2109907"/>
          </a:xfrm>
          <a:prstGeom prst="roundRect">
            <a:avLst>
              <a:gd name="adj" fmla="val 6703"/>
            </a:avLst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74000">
                <a:srgbClr val="FF0005">
                  <a:lumMod val="45000"/>
                  <a:lumOff val="55000"/>
                </a:srgbClr>
              </a:gs>
              <a:gs pos="83000">
                <a:srgbClr val="FF0005">
                  <a:lumMod val="45000"/>
                  <a:lumOff val="55000"/>
                </a:srgbClr>
              </a:gs>
              <a:gs pos="100000">
                <a:srgbClr val="FF0005">
                  <a:lumMod val="30000"/>
                  <a:lumOff val="70000"/>
                </a:srgb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8 x 10 Gb/s transmitter with lpGBT logic encoded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4 x global power domains</a:t>
            </a:r>
            <a:br>
              <a:rPr lang="en-CH" dirty="0"/>
            </a:br>
            <a:r>
              <a:rPr lang="en-CH" dirty="0"/>
              <a:t>+TX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Analog monitoring ADC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 slow control endpoints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CLK, SYNC, RST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0C32B9-8B59-11FB-6612-C2ACC3BD2EC6}"/>
              </a:ext>
            </a:extLst>
          </p:cNvPr>
          <p:cNvSpPr txBox="1"/>
          <p:nvPr/>
        </p:nvSpPr>
        <p:spPr>
          <a:xfrm>
            <a:off x="493298" y="4254423"/>
            <a:ext cx="4264074" cy="2109907"/>
          </a:xfrm>
          <a:prstGeom prst="roundRect">
            <a:avLst>
              <a:gd name="adj" fmla="val 6455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12 independent tiles per RSU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Each tile is switched (service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Overall: 12 RSUs x 12 tiles = </a:t>
            </a:r>
            <a:r>
              <a:rPr lang="en-CH" b="1" dirty="0"/>
              <a:t>144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x 160 Mb/s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biasing/periphery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288 local power domains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B8459E-41FE-F0F5-9C64-1E454C558F85}"/>
              </a:ext>
            </a:extLst>
          </p:cNvPr>
          <p:cNvSpPr txBox="1"/>
          <p:nvPr/>
        </p:nvSpPr>
        <p:spPr>
          <a:xfrm>
            <a:off x="11193405" y="2121493"/>
            <a:ext cx="1037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Power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34983B-1721-5B2D-D74E-4652A7C14D35}"/>
              </a:ext>
            </a:extLst>
          </p:cNvPr>
          <p:cNvSpPr txBox="1"/>
          <p:nvPr/>
        </p:nvSpPr>
        <p:spPr>
          <a:xfrm>
            <a:off x="11026836" y="652349"/>
            <a:ext cx="14592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160 Mb/s data link </a:t>
            </a:r>
          </a:p>
          <a:p>
            <a:r>
              <a:rPr lang="en-CH" dirty="0"/>
              <a:t>per tile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16A790-7EB4-B988-7730-2B0CC9D459F3}"/>
              </a:ext>
            </a:extLst>
          </p:cNvPr>
          <p:cNvCxnSpPr>
            <a:cxnSpLocks/>
          </p:cNvCxnSpPr>
          <p:nvPr/>
        </p:nvCxnSpPr>
        <p:spPr>
          <a:xfrm flipV="1">
            <a:off x="9759499" y="1575679"/>
            <a:ext cx="1429544" cy="376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7D1551-E905-BD8A-1FFD-D39D7445A06D}"/>
              </a:ext>
            </a:extLst>
          </p:cNvPr>
          <p:cNvCxnSpPr>
            <a:cxnSpLocks/>
          </p:cNvCxnSpPr>
          <p:nvPr/>
        </p:nvCxnSpPr>
        <p:spPr>
          <a:xfrm flipH="1">
            <a:off x="7234518" y="3207124"/>
            <a:ext cx="36979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ED59A5D-21CB-B2E5-ACB1-51EE47072B0B}"/>
              </a:ext>
            </a:extLst>
          </p:cNvPr>
          <p:cNvCxnSpPr>
            <a:cxnSpLocks/>
          </p:cNvCxnSpPr>
          <p:nvPr/>
        </p:nvCxnSpPr>
        <p:spPr>
          <a:xfrm flipH="1">
            <a:off x="7234518" y="3296907"/>
            <a:ext cx="800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D7A33F-A539-DA5B-1C98-43CDF7DE6541}"/>
              </a:ext>
            </a:extLst>
          </p:cNvPr>
          <p:cNvCxnSpPr>
            <a:cxnSpLocks/>
          </p:cNvCxnSpPr>
          <p:nvPr/>
        </p:nvCxnSpPr>
        <p:spPr>
          <a:xfrm flipH="1">
            <a:off x="7234518" y="3375348"/>
            <a:ext cx="12573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31CA58-A30A-8A15-7398-CB1F56A1E3D5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5924108" y="3781102"/>
            <a:ext cx="1166736" cy="873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0DDE2F5-92F5-97EB-C905-15D292A883CA}"/>
              </a:ext>
            </a:extLst>
          </p:cNvPr>
          <p:cNvSpPr txBox="1"/>
          <p:nvPr/>
        </p:nvSpPr>
        <p:spPr>
          <a:xfrm>
            <a:off x="5112923" y="465466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Service Node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C2F840-3C10-D830-DD32-BC9335062542}"/>
              </a:ext>
            </a:extLst>
          </p:cNvPr>
          <p:cNvCxnSpPr>
            <a:cxnSpLocks/>
          </p:cNvCxnSpPr>
          <p:nvPr/>
        </p:nvCxnSpPr>
        <p:spPr>
          <a:xfrm flipV="1">
            <a:off x="7312961" y="3389569"/>
            <a:ext cx="513758" cy="1276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D5723D9-E230-2CFE-2993-AB6C83C26BAF}"/>
              </a:ext>
            </a:extLst>
          </p:cNvPr>
          <p:cNvSpPr txBox="1"/>
          <p:nvPr/>
        </p:nvSpPr>
        <p:spPr>
          <a:xfrm>
            <a:off x="6735293" y="466633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  <a:r>
              <a:rPr lang="en-CH" dirty="0"/>
              <a:t>lk &amp; ctrl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087CFF8B-A164-B027-596D-70C2FCA3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15</a:t>
            </a:fld>
            <a:endParaRPr lang="en-CH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CD6D33-230A-A7D1-A953-A5EB291D81E9}"/>
              </a:ext>
            </a:extLst>
          </p:cNvPr>
          <p:cNvSpPr txBox="1"/>
          <p:nvPr/>
        </p:nvSpPr>
        <p:spPr>
          <a:xfrm>
            <a:off x="9940309" y="4654665"/>
            <a:ext cx="2297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444 × 156 pixels/tile 20.8 x 22.8 µm</a:t>
            </a:r>
            <a:r>
              <a:rPr lang="en-CH" baseline="30000" dirty="0"/>
              <a:t>2 </a:t>
            </a:r>
            <a:r>
              <a:rPr lang="en-CH" dirty="0"/>
              <a:t>pixels</a:t>
            </a:r>
          </a:p>
          <a:p>
            <a:r>
              <a:rPr lang="en-CH" dirty="0"/>
              <a:t>~ 10 Mpx/SEGMENT</a:t>
            </a:r>
          </a:p>
        </p:txBody>
      </p:sp>
    </p:spTree>
    <p:extLst>
      <p:ext uri="{BB962C8B-B14F-4D97-AF65-F5344CB8AC3E}">
        <p14:creationId xmlns:p14="http://schemas.microsoft.com/office/powerpoint/2010/main" val="3651483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1F2A5-26A9-A553-9E5B-B3B83AFE0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4F4AE-DBFD-FF1B-D92C-51757CC9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design </a:t>
            </a:r>
          </a:p>
        </p:txBody>
      </p:sp>
      <p:pic>
        <p:nvPicPr>
          <p:cNvPr id="56" name="Picture 177">
            <a:extLst>
              <a:ext uri="{FF2B5EF4-FFF2-40B4-BE49-F238E27FC236}">
                <a16:creationId xmlns:a16="http://schemas.microsoft.com/office/drawing/2014/main" id="{6DE2E306-8C0B-52E4-41FF-36818FEA779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870972" y="550728"/>
            <a:ext cx="6244432" cy="344445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5B16A54D-6008-124F-6F2C-698663201025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B6911BD-71AB-DCC4-9205-B681E394A9CF}"/>
              </a:ext>
            </a:extLst>
          </p:cNvPr>
          <p:cNvSpPr/>
          <p:nvPr/>
        </p:nvSpPr>
        <p:spPr>
          <a:xfrm>
            <a:off x="7030433" y="3429000"/>
            <a:ext cx="412513" cy="412513"/>
          </a:xfrm>
          <a:prstGeom prst="ellipse">
            <a:avLst/>
          </a:prstGeom>
          <a:solidFill>
            <a:schemeClr val="accent4">
              <a:lumMod val="60000"/>
              <a:lumOff val="40000"/>
              <a:alpha val="47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D8368F1-EF54-3B01-01E3-FD317C48AAA2}"/>
              </a:ext>
            </a:extLst>
          </p:cNvPr>
          <p:cNvCxnSpPr>
            <a:cxnSpLocks/>
          </p:cNvCxnSpPr>
          <p:nvPr/>
        </p:nvCxnSpPr>
        <p:spPr>
          <a:xfrm>
            <a:off x="9871345" y="3296907"/>
            <a:ext cx="772266" cy="1325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88540C6-FFE2-2F94-ED9D-CF32E7C2C29E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7234518" y="3207124"/>
            <a:ext cx="2172" cy="221876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B393AA-3C80-E5DC-5A27-4789F87BA6E5}"/>
              </a:ext>
            </a:extLst>
          </p:cNvPr>
          <p:cNvCxnSpPr>
            <a:cxnSpLocks/>
          </p:cNvCxnSpPr>
          <p:nvPr/>
        </p:nvCxnSpPr>
        <p:spPr>
          <a:xfrm>
            <a:off x="8595947" y="3642635"/>
            <a:ext cx="0" cy="949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455637E-5811-A45E-D049-32D284CE743D}"/>
              </a:ext>
            </a:extLst>
          </p:cNvPr>
          <p:cNvSpPr txBox="1"/>
          <p:nvPr/>
        </p:nvSpPr>
        <p:spPr>
          <a:xfrm>
            <a:off x="7958313" y="4654665"/>
            <a:ext cx="1913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Biasing/periphery blocks for each tile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D219FE-9EAC-84F3-7B6A-47C65D920AEE}"/>
              </a:ext>
            </a:extLst>
          </p:cNvPr>
          <p:cNvCxnSpPr>
            <a:cxnSpLocks/>
          </p:cNvCxnSpPr>
          <p:nvPr/>
        </p:nvCxnSpPr>
        <p:spPr>
          <a:xfrm>
            <a:off x="8991600" y="2068692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CE0362-19B6-648A-87AA-F944262AF303}"/>
              </a:ext>
            </a:extLst>
          </p:cNvPr>
          <p:cNvCxnSpPr>
            <a:cxnSpLocks/>
          </p:cNvCxnSpPr>
          <p:nvPr/>
        </p:nvCxnSpPr>
        <p:spPr>
          <a:xfrm>
            <a:off x="8991600" y="1958875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579051-5117-5593-FBC9-A85B2F26BCD7}"/>
              </a:ext>
            </a:extLst>
          </p:cNvPr>
          <p:cNvCxnSpPr>
            <a:cxnSpLocks/>
          </p:cNvCxnSpPr>
          <p:nvPr/>
        </p:nvCxnSpPr>
        <p:spPr>
          <a:xfrm>
            <a:off x="8991600" y="1835610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46FBE7-9F98-D8C6-9ED9-B04863AA8FAE}"/>
              </a:ext>
            </a:extLst>
          </p:cNvPr>
          <p:cNvCxnSpPr>
            <a:cxnSpLocks/>
          </p:cNvCxnSpPr>
          <p:nvPr/>
        </p:nvCxnSpPr>
        <p:spPr>
          <a:xfrm>
            <a:off x="7216420" y="1835610"/>
            <a:ext cx="177518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DE93B88-E8CF-0465-CCBF-A422A755767E}"/>
              </a:ext>
            </a:extLst>
          </p:cNvPr>
          <p:cNvCxnSpPr>
            <a:cxnSpLocks/>
          </p:cNvCxnSpPr>
          <p:nvPr/>
        </p:nvCxnSpPr>
        <p:spPr>
          <a:xfrm>
            <a:off x="7216420" y="1958875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0C7A85-C569-ECB7-B666-14A4F9A1EBFD}"/>
              </a:ext>
            </a:extLst>
          </p:cNvPr>
          <p:cNvCxnSpPr>
            <a:cxnSpLocks/>
          </p:cNvCxnSpPr>
          <p:nvPr/>
        </p:nvCxnSpPr>
        <p:spPr>
          <a:xfrm>
            <a:off x="7216420" y="2068692"/>
            <a:ext cx="1817437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F60AA9A-4768-03F0-620E-057BA43EB144}"/>
              </a:ext>
            </a:extLst>
          </p:cNvPr>
          <p:cNvCxnSpPr>
            <a:cxnSpLocks/>
          </p:cNvCxnSpPr>
          <p:nvPr/>
        </p:nvCxnSpPr>
        <p:spPr>
          <a:xfrm>
            <a:off x="7216420" y="1689933"/>
            <a:ext cx="1265878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07047E5-D689-958B-ADA9-B9C85B97093B}"/>
              </a:ext>
            </a:extLst>
          </p:cNvPr>
          <p:cNvCxnSpPr>
            <a:cxnSpLocks/>
          </p:cNvCxnSpPr>
          <p:nvPr/>
        </p:nvCxnSpPr>
        <p:spPr>
          <a:xfrm>
            <a:off x="7216420" y="1580116"/>
            <a:ext cx="8797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1FD8AA-34FB-F8F8-8392-C4B8DAD94C5D}"/>
              </a:ext>
            </a:extLst>
          </p:cNvPr>
          <p:cNvCxnSpPr>
            <a:cxnSpLocks/>
          </p:cNvCxnSpPr>
          <p:nvPr/>
        </p:nvCxnSpPr>
        <p:spPr>
          <a:xfrm>
            <a:off x="7216420" y="1456851"/>
            <a:ext cx="439872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ight Arrow 5">
            <a:extLst>
              <a:ext uri="{FF2B5EF4-FFF2-40B4-BE49-F238E27FC236}">
                <a16:creationId xmlns:a16="http://schemas.microsoft.com/office/drawing/2014/main" id="{55C9990D-FAD9-E93A-D645-1144C9F96C26}"/>
              </a:ext>
            </a:extLst>
          </p:cNvPr>
          <p:cNvSpPr/>
          <p:nvPr/>
        </p:nvSpPr>
        <p:spPr>
          <a:xfrm>
            <a:off x="3942492" y="2337777"/>
            <a:ext cx="1026422" cy="56755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Power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CE000DB-6772-87C0-85E3-3ADB6C3E560A}"/>
              </a:ext>
            </a:extLst>
          </p:cNvPr>
          <p:cNvSpPr/>
          <p:nvPr/>
        </p:nvSpPr>
        <p:spPr>
          <a:xfrm rot="10800000">
            <a:off x="11079080" y="2022468"/>
            <a:ext cx="1026422" cy="56755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8A10B3C5-10A1-BBD5-E420-7DB0EA808B93}"/>
              </a:ext>
            </a:extLst>
          </p:cNvPr>
          <p:cNvSpPr/>
          <p:nvPr/>
        </p:nvSpPr>
        <p:spPr>
          <a:xfrm>
            <a:off x="3942492" y="1773369"/>
            <a:ext cx="1037831" cy="484632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I/O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C976E-8F09-DBEA-3673-66BE6E17A5E3}"/>
              </a:ext>
            </a:extLst>
          </p:cNvPr>
          <p:cNvSpPr txBox="1"/>
          <p:nvPr/>
        </p:nvSpPr>
        <p:spPr>
          <a:xfrm>
            <a:off x="493298" y="4254423"/>
            <a:ext cx="4264074" cy="2109907"/>
          </a:xfrm>
          <a:prstGeom prst="roundRect">
            <a:avLst>
              <a:gd name="adj" fmla="val 6455"/>
            </a:avLst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12 independent tiles per RSU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Each tile is switched (service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Overall: 12 RSUs x 12 tiles = </a:t>
            </a:r>
            <a:r>
              <a:rPr lang="en-CH" b="1" dirty="0"/>
              <a:t>144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x 160 Mb/s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biasing/periphery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288 local power domains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DE18E5-9749-B52E-1572-543907FE207E}"/>
              </a:ext>
            </a:extLst>
          </p:cNvPr>
          <p:cNvSpPr txBox="1"/>
          <p:nvPr/>
        </p:nvSpPr>
        <p:spPr>
          <a:xfrm>
            <a:off x="11193405" y="2121493"/>
            <a:ext cx="1037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dirty="0">
                <a:solidFill>
                  <a:schemeClr val="tx1"/>
                </a:solidFill>
              </a:rPr>
              <a:t>Power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896EA6-A257-3388-4219-5E486D0E8AE7}"/>
              </a:ext>
            </a:extLst>
          </p:cNvPr>
          <p:cNvSpPr txBox="1"/>
          <p:nvPr/>
        </p:nvSpPr>
        <p:spPr>
          <a:xfrm>
            <a:off x="11026836" y="652349"/>
            <a:ext cx="14592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160 Mb/s data link </a:t>
            </a:r>
          </a:p>
          <a:p>
            <a:r>
              <a:rPr lang="en-CH" dirty="0"/>
              <a:t>per tile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AAC53A9-4BA3-5981-8344-2EC1B635C130}"/>
              </a:ext>
            </a:extLst>
          </p:cNvPr>
          <p:cNvCxnSpPr>
            <a:cxnSpLocks/>
          </p:cNvCxnSpPr>
          <p:nvPr/>
        </p:nvCxnSpPr>
        <p:spPr>
          <a:xfrm flipV="1">
            <a:off x="9759499" y="1575679"/>
            <a:ext cx="1429544" cy="376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81373B-5F71-6FEE-F5DD-A452EB068E3C}"/>
              </a:ext>
            </a:extLst>
          </p:cNvPr>
          <p:cNvCxnSpPr>
            <a:cxnSpLocks/>
          </p:cNvCxnSpPr>
          <p:nvPr/>
        </p:nvCxnSpPr>
        <p:spPr>
          <a:xfrm flipH="1">
            <a:off x="7234518" y="3207124"/>
            <a:ext cx="36979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8DAAC68-A506-6A74-494B-FCEF5705B7D1}"/>
              </a:ext>
            </a:extLst>
          </p:cNvPr>
          <p:cNvCxnSpPr>
            <a:cxnSpLocks/>
          </p:cNvCxnSpPr>
          <p:nvPr/>
        </p:nvCxnSpPr>
        <p:spPr>
          <a:xfrm flipH="1">
            <a:off x="7234518" y="3296907"/>
            <a:ext cx="8001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7F350C-16B7-33ED-0870-65EB3099BBC7}"/>
              </a:ext>
            </a:extLst>
          </p:cNvPr>
          <p:cNvCxnSpPr>
            <a:cxnSpLocks/>
          </p:cNvCxnSpPr>
          <p:nvPr/>
        </p:nvCxnSpPr>
        <p:spPr>
          <a:xfrm flipH="1">
            <a:off x="7234518" y="3375348"/>
            <a:ext cx="12573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243A868-7168-8C28-F179-E073E1CBFA56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5924108" y="3781102"/>
            <a:ext cx="1166736" cy="873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96B0305-2BDC-56BE-987A-E619EB85CB9E}"/>
              </a:ext>
            </a:extLst>
          </p:cNvPr>
          <p:cNvSpPr txBox="1"/>
          <p:nvPr/>
        </p:nvSpPr>
        <p:spPr>
          <a:xfrm>
            <a:off x="5112923" y="465466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Service Node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3B38C62-A27C-D200-2063-66F7C7244A26}"/>
              </a:ext>
            </a:extLst>
          </p:cNvPr>
          <p:cNvCxnSpPr>
            <a:cxnSpLocks/>
          </p:cNvCxnSpPr>
          <p:nvPr/>
        </p:nvCxnSpPr>
        <p:spPr>
          <a:xfrm flipV="1">
            <a:off x="7312961" y="3389569"/>
            <a:ext cx="513758" cy="1276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359928E-9048-955A-E1DD-13DB38D9A1C5}"/>
              </a:ext>
            </a:extLst>
          </p:cNvPr>
          <p:cNvSpPr txBox="1"/>
          <p:nvPr/>
        </p:nvSpPr>
        <p:spPr>
          <a:xfrm>
            <a:off x="6735293" y="4666335"/>
            <a:ext cx="16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</a:t>
            </a:r>
            <a:r>
              <a:rPr lang="en-CH" dirty="0"/>
              <a:t>lk &amp; ctrl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EEA34C-2083-123A-7B33-C43D0E7AC2BD}"/>
              </a:ext>
            </a:extLst>
          </p:cNvPr>
          <p:cNvSpPr txBox="1"/>
          <p:nvPr/>
        </p:nvSpPr>
        <p:spPr>
          <a:xfrm>
            <a:off x="5261559" y="5812633"/>
            <a:ext cx="4362980" cy="771346"/>
          </a:xfrm>
          <a:prstGeom prst="foldedCorner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H" dirty="0"/>
              <a:t>Note: powering from </a:t>
            </a:r>
            <a:r>
              <a:rPr lang="en-CH" b="1" dirty="0"/>
              <a:t>LEC only </a:t>
            </a:r>
            <a:r>
              <a:rPr lang="en-CH" dirty="0"/>
              <a:t>feasible when limiting the number of enabled tiles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651A184F-E67F-BCCC-FB97-E5CB41C2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16</a:t>
            </a:fld>
            <a:endParaRPr lang="en-CH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A4EEC5-78ED-7123-BF2B-2C97ADDD9C02}"/>
              </a:ext>
            </a:extLst>
          </p:cNvPr>
          <p:cNvSpPr txBox="1"/>
          <p:nvPr/>
        </p:nvSpPr>
        <p:spPr>
          <a:xfrm>
            <a:off x="493298" y="1456851"/>
            <a:ext cx="3267778" cy="2109907"/>
          </a:xfrm>
          <a:prstGeom prst="roundRect">
            <a:avLst>
              <a:gd name="adj" fmla="val 6703"/>
            </a:avLst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74000">
                <a:srgbClr val="FF0005">
                  <a:lumMod val="45000"/>
                  <a:lumOff val="55000"/>
                </a:srgbClr>
              </a:gs>
              <a:gs pos="83000">
                <a:srgbClr val="FF0005">
                  <a:lumMod val="45000"/>
                  <a:lumOff val="55000"/>
                </a:srgbClr>
              </a:gs>
              <a:gs pos="100000">
                <a:srgbClr val="FF0005">
                  <a:lumMod val="30000"/>
                  <a:lumOff val="70000"/>
                </a:srgb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8 x 10 Gb/s transmitter with lpGBT logic encoded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4 x global power domains</a:t>
            </a:r>
            <a:br>
              <a:rPr lang="en-CH" dirty="0"/>
            </a:br>
            <a:r>
              <a:rPr lang="en-CH" dirty="0"/>
              <a:t>+TX domain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Analog monitoring ADC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 slow control endpoints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CLK, SYNC, RST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86D830C-61FE-1CD1-27C2-B2FE411A53B9}"/>
              </a:ext>
            </a:extLst>
          </p:cNvPr>
          <p:cNvSpPr txBox="1"/>
          <p:nvPr/>
        </p:nvSpPr>
        <p:spPr>
          <a:xfrm>
            <a:off x="9940309" y="4654665"/>
            <a:ext cx="2297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444 × 156 pixels/tile 20.8 x 22.8 µm</a:t>
            </a:r>
            <a:r>
              <a:rPr lang="en-CH" baseline="30000" dirty="0"/>
              <a:t>2 </a:t>
            </a:r>
            <a:r>
              <a:rPr lang="en-CH" dirty="0"/>
              <a:t>pixels</a:t>
            </a:r>
          </a:p>
          <a:p>
            <a:r>
              <a:rPr lang="en-CH" dirty="0"/>
              <a:t>~ 10 Mpx/SEGMENT</a:t>
            </a:r>
          </a:p>
        </p:txBody>
      </p:sp>
    </p:spTree>
    <p:extLst>
      <p:ext uri="{BB962C8B-B14F-4D97-AF65-F5344CB8AC3E}">
        <p14:creationId xmlns:p14="http://schemas.microsoft.com/office/powerpoint/2010/main" val="412894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C9CCB-5331-602C-64FD-8267DBC77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0052-6C35-7FE7-5CC3-FB2703884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wafer probing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BA1F016-E367-ECC5-E6F3-4C8DDB1D5345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FC6389-8164-800A-69EA-98A7380763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288"/>
          <a:stretch>
            <a:fillRect/>
          </a:stretch>
        </p:blipFill>
        <p:spPr>
          <a:xfrm>
            <a:off x="7302843" y="1110431"/>
            <a:ext cx="4659661" cy="5076652"/>
          </a:xfrm>
          <a:prstGeom prst="roundRect">
            <a:avLst>
              <a:gd name="adj" fmla="val 5220"/>
            </a:avLst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8F96FFD-6BBA-BDAC-69BB-C4F2DC7D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352" y="2666356"/>
            <a:ext cx="66793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sz="2400" dirty="0"/>
              <a:t>On-wafer testing of full MOSAIX production </a:t>
            </a:r>
            <a:br>
              <a:rPr lang="en-CH" sz="2400" dirty="0"/>
            </a:br>
            <a:r>
              <a:rPr lang="en-CH" sz="2400" dirty="0"/>
              <a:t>(2 x 25 wafers): </a:t>
            </a:r>
            <a:r>
              <a:rPr lang="en-CH" sz="2400" b="1" dirty="0"/>
              <a:t>max. coverage on functionality, including high-speed tests</a:t>
            </a:r>
          </a:p>
          <a:p>
            <a:pPr marL="0" indent="0">
              <a:buNone/>
            </a:pPr>
            <a:endParaRPr lang="en-CH" sz="2400" dirty="0"/>
          </a:p>
          <a:p>
            <a:pPr marL="0" indent="0">
              <a:buNone/>
            </a:pPr>
            <a:endParaRPr lang="en-CH" sz="2400" dirty="0"/>
          </a:p>
          <a:p>
            <a:pPr marL="0" indent="0">
              <a:buNone/>
            </a:pPr>
            <a:r>
              <a:rPr lang="en-CH" sz="2400" dirty="0"/>
              <a:t>Note: Test beam measurements and irradiation campaigns performed on carrier PCB’s, not covered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EDADB-AFB9-2E26-753B-16070464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17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5060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79DCD-2DDE-A9AB-96FF-A3A616F8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DDA0-8073-04E9-564E-774A0261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wafer probing – thinned layers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688AC4-8D67-7D61-E46E-097D5C3D5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55" y="2139434"/>
            <a:ext cx="62752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Developed procedure to test 50 µm thinned layers of any size</a:t>
            </a:r>
          </a:p>
          <a:p>
            <a:pPr lvl="1"/>
            <a:r>
              <a:rPr lang="en-CH" dirty="0"/>
              <a:t>Custom handling tool to pick-up and transfer thinned layers</a:t>
            </a:r>
          </a:p>
          <a:p>
            <a:pPr lvl="1"/>
            <a:r>
              <a:rPr lang="en-CH" dirty="0"/>
              <a:t>Custom mylar cover sheet allows to uniformly suck silicon layers flat onto the chuck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6FED98-BCAD-5F67-A4DE-07486EB2A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98" t="8197" r="12600" b="30819"/>
          <a:stretch>
            <a:fillRect/>
          </a:stretch>
        </p:blipFill>
        <p:spPr>
          <a:xfrm>
            <a:off x="7007806" y="1117685"/>
            <a:ext cx="4695547" cy="2718487"/>
          </a:xfrm>
          <a:prstGeom prst="roundRect">
            <a:avLst>
              <a:gd name="adj" fmla="val 6416"/>
            </a:avLst>
          </a:prstGeom>
        </p:spPr>
      </p:pic>
      <p:pic>
        <p:nvPicPr>
          <p:cNvPr id="5" name="Picture 4" descr="A white box with a blue and black handle&#10;&#10;AI-generated content may be incorrect.">
            <a:extLst>
              <a:ext uri="{FF2B5EF4-FFF2-40B4-BE49-F238E27FC236}">
                <a16:creationId xmlns:a16="http://schemas.microsoft.com/office/drawing/2014/main" id="{4357C652-2384-5A31-EF7F-0B809FC37C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09" b="7786"/>
          <a:stretch>
            <a:fillRect/>
          </a:stretch>
        </p:blipFill>
        <p:spPr>
          <a:xfrm>
            <a:off x="7007807" y="3925756"/>
            <a:ext cx="4695546" cy="2567119"/>
          </a:xfrm>
          <a:prstGeom prst="roundRect">
            <a:avLst>
              <a:gd name="adj" fmla="val 6829"/>
            </a:avLst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44B561-D4C4-9BA1-F12B-345D9EFF3250}"/>
              </a:ext>
            </a:extLst>
          </p:cNvPr>
          <p:cNvCxnSpPr>
            <a:cxnSpLocks/>
          </p:cNvCxnSpPr>
          <p:nvPr/>
        </p:nvCxnSpPr>
        <p:spPr>
          <a:xfrm flipH="1">
            <a:off x="7536221" y="3000258"/>
            <a:ext cx="1279907" cy="560373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6D22B31-7292-6409-DD9A-14D510540F09}"/>
              </a:ext>
            </a:extLst>
          </p:cNvPr>
          <p:cNvSpPr txBox="1"/>
          <p:nvPr/>
        </p:nvSpPr>
        <p:spPr>
          <a:xfrm>
            <a:off x="6958753" y="3507468"/>
            <a:ext cx="1857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T</a:t>
            </a:r>
            <a:r>
              <a:rPr lang="en-CH" sz="1800" dirty="0">
                <a:solidFill>
                  <a:schemeClr val="bg1"/>
                </a:solidFill>
              </a:rPr>
              <a:t>hinned L2 layer</a:t>
            </a:r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6BA8B0-2621-56B8-816F-76CBACA7CFC1}"/>
              </a:ext>
            </a:extLst>
          </p:cNvPr>
          <p:cNvSpPr txBox="1"/>
          <p:nvPr/>
        </p:nvSpPr>
        <p:spPr>
          <a:xfrm>
            <a:off x="7007807" y="6121440"/>
            <a:ext cx="1857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Handling tool</a:t>
            </a:r>
            <a:endParaRPr lang="en-CH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9F20939-D02C-465B-78DC-EC537783E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18</a:t>
            </a:fld>
            <a:endParaRPr lang="en-CH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6B3848-9FE9-8027-D9DA-CABE5778F47D}"/>
              </a:ext>
            </a:extLst>
          </p:cNvPr>
          <p:cNvSpPr txBox="1"/>
          <p:nvPr/>
        </p:nvSpPr>
        <p:spPr>
          <a:xfrm>
            <a:off x="9212885" y="3313918"/>
            <a:ext cx="14401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</a:t>
            </a:r>
            <a:r>
              <a:rPr lang="en-CH" sz="1800" dirty="0">
                <a:solidFill>
                  <a:schemeClr val="bg1"/>
                </a:solidFill>
              </a:rPr>
              <a:t>afer chuck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32363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C4771-82E9-E65E-8847-A5CF4E1E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4C69F-A535-53CD-A04F-905AAC8B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wafer probing – high-speed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C3BE04B-4A9F-3DF8-A5EB-974F3E35A89D}"/>
              </a:ext>
            </a:extLst>
          </p:cNvPr>
          <p:cNvSpPr txBox="1"/>
          <p:nvPr/>
        </p:nvSpPr>
        <p:spPr>
          <a:xfrm>
            <a:off x="698495" y="62882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9B5E15-FDFB-667E-195F-5B13B10D8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75" y="1176008"/>
            <a:ext cx="7089156" cy="5316867"/>
          </a:xfrm>
          <a:prstGeom prst="roundRect">
            <a:avLst>
              <a:gd name="adj" fmla="val 4198"/>
            </a:avLst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709674E-F3C8-D2E0-6E1C-14BF0147DA8B}"/>
              </a:ext>
            </a:extLst>
          </p:cNvPr>
          <p:cNvSpPr/>
          <p:nvPr/>
        </p:nvSpPr>
        <p:spPr>
          <a:xfrm>
            <a:off x="5500426" y="3834441"/>
            <a:ext cx="914421" cy="36933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FPGA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6AEAD34-02FA-0EAA-058B-4E70BDB5C5C3}"/>
              </a:ext>
            </a:extLst>
          </p:cNvPr>
          <p:cNvSpPr/>
          <p:nvPr/>
        </p:nvSpPr>
        <p:spPr>
          <a:xfrm>
            <a:off x="2987695" y="4925904"/>
            <a:ext cx="1457305" cy="58589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</a:t>
            </a:r>
            <a:r>
              <a:rPr lang="en-CH" dirty="0"/>
              <a:t>igh-speed FPC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28EB7B8-D898-884F-3538-51B16CC4DFEF}"/>
              </a:ext>
            </a:extLst>
          </p:cNvPr>
          <p:cNvSpPr/>
          <p:nvPr/>
        </p:nvSpPr>
        <p:spPr>
          <a:xfrm>
            <a:off x="749587" y="4485323"/>
            <a:ext cx="908746" cy="36933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Power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4F81D28-81F3-3C67-2233-9250855B6E3B}"/>
              </a:ext>
            </a:extLst>
          </p:cNvPr>
          <p:cNvSpPr/>
          <p:nvPr/>
        </p:nvSpPr>
        <p:spPr>
          <a:xfrm>
            <a:off x="3504397" y="2397433"/>
            <a:ext cx="853410" cy="36933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Wafer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60CD639-4082-11B0-2B50-FC13FE7D0066}"/>
              </a:ext>
            </a:extLst>
          </p:cNvPr>
          <p:cNvSpPr/>
          <p:nvPr/>
        </p:nvSpPr>
        <p:spPr>
          <a:xfrm>
            <a:off x="1481141" y="2550535"/>
            <a:ext cx="1356444" cy="3693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3162BBC-5ED3-69C9-FF53-0DD08B73F8EF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2159363" y="2919866"/>
            <a:ext cx="540397" cy="5438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1A16264-EAB3-2240-A18C-004663B711F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3636549" y="2766764"/>
            <a:ext cx="294553" cy="6446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79C517-5C96-8CD8-F74F-88AF912BB230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3454400" y="4216400"/>
            <a:ext cx="261948" cy="7095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9D86675-45E6-5AA4-939A-324656B2DCCA}"/>
              </a:ext>
            </a:extLst>
          </p:cNvPr>
          <p:cNvSpPr txBox="1"/>
          <p:nvPr/>
        </p:nvSpPr>
        <p:spPr>
          <a:xfrm>
            <a:off x="7527080" y="1298961"/>
            <a:ext cx="44476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Commercial FPGA (Arria10 + </a:t>
            </a:r>
            <a:r>
              <a:rPr lang="en-GB" sz="2400" dirty="0" err="1"/>
              <a:t>Enclustra</a:t>
            </a:r>
            <a:r>
              <a:rPr lang="en-GB" sz="2400" dirty="0"/>
              <a:t> baseboard) – uniform test infrastructure across carrier PCB’s/test beams/detector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Custom high-speed FPC (flexible printed circuit) –simulations and material choice, in-house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BDC76B-FA6F-1AC2-277D-BE8F39AD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19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46702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7976-605A-A970-EFB2-01D2A121C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F9E9-5941-8838-0BC7-F1334A65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MOSAIX wafer probing – high-speed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1A56CC5-08C1-865E-5CEA-BAFFB0F5E221}"/>
              </a:ext>
            </a:extLst>
          </p:cNvPr>
          <p:cNvSpPr txBox="1"/>
          <p:nvPr/>
        </p:nvSpPr>
        <p:spPr>
          <a:xfrm>
            <a:off x="858585" y="3457629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CADF29-B01A-E5A5-E9BB-583FB3C512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08" t="37256" r="26370" b="29479"/>
          <a:stretch>
            <a:fillRect/>
          </a:stretch>
        </p:blipFill>
        <p:spPr>
          <a:xfrm>
            <a:off x="5098897" y="1343818"/>
            <a:ext cx="2897904" cy="2357412"/>
          </a:xfrm>
          <a:prstGeom prst="roundRect">
            <a:avLst>
              <a:gd name="adj" fmla="val 8359"/>
            </a:avLst>
          </a:prstGeom>
          <a:ln w="25400">
            <a:solidFill>
              <a:srgbClr val="92D05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CF6E84-8F22-85D5-22A7-65A35B33CA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6" t="13566" r="12279" b="26072"/>
          <a:stretch>
            <a:fillRect/>
          </a:stretch>
        </p:blipFill>
        <p:spPr>
          <a:xfrm>
            <a:off x="487665" y="1344808"/>
            <a:ext cx="4491681" cy="2356421"/>
          </a:xfrm>
          <a:prstGeom prst="roundRect">
            <a:avLst>
              <a:gd name="adj" fmla="val 7936"/>
            </a:avLst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400B195-74FF-DE89-0D6E-A1A267E683B1}"/>
              </a:ext>
            </a:extLst>
          </p:cNvPr>
          <p:cNvSpPr/>
          <p:nvPr/>
        </p:nvSpPr>
        <p:spPr>
          <a:xfrm rot="21000739">
            <a:off x="1357097" y="3132095"/>
            <a:ext cx="1387242" cy="3274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21859BA-A6AF-DCDE-1083-52290C367543}"/>
              </a:ext>
            </a:extLst>
          </p:cNvPr>
          <p:cNvSpPr/>
          <p:nvPr/>
        </p:nvSpPr>
        <p:spPr>
          <a:xfrm>
            <a:off x="5166494" y="3394427"/>
            <a:ext cx="2762348" cy="298519"/>
          </a:xfrm>
          <a:prstGeom prst="roundRect">
            <a:avLst>
              <a:gd name="adj" fmla="val 2080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CH" sz="1500" b="1" dirty="0"/>
              <a:t>Bottom view </a:t>
            </a:r>
            <a:r>
              <a:rPr lang="en-CH" sz="1500" dirty="0"/>
              <a:t>– needles exposed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78C9005-2BC6-EF51-5B38-FD86D9655ABF}"/>
              </a:ext>
            </a:extLst>
          </p:cNvPr>
          <p:cNvSpPr/>
          <p:nvPr/>
        </p:nvSpPr>
        <p:spPr>
          <a:xfrm>
            <a:off x="3295380" y="2136958"/>
            <a:ext cx="944969" cy="795041"/>
          </a:xfrm>
          <a:prstGeom prst="roundRect">
            <a:avLst/>
          </a:prstGeom>
          <a:noFill/>
          <a:ln w="2222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238785A-34E5-D16A-395F-ED66AF83E260}"/>
              </a:ext>
            </a:extLst>
          </p:cNvPr>
          <p:cNvCxnSpPr>
            <a:cxnSpLocks/>
          </p:cNvCxnSpPr>
          <p:nvPr/>
        </p:nvCxnSpPr>
        <p:spPr>
          <a:xfrm flipV="1">
            <a:off x="3381553" y="1354617"/>
            <a:ext cx="1841403" cy="795041"/>
          </a:xfrm>
          <a:prstGeom prst="line">
            <a:avLst/>
          </a:prstGeom>
          <a:ln w="222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7407182-0463-3718-5F9F-D6B7EA09A727}"/>
              </a:ext>
            </a:extLst>
          </p:cNvPr>
          <p:cNvCxnSpPr>
            <a:cxnSpLocks/>
          </p:cNvCxnSpPr>
          <p:nvPr/>
        </p:nvCxnSpPr>
        <p:spPr>
          <a:xfrm>
            <a:off x="3364467" y="2929108"/>
            <a:ext cx="1820561" cy="738187"/>
          </a:xfrm>
          <a:prstGeom prst="line">
            <a:avLst/>
          </a:prstGeom>
          <a:ln w="222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EB6288-2ED0-C44D-EFC1-362F285A515C}"/>
              </a:ext>
            </a:extLst>
          </p:cNvPr>
          <p:cNvSpPr/>
          <p:nvPr/>
        </p:nvSpPr>
        <p:spPr>
          <a:xfrm rot="19198543">
            <a:off x="6311796" y="2300352"/>
            <a:ext cx="936848" cy="29851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400" dirty="0"/>
              <a:t>Needles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57A75D-CB96-F7A8-7F3E-329F900F5281}"/>
              </a:ext>
            </a:extLst>
          </p:cNvPr>
          <p:cNvSpPr txBox="1"/>
          <p:nvPr/>
        </p:nvSpPr>
        <p:spPr>
          <a:xfrm>
            <a:off x="529241" y="4342755"/>
            <a:ext cx="113639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Vertical probe needles, embedded in MLO (multilayer organic material)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High-speed vertical </a:t>
            </a:r>
            <a:r>
              <a:rPr lang="en-GB" sz="2400" dirty="0" err="1"/>
              <a:t>probecard</a:t>
            </a:r>
            <a:r>
              <a:rPr lang="en-GB" sz="2400" dirty="0"/>
              <a:t> co-developed with industry partner – low inductance, and impedance matching for stable 10.24 Gbps transmission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/>
              <a:t>Large advancement over standard cantilever </a:t>
            </a:r>
            <a:r>
              <a:rPr lang="en-GB" sz="2400" dirty="0" err="1"/>
              <a:t>probecards</a:t>
            </a:r>
            <a:r>
              <a:rPr lang="en-GB" sz="2400" dirty="0"/>
              <a:t> (also produced, baseline,</a:t>
            </a:r>
            <a:br>
              <a:rPr lang="en-GB" sz="2400" dirty="0"/>
            </a:br>
            <a:r>
              <a:rPr lang="en-GB" sz="2400" dirty="0"/>
              <a:t>no high-speed tests possible)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901253-DDE6-B443-637B-F3C75909C155}"/>
              </a:ext>
            </a:extLst>
          </p:cNvPr>
          <p:cNvSpPr/>
          <p:nvPr/>
        </p:nvSpPr>
        <p:spPr>
          <a:xfrm>
            <a:off x="8413360" y="1454492"/>
            <a:ext cx="842133" cy="3731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Probecard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BDDE03B-7322-C63C-C52A-062B29007516}"/>
              </a:ext>
            </a:extLst>
          </p:cNvPr>
          <p:cNvCxnSpPr>
            <a:cxnSpLocks/>
          </p:cNvCxnSpPr>
          <p:nvPr/>
        </p:nvCxnSpPr>
        <p:spPr>
          <a:xfrm>
            <a:off x="9175174" y="1827592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5CB7F6-ECAA-45BC-D2DA-426D8B28EF62}"/>
              </a:ext>
            </a:extLst>
          </p:cNvPr>
          <p:cNvCxnSpPr>
            <a:cxnSpLocks/>
          </p:cNvCxnSpPr>
          <p:nvPr/>
        </p:nvCxnSpPr>
        <p:spPr>
          <a:xfrm>
            <a:off x="9119569" y="1827592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91F490-384B-DD37-D319-44E206E1568F}"/>
              </a:ext>
            </a:extLst>
          </p:cNvPr>
          <p:cNvCxnSpPr>
            <a:cxnSpLocks/>
          </p:cNvCxnSpPr>
          <p:nvPr/>
        </p:nvCxnSpPr>
        <p:spPr>
          <a:xfrm>
            <a:off x="9064561" y="1827592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E831977-FF45-3515-8E34-F5A858C8649F}"/>
              </a:ext>
            </a:extLst>
          </p:cNvPr>
          <p:cNvCxnSpPr>
            <a:cxnSpLocks/>
          </p:cNvCxnSpPr>
          <p:nvPr/>
        </p:nvCxnSpPr>
        <p:spPr>
          <a:xfrm>
            <a:off x="9008956" y="1827592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3E9CEE2-7F4E-546D-0D03-309B75E3B8B3}"/>
              </a:ext>
            </a:extLst>
          </p:cNvPr>
          <p:cNvSpPr/>
          <p:nvPr/>
        </p:nvSpPr>
        <p:spPr>
          <a:xfrm>
            <a:off x="8963415" y="1926460"/>
            <a:ext cx="1795616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8CD811-16D0-9A9C-60BA-2DE4B79C9422}"/>
              </a:ext>
            </a:extLst>
          </p:cNvPr>
          <p:cNvSpPr txBox="1"/>
          <p:nvPr/>
        </p:nvSpPr>
        <p:spPr>
          <a:xfrm>
            <a:off x="10132823" y="1602847"/>
            <a:ext cx="883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Wafer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BAE57BC-3E3E-73FD-0A87-14F6F1B42219}"/>
              </a:ext>
            </a:extLst>
          </p:cNvPr>
          <p:cNvSpPr/>
          <p:nvPr/>
        </p:nvSpPr>
        <p:spPr>
          <a:xfrm>
            <a:off x="8413360" y="2873901"/>
            <a:ext cx="842133" cy="3731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Probecard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AE222B6-B357-31F3-F6ED-D51572E6C762}"/>
              </a:ext>
            </a:extLst>
          </p:cNvPr>
          <p:cNvSpPr/>
          <p:nvPr/>
        </p:nvSpPr>
        <p:spPr>
          <a:xfrm>
            <a:off x="8963415" y="3434769"/>
            <a:ext cx="1795616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4A830-CD1A-045D-D16F-3FF076F271E5}"/>
              </a:ext>
            </a:extLst>
          </p:cNvPr>
          <p:cNvSpPr txBox="1"/>
          <p:nvPr/>
        </p:nvSpPr>
        <p:spPr>
          <a:xfrm>
            <a:off x="10132823" y="3111156"/>
            <a:ext cx="883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Wafer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7FB5842-0692-A9B3-E22A-9F50812CAF8E}"/>
              </a:ext>
            </a:extLst>
          </p:cNvPr>
          <p:cNvCxnSpPr>
            <a:cxnSpLocks/>
          </p:cNvCxnSpPr>
          <p:nvPr/>
        </p:nvCxnSpPr>
        <p:spPr>
          <a:xfrm>
            <a:off x="9064561" y="3283350"/>
            <a:ext cx="496811" cy="650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3ED8644-742B-414D-4DB8-0508A1243CAE}"/>
              </a:ext>
            </a:extLst>
          </p:cNvPr>
          <p:cNvCxnSpPr>
            <a:cxnSpLocks/>
          </p:cNvCxnSpPr>
          <p:nvPr/>
        </p:nvCxnSpPr>
        <p:spPr>
          <a:xfrm flipV="1">
            <a:off x="9069698" y="3247001"/>
            <a:ext cx="0" cy="414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F8CDA19-F73F-C141-C15C-A94B7C2288F3}"/>
              </a:ext>
            </a:extLst>
          </p:cNvPr>
          <p:cNvCxnSpPr>
            <a:cxnSpLocks/>
          </p:cNvCxnSpPr>
          <p:nvPr/>
        </p:nvCxnSpPr>
        <p:spPr>
          <a:xfrm flipH="1" flipV="1">
            <a:off x="9561140" y="3348031"/>
            <a:ext cx="232" cy="867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A429A12-C6DF-D14E-5ECB-D6340101FE38}"/>
              </a:ext>
            </a:extLst>
          </p:cNvPr>
          <p:cNvCxnSpPr>
            <a:cxnSpLocks/>
          </p:cNvCxnSpPr>
          <p:nvPr/>
        </p:nvCxnSpPr>
        <p:spPr>
          <a:xfrm>
            <a:off x="9007087" y="3314172"/>
            <a:ext cx="496811" cy="650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98B960B-FFC6-B735-EEB6-793D4A451DE0}"/>
              </a:ext>
            </a:extLst>
          </p:cNvPr>
          <p:cNvCxnSpPr>
            <a:cxnSpLocks/>
          </p:cNvCxnSpPr>
          <p:nvPr/>
        </p:nvCxnSpPr>
        <p:spPr>
          <a:xfrm flipV="1">
            <a:off x="9012224" y="3247001"/>
            <a:ext cx="0" cy="723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E908710-94BC-A657-D64D-22ED77B62D02}"/>
              </a:ext>
            </a:extLst>
          </p:cNvPr>
          <p:cNvCxnSpPr>
            <a:cxnSpLocks/>
          </p:cNvCxnSpPr>
          <p:nvPr/>
        </p:nvCxnSpPr>
        <p:spPr>
          <a:xfrm flipH="1" flipV="1">
            <a:off x="9503666" y="3378853"/>
            <a:ext cx="232" cy="559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E23B626-8326-1A8D-F6FD-2FF9EEBB206C}"/>
              </a:ext>
            </a:extLst>
          </p:cNvPr>
          <p:cNvCxnSpPr>
            <a:cxnSpLocks/>
          </p:cNvCxnSpPr>
          <p:nvPr/>
        </p:nvCxnSpPr>
        <p:spPr>
          <a:xfrm>
            <a:off x="8934452" y="3344994"/>
            <a:ext cx="496811" cy="650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CED2E71-9A21-8727-1947-645791CFF4DB}"/>
              </a:ext>
            </a:extLst>
          </p:cNvPr>
          <p:cNvCxnSpPr>
            <a:cxnSpLocks/>
          </p:cNvCxnSpPr>
          <p:nvPr/>
        </p:nvCxnSpPr>
        <p:spPr>
          <a:xfrm flipV="1">
            <a:off x="8939589" y="3247286"/>
            <a:ext cx="0" cy="977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5FCA5E4-BB70-6B9F-9C59-D5BAF27EA257}"/>
              </a:ext>
            </a:extLst>
          </p:cNvPr>
          <p:cNvCxnSpPr>
            <a:cxnSpLocks/>
          </p:cNvCxnSpPr>
          <p:nvPr/>
        </p:nvCxnSpPr>
        <p:spPr>
          <a:xfrm flipV="1">
            <a:off x="9431031" y="3409675"/>
            <a:ext cx="0" cy="250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E38760E-DB22-A48A-4188-790CBDF0E374}"/>
              </a:ext>
            </a:extLst>
          </p:cNvPr>
          <p:cNvSpPr/>
          <p:nvPr/>
        </p:nvSpPr>
        <p:spPr>
          <a:xfrm>
            <a:off x="8297483" y="1323373"/>
            <a:ext cx="2595434" cy="938009"/>
          </a:xfrm>
          <a:prstGeom prst="roundRect">
            <a:avLst>
              <a:gd name="adj" fmla="val 20763"/>
            </a:avLst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86D027BC-3B61-BB60-2033-47F33B7691D9}"/>
              </a:ext>
            </a:extLst>
          </p:cNvPr>
          <p:cNvSpPr/>
          <p:nvPr/>
        </p:nvSpPr>
        <p:spPr>
          <a:xfrm>
            <a:off x="8297483" y="2774150"/>
            <a:ext cx="2595434" cy="938009"/>
          </a:xfrm>
          <a:prstGeom prst="roundRect">
            <a:avLst>
              <a:gd name="adj" fmla="val 20763"/>
            </a:avLst>
          </a:prstGeom>
          <a:noFill/>
          <a:ln>
            <a:solidFill>
              <a:srgbClr val="FF00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40D51A9-D2AE-D10E-2489-4D3E1976E016}"/>
              </a:ext>
            </a:extLst>
          </p:cNvPr>
          <p:cNvCxnSpPr>
            <a:cxnSpLocks/>
            <a:endCxn id="71" idx="1"/>
          </p:cNvCxnSpPr>
          <p:nvPr/>
        </p:nvCxnSpPr>
        <p:spPr>
          <a:xfrm>
            <a:off x="7996801" y="1792378"/>
            <a:ext cx="300682" cy="0"/>
          </a:xfrm>
          <a:prstGeom prst="line">
            <a:avLst/>
          </a:prstGeom>
          <a:ln w="222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A2D3B737-FC95-E3C6-DAD0-743FD8DC9E2E}"/>
              </a:ext>
            </a:extLst>
          </p:cNvPr>
          <p:cNvSpPr txBox="1"/>
          <p:nvPr/>
        </p:nvSpPr>
        <p:spPr>
          <a:xfrm>
            <a:off x="10892916" y="1589007"/>
            <a:ext cx="139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10.24 Gbps</a:t>
            </a:r>
            <a:endParaRPr lang="en-CH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7D0A531-7AED-B68D-D538-C2A4341B0982}"/>
              </a:ext>
            </a:extLst>
          </p:cNvPr>
          <p:cNvSpPr txBox="1"/>
          <p:nvPr/>
        </p:nvSpPr>
        <p:spPr>
          <a:xfrm>
            <a:off x="8299842" y="1955421"/>
            <a:ext cx="929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rgbClr val="92D050"/>
                </a:solidFill>
              </a:rPr>
              <a:t>vertical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A8A427-153E-F1C6-6AF2-0554E702E856}"/>
              </a:ext>
            </a:extLst>
          </p:cNvPr>
          <p:cNvSpPr txBox="1"/>
          <p:nvPr/>
        </p:nvSpPr>
        <p:spPr>
          <a:xfrm>
            <a:off x="8299842" y="3412165"/>
            <a:ext cx="1203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rgbClr val="FF0000"/>
                </a:solidFill>
              </a:rPr>
              <a:t>cantilever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C6FE419-D8BF-413A-795B-2E618D8E1CD1}"/>
              </a:ext>
            </a:extLst>
          </p:cNvPr>
          <p:cNvSpPr txBox="1"/>
          <p:nvPr/>
        </p:nvSpPr>
        <p:spPr>
          <a:xfrm>
            <a:off x="10892916" y="3060451"/>
            <a:ext cx="139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10.24 Gbps</a:t>
            </a:r>
            <a:endParaRPr lang="en-CH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A784EFA-7F86-4014-AA21-65549B8D95D2}"/>
              </a:ext>
            </a:extLst>
          </p:cNvPr>
          <p:cNvCxnSpPr/>
          <p:nvPr/>
        </p:nvCxnSpPr>
        <p:spPr>
          <a:xfrm>
            <a:off x="11032597" y="2929108"/>
            <a:ext cx="1046410" cy="614578"/>
          </a:xfrm>
          <a:prstGeom prst="line">
            <a:avLst/>
          </a:prstGeom>
          <a:ln>
            <a:solidFill>
              <a:srgbClr val="FF00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C2BF20E-37A2-6ABF-0E38-1A01C003572D}"/>
              </a:ext>
            </a:extLst>
          </p:cNvPr>
          <p:cNvCxnSpPr>
            <a:cxnSpLocks/>
          </p:cNvCxnSpPr>
          <p:nvPr/>
        </p:nvCxnSpPr>
        <p:spPr>
          <a:xfrm flipV="1">
            <a:off x="11155563" y="2929108"/>
            <a:ext cx="737650" cy="614578"/>
          </a:xfrm>
          <a:prstGeom prst="line">
            <a:avLst/>
          </a:prstGeom>
          <a:ln>
            <a:solidFill>
              <a:srgbClr val="FF00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06AA945-7CD6-9161-25D7-1ABC33B8D812}"/>
              </a:ext>
            </a:extLst>
          </p:cNvPr>
          <p:cNvCxnSpPr>
            <a:cxnSpLocks/>
          </p:cNvCxnSpPr>
          <p:nvPr/>
        </p:nvCxnSpPr>
        <p:spPr>
          <a:xfrm flipV="1">
            <a:off x="11430827" y="1890578"/>
            <a:ext cx="288937" cy="28697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89404EE-7249-F076-22D4-153B9A4A9844}"/>
              </a:ext>
            </a:extLst>
          </p:cNvPr>
          <p:cNvCxnSpPr>
            <a:cxnSpLocks/>
          </p:cNvCxnSpPr>
          <p:nvPr/>
        </p:nvCxnSpPr>
        <p:spPr>
          <a:xfrm flipH="1" flipV="1">
            <a:off x="11354627" y="2061099"/>
            <a:ext cx="76200" cy="116449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BC773C50-2299-02C6-BC31-999EF0638030}"/>
              </a:ext>
            </a:extLst>
          </p:cNvPr>
          <p:cNvSpPr/>
          <p:nvPr/>
        </p:nvSpPr>
        <p:spPr>
          <a:xfrm rot="19387314">
            <a:off x="6022856" y="2024182"/>
            <a:ext cx="933081" cy="3499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0" name="Slide Number Placeholder 99">
            <a:extLst>
              <a:ext uri="{FF2B5EF4-FFF2-40B4-BE49-F238E27FC236}">
                <a16:creationId xmlns:a16="http://schemas.microsoft.com/office/drawing/2014/main" id="{F940B6AE-7EAD-2F51-9A28-53B22E11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20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05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6DDD6-E81D-82AD-80C9-CED13816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479BECCA-167E-1845-64D2-EF58D4905E45}"/>
              </a:ext>
            </a:extLst>
          </p:cNvPr>
          <p:cNvSpPr/>
          <p:nvPr/>
        </p:nvSpPr>
        <p:spPr>
          <a:xfrm>
            <a:off x="1619508" y="5156170"/>
            <a:ext cx="8181195" cy="16052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67AD38E-F1DC-8EB4-A1D8-4C9BA485C905}"/>
              </a:ext>
            </a:extLst>
          </p:cNvPr>
          <p:cNvSpPr/>
          <p:nvPr/>
        </p:nvSpPr>
        <p:spPr>
          <a:xfrm>
            <a:off x="1619508" y="3415126"/>
            <a:ext cx="8181195" cy="16052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58BB-4A09-649B-147A-F96C272B2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High-speed capability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460A2F-B86B-8FFA-FCFE-94A59C256492}"/>
              </a:ext>
            </a:extLst>
          </p:cNvPr>
          <p:cNvSpPr txBox="1"/>
          <p:nvPr/>
        </p:nvSpPr>
        <p:spPr>
          <a:xfrm>
            <a:off x="1393457" y="5911387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12x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032622F-911F-1E79-DDE3-E8615524A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328" y="3415126"/>
            <a:ext cx="4093124" cy="16052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FABC718-E8ED-E89C-FD86-10DB41F0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616" y="5148149"/>
            <a:ext cx="4095087" cy="160604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80DE571-25E1-47DC-C8EC-4744A4999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508" y="5152972"/>
            <a:ext cx="4093124" cy="14551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D8B47AA-AC2E-A214-6659-19A1BE5998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508" y="3415126"/>
            <a:ext cx="4093124" cy="1455138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23610E8F-5B32-E300-E090-0A4A5D0121CB}"/>
              </a:ext>
            </a:extLst>
          </p:cNvPr>
          <p:cNvGrpSpPr/>
          <p:nvPr/>
        </p:nvGrpSpPr>
        <p:grpSpPr>
          <a:xfrm>
            <a:off x="5118021" y="1437070"/>
            <a:ext cx="1471436" cy="903882"/>
            <a:chOff x="9261389" y="2134050"/>
            <a:chExt cx="2594919" cy="1594022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1780A21-E165-B038-05B5-68A239DF2FEE}"/>
                </a:ext>
              </a:extLst>
            </p:cNvPr>
            <p:cNvSpPr/>
            <p:nvPr/>
          </p:nvSpPr>
          <p:spPr>
            <a:xfrm>
              <a:off x="9261389" y="2134050"/>
              <a:ext cx="2594919" cy="159402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14BD862-1445-3495-F66F-B5469AC31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44452" y="2307044"/>
              <a:ext cx="1727869" cy="963827"/>
            </a:xfrm>
            <a:prstGeom prst="rect">
              <a:avLst/>
            </a:prstGeom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EFCA380-BEBA-394F-776F-5CA024B9B4DA}"/>
                </a:ext>
              </a:extLst>
            </p:cNvPr>
            <p:cNvSpPr/>
            <p:nvPr/>
          </p:nvSpPr>
          <p:spPr>
            <a:xfrm>
              <a:off x="9557952" y="3384155"/>
              <a:ext cx="185351" cy="18535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D6D518E-10F5-6E73-C8FD-FC3379AB4DBA}"/>
                </a:ext>
              </a:extLst>
            </p:cNvPr>
            <p:cNvSpPr/>
            <p:nvPr/>
          </p:nvSpPr>
          <p:spPr>
            <a:xfrm>
              <a:off x="9854516" y="3384155"/>
              <a:ext cx="185351" cy="18535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1A25067-EDDE-93E2-A5B1-D9CA4C654206}"/>
                </a:ext>
              </a:extLst>
            </p:cNvPr>
            <p:cNvSpPr/>
            <p:nvPr/>
          </p:nvSpPr>
          <p:spPr>
            <a:xfrm>
              <a:off x="10558848" y="3384155"/>
              <a:ext cx="185351" cy="18535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5849019-33BF-AC55-9471-8EF12A57B70E}"/>
                </a:ext>
              </a:extLst>
            </p:cNvPr>
            <p:cNvSpPr/>
            <p:nvPr/>
          </p:nvSpPr>
          <p:spPr>
            <a:xfrm>
              <a:off x="10838935" y="3384155"/>
              <a:ext cx="185351" cy="18535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3F8B7E4-66CA-08F3-F9FC-77AF09A85B06}"/>
                </a:ext>
              </a:extLst>
            </p:cNvPr>
            <p:cNvSpPr/>
            <p:nvPr/>
          </p:nvSpPr>
          <p:spPr>
            <a:xfrm>
              <a:off x="11371797" y="2396652"/>
              <a:ext cx="305338" cy="30533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1475A97-5004-20B9-8ACA-6D46D0376D1B}"/>
                </a:ext>
              </a:extLst>
            </p:cNvPr>
            <p:cNvSpPr/>
            <p:nvPr/>
          </p:nvSpPr>
          <p:spPr>
            <a:xfrm>
              <a:off x="11420464" y="2445319"/>
              <a:ext cx="208005" cy="2080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E71EBEF-2760-42C5-1C5A-22F307AD94AD}"/>
                </a:ext>
              </a:extLst>
            </p:cNvPr>
            <p:cNvSpPr/>
            <p:nvPr/>
          </p:nvSpPr>
          <p:spPr>
            <a:xfrm>
              <a:off x="11448266" y="278895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5D10B3-81E3-BC12-E7CA-30EB6A9C757B}"/>
                </a:ext>
              </a:extLst>
            </p:cNvPr>
            <p:cNvSpPr/>
            <p:nvPr/>
          </p:nvSpPr>
          <p:spPr>
            <a:xfrm>
              <a:off x="11448266" y="3028324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9F2A516-5864-9D31-3C87-CA19A6F06285}"/>
              </a:ext>
            </a:extLst>
          </p:cNvPr>
          <p:cNvSpPr/>
          <p:nvPr/>
        </p:nvSpPr>
        <p:spPr>
          <a:xfrm>
            <a:off x="8623571" y="1950217"/>
            <a:ext cx="842133" cy="3731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Probecard</a:t>
            </a:r>
          </a:p>
        </p:txBody>
      </p:sp>
      <p:sp>
        <p:nvSpPr>
          <p:cNvPr id="48" name="Wave 47">
            <a:extLst>
              <a:ext uri="{FF2B5EF4-FFF2-40B4-BE49-F238E27FC236}">
                <a16:creationId xmlns:a16="http://schemas.microsoft.com/office/drawing/2014/main" id="{B4BDD27D-1664-844F-A4E6-40D752018B26}"/>
              </a:ext>
            </a:extLst>
          </p:cNvPr>
          <p:cNvSpPr/>
          <p:nvPr/>
        </p:nvSpPr>
        <p:spPr>
          <a:xfrm>
            <a:off x="7746241" y="1980448"/>
            <a:ext cx="877330" cy="317948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400" dirty="0"/>
              <a:t>FPC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6AEA403-8FFC-5A0B-0325-7F801A8D92C4}"/>
              </a:ext>
            </a:extLst>
          </p:cNvPr>
          <p:cNvCxnSpPr>
            <a:cxnSpLocks/>
          </p:cNvCxnSpPr>
          <p:nvPr/>
        </p:nvCxnSpPr>
        <p:spPr>
          <a:xfrm>
            <a:off x="9385385" y="2323317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6C68DF9-D774-80C1-B79C-0CF596473A8F}"/>
              </a:ext>
            </a:extLst>
          </p:cNvPr>
          <p:cNvCxnSpPr>
            <a:cxnSpLocks/>
          </p:cNvCxnSpPr>
          <p:nvPr/>
        </p:nvCxnSpPr>
        <p:spPr>
          <a:xfrm>
            <a:off x="9329780" y="2323317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7FC3F96-6F45-4A31-91F1-5CA8666DC1E2}"/>
              </a:ext>
            </a:extLst>
          </p:cNvPr>
          <p:cNvCxnSpPr>
            <a:cxnSpLocks/>
          </p:cNvCxnSpPr>
          <p:nvPr/>
        </p:nvCxnSpPr>
        <p:spPr>
          <a:xfrm>
            <a:off x="9274772" y="2323317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420BE06-8F9C-2C7C-E50A-6F820B6A254F}"/>
              </a:ext>
            </a:extLst>
          </p:cNvPr>
          <p:cNvCxnSpPr>
            <a:cxnSpLocks/>
          </p:cNvCxnSpPr>
          <p:nvPr/>
        </p:nvCxnSpPr>
        <p:spPr>
          <a:xfrm>
            <a:off x="9219167" y="2323317"/>
            <a:ext cx="0" cy="144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8A226261-AD88-BF90-24A7-2ED6FA6842B4}"/>
              </a:ext>
            </a:extLst>
          </p:cNvPr>
          <p:cNvSpPr/>
          <p:nvPr/>
        </p:nvSpPr>
        <p:spPr>
          <a:xfrm>
            <a:off x="9173626" y="2422185"/>
            <a:ext cx="1795616" cy="4571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9A77157-F3DE-09BA-977D-9FBAE7BB1B99}"/>
              </a:ext>
            </a:extLst>
          </p:cNvPr>
          <p:cNvSpPr txBox="1"/>
          <p:nvPr/>
        </p:nvSpPr>
        <p:spPr>
          <a:xfrm>
            <a:off x="10343034" y="2098572"/>
            <a:ext cx="883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Wafer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2F4B4BE-1DF7-BDA4-991A-260642083BC1}"/>
              </a:ext>
            </a:extLst>
          </p:cNvPr>
          <p:cNvSpPr/>
          <p:nvPr/>
        </p:nvSpPr>
        <p:spPr>
          <a:xfrm>
            <a:off x="6904108" y="1963659"/>
            <a:ext cx="842133" cy="3731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Breakout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220F0DF-8620-E78E-F4F7-21CC2E49EEF8}"/>
              </a:ext>
            </a:extLst>
          </p:cNvPr>
          <p:cNvSpPr/>
          <p:nvPr/>
        </p:nvSpPr>
        <p:spPr>
          <a:xfrm>
            <a:off x="7241110" y="1403440"/>
            <a:ext cx="500965" cy="3731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FPGA</a:t>
            </a:r>
          </a:p>
        </p:txBody>
      </p:sp>
      <p:sp>
        <p:nvSpPr>
          <p:cNvPr id="62" name="Wave 61">
            <a:extLst>
              <a:ext uri="{FF2B5EF4-FFF2-40B4-BE49-F238E27FC236}">
                <a16:creationId xmlns:a16="http://schemas.microsoft.com/office/drawing/2014/main" id="{9040A5CD-2B4A-1247-FA2E-FBDE38D88D0F}"/>
              </a:ext>
            </a:extLst>
          </p:cNvPr>
          <p:cNvSpPr/>
          <p:nvPr/>
        </p:nvSpPr>
        <p:spPr>
          <a:xfrm rot="5400000">
            <a:off x="7393378" y="1713918"/>
            <a:ext cx="181539" cy="317948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A6C66E0C-58FA-9FCD-3BD6-CE5205E1CBD4}"/>
              </a:ext>
            </a:extLst>
          </p:cNvPr>
          <p:cNvSpPr/>
          <p:nvPr/>
        </p:nvSpPr>
        <p:spPr>
          <a:xfrm>
            <a:off x="6065404" y="2215886"/>
            <a:ext cx="1076632" cy="458180"/>
          </a:xfrm>
          <a:custGeom>
            <a:avLst/>
            <a:gdLst>
              <a:gd name="connsiteX0" fmla="*/ 0 w 1076632"/>
              <a:gd name="connsiteY0" fmla="*/ 0 h 458180"/>
              <a:gd name="connsiteX1" fmla="*/ 390832 w 1076632"/>
              <a:gd name="connsiteY1" fmla="*/ 457200 h 458180"/>
              <a:gd name="connsiteX2" fmla="*/ 1076632 w 1076632"/>
              <a:gd name="connsiteY2" fmla="*/ 121674 h 45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632" h="458180">
                <a:moveTo>
                  <a:pt x="0" y="0"/>
                </a:moveTo>
                <a:cubicBezTo>
                  <a:pt x="105696" y="218460"/>
                  <a:pt x="211393" y="436921"/>
                  <a:pt x="390832" y="457200"/>
                </a:cubicBezTo>
                <a:cubicBezTo>
                  <a:pt x="570271" y="477479"/>
                  <a:pt x="964176" y="176980"/>
                  <a:pt x="1076632" y="12167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F7B9C183-F22F-FBB7-5BAD-72A7B257E5AE}"/>
              </a:ext>
            </a:extLst>
          </p:cNvPr>
          <p:cNvSpPr/>
          <p:nvPr/>
        </p:nvSpPr>
        <p:spPr>
          <a:xfrm>
            <a:off x="5910546" y="2201137"/>
            <a:ext cx="1345790" cy="712433"/>
          </a:xfrm>
          <a:custGeom>
            <a:avLst/>
            <a:gdLst>
              <a:gd name="connsiteX0" fmla="*/ 0 w 1345790"/>
              <a:gd name="connsiteY0" fmla="*/ 0 h 712433"/>
              <a:gd name="connsiteX1" fmla="*/ 508819 w 1345790"/>
              <a:gd name="connsiteY1" fmla="*/ 711610 h 712433"/>
              <a:gd name="connsiteX2" fmla="*/ 1345790 w 1345790"/>
              <a:gd name="connsiteY2" fmla="*/ 143797 h 712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5790" h="712433">
                <a:moveTo>
                  <a:pt x="0" y="0"/>
                </a:moveTo>
                <a:cubicBezTo>
                  <a:pt x="142260" y="343822"/>
                  <a:pt x="284521" y="687644"/>
                  <a:pt x="508819" y="711610"/>
                </a:cubicBezTo>
                <a:cubicBezTo>
                  <a:pt x="733117" y="735576"/>
                  <a:pt x="1195848" y="229215"/>
                  <a:pt x="1345790" y="14379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7425B71F-0FA3-1CF8-8405-C6C3132B014B}"/>
              </a:ext>
            </a:extLst>
          </p:cNvPr>
          <p:cNvSpPr/>
          <p:nvPr/>
        </p:nvSpPr>
        <p:spPr>
          <a:xfrm>
            <a:off x="1340536" y="1814042"/>
            <a:ext cx="1683199" cy="659472"/>
          </a:xfrm>
          <a:prstGeom prst="roundRect">
            <a:avLst>
              <a:gd name="adj" fmla="val 8511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CH" sz="1400" dirty="0"/>
          </a:p>
        </p:txBody>
      </p:sp>
      <p:sp>
        <p:nvSpPr>
          <p:cNvPr id="67" name="Wave 66">
            <a:extLst>
              <a:ext uri="{FF2B5EF4-FFF2-40B4-BE49-F238E27FC236}">
                <a16:creationId xmlns:a16="http://schemas.microsoft.com/office/drawing/2014/main" id="{E67E21D6-558A-0AC0-E9ED-0E4CC73BD6D8}"/>
              </a:ext>
            </a:extLst>
          </p:cNvPr>
          <p:cNvSpPr/>
          <p:nvPr/>
        </p:nvSpPr>
        <p:spPr>
          <a:xfrm>
            <a:off x="2954719" y="1986962"/>
            <a:ext cx="877330" cy="317948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400" dirty="0"/>
              <a:t>FPC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6C27AB0-90FF-726B-A502-9739611CE4F1}"/>
              </a:ext>
            </a:extLst>
          </p:cNvPr>
          <p:cNvSpPr/>
          <p:nvPr/>
        </p:nvSpPr>
        <p:spPr>
          <a:xfrm>
            <a:off x="3823766" y="1963659"/>
            <a:ext cx="842133" cy="3731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Breakout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CB37F541-B519-116C-15B1-B8A50DF3B9BE}"/>
              </a:ext>
            </a:extLst>
          </p:cNvPr>
          <p:cNvSpPr/>
          <p:nvPr/>
        </p:nvSpPr>
        <p:spPr>
          <a:xfrm>
            <a:off x="4160768" y="1403440"/>
            <a:ext cx="500965" cy="3731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dirty="0"/>
              <a:t>FPGA</a:t>
            </a:r>
          </a:p>
        </p:txBody>
      </p:sp>
      <p:sp>
        <p:nvSpPr>
          <p:cNvPr id="71" name="Wave 70">
            <a:extLst>
              <a:ext uri="{FF2B5EF4-FFF2-40B4-BE49-F238E27FC236}">
                <a16:creationId xmlns:a16="http://schemas.microsoft.com/office/drawing/2014/main" id="{0DAF70B6-7CDD-B5A9-3697-C3F0D00D4314}"/>
              </a:ext>
            </a:extLst>
          </p:cNvPr>
          <p:cNvSpPr/>
          <p:nvPr/>
        </p:nvSpPr>
        <p:spPr>
          <a:xfrm rot="5400000">
            <a:off x="4313036" y="1713918"/>
            <a:ext cx="181539" cy="317948"/>
          </a:xfrm>
          <a:prstGeom prst="wav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472CBB3-8B25-BB91-2C75-7B069A7FC7EA}"/>
              </a:ext>
            </a:extLst>
          </p:cNvPr>
          <p:cNvSpPr/>
          <p:nvPr/>
        </p:nvSpPr>
        <p:spPr>
          <a:xfrm>
            <a:off x="1481793" y="2030581"/>
            <a:ext cx="1409863" cy="24139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600" dirty="0"/>
              <a:t>SEGMENT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D2C7C68-BE6E-9D71-EDAB-BFEB0F18DF7E}"/>
              </a:ext>
            </a:extLst>
          </p:cNvPr>
          <p:cNvSpPr txBox="1"/>
          <p:nvPr/>
        </p:nvSpPr>
        <p:spPr>
          <a:xfrm>
            <a:off x="1417131" y="2422185"/>
            <a:ext cx="1631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Carrier PCB</a:t>
            </a: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53DC76A0-2D11-7205-4C64-D3F2962340A6}"/>
              </a:ext>
            </a:extLst>
          </p:cNvPr>
          <p:cNvSpPr/>
          <p:nvPr/>
        </p:nvSpPr>
        <p:spPr>
          <a:xfrm>
            <a:off x="2860796" y="2036198"/>
            <a:ext cx="134635" cy="61873"/>
          </a:xfrm>
          <a:custGeom>
            <a:avLst/>
            <a:gdLst>
              <a:gd name="connsiteX0" fmla="*/ 0 w 134635"/>
              <a:gd name="connsiteY0" fmla="*/ 61873 h 61873"/>
              <a:gd name="connsiteX1" fmla="*/ 72927 w 134635"/>
              <a:gd name="connsiteY1" fmla="*/ 165 h 61873"/>
              <a:gd name="connsiteX2" fmla="*/ 134635 w 134635"/>
              <a:gd name="connsiteY2" fmla="*/ 45044 h 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35" h="61873">
                <a:moveTo>
                  <a:pt x="0" y="61873"/>
                </a:moveTo>
                <a:cubicBezTo>
                  <a:pt x="25244" y="32421"/>
                  <a:pt x="50488" y="2970"/>
                  <a:pt x="72927" y="165"/>
                </a:cubicBezTo>
                <a:cubicBezTo>
                  <a:pt x="95366" y="-2640"/>
                  <a:pt x="120610" y="31020"/>
                  <a:pt x="134635" y="4504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B687CF9-433B-1F24-A5C0-0B76F68E06F1}"/>
              </a:ext>
            </a:extLst>
          </p:cNvPr>
          <p:cNvSpPr/>
          <p:nvPr/>
        </p:nvSpPr>
        <p:spPr>
          <a:xfrm>
            <a:off x="2860796" y="2090173"/>
            <a:ext cx="134635" cy="61873"/>
          </a:xfrm>
          <a:custGeom>
            <a:avLst/>
            <a:gdLst>
              <a:gd name="connsiteX0" fmla="*/ 0 w 134635"/>
              <a:gd name="connsiteY0" fmla="*/ 61873 h 61873"/>
              <a:gd name="connsiteX1" fmla="*/ 72927 w 134635"/>
              <a:gd name="connsiteY1" fmla="*/ 165 h 61873"/>
              <a:gd name="connsiteX2" fmla="*/ 134635 w 134635"/>
              <a:gd name="connsiteY2" fmla="*/ 45044 h 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35" h="61873">
                <a:moveTo>
                  <a:pt x="0" y="61873"/>
                </a:moveTo>
                <a:cubicBezTo>
                  <a:pt x="25244" y="32421"/>
                  <a:pt x="50488" y="2970"/>
                  <a:pt x="72927" y="165"/>
                </a:cubicBezTo>
                <a:cubicBezTo>
                  <a:pt x="95366" y="-2640"/>
                  <a:pt x="120610" y="31020"/>
                  <a:pt x="134635" y="4504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9E671A0A-D8CD-FEAF-A271-279BC1A1A9FE}"/>
              </a:ext>
            </a:extLst>
          </p:cNvPr>
          <p:cNvSpPr/>
          <p:nvPr/>
        </p:nvSpPr>
        <p:spPr>
          <a:xfrm>
            <a:off x="2860796" y="2137798"/>
            <a:ext cx="134635" cy="61873"/>
          </a:xfrm>
          <a:custGeom>
            <a:avLst/>
            <a:gdLst>
              <a:gd name="connsiteX0" fmla="*/ 0 w 134635"/>
              <a:gd name="connsiteY0" fmla="*/ 61873 h 61873"/>
              <a:gd name="connsiteX1" fmla="*/ 72927 w 134635"/>
              <a:gd name="connsiteY1" fmla="*/ 165 h 61873"/>
              <a:gd name="connsiteX2" fmla="*/ 134635 w 134635"/>
              <a:gd name="connsiteY2" fmla="*/ 45044 h 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35" h="61873">
                <a:moveTo>
                  <a:pt x="0" y="61873"/>
                </a:moveTo>
                <a:cubicBezTo>
                  <a:pt x="25244" y="32421"/>
                  <a:pt x="50488" y="2970"/>
                  <a:pt x="72927" y="165"/>
                </a:cubicBezTo>
                <a:cubicBezTo>
                  <a:pt x="95366" y="-2640"/>
                  <a:pt x="120610" y="31020"/>
                  <a:pt x="134635" y="4504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05986416-8228-FAC1-D041-4BE12126920C}"/>
              </a:ext>
            </a:extLst>
          </p:cNvPr>
          <p:cNvSpPr/>
          <p:nvPr/>
        </p:nvSpPr>
        <p:spPr>
          <a:xfrm>
            <a:off x="2860796" y="2182248"/>
            <a:ext cx="134635" cy="61873"/>
          </a:xfrm>
          <a:custGeom>
            <a:avLst/>
            <a:gdLst>
              <a:gd name="connsiteX0" fmla="*/ 0 w 134635"/>
              <a:gd name="connsiteY0" fmla="*/ 61873 h 61873"/>
              <a:gd name="connsiteX1" fmla="*/ 72927 w 134635"/>
              <a:gd name="connsiteY1" fmla="*/ 165 h 61873"/>
              <a:gd name="connsiteX2" fmla="*/ 134635 w 134635"/>
              <a:gd name="connsiteY2" fmla="*/ 45044 h 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635" h="61873">
                <a:moveTo>
                  <a:pt x="0" y="61873"/>
                </a:moveTo>
                <a:cubicBezTo>
                  <a:pt x="25244" y="32421"/>
                  <a:pt x="50488" y="2970"/>
                  <a:pt x="72927" y="165"/>
                </a:cubicBezTo>
                <a:cubicBezTo>
                  <a:pt x="95366" y="-2640"/>
                  <a:pt x="120610" y="31020"/>
                  <a:pt x="134635" y="4504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493D98B-B13D-8C35-400B-8FC03CAE88CF}"/>
              </a:ext>
            </a:extLst>
          </p:cNvPr>
          <p:cNvCxnSpPr/>
          <p:nvPr/>
        </p:nvCxnSpPr>
        <p:spPr>
          <a:xfrm flipV="1">
            <a:off x="2949972" y="1437070"/>
            <a:ext cx="280273" cy="549892"/>
          </a:xfrm>
          <a:prstGeom prst="line">
            <a:avLst/>
          </a:prstGeom>
          <a:ln>
            <a:solidFill>
              <a:schemeClr val="tx1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12CF2FDD-C0FB-4C8D-6E48-48745173D279}"/>
              </a:ext>
            </a:extLst>
          </p:cNvPr>
          <p:cNvSpPr txBox="1"/>
          <p:nvPr/>
        </p:nvSpPr>
        <p:spPr>
          <a:xfrm>
            <a:off x="2301186" y="1149193"/>
            <a:ext cx="1631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</a:t>
            </a:r>
            <a:r>
              <a:rPr lang="en-CH" dirty="0"/>
              <a:t>ire bonds</a:t>
            </a: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A46681B8-1CBC-8B13-D571-0611F6E4AF4D}"/>
              </a:ext>
            </a:extLst>
          </p:cNvPr>
          <p:cNvSpPr/>
          <p:nvPr/>
        </p:nvSpPr>
        <p:spPr>
          <a:xfrm>
            <a:off x="4467248" y="2206625"/>
            <a:ext cx="874372" cy="518477"/>
          </a:xfrm>
          <a:custGeom>
            <a:avLst/>
            <a:gdLst>
              <a:gd name="connsiteX0" fmla="*/ 874372 w 874372"/>
              <a:gd name="connsiteY0" fmla="*/ 0 h 518477"/>
              <a:gd name="connsiteX1" fmla="*/ 521947 w 874372"/>
              <a:gd name="connsiteY1" fmla="*/ 517525 h 518477"/>
              <a:gd name="connsiteX2" fmla="*/ 1247 w 874372"/>
              <a:gd name="connsiteY2" fmla="*/ 130175 h 51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4372" h="518477">
                <a:moveTo>
                  <a:pt x="874372" y="0"/>
                </a:moveTo>
                <a:cubicBezTo>
                  <a:pt x="770920" y="247914"/>
                  <a:pt x="667468" y="495829"/>
                  <a:pt x="521947" y="517525"/>
                </a:cubicBezTo>
                <a:cubicBezTo>
                  <a:pt x="376426" y="539221"/>
                  <a:pt x="-25211" y="183621"/>
                  <a:pt x="1247" y="13017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2E91ADF2-5F78-68D0-BD13-47F35C0FF24B}"/>
              </a:ext>
            </a:extLst>
          </p:cNvPr>
          <p:cNvSpPr/>
          <p:nvPr/>
        </p:nvSpPr>
        <p:spPr>
          <a:xfrm>
            <a:off x="4322445" y="2200275"/>
            <a:ext cx="1184275" cy="747400"/>
          </a:xfrm>
          <a:custGeom>
            <a:avLst/>
            <a:gdLst>
              <a:gd name="connsiteX0" fmla="*/ 1184275 w 1184275"/>
              <a:gd name="connsiteY0" fmla="*/ 0 h 747400"/>
              <a:gd name="connsiteX1" fmla="*/ 666750 w 1184275"/>
              <a:gd name="connsiteY1" fmla="*/ 746125 h 747400"/>
              <a:gd name="connsiteX2" fmla="*/ 0 w 1184275"/>
              <a:gd name="connsiteY2" fmla="*/ 142875 h 74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4275" h="747400">
                <a:moveTo>
                  <a:pt x="1184275" y="0"/>
                </a:moveTo>
                <a:cubicBezTo>
                  <a:pt x="1024202" y="361156"/>
                  <a:pt x="864129" y="722313"/>
                  <a:pt x="666750" y="746125"/>
                </a:cubicBezTo>
                <a:cubicBezTo>
                  <a:pt x="469371" y="769938"/>
                  <a:pt x="234685" y="456406"/>
                  <a:pt x="0" y="14287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428EBB0-7983-B53B-ABA2-384D917813E7}"/>
              </a:ext>
            </a:extLst>
          </p:cNvPr>
          <p:cNvSpPr txBox="1"/>
          <p:nvPr/>
        </p:nvSpPr>
        <p:spPr>
          <a:xfrm>
            <a:off x="41860" y="3958029"/>
            <a:ext cx="1631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5.12 Gbps</a:t>
            </a:r>
          </a:p>
          <a:p>
            <a:r>
              <a:rPr lang="en-CH" dirty="0"/>
              <a:t>PRBS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EF3D4B6-8799-5981-E1F6-2AAEE514766D}"/>
              </a:ext>
            </a:extLst>
          </p:cNvPr>
          <p:cNvSpPr txBox="1"/>
          <p:nvPr/>
        </p:nvSpPr>
        <p:spPr>
          <a:xfrm>
            <a:off x="41860" y="5756644"/>
            <a:ext cx="1631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10.24 Gbps</a:t>
            </a:r>
          </a:p>
          <a:p>
            <a:r>
              <a:rPr lang="en-CH" dirty="0"/>
              <a:t>PRBS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E69D712-5F42-06E0-0ED4-714FB2749479}"/>
              </a:ext>
            </a:extLst>
          </p:cNvPr>
          <p:cNvSpPr txBox="1"/>
          <p:nvPr/>
        </p:nvSpPr>
        <p:spPr>
          <a:xfrm>
            <a:off x="9801645" y="5319356"/>
            <a:ext cx="25326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b="1" dirty="0"/>
              <a:t>Wafer probing at</a:t>
            </a:r>
            <a:br>
              <a:rPr lang="en-CH" b="1" dirty="0"/>
            </a:br>
            <a:r>
              <a:rPr lang="en-CH" b="1" dirty="0"/>
              <a:t>10.24 Gbps achieved!</a:t>
            </a:r>
          </a:p>
          <a:p>
            <a:r>
              <a:rPr lang="en-CH" dirty="0"/>
              <a:t>(BER@FPGA &lt;1e-12,</a:t>
            </a:r>
          </a:p>
          <a:p>
            <a:r>
              <a:rPr lang="en-CH" dirty="0"/>
              <a:t>see later) 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949321D-0E59-56DD-E3B2-FF5718F85D09}"/>
              </a:ext>
            </a:extLst>
          </p:cNvPr>
          <p:cNvCxnSpPr>
            <a:cxnSpLocks/>
          </p:cNvCxnSpPr>
          <p:nvPr/>
        </p:nvCxnSpPr>
        <p:spPr>
          <a:xfrm>
            <a:off x="4234116" y="3242471"/>
            <a:ext cx="1325337" cy="0"/>
          </a:xfrm>
          <a:prstGeom prst="line">
            <a:avLst/>
          </a:prstGeom>
          <a:ln>
            <a:solidFill>
              <a:schemeClr val="tx1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0A47D19-82A2-A4F4-F4B2-37623A65607D}"/>
              </a:ext>
            </a:extLst>
          </p:cNvPr>
          <p:cNvCxnSpPr>
            <a:cxnSpLocks/>
          </p:cNvCxnSpPr>
          <p:nvPr/>
        </p:nvCxnSpPr>
        <p:spPr>
          <a:xfrm>
            <a:off x="5853739" y="3241960"/>
            <a:ext cx="1325337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8" name="Picture 557">
            <a:extLst>
              <a:ext uri="{FF2B5EF4-FFF2-40B4-BE49-F238E27FC236}">
                <a16:creationId xmlns:a16="http://schemas.microsoft.com/office/drawing/2014/main" id="{E80C85D7-3663-D7F8-4FDA-1569003AC887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616758" y="5147263"/>
            <a:ext cx="4095874" cy="145513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Picture 558">
            <a:extLst>
              <a:ext uri="{FF2B5EF4-FFF2-40B4-BE49-F238E27FC236}">
                <a16:creationId xmlns:a16="http://schemas.microsoft.com/office/drawing/2014/main" id="{2365FEC1-4458-F146-FAD7-C8A946DCF088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1616758" y="3411735"/>
            <a:ext cx="4095873" cy="1455136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Slide Number Placeholder 99">
            <a:extLst>
              <a:ext uri="{FF2B5EF4-FFF2-40B4-BE49-F238E27FC236}">
                <a16:creationId xmlns:a16="http://schemas.microsoft.com/office/drawing/2014/main" id="{156A402B-FE39-F419-6EB7-B636C552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21</a:t>
            </a:fld>
            <a:endParaRPr lang="en-CH" dirty="0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B30C3B8C-DB14-D706-8DF1-673AC6368FAE}"/>
              </a:ext>
            </a:extLst>
          </p:cNvPr>
          <p:cNvCxnSpPr>
            <a:cxnSpLocks/>
          </p:cNvCxnSpPr>
          <p:nvPr/>
        </p:nvCxnSpPr>
        <p:spPr>
          <a:xfrm>
            <a:off x="5710106" y="3380836"/>
            <a:ext cx="2525" cy="344287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236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F9755-A76B-A9B7-377B-87F02D50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0D2B-4F44-4B9E-FE53-E1754DB9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D2428D83-7BCD-0242-DE93-EF186416D96C}"/>
              </a:ext>
            </a:extLst>
          </p:cNvPr>
          <p:cNvSpPr/>
          <p:nvPr/>
        </p:nvSpPr>
        <p:spPr>
          <a:xfrm>
            <a:off x="5486402" y="3762632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7" name="Picture 183">
            <a:extLst>
              <a:ext uri="{FF2B5EF4-FFF2-40B4-BE49-F238E27FC236}">
                <a16:creationId xmlns:a16="http://schemas.microsoft.com/office/drawing/2014/main" id="{B901D406-C32E-BFDE-3260-16DFB0A7648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19367" y="3677324"/>
            <a:ext cx="3336539" cy="1833791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5C652F-C10E-D73E-7856-46C4CCFF5B03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8" name="GSVDD">
            <a:extLst>
              <a:ext uri="{FF2B5EF4-FFF2-40B4-BE49-F238E27FC236}">
                <a16:creationId xmlns:a16="http://schemas.microsoft.com/office/drawing/2014/main" id="{6444A1C6-47F8-E5E1-C7A2-3BF951A761A4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2" name="GSVDD">
            <a:extLst>
              <a:ext uri="{FF2B5EF4-FFF2-40B4-BE49-F238E27FC236}">
                <a16:creationId xmlns:a16="http://schemas.microsoft.com/office/drawing/2014/main" id="{6A8680DB-ABD7-2061-E5BB-C333F5BCEE26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797E8FE-B805-2BC5-169A-DC67F5AC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22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39802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4492-1780-809E-48DA-88724BBF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66731-B097-D093-30EF-BA6770C9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54D16D-7C6E-FDFF-E3DA-122D873021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73344" b="131"/>
          <a:stretch>
            <a:fillRect/>
          </a:stretch>
        </p:blipFill>
        <p:spPr>
          <a:xfrm>
            <a:off x="3803822" y="1346885"/>
            <a:ext cx="2213920" cy="4108623"/>
          </a:xfrm>
          <a:prstGeom prst="rect">
            <a:avLst/>
          </a:prstGeom>
        </p:spPr>
      </p:pic>
      <p:sp>
        <p:nvSpPr>
          <p:cNvPr id="17" name="Triangle 16">
            <a:extLst>
              <a:ext uri="{FF2B5EF4-FFF2-40B4-BE49-F238E27FC236}">
                <a16:creationId xmlns:a16="http://schemas.microsoft.com/office/drawing/2014/main" id="{47838C95-08BC-EA4C-0937-44C408CB7264}"/>
              </a:ext>
            </a:extLst>
          </p:cNvPr>
          <p:cNvSpPr/>
          <p:nvPr/>
        </p:nvSpPr>
        <p:spPr>
          <a:xfrm>
            <a:off x="5486402" y="3762632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536D8C-7298-8D6C-E8DD-9644391ACE08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pic>
        <p:nvPicPr>
          <p:cNvPr id="7" name="Picture 183">
            <a:extLst>
              <a:ext uri="{FF2B5EF4-FFF2-40B4-BE49-F238E27FC236}">
                <a16:creationId xmlns:a16="http://schemas.microsoft.com/office/drawing/2014/main" id="{7202DDA4-AAF9-E6BD-CE6B-6847C0C8229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4"/>
            <a:ext cx="3336539" cy="1833791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B18437-6C3C-79B5-5B87-36FBD311D8B4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8" name="GSVDD">
            <a:extLst>
              <a:ext uri="{FF2B5EF4-FFF2-40B4-BE49-F238E27FC236}">
                <a16:creationId xmlns:a16="http://schemas.microsoft.com/office/drawing/2014/main" id="{A3F4A0DA-4180-1666-2C91-FC93CA58D512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2" name="GSVDD">
            <a:extLst>
              <a:ext uri="{FF2B5EF4-FFF2-40B4-BE49-F238E27FC236}">
                <a16:creationId xmlns:a16="http://schemas.microsoft.com/office/drawing/2014/main" id="{A8837AB8-62EC-7674-E976-00215926A59E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50B4469-0AF3-3FEC-DF5D-CD34DBA7B1DA}"/>
              </a:ext>
            </a:extLst>
          </p:cNvPr>
          <p:cNvSpPr/>
          <p:nvPr/>
        </p:nvSpPr>
        <p:spPr>
          <a:xfrm>
            <a:off x="3961721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Checking</a:t>
            </a:r>
            <a:br>
              <a:rPr lang="en-CH" dirty="0"/>
            </a:br>
            <a:r>
              <a:rPr lang="en-CH" dirty="0"/>
              <a:t>Service registers and Service Nodes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A7EDEC0-9126-C25D-9865-7A922868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98975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63389-92FB-766A-07B2-AF3488FF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EC71-AFB1-6C2F-59B3-A4A46CB22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F43120-29FC-EFDD-0BEE-E5CA810428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47754" b="131"/>
          <a:stretch>
            <a:fillRect/>
          </a:stretch>
        </p:blipFill>
        <p:spPr>
          <a:xfrm>
            <a:off x="3803821" y="1346885"/>
            <a:ext cx="4339281" cy="4108623"/>
          </a:xfrm>
          <a:prstGeom prst="rect">
            <a:avLst/>
          </a:prstGeom>
        </p:spPr>
      </p:pic>
      <p:sp>
        <p:nvSpPr>
          <p:cNvPr id="17" name="Triangle 16">
            <a:extLst>
              <a:ext uri="{FF2B5EF4-FFF2-40B4-BE49-F238E27FC236}">
                <a16:creationId xmlns:a16="http://schemas.microsoft.com/office/drawing/2014/main" id="{470C4A07-CA6B-DBE5-AE09-6EA5E9D2C0C2}"/>
              </a:ext>
            </a:extLst>
          </p:cNvPr>
          <p:cNvSpPr/>
          <p:nvPr/>
        </p:nvSpPr>
        <p:spPr>
          <a:xfrm>
            <a:off x="7617943" y="3750275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B7F70DC8-0C51-D3D7-889E-A28F6629E286}"/>
              </a:ext>
            </a:extLst>
          </p:cNvPr>
          <p:cNvSpPr/>
          <p:nvPr/>
        </p:nvSpPr>
        <p:spPr>
          <a:xfrm>
            <a:off x="7880523" y="1402491"/>
            <a:ext cx="410861" cy="32780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568BC2-4191-F561-3DD8-B885163C554D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AD1754-3666-DBA4-5E41-8682A60AC547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pic>
        <p:nvPicPr>
          <p:cNvPr id="8" name="Picture 184">
            <a:extLst>
              <a:ext uri="{FF2B5EF4-FFF2-40B4-BE49-F238E27FC236}">
                <a16:creationId xmlns:a16="http://schemas.microsoft.com/office/drawing/2014/main" id="{372B6D33-2D42-93CC-D70E-D6AEF3F7663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3"/>
            <a:ext cx="3336172" cy="1833791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14" name="GSVDD">
            <a:extLst>
              <a:ext uri="{FF2B5EF4-FFF2-40B4-BE49-F238E27FC236}">
                <a16:creationId xmlns:a16="http://schemas.microsoft.com/office/drawing/2014/main" id="{7B51B899-9C23-11C7-B72E-6E32A7667761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5" name="GSVDD">
            <a:extLst>
              <a:ext uri="{FF2B5EF4-FFF2-40B4-BE49-F238E27FC236}">
                <a16:creationId xmlns:a16="http://schemas.microsoft.com/office/drawing/2014/main" id="{40AB7A27-9E43-BC7D-175C-BE918583CC19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1" name="GSVDD">
            <a:extLst>
              <a:ext uri="{FF2B5EF4-FFF2-40B4-BE49-F238E27FC236}">
                <a16:creationId xmlns:a16="http://schemas.microsoft.com/office/drawing/2014/main" id="{2F44223E-B94E-A1FD-7E77-4D13B42F1EF8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3" name="GSVDD">
            <a:extLst>
              <a:ext uri="{FF2B5EF4-FFF2-40B4-BE49-F238E27FC236}">
                <a16:creationId xmlns:a16="http://schemas.microsoft.com/office/drawing/2014/main" id="{1D9F0623-6E18-AE48-9911-B880C4187698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D20F845-FD74-F665-5554-C2793B9971C7}"/>
              </a:ext>
            </a:extLst>
          </p:cNvPr>
          <p:cNvSpPr/>
          <p:nvPr/>
        </p:nvSpPr>
        <p:spPr>
          <a:xfrm>
            <a:off x="6096000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Global power up</a:t>
            </a:r>
          </a:p>
          <a:p>
            <a:pPr algn="ctr"/>
            <a:r>
              <a:rPr lang="en-CH" dirty="0"/>
              <a:t>Core and service registers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72FF6A00-F007-6200-B9BA-F970AA84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24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6565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CB278-AC5B-DBD9-4609-E42962CE6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D75E1-620F-EC9B-8A06-4D022A1F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9CAA45-FE21-57A4-9B30-784EAD6710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26146" b="131"/>
          <a:stretch>
            <a:fillRect/>
          </a:stretch>
        </p:blipFill>
        <p:spPr>
          <a:xfrm>
            <a:off x="3803821" y="1346885"/>
            <a:ext cx="6133929" cy="4108623"/>
          </a:xfrm>
          <a:prstGeom prst="rect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0088B0B6-779D-7EDA-CA5A-F4A975848FF3}"/>
              </a:ext>
            </a:extLst>
          </p:cNvPr>
          <p:cNvSpPr/>
          <p:nvPr/>
        </p:nvSpPr>
        <p:spPr>
          <a:xfrm>
            <a:off x="9287993" y="3775675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05070F-DBF3-E43A-D56D-923EFA6FF8B8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B667794-54CE-3FD3-7A8B-2E35EB6B5FEC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52FAB5A-AEB4-2EDA-4961-6805D6A31291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B91458E7-26DB-41EF-1E74-054FE58D18EB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8" name="Picture 185">
            <a:extLst>
              <a:ext uri="{FF2B5EF4-FFF2-40B4-BE49-F238E27FC236}">
                <a16:creationId xmlns:a16="http://schemas.microsoft.com/office/drawing/2014/main" id="{1F0B73A5-21C1-5CC8-D3BC-57AF681849A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3" name="GSVDD">
            <a:extLst>
              <a:ext uri="{FF2B5EF4-FFF2-40B4-BE49-F238E27FC236}">
                <a16:creationId xmlns:a16="http://schemas.microsoft.com/office/drawing/2014/main" id="{2B13F122-9E7A-38ED-0AB9-D4566CA8B209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" name="GSVDD">
            <a:extLst>
              <a:ext uri="{FF2B5EF4-FFF2-40B4-BE49-F238E27FC236}">
                <a16:creationId xmlns:a16="http://schemas.microsoft.com/office/drawing/2014/main" id="{888ECFB6-A39E-9614-9B32-08221F26DA43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5" name="GSVDD">
            <a:extLst>
              <a:ext uri="{FF2B5EF4-FFF2-40B4-BE49-F238E27FC236}">
                <a16:creationId xmlns:a16="http://schemas.microsoft.com/office/drawing/2014/main" id="{D2E873E7-ACAA-B306-44E8-C544720412F2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7" name="GSVDD">
            <a:extLst>
              <a:ext uri="{FF2B5EF4-FFF2-40B4-BE49-F238E27FC236}">
                <a16:creationId xmlns:a16="http://schemas.microsoft.com/office/drawing/2014/main" id="{C0141FE6-1AB4-541B-F95E-BAE020E7FC9B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C119D88-E98D-6961-3FCE-0DF7FCEBD595}"/>
              </a:ext>
            </a:extLst>
          </p:cNvPr>
          <p:cNvSpPr/>
          <p:nvPr/>
        </p:nvSpPr>
        <p:spPr>
          <a:xfrm>
            <a:off x="8220853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1-by-1 tile testing: power, registers, data, DACs, pixels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D81EED39-5585-5BE5-33CC-EEA57E5B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508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4306-033C-EAA2-4181-CC4B2B766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0334A-51BD-7A32-EAF5-0D49EE259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30C0A2-87F6-BE8D-1826-BF0DD0F66F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26146" b="131"/>
          <a:stretch>
            <a:fillRect/>
          </a:stretch>
        </p:blipFill>
        <p:spPr>
          <a:xfrm>
            <a:off x="3803821" y="1346885"/>
            <a:ext cx="6133929" cy="4108623"/>
          </a:xfrm>
          <a:prstGeom prst="rect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7DF44ABC-52B2-155A-E0F4-B62EB5EC6333}"/>
              </a:ext>
            </a:extLst>
          </p:cNvPr>
          <p:cNvSpPr/>
          <p:nvPr/>
        </p:nvSpPr>
        <p:spPr>
          <a:xfrm>
            <a:off x="9287993" y="3775675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CDC28D-6A9A-759F-BD93-F2F3BE01A054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D234961-CF23-C291-3350-68B86A78155B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984B59C7-1B82-0D77-45DC-3A28953F80E1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8" name="Picture 185">
            <a:extLst>
              <a:ext uri="{FF2B5EF4-FFF2-40B4-BE49-F238E27FC236}">
                <a16:creationId xmlns:a16="http://schemas.microsoft.com/office/drawing/2014/main" id="{4B618DA7-7668-4D6B-6625-CD43D6B02C7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3" name="GSVDD">
            <a:extLst>
              <a:ext uri="{FF2B5EF4-FFF2-40B4-BE49-F238E27FC236}">
                <a16:creationId xmlns:a16="http://schemas.microsoft.com/office/drawing/2014/main" id="{E9085B96-2F0C-8794-66A9-77AB52F87B7E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" name="GSVDD">
            <a:extLst>
              <a:ext uri="{FF2B5EF4-FFF2-40B4-BE49-F238E27FC236}">
                <a16:creationId xmlns:a16="http://schemas.microsoft.com/office/drawing/2014/main" id="{3C01BCC1-2883-3EB4-19A9-F13B88804E65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5" name="GSVDD">
            <a:extLst>
              <a:ext uri="{FF2B5EF4-FFF2-40B4-BE49-F238E27FC236}">
                <a16:creationId xmlns:a16="http://schemas.microsoft.com/office/drawing/2014/main" id="{7B4B126F-9990-EA3C-909C-0EDFDFA01448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7" name="GSVDD">
            <a:extLst>
              <a:ext uri="{FF2B5EF4-FFF2-40B4-BE49-F238E27FC236}">
                <a16:creationId xmlns:a16="http://schemas.microsoft.com/office/drawing/2014/main" id="{E4FD5757-B0F7-A145-C02E-088AE63EEFA5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F742BC0-76FA-9508-7EAC-B09AD7505939}"/>
              </a:ext>
            </a:extLst>
          </p:cNvPr>
          <p:cNvSpPr/>
          <p:nvPr/>
        </p:nvSpPr>
        <p:spPr>
          <a:xfrm>
            <a:off x="8220853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1-by-1 tile testing: power, registers, data, DACs, pixels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E7B516-04FA-902B-3C5A-B6F5C5823DF3}"/>
              </a:ext>
            </a:extLst>
          </p:cNvPr>
          <p:cNvGrpSpPr/>
          <p:nvPr/>
        </p:nvGrpSpPr>
        <p:grpSpPr>
          <a:xfrm>
            <a:off x="4123717" y="1319081"/>
            <a:ext cx="7820902" cy="2484631"/>
            <a:chOff x="5788138" y="1430535"/>
            <a:chExt cx="6290592" cy="19984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3B77EC-7646-57AB-07DC-2CC688CD65D1}"/>
                </a:ext>
              </a:extLst>
            </p:cNvPr>
            <p:cNvSpPr/>
            <p:nvPr/>
          </p:nvSpPr>
          <p:spPr>
            <a:xfrm>
              <a:off x="5788138" y="1430535"/>
              <a:ext cx="6290592" cy="19984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D3CF1F8-B8A2-1CFD-D178-A9621A9792C1}"/>
                </a:ext>
              </a:extLst>
            </p:cNvPr>
            <p:cNvGrpSpPr/>
            <p:nvPr/>
          </p:nvGrpSpPr>
          <p:grpSpPr>
            <a:xfrm>
              <a:off x="5872293" y="1473615"/>
              <a:ext cx="6053054" cy="1682110"/>
              <a:chOff x="3098033" y="777265"/>
              <a:chExt cx="8961678" cy="249040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D61716-860F-6162-49CF-5A208E1E20AB}"/>
                  </a:ext>
                </a:extLst>
              </p:cNvPr>
              <p:cNvSpPr txBox="1"/>
              <p:nvPr/>
            </p:nvSpPr>
            <p:spPr>
              <a:xfrm>
                <a:off x="3728547" y="1011304"/>
                <a:ext cx="17578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H" sz="1400" dirty="0"/>
                  <a:t>1 wafer, 5 SEG</a:t>
                </a: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4486CED-46BD-0214-D72E-B1B66E62BC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129"/>
              <a:stretch>
                <a:fillRect/>
              </a:stretch>
            </p:blipFill>
            <p:spPr>
              <a:xfrm>
                <a:off x="3141884" y="912534"/>
                <a:ext cx="8917827" cy="1771781"/>
              </a:xfrm>
              <a:prstGeom prst="rect">
                <a:avLst/>
              </a:prstGeom>
            </p:spPr>
          </p:pic>
          <p:pic>
            <p:nvPicPr>
              <p:cNvPr id="4" name="Content Placeholder 6">
                <a:extLst>
                  <a:ext uri="{FF2B5EF4-FFF2-40B4-BE49-F238E27FC236}">
                    <a16:creationId xmlns:a16="http://schemas.microsoft.com/office/drawing/2014/main" id="{2E8EF0FC-4C62-0841-7398-F3349E2015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13835" b="4740"/>
              <a:stretch>
                <a:fillRect/>
              </a:stretch>
            </p:blipFill>
            <p:spPr>
              <a:xfrm>
                <a:off x="3141885" y="1808534"/>
                <a:ext cx="8917826" cy="1459133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10206BE-7B99-2D24-6CB6-860EA3F6BB0B}"/>
                  </a:ext>
                </a:extLst>
              </p:cNvPr>
              <p:cNvSpPr/>
              <p:nvPr/>
            </p:nvSpPr>
            <p:spPr>
              <a:xfrm>
                <a:off x="6539113" y="1847611"/>
                <a:ext cx="2577300" cy="553998"/>
              </a:xfrm>
              <a:prstGeom prst="rect">
                <a:avLst/>
              </a:prstGeom>
              <a:solidFill>
                <a:schemeClr val="tx1">
                  <a:alpha val="2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E246F4-6CDD-965E-A2B3-EF69F102B26C}"/>
                  </a:ext>
                </a:extLst>
              </p:cNvPr>
              <p:cNvSpPr txBox="1"/>
              <p:nvPr/>
            </p:nvSpPr>
            <p:spPr>
              <a:xfrm>
                <a:off x="3098033" y="777265"/>
                <a:ext cx="7346013" cy="32985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US" dirty="0">
                    <a:solidFill>
                      <a:srgbClr val="000000"/>
                    </a:solidFill>
                  </a:rPr>
                  <a:t>Tile data transmission with other active tiles – Bit Error Count</a:t>
                </a: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D943F7-50C4-0A01-7062-EBA6E008B612}"/>
                </a:ext>
              </a:extLst>
            </p:cNvPr>
            <p:cNvSpPr/>
            <p:nvPr/>
          </p:nvSpPr>
          <p:spPr>
            <a:xfrm>
              <a:off x="5986662" y="2719009"/>
              <a:ext cx="735414" cy="557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661B14-63D5-FA75-F403-10FE4C09E0E6}"/>
                </a:ext>
              </a:extLst>
            </p:cNvPr>
            <p:cNvSpPr txBox="1"/>
            <p:nvPr/>
          </p:nvSpPr>
          <p:spPr>
            <a:xfrm>
              <a:off x="6091109" y="1833288"/>
              <a:ext cx="258260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</a:rPr>
                <a:t>NO PIXEL ACTIVITY</a:t>
              </a: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682D4C-5FAB-9E1F-7138-2DCB36799FCD}"/>
                </a:ext>
              </a:extLst>
            </p:cNvPr>
            <p:cNvSpPr txBox="1"/>
            <p:nvPr/>
          </p:nvSpPr>
          <p:spPr>
            <a:xfrm>
              <a:off x="8558796" y="2238223"/>
              <a:ext cx="13345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</a:rPr>
                <a:t>READOUT</a:t>
              </a:r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807E580-0665-CA0B-488D-1027A01D0C35}"/>
              </a:ext>
            </a:extLst>
          </p:cNvPr>
          <p:cNvSpPr txBox="1"/>
          <p:nvPr/>
        </p:nvSpPr>
        <p:spPr>
          <a:xfrm>
            <a:off x="9623664" y="4000642"/>
            <a:ext cx="2320955" cy="1432500"/>
          </a:xfrm>
          <a:prstGeom prst="foldedCorner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H" dirty="0"/>
              <a:t>Weakness solved: unshielded in-metal stack area found and closed (next run)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2CEC13B9-590B-9519-C7BD-75669966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26</a:t>
            </a:fld>
            <a:endParaRPr lang="en-CH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32399-25D4-D469-38F2-7C71F3D52CBD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</p:spTree>
    <p:extLst>
      <p:ext uri="{BB962C8B-B14F-4D97-AF65-F5344CB8AC3E}">
        <p14:creationId xmlns:p14="http://schemas.microsoft.com/office/powerpoint/2010/main" val="385024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032AF-C4B1-A306-9083-D967FF2D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8635-5C31-AB3A-FF66-E007E9C3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DD0A8D5-1F3E-1642-A94A-564DEF6D98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26146" b="131"/>
          <a:stretch>
            <a:fillRect/>
          </a:stretch>
        </p:blipFill>
        <p:spPr>
          <a:xfrm>
            <a:off x="3803821" y="1346885"/>
            <a:ext cx="6133929" cy="4108623"/>
          </a:xfrm>
          <a:prstGeom prst="rect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3ADFD8D0-A971-5EFB-625F-B6F133359653}"/>
              </a:ext>
            </a:extLst>
          </p:cNvPr>
          <p:cNvSpPr/>
          <p:nvPr/>
        </p:nvSpPr>
        <p:spPr>
          <a:xfrm>
            <a:off x="9287993" y="3775675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7A340-1464-91DC-0769-1058F76B1474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881416-0AB3-5C73-C7D0-8AA19728A1BF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E759C9F-BFF8-6E52-3A5C-659E81494AFF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8261A3F0-D8B9-9A44-E881-C607CF782440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8" name="Picture 185">
            <a:extLst>
              <a:ext uri="{FF2B5EF4-FFF2-40B4-BE49-F238E27FC236}">
                <a16:creationId xmlns:a16="http://schemas.microsoft.com/office/drawing/2014/main" id="{EA7175E7-CE59-9A68-B838-3F1D47CCB1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3" name="GSVDD">
            <a:extLst>
              <a:ext uri="{FF2B5EF4-FFF2-40B4-BE49-F238E27FC236}">
                <a16:creationId xmlns:a16="http://schemas.microsoft.com/office/drawing/2014/main" id="{C3F0285E-C4B7-420F-0CE4-D8CDF5029B32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" name="GSVDD">
            <a:extLst>
              <a:ext uri="{FF2B5EF4-FFF2-40B4-BE49-F238E27FC236}">
                <a16:creationId xmlns:a16="http://schemas.microsoft.com/office/drawing/2014/main" id="{61CE30CF-F38E-CADE-FAF9-1B9DB090551B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5" name="GSVDD">
            <a:extLst>
              <a:ext uri="{FF2B5EF4-FFF2-40B4-BE49-F238E27FC236}">
                <a16:creationId xmlns:a16="http://schemas.microsoft.com/office/drawing/2014/main" id="{5D412CD8-A6AD-7040-C407-E6FD231D6BE3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7" name="GSVDD">
            <a:extLst>
              <a:ext uri="{FF2B5EF4-FFF2-40B4-BE49-F238E27FC236}">
                <a16:creationId xmlns:a16="http://schemas.microsoft.com/office/drawing/2014/main" id="{1FCC082B-EE68-B42B-301B-3EADB3ECB6A6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E31E4C-C66A-7B96-FE9C-85F1E3BD7888}"/>
              </a:ext>
            </a:extLst>
          </p:cNvPr>
          <p:cNvSpPr/>
          <p:nvPr/>
        </p:nvSpPr>
        <p:spPr>
          <a:xfrm>
            <a:off x="8220853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1-by-1 tile testing: power, registers, data, DACs, pixels</a:t>
            </a:r>
          </a:p>
        </p:txBody>
      </p:sp>
      <p:pic>
        <p:nvPicPr>
          <p:cNvPr id="3" name="Picture 545">
            <a:extLst>
              <a:ext uri="{FF2B5EF4-FFF2-40B4-BE49-F238E27FC236}">
                <a16:creationId xmlns:a16="http://schemas.microsoft.com/office/drawing/2014/main" id="{8A9CE820-CD49-A41F-8846-8FCD9467C3CF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5248805" y="1064455"/>
            <a:ext cx="6754308" cy="3405297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6ABE2-F2EE-12F0-6592-4B4E4C77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27</a:t>
            </a:fld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71B21-1A82-7520-B1A8-9AE66528D9C0}"/>
              </a:ext>
            </a:extLst>
          </p:cNvPr>
          <p:cNvSpPr/>
          <p:nvPr/>
        </p:nvSpPr>
        <p:spPr>
          <a:xfrm>
            <a:off x="7383780" y="1109507"/>
            <a:ext cx="2192194" cy="307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C89F297D-F76A-FB6B-7791-38CC99D1A2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FF8E3-5A97-7B3A-036A-D05C80178F9A}"/>
              </a:ext>
            </a:extLst>
          </p:cNvPr>
          <p:cNvSpPr txBox="1"/>
          <p:nvPr/>
        </p:nvSpPr>
        <p:spPr>
          <a:xfrm>
            <a:off x="5306187" y="1075217"/>
            <a:ext cx="284608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en-CH" dirty="0"/>
              <a:t>Defect pixels – one RSU</a:t>
            </a:r>
          </a:p>
        </p:txBody>
      </p:sp>
    </p:spTree>
    <p:extLst>
      <p:ext uri="{BB962C8B-B14F-4D97-AF65-F5344CB8AC3E}">
        <p14:creationId xmlns:p14="http://schemas.microsoft.com/office/powerpoint/2010/main" val="216768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4E14E-908A-70A4-0DD4-3C5517F09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FB1D2-BF21-F1A0-E504-7A5A47E0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B7E07D6-57F5-771D-A130-D5C0B3BCDE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26146" b="131"/>
          <a:stretch>
            <a:fillRect/>
          </a:stretch>
        </p:blipFill>
        <p:spPr>
          <a:xfrm>
            <a:off x="3803821" y="1346885"/>
            <a:ext cx="6133929" cy="4108623"/>
          </a:xfrm>
          <a:prstGeom prst="rect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358F7F43-C40C-BADC-BFCD-3B1B8C534157}"/>
              </a:ext>
            </a:extLst>
          </p:cNvPr>
          <p:cNvSpPr/>
          <p:nvPr/>
        </p:nvSpPr>
        <p:spPr>
          <a:xfrm>
            <a:off x="9287993" y="3775675"/>
            <a:ext cx="1834978" cy="1427206"/>
          </a:xfrm>
          <a:prstGeom prst="triangle">
            <a:avLst>
              <a:gd name="adj" fmla="val 283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407CD8-7E22-6C3E-BEDB-9FC1205EAB5B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F2184DC-B4F4-6913-E342-0AD5BDD9F755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C328905-86D1-B0DB-4884-59C2437B5CC0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E11374CD-D783-168B-184C-BF7B85C22A23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8" name="Picture 185">
            <a:extLst>
              <a:ext uri="{FF2B5EF4-FFF2-40B4-BE49-F238E27FC236}">
                <a16:creationId xmlns:a16="http://schemas.microsoft.com/office/drawing/2014/main" id="{C65E4F20-4D1F-E963-EBFF-B8376D662A6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3" name="GSVDD">
            <a:extLst>
              <a:ext uri="{FF2B5EF4-FFF2-40B4-BE49-F238E27FC236}">
                <a16:creationId xmlns:a16="http://schemas.microsoft.com/office/drawing/2014/main" id="{E565F781-C0E2-F085-5502-3D4A4D94A40F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" name="GSVDD">
            <a:extLst>
              <a:ext uri="{FF2B5EF4-FFF2-40B4-BE49-F238E27FC236}">
                <a16:creationId xmlns:a16="http://schemas.microsoft.com/office/drawing/2014/main" id="{29A26941-F692-9D25-F568-212B743976C5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5" name="GSVDD">
            <a:extLst>
              <a:ext uri="{FF2B5EF4-FFF2-40B4-BE49-F238E27FC236}">
                <a16:creationId xmlns:a16="http://schemas.microsoft.com/office/drawing/2014/main" id="{A81FB0D6-C45A-FAD3-8605-9A0BCDCA46AB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7" name="GSVDD">
            <a:extLst>
              <a:ext uri="{FF2B5EF4-FFF2-40B4-BE49-F238E27FC236}">
                <a16:creationId xmlns:a16="http://schemas.microsoft.com/office/drawing/2014/main" id="{947B352E-A5FB-7D02-3C32-CDC72B21FB93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1BB8C4A-142A-D52C-AF59-745718FF3AFF}"/>
              </a:ext>
            </a:extLst>
          </p:cNvPr>
          <p:cNvSpPr/>
          <p:nvPr/>
        </p:nvSpPr>
        <p:spPr>
          <a:xfrm>
            <a:off x="8220853" y="5697066"/>
            <a:ext cx="2134279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1-by-1 tile testing: power, registers, data, DACs, pixels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F59D6-D930-D684-8DBF-24477A71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28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DFFC48-B826-DAF2-12E8-5332286E1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683" y="820115"/>
            <a:ext cx="6398337" cy="44173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BB2D64-E5F8-391E-D15D-7D0647C344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70" r="30948" b="2428"/>
          <a:stretch>
            <a:fillRect/>
          </a:stretch>
        </p:blipFill>
        <p:spPr>
          <a:xfrm>
            <a:off x="5600438" y="751534"/>
            <a:ext cx="6510968" cy="47920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855CD5-916A-1049-4C9F-A0B7D4A69285}"/>
              </a:ext>
            </a:extLst>
          </p:cNvPr>
          <p:cNvSpPr txBox="1"/>
          <p:nvPr/>
        </p:nvSpPr>
        <p:spPr>
          <a:xfrm>
            <a:off x="5651378" y="776774"/>
            <a:ext cx="284608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en-CH" dirty="0"/>
              <a:t>Threshold scan – one tile</a:t>
            </a:r>
          </a:p>
        </p:txBody>
      </p:sp>
    </p:spTree>
    <p:extLst>
      <p:ext uri="{BB962C8B-B14F-4D97-AF65-F5344CB8AC3E}">
        <p14:creationId xmlns:p14="http://schemas.microsoft.com/office/powerpoint/2010/main" val="186707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0FCC2-F289-E405-B126-3EA9E8E7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B5C8B-E146-E613-81CB-481463D8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589BD2-9BC8-64EF-1976-BBD8760FA2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304" b="131"/>
          <a:stretch>
            <a:fillRect/>
          </a:stretch>
        </p:blipFill>
        <p:spPr>
          <a:xfrm>
            <a:off x="3803821" y="1346885"/>
            <a:ext cx="8280229" cy="41086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4663E3-C7AE-E229-40B9-380591F0B664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CD40E9-290B-1E57-F2AD-F3E1BF03CE1C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FC5A36B-C1D0-E3A3-507F-F7F444D2A33A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829658E5-353C-D827-3339-ECEDD0CF2FA1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429A8B7-5A4A-E405-858A-BF21194ABB16}"/>
              </a:ext>
            </a:extLst>
          </p:cNvPr>
          <p:cNvSpPr/>
          <p:nvPr/>
        </p:nvSpPr>
        <p:spPr>
          <a:xfrm>
            <a:off x="664357" y="2528945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High-speed sequence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B9F68BB3-7440-0404-FFA7-D1BBBCA0DBF4}"/>
              </a:ext>
            </a:extLst>
          </p:cNvPr>
          <p:cNvSpPr/>
          <p:nvPr/>
        </p:nvSpPr>
        <p:spPr>
          <a:xfrm>
            <a:off x="1807357" y="2325059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9" name="Picture 562">
            <a:extLst>
              <a:ext uri="{FF2B5EF4-FFF2-40B4-BE49-F238E27FC236}">
                <a16:creationId xmlns:a16="http://schemas.microsoft.com/office/drawing/2014/main" id="{7A401F39-B266-47E1-AFEF-D6A7E9D3217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GSVDD">
            <a:extLst>
              <a:ext uri="{FF2B5EF4-FFF2-40B4-BE49-F238E27FC236}">
                <a16:creationId xmlns:a16="http://schemas.microsoft.com/office/drawing/2014/main" id="{3BC7A117-BBE1-0305-CA00-01F48368E3D8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2" name="GSVDD">
            <a:extLst>
              <a:ext uri="{FF2B5EF4-FFF2-40B4-BE49-F238E27FC236}">
                <a16:creationId xmlns:a16="http://schemas.microsoft.com/office/drawing/2014/main" id="{1D123ABF-B2B2-9C22-14C6-197F264E50A1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3" name="GSVDD">
            <a:extLst>
              <a:ext uri="{FF2B5EF4-FFF2-40B4-BE49-F238E27FC236}">
                <a16:creationId xmlns:a16="http://schemas.microsoft.com/office/drawing/2014/main" id="{BD871BB5-0770-7AC6-D8BF-B95ECC85391C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pic>
        <p:nvPicPr>
          <p:cNvPr id="24" name="Picture 185">
            <a:extLst>
              <a:ext uri="{FF2B5EF4-FFF2-40B4-BE49-F238E27FC236}">
                <a16:creationId xmlns:a16="http://schemas.microsoft.com/office/drawing/2014/main" id="{8639DE3D-672C-72B5-07DB-445F8CBBA54D}"/>
              </a:ext>
            </a:extLst>
          </p:cNvPr>
          <p:cNvPicPr/>
          <p:nvPr/>
        </p:nvPicPr>
        <p:blipFill>
          <a:blip r:embed="rId4"/>
          <a:srcRect l="34765"/>
          <a:stretch>
            <a:fillRect/>
          </a:stretch>
        </p:blipFill>
        <p:spPr>
          <a:xfrm>
            <a:off x="1479175" y="3677322"/>
            <a:ext cx="2176363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5" name="GSVDD">
            <a:extLst>
              <a:ext uri="{FF2B5EF4-FFF2-40B4-BE49-F238E27FC236}">
                <a16:creationId xmlns:a16="http://schemas.microsoft.com/office/drawing/2014/main" id="{A9FF5946-525B-7A45-6095-5559ACA2027E}"/>
              </a:ext>
            </a:extLst>
          </p:cNvPr>
          <p:cNvSpPr/>
          <p:nvPr/>
        </p:nvSpPr>
        <p:spPr>
          <a:xfrm>
            <a:off x="13080" y="5084030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8DE3A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dirty="0">
                <a:latin typeface="Calibri"/>
                <a:ea typeface="Calibri"/>
              </a:rPr>
              <a:t>TX</a:t>
            </a: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6" name="GSVDD">
            <a:extLst>
              <a:ext uri="{FF2B5EF4-FFF2-40B4-BE49-F238E27FC236}">
                <a16:creationId xmlns:a16="http://schemas.microsoft.com/office/drawing/2014/main" id="{E821D223-1054-F29D-42A8-69A856A919F5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2D67C52-E838-BDCB-A0DA-622F29042281}"/>
              </a:ext>
            </a:extLst>
          </p:cNvPr>
          <p:cNvSpPr/>
          <p:nvPr/>
        </p:nvSpPr>
        <p:spPr>
          <a:xfrm>
            <a:off x="10364751" y="5697066"/>
            <a:ext cx="1719300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High-speed serializer and full data path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3CABAA11-09FA-2F10-A478-AAEFB38F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29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4498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519D3-C267-5B86-8280-C67283C26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AFED-96E5-4BA5-0E8A-5A7A7753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52ED91-D184-6E6B-12CD-A171943D4A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04" r="304" b="131"/>
          <a:stretch>
            <a:fillRect/>
          </a:stretch>
        </p:blipFill>
        <p:spPr>
          <a:xfrm>
            <a:off x="3803821" y="1346885"/>
            <a:ext cx="8280229" cy="41086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32F3B1-891E-B855-2FB3-93C1999FFB0B}"/>
              </a:ext>
            </a:extLst>
          </p:cNvPr>
          <p:cNvSpPr txBox="1"/>
          <p:nvPr/>
        </p:nvSpPr>
        <p:spPr>
          <a:xfrm>
            <a:off x="3728547" y="1011304"/>
            <a:ext cx="175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/>
              <a:t>1 wafer, 5 SEG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10F30D-EB7E-C1A2-C50F-D57BC52674DD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6236589-5C9D-4FD7-7653-44F9980E37C8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0FE724D7-B132-0911-04D3-449DEA382A4B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811271C-3C71-FA52-850C-E25C880DF055}"/>
              </a:ext>
            </a:extLst>
          </p:cNvPr>
          <p:cNvSpPr/>
          <p:nvPr/>
        </p:nvSpPr>
        <p:spPr>
          <a:xfrm>
            <a:off x="664357" y="2528945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High-speed sequence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31864A3C-B61C-F4A0-F557-A6A38567E083}"/>
              </a:ext>
            </a:extLst>
          </p:cNvPr>
          <p:cNvSpPr/>
          <p:nvPr/>
        </p:nvSpPr>
        <p:spPr>
          <a:xfrm>
            <a:off x="1807357" y="2325059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9" name="Picture 562">
            <a:extLst>
              <a:ext uri="{FF2B5EF4-FFF2-40B4-BE49-F238E27FC236}">
                <a16:creationId xmlns:a16="http://schemas.microsoft.com/office/drawing/2014/main" id="{D916270A-54C7-AD60-01E3-5469EC58610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9367" y="3677322"/>
            <a:ext cx="3336172" cy="1833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GSVDD">
            <a:extLst>
              <a:ext uri="{FF2B5EF4-FFF2-40B4-BE49-F238E27FC236}">
                <a16:creationId xmlns:a16="http://schemas.microsoft.com/office/drawing/2014/main" id="{943926A2-07A8-CFB6-2AEC-A768BDB32F3D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2" name="GSVDD">
            <a:extLst>
              <a:ext uri="{FF2B5EF4-FFF2-40B4-BE49-F238E27FC236}">
                <a16:creationId xmlns:a16="http://schemas.microsoft.com/office/drawing/2014/main" id="{312F8C78-2CBF-61DF-2EAF-CC9EE5DAC5E6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3" name="GSVDD">
            <a:extLst>
              <a:ext uri="{FF2B5EF4-FFF2-40B4-BE49-F238E27FC236}">
                <a16:creationId xmlns:a16="http://schemas.microsoft.com/office/drawing/2014/main" id="{A3ADD730-5406-D3C2-3B05-C02361160F5C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pic>
        <p:nvPicPr>
          <p:cNvPr id="24" name="Picture 185">
            <a:extLst>
              <a:ext uri="{FF2B5EF4-FFF2-40B4-BE49-F238E27FC236}">
                <a16:creationId xmlns:a16="http://schemas.microsoft.com/office/drawing/2014/main" id="{380C7DFB-1AFE-80C2-5824-CCA20CDB7887}"/>
              </a:ext>
            </a:extLst>
          </p:cNvPr>
          <p:cNvPicPr/>
          <p:nvPr/>
        </p:nvPicPr>
        <p:blipFill>
          <a:blip r:embed="rId4"/>
          <a:srcRect l="34765"/>
          <a:stretch>
            <a:fillRect/>
          </a:stretch>
        </p:blipFill>
        <p:spPr>
          <a:xfrm>
            <a:off x="1479175" y="3677322"/>
            <a:ext cx="2176363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25" name="GSVDD">
            <a:extLst>
              <a:ext uri="{FF2B5EF4-FFF2-40B4-BE49-F238E27FC236}">
                <a16:creationId xmlns:a16="http://schemas.microsoft.com/office/drawing/2014/main" id="{8CFDE1FC-F490-0AC7-E14E-A56C85F159F6}"/>
              </a:ext>
            </a:extLst>
          </p:cNvPr>
          <p:cNvSpPr/>
          <p:nvPr/>
        </p:nvSpPr>
        <p:spPr>
          <a:xfrm>
            <a:off x="13080" y="5084030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8DE3A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dirty="0">
                <a:latin typeface="Calibri"/>
                <a:ea typeface="Calibri"/>
              </a:rPr>
              <a:t>TX</a:t>
            </a: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6" name="GSVDD">
            <a:extLst>
              <a:ext uri="{FF2B5EF4-FFF2-40B4-BE49-F238E27FC236}">
                <a16:creationId xmlns:a16="http://schemas.microsoft.com/office/drawing/2014/main" id="{08624D7B-0030-0550-CD90-1ACA9B32D6B8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940C83D-F21F-A8B7-0681-DDF0EB3603B7}"/>
              </a:ext>
            </a:extLst>
          </p:cNvPr>
          <p:cNvSpPr/>
          <p:nvPr/>
        </p:nvSpPr>
        <p:spPr>
          <a:xfrm>
            <a:off x="10364751" y="5697066"/>
            <a:ext cx="1719300" cy="7958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High-speed serializer and full data path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AF97E-59F0-5F5A-CACA-CCF2989089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935"/>
          <a:stretch>
            <a:fillRect/>
          </a:stretch>
        </p:blipFill>
        <p:spPr>
          <a:xfrm>
            <a:off x="6880860" y="866754"/>
            <a:ext cx="5246439" cy="44651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A82329-C8F3-189E-2F38-611A2ABAD41B}"/>
              </a:ext>
            </a:extLst>
          </p:cNvPr>
          <p:cNvSpPr txBox="1"/>
          <p:nvPr/>
        </p:nvSpPr>
        <p:spPr>
          <a:xfrm>
            <a:off x="8179424" y="4850076"/>
            <a:ext cx="784654" cy="415498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300s</a:t>
            </a:r>
            <a:br>
              <a:rPr lang="en-CH" sz="1200" dirty="0"/>
            </a:br>
            <a:endParaRPr lang="en-CH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74234F-CD57-BD7F-4488-4843DC3CEF5E}"/>
              </a:ext>
            </a:extLst>
          </p:cNvPr>
          <p:cNvSpPr txBox="1"/>
          <p:nvPr/>
        </p:nvSpPr>
        <p:spPr>
          <a:xfrm>
            <a:off x="11153479" y="5095460"/>
            <a:ext cx="973820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1 SEGMENT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CBD3510-3B99-E670-3951-3FCEFFF8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30</a:t>
            </a:fld>
            <a:endParaRPr lang="en-CH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3E4E42-2804-4A95-9E42-AD8C488193DF}"/>
              </a:ext>
            </a:extLst>
          </p:cNvPr>
          <p:cNvSpPr txBox="1"/>
          <p:nvPr/>
        </p:nvSpPr>
        <p:spPr>
          <a:xfrm>
            <a:off x="7491783" y="884789"/>
            <a:ext cx="3722464" cy="477054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pPr algn="ctr"/>
            <a:r>
              <a:rPr lang="en-CH" sz="1600" dirty="0"/>
              <a:t>High-speed channel Bit Error Rate (BER) </a:t>
            </a:r>
            <a:r>
              <a:rPr lang="en-CH" sz="1200" dirty="0"/>
              <a:t>PseudoRandomBinarySequence (PRBS)</a:t>
            </a:r>
            <a:endParaRPr lang="en-CH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91377D-2009-2248-157F-E2FB6035CB6E}"/>
              </a:ext>
            </a:extLst>
          </p:cNvPr>
          <p:cNvSpPr txBox="1"/>
          <p:nvPr/>
        </p:nvSpPr>
        <p:spPr>
          <a:xfrm>
            <a:off x="9843184" y="4850076"/>
            <a:ext cx="784654" cy="415498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300s</a:t>
            </a:r>
            <a:br>
              <a:rPr lang="en-CH" sz="1200" dirty="0"/>
            </a:br>
            <a:endParaRPr lang="en-CH" sz="12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49B999-23A2-A40F-DF52-ECFF6CB43379}"/>
              </a:ext>
            </a:extLst>
          </p:cNvPr>
          <p:cNvSpPr/>
          <p:nvPr/>
        </p:nvSpPr>
        <p:spPr>
          <a:xfrm>
            <a:off x="10076286" y="1343818"/>
            <a:ext cx="645110" cy="3274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23CBECB-D147-D237-78D2-C4208F39C8B9}"/>
              </a:ext>
            </a:extLst>
          </p:cNvPr>
          <p:cNvSpPr/>
          <p:nvPr/>
        </p:nvSpPr>
        <p:spPr>
          <a:xfrm>
            <a:off x="8441796" y="1343818"/>
            <a:ext cx="645110" cy="32745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F112E2-012F-7091-C23B-6C9E63931D5F}"/>
              </a:ext>
            </a:extLst>
          </p:cNvPr>
          <p:cNvSpPr txBox="1"/>
          <p:nvPr/>
        </p:nvSpPr>
        <p:spPr>
          <a:xfrm>
            <a:off x="6905244" y="1730820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F4CC4A-8F9C-2173-B5F2-C012FE12B8F3}"/>
              </a:ext>
            </a:extLst>
          </p:cNvPr>
          <p:cNvSpPr txBox="1"/>
          <p:nvPr/>
        </p:nvSpPr>
        <p:spPr>
          <a:xfrm>
            <a:off x="6905244" y="2132216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81A081-959C-A6E4-901F-689E30B87053}"/>
              </a:ext>
            </a:extLst>
          </p:cNvPr>
          <p:cNvSpPr txBox="1"/>
          <p:nvPr/>
        </p:nvSpPr>
        <p:spPr>
          <a:xfrm>
            <a:off x="6905244" y="2533612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AFC2BB-69AF-0C15-4742-81C61CEC0AD9}"/>
              </a:ext>
            </a:extLst>
          </p:cNvPr>
          <p:cNvSpPr txBox="1"/>
          <p:nvPr/>
        </p:nvSpPr>
        <p:spPr>
          <a:xfrm>
            <a:off x="6905244" y="2935008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ADD7DC-DB2D-0AE3-5E5E-A991BA6F4826}"/>
              </a:ext>
            </a:extLst>
          </p:cNvPr>
          <p:cNvSpPr txBox="1"/>
          <p:nvPr/>
        </p:nvSpPr>
        <p:spPr>
          <a:xfrm>
            <a:off x="6905244" y="3336404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011EAF-782C-C02A-BB08-DE2B92469BA8}"/>
              </a:ext>
            </a:extLst>
          </p:cNvPr>
          <p:cNvSpPr txBox="1"/>
          <p:nvPr/>
        </p:nvSpPr>
        <p:spPr>
          <a:xfrm>
            <a:off x="6905244" y="3737800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826EFC-C3AE-EE36-C0DE-85CECAD5D49D}"/>
              </a:ext>
            </a:extLst>
          </p:cNvPr>
          <p:cNvSpPr txBox="1"/>
          <p:nvPr/>
        </p:nvSpPr>
        <p:spPr>
          <a:xfrm>
            <a:off x="6905244" y="4139196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179E8B-7512-71B9-A706-45284338464E}"/>
              </a:ext>
            </a:extLst>
          </p:cNvPr>
          <p:cNvSpPr txBox="1"/>
          <p:nvPr/>
        </p:nvSpPr>
        <p:spPr>
          <a:xfrm>
            <a:off x="6905244" y="4540595"/>
            <a:ext cx="868595" cy="230832"/>
          </a:xfrm>
          <a:prstGeom prst="rect">
            <a:avLst/>
          </a:prstGeom>
          <a:solidFill>
            <a:schemeClr val="bg1"/>
          </a:solidFill>
        </p:spPr>
        <p:txBody>
          <a:bodyPr wrap="square" tIns="0" rtlCol="0">
            <a:spAutoFit/>
          </a:bodyPr>
          <a:lstStyle/>
          <a:p>
            <a:r>
              <a:rPr lang="en-CH" sz="1200" dirty="0"/>
              <a:t>Channel 7</a:t>
            </a:r>
          </a:p>
        </p:txBody>
      </p:sp>
    </p:spTree>
    <p:extLst>
      <p:ext uri="{BB962C8B-B14F-4D97-AF65-F5344CB8AC3E}">
        <p14:creationId xmlns:p14="http://schemas.microsoft.com/office/powerpoint/2010/main" val="328995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F9F92-A40E-6681-F8A9-FD5392C8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660CC56-66D0-863E-ED2B-FF87820577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667" r="304" b="131"/>
          <a:stretch>
            <a:fillRect/>
          </a:stretch>
        </p:blipFill>
        <p:spPr>
          <a:xfrm>
            <a:off x="3803821" y="711201"/>
            <a:ext cx="8280229" cy="47443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E5A37-06C3-C663-83F4-E101452E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Testing sequence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B6AF4E0-BF00-1542-6447-C4A379C34630}"/>
              </a:ext>
            </a:extLst>
          </p:cNvPr>
          <p:cNvSpPr/>
          <p:nvPr/>
        </p:nvSpPr>
        <p:spPr>
          <a:xfrm>
            <a:off x="664357" y="1232352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Primary sequence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ECDE2AB-5259-F543-70AA-73EF1DA1D416}"/>
              </a:ext>
            </a:extLst>
          </p:cNvPr>
          <p:cNvSpPr/>
          <p:nvPr/>
        </p:nvSpPr>
        <p:spPr>
          <a:xfrm>
            <a:off x="664357" y="1880389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Tile sequence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25E25D5F-1892-B84A-36CE-E0C2A5F3147D}"/>
              </a:ext>
            </a:extLst>
          </p:cNvPr>
          <p:cNvSpPr/>
          <p:nvPr/>
        </p:nvSpPr>
        <p:spPr>
          <a:xfrm>
            <a:off x="1807357" y="1676503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14CA47E-31E4-105F-3972-0A2B0495CD73}"/>
              </a:ext>
            </a:extLst>
          </p:cNvPr>
          <p:cNvSpPr/>
          <p:nvPr/>
        </p:nvSpPr>
        <p:spPr>
          <a:xfrm>
            <a:off x="664357" y="2528945"/>
            <a:ext cx="2477528" cy="4448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High-speed sequence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63A3C8E-A22D-8B95-523E-2A77543644C6}"/>
              </a:ext>
            </a:extLst>
          </p:cNvPr>
          <p:cNvSpPr/>
          <p:nvPr/>
        </p:nvSpPr>
        <p:spPr>
          <a:xfrm>
            <a:off x="1807357" y="2325059"/>
            <a:ext cx="179173" cy="2038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7" name="Picture 562">
            <a:extLst>
              <a:ext uri="{FF2B5EF4-FFF2-40B4-BE49-F238E27FC236}">
                <a16:creationId xmlns:a16="http://schemas.microsoft.com/office/drawing/2014/main" id="{713C165B-DE90-D78D-629E-AFAF8692C35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367" y="3677322"/>
            <a:ext cx="3336172" cy="1833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GSVDD">
            <a:extLst>
              <a:ext uri="{FF2B5EF4-FFF2-40B4-BE49-F238E27FC236}">
                <a16:creationId xmlns:a16="http://schemas.microsoft.com/office/drawing/2014/main" id="{0D81D346-EFAA-A68C-8278-0E650430F5DB}"/>
              </a:ext>
            </a:extLst>
          </p:cNvPr>
          <p:cNvSpPr/>
          <p:nvPr/>
        </p:nvSpPr>
        <p:spPr>
          <a:xfrm>
            <a:off x="13080" y="412379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F6C0B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GSVDD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1" name="GSVDD">
            <a:extLst>
              <a:ext uri="{FF2B5EF4-FFF2-40B4-BE49-F238E27FC236}">
                <a16:creationId xmlns:a16="http://schemas.microsoft.com/office/drawing/2014/main" id="{417496A3-6944-07BD-D250-14C7E87E26F4}"/>
              </a:ext>
            </a:extLst>
          </p:cNvPr>
          <p:cNvSpPr/>
          <p:nvPr/>
        </p:nvSpPr>
        <p:spPr>
          <a:xfrm>
            <a:off x="13080" y="4443872"/>
            <a:ext cx="457199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GAVDD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4" name="GSVDD">
            <a:extLst>
              <a:ext uri="{FF2B5EF4-FFF2-40B4-BE49-F238E27FC236}">
                <a16:creationId xmlns:a16="http://schemas.microsoft.com/office/drawing/2014/main" id="{D999FB85-C61F-CEE0-9EB9-B61C4A5D1B72}"/>
              </a:ext>
            </a:extLst>
          </p:cNvPr>
          <p:cNvSpPr/>
          <p:nvPr/>
        </p:nvSpPr>
        <p:spPr>
          <a:xfrm>
            <a:off x="13080" y="476395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2D9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GDVDD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pic>
        <p:nvPicPr>
          <p:cNvPr id="15" name="Picture 185">
            <a:extLst>
              <a:ext uri="{FF2B5EF4-FFF2-40B4-BE49-F238E27FC236}">
                <a16:creationId xmlns:a16="http://schemas.microsoft.com/office/drawing/2014/main" id="{3C3EC106-C0BF-5312-0BCD-2D1998A4A566}"/>
              </a:ext>
            </a:extLst>
          </p:cNvPr>
          <p:cNvPicPr/>
          <p:nvPr/>
        </p:nvPicPr>
        <p:blipFill>
          <a:blip r:embed="rId5"/>
          <a:srcRect l="34765"/>
          <a:stretch>
            <a:fillRect/>
          </a:stretch>
        </p:blipFill>
        <p:spPr>
          <a:xfrm>
            <a:off x="1479175" y="3677322"/>
            <a:ext cx="2176363" cy="1833792"/>
          </a:xfrm>
          <a:prstGeom prst="rect">
            <a:avLst/>
          </a:prstGeom>
          <a:noFill/>
          <a:ln w="54720">
            <a:noFill/>
          </a:ln>
        </p:spPr>
      </p:pic>
      <p:sp>
        <p:nvSpPr>
          <p:cNvPr id="17" name="GSVDD">
            <a:extLst>
              <a:ext uri="{FF2B5EF4-FFF2-40B4-BE49-F238E27FC236}">
                <a16:creationId xmlns:a16="http://schemas.microsoft.com/office/drawing/2014/main" id="{8B0A2CD7-FCCD-38F1-2C14-0CC5BE3D6AEA}"/>
              </a:ext>
            </a:extLst>
          </p:cNvPr>
          <p:cNvSpPr/>
          <p:nvPr/>
        </p:nvSpPr>
        <p:spPr>
          <a:xfrm>
            <a:off x="13080" y="5084030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8DE3A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dirty="0">
                <a:latin typeface="Calibri"/>
                <a:ea typeface="Calibri"/>
              </a:rPr>
              <a:t>TX</a:t>
            </a: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VDD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8" name="GSVDD">
            <a:extLst>
              <a:ext uri="{FF2B5EF4-FFF2-40B4-BE49-F238E27FC236}">
                <a16:creationId xmlns:a16="http://schemas.microsoft.com/office/drawing/2014/main" id="{ECBB7335-1ED4-6915-52C0-FBC7B6346991}"/>
              </a:ext>
            </a:extLst>
          </p:cNvPr>
          <p:cNvSpPr/>
          <p:nvPr/>
        </p:nvSpPr>
        <p:spPr>
          <a:xfrm>
            <a:off x="13080" y="3803712"/>
            <a:ext cx="457198" cy="345960"/>
          </a:xfrm>
          <a:prstGeom prst="rightArrow">
            <a:avLst>
              <a:gd name="adj1" fmla="val 55000"/>
              <a:gd name="adj2" fmla="val 40000"/>
            </a:avLst>
          </a:prstGeom>
          <a:solidFill>
            <a:srgbClr val="CAC9C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" tIns="0" rIns="45000" bIns="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00" b="1" u="none" strike="noStrike" dirty="0">
                <a:effectLst/>
                <a:uFillTx/>
                <a:latin typeface="Calibri"/>
                <a:ea typeface="Calibri"/>
              </a:rPr>
              <a:t>PSUB</a:t>
            </a:r>
            <a:endParaRPr lang="en-US" sz="7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C3D7B0-C2B1-BA18-D2E9-242C7063150E}"/>
              </a:ext>
            </a:extLst>
          </p:cNvPr>
          <p:cNvSpPr txBox="1"/>
          <p:nvPr/>
        </p:nvSpPr>
        <p:spPr>
          <a:xfrm>
            <a:off x="283502" y="5929965"/>
            <a:ext cx="11624995" cy="458153"/>
          </a:xfrm>
          <a:prstGeom prst="roundRect">
            <a:avLst>
              <a:gd name="adj" fmla="val 22261"/>
            </a:avLst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H" sz="2000" b="1" dirty="0">
                <a:solidFill>
                  <a:schemeClr val="accent6">
                    <a:lumMod val="50000"/>
                  </a:schemeClr>
                </a:solidFill>
              </a:rPr>
              <a:t>MOSAIX chip is (nearly) fully functional – crosstalk on tile links addressed in next submission (ER3)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8B9BF9C3-1333-C35A-B190-B5B4EAA6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31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0652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DE7B9-9E67-9050-3696-A799D27E9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7667C-C4CB-B4DC-7675-5CFA4DF36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Layer yield – maximum layer size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B0375-26B1-A439-B623-F4031912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56"/>
          <a:stretch>
            <a:fillRect/>
          </a:stretch>
        </p:blipFill>
        <p:spPr>
          <a:xfrm>
            <a:off x="1856846" y="2330593"/>
            <a:ext cx="8028814" cy="458944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7F826-A4A8-FDF2-2234-D278D8D8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32</a:t>
            </a:fld>
            <a:endParaRPr lang="en-CH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4F3F15C-40CA-7EB9-8DB2-D2DADD68D396}"/>
              </a:ext>
            </a:extLst>
          </p:cNvPr>
          <p:cNvGrpSpPr/>
          <p:nvPr/>
        </p:nvGrpSpPr>
        <p:grpSpPr>
          <a:xfrm>
            <a:off x="4567190" y="1191708"/>
            <a:ext cx="1184941" cy="1184941"/>
            <a:chOff x="9463655" y="2845489"/>
            <a:chExt cx="3213100" cy="32131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C3AD85-1BB8-3C5C-3D14-E92E36A0F43A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1947B0-57D3-7EB2-AE54-A6CC72428731}"/>
                </a:ext>
              </a:extLst>
            </p:cNvPr>
            <p:cNvSpPr/>
            <p:nvPr/>
          </p:nvSpPr>
          <p:spPr>
            <a:xfrm>
              <a:off x="9718330" y="3914444"/>
              <a:ext cx="2736849" cy="92063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277025-6072-F26E-8F41-699BE9623DC7}"/>
                </a:ext>
              </a:extLst>
            </p:cNvPr>
            <p:cNvSpPr/>
            <p:nvPr/>
          </p:nvSpPr>
          <p:spPr>
            <a:xfrm>
              <a:off x="9718330" y="4835083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BDC8266-B0CE-92DA-2C4A-508B785BE596}"/>
              </a:ext>
            </a:extLst>
          </p:cNvPr>
          <p:cNvGrpSpPr/>
          <p:nvPr/>
        </p:nvGrpSpPr>
        <p:grpSpPr>
          <a:xfrm>
            <a:off x="6309497" y="1191893"/>
            <a:ext cx="1184941" cy="1184941"/>
            <a:chOff x="9463655" y="2845489"/>
            <a:chExt cx="3213100" cy="3213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F189E22-E17E-79C9-938D-1C4B675D3A7A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F53B05-F310-070E-80BF-C20663E8DC15}"/>
                </a:ext>
              </a:extLst>
            </p:cNvPr>
            <p:cNvSpPr/>
            <p:nvPr/>
          </p:nvSpPr>
          <p:spPr>
            <a:xfrm>
              <a:off x="9718330" y="3914444"/>
              <a:ext cx="2736849" cy="661663"/>
            </a:xfrm>
            <a:prstGeom prst="rect">
              <a:avLst/>
            </a:prstGeom>
            <a:solidFill>
              <a:srgbClr val="008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E820C5D-058A-C48A-1E21-D0EE0CF0C01C}"/>
                </a:ext>
              </a:extLst>
            </p:cNvPr>
            <p:cNvSpPr/>
            <p:nvPr/>
          </p:nvSpPr>
          <p:spPr>
            <a:xfrm>
              <a:off x="9718330" y="4604924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AAACE3-C4D9-D5DB-46F5-99340A44BC57}"/>
                </a:ext>
              </a:extLst>
            </p:cNvPr>
            <p:cNvSpPr/>
            <p:nvPr/>
          </p:nvSpPr>
          <p:spPr>
            <a:xfrm>
              <a:off x="9718330" y="4835083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7C413E-BE8A-AB4F-2428-C9A9887B97FF}"/>
              </a:ext>
            </a:extLst>
          </p:cNvPr>
          <p:cNvGrpSpPr/>
          <p:nvPr/>
        </p:nvGrpSpPr>
        <p:grpSpPr>
          <a:xfrm>
            <a:off x="2813173" y="1177475"/>
            <a:ext cx="1184941" cy="1184941"/>
            <a:chOff x="9463655" y="2845489"/>
            <a:chExt cx="3213100" cy="3213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5402187-15CF-1742-E968-F6FEE02974FB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CF4E483-77F3-FF87-E7FF-5612298AB088}"/>
                </a:ext>
              </a:extLst>
            </p:cNvPr>
            <p:cNvSpPr/>
            <p:nvPr/>
          </p:nvSpPr>
          <p:spPr>
            <a:xfrm>
              <a:off x="9718330" y="3914444"/>
              <a:ext cx="2736849" cy="1130189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BBFFDA-6388-9984-DF25-5F89777683CA}"/>
              </a:ext>
            </a:extLst>
          </p:cNvPr>
          <p:cNvSpPr/>
          <p:nvPr/>
        </p:nvSpPr>
        <p:spPr>
          <a:xfrm>
            <a:off x="2658884" y="1120325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D412C60-560B-8AC3-CBFA-A2E85C427626}"/>
              </a:ext>
            </a:extLst>
          </p:cNvPr>
          <p:cNvSpPr/>
          <p:nvPr/>
        </p:nvSpPr>
        <p:spPr>
          <a:xfrm>
            <a:off x="4406129" y="1120325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8076130-7539-FA91-AF20-0F1DA8BE2EDC}"/>
              </a:ext>
            </a:extLst>
          </p:cNvPr>
          <p:cNvSpPr/>
          <p:nvPr/>
        </p:nvSpPr>
        <p:spPr>
          <a:xfrm>
            <a:off x="6150921" y="1120510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2738CA-FC29-051E-76EA-980FF03985BB}"/>
              </a:ext>
            </a:extLst>
          </p:cNvPr>
          <p:cNvSpPr txBox="1"/>
          <p:nvPr/>
        </p:nvSpPr>
        <p:spPr>
          <a:xfrm rot="16200000">
            <a:off x="991862" y="2006047"/>
            <a:ext cx="2140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from </a:t>
            </a:r>
            <a:r>
              <a:rPr lang="en-GB" sz="1800" dirty="0">
                <a:solidFill>
                  <a:schemeClr val="tx1"/>
                </a:solidFill>
              </a:rPr>
              <a:t>40 wafers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79877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265A-1BC2-59C2-35D9-9525DC500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F3F0-2336-354C-9B12-74540D62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Layer yield – maximum layer size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65CF7A-1A36-F72D-2DF6-A6F1A43E3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56"/>
          <a:stretch>
            <a:fillRect/>
          </a:stretch>
        </p:blipFill>
        <p:spPr>
          <a:xfrm>
            <a:off x="1856846" y="2330593"/>
            <a:ext cx="8028814" cy="458944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F7882-34F1-8CF4-A1AE-A7D45618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33</a:t>
            </a:fld>
            <a:endParaRPr lang="en-CH" dirty="0"/>
          </a:p>
        </p:txBody>
      </p:sp>
      <p:sp>
        <p:nvSpPr>
          <p:cNvPr id="4" name="Folded Corner 3">
            <a:extLst>
              <a:ext uri="{FF2B5EF4-FFF2-40B4-BE49-F238E27FC236}">
                <a16:creationId xmlns:a16="http://schemas.microsoft.com/office/drawing/2014/main" id="{579E70E2-BF6D-2B9F-636A-E93872593ADD}"/>
              </a:ext>
            </a:extLst>
          </p:cNvPr>
          <p:cNvSpPr/>
          <p:nvPr/>
        </p:nvSpPr>
        <p:spPr>
          <a:xfrm>
            <a:off x="8767307" y="1396717"/>
            <a:ext cx="3135694" cy="1816383"/>
          </a:xfrm>
          <a:prstGeom prst="foldedCorner">
            <a:avLst/>
          </a:prstGeom>
          <a:solidFill>
            <a:srgbClr val="FFC000"/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</a:rPr>
              <a:t>Effort on yield improvement in collaboration with the foundry ongoing</a:t>
            </a:r>
          </a:p>
        </p:txBody>
      </p:sp>
      <p:sp>
        <p:nvSpPr>
          <p:cNvPr id="6" name="Folded Corner 5">
            <a:extLst>
              <a:ext uri="{FF2B5EF4-FFF2-40B4-BE49-F238E27FC236}">
                <a16:creationId xmlns:a16="http://schemas.microsoft.com/office/drawing/2014/main" id="{0EBA81B4-2C2F-99E8-E88F-4EC0D17D3785}"/>
              </a:ext>
            </a:extLst>
          </p:cNvPr>
          <p:cNvSpPr/>
          <p:nvPr/>
        </p:nvSpPr>
        <p:spPr>
          <a:xfrm>
            <a:off x="8767307" y="3429000"/>
            <a:ext cx="3135694" cy="2032283"/>
          </a:xfrm>
          <a:prstGeom prst="foldedCorner">
            <a:avLst/>
          </a:prstGeom>
          <a:solidFill>
            <a:srgbClr val="FFC000"/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</a:rPr>
              <a:t>At &gt;98% tile yield, we</a:t>
            </a:r>
            <a:br>
              <a:rPr lang="en-GB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can build:</a:t>
            </a:r>
          </a:p>
          <a:p>
            <a:r>
              <a:rPr lang="en-GB" sz="2400" b="1" dirty="0">
                <a:solidFill>
                  <a:schemeClr val="tx1"/>
                </a:solidFill>
              </a:rPr>
              <a:t>2x ITS3 </a:t>
            </a:r>
            <a:r>
              <a:rPr lang="en-GB" sz="2400" dirty="0">
                <a:solidFill>
                  <a:schemeClr val="tx1"/>
                </a:solidFill>
              </a:rPr>
              <a:t>or</a:t>
            </a:r>
          </a:p>
          <a:p>
            <a:r>
              <a:rPr lang="en-GB" sz="2400" b="1" dirty="0">
                <a:solidFill>
                  <a:schemeClr val="tx1"/>
                </a:solidFill>
              </a:rPr>
              <a:t>1x SVT </a:t>
            </a:r>
            <a:r>
              <a:rPr lang="en-GB" sz="2400" dirty="0">
                <a:solidFill>
                  <a:schemeClr val="tx1"/>
                </a:solidFill>
              </a:rPr>
              <a:t>half barrel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2AB0341-DA31-A6E7-4173-19DE9980A798}"/>
              </a:ext>
            </a:extLst>
          </p:cNvPr>
          <p:cNvSpPr/>
          <p:nvPr/>
        </p:nvSpPr>
        <p:spPr>
          <a:xfrm>
            <a:off x="6546012" y="3644901"/>
            <a:ext cx="5087187" cy="3010975"/>
          </a:xfrm>
          <a:prstGeom prst="arc">
            <a:avLst>
              <a:gd name="adj1" fmla="val 11941433"/>
              <a:gd name="adj2" fmla="val 15496031"/>
            </a:avLst>
          </a:prstGeom>
          <a:noFill/>
          <a:ln w="22225">
            <a:solidFill>
              <a:schemeClr val="accent2">
                <a:lumMod val="75000"/>
              </a:schemeClr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4CC8D0-88B6-B1AD-5F3F-4AE571DB69B4}"/>
              </a:ext>
            </a:extLst>
          </p:cNvPr>
          <p:cNvGrpSpPr/>
          <p:nvPr/>
        </p:nvGrpSpPr>
        <p:grpSpPr>
          <a:xfrm>
            <a:off x="4567190" y="1191708"/>
            <a:ext cx="1184941" cy="1184941"/>
            <a:chOff x="9463655" y="2845489"/>
            <a:chExt cx="3213100" cy="32131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E32FB11-E9E3-734C-DFF1-C2B5C7293D10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5BA2C-143D-2B37-A0AB-01F86688B2C1}"/>
                </a:ext>
              </a:extLst>
            </p:cNvPr>
            <p:cNvSpPr/>
            <p:nvPr/>
          </p:nvSpPr>
          <p:spPr>
            <a:xfrm>
              <a:off x="9718330" y="3914444"/>
              <a:ext cx="2736849" cy="92063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C1234CB-09FB-E884-96E1-C1C6F7964F48}"/>
                </a:ext>
              </a:extLst>
            </p:cNvPr>
            <p:cNvSpPr/>
            <p:nvPr/>
          </p:nvSpPr>
          <p:spPr>
            <a:xfrm>
              <a:off x="9718330" y="4835083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D9AD3F-57FD-E9D3-C159-63BB00C273F4}"/>
              </a:ext>
            </a:extLst>
          </p:cNvPr>
          <p:cNvGrpSpPr/>
          <p:nvPr/>
        </p:nvGrpSpPr>
        <p:grpSpPr>
          <a:xfrm>
            <a:off x="6309497" y="1191893"/>
            <a:ext cx="1184941" cy="1184941"/>
            <a:chOff x="9463655" y="2845489"/>
            <a:chExt cx="3213100" cy="32131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5A9274C-6EC9-FE21-EFBA-1E7F84850752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3C4376-EE85-FD56-26D0-CF378F5AD325}"/>
                </a:ext>
              </a:extLst>
            </p:cNvPr>
            <p:cNvSpPr/>
            <p:nvPr/>
          </p:nvSpPr>
          <p:spPr>
            <a:xfrm>
              <a:off x="9718330" y="3914444"/>
              <a:ext cx="2736849" cy="661663"/>
            </a:xfrm>
            <a:prstGeom prst="rect">
              <a:avLst/>
            </a:prstGeom>
            <a:solidFill>
              <a:srgbClr val="0080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4809E8-402B-205D-ADC9-8592154D4BD4}"/>
                </a:ext>
              </a:extLst>
            </p:cNvPr>
            <p:cNvSpPr/>
            <p:nvPr/>
          </p:nvSpPr>
          <p:spPr>
            <a:xfrm>
              <a:off x="9718330" y="4604924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D6A5E0B-D3B2-9922-4ECE-7793A98A8F69}"/>
                </a:ext>
              </a:extLst>
            </p:cNvPr>
            <p:cNvSpPr/>
            <p:nvPr/>
          </p:nvSpPr>
          <p:spPr>
            <a:xfrm>
              <a:off x="9718330" y="4835083"/>
              <a:ext cx="2736850" cy="209550"/>
            </a:xfrm>
            <a:prstGeom prst="rect">
              <a:avLst/>
            </a:prstGeom>
            <a:pattFill prst="smGrid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99F2C5-14BC-1247-D2F1-AEC08AAD7605}"/>
              </a:ext>
            </a:extLst>
          </p:cNvPr>
          <p:cNvGrpSpPr/>
          <p:nvPr/>
        </p:nvGrpSpPr>
        <p:grpSpPr>
          <a:xfrm>
            <a:off x="2813173" y="1177475"/>
            <a:ext cx="1184941" cy="1184941"/>
            <a:chOff x="9463655" y="2845489"/>
            <a:chExt cx="3213100" cy="32131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B60C0E1-C125-B66E-B269-1ED02C1FA0A4}"/>
                </a:ext>
              </a:extLst>
            </p:cNvPr>
            <p:cNvSpPr/>
            <p:nvPr/>
          </p:nvSpPr>
          <p:spPr>
            <a:xfrm>
              <a:off x="9463655" y="2845489"/>
              <a:ext cx="3213100" cy="3213100"/>
            </a:xfrm>
            <a:prstGeom prst="ellipse">
              <a:avLst/>
            </a:prstGeom>
            <a:gradFill>
              <a:gsLst>
                <a:gs pos="67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8000">
                  <a:schemeClr val="dk1">
                    <a:satMod val="103000"/>
                    <a:tint val="73000"/>
                    <a:lumMod val="95000"/>
                    <a:lumOff val="5000"/>
                    <a:alpha val="83821"/>
                  </a:schemeClr>
                </a:gs>
                <a:gs pos="100000">
                  <a:schemeClr val="dk1">
                    <a:lumMod val="105000"/>
                    <a:satMod val="109000"/>
                    <a:tint val="81000"/>
                  </a:schemeClr>
                </a:gs>
              </a:gsLst>
              <a:lin ang="3600000" scaled="0"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2278CC-DB53-17C0-DE0D-A9CE07ABB721}"/>
                </a:ext>
              </a:extLst>
            </p:cNvPr>
            <p:cNvSpPr/>
            <p:nvPr/>
          </p:nvSpPr>
          <p:spPr>
            <a:xfrm>
              <a:off x="9718330" y="3914444"/>
              <a:ext cx="2736849" cy="1130189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0C65B43-B1A1-EAFA-52D0-67BF05878591}"/>
              </a:ext>
            </a:extLst>
          </p:cNvPr>
          <p:cNvSpPr/>
          <p:nvPr/>
        </p:nvSpPr>
        <p:spPr>
          <a:xfrm>
            <a:off x="2658884" y="1120325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5524E10-CF41-FCE0-7387-9E0FD2719227}"/>
              </a:ext>
            </a:extLst>
          </p:cNvPr>
          <p:cNvSpPr/>
          <p:nvPr/>
        </p:nvSpPr>
        <p:spPr>
          <a:xfrm>
            <a:off x="4406129" y="1120325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8A5294F-44DD-7F5D-06BD-2CE6121664FC}"/>
              </a:ext>
            </a:extLst>
          </p:cNvPr>
          <p:cNvSpPr/>
          <p:nvPr/>
        </p:nvSpPr>
        <p:spPr>
          <a:xfrm>
            <a:off x="6150921" y="1120510"/>
            <a:ext cx="1508760" cy="1558882"/>
          </a:xfrm>
          <a:prstGeom prst="roundRect">
            <a:avLst>
              <a:gd name="adj" fmla="val 6819"/>
            </a:avLst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D678D1-9B3C-6A6C-4B10-FCD6B1E46164}"/>
              </a:ext>
            </a:extLst>
          </p:cNvPr>
          <p:cNvSpPr txBox="1"/>
          <p:nvPr/>
        </p:nvSpPr>
        <p:spPr>
          <a:xfrm rot="16200000">
            <a:off x="991862" y="2006047"/>
            <a:ext cx="2140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from </a:t>
            </a:r>
            <a:r>
              <a:rPr lang="en-GB" sz="1800" dirty="0">
                <a:solidFill>
                  <a:schemeClr val="tx1"/>
                </a:solidFill>
              </a:rPr>
              <a:t>40 wafers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60788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53CD-34CC-9A78-6CC0-CCE3B8A5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78" name="Slide Number Placeholder 77">
            <a:extLst>
              <a:ext uri="{FF2B5EF4-FFF2-40B4-BE49-F238E27FC236}">
                <a16:creationId xmlns:a16="http://schemas.microsoft.com/office/drawing/2014/main" id="{279D37D4-607B-1B55-D81A-5E6B0400D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34</a:t>
            </a:fld>
            <a:endParaRPr lang="en-CH" dirty="0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E42D650E-FB17-F682-0DCE-3D43E6C04F8E}"/>
              </a:ext>
            </a:extLst>
          </p:cNvPr>
          <p:cNvSpPr txBox="1">
            <a:spLocks/>
          </p:cNvSpPr>
          <p:nvPr/>
        </p:nvSpPr>
        <p:spPr>
          <a:xfrm>
            <a:off x="838201" y="1397455"/>
            <a:ext cx="5916158" cy="4963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SVT foresees a production of:</a:t>
            </a:r>
          </a:p>
          <a:p>
            <a:pPr lvl="1"/>
            <a:r>
              <a:rPr lang="en-US" dirty="0"/>
              <a:t>75 ER3 wafers (inner barrel)</a:t>
            </a:r>
          </a:p>
          <a:p>
            <a:pPr lvl="1"/>
            <a:r>
              <a:rPr lang="en-US" dirty="0"/>
              <a:t>330 LAS wafers (outer barrel)</a:t>
            </a:r>
          </a:p>
          <a:p>
            <a:pPr lvl="1"/>
            <a:r>
              <a:rPr lang="en-US" dirty="0"/>
              <a:t>LAS: Large Area Sensor – MOSAIX derived, with same pad structure</a:t>
            </a:r>
            <a:endParaRPr lang="en-CH" dirty="0"/>
          </a:p>
          <a:p>
            <a:pPr lvl="1"/>
            <a:endParaRPr lang="en-CH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3CFAF86-6A7E-30D2-9EA4-FFB949096970}"/>
              </a:ext>
            </a:extLst>
          </p:cNvPr>
          <p:cNvSpPr/>
          <p:nvPr/>
        </p:nvSpPr>
        <p:spPr>
          <a:xfrm>
            <a:off x="7585770" y="941958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CD34373-C724-7C84-8856-3DEAC70656FD}"/>
              </a:ext>
            </a:extLst>
          </p:cNvPr>
          <p:cNvSpPr/>
          <p:nvPr/>
        </p:nvSpPr>
        <p:spPr>
          <a:xfrm>
            <a:off x="7840445" y="2010913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F11E570-655C-0FE9-4539-90401A1A087C}"/>
              </a:ext>
            </a:extLst>
          </p:cNvPr>
          <p:cNvSpPr/>
          <p:nvPr/>
        </p:nvSpPr>
        <p:spPr>
          <a:xfrm>
            <a:off x="7840445" y="224107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9FFE506-BA80-8DAD-40E0-5260E69D15B8}"/>
              </a:ext>
            </a:extLst>
          </p:cNvPr>
          <p:cNvSpPr/>
          <p:nvPr/>
        </p:nvSpPr>
        <p:spPr>
          <a:xfrm>
            <a:off x="7840445" y="247123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B152743-A21E-2D6C-1BE6-85B5CF35E3C5}"/>
              </a:ext>
            </a:extLst>
          </p:cNvPr>
          <p:cNvSpPr/>
          <p:nvPr/>
        </p:nvSpPr>
        <p:spPr>
          <a:xfrm>
            <a:off x="7840445" y="270139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CB4535C-F0E0-AD96-E1F5-7972F1A50E4D}"/>
              </a:ext>
            </a:extLst>
          </p:cNvPr>
          <p:cNvSpPr/>
          <p:nvPr/>
        </p:nvSpPr>
        <p:spPr>
          <a:xfrm>
            <a:off x="7840445" y="2931552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7CE55AF-29AD-19D6-57FA-26F8C0D9AC4B}"/>
              </a:ext>
            </a:extLst>
          </p:cNvPr>
          <p:cNvSpPr/>
          <p:nvPr/>
        </p:nvSpPr>
        <p:spPr>
          <a:xfrm>
            <a:off x="8953219" y="506202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2EAEFE2-B844-ECF9-F39A-1E0DDDE1CBF2}"/>
              </a:ext>
            </a:extLst>
          </p:cNvPr>
          <p:cNvSpPr/>
          <p:nvPr/>
        </p:nvSpPr>
        <p:spPr>
          <a:xfrm>
            <a:off x="7585770" y="3447651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A6DF7BA-3297-B22A-329C-16046215EE42}"/>
              </a:ext>
            </a:extLst>
          </p:cNvPr>
          <p:cNvSpPr/>
          <p:nvPr/>
        </p:nvSpPr>
        <p:spPr>
          <a:xfrm>
            <a:off x="784044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884F0B2-2371-D90F-ABFF-2D11264D7B2D}"/>
              </a:ext>
            </a:extLst>
          </p:cNvPr>
          <p:cNvSpPr/>
          <p:nvPr/>
        </p:nvSpPr>
        <p:spPr>
          <a:xfrm>
            <a:off x="784044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3B587B4-6EE8-FDFF-FE36-C75FF3D0E780}"/>
              </a:ext>
            </a:extLst>
          </p:cNvPr>
          <p:cNvSpPr/>
          <p:nvPr/>
        </p:nvSpPr>
        <p:spPr>
          <a:xfrm>
            <a:off x="784044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2EFBFC-833A-1F65-22D4-2BDE005C851E}"/>
              </a:ext>
            </a:extLst>
          </p:cNvPr>
          <p:cNvSpPr/>
          <p:nvPr/>
        </p:nvSpPr>
        <p:spPr>
          <a:xfrm>
            <a:off x="7840445" y="5437245"/>
            <a:ext cx="1356070" cy="209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LAS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C03FEEE-83BB-3E03-6954-A0EBCB1ED201}"/>
              </a:ext>
            </a:extLst>
          </p:cNvPr>
          <p:cNvSpPr/>
          <p:nvPr/>
        </p:nvSpPr>
        <p:spPr>
          <a:xfrm>
            <a:off x="919651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CB4119B-EEF5-E443-2F36-0911E8E87AE6}"/>
              </a:ext>
            </a:extLst>
          </p:cNvPr>
          <p:cNvSpPr/>
          <p:nvPr/>
        </p:nvSpPr>
        <p:spPr>
          <a:xfrm>
            <a:off x="919651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52F70AB-A592-4FD4-C958-C0014A7B352E}"/>
              </a:ext>
            </a:extLst>
          </p:cNvPr>
          <p:cNvSpPr/>
          <p:nvPr/>
        </p:nvSpPr>
        <p:spPr>
          <a:xfrm>
            <a:off x="9196515" y="4976926"/>
            <a:ext cx="135607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4AD5343-43D8-9101-F4AA-B532559A387D}"/>
              </a:ext>
            </a:extLst>
          </p:cNvPr>
          <p:cNvSpPr/>
          <p:nvPr/>
        </p:nvSpPr>
        <p:spPr>
          <a:xfrm>
            <a:off x="919651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11412A5-C90E-49B4-7964-12BCB0851C62}"/>
              </a:ext>
            </a:extLst>
          </p:cNvPr>
          <p:cNvSpPr/>
          <p:nvPr/>
        </p:nvSpPr>
        <p:spPr>
          <a:xfrm>
            <a:off x="9196515" y="5437245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D90825E-4319-4CED-C8BD-FEF1D3C10729}"/>
              </a:ext>
            </a:extLst>
          </p:cNvPr>
          <p:cNvSpPr/>
          <p:nvPr/>
        </p:nvSpPr>
        <p:spPr>
          <a:xfrm>
            <a:off x="8347080" y="5663017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D72605B-9A44-B9F1-A26F-13FD01E53BB0}"/>
              </a:ext>
            </a:extLst>
          </p:cNvPr>
          <p:cNvSpPr/>
          <p:nvPr/>
        </p:nvSpPr>
        <p:spPr>
          <a:xfrm>
            <a:off x="8347080" y="6120654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225DF5C-17A2-F1C3-752F-8CC3964CD85A}"/>
              </a:ext>
            </a:extLst>
          </p:cNvPr>
          <p:cNvSpPr/>
          <p:nvPr/>
        </p:nvSpPr>
        <p:spPr>
          <a:xfrm>
            <a:off x="8347080" y="38334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BCD78E4-58FA-5C57-81D6-0260277CD184}"/>
              </a:ext>
            </a:extLst>
          </p:cNvPr>
          <p:cNvSpPr/>
          <p:nvPr/>
        </p:nvSpPr>
        <p:spPr>
          <a:xfrm>
            <a:off x="8347080" y="429110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6CCA6FD-3D3E-2EFA-88AB-10E983304FEB}"/>
              </a:ext>
            </a:extLst>
          </p:cNvPr>
          <p:cNvSpPr/>
          <p:nvPr/>
        </p:nvSpPr>
        <p:spPr>
          <a:xfrm>
            <a:off x="8347080" y="405721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92D5339-7AF5-D693-E0E0-5DB02DC12DA3}"/>
              </a:ext>
            </a:extLst>
          </p:cNvPr>
          <p:cNvSpPr/>
          <p:nvPr/>
        </p:nvSpPr>
        <p:spPr>
          <a:xfrm>
            <a:off x="8347080" y="588878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7E759EE-2A95-689A-4370-CAEB4320570E}"/>
              </a:ext>
            </a:extLst>
          </p:cNvPr>
          <p:cNvSpPr txBox="1"/>
          <p:nvPr/>
        </p:nvSpPr>
        <p:spPr>
          <a:xfrm>
            <a:off x="10446850" y="349310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75x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5253157-E480-5CB7-612F-83F2802F2F59}"/>
              </a:ext>
            </a:extLst>
          </p:cNvPr>
          <p:cNvSpPr txBox="1"/>
          <p:nvPr/>
        </p:nvSpPr>
        <p:spPr>
          <a:xfrm>
            <a:off x="10446850" y="606563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330x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DBDCA70-ABA1-68E5-A826-70708DD78D0F}"/>
              </a:ext>
            </a:extLst>
          </p:cNvPr>
          <p:cNvSpPr/>
          <p:nvPr/>
        </p:nvSpPr>
        <p:spPr>
          <a:xfrm>
            <a:off x="7840445" y="497714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1105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D10BC-65B1-CA29-2279-ABCAFEBAA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35A35-3BD8-CF1D-FB8F-E9A7EBDF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66" name="Slide Number Placeholder 65">
            <a:extLst>
              <a:ext uri="{FF2B5EF4-FFF2-40B4-BE49-F238E27FC236}">
                <a16:creationId xmlns:a16="http://schemas.microsoft.com/office/drawing/2014/main" id="{797F1576-A764-0D82-70B8-65FC110C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35</a:t>
            </a:fld>
            <a:endParaRPr lang="en-CH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6AA4F730-D886-E6DD-59DD-842B98E17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97455"/>
            <a:ext cx="5916158" cy="4963003"/>
          </a:xfrm>
        </p:spPr>
        <p:txBody>
          <a:bodyPr>
            <a:normAutofit/>
          </a:bodyPr>
          <a:lstStyle/>
          <a:p>
            <a:r>
              <a:rPr lang="en-US" dirty="0"/>
              <a:t>SVT foresees a production of:</a:t>
            </a:r>
          </a:p>
          <a:p>
            <a:pPr lvl="1"/>
            <a:r>
              <a:rPr lang="en-US" dirty="0"/>
              <a:t>75 ER3 wafers (inner barrel)</a:t>
            </a:r>
          </a:p>
          <a:p>
            <a:pPr lvl="1"/>
            <a:r>
              <a:rPr lang="en-US" dirty="0"/>
              <a:t>330 LAS wafers (outer barrel)</a:t>
            </a:r>
          </a:p>
          <a:p>
            <a:pPr lvl="1"/>
            <a:r>
              <a:rPr lang="en-US" dirty="0"/>
              <a:t>LAS: Large Area Sensor – MOSAIX derived, with same pad structure</a:t>
            </a:r>
            <a:endParaRPr lang="en-CH" dirty="0"/>
          </a:p>
          <a:p>
            <a:pPr lvl="1"/>
            <a:endParaRPr lang="en-CH" dirty="0"/>
          </a:p>
          <a:p>
            <a:r>
              <a:rPr lang="en-CH" dirty="0"/>
              <a:t>Large volume requires fast QC procedures - paralellization required: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EF426FA-C573-5CD1-8E19-808FE572EA33}"/>
              </a:ext>
            </a:extLst>
          </p:cNvPr>
          <p:cNvSpPr/>
          <p:nvPr/>
        </p:nvSpPr>
        <p:spPr>
          <a:xfrm>
            <a:off x="7585770" y="941958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15659A2-EB09-9FDD-EB15-A082FADB4AF9}"/>
              </a:ext>
            </a:extLst>
          </p:cNvPr>
          <p:cNvSpPr/>
          <p:nvPr/>
        </p:nvSpPr>
        <p:spPr>
          <a:xfrm>
            <a:off x="7840445" y="2010913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1A4E630-A3E0-0BEB-6C7D-17BD8F865044}"/>
              </a:ext>
            </a:extLst>
          </p:cNvPr>
          <p:cNvSpPr/>
          <p:nvPr/>
        </p:nvSpPr>
        <p:spPr>
          <a:xfrm>
            <a:off x="7840445" y="224107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6843E1D-3718-5E49-454B-1AC5854F6AAE}"/>
              </a:ext>
            </a:extLst>
          </p:cNvPr>
          <p:cNvSpPr/>
          <p:nvPr/>
        </p:nvSpPr>
        <p:spPr>
          <a:xfrm>
            <a:off x="7840445" y="247123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1894BF3-06EE-71CC-927F-C9B7217001AB}"/>
              </a:ext>
            </a:extLst>
          </p:cNvPr>
          <p:cNvSpPr/>
          <p:nvPr/>
        </p:nvSpPr>
        <p:spPr>
          <a:xfrm>
            <a:off x="7840445" y="270139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075BE9A-DB65-BFDB-0860-AC7D604F458F}"/>
              </a:ext>
            </a:extLst>
          </p:cNvPr>
          <p:cNvSpPr/>
          <p:nvPr/>
        </p:nvSpPr>
        <p:spPr>
          <a:xfrm>
            <a:off x="7840445" y="2931552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863A6419-727A-D9A9-973A-38ADBA5E8951}"/>
              </a:ext>
            </a:extLst>
          </p:cNvPr>
          <p:cNvSpPr/>
          <p:nvPr/>
        </p:nvSpPr>
        <p:spPr>
          <a:xfrm>
            <a:off x="8953219" y="506202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11A0466-0EAD-5A72-E5FE-BC19DB1E73E0}"/>
              </a:ext>
            </a:extLst>
          </p:cNvPr>
          <p:cNvSpPr/>
          <p:nvPr/>
        </p:nvSpPr>
        <p:spPr>
          <a:xfrm>
            <a:off x="7585770" y="3447651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17BB1DE-BC8B-436E-1306-5B17CBA66A68}"/>
              </a:ext>
            </a:extLst>
          </p:cNvPr>
          <p:cNvSpPr/>
          <p:nvPr/>
        </p:nvSpPr>
        <p:spPr>
          <a:xfrm>
            <a:off x="784044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8E69EB1-D881-622A-B674-95D6C467C3D9}"/>
              </a:ext>
            </a:extLst>
          </p:cNvPr>
          <p:cNvSpPr/>
          <p:nvPr/>
        </p:nvSpPr>
        <p:spPr>
          <a:xfrm>
            <a:off x="784044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01D01DA-B51B-8A8C-3FCE-7CCACF75FE38}"/>
              </a:ext>
            </a:extLst>
          </p:cNvPr>
          <p:cNvSpPr/>
          <p:nvPr/>
        </p:nvSpPr>
        <p:spPr>
          <a:xfrm>
            <a:off x="784044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C9FC682-A286-EDA0-A043-3AC06DEFD36A}"/>
              </a:ext>
            </a:extLst>
          </p:cNvPr>
          <p:cNvSpPr/>
          <p:nvPr/>
        </p:nvSpPr>
        <p:spPr>
          <a:xfrm>
            <a:off x="7840445" y="5437245"/>
            <a:ext cx="1356070" cy="209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LAS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1D359C4-3986-0846-4191-26158B469E0E}"/>
              </a:ext>
            </a:extLst>
          </p:cNvPr>
          <p:cNvSpPr/>
          <p:nvPr/>
        </p:nvSpPr>
        <p:spPr>
          <a:xfrm>
            <a:off x="919651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700DAD7-982B-4962-6143-BBAF10AB25D5}"/>
              </a:ext>
            </a:extLst>
          </p:cNvPr>
          <p:cNvSpPr/>
          <p:nvPr/>
        </p:nvSpPr>
        <p:spPr>
          <a:xfrm>
            <a:off x="919651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F0A97BB-EC30-1955-C681-3B2582D32E75}"/>
              </a:ext>
            </a:extLst>
          </p:cNvPr>
          <p:cNvSpPr/>
          <p:nvPr/>
        </p:nvSpPr>
        <p:spPr>
          <a:xfrm>
            <a:off x="9196515" y="4976926"/>
            <a:ext cx="135607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D25594E-FCA0-D61E-7C3E-FFAFCA2E23C6}"/>
              </a:ext>
            </a:extLst>
          </p:cNvPr>
          <p:cNvSpPr/>
          <p:nvPr/>
        </p:nvSpPr>
        <p:spPr>
          <a:xfrm>
            <a:off x="919651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09330A1-61DD-B47C-CB85-2AFDF8AF53FE}"/>
              </a:ext>
            </a:extLst>
          </p:cNvPr>
          <p:cNvSpPr/>
          <p:nvPr/>
        </p:nvSpPr>
        <p:spPr>
          <a:xfrm>
            <a:off x="9196515" y="5437245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8D7C6D8-7CF4-24DF-36C2-1AFB069BA4B5}"/>
              </a:ext>
            </a:extLst>
          </p:cNvPr>
          <p:cNvSpPr/>
          <p:nvPr/>
        </p:nvSpPr>
        <p:spPr>
          <a:xfrm>
            <a:off x="8347080" y="5663017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3282E79-9E20-8815-3B9C-93C2E567A25E}"/>
              </a:ext>
            </a:extLst>
          </p:cNvPr>
          <p:cNvSpPr/>
          <p:nvPr/>
        </p:nvSpPr>
        <p:spPr>
          <a:xfrm>
            <a:off x="8347080" y="6120654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24AB318-168A-E1E1-2899-6C5E88DE87F1}"/>
              </a:ext>
            </a:extLst>
          </p:cNvPr>
          <p:cNvSpPr/>
          <p:nvPr/>
        </p:nvSpPr>
        <p:spPr>
          <a:xfrm>
            <a:off x="8347080" y="38334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E13D8F6-00BD-3381-5686-027F33AF7D1E}"/>
              </a:ext>
            </a:extLst>
          </p:cNvPr>
          <p:cNvSpPr/>
          <p:nvPr/>
        </p:nvSpPr>
        <p:spPr>
          <a:xfrm>
            <a:off x="8347080" y="429110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1FB00F8-BBA3-B285-C7F6-3ADECD11191E}"/>
              </a:ext>
            </a:extLst>
          </p:cNvPr>
          <p:cNvSpPr/>
          <p:nvPr/>
        </p:nvSpPr>
        <p:spPr>
          <a:xfrm>
            <a:off x="8347080" y="405721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2060654E-EE15-6A1C-29F7-BC119569966B}"/>
              </a:ext>
            </a:extLst>
          </p:cNvPr>
          <p:cNvSpPr/>
          <p:nvPr/>
        </p:nvSpPr>
        <p:spPr>
          <a:xfrm>
            <a:off x="6739612" y="191225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6EB369-0D8E-401D-FB97-BC5A2AEF6E5F}"/>
              </a:ext>
            </a:extLst>
          </p:cNvPr>
          <p:cNvSpPr txBox="1"/>
          <p:nvPr/>
        </p:nvSpPr>
        <p:spPr>
          <a:xfrm>
            <a:off x="6653112" y="1579598"/>
            <a:ext cx="747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LEC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F7E6275-CF33-3A8D-0408-02F52546DDB8}"/>
              </a:ext>
            </a:extLst>
          </p:cNvPr>
          <p:cNvSpPr/>
          <p:nvPr/>
        </p:nvSpPr>
        <p:spPr>
          <a:xfrm>
            <a:off x="8347080" y="588878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7F54172-5813-42C5-794C-0747CB9D36BC}"/>
              </a:ext>
            </a:extLst>
          </p:cNvPr>
          <p:cNvSpPr/>
          <p:nvPr/>
        </p:nvSpPr>
        <p:spPr>
          <a:xfrm>
            <a:off x="6721335" y="5353856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7863575-F2E3-0904-EA34-D5DDD1BF80DD}"/>
              </a:ext>
            </a:extLst>
          </p:cNvPr>
          <p:cNvSpPr txBox="1"/>
          <p:nvPr/>
        </p:nvSpPr>
        <p:spPr>
          <a:xfrm>
            <a:off x="10446850" y="349310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75x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F89EB6C-005C-3B9D-3896-BA718CA26AC5}"/>
              </a:ext>
            </a:extLst>
          </p:cNvPr>
          <p:cNvSpPr txBox="1"/>
          <p:nvPr/>
        </p:nvSpPr>
        <p:spPr>
          <a:xfrm>
            <a:off x="10446850" y="606563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330x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FC5E684-D1E5-F8ED-FDB8-004D2A20B1D3}"/>
              </a:ext>
            </a:extLst>
          </p:cNvPr>
          <p:cNvSpPr/>
          <p:nvPr/>
        </p:nvSpPr>
        <p:spPr>
          <a:xfrm>
            <a:off x="7840445" y="497714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3527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D530-2390-69A4-C34A-8C841D6CE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B28BD-B863-E945-26EE-2E5F4160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690DB84C-ED4F-4364-3498-83DB73D4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36</a:t>
            </a:fld>
            <a:endParaRPr lang="en-CH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2D888D7-DB21-AD18-D836-42160227569B}"/>
              </a:ext>
            </a:extLst>
          </p:cNvPr>
          <p:cNvSpPr txBox="1">
            <a:spLocks/>
          </p:cNvSpPr>
          <p:nvPr/>
        </p:nvSpPr>
        <p:spPr>
          <a:xfrm>
            <a:off x="838201" y="1397455"/>
            <a:ext cx="5916158" cy="4963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SVT foresees a production of:</a:t>
            </a:r>
          </a:p>
          <a:p>
            <a:pPr lvl="1"/>
            <a:r>
              <a:rPr lang="en-US" dirty="0"/>
              <a:t>75 ER3 wafers (inner barrel)</a:t>
            </a:r>
          </a:p>
          <a:p>
            <a:pPr lvl="1"/>
            <a:r>
              <a:rPr lang="en-US" dirty="0"/>
              <a:t>330 LAS wafers (outer barrel)</a:t>
            </a:r>
          </a:p>
          <a:p>
            <a:pPr lvl="1"/>
            <a:r>
              <a:rPr lang="en-US" dirty="0"/>
              <a:t>LAS: Large Area Sensor – MOSAIX derived, with same pad structure</a:t>
            </a:r>
            <a:endParaRPr lang="en-CH" dirty="0"/>
          </a:p>
          <a:p>
            <a:pPr lvl="1"/>
            <a:endParaRPr lang="en-CH" dirty="0"/>
          </a:p>
          <a:p>
            <a:r>
              <a:rPr lang="en-CH" dirty="0"/>
              <a:t>Large volume requires fast QC procedures - paralellization required:</a:t>
            </a:r>
          </a:p>
          <a:p>
            <a:pPr lvl="1"/>
            <a:r>
              <a:rPr lang="en-CH" dirty="0"/>
              <a:t>LEC + REC probecards -&gt; allows </a:t>
            </a:r>
            <a:br>
              <a:rPr lang="en-CH" dirty="0"/>
            </a:br>
            <a:r>
              <a:rPr lang="en-CH" dirty="0"/>
              <a:t>full powering of all tiles in parallel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A7F0BFA-9EF4-6D43-0A88-8019B6533D4B}"/>
              </a:ext>
            </a:extLst>
          </p:cNvPr>
          <p:cNvSpPr/>
          <p:nvPr/>
        </p:nvSpPr>
        <p:spPr>
          <a:xfrm>
            <a:off x="7585770" y="941958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FC47756-AB87-FA6B-E9F1-270B4443E25D}"/>
              </a:ext>
            </a:extLst>
          </p:cNvPr>
          <p:cNvSpPr/>
          <p:nvPr/>
        </p:nvSpPr>
        <p:spPr>
          <a:xfrm>
            <a:off x="7840445" y="2010913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B229F0C-95E7-6C58-D6FF-91E07704D62D}"/>
              </a:ext>
            </a:extLst>
          </p:cNvPr>
          <p:cNvSpPr/>
          <p:nvPr/>
        </p:nvSpPr>
        <p:spPr>
          <a:xfrm>
            <a:off x="7840445" y="224107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197463F-9C09-AC95-63C2-302B32010905}"/>
              </a:ext>
            </a:extLst>
          </p:cNvPr>
          <p:cNvSpPr/>
          <p:nvPr/>
        </p:nvSpPr>
        <p:spPr>
          <a:xfrm>
            <a:off x="7840445" y="247123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28CAD0D-8E4F-958B-2109-62EED8C4144C}"/>
              </a:ext>
            </a:extLst>
          </p:cNvPr>
          <p:cNvSpPr/>
          <p:nvPr/>
        </p:nvSpPr>
        <p:spPr>
          <a:xfrm>
            <a:off x="7840445" y="270139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E4A0C50-E4A8-8084-5AA0-9EF5426CD8DC}"/>
              </a:ext>
            </a:extLst>
          </p:cNvPr>
          <p:cNvSpPr/>
          <p:nvPr/>
        </p:nvSpPr>
        <p:spPr>
          <a:xfrm>
            <a:off x="7840445" y="2931552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52C56EE7-BD9A-BC3B-0394-15F13A80933A}"/>
              </a:ext>
            </a:extLst>
          </p:cNvPr>
          <p:cNvSpPr/>
          <p:nvPr/>
        </p:nvSpPr>
        <p:spPr>
          <a:xfrm>
            <a:off x="8953219" y="506202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FCB6133-AE3D-C14F-8A35-2BB603C3D439}"/>
              </a:ext>
            </a:extLst>
          </p:cNvPr>
          <p:cNvSpPr/>
          <p:nvPr/>
        </p:nvSpPr>
        <p:spPr>
          <a:xfrm>
            <a:off x="7585770" y="3447651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06C4DF1-01E4-46A1-BF89-BAD6A5B71B30}"/>
              </a:ext>
            </a:extLst>
          </p:cNvPr>
          <p:cNvSpPr/>
          <p:nvPr/>
        </p:nvSpPr>
        <p:spPr>
          <a:xfrm>
            <a:off x="784044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6498A7C-397D-80B6-D592-2E4BBA6FFF74}"/>
              </a:ext>
            </a:extLst>
          </p:cNvPr>
          <p:cNvSpPr/>
          <p:nvPr/>
        </p:nvSpPr>
        <p:spPr>
          <a:xfrm>
            <a:off x="784044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AF283D9-7C83-29C6-21FD-80ACBBEF9E1C}"/>
              </a:ext>
            </a:extLst>
          </p:cNvPr>
          <p:cNvSpPr/>
          <p:nvPr/>
        </p:nvSpPr>
        <p:spPr>
          <a:xfrm>
            <a:off x="784044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9F8545-2D35-91ED-F681-3B3994DA8A4E}"/>
              </a:ext>
            </a:extLst>
          </p:cNvPr>
          <p:cNvSpPr/>
          <p:nvPr/>
        </p:nvSpPr>
        <p:spPr>
          <a:xfrm>
            <a:off x="7840445" y="5437245"/>
            <a:ext cx="1356070" cy="209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LAS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289DF21-CFA2-E979-0B4D-67B5ED7BEF57}"/>
              </a:ext>
            </a:extLst>
          </p:cNvPr>
          <p:cNvSpPr/>
          <p:nvPr/>
        </p:nvSpPr>
        <p:spPr>
          <a:xfrm>
            <a:off x="919651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59A319E-861C-41D5-D1F4-71599509EBA2}"/>
              </a:ext>
            </a:extLst>
          </p:cNvPr>
          <p:cNvSpPr/>
          <p:nvPr/>
        </p:nvSpPr>
        <p:spPr>
          <a:xfrm>
            <a:off x="919651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3EE34D4-4E9D-55D7-C12A-C204FDE5EC71}"/>
              </a:ext>
            </a:extLst>
          </p:cNvPr>
          <p:cNvSpPr/>
          <p:nvPr/>
        </p:nvSpPr>
        <p:spPr>
          <a:xfrm>
            <a:off x="9196515" y="4976926"/>
            <a:ext cx="135607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2FE6808-3CF4-06B7-CF78-CAEE6D44F5CE}"/>
              </a:ext>
            </a:extLst>
          </p:cNvPr>
          <p:cNvSpPr/>
          <p:nvPr/>
        </p:nvSpPr>
        <p:spPr>
          <a:xfrm>
            <a:off x="919651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1D8E5C7-3B68-1EE0-1224-433985866506}"/>
              </a:ext>
            </a:extLst>
          </p:cNvPr>
          <p:cNvSpPr/>
          <p:nvPr/>
        </p:nvSpPr>
        <p:spPr>
          <a:xfrm>
            <a:off x="9196515" y="5437245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59DEDE8-95B4-C004-C468-00779442EDD6}"/>
              </a:ext>
            </a:extLst>
          </p:cNvPr>
          <p:cNvSpPr/>
          <p:nvPr/>
        </p:nvSpPr>
        <p:spPr>
          <a:xfrm>
            <a:off x="8347080" y="5663017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5D43F22-6642-2C97-0EA9-06B6D348B332}"/>
              </a:ext>
            </a:extLst>
          </p:cNvPr>
          <p:cNvSpPr/>
          <p:nvPr/>
        </p:nvSpPr>
        <p:spPr>
          <a:xfrm>
            <a:off x="8347080" y="6120654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F0A8993-4AE2-19CE-51FB-31591B3BEE06}"/>
              </a:ext>
            </a:extLst>
          </p:cNvPr>
          <p:cNvSpPr/>
          <p:nvPr/>
        </p:nvSpPr>
        <p:spPr>
          <a:xfrm>
            <a:off x="8347080" y="38334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3022C6D-5C21-617D-1013-0C62F9D28327}"/>
              </a:ext>
            </a:extLst>
          </p:cNvPr>
          <p:cNvSpPr/>
          <p:nvPr/>
        </p:nvSpPr>
        <p:spPr>
          <a:xfrm>
            <a:off x="8347080" y="429110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855D36F-3AAB-DDD4-CD5B-74737872E2EC}"/>
              </a:ext>
            </a:extLst>
          </p:cNvPr>
          <p:cNvSpPr/>
          <p:nvPr/>
        </p:nvSpPr>
        <p:spPr>
          <a:xfrm>
            <a:off x="8347080" y="405721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DE53C53-027B-5BFC-2E30-202FBF7370E6}"/>
              </a:ext>
            </a:extLst>
          </p:cNvPr>
          <p:cNvSpPr/>
          <p:nvPr/>
        </p:nvSpPr>
        <p:spPr>
          <a:xfrm>
            <a:off x="6739612" y="191225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CE6EFE3C-19A2-0698-E828-5B934F3D139E}"/>
              </a:ext>
            </a:extLst>
          </p:cNvPr>
          <p:cNvSpPr/>
          <p:nvPr/>
        </p:nvSpPr>
        <p:spPr>
          <a:xfrm>
            <a:off x="10412224" y="191225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4ED0CC-56CF-7490-F6B7-10854D86C383}"/>
              </a:ext>
            </a:extLst>
          </p:cNvPr>
          <p:cNvSpPr txBox="1"/>
          <p:nvPr/>
        </p:nvSpPr>
        <p:spPr>
          <a:xfrm>
            <a:off x="6653112" y="1579598"/>
            <a:ext cx="747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LEC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03EBE55-3EBB-4AD6-70E0-A5A3E5723E59}"/>
              </a:ext>
            </a:extLst>
          </p:cNvPr>
          <p:cNvSpPr txBox="1"/>
          <p:nvPr/>
        </p:nvSpPr>
        <p:spPr>
          <a:xfrm>
            <a:off x="11179468" y="1579598"/>
            <a:ext cx="747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REC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DC2D1C4-67AC-72CE-C38B-104826B91795}"/>
              </a:ext>
            </a:extLst>
          </p:cNvPr>
          <p:cNvSpPr/>
          <p:nvPr/>
        </p:nvSpPr>
        <p:spPr>
          <a:xfrm>
            <a:off x="8347080" y="588878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C7A2AF98-EA4E-5D42-BE51-AD0EED4E8476}"/>
              </a:ext>
            </a:extLst>
          </p:cNvPr>
          <p:cNvSpPr/>
          <p:nvPr/>
        </p:nvSpPr>
        <p:spPr>
          <a:xfrm>
            <a:off x="8998050" y="5372235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019CC3DA-5FD0-C52A-6686-26927EF4E64F}"/>
              </a:ext>
            </a:extLst>
          </p:cNvPr>
          <p:cNvSpPr/>
          <p:nvPr/>
        </p:nvSpPr>
        <p:spPr>
          <a:xfrm>
            <a:off x="6721335" y="5353856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DC6B1E4-3CD8-C51E-9ACE-06D30F816613}"/>
              </a:ext>
            </a:extLst>
          </p:cNvPr>
          <p:cNvSpPr txBox="1"/>
          <p:nvPr/>
        </p:nvSpPr>
        <p:spPr>
          <a:xfrm>
            <a:off x="10446850" y="349310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75x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FC7006-C746-3984-15FD-E1FF8656B33A}"/>
              </a:ext>
            </a:extLst>
          </p:cNvPr>
          <p:cNvSpPr txBox="1"/>
          <p:nvPr/>
        </p:nvSpPr>
        <p:spPr>
          <a:xfrm>
            <a:off x="10446850" y="606563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330x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4C2734E-D3B6-944C-D5F5-A01F590B4696}"/>
              </a:ext>
            </a:extLst>
          </p:cNvPr>
          <p:cNvSpPr/>
          <p:nvPr/>
        </p:nvSpPr>
        <p:spPr>
          <a:xfrm>
            <a:off x="7840445" y="497714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93406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11D86-2B79-E96F-9E68-000373485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02D4B-2723-D104-2AC3-B6AF81FD7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469DC8-0EBC-5704-E405-D37F62BC88E6}"/>
              </a:ext>
            </a:extLst>
          </p:cNvPr>
          <p:cNvSpPr/>
          <p:nvPr/>
        </p:nvSpPr>
        <p:spPr>
          <a:xfrm>
            <a:off x="7585770" y="941958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24634F-F4EF-4781-FA57-0251EA6EC8A1}"/>
              </a:ext>
            </a:extLst>
          </p:cNvPr>
          <p:cNvSpPr/>
          <p:nvPr/>
        </p:nvSpPr>
        <p:spPr>
          <a:xfrm>
            <a:off x="7840445" y="2010913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6451D7-CE1E-D91B-9130-75CAB45238D5}"/>
              </a:ext>
            </a:extLst>
          </p:cNvPr>
          <p:cNvSpPr/>
          <p:nvPr/>
        </p:nvSpPr>
        <p:spPr>
          <a:xfrm>
            <a:off x="7840445" y="224107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6EC80-B778-E093-0154-8FD3C52D0916}"/>
              </a:ext>
            </a:extLst>
          </p:cNvPr>
          <p:cNvSpPr/>
          <p:nvPr/>
        </p:nvSpPr>
        <p:spPr>
          <a:xfrm>
            <a:off x="7840445" y="247123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17E29E-8045-D373-1FD7-207176056A57}"/>
              </a:ext>
            </a:extLst>
          </p:cNvPr>
          <p:cNvSpPr/>
          <p:nvPr/>
        </p:nvSpPr>
        <p:spPr>
          <a:xfrm>
            <a:off x="7840445" y="270139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7C94DF-18EC-E815-05C8-3D7C6739E575}"/>
              </a:ext>
            </a:extLst>
          </p:cNvPr>
          <p:cNvSpPr/>
          <p:nvPr/>
        </p:nvSpPr>
        <p:spPr>
          <a:xfrm>
            <a:off x="7840445" y="2931552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F26CC2B-DBA0-06D4-F98C-40B19D811D1C}"/>
              </a:ext>
            </a:extLst>
          </p:cNvPr>
          <p:cNvSpPr/>
          <p:nvPr/>
        </p:nvSpPr>
        <p:spPr>
          <a:xfrm>
            <a:off x="8953219" y="506202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3681591-49A5-462C-2135-C56320BAF14D}"/>
              </a:ext>
            </a:extLst>
          </p:cNvPr>
          <p:cNvSpPr/>
          <p:nvPr/>
        </p:nvSpPr>
        <p:spPr>
          <a:xfrm>
            <a:off x="7585770" y="3447651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EBB21D-1694-D578-B255-7F5476DB7824}"/>
              </a:ext>
            </a:extLst>
          </p:cNvPr>
          <p:cNvSpPr/>
          <p:nvPr/>
        </p:nvSpPr>
        <p:spPr>
          <a:xfrm>
            <a:off x="784044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6D9947-2CD8-45D9-493C-0E81BCF71017}"/>
              </a:ext>
            </a:extLst>
          </p:cNvPr>
          <p:cNvSpPr/>
          <p:nvPr/>
        </p:nvSpPr>
        <p:spPr>
          <a:xfrm>
            <a:off x="784044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879B45-9318-48D4-B533-D30141104258}"/>
              </a:ext>
            </a:extLst>
          </p:cNvPr>
          <p:cNvSpPr/>
          <p:nvPr/>
        </p:nvSpPr>
        <p:spPr>
          <a:xfrm>
            <a:off x="784044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EF5884-549A-B322-88B7-2BBAFCC7FDB8}"/>
              </a:ext>
            </a:extLst>
          </p:cNvPr>
          <p:cNvSpPr/>
          <p:nvPr/>
        </p:nvSpPr>
        <p:spPr>
          <a:xfrm>
            <a:off x="7840445" y="5437245"/>
            <a:ext cx="1356070" cy="209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LAS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7ADCB29-D301-52EF-9B30-8DAA6C5F268C}"/>
              </a:ext>
            </a:extLst>
          </p:cNvPr>
          <p:cNvSpPr/>
          <p:nvPr/>
        </p:nvSpPr>
        <p:spPr>
          <a:xfrm>
            <a:off x="9196515" y="451660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D9A687-7EC1-7B00-1D02-0780FE455E29}"/>
              </a:ext>
            </a:extLst>
          </p:cNvPr>
          <p:cNvSpPr/>
          <p:nvPr/>
        </p:nvSpPr>
        <p:spPr>
          <a:xfrm>
            <a:off x="9196515" y="47467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305A47-3D6D-4330-5B17-892E52F96D80}"/>
              </a:ext>
            </a:extLst>
          </p:cNvPr>
          <p:cNvSpPr/>
          <p:nvPr/>
        </p:nvSpPr>
        <p:spPr>
          <a:xfrm>
            <a:off x="9196515" y="4976926"/>
            <a:ext cx="135607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AA7DA5-22B7-9579-E2DF-E2ABC8977372}"/>
              </a:ext>
            </a:extLst>
          </p:cNvPr>
          <p:cNvSpPr/>
          <p:nvPr/>
        </p:nvSpPr>
        <p:spPr>
          <a:xfrm>
            <a:off x="9196515" y="520708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653BCD-F954-309B-A0B0-23F7AF49616D}"/>
              </a:ext>
            </a:extLst>
          </p:cNvPr>
          <p:cNvSpPr/>
          <p:nvPr/>
        </p:nvSpPr>
        <p:spPr>
          <a:xfrm>
            <a:off x="9196515" y="5437245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CF0BE8-C520-7B3D-B9A2-B42D0510E425}"/>
              </a:ext>
            </a:extLst>
          </p:cNvPr>
          <p:cNvSpPr/>
          <p:nvPr/>
        </p:nvSpPr>
        <p:spPr>
          <a:xfrm>
            <a:off x="8347080" y="5663017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83E12D9-72BD-FA25-1EAC-B509BE2A38DD}"/>
              </a:ext>
            </a:extLst>
          </p:cNvPr>
          <p:cNvSpPr/>
          <p:nvPr/>
        </p:nvSpPr>
        <p:spPr>
          <a:xfrm>
            <a:off x="8347080" y="6120654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00175FE-1F1B-6993-1A24-3ECCC3A216BC}"/>
              </a:ext>
            </a:extLst>
          </p:cNvPr>
          <p:cNvSpPr/>
          <p:nvPr/>
        </p:nvSpPr>
        <p:spPr>
          <a:xfrm>
            <a:off x="8347080" y="3833466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8A6F95C-66CC-C983-809D-C16E7C2A0EE7}"/>
              </a:ext>
            </a:extLst>
          </p:cNvPr>
          <p:cNvSpPr/>
          <p:nvPr/>
        </p:nvSpPr>
        <p:spPr>
          <a:xfrm>
            <a:off x="8347080" y="4291103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7B4E9A0-923A-216B-6EA6-6A8478708209}"/>
              </a:ext>
            </a:extLst>
          </p:cNvPr>
          <p:cNvSpPr/>
          <p:nvPr/>
        </p:nvSpPr>
        <p:spPr>
          <a:xfrm>
            <a:off x="8347080" y="405721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882D52A4-286C-C598-F66D-551C3D6F2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97455"/>
            <a:ext cx="5916158" cy="4963003"/>
          </a:xfrm>
        </p:spPr>
        <p:txBody>
          <a:bodyPr>
            <a:normAutofit/>
          </a:bodyPr>
          <a:lstStyle/>
          <a:p>
            <a:r>
              <a:rPr lang="en-US" dirty="0"/>
              <a:t>SVT foresees a production of:</a:t>
            </a:r>
          </a:p>
          <a:p>
            <a:pPr lvl="1"/>
            <a:r>
              <a:rPr lang="en-US" dirty="0"/>
              <a:t>75 ER3 wafers (inner barrel)</a:t>
            </a:r>
          </a:p>
          <a:p>
            <a:pPr lvl="1"/>
            <a:r>
              <a:rPr lang="en-US" dirty="0"/>
              <a:t>330 LAS wafers (outer barrel)</a:t>
            </a:r>
          </a:p>
          <a:p>
            <a:pPr lvl="1"/>
            <a:r>
              <a:rPr lang="en-US" dirty="0"/>
              <a:t>LAS: Large Area Sensor – MOSAIX derived, with same pad structure</a:t>
            </a:r>
            <a:endParaRPr lang="en-CH" dirty="0"/>
          </a:p>
          <a:p>
            <a:pPr lvl="1"/>
            <a:endParaRPr lang="en-CH" dirty="0"/>
          </a:p>
          <a:p>
            <a:r>
              <a:rPr lang="en-CH" dirty="0"/>
              <a:t>Large volume requires fast QC procedures - paralellization required:</a:t>
            </a:r>
          </a:p>
          <a:p>
            <a:pPr lvl="1"/>
            <a:r>
              <a:rPr lang="en-CH" dirty="0"/>
              <a:t>LEC + REC probecards -&gt; allows </a:t>
            </a:r>
            <a:br>
              <a:rPr lang="en-CH" dirty="0"/>
            </a:br>
            <a:r>
              <a:rPr lang="en-CH" dirty="0"/>
              <a:t>full powering of all tiles in parallel</a:t>
            </a:r>
          </a:p>
          <a:p>
            <a:pPr lvl="1"/>
            <a:r>
              <a:rPr lang="en-CH" dirty="0"/>
              <a:t>Multiple dies in parallel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408A1B6-FAE6-20FC-0EA2-307DBED09C02}"/>
              </a:ext>
            </a:extLst>
          </p:cNvPr>
          <p:cNvSpPr/>
          <p:nvPr/>
        </p:nvSpPr>
        <p:spPr>
          <a:xfrm>
            <a:off x="6739612" y="191225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9D7A7BC-6CDE-DE4F-EDFC-D56A271F246D}"/>
              </a:ext>
            </a:extLst>
          </p:cNvPr>
          <p:cNvSpPr/>
          <p:nvPr/>
        </p:nvSpPr>
        <p:spPr>
          <a:xfrm>
            <a:off x="10412224" y="191225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4F2201-42D7-627C-6743-E35FE6ECF9F2}"/>
              </a:ext>
            </a:extLst>
          </p:cNvPr>
          <p:cNvSpPr txBox="1"/>
          <p:nvPr/>
        </p:nvSpPr>
        <p:spPr>
          <a:xfrm>
            <a:off x="6653112" y="1579598"/>
            <a:ext cx="747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LEC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F49088-A11F-760E-EC69-B6E1BAA01BC1}"/>
              </a:ext>
            </a:extLst>
          </p:cNvPr>
          <p:cNvSpPr txBox="1"/>
          <p:nvPr/>
        </p:nvSpPr>
        <p:spPr>
          <a:xfrm>
            <a:off x="11179468" y="1579598"/>
            <a:ext cx="747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REC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03FD9-E62D-503B-2451-64949A685455}"/>
              </a:ext>
            </a:extLst>
          </p:cNvPr>
          <p:cNvSpPr/>
          <p:nvPr/>
        </p:nvSpPr>
        <p:spPr>
          <a:xfrm>
            <a:off x="8347080" y="5888789"/>
            <a:ext cx="135607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FF515B-733E-0337-7AAE-4EB7E5FCE0C2}"/>
              </a:ext>
            </a:extLst>
          </p:cNvPr>
          <p:cNvSpPr/>
          <p:nvPr/>
        </p:nvSpPr>
        <p:spPr>
          <a:xfrm>
            <a:off x="7840445" y="4975221"/>
            <a:ext cx="1356070" cy="209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LAS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5653FE-9705-542C-1678-753A7715ECA3}"/>
              </a:ext>
            </a:extLst>
          </p:cNvPr>
          <p:cNvSpPr/>
          <p:nvPr/>
        </p:nvSpPr>
        <p:spPr>
          <a:xfrm>
            <a:off x="7840445" y="247375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70001C4-2709-9284-0082-A8E629AE9C1E}"/>
              </a:ext>
            </a:extLst>
          </p:cNvPr>
          <p:cNvSpPr/>
          <p:nvPr/>
        </p:nvSpPr>
        <p:spPr>
          <a:xfrm>
            <a:off x="6739612" y="2375100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FEC5822-C664-A5EB-3ACE-873C422CCB5A}"/>
              </a:ext>
            </a:extLst>
          </p:cNvPr>
          <p:cNvSpPr/>
          <p:nvPr/>
        </p:nvSpPr>
        <p:spPr>
          <a:xfrm>
            <a:off x="10412224" y="2375100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502280B-3B5C-31A0-6707-BB542BC09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37</a:t>
            </a:fld>
            <a:endParaRPr lang="en-CH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6BDF2BC-8FEF-4A15-54D6-0C8CE972F378}"/>
              </a:ext>
            </a:extLst>
          </p:cNvPr>
          <p:cNvSpPr/>
          <p:nvPr/>
        </p:nvSpPr>
        <p:spPr>
          <a:xfrm>
            <a:off x="8998050" y="5372235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8F35E61-5442-DDCB-B3A3-2C325C727F41}"/>
              </a:ext>
            </a:extLst>
          </p:cNvPr>
          <p:cNvSpPr/>
          <p:nvPr/>
        </p:nvSpPr>
        <p:spPr>
          <a:xfrm>
            <a:off x="6721335" y="5353856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95EFA20-99B2-F65A-3E49-10EEE32E82FC}"/>
              </a:ext>
            </a:extLst>
          </p:cNvPr>
          <p:cNvSpPr/>
          <p:nvPr/>
        </p:nvSpPr>
        <p:spPr>
          <a:xfrm>
            <a:off x="8998050" y="4893878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2C89BC1-7ADE-6993-8B83-24494617B0D1}"/>
              </a:ext>
            </a:extLst>
          </p:cNvPr>
          <p:cNvSpPr/>
          <p:nvPr/>
        </p:nvSpPr>
        <p:spPr>
          <a:xfrm>
            <a:off x="6721335" y="4875499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394DE2-91DD-11A5-940D-E4E40A0F4617}"/>
              </a:ext>
            </a:extLst>
          </p:cNvPr>
          <p:cNvSpPr txBox="1"/>
          <p:nvPr/>
        </p:nvSpPr>
        <p:spPr>
          <a:xfrm>
            <a:off x="10446850" y="349310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75x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C01EF8E-E8CB-EEAB-8A58-1F62F638D6E0}"/>
              </a:ext>
            </a:extLst>
          </p:cNvPr>
          <p:cNvSpPr txBox="1"/>
          <p:nvPr/>
        </p:nvSpPr>
        <p:spPr>
          <a:xfrm>
            <a:off x="10446850" y="606563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330x </a:t>
            </a:r>
          </a:p>
        </p:txBody>
      </p:sp>
    </p:spTree>
    <p:extLst>
      <p:ext uri="{BB962C8B-B14F-4D97-AF65-F5344CB8AC3E}">
        <p14:creationId xmlns:p14="http://schemas.microsoft.com/office/powerpoint/2010/main" val="360108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DC1AB-EDE8-2215-F196-F4ED8C1E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AC45-C3D8-3EFE-DAF0-1C748A905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C805E-3A47-FA6E-3212-74A9119A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23" y="1652950"/>
            <a:ext cx="6478406" cy="4351338"/>
          </a:xfrm>
        </p:spPr>
        <p:txBody>
          <a:bodyPr>
            <a:normAutofit/>
          </a:bodyPr>
          <a:lstStyle/>
          <a:p>
            <a:r>
              <a:rPr lang="en-CH" dirty="0"/>
              <a:t>Vertical probecard for LEC (current)</a:t>
            </a:r>
          </a:p>
          <a:p>
            <a:r>
              <a:rPr lang="en-CH" b="1" dirty="0"/>
              <a:t>Additional REC probecard </a:t>
            </a:r>
            <a:r>
              <a:rPr lang="en-CH" dirty="0"/>
              <a:t>(to be produced)</a:t>
            </a:r>
          </a:p>
          <a:p>
            <a:pPr marL="0" indent="0">
              <a:buNone/>
            </a:pPr>
            <a:r>
              <a:rPr lang="en-CH" dirty="0"/>
              <a:t> -&gt; Full chip powering (all tiles in parallel)</a:t>
            </a:r>
            <a:endParaRPr lang="en-CH" sz="2000" dirty="0"/>
          </a:p>
          <a:p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DB20B6-56D4-1D23-769C-B65C09C5D4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741"/>
          <a:stretch>
            <a:fillRect/>
          </a:stretch>
        </p:blipFill>
        <p:spPr>
          <a:xfrm>
            <a:off x="7384590" y="1062957"/>
            <a:ext cx="4370859" cy="5027037"/>
          </a:xfrm>
          <a:prstGeom prst="roundRect">
            <a:avLst>
              <a:gd name="adj" fmla="val 4699"/>
            </a:avLst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8CA3AD-5A39-8A4F-089E-927655C80D42}"/>
              </a:ext>
            </a:extLst>
          </p:cNvPr>
          <p:cNvSpPr/>
          <p:nvPr/>
        </p:nvSpPr>
        <p:spPr>
          <a:xfrm>
            <a:off x="8655619" y="5351697"/>
            <a:ext cx="914400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LEC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7F68A0C-FB81-3937-E51B-86A8B18E7B04}"/>
              </a:ext>
            </a:extLst>
          </p:cNvPr>
          <p:cNvSpPr/>
          <p:nvPr/>
        </p:nvSpPr>
        <p:spPr>
          <a:xfrm>
            <a:off x="10665488" y="4686877"/>
            <a:ext cx="914400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REC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D7AA6-5D78-4474-88F6-28EE9B72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38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769344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E6437-F797-1BE0-0389-2EBA90CAC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omputer screen shot of a machine&#10;&#10;AI-generated content may be incorrect.">
            <a:extLst>
              <a:ext uri="{FF2B5EF4-FFF2-40B4-BE49-F238E27FC236}">
                <a16:creationId xmlns:a16="http://schemas.microsoft.com/office/drawing/2014/main" id="{D4323EC8-E3DA-123E-8AE7-F74FAC6C1D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07" t="18069" r="23037" b="11841"/>
          <a:stretch>
            <a:fillRect/>
          </a:stretch>
        </p:blipFill>
        <p:spPr>
          <a:xfrm>
            <a:off x="5475026" y="1158589"/>
            <a:ext cx="4610788" cy="29567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CBA410-842F-0092-62B7-D37407B03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5D3A466-3483-D98B-CE50-D0197B06A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2" y="1186684"/>
            <a:ext cx="4083594" cy="3062695"/>
          </a:xfrm>
          <a:prstGeom prst="roundRect">
            <a:avLst>
              <a:gd name="adj" fmla="val 7337"/>
            </a:avLst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49DD228-4E29-4A4C-85C4-0E879AA5C65F}"/>
              </a:ext>
            </a:extLst>
          </p:cNvPr>
          <p:cNvSpPr/>
          <p:nvPr/>
        </p:nvSpPr>
        <p:spPr>
          <a:xfrm>
            <a:off x="9463655" y="2845489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9AC4A3-8168-BF99-FC51-665908A74FC1}"/>
              </a:ext>
            </a:extLst>
          </p:cNvPr>
          <p:cNvSpPr/>
          <p:nvPr/>
        </p:nvSpPr>
        <p:spPr>
          <a:xfrm>
            <a:off x="9718330" y="391444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SEGMENT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E9F53D-E3FA-94B5-96C7-A9663751CBDD}"/>
              </a:ext>
            </a:extLst>
          </p:cNvPr>
          <p:cNvSpPr/>
          <p:nvPr/>
        </p:nvSpPr>
        <p:spPr>
          <a:xfrm>
            <a:off x="9718330" y="414460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DEE2AC-4A3F-9A36-7D7A-29E1CC6D14B0}"/>
              </a:ext>
            </a:extLst>
          </p:cNvPr>
          <p:cNvSpPr/>
          <p:nvPr/>
        </p:nvSpPr>
        <p:spPr>
          <a:xfrm>
            <a:off x="9718330" y="437476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2627AD-579D-39CA-1249-320062A1688D}"/>
              </a:ext>
            </a:extLst>
          </p:cNvPr>
          <p:cNvSpPr/>
          <p:nvPr/>
        </p:nvSpPr>
        <p:spPr>
          <a:xfrm>
            <a:off x="9718330" y="460492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9F41C6-7C2A-E4F5-9C99-D254E7A5D586}"/>
              </a:ext>
            </a:extLst>
          </p:cNvPr>
          <p:cNvSpPr/>
          <p:nvPr/>
        </p:nvSpPr>
        <p:spPr>
          <a:xfrm>
            <a:off x="9718330" y="4835083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7D4B5AC-58D3-2997-115F-2F22931A9046}"/>
              </a:ext>
            </a:extLst>
          </p:cNvPr>
          <p:cNvSpPr/>
          <p:nvPr/>
        </p:nvSpPr>
        <p:spPr>
          <a:xfrm>
            <a:off x="8577155" y="3821126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DEF078-2BC8-8358-EADF-AC361E432864}"/>
              </a:ext>
            </a:extLst>
          </p:cNvPr>
          <p:cNvSpPr txBox="1"/>
          <p:nvPr/>
        </p:nvSpPr>
        <p:spPr>
          <a:xfrm>
            <a:off x="7929627" y="4294873"/>
            <a:ext cx="1698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1x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D07BC94-3F12-774D-AC4C-91610D432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39</a:t>
            </a:fld>
            <a:endParaRPr lang="en-CH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A8DD19-84E5-1E14-EEC4-774D8D90295C}"/>
              </a:ext>
            </a:extLst>
          </p:cNvPr>
          <p:cNvCxnSpPr>
            <a:cxnSpLocks/>
          </p:cNvCxnSpPr>
          <p:nvPr/>
        </p:nvCxnSpPr>
        <p:spPr>
          <a:xfrm flipH="1">
            <a:off x="3407079" y="2229633"/>
            <a:ext cx="2530258" cy="24707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B8E2A8CA-0E4B-6ACB-1367-963589778B41}"/>
              </a:ext>
            </a:extLst>
          </p:cNvPr>
          <p:cNvSpPr txBox="1">
            <a:spLocks/>
          </p:cNvSpPr>
          <p:nvPr/>
        </p:nvSpPr>
        <p:spPr>
          <a:xfrm>
            <a:off x="445955" y="4523977"/>
            <a:ext cx="7899497" cy="1883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H" dirty="0"/>
              <a:t>Parallelization of sensor testing:</a:t>
            </a:r>
          </a:p>
          <a:p>
            <a:r>
              <a:rPr lang="en-GB" dirty="0"/>
              <a:t>U</a:t>
            </a:r>
            <a:r>
              <a:rPr lang="en-CH" dirty="0"/>
              <a:t>p to 3 SEG in parallel (depending on arrangement)</a:t>
            </a:r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68998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67E1A-4B52-0882-7789-8903E50F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omputer screen shot of a computer screen&#10;&#10;AI-generated content may be incorrect.">
            <a:extLst>
              <a:ext uri="{FF2B5EF4-FFF2-40B4-BE49-F238E27FC236}">
                <a16:creationId xmlns:a16="http://schemas.microsoft.com/office/drawing/2014/main" id="{9A95B590-13E4-1110-6758-2F7E15351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07" t="17694" r="23037" b="12158"/>
          <a:stretch>
            <a:fillRect/>
          </a:stretch>
        </p:blipFill>
        <p:spPr>
          <a:xfrm>
            <a:off x="5480759" y="1145141"/>
            <a:ext cx="4605055" cy="2955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83C38D-1740-3E76-7662-D3D7FEFB9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10ACF9-8849-4921-A59F-02F7211378F3}"/>
              </a:ext>
            </a:extLst>
          </p:cNvPr>
          <p:cNvSpPr/>
          <p:nvPr/>
        </p:nvSpPr>
        <p:spPr>
          <a:xfrm>
            <a:off x="9463655" y="2845489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6172B1-EFB6-09ED-FEEA-FAF4394D84B9}"/>
              </a:ext>
            </a:extLst>
          </p:cNvPr>
          <p:cNvSpPr/>
          <p:nvPr/>
        </p:nvSpPr>
        <p:spPr>
          <a:xfrm>
            <a:off x="9718330" y="391444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834FEA-9BD9-A924-DF25-C48A1D1A6F0B}"/>
              </a:ext>
            </a:extLst>
          </p:cNvPr>
          <p:cNvSpPr/>
          <p:nvPr/>
        </p:nvSpPr>
        <p:spPr>
          <a:xfrm>
            <a:off x="9718330" y="414460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B7AAE-EA38-68E8-B145-C1B8D3F595D8}"/>
              </a:ext>
            </a:extLst>
          </p:cNvPr>
          <p:cNvSpPr/>
          <p:nvPr/>
        </p:nvSpPr>
        <p:spPr>
          <a:xfrm>
            <a:off x="9718330" y="4374764"/>
            <a:ext cx="273685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DD6FB2-5312-E631-1512-C632D9118F4D}"/>
              </a:ext>
            </a:extLst>
          </p:cNvPr>
          <p:cNvSpPr/>
          <p:nvPr/>
        </p:nvSpPr>
        <p:spPr>
          <a:xfrm>
            <a:off x="9718330" y="460492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1C92AF-2DCF-847F-250A-B6DF1F2B709D}"/>
              </a:ext>
            </a:extLst>
          </p:cNvPr>
          <p:cNvSpPr/>
          <p:nvPr/>
        </p:nvSpPr>
        <p:spPr>
          <a:xfrm>
            <a:off x="9718330" y="4835083"/>
            <a:ext cx="2736850" cy="209550"/>
          </a:xfrm>
          <a:prstGeom prst="rect">
            <a:avLst/>
          </a:prstGeom>
          <a:pattFill prst="smGrid"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6FADC3D-C230-4F83-A8DB-3ABF282769DE}"/>
              </a:ext>
            </a:extLst>
          </p:cNvPr>
          <p:cNvSpPr/>
          <p:nvPr/>
        </p:nvSpPr>
        <p:spPr>
          <a:xfrm>
            <a:off x="8577155" y="405419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3ADF34-A6DD-4376-D9DD-7E151A99E5CD}"/>
              </a:ext>
            </a:extLst>
          </p:cNvPr>
          <p:cNvSpPr txBox="1"/>
          <p:nvPr/>
        </p:nvSpPr>
        <p:spPr>
          <a:xfrm>
            <a:off x="7929627" y="4294873"/>
            <a:ext cx="1698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2x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DF6A62-D958-95E6-50C8-A9945EF91E23}"/>
              </a:ext>
            </a:extLst>
          </p:cNvPr>
          <p:cNvSpPr/>
          <p:nvPr/>
        </p:nvSpPr>
        <p:spPr>
          <a:xfrm>
            <a:off x="8577155" y="4514515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E2ECBA2-7568-4BB3-4F17-5D35983C3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2" y="1186684"/>
            <a:ext cx="4083594" cy="3062695"/>
          </a:xfrm>
          <a:prstGeom prst="roundRect">
            <a:avLst>
              <a:gd name="adj" fmla="val 7337"/>
            </a:avLst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081B747-97A1-B1DE-6FBB-0E9FAF9F1263}"/>
              </a:ext>
            </a:extLst>
          </p:cNvPr>
          <p:cNvCxnSpPr>
            <a:cxnSpLocks/>
          </p:cNvCxnSpPr>
          <p:nvPr/>
        </p:nvCxnSpPr>
        <p:spPr>
          <a:xfrm flipH="1">
            <a:off x="3407079" y="2229633"/>
            <a:ext cx="2530258" cy="24707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F7E71E5-1E88-C2BB-C74F-88E421D1460C}"/>
              </a:ext>
            </a:extLst>
          </p:cNvPr>
          <p:cNvCxnSpPr/>
          <p:nvPr/>
        </p:nvCxnSpPr>
        <p:spPr>
          <a:xfrm flipH="1">
            <a:off x="2897841" y="2675965"/>
            <a:ext cx="3247465" cy="3429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62CB508-9D9A-D7DF-8D37-E4B1D6C0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40</a:t>
            </a:fld>
            <a:endParaRPr lang="en-CH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98988BD-8B45-B1D1-B7FC-ADE143C95C24}"/>
              </a:ext>
            </a:extLst>
          </p:cNvPr>
          <p:cNvSpPr txBox="1">
            <a:spLocks/>
          </p:cNvSpPr>
          <p:nvPr/>
        </p:nvSpPr>
        <p:spPr>
          <a:xfrm>
            <a:off x="445955" y="4523977"/>
            <a:ext cx="7899497" cy="1883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H" dirty="0"/>
              <a:t>Parallelization of sensor testing:</a:t>
            </a:r>
          </a:p>
          <a:p>
            <a:r>
              <a:rPr lang="en-GB" dirty="0"/>
              <a:t>U</a:t>
            </a:r>
            <a:r>
              <a:rPr lang="en-CH" dirty="0"/>
              <a:t>p to 3 SEG in parallel (depending on arrangement)</a:t>
            </a:r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833411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292C3-AF4F-CB50-DF48-EA16BC320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E58D347-2E6A-F2C6-00BB-E1FD09D1F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32" y="1186684"/>
            <a:ext cx="4083594" cy="3062695"/>
          </a:xfrm>
          <a:prstGeom prst="roundRect">
            <a:avLst>
              <a:gd name="adj" fmla="val 7337"/>
            </a:avLst>
          </a:prstGeom>
        </p:spPr>
      </p:pic>
      <p:pic>
        <p:nvPicPr>
          <p:cNvPr id="18" name="Picture 17" descr="A computer screen shot of a computer&#10;&#10;AI-generated content may be incorrect.">
            <a:extLst>
              <a:ext uri="{FF2B5EF4-FFF2-40B4-BE49-F238E27FC236}">
                <a16:creationId xmlns:a16="http://schemas.microsoft.com/office/drawing/2014/main" id="{3D0301E9-6AE2-5070-6487-40CB6B30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07" t="17694" r="23037" b="12158"/>
          <a:stretch>
            <a:fillRect/>
          </a:stretch>
        </p:blipFill>
        <p:spPr>
          <a:xfrm>
            <a:off x="5480758" y="1145141"/>
            <a:ext cx="4605056" cy="29556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E0ECD4B-E0B4-D5FA-2F88-1E31ECEA038B}"/>
              </a:ext>
            </a:extLst>
          </p:cNvPr>
          <p:cNvCxnSpPr>
            <a:cxnSpLocks/>
          </p:cNvCxnSpPr>
          <p:nvPr/>
        </p:nvCxnSpPr>
        <p:spPr>
          <a:xfrm flipH="1">
            <a:off x="3407079" y="2229633"/>
            <a:ext cx="2530258" cy="24707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84E32DF-B3D0-85D7-8324-3C777A3F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probing extensions and SVT QC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30FDE1-8D26-B592-6180-DA7393ACEFA1}"/>
              </a:ext>
            </a:extLst>
          </p:cNvPr>
          <p:cNvSpPr/>
          <p:nvPr/>
        </p:nvSpPr>
        <p:spPr>
          <a:xfrm>
            <a:off x="9463655" y="2845489"/>
            <a:ext cx="3213100" cy="3213100"/>
          </a:xfrm>
          <a:prstGeom prst="ellipse">
            <a:avLst/>
          </a:prstGeom>
          <a:gradFill>
            <a:gsLst>
              <a:gs pos="67000">
                <a:schemeClr val="bg1">
                  <a:lumMod val="75000"/>
                </a:schemeClr>
              </a:gs>
              <a:gs pos="0">
                <a:schemeClr val="bg1">
                  <a:lumMod val="85000"/>
                </a:schemeClr>
              </a:gs>
              <a:gs pos="38000">
                <a:schemeClr val="dk1">
                  <a:satMod val="103000"/>
                  <a:tint val="73000"/>
                  <a:lumMod val="95000"/>
                  <a:lumOff val="5000"/>
                  <a:alpha val="83821"/>
                </a:schemeClr>
              </a:gs>
              <a:gs pos="100000">
                <a:schemeClr val="dk1">
                  <a:lumMod val="105000"/>
                  <a:satMod val="109000"/>
                  <a:tint val="81000"/>
                </a:schemeClr>
              </a:gs>
            </a:gsLst>
            <a:lin ang="3600000" scaled="0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1BAE3A-596E-4EAF-32FC-94FFF8CF981C}"/>
              </a:ext>
            </a:extLst>
          </p:cNvPr>
          <p:cNvSpPr/>
          <p:nvPr/>
        </p:nvSpPr>
        <p:spPr>
          <a:xfrm>
            <a:off x="9718330" y="391444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A9E94-560E-B367-4EA6-767D01F35EEB}"/>
              </a:ext>
            </a:extLst>
          </p:cNvPr>
          <p:cNvSpPr/>
          <p:nvPr/>
        </p:nvSpPr>
        <p:spPr>
          <a:xfrm>
            <a:off x="9718330" y="414460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CBBC9F-CCCB-EA43-1E48-65E37B80BE83}"/>
              </a:ext>
            </a:extLst>
          </p:cNvPr>
          <p:cNvSpPr/>
          <p:nvPr/>
        </p:nvSpPr>
        <p:spPr>
          <a:xfrm>
            <a:off x="9718330" y="4374764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241F88-7B8B-C959-FFF4-22838E044C5D}"/>
              </a:ext>
            </a:extLst>
          </p:cNvPr>
          <p:cNvSpPr/>
          <p:nvPr/>
        </p:nvSpPr>
        <p:spPr>
          <a:xfrm>
            <a:off x="9718330" y="4604924"/>
            <a:ext cx="2736850" cy="20955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FEE171-0054-0951-C60E-9B4937D8A9FE}"/>
              </a:ext>
            </a:extLst>
          </p:cNvPr>
          <p:cNvSpPr/>
          <p:nvPr/>
        </p:nvSpPr>
        <p:spPr>
          <a:xfrm>
            <a:off x="9718330" y="4835083"/>
            <a:ext cx="2736850" cy="20955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CA5209F-A28B-3CB1-7813-133E3ADD6EF7}"/>
              </a:ext>
            </a:extLst>
          </p:cNvPr>
          <p:cNvSpPr/>
          <p:nvPr/>
        </p:nvSpPr>
        <p:spPr>
          <a:xfrm>
            <a:off x="8577155" y="3821126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F4A40A-4437-7F96-E515-9EE8ABE925EB}"/>
              </a:ext>
            </a:extLst>
          </p:cNvPr>
          <p:cNvSpPr txBox="1"/>
          <p:nvPr/>
        </p:nvSpPr>
        <p:spPr>
          <a:xfrm>
            <a:off x="7929627" y="4294873"/>
            <a:ext cx="1698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3x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3962313-D325-AF6B-3D8B-8BC564686B6A}"/>
              </a:ext>
            </a:extLst>
          </p:cNvPr>
          <p:cNvSpPr/>
          <p:nvPr/>
        </p:nvSpPr>
        <p:spPr>
          <a:xfrm>
            <a:off x="8577155" y="4284354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2D12AF-1177-050B-AE71-E12298F4EBEB}"/>
              </a:ext>
            </a:extLst>
          </p:cNvPr>
          <p:cNvSpPr/>
          <p:nvPr/>
        </p:nvSpPr>
        <p:spPr>
          <a:xfrm>
            <a:off x="8577155" y="4747583"/>
            <a:ext cx="1282642" cy="390369"/>
          </a:xfrm>
          <a:prstGeom prst="roundRect">
            <a:avLst/>
          </a:prstGeom>
          <a:solidFill>
            <a:srgbClr val="9AB4B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Probecard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5C3DFBE-7277-809B-C858-A0A3B382F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55" y="4523977"/>
            <a:ext cx="7899497" cy="18835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H" sz="2800" dirty="0"/>
              <a:t>Parallelization of sensor testing:</a:t>
            </a:r>
          </a:p>
          <a:p>
            <a:r>
              <a:rPr lang="en-GB" sz="2800" dirty="0"/>
              <a:t>U</a:t>
            </a:r>
            <a:r>
              <a:rPr lang="en-CH" sz="2800" dirty="0"/>
              <a:t>p to 3 SEG in parallel (depending on arrangement)</a:t>
            </a:r>
          </a:p>
          <a:p>
            <a:r>
              <a:rPr lang="en-CH" dirty="0"/>
              <a:t>Adaptable to LAS</a:t>
            </a:r>
            <a:endParaRPr lang="en-CH" sz="28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174F1E-310E-6C95-98C7-4E9258C866BC}"/>
              </a:ext>
            </a:extLst>
          </p:cNvPr>
          <p:cNvCxnSpPr/>
          <p:nvPr/>
        </p:nvCxnSpPr>
        <p:spPr>
          <a:xfrm flipH="1">
            <a:off x="2897841" y="2675965"/>
            <a:ext cx="3247465" cy="3429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950E843-6B21-925F-339A-951298A35119}"/>
              </a:ext>
            </a:extLst>
          </p:cNvPr>
          <p:cNvCxnSpPr>
            <a:cxnSpLocks/>
          </p:cNvCxnSpPr>
          <p:nvPr/>
        </p:nvCxnSpPr>
        <p:spPr>
          <a:xfrm flipH="1">
            <a:off x="3126441" y="3247465"/>
            <a:ext cx="3247465" cy="2353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8B0DDD8C-516E-F611-9BD2-673B6C8D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41</a:t>
            </a:fld>
            <a:endParaRPr lang="en-C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B12727-0AA9-7EB7-E1F9-9D94A33F76A4}"/>
              </a:ext>
            </a:extLst>
          </p:cNvPr>
          <p:cNvSpPr txBox="1"/>
          <p:nvPr/>
        </p:nvSpPr>
        <p:spPr>
          <a:xfrm>
            <a:off x="3472289" y="4664205"/>
            <a:ext cx="4499061" cy="1432500"/>
          </a:xfrm>
          <a:prstGeom prst="foldedCorner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H" sz="2400" dirty="0"/>
              <a:t>Estimated reduction of total QC testing time for one site from </a:t>
            </a:r>
            <a:r>
              <a:rPr lang="en-CH" sz="2400" b="1" dirty="0"/>
              <a:t>~560 to ~110 calendar days!</a:t>
            </a:r>
          </a:p>
        </p:txBody>
      </p:sp>
    </p:spTree>
    <p:extLst>
      <p:ext uri="{BB962C8B-B14F-4D97-AF65-F5344CB8AC3E}">
        <p14:creationId xmlns:p14="http://schemas.microsoft.com/office/powerpoint/2010/main" val="393381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93BC2-967F-28CB-CBD0-A7DAF6B93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silicon wafer&#10;&#10;AI-generated content may be incorrect.">
            <a:extLst>
              <a:ext uri="{FF2B5EF4-FFF2-40B4-BE49-F238E27FC236}">
                <a16:creationId xmlns:a16="http://schemas.microsoft.com/office/drawing/2014/main" id="{725F6724-63F5-E696-32BB-DA1DAC70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872" y="601316"/>
            <a:ext cx="3393018" cy="2544764"/>
          </a:xfrm>
          <a:prstGeom prst="roundRect">
            <a:avLst>
              <a:gd name="adj" fmla="val 9235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79664-AB5B-D0E1-F487-72638492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Summary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5CB363-C2D5-167E-7ADB-86799A9A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750" y="1145417"/>
            <a:ext cx="10995949" cy="5063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H" dirty="0"/>
              <a:t>MOSAIX chip (nearly) fully functional</a:t>
            </a:r>
          </a:p>
          <a:p>
            <a:pPr lvl="1"/>
            <a:r>
              <a:rPr lang="en-CH" dirty="0"/>
              <a:t>On track for ER3 submission by end of year</a:t>
            </a:r>
          </a:p>
          <a:p>
            <a:pPr lvl="1"/>
            <a:r>
              <a:rPr lang="en-CH" dirty="0"/>
              <a:t>Transmission weakness found and fix implemented</a:t>
            </a:r>
          </a:p>
          <a:p>
            <a:pPr lvl="1"/>
            <a:r>
              <a:rPr lang="en-CH" dirty="0"/>
              <a:t>Manufacturing yield improvement ongoing</a:t>
            </a:r>
          </a:p>
          <a:p>
            <a:pPr lvl="1"/>
            <a:endParaRPr lang="en-CH" dirty="0"/>
          </a:p>
          <a:p>
            <a:pPr marL="0" indent="0">
              <a:buNone/>
            </a:pPr>
            <a:r>
              <a:rPr lang="en-CH" dirty="0"/>
              <a:t>	</a:t>
            </a:r>
            <a:r>
              <a:rPr lang="en-CH" b="1" dirty="0"/>
              <a:t>Testing infrastructure for highly complex chip in full operation</a:t>
            </a:r>
          </a:p>
          <a:p>
            <a:pPr lvl="1"/>
            <a:endParaRPr lang="en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74711-3C7C-9248-B22F-1DD4F2A2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42</a:t>
            </a:fld>
            <a:endParaRPr lang="en-CH" dirty="0"/>
          </a:p>
        </p:txBody>
      </p:sp>
      <p:pic>
        <p:nvPicPr>
          <p:cNvPr id="6" name="Picture 5" descr="A person in a blue uniform holding a piece of paper&#10;&#10;AI-generated content may be incorrect.">
            <a:extLst>
              <a:ext uri="{FF2B5EF4-FFF2-40B4-BE49-F238E27FC236}">
                <a16:creationId xmlns:a16="http://schemas.microsoft.com/office/drawing/2014/main" id="{E26ADB98-4355-D867-BE28-84AFEF95C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51" y="3802163"/>
            <a:ext cx="3706150" cy="2779612"/>
          </a:xfrm>
          <a:prstGeom prst="roundRect">
            <a:avLst>
              <a:gd name="adj" fmla="val 6623"/>
            </a:avLst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038D959C-8D72-121A-580B-C041BE5C36E0}"/>
              </a:ext>
            </a:extLst>
          </p:cNvPr>
          <p:cNvSpPr txBox="1">
            <a:spLocks/>
          </p:cNvSpPr>
          <p:nvPr/>
        </p:nvSpPr>
        <p:spPr>
          <a:xfrm>
            <a:off x="4318031" y="3929184"/>
            <a:ext cx="7696139" cy="3108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H" dirty="0"/>
              <a:t>Wafer probing at 10.24 Gbps achieved</a:t>
            </a:r>
          </a:p>
          <a:p>
            <a:pPr marL="711200" lvl="1" indent="-254000"/>
            <a:r>
              <a:rPr lang="en-CH" dirty="0"/>
              <a:t>Essential to fully exercise all chip blocks on-wafer</a:t>
            </a:r>
          </a:p>
          <a:p>
            <a:pPr marL="711200" lvl="1" indent="-254000"/>
            <a:r>
              <a:rPr lang="en-CH" dirty="0"/>
              <a:t>Custom high-speed chain wafer-to-FPGA developed</a:t>
            </a:r>
          </a:p>
          <a:p>
            <a:pPr marL="711200" lvl="1" indent="-254000"/>
            <a:endParaRPr lang="en-CH" dirty="0"/>
          </a:p>
          <a:p>
            <a:pPr marL="0" indent="0">
              <a:buNone/>
            </a:pPr>
            <a:r>
              <a:rPr lang="en-CH" dirty="0"/>
              <a:t>High-volume SVT production QC readiness</a:t>
            </a:r>
          </a:p>
          <a:p>
            <a:pPr lvl="1"/>
            <a:r>
              <a:rPr lang="en-CH" dirty="0"/>
              <a:t>Dual-sided powering and multi-probecard system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BA7A68-656C-8712-9B72-F1230BBBE7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1" t="24480" r="3253" b="20221"/>
          <a:stretch>
            <a:fillRect/>
          </a:stretch>
        </p:blipFill>
        <p:spPr>
          <a:xfrm>
            <a:off x="319751" y="3802162"/>
            <a:ext cx="3706150" cy="2854957"/>
          </a:xfrm>
          <a:prstGeom prst="roundRect">
            <a:avLst>
              <a:gd name="adj" fmla="val 5220"/>
            </a:avLst>
          </a:prstGeom>
        </p:spPr>
      </p:pic>
    </p:spTree>
    <p:extLst>
      <p:ext uri="{BB962C8B-B14F-4D97-AF65-F5344CB8AC3E}">
        <p14:creationId xmlns:p14="http://schemas.microsoft.com/office/powerpoint/2010/main" val="2846452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2F78-163E-316C-0A9F-1155933C5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D45B3-9CE4-0522-B7E1-73D02B291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141D6-BF4E-614C-DBC3-66E770738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46779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83C5-3F9F-5B2A-85EC-8B4E2407F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Mechanics integration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09975-5E1C-FD9F-9FE2-C2F7E7164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44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CD9CE-B205-FC1A-07E5-2E160A767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11" y="1346200"/>
            <a:ext cx="11906183" cy="482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23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B5E6C-897D-D7D8-883F-0033B5BB6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Block digaram detailed</a:t>
            </a:r>
          </a:p>
        </p:txBody>
      </p:sp>
      <p:pic>
        <p:nvPicPr>
          <p:cNvPr id="5" name="Graphic 73">
            <a:extLst>
              <a:ext uri="{FF2B5EF4-FFF2-40B4-BE49-F238E27FC236}">
                <a16:creationId xmlns:a16="http://schemas.microsoft.com/office/drawing/2014/main" id="{BEA330A4-B087-C025-0595-069B06A82C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64513" y="1515834"/>
            <a:ext cx="9371018" cy="470579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C7CDA-0F32-92D2-4DB3-83E83F2A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0989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FB906-B4D6-61E0-7FB1-F187EDF29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Analog pixel frontend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5EE8F-82EE-1F26-1C73-0058D9AB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46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FD4A0-A3C3-D113-66FF-6324CD9AE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174" y="1343818"/>
            <a:ext cx="6265545" cy="474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49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328E3-EBB2-D2C6-E097-F70C6211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MAPS pixel cross section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B9281-6435-3DA1-8464-1C8F17EC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47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34E2B3-3432-72CE-676B-668FDE700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" y="2056536"/>
            <a:ext cx="9960110" cy="351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012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52DE1-240D-BA40-2446-E4953B38F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Testbeam - detection efficiency / fhr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E750B-FD27-2976-895E-5D5F00C74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48</a:t>
            </a:fld>
            <a:endParaRPr lang="en-C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9869E6-B4E3-D103-CB6C-CF3FDD55D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91" y="1635681"/>
            <a:ext cx="9159009" cy="422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207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525D-CDFA-DA5A-E533-51DC7FA49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7751-8B8A-C76F-9EB0-C265D698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Yield – thinned layers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021C53-8894-E6B0-59F6-9295649BE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185"/>
            <a:ext cx="4680000" cy="25983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67A49E-80E4-6CA2-7F7B-37E2A2AC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0" y="1492185"/>
            <a:ext cx="4680000" cy="2598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3B1A73-F059-7EE2-56D0-2F28B49AC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4259625"/>
            <a:ext cx="4680000" cy="2598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1DA026-58DB-CBCC-DE80-B74E577E2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38929"/>
            <a:ext cx="4680000" cy="26008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484506-7CF1-2611-CCF0-1D4418EA319A}"/>
              </a:ext>
            </a:extLst>
          </p:cNvPr>
          <p:cNvSpPr txBox="1"/>
          <p:nvPr/>
        </p:nvSpPr>
        <p:spPr>
          <a:xfrm>
            <a:off x="9610820" y="2791372"/>
            <a:ext cx="24819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  <a:r>
              <a:rPr lang="en-CH" dirty="0"/>
              <a:t>hinned layers tile yield</a:t>
            </a:r>
          </a:p>
          <a:p>
            <a:pPr marL="285750" indent="-285750">
              <a:buFontTx/>
              <a:buChar char="-"/>
            </a:pPr>
            <a:r>
              <a:rPr lang="en-CH" dirty="0"/>
              <a:t>1x L0: 99%  </a:t>
            </a:r>
          </a:p>
          <a:p>
            <a:pPr marL="285750" indent="-285750">
              <a:buFontTx/>
              <a:buChar char="-"/>
            </a:pPr>
            <a:r>
              <a:rPr lang="en-CH" dirty="0"/>
              <a:t>1x L1: 99%</a:t>
            </a:r>
          </a:p>
          <a:p>
            <a:pPr marL="285750" indent="-285750">
              <a:buFontTx/>
              <a:buChar char="-"/>
            </a:pPr>
            <a:r>
              <a:rPr lang="en-CH" dirty="0"/>
              <a:t>2x L2: 73% / 63%</a:t>
            </a:r>
          </a:p>
          <a:p>
            <a:pPr marL="285750" indent="-285750">
              <a:buFontTx/>
              <a:buChar char="-"/>
            </a:pPr>
            <a:endParaRPr lang="en-CH" dirty="0"/>
          </a:p>
          <a:p>
            <a:br>
              <a:rPr lang="en-CH" dirty="0"/>
            </a:br>
            <a:endParaRPr lang="en-CH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AB32DE-F3BD-5AB5-6E0F-A4074F24080E}"/>
              </a:ext>
            </a:extLst>
          </p:cNvPr>
          <p:cNvCxnSpPr>
            <a:cxnSpLocks/>
          </p:cNvCxnSpPr>
          <p:nvPr/>
        </p:nvCxnSpPr>
        <p:spPr>
          <a:xfrm>
            <a:off x="4680000" y="1492185"/>
            <a:ext cx="0" cy="52772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C192F6-A129-B63B-B7A7-0F81CE8AF8C4}"/>
              </a:ext>
            </a:extLst>
          </p:cNvPr>
          <p:cNvCxnSpPr>
            <a:cxnSpLocks/>
          </p:cNvCxnSpPr>
          <p:nvPr/>
        </p:nvCxnSpPr>
        <p:spPr>
          <a:xfrm flipV="1">
            <a:off x="99237" y="4090560"/>
            <a:ext cx="91510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4B3BA60-E075-E8D3-6BF8-BE185084593A}"/>
              </a:ext>
            </a:extLst>
          </p:cNvPr>
          <p:cNvSpPr/>
          <p:nvPr/>
        </p:nvSpPr>
        <p:spPr>
          <a:xfrm>
            <a:off x="1962912" y="1666346"/>
            <a:ext cx="44777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F46615-909B-91F8-A1FD-EE0E798C0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49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500371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26BC2-3A0A-967B-A5F6-C9250AAC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SVT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85AC1-9ABD-0721-9B68-B621AE10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50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C41AA-BEB0-C670-2F62-5E07CB126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60" y="1558867"/>
            <a:ext cx="11187108" cy="493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247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B1876-E1C7-155D-2E96-5E281974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F1CB5050-9FEF-2EAC-D297-5F4372F2E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469" t="46953" r="5706" b="46424"/>
          <a:stretch>
            <a:fillRect/>
          </a:stretch>
        </p:blipFill>
        <p:spPr>
          <a:xfrm rot="10800000">
            <a:off x="106460" y="1755520"/>
            <a:ext cx="11979080" cy="89313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9EC8D2-30C1-5AAA-D8A6-592110045E6B}"/>
              </a:ext>
            </a:extLst>
          </p:cNvPr>
          <p:cNvSpPr txBox="1"/>
          <p:nvPr/>
        </p:nvSpPr>
        <p:spPr>
          <a:xfrm>
            <a:off x="-75964" y="1404944"/>
            <a:ext cx="58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LEC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FAF9D1-936B-BC9F-1ECF-A713129F33BF}"/>
              </a:ext>
            </a:extLst>
          </p:cNvPr>
          <p:cNvSpPr txBox="1"/>
          <p:nvPr/>
        </p:nvSpPr>
        <p:spPr>
          <a:xfrm>
            <a:off x="1194815" y="1404944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12x RSU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4D261A-DBA0-85C7-6EE1-62706F2908FA}"/>
              </a:ext>
            </a:extLst>
          </p:cNvPr>
          <p:cNvSpPr txBox="1"/>
          <p:nvPr/>
        </p:nvSpPr>
        <p:spPr>
          <a:xfrm>
            <a:off x="11639585" y="1404944"/>
            <a:ext cx="61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REC</a:t>
            </a:r>
          </a:p>
        </p:txBody>
      </p:sp>
      <p:pic>
        <p:nvPicPr>
          <p:cNvPr id="2" name="Content Placeholder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CE2EF052-63BA-DBD0-F133-66A347BA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10" t="46953" r="7454" b="46424"/>
          <a:stretch>
            <a:fillRect/>
          </a:stretch>
        </p:blipFill>
        <p:spPr>
          <a:xfrm rot="10800000">
            <a:off x="5076295" y="3688301"/>
            <a:ext cx="2039409" cy="1866610"/>
          </a:xfrm>
          <a:prstGeom prst="rect">
            <a:avLst/>
          </a:prstGeom>
          <a:ln w="15875">
            <a:solidFill>
              <a:schemeClr val="accent1">
                <a:shade val="15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ADC48F-C569-450C-4D4E-F562EF70C894}"/>
              </a:ext>
            </a:extLst>
          </p:cNvPr>
          <p:cNvSpPr/>
          <p:nvPr/>
        </p:nvSpPr>
        <p:spPr>
          <a:xfrm>
            <a:off x="44143" y="1690255"/>
            <a:ext cx="302222" cy="1025236"/>
          </a:xfrm>
          <a:prstGeom prst="rect">
            <a:avLst/>
          </a:prstGeom>
          <a:solidFill>
            <a:schemeClr val="accent1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EA90D7-42F0-B61A-FE77-6B1F2D2B01EE}"/>
              </a:ext>
            </a:extLst>
          </p:cNvPr>
          <p:cNvSpPr/>
          <p:nvPr/>
        </p:nvSpPr>
        <p:spPr>
          <a:xfrm>
            <a:off x="12000627" y="1690255"/>
            <a:ext cx="131507" cy="1025236"/>
          </a:xfrm>
          <a:prstGeom prst="rect">
            <a:avLst/>
          </a:prstGeom>
          <a:solidFill>
            <a:schemeClr val="accent2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B29E5E-5279-3D12-3DC1-EF4FE8D5395A}"/>
              </a:ext>
            </a:extLst>
          </p:cNvPr>
          <p:cNvSpPr/>
          <p:nvPr/>
        </p:nvSpPr>
        <p:spPr>
          <a:xfrm>
            <a:off x="2280843" y="1690255"/>
            <a:ext cx="967239" cy="1025236"/>
          </a:xfrm>
          <a:prstGeom prst="rect">
            <a:avLst/>
          </a:prstGeom>
          <a:solidFill>
            <a:schemeClr val="accent6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C368E5-FFF2-AD89-078E-03B422BF460E}"/>
              </a:ext>
            </a:extLst>
          </p:cNvPr>
          <p:cNvSpPr/>
          <p:nvPr/>
        </p:nvSpPr>
        <p:spPr>
          <a:xfrm>
            <a:off x="3248082" y="1690255"/>
            <a:ext cx="967239" cy="1025236"/>
          </a:xfrm>
          <a:prstGeom prst="rect">
            <a:avLst/>
          </a:prstGeom>
          <a:solidFill>
            <a:schemeClr val="accent6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56C090-DFDE-39B8-695D-BD3737C629C5}"/>
              </a:ext>
            </a:extLst>
          </p:cNvPr>
          <p:cNvSpPr/>
          <p:nvPr/>
        </p:nvSpPr>
        <p:spPr>
          <a:xfrm>
            <a:off x="1313604" y="1690255"/>
            <a:ext cx="967239" cy="1025236"/>
          </a:xfrm>
          <a:prstGeom prst="rect">
            <a:avLst/>
          </a:prstGeom>
          <a:solidFill>
            <a:schemeClr val="accent6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D06C1E-C516-D97E-5E20-130C5F49604D}"/>
              </a:ext>
            </a:extLst>
          </p:cNvPr>
          <p:cNvCxnSpPr>
            <a:cxnSpLocks/>
          </p:cNvCxnSpPr>
          <p:nvPr/>
        </p:nvCxnSpPr>
        <p:spPr>
          <a:xfrm>
            <a:off x="3248082" y="2715491"/>
            <a:ext cx="1828212" cy="2839421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7D259B6-A9B5-FA5B-5FC1-479648BD4DB7}"/>
              </a:ext>
            </a:extLst>
          </p:cNvPr>
          <p:cNvCxnSpPr>
            <a:cxnSpLocks/>
          </p:cNvCxnSpPr>
          <p:nvPr/>
        </p:nvCxnSpPr>
        <p:spPr>
          <a:xfrm>
            <a:off x="4222319" y="1688683"/>
            <a:ext cx="2907242" cy="199961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4289E8A-B865-F4FD-9C6C-9A344D5C04B6}"/>
              </a:ext>
            </a:extLst>
          </p:cNvPr>
          <p:cNvSpPr/>
          <p:nvPr/>
        </p:nvSpPr>
        <p:spPr>
          <a:xfrm>
            <a:off x="6769343" y="3688301"/>
            <a:ext cx="360218" cy="933305"/>
          </a:xfrm>
          <a:prstGeom prst="rect">
            <a:avLst/>
          </a:prstGeom>
          <a:solidFill>
            <a:schemeClr val="accent5">
              <a:alpha val="31246"/>
            </a:scheme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7CEFA-8FED-3642-D6D1-4B614D67065C}"/>
              </a:ext>
            </a:extLst>
          </p:cNvPr>
          <p:cNvSpPr txBox="1"/>
          <p:nvPr/>
        </p:nvSpPr>
        <p:spPr>
          <a:xfrm>
            <a:off x="7212923" y="3785621"/>
            <a:ext cx="333104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12 tiles,12 pixel variants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Each tile is switched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Overall: 12*12 = </a:t>
            </a:r>
            <a:r>
              <a:rPr lang="en-CH" b="1" dirty="0"/>
              <a:t>144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* 160 Mb/s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144 biasing/periphery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288 local power domains</a:t>
            </a:r>
            <a:br>
              <a:rPr lang="en-CH" dirty="0"/>
            </a:br>
            <a:endParaRPr lang="en-CH" dirty="0"/>
          </a:p>
          <a:p>
            <a:r>
              <a:rPr lang="en-GB" dirty="0"/>
              <a:t>O</a:t>
            </a:r>
            <a:r>
              <a:rPr lang="en-CH" dirty="0"/>
              <a:t>ne tile ~ one pixel sensor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B51917-FCE3-9B0D-F103-07FC2D86AEC8}"/>
              </a:ext>
            </a:extLst>
          </p:cNvPr>
          <p:cNvSpPr txBox="1"/>
          <p:nvPr/>
        </p:nvSpPr>
        <p:spPr>
          <a:xfrm>
            <a:off x="9869157" y="1383413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1x Segment</a:t>
            </a:r>
          </a:p>
        </p:txBody>
      </p:sp>
      <p:pic>
        <p:nvPicPr>
          <p:cNvPr id="27" name="Content Placeholder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52BE03B7-018C-415F-BA88-6BB6ABEA6E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453" t="46953" r="5801" b="46424"/>
          <a:stretch>
            <a:fillRect/>
          </a:stretch>
        </p:blipFill>
        <p:spPr>
          <a:xfrm rot="10800000">
            <a:off x="510415" y="3688302"/>
            <a:ext cx="491836" cy="1866610"/>
          </a:xfrm>
          <a:prstGeom prst="rect">
            <a:avLst/>
          </a:prstGeom>
          <a:ln w="15875">
            <a:solidFill>
              <a:schemeClr val="accent1">
                <a:shade val="15000"/>
              </a:schemeClr>
            </a:solidFill>
          </a:ln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899447F-A8B5-6905-0B4E-06D36EEF59A7}"/>
              </a:ext>
            </a:extLst>
          </p:cNvPr>
          <p:cNvCxnSpPr>
            <a:cxnSpLocks/>
          </p:cNvCxnSpPr>
          <p:nvPr/>
        </p:nvCxnSpPr>
        <p:spPr>
          <a:xfrm>
            <a:off x="39580" y="2715491"/>
            <a:ext cx="470834" cy="2839421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81B6A5-6D9A-A0D9-5B9C-9125E2BB539C}"/>
              </a:ext>
            </a:extLst>
          </p:cNvPr>
          <p:cNvCxnSpPr>
            <a:cxnSpLocks/>
          </p:cNvCxnSpPr>
          <p:nvPr/>
        </p:nvCxnSpPr>
        <p:spPr>
          <a:xfrm>
            <a:off x="337341" y="1688683"/>
            <a:ext cx="676026" cy="199961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B473D15-2570-C313-84D7-13175971ADAF}"/>
              </a:ext>
            </a:extLst>
          </p:cNvPr>
          <p:cNvSpPr txBox="1"/>
          <p:nvPr/>
        </p:nvSpPr>
        <p:spPr>
          <a:xfrm>
            <a:off x="1076587" y="3785621"/>
            <a:ext cx="30660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8x 10 Gb/s transmitter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lpGBT logic/encoded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5x global power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Analog monitoring/testout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Slow control/clk/sync/rst</a:t>
            </a:r>
          </a:p>
          <a:p>
            <a:endParaRPr lang="en-CH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0FCD1E-F285-B9C3-E4DF-A09C0FA9186D}"/>
              </a:ext>
            </a:extLst>
          </p:cNvPr>
          <p:cNvSpPr/>
          <p:nvPr/>
        </p:nvSpPr>
        <p:spPr>
          <a:xfrm>
            <a:off x="6050531" y="3678861"/>
            <a:ext cx="117762" cy="149408"/>
          </a:xfrm>
          <a:prstGeom prst="rect">
            <a:avLst/>
          </a:prstGeom>
          <a:solidFill>
            <a:srgbClr val="FFFF00">
              <a:alpha val="31246"/>
            </a:srgb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D2430C-CE7C-16DC-E246-AEFFE9E31AD4}"/>
              </a:ext>
            </a:extLst>
          </p:cNvPr>
          <p:cNvSpPr/>
          <p:nvPr/>
        </p:nvSpPr>
        <p:spPr>
          <a:xfrm>
            <a:off x="5072950" y="3678861"/>
            <a:ext cx="117762" cy="149408"/>
          </a:xfrm>
          <a:prstGeom prst="rect">
            <a:avLst/>
          </a:prstGeom>
          <a:solidFill>
            <a:srgbClr val="FFFF00">
              <a:alpha val="31246"/>
            </a:srgb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9D2129-E34E-284D-314B-CB87A824BC3D}"/>
              </a:ext>
            </a:extLst>
          </p:cNvPr>
          <p:cNvSpPr txBox="1"/>
          <p:nvPr/>
        </p:nvSpPr>
        <p:spPr>
          <a:xfrm>
            <a:off x="4891496" y="3248403"/>
            <a:ext cx="1582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</a:t>
            </a:r>
            <a:r>
              <a:rPr lang="en-CH" dirty="0"/>
              <a:t>ervice nodes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28D7734-C764-4F47-9225-F5C7A064E62C}"/>
              </a:ext>
            </a:extLst>
          </p:cNvPr>
          <p:cNvCxnSpPr>
            <a:cxnSpLocks/>
          </p:cNvCxnSpPr>
          <p:nvPr/>
        </p:nvCxnSpPr>
        <p:spPr>
          <a:xfrm>
            <a:off x="5131831" y="3542004"/>
            <a:ext cx="0" cy="20687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78333B2-0DD4-5D9B-F0F8-6BBA402FCBF7}"/>
              </a:ext>
            </a:extLst>
          </p:cNvPr>
          <p:cNvCxnSpPr>
            <a:cxnSpLocks/>
          </p:cNvCxnSpPr>
          <p:nvPr/>
        </p:nvCxnSpPr>
        <p:spPr>
          <a:xfrm>
            <a:off x="6109412" y="3542004"/>
            <a:ext cx="0" cy="20687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2" name="Content Placeholder 4" descr="A circular object with a grid&#10;&#10;AI-generated content may be incorrect.">
            <a:extLst>
              <a:ext uri="{FF2B5EF4-FFF2-40B4-BE49-F238E27FC236}">
                <a16:creationId xmlns:a16="http://schemas.microsoft.com/office/drawing/2014/main" id="{EDA4CD97-5B37-D62C-121D-58816E4163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2" t="46953" r="93879" b="46424"/>
          <a:stretch>
            <a:fillRect/>
          </a:stretch>
        </p:blipFill>
        <p:spPr>
          <a:xfrm rot="10800000">
            <a:off x="11675988" y="3679637"/>
            <a:ext cx="180107" cy="1866610"/>
          </a:xfrm>
          <a:prstGeom prst="rect">
            <a:avLst/>
          </a:prstGeom>
          <a:ln w="15875">
            <a:solidFill>
              <a:schemeClr val="accent1">
                <a:shade val="15000"/>
              </a:schemeClr>
            </a:solidFill>
          </a:ln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1E41F5E-C6F6-2DE5-3418-CA621856A925}"/>
              </a:ext>
            </a:extLst>
          </p:cNvPr>
          <p:cNvCxnSpPr>
            <a:cxnSpLocks/>
          </p:cNvCxnSpPr>
          <p:nvPr/>
        </p:nvCxnSpPr>
        <p:spPr>
          <a:xfrm flipH="1">
            <a:off x="11880273" y="2713919"/>
            <a:ext cx="251861" cy="2848681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2F0D732-FCD4-26DA-C5A3-E409EB071788}"/>
              </a:ext>
            </a:extLst>
          </p:cNvPr>
          <p:cNvCxnSpPr>
            <a:cxnSpLocks/>
          </p:cNvCxnSpPr>
          <p:nvPr/>
        </p:nvCxnSpPr>
        <p:spPr>
          <a:xfrm flipH="1">
            <a:off x="11665527" y="1683327"/>
            <a:ext cx="325582" cy="1995055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4204EF6-479F-0C67-A399-1E267ED13C31}"/>
              </a:ext>
            </a:extLst>
          </p:cNvPr>
          <p:cNvSpPr txBox="1"/>
          <p:nvPr/>
        </p:nvSpPr>
        <p:spPr>
          <a:xfrm rot="16200000">
            <a:off x="10164401" y="4334475"/>
            <a:ext cx="2681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5x global power domains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5F0433-9309-3CF4-BAD8-CFCFF5193A2F}"/>
              </a:ext>
            </a:extLst>
          </p:cNvPr>
          <p:cNvSpPr txBox="1"/>
          <p:nvPr/>
        </p:nvSpPr>
        <p:spPr>
          <a:xfrm>
            <a:off x="7046516" y="324840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Tile</a:t>
            </a:r>
            <a:endParaRPr lang="en-CH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BA16EA8-1FBC-DEDF-6939-47E58EC6F415}"/>
              </a:ext>
            </a:extLst>
          </p:cNvPr>
          <p:cNvCxnSpPr>
            <a:cxnSpLocks/>
          </p:cNvCxnSpPr>
          <p:nvPr/>
        </p:nvCxnSpPr>
        <p:spPr>
          <a:xfrm flipH="1">
            <a:off x="7048007" y="3542004"/>
            <a:ext cx="164916" cy="20687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56031B8-447B-2155-1BA9-8418CFE3826F}"/>
              </a:ext>
            </a:extLst>
          </p:cNvPr>
          <p:cNvSpPr/>
          <p:nvPr/>
        </p:nvSpPr>
        <p:spPr>
          <a:xfrm>
            <a:off x="6050531" y="5415761"/>
            <a:ext cx="117762" cy="149408"/>
          </a:xfrm>
          <a:prstGeom prst="rect">
            <a:avLst/>
          </a:prstGeom>
          <a:solidFill>
            <a:srgbClr val="FFFF00">
              <a:alpha val="31246"/>
            </a:srgb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0BAF145-BB0A-2835-A1FE-72A162835965}"/>
              </a:ext>
            </a:extLst>
          </p:cNvPr>
          <p:cNvSpPr/>
          <p:nvPr/>
        </p:nvSpPr>
        <p:spPr>
          <a:xfrm>
            <a:off x="5072950" y="5415761"/>
            <a:ext cx="117762" cy="149408"/>
          </a:xfrm>
          <a:prstGeom prst="rect">
            <a:avLst/>
          </a:prstGeom>
          <a:solidFill>
            <a:srgbClr val="FFFF00">
              <a:alpha val="31246"/>
            </a:srgbClr>
          </a:solidFill>
          <a:ln w="15875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37133-A968-7BB7-22BF-1410499C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D66-4B3F-3844-AECA-7DD0F0966B17}" type="slidenum">
              <a:rPr lang="en-CH" smtClean="0"/>
              <a:t>51</a:t>
            </a:fld>
            <a:endParaRPr lang="en-CH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565FAF3-A412-8F98-817D-5DFDEE429FE0}"/>
              </a:ext>
            </a:extLst>
          </p:cNvPr>
          <p:cNvSpPr txBox="1">
            <a:spLocks/>
          </p:cNvSpPr>
          <p:nvPr/>
        </p:nvSpPr>
        <p:spPr>
          <a:xfrm>
            <a:off x="217226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dirty="0"/>
              <a:t>Mosaix anatomy</a:t>
            </a:r>
          </a:p>
        </p:txBody>
      </p:sp>
    </p:spTree>
    <p:extLst>
      <p:ext uri="{BB962C8B-B14F-4D97-AF65-F5344CB8AC3E}">
        <p14:creationId xmlns:p14="http://schemas.microsoft.com/office/powerpoint/2010/main" val="31084234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10A4A-C449-FA6D-0377-07A4B538E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0280-8515-D299-55C6-EA1F7639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Wafer prober upgrade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B5A8F-8024-CFB3-C1C8-2C662BFC94A1}"/>
              </a:ext>
            </a:extLst>
          </p:cNvPr>
          <p:cNvSpPr txBox="1"/>
          <p:nvPr/>
        </p:nvSpPr>
        <p:spPr>
          <a:xfrm>
            <a:off x="393571" y="1491833"/>
            <a:ext cx="474180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800" dirty="0"/>
              <a:t>New platen, allowing for two probecards at once:</a:t>
            </a:r>
          </a:p>
          <a:p>
            <a:pPr marL="457200" indent="-457200">
              <a:buFontTx/>
              <a:buChar char="-"/>
            </a:pPr>
            <a:r>
              <a:rPr lang="en-GB" sz="2800" dirty="0"/>
              <a:t>C</a:t>
            </a:r>
            <a:r>
              <a:rPr lang="en-CH" sz="2800" dirty="0"/>
              <a:t>antilever for REC powering (to be produced)</a:t>
            </a:r>
          </a:p>
          <a:p>
            <a:pPr marL="457200" indent="-457200">
              <a:buFontTx/>
              <a:buChar char="-"/>
            </a:pPr>
            <a:r>
              <a:rPr lang="en-CH" sz="2800" dirty="0"/>
              <a:t>Vertical for LEC (as is)</a:t>
            </a:r>
          </a:p>
          <a:p>
            <a:pPr marL="457200" indent="-457200">
              <a:buFontTx/>
              <a:buChar char="-"/>
            </a:pPr>
            <a:r>
              <a:rPr lang="en-CH" sz="2800" dirty="0"/>
              <a:t>Requires new microscope travel range</a:t>
            </a:r>
          </a:p>
          <a:p>
            <a:pPr marL="457200" indent="-457200">
              <a:buFontTx/>
              <a:buChar char="-"/>
            </a:pPr>
            <a:endParaRPr lang="en-CH" sz="2800" dirty="0"/>
          </a:p>
          <a:p>
            <a:pPr marL="457200" indent="-457200">
              <a:buFontTx/>
              <a:buChar char="-"/>
            </a:pPr>
            <a:r>
              <a:rPr lang="en-CH" sz="2800" dirty="0"/>
              <a:t>Installation complete, incl. dark box (sources, laser)</a:t>
            </a:r>
          </a:p>
          <a:p>
            <a:pPr marL="457200" indent="-457200">
              <a:buFontTx/>
              <a:buChar char="-"/>
            </a:pPr>
            <a:r>
              <a:rPr lang="en-CH" sz="2800" dirty="0"/>
              <a:t>Taken into operation again</a:t>
            </a:r>
          </a:p>
          <a:p>
            <a:pPr marL="457200" indent="-457200">
              <a:buFontTx/>
              <a:buChar char="-"/>
            </a:pPr>
            <a:endParaRPr lang="en-CH" sz="2800" dirty="0"/>
          </a:p>
        </p:txBody>
      </p:sp>
      <p:pic>
        <p:nvPicPr>
          <p:cNvPr id="7" name="Picture 6" descr="A machine with a machine in it&#10;&#10;AI-generated content may be incorrect.">
            <a:extLst>
              <a:ext uri="{FF2B5EF4-FFF2-40B4-BE49-F238E27FC236}">
                <a16:creationId xmlns:a16="http://schemas.microsoft.com/office/drawing/2014/main" id="{114140D1-C7AA-D095-71A7-69817C47D8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388"/>
          <a:stretch>
            <a:fillRect/>
          </a:stretch>
        </p:blipFill>
        <p:spPr>
          <a:xfrm>
            <a:off x="8856561" y="1109791"/>
            <a:ext cx="3361197" cy="4891939"/>
          </a:xfrm>
          <a:prstGeom prst="rect">
            <a:avLst/>
          </a:prstGeom>
        </p:spPr>
      </p:pic>
      <p:pic>
        <p:nvPicPr>
          <p:cNvPr id="9" name="Picture 8" descr="A person in a white coat sitting at a computer&#10;&#10;AI-generated content may be incorrect.">
            <a:extLst>
              <a:ext uri="{FF2B5EF4-FFF2-40B4-BE49-F238E27FC236}">
                <a16:creationId xmlns:a16="http://schemas.microsoft.com/office/drawing/2014/main" id="{DFE3986C-7DAA-7489-D5C9-7044006E2F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35" t="12770" r="17972" b="15899"/>
          <a:stretch>
            <a:fillRect/>
          </a:stretch>
        </p:blipFill>
        <p:spPr>
          <a:xfrm>
            <a:off x="5311724" y="1109791"/>
            <a:ext cx="3564044" cy="48919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097F45-7564-6C0C-D917-EFDED9C68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H"/>
              <a:t>Gregor Eberwein | CPAD 2026 | </a:t>
            </a:r>
            <a:fld id="{918F4402-AED8-074F-AF97-CB4C92A975F7}" type="slidenum">
              <a:rPr lang="en-CH" smtClean="0"/>
              <a:t>52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81656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30741</TotalTime>
  <Words>2570</Words>
  <Application>Microsoft Macintosh PowerPoint</Application>
  <PresentationFormat>Widescreen</PresentationFormat>
  <Paragraphs>562</Paragraphs>
  <Slides>52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Aptos</vt:lpstr>
      <vt:lpstr>Aptos Display</vt:lpstr>
      <vt:lpstr>Arial</vt:lpstr>
      <vt:lpstr>Bahnschrift SemiLight SemiConde</vt:lpstr>
      <vt:lpstr>Calibri</vt:lpstr>
      <vt:lpstr>Segoe UI Semilight</vt:lpstr>
      <vt:lpstr>Office Theme</vt:lpstr>
      <vt:lpstr>ALICE ITS3 MOSAIX sensor measurements and developments for ePIC SVT</vt:lpstr>
      <vt:lpstr>ALICE – A Large Ion Collider Experiment</vt:lpstr>
      <vt:lpstr>ALICE Inner Tracking System 3 (ITS3)</vt:lpstr>
      <vt:lpstr>ePIC – electron-Proton and Ion Collider</vt:lpstr>
      <vt:lpstr>ePIC Silicon Vertex Tracker (SVT)</vt:lpstr>
      <vt:lpstr>MOSAIX</vt:lpstr>
      <vt:lpstr>MOSAIX</vt:lpstr>
      <vt:lpstr>MOSAIX</vt:lpstr>
      <vt:lpstr>MOSAIX</vt:lpstr>
      <vt:lpstr>MOSAIX</vt:lpstr>
      <vt:lpstr>MOSAIX</vt:lpstr>
      <vt:lpstr>MOSAIX design </vt:lpstr>
      <vt:lpstr>MOSAIX design</vt:lpstr>
      <vt:lpstr>MOSAIX design </vt:lpstr>
      <vt:lpstr>MOSAIX design </vt:lpstr>
      <vt:lpstr>MOSAIX design </vt:lpstr>
      <vt:lpstr>MOSAIX wafer probing</vt:lpstr>
      <vt:lpstr>MOSAIX wafer probing – thinned layers</vt:lpstr>
      <vt:lpstr>MOSAIX wafer probing – high-speed</vt:lpstr>
      <vt:lpstr>MOSAIX wafer probing – high-speed</vt:lpstr>
      <vt:lpstr>High-speed capability</vt:lpstr>
      <vt:lpstr>Testing sequence</vt:lpstr>
      <vt:lpstr>Testing sequence</vt:lpstr>
      <vt:lpstr>Testing sequence</vt:lpstr>
      <vt:lpstr>Testing sequence</vt:lpstr>
      <vt:lpstr>Testing sequence</vt:lpstr>
      <vt:lpstr>Testing sequence</vt:lpstr>
      <vt:lpstr>Testing sequence</vt:lpstr>
      <vt:lpstr>Testing sequence</vt:lpstr>
      <vt:lpstr>Testing sequence</vt:lpstr>
      <vt:lpstr>Testing sequence</vt:lpstr>
      <vt:lpstr>Layer yield – maximum layer size</vt:lpstr>
      <vt:lpstr>Layer yield – maximum layer size</vt:lpstr>
      <vt:lpstr>Wafer probing extensions and SVT QC</vt:lpstr>
      <vt:lpstr>Wafer probing extensions and SVT QC</vt:lpstr>
      <vt:lpstr>Wafer probing extensions and SVT QC</vt:lpstr>
      <vt:lpstr>Wafer probing extensions and SVT QC</vt:lpstr>
      <vt:lpstr>Wafer probing extensions and SVT QC</vt:lpstr>
      <vt:lpstr>Wafer probing extensions and SVT QC</vt:lpstr>
      <vt:lpstr>Wafer probing extensions and SVT QC</vt:lpstr>
      <vt:lpstr>Wafer probing extensions and SVT QC</vt:lpstr>
      <vt:lpstr>Summary</vt:lpstr>
      <vt:lpstr>BACKUP</vt:lpstr>
      <vt:lpstr>Mechanics integration</vt:lpstr>
      <vt:lpstr>Block digaram detailed</vt:lpstr>
      <vt:lpstr>Analog pixel frontend</vt:lpstr>
      <vt:lpstr>MAPS pixel cross section</vt:lpstr>
      <vt:lpstr>Testbeam - detection efficiency / fhr</vt:lpstr>
      <vt:lpstr>Yield – thinned layers example</vt:lpstr>
      <vt:lpstr>SVT</vt:lpstr>
      <vt:lpstr>PowerPoint Presentation</vt:lpstr>
      <vt:lpstr>Wafer prober upgrade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 Eberwein</dc:creator>
  <cp:lastModifiedBy>Gregor Eberwein</cp:lastModifiedBy>
  <cp:revision>149</cp:revision>
  <dcterms:created xsi:type="dcterms:W3CDTF">2026-03-03T10:44:46Z</dcterms:created>
  <dcterms:modified xsi:type="dcterms:W3CDTF">2026-10-22T15:58:54Z</dcterms:modified>
</cp:coreProperties>
</file>